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7"/>
  </p:notesMasterIdLst>
  <p:handoutMasterIdLst>
    <p:handoutMasterId r:id="rId28"/>
  </p:handoutMasterIdLst>
  <p:sldIdLst>
    <p:sldId id="780" r:id="rId6"/>
    <p:sldId id="778" r:id="rId7"/>
    <p:sldId id="783" r:id="rId8"/>
    <p:sldId id="784" r:id="rId9"/>
    <p:sldId id="782" r:id="rId10"/>
    <p:sldId id="785" r:id="rId11"/>
    <p:sldId id="779" r:id="rId12"/>
    <p:sldId id="786" r:id="rId13"/>
    <p:sldId id="787" r:id="rId14"/>
    <p:sldId id="788" r:id="rId15"/>
    <p:sldId id="789" r:id="rId16"/>
    <p:sldId id="790" r:id="rId17"/>
    <p:sldId id="792" r:id="rId18"/>
    <p:sldId id="793" r:id="rId19"/>
    <p:sldId id="791" r:id="rId20"/>
    <p:sldId id="794" r:id="rId21"/>
    <p:sldId id="795" r:id="rId22"/>
    <p:sldId id="796" r:id="rId23"/>
    <p:sldId id="797" r:id="rId24"/>
    <p:sldId id="798" r:id="rId25"/>
    <p:sldId id="654" r:id="rId2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87" autoAdjust="0"/>
    <p:restoredTop sz="86455" autoAdjust="0"/>
  </p:normalViewPr>
  <p:slideViewPr>
    <p:cSldViewPr snapToGrid="0">
      <p:cViewPr varScale="1">
        <p:scale>
          <a:sx n="54" d="100"/>
          <a:sy n="54" d="100"/>
        </p:scale>
        <p:origin x="82" y="21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8669"/>
    </p:cViewPr>
  </p:outlineViewPr>
  <p:notesTextViewPr>
    <p:cViewPr>
      <p:scale>
        <a:sx n="100" d="100"/>
        <a:sy n="100" d="100"/>
      </p:scale>
      <p:origin x="0" y="0"/>
    </p:cViewPr>
  </p:notesTextViewPr>
  <p:sorterViewPr>
    <p:cViewPr varScale="1">
      <p:scale>
        <a:sx n="1" d="1"/>
        <a:sy n="1" d="1"/>
      </p:scale>
      <p:origin x="0" y="-6509"/>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71452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a quick introduction to</a:t>
            </a:r>
            <a:r>
              <a:rPr lang="en-US" baseline="0" dirty="0" smtClean="0"/>
              <a:t> the libraries. Following modules explore these in depth.</a:t>
            </a:r>
            <a:endParaRPr lang="en-US" dirty="0"/>
          </a:p>
        </p:txBody>
      </p:sp>
      <p:sp>
        <p:nvSpPr>
          <p:cNvPr id="4" name="Date Placeholder 3"/>
          <p:cNvSpPr>
            <a:spLocks noGrp="1"/>
          </p:cNvSpPr>
          <p:nvPr>
            <p:ph type="dt" idx="10"/>
          </p:nvPr>
        </p:nvSpPr>
        <p:spPr/>
        <p:txBody>
          <a:bodyPr/>
          <a:lstStyle/>
          <a:p>
            <a:fld id="{14FEFE75-68DA-4913-B3E8-A4425B5A08D2}"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2320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is a quick introduction to</a:t>
            </a:r>
            <a:r>
              <a:rPr lang="en-US" baseline="0" dirty="0" smtClean="0"/>
              <a:t> the libraries. Following modules explore these in depth.</a:t>
            </a:r>
            <a:endParaRPr lang="en-US" dirty="0" smtClean="0"/>
          </a:p>
        </p:txBody>
      </p:sp>
      <p:sp>
        <p:nvSpPr>
          <p:cNvPr id="4" name="Date Placeholder 3"/>
          <p:cNvSpPr>
            <a:spLocks noGrp="1"/>
          </p:cNvSpPr>
          <p:nvPr>
            <p:ph type="dt" idx="10"/>
          </p:nvPr>
        </p:nvSpPr>
        <p:spPr/>
        <p:txBody>
          <a:bodyPr/>
          <a:lstStyle/>
          <a:p>
            <a:fld id="{1389B73A-886E-4158-A147-4A30216E9FF4}"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7315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724C4EE-F663-444A-A194-1DBD96517A32}"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8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9/10/2014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12292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478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510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slide has animations **</a:t>
            </a:r>
          </a:p>
          <a:p>
            <a:endParaRPr lang="en-US" dirty="0" smtClean="0"/>
          </a:p>
          <a:p>
            <a:r>
              <a:rPr lang="en-US" dirty="0" smtClean="0"/>
              <a:t>To facilitate the issuance of tokens</a:t>
            </a:r>
            <a:r>
              <a:rPr lang="en-US" baseline="0" dirty="0" smtClean="0"/>
              <a:t> for multiple resources, a different approach is required.</a:t>
            </a:r>
          </a:p>
          <a:p>
            <a:endParaRPr lang="en-US" baseline="0" dirty="0" smtClean="0"/>
          </a:p>
          <a:p>
            <a:r>
              <a:rPr lang="en-US" baseline="0" dirty="0" smtClean="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smtClean="0"/>
          </a:p>
          <a:p>
            <a:r>
              <a:rPr lang="en-US" baseline="0" dirty="0" smtClean="0"/>
              <a:t>The authorization code is redeemed at the new Token Endpoint, which returns an access token and a refresh token. The token is issued for the resource identified in the authorization code request.</a:t>
            </a:r>
          </a:p>
          <a:p>
            <a:endParaRPr lang="en-US" baseline="0" dirty="0" smtClean="0"/>
          </a:p>
          <a:p>
            <a:r>
              <a:rPr lang="en-US" baseline="0" dirty="0" smtClean="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CB5694A4-E5F5-4266-9443-10864A972286}"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308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Using the browser and Fiddler, the authentication</a:t>
            </a:r>
            <a:r>
              <a:rPr lang="en-US" baseline="0" dirty="0" smtClean="0"/>
              <a:t> and token issuance flow can be demonstrated without writing code. Exercise 2 in the lab has detailed steps. (Exercise 1 is a pre-requisite.)</a:t>
            </a:r>
            <a:endParaRPr lang="en-US" dirty="0" smtClean="0"/>
          </a:p>
          <a:p>
            <a:endParaRPr lang="en-US" dirty="0"/>
          </a:p>
        </p:txBody>
      </p:sp>
      <p:sp>
        <p:nvSpPr>
          <p:cNvPr id="4" name="Date Placeholder 3"/>
          <p:cNvSpPr>
            <a:spLocks noGrp="1"/>
          </p:cNvSpPr>
          <p:nvPr>
            <p:ph type="dt" idx="10"/>
          </p:nvPr>
        </p:nvSpPr>
        <p:spPr/>
        <p:txBody>
          <a:bodyPr/>
          <a:lstStyle/>
          <a:p>
            <a:fld id="{6B8BF90D-BD61-43D7-93E0-6CBEC8B2313A}"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46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829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snippet from Module 3653-4, notice the </a:t>
            </a:r>
            <a:r>
              <a:rPr lang="en-US" dirty="0" smtClean="0"/>
              <a:t>Client ID and Client Secret are used to create a credential object.</a:t>
            </a:r>
            <a:endParaRPr lang="en-US" dirty="0"/>
          </a:p>
        </p:txBody>
      </p:sp>
      <p:sp>
        <p:nvSpPr>
          <p:cNvPr id="4" name="Date Placeholder 3"/>
          <p:cNvSpPr>
            <a:spLocks noGrp="1"/>
          </p:cNvSpPr>
          <p:nvPr>
            <p:ph type="dt" idx="10"/>
          </p:nvPr>
        </p:nvSpPr>
        <p:spPr/>
        <p:txBody>
          <a:bodyPr/>
          <a:lstStyle/>
          <a:p>
            <a:fld id="{9B6FC0A4-BFAA-4D5E-985B-0D17E8A86BD3}"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4828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DiscoveryWin8</a:t>
            </a:r>
            <a:r>
              <a:rPr lang="en-US" baseline="0" dirty="0" smtClean="0"/>
              <a:t> app demonstrates the results of the API steps. The App *does not* use the O365 libraries, rather uses raw calls to the endpoints. This demo is intended to show the underlying functionality rather than hide it behind the library</a:t>
            </a:r>
            <a:r>
              <a:rPr lang="en-US" baseline="0" dirty="0" smtClean="0"/>
              <a:t>.</a:t>
            </a:r>
          </a:p>
          <a:p>
            <a:endParaRPr lang="en-US" baseline="0" dirty="0" smtClean="0"/>
          </a:p>
          <a:p>
            <a:r>
              <a:rPr lang="en-US" baseline="0" dirty="0" smtClean="0"/>
              <a:t>Original demo is at http://code.msdn.microsoft.com/Office-365-APIs-How-to-use-609102ea </a:t>
            </a:r>
          </a:p>
          <a:p>
            <a:r>
              <a:rPr lang="en-US" baseline="0" dirty="0" smtClean="0"/>
              <a:t>Demo is also in the Completed Projects folder</a:t>
            </a:r>
          </a:p>
        </p:txBody>
      </p:sp>
      <p:sp>
        <p:nvSpPr>
          <p:cNvPr id="4" name="Date Placeholder 3"/>
          <p:cNvSpPr>
            <a:spLocks noGrp="1"/>
          </p:cNvSpPr>
          <p:nvPr>
            <p:ph type="dt" idx="10"/>
          </p:nvPr>
        </p:nvSpPr>
        <p:spPr/>
        <p:txBody>
          <a:bodyPr/>
          <a:lstStyle/>
          <a:p>
            <a:fld id="{6B8BF90D-BD61-43D7-93E0-6CBEC8B2313A}"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516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24047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0656887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6"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hyperlink" Target="http://blogs.msdn.com/b/kaevans/archive/2013/08/25/creating-a-fiddler-extension-for-sharepoint-2013-app-tokens.aspx" TargetMode="Externa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err="1" smtClean="0"/>
              <a:t>OAuth</a:t>
            </a:r>
            <a:r>
              <a:rPr lang="en-US" dirty="0" smtClean="0"/>
              <a:t> Basics &amp; Authentication Flow</a:t>
            </a:r>
          </a:p>
          <a:p>
            <a:r>
              <a:rPr lang="en-US" dirty="0" smtClean="0"/>
              <a:t>App Registration and Authentication</a:t>
            </a:r>
          </a:p>
          <a:p>
            <a:r>
              <a:rPr lang="en-US" dirty="0" smtClean="0"/>
              <a:t>O365 Discovery Service</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8635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2700441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Key information</a:t>
            </a:r>
          </a:p>
          <a:p>
            <a:pPr lvl="1"/>
            <a:r>
              <a:rPr lang="en-US" dirty="0" smtClean="0"/>
              <a:t>Client ID</a:t>
            </a:r>
          </a:p>
          <a:p>
            <a:pPr lvl="1"/>
            <a:r>
              <a:rPr lang="en-US" dirty="0" smtClean="0"/>
              <a:t>Keys (aka Client Secret)</a:t>
            </a:r>
          </a:p>
          <a:p>
            <a:pPr lvl="1"/>
            <a:r>
              <a:rPr lang="en-US" baseline="0" dirty="0" smtClean="0"/>
              <a:t>Redirect /Sign-On URI</a:t>
            </a:r>
          </a:p>
        </p:txBody>
      </p:sp>
      <p:sp>
        <p:nvSpPr>
          <p:cNvPr id="3" name="Title 2"/>
          <p:cNvSpPr>
            <a:spLocks noGrp="1"/>
          </p:cNvSpPr>
          <p:nvPr>
            <p:ph type="title"/>
          </p:nvPr>
        </p:nvSpPr>
        <p:spPr/>
        <p:txBody>
          <a:bodyPr/>
          <a:lstStyle/>
          <a:p>
            <a:r>
              <a:rPr lang="en-US" dirty="0" smtClean="0"/>
              <a:t>Custom Application</a:t>
            </a:r>
            <a:r>
              <a:rPr lang="en-US" baseline="0" dirty="0" smtClean="0"/>
              <a:t>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3911706" y="1447799"/>
            <a:ext cx="7756419" cy="4386686"/>
          </a:xfrm>
          <a:prstGeom prst="rect">
            <a:avLst/>
          </a:prstGeom>
        </p:spPr>
      </p:pic>
    </p:spTree>
    <p:extLst>
      <p:ext uri="{BB962C8B-B14F-4D97-AF65-F5344CB8AC3E}">
        <p14:creationId xmlns:p14="http://schemas.microsoft.com/office/powerpoint/2010/main" val="8309167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b="0" kern="1200" spc="-70" baseline="0" dirty="0" smtClean="0">
                <a:gradFill>
                  <a:gsLst>
                    <a:gs pos="100000">
                      <a:schemeClr val="bg2"/>
                    </a:gs>
                    <a:gs pos="0">
                      <a:schemeClr val="bg2"/>
                    </a:gs>
                  </a:gsLst>
                  <a:lin ang="5400000" scaled="0"/>
                </a:gradFill>
                <a:effectLst/>
                <a:latin typeface="+mj-lt"/>
                <a:ea typeface="+mn-ea"/>
                <a:cs typeface="+mn-cs"/>
              </a:rPr>
              <a:t>App Authentication uses Client ID/Secret</a:t>
            </a:r>
          </a:p>
          <a:p>
            <a:pPr lvl="1"/>
            <a:r>
              <a:rPr lang="en-US" baseline="0" dirty="0" smtClean="0"/>
              <a:t>Protect this information just as you would a user name / password</a:t>
            </a:r>
            <a:endParaRPr lang="en-US" dirty="0"/>
          </a:p>
        </p:txBody>
      </p:sp>
      <p:sp>
        <p:nvSpPr>
          <p:cNvPr id="3" name="Title 2"/>
          <p:cNvSpPr>
            <a:spLocks noGrp="1"/>
          </p:cNvSpPr>
          <p:nvPr>
            <p:ph type="title"/>
          </p:nvPr>
        </p:nvSpPr>
        <p:spPr/>
        <p:txBody>
          <a:bodyPr/>
          <a:lstStyle/>
          <a:p>
            <a:pPr lvl="0"/>
            <a:r>
              <a:rPr lang="en-US" baseline="0" dirty="0" smtClean="0"/>
              <a:t>Application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1081386" y="2972709"/>
            <a:ext cx="8249257" cy="1570717"/>
          </a:xfrm>
          <a:prstGeom prst="rect">
            <a:avLst/>
          </a:prstGeom>
        </p:spPr>
      </p:pic>
    </p:spTree>
    <p:extLst>
      <p:ext uri="{BB962C8B-B14F-4D97-AF65-F5344CB8AC3E}">
        <p14:creationId xmlns:p14="http://schemas.microsoft.com/office/powerpoint/2010/main" val="21278790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09542"/>
            <a:ext cx="10565606" cy="997196"/>
          </a:xfrm>
        </p:spPr>
        <p:txBody>
          <a:bodyPr/>
          <a:lstStyle/>
          <a:p>
            <a:r>
              <a:rPr lang="en-US" dirty="0" smtClean="0"/>
              <a:t>Office 365 Discovery Service</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86693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1047649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OFFICE 365 DISCOVERY SERVICE</a:t>
            </a:r>
            <a:endParaRPr lang="en-US" dirty="0"/>
          </a:p>
        </p:txBody>
      </p:sp>
    </p:spTree>
    <p:extLst>
      <p:ext uri="{BB962C8B-B14F-4D97-AF65-F5344CB8AC3E}">
        <p14:creationId xmlns:p14="http://schemas.microsoft.com/office/powerpoint/2010/main" val="92989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Mail /</a:t>
            </a:r>
            <a:r>
              <a:rPr lang="en-US" baseline="0" dirty="0" smtClean="0"/>
              <a:t> Calendar / Contacts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DiscoverResourceAsync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and </a:t>
            </a:r>
            <a:r>
              <a:rPr lang="en-US" baseline="0" dirty="0" err="1" smtClean="0"/>
              <a:t>TenantId</a:t>
            </a:r>
            <a:endParaRPr lang="en-US" baseline="0" dirty="0" smtClean="0"/>
          </a:p>
          <a:p>
            <a:pPr lvl="2"/>
            <a:r>
              <a:rPr lang="en-US" baseline="0" dirty="0" smtClean="0"/>
              <a:t>* Does not return an endpoint, since this a static endpoint (https://outlook.office365.com) *</a:t>
            </a:r>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stretch>
            <a:fillRect/>
          </a:stretch>
        </p:blipFill>
        <p:spPr>
          <a:xfrm>
            <a:off x="1081386" y="4102361"/>
            <a:ext cx="8641558" cy="2169852"/>
          </a:xfrm>
          <a:prstGeom prst="rect">
            <a:avLst/>
          </a:prstGeom>
          <a:noFill/>
          <a:ln>
            <a:solidFill>
              <a:schemeClr val="accent1"/>
            </a:solidFill>
          </a:ln>
        </p:spPr>
      </p:pic>
    </p:spTree>
    <p:extLst>
      <p:ext uri="{BB962C8B-B14F-4D97-AF65-F5344CB8AC3E}">
        <p14:creationId xmlns:p14="http://schemas.microsoft.com/office/powerpoint/2010/main" val="38837092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My Files /</a:t>
            </a:r>
            <a:r>
              <a:rPr lang="en-US" baseline="0" dirty="0" smtClean="0"/>
              <a:t> SharePoint Sites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DiscoverCapabilityAsync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t>
            </a:r>
            <a:r>
              <a:rPr lang="en-US" baseline="0" dirty="0" err="1" smtClean="0"/>
              <a:t>TenantId</a:t>
            </a:r>
            <a:r>
              <a:rPr lang="en-US" baseline="0" dirty="0" smtClean="0"/>
              <a:t> and Endpoint</a:t>
            </a:r>
          </a:p>
          <a:p>
            <a:pPr lvl="2"/>
            <a:endParaRPr lang="en-US" baseline="0" dirty="0" smtClean="0"/>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6" name="Picture 5"/>
          <p:cNvPicPr>
            <a:picLocks noChangeAspect="1"/>
          </p:cNvPicPr>
          <p:nvPr/>
        </p:nvPicPr>
        <p:blipFill>
          <a:blip r:embed="rId3"/>
          <a:stretch>
            <a:fillRect/>
          </a:stretch>
        </p:blipFill>
        <p:spPr>
          <a:xfrm>
            <a:off x="1081386" y="3895027"/>
            <a:ext cx="8897665" cy="2234159"/>
          </a:xfrm>
          <a:prstGeom prst="rect">
            <a:avLst/>
          </a:prstGeom>
          <a:ln>
            <a:solidFill>
              <a:schemeClr val="accent1"/>
            </a:solidFill>
          </a:ln>
        </p:spPr>
      </p:pic>
    </p:spTree>
    <p:extLst>
      <p:ext uri="{BB962C8B-B14F-4D97-AF65-F5344CB8AC3E}">
        <p14:creationId xmlns:p14="http://schemas.microsoft.com/office/powerpoint/2010/main" val="27997347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Tree>
    <p:extLst>
      <p:ext uri="{BB962C8B-B14F-4D97-AF65-F5344CB8AC3E}">
        <p14:creationId xmlns:p14="http://schemas.microsoft.com/office/powerpoint/2010/main" val="13985016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Login</a:t>
            </a:r>
            <a:r>
              <a:rPr lang="en-US" baseline="0" dirty="0" smtClean="0"/>
              <a:t> Errors</a:t>
            </a:r>
          </a:p>
          <a:p>
            <a:pPr lvl="1"/>
            <a:r>
              <a:rPr lang="en-US" dirty="0" smtClean="0"/>
              <a:t>Shown on web page</a:t>
            </a:r>
          </a:p>
          <a:p>
            <a:r>
              <a:rPr lang="en-US" dirty="0" smtClean="0"/>
              <a:t>Fiddler</a:t>
            </a:r>
          </a:p>
          <a:p>
            <a:pPr lvl="1"/>
            <a:r>
              <a:rPr lang="en-US" dirty="0" smtClean="0"/>
              <a:t>Shows response</a:t>
            </a:r>
            <a:r>
              <a:rPr lang="en-US" baseline="0" dirty="0" smtClean="0"/>
              <a:t> / request from apps running on local computer</a:t>
            </a:r>
          </a:p>
          <a:p>
            <a:pPr lvl="0"/>
            <a:r>
              <a:rPr lang="en-US" dirty="0" smtClean="0"/>
              <a:t>Review Response as JSON</a:t>
            </a:r>
          </a:p>
          <a:p>
            <a:pPr lvl="1"/>
            <a:r>
              <a:rPr lang="en-US" dirty="0" smtClean="0"/>
              <a:t>Authentication</a:t>
            </a:r>
            <a:r>
              <a:rPr lang="en-US" baseline="0" dirty="0" smtClean="0"/>
              <a:t> errors (invalid values)</a:t>
            </a:r>
          </a:p>
        </p:txBody>
      </p:sp>
      <p:sp>
        <p:nvSpPr>
          <p:cNvPr id="3" name="Title 2"/>
          <p:cNvSpPr>
            <a:spLocks noGrp="1"/>
          </p:cNvSpPr>
          <p:nvPr>
            <p:ph type="title"/>
          </p:nvPr>
        </p:nvSpPr>
        <p:spPr/>
        <p:txBody>
          <a:bodyPr/>
          <a:lstStyle/>
          <a:p>
            <a:r>
              <a:rPr lang="en-US" dirty="0" smtClean="0"/>
              <a:t>Troubleshooting Errors in </a:t>
            </a:r>
            <a:r>
              <a:rPr lang="en-US" dirty="0" err="1" smtClean="0"/>
              <a:t>Auth</a:t>
            </a:r>
            <a:r>
              <a:rPr lang="en-US" dirty="0" smtClean="0"/>
              <a:t> flow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
        <p:nvSpPr>
          <p:cNvPr id="5" name="Rectangle 4"/>
          <p:cNvSpPr/>
          <p:nvPr/>
        </p:nvSpPr>
        <p:spPr>
          <a:xfrm>
            <a:off x="1081386" y="5172075"/>
            <a:ext cx="9062739" cy="923330"/>
          </a:xfrm>
          <a:prstGeom prst="rect">
            <a:avLst/>
          </a:prstGeom>
        </p:spPr>
        <p:txBody>
          <a:bodyPr wrap="square">
            <a:spAutoFit/>
          </a:bodyPr>
          <a:lstStyle/>
          <a:p>
            <a:r>
              <a:rPr lang="en-US" dirty="0">
                <a:latin typeface="Lucida Console" panose="020B0609040504020204" pitchFamily="49" charset="0"/>
                <a:ea typeface="Calibri" panose="020F0502020204030204" pitchFamily="34" charset="0"/>
                <a:cs typeface="Times New Roman" panose="02020603050405020304" pitchFamily="18" charset="0"/>
              </a:rPr>
              <a:t>{"error":"invalid_grant","error_description":"AADSTS70002: Error validating credentials. AADSTS50011: The reply address </a:t>
            </a:r>
            <a:r>
              <a:rPr lang="en-US" dirty="0">
                <a:latin typeface="Lucida Console" panose="020B0609040504020204" pitchFamily="49" charset="0"/>
                <a:ea typeface="Calibri" panose="020F0502020204030204" pitchFamily="34" charset="0"/>
                <a:cs typeface="Times New Roman" panose="02020603050405020304" pitchFamily="18" charset="0"/>
              </a:rPr>
              <a:t>'http://localhost:40298/Home/Discovery' </a:t>
            </a:r>
            <a:r>
              <a:rPr lang="en-US" dirty="0">
                <a:latin typeface="Lucida Console" panose="020B0609040504020204" pitchFamily="49" charset="0"/>
                <a:ea typeface="Calibri" panose="020F0502020204030204" pitchFamily="34" charset="0"/>
                <a:cs typeface="Times New Roman" panose="02020603050405020304" pitchFamily="18" charset="0"/>
              </a:rPr>
              <a:t>is not valid</a:t>
            </a:r>
            <a:r>
              <a:rPr lang="en-US" dirty="0" smtClean="0">
                <a:latin typeface="Lucida Console" panose="020B0609040504020204" pitchFamily="49"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267521" y="1447799"/>
            <a:ext cx="5124730" cy="1438276"/>
          </a:xfrm>
          <a:prstGeom prst="rect">
            <a:avLst/>
          </a:prstGeom>
          <a:ln>
            <a:solidFill>
              <a:schemeClr val="accent1"/>
            </a:solidFill>
          </a:ln>
        </p:spPr>
      </p:pic>
    </p:spTree>
    <p:extLst>
      <p:ext uri="{BB962C8B-B14F-4D97-AF65-F5344CB8AC3E}">
        <p14:creationId xmlns:p14="http://schemas.microsoft.com/office/powerpoint/2010/main" val="36539477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040039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Fiddler</a:t>
            </a:r>
          </a:p>
          <a:p>
            <a:pPr lvl="1" rtl="0" eaLnBrk="1" fontAlgn="auto" latinLnBrk="0" hangingPunct="1"/>
            <a:r>
              <a:rPr lang="en-US" dirty="0"/>
              <a:t>Extension to view SharePoint 2013 App Tokens</a:t>
            </a:r>
          </a:p>
          <a:p>
            <a:pPr lvl="2" rtl="0" eaLnBrk="1" fontAlgn="auto" latinLnBrk="0" hangingPunct="1"/>
            <a:r>
              <a:rPr lang="en-US" sz="2000" kern="1200" spc="-70" baseline="0" dirty="0" smtClean="0">
                <a:gradFill>
                  <a:gsLst>
                    <a:gs pos="100000">
                      <a:schemeClr val="bg2"/>
                    </a:gs>
                    <a:gs pos="0">
                      <a:schemeClr val="bg2"/>
                    </a:gs>
                  </a:gsLst>
                  <a:lin ang="5400000" scaled="0"/>
                </a:gradFill>
                <a:effectLst/>
                <a:latin typeface="+mj-lt"/>
                <a:ea typeface="+mn-ea"/>
                <a:cs typeface="+mn-cs"/>
                <a:hlinkClick r:id="rId2"/>
              </a:rPr>
              <a:t>http://blogs.msdn.com/b/kaevans/archive/2013/08/25/creating-a-fiddler-extension-for-sharepoint-2013-app-tokens.aspx</a:t>
            </a:r>
            <a:r>
              <a:rPr lang="en-US" sz="2000" kern="1200" spc="-70" baseline="0" dirty="0" smtClean="0">
                <a:gradFill>
                  <a:gsLst>
                    <a:gs pos="100000">
                      <a:schemeClr val="bg2"/>
                    </a:gs>
                    <a:gs pos="0">
                      <a:schemeClr val="bg2"/>
                    </a:gs>
                  </a:gsLst>
                  <a:lin ang="5400000" scaled="0"/>
                </a:gradFill>
                <a:effectLst/>
                <a:latin typeface="+mj-lt"/>
                <a:ea typeface="+mn-ea"/>
                <a:cs typeface="+mn-cs"/>
              </a:rPr>
              <a:t> </a:t>
            </a:r>
            <a:endParaRPr lang="en-US" dirty="0" smtClean="0">
              <a:effectLst/>
            </a:endParaRPr>
          </a:p>
          <a:p>
            <a:pPr lvl="0"/>
            <a:r>
              <a:rPr lang="en-US" dirty="0" smtClean="0"/>
              <a:t>Online</a:t>
            </a:r>
          </a:p>
          <a:p>
            <a:pPr lvl="1"/>
            <a:r>
              <a:rPr lang="en-US" dirty="0" smtClean="0"/>
              <a:t>Paste</a:t>
            </a:r>
            <a:r>
              <a:rPr lang="en-US" baseline="0" dirty="0" smtClean="0"/>
              <a:t> token in web page</a:t>
            </a:r>
          </a:p>
          <a:p>
            <a:pPr marL="231775" marR="0" lvl="2"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r>
              <a:rPr lang="en-US" sz="2000" kern="1200" spc="0" baseline="0" dirty="0" smtClean="0">
                <a:gradFill>
                  <a:gsLst>
                    <a:gs pos="100000">
                      <a:schemeClr val="bg2"/>
                    </a:gs>
                    <a:gs pos="0">
                      <a:schemeClr val="bg2"/>
                    </a:gs>
                  </a:gsLst>
                  <a:lin ang="5400000" scaled="0"/>
                </a:gradFill>
                <a:effectLst/>
                <a:latin typeface="+mn-lt"/>
                <a:ea typeface="+mn-ea"/>
                <a:cs typeface="+mn-cs"/>
                <a:hlinkClick r:id="rId3"/>
              </a:rPr>
              <a:t>http://jwt.io/</a:t>
            </a:r>
            <a:r>
              <a:rPr lang="en-US" sz="2000" kern="1200" spc="0" baseline="0" dirty="0" smtClean="0">
                <a:gradFill>
                  <a:gsLst>
                    <a:gs pos="100000">
                      <a:schemeClr val="bg2"/>
                    </a:gs>
                    <a:gs pos="0">
                      <a:schemeClr val="bg2"/>
                    </a:gs>
                  </a:gsLst>
                  <a:lin ang="5400000" scaled="0"/>
                </a:gradFill>
                <a:effectLst/>
                <a:latin typeface="+mn-lt"/>
                <a:ea typeface="+mn-ea"/>
                <a:cs typeface="+mn-cs"/>
              </a:rPr>
              <a:t> </a:t>
            </a:r>
            <a:endParaRPr lang="en-US" dirty="0" smtClean="0">
              <a:effectLst/>
            </a:endParaRPr>
          </a:p>
          <a:p>
            <a:pPr lvl="1"/>
            <a:endParaRPr lang="en-US" dirty="0"/>
          </a:p>
        </p:txBody>
      </p:sp>
      <p:sp>
        <p:nvSpPr>
          <p:cNvPr id="3" name="Title 2"/>
          <p:cNvSpPr>
            <a:spLocks noGrp="1"/>
          </p:cNvSpPr>
          <p:nvPr>
            <p:ph type="title"/>
          </p:nvPr>
        </p:nvSpPr>
        <p:spPr/>
        <p:txBody>
          <a:bodyPr/>
          <a:lstStyle/>
          <a:p>
            <a:r>
              <a:rPr lang="en-US" dirty="0" smtClean="0"/>
              <a:t>Troubleshooting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4"/>
          <a:stretch>
            <a:fillRect/>
          </a:stretch>
        </p:blipFill>
        <p:spPr>
          <a:xfrm>
            <a:off x="4786313" y="3257526"/>
            <a:ext cx="6881812" cy="2843773"/>
          </a:xfrm>
          <a:prstGeom prst="rect">
            <a:avLst/>
          </a:prstGeom>
        </p:spPr>
      </p:pic>
    </p:spTree>
    <p:extLst>
      <p:ext uri="{BB962C8B-B14F-4D97-AF65-F5344CB8AC3E}">
        <p14:creationId xmlns:p14="http://schemas.microsoft.com/office/powerpoint/2010/main" val="227113000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O365 Device Apps</a:t>
            </a:r>
            <a:endParaRPr lang="en-US" dirty="0"/>
          </a:p>
        </p:txBody>
      </p:sp>
      <p:pic>
        <p:nvPicPr>
          <p:cNvPr id="4" name="Picture 3"/>
          <p:cNvPicPr>
            <a:picLocks noChangeAspect="1"/>
          </p:cNvPicPr>
          <p:nvPr/>
        </p:nvPicPr>
        <p:blipFill rotWithShape="1">
          <a:blip r:embed="rId3"/>
          <a:srcRect l="13975" t="30366" r="63927" b="32367"/>
          <a:stretch/>
        </p:blipFill>
        <p:spPr>
          <a:xfrm>
            <a:off x="1828997" y="1636617"/>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3558973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O365 Preview</a:t>
            </a:r>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201242897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Basics and Authentication Flow</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924954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2" dirty="0"/>
              <a:t>Authentication to Office 365 APIs using Resource Id</a:t>
            </a:r>
          </a:p>
        </p:txBody>
      </p:sp>
      <p:sp>
        <p:nvSpPr>
          <p:cNvPr id="2" name="Rectangle 1"/>
          <p:cNvSpPr/>
          <p:nvPr/>
        </p:nvSpPr>
        <p:spPr bwMode="auto">
          <a:xfrm>
            <a:off x="1015994" y="1935348"/>
            <a:ext cx="448096" cy="4242816"/>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7" name="Rectangle 6"/>
          <p:cNvSpPr/>
          <p:nvPr/>
        </p:nvSpPr>
        <p:spPr bwMode="auto">
          <a:xfrm>
            <a:off x="4202452" y="1935348"/>
            <a:ext cx="448096" cy="4242816"/>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8" name="Rectangle 7"/>
          <p:cNvSpPr/>
          <p:nvPr/>
        </p:nvSpPr>
        <p:spPr bwMode="auto">
          <a:xfrm>
            <a:off x="7388910" y="1935348"/>
            <a:ext cx="448096" cy="4242816"/>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9" name="Rectangle 8"/>
          <p:cNvSpPr/>
          <p:nvPr/>
        </p:nvSpPr>
        <p:spPr bwMode="auto">
          <a:xfrm>
            <a:off x="10575369" y="1935348"/>
            <a:ext cx="448096" cy="4238949"/>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0" name="TextBox 9"/>
          <p:cNvSpPr txBox="1"/>
          <p:nvPr/>
        </p:nvSpPr>
        <p:spPr>
          <a:xfrm>
            <a:off x="418533" y="1467079"/>
            <a:ext cx="1906226"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Native Application</a:t>
            </a:r>
          </a:p>
        </p:txBody>
      </p:sp>
      <p:sp>
        <p:nvSpPr>
          <p:cNvPr id="11" name="TextBox 10"/>
          <p:cNvSpPr txBox="1"/>
          <p:nvPr/>
        </p:nvSpPr>
        <p:spPr>
          <a:xfrm>
            <a:off x="3331155" y="1188521"/>
            <a:ext cx="2341541"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Authorization</a:t>
            </a:r>
          </a:p>
          <a:p>
            <a:pPr algn="ctr">
              <a:lnSpc>
                <a:spcPct val="90000"/>
              </a:lnSpc>
              <a:spcAft>
                <a:spcPts val="588"/>
              </a:spcAft>
            </a:pPr>
            <a:r>
              <a:rPr lang="en-US" sz="1372" b="1" dirty="0">
                <a:solidFill>
                  <a:schemeClr val="bg2"/>
                </a:solidFill>
              </a:rPr>
              <a:t>Endpoint	</a:t>
            </a:r>
          </a:p>
        </p:txBody>
      </p:sp>
      <p:sp>
        <p:nvSpPr>
          <p:cNvPr id="12" name="TextBox 11"/>
          <p:cNvSpPr txBox="1"/>
          <p:nvPr/>
        </p:nvSpPr>
        <p:spPr>
          <a:xfrm>
            <a:off x="6864704" y="1188521"/>
            <a:ext cx="1689353"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Token</a:t>
            </a:r>
          </a:p>
          <a:p>
            <a:pPr algn="ctr">
              <a:lnSpc>
                <a:spcPct val="90000"/>
              </a:lnSpc>
              <a:spcAft>
                <a:spcPts val="588"/>
              </a:spcAft>
            </a:pPr>
            <a:r>
              <a:rPr lang="en-US" sz="1372" b="1" dirty="0">
                <a:solidFill>
                  <a:schemeClr val="bg2"/>
                </a:solidFill>
              </a:rPr>
              <a:t>Endpoint	</a:t>
            </a:r>
          </a:p>
        </p:txBody>
      </p:sp>
      <p:sp>
        <p:nvSpPr>
          <p:cNvPr id="13" name="TextBox 12"/>
          <p:cNvSpPr txBox="1"/>
          <p:nvPr/>
        </p:nvSpPr>
        <p:spPr>
          <a:xfrm>
            <a:off x="9925107" y="1467079"/>
            <a:ext cx="1548145"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Office 365 API</a:t>
            </a:r>
          </a:p>
        </p:txBody>
      </p:sp>
      <p:cxnSp>
        <p:nvCxnSpPr>
          <p:cNvPr id="14" name="Straight Arrow Connector 13"/>
          <p:cNvCxnSpPr/>
          <p:nvPr/>
        </p:nvCxnSpPr>
        <p:spPr>
          <a:xfrm>
            <a:off x="1464090" y="2383443"/>
            <a:ext cx="273836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64090" y="2756856"/>
            <a:ext cx="273836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64090" y="3130270"/>
            <a:ext cx="209111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55203" y="2756857"/>
            <a:ext cx="0" cy="373413"/>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3410" y="2010031"/>
            <a:ext cx="230534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Request authorization code</a:t>
            </a:r>
          </a:p>
        </p:txBody>
      </p:sp>
      <p:sp>
        <p:nvSpPr>
          <p:cNvPr id="21" name="TextBox 20"/>
          <p:cNvSpPr txBox="1"/>
          <p:nvPr/>
        </p:nvSpPr>
        <p:spPr>
          <a:xfrm>
            <a:off x="2089409" y="2379068"/>
            <a:ext cx="229855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Sign-in via browser pop-up</a:t>
            </a:r>
          </a:p>
        </p:txBody>
      </p:sp>
      <p:sp>
        <p:nvSpPr>
          <p:cNvPr id="22" name="TextBox 21"/>
          <p:cNvSpPr txBox="1"/>
          <p:nvPr/>
        </p:nvSpPr>
        <p:spPr>
          <a:xfrm>
            <a:off x="1451114" y="2760605"/>
            <a:ext cx="221623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authorization code</a:t>
            </a:r>
          </a:p>
        </p:txBody>
      </p:sp>
      <p:cxnSp>
        <p:nvCxnSpPr>
          <p:cNvPr id="24" name="Straight Arrow Connector 23"/>
          <p:cNvCxnSpPr/>
          <p:nvPr/>
        </p:nvCxnSpPr>
        <p:spPr>
          <a:xfrm>
            <a:off x="1469561" y="3802413"/>
            <a:ext cx="5919350"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1114" y="4250509"/>
            <a:ext cx="591935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1646" y="3443673"/>
            <a:ext cx="576989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Redeem authorization code and acquire access token for Office 365 resource</a:t>
            </a:r>
          </a:p>
        </p:txBody>
      </p:sp>
      <p:sp>
        <p:nvSpPr>
          <p:cNvPr id="27" name="TextBox 26"/>
          <p:cNvSpPr txBox="1"/>
          <p:nvPr/>
        </p:nvSpPr>
        <p:spPr>
          <a:xfrm>
            <a:off x="1384465" y="4264426"/>
            <a:ext cx="305751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access token and refresh token</a:t>
            </a:r>
          </a:p>
        </p:txBody>
      </p:sp>
      <p:cxnSp>
        <p:nvCxnSpPr>
          <p:cNvPr id="32" name="Straight Arrow Connector 31"/>
          <p:cNvCxnSpPr/>
          <p:nvPr/>
        </p:nvCxnSpPr>
        <p:spPr>
          <a:xfrm>
            <a:off x="1486969" y="5266578"/>
            <a:ext cx="908293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2430" y="5370748"/>
            <a:ext cx="1916532"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Http Response</a:t>
            </a:r>
          </a:p>
        </p:txBody>
      </p:sp>
      <p:sp>
        <p:nvSpPr>
          <p:cNvPr id="34" name="TextBox 33"/>
          <p:cNvSpPr txBox="1"/>
          <p:nvPr/>
        </p:nvSpPr>
        <p:spPr>
          <a:xfrm>
            <a:off x="1400116" y="4882869"/>
            <a:ext cx="330191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Call Office 365 API using the access token</a:t>
            </a:r>
          </a:p>
        </p:txBody>
      </p:sp>
      <p:cxnSp>
        <p:nvCxnSpPr>
          <p:cNvPr id="35" name="Straight Arrow Connector 34"/>
          <p:cNvCxnSpPr/>
          <p:nvPr/>
        </p:nvCxnSpPr>
        <p:spPr>
          <a:xfrm>
            <a:off x="1473769" y="5722547"/>
            <a:ext cx="908293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69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OAUTH AUTHENTICATION FLOW</a:t>
            </a:r>
            <a:endParaRPr lang="en-US" dirty="0"/>
          </a:p>
        </p:txBody>
      </p:sp>
    </p:spTree>
    <p:extLst>
      <p:ext uri="{BB962C8B-B14F-4D97-AF65-F5344CB8AC3E}">
        <p14:creationId xmlns:p14="http://schemas.microsoft.com/office/powerpoint/2010/main" val="502007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Registration &amp; Authentication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89336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5816647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Props1.xml><?xml version="1.0" encoding="utf-8"?>
<ds:datastoreItem xmlns:ds="http://schemas.openxmlformats.org/officeDocument/2006/customXml" ds:itemID="{32078E1A-D2E2-4564-A309-CC02D4FE5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c7dd7a47-5eb0-4219-9c75-8258c822be9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2575</Words>
  <Application>Microsoft Office PowerPoint</Application>
  <PresentationFormat>Custom</PresentationFormat>
  <Paragraphs>193</Paragraphs>
  <Slides>21</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Consolas</vt:lpstr>
      <vt:lpstr>Lucida Console</vt:lpstr>
      <vt:lpstr>Segoe Semibold</vt:lpstr>
      <vt:lpstr>Segoe UI</vt:lpstr>
      <vt:lpstr>Segoe UI Light</vt:lpstr>
      <vt:lpstr>Times New Roman</vt:lpstr>
      <vt:lpstr>Wingdings</vt:lpstr>
      <vt:lpstr>5-30055_Office Template 2012 - 16x9 - White Background</vt:lpstr>
      <vt:lpstr>5-30055_Office Template 2012 - 16x9 - Colored Accent Slides</vt:lpstr>
      <vt:lpstr>Agenda </vt:lpstr>
      <vt:lpstr>Introduction</vt:lpstr>
      <vt:lpstr>O365 Device Apps</vt:lpstr>
      <vt:lpstr>Azure AD OAuth in O365 Preview</vt:lpstr>
      <vt:lpstr>OAuth Basics and Authentication Flow</vt:lpstr>
      <vt:lpstr>Authentication to Office 365 APIs using Resource Id</vt:lpstr>
      <vt:lpstr>demo</vt:lpstr>
      <vt:lpstr>App Registration &amp; Authentication</vt:lpstr>
      <vt:lpstr>Azure Active Directory (Azure AD)</vt:lpstr>
      <vt:lpstr>Application Registration</vt:lpstr>
      <vt:lpstr>Custom Application Registration</vt:lpstr>
      <vt:lpstr>Application Authentication</vt:lpstr>
      <vt:lpstr>Office 365 Discovery Service</vt:lpstr>
      <vt:lpstr>O365 Discovery Service</vt:lpstr>
      <vt:lpstr>demo</vt:lpstr>
      <vt:lpstr>Office 365 API Libraries</vt:lpstr>
      <vt:lpstr>Office 365 API Libraries</vt:lpstr>
      <vt:lpstr>Troubleshooting</vt:lpstr>
      <vt:lpstr>Troubleshooting Errors in Auth flow</vt:lpstr>
      <vt:lpstr>Troubleshooting Tokens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2014-09-03T01:10:32Z</dcterms:created>
  <dcterms:modified xsi:type="dcterms:W3CDTF">2014-09-11T03:07:47Z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