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691" r:id="rId6"/>
    <p:sldId id="695" r:id="rId7"/>
    <p:sldId id="692" r:id="rId8"/>
    <p:sldId id="693" r:id="rId9"/>
    <p:sldId id="656" r:id="rId10"/>
    <p:sldId id="657" r:id="rId11"/>
    <p:sldId id="664" r:id="rId12"/>
    <p:sldId id="666" r:id="rId13"/>
    <p:sldId id="660" r:id="rId14"/>
    <p:sldId id="663" r:id="rId15"/>
    <p:sldId id="667" r:id="rId16"/>
    <p:sldId id="704" r:id="rId17"/>
    <p:sldId id="669" r:id="rId18"/>
    <p:sldId id="670" r:id="rId19"/>
    <p:sldId id="671" r:id="rId20"/>
    <p:sldId id="662" r:id="rId21"/>
    <p:sldId id="676" r:id="rId22"/>
    <p:sldId id="673" r:id="rId23"/>
    <p:sldId id="702" r:id="rId24"/>
    <p:sldId id="677" r:id="rId25"/>
    <p:sldId id="678" r:id="rId26"/>
    <p:sldId id="679" r:id="rId27"/>
    <p:sldId id="674" r:id="rId28"/>
    <p:sldId id="701" r:id="rId29"/>
    <p:sldId id="672" r:id="rId30"/>
    <p:sldId id="682" r:id="rId31"/>
    <p:sldId id="683" r:id="rId32"/>
    <p:sldId id="684" r:id="rId33"/>
    <p:sldId id="688" r:id="rId34"/>
    <p:sldId id="685" r:id="rId35"/>
    <p:sldId id="686" r:id="rId36"/>
    <p:sldId id="700" r:id="rId37"/>
    <p:sldId id="703" r:id="rId38"/>
    <p:sldId id="694" r:id="rId39"/>
    <p:sldId id="696" r:id="rId40"/>
    <p:sldId id="697" r:id="rId41"/>
    <p:sldId id="698" r:id="rId42"/>
    <p:sldId id="699" r:id="rId43"/>
    <p:sldId id="654"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55" autoAdjust="0"/>
  </p:normalViewPr>
  <p:slideViewPr>
    <p:cSldViewPr snapToGrid="0">
      <p:cViewPr varScale="1">
        <p:scale>
          <a:sx n="109" d="100"/>
          <a:sy n="109" d="100"/>
        </p:scale>
        <p:origin x="-128" y="-48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13133"/>
    </p:cViewPr>
  </p:outlineViewPr>
  <p:notesTextViewPr>
    <p:cViewPr>
      <p:scale>
        <a:sx n="100" d="100"/>
        <a:sy n="100" d="100"/>
      </p:scale>
      <p:origin x="0" y="0"/>
    </p:cViewPr>
  </p:notesTextViewPr>
  <p:sorterViewPr>
    <p:cViewPr varScale="1">
      <p:scale>
        <a:sx n="1" d="1"/>
        <a:sy n="1" d="1"/>
      </p:scale>
      <p:origin x="0" y="-428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11/5/14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11/5/14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871858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Documentation http://dev.onenote.com/</a:t>
            </a:r>
            <a:endParaRPr lang="en-US" dirty="0"/>
          </a:p>
        </p:txBody>
      </p:sp>
      <p:sp>
        <p:nvSpPr>
          <p:cNvPr id="4" name="Date Placeholder 3"/>
          <p:cNvSpPr>
            <a:spLocks noGrp="1"/>
          </p:cNvSpPr>
          <p:nvPr>
            <p:ph type="dt" idx="10"/>
          </p:nvPr>
        </p:nvSpPr>
        <p:spPr/>
        <p:txBody>
          <a:bodyPr/>
          <a:lstStyle/>
          <a:p>
            <a:fld id="{D9457FDC-8CBB-442A-9789-D9CBE4FF6CAC}"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3438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http://go.microsoft.com/fwlink/?LinkId=193157</a:t>
            </a:r>
          </a:p>
          <a:p>
            <a:r>
              <a:rPr lang="en-US" dirty="0" smtClean="0"/>
              <a:t>http://msdn.microsoft.com/en-us/library/ff751474.aspx</a:t>
            </a:r>
            <a:endParaRPr lang="en-US" dirty="0"/>
          </a:p>
        </p:txBody>
      </p:sp>
      <p:sp>
        <p:nvSpPr>
          <p:cNvPr id="4" name="Date Placeholder 3"/>
          <p:cNvSpPr>
            <a:spLocks noGrp="1"/>
          </p:cNvSpPr>
          <p:nvPr>
            <p:ph type="dt" idx="10"/>
          </p:nvPr>
        </p:nvSpPr>
        <p:spPr/>
        <p:txBody>
          <a:bodyPr/>
          <a:lstStyle/>
          <a:p>
            <a:fld id="{1C57A713-B7BF-46AB-995B-E26ED61D581C}"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81371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23DC68B-26B3-4996-AE84-42AD14AFCDB7}"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4168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7265871-651F-44AE-B535-A861B59C3250}"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1140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2" lvl="1" indent="0">
              <a:buNone/>
            </a:pPr>
            <a:r>
              <a:rPr lang="en-US" dirty="0" smtClean="0"/>
              <a:t>https://apigee.com/onenote/embed/console/onenote/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11/5/14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6372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a:p>
        </p:txBody>
      </p:sp>
      <p:sp>
        <p:nvSpPr>
          <p:cNvPr id="4" name="Date Placeholder 3"/>
          <p:cNvSpPr>
            <a:spLocks noGrp="1"/>
          </p:cNvSpPr>
          <p:nvPr>
            <p:ph type="dt" idx="10"/>
          </p:nvPr>
        </p:nvSpPr>
        <p:spPr/>
        <p:txBody>
          <a:bodyPr/>
          <a:lstStyle/>
          <a:p>
            <a:fld id="{4AED148B-7CB7-405A-AC08-8A9064AA46CA}"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2462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“src”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src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p>
          <a:p>
            <a:endParaRPr lang="en-US" dirty="0" smtClean="0"/>
          </a:p>
          <a:p>
            <a:endParaRPr lang="en-US" dirty="0"/>
          </a:p>
        </p:txBody>
      </p:sp>
      <p:sp>
        <p:nvSpPr>
          <p:cNvPr id="4" name="Date Placeholder 3"/>
          <p:cNvSpPr>
            <a:spLocks noGrp="1"/>
          </p:cNvSpPr>
          <p:nvPr>
            <p:ph type="dt" idx="10"/>
          </p:nvPr>
        </p:nvSpPr>
        <p:spPr/>
        <p:txBody>
          <a:bodyPr/>
          <a:lstStyle/>
          <a:p>
            <a:fld id="{BAA480A6-A57E-488B-9D67-747E5D1E1440}"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7414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data-render-src attribute.</a:t>
            </a:r>
          </a:p>
          <a:p>
            <a:endParaRPr lang="en-US" dirty="0" smtClean="0"/>
          </a:p>
        </p:txBody>
      </p:sp>
      <p:sp>
        <p:nvSpPr>
          <p:cNvPr id="4" name="Date Placeholder 3"/>
          <p:cNvSpPr>
            <a:spLocks noGrp="1"/>
          </p:cNvSpPr>
          <p:nvPr>
            <p:ph type="dt" idx="10"/>
          </p:nvPr>
        </p:nvSpPr>
        <p:spPr/>
        <p:txBody>
          <a:bodyPr/>
          <a:lstStyle/>
          <a:p>
            <a:fld id="{83076554-B7F1-4ECF-B249-05F619EE0826}"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7950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11/5/14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173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3B71FE5-80AF-4505-81BD-E96F6E90730E}"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374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62F5349-7E3C-4547-B73A-61A22D60B6C7}"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21205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9405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11/5/14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1094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11/5/14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68439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11/5/14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39</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11/5/14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0962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the overall</a:t>
            </a:r>
            <a:r>
              <a:rPr lang="en-US" baseline="0" dirty="0" smtClean="0"/>
              <a:t> vision for the OneNote product/service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11/5/14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081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Facts and figures about OneNote</a:t>
            </a:r>
            <a:endParaRPr lang="en-US" dirty="0"/>
          </a:p>
        </p:txBody>
      </p:sp>
      <p:sp>
        <p:nvSpPr>
          <p:cNvPr id="4" name="Date Placeholder 3"/>
          <p:cNvSpPr>
            <a:spLocks noGrp="1"/>
          </p:cNvSpPr>
          <p:nvPr>
            <p:ph type="dt" idx="10"/>
          </p:nvPr>
        </p:nvSpPr>
        <p:spPr/>
        <p:txBody>
          <a:bodyPr/>
          <a:lstStyle/>
          <a:p>
            <a:fld id="{74871D00-66CD-407D-8F22-D00C75CBC23A}"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329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0292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39A9A41-7C1A-4478-B25E-FCF894C810B8}"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548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solidFill>
                <a:effectLst/>
                <a:latin typeface="Segoe UI Light" pitchFamily="34" charset="0"/>
                <a:ea typeface="+mn-ea"/>
                <a:cs typeface="+mn-cs"/>
              </a:rPr>
              <a:t>var</a:t>
            </a:r>
            <a:r>
              <a:rPr lang="en-US" dirty="0" smtClean="0"/>
              <a:t> </a:t>
            </a:r>
            <a:r>
              <a:rPr lang="en-US" dirty="0" err="1" smtClean="0"/>
              <a:t>href</a:t>
            </a:r>
            <a:r>
              <a:rPr lang="en-US" dirty="0" smtClean="0"/>
              <a:t> = </a:t>
            </a:r>
            <a:r>
              <a:rPr lang="en-US" sz="900" kern="1200" dirty="0" smtClean="0">
                <a:solidFill>
                  <a:schemeClr val="tx1"/>
                </a:solidFill>
                <a:effectLst/>
                <a:latin typeface="Segoe UI Light" pitchFamily="34" charset="0"/>
                <a:ea typeface="+mn-ea"/>
                <a:cs typeface="+mn-cs"/>
              </a:rPr>
              <a:t>"https://www.onenote.com/clipper/save"</a:t>
            </a:r>
            <a:r>
              <a:rPr lang="en-US" dirty="0" smtClean="0"/>
              <a:t> +  </a:t>
            </a:r>
            <a:r>
              <a:rPr lang="en-US" sz="900" kern="1200" dirty="0" smtClean="0">
                <a:solidFill>
                  <a:schemeClr val="tx1"/>
                </a:solidFill>
                <a:effectLst/>
                <a:latin typeface="Segoe UI Light" pitchFamily="34" charset="0"/>
                <a:ea typeface="+mn-ea"/>
                <a:cs typeface="+mn-cs"/>
              </a:rPr>
              <a:t>"?</a:t>
            </a:r>
            <a:r>
              <a:rPr lang="en-US" sz="900" kern="1200" dirty="0" err="1" smtClean="0">
                <a:solidFill>
                  <a:schemeClr val="tx1"/>
                </a:solidFill>
                <a:effectLst/>
                <a:latin typeface="Segoe UI Light" pitchFamily="34" charset="0"/>
                <a:ea typeface="+mn-ea"/>
                <a:cs typeface="+mn-cs"/>
              </a:rPr>
              <a:t>sourceUrl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url</a:t>
            </a:r>
            <a:r>
              <a:rPr lang="en-US" dirty="0" smtClean="0"/>
              <a:t> +  </a:t>
            </a:r>
            <a:r>
              <a:rPr lang="en-US" sz="900" kern="1200" dirty="0" smtClean="0">
                <a:solidFill>
                  <a:schemeClr val="tx1"/>
                </a:solidFill>
                <a:effectLst/>
                <a:latin typeface="Segoe UI Light" pitchFamily="34" charset="0"/>
                <a:ea typeface="+mn-ea"/>
                <a:cs typeface="+mn-cs"/>
              </a:rPr>
              <a:t>"&amp;</a:t>
            </a:r>
            <a:r>
              <a:rPr lang="en-US" sz="900" kern="1200" dirty="0" err="1" smtClean="0">
                <a:solidFill>
                  <a:schemeClr val="tx1"/>
                </a:solidFill>
                <a:effectLst/>
                <a:latin typeface="Segoe UI Light" pitchFamily="34" charset="0"/>
                <a:ea typeface="+mn-ea"/>
                <a:cs typeface="+mn-cs"/>
              </a:rPr>
              <a:t>imgUrl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imgUrl</a:t>
            </a:r>
            <a:r>
              <a:rPr lang="en-US" dirty="0" smtClean="0"/>
              <a:t> +  </a:t>
            </a:r>
            <a:r>
              <a:rPr lang="en-US" sz="900" kern="1200" dirty="0" smtClean="0">
                <a:solidFill>
                  <a:schemeClr val="tx1"/>
                </a:solidFill>
                <a:effectLst/>
                <a:latin typeface="Segoe UI Light" pitchFamily="34" charset="0"/>
                <a:ea typeface="+mn-ea"/>
                <a:cs typeface="+mn-cs"/>
              </a:rPr>
              <a:t>"&amp;title="</a:t>
            </a:r>
            <a:r>
              <a:rPr lang="en-US" dirty="0" smtClean="0"/>
              <a:t> + title +  </a:t>
            </a:r>
            <a:r>
              <a:rPr lang="en-US" sz="900" kern="1200" dirty="0" smtClean="0">
                <a:solidFill>
                  <a:schemeClr val="tx1"/>
                </a:solidFill>
                <a:effectLst/>
                <a:latin typeface="Segoe UI Light" pitchFamily="34" charset="0"/>
                <a:ea typeface="+mn-ea"/>
                <a:cs typeface="+mn-cs"/>
              </a:rPr>
              <a:t>"&amp;description="</a:t>
            </a:r>
            <a:r>
              <a:rPr lang="en-US" dirty="0" smtClean="0"/>
              <a:t> + description +  </a:t>
            </a:r>
            <a:r>
              <a:rPr lang="en-US" sz="900" kern="1200" dirty="0" smtClean="0">
                <a:solidFill>
                  <a:schemeClr val="tx1"/>
                </a:solidFill>
                <a:effectLst/>
                <a:latin typeface="Segoe UI Light" pitchFamily="34" charset="0"/>
                <a:ea typeface="+mn-ea"/>
                <a:cs typeface="+mn-cs"/>
              </a:rPr>
              <a:t>"&amp;notes="</a:t>
            </a:r>
            <a:r>
              <a:rPr lang="en-US" dirty="0" smtClean="0"/>
              <a:t> + notes;</a:t>
            </a:r>
            <a:endParaRPr lang="en-US" dirty="0"/>
          </a:p>
        </p:txBody>
      </p:sp>
      <p:sp>
        <p:nvSpPr>
          <p:cNvPr id="4" name="Date Placeholder 3"/>
          <p:cNvSpPr>
            <a:spLocks noGrp="1"/>
          </p:cNvSpPr>
          <p:nvPr>
            <p:ph type="dt" idx="10"/>
          </p:nvPr>
        </p:nvSpPr>
        <p:spPr/>
        <p:txBody>
          <a:bodyPr/>
          <a:lstStyle/>
          <a:p>
            <a:fld id="{C45CE394-BDF4-42B3-A02F-AC542AC28186}"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093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11/5/14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1928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773895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645453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730189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5178637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2.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8" r:id="rId22"/>
    <p:sldLayoutId id="2147484149" r:id="rId23"/>
    <p:sldLayoutId id="2147484150" r:id="rId24"/>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dev.onenote.com" TargetMode="External"/><Relationship Id="rId3" Type="http://schemas.openxmlformats.org/officeDocument/2006/relationships/hyperlink" Target="http://blogs.msdn.com/b/onenotede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account.live.com/developers/applications/crea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33.xml"/><Relationship Id="rId2"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msdn.microsoft.com/en-us/library/office/dn807159(v=office.15).asp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hyperlink" Target="https://apigee.com/onenote_beta/embed/console/onenote_beta/" TargetMode="External"/><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hyperlink" Target="https://apigee.com/onenote/embed/console/onenot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hyperlink" Target="https://www.onenote.com" TargetMode="External"/><Relationship Id="rId4" Type="http://schemas.openxmlformats.org/officeDocument/2006/relationships/hyperlink" Target="http://dev.onenote.com" TargetMode="External"/><Relationship Id="rId5" Type="http://schemas.openxmlformats.org/officeDocument/2006/relationships/hyperlink" Target="http://blogs.msdn.com/b/onenotedev/" TargetMode="External"/><Relationship Id="rId6" Type="http://schemas.openxmlformats.org/officeDocument/2006/relationships/hyperlink" Target="http://msdn.microsoft.com/en-us/library/ff751474.aspx" TargetMode="External"/><Relationship Id="rId7" Type="http://schemas.openxmlformats.org/officeDocument/2006/relationships/hyperlink" Target="https://apigee.com/onenote/embed/console/onenote" TargetMode="External"/><Relationship Id="rId8" Type="http://schemas.openxmlformats.org/officeDocument/2006/relationships/hyperlink" Target="https://apigee.com/onenote_beta/embed/console/onenote_beta" TargetMode="External"/><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4.png"/><Relationship Id="rId3"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89733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Pages and Sections</a:t>
            </a:r>
          </a:p>
          <a:p>
            <a:pPr lvl="1"/>
            <a:r>
              <a:rPr lang="en-US" dirty="0" smtClean="0"/>
              <a:t>Simple Captures – lightweight</a:t>
            </a:r>
            <a:r>
              <a:rPr lang="en-US" baseline="0" dirty="0" smtClean="0"/>
              <a:t> HTML</a:t>
            </a:r>
          </a:p>
          <a:p>
            <a:pPr lvl="1"/>
            <a:r>
              <a:rPr lang="en-US" baseline="0" dirty="0" smtClean="0"/>
              <a:t>Structured HTML – paragraphs, tables, images</a:t>
            </a:r>
            <a:endParaRPr lang="en-US" dirty="0" smtClean="0"/>
          </a:p>
          <a:p>
            <a:pPr lvl="1"/>
            <a:r>
              <a:rPr lang="en-US" baseline="0" dirty="0" smtClean="0"/>
              <a:t>Capture to specific section</a:t>
            </a:r>
          </a:p>
          <a:p>
            <a:pPr lvl="0"/>
            <a:r>
              <a:rPr lang="en-US" baseline="0" dirty="0" smtClean="0"/>
              <a:t>Capture photos and images</a:t>
            </a:r>
          </a:p>
          <a:p>
            <a:pPr lvl="1"/>
            <a:r>
              <a:rPr lang="en-US" baseline="0" dirty="0" smtClean="0"/>
              <a:t>Reference to an &lt;</a:t>
            </a:r>
            <a:r>
              <a:rPr lang="en-US" baseline="0" dirty="0" err="1" smtClean="0"/>
              <a:t>img</a:t>
            </a:r>
            <a:r>
              <a:rPr lang="en-US" baseline="0" dirty="0" smtClean="0"/>
              <a:t>&gt; on the internet</a:t>
            </a:r>
          </a:p>
          <a:p>
            <a:pPr lvl="1"/>
            <a:r>
              <a:rPr lang="en-US" baseline="0" dirty="0" smtClean="0"/>
              <a:t>Include binary image data</a:t>
            </a:r>
          </a:p>
          <a:p>
            <a:pPr lvl="0"/>
            <a:r>
              <a:rPr lang="en-US" baseline="0" dirty="0" smtClean="0"/>
              <a:t>Capture web page snapshot  </a:t>
            </a:r>
          </a:p>
          <a:p>
            <a:pPr lvl="1"/>
            <a:r>
              <a:rPr lang="en-US" baseline="0" dirty="0" smtClean="0"/>
              <a:t>Provide URL of page – stored as image</a:t>
            </a:r>
          </a:p>
          <a:p>
            <a:pPr lvl="1"/>
            <a:r>
              <a:rPr lang="en-US" baseline="0" dirty="0" smtClean="0"/>
              <a:t>Provide HTML – stored as image</a:t>
            </a:r>
          </a:p>
        </p:txBody>
      </p:sp>
      <p:sp>
        <p:nvSpPr>
          <p:cNvPr id="3" name="Title 2"/>
          <p:cNvSpPr>
            <a:spLocks noGrp="1"/>
          </p:cNvSpPr>
          <p:nvPr>
            <p:ph type="title"/>
          </p:nvPr>
        </p:nvSpPr>
        <p:spPr/>
        <p:txBody>
          <a:bodyPr/>
          <a:lstStyle/>
          <a:p>
            <a:r>
              <a:rPr lang="en-US" dirty="0" smtClean="0"/>
              <a:t>OneNote API</a:t>
            </a:r>
            <a:r>
              <a:rPr lang="en-US" baseline="0" dirty="0" smtClean="0"/>
              <a:t>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5591840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Capture</a:t>
            </a:r>
            <a:r>
              <a:rPr lang="en-US" baseline="0" dirty="0" smtClean="0"/>
              <a:t> embedded files</a:t>
            </a:r>
          </a:p>
          <a:p>
            <a:pPr lvl="1"/>
            <a:r>
              <a:rPr lang="en-US" dirty="0" smtClean="0"/>
              <a:t>Specify</a:t>
            </a:r>
            <a:r>
              <a:rPr lang="en-US" baseline="0" dirty="0" smtClean="0"/>
              <a:t> filename and Mime type</a:t>
            </a:r>
          </a:p>
          <a:p>
            <a:pPr lvl="1"/>
            <a:r>
              <a:rPr lang="en-US" baseline="0" dirty="0" smtClean="0"/>
              <a:t>Include binary data</a:t>
            </a:r>
          </a:p>
          <a:p>
            <a:pPr lvl="1"/>
            <a:r>
              <a:rPr lang="en-US" baseline="0" dirty="0" smtClean="0"/>
              <a:t>Rendered as icon and opens in native application (based on Mime type)</a:t>
            </a:r>
            <a:endParaRPr lang="en-US" dirty="0" smtClean="0"/>
          </a:p>
          <a:p>
            <a:pPr lvl="0"/>
            <a:r>
              <a:rPr lang="en-US" dirty="0" smtClean="0"/>
              <a:t>Capture PDF</a:t>
            </a:r>
          </a:p>
          <a:p>
            <a:pPr lvl="1"/>
            <a:r>
              <a:rPr lang="en-US" dirty="0" smtClean="0"/>
              <a:t>Embed PDF file</a:t>
            </a:r>
          </a:p>
          <a:p>
            <a:pPr lvl="1"/>
            <a:r>
              <a:rPr lang="en-US" dirty="0" smtClean="0"/>
              <a:t>Also</a:t>
            </a:r>
            <a:r>
              <a:rPr lang="en-US" baseline="0" dirty="0" smtClean="0"/>
              <a:t> display each page as an image</a:t>
            </a:r>
          </a:p>
        </p:txBody>
      </p:sp>
      <p:sp>
        <p:nvSpPr>
          <p:cNvPr id="3" name="Title 2"/>
          <p:cNvSpPr>
            <a:spLocks noGrp="1"/>
          </p:cNvSpPr>
          <p:nvPr>
            <p:ph type="title"/>
          </p:nvPr>
        </p:nvSpPr>
        <p:spPr/>
        <p:txBody>
          <a:bodyPr/>
          <a:lstStyle/>
          <a:p>
            <a:r>
              <a:rPr lang="en-US" dirty="0" smtClean="0"/>
              <a:t>OneNote</a:t>
            </a:r>
            <a:r>
              <a:rPr lang="en-US" baseline="0" dirty="0" smtClean="0"/>
              <a:t>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4704712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baseline="0" dirty="0" smtClean="0"/>
              <a:t>Pages</a:t>
            </a:r>
          </a:p>
          <a:p>
            <a:pPr lvl="1"/>
            <a:r>
              <a:rPr lang="en-US" baseline="0" dirty="0" smtClean="0"/>
              <a:t>Query List</a:t>
            </a:r>
          </a:p>
          <a:p>
            <a:pPr lvl="1"/>
            <a:r>
              <a:rPr lang="en-US" baseline="0" dirty="0" smtClean="0"/>
              <a:t>Recall Page Content</a:t>
            </a:r>
          </a:p>
          <a:p>
            <a:pPr lvl="1"/>
            <a:r>
              <a:rPr lang="en-US" baseline="0" dirty="0" smtClean="0"/>
              <a:t>Page Updates</a:t>
            </a:r>
          </a:p>
          <a:p>
            <a:pPr lvl="0"/>
            <a:r>
              <a:rPr lang="en-US" baseline="0" dirty="0" smtClean="0"/>
              <a:t>Future Scenarios</a:t>
            </a:r>
          </a:p>
          <a:p>
            <a:pPr lvl="1"/>
            <a:r>
              <a:rPr lang="en-US" baseline="0" dirty="0" smtClean="0">
                <a:solidFill>
                  <a:schemeClr val="bg2">
                    <a:lumMod val="60000"/>
                    <a:lumOff val="40000"/>
                  </a:schemeClr>
                </a:solidFill>
              </a:rPr>
              <a:t>O365 API support</a:t>
            </a:r>
          </a:p>
          <a:p>
            <a:pPr lvl="1"/>
            <a:r>
              <a:rPr lang="en-US" dirty="0" smtClean="0">
                <a:solidFill>
                  <a:schemeClr val="bg2">
                    <a:lumMod val="60000"/>
                    <a:lumOff val="40000"/>
                  </a:schemeClr>
                </a:solidFill>
              </a:rPr>
              <a:t>Embeddable pages</a:t>
            </a:r>
          </a:p>
          <a:p>
            <a:pPr lvl="1"/>
            <a:r>
              <a:rPr lang="en-US" baseline="0" dirty="0" smtClean="0">
                <a:solidFill>
                  <a:schemeClr val="bg2">
                    <a:lumMod val="60000"/>
                    <a:lumOff val="40000"/>
                  </a:schemeClr>
                </a:solidFill>
              </a:rPr>
              <a:t>Copying</a:t>
            </a:r>
          </a:p>
          <a:p>
            <a:pPr lvl="1"/>
            <a:r>
              <a:rPr lang="en-US" baseline="0" dirty="0" smtClean="0">
                <a:solidFill>
                  <a:schemeClr val="bg2">
                    <a:lumMod val="60000"/>
                    <a:lumOff val="40000"/>
                  </a:schemeClr>
                </a:solidFill>
              </a:rPr>
              <a:t>Sharing</a:t>
            </a:r>
          </a:p>
          <a:p>
            <a:pPr lvl="1"/>
            <a:r>
              <a:rPr lang="en-US" dirty="0" smtClean="0">
                <a:solidFill>
                  <a:schemeClr val="bg2">
                    <a:lumMod val="60000"/>
                    <a:lumOff val="40000"/>
                  </a:schemeClr>
                </a:solidFill>
              </a:rPr>
              <a:t>See Dev Center and Dev Blog:</a:t>
            </a:r>
            <a:endParaRPr lang="en-US" baseline="0" dirty="0" smtClean="0">
              <a:solidFill>
                <a:schemeClr val="bg2">
                  <a:lumMod val="60000"/>
                  <a:lumOff val="40000"/>
                </a:schemeClr>
              </a:solidFill>
            </a:endParaRPr>
          </a:p>
          <a:p>
            <a:pPr marL="574675" lvl="2" indent="-342900">
              <a:buFont typeface="Arial"/>
              <a:buChar char="•"/>
            </a:pPr>
            <a:r>
              <a:rPr lang="en-US" baseline="0" dirty="0" smtClean="0">
                <a:hlinkClick r:id="rId2"/>
              </a:rPr>
              <a:t>http://dev.onenote.com</a:t>
            </a:r>
            <a:r>
              <a:rPr lang="en-US" baseline="0" dirty="0" smtClean="0"/>
              <a:t> </a:t>
            </a:r>
          </a:p>
          <a:p>
            <a:pPr marL="574675" lvl="2" indent="-342900">
              <a:buFont typeface="Arial"/>
              <a:buChar char="•"/>
            </a:pPr>
            <a:r>
              <a:rPr lang="en-US" dirty="0" smtClean="0">
                <a:hlinkClick r:id="rId3"/>
              </a:rPr>
              <a:t>http</a:t>
            </a:r>
            <a:r>
              <a:rPr lang="en-US" dirty="0">
                <a:hlinkClick r:id="rId3"/>
              </a:rPr>
              <a:t>://blogs.msdn.com/b/onenotedev</a:t>
            </a:r>
            <a:r>
              <a:rPr lang="en-US" dirty="0" smtClean="0">
                <a:hlinkClick r:id="rId3"/>
              </a:rPr>
              <a:t>/</a:t>
            </a:r>
            <a:endParaRPr lang="en-US" dirty="0" smtClean="0"/>
          </a:p>
          <a:p>
            <a:pPr lvl="1"/>
            <a:endParaRPr lang="en-US" baseline="0" dirty="0" smtClean="0"/>
          </a:p>
          <a:p>
            <a:pPr lvl="0"/>
            <a:endParaRPr lang="en-US" dirty="0"/>
          </a:p>
        </p:txBody>
      </p:sp>
      <p:sp>
        <p:nvSpPr>
          <p:cNvPr id="3" name="Title 2"/>
          <p:cNvSpPr>
            <a:spLocks noGrp="1"/>
          </p:cNvSpPr>
          <p:nvPr>
            <p:ph type="title"/>
          </p:nvPr>
        </p:nvSpPr>
        <p:spPr/>
        <p:txBody>
          <a:bodyPr/>
          <a:lstStyle/>
          <a:p>
            <a:r>
              <a:rPr lang="en-US" dirty="0" smtClean="0"/>
              <a:t>OneNote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1076426907"/>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 you require editable content or just an image?</a:t>
            </a:r>
          </a:p>
          <a:p>
            <a:r>
              <a:rPr lang="en-US" dirty="0" smtClean="0"/>
              <a:t>Content is “local” or at some URL?</a:t>
            </a:r>
          </a:p>
          <a:p>
            <a:r>
              <a:rPr lang="en-US" dirty="0" smtClean="0"/>
              <a:t>Content is accessible by OneNote service, or requires authentication?</a:t>
            </a:r>
          </a:p>
        </p:txBody>
      </p:sp>
      <p:sp>
        <p:nvSpPr>
          <p:cNvPr id="3" name="Title 2"/>
          <p:cNvSpPr>
            <a:spLocks noGrp="1"/>
          </p:cNvSpPr>
          <p:nvPr>
            <p:ph type="title"/>
          </p:nvPr>
        </p:nvSpPr>
        <p:spPr/>
        <p:txBody>
          <a:bodyPr/>
          <a:lstStyle/>
          <a:p>
            <a:r>
              <a:rPr lang="en-US" dirty="0" smtClean="0"/>
              <a:t>Which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0888559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the OneNote Service</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115219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4372430"/>
          </a:xfrm>
        </p:spPr>
        <p:txBody>
          <a:bodyPr/>
          <a:lstStyle/>
          <a:p>
            <a:r>
              <a:rPr lang="en-US" dirty="0" smtClean="0"/>
              <a:t>“Clipper” – Favorite button for IE on Desktop</a:t>
            </a:r>
          </a:p>
          <a:p>
            <a:pPr lvl="1"/>
            <a:r>
              <a:rPr lang="en-US" dirty="0" smtClean="0"/>
              <a:t>www.onenote.com</a:t>
            </a:r>
          </a:p>
          <a:p>
            <a:r>
              <a:rPr lang="en-US" dirty="0" smtClean="0"/>
              <a:t>OneNote save dialog</a:t>
            </a:r>
          </a:p>
          <a:p>
            <a:pPr lvl="1"/>
            <a:r>
              <a:rPr lang="en-US" dirty="0" smtClean="0"/>
              <a:t>JavaScript snippet</a:t>
            </a:r>
            <a:endParaRPr lang="en-US" dirty="0"/>
          </a:p>
        </p:txBody>
      </p:sp>
      <p:sp>
        <p:nvSpPr>
          <p:cNvPr id="4" name="Title 3"/>
          <p:cNvSpPr>
            <a:spLocks noGrp="1"/>
          </p:cNvSpPr>
          <p:nvPr>
            <p:ph type="title"/>
          </p:nvPr>
        </p:nvSpPr>
        <p:spPr/>
        <p:txBody>
          <a:bodyPr/>
          <a:lstStyle/>
          <a:p>
            <a:r>
              <a:rPr lang="en-US" dirty="0" smtClean="0"/>
              <a:t>One-Click capture</a:t>
            </a:r>
            <a:endParaRPr lang="en-US" dirty="0"/>
          </a:p>
        </p:txBody>
      </p:sp>
    </p:spTree>
    <p:extLst>
      <p:ext uri="{BB962C8B-B14F-4D97-AF65-F5344CB8AC3E}">
        <p14:creationId xmlns:p14="http://schemas.microsoft.com/office/powerpoint/2010/main" val="25621945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One-Click Capture to OneNote</a:t>
            </a:r>
            <a:endParaRPr lang="en-US" dirty="0"/>
          </a:p>
        </p:txBody>
      </p:sp>
    </p:spTree>
    <p:extLst>
      <p:ext uri="{BB962C8B-B14F-4D97-AF65-F5344CB8AC3E}">
        <p14:creationId xmlns:p14="http://schemas.microsoft.com/office/powerpoint/2010/main" val="3574812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272784"/>
          </a:xfrm>
        </p:spPr>
        <p:txBody>
          <a:bodyPr/>
          <a:lstStyle/>
          <a:p>
            <a:r>
              <a:rPr lang="en-US" dirty="0" smtClean="0"/>
              <a:t>Register your app</a:t>
            </a:r>
          </a:p>
          <a:p>
            <a:pPr lvl="0"/>
            <a:r>
              <a:rPr lang="en-US" dirty="0" smtClean="0"/>
              <a:t>Authenticate the user</a:t>
            </a:r>
          </a:p>
          <a:p>
            <a:pPr lvl="0"/>
            <a:r>
              <a:rPr lang="en-US" dirty="0" smtClean="0"/>
              <a:t>Capture</a:t>
            </a:r>
            <a:r>
              <a:rPr lang="en-US" baseline="0" dirty="0" smtClean="0"/>
              <a:t> Content</a:t>
            </a:r>
          </a:p>
          <a:p>
            <a:pPr lvl="0"/>
            <a:r>
              <a:rPr lang="en-US" baseline="0" dirty="0" smtClean="0"/>
              <a:t>Add to OneNote Service</a:t>
            </a:r>
          </a:p>
        </p:txBody>
      </p:sp>
      <p:sp>
        <p:nvSpPr>
          <p:cNvPr id="3" name="Title 2"/>
          <p:cNvSpPr>
            <a:spLocks noGrp="1"/>
          </p:cNvSpPr>
          <p:nvPr>
            <p:ph type="title"/>
          </p:nvPr>
        </p:nvSpPr>
        <p:spPr/>
        <p:txBody>
          <a:bodyPr/>
          <a:lstStyle/>
          <a:p>
            <a:r>
              <a:rPr lang="en-US" sz="4800" dirty="0" smtClean="0"/>
              <a:t>Getting Started with custom application</a:t>
            </a:r>
            <a:endParaRPr lang="en-US" sz="4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3203138729"/>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t>OneNote </a:t>
            </a:r>
            <a:r>
              <a:rPr lang="en-US" sz="3600" dirty="0" smtClean="0"/>
              <a:t>API uses </a:t>
            </a:r>
            <a:r>
              <a:rPr lang="en-US" sz="3600" dirty="0" smtClean="0"/>
              <a:t>OneDrive – requires Live Service</a:t>
            </a:r>
          </a:p>
          <a:p>
            <a:pPr lvl="1"/>
            <a:r>
              <a:rPr lang="en-US" dirty="0">
                <a:hlinkClick r:id="rId3"/>
              </a:rPr>
              <a:t>https://</a:t>
            </a:r>
            <a:r>
              <a:rPr lang="en-US" dirty="0" smtClean="0">
                <a:hlinkClick r:id="rId3"/>
              </a:rPr>
              <a:t>account.live.com/developers/applications/create</a:t>
            </a:r>
            <a:endParaRPr lang="en-US" dirty="0" smtClean="0"/>
          </a:p>
          <a:p>
            <a:pPr lvl="0"/>
            <a:r>
              <a:rPr lang="en-US" sz="3600" dirty="0" smtClean="0"/>
              <a:t>Does n</a:t>
            </a:r>
            <a:r>
              <a:rPr lang="en-US" sz="3600" dirty="0" smtClean="0"/>
              <a:t>ot</a:t>
            </a:r>
            <a:r>
              <a:rPr lang="en-US" sz="3600" baseline="0" dirty="0" smtClean="0"/>
              <a:t> </a:t>
            </a:r>
            <a:r>
              <a:rPr lang="en-US" sz="3600" baseline="0" dirty="0" smtClean="0"/>
              <a:t>yet </a:t>
            </a:r>
            <a:r>
              <a:rPr lang="en-US" sz="3600" baseline="0" dirty="0" smtClean="0"/>
              <a:t>support </a:t>
            </a:r>
            <a:r>
              <a:rPr lang="en-US" sz="3600" baseline="0" dirty="0" smtClean="0"/>
              <a:t>Office 365</a:t>
            </a:r>
          </a:p>
          <a:p>
            <a:pPr lvl="1"/>
            <a:r>
              <a:rPr lang="en-US" baseline="0" dirty="0" smtClean="0"/>
              <a:t>Requires Microsoft </a:t>
            </a:r>
            <a:r>
              <a:rPr lang="en-US" baseline="0" dirty="0" smtClean="0"/>
              <a:t>Account</a:t>
            </a:r>
            <a:endParaRPr lang="en-US" dirty="0" smtClean="0"/>
          </a:p>
        </p:txBody>
      </p:sp>
      <p:sp>
        <p:nvSpPr>
          <p:cNvPr id="3" name="Title 2"/>
          <p:cNvSpPr>
            <a:spLocks noGrp="1"/>
          </p:cNvSpPr>
          <p:nvPr>
            <p:ph type="title"/>
          </p:nvPr>
        </p:nvSpPr>
        <p:spPr/>
        <p:txBody>
          <a:bodyPr/>
          <a:lstStyle/>
          <a:p>
            <a:r>
              <a:rPr lang="en-US" dirty="0" smtClean="0"/>
              <a:t>Register with Microsoft Live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02275853"/>
              </p:ext>
            </p:extLst>
          </p:nvPr>
        </p:nvGraphicFramePr>
        <p:xfrm>
          <a:off x="460853" y="4072924"/>
          <a:ext cx="11149014" cy="2021840"/>
        </p:xfrm>
        <a:graphic>
          <a:graphicData uri="http://schemas.openxmlformats.org/drawingml/2006/table">
            <a:tbl>
              <a:tblPr firstRow="1" bandRow="1">
                <a:tableStyleId>{5C22544A-7EE6-4342-B048-85BDC9FD1C3A}</a:tableStyleId>
              </a:tblPr>
              <a:tblGrid>
                <a:gridCol w="3716338"/>
                <a:gridCol w="3716338"/>
                <a:gridCol w="3716338"/>
              </a:tblGrid>
              <a:tr h="370840">
                <a:tc>
                  <a:txBody>
                    <a:bodyPr/>
                    <a:lstStyle/>
                    <a:p>
                      <a:r>
                        <a:rPr lang="en-US" dirty="0" smtClean="0"/>
                        <a:t>If you’re developing…</a:t>
                      </a:r>
                      <a:endParaRPr lang="en-US" dirty="0"/>
                    </a:p>
                  </a:txBody>
                  <a:tcPr/>
                </a:tc>
                <a:tc>
                  <a:txBody>
                    <a:bodyPr/>
                    <a:lstStyle/>
                    <a:p>
                      <a:r>
                        <a:rPr lang="en-US" dirty="0" smtClean="0"/>
                        <a:t>You’ll need to have a …</a:t>
                      </a:r>
                      <a:endParaRPr lang="en-US" dirty="0"/>
                    </a:p>
                  </a:txBody>
                  <a:tcPr/>
                </a:tc>
                <a:tc>
                  <a:txBody>
                    <a:bodyPr/>
                    <a:lstStyle/>
                    <a:p>
                      <a:r>
                        <a:rPr lang="en-US" dirty="0" smtClean="0"/>
                        <a:t>So you can get your…</a:t>
                      </a:r>
                      <a:endParaRPr lang="en-US" dirty="0"/>
                    </a:p>
                  </a:txBody>
                  <a:tcPr/>
                </a:tc>
              </a:tr>
              <a:tr h="370840">
                <a:tc>
                  <a:txBody>
                    <a:bodyPr/>
                    <a:lstStyle/>
                    <a:p>
                      <a:r>
                        <a:rPr lang="en-US" dirty="0" smtClean="0"/>
                        <a:t>Android, iOS</a:t>
                      </a:r>
                      <a:r>
                        <a:rPr lang="en-US" baseline="0" dirty="0" smtClean="0"/>
                        <a:t> or Windows Phone</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endParaRPr lang="en-US" dirty="0"/>
                    </a:p>
                  </a:txBody>
                  <a:tcPr/>
                </a:tc>
              </a:tr>
              <a:tr h="370840">
                <a:tc>
                  <a:txBody>
                    <a:bodyPr/>
                    <a:lstStyle/>
                    <a:p>
                      <a:r>
                        <a:rPr lang="en-US" dirty="0" smtClean="0"/>
                        <a:t>Windows Store apps</a:t>
                      </a:r>
                      <a:endParaRPr lang="en-US" dirty="0"/>
                    </a:p>
                  </a:txBody>
                  <a:tcPr/>
                </a:tc>
                <a:tc>
                  <a:txBody>
                    <a:bodyPr/>
                    <a:lstStyle/>
                    <a:p>
                      <a:r>
                        <a:rPr lang="en-US" dirty="0" smtClean="0"/>
                        <a:t>Microsoft Account</a:t>
                      </a:r>
                      <a:r>
                        <a:rPr lang="en-US" baseline="0" dirty="0" smtClean="0"/>
                        <a:t> registered as a Windows Store developer account</a:t>
                      </a:r>
                      <a:endParaRPr lang="en-US" dirty="0"/>
                    </a:p>
                  </a:txBody>
                  <a:tcPr/>
                </a:tc>
                <a:tc>
                  <a:txBody>
                    <a:bodyPr/>
                    <a:lstStyle/>
                    <a:p>
                      <a:r>
                        <a:rPr lang="en-US" dirty="0" smtClean="0"/>
                        <a:t>Package Identity</a:t>
                      </a:r>
                      <a:endParaRPr lang="en-US" dirty="0"/>
                    </a:p>
                  </a:txBody>
                  <a:tcPr/>
                </a:tc>
              </a:tr>
              <a:tr h="370840">
                <a:tc>
                  <a:txBody>
                    <a:bodyPr/>
                    <a:lstStyle/>
                    <a:p>
                      <a:r>
                        <a:rPr lang="en-US" dirty="0" smtClean="0"/>
                        <a:t>Other types (Win7/Web/Desktop)</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r>
                        <a:rPr lang="en-US" baseline="0" dirty="0" smtClean="0"/>
                        <a:t> client secret, redirect domain</a:t>
                      </a:r>
                      <a:endParaRPr lang="en-US" dirty="0"/>
                    </a:p>
                  </a:txBody>
                  <a:tcPr/>
                </a:tc>
              </a:tr>
            </a:tbl>
          </a:graphicData>
        </a:graphic>
      </p:graphicFrame>
    </p:spTree>
    <p:extLst>
      <p:ext uri="{BB962C8B-B14F-4D97-AF65-F5344CB8AC3E}">
        <p14:creationId xmlns:p14="http://schemas.microsoft.com/office/powerpoint/2010/main" val="985858566"/>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Application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stretch>
            <a:fillRect/>
          </a:stretch>
        </p:blipFill>
        <p:spPr>
          <a:xfrm>
            <a:off x="1574799" y="1330589"/>
            <a:ext cx="7515225" cy="4714875"/>
          </a:xfrm>
          <a:prstGeom prst="rect">
            <a:avLst/>
          </a:prstGeom>
        </p:spPr>
      </p:pic>
    </p:spTree>
    <p:extLst>
      <p:ext uri="{BB962C8B-B14F-4D97-AF65-F5344CB8AC3E}">
        <p14:creationId xmlns:p14="http://schemas.microsoft.com/office/powerpoint/2010/main" val="2992052221"/>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xmlns=""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xmlns=""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xmlns=""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a16="http://schemas.microsoft.com/office/drawing/2014/main" xmlns=""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a16="http://schemas.microsoft.com/office/drawing/2014/main" xmlns=""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xmlns=""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xmlns=""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algn="ctr">
              <a:defRPr/>
            </a:pPr>
            <a:r>
              <a:rPr lang="en-US" sz="3600" spc="-70" dirty="0" smtClean="0">
                <a:solidFill>
                  <a:srgbClr val="FFFFFF"/>
                </a:solidFill>
              </a:rPr>
              <a:t>dev.office.com/training</a:t>
            </a:r>
          </a:p>
        </p:txBody>
      </p:sp>
    </p:spTree>
    <p:extLst>
      <p:ext uri="{BB962C8B-B14F-4D97-AF65-F5344CB8AC3E}">
        <p14:creationId xmlns:p14="http://schemas.microsoft.com/office/powerpoint/2010/main" val="11185902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24364"/>
          </a:xfrm>
        </p:spPr>
        <p:txBody>
          <a:bodyPr/>
          <a:lstStyle/>
          <a:p>
            <a:r>
              <a:rPr lang="en-US" dirty="0" smtClean="0"/>
              <a:t>Live SDK</a:t>
            </a:r>
            <a:r>
              <a:rPr lang="en-US" baseline="0" dirty="0" smtClean="0"/>
              <a:t> </a:t>
            </a:r>
          </a:p>
          <a:p>
            <a:pPr lvl="1"/>
            <a:r>
              <a:rPr lang="en-US" dirty="0" smtClean="0"/>
              <a:t>Available via </a:t>
            </a:r>
            <a:r>
              <a:rPr lang="en-US" dirty="0" err="1" smtClean="0"/>
              <a:t>NuGet</a:t>
            </a:r>
            <a:endParaRPr lang="en-US" dirty="0" smtClean="0"/>
          </a:p>
          <a:p>
            <a:pPr lvl="0"/>
            <a:r>
              <a:rPr lang="en-US" dirty="0" err="1" smtClean="0"/>
              <a:t>Microsoft.Live.LiveAuthClient</a:t>
            </a:r>
            <a:r>
              <a:rPr lang="en-US" dirty="0" smtClean="0"/>
              <a:t> class</a:t>
            </a:r>
          </a:p>
          <a:p>
            <a:pPr lvl="1"/>
            <a:r>
              <a:rPr lang="en-US" dirty="0" smtClean="0"/>
              <a:t>Manages Access / Refresh tokens</a:t>
            </a:r>
          </a:p>
          <a:p>
            <a:pPr lvl="0"/>
            <a:r>
              <a:rPr lang="en-US" dirty="0" smtClean="0"/>
              <a:t>Scope</a:t>
            </a:r>
          </a:p>
          <a:p>
            <a:pPr lvl="1"/>
            <a:r>
              <a:rPr lang="en-US" sz="1800" dirty="0" err="1" smtClean="0"/>
              <a:t>Office.OneNote_Create</a:t>
            </a:r>
            <a:r>
              <a:rPr lang="en-US" sz="1800" dirty="0" smtClean="0"/>
              <a:t>, </a:t>
            </a:r>
            <a:r>
              <a:rPr lang="en-US" sz="1800" dirty="0" err="1" smtClean="0"/>
              <a:t>Office.OneNote_Update</a:t>
            </a:r>
            <a:r>
              <a:rPr lang="en-US" sz="1800" dirty="0" smtClean="0"/>
              <a:t>, </a:t>
            </a:r>
            <a:r>
              <a:rPr lang="en-US" sz="1800" dirty="0" err="1" smtClean="0"/>
              <a:t>Office.OneNote_Update_By_App</a:t>
            </a:r>
            <a:r>
              <a:rPr lang="en-US" sz="1800" dirty="0" smtClean="0"/>
              <a:t>, </a:t>
            </a:r>
            <a:r>
              <a:rPr lang="en-US" sz="1800" dirty="0" err="1" smtClean="0"/>
              <a:t>Office.OneNote</a:t>
            </a:r>
            <a:endParaRPr lang="en-US" sz="1800" dirty="0" smtClean="0"/>
          </a:p>
          <a:p>
            <a:pPr lvl="1"/>
            <a:r>
              <a:rPr lang="en-US" sz="1800" dirty="0" smtClean="0"/>
              <a:t>(</a:t>
            </a:r>
            <a:r>
              <a:rPr lang="en-US" sz="1800" dirty="0" err="1" smtClean="0"/>
              <a:t>WL.SignIn</a:t>
            </a:r>
            <a:r>
              <a:rPr lang="en-US" sz="1800" dirty="0" smtClean="0"/>
              <a:t> &amp; </a:t>
            </a:r>
            <a:r>
              <a:rPr lang="en-US" sz="1800" dirty="0" err="1" smtClean="0"/>
              <a:t>WL.Offline_Access</a:t>
            </a:r>
            <a:r>
              <a:rPr lang="en-US" sz="1800" dirty="0" smtClean="0"/>
              <a:t> required for using Refresh Token</a:t>
            </a:r>
            <a:r>
              <a:rPr lang="en-US" sz="1800" dirty="0" smtClean="0"/>
              <a:t>)</a:t>
            </a:r>
          </a:p>
          <a:p>
            <a:pPr lvl="1"/>
            <a:r>
              <a:rPr lang="en-US" sz="1800" dirty="0" smtClean="0">
                <a:hlinkClick r:id="rId2"/>
              </a:rPr>
              <a:t>Permission Scope reference</a:t>
            </a:r>
            <a:r>
              <a:rPr lang="en-US" sz="1800" dirty="0">
                <a:hlinkClick r:id="rId2"/>
              </a:rPr>
              <a:t> </a:t>
            </a:r>
            <a:r>
              <a:rPr lang="en-US" sz="1800" dirty="0" smtClean="0">
                <a:hlinkClick r:id="rId2"/>
              </a:rPr>
              <a:t>documentation on MSDN</a:t>
            </a:r>
            <a:endParaRPr lang="en-US" sz="1800" dirty="0" smtClean="0"/>
          </a:p>
        </p:txBody>
      </p:sp>
      <p:sp>
        <p:nvSpPr>
          <p:cNvPr id="3" name="Title 2"/>
          <p:cNvSpPr>
            <a:spLocks noGrp="1"/>
          </p:cNvSpPr>
          <p:nvPr>
            <p:ph type="title"/>
          </p:nvPr>
        </p:nvSpPr>
        <p:spPr/>
        <p:txBody>
          <a:bodyPr/>
          <a:lstStyle/>
          <a:p>
            <a:r>
              <a:rPr lang="en-US" dirty="0" smtClean="0"/>
              <a:t>Authenticate the User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935314102"/>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HTML</a:t>
            </a:r>
          </a:p>
          <a:p>
            <a:pPr lvl="0"/>
            <a:r>
              <a:rPr lang="en-US" dirty="0" smtClean="0"/>
              <a:t>Image</a:t>
            </a:r>
          </a:p>
          <a:p>
            <a:pPr lvl="0"/>
            <a:r>
              <a:rPr lang="en-US" sz="4000" kern="1200" spc="-70" baseline="0" dirty="0" smtClean="0">
                <a:gradFill>
                  <a:gsLst>
                    <a:gs pos="100000">
                      <a:schemeClr val="tx2"/>
                    </a:gs>
                    <a:gs pos="0">
                      <a:schemeClr val="tx2"/>
                    </a:gs>
                  </a:gsLst>
                  <a:lin ang="5400000" scaled="0"/>
                </a:gradFill>
                <a:effectLst/>
                <a:latin typeface="+mj-lt"/>
                <a:ea typeface="+mn-ea"/>
                <a:cs typeface="+mn-cs"/>
              </a:rPr>
              <a:t>Embedded File</a:t>
            </a:r>
          </a:p>
        </p:txBody>
      </p:sp>
      <p:sp>
        <p:nvSpPr>
          <p:cNvPr id="3" name="Title 2"/>
          <p:cNvSpPr>
            <a:spLocks noGrp="1"/>
          </p:cNvSpPr>
          <p:nvPr>
            <p:ph type="title"/>
          </p:nvPr>
        </p:nvSpPr>
        <p:spPr/>
        <p:txBody>
          <a:bodyPr/>
          <a:lstStyle/>
          <a:p>
            <a:r>
              <a:rPr lang="en-US" dirty="0" smtClean="0"/>
              <a:t>Capture Content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8" name="Picture 7"/>
          <p:cNvPicPr>
            <a:picLocks noChangeAspect="1"/>
          </p:cNvPicPr>
          <p:nvPr/>
        </p:nvPicPr>
        <p:blipFill>
          <a:blip r:embed="rId3"/>
          <a:stretch>
            <a:fillRect/>
          </a:stretch>
        </p:blipFill>
        <p:spPr>
          <a:xfrm>
            <a:off x="7839246" y="228600"/>
            <a:ext cx="3276429" cy="5900537"/>
          </a:xfrm>
          <a:prstGeom prst="rect">
            <a:avLst/>
          </a:prstGeom>
          <a:ln>
            <a:solidFill>
              <a:schemeClr val="accent1"/>
            </a:solidFill>
          </a:ln>
        </p:spPr>
      </p:pic>
    </p:spTree>
    <p:extLst>
      <p:ext uri="{BB962C8B-B14F-4D97-AF65-F5344CB8AC3E}">
        <p14:creationId xmlns:p14="http://schemas.microsoft.com/office/powerpoint/2010/main" val="2944016328"/>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err="1" smtClean="0"/>
              <a:t>RESTful</a:t>
            </a:r>
            <a:r>
              <a:rPr lang="en-US" baseline="0" dirty="0" smtClean="0"/>
              <a:t> API</a:t>
            </a:r>
          </a:p>
          <a:p>
            <a:pPr lvl="1"/>
            <a:r>
              <a:rPr lang="en-US" dirty="0"/>
              <a:t>http://dev.onenote.com/</a:t>
            </a:r>
            <a:endParaRPr lang="en-US" baseline="0" dirty="0" smtClean="0"/>
          </a:p>
          <a:p>
            <a:r>
              <a:rPr lang="en-US" dirty="0" err="1" smtClean="0"/>
              <a:t>OAuth</a:t>
            </a:r>
            <a:r>
              <a:rPr lang="en-US" dirty="0" smtClean="0"/>
              <a:t>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hlinkClick r:id="rId2"/>
              </a:rPr>
              <a:t>https://apigee.com/onenote/embed/console/onenote</a:t>
            </a:r>
            <a:r>
              <a:rPr lang="en-US" dirty="0" smtClean="0">
                <a:hlinkClick r:id="rId2"/>
              </a:rPr>
              <a:t>/</a:t>
            </a:r>
            <a:r>
              <a:rPr lang="en-US" dirty="0" smtClean="0"/>
              <a:t> (production)</a:t>
            </a:r>
          </a:p>
          <a:p>
            <a:pPr lvl="1"/>
            <a:r>
              <a:rPr lang="en-US" dirty="0">
                <a:hlinkClick r:id="rId3"/>
              </a:rPr>
              <a:t>https://apigee.com/</a:t>
            </a:r>
            <a:r>
              <a:rPr lang="en-US" dirty="0" smtClean="0">
                <a:hlinkClick r:id="rId3"/>
              </a:rPr>
              <a:t>onenote_beta/</a:t>
            </a:r>
            <a:r>
              <a:rPr lang="en-US" dirty="0">
                <a:hlinkClick r:id="rId3"/>
              </a:rPr>
              <a:t>embed/console/</a:t>
            </a:r>
            <a:r>
              <a:rPr lang="en-US" dirty="0" smtClean="0">
                <a:hlinkClick r:id="rId3"/>
              </a:rPr>
              <a:t>onenote_beta/ </a:t>
            </a:r>
            <a:r>
              <a:rPr lang="en-US" dirty="0" smtClean="0"/>
              <a:t>(bleeding edge, beta)</a:t>
            </a:r>
            <a:endParaRPr lang="en-US" dirty="0"/>
          </a:p>
          <a:p>
            <a:pPr lvl="1"/>
            <a:endParaRPr lang="en-US" dirty="0"/>
          </a:p>
        </p:txBody>
      </p:sp>
      <p:sp>
        <p:nvSpPr>
          <p:cNvPr id="3" name="Title 2"/>
          <p:cNvSpPr>
            <a:spLocks noGrp="1"/>
          </p:cNvSpPr>
          <p:nvPr>
            <p:ph type="title"/>
          </p:nvPr>
        </p:nvSpPr>
        <p:spPr/>
        <p:txBody>
          <a:bodyPr/>
          <a:lstStyle/>
          <a:p>
            <a:r>
              <a:rPr lang="en-US" dirty="0" smtClean="0"/>
              <a:t>Add to OneNote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7" name="Picture 6"/>
          <p:cNvPicPr>
            <a:picLocks noChangeAspect="1"/>
          </p:cNvPicPr>
          <p:nvPr/>
        </p:nvPicPr>
        <p:blipFill>
          <a:blip r:embed="rId4"/>
          <a:stretch>
            <a:fillRect/>
          </a:stretch>
        </p:blipFill>
        <p:spPr>
          <a:xfrm>
            <a:off x="6018405" y="1218904"/>
            <a:ext cx="5864034" cy="2853034"/>
          </a:xfrm>
          <a:prstGeom prst="rect">
            <a:avLst/>
          </a:prstGeom>
        </p:spPr>
      </p:pic>
    </p:spTree>
    <p:extLst>
      <p:ext uri="{BB962C8B-B14F-4D97-AF65-F5344CB8AC3E}">
        <p14:creationId xmlns:p14="http://schemas.microsoft.com/office/powerpoint/2010/main" val="3594527874"/>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OneNote REST Interface</a:t>
            </a:r>
            <a:endParaRPr lang="en-US" dirty="0"/>
          </a:p>
        </p:txBody>
      </p:sp>
      <p:sp>
        <p:nvSpPr>
          <p:cNvPr id="2" name="Text Placeholder 1"/>
          <p:cNvSpPr>
            <a:spLocks noGrp="1"/>
          </p:cNvSpPr>
          <p:nvPr>
            <p:ph type="body" sz="quarter" idx="11"/>
          </p:nvPr>
        </p:nvSpPr>
        <p:spPr>
          <a:xfrm>
            <a:off x="520699" y="1447800"/>
            <a:ext cx="6437313" cy="4681538"/>
          </a:xfrm>
        </p:spPr>
        <p:txBody>
          <a:bodyPr>
            <a:noAutofit/>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PATCH </a:t>
            </a:r>
            <a:r>
              <a:rPr lang="en-US" sz="2400" dirty="0">
                <a:solidFill>
                  <a:schemeClr val="tx1"/>
                </a:solidFill>
                <a:latin typeface="Consolas" panose="020B0609020204030204" pitchFamily="49" charset="0"/>
                <a:cs typeface="Consolas" panose="020B0609020204030204" pitchFamily="49" charset="0"/>
              </a:rPr>
              <a:t>(Beta)</a:t>
            </a:r>
          </a:p>
          <a:p>
            <a:pPr lvl="1"/>
            <a:r>
              <a:rPr lang="en-US" dirty="0" smtClean="0"/>
              <a:t>Pages</a:t>
            </a:r>
            <a:endParaRPr lang="en-US" dirty="0"/>
          </a:p>
        </p:txBody>
      </p:sp>
      <p:sp>
        <p:nvSpPr>
          <p:cNvPr id="6" name="Text Placeholder 5"/>
          <p:cNvSpPr>
            <a:spLocks noGrp="1"/>
          </p:cNvSpPr>
          <p:nvPr>
            <p:ph type="body" sz="quarter" idx="12"/>
          </p:nvPr>
        </p:nvSpPr>
        <p:spPr/>
        <p:txBody>
          <a:bodyPr/>
          <a:lstStyle/>
          <a:p>
            <a:r>
              <a:rPr lang="en-US" dirty="0" smtClean="0"/>
              <a:t>Root URI</a:t>
            </a:r>
          </a:p>
          <a:p>
            <a:pPr marL="3175" marR="0" lvl="1"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kern="1200" spc="-70" baseline="0" dirty="0" smtClean="0">
                <a:solidFill>
                  <a:schemeClr val="tx1"/>
                </a:solidFill>
                <a:effectLst/>
                <a:latin typeface="Consolas" panose="020B0609020204030204" pitchFamily="49" charset="0"/>
                <a:cs typeface="Consolas" panose="020B0609020204030204" pitchFamily="49" charset="0"/>
              </a:rPr>
              <a:t>https://www.onenote.com/api/v1.0/</a:t>
            </a:r>
            <a:br>
              <a:rPr lang="en-US" sz="2400" kern="1200" spc="-70" baseline="0" dirty="0" smtClean="0">
                <a:solidFill>
                  <a:schemeClr val="tx1"/>
                </a:solidFill>
                <a:effectLst/>
                <a:latin typeface="Consolas" panose="020B0609020204030204" pitchFamily="49" charset="0"/>
                <a:cs typeface="Consolas" panose="020B0609020204030204" pitchFamily="49" charset="0"/>
              </a:rPr>
            </a:br>
            <a:r>
              <a:rPr lang="en-US" sz="2400" kern="1200" spc="-70" baseline="0" dirty="0" smtClean="0">
                <a:solidFill>
                  <a:schemeClr val="tx1"/>
                </a:solidFill>
                <a:effectLst/>
                <a:latin typeface="Consolas" panose="020B0609020204030204" pitchFamily="49" charset="0"/>
                <a:cs typeface="Consolas" panose="020B0609020204030204" pitchFamily="49" charset="0"/>
              </a:rPr>
              <a:t/>
            </a:r>
            <a:br>
              <a:rPr lang="en-US" sz="2400" kern="1200" spc="-70" baseline="0" dirty="0" smtClean="0">
                <a:solidFill>
                  <a:schemeClr val="tx1"/>
                </a:solidFill>
                <a:effectLst/>
                <a:latin typeface="Consolas" panose="020B0609020204030204" pitchFamily="49" charset="0"/>
                <a:cs typeface="Consolas" panose="020B0609020204030204" pitchFamily="49" charset="0"/>
              </a:rPr>
            </a:br>
            <a:endParaRPr lang="en-US" sz="2400" kern="1200" spc="-70" baseline="0" dirty="0" smtClean="0">
              <a:solidFill>
                <a:schemeClr val="tx1"/>
              </a:solidFill>
              <a:effectLst/>
              <a:latin typeface="Consolas" panose="020B0609020204030204" pitchFamily="49" charset="0"/>
              <a:cs typeface="Consolas" panose="020B0609020204030204" pitchFamily="49" charset="0"/>
            </a:endParaRPr>
          </a:p>
          <a:p>
            <a:pPr marL="0" marR="0" lvl="0"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dirty="0"/>
              <a:t>Beta URI</a:t>
            </a:r>
          </a:p>
          <a:p>
            <a:pPr marL="0" marR="0" lvl="0"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dirty="0">
                <a:solidFill>
                  <a:schemeClr val="tx1"/>
                </a:solidFill>
                <a:latin typeface="Consolas" panose="020B0609020204030204" pitchFamily="49" charset="0"/>
                <a:cs typeface="Consolas" panose="020B0609020204030204" pitchFamily="49" charset="0"/>
              </a:rPr>
              <a:t>https://</a:t>
            </a:r>
            <a:r>
              <a:rPr lang="en-US" sz="2400" dirty="0" smtClean="0">
                <a:solidFill>
                  <a:schemeClr val="tx1"/>
                </a:solidFill>
                <a:latin typeface="Consolas" panose="020B0609020204030204" pitchFamily="49" charset="0"/>
                <a:cs typeface="Consolas" panose="020B0609020204030204" pitchFamily="49" charset="0"/>
              </a:rPr>
              <a:t>www.onenote.com/beta/</a:t>
            </a:r>
            <a:endParaRPr lang="en-US" sz="2400" dirty="0">
              <a:solidFill>
                <a:schemeClr val="tx1"/>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3"/>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842052681"/>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Explore the REST API using </a:t>
            </a:r>
            <a:r>
              <a:rPr lang="en-US" dirty="0" err="1" smtClean="0"/>
              <a:t>apigee</a:t>
            </a:r>
            <a:endParaRPr lang="en-US" dirty="0"/>
          </a:p>
        </p:txBody>
      </p:sp>
    </p:spTree>
    <p:extLst>
      <p:ext uri="{BB962C8B-B14F-4D97-AF65-F5344CB8AC3E}">
        <p14:creationId xmlns:p14="http://schemas.microsoft.com/office/powerpoint/2010/main" val="246246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 Capture in Depth</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2918691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413244" cy="4727223"/>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client.DefaultRequestHeaders.Accept.Add</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MediaTypeWithQualityHeaderValue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"application/</a:t>
            </a:r>
            <a:r>
              <a:rPr lang="en-US" sz="1800" dirty="0" err="1">
                <a:solidFill>
                  <a:srgbClr val="A31515"/>
                </a:solidFill>
                <a:highlight>
                  <a:srgbClr val="FFFFFF"/>
                </a:highlight>
                <a:latin typeface="Consolas" panose="020B0609020204030204" pitchFamily="49" charset="0"/>
              </a:rPr>
              <a:t>json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client.DefaultRequestHeaders.Authorization</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AuthenticationHeaderValue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Bearer"</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authClient.Session.AccessToken</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head</a:t>
            </a:r>
            <a:r>
              <a:rPr lang="en-US" sz="1800" dirty="0" smtClean="0">
                <a:solidFill>
                  <a:srgbClr val="A31515"/>
                </a:solidFill>
                <a:highlight>
                  <a:srgbClr val="FFFFFF"/>
                </a:highlight>
                <a:latin typeface="Consolas" panose="020B0609020204030204" pitchFamily="49" charset="0"/>
              </a:rPr>
              <a:t>&gt;"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a:solidFill>
                  <a:srgbClr val="A31515"/>
                </a:solidFill>
                <a:highlight>
                  <a:srgbClr val="FFFFFF"/>
                </a:highlight>
                <a:latin typeface="Consolas" panose="020B0609020204030204" pitchFamily="49" charset="0"/>
              </a:rPr>
              <a:t>title&gt;A simple page created from basic HTML-formatted text on Windows 8&lt;/title&gt;"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"&lt;meta name=\"created\" content=\""</a:t>
            </a:r>
            <a:r>
              <a:rPr lang="en-US" sz="1800" dirty="0" smtClean="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DateTime</a:t>
            </a:r>
            <a:r>
              <a:rPr lang="en-US" sz="1800" dirty="0" err="1">
                <a:solidFill>
                  <a:srgbClr val="000000"/>
                </a:solidFill>
                <a:highlight>
                  <a:srgbClr val="FFFFFF"/>
                </a:highlight>
                <a:latin typeface="Consolas" panose="020B0609020204030204" pitchFamily="49" charset="0"/>
              </a:rPr>
              <a:t>.Now.ToString</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"o</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A31515"/>
                </a:solidFill>
                <a:highlight>
                  <a:srgbClr val="FFFFFF"/>
                </a:highlight>
                <a:latin typeface="Consolas" panose="020B0609020204030204" pitchFamily="49" charset="0"/>
              </a:rPr>
              <a:t>"\" /&gt;&lt;/</a:t>
            </a:r>
            <a:r>
              <a:rPr lang="en-US" sz="1800" dirty="0">
                <a:solidFill>
                  <a:srgbClr val="A31515"/>
                </a:solidFill>
                <a:highlight>
                  <a:srgbClr val="FFFFFF"/>
                </a:highlight>
                <a:latin typeface="Consolas" panose="020B0609020204030204" pitchFamily="49" charset="0"/>
              </a:rPr>
              <a:t>head&gt;"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p&gt;This is a page that </a:t>
            </a:r>
            <a:r>
              <a:rPr lang="en-US" sz="1800" dirty="0" smtClean="0">
                <a:solidFill>
                  <a:srgbClr val="A31515"/>
                </a:solidFill>
                <a:highlight>
                  <a:srgbClr val="FFFFFF"/>
                </a:highlight>
                <a:latin typeface="Consolas" panose="020B0609020204030204" pitchFamily="49" charset="0"/>
              </a:rPr>
              <a:t>contains </a:t>
            </a:r>
            <a:r>
              <a:rPr lang="en-US" sz="1800" dirty="0">
                <a:solidFill>
                  <a:srgbClr val="A31515"/>
                </a:solidFill>
                <a:highlight>
                  <a:srgbClr val="FFFFFF"/>
                </a:highlight>
                <a:latin typeface="Consolas" panose="020B0609020204030204" pitchFamily="49" charset="0"/>
              </a:rPr>
              <a:t>some simple &lt;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&gt;formatted&lt;/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 &lt;b&gt;text&lt;/b&gt;&lt;/p&gt;"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"&lt;p&gt;Here is a &lt;a </a:t>
            </a:r>
            <a:r>
              <a:rPr lang="en-US" sz="1800" dirty="0" err="1" smtClean="0">
                <a:solidFill>
                  <a:srgbClr val="A31515"/>
                </a:solidFill>
                <a:highlight>
                  <a:srgbClr val="FFFFFF"/>
                </a:highlight>
                <a:latin typeface="Consolas" panose="020B0609020204030204" pitchFamily="49" charset="0"/>
              </a:rPr>
              <a:t>href</a:t>
            </a:r>
            <a:r>
              <a:rPr lang="en-US" sz="1800" dirty="0" smtClean="0">
                <a:solidFill>
                  <a:srgbClr val="A31515"/>
                </a:solidFill>
                <a:highlight>
                  <a:srgbClr val="FFFFFF"/>
                </a:highlight>
                <a:latin typeface="Consolas" panose="020B0609020204030204" pitchFamily="49" charset="0"/>
              </a:rPr>
              <a:t>=\"http://www.microsoft.com\"&gt;link&lt;/a&gt;&lt;/p&gt;&lt;/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Content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p>
        </p:txBody>
      </p:sp>
      <p:sp>
        <p:nvSpPr>
          <p:cNvPr id="4" name="Title 3"/>
          <p:cNvSpPr>
            <a:spLocks noGrp="1"/>
          </p:cNvSpPr>
          <p:nvPr>
            <p:ph type="title"/>
          </p:nvPr>
        </p:nvSpPr>
        <p:spPr/>
        <p:txBody>
          <a:bodyPr/>
          <a:lstStyle/>
          <a:p>
            <a:r>
              <a:rPr lang="en-US" dirty="0" smtClean="0"/>
              <a:t>Capture Text</a:t>
            </a:r>
            <a:endParaRPr lang="en-US" dirty="0"/>
          </a:p>
        </p:txBody>
      </p:sp>
    </p:spTree>
    <p:extLst>
      <p:ext uri="{BB962C8B-B14F-4D97-AF65-F5344CB8AC3E}">
        <p14:creationId xmlns:p14="http://schemas.microsoft.com/office/powerpoint/2010/main" val="41222742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31710"/>
            <a:ext cx="11334221" cy="5020734"/>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rPr>
              <a:t>[set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smtClean="0">
                <a:solidFill>
                  <a:srgbClr val="A31515"/>
                </a:solidFill>
                <a:highlight>
                  <a:srgbClr val="FFFFFF"/>
                </a:highlight>
                <a:latin typeface="Consolas" panose="020B0609020204030204" pitchFamily="49" charset="0"/>
              </a:rPr>
              <a:t>name:image1\" width</a:t>
            </a:r>
            <a:r>
              <a:rPr lang="en-US" sz="1800" dirty="0">
                <a:solidFill>
                  <a:srgbClr val="A31515"/>
                </a:solidFill>
                <a:highlight>
                  <a:srgbClr val="FFFFFF"/>
                </a:highlight>
                <a:latin typeface="Consolas" panose="020B0609020204030204" pitchFamily="49" charset="0"/>
              </a:rPr>
              <a:t>=\"426\" height=\"68\" </a:t>
            </a:r>
            <a:r>
              <a:rPr lang="en-US" sz="1800" dirty="0" smtClean="0">
                <a:solidFill>
                  <a:srgbClr val="A31515"/>
                </a:solidFill>
                <a:highlight>
                  <a:srgbClr val="FFFFFF"/>
                </a:highlight>
                <a:latin typeface="Consolas" panose="020B0609020204030204" pitchFamily="49" charset="0"/>
              </a:rPr>
              <a:t>/&gt;"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"assets\\Logo.jpg"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"image/jpeg"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imageContent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"image1"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
        <p:nvSpPr>
          <p:cNvPr id="3" name="Title 2"/>
          <p:cNvSpPr>
            <a:spLocks noGrp="1"/>
          </p:cNvSpPr>
          <p:nvPr>
            <p:ph type="title"/>
          </p:nvPr>
        </p:nvSpPr>
        <p:spPr/>
        <p:txBody>
          <a:bodyPr/>
          <a:lstStyle/>
          <a:p>
            <a:r>
              <a:rPr lang="en-US" dirty="0" smtClean="0"/>
              <a:t>Capture Image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4414830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09129"/>
            <a:ext cx="11356799" cy="4951758"/>
          </a:xfrm>
        </p:spPr>
        <p:txBody>
          <a:bodyPr/>
          <a:lstStyle/>
          <a:p>
            <a:pPr lvl="0"/>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[set Accept and Authorization headers as previous example]</a:t>
            </a:r>
            <a:br>
              <a:rPr lang="en-US" sz="1800" dirty="0">
                <a:solidFill>
                  <a:srgbClr val="008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a:solidFill>
                  <a:srgbClr val="008000"/>
                </a:solidFill>
                <a:highlight>
                  <a:srgbClr val="FFFFFF"/>
                </a:highlight>
                <a:latin typeface="Consolas" panose="020B0609020204030204" pitchFamily="49" charset="0"/>
              </a:rPr>
              <a:t>// [similar to previous example]</a:t>
            </a:r>
            <a:br>
              <a:rPr lang="en-US" sz="1800" dirty="0">
                <a:solidFill>
                  <a:srgbClr val="008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data-render-src=\"http://www.onenote.com\" /&gt;"</a:t>
            </a:r>
            <a:r>
              <a:rPr lang="en-US" sz="1800" dirty="0">
                <a:solidFill>
                  <a:srgbClr val="A31515"/>
                </a:solidFill>
                <a:highlight>
                  <a:srgbClr val="FFFFFF"/>
                </a:highlight>
                <a:latin typeface="Consolas" panose="020B0609020204030204" pitchFamily="49" charset="0"/>
              </a:rPr>
              <a:t/>
            </a:r>
            <a:br>
              <a:rPr lang="en-US" sz="1800" dirty="0">
                <a:solidFill>
                  <a:srgbClr val="A31515"/>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r>
            <a:br>
              <a:rPr lang="en-US" sz="1800" dirty="0">
                <a:solidFill>
                  <a:srgbClr val="008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Content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a:solidFill>
                  <a:srgbClr val="2B91AF"/>
                </a:solidFill>
                <a:highlight>
                  <a:srgbClr val="FFFFFF"/>
                </a:highlight>
                <a:latin typeface="Consolas" panose="020B0609020204030204" pitchFamily="49" charset="0"/>
              </a:rPr>
              <a:t>HttpResponseMessage</a:t>
            </a:r>
            <a:r>
              <a:rPr lang="en-US" sz="1800" dirty="0">
                <a:solidFill>
                  <a:srgbClr val="000000"/>
                </a:solidFill>
                <a:highlight>
                  <a:srgbClr val="FFFFFF"/>
                </a:highlight>
                <a:latin typeface="Consolas" panose="020B0609020204030204" pitchFamily="49" charset="0"/>
              </a:rPr>
              <a:t> 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gradFill>
                <a:gsLst>
                  <a:gs pos="100000">
                    <a:srgbClr val="DC3C00"/>
                  </a:gs>
                  <a:gs pos="0">
                    <a:srgbClr val="DC3C00"/>
                  </a:gs>
                </a:gsLst>
                <a:lin ang="5400000" scaled="0"/>
              </a:gradFill>
            </a:endParaRPr>
          </a:p>
          <a:p>
            <a:endParaRPr lang="en-US" dirty="0"/>
          </a:p>
        </p:txBody>
      </p:sp>
      <p:sp>
        <p:nvSpPr>
          <p:cNvPr id="3" name="Title 2"/>
          <p:cNvSpPr>
            <a:spLocks noGrp="1"/>
          </p:cNvSpPr>
          <p:nvPr>
            <p:ph type="title"/>
          </p:nvPr>
        </p:nvSpPr>
        <p:spPr/>
        <p:txBody>
          <a:bodyPr/>
          <a:lstStyle/>
          <a:p>
            <a:r>
              <a:rPr lang="en-US" dirty="0" smtClean="0"/>
              <a:t>Capture Web Page</a:t>
            </a:r>
            <a:r>
              <a:rPr lang="en-US" baseline="0" dirty="0" smtClean="0"/>
              <a:t>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9285319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65952"/>
            <a:ext cx="11531374" cy="4648201"/>
          </a:xfrm>
        </p:spPr>
        <p:txBody>
          <a:bodyPr/>
          <a:lstStyle/>
          <a:p>
            <a:r>
              <a:rPr lang="en-US" dirty="0" smtClean="0"/>
              <a:t>&lt;</a:t>
            </a:r>
            <a:r>
              <a:rPr lang="en-US" dirty="0" err="1" smtClean="0"/>
              <a:t>img</a:t>
            </a:r>
            <a:r>
              <a:rPr lang="en-US" dirty="0" smtClean="0"/>
              <a:t> data-render-src="http://.onenote.com" ... /&gt;</a:t>
            </a:r>
          </a:p>
          <a:p>
            <a:pPr lvl="1"/>
            <a:r>
              <a:rPr lang="en-US" dirty="0" smtClean="0"/>
              <a:t>The URL can be either a web page or an image</a:t>
            </a:r>
          </a:p>
          <a:p>
            <a:pPr lvl="1"/>
            <a:r>
              <a:rPr lang="en-US" dirty="0" smtClean="0"/>
              <a:t>Must be publicly available without a password.</a:t>
            </a:r>
          </a:p>
          <a:p>
            <a:pPr lvl="0"/>
            <a:r>
              <a:rPr lang="en-US" dirty="0" smtClean="0"/>
              <a:t>&lt;</a:t>
            </a:r>
            <a:r>
              <a:rPr lang="en-US" dirty="0" err="1" smtClean="0"/>
              <a:t>img</a:t>
            </a:r>
            <a:r>
              <a:rPr lang="en-US" dirty="0" smtClean="0"/>
              <a:t> data-render-src="</a:t>
            </a:r>
            <a:r>
              <a:rPr lang="en-US" dirty="0" err="1" smtClean="0"/>
              <a:t>name:MultiPartBlockName</a:t>
            </a:r>
            <a:r>
              <a:rPr lang="en-US" dirty="0" smtClean="0"/>
              <a:t>" ... /&gt;</a:t>
            </a:r>
          </a:p>
          <a:p>
            <a:pPr lvl="1"/>
            <a:r>
              <a:rPr lang="en-US" dirty="0" smtClean="0"/>
              <a:t>The content-type of that named block controls the API handling of content.</a:t>
            </a:r>
          </a:p>
          <a:p>
            <a:pPr lvl="2"/>
            <a:r>
              <a:rPr lang="en-US" dirty="0" smtClean="0"/>
              <a:t>A block of HTML to render in a browser (content-type=text/html)</a:t>
            </a:r>
          </a:p>
          <a:p>
            <a:pPr lvl="2"/>
            <a:r>
              <a:rPr lang="en-US" dirty="0" smtClean="0"/>
              <a:t>An image (content-type=image/jpeg or similar). </a:t>
            </a:r>
          </a:p>
          <a:p>
            <a:pPr lvl="1"/>
            <a:r>
              <a:rPr lang="en-US" dirty="0" smtClean="0"/>
              <a:t/>
            </a:r>
            <a:br>
              <a:rPr lang="en-US" dirty="0" smtClean="0"/>
            </a:br>
            <a:r>
              <a:rPr lang="en-US" dirty="0" smtClean="0"/>
              <a:t>The HTML rendering engine used to create the image has no ability to log in a user, and does not include plug-ins (Adobe Flash, Apple QuickTime, etc.). </a:t>
            </a:r>
            <a:br>
              <a:rPr lang="en-US" dirty="0" smtClean="0"/>
            </a:br>
            <a:endParaRPr lang="en-US" dirty="0" smtClean="0"/>
          </a:p>
          <a:p>
            <a:pPr lvl="1"/>
            <a:r>
              <a:rPr lang="en-US" dirty="0" smtClean="0"/>
              <a:t>Dynamically-loaded content, (AJAX), won't appear credentials or cookies are required.</a:t>
            </a:r>
          </a:p>
        </p:txBody>
      </p:sp>
      <p:sp>
        <p:nvSpPr>
          <p:cNvPr id="3" name="Title 2"/>
          <p:cNvSpPr>
            <a:spLocks noGrp="1"/>
          </p:cNvSpPr>
          <p:nvPr>
            <p:ph type="title"/>
          </p:nvPr>
        </p:nvSpPr>
        <p:spPr/>
        <p:txBody>
          <a:bodyPr/>
          <a:lstStyle/>
          <a:p>
            <a:r>
              <a:rPr lang="en-US" dirty="0" smtClean="0"/>
              <a:t>Capture</a:t>
            </a:r>
            <a:r>
              <a:rPr lang="en-US" baseline="0" dirty="0" smtClean="0"/>
              <a:t> Web Page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2910582298"/>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030143784"/>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39657070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Embedded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
        <p:nvSpPr>
          <p:cNvPr id="5" name="Text Placeholder 1"/>
          <p:cNvSpPr>
            <a:spLocks noGrp="1"/>
          </p:cNvSpPr>
          <p:nvPr>
            <p:ph type="body" sz="quarter" idx="10"/>
          </p:nvPr>
        </p:nvSpPr>
        <p:spPr>
          <a:xfrm>
            <a:off x="519111" y="1132112"/>
            <a:ext cx="11466059" cy="5257801"/>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data=\"name:file1\" data-attachment=\"file1.docx\"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type=\"application/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"assets\\file1.docx"</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"file1"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3260838473"/>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PDF</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
        <p:nvSpPr>
          <p:cNvPr id="5" name="Text Placeholder 1"/>
          <p:cNvSpPr>
            <a:spLocks noGrp="1"/>
          </p:cNvSpPr>
          <p:nvPr>
            <p:ph type="body" sz="quarter" idx="10"/>
          </p:nvPr>
        </p:nvSpPr>
        <p:spPr>
          <a:xfrm>
            <a:off x="519112" y="1338939"/>
            <a:ext cx="11400745" cy="5290458"/>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[include both &lt;object&gt; and &lt;</a:t>
            </a:r>
            <a:r>
              <a:rPr lang="en-US" sz="1800" dirty="0" err="1" smtClean="0">
                <a:solidFill>
                  <a:srgbClr val="008000"/>
                </a:solidFill>
                <a:highlight>
                  <a:srgbClr val="FFFFFF"/>
                </a:highlight>
                <a:latin typeface="Consolas" panose="020B0609020204030204" pitchFamily="49" charset="0"/>
              </a:rPr>
              <a:t>img</a:t>
            </a:r>
            <a:r>
              <a:rPr lang="en-US" sz="1800" dirty="0">
                <a:solidFill>
                  <a:srgbClr val="008000"/>
                </a:solidFill>
                <a:highlight>
                  <a:srgbClr val="FFFFFF"/>
                </a:highlight>
                <a:latin typeface="Consolas" panose="020B0609020204030204" pitchFamily="49" charset="0"/>
              </a:rPr>
              <a:t>&gt;</a:t>
            </a:r>
            <a:r>
              <a:rPr lang="en-US" sz="1800" dirty="0" smtClean="0">
                <a:solidFill>
                  <a:srgbClr val="008000"/>
                </a:solidFill>
                <a:highlight>
                  <a:srgbClr val="FFFFFF"/>
                </a:highlight>
                <a:latin typeface="Consolas" panose="020B0609020204030204" pitchFamily="49" charset="0"/>
              </a:rPr>
              <a:t>]</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data-attachment=\"file1.pdf\" type=\"application/pdf\"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"application/pdf"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"pdf"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2619844144"/>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Creating Content from Windows Store App</a:t>
            </a:r>
            <a:endParaRPr lang="en-US" dirty="0"/>
          </a:p>
        </p:txBody>
      </p:sp>
    </p:spTree>
    <p:extLst>
      <p:ext uri="{BB962C8B-B14F-4D97-AF65-F5344CB8AC3E}">
        <p14:creationId xmlns:p14="http://schemas.microsoft.com/office/powerpoint/2010/main" val="549830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099084"/>
            <a:ext cx="11149013" cy="5758916"/>
          </a:xfrm>
        </p:spPr>
        <p:txBody>
          <a:bodyPr/>
          <a:lstStyle/>
          <a:p>
            <a:r>
              <a:rPr lang="en-US" sz="3200" dirty="0" smtClean="0"/>
              <a:t>OneNote</a:t>
            </a:r>
          </a:p>
          <a:p>
            <a:pPr lvl="1"/>
            <a:r>
              <a:rPr lang="en-US" dirty="0" smtClean="0">
                <a:hlinkClick r:id="rId3"/>
              </a:rPr>
              <a:t>https</a:t>
            </a:r>
            <a:r>
              <a:rPr lang="en-US" dirty="0">
                <a:hlinkClick r:id="rId3"/>
              </a:rPr>
              <a:t>://</a:t>
            </a:r>
            <a:r>
              <a:rPr lang="en-US" dirty="0" smtClean="0">
                <a:hlinkClick r:id="rId3"/>
              </a:rPr>
              <a:t>www.onenote.com</a:t>
            </a:r>
            <a:endParaRPr lang="en-US" dirty="0" smtClean="0"/>
          </a:p>
          <a:p>
            <a:r>
              <a:rPr lang="en-US" sz="3200" dirty="0" smtClean="0"/>
              <a:t>OneNote </a:t>
            </a:r>
            <a:r>
              <a:rPr lang="en-US" sz="3200" dirty="0" err="1" smtClean="0"/>
              <a:t>Dev</a:t>
            </a:r>
            <a:r>
              <a:rPr lang="en-US" sz="3200" dirty="0" smtClean="0"/>
              <a:t> Center</a:t>
            </a:r>
            <a:endParaRPr lang="en-US" sz="3200" dirty="0" smtClean="0"/>
          </a:p>
          <a:p>
            <a:pPr lvl="1"/>
            <a:r>
              <a:rPr lang="en-US" dirty="0" smtClean="0">
                <a:hlinkClick r:id="rId4"/>
              </a:rPr>
              <a:t>http</a:t>
            </a:r>
            <a:r>
              <a:rPr lang="en-US" dirty="0">
                <a:hlinkClick r:id="rId4"/>
              </a:rPr>
              <a:t>://</a:t>
            </a:r>
            <a:r>
              <a:rPr lang="en-US" dirty="0" smtClean="0">
                <a:hlinkClick r:id="rId4"/>
              </a:rPr>
              <a:t>dev.onenote.com</a:t>
            </a:r>
            <a:endParaRPr lang="en-US" dirty="0" smtClean="0"/>
          </a:p>
          <a:p>
            <a:r>
              <a:rPr lang="en-US" sz="3200" dirty="0" smtClean="0"/>
              <a:t>OneNote </a:t>
            </a:r>
            <a:r>
              <a:rPr lang="en-US" sz="3200" dirty="0" err="1" smtClean="0"/>
              <a:t>Dev</a:t>
            </a:r>
            <a:r>
              <a:rPr lang="en-US" sz="3200" dirty="0" smtClean="0"/>
              <a:t> Blog</a:t>
            </a:r>
            <a:endParaRPr lang="en-US" sz="3200" dirty="0" smtClean="0"/>
          </a:p>
          <a:p>
            <a:pPr lvl="1"/>
            <a:r>
              <a:rPr lang="en-US" dirty="0">
                <a:hlinkClick r:id="rId5"/>
              </a:rPr>
              <a:t>http://</a:t>
            </a:r>
            <a:r>
              <a:rPr lang="en-US" dirty="0" err="1">
                <a:hlinkClick r:id="rId5"/>
              </a:rPr>
              <a:t>blogs.msdn.com</a:t>
            </a:r>
            <a:r>
              <a:rPr lang="en-US" dirty="0">
                <a:hlinkClick r:id="rId5"/>
              </a:rPr>
              <a:t>/b/</a:t>
            </a:r>
            <a:r>
              <a:rPr lang="en-US" dirty="0" err="1">
                <a:hlinkClick r:id="rId5"/>
              </a:rPr>
              <a:t>onenotedev</a:t>
            </a:r>
            <a:r>
              <a:rPr lang="en-US" dirty="0" smtClean="0">
                <a:hlinkClick r:id="rId5"/>
              </a:rPr>
              <a:t>/</a:t>
            </a:r>
            <a:endParaRPr lang="en-US" dirty="0" smtClean="0"/>
          </a:p>
          <a:p>
            <a:r>
              <a:rPr lang="en-US" sz="3200" dirty="0" smtClean="0"/>
              <a:t>App Registration</a:t>
            </a:r>
          </a:p>
          <a:p>
            <a:pPr lvl="1"/>
            <a:r>
              <a:rPr lang="en-US" dirty="0" smtClean="0">
                <a:hlinkClick r:id="rId6"/>
              </a:rPr>
              <a:t>http://</a:t>
            </a:r>
            <a:r>
              <a:rPr lang="en-US" dirty="0" err="1" smtClean="0">
                <a:hlinkClick r:id="rId6"/>
              </a:rPr>
              <a:t>msdn.microsoft.com</a:t>
            </a:r>
            <a:r>
              <a:rPr lang="en-US" dirty="0" smtClean="0">
                <a:hlinkClick r:id="rId6"/>
              </a:rPr>
              <a:t>/en-us/library/ff751474.aspx</a:t>
            </a:r>
            <a:endParaRPr lang="en-US" dirty="0" smtClean="0"/>
          </a:p>
          <a:p>
            <a:r>
              <a:rPr lang="en-US" sz="3200" dirty="0" smtClean="0"/>
              <a:t>API Playground</a:t>
            </a:r>
          </a:p>
          <a:p>
            <a:pPr lvl="1"/>
            <a:r>
              <a:rPr lang="en-US" dirty="0" smtClean="0">
                <a:hlinkClick r:id="rId7"/>
              </a:rPr>
              <a:t>https</a:t>
            </a:r>
            <a:r>
              <a:rPr lang="en-US" dirty="0">
                <a:hlinkClick r:id="rId7"/>
              </a:rPr>
              <a:t>://</a:t>
            </a:r>
            <a:r>
              <a:rPr lang="en-US" dirty="0" smtClean="0">
                <a:hlinkClick r:id="rId7"/>
              </a:rPr>
              <a:t>apigee.com/onenote/embed/console/onenote</a:t>
            </a:r>
            <a:endParaRPr lang="en-US" dirty="0" smtClean="0"/>
          </a:p>
          <a:p>
            <a:pPr lvl="1">
              <a:spcBef>
                <a:spcPts val="600"/>
              </a:spcBef>
              <a:buSzPct val="80000"/>
            </a:pPr>
            <a:r>
              <a:rPr lang="en-US" dirty="0">
                <a:hlinkClick r:id="rId8"/>
              </a:rPr>
              <a:t>https://apigee.com/</a:t>
            </a:r>
            <a:r>
              <a:rPr lang="en-US" dirty="0" smtClean="0">
                <a:hlinkClick r:id="rId8"/>
              </a:rPr>
              <a:t>onenote_beta/</a:t>
            </a:r>
            <a:r>
              <a:rPr lang="en-US" dirty="0">
                <a:hlinkClick r:id="rId8"/>
              </a:rPr>
              <a:t>embed/console/</a:t>
            </a:r>
            <a:r>
              <a:rPr lang="en-US" dirty="0" err="1" smtClean="0">
                <a:hlinkClick r:id="rId8"/>
              </a:rPr>
              <a:t>onenote_beta</a:t>
            </a:r>
            <a:endParaRPr lang="en-US" dirty="0"/>
          </a:p>
          <a:p>
            <a:endParaRPr lang="en-US" dirty="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Key Links</a:t>
            </a:r>
            <a:endParaRPr lang="en-US" dirty="0"/>
          </a:p>
        </p:txBody>
      </p:sp>
    </p:spTree>
    <p:extLst>
      <p:ext uri="{BB962C8B-B14F-4D97-AF65-F5344CB8AC3E}">
        <p14:creationId xmlns:p14="http://schemas.microsoft.com/office/powerpoint/2010/main" val="124249028"/>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smtClean="0"/>
              <a:t>Summary</a:t>
            </a:r>
            <a:r>
              <a:rPr lang="en-US" dirty="0" smtClean="0"/>
              <a:t/>
            </a:r>
            <a:br>
              <a:rPr lang="en-US" dirty="0" smtClean="0"/>
            </a:br>
            <a:endParaRPr lang="en-US" dirty="0"/>
          </a:p>
        </p:txBody>
      </p:sp>
    </p:spTree>
    <p:extLst>
      <p:ext uri="{BB962C8B-B14F-4D97-AF65-F5344CB8AC3E}">
        <p14:creationId xmlns:p14="http://schemas.microsoft.com/office/powerpoint/2010/main" val="29281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a:gradFill>
                  <a:gsLst>
                    <a:gs pos="2917">
                      <a:srgbClr val="FFFFFF"/>
                    </a:gs>
                    <a:gs pos="30000">
                      <a:srgbClr val="FFFFFF"/>
                    </a:gs>
                  </a:gsLst>
                  <a:lin ang="5400000" scaled="0"/>
                </a:gradFill>
              </a:rPr>
              <a:t>Dev.</a:t>
            </a:r>
            <a:endParaRPr sz="5974" b="0" spc="-16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a:gradFill>
                  <a:gsLst>
                    <a:gs pos="2917">
                      <a:srgbClr val="FFFFFF"/>
                    </a:gs>
                    <a:gs pos="30000">
                      <a:srgbClr val="FFFFFF"/>
                    </a:gs>
                  </a:gsLst>
                  <a:lin ang="5400000" scaled="0"/>
                </a:gradFill>
              </a:rPr>
              <a:t>Office</a:t>
            </a:r>
            <a:endParaRPr sz="5974" b="0" spc="-16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30302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5707159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116313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solidFill>
                    <a:srgbClr val="FFFFFF"/>
                  </a:solidFill>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solidFill>
                    <a:srgbClr val="FFFFFF"/>
                  </a:solidFill>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rgbClr val="FFFFFF"/>
                      </a:gs>
                      <a:gs pos="100000">
                        <a:srgbClr val="FFFFFF"/>
                      </a:gs>
                    </a:gsLst>
                    <a:lin ang="5400000" scaled="0"/>
                  </a:gradFill>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rgbClr val="505050"/>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8634501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O3653-4 Deep Dive into Office 365 APIs for </a:t>
            </a:r>
            <a:r>
              <a:rPr lang="en-US" dirty="0" smtClean="0"/>
              <a:t>OneNote services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Scot Hillier</a:t>
            </a:r>
          </a:p>
          <a:p>
            <a:endParaRPr lang="en-US" dirty="0" smtClean="0"/>
          </a:p>
          <a:p>
            <a:r>
              <a:rPr lang="en-US" dirty="0" smtClean="0"/>
              <a:t>Jeremy Thake</a:t>
            </a:r>
            <a:endParaRPr lang="en-US" dirty="0"/>
          </a:p>
        </p:txBody>
      </p:sp>
    </p:spTree>
    <p:extLst>
      <p:ext uri="{BB962C8B-B14F-4D97-AF65-F5344CB8AC3E}">
        <p14:creationId xmlns:p14="http://schemas.microsoft.com/office/powerpoint/2010/main" val="10294913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1123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65365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Fast, simple, available anywhere</a:t>
            </a:r>
          </a:p>
          <a:p>
            <a:pPr lvl="1"/>
            <a:r>
              <a:rPr lang="en-US" dirty="0" err="1" smtClean="0"/>
              <a:t>RESTful</a:t>
            </a:r>
            <a:r>
              <a:rPr lang="en-US" dirty="0"/>
              <a:t>. Built on OData, JSON and </a:t>
            </a:r>
            <a:r>
              <a:rPr lang="en-US" dirty="0" smtClean="0"/>
              <a:t>HTML</a:t>
            </a:r>
            <a:endParaRPr lang="en-US" dirty="0"/>
          </a:p>
          <a:p>
            <a:pPr lvl="1"/>
            <a:r>
              <a:rPr lang="en-US" dirty="0" smtClean="0"/>
              <a:t>CRUD API for Notes </a:t>
            </a:r>
          </a:p>
          <a:p>
            <a:r>
              <a:rPr lang="en-US" dirty="0" smtClean="0"/>
              <a:t>Find anything quickly</a:t>
            </a:r>
          </a:p>
          <a:p>
            <a:pPr marL="0" lvl="1"/>
            <a:r>
              <a:rPr lang="en-US" dirty="0"/>
              <a:t>Entity </a:t>
            </a:r>
            <a:r>
              <a:rPr lang="en-US" dirty="0" smtClean="0"/>
              <a:t>recognition, image processing, schematized content, and tags</a:t>
            </a:r>
          </a:p>
          <a:p>
            <a:r>
              <a:rPr lang="en-US" dirty="0" smtClean="0"/>
              <a:t>Your digital memory store in the cloud</a:t>
            </a:r>
            <a:endParaRPr lang="en-US" dirty="0"/>
          </a:p>
          <a:p>
            <a:pPr lvl="1"/>
            <a:r>
              <a:rPr lang="en-US" dirty="0" smtClean="0"/>
              <a:t>One place </a:t>
            </a:r>
            <a:r>
              <a:rPr lang="en-US" dirty="0"/>
              <a:t>for all your memories. Never forget anything again.</a:t>
            </a:r>
          </a:p>
          <a:p>
            <a:pPr lvl="1"/>
            <a:r>
              <a:rPr lang="en-US" dirty="0"/>
              <a:t>Evoke your ideas whenever you need </a:t>
            </a:r>
            <a:r>
              <a:rPr lang="en-US" dirty="0" smtClean="0"/>
              <a:t>them with natural language search</a:t>
            </a:r>
          </a:p>
          <a:p>
            <a:pPr lvl="1"/>
            <a:r>
              <a:rPr lang="en-US" dirty="0" smtClean="0"/>
              <a:t>Enable more personalized devices, apps, and smarter digital assistants</a:t>
            </a:r>
          </a:p>
        </p:txBody>
      </p:sp>
      <p:sp>
        <p:nvSpPr>
          <p:cNvPr id="17" name="Title 16"/>
          <p:cNvSpPr>
            <a:spLocks noGrp="1"/>
          </p:cNvSpPr>
          <p:nvPr>
            <p:ph type="title"/>
          </p:nvPr>
        </p:nvSpPr>
        <p:spPr/>
        <p:txBody>
          <a:bodyPr/>
          <a:lstStyle/>
          <a:p>
            <a:r>
              <a:rPr lang="en-US" dirty="0" smtClean="0"/>
              <a:t>OneNote API Vision</a:t>
            </a:r>
            <a:endParaRPr lang="en-US" dirty="0"/>
          </a:p>
        </p:txBody>
      </p:sp>
    </p:spTree>
    <p:extLst>
      <p:ext uri="{BB962C8B-B14F-4D97-AF65-F5344CB8AC3E}">
        <p14:creationId xmlns:p14="http://schemas.microsoft.com/office/powerpoint/2010/main" val="158850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7387" y="228600"/>
            <a:ext cx="9710738" cy="747897"/>
          </a:xfrm>
        </p:spPr>
        <p:txBody>
          <a:bodyPr/>
          <a:lstStyle/>
          <a:p>
            <a:r>
              <a:rPr lang="en-US" dirty="0" smtClean="0"/>
              <a:t>Pre-installed on every new Windows Device</a:t>
            </a:r>
            <a:endParaRPr lang="en-US" dirty="0"/>
          </a:p>
        </p:txBody>
      </p:sp>
      <p:sp>
        <p:nvSpPr>
          <p:cNvPr id="2" name="Text Placeholder 1"/>
          <p:cNvSpPr>
            <a:spLocks noGrp="1"/>
          </p:cNvSpPr>
          <p:nvPr>
            <p:ph type="body" sz="quarter" idx="11"/>
          </p:nvPr>
        </p:nvSpPr>
        <p:spPr>
          <a:xfrm>
            <a:off x="1957387" y="2148494"/>
            <a:ext cx="4582701" cy="2462213"/>
          </a:xfrm>
        </p:spPr>
        <p:txBody>
          <a:bodyPr/>
          <a:lstStyle/>
          <a:p>
            <a:r>
              <a:rPr lang="en-US" dirty="0" smtClean="0"/>
              <a:t>Free on all platforms</a:t>
            </a:r>
          </a:p>
          <a:p>
            <a:pPr lvl="1"/>
            <a:r>
              <a:rPr lang="en-US" dirty="0" smtClean="0"/>
              <a:t>Windows 8.1</a:t>
            </a:r>
          </a:p>
          <a:p>
            <a:pPr lvl="1"/>
            <a:r>
              <a:rPr lang="en-US" dirty="0"/>
              <a:t>Windows Phone</a:t>
            </a:r>
          </a:p>
          <a:p>
            <a:pPr lvl="1"/>
            <a:r>
              <a:rPr lang="en-US" dirty="0"/>
              <a:t>Mac</a:t>
            </a:r>
          </a:p>
          <a:p>
            <a:pPr lvl="1"/>
            <a:r>
              <a:rPr lang="en-US" dirty="0"/>
              <a:t>iOS</a:t>
            </a:r>
          </a:p>
          <a:p>
            <a:pPr lvl="1"/>
            <a:r>
              <a:rPr lang="en-US" dirty="0"/>
              <a:t>Android</a:t>
            </a:r>
          </a:p>
          <a:p>
            <a:pPr lvl="1"/>
            <a:r>
              <a:rPr lang="en-US" dirty="0"/>
              <a:t>And on the web with OneNote </a:t>
            </a:r>
            <a:r>
              <a:rPr lang="en-US" dirty="0" smtClean="0"/>
              <a:t>Online</a:t>
            </a:r>
            <a:endParaRPr lang="en-US" dirty="0"/>
          </a:p>
        </p:txBody>
      </p:sp>
      <p:sp>
        <p:nvSpPr>
          <p:cNvPr id="5" name="Text Placeholder 4"/>
          <p:cNvSpPr>
            <a:spLocks noGrp="1"/>
          </p:cNvSpPr>
          <p:nvPr>
            <p:ph type="body" sz="quarter" idx="12"/>
          </p:nvPr>
        </p:nvSpPr>
        <p:spPr>
          <a:xfrm>
            <a:off x="6996112" y="2148493"/>
            <a:ext cx="4672013" cy="2462213"/>
          </a:xfrm>
        </p:spPr>
        <p:txBody>
          <a:bodyPr/>
          <a:lstStyle/>
          <a:p>
            <a:pPr lvl="0"/>
            <a:r>
              <a:rPr lang="en-US" dirty="0"/>
              <a:t>New 1st party capture experiences</a:t>
            </a:r>
          </a:p>
          <a:p>
            <a:pPr lvl="1"/>
            <a:r>
              <a:rPr lang="en-US" dirty="0"/>
              <a:t>Office Lens for WP: Your pocket scanner. Fixes, enhances, and makes pictures readable</a:t>
            </a:r>
          </a:p>
          <a:p>
            <a:pPr lvl="1"/>
            <a:r>
              <a:rPr lang="en-US" dirty="0"/>
              <a:t>OneNote Clipper: Clip the web using your favorite browser</a:t>
            </a:r>
          </a:p>
          <a:p>
            <a:pPr lvl="1"/>
            <a:r>
              <a:rPr lang="en-US" dirty="0"/>
              <a:t>me@onenote.com: Email and save to OneNote</a:t>
            </a:r>
          </a:p>
        </p:txBody>
      </p:sp>
      <p:sp>
        <p:nvSpPr>
          <p:cNvPr id="4" name="Slide Number Placeholder 3"/>
          <p:cNvSpPr>
            <a:spLocks noGrp="1"/>
          </p:cNvSpPr>
          <p:nvPr>
            <p:ph type="sldNum" sz="quarter" idx="13"/>
          </p:nvPr>
        </p:nvSpPr>
        <p:spPr/>
        <p:txBody>
          <a:bodyPr/>
          <a:lstStyle/>
          <a:p>
            <a:fld id="{727B4C2D-45E2-4621-8491-2995EB46A674}" type="slidenum">
              <a:rPr lang="en-US" smtClean="0"/>
              <a:pPr/>
              <a:t>8</a:t>
            </a:fld>
            <a:endParaRPr lang="en-US" dirty="0"/>
          </a:p>
        </p:txBody>
      </p:sp>
      <p:sp>
        <p:nvSpPr>
          <p:cNvPr id="6" name="TextBox 5"/>
          <p:cNvSpPr txBox="1"/>
          <p:nvPr/>
        </p:nvSpPr>
        <p:spPr>
          <a:xfrm>
            <a:off x="1957387" y="5074816"/>
            <a:ext cx="7447552" cy="1415772"/>
          </a:xfrm>
          <a:prstGeom prst="rect">
            <a:avLst/>
          </a:prstGeom>
          <a:noFill/>
        </p:spPr>
        <p:txBody>
          <a:bodyPr wrap="none" lIns="0" tIns="0" rIns="0" bIns="0" rtlCol="0">
            <a:spAutoFit/>
          </a:bodyPr>
          <a:lstStyle/>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100+ million users</a:t>
            </a:r>
          </a:p>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15 GB of free storage with OneDrive</a:t>
            </a:r>
            <a:endParaRPr lang="en-US" sz="4000" spc="-70" dirty="0">
              <a:gradFill>
                <a:gsLst>
                  <a:gs pos="100000">
                    <a:srgbClr val="DC3C00"/>
                  </a:gs>
                  <a:gs pos="0">
                    <a:srgbClr val="DC3C00"/>
                  </a:gs>
                </a:gsLst>
                <a:lin ang="5400000" scaled="0"/>
              </a:gradFill>
              <a:latin typeface="Segoe UI Light"/>
            </a:endParaRPr>
          </a:p>
        </p:txBody>
      </p:sp>
      <p:grpSp>
        <p:nvGrpSpPr>
          <p:cNvPr id="10" name="Group 9"/>
          <p:cNvGrpSpPr/>
          <p:nvPr/>
        </p:nvGrpSpPr>
        <p:grpSpPr>
          <a:xfrm>
            <a:off x="1" y="1380"/>
            <a:ext cx="1613504" cy="6855242"/>
            <a:chOff x="1" y="1380"/>
            <a:chExt cx="1613504" cy="6855242"/>
          </a:xfrm>
        </p:grpSpPr>
        <p:sp>
          <p:nvSpPr>
            <p:cNvPr id="8" name="Rectangle 7"/>
            <p:cNvSpPr/>
            <p:nvPr/>
          </p:nvSpPr>
          <p:spPr bwMode="auto">
            <a:xfrm>
              <a:off x="1" y="1380"/>
              <a:ext cx="1613504" cy="6855242"/>
            </a:xfrm>
            <a:prstGeom prst="rect">
              <a:avLst/>
            </a:prstGeom>
            <a:solidFill>
              <a:srgbClr val="80397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1852"/>
            <a:stretch/>
          </p:blipFill>
          <p:spPr>
            <a:xfrm>
              <a:off x="1" y="1380"/>
              <a:ext cx="1528762" cy="1593030"/>
            </a:xfrm>
            <a:prstGeom prst="rect">
              <a:avLst/>
            </a:prstGeom>
          </p:spPr>
        </p:pic>
      </p:grpSp>
    </p:spTree>
    <p:extLst>
      <p:ext uri="{BB962C8B-B14F-4D97-AF65-F5344CB8AC3E}">
        <p14:creationId xmlns:p14="http://schemas.microsoft.com/office/powerpoint/2010/main" val="27197434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9397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sharepoint/v3"/>
    <ds:schemaRef ds:uri="http://www.w3.org/XML/1998/namespace"/>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c7dd7a47-5eb0-4219-9c75-8258c822be9e"/>
    <ds:schemaRef ds:uri="http://schemas.microsoft.com/office/2006/metadata/properti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68E324C1-CE8D-4EC4-8ED1-D3EE4E50A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4579</Words>
  <Application>Microsoft Macintosh PowerPoint</Application>
  <PresentationFormat>Custom</PresentationFormat>
  <Paragraphs>404</Paragraphs>
  <Slides>39</Slides>
  <Notes>23</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5-30055_Office Template 2012 - 16x9 - White Background</vt:lpstr>
      <vt:lpstr>5-30055_Office Template 2012 - 16x9 - Colored Accent Slides</vt:lpstr>
      <vt:lpstr>Office 365 Development</vt:lpstr>
      <vt:lpstr>Recap</vt:lpstr>
      <vt:lpstr>Course Agenda</vt:lpstr>
      <vt:lpstr>O3653-4 Deep Dive into Office 365 APIs for OneNote services</vt:lpstr>
      <vt:lpstr>Agenda </vt:lpstr>
      <vt:lpstr>Introduction</vt:lpstr>
      <vt:lpstr>OneNote API Vision</vt:lpstr>
      <vt:lpstr>Pre-installed on every new Windows Device</vt:lpstr>
      <vt:lpstr>OneNote API Scenarios</vt:lpstr>
      <vt:lpstr>OneNote API Scenarios</vt:lpstr>
      <vt:lpstr>OneNote API Scenarios</vt:lpstr>
      <vt:lpstr>OneNote API Scenarios</vt:lpstr>
      <vt:lpstr>Which Scenario?</vt:lpstr>
      <vt:lpstr>Getting Started with the OneNote Service</vt:lpstr>
      <vt:lpstr>One-Click capture</vt:lpstr>
      <vt:lpstr>demo</vt:lpstr>
      <vt:lpstr>Getting Started with custom application</vt:lpstr>
      <vt:lpstr>Register with Microsoft Live Service</vt:lpstr>
      <vt:lpstr>Register Application</vt:lpstr>
      <vt:lpstr>Authenticate the User</vt:lpstr>
      <vt:lpstr>Capture Content</vt:lpstr>
      <vt:lpstr>Add to OneNote</vt:lpstr>
      <vt:lpstr>OneNote REST Interface</vt:lpstr>
      <vt:lpstr>demo</vt:lpstr>
      <vt:lpstr>Content Capture in Depth</vt:lpstr>
      <vt:lpstr>Capture Text</vt:lpstr>
      <vt:lpstr>Capture Image</vt:lpstr>
      <vt:lpstr>Capture Web Page Snapshot</vt:lpstr>
      <vt:lpstr>Capture Web Page Snapshot</vt:lpstr>
      <vt:lpstr>Capture Embedded File</vt:lpstr>
      <vt:lpstr>Capture PDF</vt:lpstr>
      <vt:lpstr>demo</vt:lpstr>
      <vt:lpstr>Key Links</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2014-09-17T03:48:06Z</dcterms:created>
  <dcterms:modified xsi:type="dcterms:W3CDTF">2014-11-05T22:29:08Z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