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4"/>
  </p:notesMasterIdLst>
  <p:handoutMasterIdLst>
    <p:handoutMasterId r:id="rId45"/>
  </p:handoutMasterIdLst>
  <p:sldIdLst>
    <p:sldId id="778" r:id="rId6"/>
    <p:sldId id="779" r:id="rId7"/>
    <p:sldId id="780" r:id="rId8"/>
    <p:sldId id="788" r:id="rId9"/>
    <p:sldId id="897" r:id="rId10"/>
    <p:sldId id="912" r:id="rId11"/>
    <p:sldId id="899" r:id="rId12"/>
    <p:sldId id="915" r:id="rId13"/>
    <p:sldId id="900" r:id="rId14"/>
    <p:sldId id="893" r:id="rId15"/>
    <p:sldId id="907" r:id="rId16"/>
    <p:sldId id="908" r:id="rId17"/>
    <p:sldId id="909" r:id="rId18"/>
    <p:sldId id="910" r:id="rId19"/>
    <p:sldId id="911" r:id="rId20"/>
    <p:sldId id="925" r:id="rId21"/>
    <p:sldId id="926" r:id="rId22"/>
    <p:sldId id="913" r:id="rId23"/>
    <p:sldId id="914" r:id="rId24"/>
    <p:sldId id="927" r:id="rId25"/>
    <p:sldId id="894" r:id="rId26"/>
    <p:sldId id="923" r:id="rId27"/>
    <p:sldId id="901" r:id="rId28"/>
    <p:sldId id="919" r:id="rId29"/>
    <p:sldId id="902" r:id="rId30"/>
    <p:sldId id="920" r:id="rId31"/>
    <p:sldId id="903" r:id="rId32"/>
    <p:sldId id="928" r:id="rId33"/>
    <p:sldId id="895" r:id="rId34"/>
    <p:sldId id="924" r:id="rId35"/>
    <p:sldId id="904" r:id="rId36"/>
    <p:sldId id="921" r:id="rId37"/>
    <p:sldId id="922" r:id="rId38"/>
    <p:sldId id="905" r:id="rId39"/>
    <p:sldId id="906" r:id="rId40"/>
    <p:sldId id="929" r:id="rId41"/>
    <p:sldId id="930" r:id="rId42"/>
    <p:sldId id="654" r:id="rId4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68217A"/>
    <a:srgbClr val="EB3C00"/>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65" d="100"/>
          <a:sy n="65" d="100"/>
        </p:scale>
        <p:origin x="595" y="5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slide</a:t>
            </a:r>
            <a:r>
              <a:rPr lang="en-US" baseline="0" dirty="0" smtClean="0"/>
              <a:t> shows the initial structure of a task pane app created with the Visual Studio 2012.</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520EA6B-12B9-470C-8032-CF7B89111BB8}"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88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shows the Visual Studio designer for an app manifest in a task pane app. It will look different for other types of Apps for Office.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FC5F0E7A-DD5F-4903-B380-98FDBDD8F972}"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718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times when it is also useful or necessary to examine or update the manifest</a:t>
            </a:r>
            <a:r>
              <a:rPr lang="en-US" baseline="0" dirty="0" smtClean="0"/>
              <a:t> in XML view. You can enter XML view by clicking the XML file in the Solution Explorer.</a:t>
            </a:r>
            <a:endParaRPr lang="en-US" dirty="0"/>
          </a:p>
        </p:txBody>
      </p:sp>
      <p:sp>
        <p:nvSpPr>
          <p:cNvPr id="4" name="Date Placeholder 3"/>
          <p:cNvSpPr>
            <a:spLocks noGrp="1"/>
          </p:cNvSpPr>
          <p:nvPr>
            <p:ph type="dt" idx="10"/>
          </p:nvPr>
        </p:nvSpPr>
        <p:spPr/>
        <p:txBody>
          <a:bodyPr/>
          <a:lstStyle/>
          <a:p>
            <a:fld id="{64469F49-A1F5-4E7A-A41B-14BD8D8FB2E1}"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7906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things to think about is how much permission an app need to completed its work. You should try and limit the requested permissions to the absolute minimum. It is a design mistake to request more permissions than you app actually needs.</a:t>
            </a:r>
            <a:r>
              <a:rPr lang="en-US" baseline="0" dirty="0" smtClean="0"/>
              <a:t> Here is a breakdown of the available permission levels you can request in the </a:t>
            </a:r>
            <a:r>
              <a:rPr lang="en-US" baseline="0" dirty="0" err="1" smtClean="0"/>
              <a:t>RequestedCapabiliites</a:t>
            </a:r>
            <a:r>
              <a:rPr lang="en-US" baseline="0" dirty="0" smtClean="0"/>
              <a:t> element inside the app manifest.</a:t>
            </a:r>
            <a:endParaRPr lang="en-US" dirty="0" smtClean="0"/>
          </a:p>
          <a:p>
            <a:endParaRPr lang="en-US" dirty="0" smtClean="0"/>
          </a:p>
          <a:p>
            <a:pPr lvl="1">
              <a:spcBef>
                <a:spcPts val="1200"/>
              </a:spcBef>
            </a:pPr>
            <a:r>
              <a:rPr lang="en-US" sz="2400" b="1" dirty="0" smtClean="0"/>
              <a:t>Default (restricted)</a:t>
            </a:r>
            <a:r>
              <a:rPr lang="en-US" sz="2400" dirty="0" smtClean="0"/>
              <a:t> allows</a:t>
            </a:r>
            <a:r>
              <a:rPr lang="en-US" sz="2400" baseline="0" dirty="0" smtClean="0"/>
              <a:t> you to r</a:t>
            </a:r>
            <a:r>
              <a:rPr lang="en-US" sz="2000" dirty="0" smtClean="0"/>
              <a:t>ead</a:t>
            </a:r>
            <a:r>
              <a:rPr lang="en-US" sz="2000" baseline="0" dirty="0" smtClean="0"/>
              <a:t> and </a:t>
            </a:r>
            <a:r>
              <a:rPr lang="en-US" sz="2000" dirty="0" smtClean="0"/>
              <a:t>write document settings but provides no access to the content within the document itself.</a:t>
            </a:r>
          </a:p>
          <a:p>
            <a:pPr lvl="1">
              <a:spcBef>
                <a:spcPts val="1200"/>
              </a:spcBef>
            </a:pPr>
            <a:endParaRPr lang="en-US" sz="2400" dirty="0" smtClean="0"/>
          </a:p>
          <a:p>
            <a:pPr lvl="1">
              <a:spcBef>
                <a:spcPts val="1200"/>
              </a:spcBef>
            </a:pPr>
            <a:r>
              <a:rPr lang="en-US" b="1" dirty="0" err="1" smtClean="0"/>
              <a:t>ReadDocument</a:t>
            </a:r>
            <a:r>
              <a:rPr lang="en-US" sz="2400" dirty="0" smtClean="0"/>
              <a:t> allows </a:t>
            </a:r>
            <a:r>
              <a:rPr lang="en-US" sz="2000" dirty="0" smtClean="0"/>
              <a:t>read access to document as well as read/write access to document</a:t>
            </a:r>
            <a:r>
              <a:rPr lang="en-US" sz="2000" baseline="0" dirty="0" smtClean="0"/>
              <a:t> settings and the ability to create bindings and </a:t>
            </a:r>
            <a:r>
              <a:rPr lang="en-US" sz="2000" dirty="0" smtClean="0"/>
              <a:t>register for document level events</a:t>
            </a:r>
          </a:p>
          <a:p>
            <a:pPr lvl="1">
              <a:spcBef>
                <a:spcPts val="1200"/>
              </a:spcBef>
            </a:pPr>
            <a:endParaRPr lang="en-US" sz="2400" dirty="0" smtClean="0"/>
          </a:p>
          <a:p>
            <a:pPr lvl="1">
              <a:spcBef>
                <a:spcPts val="1200"/>
              </a:spcBef>
            </a:pPr>
            <a:r>
              <a:rPr lang="en-US" sz="2400" b="1" dirty="0" err="1" smtClean="0"/>
              <a:t>WriteDocument</a:t>
            </a:r>
            <a:r>
              <a:rPr lang="en-US" sz="2400" dirty="0" smtClean="0"/>
              <a:t> </a:t>
            </a:r>
            <a:r>
              <a:rPr lang="en-US" sz="2800" dirty="0" smtClean="0"/>
              <a:t>allows </a:t>
            </a:r>
            <a:r>
              <a:rPr lang="en-US" sz="2400" dirty="0" smtClean="0"/>
              <a:t>write access to document at the current selection as well as read/write access to document</a:t>
            </a:r>
            <a:r>
              <a:rPr lang="en-US" sz="2400" baseline="0" dirty="0" smtClean="0"/>
              <a:t> settings. However the app cannot read any contents of the document itself.</a:t>
            </a:r>
            <a:endParaRPr lang="en-US" sz="2400" dirty="0" smtClean="0"/>
          </a:p>
          <a:p>
            <a:pPr lvl="2">
              <a:spcBef>
                <a:spcPts val="1200"/>
              </a:spcBef>
            </a:pPr>
            <a:endParaRPr lang="en-US" sz="2000" dirty="0" smtClean="0"/>
          </a:p>
          <a:p>
            <a:pPr lvl="1">
              <a:spcBef>
                <a:spcPts val="1200"/>
              </a:spcBef>
            </a:pPr>
            <a:r>
              <a:rPr lang="en-US" sz="2400" b="1" dirty="0" err="1" smtClean="0"/>
              <a:t>ReadWriteDocument</a:t>
            </a:r>
            <a:r>
              <a:rPr lang="en-US" sz="2400" dirty="0" smtClean="0"/>
              <a:t> provides the combined permissions of </a:t>
            </a:r>
            <a:r>
              <a:rPr lang="en-US" sz="2400" dirty="0" err="1" smtClean="0"/>
              <a:t>ReadDocument</a:t>
            </a:r>
            <a:r>
              <a:rPr lang="en-US" sz="2400" dirty="0" smtClean="0"/>
              <a:t> and </a:t>
            </a:r>
            <a:r>
              <a:rPr lang="en-US" sz="2400" dirty="0" err="1" smtClean="0"/>
              <a:t>WriteDocument</a:t>
            </a:r>
            <a:r>
              <a:rPr lang="en-US" sz="2400" dirty="0" smtClean="0"/>
              <a:t> together</a:t>
            </a:r>
          </a:p>
          <a:p>
            <a:pPr lvl="1">
              <a:spcBef>
                <a:spcPts val="1200"/>
              </a:spcBef>
            </a:pPr>
            <a:endParaRPr lang="en-US" sz="2400" dirty="0" smtClean="0"/>
          </a:p>
          <a:p>
            <a:pPr lvl="1">
              <a:spcBef>
                <a:spcPts val="1200"/>
              </a:spcBef>
            </a:pPr>
            <a:r>
              <a:rPr lang="en-US" sz="2400" b="1" dirty="0" err="1" smtClean="0"/>
              <a:t>FullAccess</a:t>
            </a:r>
            <a:r>
              <a:rPr lang="en-US" sz="2400" dirty="0" smtClean="0"/>
              <a:t> provides all permissions</a:t>
            </a:r>
            <a:r>
              <a:rPr lang="en-US" sz="2400" baseline="0" dirty="0" smtClean="0"/>
              <a:t> of </a:t>
            </a:r>
            <a:r>
              <a:rPr lang="en-US" sz="2400" baseline="0" dirty="0" err="1" smtClean="0"/>
              <a:t>ReadWriteDocument</a:t>
            </a:r>
            <a:r>
              <a:rPr lang="en-US" sz="2400" baseline="0" dirty="0" smtClean="0"/>
              <a:t> plus the right to use other Web technologies such as Silverlight or Flash within the app. </a:t>
            </a:r>
            <a:endParaRPr lang="en-US" sz="2000" dirty="0" smtClean="0"/>
          </a:p>
          <a:p>
            <a:pPr lvl="1"/>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C3D75D6-D7ED-4F1A-BC4D-CE1CC6485FEF}"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696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Office 2013 provides a common JavaScript API for developing document-based apps. This API provides a common set of objects used to read and write content to and from document. The common API can also be</a:t>
            </a:r>
            <a:r>
              <a:rPr lang="en-US" baseline="0" dirty="0" smtClean="0"/>
              <a:t> used </a:t>
            </a:r>
            <a:r>
              <a:rPr lang="en-US" dirty="0" smtClean="0"/>
              <a:t>to create bindings and event handlers. Note that with Office 2013, the common API is only used across Word and Excel but there are plans to expand the common API and have it used by additional Office applications in later versions.</a:t>
            </a:r>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28D7E24-7ED3-49C5-88AA-13D456689A00}"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40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Office JavaScript object model provides a top-level object named </a:t>
            </a:r>
            <a:r>
              <a:rPr lang="en-US" b="1" dirty="0" smtClean="0"/>
              <a:t>Office</a:t>
            </a:r>
            <a:r>
              <a:rPr lang="en-US" dirty="0" smtClean="0"/>
              <a:t> with a </a:t>
            </a:r>
            <a:r>
              <a:rPr lang="en-US" b="1" dirty="0" smtClean="0"/>
              <a:t>context</a:t>
            </a:r>
            <a:r>
              <a:rPr lang="en-US" dirty="0" smtClean="0"/>
              <a:t> property</a:t>
            </a:r>
            <a:r>
              <a:rPr lang="en-US" baseline="0" dirty="0" smtClean="0"/>
              <a:t> </a:t>
            </a:r>
            <a:r>
              <a:rPr lang="en-US" dirty="0" smtClean="0"/>
              <a:t>which provides your entry point into the API. The context property provides three properties</a:t>
            </a:r>
            <a:r>
              <a:rPr lang="en-US" baseline="0" dirty="0" smtClean="0"/>
              <a:t> which expose the following objects.</a:t>
            </a:r>
            <a:endParaRPr lang="en-US" dirty="0" smtClean="0"/>
          </a:p>
          <a:p>
            <a:endParaRPr lang="en-US" sz="2600" dirty="0" smtClean="0"/>
          </a:p>
          <a:p>
            <a:pPr marL="0" indent="0">
              <a:buFont typeface="Arial" panose="020B0604020202020204" pitchFamily="34" charset="0"/>
              <a:buNone/>
            </a:pPr>
            <a:r>
              <a:rPr lang="en-US" sz="2600" b="1" dirty="0" err="1" smtClean="0">
                <a:solidFill>
                  <a:schemeClr val="bg2">
                    <a:lumMod val="75000"/>
                  </a:schemeClr>
                </a:solidFill>
              </a:rPr>
              <a:t>Office.context.document</a:t>
            </a:r>
            <a:r>
              <a:rPr lang="en-US" sz="2600" b="1" dirty="0" smtClean="0">
                <a:solidFill>
                  <a:schemeClr val="bg2">
                    <a:lumMod val="75000"/>
                  </a:schemeClr>
                </a:solidFill>
              </a:rPr>
              <a:t> </a:t>
            </a:r>
            <a:r>
              <a:rPr lang="en-US" sz="2600" b="0" dirty="0" smtClean="0">
                <a:solidFill>
                  <a:schemeClr val="bg2">
                    <a:lumMod val="75000"/>
                  </a:schemeClr>
                </a:solidFill>
              </a:rPr>
              <a:t>provides access </a:t>
            </a:r>
            <a:r>
              <a:rPr lang="en-US" sz="2300" dirty="0" smtClean="0"/>
              <a:t>to the current document.</a:t>
            </a:r>
          </a:p>
          <a:p>
            <a:pPr marL="0" indent="0">
              <a:buFont typeface="Arial" panose="020B0604020202020204" pitchFamily="34" charset="0"/>
              <a:buNone/>
            </a:pPr>
            <a:endParaRPr lang="en-US" sz="2600" b="1" dirty="0" smtClean="0">
              <a:solidFill>
                <a:schemeClr val="bg2">
                  <a:lumMod val="75000"/>
                </a:schemeClr>
              </a:solidFill>
            </a:endParaRPr>
          </a:p>
          <a:p>
            <a:pPr marL="0" indent="0">
              <a:buFont typeface="Arial" panose="020B0604020202020204" pitchFamily="34" charset="0"/>
              <a:buNone/>
            </a:pPr>
            <a:r>
              <a:rPr lang="en-US" sz="2600" b="1" dirty="0" err="1" smtClean="0">
                <a:solidFill>
                  <a:schemeClr val="bg2">
                    <a:lumMod val="75000"/>
                  </a:schemeClr>
                </a:solidFill>
              </a:rPr>
              <a:t>Office.context.settings</a:t>
            </a:r>
            <a:r>
              <a:rPr lang="en-US" sz="2600" b="0" dirty="0" smtClean="0">
                <a:solidFill>
                  <a:schemeClr val="bg2">
                    <a:lumMod val="75000"/>
                  </a:schemeClr>
                </a:solidFill>
              </a:rPr>
              <a:t> provides access to a custom property bag</a:t>
            </a:r>
            <a:r>
              <a:rPr lang="en-US" sz="2600" b="0" baseline="0" dirty="0" smtClean="0">
                <a:solidFill>
                  <a:schemeClr val="bg2">
                    <a:lumMod val="75000"/>
                  </a:schemeClr>
                </a:solidFill>
              </a:rPr>
              <a:t> allowing the developer to save and retrieve custom property settings</a:t>
            </a:r>
            <a:endParaRPr lang="en-US" sz="2600" b="0" dirty="0" smtClean="0">
              <a:solidFill>
                <a:schemeClr val="bg2">
                  <a:lumMod val="75000"/>
                </a:schemeClr>
              </a:solidFill>
            </a:endParaRPr>
          </a:p>
          <a:p>
            <a:pPr marL="107152" lvl="1" indent="0">
              <a:buNone/>
            </a:pPr>
            <a:endParaRPr lang="en-US" sz="2200" dirty="0" smtClean="0"/>
          </a:p>
          <a:p>
            <a:pPr marL="0" indent="0">
              <a:buFont typeface="Arial" panose="020B0604020202020204" pitchFamily="34" charset="0"/>
              <a:buNone/>
            </a:pPr>
            <a:r>
              <a:rPr lang="en-US" sz="2600" b="1" dirty="0" err="1" smtClean="0">
                <a:solidFill>
                  <a:schemeClr val="bg2">
                    <a:lumMod val="75000"/>
                  </a:schemeClr>
                </a:solidFill>
              </a:rPr>
              <a:t>Office.context.application</a:t>
            </a:r>
            <a:r>
              <a:rPr lang="en-US" sz="2600" b="0" dirty="0" smtClean="0">
                <a:solidFill>
                  <a:schemeClr val="bg2">
                    <a:lumMod val="75000"/>
                  </a:schemeClr>
                </a:solidFill>
              </a:rPr>
              <a:t> provides access to the entry points</a:t>
            </a:r>
            <a:r>
              <a:rPr lang="en-US" sz="2600" b="0" baseline="0" dirty="0" smtClean="0">
                <a:solidFill>
                  <a:schemeClr val="bg2">
                    <a:lumMod val="75000"/>
                  </a:schemeClr>
                </a:solidFill>
              </a:rPr>
              <a:t> for a</a:t>
            </a:r>
            <a:r>
              <a:rPr lang="en-US" sz="2200" dirty="0" smtClean="0"/>
              <a:t>pp-specific APIs such as the APIs used to program against Microsoft</a:t>
            </a:r>
            <a:r>
              <a:rPr lang="en-US" sz="2200" baseline="0" dirty="0" smtClean="0"/>
              <a:t> </a:t>
            </a:r>
            <a:r>
              <a:rPr lang="en-US" sz="2200" dirty="0" smtClean="0"/>
              <a:t>Project and Outlook</a:t>
            </a:r>
          </a:p>
          <a:p>
            <a:pPr marL="0" indent="0">
              <a:buNone/>
            </a:pPr>
            <a:endParaRPr lang="en-US" sz="26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D833ED9A-4CD3-4047-B234-D5636E1D65D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16872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access with word documents</a:t>
            </a:r>
            <a:r>
              <a:rPr lang="en-US" baseline="0" dirty="0" smtClean="0"/>
              <a:t> and excel workbooks </a:t>
            </a:r>
            <a:r>
              <a:rPr lang="en-US" dirty="0" smtClean="0"/>
              <a:t>starts through the </a:t>
            </a:r>
            <a:r>
              <a:rPr lang="en-US" b="1" dirty="0" err="1" smtClean="0"/>
              <a:t>Office.context.document</a:t>
            </a:r>
            <a:r>
              <a:rPr lang="en-US" dirty="0" smtClean="0"/>
              <a:t> object.  It provides functions to read</a:t>
            </a:r>
            <a:r>
              <a:rPr lang="en-US" baseline="0" dirty="0" smtClean="0"/>
              <a:t> content from a document and to write content to a document based on the current selection. The document object also provides the means to wire up event handlers to fire when the user changes the current selection.</a:t>
            </a:r>
          </a:p>
          <a:p>
            <a:endParaRPr lang="en-US" dirty="0" smtClean="0"/>
          </a:p>
          <a:p>
            <a:r>
              <a:rPr lang="en-US" dirty="0" smtClean="0"/>
              <a:t>There are three primary data types that are supported when reading and writing data.</a:t>
            </a:r>
          </a:p>
          <a:p>
            <a:pPr lvl="1"/>
            <a:r>
              <a:rPr lang="en-US" dirty="0" smtClean="0"/>
              <a:t>Text is a data type</a:t>
            </a:r>
            <a:r>
              <a:rPr lang="en-US" baseline="0" dirty="0" smtClean="0"/>
              <a:t> that represents a simple text value.</a:t>
            </a:r>
            <a:endParaRPr lang="en-US" dirty="0" smtClean="0"/>
          </a:p>
          <a:p>
            <a:pPr lvl="1"/>
            <a:r>
              <a:rPr lang="en-US" dirty="0" smtClean="0"/>
              <a:t>Matrix is a data</a:t>
            </a:r>
            <a:r>
              <a:rPr lang="en-US" baseline="0" dirty="0" smtClean="0"/>
              <a:t> type that supports a static 2D array of rows and columns.</a:t>
            </a:r>
            <a:endParaRPr lang="en-US" dirty="0" smtClean="0"/>
          </a:p>
          <a:p>
            <a:pPr lvl="1"/>
            <a:r>
              <a:rPr lang="en-US" dirty="0" smtClean="0"/>
              <a:t>Table is a data type that supports</a:t>
            </a:r>
            <a:r>
              <a:rPr lang="en-US" baseline="0" dirty="0" smtClean="0"/>
              <a:t> a dynamic 2D array with named columns and a set of rows where rows and be added and deleted.</a:t>
            </a: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C509CD5-557B-4FFD-9030-66E7A2030ABE}"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720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function </a:t>
            </a:r>
            <a:r>
              <a:rPr lang="en-US" dirty="0" err="1" smtClean="0"/>
              <a:t>getSelectedDataAsync</a:t>
            </a:r>
            <a:r>
              <a:rPr lang="en-US" dirty="0" smtClean="0"/>
              <a:t> is used to read content from the selected region of the current Word document.</a:t>
            </a:r>
            <a:endParaRPr lang="en-US" dirty="0"/>
          </a:p>
        </p:txBody>
      </p:sp>
      <p:sp>
        <p:nvSpPr>
          <p:cNvPr id="4" name="Date Placeholder 3"/>
          <p:cNvSpPr>
            <a:spLocks noGrp="1"/>
          </p:cNvSpPr>
          <p:nvPr>
            <p:ph type="dt" idx="10"/>
          </p:nvPr>
        </p:nvSpPr>
        <p:spPr/>
        <p:txBody>
          <a:bodyPr/>
          <a:lstStyle/>
          <a:p>
            <a:fld id="{F8C64A9D-8829-430E-BA7E-156543677E2C}"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199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 the document's </a:t>
            </a:r>
            <a:r>
              <a:rPr lang="en-US" sz="2400" b="1" dirty="0" err="1" smtClean="0"/>
              <a:t>setSelectedDataAsync</a:t>
            </a:r>
            <a:r>
              <a:rPr lang="en-US" sz="2400" dirty="0" smtClean="0"/>
              <a:t> method to write content back to a document. When calling the </a:t>
            </a:r>
            <a:r>
              <a:rPr lang="en-US" sz="2400" b="1" dirty="0" err="1" smtClean="0"/>
              <a:t>setSelectedDataAsync</a:t>
            </a:r>
            <a:r>
              <a:rPr lang="en-US" sz="2400" dirty="0" smtClean="0"/>
              <a:t> function, you will pass a callback function and use the</a:t>
            </a:r>
            <a:r>
              <a:rPr lang="en-US" sz="2000" dirty="0" smtClean="0"/>
              <a:t> </a:t>
            </a:r>
            <a:r>
              <a:rPr lang="en-US" sz="2000" b="1" dirty="0" err="1" smtClean="0"/>
              <a:t>asyncResult</a:t>
            </a:r>
            <a:r>
              <a:rPr lang="en-US" sz="2000" dirty="0" smtClean="0"/>
              <a:t> parameter in this callback function to verify call was successful</a:t>
            </a:r>
          </a:p>
          <a:p>
            <a:pPr lvl="1"/>
            <a:endParaRPr lang="en-US" sz="2000" dirty="0" smtClean="0"/>
          </a:p>
          <a:p>
            <a:r>
              <a:rPr lang="en-US" sz="2400" dirty="0" smtClean="0"/>
              <a:t>You must determine how</a:t>
            </a:r>
            <a:r>
              <a:rPr lang="en-US" sz="2400" baseline="0" dirty="0" smtClean="0"/>
              <a:t> to </a:t>
            </a:r>
            <a:r>
              <a:rPr lang="en-US" sz="2400" dirty="0" smtClean="0"/>
              <a:t>pass data when calling </a:t>
            </a:r>
            <a:r>
              <a:rPr lang="en-US" sz="2400" dirty="0" err="1" smtClean="0"/>
              <a:t>setSelectedDataAsync</a:t>
            </a:r>
            <a:r>
              <a:rPr lang="en-US" sz="2400" dirty="0" smtClean="0"/>
              <a:t>.</a:t>
            </a:r>
            <a:r>
              <a:rPr lang="en-US" sz="2400" baseline="0" dirty="0" smtClean="0"/>
              <a:t> </a:t>
            </a:r>
            <a:r>
              <a:rPr lang="en-US" sz="2000" dirty="0" smtClean="0"/>
              <a:t>For text shape, you can pass data as a string. For matrix shape, you should pass the data using 2 dimensional JavaScript array.</a:t>
            </a:r>
            <a:r>
              <a:rPr lang="en-US" sz="2000" baseline="0" dirty="0" smtClean="0"/>
              <a:t> </a:t>
            </a:r>
            <a:r>
              <a:rPr lang="en-US" sz="2000" dirty="0" smtClean="0"/>
              <a:t>For a table shape, you should pass the data using a special </a:t>
            </a:r>
            <a:r>
              <a:rPr lang="en-US" sz="2000" dirty="0" err="1" smtClean="0"/>
              <a:t>TableData</a:t>
            </a:r>
            <a:r>
              <a:rPr lang="en-US" sz="2000" dirty="0" smtClean="0"/>
              <a:t> object which can be created using the Office JavaScript API.</a:t>
            </a:r>
            <a:r>
              <a:rPr lang="en-US" sz="2000" baseline="0" dirty="0" smtClean="0"/>
              <a:t> Also note that with Word you can also use two additional co</a:t>
            </a:r>
            <a:r>
              <a:rPr lang="en-US" sz="2000" dirty="0" smtClean="0"/>
              <a:t>ercion types which are HTML and OOXML.</a:t>
            </a:r>
          </a:p>
          <a:p>
            <a:pPr lvl="1"/>
            <a:endParaRPr lang="en-US" sz="2000" dirty="0" smtClean="0"/>
          </a:p>
          <a:p>
            <a:r>
              <a:rPr lang="en-US" dirty="0" smtClean="0"/>
              <a:t>There are a few tricks you should know about when dealing with matrix and table size when inserting data. </a:t>
            </a:r>
            <a:r>
              <a:rPr lang="en-US" sz="2200" dirty="0" smtClean="0"/>
              <a:t>If the user has selected a single cell selected, a matrix or table of any size can be written. However, if the user has select a range with two or more cells,</a:t>
            </a:r>
            <a:r>
              <a:rPr lang="en-US" sz="2200" baseline="0" dirty="0" smtClean="0"/>
              <a:t> the matrix or table be written must </a:t>
            </a:r>
            <a:r>
              <a:rPr lang="en-US" sz="2200" dirty="0" smtClean="0"/>
              <a:t>match the size of target range exactly with respect to the number</a:t>
            </a:r>
            <a:r>
              <a:rPr lang="en-US" sz="2200" baseline="0" dirty="0" smtClean="0"/>
              <a:t> of rows and columns</a:t>
            </a:r>
            <a:r>
              <a:rPr lang="en-US" sz="2200" dirty="0" smtClean="0"/>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34F11D28-A1AE-4EA4-A343-76FF1D746F0E}"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90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function </a:t>
            </a:r>
            <a:r>
              <a:rPr lang="en-US" dirty="0" err="1" smtClean="0"/>
              <a:t>setSelectedDataAsync</a:t>
            </a:r>
            <a:r>
              <a:rPr lang="en-US" dirty="0" smtClean="0"/>
              <a:t> is used to write content into the selected region</a:t>
            </a:r>
            <a:r>
              <a:rPr lang="en-US" baseline="0" dirty="0" smtClean="0"/>
              <a:t> </a:t>
            </a:r>
            <a:r>
              <a:rPr lang="en-US" dirty="0" smtClean="0"/>
              <a:t>of the current document.</a:t>
            </a:r>
            <a:r>
              <a:rPr lang="en-US" baseline="0" dirty="0" smtClean="0"/>
              <a:t> If there is no selected region, the content is added at the location of the cursor.</a:t>
            </a:r>
            <a:endParaRPr lang="en-US" dirty="0" smtClean="0"/>
          </a:p>
          <a:p>
            <a:endParaRPr lang="en-US" dirty="0"/>
          </a:p>
        </p:txBody>
      </p:sp>
      <p:sp>
        <p:nvSpPr>
          <p:cNvPr id="4" name="Date Placeholder 3"/>
          <p:cNvSpPr>
            <a:spLocks noGrp="1"/>
          </p:cNvSpPr>
          <p:nvPr>
            <p:ph type="dt" idx="10"/>
          </p:nvPr>
        </p:nvSpPr>
        <p:spPr/>
        <p:txBody>
          <a:bodyPr/>
          <a:lstStyle/>
          <a:p>
            <a:fld id="{CAFAEC0D-A9DC-4104-A93F-17133DFA0E3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621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five</a:t>
            </a:r>
            <a:r>
              <a:rPr lang="en-US" baseline="0" dirty="0" smtClean="0"/>
              <a:t> possible coercion types. In some cases, it should be obvious whether to use Text, Matric or Table. Note that HTML and OOXML are advanced coercion types that are only support in Word 2013 and not in Excel.</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F25576C-FBFD-4D10-8DAD-3BC9A0B1B26B}"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6582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a valuable concept because they link an app to a specific section within a document. A binding can be created </a:t>
            </a:r>
            <a:r>
              <a:rPr lang="en-US" baseline="0" dirty="0" smtClean="0"/>
              <a:t>based on the current selection. A binding can also be defined used a named item such as a named range in an Excel workbook or a bookmark in a Word document. A binding adds value by providing a named section that can be read from or written to regardless of what the current selection is. A binding also support events so you can add an event handler that detects when the user has made a change to the content inside a binding.</a:t>
            </a:r>
          </a:p>
          <a:p>
            <a:endParaRPr lang="en-US" dirty="0" smtClean="0"/>
          </a:p>
          <a:p>
            <a:r>
              <a:rPr lang="en-US" dirty="0" smtClean="0"/>
              <a:t>Bindings support three different data shapes. </a:t>
            </a:r>
            <a:r>
              <a:rPr lang="en-US" b="1" dirty="0" smtClean="0">
                <a:solidFill>
                  <a:schemeClr val="bg2">
                    <a:lumMod val="75000"/>
                  </a:schemeClr>
                </a:solidFill>
              </a:rPr>
              <a:t>Text bindings</a:t>
            </a:r>
            <a:r>
              <a:rPr lang="en-US" dirty="0" smtClean="0"/>
              <a:t> are used for binding to an individual cell in Excel or text in word. </a:t>
            </a:r>
            <a:r>
              <a:rPr lang="en-US" b="1" dirty="0" smtClean="0">
                <a:solidFill>
                  <a:schemeClr val="bg2">
                    <a:lumMod val="75000"/>
                  </a:schemeClr>
                </a:solidFill>
              </a:rPr>
              <a:t>Matrix bindings </a:t>
            </a:r>
            <a:r>
              <a:rPr lang="en-US" b="0" dirty="0" smtClean="0">
                <a:solidFill>
                  <a:schemeClr val="bg2">
                    <a:lumMod val="75000"/>
                  </a:schemeClr>
                </a:solidFill>
              </a:rPr>
              <a:t>are used </a:t>
            </a:r>
            <a:r>
              <a:rPr lang="en-US" dirty="0" smtClean="0"/>
              <a:t> for a two dimension array representing rows and columns. </a:t>
            </a:r>
            <a:r>
              <a:rPr lang="en-US" b="1" dirty="0" smtClean="0">
                <a:solidFill>
                  <a:schemeClr val="bg2">
                    <a:lumMod val="75000"/>
                  </a:schemeClr>
                </a:solidFill>
              </a:rPr>
              <a:t>Table bindings</a:t>
            </a:r>
            <a:r>
              <a:rPr lang="en-US" dirty="0" smtClean="0"/>
              <a:t> are used to support Excel</a:t>
            </a:r>
            <a:r>
              <a:rPr lang="en-US" baseline="0" dirty="0" smtClean="0"/>
              <a:t> tables with named columns and a set of rows that support inserts and deletions by the user.</a:t>
            </a:r>
            <a:endParaRPr lang="en-US" dirty="0" smtClean="0"/>
          </a:p>
          <a:p>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ADE4B48-6275-4D6A-BF09-F49D804DC1C7}"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285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Bindings are import because they</a:t>
            </a:r>
            <a:r>
              <a:rPr lang="en-US" baseline="0" dirty="0" smtClean="0"/>
              <a:t> make it so you can read and write to specific areas in a Word document without having to worry about what the selected region is</a:t>
            </a:r>
            <a:endParaRPr lang="en-US" dirty="0"/>
          </a:p>
        </p:txBody>
      </p:sp>
      <p:sp>
        <p:nvSpPr>
          <p:cNvPr id="4" name="Date Placeholder 3"/>
          <p:cNvSpPr>
            <a:spLocks noGrp="1"/>
          </p:cNvSpPr>
          <p:nvPr>
            <p:ph type="dt" idx="10"/>
          </p:nvPr>
        </p:nvSpPr>
        <p:spPr/>
        <p:txBody>
          <a:bodyPr/>
          <a:lstStyle/>
          <a:p>
            <a:fld id="{9D689792-065F-46CA-A8D6-9FE9DE607F6F}"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37938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indent="-3966">
              <a:lnSpc>
                <a:spcPts val="2166"/>
              </a:lnSpc>
              <a:spcAft>
                <a:spcPts val="500"/>
              </a:spcAft>
              <a:defRPr/>
            </a:pPr>
            <a:r>
              <a:rPr lang="da-DK" sz="1000" dirty="0" smtClean="0">
                <a:solidFill>
                  <a:srgbClr val="EE7816"/>
                </a:solidFill>
                <a:cs typeface="Segoe UI" pitchFamily="-65" charset="-52"/>
              </a:rPr>
              <a:t>Bindings provide a scope which allows an app to </a:t>
            </a:r>
            <a:r>
              <a:rPr lang="en-US" sz="900" dirty="0" smtClean="0">
                <a:solidFill>
                  <a:srgbClr val="595959"/>
                </a:solidFill>
              </a:rPr>
              <a:t>distinguish between selection changes or updates at the document level or just within a specific section of a document. Therefore,</a:t>
            </a:r>
            <a:r>
              <a:rPr lang="en-US" sz="900" baseline="0" dirty="0" smtClean="0">
                <a:solidFill>
                  <a:srgbClr val="595959"/>
                </a:solidFill>
              </a:rPr>
              <a:t> b</a:t>
            </a:r>
            <a:r>
              <a:rPr lang="da-DK" sz="1000" dirty="0" smtClean="0">
                <a:solidFill>
                  <a:srgbClr val="EE7816"/>
                </a:solidFill>
                <a:cs typeface="Segoe UI" pitchFamily="-65" charset="-52"/>
              </a:rPr>
              <a:t>indings can bridge the gap </a:t>
            </a:r>
            <a:r>
              <a:rPr lang="en-US" sz="900" dirty="0" smtClean="0">
                <a:solidFill>
                  <a:srgbClr val="595959"/>
                </a:solidFill>
              </a:rPr>
              <a:t>between Office documents and the cloud. Bindings are also key in reading and writing data and detecting changes made by the user.</a:t>
            </a:r>
          </a:p>
        </p:txBody>
      </p:sp>
      <p:sp>
        <p:nvSpPr>
          <p:cNvPr id="32772" name="Header Placeholder 3"/>
          <p:cNvSpPr>
            <a:spLocks noGrp="1"/>
          </p:cNvSpPr>
          <p:nvPr>
            <p:ph type="hdr" sz="quarter"/>
          </p:nvPr>
        </p:nvSpPr>
        <p:spPr bwMode="auto">
          <a:xfrm>
            <a:off x="0" y="0"/>
            <a:ext cx="2971800" cy="457200"/>
          </a:xfrm>
          <a:prstGeom prst="rect">
            <a:avLst/>
          </a:prstGeom>
          <a:noFill/>
          <a:ln>
            <a:miter lim="800000"/>
            <a:headEnd/>
            <a:tailEnd/>
          </a:ln>
        </p:spPr>
        <p:txBody>
          <a:bodyPr/>
          <a:lstStyle/>
          <a:p>
            <a:endParaRPr lang="en-US" smtClean="0">
              <a:solidFill>
                <a:srgbClr val="000000"/>
              </a:solidFill>
            </a:endParaRPr>
          </a:p>
        </p:txBody>
      </p:sp>
      <p:sp>
        <p:nvSpPr>
          <p:cNvPr id="32773" name="Date Placeholder 4"/>
          <p:cNvSpPr>
            <a:spLocks noGrp="1"/>
          </p:cNvSpPr>
          <p:nvPr>
            <p:ph type="dt" sz="quarter" idx="1"/>
          </p:nvPr>
        </p:nvSpPr>
        <p:spPr bwMode="auto">
          <a:xfrm>
            <a:off x="3884613" y="0"/>
            <a:ext cx="2971800" cy="457200"/>
          </a:xfrm>
          <a:prstGeom prst="rect">
            <a:avLst/>
          </a:prstGeom>
          <a:noFill/>
          <a:ln>
            <a:miter lim="800000"/>
            <a:headEnd/>
            <a:tailEnd/>
          </a:ln>
        </p:spPr>
        <p:txBody>
          <a:bodyPr/>
          <a:lstStyle/>
          <a:p>
            <a:fld id="{0C4632A8-3B6F-4C74-9B9C-1A9ED84F504A}" type="datetime1">
              <a:rPr lang="en-US" smtClean="0">
                <a:solidFill>
                  <a:srgbClr val="000000"/>
                </a:solidFill>
              </a:rPr>
              <a:pPr/>
              <a:t>9/2/2014</a:t>
            </a:fld>
            <a:endParaRPr lang="en-US" smtClean="0">
              <a:solidFill>
                <a:srgbClr val="000000"/>
              </a:solidFill>
            </a:endParaRPr>
          </a:p>
        </p:txBody>
      </p:sp>
      <p:sp>
        <p:nvSpPr>
          <p:cNvPr id="32774" name="Footer Placeholder 5"/>
          <p:cNvSpPr>
            <a:spLocks noGrp="1"/>
          </p:cNvSpPr>
          <p:nvPr>
            <p:ph type="ftr" sz="quarter" idx="4"/>
          </p:nvPr>
        </p:nvSpPr>
        <p:spPr bwMode="auto">
          <a:xfrm>
            <a:off x="0" y="8685213"/>
            <a:ext cx="2971800" cy="457200"/>
          </a:xfrm>
          <a:prstGeom prst="rect">
            <a:avLst/>
          </a:prstGeom>
          <a:noFill/>
          <a:ln>
            <a:miter lim="800000"/>
            <a:headEnd/>
            <a:tailEnd/>
          </a:ln>
        </p:spPr>
        <p:txBody>
          <a:bodyPr/>
          <a:lstStyle/>
          <a:p>
            <a:endParaRPr lang="en-US" smtClean="0">
              <a:solidFill>
                <a:prstClr val="black"/>
              </a:solidFill>
              <a:latin typeface="Segoe" pitchFamily="-65" charset="0"/>
            </a:endParaRPr>
          </a:p>
        </p:txBody>
      </p:sp>
      <p:sp>
        <p:nvSpPr>
          <p:cNvPr id="32775" name="Slide Number Placeholder 6"/>
          <p:cNvSpPr>
            <a:spLocks noGrp="1"/>
          </p:cNvSpPr>
          <p:nvPr>
            <p:ph type="sldNum" sz="quarter" idx="5"/>
          </p:nvPr>
        </p:nvSpPr>
        <p:spPr bwMode="auto">
          <a:xfrm>
            <a:off x="3884613" y="8685213"/>
            <a:ext cx="2971800" cy="457200"/>
          </a:xfrm>
          <a:prstGeom prst="rect">
            <a:avLst/>
          </a:prstGeom>
          <a:noFill/>
          <a:ln>
            <a:miter lim="800000"/>
            <a:headEnd/>
            <a:tailEnd/>
          </a:ln>
        </p:spPr>
        <p:txBody>
          <a:bodyPr/>
          <a:lstStyle/>
          <a:p>
            <a:fld id="{8D9173AF-B491-4C5C-BFC7-C3569C49B945}" type="slidenum">
              <a:rPr lang="en-US" smtClean="0">
                <a:solidFill>
                  <a:srgbClr val="000000"/>
                </a:solidFill>
              </a:rPr>
              <a:pPr/>
              <a:t>32</a:t>
            </a:fld>
            <a:endParaRPr lang="en-US" smtClean="0">
              <a:solidFill>
                <a:srgbClr val="000000"/>
              </a:solidFill>
            </a:endParaRPr>
          </a:p>
        </p:txBody>
      </p:sp>
    </p:spTree>
    <p:extLst>
      <p:ext uri="{BB962C8B-B14F-4D97-AF65-F5344CB8AC3E}">
        <p14:creationId xmlns:p14="http://schemas.microsoft.com/office/powerpoint/2010/main" val="197481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To</a:t>
            </a:r>
            <a:r>
              <a:rPr lang="en-US" sz="2400" baseline="0" dirty="0" smtClean="0"/>
              <a:t> add a </a:t>
            </a:r>
            <a:r>
              <a:rPr lang="en-US" sz="2400" dirty="0" smtClean="0"/>
              <a:t>binding, you should use one of the following method</a:t>
            </a:r>
          </a:p>
          <a:p>
            <a:endParaRPr lang="en-US" sz="2400" dirty="0" smtClean="0"/>
          </a:p>
          <a:p>
            <a:pPr lvl="1"/>
            <a:r>
              <a:rPr lang="en-US" sz="1800" b="1" dirty="0" err="1" smtClean="0"/>
              <a:t>Bindings.addFromPromptAsync</a:t>
            </a:r>
            <a:endParaRPr lang="en-US" sz="1800" b="1" dirty="0" smtClean="0"/>
          </a:p>
          <a:p>
            <a:pPr lvl="1"/>
            <a:r>
              <a:rPr lang="en-US" sz="1800" b="1" dirty="0" err="1" smtClean="0"/>
              <a:t>Bindings.addFromSelectionAsync</a:t>
            </a:r>
            <a:endParaRPr lang="en-US" sz="1800" b="1" dirty="0" smtClean="0"/>
          </a:p>
          <a:p>
            <a:pPr lvl="1"/>
            <a:r>
              <a:rPr lang="en-US" sz="1800" b="1" dirty="0" err="1" smtClean="0"/>
              <a:t>Bindings.addFromNamedItem</a:t>
            </a:r>
            <a:r>
              <a:rPr lang="en-US" sz="1800" b="1" dirty="0" smtClean="0"/>
              <a:t> </a:t>
            </a:r>
          </a:p>
          <a:p>
            <a:pPr>
              <a:spcBef>
                <a:spcPts val="1200"/>
              </a:spcBef>
            </a:pPr>
            <a:endParaRPr lang="en-US" sz="2400" dirty="0" smtClean="0"/>
          </a:p>
          <a:p>
            <a:pPr>
              <a:spcBef>
                <a:spcPts val="1200"/>
              </a:spcBef>
            </a:pPr>
            <a:r>
              <a:rPr lang="en-US" sz="2400" dirty="0" smtClean="0"/>
              <a:t>You</a:t>
            </a:r>
            <a:r>
              <a:rPr lang="en-US" sz="2400" baseline="0" dirty="0" smtClean="0"/>
              <a:t> will also need to reference bindings to read and write content and register event handlers. </a:t>
            </a:r>
            <a:r>
              <a:rPr lang="en-US" sz="2400" dirty="0" smtClean="0"/>
              <a:t>When you need to reference a binding, you can use one of these method.</a:t>
            </a:r>
          </a:p>
          <a:p>
            <a:pPr>
              <a:spcBef>
                <a:spcPts val="1200"/>
              </a:spcBef>
            </a:pPr>
            <a:endParaRPr lang="en-US" sz="2400" dirty="0" smtClean="0"/>
          </a:p>
          <a:p>
            <a:pPr lvl="1"/>
            <a:r>
              <a:rPr lang="en-US" sz="1800" b="1" dirty="0" err="1" smtClean="0"/>
              <a:t>Bindings.getAllAsync</a:t>
            </a:r>
            <a:endParaRPr lang="en-US" sz="1800" b="1" dirty="0" smtClean="0"/>
          </a:p>
          <a:p>
            <a:pPr lvl="1"/>
            <a:r>
              <a:rPr lang="en-US" sz="1800" b="1" dirty="0" err="1" smtClean="0"/>
              <a:t>Bindings.getByIdAsync</a:t>
            </a:r>
            <a:endParaRPr lang="en-US" sz="1800" b="1" dirty="0" smtClean="0"/>
          </a:p>
          <a:p>
            <a:pPr lvl="1"/>
            <a:r>
              <a:rPr lang="en-US" sz="1800" b="1" dirty="0" err="1" smtClean="0"/>
              <a:t>Office.Select</a:t>
            </a:r>
            <a:endParaRPr lang="en-US" sz="1800" b="1" dirty="0" smtClean="0"/>
          </a:p>
          <a:p>
            <a:pPr>
              <a:spcBef>
                <a:spcPts val="1200"/>
              </a:spcBef>
            </a:pPr>
            <a:endParaRPr lang="en-US" sz="2400" dirty="0" smtClean="0"/>
          </a:p>
          <a:p>
            <a:pPr>
              <a:spcBef>
                <a:spcPts val="1200"/>
              </a:spcBef>
            </a:pPr>
            <a:r>
              <a:rPr lang="en-US" sz="2400" dirty="0" smtClean="0"/>
              <a:t>If you ever need to remove a binding, you can use this methods.</a:t>
            </a:r>
          </a:p>
          <a:p>
            <a:pPr>
              <a:spcBef>
                <a:spcPts val="1200"/>
              </a:spcBef>
            </a:pPr>
            <a:endParaRPr lang="en-US" sz="2400" b="1" dirty="0" smtClean="0"/>
          </a:p>
          <a:p>
            <a:pPr lvl="1"/>
            <a:r>
              <a:rPr lang="en-US" sz="1800" b="1" dirty="0" err="1" smtClean="0"/>
              <a:t>Bindings.releaseByIdAsync</a:t>
            </a:r>
            <a:endParaRPr lang="en-US" sz="1800" b="1" dirty="0" smtClean="0"/>
          </a:p>
          <a:p>
            <a:pPr>
              <a:spcBef>
                <a:spcPts val="1200"/>
              </a:spcBef>
            </a:pPr>
            <a:endParaRPr lang="en-US" sz="2400" dirty="0" smtClean="0"/>
          </a:p>
          <a:p>
            <a:pPr>
              <a:spcBef>
                <a:spcPts val="1200"/>
              </a:spcBef>
            </a:pPr>
            <a:r>
              <a:rPr lang="en-US" sz="2400" dirty="0" smtClean="0"/>
              <a:t>To register an event handler on</a:t>
            </a:r>
            <a:r>
              <a:rPr lang="en-US" sz="2400" baseline="0" dirty="0" smtClean="0"/>
              <a:t> a binding, you can use the following method.</a:t>
            </a:r>
          </a:p>
          <a:p>
            <a:pPr>
              <a:spcBef>
                <a:spcPts val="1200"/>
              </a:spcBef>
            </a:pPr>
            <a:endParaRPr lang="en-US" sz="2400" dirty="0" smtClean="0"/>
          </a:p>
          <a:p>
            <a:pPr lvl="1"/>
            <a:r>
              <a:rPr lang="en-US" sz="1800" b="1" dirty="0" err="1" smtClean="0"/>
              <a:t>Binding.addHandlerAsync</a:t>
            </a:r>
            <a:r>
              <a:rPr lang="en-US" sz="1800" b="1" dirty="0" smtClean="0"/>
              <a:t>(“type”, handler);</a:t>
            </a:r>
            <a:endParaRPr lang="en-US" sz="2000" b="1" dirty="0" smtClean="0"/>
          </a:p>
          <a:p>
            <a:endParaRPr lang="en-US" sz="2400"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5830350E-ACB1-43A6-88CF-7B4AD277BC67}"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405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 code listing shows how to create bindings in JavaScript code using </a:t>
            </a:r>
            <a:r>
              <a:rPr lang="en-US" dirty="0" err="1" smtClean="0"/>
              <a:t>addFromNamedItemAsync</a:t>
            </a:r>
            <a:r>
              <a:rPr lang="en-US" dirty="0" smtClean="0"/>
              <a:t>. Note that the first parameter</a:t>
            </a:r>
            <a:r>
              <a:rPr lang="en-US" baseline="0" dirty="0" smtClean="0"/>
              <a:t> (e.g. </a:t>
            </a:r>
            <a:r>
              <a:rPr lang="en-US" b="1" baseline="0" dirty="0" smtClean="0"/>
              <a:t>"firstName"</a:t>
            </a:r>
            <a:r>
              <a:rPr lang="en-US" baseline="0" dirty="0" smtClean="0"/>
              <a:t>) is used to indicate which content control you want to bind to. The third argument (e.g. </a:t>
            </a:r>
            <a:r>
              <a:rPr lang="en-US" b="1" baseline="0" dirty="0" smtClean="0"/>
              <a:t>{ id: 'firstName' }</a:t>
            </a:r>
            <a:r>
              <a:rPr lang="en-US" baseline="0" dirty="0" smtClean="0"/>
              <a:t> is used</a:t>
            </a:r>
            <a:r>
              <a:rPr lang="en-US" dirty="0" smtClean="0"/>
              <a:t> to create the binding ID that will be used to retrieve the binding when call the </a:t>
            </a:r>
            <a:r>
              <a:rPr lang="en-US" dirty="0" err="1" smtClean="0"/>
              <a:t>Office.select</a:t>
            </a:r>
            <a:r>
              <a:rPr lang="en-US" dirty="0" smtClean="0"/>
              <a:t> function.</a:t>
            </a:r>
          </a:p>
          <a:p>
            <a:endParaRPr lang="en-US" dirty="0" smtClean="0"/>
          </a:p>
          <a:p>
            <a:r>
              <a:rPr lang="en-US" dirty="0" smtClean="0"/>
              <a:t>Note that</a:t>
            </a:r>
            <a:r>
              <a:rPr lang="en-US" baseline="0" dirty="0" smtClean="0"/>
              <a:t> the call to </a:t>
            </a:r>
            <a:r>
              <a:rPr lang="en-US" dirty="0" err="1" smtClean="0"/>
              <a:t>Office.select</a:t>
            </a:r>
            <a:r>
              <a:rPr lang="en-US" dirty="0" smtClean="0"/>
              <a:t> gets the binding using</a:t>
            </a:r>
            <a:r>
              <a:rPr lang="en-US" baseline="0" dirty="0" smtClean="0"/>
              <a:t> a syntax of "bindings#" followed by the ID of a registered binding.</a:t>
            </a:r>
            <a:endParaRPr lang="en-US" dirty="0" smtClean="0"/>
          </a:p>
          <a:p>
            <a:endParaRPr lang="en-US" dirty="0" smtClean="0"/>
          </a:p>
          <a:p>
            <a:endParaRPr lang="en-US" dirty="0"/>
          </a:p>
        </p:txBody>
      </p:sp>
      <p:sp>
        <p:nvSpPr>
          <p:cNvPr id="4" name="Date Placeholder 3"/>
          <p:cNvSpPr>
            <a:spLocks noGrp="1"/>
          </p:cNvSpPr>
          <p:nvPr>
            <p:ph type="dt" idx="10"/>
          </p:nvPr>
        </p:nvSpPr>
        <p:spPr/>
        <p:txBody>
          <a:bodyPr/>
          <a:lstStyle/>
          <a:p>
            <a:fld id="{78F2F61C-3C71-4D72-AAAA-EBBF57852989}"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07602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shows how to register an event handler on a binding using the </a:t>
            </a:r>
            <a:r>
              <a:rPr lang="en-US" dirty="0" err="1" smtClean="0"/>
              <a:t>addHandlerAsync</a:t>
            </a:r>
            <a:r>
              <a:rPr lang="en-US" dirty="0" smtClean="0"/>
              <a:t> function. </a:t>
            </a:r>
          </a:p>
          <a:p>
            <a:endParaRPr lang="en-US" dirty="0" smtClean="0"/>
          </a:p>
          <a:p>
            <a:r>
              <a:rPr lang="en-US" dirty="0" smtClean="0"/>
              <a:t>The call also registers</a:t>
            </a:r>
            <a:r>
              <a:rPr lang="en-US" baseline="0" dirty="0" smtClean="0"/>
              <a:t> a callback function named </a:t>
            </a:r>
            <a:r>
              <a:rPr lang="en-US" baseline="0" dirty="0" err="1" smtClean="0"/>
              <a:t>onBindingDataChanged</a:t>
            </a:r>
            <a:r>
              <a:rPr lang="en-US" baseline="0" dirty="0" smtClean="0"/>
              <a:t> which is </a:t>
            </a:r>
            <a:r>
              <a:rPr lang="en-US" dirty="0" smtClean="0"/>
              <a:t>called automatically when user updates the bound content.</a:t>
            </a:r>
          </a:p>
          <a:p>
            <a:endParaRPr lang="en-US" dirty="0"/>
          </a:p>
        </p:txBody>
      </p:sp>
      <p:sp>
        <p:nvSpPr>
          <p:cNvPr id="4" name="Date Placeholder 3"/>
          <p:cNvSpPr>
            <a:spLocks noGrp="1"/>
          </p:cNvSpPr>
          <p:nvPr>
            <p:ph type="dt" idx="10"/>
          </p:nvPr>
        </p:nvSpPr>
        <p:spPr/>
        <p:txBody>
          <a:bodyPr/>
          <a:lstStyle/>
          <a:p>
            <a:fld id="{FF14B676-97ED-41B1-9238-56ABE5960535}"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869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91894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38</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App for Office can be seen as a Web page loaded inside an Office Application. In some cases</a:t>
            </a:r>
            <a:r>
              <a:rPr lang="en-US" baseline="0" dirty="0" smtClean="0"/>
              <a:t> it will appear e</a:t>
            </a:r>
            <a:r>
              <a:rPr lang="en-US" dirty="0" smtClean="0"/>
              <a:t>mbedded inline within the document. In other cases</a:t>
            </a:r>
            <a:r>
              <a:rPr lang="en-US" baseline="0" dirty="0" smtClean="0"/>
              <a:t> it might appear as a </a:t>
            </a:r>
            <a:r>
              <a:rPr lang="en-US" dirty="0" smtClean="0"/>
              <a:t>task pane or within a message in Outlook. Note that the</a:t>
            </a:r>
            <a:r>
              <a:rPr lang="en-US" baseline="0" dirty="0" smtClean="0"/>
              <a:t> architecture for Apps for Office has been designed to w</a:t>
            </a:r>
            <a:r>
              <a:rPr lang="en-US" dirty="0" smtClean="0"/>
              <a:t>ork in both Office Applications and Office Web Applications.</a:t>
            </a:r>
          </a:p>
          <a:p>
            <a:pPr lvl="1"/>
            <a:endParaRPr lang="en-US" dirty="0" smtClean="0"/>
          </a:p>
          <a:p>
            <a:r>
              <a:rPr lang="en-US" dirty="0" smtClean="0"/>
              <a:t>WEF and Apps for Office allow Office applications to be extended</a:t>
            </a:r>
            <a:r>
              <a:rPr lang="en-US" baseline="0" dirty="0" smtClean="0"/>
              <a:t> in such as way so that they can </a:t>
            </a:r>
            <a:r>
              <a:rPr lang="en-US" dirty="0" smtClean="0"/>
              <a:t>leverage Web technologies such as HTML 5 and CSS for rendering user interface as well as JavaScript and jQuery to add behavior. When you write the JavaScript code for an App for Office, you can call REST APIs such as those added to SharePoint 2013 to retrieve and update data from across network.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15232D4-6E30-4A26-A2CA-8531DCB72EA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346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basic</a:t>
            </a:r>
            <a:r>
              <a:rPr lang="en-US" baseline="0" dirty="0" smtClean="0"/>
              <a:t> styles (i.e. shapes) for creating an app for Office. </a:t>
            </a:r>
          </a:p>
          <a:p>
            <a:endParaRPr lang="en-US" baseline="0" dirty="0" smtClean="0"/>
          </a:p>
          <a:p>
            <a:pPr marL="171450" indent="-171450">
              <a:buFont typeface="Arial" panose="020B0604020202020204" pitchFamily="34" charset="0"/>
              <a:buChar char="•"/>
            </a:pPr>
            <a:r>
              <a:rPr lang="en-US" baseline="0" dirty="0" smtClean="0"/>
              <a:t>A </a:t>
            </a:r>
            <a:r>
              <a:rPr lang="en-US" b="1" baseline="0" dirty="0" smtClean="0"/>
              <a:t>task pane app</a:t>
            </a:r>
            <a:r>
              <a:rPr lang="en-US" baseline="0" dirty="0" smtClean="0"/>
              <a:t> is p</a:t>
            </a:r>
            <a:r>
              <a:rPr lang="en-US" dirty="0" smtClean="0"/>
              <a:t>ositioned to right of document in a style that is familiar to experience Officers users. A task pane app</a:t>
            </a:r>
            <a:r>
              <a:rPr lang="en-US" baseline="0" dirty="0" smtClean="0"/>
              <a:t> is typically used </a:t>
            </a:r>
            <a:r>
              <a:rPr lang="en-US" dirty="0" smtClean="0"/>
              <a:t>to assist a user working with a specific document. For example, a task pane app can be designed to search and retrieve content from Internet that can be inserted</a:t>
            </a:r>
            <a:r>
              <a:rPr lang="en-US" baseline="0" dirty="0" smtClean="0"/>
              <a:t> into the document.</a:t>
            </a:r>
            <a:endParaRPr lang="en-US" dirty="0" smtClean="0"/>
          </a:p>
          <a:p>
            <a:pPr marL="107152" lvl="1" indent="0">
              <a:buNone/>
            </a:pPr>
            <a:endParaRPr lang="en-US" dirty="0" smtClean="0"/>
          </a:p>
          <a:p>
            <a:pPr marL="171450" indent="-171450">
              <a:buFont typeface="Arial" panose="020B0604020202020204" pitchFamily="34" charset="0"/>
              <a:buChar char="•"/>
            </a:pPr>
            <a:r>
              <a:rPr lang="en-US" dirty="0" smtClean="0"/>
              <a:t>A </a:t>
            </a:r>
            <a:r>
              <a:rPr lang="en-US" b="1" dirty="0" smtClean="0"/>
              <a:t>content app</a:t>
            </a:r>
            <a:r>
              <a:rPr lang="en-US" dirty="0" smtClean="0"/>
              <a:t> is designed to add its content inline into a position within current document. Note that content apps are only supported into Excel so that document is always an Excel workbook. The content app must be added to a specific worksheet within</a:t>
            </a:r>
            <a:r>
              <a:rPr lang="en-US" baseline="0" dirty="0" smtClean="0"/>
              <a:t> a workbook. The content app </a:t>
            </a:r>
            <a:r>
              <a:rPr lang="en-US" dirty="0" smtClean="0"/>
              <a:t>can read and write contents to cells within the same workbook.</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4902DF4-DDCE-46FB-8A24-00FD15374D28}"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152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Extensibility Framework (WEF) is a new development platform used to</a:t>
            </a:r>
            <a:r>
              <a:rPr lang="en-US" baseline="0" dirty="0" smtClean="0"/>
              <a:t> extend Office applications. This platform </a:t>
            </a:r>
            <a:r>
              <a:rPr lang="en-US" dirty="0" smtClean="0"/>
              <a:t>allows Web page content to render inside Office Application and to interact with Office documents such as Word document and Excel workbooks and Exchange items such as messages</a:t>
            </a:r>
            <a:r>
              <a:rPr lang="en-US" baseline="0" dirty="0" smtClean="0"/>
              <a:t> and appointments.</a:t>
            </a:r>
            <a:endParaRPr lang="en-US" dirty="0" smtClean="0"/>
          </a:p>
          <a:p>
            <a:endParaRPr lang="en-US" dirty="0" smtClean="0"/>
          </a:p>
          <a:p>
            <a:r>
              <a:rPr lang="en-US" dirty="0" smtClean="0"/>
              <a:t>The WEF development platform is used to develop </a:t>
            </a:r>
            <a:r>
              <a:rPr lang="en-US" b="1" dirty="0" smtClean="0">
                <a:solidFill>
                  <a:schemeClr val="bg2">
                    <a:lumMod val="75000"/>
                  </a:schemeClr>
                </a:solidFill>
              </a:rPr>
              <a:t>Apps for Office. </a:t>
            </a:r>
            <a:r>
              <a:rPr lang="en-US" dirty="0" smtClean="0"/>
              <a:t>Apps for Office provide basis for a component architecture which allows</a:t>
            </a:r>
            <a:r>
              <a:rPr lang="en-US" baseline="0" dirty="0" smtClean="0"/>
              <a:t> </a:t>
            </a:r>
            <a:r>
              <a:rPr lang="en-US" dirty="0" smtClean="0"/>
              <a:t>developers to build apps which target Office application and Office Web applications</a:t>
            </a:r>
            <a:r>
              <a:rPr lang="en-US" baseline="0" dirty="0" smtClean="0"/>
              <a:t> such as Excel services and Outlook Web Access. </a:t>
            </a:r>
          </a:p>
          <a:p>
            <a:endParaRPr lang="en-US" baseline="0" dirty="0" smtClean="0"/>
          </a:p>
          <a:p>
            <a:r>
              <a:rPr lang="en-US" dirty="0" smtClean="0"/>
              <a:t>WEF and</a:t>
            </a:r>
            <a:r>
              <a:rPr lang="en-US" baseline="0" dirty="0" smtClean="0"/>
              <a:t> the </a:t>
            </a:r>
            <a:r>
              <a:rPr lang="en-US" dirty="0" smtClean="0"/>
              <a:t>Apps for Office development model provide foundation for distribution of apps using an app directory such as the Office Store and the App Corporate Catalog used to deploy apps in private networks.</a:t>
            </a:r>
          </a:p>
          <a:p>
            <a:endParaRPr lang="en-US" dirty="0" smtClean="0"/>
          </a:p>
          <a:p>
            <a:r>
              <a:rPr lang="en-US" dirty="0" smtClean="0"/>
              <a:t>Throughout the beta cycle of Office 2013, Apps for Office have been given a codename of "Agave". Note that this</a:t>
            </a:r>
            <a:r>
              <a:rPr lang="en-US" baseline="0" dirty="0" smtClean="0"/>
              <a:t> c</a:t>
            </a:r>
            <a:r>
              <a:rPr lang="en-US" dirty="0" smtClean="0"/>
              <a:t>odename is only intended for the beta cycle and will disappear by RTM when they will just</a:t>
            </a:r>
            <a:r>
              <a:rPr lang="en-US" baseline="0" dirty="0" smtClean="0"/>
              <a:t> be called "Apps for Office" or a variation thereof.</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9FEEF74C-1007-402E-B0A6-22E0FEB3AB9E}"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136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Office 2013 Web Apps, WEF</a:t>
            </a:r>
            <a:r>
              <a:rPr lang="en-US" sz="1200" kern="1200" baseline="0" dirty="0" smtClean="0">
                <a:solidFill>
                  <a:schemeClr val="tx1"/>
                </a:solidFill>
                <a:effectLst/>
                <a:latin typeface="+mn-lt"/>
                <a:ea typeface="+mn-ea"/>
                <a:cs typeface="+mn-cs"/>
              </a:rPr>
              <a:t> components</a:t>
            </a:r>
            <a:r>
              <a:rPr lang="en-US" sz="1200" kern="1200" dirty="0" smtClean="0">
                <a:solidFill>
                  <a:schemeClr val="tx1"/>
                </a:solidFill>
                <a:effectLst/>
                <a:latin typeface="+mn-lt"/>
                <a:ea typeface="+mn-ea"/>
                <a:cs typeface="+mn-cs"/>
              </a:rPr>
              <a:t> are hosted inside an IFrame.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support is enabled in the Web Apps by the integration of the Office JavaScript library that, in a similar fashion to the rich client applications, manages of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lifecycle and interoperability between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and the Web App, which for the browser requires a special cross-frame communication infrastructure. The same Office JavaScript library used on rich clients supports the APIs available to the WEF</a:t>
            </a:r>
            <a:r>
              <a:rPr lang="en-US" sz="1200" kern="1200" baseline="0" dirty="0" smtClean="0">
                <a:solidFill>
                  <a:schemeClr val="tx1"/>
                </a:solidFill>
                <a:effectLst/>
                <a:latin typeface="+mn-lt"/>
                <a:ea typeface="+mn-ea"/>
                <a:cs typeface="+mn-cs"/>
              </a:rPr>
              <a:t> component </a:t>
            </a:r>
            <a:r>
              <a:rPr lang="en-US" sz="1200" kern="1200" dirty="0" smtClean="0">
                <a:solidFill>
                  <a:schemeClr val="tx1"/>
                </a:solidFill>
                <a:effectLst/>
                <a:latin typeface="+mn-lt"/>
                <a:ea typeface="+mn-ea"/>
                <a:cs typeface="+mn-cs"/>
              </a:rPr>
              <a:t>code to interact with the Web App.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310257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App for Office must be distributed with an XML-based manifest which contains information about the app itself.</a:t>
            </a:r>
            <a:r>
              <a:rPr lang="en-US" baseline="0" dirty="0" smtClean="0"/>
              <a:t> For example, the app manifest contains an address to a Web page on the Internet which is used to load the app. The app manifest also includes information which indicates </a:t>
            </a:r>
            <a:r>
              <a:rPr lang="en-US" dirty="0" smtClean="0"/>
              <a:t>which Office applications it supports. The app manifest also defines the required capabilities which represent the set of permissions that</a:t>
            </a:r>
            <a:r>
              <a:rPr lang="en-US" baseline="0" dirty="0" smtClean="0"/>
              <a:t> the app needs in order to run and complete its work.</a:t>
            </a:r>
            <a:endParaRPr lang="en-US" dirty="0" smtClean="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963315D-FADD-47D1-B04E-85DCA5AF53D6}" type="datetime1">
              <a:rPr lang="en-US" smtClean="0"/>
              <a:t>9/2/2014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130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pretty self-explanatory and demonstrates</a:t>
            </a:r>
            <a:r>
              <a:rPr lang="en-US" baseline="0" dirty="0" smtClean="0"/>
              <a:t> just how easy it is to create and test your first App for Office using Visual Studio 2012. First, you will create a new project using one of the new project templates in Visual Studio 2012. Next, you will create the user interface for the app using HTML5 and CSS. After that, you add behavior to the app by writing JavaScript. Finally, you will update the XML file which serves as the app manifest. After that, you can press the {F5} key to test and debug your app.</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27100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 Studio has a new project template for Apps for Office. These project types gives you a starter project with a web page and manifest.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12</a:t>
            </a:fld>
            <a:endParaRPr lang="en-US"/>
          </a:p>
        </p:txBody>
      </p:sp>
    </p:spTree>
    <p:extLst>
      <p:ext uri="{BB962C8B-B14F-4D97-AF65-F5344CB8AC3E}">
        <p14:creationId xmlns:p14="http://schemas.microsoft.com/office/powerpoint/2010/main" val="165921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19270004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8" r:id="rId23"/>
    <p:sldLayoutId id="2147484149"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3.tmp"/></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Apps for Excel</a:t>
            </a:r>
          </a:p>
        </p:txBody>
      </p:sp>
    </p:spTree>
    <p:extLst>
      <p:ext uri="{BB962C8B-B14F-4D97-AF65-F5344CB8AC3E}">
        <p14:creationId xmlns:p14="http://schemas.microsoft.com/office/powerpoint/2010/main" val="160816974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Experience</a:t>
            </a:r>
            <a:endParaRPr lang="en-US" dirty="0"/>
          </a:p>
        </p:txBody>
      </p:sp>
      <p:sp>
        <p:nvSpPr>
          <p:cNvPr id="5" name="Content Placeholder 4"/>
          <p:cNvSpPr>
            <a:spLocks noGrp="1"/>
          </p:cNvSpPr>
          <p:nvPr>
            <p:ph type="body" sz="quarter" idx="10"/>
          </p:nvPr>
        </p:nvSpPr>
        <p:spPr/>
        <p:txBody>
          <a:bodyPr/>
          <a:lstStyle/>
          <a:p>
            <a:pPr marL="514196" indent="-514196">
              <a:lnSpc>
                <a:spcPct val="150000"/>
              </a:lnSpc>
              <a:buFont typeface="+mj-lt"/>
              <a:buAutoNum type="arabicPeriod"/>
            </a:pPr>
            <a:r>
              <a:rPr lang="en-US" dirty="0" smtClean="0"/>
              <a:t>Create new App for Office project</a:t>
            </a:r>
          </a:p>
          <a:p>
            <a:pPr marL="514196" indent="-514196">
              <a:lnSpc>
                <a:spcPct val="150000"/>
              </a:lnSpc>
              <a:buFont typeface="+mj-lt"/>
              <a:buAutoNum type="arabicPeriod"/>
            </a:pPr>
            <a:r>
              <a:rPr lang="en-US" dirty="0" smtClean="0"/>
              <a:t>Create/design user interface for Web page</a:t>
            </a:r>
          </a:p>
          <a:p>
            <a:pPr marL="514196" indent="-514196">
              <a:lnSpc>
                <a:spcPct val="150000"/>
              </a:lnSpc>
              <a:buFont typeface="+mj-lt"/>
              <a:buAutoNum type="arabicPeriod"/>
            </a:pPr>
            <a:r>
              <a:rPr lang="en-US" dirty="0" smtClean="0"/>
              <a:t>Enhance Web page with CSS and JavaScript</a:t>
            </a:r>
          </a:p>
          <a:p>
            <a:pPr marL="514196" indent="-514196">
              <a:lnSpc>
                <a:spcPct val="150000"/>
              </a:lnSpc>
              <a:buFont typeface="+mj-lt"/>
              <a:buAutoNum type="arabicPeriod"/>
            </a:pPr>
            <a:r>
              <a:rPr lang="en-US" dirty="0" smtClean="0"/>
              <a:t>Set project properties in manifest</a:t>
            </a:r>
          </a:p>
          <a:p>
            <a:pPr marL="514196" indent="-514196">
              <a:lnSpc>
                <a:spcPct val="150000"/>
              </a:lnSpc>
              <a:buFont typeface="+mj-lt"/>
              <a:buAutoNum type="arabicPeriod"/>
            </a:pPr>
            <a:r>
              <a:rPr lang="en-US" dirty="0" smtClean="0"/>
              <a:t>Run!</a:t>
            </a:r>
            <a:endParaRPr lang="en-US" dirty="0"/>
          </a:p>
        </p:txBody>
      </p:sp>
    </p:spTree>
    <p:extLst>
      <p:ext uri="{BB962C8B-B14F-4D97-AF65-F5344CB8AC3E}">
        <p14:creationId xmlns:p14="http://schemas.microsoft.com/office/powerpoint/2010/main" val="811199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New App for Office Project</a:t>
            </a:r>
            <a:endParaRPr lang="en-US" dirty="0"/>
          </a:p>
        </p:txBody>
      </p:sp>
      <p:sp>
        <p:nvSpPr>
          <p:cNvPr id="5" name="Content Placeholder 4"/>
          <p:cNvSpPr>
            <a:spLocks noGrp="1"/>
          </p:cNvSpPr>
          <p:nvPr>
            <p:ph type="body" sz="quarter" idx="10"/>
          </p:nvPr>
        </p:nvSpPr>
        <p:spPr>
          <a:xfrm>
            <a:off x="520564" y="977136"/>
            <a:ext cx="11146110" cy="2043104"/>
          </a:xfrm>
        </p:spPr>
        <p:txBody>
          <a:bodyPr/>
          <a:lstStyle/>
          <a:p>
            <a:pPr marL="0" indent="0">
              <a:buNone/>
            </a:pPr>
            <a:r>
              <a:rPr lang="en-US" sz="3599" dirty="0"/>
              <a:t>Create </a:t>
            </a:r>
            <a:r>
              <a:rPr lang="en-US" sz="3599" dirty="0" smtClean="0"/>
              <a:t>project </a:t>
            </a:r>
            <a:r>
              <a:rPr lang="en-US" sz="3599" dirty="0"/>
              <a:t>based on App for Office 2013 project template</a:t>
            </a:r>
          </a:p>
          <a:p>
            <a:pPr lvl="1"/>
            <a:r>
              <a:rPr lang="en-US" sz="1999" dirty="0" smtClean="0"/>
              <a:t>Dialogs appear </a:t>
            </a:r>
            <a:r>
              <a:rPr lang="en-US" sz="1999" dirty="0"/>
              <a:t>and prompts you for specifics about the </a:t>
            </a:r>
            <a:r>
              <a:rPr lang="en-US" sz="1999" dirty="0" smtClean="0"/>
              <a:t>app</a:t>
            </a:r>
          </a:p>
          <a:p>
            <a:pPr lvl="1"/>
            <a:r>
              <a:rPr lang="en-US" sz="1999" dirty="0" smtClean="0"/>
              <a:t>You must choose (1) the app share and (2) which Office application are to be supported</a:t>
            </a:r>
            <a:endParaRPr lang="en-US" sz="1999"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2352619"/>
            <a:ext cx="3836014" cy="26505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913" y="3298307"/>
            <a:ext cx="3025402" cy="224809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102" y="3677875"/>
            <a:ext cx="3025402" cy="2248095"/>
          </a:xfrm>
          <a:prstGeom prst="rect">
            <a:avLst/>
          </a:prstGeom>
        </p:spPr>
      </p:pic>
    </p:spTree>
    <p:extLst>
      <p:ext uri="{BB962C8B-B14F-4D97-AF65-F5344CB8AC3E}">
        <p14:creationId xmlns:p14="http://schemas.microsoft.com/office/powerpoint/2010/main" val="14805704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for Office Project Structure</a:t>
            </a:r>
            <a:endParaRPr lang="en-US" dirty="0"/>
          </a:p>
        </p:txBody>
      </p:sp>
      <p:sp>
        <p:nvSpPr>
          <p:cNvPr id="2" name="Content Placeholder 1"/>
          <p:cNvSpPr>
            <a:spLocks noGrp="1"/>
          </p:cNvSpPr>
          <p:nvPr>
            <p:ph type="body" sz="quarter" idx="10"/>
          </p:nvPr>
        </p:nvSpPr>
        <p:spPr>
          <a:xfrm>
            <a:off x="520565" y="1448315"/>
            <a:ext cx="7816550" cy="2043104"/>
          </a:xfrm>
        </p:spPr>
        <p:txBody>
          <a:bodyPr/>
          <a:lstStyle/>
          <a:p>
            <a:r>
              <a:rPr lang="en-US" sz="3200" dirty="0" smtClean="0"/>
              <a:t>App for Office solution has two projects</a:t>
            </a:r>
          </a:p>
          <a:p>
            <a:pPr lvl="1"/>
            <a:r>
              <a:rPr lang="en-US" dirty="0" smtClean="0"/>
              <a:t>Top project contains app manifest</a:t>
            </a:r>
          </a:p>
          <a:p>
            <a:pPr lvl="1"/>
            <a:r>
              <a:rPr lang="en-US" dirty="0" smtClean="0"/>
              <a:t>Bottom project for remote web</a:t>
            </a:r>
          </a:p>
          <a:p>
            <a:pPr lvl="1"/>
            <a:endParaRPr lang="en-US" dirty="0"/>
          </a:p>
          <a:p>
            <a:r>
              <a:rPr lang="en-US" sz="3200" dirty="0" smtClean="0"/>
              <a:t>Remote Web Project is ASP.NET Website</a:t>
            </a:r>
          </a:p>
          <a:p>
            <a:pPr lvl="1"/>
            <a:r>
              <a:rPr lang="en-US" dirty="0" smtClean="0"/>
              <a:t>Contains HTML, CSS and JavaScript source files</a:t>
            </a:r>
          </a:p>
          <a:p>
            <a:pPr lvl="1"/>
            <a:r>
              <a:rPr lang="en-US" dirty="0" smtClean="0"/>
              <a:t>Integration with </a:t>
            </a:r>
            <a:r>
              <a:rPr lang="en-US" dirty="0" err="1" smtClean="0"/>
              <a:t>jQuery</a:t>
            </a:r>
            <a:r>
              <a:rPr lang="en-US" dirty="0" smtClean="0"/>
              <a:t> library already included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464" y="1448314"/>
            <a:ext cx="3581705" cy="3684961"/>
          </a:xfrm>
          <a:prstGeom prst="rect">
            <a:avLst/>
          </a:prstGeom>
        </p:spPr>
      </p:pic>
    </p:spTree>
    <p:extLst>
      <p:ext uri="{BB962C8B-B14F-4D97-AF65-F5344CB8AC3E}">
        <p14:creationId xmlns:p14="http://schemas.microsoft.com/office/powerpoint/2010/main" val="19535837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Manifest Designer</a:t>
            </a:r>
            <a:endParaRPr lang="en-US" dirty="0"/>
          </a:p>
        </p:txBody>
      </p:sp>
      <p:pic>
        <p:nvPicPr>
          <p:cNvPr id="2" name="Picture 1"/>
          <p:cNvPicPr>
            <a:picLocks noChangeAspect="1"/>
          </p:cNvPicPr>
          <p:nvPr/>
        </p:nvPicPr>
        <p:blipFill>
          <a:blip r:embed="rId3"/>
          <a:stretch>
            <a:fillRect/>
          </a:stretch>
        </p:blipFill>
        <p:spPr>
          <a:xfrm>
            <a:off x="989745" y="1109805"/>
            <a:ext cx="9291394" cy="5748195"/>
          </a:xfrm>
          <a:prstGeom prst="rect">
            <a:avLst/>
          </a:prstGeom>
        </p:spPr>
      </p:pic>
    </p:spTree>
    <p:extLst>
      <p:ext uri="{BB962C8B-B14F-4D97-AF65-F5344CB8AC3E}">
        <p14:creationId xmlns:p14="http://schemas.microsoft.com/office/powerpoint/2010/main" val="38485051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0980" y="1469781"/>
            <a:ext cx="11725275" cy="5372100"/>
          </a:xfrm>
          <a:prstGeom prst="rect">
            <a:avLst/>
          </a:prstGeom>
        </p:spPr>
      </p:pic>
      <p:sp>
        <p:nvSpPr>
          <p:cNvPr id="2" name="Title 1"/>
          <p:cNvSpPr>
            <a:spLocks noGrp="1"/>
          </p:cNvSpPr>
          <p:nvPr>
            <p:ph type="title"/>
          </p:nvPr>
        </p:nvSpPr>
        <p:spPr/>
        <p:txBody>
          <a:bodyPr/>
          <a:lstStyle/>
          <a:p>
            <a:r>
              <a:rPr lang="en-US" dirty="0" smtClean="0"/>
              <a:t>App Manifest - XML View</a:t>
            </a:r>
            <a:endParaRPr lang="en-US" dirty="0"/>
          </a:p>
        </p:txBody>
      </p:sp>
      <p:cxnSp>
        <p:nvCxnSpPr>
          <p:cNvPr id="9" name="Straight Arrow Connector 8"/>
          <p:cNvCxnSpPr/>
          <p:nvPr/>
        </p:nvCxnSpPr>
        <p:spPr>
          <a:xfrm flipH="1" flipV="1">
            <a:off x="6284637" y="4173415"/>
            <a:ext cx="2144255" cy="3516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94686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Requested Capabilities</a:t>
            </a:r>
            <a:endParaRPr lang="en-US" dirty="0"/>
          </a:p>
        </p:txBody>
      </p:sp>
      <p:sp>
        <p:nvSpPr>
          <p:cNvPr id="7" name="Text Placeholder 6"/>
          <p:cNvSpPr>
            <a:spLocks noGrp="1"/>
          </p:cNvSpPr>
          <p:nvPr>
            <p:ph type="body" sz="quarter" idx="10"/>
          </p:nvPr>
        </p:nvSpPr>
        <p:spPr/>
        <p:txBody>
          <a:bodyPr/>
          <a:lstStyle/>
          <a:p>
            <a:r>
              <a:rPr lang="en-US" sz="3600" dirty="0" smtClean="0"/>
              <a:t>Default (restricted)</a:t>
            </a:r>
          </a:p>
          <a:p>
            <a:pPr lvl="1"/>
            <a:r>
              <a:rPr lang="en-US" sz="2000" dirty="0" smtClean="0"/>
              <a:t>You can read/write document settings</a:t>
            </a:r>
          </a:p>
          <a:p>
            <a:r>
              <a:rPr lang="en-US" sz="3600" dirty="0" err="1" smtClean="0"/>
              <a:t>ReadDocument</a:t>
            </a:r>
            <a:endParaRPr lang="en-US" sz="3600" dirty="0" smtClean="0"/>
          </a:p>
          <a:p>
            <a:pPr lvl="1"/>
            <a:r>
              <a:rPr lang="en-US" sz="2000" dirty="0" smtClean="0"/>
              <a:t>You have read access to document</a:t>
            </a:r>
          </a:p>
          <a:p>
            <a:pPr lvl="1"/>
            <a:r>
              <a:rPr lang="en-US" sz="2000" dirty="0" smtClean="0"/>
              <a:t>You can subscribe to change events</a:t>
            </a:r>
          </a:p>
          <a:p>
            <a:r>
              <a:rPr lang="en-US" sz="3600" dirty="0" err="1" smtClean="0"/>
              <a:t>WriteDocument</a:t>
            </a:r>
            <a:endParaRPr lang="en-US" sz="3600" dirty="0" smtClean="0"/>
          </a:p>
          <a:p>
            <a:pPr lvl="1"/>
            <a:r>
              <a:rPr lang="en-US" sz="2000" dirty="0" smtClean="0"/>
              <a:t>Write content into document</a:t>
            </a:r>
          </a:p>
          <a:p>
            <a:r>
              <a:rPr lang="en-US" sz="3600" dirty="0" err="1" smtClean="0"/>
              <a:t>ReadWriteDocument</a:t>
            </a:r>
            <a:endParaRPr lang="en-US" sz="3600" dirty="0" smtClean="0"/>
          </a:p>
          <a:p>
            <a:pPr lvl="1"/>
            <a:r>
              <a:rPr lang="en-US" sz="2000" dirty="0" err="1" smtClean="0"/>
              <a:t>ReadDocument</a:t>
            </a:r>
            <a:r>
              <a:rPr lang="en-US" sz="2000" dirty="0" smtClean="0"/>
              <a:t> + </a:t>
            </a:r>
            <a:r>
              <a:rPr lang="en-US" sz="2000" dirty="0" err="1" smtClean="0"/>
              <a:t>WriteDocument</a:t>
            </a:r>
            <a:endParaRPr lang="en-US" sz="2000" dirty="0" smtClean="0"/>
          </a:p>
          <a:p>
            <a:r>
              <a:rPr lang="en-US" sz="3600" dirty="0" err="1" smtClean="0"/>
              <a:t>FullAccess</a:t>
            </a:r>
            <a:endParaRPr lang="en-US" sz="3600" dirty="0" smtClean="0"/>
          </a:p>
          <a:p>
            <a:pPr lvl="1"/>
            <a:r>
              <a:rPr lang="en-US" sz="2000" dirty="0" smtClean="0"/>
              <a:t>All Permissions + use of Silverlight &amp; Flash</a:t>
            </a:r>
            <a:endParaRPr lang="en-US" sz="2000" dirty="0" smtClean="0"/>
          </a:p>
        </p:txBody>
      </p:sp>
      <p:sp>
        <p:nvSpPr>
          <p:cNvPr id="2" name="Content Placeholder 1"/>
          <p:cNvSpPr>
            <a:spLocks noGrp="1"/>
          </p:cNvSpPr>
          <p:nvPr>
            <p:ph sz="quarter" idx="4294967295"/>
          </p:nvPr>
        </p:nvSpPr>
        <p:spPr>
          <a:xfrm>
            <a:off x="0" y="2735263"/>
            <a:ext cx="5443538" cy="609600"/>
          </a:xfrm>
        </p:spPr>
        <p:txBody>
          <a:bodyPr/>
          <a:lstStyle/>
          <a:p>
            <a:endParaRPr lang="en-US" sz="1400" dirty="0" smtClean="0"/>
          </a:p>
          <a:p>
            <a:endParaRPr lang="en-US" sz="1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091" y="1561101"/>
            <a:ext cx="4970253" cy="3092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6714536" y="4113984"/>
            <a:ext cx="4643258" cy="257089"/>
          </a:xfrm>
          <a:prstGeom prst="rect">
            <a:avLst/>
          </a:prstGeom>
          <a:solidFill>
            <a:srgbClr val="EE7816">
              <a:alpha val="18824"/>
            </a:srgbClr>
          </a:solidFill>
          <a:ln>
            <a:solidFill>
              <a:srgbClr val="FF8A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091" y="4880759"/>
            <a:ext cx="4926670" cy="11214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80309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Test Document for Debugging</a:t>
            </a:r>
            <a:endParaRPr lang="en-US" dirty="0"/>
          </a:p>
        </p:txBody>
      </p:sp>
      <p:sp>
        <p:nvSpPr>
          <p:cNvPr id="3" name="Text Placeholder 2"/>
          <p:cNvSpPr>
            <a:spLocks noGrp="1"/>
          </p:cNvSpPr>
          <p:nvPr>
            <p:ph type="body" sz="quarter" idx="10"/>
          </p:nvPr>
        </p:nvSpPr>
        <p:spPr/>
        <p:txBody>
          <a:bodyPr/>
          <a:lstStyle/>
          <a:p>
            <a:r>
              <a:rPr lang="en-US" dirty="0" smtClean="0"/>
              <a:t>Steps to add a test document</a:t>
            </a:r>
          </a:p>
          <a:p>
            <a:pPr marL="741362" lvl="1" indent="-457200">
              <a:buFont typeface="+mj-lt"/>
              <a:buAutoNum type="arabicPeriod"/>
            </a:pPr>
            <a:r>
              <a:rPr lang="en-US" dirty="0" smtClean="0"/>
              <a:t>Add document file to app project</a:t>
            </a:r>
          </a:p>
          <a:p>
            <a:pPr marL="741362" lvl="1" indent="-457200">
              <a:buFont typeface="+mj-lt"/>
              <a:buAutoNum type="arabicPeriod"/>
            </a:pPr>
            <a:r>
              <a:rPr lang="en-US" dirty="0" smtClean="0"/>
              <a:t>Configure </a:t>
            </a:r>
            <a:r>
              <a:rPr lang="en-US" b="1" dirty="0" smtClean="0"/>
              <a:t>Start Document</a:t>
            </a:r>
            <a:r>
              <a:rPr lang="en-US" dirty="0" smtClean="0"/>
              <a:t> project property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355" y="3058873"/>
            <a:ext cx="2949196" cy="1691787"/>
          </a:xfrm>
          <a:prstGeom prst="rect">
            <a:avLst/>
          </a:prstGeom>
          <a:ln>
            <a:solidFill>
              <a:schemeClr val="bg1">
                <a:lumMod val="7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655" y="2976213"/>
            <a:ext cx="3863675" cy="3734124"/>
          </a:xfrm>
          <a:prstGeom prst="rect">
            <a:avLst/>
          </a:prstGeom>
        </p:spPr>
      </p:pic>
      <p:sp>
        <p:nvSpPr>
          <p:cNvPr id="7" name="Oval 6"/>
          <p:cNvSpPr/>
          <p:nvPr/>
        </p:nvSpPr>
        <p:spPr bwMode="auto">
          <a:xfrm>
            <a:off x="1502056" y="3058873"/>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7403671" y="3069404"/>
            <a:ext cx="410307" cy="422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27688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99" dirty="0"/>
              <a:t>A common API for document-based Apps</a:t>
            </a:r>
          </a:p>
        </p:txBody>
      </p:sp>
      <p:sp>
        <p:nvSpPr>
          <p:cNvPr id="23" name="Content Placeholder 22"/>
          <p:cNvSpPr>
            <a:spLocks noGrp="1"/>
          </p:cNvSpPr>
          <p:nvPr>
            <p:ph type="body" sz="quarter" idx="10"/>
          </p:nvPr>
        </p:nvSpPr>
        <p:spPr/>
        <p:txBody>
          <a:bodyPr/>
          <a:lstStyle/>
          <a:p>
            <a:r>
              <a:rPr lang="en-US" sz="3599" dirty="0"/>
              <a:t>Document-based Apps for Office have common objects</a:t>
            </a:r>
          </a:p>
          <a:p>
            <a:pPr lvl="1"/>
            <a:r>
              <a:rPr lang="en-US" sz="1999" dirty="0"/>
              <a:t>Used to read and write content to and from document</a:t>
            </a:r>
          </a:p>
          <a:p>
            <a:pPr lvl="1"/>
            <a:r>
              <a:rPr lang="en-US" sz="1999" dirty="0"/>
              <a:t>Used to create bindings and event handlers</a:t>
            </a:r>
          </a:p>
          <a:p>
            <a:endParaRPr lang="en-US" sz="3599" dirty="0"/>
          </a:p>
        </p:txBody>
      </p:sp>
      <p:sp>
        <p:nvSpPr>
          <p:cNvPr id="8" name="Rounded Rectangle 7"/>
          <p:cNvSpPr/>
          <p:nvPr/>
        </p:nvSpPr>
        <p:spPr bwMode="auto">
          <a:xfrm>
            <a:off x="1579605" y="2820908"/>
            <a:ext cx="9555169" cy="3070670"/>
          </a:xfrm>
          <a:prstGeom prst="roundRect">
            <a:avLst>
              <a:gd name="adj" fmla="val 9033"/>
            </a:avLst>
          </a:prstGeom>
          <a:solidFill>
            <a:schemeClr val="accent4">
              <a:lumMod val="20000"/>
              <a:lumOff val="80000"/>
            </a:schemeClr>
          </a:solidFill>
          <a:ln>
            <a:solidFill>
              <a:schemeClr val="tx1">
                <a:lumMod val="75000"/>
              </a:schemeClr>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17172" tIns="58586" rIns="117172" bIns="58586" numCol="1" rtlCol="0" anchor="t" anchorCtr="0" compatLnSpc="1">
            <a:prstTxWarp prst="textNoShape">
              <a:avLst/>
            </a:prstTxWarp>
          </a:bodyPr>
          <a:lstStyle/>
          <a:p>
            <a:pPr algn="ctr" defTabSz="1171340"/>
            <a:r>
              <a:rPr lang="en-US" sz="1999" dirty="0">
                <a:solidFill>
                  <a:schemeClr val="bg2">
                    <a:lumMod val="75000"/>
                  </a:schemeClr>
                </a:solidFill>
                <a:effectLst>
                  <a:outerShdw blurRad="38100" dist="38100" dir="2700000" algn="tl">
                    <a:srgbClr val="000000">
                      <a:alpha val="43137"/>
                    </a:srgbClr>
                  </a:outerShdw>
                </a:effectLst>
                <a:latin typeface="Segoe UI" pitchFamily="34" charset="0"/>
              </a:rPr>
              <a:t>Common Objects x-Office!</a:t>
            </a:r>
          </a:p>
        </p:txBody>
      </p:sp>
      <p:sp>
        <p:nvSpPr>
          <p:cNvPr id="11" name="Rounded Rectangle 10"/>
          <p:cNvSpPr/>
          <p:nvPr/>
        </p:nvSpPr>
        <p:spPr bwMode="auto">
          <a:xfrm>
            <a:off x="384729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Text</a:t>
            </a:r>
          </a:p>
        </p:txBody>
      </p:sp>
      <p:sp>
        <p:nvSpPr>
          <p:cNvPr id="12" name="Rounded Rectangle 11"/>
          <p:cNvSpPr/>
          <p:nvPr/>
        </p:nvSpPr>
        <p:spPr bwMode="auto">
          <a:xfrm>
            <a:off x="5207054"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Table</a:t>
            </a:r>
          </a:p>
        </p:txBody>
      </p:sp>
      <p:sp>
        <p:nvSpPr>
          <p:cNvPr id="13" name="Rounded Rectangle 12"/>
          <p:cNvSpPr/>
          <p:nvPr/>
        </p:nvSpPr>
        <p:spPr bwMode="auto">
          <a:xfrm>
            <a:off x="6644787" y="5086416"/>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Matrix</a:t>
            </a:r>
          </a:p>
        </p:txBody>
      </p:sp>
      <p:sp>
        <p:nvSpPr>
          <p:cNvPr id="14" name="Rounded Rectangle 13"/>
          <p:cNvSpPr/>
          <p:nvPr/>
        </p:nvSpPr>
        <p:spPr bwMode="auto">
          <a:xfrm>
            <a:off x="9163673" y="3578805"/>
            <a:ext cx="895731"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Charts</a:t>
            </a:r>
          </a:p>
        </p:txBody>
      </p:sp>
      <p:sp>
        <p:nvSpPr>
          <p:cNvPr id="15" name="Rounded Rectangle 14"/>
          <p:cNvSpPr/>
          <p:nvPr/>
        </p:nvSpPr>
        <p:spPr bwMode="auto">
          <a:xfrm>
            <a:off x="2516830" y="5108103"/>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Shapes</a:t>
            </a:r>
          </a:p>
        </p:txBody>
      </p:sp>
      <p:sp>
        <p:nvSpPr>
          <p:cNvPr id="16" name="Rounded Rectangle 15"/>
          <p:cNvSpPr/>
          <p:nvPr/>
        </p:nvSpPr>
        <p:spPr bwMode="auto">
          <a:xfrm>
            <a:off x="2151875" y="3602222"/>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Picture</a:t>
            </a:r>
          </a:p>
        </p:txBody>
      </p:sp>
      <p:sp>
        <p:nvSpPr>
          <p:cNvPr id="17" name="Rounded Rectangle 16"/>
          <p:cNvSpPr/>
          <p:nvPr/>
        </p:nvSpPr>
        <p:spPr bwMode="auto">
          <a:xfrm>
            <a:off x="9611540" y="4314793"/>
            <a:ext cx="1205005"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Hyperlink</a:t>
            </a:r>
          </a:p>
        </p:txBody>
      </p:sp>
      <p:sp>
        <p:nvSpPr>
          <p:cNvPr id="18" name="Rounded Rectangle 17"/>
          <p:cNvSpPr/>
          <p:nvPr/>
        </p:nvSpPr>
        <p:spPr bwMode="auto">
          <a:xfrm>
            <a:off x="9373015" y="4949759"/>
            <a:ext cx="1078300"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Word Art</a:t>
            </a:r>
          </a:p>
        </p:txBody>
      </p:sp>
      <p:sp>
        <p:nvSpPr>
          <p:cNvPr id="19" name="Rounded Rectangle 18"/>
          <p:cNvSpPr/>
          <p:nvPr/>
        </p:nvSpPr>
        <p:spPr bwMode="auto">
          <a:xfrm>
            <a:off x="7992662" y="5082063"/>
            <a:ext cx="1054893" cy="574140"/>
          </a:xfrm>
          <a:prstGeom prst="roundRect">
            <a:avLst>
              <a:gd name="adj" fmla="val 9033"/>
            </a:avLst>
          </a:prstGeom>
          <a:solidFill>
            <a:schemeClr val="bg2">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XML Parts</a:t>
            </a:r>
          </a:p>
        </p:txBody>
      </p:sp>
      <p:sp>
        <p:nvSpPr>
          <p:cNvPr id="20" name="Rounded Rectangle 19"/>
          <p:cNvSpPr/>
          <p:nvPr/>
        </p:nvSpPr>
        <p:spPr bwMode="auto">
          <a:xfrm>
            <a:off x="2092702" y="4382478"/>
            <a:ext cx="1196643" cy="423729"/>
          </a:xfrm>
          <a:prstGeom prst="roundRect">
            <a:avLst>
              <a:gd name="adj" fmla="val 9033"/>
            </a:avLst>
          </a:prstGeom>
          <a:solidFill>
            <a:schemeClr val="bg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17172" tIns="58586" rIns="117172" bIns="58586" numCol="1" rtlCol="0" anchor="ctr" anchorCtr="0" compatLnSpc="1">
            <a:prstTxWarp prst="textNoShape">
              <a:avLst/>
            </a:prstTxWarp>
          </a:bodyPr>
          <a:lstStyle/>
          <a:p>
            <a:pPr algn="ctr" defTabSz="1171340"/>
            <a:r>
              <a:rPr lang="en-US" sz="1400" b="1" dirty="0">
                <a:solidFill>
                  <a:schemeClr val="tx1"/>
                </a:solidFill>
                <a:latin typeface="Segoe UI" pitchFamily="34" charset="0"/>
              </a:rPr>
              <a:t>Clip Art</a:t>
            </a:r>
          </a:p>
        </p:txBody>
      </p:sp>
      <p:grpSp>
        <p:nvGrpSpPr>
          <p:cNvPr id="9" name="Group 8"/>
          <p:cNvGrpSpPr/>
          <p:nvPr/>
        </p:nvGrpSpPr>
        <p:grpSpPr>
          <a:xfrm>
            <a:off x="4216204" y="3609278"/>
            <a:ext cx="4104091" cy="1091235"/>
            <a:chOff x="4679611" y="4211175"/>
            <a:chExt cx="3293864" cy="875804"/>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611" y="4211175"/>
              <a:ext cx="59846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117" y="4211175"/>
              <a:ext cx="525482" cy="875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035" y="4211175"/>
              <a:ext cx="642256"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9042" y="4211175"/>
              <a:ext cx="744433" cy="8466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30807794"/>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API Objects</a:t>
            </a:r>
            <a:endParaRPr lang="en-US" dirty="0"/>
          </a:p>
        </p:txBody>
      </p:sp>
      <p:sp>
        <p:nvSpPr>
          <p:cNvPr id="9" name="Content Placeholder 8"/>
          <p:cNvSpPr>
            <a:spLocks noGrp="1"/>
          </p:cNvSpPr>
          <p:nvPr>
            <p:ph type="body" sz="quarter" idx="10"/>
          </p:nvPr>
        </p:nvSpPr>
        <p:spPr/>
        <p:txBody>
          <a:bodyPr/>
          <a:lstStyle/>
          <a:p>
            <a:r>
              <a:rPr lang="en-US" sz="2599" b="1" dirty="0" err="1">
                <a:solidFill>
                  <a:schemeClr val="bg2">
                    <a:lumMod val="75000"/>
                  </a:schemeClr>
                </a:solidFill>
              </a:rPr>
              <a:t>Office.context</a:t>
            </a:r>
            <a:endParaRPr lang="en-US" sz="2599" b="1" dirty="0">
              <a:solidFill>
                <a:schemeClr val="bg2">
                  <a:lumMod val="75000"/>
                </a:schemeClr>
              </a:solidFill>
            </a:endParaRPr>
          </a:p>
          <a:p>
            <a:pPr lvl="1"/>
            <a:r>
              <a:rPr lang="en-US" sz="2299" dirty="0"/>
              <a:t>Entry point into Office API</a:t>
            </a:r>
          </a:p>
          <a:p>
            <a:endParaRPr lang="en-US" sz="2599" dirty="0"/>
          </a:p>
          <a:p>
            <a:r>
              <a:rPr lang="en-US" sz="2599" b="1" dirty="0" err="1">
                <a:solidFill>
                  <a:schemeClr val="bg2">
                    <a:lumMod val="75000"/>
                  </a:schemeClr>
                </a:solidFill>
              </a:rPr>
              <a:t>Office.context.document</a:t>
            </a:r>
            <a:endParaRPr lang="en-US" sz="2599" b="1" dirty="0">
              <a:solidFill>
                <a:schemeClr val="bg2">
                  <a:lumMod val="75000"/>
                </a:schemeClr>
              </a:solidFill>
            </a:endParaRPr>
          </a:p>
          <a:p>
            <a:pPr lvl="1"/>
            <a:r>
              <a:rPr lang="en-US" sz="2299" dirty="0"/>
              <a:t>Common document API</a:t>
            </a:r>
            <a:endParaRPr lang="en-US" sz="2199" dirty="0"/>
          </a:p>
          <a:p>
            <a:endParaRPr lang="en-US" sz="2599" dirty="0"/>
          </a:p>
          <a:p>
            <a:r>
              <a:rPr lang="en-US" sz="2599" b="1" dirty="0" err="1">
                <a:solidFill>
                  <a:schemeClr val="bg2">
                    <a:lumMod val="75000"/>
                  </a:schemeClr>
                </a:solidFill>
              </a:rPr>
              <a:t>Office.context.settings</a:t>
            </a:r>
            <a:endParaRPr lang="en-US" sz="2599" b="1" dirty="0">
              <a:solidFill>
                <a:schemeClr val="bg2">
                  <a:lumMod val="75000"/>
                </a:schemeClr>
              </a:solidFill>
            </a:endParaRPr>
          </a:p>
          <a:p>
            <a:pPr lvl="1"/>
            <a:r>
              <a:rPr lang="en-US" sz="2199" dirty="0"/>
              <a:t>Custom properties saved within document</a:t>
            </a:r>
          </a:p>
          <a:p>
            <a:pPr lvl="1"/>
            <a:endParaRPr lang="en-US" sz="2199" dirty="0"/>
          </a:p>
          <a:p>
            <a:r>
              <a:rPr lang="en-US" sz="2599" b="1" dirty="0" err="1">
                <a:solidFill>
                  <a:schemeClr val="bg2">
                    <a:lumMod val="75000"/>
                  </a:schemeClr>
                </a:solidFill>
              </a:rPr>
              <a:t>Office.context.application</a:t>
            </a:r>
            <a:endParaRPr lang="en-US" sz="2599" b="1" dirty="0">
              <a:solidFill>
                <a:schemeClr val="bg2">
                  <a:lumMod val="75000"/>
                </a:schemeClr>
              </a:solidFill>
            </a:endParaRPr>
          </a:p>
          <a:p>
            <a:pPr lvl="1"/>
            <a:r>
              <a:rPr lang="en-US" sz="2199" dirty="0"/>
              <a:t>App-specific APIs (e.g. Project JSOM)</a:t>
            </a:r>
          </a:p>
          <a:p>
            <a:pPr marL="0" indent="0">
              <a:buNone/>
            </a:pPr>
            <a:endParaRPr lang="en-US" sz="2599"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39" y="1450358"/>
            <a:ext cx="5283412" cy="264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63803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648025029"/>
              </p:ext>
            </p:extLst>
          </p:nvPr>
        </p:nvGraphicFramePr>
        <p:xfrm>
          <a:off x="438838" y="1244303"/>
          <a:ext cx="11225057" cy="4087289"/>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1047037">
                <a:tc>
                  <a:txBody>
                    <a:bodyPr/>
                    <a:lstStyle/>
                    <a:p>
                      <a:r>
                        <a:rPr lang="en-US" sz="2400" dirty="0" smtClean="0"/>
                        <a:t>Introduction</a:t>
                      </a:r>
                      <a:r>
                        <a:rPr lang="en-US" sz="2400" baseline="0" dirty="0" smtClean="0"/>
                        <a:t> to </a:t>
                      </a:r>
                      <a:r>
                        <a:rPr lang="en-US" sz="2400" dirty="0" smtClean="0"/>
                        <a:t>Office 365 Development</a:t>
                      </a:r>
                      <a:endParaRPr lang="en-US" sz="2400" dirty="0"/>
                    </a:p>
                  </a:txBody>
                  <a:tcPr marL="91403" marR="91403" marT="45701" marB="45701" anchor="ctr"/>
                </a:tc>
                <a:extLst>
                  <a:ext uri="{0D108BD9-81ED-4DB2-BD59-A6C34878D82A}">
                    <a16:rowId xmlns:a16="http://schemas.microsoft.com/office/drawing/2014/main" xmlns="" val="829859176"/>
                  </a:ext>
                </a:extLst>
              </a:tr>
              <a:tr h="360260">
                <a:tc>
                  <a:txBody>
                    <a:bodyPr/>
                    <a:lstStyle/>
                    <a:p>
                      <a:r>
                        <a:rPr lang="en-US" sz="1800" b="0" dirty="0" smtClean="0"/>
                        <a:t>Module 1: Deep Dive Apps for Office in Outlook</a:t>
                      </a:r>
                      <a:endParaRPr lang="en-US" sz="1800" b="0" baseline="0" dirty="0" smtClean="0"/>
                    </a:p>
                  </a:txBody>
                  <a:tcPr marL="91403" marR="91403" marT="45701" marB="45701" anchor="ctr"/>
                </a:tc>
                <a:extLst>
                  <a:ext uri="{0D108BD9-81ED-4DB2-BD59-A6C34878D82A}">
                    <a16:rowId xmlns:a16="http://schemas.microsoft.com/office/drawing/2014/main" xmlns="" val="1946132611"/>
                  </a:ext>
                </a:extLst>
              </a:tr>
              <a:tr h="36026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Apps for Office in Word</a:t>
                      </a:r>
                    </a:p>
                  </a:txBody>
                  <a:tcPr marL="91403" marR="91403" marT="45701" marB="45701" anchor="ctr"/>
                </a:tc>
                <a:extLst>
                  <a:ext uri="{0D108BD9-81ED-4DB2-BD59-A6C34878D82A}">
                    <a16:rowId xmlns:a16="http://schemas.microsoft.com/office/drawing/2014/main" xmlns="" val="3204002662"/>
                  </a:ext>
                </a:extLst>
              </a:tr>
              <a:tr h="3873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3: </a:t>
                      </a:r>
                      <a:r>
                        <a:rPr lang="en-US" sz="1800" b="0" dirty="0" smtClean="0"/>
                        <a:t>Deep Dive Apps for Office in PowerPoint</a:t>
                      </a:r>
                    </a:p>
                  </a:txBody>
                  <a:tcPr marL="91403" marR="91403" marT="45701" marB="45701" anchor="ctr"/>
                </a:tc>
                <a:extLst>
                  <a:ext uri="{0D108BD9-81ED-4DB2-BD59-A6C34878D82A}">
                    <a16:rowId xmlns:a16="http://schemas.microsoft.com/office/drawing/2014/main" xmlns="" val="4266278162"/>
                  </a:ext>
                </a:extLst>
              </a:tr>
              <a:tr h="45853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4: Deep Dive Apps for Office in Excel</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Deep Dive into SharePoint Hosted Apps</a:t>
                      </a:r>
                      <a:endParaRPr lang="en-US" sz="1800" b="0" dirty="0" smtClean="0"/>
                    </a:p>
                  </a:txBody>
                  <a:tcPr marL="91403" marR="91403" marT="45701" marB="45701" anchor="ctr"/>
                </a:tc>
              </a:tr>
              <a:tr h="30462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Provider Hosted Apps</a:t>
                      </a:r>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Security and </a:t>
                      </a:r>
                      <a:r>
                        <a:rPr lang="en-US" sz="1800" b="0" dirty="0" err="1" smtClean="0"/>
                        <a:t>OAuth</a:t>
                      </a:r>
                      <a:endParaRPr lang="en-US" sz="1800" b="0" dirty="0" smtClean="0"/>
                    </a:p>
                  </a:txBody>
                  <a:tcPr marL="91403" marR="91403" marT="45701" marB="45701" anchor="ctr"/>
                </a:tc>
              </a:tr>
              <a:tr h="36026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8: App Lifecycle Management</a:t>
                      </a:r>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an App For Office Targeting Excel</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23320747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and Writing with Documents</a:t>
            </a:r>
            <a:endParaRPr lang="en-US" dirty="0"/>
          </a:p>
        </p:txBody>
      </p:sp>
    </p:spTree>
    <p:extLst>
      <p:ext uri="{BB962C8B-B14F-4D97-AF65-F5344CB8AC3E}">
        <p14:creationId xmlns:p14="http://schemas.microsoft.com/office/powerpoint/2010/main" val="2412732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Interacting With Document Content</a:t>
            </a:r>
            <a:endParaRPr lang="en-US" dirty="0"/>
          </a:p>
        </p:txBody>
      </p:sp>
      <p:sp>
        <p:nvSpPr>
          <p:cNvPr id="2" name="Content Placeholder 1"/>
          <p:cNvSpPr>
            <a:spLocks noGrp="1"/>
          </p:cNvSpPr>
          <p:nvPr>
            <p:ph type="body" sz="quarter" idx="10"/>
          </p:nvPr>
        </p:nvSpPr>
        <p:spPr/>
        <p:txBody>
          <a:bodyPr/>
          <a:lstStyle/>
          <a:p>
            <a:r>
              <a:rPr lang="en-US" dirty="0" smtClean="0"/>
              <a:t>All data access starts through document object</a:t>
            </a:r>
          </a:p>
          <a:p>
            <a:pPr lvl="1"/>
            <a:r>
              <a:rPr lang="en-US" dirty="0" smtClean="0"/>
              <a:t>Read/write access to user selection</a:t>
            </a:r>
          </a:p>
          <a:p>
            <a:pPr lvl="1"/>
            <a:r>
              <a:rPr lang="en-US" dirty="0" smtClean="0"/>
              <a:t>Event handler for selection change event</a:t>
            </a:r>
          </a:p>
          <a:p>
            <a:endParaRPr lang="en-US" dirty="0" smtClean="0"/>
          </a:p>
          <a:p>
            <a:r>
              <a:rPr lang="en-US" dirty="0" smtClean="0"/>
              <a:t>Three data types are supported</a:t>
            </a:r>
          </a:p>
          <a:p>
            <a:pPr lvl="1"/>
            <a:r>
              <a:rPr lang="en-US" dirty="0" smtClean="0"/>
              <a:t>Text</a:t>
            </a:r>
          </a:p>
          <a:p>
            <a:pPr lvl="1"/>
            <a:r>
              <a:rPr lang="en-US" dirty="0" smtClean="0"/>
              <a:t>Matrix</a:t>
            </a:r>
          </a:p>
          <a:p>
            <a:pPr lvl="1"/>
            <a:r>
              <a:rPr lang="en-US" dirty="0" smtClean="0"/>
              <a:t>Table</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5256633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Use this function to read from document select</a:t>
            </a:r>
            <a:endParaRPr lang="en-US" dirty="0"/>
          </a:p>
        </p:txBody>
      </p:sp>
      <p:sp>
        <p:nvSpPr>
          <p:cNvPr id="2" name="Title 1"/>
          <p:cNvSpPr>
            <a:spLocks noGrp="1"/>
          </p:cNvSpPr>
          <p:nvPr>
            <p:ph type="title"/>
          </p:nvPr>
        </p:nvSpPr>
        <p:spPr/>
        <p:txBody>
          <a:bodyPr/>
          <a:lstStyle/>
          <a:p>
            <a:r>
              <a:rPr lang="en-US" dirty="0" err="1" smtClean="0"/>
              <a:t>getSelectedDataAsync</a:t>
            </a:r>
            <a:r>
              <a:rPr lang="en-US" dirty="0" smtClean="0"/>
              <a:t>()</a:t>
            </a:r>
            <a:endParaRPr lang="en-US" dirty="0"/>
          </a:p>
        </p:txBody>
      </p:sp>
      <p:pic>
        <p:nvPicPr>
          <p:cNvPr id="5" name="Picture 4"/>
          <p:cNvPicPr>
            <a:picLocks noChangeAspect="1"/>
          </p:cNvPicPr>
          <p:nvPr/>
        </p:nvPicPr>
        <p:blipFill>
          <a:blip r:embed="rId3"/>
          <a:stretch>
            <a:fillRect/>
          </a:stretch>
        </p:blipFill>
        <p:spPr>
          <a:xfrm>
            <a:off x="519112" y="2199579"/>
            <a:ext cx="7515687" cy="2448292"/>
          </a:xfrm>
          <a:prstGeom prst="rect">
            <a:avLst/>
          </a:prstGeom>
          <a:ln>
            <a:solidFill>
              <a:schemeClr val="bg1">
                <a:lumMod val="50000"/>
              </a:schemeClr>
            </a:solidFill>
          </a:ln>
        </p:spPr>
      </p:pic>
    </p:spTree>
    <p:extLst>
      <p:ext uri="{BB962C8B-B14F-4D97-AF65-F5344CB8AC3E}">
        <p14:creationId xmlns:p14="http://schemas.microsoft.com/office/powerpoint/2010/main" val="211247928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Selected Data</a:t>
            </a:r>
            <a:endParaRPr lang="en-US" dirty="0"/>
          </a:p>
        </p:txBody>
      </p:sp>
      <p:sp>
        <p:nvSpPr>
          <p:cNvPr id="3" name="Content Placeholder 2"/>
          <p:cNvSpPr>
            <a:spLocks noGrp="1"/>
          </p:cNvSpPr>
          <p:nvPr>
            <p:ph type="body" sz="quarter" idx="10"/>
          </p:nvPr>
        </p:nvSpPr>
        <p:spPr/>
        <p:txBody>
          <a:bodyPr/>
          <a:lstStyle/>
          <a:p>
            <a:r>
              <a:rPr lang="en-US" sz="2399" dirty="0" err="1"/>
              <a:t>setSelectedDataAsync</a:t>
            </a:r>
            <a:r>
              <a:rPr lang="en-US" sz="2399" dirty="0"/>
              <a:t> (data, {</a:t>
            </a:r>
            <a:r>
              <a:rPr lang="en-US" sz="2399" dirty="0" err="1"/>
              <a:t>coercionType</a:t>
            </a:r>
            <a:r>
              <a:rPr lang="en-US" sz="2399" dirty="0"/>
              <a:t>,  </a:t>
            </a:r>
            <a:r>
              <a:rPr lang="en-US" sz="2399" dirty="0" err="1"/>
              <a:t>asyncContext</a:t>
            </a:r>
            <a:r>
              <a:rPr lang="en-US" sz="2399" dirty="0"/>
              <a:t>}, callback)</a:t>
            </a:r>
          </a:p>
          <a:p>
            <a:pPr lvl="1"/>
            <a:r>
              <a:rPr lang="en-US" sz="1999" dirty="0"/>
              <a:t>Use </a:t>
            </a:r>
            <a:r>
              <a:rPr lang="en-US" sz="1999" dirty="0" err="1"/>
              <a:t>asyncResult</a:t>
            </a:r>
            <a:r>
              <a:rPr lang="en-US" sz="1999" dirty="0"/>
              <a:t> parameter in callback function to verify call was successful</a:t>
            </a:r>
          </a:p>
          <a:p>
            <a:pPr lvl="1"/>
            <a:endParaRPr lang="en-US" sz="1999" dirty="0"/>
          </a:p>
          <a:p>
            <a:r>
              <a:rPr lang="en-US" sz="2399" dirty="0"/>
              <a:t>Passing data to </a:t>
            </a:r>
            <a:r>
              <a:rPr lang="en-US" sz="2399" dirty="0" err="1"/>
              <a:t>setSelectedDataAsync</a:t>
            </a:r>
            <a:r>
              <a:rPr lang="en-US" sz="2399" dirty="0"/>
              <a:t> </a:t>
            </a:r>
          </a:p>
          <a:p>
            <a:pPr lvl="1"/>
            <a:r>
              <a:rPr lang="en-US" sz="1999" dirty="0"/>
              <a:t>For text shape, pass data as string</a:t>
            </a:r>
          </a:p>
          <a:p>
            <a:pPr lvl="1"/>
            <a:r>
              <a:rPr lang="en-US" sz="1999" dirty="0"/>
              <a:t>For matrix shape, pass data using 2 dimensional JavaScript array </a:t>
            </a:r>
          </a:p>
          <a:p>
            <a:pPr lvl="1"/>
            <a:r>
              <a:rPr lang="en-US" sz="1999" dirty="0"/>
              <a:t>For table shape, pass data using </a:t>
            </a:r>
            <a:r>
              <a:rPr lang="en-US" sz="1999" dirty="0" err="1"/>
              <a:t>TableData</a:t>
            </a:r>
            <a:r>
              <a:rPr lang="en-US" sz="1999" dirty="0"/>
              <a:t> object</a:t>
            </a:r>
          </a:p>
          <a:p>
            <a:pPr lvl="1"/>
            <a:r>
              <a:rPr lang="en-US" sz="1999" dirty="0"/>
              <a:t>Coercion types can be used to convert string to/from HTML and OOXML  </a:t>
            </a:r>
          </a:p>
          <a:p>
            <a:pPr lvl="1"/>
            <a:endParaRPr lang="en-US" sz="1999" dirty="0"/>
          </a:p>
          <a:p>
            <a:r>
              <a:rPr lang="en-US" dirty="0" smtClean="0"/>
              <a:t>Dealing with table size when inserting data</a:t>
            </a:r>
          </a:p>
          <a:p>
            <a:pPr lvl="1"/>
            <a:r>
              <a:rPr lang="en-US" sz="2199" dirty="0"/>
              <a:t>If single cell selected: table of any size can be written</a:t>
            </a:r>
          </a:p>
          <a:p>
            <a:pPr lvl="1"/>
            <a:r>
              <a:rPr lang="en-US" sz="2199" dirty="0"/>
              <a:t>If range  selected range, supplied array  must match size of table being written</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1" r="-9452" b="-4026"/>
          <a:stretch/>
        </p:blipFill>
        <p:spPr>
          <a:xfrm>
            <a:off x="10537099" y="2288079"/>
            <a:ext cx="979157" cy="950470"/>
          </a:xfrm>
          <a:prstGeom prst="rect">
            <a:avLst/>
          </a:prstGeom>
        </p:spPr>
      </p:pic>
    </p:spTree>
    <p:extLst>
      <p:ext uri="{BB962C8B-B14F-4D97-AF65-F5344CB8AC3E}">
        <p14:creationId xmlns:p14="http://schemas.microsoft.com/office/powerpoint/2010/main" val="551288924"/>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setSelectDataAsync</a:t>
            </a:r>
            <a:r>
              <a:rPr lang="en-US" dirty="0"/>
              <a:t>()</a:t>
            </a:r>
          </a:p>
        </p:txBody>
      </p:sp>
      <p:sp>
        <p:nvSpPr>
          <p:cNvPr id="4" name="Text Placeholder 3"/>
          <p:cNvSpPr>
            <a:spLocks noGrp="1"/>
          </p:cNvSpPr>
          <p:nvPr>
            <p:ph type="body" sz="quarter" idx="10"/>
          </p:nvPr>
        </p:nvSpPr>
        <p:spPr/>
        <p:txBody>
          <a:bodyPr/>
          <a:lstStyle/>
          <a:p>
            <a:r>
              <a:rPr lang="en-US" dirty="0" smtClean="0"/>
              <a:t>Use this function to insert content into document</a:t>
            </a:r>
            <a:endParaRPr lang="en-US" dirty="0"/>
          </a:p>
        </p:txBody>
      </p:sp>
      <p:pic>
        <p:nvPicPr>
          <p:cNvPr id="6" name="Picture 5"/>
          <p:cNvPicPr>
            <a:picLocks noChangeAspect="1"/>
          </p:cNvPicPr>
          <p:nvPr/>
        </p:nvPicPr>
        <p:blipFill>
          <a:blip r:embed="rId3"/>
          <a:stretch>
            <a:fillRect/>
          </a:stretch>
        </p:blipFill>
        <p:spPr>
          <a:xfrm>
            <a:off x="935159" y="2103560"/>
            <a:ext cx="7462112" cy="2550502"/>
          </a:xfrm>
          <a:prstGeom prst="rect">
            <a:avLst/>
          </a:prstGeom>
          <a:ln>
            <a:solidFill>
              <a:schemeClr val="bg1">
                <a:lumMod val="50000"/>
              </a:schemeClr>
            </a:solidFill>
          </a:ln>
        </p:spPr>
      </p:pic>
    </p:spTree>
    <p:extLst>
      <p:ext uri="{BB962C8B-B14F-4D97-AF65-F5344CB8AC3E}">
        <p14:creationId xmlns:p14="http://schemas.microsoft.com/office/powerpoint/2010/main" val="3732983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Coercion Types</a:t>
            </a:r>
            <a:endParaRPr lang="en-US" dirty="0"/>
          </a:p>
        </p:txBody>
      </p:sp>
      <p:sp>
        <p:nvSpPr>
          <p:cNvPr id="10" name="Content Placeholder 9"/>
          <p:cNvSpPr>
            <a:spLocks noGrp="1"/>
          </p:cNvSpPr>
          <p:nvPr>
            <p:ph type="body" sz="quarter" idx="10"/>
          </p:nvPr>
        </p:nvSpPr>
        <p:spPr/>
        <p:txBody>
          <a:bodyPr/>
          <a:lstStyle/>
          <a:p>
            <a:r>
              <a:rPr lang="en-US" dirty="0"/>
              <a:t>Content in binding/selection can be converted on read/write</a:t>
            </a:r>
          </a:p>
          <a:p>
            <a:pPr lvl="1"/>
            <a:r>
              <a:rPr lang="en-US" dirty="0"/>
              <a:t>Text</a:t>
            </a:r>
          </a:p>
          <a:p>
            <a:pPr lvl="1"/>
            <a:r>
              <a:rPr lang="en-US" dirty="0"/>
              <a:t>Matrix</a:t>
            </a:r>
          </a:p>
          <a:p>
            <a:pPr lvl="1"/>
            <a:r>
              <a:rPr lang="en-US" dirty="0"/>
              <a:t>Table</a:t>
            </a:r>
          </a:p>
          <a:p>
            <a:pPr lvl="1"/>
            <a:r>
              <a:rPr lang="en-US" dirty="0"/>
              <a:t>HTML</a:t>
            </a:r>
          </a:p>
          <a:p>
            <a:pPr lvl="1"/>
            <a:r>
              <a:rPr lang="en-US" dirty="0"/>
              <a:t>Office Open XML (OOXML</a:t>
            </a:r>
            <a:r>
              <a:rPr lang="en-US" dirty="0" smtClean="0"/>
              <a:t>)</a:t>
            </a:r>
            <a:endParaRPr lang="en-US" dirty="0"/>
          </a:p>
        </p:txBody>
      </p:sp>
      <p:sp>
        <p:nvSpPr>
          <p:cNvPr id="12" name="TextBox 11"/>
          <p:cNvSpPr txBox="1"/>
          <p:nvPr/>
        </p:nvSpPr>
        <p:spPr>
          <a:xfrm>
            <a:off x="1168738" y="4686982"/>
            <a:ext cx="10286448" cy="518327"/>
          </a:xfrm>
          <a:prstGeom prst="rect">
            <a:avLst/>
          </a:prstGeom>
          <a:ln w="952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wrap="square" lIns="117177" tIns="58589" rIns="117177" bIns="58589" rtlCol="0">
            <a:spAutoFit/>
          </a:bodyPr>
          <a:lstStyle/>
          <a:p>
            <a:r>
              <a:rPr lang="en-US" sz="2599" b="1" noProof="1"/>
              <a:t>Office.context.document.getSelectedDataAsync(‘ooxml’, etc…)</a:t>
            </a:r>
          </a:p>
        </p:txBody>
      </p:sp>
    </p:spTree>
    <p:extLst>
      <p:ext uri="{BB962C8B-B14F-4D97-AF65-F5344CB8AC3E}">
        <p14:creationId xmlns:p14="http://schemas.microsoft.com/office/powerpoint/2010/main" val="2825100984"/>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Coercion Types</a:t>
            </a:r>
            <a:endParaRPr lang="en-US" dirty="0"/>
          </a:p>
        </p:txBody>
      </p:sp>
      <p:sp>
        <p:nvSpPr>
          <p:cNvPr id="3" name="Text Placeholder 2"/>
          <p:cNvSpPr>
            <a:spLocks noGrp="1"/>
          </p:cNvSpPr>
          <p:nvPr>
            <p:ph type="body" sz="quarter" idx="10"/>
          </p:nvPr>
        </p:nvSpPr>
        <p:spPr>
          <a:xfrm>
            <a:off x="519112" y="1447799"/>
            <a:ext cx="11149013" cy="1693986"/>
          </a:xfrm>
        </p:spPr>
        <p:txBody>
          <a:bodyPr/>
          <a:lstStyle/>
          <a:p>
            <a:r>
              <a:rPr lang="en-US" sz="2800" dirty="0" smtClean="0"/>
              <a:t>Coercion types make it possible to read/write content in different formats</a:t>
            </a:r>
          </a:p>
          <a:p>
            <a:pPr lvl="1"/>
            <a:r>
              <a:rPr lang="en-US" sz="1400" b="1" dirty="0"/>
              <a:t>t</a:t>
            </a:r>
            <a:r>
              <a:rPr lang="en-US" sz="1400" b="1" dirty="0" smtClean="0"/>
              <a:t>ext</a:t>
            </a:r>
            <a:r>
              <a:rPr lang="en-US" sz="1400" dirty="0" smtClean="0"/>
              <a:t> - string value</a:t>
            </a:r>
          </a:p>
          <a:p>
            <a:pPr lvl="1"/>
            <a:r>
              <a:rPr lang="en-US" sz="1400" b="1" dirty="0"/>
              <a:t>h</a:t>
            </a:r>
            <a:r>
              <a:rPr lang="en-US" sz="1400" b="1" dirty="0" smtClean="0"/>
              <a:t>tml</a:t>
            </a:r>
            <a:r>
              <a:rPr lang="en-US" sz="1400" dirty="0" smtClean="0"/>
              <a:t> - HTML content</a:t>
            </a:r>
          </a:p>
          <a:p>
            <a:pPr lvl="1"/>
            <a:r>
              <a:rPr lang="en-US" sz="1400" b="1" dirty="0" smtClean="0"/>
              <a:t>matrix</a:t>
            </a:r>
            <a:r>
              <a:rPr lang="en-US" sz="1400" dirty="0" smtClean="0"/>
              <a:t> - array of arrays</a:t>
            </a:r>
          </a:p>
          <a:p>
            <a:pPr lvl="1"/>
            <a:r>
              <a:rPr lang="en-US" sz="1400" b="1" dirty="0" smtClean="0"/>
              <a:t>table</a:t>
            </a:r>
            <a:r>
              <a:rPr lang="en-US" sz="1400" dirty="0" smtClean="0"/>
              <a:t> - table of rows and columns</a:t>
            </a:r>
          </a:p>
          <a:p>
            <a:pPr lvl="1"/>
            <a:r>
              <a:rPr lang="en-US" sz="1400" b="1" dirty="0" err="1" smtClean="0"/>
              <a:t>ooxml</a:t>
            </a:r>
            <a:r>
              <a:rPr lang="en-US" sz="1400" dirty="0" smtClean="0"/>
              <a:t> - Office Open XML format</a:t>
            </a:r>
          </a:p>
          <a:p>
            <a:pPr lvl="1"/>
            <a:endParaRPr lang="en-US" sz="1200" dirty="0"/>
          </a:p>
        </p:txBody>
      </p:sp>
      <p:pic>
        <p:nvPicPr>
          <p:cNvPr id="7" name="Picture 6"/>
          <p:cNvPicPr>
            <a:picLocks noChangeAspect="1"/>
          </p:cNvPicPr>
          <p:nvPr/>
        </p:nvPicPr>
        <p:blipFill>
          <a:blip r:embed="rId2"/>
          <a:stretch>
            <a:fillRect/>
          </a:stretch>
        </p:blipFill>
        <p:spPr>
          <a:xfrm>
            <a:off x="986082" y="3141785"/>
            <a:ext cx="7239000" cy="3695700"/>
          </a:xfrm>
          <a:prstGeom prst="rect">
            <a:avLst/>
          </a:prstGeom>
          <a:ln>
            <a:solidFill>
              <a:schemeClr val="bg1">
                <a:lumMod val="50000"/>
              </a:schemeClr>
            </a:solidFill>
          </a:ln>
        </p:spPr>
      </p:pic>
    </p:spTree>
    <p:extLst>
      <p:ext uri="{BB962C8B-B14F-4D97-AF65-F5344CB8AC3E}">
        <p14:creationId xmlns:p14="http://schemas.microsoft.com/office/powerpoint/2010/main" val="313385384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Reading and Writing Document Content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65091859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Bindings</a:t>
            </a:r>
          </a:p>
        </p:txBody>
      </p:sp>
    </p:spTree>
    <p:extLst>
      <p:ext uri="{BB962C8B-B14F-4D97-AF65-F5344CB8AC3E}">
        <p14:creationId xmlns:p14="http://schemas.microsoft.com/office/powerpoint/2010/main" val="29291999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99" spc="-83" dirty="0"/>
              <a:t>What are App Bindings?</a:t>
            </a:r>
          </a:p>
        </p:txBody>
      </p:sp>
      <p:sp>
        <p:nvSpPr>
          <p:cNvPr id="3" name="Content Placeholder 2"/>
          <p:cNvSpPr>
            <a:spLocks noGrp="1"/>
          </p:cNvSpPr>
          <p:nvPr>
            <p:ph type="body" sz="quarter" idx="10"/>
          </p:nvPr>
        </p:nvSpPr>
        <p:spPr/>
        <p:txBody>
          <a:bodyPr/>
          <a:lstStyle/>
          <a:p>
            <a:r>
              <a:rPr lang="en-US" dirty="0"/>
              <a:t>Bindings link an </a:t>
            </a:r>
            <a:r>
              <a:rPr lang="en-US" dirty="0" smtClean="0"/>
              <a:t>App for Office to a </a:t>
            </a:r>
            <a:r>
              <a:rPr lang="en-US" dirty="0"/>
              <a:t>specific document section</a:t>
            </a:r>
          </a:p>
          <a:p>
            <a:pPr lvl="1"/>
            <a:r>
              <a:rPr lang="en-US" dirty="0" smtClean="0"/>
              <a:t>Can </a:t>
            </a:r>
            <a:r>
              <a:rPr lang="en-US" dirty="0"/>
              <a:t>be defined </a:t>
            </a:r>
            <a:r>
              <a:rPr lang="en-US" dirty="0" smtClean="0"/>
              <a:t>current selection of a named item in </a:t>
            </a:r>
            <a:r>
              <a:rPr lang="en-US" dirty="0"/>
              <a:t>a </a:t>
            </a:r>
            <a:r>
              <a:rPr lang="en-US" dirty="0" smtClean="0"/>
              <a:t>template</a:t>
            </a:r>
            <a:endParaRPr lang="en-US" dirty="0"/>
          </a:p>
          <a:p>
            <a:pPr lvl="1"/>
            <a:r>
              <a:rPr lang="en-US" dirty="0"/>
              <a:t>Arbitrarily read/write binding data at anytime </a:t>
            </a:r>
          </a:p>
          <a:p>
            <a:pPr lvl="1"/>
            <a:r>
              <a:rPr lang="en-US" dirty="0"/>
              <a:t>R/W operations do not depend on a selection.</a:t>
            </a:r>
          </a:p>
          <a:p>
            <a:pPr lvl="1"/>
            <a:r>
              <a:rPr lang="en-US" dirty="0"/>
              <a:t>Enable Event </a:t>
            </a:r>
            <a:r>
              <a:rPr lang="en-US" dirty="0" smtClean="0"/>
              <a:t>handling</a:t>
            </a:r>
          </a:p>
          <a:p>
            <a:r>
              <a:rPr lang="en-US" dirty="0" smtClean="0"/>
              <a:t>Bindings </a:t>
            </a:r>
            <a:r>
              <a:rPr lang="en-US" dirty="0"/>
              <a:t>support three different data shapes</a:t>
            </a:r>
          </a:p>
          <a:p>
            <a:pPr lvl="1"/>
            <a:r>
              <a:rPr lang="en-US" b="1" dirty="0">
                <a:solidFill>
                  <a:schemeClr val="bg2">
                    <a:lumMod val="75000"/>
                  </a:schemeClr>
                </a:solidFill>
              </a:rPr>
              <a:t>Text binding</a:t>
            </a:r>
            <a:r>
              <a:rPr lang="en-US" dirty="0"/>
              <a:t> for binding to an individual cell in Excel or text in word.</a:t>
            </a:r>
          </a:p>
          <a:p>
            <a:pPr lvl="1"/>
            <a:r>
              <a:rPr lang="en-US" b="1" dirty="0" smtClean="0">
                <a:solidFill>
                  <a:schemeClr val="bg2">
                    <a:lumMod val="75000"/>
                  </a:schemeClr>
                </a:solidFill>
              </a:rPr>
              <a:t>Matrix </a:t>
            </a:r>
            <a:r>
              <a:rPr lang="en-US" b="1" dirty="0">
                <a:solidFill>
                  <a:schemeClr val="bg2">
                    <a:lumMod val="75000"/>
                  </a:schemeClr>
                </a:solidFill>
              </a:rPr>
              <a:t>binding</a:t>
            </a:r>
            <a:r>
              <a:rPr lang="en-US" dirty="0"/>
              <a:t> for a two dimension array representing rows and columns</a:t>
            </a:r>
          </a:p>
          <a:p>
            <a:pPr lvl="1"/>
            <a:r>
              <a:rPr lang="en-US" b="1" dirty="0">
                <a:solidFill>
                  <a:schemeClr val="bg2">
                    <a:lumMod val="75000"/>
                  </a:schemeClr>
                </a:solidFill>
              </a:rPr>
              <a:t>Table binding</a:t>
            </a:r>
            <a:r>
              <a:rPr lang="en-US" dirty="0"/>
              <a:t> is like a matrix binding with support for headers</a:t>
            </a:r>
          </a:p>
          <a:p>
            <a:endParaRPr lang="en-US" dirty="0"/>
          </a:p>
        </p:txBody>
      </p:sp>
    </p:spTree>
    <p:extLst>
      <p:ext uri="{BB962C8B-B14F-4D97-AF65-F5344CB8AC3E}">
        <p14:creationId xmlns:p14="http://schemas.microsoft.com/office/powerpoint/2010/main" val="399515505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Bindings in App for Office with </a:t>
            </a:r>
            <a:r>
              <a:rPr lang="en-US" dirty="0" smtClean="0"/>
              <a:t>Excel</a:t>
            </a:r>
            <a:endParaRPr lang="en-US" dirty="0"/>
          </a:p>
        </p:txBody>
      </p:sp>
      <p:sp>
        <p:nvSpPr>
          <p:cNvPr id="3" name="Text Placeholder 2"/>
          <p:cNvSpPr>
            <a:spLocks noGrp="1"/>
          </p:cNvSpPr>
          <p:nvPr>
            <p:ph type="body" sz="quarter" idx="10"/>
          </p:nvPr>
        </p:nvSpPr>
        <p:spPr/>
        <p:txBody>
          <a:bodyPr/>
          <a:lstStyle/>
          <a:p>
            <a:r>
              <a:rPr lang="en-US" dirty="0" smtClean="0"/>
              <a:t>Excel supports </a:t>
            </a:r>
            <a:r>
              <a:rPr lang="en-US" dirty="0" smtClean="0"/>
              <a:t>data binding to content in document</a:t>
            </a:r>
          </a:p>
          <a:p>
            <a:pPr lvl="1">
              <a:lnSpc>
                <a:spcPct val="150000"/>
              </a:lnSpc>
            </a:pPr>
            <a:r>
              <a:rPr lang="en-US" dirty="0" smtClean="0"/>
              <a:t>Excel supports </a:t>
            </a:r>
            <a:r>
              <a:rPr lang="en-US" dirty="0" smtClean="0"/>
              <a:t>binding </a:t>
            </a:r>
            <a:r>
              <a:rPr lang="en-US" dirty="0" smtClean="0"/>
              <a:t>to named ranges inside Workbook</a:t>
            </a:r>
            <a:endParaRPr lang="en-US" dirty="0" smtClean="0"/>
          </a:p>
          <a:p>
            <a:pPr lvl="1">
              <a:lnSpc>
                <a:spcPct val="150000"/>
              </a:lnSpc>
            </a:pPr>
            <a:r>
              <a:rPr lang="en-US" dirty="0" smtClean="0"/>
              <a:t>Bindings created using </a:t>
            </a:r>
            <a:r>
              <a:rPr lang="en-US" dirty="0" smtClean="0"/>
              <a:t>name of named range which </a:t>
            </a:r>
            <a:r>
              <a:rPr lang="en-US" dirty="0" smtClean="0"/>
              <a:t>serves as ID</a:t>
            </a:r>
          </a:p>
          <a:p>
            <a:pPr lvl="1">
              <a:lnSpc>
                <a:spcPct val="150000"/>
              </a:lnSpc>
            </a:pPr>
            <a:r>
              <a:rPr lang="en-US" dirty="0" smtClean="0"/>
              <a:t>You can read and write bound content regardless of where selected region is</a:t>
            </a:r>
          </a:p>
          <a:p>
            <a:pPr lvl="1">
              <a:lnSpc>
                <a:spcPct val="150000"/>
              </a:lnSpc>
            </a:pPr>
            <a:r>
              <a:rPr lang="en-US" dirty="0" smtClean="0"/>
              <a:t>You can register event handlers to fire when user updates bound </a:t>
            </a:r>
            <a:r>
              <a:rPr lang="en-US" dirty="0" smtClean="0"/>
              <a:t>content</a:t>
            </a:r>
            <a:endParaRPr lang="en-US" dirty="0" smtClean="0"/>
          </a:p>
        </p:txBody>
      </p:sp>
    </p:spTree>
    <p:extLst>
      <p:ext uri="{BB962C8B-B14F-4D97-AF65-F5344CB8AC3E}">
        <p14:creationId xmlns:p14="http://schemas.microsoft.com/office/powerpoint/2010/main" val="215345739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4"/>
          <p:cNvSpPr>
            <a:spLocks noGrp="1"/>
          </p:cNvSpPr>
          <p:nvPr>
            <p:ph type="title"/>
          </p:nvPr>
        </p:nvSpPr>
        <p:spPr/>
        <p:txBody>
          <a:bodyPr/>
          <a:lstStyle/>
          <a:p>
            <a:r>
              <a:rPr lang="da-DK" smtClean="0"/>
              <a:t>Uses of Apps for Office Bindings</a:t>
            </a:r>
            <a:endParaRPr lang="da-DK" dirty="0"/>
          </a:p>
        </p:txBody>
      </p:sp>
      <p:sp>
        <p:nvSpPr>
          <p:cNvPr id="18435" name="TextBox 4"/>
          <p:cNvSpPr txBox="1">
            <a:spLocks noChangeArrowheads="1"/>
          </p:cNvSpPr>
          <p:nvPr/>
        </p:nvSpPr>
        <p:spPr bwMode="auto">
          <a:xfrm>
            <a:off x="302880" y="2534534"/>
            <a:ext cx="1459740" cy="722994"/>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gn="r">
              <a:lnSpc>
                <a:spcPct val="90000"/>
              </a:lnSpc>
              <a:spcBef>
                <a:spcPct val="20000"/>
              </a:spcBef>
              <a:buClr>
                <a:srgbClr val="F69F1E"/>
              </a:buClr>
              <a:buSzPct val="90000"/>
            </a:pPr>
            <a:r>
              <a:rPr lang="da-DK" sz="1500" dirty="0">
                <a:solidFill>
                  <a:srgbClr val="C00000"/>
                </a:solidFill>
              </a:rPr>
              <a:t>Bound range of stock symbols</a:t>
            </a:r>
            <a:endParaRPr lang="en-US" sz="1500" dirty="0">
              <a:solidFill>
                <a:srgbClr val="C00000"/>
              </a:solidFill>
            </a:endParaRPr>
          </a:p>
        </p:txBody>
      </p:sp>
      <p:sp>
        <p:nvSpPr>
          <p:cNvPr id="18436" name="TextBox 4"/>
          <p:cNvSpPr txBox="1">
            <a:spLocks noChangeArrowheads="1"/>
          </p:cNvSpPr>
          <p:nvPr/>
        </p:nvSpPr>
        <p:spPr bwMode="auto">
          <a:xfrm>
            <a:off x="9528118" y="2087557"/>
            <a:ext cx="2157876" cy="1346106"/>
          </a:xfrm>
          <a:prstGeom prst="rect">
            <a:avLst/>
          </a:prstGeom>
          <a:solidFill>
            <a:schemeClr val="accent3">
              <a:lumMod val="40000"/>
              <a:lumOff val="60000"/>
            </a:schemeClr>
          </a:solidFill>
          <a:ln w="9525">
            <a:solidFill>
              <a:srgbClr val="C00000"/>
            </a:solidFill>
            <a:miter lim="800000"/>
            <a:headEnd/>
            <a:tailEnd/>
          </a:ln>
        </p:spPr>
        <p:txBody>
          <a:bodyPr wrap="square" lIns="98942" tIns="49471" rIns="98942" bIns="49471">
            <a:spAutoFit/>
          </a:bodyPr>
          <a:lstStyle/>
          <a:p>
            <a:pPr>
              <a:lnSpc>
                <a:spcPct val="90000"/>
              </a:lnSpc>
              <a:spcBef>
                <a:spcPct val="20000"/>
              </a:spcBef>
              <a:buClr>
                <a:srgbClr val="F69F1E"/>
              </a:buClr>
              <a:buSzPct val="90000"/>
            </a:pPr>
            <a:r>
              <a:rPr lang="da-DK" sz="1500" dirty="0">
                <a:solidFill>
                  <a:srgbClr val="C00000"/>
                </a:solidFill>
              </a:rPr>
              <a:t>App handles </a:t>
            </a:r>
            <a:r>
              <a:rPr lang="da-DK" sz="1500" i="1" dirty="0">
                <a:solidFill>
                  <a:srgbClr val="C00000"/>
                </a:solidFill>
              </a:rPr>
              <a:t>SelectionChanged </a:t>
            </a:r>
            <a:r>
              <a:rPr lang="da-DK" sz="1500" dirty="0">
                <a:solidFill>
                  <a:srgbClr val="C00000"/>
                </a:solidFill>
              </a:rPr>
              <a:t>event associated with the binding to retrieve news associated with stock symbol</a:t>
            </a:r>
            <a:endParaRPr lang="en-US" sz="1500" i="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822" y="1580074"/>
            <a:ext cx="6031990" cy="4313965"/>
          </a:xfrm>
          <a:prstGeom prst="rect">
            <a:avLst/>
          </a:prstGeom>
        </p:spPr>
      </p:pic>
      <p:sp>
        <p:nvSpPr>
          <p:cNvPr id="3" name="Rectangle 2"/>
          <p:cNvSpPr/>
          <p:nvPr/>
        </p:nvSpPr>
        <p:spPr bwMode="auto">
          <a:xfrm>
            <a:off x="2880754" y="2174691"/>
            <a:ext cx="507736" cy="1142702"/>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solidFill>
                <a:srgbClr val="C00000"/>
              </a:solidFill>
            </a:endParaRPr>
          </a:p>
        </p:txBody>
      </p:sp>
      <p:cxnSp>
        <p:nvCxnSpPr>
          <p:cNvPr id="10" name="Straight Arrow Connector 9"/>
          <p:cNvCxnSpPr/>
          <p:nvPr/>
        </p:nvCxnSpPr>
        <p:spPr>
          <a:xfrm>
            <a:off x="1738350" y="2746043"/>
            <a:ext cx="1142404"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bwMode="auto">
          <a:xfrm>
            <a:off x="6244502" y="1984240"/>
            <a:ext cx="2376202" cy="2133044"/>
          </a:xfrm>
          <a:prstGeom prst="rect">
            <a:avLst/>
          </a:prstGeom>
          <a:noFill/>
          <a:ln w="28575">
            <a:solidFill>
              <a:srgbClr val="C00000"/>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76155" tIns="38078" rIns="76155" bIns="38078" numCol="1" rtlCol="0" anchor="ctr" anchorCtr="0" compatLnSpc="1">
            <a:prstTxWarp prst="textNoShape">
              <a:avLst/>
            </a:prstTxWarp>
          </a:bodyPr>
          <a:lstStyle/>
          <a:p>
            <a:pPr algn="ctr" defTabSz="761308"/>
            <a:endParaRPr lang="en-US" sz="1500" dirty="0">
              <a:gradFill>
                <a:gsLst>
                  <a:gs pos="0">
                    <a:srgbClr val="FFFFFF"/>
                  </a:gs>
                  <a:gs pos="100000">
                    <a:srgbClr val="FFFFFF"/>
                  </a:gs>
                </a:gsLst>
                <a:lin ang="5400000" scaled="0"/>
              </a:gradFill>
            </a:endParaRPr>
          </a:p>
        </p:txBody>
      </p:sp>
      <p:cxnSp>
        <p:nvCxnSpPr>
          <p:cNvPr id="7" name="Straight Arrow Connector 6"/>
          <p:cNvCxnSpPr/>
          <p:nvPr/>
        </p:nvCxnSpPr>
        <p:spPr>
          <a:xfrm flipH="1" flipV="1">
            <a:off x="8641368" y="2746043"/>
            <a:ext cx="825070" cy="1"/>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68053"/>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543" y="3941559"/>
            <a:ext cx="2826284" cy="2506590"/>
          </a:xfrm>
          <a:prstGeom prst="rect">
            <a:avLst/>
          </a:prstGeom>
          <a:ln>
            <a:solidFill>
              <a:schemeClr val="accent6"/>
            </a:solidFill>
          </a:ln>
        </p:spPr>
      </p:pic>
      <p:sp>
        <p:nvSpPr>
          <p:cNvPr id="4" name="Title 3"/>
          <p:cNvSpPr>
            <a:spLocks noGrp="1"/>
          </p:cNvSpPr>
          <p:nvPr>
            <p:ph type="title"/>
          </p:nvPr>
        </p:nvSpPr>
        <p:spPr/>
        <p:txBody>
          <a:bodyPr/>
          <a:lstStyle/>
          <a:p>
            <a:r>
              <a:rPr lang="en-US" sz="4299" spc="-83" dirty="0"/>
              <a:t>Using Bindings</a:t>
            </a:r>
          </a:p>
        </p:txBody>
      </p:sp>
      <p:sp>
        <p:nvSpPr>
          <p:cNvPr id="2" name="Content Placeholder 1"/>
          <p:cNvSpPr>
            <a:spLocks noGrp="1"/>
          </p:cNvSpPr>
          <p:nvPr>
            <p:ph type="body" sz="quarter" idx="10"/>
          </p:nvPr>
        </p:nvSpPr>
        <p:spPr/>
        <p:txBody>
          <a:bodyPr/>
          <a:lstStyle/>
          <a:p>
            <a:r>
              <a:rPr lang="en-US" sz="2399" dirty="0"/>
              <a:t>Adding a binding</a:t>
            </a:r>
          </a:p>
          <a:p>
            <a:pPr lvl="1"/>
            <a:r>
              <a:rPr lang="en-US" sz="1799" dirty="0" err="1"/>
              <a:t>Bindings.addFromPromptAsync</a:t>
            </a:r>
            <a:endParaRPr lang="en-US" sz="1799" dirty="0"/>
          </a:p>
          <a:p>
            <a:pPr lvl="1"/>
            <a:r>
              <a:rPr lang="en-US" sz="1799" dirty="0" err="1"/>
              <a:t>Bindings.addFromSelectionAsync</a:t>
            </a:r>
            <a:endParaRPr lang="en-US" sz="1799" dirty="0"/>
          </a:p>
          <a:p>
            <a:pPr lvl="1"/>
            <a:r>
              <a:rPr lang="en-US" sz="1799" dirty="0" err="1"/>
              <a:t>Bindings.addFromNamedItem</a:t>
            </a:r>
            <a:r>
              <a:rPr lang="en-US" sz="1799" dirty="0"/>
              <a:t> </a:t>
            </a:r>
          </a:p>
          <a:p>
            <a:pPr>
              <a:spcBef>
                <a:spcPts val="1200"/>
              </a:spcBef>
            </a:pPr>
            <a:r>
              <a:rPr lang="en-US" sz="2399" dirty="0"/>
              <a:t>Referencing a binding</a:t>
            </a:r>
          </a:p>
          <a:p>
            <a:pPr lvl="1"/>
            <a:r>
              <a:rPr lang="en-US" sz="1799" dirty="0" err="1"/>
              <a:t>Bindings.getAllAsync</a:t>
            </a:r>
            <a:endParaRPr lang="en-US" sz="1799" dirty="0"/>
          </a:p>
          <a:p>
            <a:pPr lvl="1"/>
            <a:r>
              <a:rPr lang="en-US" sz="1799" dirty="0" err="1"/>
              <a:t>Bindings.getByIdAsync</a:t>
            </a:r>
            <a:endParaRPr lang="en-US" sz="1799" dirty="0"/>
          </a:p>
          <a:p>
            <a:pPr lvl="1"/>
            <a:r>
              <a:rPr lang="en-US" sz="1799" dirty="0" err="1"/>
              <a:t>Office.Select</a:t>
            </a:r>
            <a:endParaRPr lang="en-US" sz="1799" dirty="0"/>
          </a:p>
          <a:p>
            <a:pPr>
              <a:spcBef>
                <a:spcPts val="1200"/>
              </a:spcBef>
            </a:pPr>
            <a:r>
              <a:rPr lang="en-US" sz="2399" dirty="0"/>
              <a:t>Removing a binding</a:t>
            </a:r>
          </a:p>
          <a:p>
            <a:pPr lvl="1"/>
            <a:r>
              <a:rPr lang="en-US" sz="1799" dirty="0" err="1"/>
              <a:t>Bindings.releaseByIdAsync</a:t>
            </a:r>
            <a:endParaRPr lang="en-US" sz="1799" dirty="0"/>
          </a:p>
          <a:p>
            <a:pPr>
              <a:spcBef>
                <a:spcPts val="1200"/>
              </a:spcBef>
            </a:pPr>
            <a:r>
              <a:rPr lang="en-US" sz="2399" dirty="0"/>
              <a:t>Binding event handler to a binding</a:t>
            </a:r>
          </a:p>
          <a:p>
            <a:pPr lvl="1"/>
            <a:r>
              <a:rPr lang="en-US" sz="1799" dirty="0" err="1"/>
              <a:t>Binding.addHandlerAsync</a:t>
            </a:r>
            <a:r>
              <a:rPr lang="en-US" sz="1799" dirty="0"/>
              <a:t>(“type”, handler);</a:t>
            </a:r>
            <a:endParaRPr lang="en-US" sz="1999" dirty="0"/>
          </a:p>
          <a:p>
            <a:endParaRPr lang="en-US" sz="2399" dirty="0"/>
          </a:p>
        </p:txBody>
      </p:sp>
      <p:sp>
        <p:nvSpPr>
          <p:cNvPr id="28" name="TextBox 27"/>
          <p:cNvSpPr txBox="1"/>
          <p:nvPr/>
        </p:nvSpPr>
        <p:spPr>
          <a:xfrm>
            <a:off x="5340343" y="3287228"/>
            <a:ext cx="5760516" cy="261520"/>
          </a:xfrm>
          <a:prstGeom prst="rect">
            <a:avLst/>
          </a:prstGeom>
          <a:solidFill>
            <a:schemeClr val="accent3">
              <a:lumMod val="40000"/>
              <a:lumOff val="60000"/>
            </a:schemeClr>
          </a:solidFill>
          <a:ln>
            <a:solidFill>
              <a:srgbClr val="C00000"/>
            </a:solidFill>
          </a:ln>
        </p:spPr>
        <p:txBody>
          <a:bodyPr wrap="square" lIns="76159" tIns="38079" rIns="76159" bIns="38079" rtlCol="0">
            <a:spAutoFit/>
          </a:bodyPr>
          <a:lstStyle/>
          <a:p>
            <a:pPr algn="ctr"/>
            <a:r>
              <a:rPr lang="en-US" sz="1200" dirty="0">
                <a:solidFill>
                  <a:srgbClr val="C00000"/>
                </a:solidFill>
              </a:rPr>
              <a:t>A dialog is presented to the user experience when you call </a:t>
            </a:r>
            <a:r>
              <a:rPr lang="en-US" sz="1200" i="1" dirty="0" err="1">
                <a:solidFill>
                  <a:srgbClr val="C00000"/>
                </a:solidFill>
              </a:rPr>
              <a:t>addFromPromptAsync</a:t>
            </a:r>
            <a:r>
              <a:rPr lang="en-US" sz="1200" dirty="0">
                <a:solidFill>
                  <a:srgbClr val="C00000"/>
                </a:solidFill>
              </a:rPr>
              <a:t>.</a:t>
            </a:r>
          </a:p>
        </p:txBody>
      </p:sp>
      <p:cxnSp>
        <p:nvCxnSpPr>
          <p:cNvPr id="9" name="Straight Arrow Connector 8"/>
          <p:cNvCxnSpPr>
            <a:stCxn id="28" idx="2"/>
          </p:cNvCxnSpPr>
          <p:nvPr/>
        </p:nvCxnSpPr>
        <p:spPr>
          <a:xfrm>
            <a:off x="8220600" y="3548750"/>
            <a:ext cx="121084" cy="504929"/>
          </a:xfrm>
          <a:prstGeom prst="straightConnector1">
            <a:avLst/>
          </a:prstGeom>
          <a:ln w="2222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90962" y="1522206"/>
            <a:ext cx="6279051" cy="1570934"/>
            <a:chOff x="5836029" y="1405720"/>
            <a:chExt cx="6283183" cy="1571968"/>
          </a:xfrm>
        </p:grpSpPr>
        <p:sp>
          <p:nvSpPr>
            <p:cNvPr id="3" name="Rectangle 2"/>
            <p:cNvSpPr/>
            <p:nvPr/>
          </p:nvSpPr>
          <p:spPr bwMode="auto">
            <a:xfrm>
              <a:off x="5836029" y="1405720"/>
              <a:ext cx="6283183" cy="1571968"/>
            </a:xfrm>
            <a:prstGeom prst="rect">
              <a:avLst/>
            </a:prstGeom>
            <a:solidFill>
              <a:schemeClr val="bg1"/>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32" tIns="182832" rIns="182832" bIns="45706" numCol="1" rtlCol="0" anchor="t" anchorCtr="0" compatLnSpc="1">
              <a:prstTxWarp prst="textNoShape">
                <a:avLst/>
              </a:prstTxWarp>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latin typeface="Segoe Condensed" pitchFamily="34" charset="0"/>
              </a:endParaRPr>
            </a:p>
          </p:txBody>
        </p:sp>
        <p:pic>
          <p:nvPicPr>
            <p:cNvPr id="29" name="Picture 2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52" y="1446964"/>
              <a:ext cx="6158420" cy="1476436"/>
            </a:xfrm>
            <a:prstGeom prst="rect">
              <a:avLst/>
            </a:prstGeom>
            <a:solidFill>
              <a:schemeClr val="tx1">
                <a:lumMod val="40000"/>
                <a:lumOff val="60000"/>
              </a:schemeClr>
            </a:solidFill>
            <a:ln>
              <a:noFill/>
            </a:ln>
          </p:spPr>
        </p:pic>
      </p:grpSp>
    </p:spTree>
    <p:extLst>
      <p:ext uri="{BB962C8B-B14F-4D97-AF65-F5344CB8AC3E}">
        <p14:creationId xmlns:p14="http://schemas.microsoft.com/office/powerpoint/2010/main" val="94461570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Bindings in JavaScript</a:t>
            </a:r>
            <a:endParaRPr lang="en-US" dirty="0"/>
          </a:p>
        </p:txBody>
      </p:sp>
      <p:pic>
        <p:nvPicPr>
          <p:cNvPr id="5" name="Picture 4"/>
          <p:cNvPicPr>
            <a:picLocks noChangeAspect="1"/>
          </p:cNvPicPr>
          <p:nvPr/>
        </p:nvPicPr>
        <p:blipFill>
          <a:blip r:embed="rId3"/>
          <a:stretch>
            <a:fillRect/>
          </a:stretch>
        </p:blipFill>
        <p:spPr>
          <a:xfrm>
            <a:off x="608744" y="1325827"/>
            <a:ext cx="8743950" cy="2362200"/>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608744" y="3871912"/>
            <a:ext cx="7343775" cy="942975"/>
          </a:xfrm>
          <a:prstGeom prst="rect">
            <a:avLst/>
          </a:prstGeom>
          <a:ln>
            <a:solidFill>
              <a:schemeClr val="bg1">
                <a:lumMod val="50000"/>
              </a:schemeClr>
            </a:solidFill>
          </a:ln>
        </p:spPr>
      </p:pic>
    </p:spTree>
    <p:extLst>
      <p:ext uri="{BB962C8B-B14F-4D97-AF65-F5344CB8AC3E}">
        <p14:creationId xmlns:p14="http://schemas.microsoft.com/office/powerpoint/2010/main" val="156868112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Event Hander Bindings</a:t>
            </a:r>
            <a:endParaRPr lang="en-US" dirty="0"/>
          </a:p>
        </p:txBody>
      </p:sp>
      <p:sp>
        <p:nvSpPr>
          <p:cNvPr id="5" name="Text Placeholder 4"/>
          <p:cNvSpPr>
            <a:spLocks noGrp="1"/>
          </p:cNvSpPr>
          <p:nvPr>
            <p:ph type="body" sz="quarter" idx="10"/>
          </p:nvPr>
        </p:nvSpPr>
        <p:spPr/>
        <p:txBody>
          <a:bodyPr/>
          <a:lstStyle/>
          <a:p>
            <a:r>
              <a:rPr lang="en-US" dirty="0" smtClean="0"/>
              <a:t>Event handlers added using </a:t>
            </a:r>
            <a:r>
              <a:rPr lang="en-US" dirty="0" err="1" smtClean="0"/>
              <a:t>addHandlerAsync</a:t>
            </a:r>
            <a:endParaRPr lang="en-US" dirty="0" smtClean="0"/>
          </a:p>
          <a:p>
            <a:pPr lvl="1"/>
            <a:r>
              <a:rPr lang="en-US" dirty="0" smtClean="0"/>
              <a:t>Callback function called automatically when user updates binding content</a:t>
            </a:r>
            <a:endParaRPr lang="en-US" dirty="0"/>
          </a:p>
        </p:txBody>
      </p:sp>
      <p:pic>
        <p:nvPicPr>
          <p:cNvPr id="4" name="Picture 3"/>
          <p:cNvPicPr>
            <a:picLocks noChangeAspect="1"/>
          </p:cNvPicPr>
          <p:nvPr/>
        </p:nvPicPr>
        <p:blipFill>
          <a:blip r:embed="rId3"/>
          <a:stretch>
            <a:fillRect/>
          </a:stretch>
        </p:blipFill>
        <p:spPr>
          <a:xfrm>
            <a:off x="698865" y="2802548"/>
            <a:ext cx="10439400" cy="1581150"/>
          </a:xfrm>
          <a:prstGeom prst="rect">
            <a:avLst/>
          </a:prstGeom>
          <a:ln>
            <a:solidFill>
              <a:schemeClr val="bg1">
                <a:lumMod val="50000"/>
              </a:schemeClr>
            </a:solidFill>
          </a:ln>
        </p:spPr>
      </p:pic>
    </p:spTree>
    <p:extLst>
      <p:ext uri="{BB962C8B-B14F-4D97-AF65-F5344CB8AC3E}">
        <p14:creationId xmlns:p14="http://schemas.microsoft.com/office/powerpoint/2010/main" val="20897079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an App using Bindings and Event Handlers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76985228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r>
              <a:rPr lang="en-US" dirty="0" smtClean="0"/>
              <a:t/>
            </a:r>
            <a:br>
              <a:rPr lang="en-US" dirty="0" smtClean="0"/>
            </a:br>
            <a:endParaRPr lang="en-US" dirty="0"/>
          </a:p>
        </p:txBody>
      </p:sp>
    </p:spTree>
    <p:extLst>
      <p:ext uri="{BB962C8B-B14F-4D97-AF65-F5344CB8AC3E}">
        <p14:creationId xmlns:p14="http://schemas.microsoft.com/office/powerpoint/2010/main" val="1827060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Introduction to Apps for </a:t>
            </a:r>
            <a:r>
              <a:rPr lang="en-US" dirty="0" smtClean="0"/>
              <a:t>Excel</a:t>
            </a:r>
            <a:endParaRPr lang="en-US" dirty="0"/>
          </a:p>
          <a:p>
            <a:r>
              <a:rPr lang="en-US" dirty="0"/>
              <a:t>Developing Apps for </a:t>
            </a:r>
            <a:r>
              <a:rPr lang="en-US" dirty="0" smtClean="0"/>
              <a:t>Excel</a:t>
            </a:r>
            <a:endParaRPr lang="en-US" dirty="0"/>
          </a:p>
          <a:p>
            <a:r>
              <a:rPr lang="en-US" dirty="0"/>
              <a:t>Reading and Writing with Documents</a:t>
            </a:r>
          </a:p>
          <a:p>
            <a:r>
              <a:rPr lang="en-US" dirty="0"/>
              <a:t>Document </a:t>
            </a:r>
            <a:r>
              <a:rPr lang="en-US" dirty="0" smtClean="0"/>
              <a:t>Bindings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an App for Office?</a:t>
            </a:r>
            <a:endParaRPr lang="en-US" dirty="0"/>
          </a:p>
        </p:txBody>
      </p:sp>
      <p:sp>
        <p:nvSpPr>
          <p:cNvPr id="5" name="Content Placeholder 4"/>
          <p:cNvSpPr>
            <a:spLocks noGrp="1"/>
          </p:cNvSpPr>
          <p:nvPr>
            <p:ph type="body" sz="quarter" idx="10"/>
          </p:nvPr>
        </p:nvSpPr>
        <p:spPr/>
        <p:txBody>
          <a:bodyPr/>
          <a:lstStyle/>
          <a:p>
            <a:r>
              <a:rPr lang="en-US" dirty="0" smtClean="0"/>
              <a:t>A Web page loaded inside an Office Application</a:t>
            </a:r>
          </a:p>
          <a:p>
            <a:pPr lvl="1"/>
            <a:r>
              <a:rPr lang="en-US" dirty="0" smtClean="0"/>
              <a:t>Embedded inline </a:t>
            </a:r>
            <a:r>
              <a:rPr lang="en-US" dirty="0"/>
              <a:t>or as </a:t>
            </a:r>
            <a:r>
              <a:rPr lang="en-US" dirty="0" smtClean="0"/>
              <a:t>task </a:t>
            </a:r>
            <a:r>
              <a:rPr lang="en-US" dirty="0"/>
              <a:t>pane within documents, mails or appointments.</a:t>
            </a:r>
          </a:p>
          <a:p>
            <a:pPr lvl="1"/>
            <a:r>
              <a:rPr lang="en-US" dirty="0" smtClean="0"/>
              <a:t>Works in both Office </a:t>
            </a:r>
            <a:r>
              <a:rPr lang="en-US" dirty="0"/>
              <a:t>A</a:t>
            </a:r>
            <a:r>
              <a:rPr lang="en-US" dirty="0" smtClean="0"/>
              <a:t>pplications </a:t>
            </a:r>
            <a:r>
              <a:rPr lang="en-US" dirty="0"/>
              <a:t>and Office </a:t>
            </a:r>
            <a:r>
              <a:rPr lang="en-US" dirty="0" smtClean="0"/>
              <a:t>Web Applications</a:t>
            </a:r>
          </a:p>
          <a:p>
            <a:pPr lvl="1"/>
            <a:endParaRPr lang="en-US" dirty="0"/>
          </a:p>
          <a:p>
            <a:r>
              <a:rPr lang="en-US" dirty="0" smtClean="0"/>
              <a:t>Office application extensions using Web technologies</a:t>
            </a:r>
          </a:p>
          <a:p>
            <a:pPr lvl="1"/>
            <a:r>
              <a:rPr lang="en-US" dirty="0" smtClean="0"/>
              <a:t>HTML 5 and CSS used to construct user interface</a:t>
            </a:r>
          </a:p>
          <a:p>
            <a:pPr lvl="1"/>
            <a:r>
              <a:rPr lang="en-US" dirty="0" smtClean="0"/>
              <a:t>JavaScript and jQuery used to add executable logic and event handlers</a:t>
            </a:r>
          </a:p>
          <a:p>
            <a:pPr lvl="1"/>
            <a:r>
              <a:rPr lang="en-US" dirty="0" smtClean="0"/>
              <a:t>App can provided code to read/write content to/from Office documents</a:t>
            </a:r>
          </a:p>
          <a:p>
            <a:pPr lvl="1"/>
            <a:r>
              <a:rPr lang="en-US" dirty="0" smtClean="0"/>
              <a:t>App can call Web services hosted over Internet or running within local network</a:t>
            </a:r>
          </a:p>
        </p:txBody>
      </p:sp>
    </p:spTree>
    <p:extLst>
      <p:ext uri="{BB962C8B-B14F-4D97-AF65-F5344CB8AC3E}">
        <p14:creationId xmlns:p14="http://schemas.microsoft.com/office/powerpoint/2010/main" val="1324767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Shapes for Document-based </a:t>
            </a:r>
            <a:r>
              <a:rPr lang="en-US" dirty="0" smtClean="0"/>
              <a:t>Apps</a:t>
            </a:r>
            <a:endParaRPr lang="en-US" dirty="0"/>
          </a:p>
        </p:txBody>
      </p:sp>
      <p:sp>
        <p:nvSpPr>
          <p:cNvPr id="5" name="Content Placeholder 4"/>
          <p:cNvSpPr>
            <a:spLocks noGrp="1"/>
          </p:cNvSpPr>
          <p:nvPr>
            <p:ph type="body" sz="quarter" idx="10"/>
          </p:nvPr>
        </p:nvSpPr>
        <p:spPr>
          <a:xfrm>
            <a:off x="3314540" y="1448315"/>
            <a:ext cx="8352135" cy="2043104"/>
          </a:xfrm>
        </p:spPr>
        <p:txBody>
          <a:bodyPr/>
          <a:lstStyle/>
          <a:p>
            <a:pPr marL="0" indent="0">
              <a:buNone/>
            </a:pPr>
            <a:r>
              <a:rPr lang="en-US" dirty="0" smtClean="0"/>
              <a:t>Task Pane App</a:t>
            </a:r>
          </a:p>
          <a:p>
            <a:pPr lvl="1"/>
            <a:r>
              <a:rPr lang="en-US" dirty="0" smtClean="0"/>
              <a:t>Positioned to right of document</a:t>
            </a:r>
          </a:p>
          <a:p>
            <a:pPr lvl="1"/>
            <a:r>
              <a:rPr lang="en-US" dirty="0" smtClean="0"/>
              <a:t>Used to assist user working with document</a:t>
            </a:r>
          </a:p>
          <a:p>
            <a:pPr lvl="1"/>
            <a:r>
              <a:rPr lang="en-US" dirty="0" smtClean="0"/>
              <a:t>Can search and retrieve content from Internet</a:t>
            </a:r>
          </a:p>
          <a:p>
            <a:pPr lvl="1"/>
            <a:endParaRPr lang="en-US" dirty="0" smtClean="0"/>
          </a:p>
          <a:p>
            <a:pPr lvl="1"/>
            <a:endParaRPr lang="en-US" dirty="0" smtClean="0"/>
          </a:p>
          <a:p>
            <a:pPr marL="0" indent="0">
              <a:buNone/>
            </a:pPr>
            <a:r>
              <a:rPr lang="en-US" dirty="0" smtClean="0"/>
              <a:t>Content App</a:t>
            </a:r>
          </a:p>
          <a:p>
            <a:pPr lvl="1"/>
            <a:r>
              <a:rPr lang="en-US" dirty="0" smtClean="0"/>
              <a:t>Adds content inline into position within document</a:t>
            </a:r>
          </a:p>
          <a:p>
            <a:pPr lvl="1"/>
            <a:r>
              <a:rPr lang="en-US" dirty="0" smtClean="0"/>
              <a:t>Document is always an Excel workbook</a:t>
            </a:r>
          </a:p>
          <a:p>
            <a:pPr lvl="1"/>
            <a:r>
              <a:rPr lang="en-US" dirty="0" smtClean="0"/>
              <a:t>Content app can read and write document contents</a:t>
            </a:r>
          </a:p>
        </p:txBody>
      </p:sp>
      <p:sp>
        <p:nvSpPr>
          <p:cNvPr id="7" name="Rectangle 2"/>
          <p:cNvSpPr>
            <a:spLocks noChangeArrowheads="1"/>
          </p:cNvSpPr>
          <p:nvPr/>
        </p:nvSpPr>
        <p:spPr bwMode="auto">
          <a:xfrm>
            <a:off x="1588" y="-196732"/>
            <a:ext cx="12185651"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177" tIns="58589" rIns="117177" bIns="58589" numCol="1" anchor="ctr" anchorCtr="0" compatLnSpc="1">
            <a:prstTxWarp prst="textNoShape">
              <a:avLst/>
            </a:prstTxWarp>
            <a:spAutoFit/>
          </a:bodyPr>
          <a:lstStyle/>
          <a:p>
            <a:endParaRPr lang="en-US" sz="1799"/>
          </a:p>
        </p:txBody>
      </p:sp>
      <p:sp>
        <p:nvSpPr>
          <p:cNvPr id="9" name="Rectangle 4"/>
          <p:cNvSpPr>
            <a:spLocks noChangeArrowheads="1"/>
          </p:cNvSpPr>
          <p:nvPr/>
        </p:nvSpPr>
        <p:spPr bwMode="auto">
          <a:xfrm>
            <a:off x="1587" y="-196732"/>
            <a:ext cx="236708" cy="39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7177" tIns="58589" rIns="117177" bIns="58589" numCol="1" anchor="ctr" anchorCtr="0" compatLnSpc="1">
            <a:prstTxWarp prst="textNoShape">
              <a:avLst/>
            </a:prstTxWarp>
            <a:spAutoFit/>
          </a:bodyPr>
          <a:lstStyle/>
          <a:p>
            <a:endParaRPr lang="en-US" sz="1799"/>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92" y="1576190"/>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891" y="4090136"/>
            <a:ext cx="2373713" cy="197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03366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565" y="229435"/>
            <a:ext cx="11666674" cy="747702"/>
          </a:xfrm>
        </p:spPr>
        <p:txBody>
          <a:bodyPr/>
          <a:lstStyle/>
          <a:p>
            <a:r>
              <a:rPr lang="en-US" dirty="0" smtClean="0"/>
              <a:t>App for Office Runtime Environment</a:t>
            </a:r>
            <a:endParaRPr lang="en-US" dirty="0"/>
          </a:p>
        </p:txBody>
      </p:sp>
      <p:sp>
        <p:nvSpPr>
          <p:cNvPr id="5" name="Content Placeholder 4"/>
          <p:cNvSpPr>
            <a:spLocks noGrp="1"/>
          </p:cNvSpPr>
          <p:nvPr>
            <p:ph type="body" sz="quarter" idx="10"/>
          </p:nvPr>
        </p:nvSpPr>
        <p:spPr/>
        <p:txBody>
          <a:bodyPr/>
          <a:lstStyle/>
          <a:p>
            <a:r>
              <a:rPr lang="en-US" sz="3599" dirty="0"/>
              <a:t>Web Extensibility Framework (</a:t>
            </a:r>
            <a:r>
              <a:rPr lang="en-US" sz="3599" dirty="0" smtClean="0"/>
              <a:t>WEF</a:t>
            </a:r>
            <a:r>
              <a:rPr lang="en-US" sz="3599" dirty="0"/>
              <a:t>)</a:t>
            </a:r>
          </a:p>
          <a:p>
            <a:pPr lvl="1"/>
            <a:r>
              <a:rPr lang="en-US" sz="1999" dirty="0"/>
              <a:t>Allows Web page content to render inside Office Application</a:t>
            </a:r>
          </a:p>
          <a:p>
            <a:pPr lvl="1"/>
            <a:r>
              <a:rPr lang="en-US" sz="1999" dirty="0"/>
              <a:t>Allows Web page code to run within a set of constraints</a:t>
            </a:r>
          </a:p>
          <a:p>
            <a:pPr lvl="1"/>
            <a:r>
              <a:rPr lang="en-US" sz="1999" dirty="0"/>
              <a:t>Allows Web page code to interact with Office documents</a:t>
            </a:r>
          </a:p>
          <a:p>
            <a:pPr lvl="1"/>
            <a:r>
              <a:rPr lang="en-US" sz="1999" dirty="0"/>
              <a:t>Allows Web page code to interact with Exchange items</a:t>
            </a:r>
          </a:p>
          <a:p>
            <a:pPr lvl="1"/>
            <a:endParaRPr lang="en-US" sz="1999" dirty="0"/>
          </a:p>
          <a:p>
            <a:r>
              <a:rPr lang="en-US" sz="3599" dirty="0"/>
              <a:t>WEF </a:t>
            </a:r>
            <a:r>
              <a:rPr lang="en-US" sz="3599" dirty="0" smtClean="0"/>
              <a:t>provides runtime environment for Apps for Office</a:t>
            </a:r>
            <a:endParaRPr lang="en-US" sz="3599" b="1" dirty="0">
              <a:solidFill>
                <a:schemeClr val="bg2">
                  <a:lumMod val="75000"/>
                </a:schemeClr>
              </a:solidFill>
            </a:endParaRPr>
          </a:p>
          <a:p>
            <a:pPr lvl="1"/>
            <a:r>
              <a:rPr lang="en-US" sz="1999" dirty="0"/>
              <a:t>Apps for Office provide basis for a component architecture</a:t>
            </a:r>
          </a:p>
          <a:p>
            <a:pPr lvl="1"/>
            <a:r>
              <a:rPr lang="en-US" sz="1999" dirty="0"/>
              <a:t>Apps for Office provide </a:t>
            </a:r>
            <a:r>
              <a:rPr lang="en-US" sz="1999" dirty="0" smtClean="0"/>
              <a:t>ability to publish to App Catalogs and/or Office Store</a:t>
            </a:r>
            <a:endParaRPr lang="en-US" sz="1999" dirty="0"/>
          </a:p>
          <a:p>
            <a:pPr lvl="1"/>
            <a:r>
              <a:rPr lang="en-US" sz="1999" dirty="0"/>
              <a:t>Apps for Office can be deployed in private networks</a:t>
            </a:r>
          </a:p>
        </p:txBody>
      </p:sp>
    </p:spTree>
    <p:extLst>
      <p:ext uri="{BB962C8B-B14F-4D97-AF65-F5344CB8AC3E}">
        <p14:creationId xmlns:p14="http://schemas.microsoft.com/office/powerpoint/2010/main" val="157514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999" dirty="0"/>
              <a:t>Apps for Office </a:t>
            </a:r>
            <a:r>
              <a:rPr lang="en-US" sz="3999" dirty="0" smtClean="0"/>
              <a:t>running in Excel Services</a:t>
            </a:r>
            <a:endParaRPr lang="en-US" sz="3999" dirty="0"/>
          </a:p>
        </p:txBody>
      </p:sp>
      <p:sp>
        <p:nvSpPr>
          <p:cNvPr id="4" name="Content Placeholder 3"/>
          <p:cNvSpPr>
            <a:spLocks noGrp="1"/>
          </p:cNvSpPr>
          <p:nvPr>
            <p:ph type="body" sz="quarter" idx="10"/>
          </p:nvPr>
        </p:nvSpPr>
        <p:spPr/>
        <p:txBody>
          <a:bodyPr/>
          <a:lstStyle/>
          <a:p>
            <a:r>
              <a:rPr lang="en-US" sz="3599" dirty="0"/>
              <a:t>Browser-rendered Apps based on Web standards</a:t>
            </a:r>
          </a:p>
          <a:p>
            <a:pPr lvl="1"/>
            <a:r>
              <a:rPr lang="en-US" sz="1999" dirty="0"/>
              <a:t>Works across all popular browsers (might require the latest version)</a:t>
            </a:r>
          </a:p>
          <a:p>
            <a:pPr lvl="1"/>
            <a:r>
              <a:rPr lang="en-US" sz="1999" dirty="0"/>
              <a:t>App runs its it own iFrame inside outer an iFrame with WEF runtime</a:t>
            </a:r>
          </a:p>
          <a:p>
            <a:pPr lvl="1"/>
            <a:r>
              <a:rPr lang="en-US" sz="1999" dirty="0"/>
              <a:t>Communications between iFrames relies on HTML5 postMessage API</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092" y="3304628"/>
            <a:ext cx="4974201" cy="283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31337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a:t>
            </a:r>
            <a:r>
              <a:rPr lang="en-US" smtClean="0"/>
              <a:t>of an </a:t>
            </a:r>
            <a:r>
              <a:rPr lang="en-US" dirty="0" smtClean="0"/>
              <a:t>App for Office</a:t>
            </a:r>
            <a:endParaRPr lang="en-US" dirty="0"/>
          </a:p>
        </p:txBody>
      </p:sp>
      <p:sp>
        <p:nvSpPr>
          <p:cNvPr id="5" name="Content Placeholder 4"/>
          <p:cNvSpPr>
            <a:spLocks noGrp="1"/>
          </p:cNvSpPr>
          <p:nvPr>
            <p:ph type="body" sz="quarter" idx="10"/>
          </p:nvPr>
        </p:nvSpPr>
        <p:spPr/>
        <p:txBody>
          <a:bodyPr/>
          <a:lstStyle/>
          <a:p>
            <a:r>
              <a:rPr lang="en-US" sz="3599" dirty="0"/>
              <a:t>Each App for Office is based on XML-based manifest</a:t>
            </a:r>
          </a:p>
          <a:p>
            <a:pPr lvl="1"/>
            <a:r>
              <a:rPr lang="en-US" sz="1999" dirty="0"/>
              <a:t>Manifest points to a Web page</a:t>
            </a:r>
          </a:p>
          <a:p>
            <a:pPr lvl="1"/>
            <a:r>
              <a:rPr lang="en-US" sz="1999" dirty="0"/>
              <a:t>Manifest defines the type of the App for Office</a:t>
            </a:r>
          </a:p>
          <a:p>
            <a:pPr lvl="1"/>
            <a:r>
              <a:rPr lang="en-US" sz="1999" dirty="0"/>
              <a:t>Manifest defines which Office applications it supports</a:t>
            </a:r>
          </a:p>
          <a:p>
            <a:pPr lvl="1"/>
            <a:r>
              <a:rPr lang="en-US" sz="1999" dirty="0"/>
              <a:t>Manifest defines required capabilities</a:t>
            </a:r>
          </a:p>
        </p:txBody>
      </p:sp>
      <p:grpSp>
        <p:nvGrpSpPr>
          <p:cNvPr id="8" name="Group 7"/>
          <p:cNvGrpSpPr/>
          <p:nvPr/>
        </p:nvGrpSpPr>
        <p:grpSpPr>
          <a:xfrm>
            <a:off x="2296070" y="3488761"/>
            <a:ext cx="7596685" cy="2811349"/>
            <a:chOff x="-204092" y="2267256"/>
            <a:chExt cx="7598664" cy="2812081"/>
          </a:xfrm>
        </p:grpSpPr>
        <p:pic>
          <p:nvPicPr>
            <p:cNvPr id="9" name="Picture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04092" y="2744309"/>
              <a:ext cx="4859653" cy="2095224"/>
            </a:xfrm>
            <a:prstGeom prst="rect">
              <a:avLst/>
            </a:prstGeom>
          </p:spPr>
        </p:pic>
        <p:grpSp>
          <p:nvGrpSpPr>
            <p:cNvPr id="10" name="Group 9"/>
            <p:cNvGrpSpPr/>
            <p:nvPr/>
          </p:nvGrpSpPr>
          <p:grpSpPr>
            <a:xfrm>
              <a:off x="4496652" y="2698032"/>
              <a:ext cx="2897920" cy="2381305"/>
              <a:chOff x="8415338" y="3969071"/>
              <a:chExt cx="3516163" cy="2594233"/>
            </a:xfrm>
          </p:grpSpPr>
          <p:sp>
            <p:nvSpPr>
              <p:cNvPr id="21" name="Rectangle 20"/>
              <p:cNvSpPr/>
              <p:nvPr/>
            </p:nvSpPr>
            <p:spPr>
              <a:xfrm>
                <a:off x="8428642" y="3969071"/>
                <a:ext cx="3502859" cy="2594233"/>
              </a:xfrm>
              <a:prstGeom prst="rect">
                <a:avLst/>
              </a:prstGeom>
              <a:solidFill>
                <a:srgbClr val="FFFFFF"/>
              </a:solidFill>
              <a:ln w="28575" cap="flat" cmpd="sng" algn="ctr">
                <a:solidFill>
                  <a:srgbClr val="262626">
                    <a:lumMod val="40000"/>
                    <a:lumOff val="60000"/>
                  </a:srgbClr>
                </a:solidFill>
                <a:prstDash val="solid"/>
              </a:ln>
              <a:effectLst>
                <a:outerShdw blurRad="50800" dist="38100" dir="2700000" algn="tl" rotWithShape="0">
                  <a:prstClr val="black">
                    <a:alpha val="40000"/>
                  </a:prstClr>
                </a:outerShdw>
              </a:effectLst>
            </p:spPr>
            <p:txBody>
              <a:bodyPr rtlCol="0" anchor="ctr"/>
              <a:lstStyle/>
              <a:p>
                <a:pPr algn="ctr" defTabSz="760955"/>
                <a:endParaRPr lang="en-US" sz="1500" kern="0">
                  <a:solidFill>
                    <a:srgbClr val="1B1B1B"/>
                  </a:solidFill>
                  <a:latin typeface="Segoe UI"/>
                </a:endParaRPr>
              </a:p>
            </p:txBody>
          </p:sp>
          <p:sp>
            <p:nvSpPr>
              <p:cNvPr id="22" name="Rectangle 21"/>
              <p:cNvSpPr/>
              <p:nvPr/>
            </p:nvSpPr>
            <p:spPr>
              <a:xfrm>
                <a:off x="8415338" y="3969071"/>
                <a:ext cx="3502859" cy="529025"/>
              </a:xfrm>
              <a:prstGeom prst="rect">
                <a:avLst/>
              </a:prstGeom>
              <a:solidFill>
                <a:srgbClr val="FFFFFF"/>
              </a:solidFill>
              <a:ln w="28575" cap="flat" cmpd="sng" algn="ctr">
                <a:solidFill>
                  <a:srgbClr val="262626">
                    <a:lumMod val="40000"/>
                    <a:lumOff val="60000"/>
                  </a:srgbClr>
                </a:solidFill>
                <a:prstDash val="solid"/>
              </a:ln>
              <a:effectLst/>
            </p:spPr>
            <p:txBody>
              <a:bodyPr rtlCol="0" anchor="ctr"/>
              <a:lstStyle/>
              <a:p>
                <a:pPr algn="ctr" defTabSz="760955"/>
                <a:endParaRPr lang="en-US" sz="1166" kern="0" dirty="0">
                  <a:solidFill>
                    <a:srgbClr val="262626">
                      <a:lumMod val="60000"/>
                      <a:lumOff val="40000"/>
                    </a:srgbClr>
                  </a:solidFill>
                  <a:latin typeface="Segoe UI"/>
                </a:endParaRPr>
              </a:p>
            </p:txBody>
          </p:sp>
        </p:grpSp>
        <p:sp>
          <p:nvSpPr>
            <p:cNvPr id="11" name="Rectangle 10"/>
            <p:cNvSpPr/>
            <p:nvPr/>
          </p:nvSpPr>
          <p:spPr>
            <a:xfrm>
              <a:off x="702700" y="3651879"/>
              <a:ext cx="1254847"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App for Office</a:t>
              </a:r>
            </a:p>
            <a:p>
              <a:pPr algn="ctr" defTabSz="760955"/>
              <a:r>
                <a:rPr lang="en-US" sz="1166" kern="0" dirty="0">
                  <a:solidFill>
                    <a:srgbClr val="1B1B1B"/>
                  </a:solidFill>
                  <a:latin typeface="Segoe UI"/>
                </a:rPr>
                <a:t>Manifest</a:t>
              </a:r>
            </a:p>
            <a:p>
              <a:pPr algn="ctr" defTabSz="760955"/>
              <a:endParaRPr lang="en-US" sz="1166" kern="0" dirty="0">
                <a:solidFill>
                  <a:srgbClr val="1B1B1B"/>
                </a:solidFill>
                <a:latin typeface="Segoe UI"/>
              </a:endParaRPr>
            </a:p>
            <a:p>
              <a:pPr algn="ctr" defTabSz="760955"/>
              <a:r>
                <a:rPr lang="en-US" sz="833" b="1" kern="0" dirty="0">
                  <a:solidFill>
                    <a:srgbClr val="FF7401"/>
                  </a:solidFill>
                  <a:latin typeface="Segoe UI"/>
                </a:rPr>
                <a:t>&lt;XML&gt;</a:t>
              </a:r>
            </a:p>
          </p:txBody>
        </p:sp>
        <p:sp>
          <p:nvSpPr>
            <p:cNvPr id="12" name="Rectangle 11"/>
            <p:cNvSpPr/>
            <p:nvPr/>
          </p:nvSpPr>
          <p:spPr>
            <a:xfrm>
              <a:off x="2512338" y="3643151"/>
              <a:ext cx="1263048" cy="1004702"/>
            </a:xfrm>
            <a:prstGeom prst="rect">
              <a:avLst/>
            </a:prstGeom>
            <a:solidFill>
              <a:srgbClr val="FFFFFF"/>
            </a:solidFill>
            <a:ln w="28575" cap="flat" cmpd="sng" algn="ctr">
              <a:solidFill>
                <a:srgbClr val="595959"/>
              </a:solidFill>
              <a:prstDash val="solid"/>
            </a:ln>
            <a:effectLst/>
          </p:spPr>
          <p:txBody>
            <a:bodyPr lIns="47566" tIns="23782" rIns="47566" bIns="23782" rtlCol="0" anchor="ctr"/>
            <a:lstStyle/>
            <a:p>
              <a:pPr algn="ctr" defTabSz="760955"/>
              <a:r>
                <a:rPr lang="en-US" sz="1166" kern="0" dirty="0">
                  <a:solidFill>
                    <a:srgbClr val="1B1B1B"/>
                  </a:solidFill>
                  <a:latin typeface="Segoe UI"/>
                </a:rPr>
                <a:t>Web</a:t>
              </a:r>
            </a:p>
            <a:p>
              <a:pPr algn="ctr" defTabSz="760955"/>
              <a:r>
                <a:rPr lang="en-US" sz="1166" kern="0" dirty="0">
                  <a:solidFill>
                    <a:srgbClr val="1B1B1B"/>
                  </a:solidFill>
                  <a:latin typeface="Segoe UI"/>
                </a:rPr>
                <a:t>Page</a:t>
              </a:r>
            </a:p>
            <a:p>
              <a:pPr algn="ctr" defTabSz="760955"/>
              <a:endParaRPr lang="en-US" sz="833" b="1" kern="0" dirty="0">
                <a:solidFill>
                  <a:srgbClr val="FF7401"/>
                </a:solidFill>
                <a:latin typeface="Segoe UI"/>
              </a:endParaRPr>
            </a:p>
            <a:p>
              <a:pPr algn="ctr" defTabSz="760955"/>
              <a:r>
                <a:rPr lang="en-US" sz="833" b="1" kern="0" dirty="0">
                  <a:solidFill>
                    <a:srgbClr val="FF7401"/>
                  </a:solidFill>
                  <a:latin typeface="Segoe UI"/>
                </a:rPr>
                <a:t>HTML+JS</a:t>
              </a:r>
            </a:p>
          </p:txBody>
        </p:sp>
        <p:sp>
          <p:nvSpPr>
            <p:cNvPr id="13" name="Cross 12"/>
            <p:cNvSpPr/>
            <p:nvPr/>
          </p:nvSpPr>
          <p:spPr>
            <a:xfrm>
              <a:off x="2066282" y="3970428"/>
              <a:ext cx="343078" cy="325209"/>
            </a:xfrm>
            <a:prstGeom prst="plus">
              <a:avLst>
                <a:gd name="adj" fmla="val 33488"/>
              </a:avLst>
            </a:prstGeom>
            <a:solidFill>
              <a:srgbClr val="595959"/>
            </a:solidFill>
            <a:ln w="28575" cap="flat" cmpd="sng" algn="ctr">
              <a:noFill/>
              <a:prstDash val="solid"/>
            </a:ln>
            <a:effectLst/>
          </p:spPr>
          <p:txBody>
            <a:bodyPr lIns="47566" tIns="23782" rIns="47566" bIns="23782" rtlCol="0" anchor="ctr"/>
            <a:lstStyle/>
            <a:p>
              <a:pPr algn="ctr" defTabSz="760955"/>
              <a:endParaRPr lang="en-US" sz="1500" kern="0">
                <a:solidFill>
                  <a:srgbClr val="FFFFFF"/>
                </a:solidFill>
                <a:latin typeface="Segoe UI"/>
              </a:endParaRPr>
            </a:p>
          </p:txBody>
        </p:sp>
        <p:sp>
          <p:nvSpPr>
            <p:cNvPr id="14" name="Equal 13"/>
            <p:cNvSpPr/>
            <p:nvPr/>
          </p:nvSpPr>
          <p:spPr>
            <a:xfrm>
              <a:off x="3906291" y="3931025"/>
              <a:ext cx="500549" cy="342326"/>
            </a:xfrm>
            <a:prstGeom prst="mathEqual">
              <a:avLst>
                <a:gd name="adj1" fmla="val 14949"/>
                <a:gd name="adj2" fmla="val 17475"/>
              </a:avLst>
            </a:prstGeom>
            <a:solidFill>
              <a:srgbClr val="595959"/>
            </a:solidFill>
            <a:ln w="28575" cap="flat" cmpd="sng" algn="ctr">
              <a:solidFill>
                <a:srgbClr val="595959"/>
              </a:solidFill>
              <a:prstDash val="solid"/>
            </a:ln>
            <a:effectLst/>
          </p:spPr>
          <p:txBody>
            <a:bodyPr lIns="47566" tIns="23782" rIns="47566" bIns="23782" rtlCol="0" anchor="ctr"/>
            <a:lstStyle/>
            <a:p>
              <a:pPr algn="ctr" defTabSz="760955"/>
              <a:endParaRPr lang="en-US" sz="1500" kern="0">
                <a:solidFill>
                  <a:srgbClr val="1B1B1B"/>
                </a:solidFill>
                <a:latin typeface="Segoe UI"/>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3761" y="2775126"/>
              <a:ext cx="663059" cy="78174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6267" y="2739053"/>
              <a:ext cx="676500" cy="799632"/>
            </a:xfrm>
            <a:prstGeom prst="rect">
              <a:avLst/>
            </a:prstGeom>
          </p:spPr>
        </p:pic>
        <p:sp>
          <p:nvSpPr>
            <p:cNvPr id="17" name="TextBox 16"/>
            <p:cNvSpPr txBox="1"/>
            <p:nvPr/>
          </p:nvSpPr>
          <p:spPr>
            <a:xfrm>
              <a:off x="587206" y="2267256"/>
              <a:ext cx="1645202" cy="435669"/>
            </a:xfrm>
            <a:prstGeom prst="rect">
              <a:avLst/>
            </a:prstGeom>
            <a:noFill/>
          </p:spPr>
          <p:txBody>
            <a:bodyPr wrap="square" lIns="76099" tIns="38045" rIns="76099" bIns="38045" rtlCol="0">
              <a:spAutoFit/>
            </a:bodyPr>
            <a:lstStyle/>
            <a:p>
              <a:pPr algn="ctr" defTabSz="760955"/>
              <a:r>
                <a:rPr lang="en-US" sz="1166" kern="0" dirty="0">
                  <a:solidFill>
                    <a:srgbClr val="595959"/>
                  </a:solidFill>
                </a:rPr>
                <a:t>App for Office </a:t>
              </a:r>
            </a:p>
            <a:p>
              <a:pPr algn="ctr" defTabSz="760955"/>
              <a:r>
                <a:rPr lang="en-US" sz="1166" kern="0" dirty="0">
                  <a:solidFill>
                    <a:srgbClr val="595959"/>
                  </a:solidFill>
                </a:rPr>
                <a:t>Catalog Server</a:t>
              </a:r>
            </a:p>
          </p:txBody>
        </p:sp>
        <p:sp>
          <p:nvSpPr>
            <p:cNvPr id="18" name="TextBox 17"/>
            <p:cNvSpPr txBox="1"/>
            <p:nvPr/>
          </p:nvSpPr>
          <p:spPr>
            <a:xfrm>
              <a:off x="2712836" y="2457706"/>
              <a:ext cx="1360592" cy="256261"/>
            </a:xfrm>
            <a:prstGeom prst="rect">
              <a:avLst/>
            </a:prstGeom>
            <a:noFill/>
          </p:spPr>
          <p:txBody>
            <a:bodyPr wrap="square" lIns="76099" tIns="38045" rIns="76099" bIns="38045" rtlCol="0">
              <a:spAutoFit/>
            </a:bodyPr>
            <a:lstStyle/>
            <a:p>
              <a:pPr defTabSz="760955"/>
              <a:r>
                <a:rPr lang="en-US" sz="1166" kern="0" dirty="0">
                  <a:solidFill>
                    <a:srgbClr val="595959"/>
                  </a:solidFill>
                </a:rPr>
                <a:t>Web Server</a:t>
              </a:r>
            </a:p>
          </p:txBody>
        </p:sp>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299470" y="2735748"/>
              <a:ext cx="1281318" cy="416356"/>
            </a:xfrm>
            <a:prstGeom prst="rect">
              <a:avLst/>
            </a:prstGeom>
          </p:spPr>
        </p:pic>
        <p:sp>
          <p:nvSpPr>
            <p:cNvPr id="20" name="Rectangle 19"/>
            <p:cNvSpPr/>
            <p:nvPr/>
          </p:nvSpPr>
          <p:spPr>
            <a:xfrm>
              <a:off x="4910820" y="3300516"/>
              <a:ext cx="2094863" cy="1471580"/>
            </a:xfrm>
            <a:prstGeom prst="rect">
              <a:avLst/>
            </a:prstGeom>
            <a:ln w="19050">
              <a:solidFill>
                <a:srgbClr val="4D4D4D">
                  <a:lumMod val="40000"/>
                  <a:lumOff val="60000"/>
                </a:srgbClr>
              </a:solidFill>
            </a:ln>
          </p:spPr>
          <p:txBody>
            <a:bodyPr vert="horz" lIns="0" tIns="0" rIns="0" bIns="0" rtlCol="0" anchor="ctr">
              <a:noAutofit/>
            </a:bodyPr>
            <a:lstStyle/>
            <a:p>
              <a:pPr algn="ctr" defTabSz="760955">
                <a:spcBef>
                  <a:spcPct val="20000"/>
                </a:spcBef>
              </a:pPr>
              <a:r>
                <a:rPr lang="en-US" sz="2332" kern="0" spc="-67" dirty="0">
                  <a:solidFill>
                    <a:srgbClr val="FF7401"/>
                  </a:solidFill>
                  <a:latin typeface="Segoe UI Light"/>
                  <a:ea typeface="Segoe UI" pitchFamily="34" charset="0"/>
                  <a:cs typeface="Segoe UI" pitchFamily="34" charset="0"/>
                </a:rPr>
                <a:t>App for Office</a:t>
              </a:r>
            </a:p>
          </p:txBody>
        </p:sp>
      </p:grpSp>
    </p:spTree>
    <p:extLst>
      <p:ext uri="{BB962C8B-B14F-4D97-AF65-F5344CB8AC3E}">
        <p14:creationId xmlns:p14="http://schemas.microsoft.com/office/powerpoint/2010/main" val="2863271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5fad15d0-477e-40da-a20d-40d4ca777cbd"/>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6208</Words>
  <Application>Microsoft Office PowerPoint</Application>
  <PresentationFormat>Custom</PresentationFormat>
  <Paragraphs>443</Paragraphs>
  <Slides>38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Arial</vt:lpstr>
      <vt:lpstr>Calibri</vt:lpstr>
      <vt:lpstr>Consolas</vt:lpstr>
      <vt:lpstr>Courier New</vt:lpstr>
      <vt:lpstr>Segoe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SharePoint-Hosted Apps</vt:lpstr>
      <vt:lpstr>Agenda </vt:lpstr>
      <vt:lpstr>What is an App for Office?</vt:lpstr>
      <vt:lpstr>Shapes for Document-based Apps</vt:lpstr>
      <vt:lpstr>App for Office Runtime Environment</vt:lpstr>
      <vt:lpstr>Apps for Office running in Excel Services</vt:lpstr>
      <vt:lpstr>Anatomy of an App for Office</vt:lpstr>
      <vt:lpstr>Developing Apps for Excel</vt:lpstr>
      <vt:lpstr>Visual Studio Experience</vt:lpstr>
      <vt:lpstr>Create New App for Office Project</vt:lpstr>
      <vt:lpstr>App for Office Project Structure</vt:lpstr>
      <vt:lpstr>App Manifest Designer</vt:lpstr>
      <vt:lpstr>App Manifest - XML View</vt:lpstr>
      <vt:lpstr>Requested Capabilities</vt:lpstr>
      <vt:lpstr>Adding a Test Document for Debugging</vt:lpstr>
      <vt:lpstr>A common API for document-based Apps</vt:lpstr>
      <vt:lpstr>Core API Objects</vt:lpstr>
      <vt:lpstr>PowerPoint Presentation</vt:lpstr>
      <vt:lpstr>Reading and Writing with Documents</vt:lpstr>
      <vt:lpstr>Interacting With Document Content</vt:lpstr>
      <vt:lpstr>getSelectedDataAsync()</vt:lpstr>
      <vt:lpstr>Setting Selected Data</vt:lpstr>
      <vt:lpstr>setSelectDataAsync()</vt:lpstr>
      <vt:lpstr>Coercion Types</vt:lpstr>
      <vt:lpstr>Coercion Types</vt:lpstr>
      <vt:lpstr>PowerPoint Presentation</vt:lpstr>
      <vt:lpstr>Document Bindings</vt:lpstr>
      <vt:lpstr>What are App Bindings?</vt:lpstr>
      <vt:lpstr>Bindings in App for Office with Excel</vt:lpstr>
      <vt:lpstr>Uses of Apps for Office Bindings</vt:lpstr>
      <vt:lpstr>Using Bindings</vt:lpstr>
      <vt:lpstr>Adding Bindings in JavaScript</vt:lpstr>
      <vt:lpstr>Adding Event Hander Bindings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2014-09-02T15:22:23Z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