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7"/>
  </p:notesMasterIdLst>
  <p:handoutMasterIdLst>
    <p:handoutMasterId r:id="rId48"/>
  </p:handoutMasterIdLst>
  <p:sldIdLst>
    <p:sldId id="778" r:id="rId6"/>
    <p:sldId id="779" r:id="rId7"/>
    <p:sldId id="780" r:id="rId8"/>
    <p:sldId id="788" r:id="rId9"/>
    <p:sldId id="860" r:id="rId10"/>
    <p:sldId id="861" r:id="rId11"/>
    <p:sldId id="862" r:id="rId12"/>
    <p:sldId id="863" r:id="rId13"/>
    <p:sldId id="864" r:id="rId14"/>
    <p:sldId id="865" r:id="rId15"/>
    <p:sldId id="866" r:id="rId16"/>
    <p:sldId id="867" r:id="rId17"/>
    <p:sldId id="868" r:id="rId18"/>
    <p:sldId id="869" r:id="rId19"/>
    <p:sldId id="870" r:id="rId20"/>
    <p:sldId id="871" r:id="rId21"/>
    <p:sldId id="872" r:id="rId22"/>
    <p:sldId id="873" r:id="rId23"/>
    <p:sldId id="874" r:id="rId24"/>
    <p:sldId id="875" r:id="rId25"/>
    <p:sldId id="876" r:id="rId26"/>
    <p:sldId id="877" r:id="rId27"/>
    <p:sldId id="878" r:id="rId28"/>
    <p:sldId id="879" r:id="rId29"/>
    <p:sldId id="880" r:id="rId30"/>
    <p:sldId id="881" r:id="rId31"/>
    <p:sldId id="882" r:id="rId32"/>
    <p:sldId id="883" r:id="rId33"/>
    <p:sldId id="884" r:id="rId34"/>
    <p:sldId id="885" r:id="rId35"/>
    <p:sldId id="886" r:id="rId36"/>
    <p:sldId id="887" r:id="rId37"/>
    <p:sldId id="888" r:id="rId38"/>
    <p:sldId id="889" r:id="rId39"/>
    <p:sldId id="890" r:id="rId40"/>
    <p:sldId id="891" r:id="rId41"/>
    <p:sldId id="892" r:id="rId42"/>
    <p:sldId id="852" r:id="rId43"/>
    <p:sldId id="859" r:id="rId44"/>
    <p:sldId id="853" r:id="rId45"/>
    <p:sldId id="654" r:id="rId4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68217A"/>
    <a:srgbClr val="EB3C00"/>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82" d="100"/>
          <a:sy n="82" d="100"/>
        </p:scale>
        <p:origin x="1572"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8/29/2014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8/29/2014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data access with word documents</a:t>
            </a:r>
            <a:r>
              <a:rPr lang="en-US" baseline="0" dirty="0" smtClean="0"/>
              <a:t> and excel workbooks </a:t>
            </a:r>
            <a:r>
              <a:rPr lang="en-US" dirty="0" smtClean="0"/>
              <a:t>starts through the </a:t>
            </a:r>
            <a:r>
              <a:rPr lang="en-US" b="1" dirty="0" err="1" smtClean="0"/>
              <a:t>Office.context.document</a:t>
            </a:r>
            <a:r>
              <a:rPr lang="en-US" dirty="0" smtClean="0"/>
              <a:t> object.  It provides functions to read</a:t>
            </a:r>
            <a:r>
              <a:rPr lang="en-US" baseline="0" dirty="0" smtClean="0"/>
              <a:t> content from a document and to write content to a document based on the current selection. The document object also provides the means to wire up event handlers to fire when the user changes the current selection.</a:t>
            </a:r>
          </a:p>
          <a:p>
            <a:endParaRPr lang="en-US" dirty="0" smtClean="0"/>
          </a:p>
          <a:p>
            <a:r>
              <a:rPr lang="en-US" dirty="0" smtClean="0"/>
              <a:t>There are three primary data types that are supported when reading and writing data.</a:t>
            </a:r>
          </a:p>
          <a:p>
            <a:pPr lvl="1"/>
            <a:r>
              <a:rPr lang="en-US" dirty="0" smtClean="0"/>
              <a:t>Text is a data type</a:t>
            </a:r>
            <a:r>
              <a:rPr lang="en-US" baseline="0" dirty="0" smtClean="0"/>
              <a:t> that represents a simple text value.</a:t>
            </a:r>
            <a:endParaRPr lang="en-US" dirty="0" smtClean="0"/>
          </a:p>
          <a:p>
            <a:pPr lvl="1"/>
            <a:r>
              <a:rPr lang="en-US" dirty="0" smtClean="0"/>
              <a:t>Matrix is a data</a:t>
            </a:r>
            <a:r>
              <a:rPr lang="en-US" baseline="0" dirty="0" smtClean="0"/>
              <a:t> type that supports a static 2D array of rows and columns.</a:t>
            </a:r>
            <a:endParaRPr lang="en-US" dirty="0" smtClean="0"/>
          </a:p>
          <a:p>
            <a:pPr lvl="1"/>
            <a:r>
              <a:rPr lang="en-US" dirty="0" smtClean="0"/>
              <a:t>Table is a data type that supports</a:t>
            </a:r>
            <a:r>
              <a:rPr lang="en-US" baseline="0" dirty="0" smtClean="0"/>
              <a:t> a dynamic 2D array with named columns and a set of rows where rows and be added and deleted.</a:t>
            </a: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C509CD5-557B-4FFD-9030-66E7A2030ABE}" type="datetime1">
              <a:rPr lang="en-US" smtClean="0"/>
              <a:t>8/29/2014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588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indent="-3966">
              <a:lnSpc>
                <a:spcPts val="2166"/>
              </a:lnSpc>
              <a:spcAft>
                <a:spcPts val="500"/>
              </a:spcAft>
              <a:defRPr/>
            </a:pPr>
            <a:r>
              <a:rPr lang="da-DK" sz="1000" dirty="0" smtClean="0">
                <a:solidFill>
                  <a:srgbClr val="EE7816"/>
                </a:solidFill>
                <a:cs typeface="Segoe UI" pitchFamily="-65" charset="-52"/>
              </a:rPr>
              <a:t>The Text data tyle is used for simple data interactions. For example, it can be </a:t>
            </a:r>
            <a:r>
              <a:rPr lang="da-DK" sz="1000" baseline="0" dirty="0" smtClean="0">
                <a:solidFill>
                  <a:srgbClr val="EE7816"/>
                </a:solidFill>
                <a:cs typeface="Segoe UI" pitchFamily="-65" charset="-52"/>
              </a:rPr>
              <a:t>used to read and write </a:t>
            </a:r>
            <a:r>
              <a:rPr lang="en-US" sz="900" dirty="0" smtClean="0">
                <a:solidFill>
                  <a:srgbClr val="595959"/>
                </a:solidFill>
              </a:rPr>
              <a:t>the current selection in a word document.</a:t>
            </a:r>
          </a:p>
          <a:p>
            <a:pPr eaLnBrk="1" hangingPunct="1">
              <a:spcBef>
                <a:spcPct val="0"/>
              </a:spcBef>
            </a:pPr>
            <a:endParaRPr lang="en-US" dirty="0" smtClean="0">
              <a:latin typeface="Segoe UI" pitchFamily="-65" charset="-52"/>
            </a:endParaRPr>
          </a:p>
          <a:p>
            <a:pPr indent="-3966">
              <a:lnSpc>
                <a:spcPts val="2166"/>
              </a:lnSpc>
              <a:spcAft>
                <a:spcPts val="500"/>
              </a:spcAft>
              <a:defRPr/>
            </a:pPr>
            <a:r>
              <a:rPr lang="da-DK" sz="1000" dirty="0" smtClean="0">
                <a:solidFill>
                  <a:srgbClr val="EE7816"/>
                </a:solidFill>
                <a:cs typeface="Segoe UI" pitchFamily="-65" charset="-52"/>
              </a:rPr>
              <a:t>To read and write text to and from a document, you can use the </a:t>
            </a:r>
            <a:r>
              <a:rPr lang="en-US" sz="1000" dirty="0" smtClean="0">
                <a:solidFill>
                  <a:srgbClr val="EE7816"/>
                </a:solidFill>
                <a:cs typeface="Segoe UI" pitchFamily="-65" charset="-52"/>
              </a:rPr>
              <a:t>methods available</a:t>
            </a:r>
            <a:r>
              <a:rPr lang="en-US" sz="1000" baseline="0" dirty="0" smtClean="0">
                <a:solidFill>
                  <a:srgbClr val="EE7816"/>
                </a:solidFill>
                <a:cs typeface="Segoe UI" pitchFamily="-65" charset="-52"/>
              </a:rPr>
              <a:t> through the document object named </a:t>
            </a:r>
            <a:r>
              <a:rPr lang="en-US" sz="900" b="1" i="0" dirty="0" err="1" smtClean="0">
                <a:solidFill>
                  <a:srgbClr val="595959"/>
                </a:solidFill>
              </a:rPr>
              <a:t>getSelectedDataAsync</a:t>
            </a:r>
            <a:r>
              <a:rPr lang="en-US" sz="900" i="0" dirty="0" smtClean="0">
                <a:solidFill>
                  <a:srgbClr val="595959"/>
                </a:solidFill>
              </a:rPr>
              <a:t> and </a:t>
            </a:r>
            <a:r>
              <a:rPr lang="en-US" sz="900" b="1" i="0" dirty="0" err="1" smtClean="0">
                <a:solidFill>
                  <a:srgbClr val="595959"/>
                </a:solidFill>
              </a:rPr>
              <a:t>setSelectedDataAsync</a:t>
            </a:r>
            <a:r>
              <a:rPr lang="en-US" sz="900" i="1" dirty="0" smtClean="0">
                <a:solidFill>
                  <a:srgbClr val="595959"/>
                </a:solidFill>
              </a:rPr>
              <a:t>.</a:t>
            </a:r>
            <a:endParaRPr lang="en-US" sz="900" dirty="0" smtClean="0">
              <a:solidFill>
                <a:srgbClr val="595959"/>
              </a:solidFill>
            </a:endParaRPr>
          </a:p>
          <a:p>
            <a:pPr eaLnBrk="1" hangingPunct="1">
              <a:spcBef>
                <a:spcPct val="0"/>
              </a:spcBef>
            </a:pPr>
            <a:endParaRPr lang="en-US" dirty="0" smtClean="0">
              <a:latin typeface="Segoe UI" pitchFamily="-65" charset="-52"/>
            </a:endParaRPr>
          </a:p>
          <a:p>
            <a:pPr indent="-3966">
              <a:lnSpc>
                <a:spcPts val="2166"/>
              </a:lnSpc>
              <a:spcAft>
                <a:spcPts val="500"/>
              </a:spcAft>
              <a:defRPr/>
            </a:pPr>
            <a:r>
              <a:rPr lang="da-DK" sz="1000" dirty="0" smtClean="0">
                <a:solidFill>
                  <a:srgbClr val="EE7816"/>
                </a:solidFill>
                <a:cs typeface="Segoe UI" pitchFamily="-65" charset="-52"/>
              </a:rPr>
              <a:t>There are also events available</a:t>
            </a:r>
            <a:r>
              <a:rPr lang="da-DK" sz="1000" baseline="0" dirty="0" smtClean="0">
                <a:solidFill>
                  <a:srgbClr val="EE7816"/>
                </a:solidFill>
                <a:cs typeface="Segoe UI" pitchFamily="-65" charset="-52"/>
              </a:rPr>
              <a:t> through the document object. For example, you can register a JavaScript function as a event handler by calling the </a:t>
            </a:r>
            <a:r>
              <a:rPr lang="en-US" sz="900" b="1" i="0" dirty="0" err="1" smtClean="0">
                <a:solidFill>
                  <a:srgbClr val="595959"/>
                </a:solidFill>
              </a:rPr>
              <a:t>addHandlerAsync</a:t>
            </a:r>
            <a:r>
              <a:rPr lang="en-US" sz="900" b="0" i="0" baseline="0" dirty="0" smtClean="0">
                <a:solidFill>
                  <a:srgbClr val="595959"/>
                </a:solidFill>
              </a:rPr>
              <a:t> to </a:t>
            </a:r>
            <a:r>
              <a:rPr lang="en-US" sz="900" dirty="0" smtClean="0">
                <a:solidFill>
                  <a:srgbClr val="595959"/>
                </a:solidFill>
              </a:rPr>
              <a:t>register that function to receive callback when the </a:t>
            </a:r>
            <a:r>
              <a:rPr lang="en-US" sz="900" b="1" i="0" dirty="0" err="1" smtClean="0">
                <a:solidFill>
                  <a:srgbClr val="595959"/>
                </a:solidFill>
              </a:rPr>
              <a:t>SelectionChanged</a:t>
            </a:r>
            <a:r>
              <a:rPr lang="en-US" sz="900" dirty="0" smtClean="0">
                <a:solidFill>
                  <a:srgbClr val="595959"/>
                </a:solidFill>
              </a:rPr>
              <a:t> event is fired. You can unregister that same event handler using the </a:t>
            </a:r>
            <a:r>
              <a:rPr lang="en-US" sz="900" b="1" i="0" dirty="0" err="1" smtClean="0">
                <a:solidFill>
                  <a:srgbClr val="595959"/>
                </a:solidFill>
              </a:rPr>
              <a:t>removeHandlerAsync</a:t>
            </a:r>
            <a:r>
              <a:rPr lang="en-US" sz="900" dirty="0" smtClean="0">
                <a:solidFill>
                  <a:srgbClr val="595959"/>
                </a:solidFill>
              </a:rPr>
              <a:t> method.</a:t>
            </a:r>
          </a:p>
          <a:p>
            <a:pPr eaLnBrk="1" hangingPunct="1">
              <a:spcBef>
                <a:spcPct val="0"/>
              </a:spcBef>
            </a:pPr>
            <a:r>
              <a:rPr lang="en-US" dirty="0" smtClean="0">
                <a:latin typeface="Segoe UI" pitchFamily="-65" charset="-52"/>
              </a:rPr>
              <a:t>am</a:t>
            </a:r>
          </a:p>
          <a:p>
            <a:pPr eaLnBrk="1" hangingPunct="1">
              <a:spcBef>
                <a:spcPct val="0"/>
              </a:spcBef>
            </a:pPr>
            <a:endParaRPr lang="en-US" dirty="0" smtClean="0">
              <a:latin typeface="Segoe UI" pitchFamily="-65" charset="-52"/>
            </a:endParaRPr>
          </a:p>
        </p:txBody>
      </p:sp>
      <p:sp>
        <p:nvSpPr>
          <p:cNvPr id="32772" name="Header Placeholder 3"/>
          <p:cNvSpPr>
            <a:spLocks noGrp="1"/>
          </p:cNvSpPr>
          <p:nvPr>
            <p:ph type="hdr" sz="quarter"/>
          </p:nvPr>
        </p:nvSpPr>
        <p:spPr bwMode="auto">
          <a:xfrm>
            <a:off x="0" y="0"/>
            <a:ext cx="2971800" cy="457200"/>
          </a:xfrm>
          <a:prstGeom prst="rect">
            <a:avLst/>
          </a:prstGeom>
          <a:noFill/>
          <a:ln>
            <a:miter lim="800000"/>
            <a:headEnd/>
            <a:tailEnd/>
          </a:ln>
        </p:spPr>
        <p:txBody>
          <a:bodyPr/>
          <a:lstStyle/>
          <a:p>
            <a:endParaRPr lang="en-US" smtClean="0">
              <a:solidFill>
                <a:srgbClr val="000000"/>
              </a:solidFill>
            </a:endParaRPr>
          </a:p>
        </p:txBody>
      </p:sp>
      <p:sp>
        <p:nvSpPr>
          <p:cNvPr id="32773" name="Date Placeholder 4"/>
          <p:cNvSpPr>
            <a:spLocks noGrp="1"/>
          </p:cNvSpPr>
          <p:nvPr>
            <p:ph type="dt" sz="quarter" idx="1"/>
          </p:nvPr>
        </p:nvSpPr>
        <p:spPr bwMode="auto">
          <a:xfrm>
            <a:off x="3884613" y="0"/>
            <a:ext cx="2971800" cy="457200"/>
          </a:xfrm>
          <a:prstGeom prst="rect">
            <a:avLst/>
          </a:prstGeom>
          <a:noFill/>
          <a:ln>
            <a:miter lim="800000"/>
            <a:headEnd/>
            <a:tailEnd/>
          </a:ln>
        </p:spPr>
        <p:txBody>
          <a:bodyPr/>
          <a:lstStyle/>
          <a:p>
            <a:fld id="{0C4632A8-3B6F-4C74-9B9C-1A9ED84F504A}" type="datetime1">
              <a:rPr lang="en-US" smtClean="0">
                <a:solidFill>
                  <a:srgbClr val="000000"/>
                </a:solidFill>
              </a:rPr>
              <a:pPr/>
              <a:t>8/29/2014</a:t>
            </a:fld>
            <a:endParaRPr lang="en-US" smtClean="0">
              <a:solidFill>
                <a:srgbClr val="000000"/>
              </a:solidFill>
            </a:endParaRPr>
          </a:p>
        </p:txBody>
      </p:sp>
      <p:sp>
        <p:nvSpPr>
          <p:cNvPr id="32774" name="Footer Placeholder 5"/>
          <p:cNvSpPr>
            <a:spLocks noGrp="1"/>
          </p:cNvSpPr>
          <p:nvPr>
            <p:ph type="ftr" sz="quarter" idx="4"/>
          </p:nvPr>
        </p:nvSpPr>
        <p:spPr bwMode="auto">
          <a:xfrm>
            <a:off x="0" y="8685213"/>
            <a:ext cx="2971800" cy="457200"/>
          </a:xfrm>
          <a:prstGeom prst="rect">
            <a:avLst/>
          </a:prstGeom>
          <a:noFill/>
          <a:ln>
            <a:miter lim="800000"/>
            <a:headEnd/>
            <a:tailEnd/>
          </a:ln>
        </p:spPr>
        <p:txBody>
          <a:bodyPr/>
          <a:lstStyle/>
          <a:p>
            <a:endParaRPr lang="en-US" smtClean="0">
              <a:solidFill>
                <a:prstClr val="black"/>
              </a:solidFill>
              <a:latin typeface="Segoe" pitchFamily="-65" charset="0"/>
            </a:endParaRPr>
          </a:p>
        </p:txBody>
      </p:sp>
      <p:sp>
        <p:nvSpPr>
          <p:cNvPr id="32775" name="Slide Number Placeholder 6"/>
          <p:cNvSpPr>
            <a:spLocks noGrp="1"/>
          </p:cNvSpPr>
          <p:nvPr>
            <p:ph type="sldNum" sz="quarter" idx="5"/>
          </p:nvPr>
        </p:nvSpPr>
        <p:spPr bwMode="auto">
          <a:xfrm>
            <a:off x="3884613" y="8685213"/>
            <a:ext cx="2971800" cy="457200"/>
          </a:xfrm>
          <a:prstGeom prst="rect">
            <a:avLst/>
          </a:prstGeom>
          <a:noFill/>
          <a:ln>
            <a:miter lim="800000"/>
            <a:headEnd/>
            <a:tailEnd/>
          </a:ln>
        </p:spPr>
        <p:txBody>
          <a:bodyPr/>
          <a:lstStyle/>
          <a:p>
            <a:fld id="{8D9173AF-B491-4C5C-BFC7-C3569C49B945}" type="slidenum">
              <a:rPr lang="en-US" smtClean="0">
                <a:solidFill>
                  <a:srgbClr val="000000"/>
                </a:solidFill>
              </a:rPr>
              <a:pPr/>
              <a:t>15</a:t>
            </a:fld>
            <a:endParaRPr lang="en-US" smtClean="0">
              <a:solidFill>
                <a:srgbClr val="000000"/>
              </a:solidFill>
            </a:endParaRPr>
          </a:p>
        </p:txBody>
      </p:sp>
    </p:spTree>
    <p:extLst>
      <p:ext uri="{BB962C8B-B14F-4D97-AF65-F5344CB8AC3E}">
        <p14:creationId xmlns:p14="http://schemas.microsoft.com/office/powerpoint/2010/main" val="254819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indent="-3966">
              <a:lnSpc>
                <a:spcPts val="2166"/>
              </a:lnSpc>
              <a:spcAft>
                <a:spcPts val="500"/>
              </a:spcAft>
              <a:defRPr/>
            </a:pPr>
            <a:r>
              <a:rPr lang="da-DK" sz="1000" dirty="0" smtClean="0">
                <a:solidFill>
                  <a:srgbClr val="EE7816"/>
                </a:solidFill>
                <a:cs typeface="Segoe UI" pitchFamily="-65" charset="-52"/>
              </a:rPr>
              <a:t>When working with task apps and content apps in Excel, it often makes sense to work with tables instead of simple text. This makes it possible to see a range of cells as a single data item with respect to</a:t>
            </a:r>
            <a:r>
              <a:rPr lang="da-DK" sz="1000" baseline="0" dirty="0" smtClean="0">
                <a:solidFill>
                  <a:srgbClr val="EE7816"/>
                </a:solidFill>
                <a:cs typeface="Segoe UI" pitchFamily="-65" charset="-52"/>
              </a:rPr>
              <a:t> reading and writing as well as hooking up an event handler to detect changes by the user. A table also provides the user with the ability to add or delete rows which can trigger code inside the app to respond to those changes.</a:t>
            </a:r>
          </a:p>
          <a:p>
            <a:pPr indent="-3966">
              <a:lnSpc>
                <a:spcPts val="2166"/>
              </a:lnSpc>
              <a:spcAft>
                <a:spcPts val="500"/>
              </a:spcAft>
              <a:defRPr/>
            </a:pPr>
            <a:endParaRPr lang="en-US" sz="1000" dirty="0" smtClean="0">
              <a:solidFill>
                <a:srgbClr val="EE7816"/>
              </a:solidFill>
              <a:cs typeface="Segoe UI" pitchFamily="-65" charset="-52"/>
            </a:endParaRPr>
          </a:p>
          <a:p>
            <a:pPr eaLnBrk="1" hangingPunct="1">
              <a:spcBef>
                <a:spcPct val="0"/>
              </a:spcBef>
            </a:pPr>
            <a:r>
              <a:rPr lang="en-US" sz="1000" dirty="0" smtClean="0">
                <a:solidFill>
                  <a:srgbClr val="EE7816"/>
                </a:solidFill>
                <a:latin typeface="Segoe UI" pitchFamily="-65" charset="-52"/>
                <a:cs typeface="Segoe UI" pitchFamily="-65" charset="-52"/>
              </a:rPr>
              <a:t>Content within a Table object can be accessed using the </a:t>
            </a:r>
            <a:r>
              <a:rPr lang="en-US" sz="900" b="1" i="0" dirty="0" err="1" smtClean="0">
                <a:solidFill>
                  <a:srgbClr val="595959"/>
                </a:solidFill>
              </a:rPr>
              <a:t>getSelectedDataAsync</a:t>
            </a:r>
            <a:r>
              <a:rPr lang="en-US" sz="900" dirty="0" smtClean="0">
                <a:solidFill>
                  <a:srgbClr val="595959"/>
                </a:solidFill>
              </a:rPr>
              <a:t> method and </a:t>
            </a:r>
            <a:r>
              <a:rPr lang="en-US" sz="900" b="1" i="0" dirty="0" err="1" smtClean="0">
                <a:solidFill>
                  <a:srgbClr val="595959"/>
                </a:solidFill>
              </a:rPr>
              <a:t>setSelectedDataAsync</a:t>
            </a:r>
            <a:r>
              <a:rPr lang="en-US" sz="900" i="0" dirty="0" smtClean="0">
                <a:solidFill>
                  <a:srgbClr val="595959"/>
                </a:solidFill>
              </a:rPr>
              <a:t> method</a:t>
            </a:r>
            <a:r>
              <a:rPr lang="en-US" sz="900" dirty="0" smtClean="0">
                <a:solidFill>
                  <a:srgbClr val="595959"/>
                </a:solidFill>
              </a:rPr>
              <a:t>. You can also register an event handler for the </a:t>
            </a:r>
            <a:r>
              <a:rPr lang="en-US" sz="900" b="1" i="0" dirty="0" err="1" smtClean="0">
                <a:solidFill>
                  <a:srgbClr val="595959"/>
                </a:solidFill>
              </a:rPr>
              <a:t>SelectionChanged</a:t>
            </a:r>
            <a:r>
              <a:rPr lang="en-US" sz="900" dirty="0" smtClean="0">
                <a:solidFill>
                  <a:srgbClr val="595959"/>
                </a:solidFill>
              </a:rPr>
              <a:t> event specific to single table instead of registering for the same event at the document level.</a:t>
            </a:r>
          </a:p>
        </p:txBody>
      </p:sp>
      <p:sp>
        <p:nvSpPr>
          <p:cNvPr id="32772" name="Header Placeholder 3"/>
          <p:cNvSpPr>
            <a:spLocks noGrp="1"/>
          </p:cNvSpPr>
          <p:nvPr>
            <p:ph type="hdr" sz="quarter"/>
          </p:nvPr>
        </p:nvSpPr>
        <p:spPr bwMode="auto">
          <a:xfrm>
            <a:off x="0" y="0"/>
            <a:ext cx="2971800" cy="457200"/>
          </a:xfrm>
          <a:prstGeom prst="rect">
            <a:avLst/>
          </a:prstGeom>
          <a:noFill/>
          <a:ln>
            <a:miter lim="800000"/>
            <a:headEnd/>
            <a:tailEnd/>
          </a:ln>
        </p:spPr>
        <p:txBody>
          <a:bodyPr/>
          <a:lstStyle/>
          <a:p>
            <a:endParaRPr lang="en-US" smtClean="0">
              <a:solidFill>
                <a:srgbClr val="000000"/>
              </a:solidFill>
            </a:endParaRPr>
          </a:p>
        </p:txBody>
      </p:sp>
      <p:sp>
        <p:nvSpPr>
          <p:cNvPr id="32773" name="Date Placeholder 4"/>
          <p:cNvSpPr>
            <a:spLocks noGrp="1"/>
          </p:cNvSpPr>
          <p:nvPr>
            <p:ph type="dt" sz="quarter" idx="1"/>
          </p:nvPr>
        </p:nvSpPr>
        <p:spPr bwMode="auto">
          <a:xfrm>
            <a:off x="3884613" y="0"/>
            <a:ext cx="2971800" cy="457200"/>
          </a:xfrm>
          <a:prstGeom prst="rect">
            <a:avLst/>
          </a:prstGeom>
          <a:noFill/>
          <a:ln>
            <a:miter lim="800000"/>
            <a:headEnd/>
            <a:tailEnd/>
          </a:ln>
        </p:spPr>
        <p:txBody>
          <a:bodyPr/>
          <a:lstStyle/>
          <a:p>
            <a:fld id="{0C4632A8-3B6F-4C74-9B9C-1A9ED84F504A}" type="datetime1">
              <a:rPr lang="en-US" smtClean="0">
                <a:solidFill>
                  <a:srgbClr val="000000"/>
                </a:solidFill>
              </a:rPr>
              <a:pPr/>
              <a:t>8/29/2014</a:t>
            </a:fld>
            <a:endParaRPr lang="en-US" smtClean="0">
              <a:solidFill>
                <a:srgbClr val="000000"/>
              </a:solidFill>
            </a:endParaRPr>
          </a:p>
        </p:txBody>
      </p:sp>
      <p:sp>
        <p:nvSpPr>
          <p:cNvPr id="32774" name="Footer Placeholder 5"/>
          <p:cNvSpPr>
            <a:spLocks noGrp="1"/>
          </p:cNvSpPr>
          <p:nvPr>
            <p:ph type="ftr" sz="quarter" idx="4"/>
          </p:nvPr>
        </p:nvSpPr>
        <p:spPr bwMode="auto">
          <a:xfrm>
            <a:off x="0" y="8685213"/>
            <a:ext cx="2971800" cy="457200"/>
          </a:xfrm>
          <a:prstGeom prst="rect">
            <a:avLst/>
          </a:prstGeom>
          <a:noFill/>
          <a:ln>
            <a:miter lim="800000"/>
            <a:headEnd/>
            <a:tailEnd/>
          </a:ln>
        </p:spPr>
        <p:txBody>
          <a:bodyPr/>
          <a:lstStyle/>
          <a:p>
            <a:endParaRPr lang="en-US" smtClean="0">
              <a:solidFill>
                <a:prstClr val="black"/>
              </a:solidFill>
              <a:latin typeface="Segoe" pitchFamily="-65" charset="0"/>
            </a:endParaRPr>
          </a:p>
        </p:txBody>
      </p:sp>
      <p:sp>
        <p:nvSpPr>
          <p:cNvPr id="32775" name="Slide Number Placeholder 6"/>
          <p:cNvSpPr>
            <a:spLocks noGrp="1"/>
          </p:cNvSpPr>
          <p:nvPr>
            <p:ph type="sldNum" sz="quarter" idx="5"/>
          </p:nvPr>
        </p:nvSpPr>
        <p:spPr bwMode="auto">
          <a:xfrm>
            <a:off x="3884613" y="8685213"/>
            <a:ext cx="2971800" cy="457200"/>
          </a:xfrm>
          <a:prstGeom prst="rect">
            <a:avLst/>
          </a:prstGeom>
          <a:noFill/>
          <a:ln>
            <a:miter lim="800000"/>
            <a:headEnd/>
            <a:tailEnd/>
          </a:ln>
        </p:spPr>
        <p:txBody>
          <a:bodyPr/>
          <a:lstStyle/>
          <a:p>
            <a:fld id="{8D9173AF-B491-4C5C-BFC7-C3569C49B945}" type="slidenum">
              <a:rPr lang="en-US" smtClean="0">
                <a:solidFill>
                  <a:srgbClr val="000000"/>
                </a:solidFill>
              </a:rPr>
              <a:pPr/>
              <a:t>16</a:t>
            </a:fld>
            <a:endParaRPr lang="en-US" smtClean="0">
              <a:solidFill>
                <a:srgbClr val="000000"/>
              </a:solidFill>
            </a:endParaRPr>
          </a:p>
        </p:txBody>
      </p:sp>
    </p:spTree>
    <p:extLst>
      <p:ext uri="{BB962C8B-B14F-4D97-AF65-F5344CB8AC3E}">
        <p14:creationId xmlns:p14="http://schemas.microsoft.com/office/powerpoint/2010/main" val="995325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in this slide shows a simple approach to reading content from a word document. The </a:t>
            </a:r>
            <a:r>
              <a:rPr lang="en-US" b="1" dirty="0" err="1" smtClean="0"/>
              <a:t>Office.initialize</a:t>
            </a:r>
            <a:r>
              <a:rPr lang="en-US" baseline="0" dirty="0" smtClean="0"/>
              <a:t> function has been implemented to register an event handler function named </a:t>
            </a:r>
            <a:r>
              <a:rPr lang="en-US" b="1" baseline="0" dirty="0" smtClean="0"/>
              <a:t>update</a:t>
            </a:r>
            <a:r>
              <a:rPr lang="en-US" baseline="0" dirty="0" smtClean="0"/>
              <a:t> that fires any time the user changes the selection in the current document. The </a:t>
            </a:r>
            <a:r>
              <a:rPr lang="en-US" b="1" baseline="0" dirty="0" smtClean="0"/>
              <a:t>update </a:t>
            </a:r>
            <a:r>
              <a:rPr lang="en-US" baseline="0" dirty="0" smtClean="0"/>
              <a:t>function reads the current selection using the </a:t>
            </a:r>
            <a:r>
              <a:rPr lang="en-US" sz="900" dirty="0" err="1" smtClean="0">
                <a:solidFill>
                  <a:srgbClr val="595959"/>
                </a:solidFill>
              </a:rPr>
              <a:t>getSelectedDataAsync</a:t>
            </a:r>
            <a:r>
              <a:rPr lang="en-US" sz="900" dirty="0" smtClean="0">
                <a:solidFill>
                  <a:srgbClr val="595959"/>
                </a:solidFill>
              </a:rPr>
              <a:t> function using a coercion</a:t>
            </a:r>
            <a:r>
              <a:rPr lang="en-US" sz="900" baseline="0" dirty="0" smtClean="0">
                <a:solidFill>
                  <a:srgbClr val="595959"/>
                </a:solidFill>
              </a:rPr>
              <a:t> t</a:t>
            </a:r>
            <a:r>
              <a:rPr lang="en-US" sz="900" dirty="0" smtClean="0">
                <a:solidFill>
                  <a:srgbClr val="595959"/>
                </a:solidFill>
              </a:rPr>
              <a:t>ype of text and provides an anonymous function as the callback function which calls the </a:t>
            </a:r>
            <a:r>
              <a:rPr lang="en-US" sz="900" b="1" dirty="0" err="1" smtClean="0">
                <a:solidFill>
                  <a:srgbClr val="595959"/>
                </a:solidFill>
              </a:rPr>
              <a:t>setSource</a:t>
            </a:r>
            <a:r>
              <a:rPr lang="en-US" sz="900" dirty="0" smtClean="0">
                <a:solidFill>
                  <a:srgbClr val="595959"/>
                </a:solidFill>
              </a:rPr>
              <a:t> function passing the value of the current selection. The </a:t>
            </a:r>
            <a:r>
              <a:rPr lang="en-US" sz="900" b="1" dirty="0" err="1" smtClean="0">
                <a:solidFill>
                  <a:srgbClr val="595959"/>
                </a:solidFill>
              </a:rPr>
              <a:t>setSource</a:t>
            </a:r>
            <a:r>
              <a:rPr lang="en-US" sz="900" dirty="0" smtClean="0">
                <a:solidFill>
                  <a:srgbClr val="595959"/>
                </a:solidFill>
              </a:rPr>
              <a:t> function appends the value of the current selection into a query string parameter at the end of an URL that does a lookup on the </a:t>
            </a:r>
            <a:r>
              <a:rPr lang="da-DK" sz="1000" dirty="0" smtClean="0">
                <a:solidFill>
                  <a:srgbClr val="EE7816"/>
                </a:solidFill>
                <a:cs typeface="Segoe UI" pitchFamily="-65" charset="-52"/>
              </a:rPr>
              <a:t>Wikipedia Web site and the results are added as</a:t>
            </a:r>
            <a:r>
              <a:rPr lang="da-DK" sz="1000" baseline="0" dirty="0" smtClean="0">
                <a:solidFill>
                  <a:srgbClr val="EE7816"/>
                </a:solidFill>
                <a:cs typeface="Segoe UI" pitchFamily="-65" charset="-52"/>
              </a:rPr>
              <a:t> the contents of an iFrame so they can be seen by the user.</a:t>
            </a:r>
            <a:endParaRPr lang="en-US" dirty="0"/>
          </a:p>
        </p:txBody>
      </p:sp>
    </p:spTree>
    <p:extLst>
      <p:ext uri="{BB962C8B-B14F-4D97-AF65-F5344CB8AC3E}">
        <p14:creationId xmlns:p14="http://schemas.microsoft.com/office/powerpoint/2010/main" val="2792868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use the document's </a:t>
            </a:r>
            <a:r>
              <a:rPr lang="en-US" sz="2400" b="1" dirty="0" err="1" smtClean="0"/>
              <a:t>setSelectedDataAsync</a:t>
            </a:r>
            <a:r>
              <a:rPr lang="en-US" sz="2400" dirty="0" smtClean="0"/>
              <a:t> method to write content back to a document. When calling the </a:t>
            </a:r>
            <a:r>
              <a:rPr lang="en-US" sz="2400" b="1" dirty="0" err="1" smtClean="0"/>
              <a:t>setSelectedDataAsync</a:t>
            </a:r>
            <a:r>
              <a:rPr lang="en-US" sz="2400" dirty="0" smtClean="0"/>
              <a:t> function, you will pass a callback function and use the</a:t>
            </a:r>
            <a:r>
              <a:rPr lang="en-US" sz="2000" dirty="0" smtClean="0"/>
              <a:t> </a:t>
            </a:r>
            <a:r>
              <a:rPr lang="en-US" sz="2000" b="1" dirty="0" err="1" smtClean="0"/>
              <a:t>asyncResult</a:t>
            </a:r>
            <a:r>
              <a:rPr lang="en-US" sz="2000" dirty="0" smtClean="0"/>
              <a:t> parameter in this callback function to verify call was successful</a:t>
            </a:r>
          </a:p>
          <a:p>
            <a:pPr lvl="1"/>
            <a:endParaRPr lang="en-US" sz="2000" dirty="0" smtClean="0"/>
          </a:p>
          <a:p>
            <a:r>
              <a:rPr lang="en-US" sz="2400" dirty="0" smtClean="0"/>
              <a:t>You must determine how</a:t>
            </a:r>
            <a:r>
              <a:rPr lang="en-US" sz="2400" baseline="0" dirty="0" smtClean="0"/>
              <a:t> to </a:t>
            </a:r>
            <a:r>
              <a:rPr lang="en-US" sz="2400" dirty="0" smtClean="0"/>
              <a:t>pass data when calling </a:t>
            </a:r>
            <a:r>
              <a:rPr lang="en-US" sz="2400" dirty="0" err="1" smtClean="0"/>
              <a:t>setSelectedDataAsync</a:t>
            </a:r>
            <a:r>
              <a:rPr lang="en-US" sz="2400" dirty="0" smtClean="0"/>
              <a:t>.</a:t>
            </a:r>
            <a:r>
              <a:rPr lang="en-US" sz="2400" baseline="0" dirty="0" smtClean="0"/>
              <a:t> </a:t>
            </a:r>
            <a:r>
              <a:rPr lang="en-US" sz="2000" dirty="0" smtClean="0"/>
              <a:t>For text shape, you can pass data as a string. For matrix shape, you should pass the data using 2 dimensional JavaScript array.</a:t>
            </a:r>
            <a:r>
              <a:rPr lang="en-US" sz="2000" baseline="0" dirty="0" smtClean="0"/>
              <a:t> </a:t>
            </a:r>
            <a:r>
              <a:rPr lang="en-US" sz="2000" dirty="0" smtClean="0"/>
              <a:t>For a table shape, you should pass the data using a special </a:t>
            </a:r>
            <a:r>
              <a:rPr lang="en-US" sz="2000" dirty="0" err="1" smtClean="0"/>
              <a:t>TableData</a:t>
            </a:r>
            <a:r>
              <a:rPr lang="en-US" sz="2000" dirty="0" smtClean="0"/>
              <a:t> object which can be created using the Office JavaScript API.</a:t>
            </a:r>
            <a:r>
              <a:rPr lang="en-US" sz="2000" baseline="0" dirty="0" smtClean="0"/>
              <a:t> Also note that with Word you can also use two additional co</a:t>
            </a:r>
            <a:r>
              <a:rPr lang="en-US" sz="2000" dirty="0" smtClean="0"/>
              <a:t>ercion types which are HTML and OOXML.</a:t>
            </a:r>
          </a:p>
          <a:p>
            <a:pPr lvl="1"/>
            <a:endParaRPr lang="en-US" sz="2000" dirty="0" smtClean="0"/>
          </a:p>
          <a:p>
            <a:r>
              <a:rPr lang="en-US" dirty="0" smtClean="0"/>
              <a:t>There are a few tricks you should know about when dealing with matrix and table size when inserting data. </a:t>
            </a:r>
            <a:r>
              <a:rPr lang="en-US" sz="2200" dirty="0" smtClean="0"/>
              <a:t>If the user has selected a single cell selected, a matrix or table of any size can be written. However, if the user has select a range with two or more cells,</a:t>
            </a:r>
            <a:r>
              <a:rPr lang="en-US" sz="2200" baseline="0" dirty="0" smtClean="0"/>
              <a:t> the matrix or table be written must </a:t>
            </a:r>
            <a:r>
              <a:rPr lang="en-US" sz="2200" dirty="0" smtClean="0"/>
              <a:t>match the size of target range exactly with respect to the number</a:t>
            </a:r>
            <a:r>
              <a:rPr lang="en-US" sz="2200" baseline="0" dirty="0" smtClean="0"/>
              <a:t> of rows and columns</a:t>
            </a:r>
            <a:r>
              <a:rPr lang="en-US" sz="2200" dirty="0" smtClean="0"/>
              <a:t>.</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34F11D28-A1AE-4EA4-A343-76FF1D746F0E}" type="datetime1">
              <a:rPr lang="en-US" smtClean="0"/>
              <a:t>8/29/2014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4006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five</a:t>
            </a:r>
            <a:r>
              <a:rPr lang="en-US" baseline="0" dirty="0" smtClean="0"/>
              <a:t> possible coercion types. In some cases, it should be obvious whether to use Text, Matric or Table. Note that HTML and OOXML are advanced coercion types that are only support in Word 2013 and not in Excel.</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F25576C-FBFD-4D10-8DAD-3BC9A0B1B26B}" type="datetime1">
              <a:rPr lang="en-US" smtClean="0"/>
              <a:t>8/29/2014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43294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Bindings are a valuable concept because they link an app to a specific section within a document. A binding can be created </a:t>
            </a:r>
            <a:r>
              <a:rPr lang="en-US" baseline="0" dirty="0" smtClean="0"/>
              <a:t>based on the current selection. A binding can also be defined used a named item such as a named range in an Excel workbook or a bookmark in a Word document. A binding adds value by providing a named section that can be read from or written to regardless of what the current selection is. A binding also support events so you can add an event handler that detects when the user has made a change to the content inside a binding.</a:t>
            </a:r>
          </a:p>
          <a:p>
            <a:endParaRPr lang="en-US" dirty="0" smtClean="0"/>
          </a:p>
          <a:p>
            <a:r>
              <a:rPr lang="en-US" dirty="0" smtClean="0"/>
              <a:t>Bindings support three different data shapes. </a:t>
            </a:r>
            <a:r>
              <a:rPr lang="en-US" b="1" dirty="0" smtClean="0">
                <a:solidFill>
                  <a:schemeClr val="bg2">
                    <a:lumMod val="75000"/>
                  </a:schemeClr>
                </a:solidFill>
              </a:rPr>
              <a:t>Text bindings</a:t>
            </a:r>
            <a:r>
              <a:rPr lang="en-US" dirty="0" smtClean="0"/>
              <a:t> are used for binding to an individual cell in Excel or text in word. </a:t>
            </a:r>
            <a:r>
              <a:rPr lang="en-US" b="1" dirty="0" smtClean="0">
                <a:solidFill>
                  <a:schemeClr val="bg2">
                    <a:lumMod val="75000"/>
                  </a:schemeClr>
                </a:solidFill>
              </a:rPr>
              <a:t>Matrix bindings </a:t>
            </a:r>
            <a:r>
              <a:rPr lang="en-US" b="0" dirty="0" smtClean="0">
                <a:solidFill>
                  <a:schemeClr val="bg2">
                    <a:lumMod val="75000"/>
                  </a:schemeClr>
                </a:solidFill>
              </a:rPr>
              <a:t>are used </a:t>
            </a:r>
            <a:r>
              <a:rPr lang="en-US" dirty="0" smtClean="0"/>
              <a:t> for a two dimension array representing rows and columns. </a:t>
            </a:r>
            <a:r>
              <a:rPr lang="en-US" b="1" dirty="0" smtClean="0">
                <a:solidFill>
                  <a:schemeClr val="bg2">
                    <a:lumMod val="75000"/>
                  </a:schemeClr>
                </a:solidFill>
              </a:rPr>
              <a:t>Table bindings</a:t>
            </a:r>
            <a:r>
              <a:rPr lang="en-US" dirty="0" smtClean="0"/>
              <a:t> are used to support Excel</a:t>
            </a:r>
            <a:r>
              <a:rPr lang="en-US" baseline="0" dirty="0" smtClean="0"/>
              <a:t> tables with named columns and a set of rows that support inserts and deletions by the user.</a:t>
            </a:r>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ADE4B48-6275-4D6A-BF09-F49D804DC1C7}" type="datetime1">
              <a:rPr lang="en-US" smtClean="0"/>
              <a:t>8/29/2014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73572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indent="-3966">
              <a:lnSpc>
                <a:spcPts val="2166"/>
              </a:lnSpc>
              <a:spcAft>
                <a:spcPts val="500"/>
              </a:spcAft>
              <a:defRPr/>
            </a:pPr>
            <a:r>
              <a:rPr lang="da-DK" sz="1000" dirty="0" smtClean="0">
                <a:solidFill>
                  <a:srgbClr val="EE7816"/>
                </a:solidFill>
                <a:cs typeface="Segoe UI" pitchFamily="-65" charset="-52"/>
              </a:rPr>
              <a:t>Bindings provide a scope which allows an app to </a:t>
            </a:r>
            <a:r>
              <a:rPr lang="en-US" sz="900" dirty="0" smtClean="0">
                <a:solidFill>
                  <a:srgbClr val="595959"/>
                </a:solidFill>
              </a:rPr>
              <a:t>distinguish between selection changes or updates at the document level or just within a specific section of a document. Therefore,</a:t>
            </a:r>
            <a:r>
              <a:rPr lang="en-US" sz="900" baseline="0" dirty="0" smtClean="0">
                <a:solidFill>
                  <a:srgbClr val="595959"/>
                </a:solidFill>
              </a:rPr>
              <a:t> b</a:t>
            </a:r>
            <a:r>
              <a:rPr lang="da-DK" sz="1000" dirty="0" smtClean="0">
                <a:solidFill>
                  <a:srgbClr val="EE7816"/>
                </a:solidFill>
                <a:cs typeface="Segoe UI" pitchFamily="-65" charset="-52"/>
              </a:rPr>
              <a:t>indings can bridge the gap </a:t>
            </a:r>
            <a:r>
              <a:rPr lang="en-US" sz="900" dirty="0" smtClean="0">
                <a:solidFill>
                  <a:srgbClr val="595959"/>
                </a:solidFill>
              </a:rPr>
              <a:t>between Office documents and the cloud. Bindings are also key in reading and writing data and detecting changes made by the user.</a:t>
            </a:r>
          </a:p>
        </p:txBody>
      </p:sp>
      <p:sp>
        <p:nvSpPr>
          <p:cNvPr id="32772" name="Header Placeholder 3"/>
          <p:cNvSpPr>
            <a:spLocks noGrp="1"/>
          </p:cNvSpPr>
          <p:nvPr>
            <p:ph type="hdr" sz="quarter"/>
          </p:nvPr>
        </p:nvSpPr>
        <p:spPr bwMode="auto">
          <a:xfrm>
            <a:off x="0" y="0"/>
            <a:ext cx="2971800" cy="457200"/>
          </a:xfrm>
          <a:prstGeom prst="rect">
            <a:avLst/>
          </a:prstGeom>
          <a:noFill/>
          <a:ln>
            <a:miter lim="800000"/>
            <a:headEnd/>
            <a:tailEnd/>
          </a:ln>
        </p:spPr>
        <p:txBody>
          <a:bodyPr/>
          <a:lstStyle/>
          <a:p>
            <a:endParaRPr lang="en-US" smtClean="0">
              <a:solidFill>
                <a:srgbClr val="000000"/>
              </a:solidFill>
            </a:endParaRPr>
          </a:p>
        </p:txBody>
      </p:sp>
      <p:sp>
        <p:nvSpPr>
          <p:cNvPr id="32773" name="Date Placeholder 4"/>
          <p:cNvSpPr>
            <a:spLocks noGrp="1"/>
          </p:cNvSpPr>
          <p:nvPr>
            <p:ph type="dt" sz="quarter" idx="1"/>
          </p:nvPr>
        </p:nvSpPr>
        <p:spPr bwMode="auto">
          <a:xfrm>
            <a:off x="3884613" y="0"/>
            <a:ext cx="2971800" cy="457200"/>
          </a:xfrm>
          <a:prstGeom prst="rect">
            <a:avLst/>
          </a:prstGeom>
          <a:noFill/>
          <a:ln>
            <a:miter lim="800000"/>
            <a:headEnd/>
            <a:tailEnd/>
          </a:ln>
        </p:spPr>
        <p:txBody>
          <a:bodyPr/>
          <a:lstStyle/>
          <a:p>
            <a:fld id="{0C4632A8-3B6F-4C74-9B9C-1A9ED84F504A}" type="datetime1">
              <a:rPr lang="en-US" smtClean="0">
                <a:solidFill>
                  <a:srgbClr val="000000"/>
                </a:solidFill>
              </a:rPr>
              <a:pPr/>
              <a:t>8/29/2014</a:t>
            </a:fld>
            <a:endParaRPr lang="en-US" smtClean="0">
              <a:solidFill>
                <a:srgbClr val="000000"/>
              </a:solidFill>
            </a:endParaRPr>
          </a:p>
        </p:txBody>
      </p:sp>
      <p:sp>
        <p:nvSpPr>
          <p:cNvPr id="32774" name="Footer Placeholder 5"/>
          <p:cNvSpPr>
            <a:spLocks noGrp="1"/>
          </p:cNvSpPr>
          <p:nvPr>
            <p:ph type="ftr" sz="quarter" idx="4"/>
          </p:nvPr>
        </p:nvSpPr>
        <p:spPr bwMode="auto">
          <a:xfrm>
            <a:off x="0" y="8685213"/>
            <a:ext cx="2971800" cy="457200"/>
          </a:xfrm>
          <a:prstGeom prst="rect">
            <a:avLst/>
          </a:prstGeom>
          <a:noFill/>
          <a:ln>
            <a:miter lim="800000"/>
            <a:headEnd/>
            <a:tailEnd/>
          </a:ln>
        </p:spPr>
        <p:txBody>
          <a:bodyPr/>
          <a:lstStyle/>
          <a:p>
            <a:endParaRPr lang="en-US" smtClean="0">
              <a:solidFill>
                <a:prstClr val="black"/>
              </a:solidFill>
              <a:latin typeface="Segoe" pitchFamily="-65" charset="0"/>
            </a:endParaRPr>
          </a:p>
        </p:txBody>
      </p:sp>
      <p:sp>
        <p:nvSpPr>
          <p:cNvPr id="32775" name="Slide Number Placeholder 6"/>
          <p:cNvSpPr>
            <a:spLocks noGrp="1"/>
          </p:cNvSpPr>
          <p:nvPr>
            <p:ph type="sldNum" sz="quarter" idx="5"/>
          </p:nvPr>
        </p:nvSpPr>
        <p:spPr bwMode="auto">
          <a:xfrm>
            <a:off x="3884613" y="8685213"/>
            <a:ext cx="2971800" cy="457200"/>
          </a:xfrm>
          <a:prstGeom prst="rect">
            <a:avLst/>
          </a:prstGeom>
          <a:noFill/>
          <a:ln>
            <a:miter lim="800000"/>
            <a:headEnd/>
            <a:tailEnd/>
          </a:ln>
        </p:spPr>
        <p:txBody>
          <a:bodyPr/>
          <a:lstStyle/>
          <a:p>
            <a:fld id="{8D9173AF-B491-4C5C-BFC7-C3569C49B945}" type="slidenum">
              <a:rPr lang="en-US" smtClean="0">
                <a:solidFill>
                  <a:srgbClr val="000000"/>
                </a:solidFill>
              </a:rPr>
              <a:pPr/>
              <a:t>23</a:t>
            </a:fld>
            <a:endParaRPr lang="en-US" smtClean="0">
              <a:solidFill>
                <a:srgbClr val="000000"/>
              </a:solidFill>
            </a:endParaRPr>
          </a:p>
        </p:txBody>
      </p:sp>
    </p:spTree>
    <p:extLst>
      <p:ext uri="{BB962C8B-B14F-4D97-AF65-F5344CB8AC3E}">
        <p14:creationId xmlns:p14="http://schemas.microsoft.com/office/powerpoint/2010/main" val="1351712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To</a:t>
            </a:r>
            <a:r>
              <a:rPr lang="en-US" sz="2400" baseline="0" dirty="0" smtClean="0"/>
              <a:t> add a </a:t>
            </a:r>
            <a:r>
              <a:rPr lang="en-US" sz="2400" dirty="0" smtClean="0"/>
              <a:t>binding, you should use one of the following method</a:t>
            </a:r>
          </a:p>
          <a:p>
            <a:endParaRPr lang="en-US" sz="2400" dirty="0" smtClean="0"/>
          </a:p>
          <a:p>
            <a:pPr lvl="1"/>
            <a:r>
              <a:rPr lang="en-US" sz="1800" b="1" dirty="0" err="1" smtClean="0"/>
              <a:t>Bindings.addFromPromptAsync</a:t>
            </a:r>
            <a:endParaRPr lang="en-US" sz="1800" b="1" dirty="0" smtClean="0"/>
          </a:p>
          <a:p>
            <a:pPr lvl="1"/>
            <a:r>
              <a:rPr lang="en-US" sz="1800" b="1" dirty="0" err="1" smtClean="0"/>
              <a:t>Bindings.addFromSelectionAsync</a:t>
            </a:r>
            <a:endParaRPr lang="en-US" sz="1800" b="1" dirty="0" smtClean="0"/>
          </a:p>
          <a:p>
            <a:pPr lvl="1"/>
            <a:r>
              <a:rPr lang="en-US" sz="1800" b="1" dirty="0" err="1" smtClean="0"/>
              <a:t>Bindings.addFromNamedItem</a:t>
            </a:r>
            <a:r>
              <a:rPr lang="en-US" sz="1800" b="1" dirty="0" smtClean="0"/>
              <a:t> </a:t>
            </a:r>
          </a:p>
          <a:p>
            <a:pPr>
              <a:spcBef>
                <a:spcPts val="1200"/>
              </a:spcBef>
            </a:pPr>
            <a:endParaRPr lang="en-US" sz="2400" dirty="0" smtClean="0"/>
          </a:p>
          <a:p>
            <a:pPr>
              <a:spcBef>
                <a:spcPts val="1200"/>
              </a:spcBef>
            </a:pPr>
            <a:r>
              <a:rPr lang="en-US" sz="2400" dirty="0" smtClean="0"/>
              <a:t>You</a:t>
            </a:r>
            <a:r>
              <a:rPr lang="en-US" sz="2400" baseline="0" dirty="0" smtClean="0"/>
              <a:t> will also need to reference bindings to read and write content and register event handlers. </a:t>
            </a:r>
            <a:r>
              <a:rPr lang="en-US" sz="2400" dirty="0" smtClean="0"/>
              <a:t>When you need to reference a binding, you can use one of these method.</a:t>
            </a:r>
          </a:p>
          <a:p>
            <a:pPr>
              <a:spcBef>
                <a:spcPts val="1200"/>
              </a:spcBef>
            </a:pPr>
            <a:endParaRPr lang="en-US" sz="2400" dirty="0" smtClean="0"/>
          </a:p>
          <a:p>
            <a:pPr lvl="1"/>
            <a:r>
              <a:rPr lang="en-US" sz="1800" b="1" dirty="0" err="1" smtClean="0"/>
              <a:t>Bindings.getAllAsync</a:t>
            </a:r>
            <a:endParaRPr lang="en-US" sz="1800" b="1" dirty="0" smtClean="0"/>
          </a:p>
          <a:p>
            <a:pPr lvl="1"/>
            <a:r>
              <a:rPr lang="en-US" sz="1800" b="1" dirty="0" err="1" smtClean="0"/>
              <a:t>Bindings.getByIdAsync</a:t>
            </a:r>
            <a:endParaRPr lang="en-US" sz="1800" b="1" dirty="0" smtClean="0"/>
          </a:p>
          <a:p>
            <a:pPr lvl="1"/>
            <a:r>
              <a:rPr lang="en-US" sz="1800" b="1" dirty="0" err="1" smtClean="0"/>
              <a:t>Office.Select</a:t>
            </a:r>
            <a:endParaRPr lang="en-US" sz="1800" b="1" dirty="0" smtClean="0"/>
          </a:p>
          <a:p>
            <a:pPr>
              <a:spcBef>
                <a:spcPts val="1200"/>
              </a:spcBef>
            </a:pPr>
            <a:endParaRPr lang="en-US" sz="2400" dirty="0" smtClean="0"/>
          </a:p>
          <a:p>
            <a:pPr>
              <a:spcBef>
                <a:spcPts val="1200"/>
              </a:spcBef>
            </a:pPr>
            <a:r>
              <a:rPr lang="en-US" sz="2400" dirty="0" smtClean="0"/>
              <a:t>If you ever need to remove a binding, you can use this methods.</a:t>
            </a:r>
          </a:p>
          <a:p>
            <a:pPr>
              <a:spcBef>
                <a:spcPts val="1200"/>
              </a:spcBef>
            </a:pPr>
            <a:endParaRPr lang="en-US" sz="2400" b="1" dirty="0" smtClean="0"/>
          </a:p>
          <a:p>
            <a:pPr lvl="1"/>
            <a:r>
              <a:rPr lang="en-US" sz="1800" b="1" dirty="0" err="1" smtClean="0"/>
              <a:t>Bindings.releaseByIdAsync</a:t>
            </a:r>
            <a:endParaRPr lang="en-US" sz="1800" b="1" dirty="0" smtClean="0"/>
          </a:p>
          <a:p>
            <a:pPr>
              <a:spcBef>
                <a:spcPts val="1200"/>
              </a:spcBef>
            </a:pPr>
            <a:endParaRPr lang="en-US" sz="2400" dirty="0" smtClean="0"/>
          </a:p>
          <a:p>
            <a:pPr>
              <a:spcBef>
                <a:spcPts val="1200"/>
              </a:spcBef>
            </a:pPr>
            <a:r>
              <a:rPr lang="en-US" sz="2400" dirty="0" smtClean="0"/>
              <a:t>To register an event handler on</a:t>
            </a:r>
            <a:r>
              <a:rPr lang="en-US" sz="2400" baseline="0" dirty="0" smtClean="0"/>
              <a:t> a binding, you can use the following method.</a:t>
            </a:r>
          </a:p>
          <a:p>
            <a:pPr>
              <a:spcBef>
                <a:spcPts val="1200"/>
              </a:spcBef>
            </a:pPr>
            <a:endParaRPr lang="en-US" sz="2400" dirty="0" smtClean="0"/>
          </a:p>
          <a:p>
            <a:pPr lvl="1"/>
            <a:r>
              <a:rPr lang="en-US" sz="1800" b="1" dirty="0" err="1" smtClean="0"/>
              <a:t>Binding.addHandlerAsync</a:t>
            </a:r>
            <a:r>
              <a:rPr lang="en-US" sz="1800" b="1" dirty="0" smtClean="0"/>
              <a:t>(“type”, handler);</a:t>
            </a:r>
            <a:endParaRPr lang="en-US" sz="2000" b="1" dirty="0" smtClean="0"/>
          </a:p>
          <a:p>
            <a:endParaRPr lang="en-US" sz="2400"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830350E-ACB1-43A6-88CF-7B4AD277BC67}" type="datetime1">
              <a:rPr lang="en-US" smtClean="0"/>
              <a:t>8/29/2014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75912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3966">
              <a:lnSpc>
                <a:spcPts val="2166"/>
              </a:lnSpc>
              <a:spcAft>
                <a:spcPts val="500"/>
              </a:spcAft>
              <a:defRPr/>
            </a:pPr>
            <a:r>
              <a:rPr lang="da-DK" sz="1000" dirty="0" smtClean="0">
                <a:solidFill>
                  <a:srgbClr val="EE7816"/>
                </a:solidFill>
                <a:cs typeface="Segoe UI" pitchFamily="-65" charset="-52"/>
              </a:rPr>
              <a:t>Microsoft Word intorduced</a:t>
            </a:r>
            <a:r>
              <a:rPr lang="da-DK" sz="1000" baseline="0" dirty="0" smtClean="0">
                <a:solidFill>
                  <a:srgbClr val="EE7816"/>
                </a:solidFill>
                <a:cs typeface="Segoe UI" pitchFamily="-65" charset="-52"/>
              </a:rPr>
              <a:t> </a:t>
            </a:r>
            <a:r>
              <a:rPr lang="da-DK" sz="1000" dirty="0" smtClean="0">
                <a:solidFill>
                  <a:srgbClr val="EE7816"/>
                </a:solidFill>
                <a:cs typeface="Segoe UI" pitchFamily="-65" charset="-52"/>
              </a:rPr>
              <a:t>Content Controls in </a:t>
            </a:r>
            <a:r>
              <a:rPr lang="en-US" sz="900" dirty="0" smtClean="0">
                <a:solidFill>
                  <a:srgbClr val="595959"/>
                </a:solidFill>
              </a:rPr>
              <a:t>Office 2007. Content controls act as containers and user input controls</a:t>
            </a:r>
            <a:r>
              <a:rPr lang="en-US" sz="900" baseline="0" dirty="0" smtClean="0">
                <a:solidFill>
                  <a:srgbClr val="595959"/>
                </a:solidFill>
              </a:rPr>
              <a:t> </a:t>
            </a:r>
            <a:r>
              <a:rPr lang="en-US" sz="900" dirty="0" smtClean="0">
                <a:solidFill>
                  <a:srgbClr val="595959"/>
                </a:solidFill>
              </a:rPr>
              <a:t>for specific kinds of content. A valuable</a:t>
            </a:r>
            <a:r>
              <a:rPr lang="en-US" sz="900" baseline="0" dirty="0" smtClean="0">
                <a:solidFill>
                  <a:srgbClr val="595959"/>
                </a:solidFill>
              </a:rPr>
              <a:t> role of c</a:t>
            </a:r>
            <a:r>
              <a:rPr lang="en-US" sz="900" dirty="0" smtClean="0">
                <a:solidFill>
                  <a:srgbClr val="595959"/>
                </a:solidFill>
              </a:rPr>
              <a:t>ontent controls is that they can be mapped to nodes within a custom XML part which is an XML document with custom content which is embedded within a Office document such as a DOCX file.. </a:t>
            </a:r>
          </a:p>
          <a:p>
            <a:endParaRPr lang="en-US" dirty="0" smtClean="0"/>
          </a:p>
          <a:p>
            <a:pPr indent="-3966">
              <a:lnSpc>
                <a:spcPts val="2166"/>
              </a:lnSpc>
              <a:spcAft>
                <a:spcPts val="500"/>
              </a:spcAft>
              <a:defRPr/>
            </a:pPr>
            <a:r>
              <a:rPr lang="da-DK" sz="1000" dirty="0" smtClean="0">
                <a:solidFill>
                  <a:srgbClr val="EE7816"/>
                </a:solidFill>
                <a:cs typeface="Segoe UI" pitchFamily="-65" charset="-52"/>
              </a:rPr>
              <a:t>With Office 2013, there is a new content control for repeating sections. </a:t>
            </a:r>
            <a:r>
              <a:rPr lang="en-US" sz="900" dirty="0" smtClean="0">
                <a:solidFill>
                  <a:srgbClr val="595959"/>
                </a:solidFill>
              </a:rPr>
              <a:t>A Repeating Section content control provides the capability to bind to a collection of nodes which typically represent the many side on a one-to-many relationship as in the case where a single time summary document has many time activity entries. </a:t>
            </a:r>
          </a:p>
          <a:p>
            <a:endParaRPr lang="en-US" dirty="0"/>
          </a:p>
        </p:txBody>
      </p:sp>
    </p:spTree>
    <p:extLst>
      <p:ext uri="{BB962C8B-B14F-4D97-AF65-F5344CB8AC3E}">
        <p14:creationId xmlns:p14="http://schemas.microsoft.com/office/powerpoint/2010/main" val="549884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Office 2007 introduced files built using the Office Open XML structure, Microsoft Word has supported embedding one or more custom XML documents within a DOCX file known as a </a:t>
            </a:r>
            <a:r>
              <a:rPr lang="en-US" b="1" dirty="0" smtClean="0"/>
              <a:t>custom XML</a:t>
            </a:r>
            <a:r>
              <a:rPr lang="en-US" b="1" baseline="0" dirty="0" smtClean="0"/>
              <a:t> part</a:t>
            </a:r>
            <a:r>
              <a:rPr lang="en-US" dirty="0" smtClean="0"/>
              <a:t>.</a:t>
            </a:r>
            <a:r>
              <a:rPr lang="en-US" baseline="0" dirty="0" smtClean="0"/>
              <a:t> </a:t>
            </a:r>
            <a:r>
              <a:rPr lang="en-US" dirty="0" smtClean="0"/>
              <a:t>A task pane app can be written to add, replace, update or delete a custom XML part. An app can also retrieve a specific XML part using a</a:t>
            </a:r>
            <a:r>
              <a:rPr lang="en-US" baseline="0" dirty="0" smtClean="0"/>
              <a:t>n XML namespace and get or set specific node values. Furthermore, an app can register an event handler that fires whenever there is a user action which results in a node being </a:t>
            </a:r>
            <a:r>
              <a:rPr lang="en-US" dirty="0" smtClean="0"/>
              <a:t>deleted, inserted, or replaced.</a:t>
            </a:r>
          </a:p>
          <a:p>
            <a:endParaRPr lang="en-US" dirty="0" smtClean="0"/>
          </a:p>
          <a:p>
            <a:r>
              <a:rPr lang="en-US" dirty="0" smtClean="0"/>
              <a:t>The Office API provide a core set of objects for working with custom XML parts which includes the following.</a:t>
            </a:r>
          </a:p>
          <a:p>
            <a:pPr lvl="1"/>
            <a:r>
              <a:rPr lang="en-US" dirty="0" err="1" smtClean="0"/>
              <a:t>CustomXmlPart</a:t>
            </a:r>
            <a:endParaRPr lang="en-US" dirty="0" smtClean="0"/>
          </a:p>
          <a:p>
            <a:pPr lvl="1"/>
            <a:r>
              <a:rPr lang="en-US" dirty="0" err="1" smtClean="0"/>
              <a:t>CustomXmlParts</a:t>
            </a:r>
            <a:endParaRPr lang="en-US" dirty="0" smtClean="0"/>
          </a:p>
          <a:p>
            <a:pPr lvl="1"/>
            <a:r>
              <a:rPr lang="en-US" dirty="0" err="1" smtClean="0"/>
              <a:t>CustomXmlNode</a:t>
            </a:r>
            <a:endParaRPr lang="en-US" dirty="0" smtClean="0"/>
          </a:p>
          <a:p>
            <a:pPr lvl="1"/>
            <a:r>
              <a:rPr lang="en-US" dirty="0" err="1" smtClean="0"/>
              <a:t>CustomXmlPrefixMappings</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17BB12F-765B-4025-A1C1-D2C7D4C7810F}" type="datetime1">
              <a:rPr lang="en-US" smtClean="0"/>
              <a:t>8/29/2014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09482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published recommended guidelines for designing and implementing document-based apps for Office.</a:t>
            </a:r>
            <a:r>
              <a:rPr lang="en-US" baseline="0" dirty="0" smtClean="0"/>
              <a:t> These guidelines include using </a:t>
            </a:r>
            <a:r>
              <a:rPr lang="en-US" dirty="0" smtClean="0"/>
              <a:t>Office styles and user interface experience standards. You should keep in mind that you must design and test all the scenarios you plan to support which might include UI</a:t>
            </a:r>
            <a:r>
              <a:rPr lang="en-US" baseline="0" dirty="0" smtClean="0"/>
              <a:t> experience for the </a:t>
            </a:r>
            <a:r>
              <a:rPr lang="en-US" dirty="0" smtClean="0"/>
              <a:t>browser, for tablets and mobile devices in addition to</a:t>
            </a:r>
            <a:r>
              <a:rPr lang="en-US" baseline="0" dirty="0" smtClean="0"/>
              <a:t> the UI experience in the standard Office applications themselves.</a:t>
            </a:r>
            <a:endParaRPr lang="en-US" dirty="0" smtClean="0"/>
          </a:p>
          <a:p>
            <a:endParaRPr lang="en-US" dirty="0" smtClean="0"/>
          </a:p>
          <a:p>
            <a:r>
              <a:rPr lang="en-US" dirty="0" smtClean="0"/>
              <a:t>You should also consider and make decisions about which Web technology makes sense to use. While HTML5 makes the most sense, you should understand that other Web technologies</a:t>
            </a:r>
            <a:r>
              <a:rPr lang="en-US" baseline="0" dirty="0" smtClean="0"/>
              <a:t> such as </a:t>
            </a:r>
            <a:r>
              <a:rPr lang="en-US" dirty="0" smtClean="0"/>
              <a:t>Silverlight and Flash can also be used in specific scenarios to achieve what cannot be done or what cannot be done easily with HTML5.</a:t>
            </a:r>
            <a:r>
              <a:rPr lang="en-US" baseline="0" dirty="0" smtClean="0"/>
              <a:t> </a:t>
            </a:r>
            <a:endParaRPr lang="en-US" dirty="0" smtClean="0"/>
          </a:p>
          <a:p>
            <a:pPr marL="460375" lvl="1" indent="0">
              <a:buNone/>
            </a:pP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A24D0BEB-1195-43F1-9A8F-B0AAF1590A84}" type="datetime1">
              <a:rPr lang="en-US" smtClean="0"/>
              <a:t>8/29/2014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38045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Microsoft has made specific</a:t>
            </a:r>
            <a:r>
              <a:rPr lang="en-US" sz="2400" baseline="0" dirty="0" smtClean="0"/>
              <a:t> recommendations for task pane apps with regard to l</a:t>
            </a:r>
            <a:r>
              <a:rPr lang="en-US" sz="2400" dirty="0" smtClean="0"/>
              <a:t>ayout guidance. The d</a:t>
            </a:r>
            <a:r>
              <a:rPr lang="en-US" sz="2000" dirty="0" smtClean="0"/>
              <a:t>efault width of a task pane app is 270 pixels. As a developer you cannot change that width with HTML, CSS or JavaScript. To</a:t>
            </a:r>
            <a:r>
              <a:rPr lang="en-US" sz="2000" baseline="0" dirty="0" smtClean="0"/>
              <a:t> make things even more challenging, the user can </a:t>
            </a:r>
            <a:r>
              <a:rPr lang="en-US" sz="2000" dirty="0" smtClean="0"/>
              <a:t>resize the width of the task pane which will resize your task pane app. Therefore, make sure you test your app by resizing and ensure that</a:t>
            </a:r>
            <a:r>
              <a:rPr lang="en-US" sz="2000" baseline="0" dirty="0" smtClean="0"/>
              <a:t> the user experience does not break down.</a:t>
            </a:r>
            <a:endParaRPr lang="en-US" sz="2000" dirty="0" smtClean="0"/>
          </a:p>
          <a:p>
            <a:endParaRPr lang="en-US" sz="2400" dirty="0" smtClean="0"/>
          </a:p>
          <a:p>
            <a:r>
              <a:rPr lang="en-US" sz="2400" dirty="0" smtClean="0"/>
              <a:t>As a developer of</a:t>
            </a:r>
            <a:r>
              <a:rPr lang="en-US" sz="2400" baseline="0" dirty="0" smtClean="0"/>
              <a:t> a task pane app</a:t>
            </a:r>
            <a:r>
              <a:rPr lang="en-US" sz="2400" dirty="0" smtClean="0"/>
              <a:t>, you</a:t>
            </a:r>
            <a:r>
              <a:rPr lang="en-US" sz="2400" baseline="0" dirty="0" smtClean="0"/>
              <a:t> can add custom menus to the </a:t>
            </a:r>
            <a:r>
              <a:rPr lang="en-US" sz="2000" dirty="0" smtClean="0"/>
              <a:t>context menu of an app located at the top-right corner. However. You have no control over the top-level Office Task Pane menu nor do you have control over any other menus within the Office UI.</a:t>
            </a:r>
          </a:p>
          <a:p>
            <a:endParaRPr lang="en-US" sz="2400" dirty="0" smtClean="0"/>
          </a:p>
          <a:p>
            <a:r>
              <a:rPr lang="en-US" sz="2400" dirty="0" smtClean="0"/>
              <a:t>There is also strict</a:t>
            </a:r>
            <a:r>
              <a:rPr lang="en-US" sz="2400" baseline="0" dirty="0" smtClean="0"/>
              <a:t> </a:t>
            </a:r>
            <a:r>
              <a:rPr lang="en-US" sz="2400" dirty="0" smtClean="0"/>
              <a:t>guidance with respect to scrollbars. </a:t>
            </a:r>
            <a:r>
              <a:rPr lang="en-US" sz="2000" dirty="0" smtClean="0"/>
              <a:t>Horizontal scrollbars should be avoided at all costs. You should also try an avoid the user of vertical scrollbars is possible but here use</a:t>
            </a:r>
            <a:r>
              <a:rPr lang="en-US" sz="2000" baseline="0" dirty="0" smtClean="0"/>
              <a:t> is </a:t>
            </a:r>
            <a:r>
              <a:rPr lang="en-US" sz="2000" dirty="0" smtClean="0"/>
              <a:t>acceptable if required. Remember</a:t>
            </a:r>
            <a:r>
              <a:rPr lang="en-US" sz="2000" baseline="0" dirty="0" smtClean="0"/>
              <a:t> to use the styles inside the styles.css file </a:t>
            </a:r>
            <a:r>
              <a:rPr lang="en-US" sz="2000" dirty="0" smtClean="0"/>
              <a:t>to match styles of standard Office 2013 scrollbar.</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DCDBC795-0EB2-4736-8E1E-2234EA8750B7}" type="datetime1">
              <a:rPr lang="en-US" smtClean="0"/>
              <a:t>8/29/2014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7180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smtClean="0"/>
              <a:t>Microsoft has made specific</a:t>
            </a:r>
            <a:r>
              <a:rPr lang="en-US" sz="2800" baseline="0" dirty="0" smtClean="0"/>
              <a:t> recommendations for content apps with regard to l</a:t>
            </a:r>
            <a:r>
              <a:rPr lang="en-US" sz="2800" dirty="0" smtClean="0"/>
              <a:t>ayout guidance. You must specify the width and height for</a:t>
            </a:r>
            <a:r>
              <a:rPr lang="en-US" sz="2800" baseline="0" dirty="0" smtClean="0"/>
              <a:t> a content app and the max size and width are quite large. The max width is 2560 pixels and the max height is 2048 pixels, </a:t>
            </a:r>
            <a:r>
              <a:rPr lang="en-US" sz="2400" dirty="0" smtClean="0"/>
              <a:t>As a developer you cannot change that width and height after the content app has been added so make sure it is large enough to begin width. Also keep in mind that </a:t>
            </a:r>
            <a:r>
              <a:rPr lang="en-US" sz="2400" baseline="0" dirty="0" smtClean="0"/>
              <a:t>the user can </a:t>
            </a:r>
            <a:r>
              <a:rPr lang="en-US" sz="2400" dirty="0" smtClean="0"/>
              <a:t>resize the width and height of ac content app. Therefore, make sure you test your app by resizing and ensure that</a:t>
            </a:r>
            <a:r>
              <a:rPr lang="en-US" sz="2400" baseline="0" dirty="0" smtClean="0"/>
              <a:t> the user experience is the best it can be.</a:t>
            </a:r>
            <a:endParaRPr lang="en-US" sz="2400" dirty="0" smtClean="0"/>
          </a:p>
          <a:p>
            <a:endParaRPr lang="en-US" sz="2800" dirty="0" smtClean="0"/>
          </a:p>
          <a:p>
            <a:r>
              <a:rPr lang="en-US" sz="2800" dirty="0" smtClean="0"/>
              <a:t>As a developer of</a:t>
            </a:r>
            <a:r>
              <a:rPr lang="en-US" sz="2800" baseline="0" dirty="0" smtClean="0"/>
              <a:t> a content app</a:t>
            </a:r>
            <a:r>
              <a:rPr lang="en-US" sz="2800" dirty="0" smtClean="0"/>
              <a:t>, you</a:t>
            </a:r>
            <a:r>
              <a:rPr lang="en-US" sz="2800" baseline="0" dirty="0" smtClean="0"/>
              <a:t> can add custom menus to the </a:t>
            </a:r>
            <a:r>
              <a:rPr lang="en-US" sz="2400" dirty="0" smtClean="0"/>
              <a:t>context menu of an app located at the top-right corner. However. You have no control over any other menus within the Office UI.</a:t>
            </a:r>
          </a:p>
          <a:p>
            <a:endParaRPr lang="en-US" sz="2800" dirty="0" smtClean="0"/>
          </a:p>
          <a:p>
            <a:r>
              <a:rPr lang="en-US" sz="2800" dirty="0" smtClean="0"/>
              <a:t>There is also strict</a:t>
            </a:r>
            <a:r>
              <a:rPr lang="en-US" sz="2800" baseline="0" dirty="0" smtClean="0"/>
              <a:t> </a:t>
            </a:r>
            <a:r>
              <a:rPr lang="en-US" sz="2800" dirty="0" smtClean="0"/>
              <a:t>guidance with respect to scrollbars. </a:t>
            </a:r>
            <a:r>
              <a:rPr lang="en-US" sz="2400" dirty="0" smtClean="0"/>
              <a:t>All scrollbars should be avoided at all costs, period. If you feel that you need scrollbars, then you need to make the initial width and height larger so your app does not require them.</a:t>
            </a:r>
          </a:p>
          <a:p>
            <a:endParaRPr lang="en-US" sz="2400" dirty="0" smtClean="0"/>
          </a:p>
          <a:p>
            <a:endParaRPr lang="en-US" sz="2400"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473621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It important</a:t>
            </a:r>
            <a:r>
              <a:rPr lang="en-US" sz="2400" baseline="0" dirty="0" smtClean="0"/>
              <a:t> when designing a content app to </a:t>
            </a:r>
            <a:r>
              <a:rPr lang="en-US" sz="2400" dirty="0" smtClean="0"/>
              <a:t>set an appropriate size for a width and height in </a:t>
            </a:r>
            <a:r>
              <a:rPr lang="en-US" sz="2000" dirty="0" smtClean="0"/>
              <a:t>in the app manifest. This example shows an example of a content app that has been sized to small. The width and height should be changed to remove any need for</a:t>
            </a:r>
            <a:r>
              <a:rPr lang="en-US" sz="2000" baseline="0" dirty="0" smtClean="0"/>
              <a:t> scrollbars.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4288157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things to think about is how much permission an app need to completed its work. You should try and limit the requested permissions to the absolute minimum. It is a design mistake to request more permissions than you app actually needs.</a:t>
            </a:r>
            <a:r>
              <a:rPr lang="en-US" baseline="0" dirty="0" smtClean="0"/>
              <a:t> Here is a breakdown of the available permission levels you can request in the </a:t>
            </a:r>
            <a:r>
              <a:rPr lang="en-US" baseline="0" dirty="0" err="1" smtClean="0"/>
              <a:t>RequestedCapabiliites</a:t>
            </a:r>
            <a:r>
              <a:rPr lang="en-US" baseline="0" dirty="0" smtClean="0"/>
              <a:t> element inside the app manifest.</a:t>
            </a:r>
            <a:endParaRPr lang="en-US" dirty="0" smtClean="0"/>
          </a:p>
          <a:p>
            <a:endParaRPr lang="en-US" dirty="0" smtClean="0"/>
          </a:p>
          <a:p>
            <a:pPr lvl="1">
              <a:spcBef>
                <a:spcPts val="1200"/>
              </a:spcBef>
            </a:pPr>
            <a:r>
              <a:rPr lang="en-US" sz="2400" b="1" dirty="0" smtClean="0"/>
              <a:t>Default (restricted)</a:t>
            </a:r>
            <a:r>
              <a:rPr lang="en-US" sz="2400" dirty="0" smtClean="0"/>
              <a:t> allows</a:t>
            </a:r>
            <a:r>
              <a:rPr lang="en-US" sz="2400" baseline="0" dirty="0" smtClean="0"/>
              <a:t> you to r</a:t>
            </a:r>
            <a:r>
              <a:rPr lang="en-US" sz="2000" dirty="0" smtClean="0"/>
              <a:t>ead</a:t>
            </a:r>
            <a:r>
              <a:rPr lang="en-US" sz="2000" baseline="0" dirty="0" smtClean="0"/>
              <a:t> and </a:t>
            </a:r>
            <a:r>
              <a:rPr lang="en-US" sz="2000" dirty="0" smtClean="0"/>
              <a:t>write document settings but provides no access to the content within the document itself.</a:t>
            </a:r>
          </a:p>
          <a:p>
            <a:pPr lvl="1">
              <a:spcBef>
                <a:spcPts val="1200"/>
              </a:spcBef>
            </a:pPr>
            <a:endParaRPr lang="en-US" sz="2400" dirty="0" smtClean="0"/>
          </a:p>
          <a:p>
            <a:pPr lvl="1">
              <a:spcBef>
                <a:spcPts val="1200"/>
              </a:spcBef>
            </a:pPr>
            <a:r>
              <a:rPr lang="en-US" b="1" dirty="0" err="1" smtClean="0"/>
              <a:t>ReadDocument</a:t>
            </a:r>
            <a:r>
              <a:rPr lang="en-US" sz="2400" dirty="0" smtClean="0"/>
              <a:t> allows </a:t>
            </a:r>
            <a:r>
              <a:rPr lang="en-US" sz="2000" dirty="0" smtClean="0"/>
              <a:t>read access to document as well as read/write access to document</a:t>
            </a:r>
            <a:r>
              <a:rPr lang="en-US" sz="2000" baseline="0" dirty="0" smtClean="0"/>
              <a:t> settings and the ability to create bindings and </a:t>
            </a:r>
            <a:r>
              <a:rPr lang="en-US" sz="2000" dirty="0" smtClean="0"/>
              <a:t>register for document level events</a:t>
            </a:r>
          </a:p>
          <a:p>
            <a:pPr lvl="1">
              <a:spcBef>
                <a:spcPts val="1200"/>
              </a:spcBef>
            </a:pPr>
            <a:endParaRPr lang="en-US" sz="2400" dirty="0" smtClean="0"/>
          </a:p>
          <a:p>
            <a:pPr lvl="1">
              <a:spcBef>
                <a:spcPts val="1200"/>
              </a:spcBef>
            </a:pPr>
            <a:r>
              <a:rPr lang="en-US" sz="2400" b="1" dirty="0" err="1" smtClean="0"/>
              <a:t>WriteDocument</a:t>
            </a:r>
            <a:r>
              <a:rPr lang="en-US" sz="2400" dirty="0" smtClean="0"/>
              <a:t> </a:t>
            </a:r>
            <a:r>
              <a:rPr lang="en-US" sz="2800" dirty="0" smtClean="0"/>
              <a:t>allows </a:t>
            </a:r>
            <a:r>
              <a:rPr lang="en-US" sz="2400" dirty="0" smtClean="0"/>
              <a:t>write access to document at the current selection as well as read/write access to document</a:t>
            </a:r>
            <a:r>
              <a:rPr lang="en-US" sz="2400" baseline="0" dirty="0" smtClean="0"/>
              <a:t> settings. However the app cannot read any contents of the document itself.</a:t>
            </a:r>
            <a:endParaRPr lang="en-US" sz="2400" dirty="0" smtClean="0"/>
          </a:p>
          <a:p>
            <a:pPr lvl="2">
              <a:spcBef>
                <a:spcPts val="1200"/>
              </a:spcBef>
            </a:pPr>
            <a:endParaRPr lang="en-US" sz="2000" dirty="0" smtClean="0"/>
          </a:p>
          <a:p>
            <a:pPr lvl="1">
              <a:spcBef>
                <a:spcPts val="1200"/>
              </a:spcBef>
            </a:pPr>
            <a:r>
              <a:rPr lang="en-US" sz="2400" b="1" dirty="0" err="1" smtClean="0"/>
              <a:t>ReadWriteDocument</a:t>
            </a:r>
            <a:r>
              <a:rPr lang="en-US" sz="2400" dirty="0" smtClean="0"/>
              <a:t> provides the combined permissions of </a:t>
            </a:r>
            <a:r>
              <a:rPr lang="en-US" sz="2400" dirty="0" err="1" smtClean="0"/>
              <a:t>ReadDocument</a:t>
            </a:r>
            <a:r>
              <a:rPr lang="en-US" sz="2400" dirty="0" smtClean="0"/>
              <a:t> and </a:t>
            </a:r>
            <a:r>
              <a:rPr lang="en-US" sz="2400" dirty="0" err="1" smtClean="0"/>
              <a:t>WriteDocument</a:t>
            </a:r>
            <a:r>
              <a:rPr lang="en-US" sz="2400" dirty="0" smtClean="0"/>
              <a:t> together</a:t>
            </a:r>
          </a:p>
          <a:p>
            <a:pPr lvl="1">
              <a:spcBef>
                <a:spcPts val="1200"/>
              </a:spcBef>
            </a:pPr>
            <a:endParaRPr lang="en-US" sz="2400" dirty="0" smtClean="0"/>
          </a:p>
          <a:p>
            <a:pPr lvl="1">
              <a:spcBef>
                <a:spcPts val="1200"/>
              </a:spcBef>
            </a:pPr>
            <a:r>
              <a:rPr lang="en-US" sz="2400" b="1" dirty="0" err="1" smtClean="0"/>
              <a:t>FullAccess</a:t>
            </a:r>
            <a:r>
              <a:rPr lang="en-US" sz="2400" dirty="0" smtClean="0"/>
              <a:t> provides all permissions</a:t>
            </a:r>
            <a:r>
              <a:rPr lang="en-US" sz="2400" baseline="0" dirty="0" smtClean="0"/>
              <a:t> of </a:t>
            </a:r>
            <a:r>
              <a:rPr lang="en-US" sz="2400" baseline="0" dirty="0" err="1" smtClean="0"/>
              <a:t>ReadWriteDocument</a:t>
            </a:r>
            <a:r>
              <a:rPr lang="en-US" sz="2400" baseline="0" dirty="0" smtClean="0"/>
              <a:t> plus the right to use other Web technologies such as Silverlight or Flash within the app. </a:t>
            </a:r>
            <a:endParaRPr lang="en-US" sz="2000" dirty="0" smtClean="0"/>
          </a:p>
          <a:p>
            <a:pPr lvl="1"/>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3C3D75D6-D7ED-4F1A-BC4D-CE1CC6485FEF}" type="datetime1">
              <a:rPr lang="en-US" smtClean="0"/>
              <a:t>8/29/2014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16755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fld id="{0BB6559B-C68D-49B4-97AE-9BB74C417927}" type="datetime1">
              <a:rPr lang="en-US" smtClean="0"/>
              <a:t>8/29/2014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37</a:t>
            </a:fld>
            <a:endParaRPr lang="en-US" dirty="0"/>
          </a:p>
        </p:txBody>
      </p:sp>
    </p:spTree>
    <p:extLst>
      <p:ext uri="{BB962C8B-B14F-4D97-AF65-F5344CB8AC3E}">
        <p14:creationId xmlns:p14="http://schemas.microsoft.com/office/powerpoint/2010/main" val="3770684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EEDE84A-98EC-4D75-9A7A-DFF39A931950}" type="datetime1">
              <a:rPr lang="en-US" smtClean="0"/>
              <a:t>8/29/2014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24451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8/29/2014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41</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basic</a:t>
            </a:r>
            <a:r>
              <a:rPr lang="en-US" baseline="0" dirty="0" smtClean="0"/>
              <a:t> styles (i.e. shapes) for creating an app for Office. </a:t>
            </a:r>
          </a:p>
          <a:p>
            <a:endParaRPr lang="en-US" baseline="0" dirty="0" smtClean="0"/>
          </a:p>
          <a:p>
            <a:pPr marL="171450" indent="-171450">
              <a:buFont typeface="Arial" panose="020B0604020202020204" pitchFamily="34" charset="0"/>
              <a:buChar char="•"/>
            </a:pPr>
            <a:r>
              <a:rPr lang="en-US" baseline="0" dirty="0" smtClean="0"/>
              <a:t>A </a:t>
            </a:r>
            <a:r>
              <a:rPr lang="en-US" b="1" baseline="0" dirty="0" smtClean="0"/>
              <a:t>task pane app</a:t>
            </a:r>
            <a:r>
              <a:rPr lang="en-US" baseline="0" dirty="0" smtClean="0"/>
              <a:t> is p</a:t>
            </a:r>
            <a:r>
              <a:rPr lang="en-US" dirty="0" smtClean="0"/>
              <a:t>ositioned to right of document in a style that is familiar to experience Officers users. A task pane app</a:t>
            </a:r>
            <a:r>
              <a:rPr lang="en-US" baseline="0" dirty="0" smtClean="0"/>
              <a:t> is typically used </a:t>
            </a:r>
            <a:r>
              <a:rPr lang="en-US" dirty="0" smtClean="0"/>
              <a:t>to assist a user working with a specific document. For example, a task pane app can be designed to search and retrieve content from Internet that can be inserted</a:t>
            </a:r>
            <a:r>
              <a:rPr lang="en-US" baseline="0" dirty="0" smtClean="0"/>
              <a:t> into the document.</a:t>
            </a:r>
            <a:endParaRPr lang="en-US" dirty="0" smtClean="0"/>
          </a:p>
          <a:p>
            <a:pPr marL="107152" lvl="1" indent="0">
              <a:buNone/>
            </a:pPr>
            <a:endParaRPr lang="en-US" dirty="0" smtClean="0"/>
          </a:p>
          <a:p>
            <a:pPr marL="171450" indent="-171450">
              <a:buFont typeface="Arial" panose="020B0604020202020204" pitchFamily="34" charset="0"/>
              <a:buChar char="•"/>
            </a:pPr>
            <a:r>
              <a:rPr lang="en-US" dirty="0" smtClean="0"/>
              <a:t>A </a:t>
            </a:r>
            <a:r>
              <a:rPr lang="en-US" b="1" dirty="0" smtClean="0"/>
              <a:t>content app</a:t>
            </a:r>
            <a:r>
              <a:rPr lang="en-US" dirty="0" smtClean="0"/>
              <a:t> is designed to add its content inline into a position within current document. Note that content apps are only supported into Excel so that document is always an Excel workbook. The content app must be added to a specific worksheet within</a:t>
            </a:r>
            <a:r>
              <a:rPr lang="en-US" baseline="0" dirty="0" smtClean="0"/>
              <a:t> a workbook. The content app </a:t>
            </a:r>
            <a:r>
              <a:rPr lang="en-US" dirty="0" smtClean="0"/>
              <a:t>can read and write contents to cells within the same workbook.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4902DF4-DDCE-46FB-8A24-00FD15374D28}" type="datetime1">
              <a:rPr lang="en-US" smtClean="0"/>
              <a:t>8/29/2014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34529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matrix on</a:t>
            </a:r>
            <a:r>
              <a:rPr lang="en-US" baseline="0" dirty="0" smtClean="0"/>
              <a:t> the slide above shows which types of Apps for Office are available in specific Office applications.</a:t>
            </a:r>
          </a:p>
          <a:p>
            <a:endParaRPr lang="en-US" baseline="0" dirty="0" smtClean="0"/>
          </a:p>
          <a:p>
            <a:pPr lvl="1"/>
            <a:r>
              <a:rPr lang="en-US" baseline="0" dirty="0" smtClean="0"/>
              <a:t>Task pane apps can be created for Office Applications including Word, Excel and Project. A task pane app created for Excel can also be used in the Web-based version of Excel and run through the browser.</a:t>
            </a:r>
          </a:p>
          <a:p>
            <a:pPr lvl="1"/>
            <a:endParaRPr lang="en-US" baseline="0" dirty="0" smtClean="0"/>
          </a:p>
          <a:p>
            <a:pPr marL="212981" marR="0" lvl="1" indent="-105829"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dirty="0" smtClean="0"/>
              <a:t>Content apps can be created for Excel. A content app created for Excel can also be used in the Web-based version of Excel and run through the browser.</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FFE61FA-0BBD-4DD2-9F9E-C44B99424968}" type="datetime1">
              <a:rPr lang="en-US" smtClean="0"/>
              <a:t>8/29/2014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87585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Office 2013 application (i.e. rich clients), apps are supported by integrating an in-process component, the Office 2013 Web Extensibility Framework runtime, to manage the WEF</a:t>
            </a:r>
            <a:r>
              <a:rPr lang="en-US" sz="1200" kern="1200" baseline="0" dirty="0" smtClean="0">
                <a:solidFill>
                  <a:schemeClr val="tx1"/>
                </a:solidFill>
                <a:effectLst/>
                <a:latin typeface="+mn-lt"/>
                <a:ea typeface="+mn-ea"/>
                <a:cs typeface="+mn-cs"/>
              </a:rPr>
              <a:t> component </a:t>
            </a:r>
            <a:r>
              <a:rPr lang="en-US" sz="1200" kern="1200" dirty="0" smtClean="0">
                <a:solidFill>
                  <a:schemeClr val="tx1"/>
                </a:solidFill>
                <a:effectLst/>
                <a:latin typeface="+mn-lt"/>
                <a:ea typeface="+mn-ea"/>
                <a:cs typeface="+mn-cs"/>
              </a:rPr>
              <a:t>lifecycle and enable interoperability between the WEF</a:t>
            </a:r>
            <a:r>
              <a:rPr lang="en-US" sz="1200" kern="1200" baseline="0" dirty="0" smtClean="0">
                <a:solidFill>
                  <a:schemeClr val="tx1"/>
                </a:solidFill>
                <a:effectLst/>
                <a:latin typeface="+mn-lt"/>
                <a:ea typeface="+mn-ea"/>
                <a:cs typeface="+mn-cs"/>
              </a:rPr>
              <a:t> component </a:t>
            </a:r>
            <a:r>
              <a:rPr lang="en-US" sz="1200" kern="1200" dirty="0" smtClean="0">
                <a:solidFill>
                  <a:schemeClr val="tx1"/>
                </a:solidFill>
                <a:effectLst/>
                <a:latin typeface="+mn-lt"/>
                <a:ea typeface="+mn-ea"/>
                <a:cs typeface="+mn-cs"/>
              </a:rPr>
              <a:t>and the Office 2013 application. The WEF</a:t>
            </a:r>
            <a:r>
              <a:rPr lang="en-US" sz="1200" kern="1200" baseline="0" dirty="0" smtClean="0">
                <a:solidFill>
                  <a:schemeClr val="tx1"/>
                </a:solidFill>
                <a:effectLst/>
                <a:latin typeface="+mn-lt"/>
                <a:ea typeface="+mn-ea"/>
                <a:cs typeface="+mn-cs"/>
              </a:rPr>
              <a:t> component’s</a:t>
            </a:r>
            <a:r>
              <a:rPr lang="en-US" sz="1200" kern="1200" dirty="0" smtClean="0">
                <a:solidFill>
                  <a:schemeClr val="tx1"/>
                </a:solidFill>
                <a:effectLst/>
                <a:latin typeface="+mn-lt"/>
                <a:ea typeface="+mn-ea"/>
                <a:cs typeface="+mn-cs"/>
              </a:rPr>
              <a:t> Web page itself is hosted out-of-process inside a browser control, which in turn is hosted inside a sandboxed process that provides security and performance isolation. The Web Extensibility Framework runtime manages </a:t>
            </a:r>
            <a:r>
              <a:rPr lang="en-US" sz="1200" kern="1200" dirty="0" err="1" smtClean="0">
                <a:solidFill>
                  <a:schemeClr val="tx1"/>
                </a:solidFill>
                <a:effectLst/>
                <a:latin typeface="+mn-lt"/>
                <a:ea typeface="+mn-ea"/>
                <a:cs typeface="+mn-cs"/>
              </a:rPr>
              <a:t>interprocess</a:t>
            </a:r>
            <a:r>
              <a:rPr lang="en-US" sz="1200" kern="1200" dirty="0" smtClean="0">
                <a:solidFill>
                  <a:schemeClr val="tx1"/>
                </a:solidFill>
                <a:effectLst/>
                <a:latin typeface="+mn-lt"/>
                <a:ea typeface="+mn-ea"/>
                <a:cs typeface="+mn-cs"/>
              </a:rPr>
              <a:t> communication, the translation of JavaScript API calls and events into native ones, as well as UI </a:t>
            </a:r>
            <a:r>
              <a:rPr lang="en-US" sz="1200" kern="1200" dirty="0" err="1" smtClean="0">
                <a:solidFill>
                  <a:schemeClr val="tx1"/>
                </a:solidFill>
                <a:effectLst/>
                <a:latin typeface="+mn-lt"/>
                <a:ea typeface="+mn-ea"/>
                <a:cs typeface="+mn-cs"/>
              </a:rPr>
              <a:t>remoting</a:t>
            </a:r>
            <a:r>
              <a:rPr lang="en-US" sz="1200" kern="1200" dirty="0" smtClean="0">
                <a:solidFill>
                  <a:schemeClr val="tx1"/>
                </a:solidFill>
                <a:effectLst/>
                <a:latin typeface="+mn-lt"/>
                <a:ea typeface="+mn-ea"/>
                <a:cs typeface="+mn-cs"/>
              </a:rPr>
              <a:t> support to enable the WEF</a:t>
            </a:r>
            <a:r>
              <a:rPr lang="en-US" sz="1200" kern="1200" baseline="0" dirty="0" smtClean="0">
                <a:solidFill>
                  <a:schemeClr val="tx1"/>
                </a:solidFill>
                <a:effectLst/>
                <a:latin typeface="+mn-lt"/>
                <a:ea typeface="+mn-ea"/>
                <a:cs typeface="+mn-cs"/>
              </a:rPr>
              <a:t> component </a:t>
            </a:r>
            <a:r>
              <a:rPr lang="en-US" sz="1200" kern="1200" dirty="0" smtClean="0">
                <a:solidFill>
                  <a:schemeClr val="tx1"/>
                </a:solidFill>
                <a:effectLst/>
                <a:latin typeface="+mn-lt"/>
                <a:ea typeface="+mn-ea"/>
                <a:cs typeface="+mn-cs"/>
              </a:rPr>
              <a:t>to be rendered inside the document or Office 2013 application.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8</a:t>
            </a:fld>
            <a:endParaRPr lang="en-US"/>
          </a:p>
        </p:txBody>
      </p:sp>
    </p:spTree>
    <p:extLst>
      <p:ext uri="{BB962C8B-B14F-4D97-AF65-F5344CB8AC3E}">
        <p14:creationId xmlns:p14="http://schemas.microsoft.com/office/powerpoint/2010/main" val="3767398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Office 2013 Web Apps, WEF</a:t>
            </a:r>
            <a:r>
              <a:rPr lang="en-US" sz="1200" kern="1200" baseline="0" dirty="0" smtClean="0">
                <a:solidFill>
                  <a:schemeClr val="tx1"/>
                </a:solidFill>
                <a:effectLst/>
                <a:latin typeface="+mn-lt"/>
                <a:ea typeface="+mn-ea"/>
                <a:cs typeface="+mn-cs"/>
              </a:rPr>
              <a:t> components</a:t>
            </a:r>
            <a:r>
              <a:rPr lang="en-US" sz="1200" kern="1200" dirty="0" smtClean="0">
                <a:solidFill>
                  <a:schemeClr val="tx1"/>
                </a:solidFill>
                <a:effectLst/>
                <a:latin typeface="+mn-lt"/>
                <a:ea typeface="+mn-ea"/>
                <a:cs typeface="+mn-cs"/>
              </a:rPr>
              <a:t> are hosted inside an IFrame. WEF</a:t>
            </a:r>
            <a:r>
              <a:rPr lang="en-US" sz="1200" kern="1200" baseline="0" dirty="0" smtClean="0">
                <a:solidFill>
                  <a:schemeClr val="tx1"/>
                </a:solidFill>
                <a:effectLst/>
                <a:latin typeface="+mn-lt"/>
                <a:ea typeface="+mn-ea"/>
                <a:cs typeface="+mn-cs"/>
              </a:rPr>
              <a:t> component </a:t>
            </a:r>
            <a:r>
              <a:rPr lang="en-US" sz="1200" kern="1200" dirty="0" smtClean="0">
                <a:solidFill>
                  <a:schemeClr val="tx1"/>
                </a:solidFill>
                <a:effectLst/>
                <a:latin typeface="+mn-lt"/>
                <a:ea typeface="+mn-ea"/>
                <a:cs typeface="+mn-cs"/>
              </a:rPr>
              <a:t>support is enabled in the Web Apps by the integration of the Office JavaScript library that, in a similar fashion to the rich client applications, manages of the WEF</a:t>
            </a:r>
            <a:r>
              <a:rPr lang="en-US" sz="1200" kern="1200" baseline="0" dirty="0" smtClean="0">
                <a:solidFill>
                  <a:schemeClr val="tx1"/>
                </a:solidFill>
                <a:effectLst/>
                <a:latin typeface="+mn-lt"/>
                <a:ea typeface="+mn-ea"/>
                <a:cs typeface="+mn-cs"/>
              </a:rPr>
              <a:t> component </a:t>
            </a:r>
            <a:r>
              <a:rPr lang="en-US" sz="1200" kern="1200" dirty="0" smtClean="0">
                <a:solidFill>
                  <a:schemeClr val="tx1"/>
                </a:solidFill>
                <a:effectLst/>
                <a:latin typeface="+mn-lt"/>
                <a:ea typeface="+mn-ea"/>
                <a:cs typeface="+mn-cs"/>
              </a:rPr>
              <a:t>lifecycle and interoperability between the WEF</a:t>
            </a:r>
            <a:r>
              <a:rPr lang="en-US" sz="1200" kern="1200" baseline="0" dirty="0" smtClean="0">
                <a:solidFill>
                  <a:schemeClr val="tx1"/>
                </a:solidFill>
                <a:effectLst/>
                <a:latin typeface="+mn-lt"/>
                <a:ea typeface="+mn-ea"/>
                <a:cs typeface="+mn-cs"/>
              </a:rPr>
              <a:t> component </a:t>
            </a:r>
            <a:r>
              <a:rPr lang="en-US" sz="1200" kern="1200" dirty="0" smtClean="0">
                <a:solidFill>
                  <a:schemeClr val="tx1"/>
                </a:solidFill>
                <a:effectLst/>
                <a:latin typeface="+mn-lt"/>
                <a:ea typeface="+mn-ea"/>
                <a:cs typeface="+mn-cs"/>
              </a:rPr>
              <a:t>and the Web App, which for the browser requires a special cross-frame communication infrastructure. The same Office JavaScript library used on rich clients supports the APIs available to the WEF</a:t>
            </a:r>
            <a:r>
              <a:rPr lang="en-US" sz="1200" kern="1200" baseline="0" dirty="0" smtClean="0">
                <a:solidFill>
                  <a:schemeClr val="tx1"/>
                </a:solidFill>
                <a:effectLst/>
                <a:latin typeface="+mn-lt"/>
                <a:ea typeface="+mn-ea"/>
                <a:cs typeface="+mn-cs"/>
              </a:rPr>
              <a:t> component </a:t>
            </a:r>
            <a:r>
              <a:rPr lang="en-US" sz="1200" kern="1200" dirty="0" smtClean="0">
                <a:solidFill>
                  <a:schemeClr val="tx1"/>
                </a:solidFill>
                <a:effectLst/>
                <a:latin typeface="+mn-lt"/>
                <a:ea typeface="+mn-ea"/>
                <a:cs typeface="+mn-cs"/>
              </a:rPr>
              <a:t>code to interact with the Web App.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9</a:t>
            </a:fld>
            <a:endParaRPr lang="en-US"/>
          </a:p>
        </p:txBody>
      </p:sp>
    </p:spTree>
    <p:extLst>
      <p:ext uri="{BB962C8B-B14F-4D97-AF65-F5344CB8AC3E}">
        <p14:creationId xmlns:p14="http://schemas.microsoft.com/office/powerpoint/2010/main" val="195623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 new document-based app for Office, you can use Visual Studio 2012 and the new project templates available</a:t>
            </a:r>
            <a:r>
              <a:rPr lang="en-US" baseline="0" dirty="0" smtClean="0"/>
              <a:t> for creating apps for Office. When you create the new project, Visual Studio 2012 prompts you to configure project options. You implement the app by </a:t>
            </a:r>
            <a:r>
              <a:rPr lang="en-US" sz="2000" dirty="0" smtClean="0"/>
              <a:t>modifying source files with HTML, CSS and JavaScript. Visual Studio 2012</a:t>
            </a:r>
            <a:r>
              <a:rPr lang="en-US" sz="2000" baseline="0" dirty="0" smtClean="0"/>
              <a:t> makes it easy to test and debug an app by simply pressing the {F5} key as with other types of Visual Studio projects.</a:t>
            </a:r>
          </a:p>
        </p:txBody>
      </p:sp>
      <p:sp>
        <p:nvSpPr>
          <p:cNvPr id="4" name="Date Placeholder 3"/>
          <p:cNvSpPr>
            <a:spLocks noGrp="1"/>
          </p:cNvSpPr>
          <p:nvPr>
            <p:ph type="dt" idx="10"/>
          </p:nvPr>
        </p:nvSpPr>
        <p:spPr>
          <a:xfrm>
            <a:off x="3884613" y="0"/>
            <a:ext cx="2971800" cy="457200"/>
          </a:xfrm>
          <a:prstGeom prst="rect">
            <a:avLst/>
          </a:prstGeom>
        </p:spPr>
        <p:txBody>
          <a:bodyPr/>
          <a:lstStyle/>
          <a:p>
            <a:fld id="{0A175E7E-6A40-4F96-8E92-2695EB76FB92}" type="datetime1">
              <a:rPr lang="en-US" smtClean="0"/>
              <a:t>8/29/2014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73225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Office 2013 provides a common JavaScript API for developing document-based apps. This API provides a common set of objects used to read and write content to and from document. The common API can also be</a:t>
            </a:r>
            <a:r>
              <a:rPr lang="en-US" baseline="0" dirty="0" smtClean="0"/>
              <a:t> used </a:t>
            </a:r>
            <a:r>
              <a:rPr lang="en-US" dirty="0" smtClean="0"/>
              <a:t>to create bindings and event handlers. Note that with Office 2013, the common API is only used across Word and Excel but there are plans to expand the common API and have it used by additional Office applications in later versions.</a:t>
            </a:r>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28D7E24-7ED3-49C5-88AA-13D456689A00}" type="datetime1">
              <a:rPr lang="en-US" smtClean="0"/>
              <a:t>8/29/2014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33205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Office JavaScript object model provides a top-level object named </a:t>
            </a:r>
            <a:r>
              <a:rPr lang="en-US" b="1" dirty="0" smtClean="0"/>
              <a:t>Office</a:t>
            </a:r>
            <a:r>
              <a:rPr lang="en-US" dirty="0" smtClean="0"/>
              <a:t> with a </a:t>
            </a:r>
            <a:r>
              <a:rPr lang="en-US" b="1" dirty="0" smtClean="0"/>
              <a:t>context</a:t>
            </a:r>
            <a:r>
              <a:rPr lang="en-US" dirty="0" smtClean="0"/>
              <a:t> property</a:t>
            </a:r>
            <a:r>
              <a:rPr lang="en-US" baseline="0" dirty="0" smtClean="0"/>
              <a:t> </a:t>
            </a:r>
            <a:r>
              <a:rPr lang="en-US" dirty="0" smtClean="0"/>
              <a:t>which provides your entry point into the API. The context property provides three properties</a:t>
            </a:r>
            <a:r>
              <a:rPr lang="en-US" baseline="0" dirty="0" smtClean="0"/>
              <a:t> which expose the following objects.</a:t>
            </a:r>
            <a:endParaRPr lang="en-US" dirty="0" smtClean="0"/>
          </a:p>
          <a:p>
            <a:endParaRPr lang="en-US" sz="2600" dirty="0" smtClean="0"/>
          </a:p>
          <a:p>
            <a:pPr marL="0" indent="0">
              <a:buFont typeface="Arial" panose="020B0604020202020204" pitchFamily="34" charset="0"/>
              <a:buNone/>
            </a:pPr>
            <a:r>
              <a:rPr lang="en-US" sz="2600" b="1" dirty="0" err="1" smtClean="0">
                <a:solidFill>
                  <a:schemeClr val="bg2">
                    <a:lumMod val="75000"/>
                  </a:schemeClr>
                </a:solidFill>
              </a:rPr>
              <a:t>Office.context.document</a:t>
            </a:r>
            <a:r>
              <a:rPr lang="en-US" sz="2600" b="1" dirty="0" smtClean="0">
                <a:solidFill>
                  <a:schemeClr val="bg2">
                    <a:lumMod val="75000"/>
                  </a:schemeClr>
                </a:solidFill>
              </a:rPr>
              <a:t> </a:t>
            </a:r>
            <a:r>
              <a:rPr lang="en-US" sz="2600" b="0" dirty="0" smtClean="0">
                <a:solidFill>
                  <a:schemeClr val="bg2">
                    <a:lumMod val="75000"/>
                  </a:schemeClr>
                </a:solidFill>
              </a:rPr>
              <a:t>provides access </a:t>
            </a:r>
            <a:r>
              <a:rPr lang="en-US" sz="2300" dirty="0" smtClean="0"/>
              <a:t>to the current document.</a:t>
            </a:r>
          </a:p>
          <a:p>
            <a:pPr marL="0" indent="0">
              <a:buFont typeface="Arial" panose="020B0604020202020204" pitchFamily="34" charset="0"/>
              <a:buNone/>
            </a:pPr>
            <a:endParaRPr lang="en-US" sz="2600" b="1" dirty="0" smtClean="0">
              <a:solidFill>
                <a:schemeClr val="bg2">
                  <a:lumMod val="75000"/>
                </a:schemeClr>
              </a:solidFill>
            </a:endParaRPr>
          </a:p>
          <a:p>
            <a:pPr marL="0" indent="0">
              <a:buFont typeface="Arial" panose="020B0604020202020204" pitchFamily="34" charset="0"/>
              <a:buNone/>
            </a:pPr>
            <a:r>
              <a:rPr lang="en-US" sz="2600" b="1" dirty="0" err="1" smtClean="0">
                <a:solidFill>
                  <a:schemeClr val="bg2">
                    <a:lumMod val="75000"/>
                  </a:schemeClr>
                </a:solidFill>
              </a:rPr>
              <a:t>Office.context.settings</a:t>
            </a:r>
            <a:r>
              <a:rPr lang="en-US" sz="2600" b="0" dirty="0" smtClean="0">
                <a:solidFill>
                  <a:schemeClr val="bg2">
                    <a:lumMod val="75000"/>
                  </a:schemeClr>
                </a:solidFill>
              </a:rPr>
              <a:t> provides access to a custom property bag</a:t>
            </a:r>
            <a:r>
              <a:rPr lang="en-US" sz="2600" b="0" baseline="0" dirty="0" smtClean="0">
                <a:solidFill>
                  <a:schemeClr val="bg2">
                    <a:lumMod val="75000"/>
                  </a:schemeClr>
                </a:solidFill>
              </a:rPr>
              <a:t> allowing the developer to save and retrieve custom property settings</a:t>
            </a:r>
            <a:endParaRPr lang="en-US" sz="2600" b="0" dirty="0" smtClean="0">
              <a:solidFill>
                <a:schemeClr val="bg2">
                  <a:lumMod val="75000"/>
                </a:schemeClr>
              </a:solidFill>
            </a:endParaRPr>
          </a:p>
          <a:p>
            <a:pPr marL="107152" lvl="1" indent="0">
              <a:buNone/>
            </a:pPr>
            <a:endParaRPr lang="en-US" sz="2200" dirty="0" smtClean="0"/>
          </a:p>
          <a:p>
            <a:pPr marL="0" indent="0">
              <a:buFont typeface="Arial" panose="020B0604020202020204" pitchFamily="34" charset="0"/>
              <a:buNone/>
            </a:pPr>
            <a:r>
              <a:rPr lang="en-US" sz="2600" b="1" dirty="0" err="1" smtClean="0">
                <a:solidFill>
                  <a:schemeClr val="bg2">
                    <a:lumMod val="75000"/>
                  </a:schemeClr>
                </a:solidFill>
              </a:rPr>
              <a:t>Office.context.application</a:t>
            </a:r>
            <a:r>
              <a:rPr lang="en-US" sz="2600" b="0" dirty="0" smtClean="0">
                <a:solidFill>
                  <a:schemeClr val="bg2">
                    <a:lumMod val="75000"/>
                  </a:schemeClr>
                </a:solidFill>
              </a:rPr>
              <a:t> provides access to the entry points</a:t>
            </a:r>
            <a:r>
              <a:rPr lang="en-US" sz="2600" b="0" baseline="0" dirty="0" smtClean="0">
                <a:solidFill>
                  <a:schemeClr val="bg2">
                    <a:lumMod val="75000"/>
                  </a:schemeClr>
                </a:solidFill>
              </a:rPr>
              <a:t> for a</a:t>
            </a:r>
            <a:r>
              <a:rPr lang="en-US" sz="2200" dirty="0" smtClean="0"/>
              <a:t>pp-specific APIs such as the APIs used to program against Microsoft</a:t>
            </a:r>
            <a:r>
              <a:rPr lang="en-US" sz="2200" baseline="0" dirty="0" smtClean="0"/>
              <a:t> </a:t>
            </a:r>
            <a:r>
              <a:rPr lang="en-US" sz="2200" dirty="0" smtClean="0"/>
              <a:t>Project and Outlook</a:t>
            </a:r>
          </a:p>
          <a:p>
            <a:pPr marL="0" indent="0">
              <a:buNone/>
            </a:pPr>
            <a:endParaRPr lang="en-US" sz="2600"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D833ED9A-4CD3-4047-B234-D5636E1D65D6}" type="datetime1">
              <a:rPr lang="en-US" smtClean="0"/>
              <a:t>8/29/2014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442225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34223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22.tmp"/></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6.tm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30.tmp"/><Relationship Id="rId5" Type="http://schemas.openxmlformats.org/officeDocument/2006/relationships/image" Target="../media/image29.tmp"/><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99" dirty="0"/>
              <a:t>App Development with Visual Studio 2012 RC</a:t>
            </a:r>
          </a:p>
        </p:txBody>
      </p:sp>
      <p:sp>
        <p:nvSpPr>
          <p:cNvPr id="3" name="Content Placeholder 2"/>
          <p:cNvSpPr>
            <a:spLocks noGrp="1"/>
          </p:cNvSpPr>
          <p:nvPr>
            <p:ph type="body" sz="quarter" idx="10"/>
          </p:nvPr>
        </p:nvSpPr>
        <p:spPr/>
        <p:txBody>
          <a:bodyPr/>
          <a:lstStyle/>
          <a:p>
            <a:pPr lvl="1"/>
            <a:r>
              <a:rPr lang="en-US" sz="1999" dirty="0"/>
              <a:t>Create new App for Office using the Apps for Office 2013 project template</a:t>
            </a:r>
          </a:p>
          <a:p>
            <a:pPr marL="1266445" lvl="2" indent="-457063">
              <a:buFont typeface="+mj-lt"/>
              <a:buAutoNum type="arabicPeriod"/>
            </a:pPr>
            <a:r>
              <a:rPr lang="en-US" sz="1600" dirty="0"/>
              <a:t>Visual Studio create a new solution with two projects</a:t>
            </a:r>
          </a:p>
          <a:p>
            <a:pPr marL="1266445" lvl="2" indent="-457063">
              <a:buFont typeface="+mj-lt"/>
              <a:buAutoNum type="arabicPeriod"/>
            </a:pPr>
            <a:r>
              <a:rPr lang="en-US" sz="1600" dirty="0"/>
              <a:t>Top project includes the app manifest for installation into a catalog</a:t>
            </a:r>
          </a:p>
          <a:p>
            <a:pPr marL="1266445" lvl="2" indent="-457063">
              <a:buFont typeface="+mj-lt"/>
              <a:buAutoNum type="arabicPeriod"/>
            </a:pPr>
            <a:r>
              <a:rPr lang="en-US" sz="1600" dirty="0"/>
              <a:t>Bottom project is ASP.NET Website project know as </a:t>
            </a:r>
            <a:r>
              <a:rPr lang="en-US" sz="1600" b="1" dirty="0"/>
              <a:t>Remote Web</a:t>
            </a:r>
            <a:r>
              <a:rPr lang="en-US" sz="1600" dirty="0"/>
              <a:t> project</a:t>
            </a:r>
          </a:p>
          <a:p>
            <a:pPr marL="1266445" lvl="2" indent="-457063">
              <a:buFont typeface="+mj-lt"/>
              <a:buAutoNum type="arabicPeriod"/>
            </a:pPr>
            <a:r>
              <a:rPr lang="en-US" sz="1600" dirty="0"/>
              <a:t>Modify Remote Web project source files with HTML, CSS and JavaScript</a:t>
            </a:r>
          </a:p>
          <a:p>
            <a:pPr marL="1266445" lvl="2" indent="-457063">
              <a:buFont typeface="+mj-lt"/>
              <a:buAutoNum type="arabicPeriod"/>
            </a:pPr>
            <a:r>
              <a:rPr lang="en-US" sz="1600" dirty="0"/>
              <a:t>Press {F5} to test and debug</a:t>
            </a:r>
          </a:p>
        </p:txBody>
      </p:sp>
      <p:pic>
        <p:nvPicPr>
          <p:cNvPr id="15" name="Picture 14"/>
          <p:cNvPicPr>
            <a:picLocks noChangeAspect="1"/>
          </p:cNvPicPr>
          <p:nvPr/>
        </p:nvPicPr>
        <p:blipFill>
          <a:blip r:embed="rId3"/>
          <a:stretch>
            <a:fillRect/>
          </a:stretch>
        </p:blipFill>
        <p:spPr>
          <a:xfrm>
            <a:off x="5282283" y="3091698"/>
            <a:ext cx="3626257" cy="2876831"/>
          </a:xfrm>
          <a:prstGeom prst="rect">
            <a:avLst/>
          </a:prstGeom>
        </p:spPr>
      </p:pic>
      <p:pic>
        <p:nvPicPr>
          <p:cNvPr id="4" name="Picture 3"/>
          <p:cNvPicPr>
            <a:picLocks noChangeAspect="1"/>
          </p:cNvPicPr>
          <p:nvPr/>
        </p:nvPicPr>
        <p:blipFill>
          <a:blip r:embed="rId4"/>
          <a:stretch>
            <a:fillRect/>
          </a:stretch>
        </p:blipFill>
        <p:spPr>
          <a:xfrm>
            <a:off x="9280149" y="3091698"/>
            <a:ext cx="2209241" cy="2876831"/>
          </a:xfrm>
          <a:prstGeom prst="rect">
            <a:avLst/>
          </a:prstGeom>
          <a:ln>
            <a:solidFill>
              <a:schemeClr val="bg1">
                <a:lumMod val="65000"/>
              </a:schemeClr>
            </a:solidFill>
          </a:ln>
        </p:spPr>
      </p:pic>
      <p:pic>
        <p:nvPicPr>
          <p:cNvPr id="5" name="Picture 4"/>
          <p:cNvPicPr>
            <a:picLocks noChangeAspect="1"/>
          </p:cNvPicPr>
          <p:nvPr/>
        </p:nvPicPr>
        <p:blipFill>
          <a:blip r:embed="rId5"/>
          <a:stretch>
            <a:fillRect/>
          </a:stretch>
        </p:blipFill>
        <p:spPr>
          <a:xfrm>
            <a:off x="747989" y="3091698"/>
            <a:ext cx="4162687" cy="2876831"/>
          </a:xfrm>
          <a:prstGeom prst="rect">
            <a:avLst/>
          </a:prstGeom>
        </p:spPr>
      </p:pic>
      <p:sp>
        <p:nvSpPr>
          <p:cNvPr id="6" name="Right Arrow 5"/>
          <p:cNvSpPr/>
          <p:nvPr/>
        </p:nvSpPr>
        <p:spPr bwMode="auto">
          <a:xfrm>
            <a:off x="4782402" y="4408058"/>
            <a:ext cx="382960" cy="2717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32" tIns="182832" rIns="182832" bIns="45706" numCol="1" rtlCol="0" anchor="t" anchorCtr="0" compatLnSpc="1">
            <a:prstTxWarp prst="textNoShape">
              <a:avLst/>
            </a:prstTxWarp>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latin typeface="Segoe Condensed" pitchFamily="34" charset="0"/>
            </a:endParaRPr>
          </a:p>
        </p:txBody>
      </p:sp>
      <p:sp>
        <p:nvSpPr>
          <p:cNvPr id="9" name="Right Arrow 8"/>
          <p:cNvSpPr/>
          <p:nvPr/>
        </p:nvSpPr>
        <p:spPr bwMode="auto">
          <a:xfrm>
            <a:off x="8813850" y="4399819"/>
            <a:ext cx="382960" cy="27177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32" tIns="182832" rIns="182832" bIns="45706" numCol="1" rtlCol="0" anchor="t" anchorCtr="0" compatLnSpc="1">
            <a:prstTxWarp prst="textNoShape">
              <a:avLst/>
            </a:prstTxWarp>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latin typeface="Segoe Condensed" pitchFamily="34" charset="0"/>
            </a:endParaRPr>
          </a:p>
        </p:txBody>
      </p:sp>
    </p:spTree>
    <p:extLst>
      <p:ext uri="{BB962C8B-B14F-4D97-AF65-F5344CB8AC3E}">
        <p14:creationId xmlns:p14="http://schemas.microsoft.com/office/powerpoint/2010/main" val="54406673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99" dirty="0"/>
              <a:t>A common API for document-based Apps</a:t>
            </a:r>
          </a:p>
        </p:txBody>
      </p:sp>
      <p:sp>
        <p:nvSpPr>
          <p:cNvPr id="23" name="Content Placeholder 22"/>
          <p:cNvSpPr>
            <a:spLocks noGrp="1"/>
          </p:cNvSpPr>
          <p:nvPr>
            <p:ph type="body" sz="quarter" idx="10"/>
          </p:nvPr>
        </p:nvSpPr>
        <p:spPr/>
        <p:txBody>
          <a:bodyPr/>
          <a:lstStyle/>
          <a:p>
            <a:r>
              <a:rPr lang="en-US" sz="3599" dirty="0"/>
              <a:t>Document-based Apps for Office have common objects</a:t>
            </a:r>
          </a:p>
          <a:p>
            <a:pPr lvl="1"/>
            <a:r>
              <a:rPr lang="en-US" sz="1999" dirty="0"/>
              <a:t>Used to read and write content to and from document</a:t>
            </a:r>
          </a:p>
          <a:p>
            <a:pPr lvl="1"/>
            <a:r>
              <a:rPr lang="en-US" sz="1999" dirty="0"/>
              <a:t>Used to create bindings and event handlers</a:t>
            </a:r>
          </a:p>
          <a:p>
            <a:endParaRPr lang="en-US" sz="3599" dirty="0"/>
          </a:p>
        </p:txBody>
      </p:sp>
      <p:sp>
        <p:nvSpPr>
          <p:cNvPr id="8" name="Rounded Rectangle 7"/>
          <p:cNvSpPr/>
          <p:nvPr/>
        </p:nvSpPr>
        <p:spPr bwMode="auto">
          <a:xfrm>
            <a:off x="1579605" y="2820908"/>
            <a:ext cx="9555169" cy="3070670"/>
          </a:xfrm>
          <a:prstGeom prst="roundRect">
            <a:avLst>
              <a:gd name="adj" fmla="val 9033"/>
            </a:avLst>
          </a:prstGeom>
          <a:solidFill>
            <a:schemeClr val="accent4">
              <a:lumMod val="20000"/>
              <a:lumOff val="80000"/>
            </a:schemeClr>
          </a:solidFill>
          <a:ln>
            <a:solidFill>
              <a:schemeClr val="tx1">
                <a:lumMod val="75000"/>
              </a:schemeClr>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117172" tIns="58586" rIns="117172" bIns="58586" numCol="1" rtlCol="0" anchor="t" anchorCtr="0" compatLnSpc="1">
            <a:prstTxWarp prst="textNoShape">
              <a:avLst/>
            </a:prstTxWarp>
          </a:bodyPr>
          <a:lstStyle/>
          <a:p>
            <a:pPr algn="ctr" defTabSz="1171340"/>
            <a:r>
              <a:rPr lang="en-US" sz="1999" dirty="0">
                <a:solidFill>
                  <a:schemeClr val="bg2">
                    <a:lumMod val="75000"/>
                  </a:schemeClr>
                </a:solidFill>
                <a:effectLst>
                  <a:outerShdw blurRad="38100" dist="38100" dir="2700000" algn="tl">
                    <a:srgbClr val="000000">
                      <a:alpha val="43137"/>
                    </a:srgbClr>
                  </a:outerShdw>
                </a:effectLst>
                <a:latin typeface="Segoe UI" pitchFamily="34" charset="0"/>
              </a:rPr>
              <a:t>Common Objects x-Office!</a:t>
            </a:r>
          </a:p>
        </p:txBody>
      </p:sp>
      <p:sp>
        <p:nvSpPr>
          <p:cNvPr id="11" name="Rounded Rectangle 10"/>
          <p:cNvSpPr/>
          <p:nvPr/>
        </p:nvSpPr>
        <p:spPr bwMode="auto">
          <a:xfrm>
            <a:off x="3847294" y="5082063"/>
            <a:ext cx="1054893" cy="574140"/>
          </a:xfrm>
          <a:prstGeom prst="roundRect">
            <a:avLst>
              <a:gd name="adj" fmla="val 9033"/>
            </a:avLst>
          </a:prstGeom>
          <a:solidFill>
            <a:schemeClr val="bg2">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Text</a:t>
            </a:r>
          </a:p>
        </p:txBody>
      </p:sp>
      <p:sp>
        <p:nvSpPr>
          <p:cNvPr id="12" name="Rounded Rectangle 11"/>
          <p:cNvSpPr/>
          <p:nvPr/>
        </p:nvSpPr>
        <p:spPr bwMode="auto">
          <a:xfrm>
            <a:off x="5207054" y="5082063"/>
            <a:ext cx="1054893" cy="574140"/>
          </a:xfrm>
          <a:prstGeom prst="roundRect">
            <a:avLst>
              <a:gd name="adj" fmla="val 9033"/>
            </a:avLst>
          </a:prstGeom>
          <a:solidFill>
            <a:schemeClr val="bg2">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Table</a:t>
            </a:r>
          </a:p>
        </p:txBody>
      </p:sp>
      <p:sp>
        <p:nvSpPr>
          <p:cNvPr id="13" name="Rounded Rectangle 12"/>
          <p:cNvSpPr/>
          <p:nvPr/>
        </p:nvSpPr>
        <p:spPr bwMode="auto">
          <a:xfrm>
            <a:off x="6644787" y="5086416"/>
            <a:ext cx="1054893" cy="574140"/>
          </a:xfrm>
          <a:prstGeom prst="roundRect">
            <a:avLst>
              <a:gd name="adj" fmla="val 9033"/>
            </a:avLst>
          </a:prstGeom>
          <a:solidFill>
            <a:schemeClr val="bg2">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Matrix</a:t>
            </a:r>
          </a:p>
        </p:txBody>
      </p:sp>
      <p:sp>
        <p:nvSpPr>
          <p:cNvPr id="14" name="Rounded Rectangle 13"/>
          <p:cNvSpPr/>
          <p:nvPr/>
        </p:nvSpPr>
        <p:spPr bwMode="auto">
          <a:xfrm>
            <a:off x="9163673" y="3578805"/>
            <a:ext cx="895731" cy="423729"/>
          </a:xfrm>
          <a:prstGeom prst="roundRect">
            <a:avLst>
              <a:gd name="adj" fmla="val 9033"/>
            </a:avLst>
          </a:prstGeom>
          <a:solidFill>
            <a:schemeClr val="bg2">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Charts</a:t>
            </a:r>
          </a:p>
        </p:txBody>
      </p:sp>
      <p:sp>
        <p:nvSpPr>
          <p:cNvPr id="15" name="Rounded Rectangle 14"/>
          <p:cNvSpPr/>
          <p:nvPr/>
        </p:nvSpPr>
        <p:spPr bwMode="auto">
          <a:xfrm>
            <a:off x="2516830" y="5108103"/>
            <a:ext cx="1078300" cy="423729"/>
          </a:xfrm>
          <a:prstGeom prst="roundRect">
            <a:avLst>
              <a:gd name="adj" fmla="val 9033"/>
            </a:avLst>
          </a:prstGeom>
          <a:solidFill>
            <a:schemeClr val="bg2">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Shapes</a:t>
            </a:r>
          </a:p>
        </p:txBody>
      </p:sp>
      <p:sp>
        <p:nvSpPr>
          <p:cNvPr id="16" name="Rounded Rectangle 15"/>
          <p:cNvSpPr/>
          <p:nvPr/>
        </p:nvSpPr>
        <p:spPr bwMode="auto">
          <a:xfrm>
            <a:off x="2151875" y="3602222"/>
            <a:ext cx="1078300" cy="423729"/>
          </a:xfrm>
          <a:prstGeom prst="roundRect">
            <a:avLst>
              <a:gd name="adj" fmla="val 9033"/>
            </a:avLst>
          </a:prstGeom>
          <a:solidFill>
            <a:schemeClr val="bg2">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Picture</a:t>
            </a:r>
          </a:p>
        </p:txBody>
      </p:sp>
      <p:sp>
        <p:nvSpPr>
          <p:cNvPr id="17" name="Rounded Rectangle 16"/>
          <p:cNvSpPr/>
          <p:nvPr/>
        </p:nvSpPr>
        <p:spPr bwMode="auto">
          <a:xfrm>
            <a:off x="9611540" y="4314793"/>
            <a:ext cx="1205005" cy="423729"/>
          </a:xfrm>
          <a:prstGeom prst="roundRect">
            <a:avLst>
              <a:gd name="adj" fmla="val 9033"/>
            </a:avLst>
          </a:prstGeom>
          <a:solidFill>
            <a:schemeClr val="bg2">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Hyperlink</a:t>
            </a:r>
          </a:p>
        </p:txBody>
      </p:sp>
      <p:sp>
        <p:nvSpPr>
          <p:cNvPr id="18" name="Rounded Rectangle 17"/>
          <p:cNvSpPr/>
          <p:nvPr/>
        </p:nvSpPr>
        <p:spPr bwMode="auto">
          <a:xfrm>
            <a:off x="9373015" y="4949759"/>
            <a:ext cx="1078300" cy="423729"/>
          </a:xfrm>
          <a:prstGeom prst="roundRect">
            <a:avLst>
              <a:gd name="adj" fmla="val 9033"/>
            </a:avLst>
          </a:prstGeom>
          <a:solidFill>
            <a:schemeClr val="bg2">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Word Art</a:t>
            </a:r>
          </a:p>
        </p:txBody>
      </p:sp>
      <p:sp>
        <p:nvSpPr>
          <p:cNvPr id="19" name="Rounded Rectangle 18"/>
          <p:cNvSpPr/>
          <p:nvPr/>
        </p:nvSpPr>
        <p:spPr bwMode="auto">
          <a:xfrm>
            <a:off x="7992662" y="5082063"/>
            <a:ext cx="1054893" cy="574140"/>
          </a:xfrm>
          <a:prstGeom prst="roundRect">
            <a:avLst>
              <a:gd name="adj" fmla="val 9033"/>
            </a:avLst>
          </a:prstGeom>
          <a:solidFill>
            <a:schemeClr val="bg2">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XML Parts</a:t>
            </a:r>
          </a:p>
        </p:txBody>
      </p:sp>
      <p:sp>
        <p:nvSpPr>
          <p:cNvPr id="20" name="Rounded Rectangle 19"/>
          <p:cNvSpPr/>
          <p:nvPr/>
        </p:nvSpPr>
        <p:spPr bwMode="auto">
          <a:xfrm>
            <a:off x="2092702" y="4382478"/>
            <a:ext cx="1196643" cy="423729"/>
          </a:xfrm>
          <a:prstGeom prst="roundRect">
            <a:avLst>
              <a:gd name="adj" fmla="val 9033"/>
            </a:avLst>
          </a:prstGeom>
          <a:solidFill>
            <a:schemeClr val="bg2">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Clip Art</a:t>
            </a:r>
          </a:p>
        </p:txBody>
      </p:sp>
      <p:grpSp>
        <p:nvGrpSpPr>
          <p:cNvPr id="9" name="Group 8"/>
          <p:cNvGrpSpPr/>
          <p:nvPr/>
        </p:nvGrpSpPr>
        <p:grpSpPr>
          <a:xfrm>
            <a:off x="4216204" y="3609278"/>
            <a:ext cx="4104091" cy="1091235"/>
            <a:chOff x="4679611" y="4211175"/>
            <a:chExt cx="3293864" cy="875804"/>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611" y="4211175"/>
              <a:ext cx="598466" cy="8466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8117" y="4211175"/>
              <a:ext cx="525482" cy="8758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4035" y="4211175"/>
              <a:ext cx="642256" cy="8466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9042" y="4211175"/>
              <a:ext cx="744433" cy="8466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58291534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Core API Objects</a:t>
            </a:r>
            <a:endParaRPr lang="en-US" dirty="0"/>
          </a:p>
        </p:txBody>
      </p:sp>
      <p:sp>
        <p:nvSpPr>
          <p:cNvPr id="9" name="Content Placeholder 8"/>
          <p:cNvSpPr>
            <a:spLocks noGrp="1"/>
          </p:cNvSpPr>
          <p:nvPr>
            <p:ph type="body" sz="quarter" idx="10"/>
          </p:nvPr>
        </p:nvSpPr>
        <p:spPr/>
        <p:txBody>
          <a:bodyPr/>
          <a:lstStyle/>
          <a:p>
            <a:r>
              <a:rPr lang="en-US" sz="2599" b="1" dirty="0" err="1">
                <a:solidFill>
                  <a:schemeClr val="bg2">
                    <a:lumMod val="75000"/>
                  </a:schemeClr>
                </a:solidFill>
              </a:rPr>
              <a:t>Office.context</a:t>
            </a:r>
            <a:endParaRPr lang="en-US" sz="2599" b="1" dirty="0">
              <a:solidFill>
                <a:schemeClr val="bg2">
                  <a:lumMod val="75000"/>
                </a:schemeClr>
              </a:solidFill>
            </a:endParaRPr>
          </a:p>
          <a:p>
            <a:pPr lvl="1"/>
            <a:r>
              <a:rPr lang="en-US" sz="2299" dirty="0"/>
              <a:t>Entry point into Office API</a:t>
            </a:r>
          </a:p>
          <a:p>
            <a:endParaRPr lang="en-US" sz="2599" dirty="0"/>
          </a:p>
          <a:p>
            <a:r>
              <a:rPr lang="en-US" sz="2599" b="1" dirty="0" err="1">
                <a:solidFill>
                  <a:schemeClr val="bg2">
                    <a:lumMod val="75000"/>
                  </a:schemeClr>
                </a:solidFill>
              </a:rPr>
              <a:t>Office.context.document</a:t>
            </a:r>
            <a:endParaRPr lang="en-US" sz="2599" b="1" dirty="0">
              <a:solidFill>
                <a:schemeClr val="bg2">
                  <a:lumMod val="75000"/>
                </a:schemeClr>
              </a:solidFill>
            </a:endParaRPr>
          </a:p>
          <a:p>
            <a:pPr lvl="1"/>
            <a:r>
              <a:rPr lang="en-US" sz="2299" dirty="0"/>
              <a:t>Common document API</a:t>
            </a:r>
            <a:endParaRPr lang="en-US" sz="2199" dirty="0"/>
          </a:p>
          <a:p>
            <a:endParaRPr lang="en-US" sz="2599" dirty="0"/>
          </a:p>
          <a:p>
            <a:r>
              <a:rPr lang="en-US" sz="2599" b="1" dirty="0" err="1">
                <a:solidFill>
                  <a:schemeClr val="bg2">
                    <a:lumMod val="75000"/>
                  </a:schemeClr>
                </a:solidFill>
              </a:rPr>
              <a:t>Office.context.settings</a:t>
            </a:r>
            <a:endParaRPr lang="en-US" sz="2599" b="1" dirty="0">
              <a:solidFill>
                <a:schemeClr val="bg2">
                  <a:lumMod val="75000"/>
                </a:schemeClr>
              </a:solidFill>
            </a:endParaRPr>
          </a:p>
          <a:p>
            <a:pPr lvl="1"/>
            <a:r>
              <a:rPr lang="en-US" sz="2199" dirty="0"/>
              <a:t>Custom properties saved within document</a:t>
            </a:r>
          </a:p>
          <a:p>
            <a:pPr lvl="1"/>
            <a:endParaRPr lang="en-US" sz="2199" dirty="0"/>
          </a:p>
          <a:p>
            <a:r>
              <a:rPr lang="en-US" sz="2599" b="1" dirty="0" err="1">
                <a:solidFill>
                  <a:schemeClr val="bg2">
                    <a:lumMod val="75000"/>
                  </a:schemeClr>
                </a:solidFill>
              </a:rPr>
              <a:t>Office.context.application</a:t>
            </a:r>
            <a:endParaRPr lang="en-US" sz="2599" b="1" dirty="0">
              <a:solidFill>
                <a:schemeClr val="bg2">
                  <a:lumMod val="75000"/>
                </a:schemeClr>
              </a:solidFill>
            </a:endParaRPr>
          </a:p>
          <a:p>
            <a:pPr lvl="1"/>
            <a:r>
              <a:rPr lang="en-US" sz="2199" dirty="0"/>
              <a:t>App-specific APIs (e.g. Project JSOM)</a:t>
            </a:r>
          </a:p>
          <a:p>
            <a:pPr marL="0" indent="0">
              <a:buNone/>
            </a:pPr>
            <a:endParaRPr lang="en-US" sz="2599"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39" y="1450358"/>
            <a:ext cx="5283412" cy="2641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3797695"/>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type="body" sz="quarter" idx="10"/>
          </p:nvPr>
        </p:nvSpPr>
        <p:spPr/>
        <p:txBody>
          <a:bodyPr/>
          <a:lstStyle/>
          <a:p>
            <a:pPr>
              <a:buFont typeface="Wingdings" pitchFamily="2" charset="2"/>
              <a:buChar char="ü"/>
            </a:pPr>
            <a:r>
              <a:rPr lang="en-US" dirty="0"/>
              <a:t>Introduction to Document-based App </a:t>
            </a:r>
            <a:r>
              <a:rPr lang="en-US" dirty="0" smtClean="0"/>
              <a:t>Development</a:t>
            </a:r>
            <a:endParaRPr lang="en-US" dirty="0"/>
          </a:p>
          <a:p>
            <a:pPr>
              <a:buFont typeface="Wingdings" pitchFamily="2" charset="2"/>
              <a:buChar char="Ø"/>
            </a:pPr>
            <a:r>
              <a:rPr lang="en-US" dirty="0"/>
              <a:t>Reading and Writing to a </a:t>
            </a:r>
            <a:r>
              <a:rPr lang="en-US" dirty="0" smtClean="0"/>
              <a:t>Document</a:t>
            </a:r>
            <a:endParaRPr lang="en-US" dirty="0"/>
          </a:p>
          <a:p>
            <a:r>
              <a:rPr lang="en-US" dirty="0"/>
              <a:t>Creating Bindings within a </a:t>
            </a:r>
            <a:r>
              <a:rPr lang="en-US" dirty="0" smtClean="0"/>
              <a:t>Document</a:t>
            </a:r>
            <a:endParaRPr lang="en-US" dirty="0"/>
          </a:p>
          <a:p>
            <a:r>
              <a:rPr lang="en-US" dirty="0" smtClean="0"/>
              <a:t>Creating </a:t>
            </a:r>
            <a:r>
              <a:rPr lang="en-US" dirty="0"/>
              <a:t>an App for Office that uses Custom </a:t>
            </a:r>
            <a:r>
              <a:rPr lang="en-US" dirty="0" smtClean="0"/>
              <a:t>XML</a:t>
            </a:r>
          </a:p>
          <a:p>
            <a:r>
              <a:rPr lang="en-US" dirty="0" smtClean="0"/>
              <a:t>Design </a:t>
            </a:r>
            <a:r>
              <a:rPr lang="en-US" dirty="0"/>
              <a:t>Guidelines for Document-centric </a:t>
            </a:r>
            <a:r>
              <a:rPr lang="en-US" dirty="0" smtClean="0"/>
              <a:t>Apps</a:t>
            </a:r>
            <a:endParaRPr lang="en-US" dirty="0"/>
          </a:p>
        </p:txBody>
      </p:sp>
    </p:spTree>
    <p:extLst>
      <p:ext uri="{BB962C8B-B14F-4D97-AF65-F5344CB8AC3E}">
        <p14:creationId xmlns:p14="http://schemas.microsoft.com/office/powerpoint/2010/main" val="3892379691"/>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Interacting With Document Content</a:t>
            </a:r>
            <a:endParaRPr lang="en-US" dirty="0"/>
          </a:p>
        </p:txBody>
      </p:sp>
      <p:sp>
        <p:nvSpPr>
          <p:cNvPr id="2" name="Content Placeholder 1"/>
          <p:cNvSpPr>
            <a:spLocks noGrp="1"/>
          </p:cNvSpPr>
          <p:nvPr>
            <p:ph type="body" sz="quarter" idx="10"/>
          </p:nvPr>
        </p:nvSpPr>
        <p:spPr/>
        <p:txBody>
          <a:bodyPr/>
          <a:lstStyle/>
          <a:p>
            <a:r>
              <a:rPr lang="en-US" dirty="0" smtClean="0"/>
              <a:t>All data access starts through document object</a:t>
            </a:r>
          </a:p>
          <a:p>
            <a:pPr lvl="1"/>
            <a:r>
              <a:rPr lang="en-US" dirty="0" smtClean="0"/>
              <a:t>Read/write access to user selection</a:t>
            </a:r>
          </a:p>
          <a:p>
            <a:pPr lvl="1"/>
            <a:r>
              <a:rPr lang="en-US" dirty="0" smtClean="0"/>
              <a:t>Event handler for selection change event</a:t>
            </a:r>
          </a:p>
          <a:p>
            <a:endParaRPr lang="en-US" dirty="0" smtClean="0"/>
          </a:p>
          <a:p>
            <a:r>
              <a:rPr lang="en-US" dirty="0" smtClean="0"/>
              <a:t>Three data types are supported</a:t>
            </a:r>
          </a:p>
          <a:p>
            <a:pPr lvl="1"/>
            <a:r>
              <a:rPr lang="en-US" dirty="0" smtClean="0"/>
              <a:t>Text</a:t>
            </a:r>
          </a:p>
          <a:p>
            <a:pPr lvl="1"/>
            <a:r>
              <a:rPr lang="en-US" dirty="0" smtClean="0"/>
              <a:t>Matrix</a:t>
            </a:r>
          </a:p>
          <a:p>
            <a:pPr lvl="1"/>
            <a:r>
              <a:rPr lang="en-US" dirty="0" smtClean="0"/>
              <a:t>Table</a:t>
            </a:r>
          </a:p>
          <a:p>
            <a:endParaRPr lang="en-US" dirty="0" smtClean="0"/>
          </a:p>
          <a:p>
            <a:endParaRPr lang="en-US" dirty="0" smtClean="0"/>
          </a:p>
          <a:p>
            <a:endParaRPr lang="en-US" dirty="0" smtClean="0"/>
          </a:p>
          <a:p>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647" y="3039273"/>
            <a:ext cx="5189622" cy="3121334"/>
          </a:xfrm>
          <a:prstGeom prst="rect">
            <a:avLst/>
          </a:prstGeom>
        </p:spPr>
      </p:pic>
    </p:spTree>
    <p:extLst>
      <p:ext uri="{BB962C8B-B14F-4D97-AF65-F5344CB8AC3E}">
        <p14:creationId xmlns:p14="http://schemas.microsoft.com/office/powerpoint/2010/main" val="788791282"/>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image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368" y="1708938"/>
            <a:ext cx="7695792" cy="3847897"/>
          </a:xfrm>
          <a:prstGeom prst="rect">
            <a:avLst/>
          </a:prstGeom>
          <a:ln>
            <a:solidFill>
              <a:srgbClr val="595959"/>
            </a:solidFill>
          </a:ln>
          <a:extLst/>
        </p:spPr>
        <p:style>
          <a:lnRef idx="2">
            <a:schemeClr val="dk1"/>
          </a:lnRef>
          <a:fillRef idx="1">
            <a:schemeClr val="lt1"/>
          </a:fillRef>
          <a:effectRef idx="0">
            <a:schemeClr val="dk1"/>
          </a:effectRef>
          <a:fontRef idx="minor">
            <a:schemeClr val="dk1"/>
          </a:fontRef>
        </p:style>
      </p:pic>
      <p:sp>
        <p:nvSpPr>
          <p:cNvPr id="18434" name="Title 34"/>
          <p:cNvSpPr>
            <a:spLocks noGrp="1"/>
          </p:cNvSpPr>
          <p:nvPr>
            <p:ph type="title"/>
          </p:nvPr>
        </p:nvSpPr>
        <p:spPr/>
        <p:txBody>
          <a:bodyPr/>
          <a:lstStyle/>
          <a:p>
            <a:r>
              <a:rPr lang="da-DK" smtClean="0"/>
              <a:t>Working with ”text” Selections</a:t>
            </a:r>
            <a:endParaRPr lang="da-DK" dirty="0"/>
          </a:p>
        </p:txBody>
      </p:sp>
      <p:sp>
        <p:nvSpPr>
          <p:cNvPr id="18435" name="TextBox 4"/>
          <p:cNvSpPr txBox="1">
            <a:spLocks noChangeArrowheads="1"/>
          </p:cNvSpPr>
          <p:nvPr/>
        </p:nvSpPr>
        <p:spPr bwMode="auto">
          <a:xfrm>
            <a:off x="379385" y="3690530"/>
            <a:ext cx="1015470" cy="515326"/>
          </a:xfrm>
          <a:prstGeom prst="rect">
            <a:avLst/>
          </a:prstGeom>
          <a:solidFill>
            <a:schemeClr val="accent3">
              <a:lumMod val="40000"/>
              <a:lumOff val="60000"/>
            </a:schemeClr>
          </a:solidFill>
          <a:ln w="9525">
            <a:solidFill>
              <a:srgbClr val="C00000"/>
            </a:solidFill>
            <a:miter lim="800000"/>
            <a:headEnd/>
            <a:tailEnd/>
          </a:ln>
        </p:spPr>
        <p:txBody>
          <a:bodyPr wrap="square" lIns="98942" tIns="49471" rIns="98942" bIns="49471">
            <a:spAutoFit/>
          </a:bodyPr>
          <a:lstStyle/>
          <a:p>
            <a:pPr algn="r">
              <a:lnSpc>
                <a:spcPct val="90000"/>
              </a:lnSpc>
              <a:spcBef>
                <a:spcPct val="20000"/>
              </a:spcBef>
              <a:buClr>
                <a:srgbClr val="F69F1E"/>
              </a:buClr>
              <a:buSzPct val="90000"/>
            </a:pPr>
            <a:r>
              <a:rPr lang="da-DK" sz="1500" dirty="0">
                <a:solidFill>
                  <a:srgbClr val="C00000"/>
                </a:solidFill>
              </a:rPr>
              <a:t>Current selection</a:t>
            </a:r>
            <a:endParaRPr lang="en-US" sz="1500" dirty="0">
              <a:solidFill>
                <a:srgbClr val="C00000"/>
              </a:solidFill>
            </a:endParaRPr>
          </a:p>
        </p:txBody>
      </p:sp>
      <p:sp>
        <p:nvSpPr>
          <p:cNvPr id="18436" name="TextBox 4"/>
          <p:cNvSpPr txBox="1">
            <a:spLocks noChangeArrowheads="1"/>
          </p:cNvSpPr>
          <p:nvPr/>
        </p:nvSpPr>
        <p:spPr bwMode="auto">
          <a:xfrm>
            <a:off x="10058091" y="3992826"/>
            <a:ext cx="1777074" cy="930689"/>
          </a:xfrm>
          <a:prstGeom prst="rect">
            <a:avLst/>
          </a:prstGeom>
          <a:solidFill>
            <a:schemeClr val="accent3">
              <a:lumMod val="40000"/>
              <a:lumOff val="60000"/>
            </a:schemeClr>
          </a:solidFill>
          <a:ln w="9525">
            <a:solidFill>
              <a:srgbClr val="C00000"/>
            </a:solidFill>
            <a:miter lim="800000"/>
            <a:headEnd/>
            <a:tailEnd/>
          </a:ln>
        </p:spPr>
        <p:txBody>
          <a:bodyPr wrap="square" lIns="98942" tIns="49471" rIns="98942" bIns="49471">
            <a:spAutoFit/>
          </a:bodyPr>
          <a:lstStyle/>
          <a:p>
            <a:pPr>
              <a:lnSpc>
                <a:spcPct val="90000"/>
              </a:lnSpc>
              <a:spcBef>
                <a:spcPct val="20000"/>
              </a:spcBef>
              <a:buClr>
                <a:srgbClr val="F69F1E"/>
              </a:buClr>
              <a:buSzPct val="90000"/>
            </a:pPr>
            <a:r>
              <a:rPr lang="da-DK" sz="1500" dirty="0">
                <a:solidFill>
                  <a:srgbClr val="C00000"/>
                </a:solidFill>
              </a:rPr>
              <a:t>Task Pane App reads current selection and translates</a:t>
            </a:r>
            <a:endParaRPr lang="en-US" sz="1500" dirty="0">
              <a:solidFill>
                <a:srgbClr val="C00000"/>
              </a:solidFill>
            </a:endParaRPr>
          </a:p>
        </p:txBody>
      </p:sp>
      <p:cxnSp>
        <p:nvCxnSpPr>
          <p:cNvPr id="7" name="Straight Arrow Connector 6"/>
          <p:cNvCxnSpPr/>
          <p:nvPr/>
        </p:nvCxnSpPr>
        <p:spPr>
          <a:xfrm flipH="1" flipV="1">
            <a:off x="9233021" y="4211771"/>
            <a:ext cx="825070" cy="1"/>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394854" y="3905703"/>
            <a:ext cx="2152613" cy="1"/>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437561"/>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27264" y="1571312"/>
            <a:ext cx="4718426" cy="4161416"/>
          </a:xfrm>
          <a:prstGeom prst="rect">
            <a:avLst/>
          </a:prstGeom>
          <a:ln>
            <a:solidFill>
              <a:srgbClr val="595959"/>
            </a:solidFill>
          </a:ln>
          <a:extLst/>
        </p:spPr>
        <p:style>
          <a:lnRef idx="2">
            <a:schemeClr val="dk1"/>
          </a:lnRef>
          <a:fillRef idx="1">
            <a:schemeClr val="lt1"/>
          </a:fillRef>
          <a:effectRef idx="0">
            <a:schemeClr val="dk1"/>
          </a:effectRef>
          <a:fontRef idx="minor">
            <a:schemeClr val="dk1"/>
          </a:fontRef>
        </p:style>
      </p:pic>
      <p:sp>
        <p:nvSpPr>
          <p:cNvPr id="18434" name="Title 34"/>
          <p:cNvSpPr>
            <a:spLocks noGrp="1"/>
          </p:cNvSpPr>
          <p:nvPr>
            <p:ph type="title"/>
          </p:nvPr>
        </p:nvSpPr>
        <p:spPr/>
        <p:txBody>
          <a:bodyPr/>
          <a:lstStyle/>
          <a:p>
            <a:r>
              <a:rPr lang="da-DK" smtClean="0"/>
              <a:t>Working with ”table” Selections</a:t>
            </a:r>
            <a:endParaRPr lang="da-DK" dirty="0"/>
          </a:p>
        </p:txBody>
      </p:sp>
      <p:sp>
        <p:nvSpPr>
          <p:cNvPr id="18435" name="TextBox 4"/>
          <p:cNvSpPr txBox="1">
            <a:spLocks noChangeArrowheads="1"/>
          </p:cNvSpPr>
          <p:nvPr/>
        </p:nvSpPr>
        <p:spPr bwMode="auto">
          <a:xfrm>
            <a:off x="688163" y="3186156"/>
            <a:ext cx="1015470" cy="515326"/>
          </a:xfrm>
          <a:prstGeom prst="rect">
            <a:avLst/>
          </a:prstGeom>
          <a:solidFill>
            <a:schemeClr val="accent3">
              <a:lumMod val="40000"/>
              <a:lumOff val="60000"/>
            </a:schemeClr>
          </a:solidFill>
          <a:ln w="9525">
            <a:solidFill>
              <a:srgbClr val="C00000"/>
            </a:solidFill>
            <a:miter lim="800000"/>
            <a:headEnd/>
            <a:tailEnd/>
          </a:ln>
        </p:spPr>
        <p:txBody>
          <a:bodyPr wrap="square" lIns="98942" tIns="49471" rIns="98942" bIns="49471">
            <a:spAutoFit/>
          </a:bodyPr>
          <a:lstStyle/>
          <a:p>
            <a:pPr algn="r">
              <a:lnSpc>
                <a:spcPct val="90000"/>
              </a:lnSpc>
              <a:spcBef>
                <a:spcPct val="20000"/>
              </a:spcBef>
              <a:buClr>
                <a:srgbClr val="F69F1E"/>
              </a:buClr>
              <a:buSzPct val="90000"/>
            </a:pPr>
            <a:r>
              <a:rPr lang="da-DK" sz="1500" dirty="0">
                <a:solidFill>
                  <a:srgbClr val="C00000"/>
                </a:solidFill>
              </a:rPr>
              <a:t>Current selection</a:t>
            </a:r>
            <a:endParaRPr lang="en-US" sz="1500" dirty="0">
              <a:solidFill>
                <a:srgbClr val="C00000"/>
              </a:solidFill>
            </a:endParaRPr>
          </a:p>
        </p:txBody>
      </p:sp>
      <p:sp>
        <p:nvSpPr>
          <p:cNvPr id="18436" name="TextBox 4"/>
          <p:cNvSpPr txBox="1">
            <a:spLocks noChangeArrowheads="1"/>
          </p:cNvSpPr>
          <p:nvPr/>
        </p:nvSpPr>
        <p:spPr bwMode="auto">
          <a:xfrm>
            <a:off x="8697052" y="3206322"/>
            <a:ext cx="1904008" cy="723021"/>
          </a:xfrm>
          <a:prstGeom prst="rect">
            <a:avLst/>
          </a:prstGeom>
          <a:solidFill>
            <a:schemeClr val="accent3">
              <a:lumMod val="40000"/>
              <a:lumOff val="60000"/>
            </a:schemeClr>
          </a:solidFill>
          <a:ln w="9525">
            <a:solidFill>
              <a:srgbClr val="C00000"/>
            </a:solidFill>
            <a:miter lim="800000"/>
            <a:headEnd/>
            <a:tailEnd/>
          </a:ln>
        </p:spPr>
        <p:txBody>
          <a:bodyPr wrap="square" lIns="98942" tIns="49471" rIns="98942" bIns="49471">
            <a:spAutoFit/>
          </a:bodyPr>
          <a:lstStyle/>
          <a:p>
            <a:pPr>
              <a:lnSpc>
                <a:spcPct val="90000"/>
              </a:lnSpc>
              <a:spcBef>
                <a:spcPct val="20000"/>
              </a:spcBef>
              <a:buClr>
                <a:srgbClr val="F69F1E"/>
              </a:buClr>
              <a:buSzPct val="90000"/>
            </a:pPr>
            <a:r>
              <a:rPr lang="da-DK" sz="1500" dirty="0">
                <a:solidFill>
                  <a:srgbClr val="C00000"/>
                </a:solidFill>
              </a:rPr>
              <a:t>Content App reads current selection and translates</a:t>
            </a:r>
            <a:endParaRPr lang="en-US" sz="1500" dirty="0">
              <a:solidFill>
                <a:srgbClr val="C00000"/>
              </a:solidFill>
            </a:endParaRPr>
          </a:p>
        </p:txBody>
      </p:sp>
      <p:cxnSp>
        <p:nvCxnSpPr>
          <p:cNvPr id="7" name="Straight Arrow Connector 6"/>
          <p:cNvCxnSpPr/>
          <p:nvPr/>
        </p:nvCxnSpPr>
        <p:spPr>
          <a:xfrm flipH="1" flipV="1">
            <a:off x="7871984" y="3425265"/>
            <a:ext cx="825070" cy="1"/>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03633" y="3401331"/>
            <a:ext cx="2152613" cy="1"/>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728723"/>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mtClean="0"/>
              <a:t>Getting Selected Data</a:t>
            </a:r>
            <a:endParaRPr lang="en-US"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3048" y="1917957"/>
            <a:ext cx="1891049" cy="3863956"/>
          </a:xfrm>
          <a:prstGeom prst="rect">
            <a:avLst/>
          </a:prstGeom>
          <a:ln>
            <a:solidFill>
              <a:schemeClr val="bg1">
                <a:lumMod val="75000"/>
              </a:schemeClr>
            </a:solidFill>
          </a:ln>
        </p:spPr>
      </p:pic>
      <p:pic>
        <p:nvPicPr>
          <p:cNvPr id="15" name="Picture 1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525" y="1966594"/>
            <a:ext cx="8153438" cy="3815318"/>
          </a:xfrm>
          <a:prstGeom prst="rect">
            <a:avLst/>
          </a:prstGeom>
          <a:ln>
            <a:solidFill>
              <a:schemeClr val="bg1">
                <a:lumMod val="75000"/>
              </a:schemeClr>
            </a:solidFill>
          </a:ln>
        </p:spPr>
      </p:pic>
      <p:sp>
        <p:nvSpPr>
          <p:cNvPr id="16" name="Rectangle 15"/>
          <p:cNvSpPr/>
          <p:nvPr/>
        </p:nvSpPr>
        <p:spPr bwMode="auto">
          <a:xfrm>
            <a:off x="1397860" y="2217434"/>
            <a:ext cx="7108296" cy="514178"/>
          </a:xfrm>
          <a:prstGeom prst="rect">
            <a:avLst/>
          </a:prstGeom>
          <a:solidFill>
            <a:srgbClr val="EE7816">
              <a:alpha val="18824"/>
            </a:srgbClr>
          </a:solidFill>
          <a:ln>
            <a:solidFill>
              <a:srgbClr val="FF8A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500" dirty="0">
              <a:gradFill>
                <a:gsLst>
                  <a:gs pos="0">
                    <a:srgbClr val="FFFFFF"/>
                  </a:gs>
                  <a:gs pos="100000">
                    <a:srgbClr val="FFFFFF"/>
                  </a:gs>
                </a:gsLst>
                <a:lin ang="5400000" scaled="0"/>
              </a:gradFill>
            </a:endParaRPr>
          </a:p>
        </p:txBody>
      </p:sp>
      <p:sp>
        <p:nvSpPr>
          <p:cNvPr id="22" name="Rectangle 21"/>
          <p:cNvSpPr/>
          <p:nvPr/>
        </p:nvSpPr>
        <p:spPr bwMode="auto">
          <a:xfrm>
            <a:off x="1397860" y="3233169"/>
            <a:ext cx="7108296" cy="1046569"/>
          </a:xfrm>
          <a:prstGeom prst="rect">
            <a:avLst/>
          </a:prstGeom>
          <a:solidFill>
            <a:srgbClr val="EE7816">
              <a:alpha val="18824"/>
            </a:srgbClr>
          </a:solidFill>
          <a:ln>
            <a:solidFill>
              <a:srgbClr val="FF8A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500" dirty="0">
              <a:gradFill>
                <a:gsLst>
                  <a:gs pos="0">
                    <a:srgbClr val="FFFFFF"/>
                  </a:gs>
                  <a:gs pos="100000">
                    <a:srgbClr val="FFFFFF"/>
                  </a:gs>
                </a:gsLst>
                <a:lin ang="5400000" scaled="0"/>
              </a:gradFill>
            </a:endParaRPr>
          </a:p>
        </p:txBody>
      </p:sp>
      <p:sp>
        <p:nvSpPr>
          <p:cNvPr id="23" name="Rectangle 22"/>
          <p:cNvSpPr/>
          <p:nvPr/>
        </p:nvSpPr>
        <p:spPr bwMode="auto">
          <a:xfrm>
            <a:off x="1397860" y="3454453"/>
            <a:ext cx="7108296" cy="825285"/>
          </a:xfrm>
          <a:prstGeom prst="rect">
            <a:avLst/>
          </a:prstGeom>
          <a:solidFill>
            <a:srgbClr val="EE7816">
              <a:alpha val="18824"/>
            </a:srgbClr>
          </a:solidFill>
          <a:ln>
            <a:solidFill>
              <a:srgbClr val="FF8A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5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91701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 Selected Data</a:t>
            </a:r>
            <a:endParaRPr lang="en-US" dirty="0"/>
          </a:p>
        </p:txBody>
      </p:sp>
      <p:sp>
        <p:nvSpPr>
          <p:cNvPr id="3" name="Content Placeholder 2"/>
          <p:cNvSpPr>
            <a:spLocks noGrp="1"/>
          </p:cNvSpPr>
          <p:nvPr>
            <p:ph type="body" sz="quarter" idx="10"/>
          </p:nvPr>
        </p:nvSpPr>
        <p:spPr/>
        <p:txBody>
          <a:bodyPr/>
          <a:lstStyle/>
          <a:p>
            <a:r>
              <a:rPr lang="en-US" sz="2399" dirty="0" err="1"/>
              <a:t>setSelectedDataAsync</a:t>
            </a:r>
            <a:r>
              <a:rPr lang="en-US" sz="2399" dirty="0"/>
              <a:t> (data, {</a:t>
            </a:r>
            <a:r>
              <a:rPr lang="en-US" sz="2399" dirty="0" err="1"/>
              <a:t>coercionType</a:t>
            </a:r>
            <a:r>
              <a:rPr lang="en-US" sz="2399" dirty="0"/>
              <a:t>,  </a:t>
            </a:r>
            <a:r>
              <a:rPr lang="en-US" sz="2399" dirty="0" err="1"/>
              <a:t>asyncContext</a:t>
            </a:r>
            <a:r>
              <a:rPr lang="en-US" sz="2399" dirty="0"/>
              <a:t>}, callback)</a:t>
            </a:r>
          </a:p>
          <a:p>
            <a:pPr lvl="1"/>
            <a:r>
              <a:rPr lang="en-US" sz="1999" dirty="0"/>
              <a:t>Use </a:t>
            </a:r>
            <a:r>
              <a:rPr lang="en-US" sz="1999" dirty="0" err="1"/>
              <a:t>asyncResult</a:t>
            </a:r>
            <a:r>
              <a:rPr lang="en-US" sz="1999" dirty="0"/>
              <a:t> parameter in callback function to verify call was successful</a:t>
            </a:r>
          </a:p>
          <a:p>
            <a:pPr lvl="1"/>
            <a:endParaRPr lang="en-US" sz="1999" dirty="0"/>
          </a:p>
          <a:p>
            <a:r>
              <a:rPr lang="en-US" sz="2399" dirty="0"/>
              <a:t>Passing data to </a:t>
            </a:r>
            <a:r>
              <a:rPr lang="en-US" sz="2399" dirty="0" err="1"/>
              <a:t>setSelectedDataAsync</a:t>
            </a:r>
            <a:r>
              <a:rPr lang="en-US" sz="2399" dirty="0"/>
              <a:t> </a:t>
            </a:r>
          </a:p>
          <a:p>
            <a:pPr lvl="1"/>
            <a:r>
              <a:rPr lang="en-US" sz="1999" dirty="0"/>
              <a:t>For text shape, pass data as string</a:t>
            </a:r>
          </a:p>
          <a:p>
            <a:pPr lvl="1"/>
            <a:r>
              <a:rPr lang="en-US" sz="1999" dirty="0"/>
              <a:t>For matrix shape, pass data using 2 dimensional JavaScript array </a:t>
            </a:r>
          </a:p>
          <a:p>
            <a:pPr lvl="1"/>
            <a:r>
              <a:rPr lang="en-US" sz="1999" dirty="0"/>
              <a:t>For table shape, pass data using </a:t>
            </a:r>
            <a:r>
              <a:rPr lang="en-US" sz="1999" dirty="0" err="1"/>
              <a:t>TableData</a:t>
            </a:r>
            <a:r>
              <a:rPr lang="en-US" sz="1999" dirty="0"/>
              <a:t> object</a:t>
            </a:r>
          </a:p>
          <a:p>
            <a:pPr lvl="1"/>
            <a:r>
              <a:rPr lang="en-US" sz="1999" dirty="0"/>
              <a:t>Coercion types can be used to convert string to/from HTML and OOXML  </a:t>
            </a:r>
          </a:p>
          <a:p>
            <a:pPr lvl="1"/>
            <a:endParaRPr lang="en-US" sz="1999" dirty="0"/>
          </a:p>
          <a:p>
            <a:r>
              <a:rPr lang="en-US" dirty="0" smtClean="0"/>
              <a:t>Dealing with table size when inserting data</a:t>
            </a:r>
          </a:p>
          <a:p>
            <a:pPr lvl="1"/>
            <a:r>
              <a:rPr lang="en-US" sz="2199" dirty="0"/>
              <a:t>If single cell selected: table of any size can be written</a:t>
            </a:r>
          </a:p>
          <a:p>
            <a:pPr lvl="1"/>
            <a:r>
              <a:rPr lang="en-US" sz="2199" dirty="0"/>
              <a:t>If range  selected range, supplied array  must match size of table being written</a:t>
            </a:r>
          </a:p>
        </p:txBody>
      </p:sp>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1" r="-9452" b="-4026"/>
          <a:stretch/>
        </p:blipFill>
        <p:spPr>
          <a:xfrm>
            <a:off x="10537099" y="2288079"/>
            <a:ext cx="979157" cy="950470"/>
          </a:xfrm>
          <a:prstGeom prst="rect">
            <a:avLst/>
          </a:prstGeom>
        </p:spPr>
      </p:pic>
    </p:spTree>
    <p:extLst>
      <p:ext uri="{BB962C8B-B14F-4D97-AF65-F5344CB8AC3E}">
        <p14:creationId xmlns:p14="http://schemas.microsoft.com/office/powerpoint/2010/main" val="2815832815"/>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Coercion Types</a:t>
            </a:r>
            <a:endParaRPr lang="en-US" dirty="0"/>
          </a:p>
        </p:txBody>
      </p:sp>
      <p:sp>
        <p:nvSpPr>
          <p:cNvPr id="10" name="Content Placeholder 9"/>
          <p:cNvSpPr>
            <a:spLocks noGrp="1"/>
          </p:cNvSpPr>
          <p:nvPr>
            <p:ph type="body" sz="quarter" idx="10"/>
          </p:nvPr>
        </p:nvSpPr>
        <p:spPr/>
        <p:txBody>
          <a:bodyPr/>
          <a:lstStyle/>
          <a:p>
            <a:r>
              <a:rPr lang="en-US" dirty="0"/>
              <a:t>Content in binding/selection can be converted on read/write</a:t>
            </a:r>
          </a:p>
          <a:p>
            <a:pPr lvl="1"/>
            <a:r>
              <a:rPr lang="en-US" dirty="0"/>
              <a:t>Text</a:t>
            </a:r>
          </a:p>
          <a:p>
            <a:pPr lvl="1"/>
            <a:r>
              <a:rPr lang="en-US" dirty="0"/>
              <a:t>Matrix</a:t>
            </a:r>
          </a:p>
          <a:p>
            <a:pPr lvl="1"/>
            <a:r>
              <a:rPr lang="en-US" dirty="0"/>
              <a:t>Table</a:t>
            </a:r>
          </a:p>
          <a:p>
            <a:pPr lvl="1"/>
            <a:r>
              <a:rPr lang="en-US" dirty="0"/>
              <a:t>HTML</a:t>
            </a:r>
          </a:p>
          <a:p>
            <a:pPr lvl="1"/>
            <a:r>
              <a:rPr lang="en-US" dirty="0"/>
              <a:t>Office Open XML (OOXML</a:t>
            </a:r>
            <a:r>
              <a:rPr lang="en-US" dirty="0" smtClean="0"/>
              <a:t>)</a:t>
            </a:r>
            <a:endParaRPr lang="en-US" dirty="0"/>
          </a:p>
        </p:txBody>
      </p:sp>
      <p:sp>
        <p:nvSpPr>
          <p:cNvPr id="12" name="TextBox 11"/>
          <p:cNvSpPr txBox="1"/>
          <p:nvPr/>
        </p:nvSpPr>
        <p:spPr>
          <a:xfrm>
            <a:off x="1168738" y="4686982"/>
            <a:ext cx="10286448" cy="518327"/>
          </a:xfrm>
          <a:prstGeom prst="rect">
            <a:avLst/>
          </a:prstGeom>
          <a:ln w="9525">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wrap="square" lIns="117177" tIns="58589" rIns="117177" bIns="58589" rtlCol="0">
            <a:spAutoFit/>
          </a:bodyPr>
          <a:lstStyle/>
          <a:p>
            <a:r>
              <a:rPr lang="en-US" sz="2599" b="1" noProof="1"/>
              <a:t>Office.context.document.getSelectedDataAsync(‘ooxml’, etc…)</a:t>
            </a:r>
          </a:p>
        </p:txBody>
      </p:sp>
    </p:spTree>
    <p:extLst>
      <p:ext uri="{BB962C8B-B14F-4D97-AF65-F5344CB8AC3E}">
        <p14:creationId xmlns:p14="http://schemas.microsoft.com/office/powerpoint/2010/main" val="205333995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648025029"/>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4: Deep Dive Apps for Office in Excel</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dirty="0"/>
              <a:t>Reading and Writing to a Document</a:t>
            </a:r>
          </a:p>
        </p:txBody>
      </p:sp>
    </p:spTree>
    <p:extLst>
      <p:ext uri="{BB962C8B-B14F-4D97-AF65-F5344CB8AC3E}">
        <p14:creationId xmlns:p14="http://schemas.microsoft.com/office/powerpoint/2010/main" val="3252028749"/>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type="body" sz="quarter" idx="10"/>
          </p:nvPr>
        </p:nvSpPr>
        <p:spPr/>
        <p:txBody>
          <a:bodyPr/>
          <a:lstStyle/>
          <a:p>
            <a:pPr>
              <a:buFont typeface="Wingdings" pitchFamily="2" charset="2"/>
              <a:buChar char="ü"/>
            </a:pPr>
            <a:r>
              <a:rPr lang="en-US" dirty="0"/>
              <a:t>Introduction to Document-based App </a:t>
            </a:r>
            <a:r>
              <a:rPr lang="en-US" dirty="0" smtClean="0"/>
              <a:t>Development</a:t>
            </a:r>
            <a:endParaRPr lang="en-US" dirty="0"/>
          </a:p>
          <a:p>
            <a:pPr>
              <a:buFont typeface="Wingdings" pitchFamily="2" charset="2"/>
              <a:buChar char="ü"/>
            </a:pPr>
            <a:r>
              <a:rPr lang="en-US" dirty="0"/>
              <a:t>Reading and Writing to a </a:t>
            </a:r>
            <a:r>
              <a:rPr lang="en-US" dirty="0" smtClean="0"/>
              <a:t>Document</a:t>
            </a:r>
            <a:endParaRPr lang="en-US" dirty="0"/>
          </a:p>
          <a:p>
            <a:pPr>
              <a:buFont typeface="Wingdings" pitchFamily="2" charset="2"/>
              <a:buChar char="Ø"/>
            </a:pPr>
            <a:r>
              <a:rPr lang="en-US" dirty="0"/>
              <a:t>Creating Bindings within a </a:t>
            </a:r>
            <a:r>
              <a:rPr lang="en-US" dirty="0" smtClean="0"/>
              <a:t>Document</a:t>
            </a:r>
            <a:endParaRPr lang="en-US" dirty="0"/>
          </a:p>
          <a:p>
            <a:r>
              <a:rPr lang="en-US" dirty="0" smtClean="0"/>
              <a:t>Creating </a:t>
            </a:r>
            <a:r>
              <a:rPr lang="en-US" dirty="0"/>
              <a:t>an App for Office that uses Custom </a:t>
            </a:r>
            <a:r>
              <a:rPr lang="en-US" dirty="0" smtClean="0"/>
              <a:t>XML</a:t>
            </a:r>
          </a:p>
          <a:p>
            <a:r>
              <a:rPr lang="en-US" dirty="0" smtClean="0"/>
              <a:t>Design </a:t>
            </a:r>
            <a:r>
              <a:rPr lang="en-US" dirty="0"/>
              <a:t>Guidelines for Document-centric </a:t>
            </a:r>
            <a:r>
              <a:rPr lang="en-US" dirty="0" smtClean="0"/>
              <a:t>Apps</a:t>
            </a:r>
            <a:endParaRPr lang="en-US" dirty="0"/>
          </a:p>
        </p:txBody>
      </p:sp>
    </p:spTree>
    <p:extLst>
      <p:ext uri="{BB962C8B-B14F-4D97-AF65-F5344CB8AC3E}">
        <p14:creationId xmlns:p14="http://schemas.microsoft.com/office/powerpoint/2010/main" val="1352800807"/>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299" spc="-83" dirty="0"/>
              <a:t>What are App Bindings?</a:t>
            </a:r>
          </a:p>
        </p:txBody>
      </p:sp>
      <p:sp>
        <p:nvSpPr>
          <p:cNvPr id="3" name="Content Placeholder 2"/>
          <p:cNvSpPr>
            <a:spLocks noGrp="1"/>
          </p:cNvSpPr>
          <p:nvPr>
            <p:ph type="body" sz="quarter" idx="10"/>
          </p:nvPr>
        </p:nvSpPr>
        <p:spPr/>
        <p:txBody>
          <a:bodyPr/>
          <a:lstStyle/>
          <a:p>
            <a:r>
              <a:rPr lang="en-US" dirty="0"/>
              <a:t>Bindings link an </a:t>
            </a:r>
            <a:r>
              <a:rPr lang="en-US" dirty="0" smtClean="0"/>
              <a:t>App for Office to a </a:t>
            </a:r>
            <a:r>
              <a:rPr lang="en-US" dirty="0"/>
              <a:t>specific document section</a:t>
            </a:r>
          </a:p>
          <a:p>
            <a:pPr lvl="1"/>
            <a:r>
              <a:rPr lang="en-US" dirty="0" smtClean="0"/>
              <a:t>Can </a:t>
            </a:r>
            <a:r>
              <a:rPr lang="en-US" dirty="0"/>
              <a:t>be defined </a:t>
            </a:r>
            <a:r>
              <a:rPr lang="en-US" dirty="0" smtClean="0"/>
              <a:t>current selection of a named item in </a:t>
            </a:r>
            <a:r>
              <a:rPr lang="en-US" dirty="0"/>
              <a:t>a </a:t>
            </a:r>
            <a:r>
              <a:rPr lang="en-US" dirty="0" smtClean="0"/>
              <a:t>template</a:t>
            </a:r>
            <a:endParaRPr lang="en-US" dirty="0"/>
          </a:p>
          <a:p>
            <a:pPr lvl="1"/>
            <a:r>
              <a:rPr lang="en-US" dirty="0"/>
              <a:t>Arbitrarily read/write binding data at anytime </a:t>
            </a:r>
          </a:p>
          <a:p>
            <a:pPr lvl="1"/>
            <a:r>
              <a:rPr lang="en-US" dirty="0"/>
              <a:t>R/W operations do not depend on a selection.</a:t>
            </a:r>
          </a:p>
          <a:p>
            <a:pPr lvl="1"/>
            <a:r>
              <a:rPr lang="en-US" dirty="0"/>
              <a:t>Enable Event </a:t>
            </a:r>
            <a:r>
              <a:rPr lang="en-US" dirty="0" smtClean="0"/>
              <a:t>handling</a:t>
            </a:r>
          </a:p>
          <a:p>
            <a:r>
              <a:rPr lang="en-US" dirty="0" smtClean="0"/>
              <a:t>Bindings </a:t>
            </a:r>
            <a:r>
              <a:rPr lang="en-US" dirty="0"/>
              <a:t>support three different data shapes</a:t>
            </a:r>
          </a:p>
          <a:p>
            <a:pPr lvl="1"/>
            <a:r>
              <a:rPr lang="en-US" b="1" dirty="0">
                <a:solidFill>
                  <a:schemeClr val="bg2">
                    <a:lumMod val="75000"/>
                  </a:schemeClr>
                </a:solidFill>
              </a:rPr>
              <a:t>Text binding</a:t>
            </a:r>
            <a:r>
              <a:rPr lang="en-US" dirty="0"/>
              <a:t> for binding to an individual cell in Excel or text in word.</a:t>
            </a:r>
          </a:p>
          <a:p>
            <a:pPr lvl="1"/>
            <a:r>
              <a:rPr lang="en-US" b="1" dirty="0" smtClean="0">
                <a:solidFill>
                  <a:schemeClr val="bg2">
                    <a:lumMod val="75000"/>
                  </a:schemeClr>
                </a:solidFill>
              </a:rPr>
              <a:t>Matrix </a:t>
            </a:r>
            <a:r>
              <a:rPr lang="en-US" b="1" dirty="0">
                <a:solidFill>
                  <a:schemeClr val="bg2">
                    <a:lumMod val="75000"/>
                  </a:schemeClr>
                </a:solidFill>
              </a:rPr>
              <a:t>binding</a:t>
            </a:r>
            <a:r>
              <a:rPr lang="en-US" dirty="0"/>
              <a:t> for a two dimension array representing rows and columns</a:t>
            </a:r>
          </a:p>
          <a:p>
            <a:pPr lvl="1"/>
            <a:r>
              <a:rPr lang="en-US" b="1" dirty="0">
                <a:solidFill>
                  <a:schemeClr val="bg2">
                    <a:lumMod val="75000"/>
                  </a:schemeClr>
                </a:solidFill>
              </a:rPr>
              <a:t>Table binding</a:t>
            </a:r>
            <a:r>
              <a:rPr lang="en-US" dirty="0"/>
              <a:t> is like a matrix binding with support for headers</a:t>
            </a:r>
          </a:p>
          <a:p>
            <a:endParaRPr lang="en-US" dirty="0"/>
          </a:p>
        </p:txBody>
      </p:sp>
    </p:spTree>
    <p:extLst>
      <p:ext uri="{BB962C8B-B14F-4D97-AF65-F5344CB8AC3E}">
        <p14:creationId xmlns:p14="http://schemas.microsoft.com/office/powerpoint/2010/main" val="3566214986"/>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4"/>
          <p:cNvSpPr>
            <a:spLocks noGrp="1"/>
          </p:cNvSpPr>
          <p:nvPr>
            <p:ph type="title"/>
          </p:nvPr>
        </p:nvSpPr>
        <p:spPr/>
        <p:txBody>
          <a:bodyPr/>
          <a:lstStyle/>
          <a:p>
            <a:r>
              <a:rPr lang="da-DK" smtClean="0"/>
              <a:t>Uses of Apps for Office Bindings</a:t>
            </a:r>
            <a:endParaRPr lang="da-DK" dirty="0"/>
          </a:p>
        </p:txBody>
      </p:sp>
      <p:sp>
        <p:nvSpPr>
          <p:cNvPr id="18435" name="TextBox 4"/>
          <p:cNvSpPr txBox="1">
            <a:spLocks noChangeArrowheads="1"/>
          </p:cNvSpPr>
          <p:nvPr/>
        </p:nvSpPr>
        <p:spPr bwMode="auto">
          <a:xfrm>
            <a:off x="302880" y="2534534"/>
            <a:ext cx="1459740" cy="722994"/>
          </a:xfrm>
          <a:prstGeom prst="rect">
            <a:avLst/>
          </a:prstGeom>
          <a:solidFill>
            <a:schemeClr val="accent3">
              <a:lumMod val="40000"/>
              <a:lumOff val="60000"/>
            </a:schemeClr>
          </a:solidFill>
          <a:ln w="9525">
            <a:solidFill>
              <a:srgbClr val="C00000"/>
            </a:solidFill>
            <a:miter lim="800000"/>
            <a:headEnd/>
            <a:tailEnd/>
          </a:ln>
        </p:spPr>
        <p:txBody>
          <a:bodyPr wrap="square" lIns="98942" tIns="49471" rIns="98942" bIns="49471">
            <a:spAutoFit/>
          </a:bodyPr>
          <a:lstStyle/>
          <a:p>
            <a:pPr algn="r">
              <a:lnSpc>
                <a:spcPct val="90000"/>
              </a:lnSpc>
              <a:spcBef>
                <a:spcPct val="20000"/>
              </a:spcBef>
              <a:buClr>
                <a:srgbClr val="F69F1E"/>
              </a:buClr>
              <a:buSzPct val="90000"/>
            </a:pPr>
            <a:r>
              <a:rPr lang="da-DK" sz="1500" dirty="0">
                <a:solidFill>
                  <a:srgbClr val="C00000"/>
                </a:solidFill>
              </a:rPr>
              <a:t>Bound range of stock symbols</a:t>
            </a:r>
            <a:endParaRPr lang="en-US" sz="1500" dirty="0">
              <a:solidFill>
                <a:srgbClr val="C00000"/>
              </a:solidFill>
            </a:endParaRPr>
          </a:p>
        </p:txBody>
      </p:sp>
      <p:sp>
        <p:nvSpPr>
          <p:cNvPr id="18436" name="TextBox 4"/>
          <p:cNvSpPr txBox="1">
            <a:spLocks noChangeArrowheads="1"/>
          </p:cNvSpPr>
          <p:nvPr/>
        </p:nvSpPr>
        <p:spPr bwMode="auto">
          <a:xfrm>
            <a:off x="9528118" y="2087557"/>
            <a:ext cx="2157876" cy="1346106"/>
          </a:xfrm>
          <a:prstGeom prst="rect">
            <a:avLst/>
          </a:prstGeom>
          <a:solidFill>
            <a:schemeClr val="accent3">
              <a:lumMod val="40000"/>
              <a:lumOff val="60000"/>
            </a:schemeClr>
          </a:solidFill>
          <a:ln w="9525">
            <a:solidFill>
              <a:srgbClr val="C00000"/>
            </a:solidFill>
            <a:miter lim="800000"/>
            <a:headEnd/>
            <a:tailEnd/>
          </a:ln>
        </p:spPr>
        <p:txBody>
          <a:bodyPr wrap="square" lIns="98942" tIns="49471" rIns="98942" bIns="49471">
            <a:spAutoFit/>
          </a:bodyPr>
          <a:lstStyle/>
          <a:p>
            <a:pPr>
              <a:lnSpc>
                <a:spcPct val="90000"/>
              </a:lnSpc>
              <a:spcBef>
                <a:spcPct val="20000"/>
              </a:spcBef>
              <a:buClr>
                <a:srgbClr val="F69F1E"/>
              </a:buClr>
              <a:buSzPct val="90000"/>
            </a:pPr>
            <a:r>
              <a:rPr lang="da-DK" sz="1500" dirty="0">
                <a:solidFill>
                  <a:srgbClr val="C00000"/>
                </a:solidFill>
              </a:rPr>
              <a:t>App handles </a:t>
            </a:r>
            <a:r>
              <a:rPr lang="da-DK" sz="1500" i="1" dirty="0">
                <a:solidFill>
                  <a:srgbClr val="C00000"/>
                </a:solidFill>
              </a:rPr>
              <a:t>SelectionChanged </a:t>
            </a:r>
            <a:r>
              <a:rPr lang="da-DK" sz="1500" dirty="0">
                <a:solidFill>
                  <a:srgbClr val="C00000"/>
                </a:solidFill>
              </a:rPr>
              <a:t>event associated with the binding to retrieve news associated with stock symbol</a:t>
            </a:r>
            <a:endParaRPr lang="en-US" sz="1500" i="1" dirty="0">
              <a:solidFill>
                <a:srgbClr val="C00000"/>
              </a:solidFill>
            </a:endParaRP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822" y="1580074"/>
            <a:ext cx="6031990" cy="4313965"/>
          </a:xfrm>
          <a:prstGeom prst="rect">
            <a:avLst/>
          </a:prstGeom>
        </p:spPr>
      </p:pic>
      <p:sp>
        <p:nvSpPr>
          <p:cNvPr id="3" name="Rectangle 2"/>
          <p:cNvSpPr/>
          <p:nvPr/>
        </p:nvSpPr>
        <p:spPr bwMode="auto">
          <a:xfrm>
            <a:off x="2880754" y="2174691"/>
            <a:ext cx="507736" cy="1142702"/>
          </a:xfrm>
          <a:prstGeom prst="rect">
            <a:avLst/>
          </a:prstGeom>
          <a:noFill/>
          <a:ln w="28575">
            <a:solidFill>
              <a:srgbClr val="C000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500" dirty="0">
              <a:solidFill>
                <a:srgbClr val="C00000"/>
              </a:solidFill>
            </a:endParaRPr>
          </a:p>
        </p:txBody>
      </p:sp>
      <p:cxnSp>
        <p:nvCxnSpPr>
          <p:cNvPr id="10" name="Straight Arrow Connector 9"/>
          <p:cNvCxnSpPr/>
          <p:nvPr/>
        </p:nvCxnSpPr>
        <p:spPr>
          <a:xfrm>
            <a:off x="1738350" y="2746043"/>
            <a:ext cx="1142404" cy="1"/>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bwMode="auto">
          <a:xfrm>
            <a:off x="6244502" y="1984240"/>
            <a:ext cx="2376202" cy="2133044"/>
          </a:xfrm>
          <a:prstGeom prst="rect">
            <a:avLst/>
          </a:prstGeom>
          <a:noFill/>
          <a:ln w="28575">
            <a:solidFill>
              <a:srgbClr val="C000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500" dirty="0">
              <a:gradFill>
                <a:gsLst>
                  <a:gs pos="0">
                    <a:srgbClr val="FFFFFF"/>
                  </a:gs>
                  <a:gs pos="100000">
                    <a:srgbClr val="FFFFFF"/>
                  </a:gs>
                </a:gsLst>
                <a:lin ang="5400000" scaled="0"/>
              </a:gradFill>
            </a:endParaRPr>
          </a:p>
        </p:txBody>
      </p:sp>
      <p:cxnSp>
        <p:nvCxnSpPr>
          <p:cNvPr id="7" name="Straight Arrow Connector 6"/>
          <p:cNvCxnSpPr/>
          <p:nvPr/>
        </p:nvCxnSpPr>
        <p:spPr>
          <a:xfrm flipH="1" flipV="1">
            <a:off x="8641368" y="2746043"/>
            <a:ext cx="825070" cy="1"/>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396662"/>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8543" y="3941559"/>
            <a:ext cx="2826284" cy="2506590"/>
          </a:xfrm>
          <a:prstGeom prst="rect">
            <a:avLst/>
          </a:prstGeom>
          <a:ln>
            <a:solidFill>
              <a:schemeClr val="accent6"/>
            </a:solidFill>
          </a:ln>
        </p:spPr>
      </p:pic>
      <p:sp>
        <p:nvSpPr>
          <p:cNvPr id="4" name="Title 3"/>
          <p:cNvSpPr>
            <a:spLocks noGrp="1"/>
          </p:cNvSpPr>
          <p:nvPr>
            <p:ph type="title"/>
          </p:nvPr>
        </p:nvSpPr>
        <p:spPr/>
        <p:txBody>
          <a:bodyPr/>
          <a:lstStyle/>
          <a:p>
            <a:r>
              <a:rPr lang="en-US" sz="4299" spc="-83" dirty="0"/>
              <a:t>Using Bindings</a:t>
            </a:r>
          </a:p>
        </p:txBody>
      </p:sp>
      <p:sp>
        <p:nvSpPr>
          <p:cNvPr id="2" name="Content Placeholder 1"/>
          <p:cNvSpPr>
            <a:spLocks noGrp="1"/>
          </p:cNvSpPr>
          <p:nvPr>
            <p:ph type="body" sz="quarter" idx="10"/>
          </p:nvPr>
        </p:nvSpPr>
        <p:spPr/>
        <p:txBody>
          <a:bodyPr/>
          <a:lstStyle/>
          <a:p>
            <a:r>
              <a:rPr lang="en-US" sz="2399" dirty="0"/>
              <a:t>Adding a binding</a:t>
            </a:r>
          </a:p>
          <a:p>
            <a:pPr lvl="1"/>
            <a:r>
              <a:rPr lang="en-US" sz="1799" dirty="0" err="1"/>
              <a:t>Bindings.addFromPromptAsync</a:t>
            </a:r>
            <a:endParaRPr lang="en-US" sz="1799" dirty="0"/>
          </a:p>
          <a:p>
            <a:pPr lvl="1"/>
            <a:r>
              <a:rPr lang="en-US" sz="1799" dirty="0" err="1"/>
              <a:t>Bindings.addFromSelectionAsync</a:t>
            </a:r>
            <a:endParaRPr lang="en-US" sz="1799" dirty="0"/>
          </a:p>
          <a:p>
            <a:pPr lvl="1"/>
            <a:r>
              <a:rPr lang="en-US" sz="1799" dirty="0" err="1"/>
              <a:t>Bindings.addFromNamedItem</a:t>
            </a:r>
            <a:r>
              <a:rPr lang="en-US" sz="1799" dirty="0"/>
              <a:t> </a:t>
            </a:r>
          </a:p>
          <a:p>
            <a:pPr>
              <a:spcBef>
                <a:spcPts val="1200"/>
              </a:spcBef>
            </a:pPr>
            <a:r>
              <a:rPr lang="en-US" sz="2399" dirty="0"/>
              <a:t>Referencing a binding</a:t>
            </a:r>
          </a:p>
          <a:p>
            <a:pPr lvl="1"/>
            <a:r>
              <a:rPr lang="en-US" sz="1799" dirty="0" err="1"/>
              <a:t>Bindings.getAllAsync</a:t>
            </a:r>
            <a:endParaRPr lang="en-US" sz="1799" dirty="0"/>
          </a:p>
          <a:p>
            <a:pPr lvl="1"/>
            <a:r>
              <a:rPr lang="en-US" sz="1799" dirty="0" err="1"/>
              <a:t>Bindings.getByIdAsync</a:t>
            </a:r>
            <a:endParaRPr lang="en-US" sz="1799" dirty="0"/>
          </a:p>
          <a:p>
            <a:pPr lvl="1"/>
            <a:r>
              <a:rPr lang="en-US" sz="1799" dirty="0" err="1"/>
              <a:t>Office.Select</a:t>
            </a:r>
            <a:endParaRPr lang="en-US" sz="1799" dirty="0"/>
          </a:p>
          <a:p>
            <a:pPr>
              <a:spcBef>
                <a:spcPts val="1200"/>
              </a:spcBef>
            </a:pPr>
            <a:r>
              <a:rPr lang="en-US" sz="2399" dirty="0"/>
              <a:t>Removing a binding</a:t>
            </a:r>
          </a:p>
          <a:p>
            <a:pPr lvl="1"/>
            <a:r>
              <a:rPr lang="en-US" sz="1799" dirty="0" err="1"/>
              <a:t>Bindings.releaseByIdAsync</a:t>
            </a:r>
            <a:endParaRPr lang="en-US" sz="1799" dirty="0"/>
          </a:p>
          <a:p>
            <a:pPr>
              <a:spcBef>
                <a:spcPts val="1200"/>
              </a:spcBef>
            </a:pPr>
            <a:r>
              <a:rPr lang="en-US" sz="2399" dirty="0"/>
              <a:t>Binding event handler to a binding</a:t>
            </a:r>
          </a:p>
          <a:p>
            <a:pPr lvl="1"/>
            <a:r>
              <a:rPr lang="en-US" sz="1799" dirty="0" err="1"/>
              <a:t>Binding.addHandlerAsync</a:t>
            </a:r>
            <a:r>
              <a:rPr lang="en-US" sz="1799" dirty="0"/>
              <a:t>(“type”, handler);</a:t>
            </a:r>
            <a:endParaRPr lang="en-US" sz="1999" dirty="0"/>
          </a:p>
          <a:p>
            <a:endParaRPr lang="en-US" sz="2399" dirty="0"/>
          </a:p>
        </p:txBody>
      </p:sp>
      <p:sp>
        <p:nvSpPr>
          <p:cNvPr id="28" name="TextBox 27"/>
          <p:cNvSpPr txBox="1"/>
          <p:nvPr/>
        </p:nvSpPr>
        <p:spPr>
          <a:xfrm>
            <a:off x="5340343" y="3287228"/>
            <a:ext cx="5760516" cy="261520"/>
          </a:xfrm>
          <a:prstGeom prst="rect">
            <a:avLst/>
          </a:prstGeom>
          <a:solidFill>
            <a:schemeClr val="accent3">
              <a:lumMod val="40000"/>
              <a:lumOff val="60000"/>
            </a:schemeClr>
          </a:solidFill>
          <a:ln>
            <a:solidFill>
              <a:srgbClr val="C00000"/>
            </a:solidFill>
          </a:ln>
        </p:spPr>
        <p:txBody>
          <a:bodyPr wrap="square" lIns="76159" tIns="38079" rIns="76159" bIns="38079" rtlCol="0">
            <a:spAutoFit/>
          </a:bodyPr>
          <a:lstStyle/>
          <a:p>
            <a:pPr algn="ctr"/>
            <a:r>
              <a:rPr lang="en-US" sz="1200" dirty="0">
                <a:solidFill>
                  <a:srgbClr val="C00000"/>
                </a:solidFill>
              </a:rPr>
              <a:t>A dialog is presented to the user experience when you call </a:t>
            </a:r>
            <a:r>
              <a:rPr lang="en-US" sz="1200" i="1" dirty="0" err="1">
                <a:solidFill>
                  <a:srgbClr val="C00000"/>
                </a:solidFill>
              </a:rPr>
              <a:t>addFromPromptAsync</a:t>
            </a:r>
            <a:r>
              <a:rPr lang="en-US" sz="1200" dirty="0">
                <a:solidFill>
                  <a:srgbClr val="C00000"/>
                </a:solidFill>
              </a:rPr>
              <a:t>.</a:t>
            </a:r>
          </a:p>
        </p:txBody>
      </p:sp>
      <p:cxnSp>
        <p:nvCxnSpPr>
          <p:cNvPr id="9" name="Straight Arrow Connector 8"/>
          <p:cNvCxnSpPr>
            <a:stCxn id="28" idx="2"/>
          </p:cNvCxnSpPr>
          <p:nvPr/>
        </p:nvCxnSpPr>
        <p:spPr>
          <a:xfrm>
            <a:off x="8220600" y="3548750"/>
            <a:ext cx="121084" cy="504929"/>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090962" y="1522206"/>
            <a:ext cx="6279051" cy="1570934"/>
            <a:chOff x="5836029" y="1405720"/>
            <a:chExt cx="6283183" cy="1571968"/>
          </a:xfrm>
        </p:grpSpPr>
        <p:sp>
          <p:nvSpPr>
            <p:cNvPr id="3" name="Rectangle 2"/>
            <p:cNvSpPr/>
            <p:nvPr/>
          </p:nvSpPr>
          <p:spPr bwMode="auto">
            <a:xfrm>
              <a:off x="5836029" y="1405720"/>
              <a:ext cx="6283183" cy="1571968"/>
            </a:xfrm>
            <a:prstGeom prst="rect">
              <a:avLst/>
            </a:prstGeom>
            <a:solidFill>
              <a:schemeClr val="bg1"/>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32" tIns="182832" rIns="182832" bIns="45706" numCol="1" rtlCol="0" anchor="t" anchorCtr="0" compatLnSpc="1">
              <a:prstTxWarp prst="textNoShape">
                <a:avLst/>
              </a:prstTxWarp>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latin typeface="Segoe Condensed" pitchFamily="34" charset="0"/>
              </a:endParaRPr>
            </a:p>
          </p:txBody>
        </p:sp>
        <p:pic>
          <p:nvPicPr>
            <p:cNvPr id="29" name="Picture 2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0152" y="1446964"/>
              <a:ext cx="6158420" cy="1476436"/>
            </a:xfrm>
            <a:prstGeom prst="rect">
              <a:avLst/>
            </a:prstGeom>
            <a:solidFill>
              <a:schemeClr val="tx1">
                <a:lumMod val="40000"/>
                <a:lumOff val="60000"/>
              </a:schemeClr>
            </a:solidFill>
            <a:ln>
              <a:noFill/>
            </a:ln>
          </p:spPr>
        </p:pic>
      </p:grpSp>
    </p:spTree>
    <p:extLst>
      <p:ext uri="{BB962C8B-B14F-4D97-AF65-F5344CB8AC3E}">
        <p14:creationId xmlns:p14="http://schemas.microsoft.com/office/powerpoint/2010/main" val="2662057993"/>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dirty="0"/>
              <a:t>Binding to Cells and Tables</a:t>
            </a:r>
            <a:br>
              <a:rPr lang="en-US" dirty="0"/>
            </a:br>
            <a:r>
              <a:rPr lang="en-US" dirty="0"/>
              <a:t>in Excel Spreadsheets</a:t>
            </a:r>
          </a:p>
        </p:txBody>
      </p:sp>
    </p:spTree>
    <p:extLst>
      <p:ext uri="{BB962C8B-B14F-4D97-AF65-F5344CB8AC3E}">
        <p14:creationId xmlns:p14="http://schemas.microsoft.com/office/powerpoint/2010/main" val="3545586110"/>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type="body" sz="quarter" idx="10"/>
          </p:nvPr>
        </p:nvSpPr>
        <p:spPr/>
        <p:txBody>
          <a:bodyPr/>
          <a:lstStyle/>
          <a:p>
            <a:pPr>
              <a:buFont typeface="Wingdings" pitchFamily="2" charset="2"/>
              <a:buChar char="ü"/>
            </a:pPr>
            <a:r>
              <a:rPr lang="en-US" dirty="0"/>
              <a:t>Introduction to Document-based App </a:t>
            </a:r>
            <a:r>
              <a:rPr lang="en-US" dirty="0" smtClean="0"/>
              <a:t>Development</a:t>
            </a:r>
            <a:endParaRPr lang="en-US" dirty="0"/>
          </a:p>
          <a:p>
            <a:pPr>
              <a:buFont typeface="Wingdings" pitchFamily="2" charset="2"/>
              <a:buChar char="ü"/>
            </a:pPr>
            <a:r>
              <a:rPr lang="en-US" dirty="0"/>
              <a:t>Reading and Writing to a </a:t>
            </a:r>
            <a:r>
              <a:rPr lang="en-US" dirty="0" smtClean="0"/>
              <a:t>Document</a:t>
            </a:r>
            <a:endParaRPr lang="en-US" dirty="0"/>
          </a:p>
          <a:p>
            <a:pPr>
              <a:buFont typeface="Wingdings" pitchFamily="2" charset="2"/>
              <a:buChar char="ü"/>
            </a:pPr>
            <a:r>
              <a:rPr lang="en-US" dirty="0"/>
              <a:t>Creating Bindings within a </a:t>
            </a:r>
            <a:r>
              <a:rPr lang="en-US" dirty="0" smtClean="0"/>
              <a:t>Document</a:t>
            </a:r>
            <a:endParaRPr lang="en-US" dirty="0"/>
          </a:p>
          <a:p>
            <a:pPr>
              <a:buFont typeface="Wingdings" pitchFamily="2" charset="2"/>
              <a:buChar char="Ø"/>
            </a:pPr>
            <a:r>
              <a:rPr lang="en-US" dirty="0" smtClean="0"/>
              <a:t>Creating </a:t>
            </a:r>
            <a:r>
              <a:rPr lang="en-US" dirty="0"/>
              <a:t>an App for Office that uses Custom </a:t>
            </a:r>
            <a:r>
              <a:rPr lang="en-US" dirty="0" smtClean="0"/>
              <a:t>XML</a:t>
            </a:r>
          </a:p>
          <a:p>
            <a:r>
              <a:rPr lang="en-US" dirty="0" smtClean="0"/>
              <a:t>Design </a:t>
            </a:r>
            <a:r>
              <a:rPr lang="en-US" dirty="0"/>
              <a:t>Guidelines for Document-centric </a:t>
            </a:r>
            <a:r>
              <a:rPr lang="en-US" dirty="0" smtClean="0"/>
              <a:t>Apps</a:t>
            </a:r>
            <a:endParaRPr lang="en-US" dirty="0"/>
          </a:p>
        </p:txBody>
      </p:sp>
    </p:spTree>
    <p:extLst>
      <p:ext uri="{BB962C8B-B14F-4D97-AF65-F5344CB8AC3E}">
        <p14:creationId xmlns:p14="http://schemas.microsoft.com/office/powerpoint/2010/main" val="3738267307"/>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99" dirty="0"/>
              <a:t>Open XML and Content Control Refresher</a:t>
            </a:r>
          </a:p>
        </p:txBody>
      </p:sp>
      <p:sp>
        <p:nvSpPr>
          <p:cNvPr id="54" name="Content Placeholder 53"/>
          <p:cNvSpPr>
            <a:spLocks noGrp="1"/>
          </p:cNvSpPr>
          <p:nvPr>
            <p:ph type="body" sz="quarter" idx="10"/>
          </p:nvPr>
        </p:nvSpPr>
        <p:spPr/>
        <p:txBody>
          <a:bodyPr/>
          <a:lstStyle/>
          <a:p>
            <a:r>
              <a:rPr lang="en-US" sz="2399" dirty="0"/>
              <a:t>The </a:t>
            </a:r>
            <a:r>
              <a:rPr lang="en-US" sz="2399" dirty="0" err="1"/>
              <a:t>TimeSummary</a:t>
            </a:r>
            <a:r>
              <a:rPr lang="en-US" sz="2399" dirty="0"/>
              <a:t> document contains custom XML document</a:t>
            </a:r>
          </a:p>
          <a:p>
            <a:pPr lvl="1"/>
            <a:r>
              <a:rPr lang="en-US" sz="1999" dirty="0"/>
              <a:t>Inner XML document contains elements bound to Word Content Controls</a:t>
            </a:r>
          </a:p>
          <a:p>
            <a:pPr lvl="1"/>
            <a:r>
              <a:rPr lang="en-US" sz="1999" dirty="0"/>
              <a:t>Custom XML document can be modified/updated by your app</a:t>
            </a:r>
          </a:p>
          <a:p>
            <a:pPr lvl="1"/>
            <a:r>
              <a:rPr lang="en-US" sz="1999" dirty="0"/>
              <a:t>Custom XML document can be modified by user input</a:t>
            </a:r>
          </a:p>
          <a:p>
            <a:endParaRPr lang="en-US" sz="2399" dirty="0"/>
          </a:p>
        </p:txBody>
      </p:sp>
      <p:sp>
        <p:nvSpPr>
          <p:cNvPr id="32" name="Rounded Rectangle 31"/>
          <p:cNvSpPr/>
          <p:nvPr/>
        </p:nvSpPr>
        <p:spPr bwMode="auto">
          <a:xfrm>
            <a:off x="5834132" y="3018220"/>
            <a:ext cx="1894318" cy="3093740"/>
          </a:xfrm>
          <a:prstGeom prst="round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32" tIns="182832" rIns="182832" bIns="45706" numCol="1" rtlCol="0" anchor="t" anchorCtr="0" compatLnSpc="1">
            <a:prstTxWarp prst="textNoShape">
              <a:avLst/>
            </a:prstTxWarp>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latin typeface="Segoe Condensed" pitchFamily="34" charset="0"/>
            </a:endParaRPr>
          </a:p>
        </p:txBody>
      </p:sp>
      <p:sp>
        <p:nvSpPr>
          <p:cNvPr id="36" name="Rectangle 35"/>
          <p:cNvSpPr/>
          <p:nvPr/>
        </p:nvSpPr>
        <p:spPr bwMode="auto">
          <a:xfrm>
            <a:off x="6803753" y="4256863"/>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defTabSz="913307" fontAlgn="base">
              <a:spcBef>
                <a:spcPct val="0"/>
              </a:spcBef>
              <a:spcAft>
                <a:spcPct val="0"/>
              </a:spcAft>
            </a:pPr>
            <a:r>
              <a:rPr lang="en-US" sz="800" b="1" dirty="0">
                <a:solidFill>
                  <a:schemeClr val="bg1"/>
                </a:solidFill>
                <a:ea typeface="Segoe UI" pitchFamily="34" charset="0"/>
                <a:cs typeface="Segoe UI" pitchFamily="34" charset="0"/>
              </a:rPr>
              <a:t>word</a:t>
            </a:r>
          </a:p>
        </p:txBody>
      </p:sp>
      <p:sp>
        <p:nvSpPr>
          <p:cNvPr id="37" name="Rectangle 36"/>
          <p:cNvSpPr/>
          <p:nvPr/>
        </p:nvSpPr>
        <p:spPr bwMode="auto">
          <a:xfrm>
            <a:off x="5957539" y="3408328"/>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defTabSz="913307" fontAlgn="base">
              <a:spcBef>
                <a:spcPct val="0"/>
              </a:spcBef>
              <a:spcAft>
                <a:spcPct val="0"/>
              </a:spcAft>
            </a:pPr>
            <a:r>
              <a:rPr lang="en-US" sz="800" b="1" dirty="0">
                <a:solidFill>
                  <a:schemeClr val="bg1"/>
                </a:solidFill>
                <a:ea typeface="Segoe UI" pitchFamily="34" charset="0"/>
                <a:cs typeface="Segoe UI" pitchFamily="34" charset="0"/>
              </a:rPr>
              <a:t>_</a:t>
            </a:r>
            <a:r>
              <a:rPr lang="en-US" sz="800" b="1" dirty="0" err="1">
                <a:solidFill>
                  <a:schemeClr val="bg1"/>
                </a:solidFill>
                <a:ea typeface="Segoe UI" pitchFamily="34" charset="0"/>
                <a:cs typeface="Segoe UI" pitchFamily="34" charset="0"/>
              </a:rPr>
              <a:t>rels</a:t>
            </a:r>
            <a:endParaRPr lang="en-US" sz="800" b="1" dirty="0">
              <a:solidFill>
                <a:schemeClr val="bg1"/>
              </a:solidFill>
              <a:ea typeface="Segoe UI" pitchFamily="34" charset="0"/>
              <a:cs typeface="Segoe UI" pitchFamily="34" charset="0"/>
            </a:endParaRPr>
          </a:p>
        </p:txBody>
      </p:sp>
      <p:sp>
        <p:nvSpPr>
          <p:cNvPr id="38" name="Rectangle 37"/>
          <p:cNvSpPr/>
          <p:nvPr/>
        </p:nvSpPr>
        <p:spPr bwMode="auto">
          <a:xfrm>
            <a:off x="6803753" y="3408328"/>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defTabSz="913307" fontAlgn="base">
              <a:spcBef>
                <a:spcPct val="0"/>
              </a:spcBef>
              <a:spcAft>
                <a:spcPct val="0"/>
              </a:spcAft>
            </a:pPr>
            <a:r>
              <a:rPr lang="en-US" sz="800" b="1" dirty="0" err="1">
                <a:solidFill>
                  <a:schemeClr val="bg1"/>
                </a:solidFill>
                <a:ea typeface="Segoe UI" pitchFamily="34" charset="0"/>
                <a:cs typeface="Segoe UI" pitchFamily="34" charset="0"/>
              </a:rPr>
              <a:t>customXml</a:t>
            </a:r>
            <a:endParaRPr lang="en-US" sz="800" b="1" dirty="0">
              <a:solidFill>
                <a:schemeClr val="bg1"/>
              </a:solidFill>
              <a:ea typeface="Segoe UI" pitchFamily="34" charset="0"/>
              <a:cs typeface="Segoe UI" pitchFamily="34" charset="0"/>
            </a:endParaRPr>
          </a:p>
        </p:txBody>
      </p:sp>
      <p:sp>
        <p:nvSpPr>
          <p:cNvPr id="39" name="Rectangle 38"/>
          <p:cNvSpPr/>
          <p:nvPr/>
        </p:nvSpPr>
        <p:spPr bwMode="auto">
          <a:xfrm>
            <a:off x="5957539" y="4256864"/>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defTabSz="913307" fontAlgn="base">
              <a:spcBef>
                <a:spcPct val="0"/>
              </a:spcBef>
              <a:spcAft>
                <a:spcPct val="0"/>
              </a:spcAft>
            </a:pPr>
            <a:r>
              <a:rPr lang="en-US" sz="800" b="1" dirty="0" err="1">
                <a:solidFill>
                  <a:schemeClr val="bg1"/>
                </a:solidFill>
                <a:ea typeface="Segoe UI" pitchFamily="34" charset="0"/>
                <a:cs typeface="Segoe UI" pitchFamily="34" charset="0"/>
              </a:rPr>
              <a:t>docProps</a:t>
            </a:r>
            <a:endParaRPr lang="en-US" sz="800" b="1" dirty="0">
              <a:solidFill>
                <a:schemeClr val="bg1"/>
              </a:solidFill>
              <a:ea typeface="Segoe UI" pitchFamily="34" charset="0"/>
              <a:cs typeface="Segoe UI" pitchFamily="34" charset="0"/>
            </a:endParaRPr>
          </a:p>
        </p:txBody>
      </p:sp>
      <p:sp>
        <p:nvSpPr>
          <p:cNvPr id="41" name="Rectangle 40"/>
          <p:cNvSpPr/>
          <p:nvPr/>
        </p:nvSpPr>
        <p:spPr bwMode="auto">
          <a:xfrm>
            <a:off x="6803753" y="5112432"/>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159" tIns="38079" rIns="38079" bIns="76159" numCol="1" spcCol="0" rtlCol="0" fromWordArt="0" anchor="b" anchorCtr="0" forceAA="0" compatLnSpc="1">
            <a:prstTxWarp prst="textNoShape">
              <a:avLst/>
            </a:prstTxWarp>
            <a:noAutofit/>
          </a:bodyPr>
          <a:lstStyle/>
          <a:p>
            <a:pPr defTabSz="913307" fontAlgn="base">
              <a:spcBef>
                <a:spcPct val="0"/>
              </a:spcBef>
              <a:spcAft>
                <a:spcPct val="0"/>
              </a:spcAft>
            </a:pPr>
            <a:endParaRPr lang="en-US" sz="800" b="1" dirty="0" err="1">
              <a:solidFill>
                <a:schemeClr val="bg1"/>
              </a:solidFill>
              <a:ea typeface="Segoe UI" pitchFamily="34" charset="0"/>
              <a:cs typeface="Segoe UI" pitchFamily="34" charset="0"/>
            </a:endParaRPr>
          </a:p>
        </p:txBody>
      </p:sp>
      <p:sp>
        <p:nvSpPr>
          <p:cNvPr id="42" name="Rectangle 41"/>
          <p:cNvSpPr/>
          <p:nvPr/>
        </p:nvSpPr>
        <p:spPr bwMode="auto">
          <a:xfrm>
            <a:off x="5957539" y="5112433"/>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159" tIns="38079" rIns="38079" bIns="76159" numCol="1" spcCol="0" rtlCol="0" fromWordArt="0" anchor="b" anchorCtr="0" forceAA="0" compatLnSpc="1">
            <a:prstTxWarp prst="textNoShape">
              <a:avLst/>
            </a:prstTxWarp>
            <a:noAutofit/>
          </a:bodyPr>
          <a:lstStyle/>
          <a:p>
            <a:pPr defTabSz="913307" fontAlgn="base">
              <a:spcBef>
                <a:spcPct val="0"/>
              </a:spcBef>
              <a:spcAft>
                <a:spcPct val="0"/>
              </a:spcAft>
            </a:pPr>
            <a:r>
              <a:rPr lang="en-US" sz="800" b="1" dirty="0">
                <a:solidFill>
                  <a:schemeClr val="bg1"/>
                </a:solidFill>
                <a:ea typeface="Segoe UI" pitchFamily="34" charset="0"/>
                <a:cs typeface="Segoe UI" pitchFamily="34" charset="0"/>
              </a:rPr>
              <a:t>Content Types</a:t>
            </a:r>
          </a:p>
        </p:txBody>
      </p:sp>
      <p:sp>
        <p:nvSpPr>
          <p:cNvPr id="44" name="Rectangle 43"/>
          <p:cNvSpPr/>
          <p:nvPr/>
        </p:nvSpPr>
        <p:spPr bwMode="auto">
          <a:xfrm>
            <a:off x="5814349" y="3018221"/>
            <a:ext cx="1950034" cy="3065137"/>
          </a:xfrm>
          <a:prstGeom prst="rect">
            <a:avLst/>
          </a:prstGeom>
          <a:no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200" dirty="0">
              <a:gradFill>
                <a:gsLst>
                  <a:gs pos="0">
                    <a:srgbClr val="FFFFFF"/>
                  </a:gs>
                  <a:gs pos="100000">
                    <a:srgbClr val="FFFFFF"/>
                  </a:gs>
                </a:gsLst>
                <a:lin ang="5400000" scaled="0"/>
              </a:gradFill>
            </a:endParaRPr>
          </a:p>
        </p:txBody>
      </p:sp>
      <p:sp>
        <p:nvSpPr>
          <p:cNvPr id="45" name="TextBox 44"/>
          <p:cNvSpPr txBox="1"/>
          <p:nvPr/>
        </p:nvSpPr>
        <p:spPr>
          <a:xfrm>
            <a:off x="6154575" y="3129679"/>
            <a:ext cx="1362197" cy="184618"/>
          </a:xfrm>
          <a:prstGeom prst="rect">
            <a:avLst/>
          </a:prstGeom>
          <a:noFill/>
        </p:spPr>
        <p:txBody>
          <a:bodyPr wrap="none" lIns="0" tIns="0" rIns="0" bIns="0" rtlCol="0">
            <a:spAutoFit/>
          </a:bodyPr>
          <a:lstStyle/>
          <a:p>
            <a:r>
              <a:rPr lang="en-US" sz="1200" b="1" dirty="0">
                <a:solidFill>
                  <a:schemeClr val="bg1"/>
                </a:solidFill>
              </a:rPr>
              <a:t>Word file structure</a:t>
            </a:r>
          </a:p>
        </p:txBody>
      </p:sp>
      <p:pic>
        <p:nvPicPr>
          <p:cNvPr id="46" name="Picture 3" descr="\\MAGNUM\Projects\Microsoft\Cloud Power FY12\Design\ICONS_PNG\Document.png"/>
          <p:cNvPicPr>
            <a:picLocks noChangeAspect="1" noChangeArrowheads="1"/>
          </p:cNvPicPr>
          <p:nvPr/>
        </p:nvPicPr>
        <p:blipFill>
          <a:blip r:embed="rId3" cstate="print">
            <a:lum bright="100000"/>
          </a:blip>
          <a:stretch>
            <a:fillRect/>
          </a:stretch>
        </p:blipFill>
        <p:spPr bwMode="auto">
          <a:xfrm>
            <a:off x="6180401" y="5255521"/>
            <a:ext cx="390006" cy="390108"/>
          </a:xfrm>
          <a:prstGeom prst="rect">
            <a:avLst/>
          </a:prstGeom>
          <a:noFill/>
        </p:spPr>
      </p:pic>
      <p:pic>
        <p:nvPicPr>
          <p:cNvPr id="47" name="Picture 46" descr="C:\Users\mitchellg\Desktop\Folder.png"/>
          <p:cNvPicPr>
            <a:picLocks noChangeAspect="1" noChangeArrowheads="1"/>
          </p:cNvPicPr>
          <p:nvPr/>
        </p:nvPicPr>
        <p:blipFill>
          <a:blip r:embed="rId4" cstate="print">
            <a:lum bright="100000"/>
          </a:blip>
          <a:srcRect/>
          <a:stretch>
            <a:fillRect/>
          </a:stretch>
        </p:blipFill>
        <p:spPr bwMode="auto">
          <a:xfrm>
            <a:off x="6152542" y="4411464"/>
            <a:ext cx="445722" cy="445838"/>
          </a:xfrm>
          <a:prstGeom prst="rect">
            <a:avLst/>
          </a:prstGeom>
          <a:noFill/>
        </p:spPr>
      </p:pic>
      <p:pic>
        <p:nvPicPr>
          <p:cNvPr id="48" name="Picture 47" descr="C:\Users\mitchellg\Desktop\Folder.png"/>
          <p:cNvPicPr>
            <a:picLocks noChangeAspect="1" noChangeArrowheads="1"/>
          </p:cNvPicPr>
          <p:nvPr/>
        </p:nvPicPr>
        <p:blipFill>
          <a:blip r:embed="rId4" cstate="print">
            <a:lum bright="100000"/>
          </a:blip>
          <a:srcRect/>
          <a:stretch>
            <a:fillRect/>
          </a:stretch>
        </p:blipFill>
        <p:spPr bwMode="auto">
          <a:xfrm>
            <a:off x="6152542" y="3586565"/>
            <a:ext cx="445722" cy="445838"/>
          </a:xfrm>
          <a:prstGeom prst="rect">
            <a:avLst/>
          </a:prstGeom>
          <a:noFill/>
        </p:spPr>
      </p:pic>
      <p:pic>
        <p:nvPicPr>
          <p:cNvPr id="49" name="Picture 48" descr="C:\Users\mitchellg\Desktop\Folder.png"/>
          <p:cNvPicPr>
            <a:picLocks noChangeAspect="1" noChangeArrowheads="1"/>
          </p:cNvPicPr>
          <p:nvPr/>
        </p:nvPicPr>
        <p:blipFill>
          <a:blip r:embed="rId4" cstate="print">
            <a:lum bright="100000"/>
          </a:blip>
          <a:srcRect/>
          <a:stretch>
            <a:fillRect/>
          </a:stretch>
        </p:blipFill>
        <p:spPr bwMode="auto">
          <a:xfrm>
            <a:off x="6982047" y="3586565"/>
            <a:ext cx="445722" cy="445838"/>
          </a:xfrm>
          <a:prstGeom prst="rect">
            <a:avLst/>
          </a:prstGeom>
          <a:noFill/>
        </p:spPr>
      </p:pic>
      <p:pic>
        <p:nvPicPr>
          <p:cNvPr id="50" name="Picture 49" descr="C:\Users\mitchellg\Desktop\Folder.png"/>
          <p:cNvPicPr>
            <a:picLocks noChangeAspect="1" noChangeArrowheads="1"/>
          </p:cNvPicPr>
          <p:nvPr/>
        </p:nvPicPr>
        <p:blipFill>
          <a:blip r:embed="rId4" cstate="print">
            <a:lum bright="100000"/>
          </a:blip>
          <a:srcRect/>
          <a:stretch>
            <a:fillRect/>
          </a:stretch>
        </p:blipFill>
        <p:spPr bwMode="auto">
          <a:xfrm>
            <a:off x="6960413" y="4411464"/>
            <a:ext cx="445722" cy="445838"/>
          </a:xfrm>
          <a:prstGeom prst="rect">
            <a:avLst/>
          </a:prstGeom>
          <a:noFill/>
        </p:spPr>
      </p:pic>
      <p:pic>
        <p:nvPicPr>
          <p:cNvPr id="8" name="Picture 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392" y="2925407"/>
            <a:ext cx="4414529" cy="3279364"/>
          </a:xfrm>
          <a:prstGeom prst="rect">
            <a:avLst/>
          </a:prstGeom>
        </p:spPr>
      </p:pic>
      <p:pic>
        <p:nvPicPr>
          <p:cNvPr id="9" name="Picture 8"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4434" y="3395143"/>
            <a:ext cx="3122944" cy="2499005"/>
          </a:xfrm>
          <a:prstGeom prst="rect">
            <a:avLst/>
          </a:prstGeom>
        </p:spPr>
      </p:pic>
      <p:sp>
        <p:nvSpPr>
          <p:cNvPr id="25" name="Right Brace 24"/>
          <p:cNvSpPr/>
          <p:nvPr/>
        </p:nvSpPr>
        <p:spPr>
          <a:xfrm>
            <a:off x="5454328" y="2925407"/>
            <a:ext cx="334292" cy="3279364"/>
          </a:xfrm>
          <a:prstGeom prst="rightBrace">
            <a:avLst>
              <a:gd name="adj1" fmla="val 11164"/>
              <a:gd name="adj2" fmla="val 49763"/>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lIns="76159" tIns="38079" rIns="76159" bIns="38079" rtlCol="0" anchor="ctr"/>
          <a:lstStyle/>
          <a:p>
            <a:pPr algn="ctr"/>
            <a:endParaRPr lang="en-US" sz="1400">
              <a:solidFill>
                <a:prstClr val="black"/>
              </a:solidFill>
            </a:endParaRPr>
          </a:p>
        </p:txBody>
      </p:sp>
      <p:sp>
        <p:nvSpPr>
          <p:cNvPr id="26" name="Left Brace 25"/>
          <p:cNvSpPr/>
          <p:nvPr/>
        </p:nvSpPr>
        <p:spPr>
          <a:xfrm>
            <a:off x="7764383" y="3311671"/>
            <a:ext cx="357224" cy="2639631"/>
          </a:xfrm>
          <a:prstGeom prst="leftBrace">
            <a:avLst>
              <a:gd name="adj1" fmla="val 8333"/>
              <a:gd name="adj2" fmla="val 17846"/>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lIns="76159" tIns="38079" rIns="76159" bIns="38079" rtlCol="0" anchor="ctr"/>
          <a:lstStyle/>
          <a:p>
            <a:pPr algn="ctr"/>
            <a:endParaRPr lang="en-US" sz="1400">
              <a:solidFill>
                <a:prstClr val="black"/>
              </a:solidFill>
            </a:endParaRPr>
          </a:p>
        </p:txBody>
      </p:sp>
      <p:sp>
        <p:nvSpPr>
          <p:cNvPr id="3" name="Rectangle 2"/>
          <p:cNvSpPr/>
          <p:nvPr/>
        </p:nvSpPr>
        <p:spPr bwMode="auto">
          <a:xfrm>
            <a:off x="1498545" y="5210327"/>
            <a:ext cx="3209199" cy="390108"/>
          </a:xfrm>
          <a:prstGeom prst="rect">
            <a:avLst/>
          </a:prstGeom>
          <a:solidFill>
            <a:srgbClr val="FF8A00">
              <a:alpha val="18824"/>
            </a:srgbClr>
          </a:solidFill>
          <a:ln>
            <a:solidFill>
              <a:srgbClr val="C000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200" dirty="0">
              <a:solidFill>
                <a:srgbClr val="C00000"/>
              </a:solidFill>
            </a:endParaRPr>
          </a:p>
        </p:txBody>
      </p:sp>
      <p:sp>
        <p:nvSpPr>
          <p:cNvPr id="29" name="Rectangle 28"/>
          <p:cNvSpPr/>
          <p:nvPr/>
        </p:nvSpPr>
        <p:spPr bwMode="auto">
          <a:xfrm>
            <a:off x="1792719" y="3761354"/>
            <a:ext cx="445722" cy="140439"/>
          </a:xfrm>
          <a:prstGeom prst="rect">
            <a:avLst/>
          </a:prstGeom>
          <a:solidFill>
            <a:srgbClr val="FF8A00">
              <a:alpha val="18824"/>
            </a:srgbClr>
          </a:solidFill>
          <a:ln>
            <a:solidFill>
              <a:srgbClr val="FF8A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200" dirty="0">
              <a:gradFill>
                <a:gsLst>
                  <a:gs pos="0">
                    <a:srgbClr val="FFFFFF"/>
                  </a:gs>
                  <a:gs pos="100000">
                    <a:srgbClr val="FFFFFF"/>
                  </a:gs>
                </a:gsLst>
                <a:lin ang="5400000" scaled="0"/>
              </a:gradFill>
            </a:endParaRPr>
          </a:p>
        </p:txBody>
      </p:sp>
      <p:sp>
        <p:nvSpPr>
          <p:cNvPr id="30" name="Rectangle 29"/>
          <p:cNvSpPr/>
          <p:nvPr/>
        </p:nvSpPr>
        <p:spPr bwMode="auto">
          <a:xfrm>
            <a:off x="1832835" y="3959752"/>
            <a:ext cx="1002875" cy="140439"/>
          </a:xfrm>
          <a:prstGeom prst="rect">
            <a:avLst/>
          </a:prstGeom>
          <a:solidFill>
            <a:srgbClr val="FF8A00">
              <a:alpha val="18824"/>
            </a:srgbClr>
          </a:solidFill>
          <a:ln>
            <a:solidFill>
              <a:srgbClr val="FF8A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200" dirty="0">
              <a:gradFill>
                <a:gsLst>
                  <a:gs pos="0">
                    <a:srgbClr val="FFFFFF"/>
                  </a:gs>
                  <a:gs pos="100000">
                    <a:srgbClr val="FFFFFF"/>
                  </a:gs>
                </a:gsLst>
                <a:lin ang="5400000" scaled="0"/>
              </a:gradFill>
            </a:endParaRPr>
          </a:p>
        </p:txBody>
      </p:sp>
      <p:sp>
        <p:nvSpPr>
          <p:cNvPr id="31" name="Rectangle 30"/>
          <p:cNvSpPr/>
          <p:nvPr/>
        </p:nvSpPr>
        <p:spPr bwMode="auto">
          <a:xfrm>
            <a:off x="8233037" y="3622929"/>
            <a:ext cx="2907903" cy="2022702"/>
          </a:xfrm>
          <a:prstGeom prst="rect">
            <a:avLst/>
          </a:prstGeom>
          <a:solidFill>
            <a:srgbClr val="FF8A00">
              <a:alpha val="18824"/>
            </a:srgbClr>
          </a:solidFill>
          <a:ln>
            <a:solidFill>
              <a:srgbClr val="C000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200" dirty="0">
              <a:gradFill>
                <a:gsLst>
                  <a:gs pos="0">
                    <a:srgbClr val="FFFFFF"/>
                  </a:gs>
                  <a:gs pos="100000">
                    <a:srgbClr val="FFFFFF"/>
                  </a:gs>
                </a:gsLst>
                <a:lin ang="5400000" scaled="0"/>
              </a:gradFill>
            </a:endParaRPr>
          </a:p>
        </p:txBody>
      </p:sp>
      <p:sp>
        <p:nvSpPr>
          <p:cNvPr id="33" name="TextBox 4"/>
          <p:cNvSpPr txBox="1">
            <a:spLocks noChangeArrowheads="1"/>
          </p:cNvSpPr>
          <p:nvPr/>
        </p:nvSpPr>
        <p:spPr bwMode="auto">
          <a:xfrm>
            <a:off x="3225718" y="3741714"/>
            <a:ext cx="1727173" cy="404528"/>
          </a:xfrm>
          <a:prstGeom prst="rect">
            <a:avLst/>
          </a:prstGeom>
          <a:solidFill>
            <a:schemeClr val="accent3">
              <a:lumMod val="40000"/>
              <a:lumOff val="60000"/>
            </a:schemeClr>
          </a:solidFill>
          <a:ln w="9525">
            <a:solidFill>
              <a:srgbClr val="C00000"/>
            </a:solidFill>
            <a:miter lim="800000"/>
            <a:headEnd/>
            <a:tailEnd/>
          </a:ln>
        </p:spPr>
        <p:txBody>
          <a:bodyPr wrap="square" lIns="98942" tIns="49471" rIns="98942" bIns="49471">
            <a:spAutoFit/>
          </a:bodyPr>
          <a:lstStyle/>
          <a:p>
            <a:pPr>
              <a:lnSpc>
                <a:spcPct val="90000"/>
              </a:lnSpc>
              <a:spcBef>
                <a:spcPct val="20000"/>
              </a:spcBef>
              <a:buClr>
                <a:srgbClr val="F69F1E"/>
              </a:buClr>
              <a:buSzPct val="90000"/>
            </a:pPr>
            <a:r>
              <a:rPr lang="da-DK" sz="1050" dirty="0">
                <a:solidFill>
                  <a:srgbClr val="C00000"/>
                </a:solidFill>
              </a:rPr>
              <a:t>Content Controls mapped to custom XML part</a:t>
            </a:r>
            <a:endParaRPr lang="en-US" sz="1050" dirty="0">
              <a:solidFill>
                <a:srgbClr val="C00000"/>
              </a:solidFill>
            </a:endParaRPr>
          </a:p>
        </p:txBody>
      </p:sp>
      <p:cxnSp>
        <p:nvCxnSpPr>
          <p:cNvPr id="34" name="Straight Arrow Connector 33"/>
          <p:cNvCxnSpPr>
            <a:stCxn id="33" idx="1"/>
          </p:cNvCxnSpPr>
          <p:nvPr/>
        </p:nvCxnSpPr>
        <p:spPr>
          <a:xfrm flipH="1" flipV="1">
            <a:off x="2334275" y="3828133"/>
            <a:ext cx="891443" cy="115844"/>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3" idx="1"/>
          </p:cNvCxnSpPr>
          <p:nvPr/>
        </p:nvCxnSpPr>
        <p:spPr>
          <a:xfrm flipH="1">
            <a:off x="2947141" y="3943977"/>
            <a:ext cx="278575" cy="87431"/>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3" idx="1"/>
          </p:cNvCxnSpPr>
          <p:nvPr/>
        </p:nvCxnSpPr>
        <p:spPr>
          <a:xfrm>
            <a:off x="3225718" y="3943977"/>
            <a:ext cx="1" cy="1133845"/>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3" idx="3"/>
            <a:endCxn id="31" idx="1"/>
          </p:cNvCxnSpPr>
          <p:nvPr/>
        </p:nvCxnSpPr>
        <p:spPr>
          <a:xfrm>
            <a:off x="4952889" y="3943977"/>
            <a:ext cx="3280148" cy="690302"/>
          </a:xfrm>
          <a:prstGeom prst="straightConnector1">
            <a:avLst/>
          </a:prstGeom>
          <a:ln w="57150">
            <a:solidFill>
              <a:srgbClr val="C00000"/>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6147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9" grpId="0" animBg="1"/>
      <p:bldP spid="30" grpId="0" animBg="1"/>
      <p:bldP spid="31"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4799" dirty="0"/>
              <a:t>App for Office Support for Custom XML Parts</a:t>
            </a:r>
          </a:p>
        </p:txBody>
      </p:sp>
      <p:sp>
        <p:nvSpPr>
          <p:cNvPr id="2" name="Content Placeholder 1"/>
          <p:cNvSpPr>
            <a:spLocks noGrp="1"/>
          </p:cNvSpPr>
          <p:nvPr>
            <p:ph type="body" sz="quarter" idx="10"/>
          </p:nvPr>
        </p:nvSpPr>
        <p:spPr/>
        <p:txBody>
          <a:bodyPr/>
          <a:lstStyle/>
          <a:p>
            <a:r>
              <a:rPr lang="en-US" dirty="0" smtClean="0"/>
              <a:t>Things an App for Office can do</a:t>
            </a:r>
          </a:p>
          <a:p>
            <a:pPr lvl="1"/>
            <a:r>
              <a:rPr lang="en-US" dirty="0" smtClean="0"/>
              <a:t>Add/delete custom XML parts</a:t>
            </a:r>
          </a:p>
          <a:p>
            <a:pPr lvl="1"/>
            <a:r>
              <a:rPr lang="en-US" dirty="0" smtClean="0"/>
              <a:t>Get XML parts</a:t>
            </a:r>
          </a:p>
          <a:p>
            <a:pPr lvl="1"/>
            <a:r>
              <a:rPr lang="en-US" dirty="0" smtClean="0"/>
              <a:t>Get/set node values</a:t>
            </a:r>
          </a:p>
          <a:p>
            <a:pPr lvl="1"/>
            <a:r>
              <a:rPr lang="en-US" dirty="0" smtClean="0"/>
              <a:t>Event handlers for node deleted, inserted, or replaces</a:t>
            </a:r>
          </a:p>
          <a:p>
            <a:r>
              <a:rPr lang="en-US" dirty="0" smtClean="0"/>
              <a:t>Core objects for working with custom XML parts</a:t>
            </a:r>
          </a:p>
          <a:p>
            <a:pPr lvl="1"/>
            <a:r>
              <a:rPr lang="en-US" dirty="0" err="1" smtClean="0"/>
              <a:t>CustomXmlPart</a:t>
            </a:r>
            <a:endParaRPr lang="en-US" dirty="0" smtClean="0"/>
          </a:p>
          <a:p>
            <a:pPr lvl="1"/>
            <a:r>
              <a:rPr lang="en-US" dirty="0" err="1" smtClean="0"/>
              <a:t>CustomXmlParts</a:t>
            </a:r>
            <a:endParaRPr lang="en-US" dirty="0" smtClean="0"/>
          </a:p>
          <a:p>
            <a:pPr lvl="1"/>
            <a:r>
              <a:rPr lang="en-US" dirty="0" err="1" smtClean="0"/>
              <a:t>CustomXmlNode</a:t>
            </a:r>
            <a:endParaRPr lang="en-US" dirty="0" smtClean="0"/>
          </a:p>
          <a:p>
            <a:pPr lvl="1"/>
            <a:r>
              <a:rPr lang="en-US" dirty="0" err="1" smtClean="0"/>
              <a:t>CustomXmlPrefixMappings</a:t>
            </a:r>
            <a:endParaRPr lang="en-US" dirty="0"/>
          </a:p>
        </p:txBody>
      </p:sp>
    </p:spTree>
    <p:extLst>
      <p:ext uri="{BB962C8B-B14F-4D97-AF65-F5344CB8AC3E}">
        <p14:creationId xmlns:p14="http://schemas.microsoft.com/office/powerpoint/2010/main" val="2305362251"/>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398" dirty="0"/>
              <a:t>Working with Custom XML and Content Controls in a Word Document</a:t>
            </a:r>
          </a:p>
        </p:txBody>
      </p:sp>
    </p:spTree>
    <p:extLst>
      <p:ext uri="{BB962C8B-B14F-4D97-AF65-F5344CB8AC3E}">
        <p14:creationId xmlns:p14="http://schemas.microsoft.com/office/powerpoint/2010/main" val="38968038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a:t>
            </a:r>
            <a:r>
              <a:rPr lang="en-US" dirty="0" smtClean="0"/>
              <a:t>SharePoint-Hosted </a:t>
            </a:r>
            <a:r>
              <a:rPr lang="en-US" dirty="0"/>
              <a:t>Apps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type="body" sz="quarter" idx="10"/>
          </p:nvPr>
        </p:nvSpPr>
        <p:spPr/>
        <p:txBody>
          <a:bodyPr/>
          <a:lstStyle/>
          <a:p>
            <a:pPr>
              <a:buFont typeface="Wingdings" pitchFamily="2" charset="2"/>
              <a:buChar char="ü"/>
            </a:pPr>
            <a:r>
              <a:rPr lang="en-US" dirty="0"/>
              <a:t>Introduction to Document-based App </a:t>
            </a:r>
            <a:r>
              <a:rPr lang="en-US" dirty="0" smtClean="0"/>
              <a:t>Development</a:t>
            </a:r>
            <a:endParaRPr lang="en-US" dirty="0"/>
          </a:p>
          <a:p>
            <a:pPr>
              <a:buFont typeface="Wingdings" pitchFamily="2" charset="2"/>
              <a:buChar char="ü"/>
            </a:pPr>
            <a:r>
              <a:rPr lang="en-US" dirty="0"/>
              <a:t>Reading and Writing to a </a:t>
            </a:r>
            <a:r>
              <a:rPr lang="en-US" dirty="0" smtClean="0"/>
              <a:t>Document</a:t>
            </a:r>
            <a:endParaRPr lang="en-US" dirty="0"/>
          </a:p>
          <a:p>
            <a:pPr>
              <a:buFont typeface="Wingdings" pitchFamily="2" charset="2"/>
              <a:buChar char="ü"/>
            </a:pPr>
            <a:r>
              <a:rPr lang="en-US" dirty="0"/>
              <a:t>Creating Bindings within a </a:t>
            </a:r>
            <a:r>
              <a:rPr lang="en-US" dirty="0" smtClean="0"/>
              <a:t>Document</a:t>
            </a:r>
            <a:endParaRPr lang="en-US" dirty="0"/>
          </a:p>
          <a:p>
            <a:pPr>
              <a:buFont typeface="Wingdings" pitchFamily="2" charset="2"/>
              <a:buChar char="ü"/>
            </a:pPr>
            <a:r>
              <a:rPr lang="en-US" dirty="0" smtClean="0"/>
              <a:t>Creating </a:t>
            </a:r>
            <a:r>
              <a:rPr lang="en-US" dirty="0"/>
              <a:t>an App for Office that uses Custom </a:t>
            </a:r>
            <a:r>
              <a:rPr lang="en-US" dirty="0" smtClean="0"/>
              <a:t>XML</a:t>
            </a:r>
          </a:p>
          <a:p>
            <a:pPr>
              <a:buFont typeface="Wingdings" pitchFamily="2" charset="2"/>
              <a:buChar char="Ø"/>
            </a:pPr>
            <a:r>
              <a:rPr lang="en-US" dirty="0" smtClean="0"/>
              <a:t>Design </a:t>
            </a:r>
            <a:r>
              <a:rPr lang="en-US" dirty="0"/>
              <a:t>Guidelines for Document-centric </a:t>
            </a:r>
            <a:r>
              <a:rPr lang="en-US" dirty="0" smtClean="0"/>
              <a:t>Apps</a:t>
            </a:r>
            <a:endParaRPr lang="en-US" dirty="0"/>
          </a:p>
        </p:txBody>
      </p:sp>
    </p:spTree>
    <p:extLst>
      <p:ext uri="{BB962C8B-B14F-4D97-AF65-F5344CB8AC3E}">
        <p14:creationId xmlns:p14="http://schemas.microsoft.com/office/powerpoint/2010/main" val="4253002229"/>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Experience Guidelines</a:t>
            </a:r>
          </a:p>
        </p:txBody>
      </p:sp>
      <p:sp>
        <p:nvSpPr>
          <p:cNvPr id="5" name="Content Placeholder 4"/>
          <p:cNvSpPr>
            <a:spLocks noGrp="1"/>
          </p:cNvSpPr>
          <p:nvPr>
            <p:ph type="body" sz="quarter" idx="10"/>
          </p:nvPr>
        </p:nvSpPr>
        <p:spPr/>
        <p:txBody>
          <a:bodyPr/>
          <a:lstStyle/>
          <a:p>
            <a:r>
              <a:rPr lang="en-US" dirty="0" smtClean="0"/>
              <a:t>Recommended guidelines</a:t>
            </a:r>
          </a:p>
          <a:p>
            <a:pPr lvl="1"/>
            <a:r>
              <a:rPr lang="en-US" dirty="0" smtClean="0"/>
              <a:t>Use Office styles</a:t>
            </a:r>
          </a:p>
          <a:p>
            <a:pPr lvl="1"/>
            <a:r>
              <a:rPr lang="en-US" dirty="0" smtClean="0"/>
              <a:t>Microsoft to publish User Experience Guidelines documentation</a:t>
            </a:r>
          </a:p>
          <a:p>
            <a:r>
              <a:rPr lang="en-US" dirty="0" smtClean="0"/>
              <a:t>Design and Test for All Scenarios</a:t>
            </a:r>
          </a:p>
          <a:p>
            <a:pPr lvl="1"/>
            <a:r>
              <a:rPr lang="en-US" dirty="0" smtClean="0"/>
              <a:t>Rich client, Browser, Tablet and Mobile</a:t>
            </a:r>
          </a:p>
          <a:p>
            <a:r>
              <a:rPr lang="en-US" dirty="0" smtClean="0"/>
              <a:t>Decide which technology makes sense</a:t>
            </a:r>
          </a:p>
          <a:p>
            <a:pPr lvl="1"/>
            <a:r>
              <a:rPr lang="en-US" dirty="0" smtClean="0"/>
              <a:t>Weigh pros and cons between HTML5, Silverlight and Flash</a:t>
            </a:r>
          </a:p>
          <a:p>
            <a:pPr marL="460237" lvl="1" indent="0">
              <a:buNone/>
            </a:pPr>
            <a:endParaRPr lang="en-US" dirty="0" smtClean="0"/>
          </a:p>
        </p:txBody>
      </p:sp>
    </p:spTree>
    <p:extLst>
      <p:ext uri="{BB962C8B-B14F-4D97-AF65-F5344CB8AC3E}">
        <p14:creationId xmlns:p14="http://schemas.microsoft.com/office/powerpoint/2010/main" val="1414137048"/>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3104"/>
          <a:stretch/>
        </p:blipFill>
        <p:spPr bwMode="auto">
          <a:xfrm>
            <a:off x="6840086" y="505776"/>
            <a:ext cx="4843017" cy="540147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dirty="0"/>
              <a:t>Guidelines for Designing Task Pane Apps</a:t>
            </a:r>
          </a:p>
          <a:p>
            <a:endParaRPr lang="en-US" dirty="0"/>
          </a:p>
        </p:txBody>
      </p:sp>
      <p:sp>
        <p:nvSpPr>
          <p:cNvPr id="3" name="Content Placeholder 2"/>
          <p:cNvSpPr>
            <a:spLocks noGrp="1"/>
          </p:cNvSpPr>
          <p:nvPr>
            <p:ph sz="quarter" idx="13"/>
          </p:nvPr>
        </p:nvSpPr>
        <p:spPr/>
        <p:txBody>
          <a:bodyPr/>
          <a:lstStyle/>
          <a:p>
            <a:r>
              <a:rPr lang="en-US" sz="1799" dirty="0">
                <a:solidFill>
                  <a:schemeClr val="bg1"/>
                </a:solidFill>
              </a:rPr>
              <a:t>Layout Guidance</a:t>
            </a:r>
          </a:p>
          <a:p>
            <a:pPr lvl="1"/>
            <a:r>
              <a:rPr lang="en-US" sz="1600" dirty="0">
                <a:solidFill>
                  <a:schemeClr val="bg1"/>
                </a:solidFill>
              </a:rPr>
              <a:t>Default width of 270 pixels </a:t>
            </a:r>
          </a:p>
          <a:p>
            <a:pPr lvl="1"/>
            <a:r>
              <a:rPr lang="en-US" sz="1600" dirty="0">
                <a:solidFill>
                  <a:schemeClr val="bg1"/>
                </a:solidFill>
              </a:rPr>
              <a:t>Developer cannot change width</a:t>
            </a:r>
          </a:p>
          <a:p>
            <a:pPr lvl="1"/>
            <a:r>
              <a:rPr lang="en-US" sz="1600" dirty="0">
                <a:solidFill>
                  <a:schemeClr val="bg1"/>
                </a:solidFill>
              </a:rPr>
              <a:t>Users can resize width of task pane</a:t>
            </a:r>
            <a:endParaRPr lang="en-US" sz="1799" dirty="0">
              <a:solidFill>
                <a:schemeClr val="bg1"/>
              </a:solidFill>
            </a:endParaRPr>
          </a:p>
          <a:p>
            <a:r>
              <a:rPr lang="en-US" sz="1799" dirty="0">
                <a:solidFill>
                  <a:schemeClr val="bg1"/>
                </a:solidFill>
              </a:rPr>
              <a:t>Context Menus</a:t>
            </a:r>
          </a:p>
          <a:p>
            <a:pPr lvl="1"/>
            <a:r>
              <a:rPr lang="en-US" sz="1600" dirty="0">
                <a:solidFill>
                  <a:schemeClr val="bg1"/>
                </a:solidFill>
              </a:rPr>
              <a:t>Developer has control of context menu inside an App</a:t>
            </a:r>
          </a:p>
          <a:p>
            <a:pPr lvl="1"/>
            <a:r>
              <a:rPr lang="en-US" sz="1600" dirty="0">
                <a:solidFill>
                  <a:schemeClr val="bg1"/>
                </a:solidFill>
              </a:rPr>
              <a:t>Developer has no control over Office Task Pane menu</a:t>
            </a:r>
            <a:endParaRPr lang="en-US" sz="1799" dirty="0">
              <a:solidFill>
                <a:schemeClr val="bg1"/>
              </a:solidFill>
            </a:endParaRPr>
          </a:p>
          <a:p>
            <a:r>
              <a:rPr lang="en-US" sz="1799" dirty="0">
                <a:solidFill>
                  <a:schemeClr val="bg1"/>
                </a:solidFill>
              </a:rPr>
              <a:t>Scrollbar Guidance</a:t>
            </a:r>
          </a:p>
          <a:p>
            <a:pPr lvl="1"/>
            <a:r>
              <a:rPr lang="en-US" sz="1600" dirty="0">
                <a:solidFill>
                  <a:schemeClr val="bg1"/>
                </a:solidFill>
              </a:rPr>
              <a:t>Horizontal scrollbars should be avoided.</a:t>
            </a:r>
          </a:p>
          <a:p>
            <a:pPr lvl="1"/>
            <a:r>
              <a:rPr lang="en-US" sz="1600" dirty="0">
                <a:solidFill>
                  <a:schemeClr val="bg1"/>
                </a:solidFill>
              </a:rPr>
              <a:t>Vertical scrollbars are acceptable if required</a:t>
            </a:r>
          </a:p>
          <a:p>
            <a:pPr lvl="1"/>
            <a:r>
              <a:rPr lang="en-US" sz="1600" dirty="0">
                <a:solidFill>
                  <a:schemeClr val="bg1"/>
                </a:solidFill>
              </a:rPr>
              <a:t>Use CSS to match styles of </a:t>
            </a:r>
            <a:r>
              <a:rPr lang="en-US" sz="1600">
                <a:solidFill>
                  <a:schemeClr val="bg1"/>
                </a:solidFill>
              </a:rPr>
              <a:t>Office 2013 </a:t>
            </a:r>
            <a:r>
              <a:rPr lang="en-US" sz="1600" dirty="0">
                <a:solidFill>
                  <a:schemeClr val="bg1"/>
                </a:solidFill>
              </a:rPr>
              <a:t>scrollbar</a:t>
            </a:r>
          </a:p>
          <a:p>
            <a:endParaRPr lang="en-US" sz="1600" dirty="0"/>
          </a:p>
        </p:txBody>
      </p:sp>
    </p:spTree>
    <p:extLst>
      <p:ext uri="{BB962C8B-B14F-4D97-AF65-F5344CB8AC3E}">
        <p14:creationId xmlns:p14="http://schemas.microsoft.com/office/powerpoint/2010/main" val="1451246935"/>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p:txBody>
          <a:bodyPr/>
          <a:lstStyle/>
          <a:p>
            <a:r>
              <a:rPr lang="en-US" dirty="0" smtClean="0"/>
              <a:t>Guidelines for Designing Content Apps</a:t>
            </a:r>
            <a:endParaRPr lang="en-US" dirty="0"/>
          </a:p>
        </p:txBody>
      </p:sp>
      <p:sp>
        <p:nvSpPr>
          <p:cNvPr id="2" name="Content Placeholder 1"/>
          <p:cNvSpPr>
            <a:spLocks noGrp="1"/>
          </p:cNvSpPr>
          <p:nvPr>
            <p:ph type="body" sz="quarter" idx="10"/>
          </p:nvPr>
        </p:nvSpPr>
        <p:spPr/>
        <p:txBody>
          <a:bodyPr/>
          <a:lstStyle/>
          <a:p>
            <a:r>
              <a:rPr lang="en-US" sz="2399" dirty="0"/>
              <a:t>Layout Guidance</a:t>
            </a:r>
          </a:p>
          <a:p>
            <a:pPr lvl="1"/>
            <a:r>
              <a:rPr lang="en-US" sz="1999" dirty="0"/>
              <a:t>Content apps have generous size (max of 2560 x 2048)</a:t>
            </a:r>
          </a:p>
          <a:p>
            <a:pPr lvl="1"/>
            <a:r>
              <a:rPr lang="en-US" sz="1999" dirty="0"/>
              <a:t>Users can resize and move so design accordingly</a:t>
            </a:r>
          </a:p>
          <a:p>
            <a:pPr lvl="1"/>
            <a:r>
              <a:rPr lang="en-US" sz="1999" dirty="0"/>
              <a:t>Remember – content may print with the document</a:t>
            </a:r>
          </a:p>
          <a:p>
            <a:endParaRPr lang="en-US" sz="2399" dirty="0"/>
          </a:p>
          <a:p>
            <a:r>
              <a:rPr lang="en-US" sz="2399" dirty="0"/>
              <a:t>Context Menus</a:t>
            </a:r>
          </a:p>
          <a:p>
            <a:pPr lvl="1"/>
            <a:r>
              <a:rPr lang="en-US" sz="1999" dirty="0"/>
              <a:t>Developer has control of the context menu inside an app</a:t>
            </a:r>
          </a:p>
          <a:p>
            <a:pPr lvl="1"/>
            <a:r>
              <a:rPr lang="en-US" sz="1999" dirty="0"/>
              <a:t>However, you can not take over, or add to the Shape context menu.</a:t>
            </a:r>
          </a:p>
          <a:p>
            <a:endParaRPr lang="en-US" sz="2399" dirty="0"/>
          </a:p>
          <a:p>
            <a:r>
              <a:rPr lang="en-US" sz="2399" dirty="0"/>
              <a:t>Scrollbar Guidance</a:t>
            </a:r>
          </a:p>
          <a:p>
            <a:pPr lvl="1"/>
            <a:r>
              <a:rPr lang="en-US" sz="1999" dirty="0"/>
              <a:t>Scrollbars should be avoided within a Content App</a:t>
            </a:r>
          </a:p>
          <a:p>
            <a:pPr lvl="1"/>
            <a:r>
              <a:rPr lang="en-US" sz="1999" dirty="0"/>
              <a:t>Size them appropriately within the manifest.</a:t>
            </a:r>
          </a:p>
        </p:txBody>
      </p:sp>
    </p:spTree>
    <p:extLst>
      <p:ext uri="{BB962C8B-B14F-4D97-AF65-F5344CB8AC3E}">
        <p14:creationId xmlns:p14="http://schemas.microsoft.com/office/powerpoint/2010/main" val="540735047"/>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38697" y="3472951"/>
            <a:ext cx="3842803" cy="2411744"/>
            <a:chOff x="397527" y="2566395"/>
            <a:chExt cx="3843804" cy="2412372"/>
          </a:xfrm>
        </p:grpSpPr>
        <p:pic>
          <p:nvPicPr>
            <p:cNvPr id="2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97527" y="2566395"/>
              <a:ext cx="3843804" cy="24123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le 30"/>
            <p:cNvSpPr/>
            <p:nvPr/>
          </p:nvSpPr>
          <p:spPr>
            <a:xfrm>
              <a:off x="823208" y="4190802"/>
              <a:ext cx="2414449" cy="384220"/>
            </a:xfrm>
            <a:prstGeom prst="rect">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lIns="91407" tIns="45704" rIns="91407" bIns="45704" rtlCol="0" anchor="ctr"/>
            <a:lstStyle/>
            <a:p>
              <a:pPr algn="ctr" defTabSz="1087886"/>
              <a:endParaRPr lang="en-US" sz="2165">
                <a:solidFill>
                  <a:srgbClr val="000000"/>
                </a:solidFill>
              </a:endParaRPr>
            </a:p>
          </p:txBody>
        </p:sp>
      </p:grpSp>
      <p:sp>
        <p:nvSpPr>
          <p:cNvPr id="21" name="Title 1"/>
          <p:cNvSpPr>
            <a:spLocks noGrp="1"/>
          </p:cNvSpPr>
          <p:nvPr>
            <p:ph type="title"/>
          </p:nvPr>
        </p:nvSpPr>
        <p:spPr/>
        <p:txBody>
          <a:bodyPr/>
          <a:lstStyle/>
          <a:p>
            <a:r>
              <a:rPr lang="en-US" dirty="0" smtClean="0"/>
              <a:t>Guidelines for Designing Content Apps</a:t>
            </a:r>
            <a:endParaRPr lang="en-US" dirty="0"/>
          </a:p>
        </p:txBody>
      </p:sp>
      <p:sp>
        <p:nvSpPr>
          <p:cNvPr id="2" name="Content Placeholder 1"/>
          <p:cNvSpPr>
            <a:spLocks noGrp="1"/>
          </p:cNvSpPr>
          <p:nvPr>
            <p:ph type="body" sz="quarter" idx="10"/>
          </p:nvPr>
        </p:nvSpPr>
        <p:spPr/>
        <p:txBody>
          <a:bodyPr/>
          <a:lstStyle/>
          <a:p>
            <a:r>
              <a:rPr lang="en-US" sz="2399" dirty="0"/>
              <a:t>Set an appropriate size</a:t>
            </a:r>
          </a:p>
          <a:p>
            <a:pPr lvl="1"/>
            <a:r>
              <a:rPr lang="en-US" sz="1999" dirty="0"/>
              <a:t>Specify an appropriate size for the App in the Manifest</a:t>
            </a:r>
          </a:p>
          <a:p>
            <a:endParaRPr lang="en-US" sz="2399" dirty="0"/>
          </a:p>
          <a:p>
            <a:r>
              <a:rPr lang="en-US" sz="2399" dirty="0"/>
              <a:t>This example is sized to small</a:t>
            </a:r>
          </a:p>
          <a:p>
            <a:pPr lvl="1"/>
            <a:r>
              <a:rPr lang="en-US" sz="1999" dirty="0"/>
              <a:t>resize to avoid scrollbars</a:t>
            </a:r>
          </a:p>
          <a:p>
            <a:endParaRPr lang="en-US" sz="2399" dirty="0"/>
          </a:p>
        </p:txBody>
      </p:sp>
      <p:grpSp>
        <p:nvGrpSpPr>
          <p:cNvPr id="3" name="Group 2"/>
          <p:cNvGrpSpPr/>
          <p:nvPr/>
        </p:nvGrpSpPr>
        <p:grpSpPr>
          <a:xfrm>
            <a:off x="5756875" y="2612874"/>
            <a:ext cx="5529941" cy="3262961"/>
            <a:chOff x="5142160" y="2528709"/>
            <a:chExt cx="6284863" cy="3708406"/>
          </a:xfrm>
        </p:grpSpPr>
        <p:pic>
          <p:nvPicPr>
            <p:cNvPr id="26"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5142160" y="2528709"/>
              <a:ext cx="6284863" cy="37084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6"/>
            <p:cNvSpPr/>
            <p:nvPr/>
          </p:nvSpPr>
          <p:spPr>
            <a:xfrm>
              <a:off x="7183803" y="3107817"/>
              <a:ext cx="3544902" cy="2467313"/>
            </a:xfrm>
            <a:prstGeom prst="rect">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7886"/>
              <a:endParaRPr lang="en-US" sz="2165">
                <a:solidFill>
                  <a:srgbClr val="FFFFFF"/>
                </a:solidFill>
              </a:endParaRPr>
            </a:p>
          </p:txBody>
        </p:sp>
        <p:sp>
          <p:nvSpPr>
            <p:cNvPr id="30" name="Rectangle 29"/>
            <p:cNvSpPr/>
            <p:nvPr/>
          </p:nvSpPr>
          <p:spPr>
            <a:xfrm>
              <a:off x="7193309" y="3107816"/>
              <a:ext cx="2773595" cy="2211391"/>
            </a:xfrm>
            <a:prstGeom prst="rect">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7886"/>
              <a:endParaRPr lang="en-US" sz="2165">
                <a:solidFill>
                  <a:srgbClr val="FFFFFF"/>
                </a:solidFill>
              </a:endParaRPr>
            </a:p>
          </p:txBody>
        </p:sp>
        <p:pic>
          <p:nvPicPr>
            <p:cNvPr id="2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4558" y="5215349"/>
              <a:ext cx="2718619" cy="103858"/>
            </a:xfrm>
            <a:prstGeom prst="rect">
              <a:avLst/>
            </a:prstGeom>
            <a:solidFill>
              <a:schemeClr val="accent6"/>
            </a:solidFill>
            <a:ln>
              <a:solidFill>
                <a:schemeClr val="bg1">
                  <a:lumMod val="85000"/>
                </a:schemeClr>
              </a:solidFill>
            </a:ln>
            <a:effectLst/>
            <a:extLst/>
          </p:spPr>
        </p:pic>
        <p:pic>
          <p:nvPicPr>
            <p:cNvPr id="2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78738" y="3119441"/>
              <a:ext cx="89464" cy="2199766"/>
            </a:xfrm>
            <a:prstGeom prst="rect">
              <a:avLst/>
            </a:prstGeom>
            <a:solidFill>
              <a:schemeClr val="accent6"/>
            </a:solidFill>
            <a:ln>
              <a:solidFill>
                <a:schemeClr val="bg1">
                  <a:lumMod val="85000"/>
                </a:schemeClr>
              </a:solidFill>
            </a:ln>
            <a:effectLst/>
            <a:extLst/>
          </p:spPr>
        </p:pic>
      </p:grpSp>
    </p:spTree>
    <p:extLst>
      <p:ext uri="{BB962C8B-B14F-4D97-AF65-F5344CB8AC3E}">
        <p14:creationId xmlns:p14="http://schemas.microsoft.com/office/powerpoint/2010/main" val="237741589"/>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p:sp>
      <p:sp>
        <p:nvSpPr>
          <p:cNvPr id="7" name="Text Placeholder 6"/>
          <p:cNvSpPr>
            <a:spLocks noGrp="1"/>
          </p:cNvSpPr>
          <p:nvPr>
            <p:ph type="body" idx="1"/>
          </p:nvPr>
        </p:nvSpPr>
        <p:spPr/>
        <p:txBody>
          <a:bodyPr/>
          <a:lstStyle/>
          <a:p>
            <a:r>
              <a:rPr lang="en-US" dirty="0" err="1"/>
              <a:t>RequestedCapabilities</a:t>
            </a:r>
            <a:endParaRPr lang="en-US" dirty="0"/>
          </a:p>
          <a:p>
            <a:endParaRPr lang="en-US" dirty="0"/>
          </a:p>
        </p:txBody>
      </p:sp>
      <p:sp>
        <p:nvSpPr>
          <p:cNvPr id="2" name="Content Placeholder 1"/>
          <p:cNvSpPr>
            <a:spLocks noGrp="1"/>
          </p:cNvSpPr>
          <p:nvPr>
            <p:ph sz="quarter" idx="13"/>
          </p:nvPr>
        </p:nvSpPr>
        <p:spPr/>
        <p:txBody>
          <a:bodyPr/>
          <a:lstStyle/>
          <a:p>
            <a:r>
              <a:rPr lang="en-US" sz="1400" dirty="0"/>
              <a:t>Default (restricted)</a:t>
            </a:r>
          </a:p>
          <a:p>
            <a:pPr marL="342797" indent="-342797">
              <a:buFont typeface="Arial" panose="020B0604020202020204" pitchFamily="34" charset="0"/>
              <a:buChar char="•"/>
            </a:pPr>
            <a:r>
              <a:rPr lang="en-US" sz="1400" dirty="0"/>
              <a:t>You can read/write document settings</a:t>
            </a:r>
          </a:p>
          <a:p>
            <a:r>
              <a:rPr lang="en-US" sz="1400" dirty="0" err="1"/>
              <a:t>ReadDocument</a:t>
            </a:r>
            <a:endParaRPr lang="en-US" sz="1400" dirty="0"/>
          </a:p>
          <a:p>
            <a:pPr marL="342797" indent="-342797">
              <a:buFont typeface="Arial" panose="020B0604020202020204" pitchFamily="34" charset="0"/>
              <a:buChar char="•"/>
            </a:pPr>
            <a:r>
              <a:rPr lang="en-US" sz="1400" dirty="0"/>
              <a:t>You have read access to document</a:t>
            </a:r>
          </a:p>
          <a:p>
            <a:pPr marL="342797" indent="-342797">
              <a:buFont typeface="Arial" panose="020B0604020202020204" pitchFamily="34" charset="0"/>
              <a:buChar char="•"/>
            </a:pPr>
            <a:r>
              <a:rPr lang="en-US" sz="1400" dirty="0"/>
              <a:t>You can subscribe to change events</a:t>
            </a:r>
          </a:p>
          <a:p>
            <a:r>
              <a:rPr lang="en-US" sz="1400" dirty="0" err="1"/>
              <a:t>WriteDocument</a:t>
            </a:r>
            <a:endParaRPr lang="en-US" sz="1400" dirty="0"/>
          </a:p>
          <a:p>
            <a:pPr marL="342797" indent="-342797">
              <a:buFont typeface="Arial" panose="020B0604020202020204" pitchFamily="34" charset="0"/>
              <a:buChar char="•"/>
            </a:pPr>
            <a:r>
              <a:rPr lang="en-US" sz="1400" dirty="0"/>
              <a:t>Write content into document</a:t>
            </a:r>
          </a:p>
          <a:p>
            <a:r>
              <a:rPr lang="en-US" sz="1400" dirty="0" err="1"/>
              <a:t>ReadWriteDocument</a:t>
            </a:r>
            <a:endParaRPr lang="en-US" sz="1400" dirty="0"/>
          </a:p>
          <a:p>
            <a:pPr marL="342797" indent="-342797">
              <a:buFont typeface="Arial" panose="020B0604020202020204" pitchFamily="34" charset="0"/>
              <a:buChar char="•"/>
            </a:pPr>
            <a:r>
              <a:rPr lang="en-US" sz="1400" dirty="0" err="1"/>
              <a:t>ReadDocument</a:t>
            </a:r>
            <a:r>
              <a:rPr lang="en-US" sz="1400" dirty="0"/>
              <a:t> + </a:t>
            </a:r>
            <a:r>
              <a:rPr lang="en-US" sz="1400" dirty="0" err="1"/>
              <a:t>WriteDocument</a:t>
            </a:r>
            <a:endParaRPr lang="en-US" sz="1400" dirty="0"/>
          </a:p>
          <a:p>
            <a:r>
              <a:rPr lang="en-US" sz="1400" dirty="0" err="1"/>
              <a:t>FullAccess</a:t>
            </a:r>
            <a:endParaRPr lang="en-US" sz="1400" dirty="0"/>
          </a:p>
          <a:p>
            <a:pPr marL="285664" indent="-285664">
              <a:buFont typeface="Arial" panose="020B0604020202020204" pitchFamily="34" charset="0"/>
              <a:buChar char="•"/>
            </a:pPr>
            <a:r>
              <a:rPr lang="en-US" sz="1400" dirty="0"/>
              <a:t>All Permissions + use of Silverlight &amp; Flash</a:t>
            </a:r>
          </a:p>
          <a:p>
            <a:endParaRPr lang="en-US" sz="14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091" y="1561101"/>
            <a:ext cx="4970253" cy="3092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bwMode="auto">
          <a:xfrm>
            <a:off x="6714536" y="4113984"/>
            <a:ext cx="4643258" cy="257089"/>
          </a:xfrm>
          <a:prstGeom prst="rect">
            <a:avLst/>
          </a:prstGeom>
          <a:solidFill>
            <a:srgbClr val="EE7816">
              <a:alpha val="18824"/>
            </a:srgbClr>
          </a:solidFill>
          <a:ln>
            <a:solidFill>
              <a:srgbClr val="FF8A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500" dirty="0">
              <a:gradFill>
                <a:gsLst>
                  <a:gs pos="0">
                    <a:srgbClr val="FFFFFF"/>
                  </a:gs>
                  <a:gs pos="100000">
                    <a:srgbClr val="FFFFFF"/>
                  </a:gs>
                </a:gsLst>
                <a:lin ang="5400000" scaled="0"/>
              </a:gradFill>
            </a:endParaRP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0047" y="4880759"/>
            <a:ext cx="4643258" cy="10569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082510"/>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type="body" sz="quarter" idx="10"/>
          </p:nvPr>
        </p:nvSpPr>
        <p:spPr/>
        <p:txBody>
          <a:bodyPr/>
          <a:lstStyle/>
          <a:p>
            <a:pPr>
              <a:buFont typeface="Wingdings" pitchFamily="2" charset="2"/>
              <a:buChar char="ü"/>
            </a:pPr>
            <a:r>
              <a:rPr lang="en-US" dirty="0"/>
              <a:t>Introduction to Document-based App </a:t>
            </a:r>
            <a:r>
              <a:rPr lang="en-US" dirty="0" smtClean="0"/>
              <a:t>Development</a:t>
            </a:r>
            <a:endParaRPr lang="en-US" dirty="0"/>
          </a:p>
          <a:p>
            <a:pPr>
              <a:buFont typeface="Wingdings" pitchFamily="2" charset="2"/>
              <a:buChar char="ü"/>
            </a:pPr>
            <a:r>
              <a:rPr lang="en-US" dirty="0"/>
              <a:t>Reading and Writing to a </a:t>
            </a:r>
            <a:r>
              <a:rPr lang="en-US" dirty="0" smtClean="0"/>
              <a:t>Document</a:t>
            </a:r>
            <a:endParaRPr lang="en-US" dirty="0"/>
          </a:p>
          <a:p>
            <a:pPr>
              <a:buFont typeface="Wingdings" pitchFamily="2" charset="2"/>
              <a:buChar char="ü"/>
            </a:pPr>
            <a:r>
              <a:rPr lang="en-US" dirty="0"/>
              <a:t>Creating Bindings within a </a:t>
            </a:r>
            <a:r>
              <a:rPr lang="en-US" dirty="0" smtClean="0"/>
              <a:t>Document</a:t>
            </a:r>
            <a:endParaRPr lang="en-US" dirty="0"/>
          </a:p>
          <a:p>
            <a:pPr>
              <a:buFont typeface="Wingdings" pitchFamily="2" charset="2"/>
              <a:buChar char="ü"/>
            </a:pPr>
            <a:r>
              <a:rPr lang="en-US" dirty="0" smtClean="0"/>
              <a:t>Creating </a:t>
            </a:r>
            <a:r>
              <a:rPr lang="en-US" dirty="0"/>
              <a:t>an App for Office that uses Custom </a:t>
            </a:r>
            <a:r>
              <a:rPr lang="en-US" dirty="0" smtClean="0"/>
              <a:t>XML</a:t>
            </a:r>
          </a:p>
          <a:p>
            <a:pPr>
              <a:buFont typeface="Wingdings" pitchFamily="2" charset="2"/>
              <a:buChar char="ü"/>
            </a:pPr>
            <a:r>
              <a:rPr lang="en-US" dirty="0" smtClean="0"/>
              <a:t>Design </a:t>
            </a:r>
            <a:r>
              <a:rPr lang="en-US" dirty="0"/>
              <a:t>Guidelines for Document-centric </a:t>
            </a:r>
            <a:r>
              <a:rPr lang="en-US" dirty="0" smtClean="0"/>
              <a:t>Apps</a:t>
            </a:r>
            <a:endParaRPr lang="en-US" dirty="0"/>
          </a:p>
        </p:txBody>
      </p:sp>
    </p:spTree>
    <p:extLst>
      <p:ext uri="{BB962C8B-B14F-4D97-AF65-F5344CB8AC3E}">
        <p14:creationId xmlns:p14="http://schemas.microsoft.com/office/powerpoint/2010/main" val="1012029817"/>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a:spLocks noEditPoints="1"/>
          </p:cNvSpPr>
          <p:nvPr/>
        </p:nvSpPr>
        <p:spPr bwMode="black">
          <a:xfrm>
            <a:off x="522152" y="3071606"/>
            <a:ext cx="3700590" cy="619214"/>
          </a:xfrm>
          <a:custGeom>
            <a:avLst/>
            <a:gdLst>
              <a:gd name="T0" fmla="*/ 347 w 2773"/>
              <a:gd name="T1" fmla="*/ 444 h 464"/>
              <a:gd name="T2" fmla="*/ 281 w 2773"/>
              <a:gd name="T3" fmla="*/ 444 h 464"/>
              <a:gd name="T4" fmla="*/ 186 w 2773"/>
              <a:gd name="T5" fmla="*/ 208 h 464"/>
              <a:gd name="T6" fmla="*/ 0 w 2773"/>
              <a:gd name="T7" fmla="*/ 444 h 464"/>
              <a:gd name="T8" fmla="*/ 271 w 2773"/>
              <a:gd name="T9" fmla="*/ 6 h 464"/>
              <a:gd name="T10" fmla="*/ 396 w 2773"/>
              <a:gd name="T11" fmla="*/ 6 h 464"/>
              <a:gd name="T12" fmla="*/ 473 w 2773"/>
              <a:gd name="T13" fmla="*/ 444 h 464"/>
              <a:gd name="T14" fmla="*/ 502 w 2773"/>
              <a:gd name="T15" fmla="*/ 443 h 464"/>
              <a:gd name="T16" fmla="*/ 693 w 2773"/>
              <a:gd name="T17" fmla="*/ 119 h 464"/>
              <a:gd name="T18" fmla="*/ 702 w 2773"/>
              <a:gd name="T19" fmla="*/ 77 h 464"/>
              <a:gd name="T20" fmla="*/ 600 w 2773"/>
              <a:gd name="T21" fmla="*/ 6 h 464"/>
              <a:gd name="T22" fmla="*/ 702 w 2773"/>
              <a:gd name="T23" fmla="*/ 77 h 464"/>
              <a:gd name="T24" fmla="*/ 869 w 2773"/>
              <a:gd name="T25" fmla="*/ 188 h 464"/>
              <a:gd name="T26" fmla="*/ 882 w 2773"/>
              <a:gd name="T27" fmla="*/ 324 h 464"/>
              <a:gd name="T28" fmla="*/ 805 w 2773"/>
              <a:gd name="T29" fmla="*/ 453 h 464"/>
              <a:gd name="T30" fmla="*/ 1024 w 2773"/>
              <a:gd name="T31" fmla="*/ 240 h 464"/>
              <a:gd name="T32" fmla="*/ 1252 w 2773"/>
              <a:gd name="T33" fmla="*/ 184 h 464"/>
              <a:gd name="T34" fmla="*/ 1569 w 2773"/>
              <a:gd name="T35" fmla="*/ 282 h 464"/>
              <a:gd name="T36" fmla="*/ 1454 w 2773"/>
              <a:gd name="T37" fmla="*/ 332 h 464"/>
              <a:gd name="T38" fmla="*/ 1725 w 2773"/>
              <a:gd name="T39" fmla="*/ 381 h 464"/>
              <a:gd name="T40" fmla="*/ 1595 w 2773"/>
              <a:gd name="T41" fmla="*/ 202 h 464"/>
              <a:gd name="T42" fmla="*/ 1904 w 2773"/>
              <a:gd name="T43" fmla="*/ 214 h 464"/>
              <a:gd name="T44" fmla="*/ 1753 w 2773"/>
              <a:gd name="T45" fmla="*/ 172 h 464"/>
              <a:gd name="T46" fmla="*/ 1893 w 2773"/>
              <a:gd name="T47" fmla="*/ 326 h 464"/>
              <a:gd name="T48" fmla="*/ 1545 w 2773"/>
              <a:gd name="T49" fmla="*/ 348 h 464"/>
              <a:gd name="T50" fmla="*/ 1230 w 2773"/>
              <a:gd name="T51" fmla="*/ 218 h 464"/>
              <a:gd name="T52" fmla="*/ 1103 w 2773"/>
              <a:gd name="T53" fmla="*/ 444 h 464"/>
              <a:gd name="T54" fmla="*/ 1064 w 2773"/>
              <a:gd name="T55" fmla="*/ 119 h 464"/>
              <a:gd name="T56" fmla="*/ 1161 w 2773"/>
              <a:gd name="T57" fmla="*/ 159 h 464"/>
              <a:gd name="T58" fmla="*/ 1271 w 2773"/>
              <a:gd name="T59" fmla="*/ 113 h 464"/>
              <a:gd name="T60" fmla="*/ 1359 w 2773"/>
              <a:gd name="T61" fmla="*/ 371 h 464"/>
              <a:gd name="T62" fmla="*/ 1359 w 2773"/>
              <a:gd name="T63" fmla="*/ 371 h 464"/>
              <a:gd name="T64" fmla="*/ 2128 w 2773"/>
              <a:gd name="T65" fmla="*/ 106 h 464"/>
              <a:gd name="T66" fmla="*/ 2057 w 2773"/>
              <a:gd name="T67" fmla="*/ 371 h 464"/>
              <a:gd name="T68" fmla="*/ 2057 w 2773"/>
              <a:gd name="T69" fmla="*/ 371 h 464"/>
              <a:gd name="T70" fmla="*/ 2610 w 2773"/>
              <a:gd name="T71" fmla="*/ 194 h 464"/>
              <a:gd name="T72" fmla="*/ 2579 w 2773"/>
              <a:gd name="T73" fmla="*/ 360 h 464"/>
              <a:gd name="T74" fmla="*/ 2612 w 2773"/>
              <a:gd name="T75" fmla="*/ 442 h 464"/>
              <a:gd name="T76" fmla="*/ 2466 w 2773"/>
              <a:gd name="T77" fmla="*/ 358 h 464"/>
              <a:gd name="T78" fmla="*/ 2437 w 2773"/>
              <a:gd name="T79" fmla="*/ 194 h 464"/>
              <a:gd name="T80" fmla="*/ 2266 w 2773"/>
              <a:gd name="T81" fmla="*/ 443 h 464"/>
              <a:gd name="T82" fmla="*/ 2261 w 2773"/>
              <a:gd name="T83" fmla="*/ 194 h 464"/>
              <a:gd name="T84" fmla="*/ 2336 w 2773"/>
              <a:gd name="T85" fmla="*/ 119 h 464"/>
              <a:gd name="T86" fmla="*/ 2508 w 2773"/>
              <a:gd name="T87" fmla="*/ 11 h 464"/>
              <a:gd name="T88" fmla="*/ 2451 w 2773"/>
              <a:gd name="T89" fmla="*/ 110 h 464"/>
              <a:gd name="T90" fmla="*/ 2518 w 2773"/>
              <a:gd name="T91" fmla="*/ 119 h 464"/>
              <a:gd name="T92" fmla="*/ 2644 w 2773"/>
              <a:gd name="T93" fmla="*/ 40 h 464"/>
              <a:gd name="T94" fmla="*/ 2682 w 2773"/>
              <a:gd name="T95" fmla="*/ 119 h 464"/>
              <a:gd name="T96" fmla="*/ 2738 w 2773"/>
              <a:gd name="T97" fmla="*/ 187 h 464"/>
              <a:gd name="T98" fmla="*/ 2738 w 2773"/>
              <a:gd name="T99" fmla="*/ 116 h 464"/>
              <a:gd name="T100" fmla="*/ 2738 w 2773"/>
              <a:gd name="T101" fmla="*/ 187 h 464"/>
              <a:gd name="T102" fmla="*/ 2707 w 2773"/>
              <a:gd name="T103" fmla="*/ 151 h 464"/>
              <a:gd name="T104" fmla="*/ 2768 w 2773"/>
              <a:gd name="T105" fmla="*/ 151 h 464"/>
              <a:gd name="T106" fmla="*/ 2743 w 2773"/>
              <a:gd name="T107" fmla="*/ 153 h 464"/>
              <a:gd name="T108" fmla="*/ 2743 w 2773"/>
              <a:gd name="T109" fmla="*/ 169 h 464"/>
              <a:gd name="T110" fmla="*/ 2730 w 2773"/>
              <a:gd name="T111" fmla="*/ 153 h 464"/>
              <a:gd name="T112" fmla="*/ 2720 w 2773"/>
              <a:gd name="T113" fmla="*/ 169 h 464"/>
              <a:gd name="T114" fmla="*/ 2743 w 2773"/>
              <a:gd name="T115" fmla="*/ 131 h 464"/>
              <a:gd name="T116" fmla="*/ 2743 w 2773"/>
              <a:gd name="T117" fmla="*/ 153 h 464"/>
              <a:gd name="T118" fmla="*/ 2734 w 2773"/>
              <a:gd name="T119" fmla="*/ 136 h 464"/>
              <a:gd name="T120" fmla="*/ 2737 w 2773"/>
              <a:gd name="T121" fmla="*/ 147 h 464"/>
              <a:gd name="T122" fmla="*/ 2742 w 2773"/>
              <a:gd name="T123" fmla="*/ 13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73" h="464">
                <a:moveTo>
                  <a:pt x="473" y="444"/>
                </a:moveTo>
                <a:cubicBezTo>
                  <a:pt x="347" y="444"/>
                  <a:pt x="347" y="444"/>
                  <a:pt x="347" y="444"/>
                </a:cubicBezTo>
                <a:cubicBezTo>
                  <a:pt x="399" y="208"/>
                  <a:pt x="399" y="208"/>
                  <a:pt x="399" y="208"/>
                </a:cubicBezTo>
                <a:cubicBezTo>
                  <a:pt x="281" y="444"/>
                  <a:pt x="281" y="444"/>
                  <a:pt x="281" y="444"/>
                </a:cubicBezTo>
                <a:cubicBezTo>
                  <a:pt x="191" y="444"/>
                  <a:pt x="191" y="444"/>
                  <a:pt x="191" y="444"/>
                </a:cubicBezTo>
                <a:cubicBezTo>
                  <a:pt x="186" y="208"/>
                  <a:pt x="186" y="208"/>
                  <a:pt x="186" y="208"/>
                </a:cubicBezTo>
                <a:cubicBezTo>
                  <a:pt x="127" y="444"/>
                  <a:pt x="127" y="444"/>
                  <a:pt x="127" y="444"/>
                </a:cubicBezTo>
                <a:cubicBezTo>
                  <a:pt x="0" y="444"/>
                  <a:pt x="0" y="444"/>
                  <a:pt x="0" y="444"/>
                </a:cubicBezTo>
                <a:cubicBezTo>
                  <a:pt x="97" y="6"/>
                  <a:pt x="97" y="6"/>
                  <a:pt x="97" y="6"/>
                </a:cubicBezTo>
                <a:cubicBezTo>
                  <a:pt x="271" y="6"/>
                  <a:pt x="271" y="6"/>
                  <a:pt x="271" y="6"/>
                </a:cubicBezTo>
                <a:cubicBezTo>
                  <a:pt x="279" y="250"/>
                  <a:pt x="279" y="250"/>
                  <a:pt x="279" y="250"/>
                </a:cubicBezTo>
                <a:cubicBezTo>
                  <a:pt x="396" y="6"/>
                  <a:pt x="396" y="6"/>
                  <a:pt x="396" y="6"/>
                </a:cubicBezTo>
                <a:cubicBezTo>
                  <a:pt x="570" y="6"/>
                  <a:pt x="570" y="6"/>
                  <a:pt x="570" y="6"/>
                </a:cubicBezTo>
                <a:lnTo>
                  <a:pt x="473" y="444"/>
                </a:lnTo>
                <a:close/>
                <a:moveTo>
                  <a:pt x="621" y="444"/>
                </a:moveTo>
                <a:cubicBezTo>
                  <a:pt x="502" y="443"/>
                  <a:pt x="502" y="443"/>
                  <a:pt x="502" y="443"/>
                </a:cubicBezTo>
                <a:cubicBezTo>
                  <a:pt x="575" y="119"/>
                  <a:pt x="575" y="119"/>
                  <a:pt x="575" y="119"/>
                </a:cubicBezTo>
                <a:cubicBezTo>
                  <a:pt x="693" y="119"/>
                  <a:pt x="693" y="119"/>
                  <a:pt x="693" y="119"/>
                </a:cubicBezTo>
                <a:lnTo>
                  <a:pt x="621" y="444"/>
                </a:lnTo>
                <a:close/>
                <a:moveTo>
                  <a:pt x="702" y="77"/>
                </a:moveTo>
                <a:cubicBezTo>
                  <a:pt x="585" y="77"/>
                  <a:pt x="585" y="77"/>
                  <a:pt x="585" y="77"/>
                </a:cubicBezTo>
                <a:cubicBezTo>
                  <a:pt x="600" y="6"/>
                  <a:pt x="600" y="6"/>
                  <a:pt x="600" y="6"/>
                </a:cubicBezTo>
                <a:cubicBezTo>
                  <a:pt x="718" y="6"/>
                  <a:pt x="718" y="6"/>
                  <a:pt x="718" y="6"/>
                </a:cubicBezTo>
                <a:lnTo>
                  <a:pt x="702" y="77"/>
                </a:lnTo>
                <a:close/>
                <a:moveTo>
                  <a:pt x="902" y="240"/>
                </a:moveTo>
                <a:cubicBezTo>
                  <a:pt x="904" y="235"/>
                  <a:pt x="908" y="187"/>
                  <a:pt x="869" y="188"/>
                </a:cubicBezTo>
                <a:cubicBezTo>
                  <a:pt x="797" y="190"/>
                  <a:pt x="745" y="369"/>
                  <a:pt x="825" y="371"/>
                </a:cubicBezTo>
                <a:cubicBezTo>
                  <a:pt x="862" y="372"/>
                  <a:pt x="879" y="329"/>
                  <a:pt x="882" y="324"/>
                </a:cubicBezTo>
                <a:cubicBezTo>
                  <a:pt x="1005" y="324"/>
                  <a:pt x="1005" y="324"/>
                  <a:pt x="1005" y="324"/>
                </a:cubicBezTo>
                <a:cubicBezTo>
                  <a:pt x="1005" y="326"/>
                  <a:pt x="968" y="457"/>
                  <a:pt x="805" y="453"/>
                </a:cubicBezTo>
                <a:cubicBezTo>
                  <a:pt x="586" y="449"/>
                  <a:pt x="642" y="98"/>
                  <a:pt x="891" y="111"/>
                </a:cubicBezTo>
                <a:cubicBezTo>
                  <a:pt x="1032" y="117"/>
                  <a:pt x="1025" y="235"/>
                  <a:pt x="1024" y="240"/>
                </a:cubicBezTo>
                <a:lnTo>
                  <a:pt x="902" y="240"/>
                </a:lnTo>
                <a:close/>
                <a:moveTo>
                  <a:pt x="1252" y="184"/>
                </a:moveTo>
                <a:cubicBezTo>
                  <a:pt x="1291" y="136"/>
                  <a:pt x="1352" y="102"/>
                  <a:pt x="1431" y="106"/>
                </a:cubicBezTo>
                <a:cubicBezTo>
                  <a:pt x="1541" y="112"/>
                  <a:pt x="1587" y="193"/>
                  <a:pt x="1569" y="282"/>
                </a:cubicBezTo>
                <a:cubicBezTo>
                  <a:pt x="1567" y="291"/>
                  <a:pt x="1561" y="294"/>
                  <a:pt x="1551" y="298"/>
                </a:cubicBezTo>
                <a:cubicBezTo>
                  <a:pt x="1454" y="332"/>
                  <a:pt x="1454" y="332"/>
                  <a:pt x="1454" y="332"/>
                </a:cubicBezTo>
                <a:cubicBezTo>
                  <a:pt x="1672" y="332"/>
                  <a:pt x="1672" y="332"/>
                  <a:pt x="1672" y="332"/>
                </a:cubicBezTo>
                <a:cubicBezTo>
                  <a:pt x="1672" y="332"/>
                  <a:pt x="1655" y="382"/>
                  <a:pt x="1725" y="381"/>
                </a:cubicBezTo>
                <a:cubicBezTo>
                  <a:pt x="1773" y="381"/>
                  <a:pt x="1792" y="326"/>
                  <a:pt x="1727" y="315"/>
                </a:cubicBezTo>
                <a:cubicBezTo>
                  <a:pt x="1697" y="310"/>
                  <a:pt x="1583" y="291"/>
                  <a:pt x="1595" y="202"/>
                </a:cubicBezTo>
                <a:cubicBezTo>
                  <a:pt x="1606" y="129"/>
                  <a:pt x="1682" y="104"/>
                  <a:pt x="1765" y="105"/>
                </a:cubicBezTo>
                <a:cubicBezTo>
                  <a:pt x="1934" y="107"/>
                  <a:pt x="1902" y="207"/>
                  <a:pt x="1904" y="214"/>
                </a:cubicBezTo>
                <a:cubicBezTo>
                  <a:pt x="1791" y="214"/>
                  <a:pt x="1791" y="214"/>
                  <a:pt x="1791" y="214"/>
                </a:cubicBezTo>
                <a:cubicBezTo>
                  <a:pt x="1791" y="214"/>
                  <a:pt x="1803" y="172"/>
                  <a:pt x="1753" y="172"/>
                </a:cubicBezTo>
                <a:cubicBezTo>
                  <a:pt x="1706" y="172"/>
                  <a:pt x="1695" y="213"/>
                  <a:pt x="1748" y="225"/>
                </a:cubicBezTo>
                <a:cubicBezTo>
                  <a:pt x="1814" y="238"/>
                  <a:pt x="1888" y="242"/>
                  <a:pt x="1893" y="326"/>
                </a:cubicBezTo>
                <a:cubicBezTo>
                  <a:pt x="1894" y="350"/>
                  <a:pt x="1880" y="458"/>
                  <a:pt x="1710" y="456"/>
                </a:cubicBezTo>
                <a:cubicBezTo>
                  <a:pt x="1558" y="454"/>
                  <a:pt x="1541" y="385"/>
                  <a:pt x="1545" y="348"/>
                </a:cubicBezTo>
                <a:cubicBezTo>
                  <a:pt x="1515" y="407"/>
                  <a:pt x="1445" y="457"/>
                  <a:pt x="1352" y="454"/>
                </a:cubicBezTo>
                <a:cubicBezTo>
                  <a:pt x="1208" y="449"/>
                  <a:pt x="1178" y="318"/>
                  <a:pt x="1230" y="218"/>
                </a:cubicBezTo>
                <a:cubicBezTo>
                  <a:pt x="1204" y="219"/>
                  <a:pt x="1151" y="231"/>
                  <a:pt x="1130" y="328"/>
                </a:cubicBezTo>
                <a:cubicBezTo>
                  <a:pt x="1103" y="444"/>
                  <a:pt x="1103" y="444"/>
                  <a:pt x="1103" y="444"/>
                </a:cubicBezTo>
                <a:cubicBezTo>
                  <a:pt x="991" y="444"/>
                  <a:pt x="991" y="444"/>
                  <a:pt x="991" y="444"/>
                </a:cubicBezTo>
                <a:cubicBezTo>
                  <a:pt x="1064" y="119"/>
                  <a:pt x="1064" y="119"/>
                  <a:pt x="1064" y="119"/>
                </a:cubicBezTo>
                <a:cubicBezTo>
                  <a:pt x="1170" y="119"/>
                  <a:pt x="1170" y="119"/>
                  <a:pt x="1170" y="119"/>
                </a:cubicBezTo>
                <a:cubicBezTo>
                  <a:pt x="1161" y="159"/>
                  <a:pt x="1161" y="159"/>
                  <a:pt x="1161" y="159"/>
                </a:cubicBezTo>
                <a:cubicBezTo>
                  <a:pt x="1176" y="141"/>
                  <a:pt x="1193" y="130"/>
                  <a:pt x="1215" y="122"/>
                </a:cubicBezTo>
                <a:cubicBezTo>
                  <a:pt x="1233" y="116"/>
                  <a:pt x="1250" y="113"/>
                  <a:pt x="1271" y="113"/>
                </a:cubicBezTo>
                <a:lnTo>
                  <a:pt x="1252" y="184"/>
                </a:lnTo>
                <a:close/>
                <a:moveTo>
                  <a:pt x="1359" y="371"/>
                </a:moveTo>
                <a:cubicBezTo>
                  <a:pt x="1442" y="388"/>
                  <a:pt x="1498" y="194"/>
                  <a:pt x="1422" y="182"/>
                </a:cubicBezTo>
                <a:cubicBezTo>
                  <a:pt x="1346" y="170"/>
                  <a:pt x="1285" y="355"/>
                  <a:pt x="1359" y="371"/>
                </a:cubicBezTo>
                <a:close/>
                <a:moveTo>
                  <a:pt x="2051" y="454"/>
                </a:moveTo>
                <a:cubicBezTo>
                  <a:pt x="1813" y="445"/>
                  <a:pt x="1884" y="94"/>
                  <a:pt x="2128" y="106"/>
                </a:cubicBezTo>
                <a:cubicBezTo>
                  <a:pt x="2358" y="117"/>
                  <a:pt x="2292" y="464"/>
                  <a:pt x="2051" y="454"/>
                </a:cubicBezTo>
                <a:close/>
                <a:moveTo>
                  <a:pt x="2057" y="371"/>
                </a:moveTo>
                <a:cubicBezTo>
                  <a:pt x="2140" y="388"/>
                  <a:pt x="2196" y="194"/>
                  <a:pt x="2120" y="182"/>
                </a:cubicBezTo>
                <a:cubicBezTo>
                  <a:pt x="2044" y="170"/>
                  <a:pt x="1983" y="355"/>
                  <a:pt x="2057" y="371"/>
                </a:cubicBezTo>
                <a:close/>
                <a:moveTo>
                  <a:pt x="2666" y="194"/>
                </a:moveTo>
                <a:cubicBezTo>
                  <a:pt x="2610" y="194"/>
                  <a:pt x="2610" y="194"/>
                  <a:pt x="2610" y="194"/>
                </a:cubicBezTo>
                <a:cubicBezTo>
                  <a:pt x="2580" y="336"/>
                  <a:pt x="2580" y="336"/>
                  <a:pt x="2580" y="336"/>
                </a:cubicBezTo>
                <a:cubicBezTo>
                  <a:pt x="2578" y="344"/>
                  <a:pt x="2576" y="351"/>
                  <a:pt x="2579" y="360"/>
                </a:cubicBezTo>
                <a:cubicBezTo>
                  <a:pt x="2583" y="373"/>
                  <a:pt x="2629" y="367"/>
                  <a:pt x="2629" y="367"/>
                </a:cubicBezTo>
                <a:cubicBezTo>
                  <a:pt x="2612" y="442"/>
                  <a:pt x="2612" y="442"/>
                  <a:pt x="2612" y="442"/>
                </a:cubicBezTo>
                <a:cubicBezTo>
                  <a:pt x="2612" y="442"/>
                  <a:pt x="2518" y="453"/>
                  <a:pt x="2485" y="431"/>
                </a:cubicBezTo>
                <a:cubicBezTo>
                  <a:pt x="2471" y="421"/>
                  <a:pt x="2456" y="401"/>
                  <a:pt x="2466" y="358"/>
                </a:cubicBezTo>
                <a:cubicBezTo>
                  <a:pt x="2502" y="194"/>
                  <a:pt x="2502" y="194"/>
                  <a:pt x="2502" y="194"/>
                </a:cubicBezTo>
                <a:cubicBezTo>
                  <a:pt x="2437" y="194"/>
                  <a:pt x="2437" y="194"/>
                  <a:pt x="2437" y="194"/>
                </a:cubicBezTo>
                <a:cubicBezTo>
                  <a:pt x="2382" y="443"/>
                  <a:pt x="2382" y="443"/>
                  <a:pt x="2382" y="443"/>
                </a:cubicBezTo>
                <a:cubicBezTo>
                  <a:pt x="2266" y="443"/>
                  <a:pt x="2266" y="443"/>
                  <a:pt x="2266" y="443"/>
                </a:cubicBezTo>
                <a:cubicBezTo>
                  <a:pt x="2321" y="194"/>
                  <a:pt x="2321" y="194"/>
                  <a:pt x="2321" y="194"/>
                </a:cubicBezTo>
                <a:cubicBezTo>
                  <a:pt x="2261" y="194"/>
                  <a:pt x="2261" y="194"/>
                  <a:pt x="2261" y="194"/>
                </a:cubicBezTo>
                <a:cubicBezTo>
                  <a:pt x="2277" y="119"/>
                  <a:pt x="2277" y="119"/>
                  <a:pt x="2277" y="119"/>
                </a:cubicBezTo>
                <a:cubicBezTo>
                  <a:pt x="2336" y="119"/>
                  <a:pt x="2336" y="119"/>
                  <a:pt x="2336" y="119"/>
                </a:cubicBezTo>
                <a:cubicBezTo>
                  <a:pt x="2347" y="70"/>
                  <a:pt x="2356" y="47"/>
                  <a:pt x="2381" y="28"/>
                </a:cubicBezTo>
                <a:cubicBezTo>
                  <a:pt x="2417" y="0"/>
                  <a:pt x="2508" y="11"/>
                  <a:pt x="2508" y="11"/>
                </a:cubicBezTo>
                <a:cubicBezTo>
                  <a:pt x="2496" y="72"/>
                  <a:pt x="2496" y="72"/>
                  <a:pt x="2496" y="72"/>
                </a:cubicBezTo>
                <a:cubicBezTo>
                  <a:pt x="2459" y="72"/>
                  <a:pt x="2456" y="86"/>
                  <a:pt x="2451" y="110"/>
                </a:cubicBezTo>
                <a:cubicBezTo>
                  <a:pt x="2449" y="119"/>
                  <a:pt x="2449" y="119"/>
                  <a:pt x="2449" y="119"/>
                </a:cubicBezTo>
                <a:cubicBezTo>
                  <a:pt x="2518" y="119"/>
                  <a:pt x="2518" y="119"/>
                  <a:pt x="2518" y="119"/>
                </a:cubicBezTo>
                <a:cubicBezTo>
                  <a:pt x="2536" y="40"/>
                  <a:pt x="2536" y="40"/>
                  <a:pt x="2536" y="40"/>
                </a:cubicBezTo>
                <a:cubicBezTo>
                  <a:pt x="2644" y="40"/>
                  <a:pt x="2644" y="40"/>
                  <a:pt x="2644" y="40"/>
                </a:cubicBezTo>
                <a:cubicBezTo>
                  <a:pt x="2627" y="119"/>
                  <a:pt x="2627" y="119"/>
                  <a:pt x="2627" y="119"/>
                </a:cubicBezTo>
                <a:cubicBezTo>
                  <a:pt x="2682" y="119"/>
                  <a:pt x="2682" y="119"/>
                  <a:pt x="2682" y="119"/>
                </a:cubicBezTo>
                <a:lnTo>
                  <a:pt x="2666" y="194"/>
                </a:lnTo>
                <a:close/>
                <a:moveTo>
                  <a:pt x="2738" y="187"/>
                </a:moveTo>
                <a:cubicBezTo>
                  <a:pt x="2718" y="187"/>
                  <a:pt x="2702" y="171"/>
                  <a:pt x="2702" y="151"/>
                </a:cubicBezTo>
                <a:cubicBezTo>
                  <a:pt x="2702" y="131"/>
                  <a:pt x="2718" y="116"/>
                  <a:pt x="2738" y="116"/>
                </a:cubicBezTo>
                <a:cubicBezTo>
                  <a:pt x="2757" y="116"/>
                  <a:pt x="2773" y="131"/>
                  <a:pt x="2773" y="151"/>
                </a:cubicBezTo>
                <a:cubicBezTo>
                  <a:pt x="2773" y="171"/>
                  <a:pt x="2757" y="187"/>
                  <a:pt x="2738" y="187"/>
                </a:cubicBezTo>
                <a:close/>
                <a:moveTo>
                  <a:pt x="2738" y="121"/>
                </a:moveTo>
                <a:cubicBezTo>
                  <a:pt x="2721" y="121"/>
                  <a:pt x="2707" y="134"/>
                  <a:pt x="2707" y="151"/>
                </a:cubicBezTo>
                <a:cubicBezTo>
                  <a:pt x="2707" y="168"/>
                  <a:pt x="2721" y="182"/>
                  <a:pt x="2738" y="182"/>
                </a:cubicBezTo>
                <a:cubicBezTo>
                  <a:pt x="2754" y="182"/>
                  <a:pt x="2768" y="168"/>
                  <a:pt x="2768" y="151"/>
                </a:cubicBezTo>
                <a:cubicBezTo>
                  <a:pt x="2768" y="134"/>
                  <a:pt x="2754" y="121"/>
                  <a:pt x="2738" y="121"/>
                </a:cubicBezTo>
                <a:close/>
                <a:moveTo>
                  <a:pt x="2743" y="153"/>
                </a:moveTo>
                <a:cubicBezTo>
                  <a:pt x="2750" y="169"/>
                  <a:pt x="2750" y="169"/>
                  <a:pt x="2750" y="169"/>
                </a:cubicBezTo>
                <a:cubicBezTo>
                  <a:pt x="2743" y="169"/>
                  <a:pt x="2743" y="169"/>
                  <a:pt x="2743" y="169"/>
                </a:cubicBezTo>
                <a:cubicBezTo>
                  <a:pt x="2737" y="153"/>
                  <a:pt x="2737" y="153"/>
                  <a:pt x="2737" y="153"/>
                </a:cubicBezTo>
                <a:cubicBezTo>
                  <a:pt x="2730" y="153"/>
                  <a:pt x="2730" y="153"/>
                  <a:pt x="2730" y="153"/>
                </a:cubicBezTo>
                <a:cubicBezTo>
                  <a:pt x="2726" y="169"/>
                  <a:pt x="2726" y="169"/>
                  <a:pt x="2726" y="169"/>
                </a:cubicBezTo>
                <a:cubicBezTo>
                  <a:pt x="2720" y="169"/>
                  <a:pt x="2720" y="169"/>
                  <a:pt x="2720" y="169"/>
                </a:cubicBezTo>
                <a:cubicBezTo>
                  <a:pt x="2729" y="131"/>
                  <a:pt x="2729" y="131"/>
                  <a:pt x="2729" y="131"/>
                </a:cubicBezTo>
                <a:cubicBezTo>
                  <a:pt x="2743" y="131"/>
                  <a:pt x="2743" y="131"/>
                  <a:pt x="2743" y="131"/>
                </a:cubicBezTo>
                <a:cubicBezTo>
                  <a:pt x="2752" y="131"/>
                  <a:pt x="2754" y="136"/>
                  <a:pt x="2754" y="142"/>
                </a:cubicBezTo>
                <a:cubicBezTo>
                  <a:pt x="2754" y="147"/>
                  <a:pt x="2749" y="152"/>
                  <a:pt x="2743" y="153"/>
                </a:cubicBezTo>
                <a:close/>
                <a:moveTo>
                  <a:pt x="2742" y="136"/>
                </a:moveTo>
                <a:cubicBezTo>
                  <a:pt x="2734" y="136"/>
                  <a:pt x="2734" y="136"/>
                  <a:pt x="2734" y="136"/>
                </a:cubicBezTo>
                <a:cubicBezTo>
                  <a:pt x="2731" y="147"/>
                  <a:pt x="2731" y="147"/>
                  <a:pt x="2731" y="147"/>
                </a:cubicBezTo>
                <a:cubicBezTo>
                  <a:pt x="2737" y="147"/>
                  <a:pt x="2737" y="147"/>
                  <a:pt x="2737" y="147"/>
                </a:cubicBezTo>
                <a:cubicBezTo>
                  <a:pt x="2742" y="147"/>
                  <a:pt x="2749" y="147"/>
                  <a:pt x="2749" y="141"/>
                </a:cubicBezTo>
                <a:cubicBezTo>
                  <a:pt x="2749" y="137"/>
                  <a:pt x="2746" y="136"/>
                  <a:pt x="2742" y="136"/>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US" sz="1799"/>
          </a:p>
        </p:txBody>
      </p:sp>
      <p:sp>
        <p:nvSpPr>
          <p:cNvPr id="3" name="Text Box 3"/>
          <p:cNvSpPr txBox="1">
            <a:spLocks noChangeArrowheads="1"/>
          </p:cNvSpPr>
          <p:nvPr/>
        </p:nvSpPr>
        <p:spPr bwMode="blackWhite">
          <a:xfrm>
            <a:off x="522152" y="6297552"/>
            <a:ext cx="11170180" cy="323081"/>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825"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3825"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b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55924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 SharePoint-Hosted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in JavaScript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Introduction</a:t>
            </a:r>
          </a:p>
          <a:p>
            <a:r>
              <a:rPr lang="en-US" dirty="0" smtClean="0"/>
              <a:t>Programming in JavaScript</a:t>
            </a:r>
          </a:p>
          <a:p>
            <a:r>
              <a:rPr lang="en-US" dirty="0" smtClean="0"/>
              <a:t>App Parts</a:t>
            </a:r>
          </a:p>
          <a:p>
            <a:r>
              <a:rPr lang="en-US" dirty="0" smtClean="0"/>
              <a:t>UI Custom Actions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41020"/>
          </a:xfrm>
        </p:spPr>
        <p:txBody>
          <a:bodyPr/>
          <a:lstStyle/>
          <a:p>
            <a:r>
              <a:rPr lang="en-US" dirty="0"/>
              <a:t>Introduction</a:t>
            </a:r>
          </a:p>
          <a:p>
            <a:r>
              <a:rPr lang="en-US" dirty="0"/>
              <a:t>Programming in JavaScript</a:t>
            </a:r>
          </a:p>
          <a:p>
            <a:r>
              <a:rPr lang="en-US" dirty="0"/>
              <a:t>App Parts</a:t>
            </a:r>
          </a:p>
          <a:p>
            <a:r>
              <a:rPr lang="en-US" dirty="0"/>
              <a:t>UI Custom Actions</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40</a:t>
            </a:fld>
            <a:endParaRPr lang="en-US" dirty="0"/>
          </a:p>
        </p:txBody>
      </p:sp>
    </p:spTree>
    <p:extLst>
      <p:ext uri="{BB962C8B-B14F-4D97-AF65-F5344CB8AC3E}">
        <p14:creationId xmlns:p14="http://schemas.microsoft.com/office/powerpoint/2010/main" val="141540313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type="body" sz="quarter" idx="10"/>
          </p:nvPr>
        </p:nvSpPr>
        <p:spPr/>
        <p:txBody>
          <a:bodyPr/>
          <a:lstStyle/>
          <a:p>
            <a:pPr>
              <a:buFont typeface="Wingdings" panose="05000000000000000000" pitchFamily="2" charset="2"/>
              <a:buChar char="Ø"/>
            </a:pPr>
            <a:r>
              <a:rPr lang="en-US" dirty="0"/>
              <a:t>Introduction to Document-based App </a:t>
            </a:r>
            <a:r>
              <a:rPr lang="en-US" dirty="0" smtClean="0"/>
              <a:t>Development</a:t>
            </a:r>
            <a:endParaRPr lang="en-US" dirty="0"/>
          </a:p>
          <a:p>
            <a:r>
              <a:rPr lang="en-US" dirty="0"/>
              <a:t>Reading and Writing to a </a:t>
            </a:r>
            <a:r>
              <a:rPr lang="en-US" dirty="0" smtClean="0"/>
              <a:t>Document</a:t>
            </a:r>
            <a:endParaRPr lang="en-US" dirty="0"/>
          </a:p>
          <a:p>
            <a:r>
              <a:rPr lang="en-US" dirty="0"/>
              <a:t>Creating Bindings within a </a:t>
            </a:r>
            <a:r>
              <a:rPr lang="en-US" dirty="0" smtClean="0"/>
              <a:t>Document</a:t>
            </a:r>
            <a:endParaRPr lang="en-US" dirty="0"/>
          </a:p>
          <a:p>
            <a:r>
              <a:rPr lang="en-US" dirty="0" smtClean="0"/>
              <a:t>Creating </a:t>
            </a:r>
            <a:r>
              <a:rPr lang="en-US" dirty="0"/>
              <a:t>an App for Office that uses Custom </a:t>
            </a:r>
            <a:r>
              <a:rPr lang="en-US" dirty="0" smtClean="0"/>
              <a:t>XML</a:t>
            </a:r>
          </a:p>
          <a:p>
            <a:r>
              <a:rPr lang="en-US" dirty="0" smtClean="0"/>
              <a:t>Design </a:t>
            </a:r>
            <a:r>
              <a:rPr lang="en-US" dirty="0"/>
              <a:t>Guidelines for Document-centric </a:t>
            </a:r>
            <a:r>
              <a:rPr lang="en-US" dirty="0" smtClean="0"/>
              <a:t>Apps</a:t>
            </a:r>
            <a:endParaRPr lang="en-US" dirty="0"/>
          </a:p>
        </p:txBody>
      </p:sp>
    </p:spTree>
    <p:extLst>
      <p:ext uri="{BB962C8B-B14F-4D97-AF65-F5344CB8AC3E}">
        <p14:creationId xmlns:p14="http://schemas.microsoft.com/office/powerpoint/2010/main" val="242819148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Shapes for Document-based Apps for Office</a:t>
            </a:r>
            <a:endParaRPr lang="en-US" dirty="0"/>
          </a:p>
        </p:txBody>
      </p:sp>
      <p:sp>
        <p:nvSpPr>
          <p:cNvPr id="5" name="Content Placeholder 4"/>
          <p:cNvSpPr>
            <a:spLocks noGrp="1"/>
          </p:cNvSpPr>
          <p:nvPr>
            <p:ph type="body" sz="quarter" idx="10"/>
          </p:nvPr>
        </p:nvSpPr>
        <p:spPr>
          <a:xfrm>
            <a:off x="3314540" y="1448315"/>
            <a:ext cx="8352135" cy="2043104"/>
          </a:xfrm>
        </p:spPr>
        <p:txBody>
          <a:bodyPr/>
          <a:lstStyle/>
          <a:p>
            <a:pPr marL="0" indent="0">
              <a:buNone/>
            </a:pPr>
            <a:r>
              <a:rPr lang="en-US" dirty="0" smtClean="0"/>
              <a:t>Task Pane App</a:t>
            </a:r>
          </a:p>
          <a:p>
            <a:pPr lvl="1"/>
            <a:r>
              <a:rPr lang="en-US" dirty="0" smtClean="0"/>
              <a:t>Positioned to right of document</a:t>
            </a:r>
          </a:p>
          <a:p>
            <a:pPr lvl="1"/>
            <a:r>
              <a:rPr lang="en-US" dirty="0" smtClean="0"/>
              <a:t>Used to assist user working with document</a:t>
            </a:r>
          </a:p>
          <a:p>
            <a:pPr lvl="1"/>
            <a:r>
              <a:rPr lang="en-US" dirty="0" smtClean="0"/>
              <a:t>Can search and retrieve content from Internet</a:t>
            </a:r>
          </a:p>
          <a:p>
            <a:pPr lvl="1"/>
            <a:endParaRPr lang="en-US" dirty="0" smtClean="0"/>
          </a:p>
          <a:p>
            <a:pPr lvl="1"/>
            <a:endParaRPr lang="en-US" dirty="0" smtClean="0"/>
          </a:p>
          <a:p>
            <a:pPr marL="0" indent="0">
              <a:buNone/>
            </a:pPr>
            <a:r>
              <a:rPr lang="en-US" dirty="0" smtClean="0"/>
              <a:t>Content App</a:t>
            </a:r>
          </a:p>
          <a:p>
            <a:pPr lvl="1"/>
            <a:r>
              <a:rPr lang="en-US" dirty="0" smtClean="0"/>
              <a:t>Adds content inline into position within document</a:t>
            </a:r>
          </a:p>
          <a:p>
            <a:pPr lvl="1"/>
            <a:r>
              <a:rPr lang="en-US" dirty="0" smtClean="0"/>
              <a:t>Document is always an Excel workbook</a:t>
            </a:r>
          </a:p>
          <a:p>
            <a:pPr lvl="1"/>
            <a:r>
              <a:rPr lang="en-US" dirty="0" smtClean="0"/>
              <a:t>Content app can read and write document contents</a:t>
            </a:r>
          </a:p>
        </p:txBody>
      </p:sp>
      <p:sp>
        <p:nvSpPr>
          <p:cNvPr id="7" name="Rectangle 2"/>
          <p:cNvSpPr>
            <a:spLocks noChangeArrowheads="1"/>
          </p:cNvSpPr>
          <p:nvPr/>
        </p:nvSpPr>
        <p:spPr bwMode="auto">
          <a:xfrm>
            <a:off x="1588" y="-196732"/>
            <a:ext cx="12185651"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7177" tIns="58589" rIns="117177" bIns="58589" numCol="1" anchor="ctr" anchorCtr="0" compatLnSpc="1">
            <a:prstTxWarp prst="textNoShape">
              <a:avLst/>
            </a:prstTxWarp>
            <a:spAutoFit/>
          </a:bodyPr>
          <a:lstStyle/>
          <a:p>
            <a:endParaRPr lang="en-US" sz="1799"/>
          </a:p>
        </p:txBody>
      </p:sp>
      <p:sp>
        <p:nvSpPr>
          <p:cNvPr id="9" name="Rectangle 4"/>
          <p:cNvSpPr>
            <a:spLocks noChangeArrowheads="1"/>
          </p:cNvSpPr>
          <p:nvPr/>
        </p:nvSpPr>
        <p:spPr bwMode="auto">
          <a:xfrm>
            <a:off x="1587" y="-196732"/>
            <a:ext cx="236708"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177" tIns="58589" rIns="117177" bIns="58589" numCol="1" anchor="ctr" anchorCtr="0" compatLnSpc="1">
            <a:prstTxWarp prst="textNoShape">
              <a:avLst/>
            </a:prstTxWarp>
            <a:spAutoFit/>
          </a:bodyPr>
          <a:lstStyle/>
          <a:p>
            <a:endParaRPr lang="en-US" sz="1799"/>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892" y="1576190"/>
            <a:ext cx="2373713" cy="1972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891" y="4090136"/>
            <a:ext cx="2373713" cy="1972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2188549"/>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for Document-based Apps</a:t>
            </a:r>
            <a:endParaRPr lang="en-US" dirty="0"/>
          </a:p>
        </p:txBody>
      </p:sp>
      <p:sp>
        <p:nvSpPr>
          <p:cNvPr id="3" name="Text Placeholder 2"/>
          <p:cNvSpPr>
            <a:spLocks noGrp="1"/>
          </p:cNvSpPr>
          <p:nvPr>
            <p:ph type="body" sz="quarter" idx="10"/>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471" y="2203998"/>
            <a:ext cx="8130368" cy="320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336458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Apps for Office – Office Application Architecture</a:t>
            </a:r>
          </a:p>
        </p:txBody>
      </p:sp>
      <p:sp>
        <p:nvSpPr>
          <p:cNvPr id="4" name="Content Placeholder 3"/>
          <p:cNvSpPr>
            <a:spLocks noGrp="1"/>
          </p:cNvSpPr>
          <p:nvPr>
            <p:ph type="body" sz="quarter" idx="10"/>
          </p:nvPr>
        </p:nvSpPr>
        <p:spPr/>
        <p:txBody>
          <a:bodyPr/>
          <a:lstStyle/>
          <a:p>
            <a:r>
              <a:rPr lang="en-US" sz="3599" dirty="0"/>
              <a:t>Apps for Office code run in separate sandboxed process</a:t>
            </a:r>
          </a:p>
          <a:p>
            <a:pPr lvl="1"/>
            <a:r>
              <a:rPr lang="en-US" sz="1999" dirty="0"/>
              <a:t>Sandbox infrastructure leverages Web Control from IE9/IE10</a:t>
            </a:r>
          </a:p>
          <a:p>
            <a:pPr lvl="1"/>
            <a:r>
              <a:rPr lang="en-US" sz="1999" dirty="0"/>
              <a:t>App for Office support for HTML5 and CSS3 consistent with IE9/IE10 support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214" y="3076564"/>
            <a:ext cx="5722769" cy="257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236248"/>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999" dirty="0"/>
              <a:t>Apps for Office – Office Web Application Architecture</a:t>
            </a:r>
          </a:p>
        </p:txBody>
      </p:sp>
      <p:sp>
        <p:nvSpPr>
          <p:cNvPr id="4" name="Content Placeholder 3"/>
          <p:cNvSpPr>
            <a:spLocks noGrp="1"/>
          </p:cNvSpPr>
          <p:nvPr>
            <p:ph type="body" sz="quarter" idx="10"/>
          </p:nvPr>
        </p:nvSpPr>
        <p:spPr/>
        <p:txBody>
          <a:bodyPr/>
          <a:lstStyle/>
          <a:p>
            <a:r>
              <a:rPr lang="en-US" sz="3599" dirty="0"/>
              <a:t>Browser-rendered Apps based on Web standards</a:t>
            </a:r>
          </a:p>
          <a:p>
            <a:pPr lvl="1"/>
            <a:r>
              <a:rPr lang="en-US" sz="1999" dirty="0"/>
              <a:t>Works across all popular browsers (might require the latest version)</a:t>
            </a:r>
          </a:p>
          <a:p>
            <a:pPr lvl="1"/>
            <a:r>
              <a:rPr lang="en-US" sz="1999" dirty="0"/>
              <a:t>App runs its it own iFrame inside outer an iFrame with WEF runtime</a:t>
            </a:r>
          </a:p>
          <a:p>
            <a:pPr lvl="1"/>
            <a:r>
              <a:rPr lang="en-US" sz="1999" dirty="0"/>
              <a:t>Communications between iFrames relies on HTML5 postMessage API</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6092" y="3304628"/>
            <a:ext cx="4974201" cy="2832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8916162"/>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5fad15d0-477e-40da-a20d-40d4ca777cbd"/>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http://www.w3.org/XML/1998/namespace"/>
    <ds:schemaRef ds:uri="http://schemas.microsoft.com/office/2006/metadata/properties"/>
    <ds:schemaRef ds:uri="http://purl.org/dc/dcmitype/"/>
    <ds:schemaRef ds:uri="http://purl.org/dc/te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6464</Words>
  <Application>Microsoft Office PowerPoint</Application>
  <PresentationFormat>Custom</PresentationFormat>
  <Paragraphs>473</Paragraphs>
  <Slides>41</Slides>
  <Notes>28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41</vt:i4>
      </vt:variant>
    </vt:vector>
  </HeadingPairs>
  <TitlesOfParts>
    <vt:vector size="52" baseType="lpstr">
      <vt:lpstr>Arial</vt:lpstr>
      <vt:lpstr>Calibri</vt:lpstr>
      <vt:lpstr>Consolas</vt:lpstr>
      <vt:lpstr>Courier New</vt:lpstr>
      <vt:lpstr>Segoe</vt:lpstr>
      <vt:lpstr>Segoe Condensed</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SharePoint-Hosted Apps</vt:lpstr>
      <vt:lpstr>Agenda </vt:lpstr>
      <vt:lpstr>Agenda</vt:lpstr>
      <vt:lpstr>Shapes for Document-based Apps for Office</vt:lpstr>
      <vt:lpstr>Support for Document-based Apps</vt:lpstr>
      <vt:lpstr>Apps for Office – Office Application Architecture</vt:lpstr>
      <vt:lpstr>Apps for Office – Office Web Application Architecture</vt:lpstr>
      <vt:lpstr>App Development with Visual Studio 2012 RC</vt:lpstr>
      <vt:lpstr>A common API for document-based Apps</vt:lpstr>
      <vt:lpstr>Core API Objects</vt:lpstr>
      <vt:lpstr>Agenda</vt:lpstr>
      <vt:lpstr>Interacting With Document Content</vt:lpstr>
      <vt:lpstr>Working with ”text” Selections</vt:lpstr>
      <vt:lpstr>Working with ”table” Selections</vt:lpstr>
      <vt:lpstr>Getting Selected Data</vt:lpstr>
      <vt:lpstr>Setting Selected Data</vt:lpstr>
      <vt:lpstr>Coercion Types</vt:lpstr>
      <vt:lpstr>PowerPoint Presentation</vt:lpstr>
      <vt:lpstr>Agenda</vt:lpstr>
      <vt:lpstr>What are App Bindings?</vt:lpstr>
      <vt:lpstr>Uses of Apps for Office Bindings</vt:lpstr>
      <vt:lpstr>Using Bindings</vt:lpstr>
      <vt:lpstr>PowerPoint Presentation</vt:lpstr>
      <vt:lpstr>Agenda</vt:lpstr>
      <vt:lpstr>Open XML and Content Control Refresher</vt:lpstr>
      <vt:lpstr>App for Office Support for Custom XML Parts</vt:lpstr>
      <vt:lpstr>PowerPoint Presentation</vt:lpstr>
      <vt:lpstr>Agenda</vt:lpstr>
      <vt:lpstr>User Experience Guidelines</vt:lpstr>
      <vt:lpstr>PowerPoint Presentation</vt:lpstr>
      <vt:lpstr>Guidelines for Designing Content Apps</vt:lpstr>
      <vt:lpstr>Guidelines for Designing Content Apps</vt:lpstr>
      <vt:lpstr>PowerPoint Presentation</vt:lpstr>
      <vt:lpstr>Summary</vt:lpstr>
      <vt:lpstr>PowerPoint Presentation</vt:lpstr>
      <vt:lpstr>PowerPoint Presentation</vt:lpstr>
      <vt:lpstr>Programming in JavaScript</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2014-08-29T18:35:51Z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