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 id="2147484207" r:id="rId8"/>
  </p:sldMasterIdLst>
  <p:notesMasterIdLst>
    <p:notesMasterId r:id="rId42"/>
  </p:notesMasterIdLst>
  <p:handoutMasterIdLst>
    <p:handoutMasterId r:id="rId43"/>
  </p:handoutMasterIdLst>
  <p:sldIdLst>
    <p:sldId id="327" r:id="rId9"/>
    <p:sldId id="354" r:id="rId10"/>
    <p:sldId id="331" r:id="rId11"/>
    <p:sldId id="346" r:id="rId12"/>
    <p:sldId id="325" r:id="rId13"/>
    <p:sldId id="332" r:id="rId14"/>
    <p:sldId id="294" r:id="rId15"/>
    <p:sldId id="295" r:id="rId16"/>
    <p:sldId id="326" r:id="rId17"/>
    <p:sldId id="333" r:id="rId18"/>
    <p:sldId id="336" r:id="rId19"/>
    <p:sldId id="268" r:id="rId20"/>
    <p:sldId id="269" r:id="rId21"/>
    <p:sldId id="270" r:id="rId22"/>
    <p:sldId id="353" r:id="rId23"/>
    <p:sldId id="355" r:id="rId24"/>
    <p:sldId id="272" r:id="rId25"/>
    <p:sldId id="273" r:id="rId26"/>
    <p:sldId id="274" r:id="rId27"/>
    <p:sldId id="275" r:id="rId28"/>
    <p:sldId id="276" r:id="rId29"/>
    <p:sldId id="277" r:id="rId30"/>
    <p:sldId id="337" r:id="rId31"/>
    <p:sldId id="338" r:id="rId32"/>
    <p:sldId id="281" r:id="rId33"/>
    <p:sldId id="282" r:id="rId34"/>
    <p:sldId id="339" r:id="rId35"/>
    <p:sldId id="285" r:id="rId36"/>
    <p:sldId id="356" r:id="rId37"/>
    <p:sldId id="357" r:id="rId38"/>
    <p:sldId id="358" r:id="rId39"/>
    <p:sldId id="359" r:id="rId40"/>
    <p:sldId id="360" r:id="rId41"/>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434" autoAdjust="0"/>
  </p:normalViewPr>
  <p:slideViewPr>
    <p:cSldViewPr snapToGrid="0">
      <p:cViewPr varScale="1">
        <p:scale>
          <a:sx n="106" d="100"/>
          <a:sy n="106" d="100"/>
        </p:scale>
        <p:origin x="516" y="96"/>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16T21:15:03.866" idx="2">
    <p:pos x="6585" y="1834"/>
    <p:text>what is official name here for iOS and Android Apps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10/6/2014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163331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DF9FCC0-C4F3-496D-83D0-5EF45FB1778B}"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53566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10/6/2014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60683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EC0F7A-3826-4E48-998D-07569DFAF2A7}"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8894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t>10/6/2014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27116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7DF3A7-13F3-4AD5-9D1E-F65DF89F966F}"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4999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10/6/2014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3997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45326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217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10/6/2014</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Office 2013 will continue to support</a:t>
            </a:r>
            <a:r>
              <a:rPr lang="en-US" baseline="0" dirty="0" smtClean="0"/>
              <a:t> the extensibility models of previous version of the Office suite. Some of these options included using things like COM Add-Ins, Macros, extensions built using Visual Studio Tools for Office (VSTO) or extending the ribbon. As with any new version, developers are strongly recommended to test these customizations in the latest version of Office 2013.</a:t>
            </a:r>
            <a:endParaRPr lang="en-US" dirty="0" smtClean="0"/>
          </a:p>
          <a:p>
            <a:endParaRPr lang="en-US" dirty="0" smtClean="0"/>
          </a:p>
          <a:p>
            <a:r>
              <a:rPr lang="en-US" dirty="0" smtClean="0"/>
              <a:t>The new Office 2013</a:t>
            </a:r>
            <a:r>
              <a:rPr lang="en-US" baseline="0" dirty="0" smtClean="0"/>
              <a:t> extensibility model that is recommended for developers to leverage when customizing Office 2013 is to build apps. An app is founded on standard Web technologies such as HTML &amp; JavaScript. Because they are founded on web technologies, they can generally be used in both the Office 2013 desktop and web clients. This architecture also means that they are friendly to multiple devices since they are simply executing Web technologies.</a:t>
            </a:r>
          </a:p>
        </p:txBody>
      </p:sp>
      <p:sp>
        <p:nvSpPr>
          <p:cNvPr id="4" name="Date Placeholder 3"/>
          <p:cNvSpPr>
            <a:spLocks noGrp="1"/>
          </p:cNvSpPr>
          <p:nvPr>
            <p:ph type="dt" idx="10"/>
          </p:nvPr>
        </p:nvSpPr>
        <p:spPr>
          <a:xfrm>
            <a:off x="3884613" y="0"/>
            <a:ext cx="2971800" cy="457200"/>
          </a:xfrm>
          <a:prstGeom prst="rect">
            <a:avLst/>
          </a:prstGeom>
        </p:spPr>
        <p:txBody>
          <a:bodyPr/>
          <a:lstStyle/>
          <a:p>
            <a:fld id="{4D68E175-5F95-4916-89C2-7A1FBDB0B0F1}" type="datetime1">
              <a:rPr lang="en-US" smtClean="0"/>
              <a:t>10/6/2014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429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previously covered,</a:t>
            </a:r>
            <a:r>
              <a:rPr lang="en-US" baseline="0" dirty="0" smtClean="0"/>
              <a:t> Office 2013 will continue to support the pre-Office 2013 extensibility models including Macros, COM Add-Ins, Ribbon customizations and those customizations built using the Visual Studio Tools for Office (VSTO).</a:t>
            </a:r>
          </a:p>
          <a:p>
            <a:endParaRPr lang="en-US" baseline="0" dirty="0" smtClean="0"/>
          </a:p>
          <a:p>
            <a:r>
              <a:rPr lang="en-US" baseline="0" dirty="0" smtClean="0"/>
              <a:t>The new model in Office 2013 of building apps includes three different types of apps for Office:</a:t>
            </a:r>
          </a:p>
          <a:p>
            <a:pPr marL="171450" indent="-171450">
              <a:buFont typeface="Arial" pitchFamily="34" charset="0"/>
              <a:buChar char="•"/>
            </a:pPr>
            <a:r>
              <a:rPr lang="en-US" b="1" baseline="0" dirty="0" smtClean="0"/>
              <a:t>Task Pane:</a:t>
            </a:r>
            <a:r>
              <a:rPr lang="en-US" baseline="0" dirty="0" smtClean="0"/>
              <a:t> A Task Pane app, available in the Word, Excel &amp; Project Office 2013 desktop clients and the Excel Office 2013 Web client, involves creating a task pane that runs in the left or right margin of the application. This type of extensibility option is a great solution when creating reference or lookup solutions within an application.</a:t>
            </a:r>
          </a:p>
          <a:p>
            <a:pPr marL="171450" indent="-171450">
              <a:buFont typeface="Arial" pitchFamily="34" charset="0"/>
              <a:buChar char="•"/>
            </a:pPr>
            <a:r>
              <a:rPr lang="en-US" b="1" baseline="0" dirty="0" smtClean="0"/>
              <a:t>Content: </a:t>
            </a:r>
            <a:r>
              <a:rPr lang="en-US" baseline="0" dirty="0" smtClean="0"/>
              <a:t>A Content app, available in the Excel Office 2013 desktop &amp; web clients, involves adding content to a document. For instance, an Excel workbook could contain a list of stores with their addresses for a sales report. A content app within the workbook could show a map from Bing with pushpins for each of the sales locations.</a:t>
            </a:r>
          </a:p>
          <a:p>
            <a:pPr marL="171450" indent="-171450">
              <a:buFont typeface="Arial" pitchFamily="34" charset="0"/>
              <a:buChar char="•"/>
            </a:pPr>
            <a:r>
              <a:rPr lang="en-US" b="1" baseline="0" dirty="0" smtClean="0"/>
              <a:t>Mail: </a:t>
            </a:r>
            <a:r>
              <a:rPr lang="en-US" baseline="0" dirty="0" smtClean="0"/>
              <a:t>A Mail app, available in the Outlook Office 2013 desktop &amp; web clients involves adding additional content based on the context of an item in Outlook. For instance </a:t>
            </a:r>
            <a:r>
              <a:rPr lang="en-US" baseline="0" smtClean="0"/>
              <a:t>an app </a:t>
            </a:r>
            <a:r>
              <a:rPr lang="en-US" baseline="0" dirty="0" smtClean="0"/>
              <a:t>could show a map from Bing Maps if it detects a physical address within an email.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C94C99C-5CB3-4D3B-AB8A-8B894B704ECB}" type="datetime1">
              <a:rPr lang="en-US" smtClean="0"/>
              <a:t>10/6/2014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660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Office 2013 introduces a new extensibility option for developers to create</a:t>
            </a:r>
            <a:r>
              <a:rPr lang="en-US" baseline="0" dirty="0" smtClean="0"/>
              <a:t> custom business solutions. Developers can build an app for Office, new to Office 2013, to enhance the experience when users are working within Office 2013 clients. Unlike previous extensibility models in Office, apps for Office are founded on Web technologies and therefore, depending on the type of app, can be used in both the Office 2013 desktop clients as well as the online clients.</a:t>
            </a:r>
          </a:p>
          <a:p>
            <a:endParaRPr lang="en-US" baseline="0" dirty="0" smtClean="0"/>
          </a:p>
          <a:p>
            <a:r>
              <a:rPr lang="en-US" baseline="0" dirty="0" smtClean="0"/>
              <a:t>There are three different high-level scenarios that this new model supports. Each builds on the previous scenario:</a:t>
            </a:r>
          </a:p>
          <a:p>
            <a:pPr marL="171450" indent="-171450">
              <a:buFont typeface="Arial" pitchFamily="34" charset="0"/>
              <a:buChar char="•"/>
            </a:pPr>
            <a:r>
              <a:rPr lang="en-US" b="1" baseline="0" dirty="0" smtClean="0"/>
              <a:t>App for Office: </a:t>
            </a:r>
            <a:r>
              <a:rPr lang="en-US" baseline="0" dirty="0" smtClean="0"/>
              <a:t>This is the smallest unit of customization. Developers can build one of three types of Apps (Task Pane, Content or Contextual). These can be embedded within an Office application or within an Office document.</a:t>
            </a:r>
          </a:p>
          <a:p>
            <a:pPr marL="171450" indent="-171450">
              <a:buFont typeface="Arial" pitchFamily="34" charset="0"/>
              <a:buChar char="•"/>
            </a:pPr>
            <a:r>
              <a:rPr lang="en-US" b="1" baseline="0" dirty="0" smtClean="0"/>
              <a:t>Document Template: </a:t>
            </a:r>
            <a:r>
              <a:rPr lang="en-US" baseline="0" dirty="0" smtClean="0"/>
              <a:t>A document template could consist of multiple apps installed in the template document, or require an app to be installed in the hosting application.</a:t>
            </a:r>
          </a:p>
          <a:p>
            <a:pPr marL="171450" indent="-171450">
              <a:buFont typeface="Arial" pitchFamily="34" charset="0"/>
              <a:buChar char="•"/>
            </a:pPr>
            <a:r>
              <a:rPr lang="en-US" b="1" baseline="0" dirty="0" smtClean="0"/>
              <a:t>App for SharePoint: </a:t>
            </a:r>
            <a:r>
              <a:rPr lang="en-US" baseline="0" dirty="0" smtClean="0"/>
              <a:t>SharePoint apps can contain one or more document templates which in turn contain apps for Office.</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The slide contains numerous examples of each extensibility scenario.</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4615B74-3D39-4531-9394-8D40B6BCAD24}" type="datetime1">
              <a:rPr lang="en-US" smtClean="0"/>
              <a:t>10/6/2014</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80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26931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16903334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1881587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7047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2293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25793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9.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717689028"/>
      </p:ext>
    </p:extLst>
  </p:cSld>
  <p:clrMap bg1="dk1" tx1="lt1" bg2="dk2" tx2="lt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7.xml"/><Relationship Id="rId1" Type="http://schemas.openxmlformats.org/officeDocument/2006/relationships/slideLayout" Target="../slideLayouts/slideLayout3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Adding your </a:t>
            </a:r>
            <a:r>
              <a:rPr lang="en-US" b="0" dirty="0" smtClean="0"/>
              <a:t>first </a:t>
            </a:r>
            <a:r>
              <a:rPr lang="en-US" b="0" dirty="0"/>
              <a:t>apps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a:t>
            </a:r>
            <a:r>
              <a:rPr lang="en-US" dirty="0" smtClean="0"/>
              <a:t>Office</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1481008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6198" y="313361"/>
            <a:ext cx="11375536" cy="762786"/>
          </a:xfrm>
        </p:spPr>
        <p:txBody>
          <a:bodyPr/>
          <a:lstStyle/>
          <a:p>
            <a:r>
              <a:rPr lang="en-US" dirty="0" smtClean="0"/>
              <a:t>Office 2013 development </a:t>
            </a:r>
            <a:r>
              <a:rPr lang="en-US" dirty="0"/>
              <a:t>s</a:t>
            </a:r>
            <a:r>
              <a:rPr lang="en-US" dirty="0" smtClean="0"/>
              <a:t>cenarios</a:t>
            </a:r>
            <a:endParaRPr lang="en-US" dirty="0"/>
          </a:p>
        </p:txBody>
      </p:sp>
      <p:sp>
        <p:nvSpPr>
          <p:cNvPr id="4" name="Text Placeholder 3"/>
          <p:cNvSpPr>
            <a:spLocks noGrp="1"/>
          </p:cNvSpPr>
          <p:nvPr>
            <p:ph type="body" sz="quarter" idx="10"/>
          </p:nvPr>
        </p:nvSpPr>
        <p:spPr>
          <a:xfrm>
            <a:off x="295870" y="1227305"/>
            <a:ext cx="11887200" cy="5484812"/>
          </a:xfrm>
        </p:spPr>
        <p:txBody>
          <a:bodyPr/>
          <a:lstStyle/>
          <a:p>
            <a:pPr marL="0" indent="0">
              <a:buNone/>
            </a:pPr>
            <a:r>
              <a:rPr lang="en-US" sz="3264" dirty="0"/>
              <a:t>Web and cross-device ready</a:t>
            </a:r>
          </a:p>
          <a:p>
            <a:pPr marL="0" indent="0">
              <a:buNone/>
            </a:pPr>
            <a:r>
              <a:rPr lang="en-US" sz="3264" dirty="0"/>
              <a:t>Integrate rich web content in Office content</a:t>
            </a:r>
          </a:p>
          <a:p>
            <a:pPr marL="0" indent="0">
              <a:buNone/>
            </a:pPr>
            <a:r>
              <a:rPr lang="en-US" sz="3264" dirty="0"/>
              <a:t>Include contextual content within apps for Office</a:t>
            </a:r>
          </a:p>
        </p:txBody>
      </p:sp>
      <p:grpSp>
        <p:nvGrpSpPr>
          <p:cNvPr id="22" name="Group 21"/>
          <p:cNvGrpSpPr/>
          <p:nvPr/>
        </p:nvGrpSpPr>
        <p:grpSpPr>
          <a:xfrm>
            <a:off x="294993" y="3507921"/>
            <a:ext cx="3966407" cy="3109411"/>
            <a:chOff x="161643" y="3431721"/>
            <a:chExt cx="3966407" cy="3109411"/>
          </a:xfrm>
        </p:grpSpPr>
        <p:sp>
          <p:nvSpPr>
            <p:cNvPr id="23" name="Rectangle 22"/>
            <p:cNvSpPr/>
            <p:nvPr/>
          </p:nvSpPr>
          <p:spPr>
            <a:xfrm>
              <a:off x="161643" y="3431721"/>
              <a:ext cx="3966407" cy="310941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3600" dirty="0" smtClean="0">
                  <a:gradFill>
                    <a:gsLst>
                      <a:gs pos="1250">
                        <a:schemeClr val="bg1"/>
                      </a:gs>
                      <a:gs pos="100000">
                        <a:schemeClr val="bg1"/>
                      </a:gs>
                    </a:gsLst>
                    <a:lin ang="5400000" scaled="0"/>
                  </a:gradFill>
                  <a:latin typeface="+mj-lt"/>
                </a:rPr>
                <a:t>Pre-Office </a:t>
              </a:r>
              <a:r>
                <a:rPr lang="en-US" sz="3600" dirty="0">
                  <a:gradFill>
                    <a:gsLst>
                      <a:gs pos="1250">
                        <a:schemeClr val="bg1"/>
                      </a:gs>
                      <a:gs pos="100000">
                        <a:schemeClr val="bg1"/>
                      </a:gs>
                    </a:gsLst>
                    <a:lin ang="5400000" scaled="0"/>
                  </a:gradFill>
                  <a:latin typeface="+mj-lt"/>
                </a:rPr>
                <a:t>2013</a:t>
              </a:r>
            </a:p>
          </p:txBody>
        </p:sp>
        <p:sp>
          <p:nvSpPr>
            <p:cNvPr id="24" name="Oval 28"/>
            <p:cNvSpPr/>
            <p:nvPr/>
          </p:nvSpPr>
          <p:spPr>
            <a:xfrm>
              <a:off x="241013" y="4358781"/>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Extending Office </a:t>
              </a:r>
              <a:r>
                <a:rPr lang="en-US" dirty="0" smtClean="0">
                  <a:gradFill>
                    <a:gsLst>
                      <a:gs pos="1250">
                        <a:schemeClr val="tx1"/>
                      </a:gs>
                      <a:gs pos="100000">
                        <a:schemeClr val="tx1"/>
                      </a:gs>
                    </a:gsLst>
                    <a:lin ang="5400000" scaled="0"/>
                  </a:gradFill>
                </a:rPr>
                <a:t>ribbon</a:t>
              </a:r>
              <a:endParaRPr lang="en-US" dirty="0">
                <a:gradFill>
                  <a:gsLst>
                    <a:gs pos="1250">
                      <a:schemeClr val="tx1"/>
                    </a:gs>
                    <a:gs pos="100000">
                      <a:schemeClr val="tx1"/>
                    </a:gs>
                  </a:gsLst>
                  <a:lin ang="5400000" scaled="0"/>
                </a:gradFill>
              </a:endParaRPr>
            </a:p>
          </p:txBody>
        </p:sp>
        <p:sp>
          <p:nvSpPr>
            <p:cNvPr id="25" name="Oval 28"/>
            <p:cNvSpPr/>
            <p:nvPr/>
          </p:nvSpPr>
          <p:spPr>
            <a:xfrm>
              <a:off x="2182890" y="4358780"/>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COM a</a:t>
              </a:r>
              <a:r>
                <a:rPr lang="en-US" dirty="0" smtClean="0">
                  <a:gradFill>
                    <a:gsLst>
                      <a:gs pos="1250">
                        <a:schemeClr val="tx1"/>
                      </a:gs>
                      <a:gs pos="100000">
                        <a:schemeClr val="tx1"/>
                      </a:gs>
                    </a:gsLst>
                    <a:lin ang="5400000" scaled="0"/>
                  </a:gradFill>
                </a:rPr>
                <a:t>dd-in</a:t>
              </a:r>
              <a:endParaRPr lang="en-US" dirty="0">
                <a:gradFill>
                  <a:gsLst>
                    <a:gs pos="1250">
                      <a:schemeClr val="tx1"/>
                    </a:gs>
                    <a:gs pos="100000">
                      <a:schemeClr val="tx1"/>
                    </a:gs>
                  </a:gsLst>
                  <a:lin ang="5400000" scaled="0"/>
                </a:gradFill>
              </a:endParaRPr>
            </a:p>
          </p:txBody>
        </p:sp>
        <p:sp>
          <p:nvSpPr>
            <p:cNvPr id="26" name="Oval 28"/>
            <p:cNvSpPr/>
            <p:nvPr/>
          </p:nvSpPr>
          <p:spPr>
            <a:xfrm>
              <a:off x="241013" y="5448189"/>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Macro</a:t>
              </a:r>
            </a:p>
          </p:txBody>
        </p:sp>
        <p:sp>
          <p:nvSpPr>
            <p:cNvPr id="27" name="Oval 28"/>
            <p:cNvSpPr/>
            <p:nvPr/>
          </p:nvSpPr>
          <p:spPr>
            <a:xfrm>
              <a:off x="2182890" y="5448189"/>
              <a:ext cx="1867314" cy="10055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tx1"/>
                      </a:gs>
                      <a:gs pos="100000">
                        <a:schemeClr val="tx1"/>
                      </a:gs>
                    </a:gsLst>
                    <a:lin ang="5400000" scaled="0"/>
                  </a:gradFill>
                </a:rPr>
                <a:t>VSTO</a:t>
              </a:r>
            </a:p>
          </p:txBody>
        </p:sp>
      </p:grpSp>
      <p:grpSp>
        <p:nvGrpSpPr>
          <p:cNvPr id="28" name="Group 27"/>
          <p:cNvGrpSpPr/>
          <p:nvPr/>
        </p:nvGrpSpPr>
        <p:grpSpPr>
          <a:xfrm>
            <a:off x="4328951" y="3507920"/>
            <a:ext cx="7856191" cy="3109411"/>
            <a:chOff x="4195601" y="3431720"/>
            <a:chExt cx="7856191" cy="3109411"/>
          </a:xfrm>
        </p:grpSpPr>
        <p:sp>
          <p:nvSpPr>
            <p:cNvPr id="29" name="Rectangle 28"/>
            <p:cNvSpPr/>
            <p:nvPr/>
          </p:nvSpPr>
          <p:spPr>
            <a:xfrm>
              <a:off x="4195601" y="3431720"/>
              <a:ext cx="7856191" cy="310941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a:t>
              </a:r>
            </a:p>
          </p:txBody>
        </p:sp>
        <p:sp>
          <p:nvSpPr>
            <p:cNvPr id="30" name="Oval 28"/>
            <p:cNvSpPr/>
            <p:nvPr/>
          </p:nvSpPr>
          <p:spPr>
            <a:xfrm>
              <a:off x="4275323" y="4358779"/>
              <a:ext cx="1867313" cy="10045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Extending Office </a:t>
              </a:r>
              <a:r>
                <a:rPr lang="en-US" dirty="0" smtClean="0">
                  <a:gradFill>
                    <a:gsLst>
                      <a:gs pos="1250">
                        <a:schemeClr val="bg1"/>
                      </a:gs>
                      <a:gs pos="100000">
                        <a:schemeClr val="bg1"/>
                      </a:gs>
                    </a:gsLst>
                    <a:lin ang="5400000" scaled="0"/>
                  </a:gradFill>
                </a:rPr>
                <a:t>ribbon</a:t>
              </a:r>
              <a:endParaRPr lang="en-US" dirty="0">
                <a:gradFill>
                  <a:gsLst>
                    <a:gs pos="1250">
                      <a:schemeClr val="bg1"/>
                    </a:gs>
                    <a:gs pos="100000">
                      <a:schemeClr val="bg1"/>
                    </a:gs>
                  </a:gsLst>
                  <a:lin ang="5400000" scaled="0"/>
                </a:gradFill>
              </a:endParaRPr>
            </a:p>
          </p:txBody>
        </p:sp>
        <p:sp>
          <p:nvSpPr>
            <p:cNvPr id="31" name="Oval 28"/>
            <p:cNvSpPr/>
            <p:nvPr/>
          </p:nvSpPr>
          <p:spPr>
            <a:xfrm>
              <a:off x="6216351" y="435877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COM a</a:t>
              </a:r>
              <a:r>
                <a:rPr lang="en-US" dirty="0" smtClean="0">
                  <a:gradFill>
                    <a:gsLst>
                      <a:gs pos="1250">
                        <a:schemeClr val="bg1"/>
                      </a:gs>
                      <a:gs pos="100000">
                        <a:schemeClr val="bg1"/>
                      </a:gs>
                    </a:gsLst>
                    <a:lin ang="5400000" scaled="0"/>
                  </a:gradFill>
                </a:rPr>
                <a:t>dd-in</a:t>
              </a:r>
              <a:endParaRPr lang="en-US" dirty="0">
                <a:gradFill>
                  <a:gsLst>
                    <a:gs pos="1250">
                      <a:schemeClr val="bg1"/>
                    </a:gs>
                    <a:gs pos="100000">
                      <a:schemeClr val="bg1"/>
                    </a:gs>
                  </a:gsLst>
                  <a:lin ang="5400000" scaled="0"/>
                </a:gradFill>
              </a:endParaRPr>
            </a:p>
          </p:txBody>
        </p:sp>
        <p:sp>
          <p:nvSpPr>
            <p:cNvPr id="32" name="Oval 28"/>
            <p:cNvSpPr/>
            <p:nvPr/>
          </p:nvSpPr>
          <p:spPr>
            <a:xfrm>
              <a:off x="4274361" y="544818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Macro</a:t>
              </a:r>
            </a:p>
          </p:txBody>
        </p:sp>
        <p:sp>
          <p:nvSpPr>
            <p:cNvPr id="33" name="Oval 28"/>
            <p:cNvSpPr/>
            <p:nvPr/>
          </p:nvSpPr>
          <p:spPr>
            <a:xfrm>
              <a:off x="6216351" y="5448189"/>
              <a:ext cx="1867313" cy="10083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VSTO</a:t>
              </a:r>
            </a:p>
          </p:txBody>
        </p:sp>
        <p:sp>
          <p:nvSpPr>
            <p:cNvPr id="34" name="Oval 28"/>
            <p:cNvSpPr/>
            <p:nvPr/>
          </p:nvSpPr>
          <p:spPr>
            <a:xfrm>
              <a:off x="8162498" y="4356012"/>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App for Office</a:t>
              </a:r>
            </a:p>
          </p:txBody>
        </p:sp>
        <p:sp>
          <p:nvSpPr>
            <p:cNvPr id="35" name="Oval 28"/>
            <p:cNvSpPr/>
            <p:nvPr/>
          </p:nvSpPr>
          <p:spPr>
            <a:xfrm>
              <a:off x="8162498" y="5445396"/>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Document </a:t>
              </a:r>
              <a:r>
                <a:rPr lang="en-US" dirty="0" smtClean="0">
                  <a:gradFill>
                    <a:gsLst>
                      <a:gs pos="1250">
                        <a:schemeClr val="bg1"/>
                      </a:gs>
                      <a:gs pos="100000">
                        <a:schemeClr val="bg1"/>
                      </a:gs>
                    </a:gsLst>
                    <a:lin ang="5400000" scaled="0"/>
                  </a:gradFill>
                </a:rPr>
                <a:t>template</a:t>
              </a:r>
              <a:endParaRPr lang="en-US" dirty="0">
                <a:gradFill>
                  <a:gsLst>
                    <a:gs pos="1250">
                      <a:schemeClr val="bg1"/>
                    </a:gs>
                    <a:gs pos="100000">
                      <a:schemeClr val="bg1"/>
                    </a:gs>
                  </a:gsLst>
                  <a:lin ang="5400000" scaled="0"/>
                </a:gradFill>
              </a:endParaRPr>
            </a:p>
          </p:txBody>
        </p:sp>
        <p:sp>
          <p:nvSpPr>
            <p:cNvPr id="36" name="Oval 28"/>
            <p:cNvSpPr/>
            <p:nvPr/>
          </p:nvSpPr>
          <p:spPr>
            <a:xfrm>
              <a:off x="10103526" y="4356012"/>
              <a:ext cx="1867313" cy="1008349"/>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gradFill>
                    <a:gsLst>
                      <a:gs pos="1250">
                        <a:schemeClr val="bg1"/>
                      </a:gs>
                      <a:gs pos="100000">
                        <a:schemeClr val="bg1"/>
                      </a:gs>
                    </a:gsLst>
                    <a:lin ang="5400000" scaled="0"/>
                  </a:gradFill>
                </a:rPr>
                <a:t>App for SharePoint</a:t>
              </a:r>
            </a:p>
          </p:txBody>
        </p:sp>
      </p:grpSp>
      <p:sp useBgFill="1">
        <p:nvSpPr>
          <p:cNvPr id="37" name="Rectangle 36"/>
          <p:cNvSpPr/>
          <p:nvPr/>
        </p:nvSpPr>
        <p:spPr bwMode="auto">
          <a:xfrm>
            <a:off x="133350" y="6627223"/>
            <a:ext cx="12461966" cy="100690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5857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750" fill="hold"/>
                                        <p:tgtEl>
                                          <p:spTgt spid="28"/>
                                        </p:tgtEl>
                                        <p:attrNameLst>
                                          <p:attrName>ppt_x</p:attrName>
                                        </p:attrNameLst>
                                      </p:cBhvr>
                                      <p:tavLst>
                                        <p:tav tm="0">
                                          <p:val>
                                            <p:strVal val="#ppt_x"/>
                                          </p:val>
                                        </p:tav>
                                        <p:tav tm="100000">
                                          <p:val>
                                            <p:strVal val="#ppt_x"/>
                                          </p:val>
                                        </p:tav>
                                      </p:tavLst>
                                    </p:anim>
                                    <p:anim calcmode="lin" valueType="num">
                                      <p:cBhvr additive="base">
                                        <p:cTn id="14"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313361"/>
            <a:ext cx="11375536" cy="762786"/>
          </a:xfrm>
        </p:spPr>
        <p:txBody>
          <a:bodyPr/>
          <a:lstStyle/>
          <a:p>
            <a:r>
              <a:rPr lang="en-US" dirty="0" smtClean="0"/>
              <a:t>Office 2013 development </a:t>
            </a:r>
            <a:r>
              <a:rPr lang="en-US" dirty="0"/>
              <a:t>o</a:t>
            </a:r>
            <a:r>
              <a:rPr lang="en-US" dirty="0" smtClean="0"/>
              <a:t>ptions</a:t>
            </a:r>
            <a:endParaRPr lang="en-US" dirty="0"/>
          </a:p>
        </p:txBody>
      </p:sp>
      <p:grpSp>
        <p:nvGrpSpPr>
          <p:cNvPr id="67" name="Group 66"/>
          <p:cNvGrpSpPr/>
          <p:nvPr/>
        </p:nvGrpSpPr>
        <p:grpSpPr>
          <a:xfrm>
            <a:off x="291236" y="1215621"/>
            <a:ext cx="3902785" cy="5166129"/>
            <a:chOff x="157886" y="1463271"/>
            <a:chExt cx="3902785" cy="5166129"/>
          </a:xfrm>
        </p:grpSpPr>
        <p:sp>
          <p:nvSpPr>
            <p:cNvPr id="68" name="Rectangle 67"/>
            <p:cNvSpPr/>
            <p:nvPr/>
          </p:nvSpPr>
          <p:spPr>
            <a:xfrm>
              <a:off x="157886"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Pre-Office </a:t>
              </a:r>
              <a:r>
                <a:rPr lang="en-US" sz="3600" dirty="0">
                  <a:gradFill>
                    <a:gsLst>
                      <a:gs pos="1250">
                        <a:schemeClr val="bg1"/>
                      </a:gs>
                      <a:gs pos="100000">
                        <a:schemeClr val="bg1"/>
                      </a:gs>
                    </a:gsLst>
                    <a:lin ang="5400000" scaled="0"/>
                  </a:gradFill>
                  <a:latin typeface="+mj-lt"/>
                </a:rPr>
                <a:t>2013 </a:t>
              </a:r>
              <a:r>
                <a:rPr lang="en-US" sz="3600" dirty="0" smtClean="0">
                  <a:gradFill>
                    <a:gsLst>
                      <a:gs pos="1250">
                        <a:schemeClr val="bg1"/>
                      </a:gs>
                      <a:gs pos="100000">
                        <a:schemeClr val="bg1"/>
                      </a:gs>
                    </a:gsLst>
                    <a:lin ang="5400000" scaled="0"/>
                  </a:gradFill>
                  <a:latin typeface="+mj-lt"/>
                </a:rPr>
                <a:t>development</a:t>
              </a:r>
              <a:endParaRPr lang="en-US" sz="3600" dirty="0">
                <a:gradFill>
                  <a:gsLst>
                    <a:gs pos="1250">
                      <a:schemeClr val="bg1"/>
                    </a:gs>
                    <a:gs pos="100000">
                      <a:schemeClr val="bg1"/>
                    </a:gs>
                  </a:gsLst>
                  <a:lin ang="5400000" scaled="0"/>
                </a:gradFill>
                <a:latin typeface="+mj-lt"/>
              </a:endParaRPr>
            </a:p>
          </p:txBody>
        </p:sp>
        <p:sp>
          <p:nvSpPr>
            <p:cNvPr id="69" name="Oval 28"/>
            <p:cNvSpPr/>
            <p:nvPr/>
          </p:nvSpPr>
          <p:spPr>
            <a:xfrm>
              <a:off x="239032" y="2974671"/>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Extending Office </a:t>
              </a:r>
              <a:r>
                <a:rPr lang="en-US" sz="2400" dirty="0" smtClean="0">
                  <a:gradFill>
                    <a:gsLst>
                      <a:gs pos="1250">
                        <a:schemeClr val="bg1"/>
                      </a:gs>
                      <a:gs pos="100000">
                        <a:schemeClr val="bg1"/>
                      </a:gs>
                    </a:gsLst>
                    <a:lin ang="5400000" scaled="0"/>
                  </a:gradFill>
                </a:rPr>
                <a:t>ribbon</a:t>
              </a:r>
              <a:endParaRPr lang="en-US" sz="2400" dirty="0">
                <a:gradFill>
                  <a:gsLst>
                    <a:gs pos="1250">
                      <a:schemeClr val="bg1"/>
                    </a:gs>
                    <a:gs pos="100000">
                      <a:schemeClr val="bg1"/>
                    </a:gs>
                  </a:gsLst>
                  <a:lin ang="5400000" scaled="0"/>
                </a:gradFill>
              </a:endParaRPr>
            </a:p>
          </p:txBody>
        </p:sp>
        <p:sp>
          <p:nvSpPr>
            <p:cNvPr id="70" name="Oval 28"/>
            <p:cNvSpPr/>
            <p:nvPr/>
          </p:nvSpPr>
          <p:spPr>
            <a:xfrm>
              <a:off x="239032" y="3890186"/>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COM </a:t>
              </a:r>
              <a:r>
                <a:rPr lang="en-US" sz="2400" dirty="0" smtClean="0">
                  <a:gradFill>
                    <a:gsLst>
                      <a:gs pos="1250">
                        <a:schemeClr val="bg1"/>
                      </a:gs>
                      <a:gs pos="100000">
                        <a:schemeClr val="bg1"/>
                      </a:gs>
                    </a:gsLst>
                    <a:lin ang="5400000" scaled="0"/>
                  </a:gradFill>
                </a:rPr>
                <a:t>add-in</a:t>
              </a:r>
              <a:endParaRPr lang="en-US" sz="2400" dirty="0">
                <a:gradFill>
                  <a:gsLst>
                    <a:gs pos="1250">
                      <a:schemeClr val="bg1"/>
                    </a:gs>
                    <a:gs pos="100000">
                      <a:schemeClr val="bg1"/>
                    </a:gs>
                  </a:gsLst>
                  <a:lin ang="5400000" scaled="0"/>
                </a:gradFill>
              </a:endParaRPr>
            </a:p>
          </p:txBody>
        </p:sp>
        <p:sp>
          <p:nvSpPr>
            <p:cNvPr id="71" name="Oval 28"/>
            <p:cNvSpPr/>
            <p:nvPr/>
          </p:nvSpPr>
          <p:spPr>
            <a:xfrm>
              <a:off x="239032" y="4804539"/>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Macro</a:t>
              </a:r>
            </a:p>
          </p:txBody>
        </p:sp>
        <p:sp>
          <p:nvSpPr>
            <p:cNvPr id="72" name="Oval 28"/>
            <p:cNvSpPr/>
            <p:nvPr/>
          </p:nvSpPr>
          <p:spPr>
            <a:xfrm>
              <a:off x="239032" y="5723598"/>
              <a:ext cx="3740492"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VSTO</a:t>
              </a:r>
            </a:p>
          </p:txBody>
        </p:sp>
      </p:grpSp>
      <p:grpSp>
        <p:nvGrpSpPr>
          <p:cNvPr id="73" name="Group 72"/>
          <p:cNvGrpSpPr/>
          <p:nvPr/>
        </p:nvGrpSpPr>
        <p:grpSpPr>
          <a:xfrm>
            <a:off x="8282317" y="1215621"/>
            <a:ext cx="3902785" cy="5166129"/>
            <a:chOff x="8148967" y="1463271"/>
            <a:chExt cx="3902785" cy="5166129"/>
          </a:xfrm>
        </p:grpSpPr>
        <p:sp>
          <p:nvSpPr>
            <p:cNvPr id="74" name="Rectangle 73"/>
            <p:cNvSpPr/>
            <p:nvPr/>
          </p:nvSpPr>
          <p:spPr>
            <a:xfrm>
              <a:off x="814896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 </a:t>
              </a:r>
              <a:r>
                <a:rPr lang="en-US" sz="3600" dirty="0" smtClean="0">
                  <a:gradFill>
                    <a:gsLst>
                      <a:gs pos="1250">
                        <a:schemeClr val="bg1"/>
                      </a:gs>
                      <a:gs pos="100000">
                        <a:schemeClr val="bg1"/>
                      </a:gs>
                    </a:gsLst>
                    <a:lin ang="5400000" scaled="0"/>
                  </a:gradFill>
                  <a:latin typeface="+mj-lt"/>
                </a:rPr>
                <a:t/>
              </a:r>
              <a:br>
                <a:rPr lang="en-US" sz="3600" dirty="0" smtClean="0">
                  <a:gradFill>
                    <a:gsLst>
                      <a:gs pos="1250">
                        <a:schemeClr val="bg1"/>
                      </a:gs>
                      <a:gs pos="100000">
                        <a:schemeClr val="bg1"/>
                      </a:gs>
                    </a:gsLst>
                    <a:lin ang="5400000" scaled="0"/>
                  </a:gradFill>
                  <a:latin typeface="+mj-lt"/>
                </a:rPr>
              </a:br>
              <a:r>
                <a:rPr lang="en-US" sz="3600" dirty="0" smtClean="0">
                  <a:gradFill>
                    <a:gsLst>
                      <a:gs pos="1250">
                        <a:schemeClr val="bg1"/>
                      </a:gs>
                      <a:gs pos="100000">
                        <a:schemeClr val="bg1"/>
                      </a:gs>
                    </a:gsLst>
                    <a:lin ang="5400000" scaled="0"/>
                  </a:gradFill>
                  <a:latin typeface="+mj-lt"/>
                </a:rPr>
                <a:t>web </a:t>
              </a:r>
              <a:r>
                <a:rPr lang="en-US" sz="3600" dirty="0">
                  <a:gradFill>
                    <a:gsLst>
                      <a:gs pos="1250">
                        <a:schemeClr val="bg1"/>
                      </a:gs>
                      <a:gs pos="100000">
                        <a:schemeClr val="bg1"/>
                      </a:gs>
                    </a:gsLst>
                    <a:lin ang="5400000" scaled="0"/>
                  </a:gradFill>
                  <a:latin typeface="+mj-lt"/>
                </a:rPr>
                <a:t>a</a:t>
              </a:r>
              <a:r>
                <a:rPr lang="en-US" sz="3600" dirty="0" smtClean="0">
                  <a:gradFill>
                    <a:gsLst>
                      <a:gs pos="1250">
                        <a:schemeClr val="bg1"/>
                      </a:gs>
                      <a:gs pos="100000">
                        <a:schemeClr val="bg1"/>
                      </a:gs>
                    </a:gsLst>
                    <a:lin ang="5400000" scaled="0"/>
                  </a:gradFill>
                  <a:latin typeface="+mj-lt"/>
                </a:rPr>
                <a:t>pps</a:t>
              </a:r>
              <a:endParaRPr lang="en-US" sz="3600" dirty="0">
                <a:gradFill>
                  <a:gsLst>
                    <a:gs pos="1250">
                      <a:schemeClr val="bg1"/>
                    </a:gs>
                    <a:gs pos="100000">
                      <a:schemeClr val="bg1"/>
                    </a:gs>
                  </a:gsLst>
                  <a:lin ang="5400000" scaled="0"/>
                </a:gradFill>
                <a:latin typeface="+mj-lt"/>
              </a:endParaRPr>
            </a:p>
          </p:txBody>
        </p:sp>
        <p:sp>
          <p:nvSpPr>
            <p:cNvPr id="75" name="Oval 28"/>
            <p:cNvSpPr/>
            <p:nvPr/>
          </p:nvSpPr>
          <p:spPr>
            <a:xfrm>
              <a:off x="823487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Content app</a:t>
              </a:r>
            </a:p>
          </p:txBody>
        </p:sp>
        <p:sp>
          <p:nvSpPr>
            <p:cNvPr id="76" name="Oval 28"/>
            <p:cNvSpPr/>
            <p:nvPr/>
          </p:nvSpPr>
          <p:spPr>
            <a:xfrm>
              <a:off x="823487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Mail app</a:t>
              </a:r>
            </a:p>
          </p:txBody>
        </p:sp>
        <p:sp>
          <p:nvSpPr>
            <p:cNvPr id="77" name="Freeform 76"/>
            <p:cNvSpPr>
              <a:spLocks noChangeAspect="1" noEditPoints="1"/>
            </p:cNvSpPr>
            <p:nvPr/>
          </p:nvSpPr>
          <p:spPr bwMode="auto">
            <a:xfrm>
              <a:off x="11332756" y="3140620"/>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78" name="Freeform 77"/>
            <p:cNvSpPr>
              <a:spLocks noChangeAspect="1" noEditPoints="1"/>
            </p:cNvSpPr>
            <p:nvPr/>
          </p:nvSpPr>
          <p:spPr bwMode="auto">
            <a:xfrm>
              <a:off x="11332756" y="4045907"/>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grpSp>
      <p:grpSp>
        <p:nvGrpSpPr>
          <p:cNvPr id="79" name="Group 78"/>
          <p:cNvGrpSpPr/>
          <p:nvPr/>
        </p:nvGrpSpPr>
        <p:grpSpPr>
          <a:xfrm>
            <a:off x="4286777" y="1215621"/>
            <a:ext cx="3902785" cy="5166129"/>
            <a:chOff x="4153427" y="1463271"/>
            <a:chExt cx="3902785" cy="5166129"/>
          </a:xfrm>
        </p:grpSpPr>
        <p:sp>
          <p:nvSpPr>
            <p:cNvPr id="80" name="Rectangle 79"/>
            <p:cNvSpPr/>
            <p:nvPr/>
          </p:nvSpPr>
          <p:spPr>
            <a:xfrm>
              <a:off x="4153427" y="1463271"/>
              <a:ext cx="3902785" cy="5166129"/>
            </a:xfrm>
            <a:prstGeom prst="rect">
              <a:avLst/>
            </a:prstGeom>
            <a:solidFill>
              <a:schemeClr val="tx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182880" tIns="146304" rIns="182880" bIns="146304" anchor="t"/>
            <a:lstStyle/>
            <a:p>
              <a:pPr>
                <a:lnSpc>
                  <a:spcPct val="90000"/>
                </a:lnSpc>
                <a:spcBef>
                  <a:spcPts val="800"/>
                </a:spcBef>
              </a:pPr>
              <a:r>
                <a:rPr lang="en-US" sz="3600" dirty="0" smtClean="0">
                  <a:gradFill>
                    <a:gsLst>
                      <a:gs pos="1250">
                        <a:schemeClr val="bg1"/>
                      </a:gs>
                      <a:gs pos="100000">
                        <a:schemeClr val="bg1"/>
                      </a:gs>
                    </a:gsLst>
                    <a:lin ang="5400000" scaled="0"/>
                  </a:gradFill>
                  <a:latin typeface="+mj-lt"/>
                </a:rPr>
                <a:t>Office </a:t>
              </a:r>
              <a:r>
                <a:rPr lang="en-US" sz="3600" dirty="0">
                  <a:gradFill>
                    <a:gsLst>
                      <a:gs pos="1250">
                        <a:schemeClr val="bg1"/>
                      </a:gs>
                      <a:gs pos="100000">
                        <a:schemeClr val="bg1"/>
                      </a:gs>
                    </a:gsLst>
                    <a:lin ang="5400000" scaled="0"/>
                  </a:gradFill>
                  <a:latin typeface="+mj-lt"/>
                </a:rPr>
                <a:t>2013 d</a:t>
              </a:r>
              <a:r>
                <a:rPr lang="en-US" sz="3600" dirty="0" smtClean="0">
                  <a:gradFill>
                    <a:gsLst>
                      <a:gs pos="1250">
                        <a:schemeClr val="bg1"/>
                      </a:gs>
                      <a:gs pos="100000">
                        <a:schemeClr val="bg1"/>
                      </a:gs>
                    </a:gsLst>
                    <a:lin ang="5400000" scaled="0"/>
                  </a:gradFill>
                  <a:latin typeface="+mj-lt"/>
                </a:rPr>
                <a:t>esktop </a:t>
              </a:r>
              <a:r>
                <a:rPr lang="en-US" sz="3600" dirty="0">
                  <a:gradFill>
                    <a:gsLst>
                      <a:gs pos="1250">
                        <a:schemeClr val="bg1"/>
                      </a:gs>
                      <a:gs pos="100000">
                        <a:schemeClr val="bg1"/>
                      </a:gs>
                    </a:gsLst>
                    <a:lin ang="5400000" scaled="0"/>
                  </a:gradFill>
                  <a:latin typeface="+mj-lt"/>
                </a:rPr>
                <a:t>a</a:t>
              </a:r>
              <a:r>
                <a:rPr lang="en-US" sz="3600" dirty="0" smtClean="0">
                  <a:gradFill>
                    <a:gsLst>
                      <a:gs pos="1250">
                        <a:schemeClr val="bg1"/>
                      </a:gs>
                      <a:gs pos="100000">
                        <a:schemeClr val="bg1"/>
                      </a:gs>
                    </a:gsLst>
                    <a:lin ang="5400000" scaled="0"/>
                  </a:gradFill>
                  <a:latin typeface="+mj-lt"/>
                </a:rPr>
                <a:t>pps</a:t>
              </a:r>
              <a:endParaRPr lang="en-US" sz="3600" dirty="0">
                <a:gradFill>
                  <a:gsLst>
                    <a:gs pos="1250">
                      <a:schemeClr val="bg1"/>
                    </a:gs>
                    <a:gs pos="100000">
                      <a:schemeClr val="bg1"/>
                    </a:gs>
                  </a:gsLst>
                  <a:lin ang="5400000" scaled="0"/>
                </a:gradFill>
                <a:latin typeface="+mj-lt"/>
              </a:endParaRPr>
            </a:p>
          </p:txBody>
        </p:sp>
        <p:sp>
          <p:nvSpPr>
            <p:cNvPr id="81" name="Oval 28"/>
            <p:cNvSpPr/>
            <p:nvPr/>
          </p:nvSpPr>
          <p:spPr>
            <a:xfrm>
              <a:off x="4248251" y="2974671"/>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Task </a:t>
              </a:r>
              <a:r>
                <a:rPr lang="en-US" sz="2400" dirty="0" smtClean="0">
                  <a:gradFill>
                    <a:gsLst>
                      <a:gs pos="1250">
                        <a:schemeClr val="bg1"/>
                      </a:gs>
                      <a:gs pos="100000">
                        <a:schemeClr val="bg1"/>
                      </a:gs>
                    </a:gsLst>
                    <a:lin ang="5400000" scaled="0"/>
                  </a:gradFill>
                </a:rPr>
                <a:t>pane </a:t>
              </a:r>
              <a:r>
                <a:rPr lang="en-US" sz="2400" dirty="0">
                  <a:gradFill>
                    <a:gsLst>
                      <a:gs pos="1250">
                        <a:schemeClr val="bg1"/>
                      </a:gs>
                      <a:gs pos="100000">
                        <a:schemeClr val="bg1"/>
                      </a:gs>
                    </a:gsLst>
                    <a:lin ang="5400000" scaled="0"/>
                  </a:gradFill>
                </a:rPr>
                <a:t>app</a:t>
              </a:r>
            </a:p>
          </p:txBody>
        </p:sp>
        <p:sp>
          <p:nvSpPr>
            <p:cNvPr id="82" name="Oval 28"/>
            <p:cNvSpPr/>
            <p:nvPr/>
          </p:nvSpPr>
          <p:spPr>
            <a:xfrm>
              <a:off x="4248251" y="3890186"/>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Content app</a:t>
              </a:r>
            </a:p>
          </p:txBody>
        </p:sp>
        <p:sp>
          <p:nvSpPr>
            <p:cNvPr id="83" name="Oval 28"/>
            <p:cNvSpPr/>
            <p:nvPr/>
          </p:nvSpPr>
          <p:spPr>
            <a:xfrm>
              <a:off x="4252711" y="4804539"/>
              <a:ext cx="3739896" cy="82296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gradFill>
                    <a:gsLst>
                      <a:gs pos="1250">
                        <a:schemeClr val="bg1"/>
                      </a:gs>
                      <a:gs pos="100000">
                        <a:schemeClr val="bg1"/>
                      </a:gs>
                    </a:gsLst>
                    <a:lin ang="5400000" scaled="0"/>
                  </a:gradFill>
                </a:rPr>
                <a:t>Mail app</a:t>
              </a:r>
            </a:p>
          </p:txBody>
        </p:sp>
        <p:sp>
          <p:nvSpPr>
            <p:cNvPr id="84" name="Freeform 83"/>
            <p:cNvSpPr>
              <a:spLocks noChangeAspect="1" noEditPoints="1"/>
            </p:cNvSpPr>
            <p:nvPr/>
          </p:nvSpPr>
          <p:spPr bwMode="auto">
            <a:xfrm>
              <a:off x="7359056" y="4999193"/>
              <a:ext cx="502920" cy="507352"/>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5" name="Freeform 84"/>
            <p:cNvSpPr>
              <a:spLocks noChangeAspect="1" noEditPoints="1"/>
            </p:cNvSpPr>
            <p:nvPr/>
          </p:nvSpPr>
          <p:spPr bwMode="auto">
            <a:xfrm>
              <a:off x="7359056" y="4055118"/>
              <a:ext cx="502920" cy="507351"/>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grpSp>
          <p:nvGrpSpPr>
            <p:cNvPr id="86" name="Group 85"/>
            <p:cNvGrpSpPr/>
            <p:nvPr/>
          </p:nvGrpSpPr>
          <p:grpSpPr>
            <a:xfrm>
              <a:off x="7122344" y="3062394"/>
              <a:ext cx="722852" cy="663801"/>
              <a:chOff x="6929441" y="2984170"/>
              <a:chExt cx="839588" cy="771001"/>
            </a:xfrm>
          </p:grpSpPr>
          <p:sp>
            <p:nvSpPr>
              <p:cNvPr id="87" name="Freeform 86"/>
              <p:cNvSpPr>
                <a:spLocks noChangeAspect="1" noEditPoints="1"/>
              </p:cNvSpPr>
              <p:nvPr/>
            </p:nvSpPr>
            <p:spPr bwMode="auto">
              <a:xfrm>
                <a:off x="6937393" y="2984170"/>
                <a:ext cx="346677" cy="36576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8" name="Freeform 87"/>
              <p:cNvSpPr>
                <a:spLocks noChangeAspect="1" noEditPoints="1"/>
              </p:cNvSpPr>
              <p:nvPr/>
            </p:nvSpPr>
            <p:spPr bwMode="auto">
              <a:xfrm>
                <a:off x="6929441" y="3389411"/>
                <a:ext cx="362580" cy="36576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89" name="Freeform 88"/>
              <p:cNvSpPr>
                <a:spLocks noChangeAspect="1" noEditPoints="1"/>
              </p:cNvSpPr>
              <p:nvPr/>
            </p:nvSpPr>
            <p:spPr bwMode="auto">
              <a:xfrm>
                <a:off x="7404866" y="2984170"/>
                <a:ext cx="362566" cy="36576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57" tIns="43928" rIns="87857" bIns="439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270" y="3389411"/>
                <a:ext cx="365759" cy="365760"/>
              </a:xfrm>
              <a:prstGeom prst="rect">
                <a:avLst/>
              </a:prstGeom>
            </p:spPr>
          </p:pic>
        </p:grpSp>
      </p:grpSp>
      <p:sp useBgFill="1">
        <p:nvSpPr>
          <p:cNvPr id="91" name="Rectangle 90"/>
          <p:cNvSpPr/>
          <p:nvPr/>
        </p:nvSpPr>
        <p:spPr bwMode="auto">
          <a:xfrm>
            <a:off x="133350" y="6381751"/>
            <a:ext cx="12461966" cy="100690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2690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750" fill="hold"/>
                                        <p:tgtEl>
                                          <p:spTgt spid="67"/>
                                        </p:tgtEl>
                                        <p:attrNameLst>
                                          <p:attrName>ppt_x</p:attrName>
                                        </p:attrNameLst>
                                      </p:cBhvr>
                                      <p:tavLst>
                                        <p:tav tm="0">
                                          <p:val>
                                            <p:strVal val="#ppt_x"/>
                                          </p:val>
                                        </p:tav>
                                        <p:tav tm="100000">
                                          <p:val>
                                            <p:strVal val="#ppt_x"/>
                                          </p:val>
                                        </p:tav>
                                      </p:tavLst>
                                    </p:anim>
                                    <p:anim calcmode="lin" valueType="num">
                                      <p:cBhvr additive="base">
                                        <p:cTn id="8" dur="75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750" fill="hold"/>
                                        <p:tgtEl>
                                          <p:spTgt spid="79"/>
                                        </p:tgtEl>
                                        <p:attrNameLst>
                                          <p:attrName>ppt_x</p:attrName>
                                        </p:attrNameLst>
                                      </p:cBhvr>
                                      <p:tavLst>
                                        <p:tav tm="0">
                                          <p:val>
                                            <p:strVal val="#ppt_x"/>
                                          </p:val>
                                        </p:tav>
                                        <p:tav tm="100000">
                                          <p:val>
                                            <p:strVal val="#ppt_x"/>
                                          </p:val>
                                        </p:tav>
                                      </p:tavLst>
                                    </p:anim>
                                    <p:anim calcmode="lin" valueType="num">
                                      <p:cBhvr additive="base">
                                        <p:cTn id="14" dur="75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750" fill="hold"/>
                                        <p:tgtEl>
                                          <p:spTgt spid="73"/>
                                        </p:tgtEl>
                                        <p:attrNameLst>
                                          <p:attrName>ppt_x</p:attrName>
                                        </p:attrNameLst>
                                      </p:cBhvr>
                                      <p:tavLst>
                                        <p:tav tm="0">
                                          <p:val>
                                            <p:strVal val="#ppt_x"/>
                                          </p:val>
                                        </p:tav>
                                        <p:tav tm="100000">
                                          <p:val>
                                            <p:strVal val="#ppt_x"/>
                                          </p:val>
                                        </p:tav>
                                      </p:tavLst>
                                    </p:anim>
                                    <p:anim calcmode="lin" valueType="num">
                                      <p:cBhvr additive="base">
                                        <p:cTn id="20" dur="75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7" y="313361"/>
            <a:ext cx="11375536" cy="762786"/>
          </a:xfrm>
        </p:spPr>
        <p:txBody>
          <a:bodyPr/>
          <a:lstStyle/>
          <a:p>
            <a:r>
              <a:rPr lang="en-US" sz="4896" dirty="0"/>
              <a:t>Office 2013 development example scenarios</a:t>
            </a:r>
          </a:p>
        </p:txBody>
      </p:sp>
      <p:grpSp>
        <p:nvGrpSpPr>
          <p:cNvPr id="59" name="Group 58"/>
          <p:cNvGrpSpPr/>
          <p:nvPr/>
        </p:nvGrpSpPr>
        <p:grpSpPr>
          <a:xfrm>
            <a:off x="8045398" y="1465616"/>
            <a:ext cx="4444402" cy="5313196"/>
            <a:chOff x="7931098" y="1313216"/>
            <a:chExt cx="4444402" cy="5313196"/>
          </a:xfrm>
        </p:grpSpPr>
        <p:cxnSp>
          <p:nvCxnSpPr>
            <p:cNvPr id="60" name="Straight Connector 59"/>
            <p:cNvCxnSpPr/>
            <p:nvPr/>
          </p:nvCxnSpPr>
          <p:spPr>
            <a:xfrm flipV="1">
              <a:off x="9993797" y="1313216"/>
              <a:ext cx="1" cy="2503685"/>
            </a:xfrm>
            <a:prstGeom prst="line">
              <a:avLst/>
            </a:prstGeom>
            <a:noFill/>
            <a:ln w="28575" cap="rnd" cmpd="sng" algn="ctr">
              <a:solidFill>
                <a:schemeClr val="tx2"/>
              </a:solidFill>
              <a:prstDash val="sysDot"/>
              <a:tailEnd type="oval"/>
            </a:ln>
            <a:effectLst/>
          </p:spPr>
        </p:cxnSp>
        <p:sp>
          <p:nvSpPr>
            <p:cNvPr id="61" name="Rectangle 60"/>
            <p:cNvSpPr/>
            <p:nvPr/>
          </p:nvSpPr>
          <p:spPr>
            <a:xfrm>
              <a:off x="8075317" y="1326522"/>
              <a:ext cx="1867371"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Business </a:t>
              </a:r>
              <a:r>
                <a:rPr lang="en-US" sz="1400" dirty="0" smtClean="0">
                  <a:gradFill>
                    <a:gsLst>
                      <a:gs pos="1250">
                        <a:schemeClr val="tx2"/>
                      </a:gs>
                      <a:gs pos="100000">
                        <a:schemeClr val="tx2"/>
                      </a:gs>
                    </a:gsLst>
                    <a:lin ang="5400000" scaled="0"/>
                  </a:gradFill>
                </a:rPr>
                <a:t>processes</a:t>
              </a:r>
              <a:endParaRPr lang="en-US" sz="1400" dirty="0">
                <a:gradFill>
                  <a:gsLst>
                    <a:gs pos="1250">
                      <a:schemeClr val="tx2"/>
                    </a:gs>
                    <a:gs pos="100000">
                      <a:schemeClr val="tx2"/>
                    </a:gs>
                  </a:gsLst>
                  <a:lin ang="5400000" scaled="0"/>
                </a:gradFill>
              </a:endParaRPr>
            </a:p>
          </p:txBody>
        </p:sp>
        <p:sp>
          <p:nvSpPr>
            <p:cNvPr id="62" name="Rectangle 61"/>
            <p:cNvSpPr/>
            <p:nvPr/>
          </p:nvSpPr>
          <p:spPr>
            <a:xfrm>
              <a:off x="10004371" y="1326522"/>
              <a:ext cx="204468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Sales and </a:t>
              </a:r>
              <a:r>
                <a:rPr lang="en-US" sz="1400" dirty="0" smtClean="0">
                  <a:gradFill>
                    <a:gsLst>
                      <a:gs pos="1250">
                        <a:schemeClr val="bg2"/>
                      </a:gs>
                      <a:gs pos="100000">
                        <a:schemeClr val="bg2"/>
                      </a:gs>
                    </a:gsLst>
                    <a:lin ang="5400000" scaled="0"/>
                  </a:gradFill>
                </a:rPr>
                <a:t>marketing, finance</a:t>
              </a:r>
              <a:r>
                <a:rPr lang="en-US" sz="1400" dirty="0">
                  <a:gradFill>
                    <a:gsLst>
                      <a:gs pos="1250">
                        <a:schemeClr val="bg2"/>
                      </a:gs>
                      <a:gs pos="100000">
                        <a:schemeClr val="bg2"/>
                      </a:gs>
                    </a:gsLst>
                    <a:lin ang="5400000" scaled="0"/>
                  </a:gradFill>
                </a:rPr>
                <a:t>, and HR</a:t>
              </a:r>
            </a:p>
          </p:txBody>
        </p:sp>
        <p:sp>
          <p:nvSpPr>
            <p:cNvPr id="63" name="Rectangle 62"/>
            <p:cNvSpPr/>
            <p:nvPr/>
          </p:nvSpPr>
          <p:spPr>
            <a:xfrm>
              <a:off x="8064160" y="1886735"/>
              <a:ext cx="1878528"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Team </a:t>
              </a:r>
              <a:r>
                <a:rPr lang="en-US" sz="1400" dirty="0" smtClean="0">
                  <a:gradFill>
                    <a:gsLst>
                      <a:gs pos="1250">
                        <a:schemeClr val="tx2"/>
                      </a:gs>
                      <a:gs pos="100000">
                        <a:schemeClr val="tx2"/>
                      </a:gs>
                    </a:gsLst>
                    <a:lin ang="5400000" scaled="0"/>
                  </a:gradFill>
                </a:rPr>
                <a:t>collaboration</a:t>
              </a:r>
              <a:endParaRPr lang="en-US" sz="1400" dirty="0">
                <a:gradFill>
                  <a:gsLst>
                    <a:gs pos="1250">
                      <a:schemeClr val="tx2"/>
                    </a:gs>
                    <a:gs pos="100000">
                      <a:schemeClr val="tx2"/>
                    </a:gs>
                  </a:gsLst>
                  <a:lin ang="5400000" scaled="0"/>
                </a:gradFill>
              </a:endParaRPr>
            </a:p>
          </p:txBody>
        </p:sp>
        <p:sp>
          <p:nvSpPr>
            <p:cNvPr id="67" name="Rectangle 66"/>
            <p:cNvSpPr/>
            <p:nvPr/>
          </p:nvSpPr>
          <p:spPr>
            <a:xfrm>
              <a:off x="10004371" y="1886735"/>
              <a:ext cx="2371129"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Content and          project management</a:t>
              </a:r>
            </a:p>
          </p:txBody>
        </p:sp>
        <p:sp>
          <p:nvSpPr>
            <p:cNvPr id="69" name="Rectangle 68"/>
            <p:cNvSpPr/>
            <p:nvPr/>
          </p:nvSpPr>
          <p:spPr>
            <a:xfrm>
              <a:off x="8816226" y="2680821"/>
              <a:ext cx="1126462" cy="489365"/>
            </a:xfrm>
            <a:prstGeom prst="rect">
              <a:avLst/>
            </a:prstGeom>
          </p:spPr>
          <p:txBody>
            <a:bodyPr wrap="none" lIns="182880" tIns="146304" rIns="182880" bIns="146304">
              <a:spAutoFit/>
            </a:bodyPr>
            <a:lstStyle/>
            <a:p>
              <a:pPr>
                <a:lnSpc>
                  <a:spcPct val="90000"/>
                </a:lnSpc>
              </a:pPr>
              <a:r>
                <a:rPr lang="en-US" sz="1400" dirty="0">
                  <a:gradFill>
                    <a:gsLst>
                      <a:gs pos="1250">
                        <a:schemeClr val="tx2"/>
                      </a:gs>
                      <a:gs pos="100000">
                        <a:schemeClr val="tx2"/>
                      </a:gs>
                    </a:gsLst>
                    <a:lin ang="5400000" scaled="0"/>
                  </a:gradFill>
                </a:rPr>
                <a:t>Workflow</a:t>
              </a:r>
            </a:p>
          </p:txBody>
        </p:sp>
        <p:sp>
          <p:nvSpPr>
            <p:cNvPr id="70" name="Rectangle 69"/>
            <p:cNvSpPr/>
            <p:nvPr/>
          </p:nvSpPr>
          <p:spPr>
            <a:xfrm>
              <a:off x="10004371" y="2680821"/>
              <a:ext cx="2110122"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Document approval and expenses</a:t>
              </a:r>
            </a:p>
          </p:txBody>
        </p:sp>
        <p:grpSp>
          <p:nvGrpSpPr>
            <p:cNvPr id="71" name="Group 70"/>
            <p:cNvGrpSpPr/>
            <p:nvPr/>
          </p:nvGrpSpPr>
          <p:grpSpPr>
            <a:xfrm>
              <a:off x="7931098" y="3669859"/>
              <a:ext cx="4125403" cy="2956553"/>
              <a:chOff x="7931098" y="3669859"/>
              <a:chExt cx="4125403" cy="2956553"/>
            </a:xfrm>
          </p:grpSpPr>
          <p:sp>
            <p:nvSpPr>
              <p:cNvPr id="72" name="Rectangle 71"/>
              <p:cNvSpPr/>
              <p:nvPr/>
            </p:nvSpPr>
            <p:spPr>
              <a:xfrm>
                <a:off x="7931098" y="3669859"/>
                <a:ext cx="4125403" cy="2956553"/>
              </a:xfrm>
              <a:prstGeom prst="rect">
                <a:avLst/>
              </a:prstGeom>
              <a:solidFill>
                <a:schemeClr val="accent6"/>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App for </a:t>
                </a:r>
                <a:r>
                  <a:rPr lang="en-US" sz="2800" dirty="0" err="1"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3" name="Rectangle 72"/>
              <p:cNvSpPr/>
              <p:nvPr/>
            </p:nvSpPr>
            <p:spPr>
              <a:xfrm>
                <a:off x="8007866" y="4406867"/>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Document template</a:t>
                </a:r>
                <a:endParaRPr lang="en-US" sz="2800" dirty="0">
                  <a:gradFill>
                    <a:gsLst>
                      <a:gs pos="1250">
                        <a:schemeClr val="bg1"/>
                      </a:gs>
                      <a:gs pos="100000">
                        <a:schemeClr val="bg1"/>
                      </a:gs>
                    </a:gsLst>
                    <a:lin ang="5400000" scaled="0"/>
                  </a:gradFill>
                  <a:latin typeface="+mj-lt"/>
                </a:endParaRPr>
              </a:p>
            </p:txBody>
          </p:sp>
          <p:sp>
            <p:nvSpPr>
              <p:cNvPr id="77" name="Oval 28"/>
              <p:cNvSpPr/>
              <p:nvPr/>
            </p:nvSpPr>
            <p:spPr>
              <a:xfrm>
                <a:off x="8087236" y="5100744"/>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79" name="Oval 28"/>
              <p:cNvSpPr/>
              <p:nvPr/>
            </p:nvSpPr>
            <p:spPr>
              <a:xfrm>
                <a:off x="10029113" y="510074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80" name="Oval 28"/>
              <p:cNvSpPr/>
              <p:nvPr/>
            </p:nvSpPr>
            <p:spPr>
              <a:xfrm>
                <a:off x="8087236"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81" name="Oval 28"/>
              <p:cNvSpPr/>
              <p:nvPr/>
            </p:nvSpPr>
            <p:spPr>
              <a:xfrm>
                <a:off x="10029113" y="581867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grpSp>
      <p:grpSp>
        <p:nvGrpSpPr>
          <p:cNvPr id="82" name="Group 81"/>
          <p:cNvGrpSpPr/>
          <p:nvPr/>
        </p:nvGrpSpPr>
        <p:grpSpPr>
          <a:xfrm>
            <a:off x="123306" y="1465617"/>
            <a:ext cx="4659613" cy="5322086"/>
            <a:chOff x="-186938" y="1313217"/>
            <a:chExt cx="4659613" cy="5322086"/>
          </a:xfrm>
        </p:grpSpPr>
        <p:sp>
          <p:nvSpPr>
            <p:cNvPr id="83" name="Rectangle 82"/>
            <p:cNvSpPr/>
            <p:nvPr/>
          </p:nvSpPr>
          <p:spPr>
            <a:xfrm>
              <a:off x="1951107" y="2680821"/>
              <a:ext cx="2473481"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Translation, </a:t>
              </a:r>
              <a:r>
                <a:rPr lang="en-US" sz="1400" dirty="0" smtClean="0">
                  <a:gradFill>
                    <a:gsLst>
                      <a:gs pos="1250">
                        <a:schemeClr val="bg2"/>
                      </a:gs>
                      <a:gs pos="100000">
                        <a:schemeClr val="bg2"/>
                      </a:gs>
                    </a:gsLst>
                    <a:lin ang="5400000" scaled="0"/>
                  </a:gradFill>
                </a:rPr>
                <a:t>definitions</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dictionary</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help</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research</a:t>
              </a:r>
              <a:endParaRPr lang="en-US" sz="1400" dirty="0">
                <a:gradFill>
                  <a:gsLst>
                    <a:gs pos="1250">
                      <a:schemeClr val="bg2"/>
                    </a:gs>
                    <a:gs pos="100000">
                      <a:schemeClr val="bg2"/>
                    </a:gs>
                  </a:gsLst>
                  <a:lin ang="5400000" scaled="0"/>
                </a:gradFill>
              </a:endParaRPr>
            </a:p>
          </p:txBody>
        </p:sp>
        <p:sp>
          <p:nvSpPr>
            <p:cNvPr id="84" name="Rectangle 83"/>
            <p:cNvSpPr/>
            <p:nvPr/>
          </p:nvSpPr>
          <p:spPr>
            <a:xfrm>
              <a:off x="1951107" y="3876229"/>
              <a:ext cx="2521568" cy="877163"/>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Business data lookup (CRM), </a:t>
              </a:r>
              <a:r>
                <a:rPr lang="en-US" sz="1400" dirty="0" smtClean="0">
                  <a:gradFill>
                    <a:gsLst>
                      <a:gs pos="1250">
                        <a:schemeClr val="bg2"/>
                      </a:gs>
                      <a:gs pos="100000">
                        <a:schemeClr val="bg2"/>
                      </a:gs>
                    </a:gsLst>
                    <a:lin ang="5400000" scaled="0"/>
                  </a:gradFill>
                </a:rPr>
                <a:t>contextual forms </a:t>
              </a:r>
              <a:r>
                <a:rPr lang="en-US" sz="1400" dirty="0">
                  <a:gradFill>
                    <a:gsLst>
                      <a:gs pos="1250">
                        <a:schemeClr val="bg2"/>
                      </a:gs>
                      <a:gs pos="100000">
                        <a:schemeClr val="bg2"/>
                      </a:gs>
                    </a:gsLst>
                    <a:lin ang="5400000" scaled="0"/>
                  </a:gradFill>
                </a:rPr>
                <a:t>(surveys)</a:t>
              </a:r>
            </a:p>
          </p:txBody>
        </p:sp>
        <p:grpSp>
          <p:nvGrpSpPr>
            <p:cNvPr id="85" name="Group 84"/>
            <p:cNvGrpSpPr/>
            <p:nvPr/>
          </p:nvGrpSpPr>
          <p:grpSpPr>
            <a:xfrm>
              <a:off x="-186938" y="1313217"/>
              <a:ext cx="4245931" cy="5322086"/>
              <a:chOff x="-186938" y="1313217"/>
              <a:chExt cx="4245931" cy="5322086"/>
            </a:xfrm>
          </p:grpSpPr>
          <p:cxnSp>
            <p:nvCxnSpPr>
              <p:cNvPr id="86" name="Straight Connector 85"/>
              <p:cNvCxnSpPr/>
              <p:nvPr/>
            </p:nvCxnSpPr>
            <p:spPr>
              <a:xfrm flipV="1">
                <a:off x="1942478" y="1313217"/>
                <a:ext cx="0" cy="4989615"/>
              </a:xfrm>
              <a:prstGeom prst="line">
                <a:avLst/>
              </a:prstGeom>
              <a:noFill/>
              <a:ln w="28575" cap="rnd" cmpd="sng" algn="ctr">
                <a:solidFill>
                  <a:schemeClr val="tx2"/>
                </a:solidFill>
                <a:prstDash val="sysDot"/>
                <a:tailEnd type="oval"/>
              </a:ln>
              <a:effectLst/>
            </p:spPr>
          </p:cxnSp>
          <p:sp>
            <p:nvSpPr>
              <p:cNvPr id="87" name="Rectangle 86"/>
              <p:cNvSpPr/>
              <p:nvPr/>
            </p:nvSpPr>
            <p:spPr>
              <a:xfrm>
                <a:off x="204488" y="1326522"/>
                <a:ext cx="1739194" cy="489365"/>
              </a:xfrm>
              <a:prstGeom prst="rect">
                <a:avLst/>
              </a:prstGeom>
            </p:spPr>
            <p:txBody>
              <a:bodyPr wrap="none" lIns="182880" tIns="146304" rIns="182880" bIns="146304">
                <a:spAutoFit/>
              </a:bodyPr>
              <a:lstStyle/>
              <a:p>
                <a:pPr>
                  <a:lnSpc>
                    <a:spcPct val="90000"/>
                  </a:lnSpc>
                  <a:spcBef>
                    <a:spcPts val="800"/>
                  </a:spcBef>
                </a:pPr>
                <a:r>
                  <a:rPr lang="en-US" sz="1400" dirty="0">
                    <a:gradFill>
                      <a:gsLst>
                        <a:gs pos="1250">
                          <a:schemeClr val="tx2"/>
                        </a:gs>
                        <a:gs pos="100000">
                          <a:schemeClr val="tx2"/>
                        </a:gs>
                      </a:gsLst>
                      <a:lin ang="5400000" scaled="0"/>
                    </a:gradFill>
                  </a:rPr>
                  <a:t>Rich </a:t>
                </a:r>
                <a:r>
                  <a:rPr lang="en-US" sz="1400" dirty="0" smtClean="0">
                    <a:gradFill>
                      <a:gsLst>
                        <a:gs pos="1250">
                          <a:schemeClr val="tx2"/>
                        </a:gs>
                        <a:gs pos="100000">
                          <a:schemeClr val="tx2"/>
                        </a:gs>
                      </a:gsLst>
                      <a:lin ang="5400000" scaled="0"/>
                    </a:gradFill>
                  </a:rPr>
                  <a:t>web </a:t>
                </a:r>
                <a:r>
                  <a:rPr lang="en-US" sz="1400" dirty="0">
                    <a:gradFill>
                      <a:gsLst>
                        <a:gs pos="1250">
                          <a:schemeClr val="tx2"/>
                        </a:gs>
                        <a:gs pos="100000">
                          <a:schemeClr val="tx2"/>
                        </a:gs>
                      </a:gsLst>
                      <a:lin ang="5400000" scaled="0"/>
                    </a:gradFill>
                  </a:rPr>
                  <a:t>content</a:t>
                </a:r>
              </a:p>
            </p:txBody>
          </p:sp>
          <p:sp>
            <p:nvSpPr>
              <p:cNvPr id="88" name="Rectangle 87"/>
              <p:cNvSpPr/>
              <p:nvPr/>
            </p:nvSpPr>
            <p:spPr>
              <a:xfrm>
                <a:off x="1951107" y="1326522"/>
                <a:ext cx="1925999"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YouTube </a:t>
                </a:r>
                <a:r>
                  <a:rPr lang="en-US" sz="1400" dirty="0" smtClean="0">
                    <a:gradFill>
                      <a:gsLst>
                        <a:gs pos="1250">
                          <a:schemeClr val="bg2"/>
                        </a:gs>
                        <a:gs pos="100000">
                          <a:schemeClr val="bg2"/>
                        </a:gs>
                      </a:gsLst>
                      <a:lin ang="5400000" scaled="0"/>
                    </a:gradFill>
                  </a:rPr>
                  <a:t>video and photo gallery</a:t>
                </a:r>
                <a:endParaRPr lang="en-US" sz="1400" dirty="0">
                  <a:gradFill>
                    <a:gsLst>
                      <a:gs pos="1250">
                        <a:schemeClr val="bg2"/>
                      </a:gs>
                      <a:gs pos="100000">
                        <a:schemeClr val="bg2"/>
                      </a:gs>
                    </a:gsLst>
                    <a:lin ang="5400000" scaled="0"/>
                  </a:gradFill>
                </a:endParaRPr>
              </a:p>
            </p:txBody>
          </p:sp>
          <p:sp>
            <p:nvSpPr>
              <p:cNvPr id="89" name="Rectangle 88"/>
              <p:cNvSpPr/>
              <p:nvPr/>
            </p:nvSpPr>
            <p:spPr>
              <a:xfrm>
                <a:off x="-186938" y="1886735"/>
                <a:ext cx="2130620"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Data v</a:t>
                </a:r>
                <a:r>
                  <a:rPr lang="en-US" sz="1400" dirty="0" smtClean="0">
                    <a:gradFill>
                      <a:gsLst>
                        <a:gs pos="1250">
                          <a:schemeClr val="tx2"/>
                        </a:gs>
                        <a:gs pos="100000">
                          <a:schemeClr val="tx2"/>
                        </a:gs>
                      </a:gsLst>
                      <a:lin ang="5400000" scaled="0"/>
                    </a:gradFill>
                  </a:rPr>
                  <a:t>isualization, analysis and mashups</a:t>
                </a:r>
                <a:endParaRPr lang="en-US" sz="1400" dirty="0">
                  <a:gradFill>
                    <a:gsLst>
                      <a:gs pos="1250">
                        <a:schemeClr val="tx2"/>
                      </a:gs>
                      <a:gs pos="100000">
                        <a:schemeClr val="tx2"/>
                      </a:gs>
                    </a:gsLst>
                    <a:lin ang="5400000" scaled="0"/>
                  </a:gradFill>
                </a:endParaRPr>
              </a:p>
            </p:txBody>
          </p:sp>
          <p:sp>
            <p:nvSpPr>
              <p:cNvPr id="90" name="Rectangle 89"/>
              <p:cNvSpPr/>
              <p:nvPr/>
            </p:nvSpPr>
            <p:spPr>
              <a:xfrm>
                <a:off x="1951107" y="1886735"/>
                <a:ext cx="1955471"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Maps, </a:t>
                </a:r>
                <a:r>
                  <a:rPr lang="en-US" sz="1400" dirty="0" smtClean="0">
                    <a:gradFill>
                      <a:gsLst>
                        <a:gs pos="1250">
                          <a:schemeClr val="bg2"/>
                        </a:gs>
                        <a:gs pos="100000">
                          <a:schemeClr val="bg2"/>
                        </a:gs>
                      </a:gsLst>
                      <a:lin ang="5400000" scaled="0"/>
                    </a:gradFill>
                  </a:rPr>
                  <a:t>custom </a:t>
                </a:r>
                <a:r>
                  <a:rPr lang="en-US" sz="1400" dirty="0">
                    <a:gradFill>
                      <a:gsLst>
                        <a:gs pos="1250">
                          <a:schemeClr val="bg2"/>
                        </a:gs>
                        <a:gs pos="100000">
                          <a:schemeClr val="bg2"/>
                        </a:gs>
                      </a:gsLst>
                      <a:lin ang="5400000" scaled="0"/>
                    </a:gradFill>
                  </a:rPr>
                  <a:t>charts, </a:t>
                </a:r>
                <a:r>
                  <a:rPr lang="en-US" sz="1400" dirty="0" smtClean="0">
                    <a:gradFill>
                      <a:gsLst>
                        <a:gs pos="1250">
                          <a:schemeClr val="bg2"/>
                        </a:gs>
                        <a:gs pos="100000">
                          <a:schemeClr val="bg2"/>
                        </a:gs>
                      </a:gsLst>
                      <a:lin ang="5400000" scaled="0"/>
                    </a:gradFill>
                  </a:rPr>
                  <a:t>and lookups</a:t>
                </a:r>
                <a:endParaRPr lang="en-US" sz="1400" dirty="0">
                  <a:gradFill>
                    <a:gsLst>
                      <a:gs pos="1250">
                        <a:schemeClr val="bg2"/>
                      </a:gs>
                      <a:gs pos="100000">
                        <a:schemeClr val="bg2"/>
                      </a:gs>
                    </a:gsLst>
                    <a:lin ang="5400000" scaled="0"/>
                  </a:gradFill>
                </a:endParaRPr>
              </a:p>
            </p:txBody>
          </p:sp>
          <p:sp>
            <p:nvSpPr>
              <p:cNvPr id="91" name="Rectangle 90"/>
              <p:cNvSpPr/>
              <p:nvPr/>
            </p:nvSpPr>
            <p:spPr>
              <a:xfrm>
                <a:off x="171846" y="2680821"/>
                <a:ext cx="1771836" cy="489365"/>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Reference </a:t>
                </a:r>
                <a:r>
                  <a:rPr lang="en-US" sz="1400" dirty="0" smtClean="0">
                    <a:gradFill>
                      <a:gsLst>
                        <a:gs pos="1250">
                          <a:schemeClr val="tx2"/>
                        </a:gs>
                        <a:gs pos="100000">
                          <a:schemeClr val="tx2"/>
                        </a:gs>
                      </a:gsLst>
                      <a:lin ang="5400000" scaled="0"/>
                    </a:gradFill>
                  </a:rPr>
                  <a:t>tools</a:t>
                </a:r>
                <a:endParaRPr lang="en-US" sz="1400" dirty="0">
                  <a:gradFill>
                    <a:gsLst>
                      <a:gs pos="1250">
                        <a:schemeClr val="tx2"/>
                      </a:gs>
                      <a:gs pos="100000">
                        <a:schemeClr val="tx2"/>
                      </a:gs>
                    </a:gsLst>
                    <a:lin ang="5400000" scaled="0"/>
                  </a:gradFill>
                </a:endParaRPr>
              </a:p>
            </p:txBody>
          </p:sp>
          <p:sp>
            <p:nvSpPr>
              <p:cNvPr id="92" name="Rectangle 91"/>
              <p:cNvSpPr/>
              <p:nvPr/>
            </p:nvSpPr>
            <p:spPr>
              <a:xfrm>
                <a:off x="-47657" y="3260635"/>
                <a:ext cx="1991339"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Content a</a:t>
                </a:r>
                <a:r>
                  <a:rPr lang="en-US" sz="1400" dirty="0" smtClean="0">
                    <a:gradFill>
                      <a:gsLst>
                        <a:gs pos="1250">
                          <a:schemeClr val="tx2"/>
                        </a:gs>
                        <a:gs pos="100000">
                          <a:schemeClr val="tx2"/>
                        </a:gs>
                      </a:gsLst>
                      <a:lin ang="5400000" scaled="0"/>
                    </a:gradFill>
                  </a:rPr>
                  <a:t>uthoring and </a:t>
                </a:r>
                <a:r>
                  <a:rPr lang="en-US" sz="1400" dirty="0">
                    <a:gradFill>
                      <a:gsLst>
                        <a:gs pos="1250">
                          <a:schemeClr val="tx2"/>
                        </a:gs>
                        <a:gs pos="100000">
                          <a:schemeClr val="tx2"/>
                        </a:gs>
                      </a:gsLst>
                      <a:lin ang="5400000" scaled="0"/>
                    </a:gradFill>
                  </a:rPr>
                  <a:t>p</a:t>
                </a:r>
                <a:r>
                  <a:rPr lang="en-US" sz="1400" dirty="0" smtClean="0">
                    <a:gradFill>
                      <a:gsLst>
                        <a:gs pos="1250">
                          <a:schemeClr val="tx2"/>
                        </a:gs>
                        <a:gs pos="100000">
                          <a:schemeClr val="tx2"/>
                        </a:gs>
                      </a:gsLst>
                      <a:lin ang="5400000" scaled="0"/>
                    </a:gradFill>
                  </a:rPr>
                  <a:t>ublishing</a:t>
                </a:r>
                <a:endParaRPr lang="en-US" sz="1400" dirty="0">
                  <a:gradFill>
                    <a:gsLst>
                      <a:gs pos="1250">
                        <a:schemeClr val="tx2"/>
                      </a:gs>
                      <a:gs pos="100000">
                        <a:schemeClr val="tx2"/>
                      </a:gs>
                    </a:gsLst>
                    <a:lin ang="5400000" scaled="0"/>
                  </a:gradFill>
                </a:endParaRPr>
              </a:p>
            </p:txBody>
          </p:sp>
          <p:sp>
            <p:nvSpPr>
              <p:cNvPr id="93" name="Rectangle 92"/>
              <p:cNvSpPr/>
              <p:nvPr/>
            </p:nvSpPr>
            <p:spPr>
              <a:xfrm>
                <a:off x="27253" y="3876229"/>
                <a:ext cx="1916429" cy="683264"/>
              </a:xfrm>
              <a:prstGeom prst="rect">
                <a:avLst/>
              </a:prstGeom>
            </p:spPr>
            <p:txBody>
              <a:bodyPr wrap="square" lIns="182880" tIns="146304" rIns="182880" bIns="146304">
                <a:spAutoFit/>
              </a:bodyPr>
              <a:lstStyle/>
              <a:p>
                <a:pPr algn="r">
                  <a:lnSpc>
                    <a:spcPct val="90000"/>
                  </a:lnSpc>
                  <a:spcBef>
                    <a:spcPts val="800"/>
                  </a:spcBef>
                </a:pPr>
                <a:r>
                  <a:rPr lang="en-US" sz="1400" dirty="0" smtClean="0">
                    <a:gradFill>
                      <a:gsLst>
                        <a:gs pos="1250">
                          <a:schemeClr val="tx2"/>
                        </a:gs>
                        <a:gs pos="100000">
                          <a:schemeClr val="tx2"/>
                        </a:gs>
                      </a:gsLst>
                      <a:lin ang="5400000" scaled="0"/>
                    </a:gradFill>
                  </a:rPr>
                  <a:t>Contextual content and services</a:t>
                </a:r>
                <a:endParaRPr lang="en-US" sz="1400" dirty="0">
                  <a:gradFill>
                    <a:gsLst>
                      <a:gs pos="1250">
                        <a:schemeClr val="tx2"/>
                      </a:gs>
                      <a:gs pos="100000">
                        <a:schemeClr val="tx2"/>
                      </a:gs>
                    </a:gsLst>
                    <a:lin ang="5400000" scaled="0"/>
                  </a:gradFill>
                </a:endParaRPr>
              </a:p>
            </p:txBody>
          </p:sp>
          <p:sp>
            <p:nvSpPr>
              <p:cNvPr id="94" name="Rectangle 93"/>
              <p:cNvSpPr/>
              <p:nvPr/>
            </p:nvSpPr>
            <p:spPr>
              <a:xfrm>
                <a:off x="165863" y="4651111"/>
                <a:ext cx="1777819" cy="683264"/>
              </a:xfrm>
              <a:prstGeom prst="rect">
                <a:avLst/>
              </a:prstGeom>
            </p:spPr>
            <p:txBody>
              <a:bodyPr wrap="square" lIns="182880" tIns="146304" rIns="182880" bIns="146304">
                <a:spAutoFit/>
              </a:bodyPr>
              <a:lstStyle/>
              <a:p>
                <a:pPr algn="r">
                  <a:lnSpc>
                    <a:spcPct val="90000"/>
                  </a:lnSpc>
                  <a:spcBef>
                    <a:spcPts val="800"/>
                  </a:spcBef>
                </a:pPr>
                <a:r>
                  <a:rPr lang="en-US" sz="1400" dirty="0">
                    <a:gradFill>
                      <a:gsLst>
                        <a:gs pos="1250">
                          <a:schemeClr val="tx2"/>
                        </a:gs>
                        <a:gs pos="100000">
                          <a:schemeClr val="tx2"/>
                        </a:gs>
                      </a:gsLst>
                      <a:lin ang="5400000" scaled="0"/>
                    </a:gradFill>
                  </a:rPr>
                  <a:t>Workflow and </a:t>
                </a:r>
                <a:r>
                  <a:rPr lang="en-US" sz="1400" dirty="0" smtClean="0">
                    <a:gradFill>
                      <a:gsLst>
                        <a:gs pos="1250">
                          <a:schemeClr val="tx2"/>
                        </a:gs>
                        <a:gs pos="100000">
                          <a:schemeClr val="tx2"/>
                        </a:gs>
                      </a:gsLst>
                      <a:lin ang="5400000" scaled="0"/>
                    </a:gradFill>
                  </a:rPr>
                  <a:t>collaboration</a:t>
                </a:r>
                <a:endParaRPr lang="en-US" sz="1400" dirty="0">
                  <a:gradFill>
                    <a:gsLst>
                      <a:gs pos="1250">
                        <a:schemeClr val="tx2"/>
                      </a:gs>
                      <a:gs pos="100000">
                        <a:schemeClr val="tx2"/>
                      </a:gs>
                    </a:gsLst>
                    <a:lin ang="5400000" scaled="0"/>
                  </a:gradFill>
                </a:endParaRPr>
              </a:p>
            </p:txBody>
          </p:sp>
          <p:sp>
            <p:nvSpPr>
              <p:cNvPr id="95" name="Rectangle 94"/>
              <p:cNvSpPr/>
              <p:nvPr/>
            </p:nvSpPr>
            <p:spPr>
              <a:xfrm>
                <a:off x="1951107" y="3260635"/>
                <a:ext cx="1720370"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Doc </a:t>
                </a:r>
                <a:r>
                  <a:rPr lang="en-US" sz="1400" dirty="0" smtClean="0">
                    <a:gradFill>
                      <a:gsLst>
                        <a:gs pos="1250">
                          <a:schemeClr val="bg2"/>
                        </a:gs>
                        <a:gs pos="100000">
                          <a:schemeClr val="bg2"/>
                        </a:gs>
                      </a:gsLst>
                      <a:lin ang="5400000" scaled="0"/>
                    </a:gradFill>
                  </a:rPr>
                  <a:t>builders and print </a:t>
                </a:r>
                <a:r>
                  <a:rPr lang="en-US" sz="1400" dirty="0">
                    <a:gradFill>
                      <a:gsLst>
                        <a:gs pos="1250">
                          <a:schemeClr val="bg2"/>
                        </a:gs>
                        <a:gs pos="100000">
                          <a:schemeClr val="bg2"/>
                        </a:gs>
                      </a:gsLst>
                      <a:lin ang="5400000" scaled="0"/>
                    </a:gradFill>
                  </a:rPr>
                  <a:t>services</a:t>
                </a:r>
              </a:p>
            </p:txBody>
          </p:sp>
          <p:sp>
            <p:nvSpPr>
              <p:cNvPr id="96" name="Rectangle 95"/>
              <p:cNvSpPr/>
              <p:nvPr/>
            </p:nvSpPr>
            <p:spPr>
              <a:xfrm>
                <a:off x="1951107" y="4651111"/>
                <a:ext cx="2107886"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Project tracking, </a:t>
                </a:r>
                <a:r>
                  <a:rPr lang="en-US" sz="1400" dirty="0" smtClean="0">
                    <a:gradFill>
                      <a:gsLst>
                        <a:gs pos="1250">
                          <a:schemeClr val="bg2"/>
                        </a:gs>
                        <a:gs pos="100000">
                          <a:schemeClr val="bg2"/>
                        </a:gs>
                      </a:gsLst>
                      <a:lin ang="5400000" scaled="0"/>
                    </a:gradFill>
                  </a:rPr>
                  <a:t>coauthoring</a:t>
                </a:r>
                <a:endParaRPr lang="en-US" sz="1400" dirty="0">
                  <a:gradFill>
                    <a:gsLst>
                      <a:gs pos="1250">
                        <a:schemeClr val="bg2"/>
                      </a:gs>
                      <a:gs pos="100000">
                        <a:schemeClr val="bg2"/>
                      </a:gs>
                    </a:gsLst>
                    <a:lin ang="5400000" scaled="0"/>
                  </a:gradFill>
                </a:endParaRPr>
              </a:p>
            </p:txBody>
          </p:sp>
          <p:sp>
            <p:nvSpPr>
              <p:cNvPr id="97" name="Oval 28"/>
              <p:cNvSpPr/>
              <p:nvPr/>
            </p:nvSpPr>
            <p:spPr>
              <a:xfrm>
                <a:off x="1006888" y="5995223"/>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grpSp>
      <p:grpSp>
        <p:nvGrpSpPr>
          <p:cNvPr id="98" name="Group 97"/>
          <p:cNvGrpSpPr/>
          <p:nvPr/>
        </p:nvGrpSpPr>
        <p:grpSpPr>
          <a:xfrm>
            <a:off x="3995582" y="1465616"/>
            <a:ext cx="3974620" cy="5308332"/>
            <a:chOff x="3881282" y="1313216"/>
            <a:chExt cx="3974620" cy="5308332"/>
          </a:xfrm>
        </p:grpSpPr>
        <p:sp>
          <p:nvSpPr>
            <p:cNvPr id="99" name="Rectangle 98"/>
            <p:cNvSpPr/>
            <p:nvPr/>
          </p:nvSpPr>
          <p:spPr>
            <a:xfrm>
              <a:off x="3905637" y="1326522"/>
              <a:ext cx="1967968" cy="489365"/>
            </a:xfrm>
            <a:prstGeom prst="rect">
              <a:avLst/>
            </a:prstGeom>
          </p:spPr>
          <p:txBody>
            <a:bodyPr wrap="squar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Content </a:t>
              </a:r>
              <a:r>
                <a:rPr lang="en-US" sz="1400" dirty="0" smtClean="0">
                  <a:gradFill>
                    <a:gsLst>
                      <a:gs pos="1250">
                        <a:schemeClr val="tx2"/>
                      </a:gs>
                      <a:gs pos="100000">
                        <a:schemeClr val="tx2"/>
                      </a:gs>
                    </a:gsLst>
                    <a:lin ang="5400000" scaled="0"/>
                  </a:gradFill>
                </a:rPr>
                <a:t>authoring</a:t>
              </a:r>
              <a:endParaRPr lang="en-US" sz="1400" dirty="0">
                <a:gradFill>
                  <a:gsLst>
                    <a:gs pos="1250">
                      <a:schemeClr val="tx2"/>
                    </a:gs>
                    <a:gs pos="100000">
                      <a:schemeClr val="tx2"/>
                    </a:gs>
                  </a:gsLst>
                  <a:lin ang="5400000" scaled="0"/>
                </a:gradFill>
              </a:endParaRPr>
            </a:p>
          </p:txBody>
        </p:sp>
        <p:sp>
          <p:nvSpPr>
            <p:cNvPr id="100" name="Rectangle 99"/>
            <p:cNvSpPr/>
            <p:nvPr/>
          </p:nvSpPr>
          <p:spPr>
            <a:xfrm>
              <a:off x="5881799" y="1326522"/>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Resumes and contracts</a:t>
              </a:r>
            </a:p>
          </p:txBody>
        </p:sp>
        <p:sp>
          <p:nvSpPr>
            <p:cNvPr id="101" name="Rectangle 100"/>
            <p:cNvSpPr/>
            <p:nvPr/>
          </p:nvSpPr>
          <p:spPr>
            <a:xfrm>
              <a:off x="4564850" y="1886735"/>
              <a:ext cx="1308755" cy="489365"/>
            </a:xfrm>
            <a:prstGeom prst="rect">
              <a:avLst/>
            </a:prstGeom>
          </p:spPr>
          <p:txBody>
            <a:bodyPr wrap="non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Dashboards</a:t>
              </a:r>
            </a:p>
          </p:txBody>
        </p:sp>
        <p:sp>
          <p:nvSpPr>
            <p:cNvPr id="102" name="Rectangle 101"/>
            <p:cNvSpPr/>
            <p:nvPr/>
          </p:nvSpPr>
          <p:spPr>
            <a:xfrm>
              <a:off x="5881799" y="1886735"/>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Data analysis and </a:t>
              </a:r>
              <a:r>
                <a:rPr lang="en-US" sz="1400" dirty="0" smtClean="0">
                  <a:gradFill>
                    <a:gsLst>
                      <a:gs pos="1250">
                        <a:schemeClr val="bg2"/>
                      </a:gs>
                      <a:gs pos="100000">
                        <a:schemeClr val="bg2"/>
                      </a:gs>
                    </a:gsLst>
                    <a:lin ang="5400000" scaled="0"/>
                  </a:gradFill>
                </a:rPr>
                <a:t>data </a:t>
              </a:r>
              <a:r>
                <a:rPr lang="en-US" sz="1400" dirty="0">
                  <a:gradFill>
                    <a:gsLst>
                      <a:gs pos="1250">
                        <a:schemeClr val="bg2"/>
                      </a:gs>
                      <a:gs pos="100000">
                        <a:schemeClr val="bg2"/>
                      </a:gs>
                    </a:gsLst>
                    <a:lin ang="5400000" scaled="0"/>
                  </a:gradFill>
                </a:rPr>
                <a:t>mashups</a:t>
              </a:r>
            </a:p>
          </p:txBody>
        </p:sp>
        <p:sp>
          <p:nvSpPr>
            <p:cNvPr id="103" name="Rectangle 102"/>
            <p:cNvSpPr/>
            <p:nvPr/>
          </p:nvSpPr>
          <p:spPr>
            <a:xfrm>
              <a:off x="4223928" y="2680821"/>
              <a:ext cx="1649677" cy="683264"/>
            </a:xfrm>
            <a:prstGeom prst="rect">
              <a:avLst/>
            </a:prstGeom>
          </p:spPr>
          <p:txBody>
            <a:bodyPr wrap="square" lIns="182880" tIns="146304" rIns="182880" bIns="146304">
              <a:spAutoFit/>
            </a:bodyPr>
            <a:lstStyle/>
            <a:p>
              <a:pPr algn="r">
                <a:lnSpc>
                  <a:spcPct val="90000"/>
                </a:lnSpc>
              </a:pPr>
              <a:r>
                <a:rPr lang="en-US" sz="1400" dirty="0">
                  <a:gradFill>
                    <a:gsLst>
                      <a:gs pos="1250">
                        <a:schemeClr val="tx2"/>
                      </a:gs>
                      <a:gs pos="100000">
                        <a:schemeClr val="tx2"/>
                      </a:gs>
                    </a:gsLst>
                    <a:lin ang="5400000" scaled="0"/>
                  </a:gradFill>
                </a:rPr>
                <a:t>Forms </a:t>
              </a:r>
              <a:r>
                <a:rPr lang="en-US" sz="1400" dirty="0" smtClean="0">
                  <a:gradFill>
                    <a:gsLst>
                      <a:gs pos="1250">
                        <a:schemeClr val="tx2"/>
                      </a:gs>
                      <a:gs pos="100000">
                        <a:schemeClr val="tx2"/>
                      </a:gs>
                    </a:gsLst>
                    <a:lin ang="5400000" scaled="0"/>
                  </a:gradFill>
                </a:rPr>
                <a:t>and</a:t>
              </a:r>
              <a:endParaRPr lang="en-US" sz="1400" dirty="0">
                <a:gradFill>
                  <a:gsLst>
                    <a:gs pos="1250">
                      <a:schemeClr val="tx2"/>
                    </a:gs>
                    <a:gs pos="100000">
                      <a:schemeClr val="tx2"/>
                    </a:gs>
                  </a:gsLst>
                  <a:lin ang="5400000" scaled="0"/>
                </a:gradFill>
              </a:endParaRPr>
            </a:p>
            <a:p>
              <a:pPr algn="r">
                <a:lnSpc>
                  <a:spcPct val="90000"/>
                </a:lnSpc>
              </a:pPr>
              <a:r>
                <a:rPr lang="en-US" sz="1400" dirty="0" smtClean="0">
                  <a:gradFill>
                    <a:gsLst>
                      <a:gs pos="1250">
                        <a:schemeClr val="tx2"/>
                      </a:gs>
                      <a:gs pos="100000">
                        <a:schemeClr val="tx2"/>
                      </a:gs>
                    </a:gsLst>
                    <a:lin ang="5400000" scaled="0"/>
                  </a:gradFill>
                </a:rPr>
                <a:t>reports</a:t>
              </a:r>
              <a:endParaRPr lang="en-US" sz="1400" dirty="0">
                <a:gradFill>
                  <a:gsLst>
                    <a:gs pos="1250">
                      <a:schemeClr val="tx2"/>
                    </a:gs>
                    <a:gs pos="100000">
                      <a:schemeClr val="tx2"/>
                    </a:gs>
                  </a:gsLst>
                  <a:lin ang="5400000" scaled="0"/>
                </a:gradFill>
              </a:endParaRPr>
            </a:p>
          </p:txBody>
        </p:sp>
        <p:sp>
          <p:nvSpPr>
            <p:cNvPr id="104" name="Rectangle 103"/>
            <p:cNvSpPr/>
            <p:nvPr/>
          </p:nvSpPr>
          <p:spPr>
            <a:xfrm>
              <a:off x="5881799" y="2680821"/>
              <a:ext cx="1775858" cy="683264"/>
            </a:xfrm>
            <a:prstGeom prst="rect">
              <a:avLst/>
            </a:prstGeom>
          </p:spPr>
          <p:txBody>
            <a:bodyPr wrap="square" lIns="182880" tIns="146304" rIns="182880" bIns="146304">
              <a:spAutoFit/>
            </a:bodyPr>
            <a:lstStyle/>
            <a:p>
              <a:pPr>
                <a:lnSpc>
                  <a:spcPct val="90000"/>
                </a:lnSpc>
                <a:spcBef>
                  <a:spcPts val="800"/>
                </a:spcBef>
              </a:pPr>
              <a:r>
                <a:rPr lang="en-US" sz="1400" dirty="0">
                  <a:gradFill>
                    <a:gsLst>
                      <a:gs pos="1250">
                        <a:schemeClr val="bg2"/>
                      </a:gs>
                      <a:gs pos="100000">
                        <a:schemeClr val="bg2"/>
                      </a:gs>
                    </a:gsLst>
                    <a:lin ang="5400000" scaled="0"/>
                  </a:gradFill>
                </a:rPr>
                <a:t>Legal forms </a:t>
              </a:r>
              <a:r>
                <a:rPr lang="en-US" sz="1400" dirty="0" smtClean="0">
                  <a:gradFill>
                    <a:gsLst>
                      <a:gs pos="1250">
                        <a:schemeClr val="bg2"/>
                      </a:gs>
                      <a:gs pos="100000">
                        <a:schemeClr val="bg2"/>
                      </a:gs>
                    </a:gsLst>
                    <a:lin ang="5400000" scaled="0"/>
                  </a:gradFill>
                </a:rPr>
                <a:t>and</a:t>
              </a:r>
              <a:r>
                <a:rPr lang="en-US" sz="1400" dirty="0">
                  <a:gradFill>
                    <a:gsLst>
                      <a:gs pos="1250">
                        <a:schemeClr val="bg2"/>
                      </a:gs>
                      <a:gs pos="100000">
                        <a:schemeClr val="bg2"/>
                      </a:gs>
                    </a:gsLst>
                    <a:lin ang="5400000" scaled="0"/>
                  </a:gradFill>
                </a:rPr>
                <a:t> </a:t>
              </a:r>
              <a:r>
                <a:rPr lang="en-US" sz="1400" dirty="0" smtClean="0">
                  <a:gradFill>
                    <a:gsLst>
                      <a:gs pos="1250">
                        <a:schemeClr val="bg2"/>
                      </a:gs>
                      <a:gs pos="100000">
                        <a:schemeClr val="bg2"/>
                      </a:gs>
                    </a:gsLst>
                    <a:lin ang="5400000" scaled="0"/>
                  </a:gradFill>
                </a:rPr>
                <a:t>financial </a:t>
              </a:r>
              <a:r>
                <a:rPr lang="en-US" sz="1400" dirty="0">
                  <a:gradFill>
                    <a:gsLst>
                      <a:gs pos="1250">
                        <a:schemeClr val="bg2"/>
                      </a:gs>
                      <a:gs pos="100000">
                        <a:schemeClr val="bg2"/>
                      </a:gs>
                    </a:gsLst>
                    <a:lin ang="5400000" scaled="0"/>
                  </a:gradFill>
                </a:rPr>
                <a:t>reports</a:t>
              </a:r>
            </a:p>
          </p:txBody>
        </p:sp>
        <p:grpSp>
          <p:nvGrpSpPr>
            <p:cNvPr id="105" name="Group 104"/>
            <p:cNvGrpSpPr/>
            <p:nvPr/>
          </p:nvGrpSpPr>
          <p:grpSpPr>
            <a:xfrm>
              <a:off x="3881282" y="4473730"/>
              <a:ext cx="3974620" cy="2147818"/>
              <a:chOff x="3881282" y="4473730"/>
              <a:chExt cx="3974620" cy="2147818"/>
            </a:xfrm>
          </p:grpSpPr>
          <p:sp>
            <p:nvSpPr>
              <p:cNvPr id="107" name="Rectangle 106"/>
              <p:cNvSpPr/>
              <p:nvPr/>
            </p:nvSpPr>
            <p:spPr>
              <a:xfrm>
                <a:off x="3881282" y="4473730"/>
                <a:ext cx="3974620" cy="214781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Document template</a:t>
                </a:r>
                <a:endParaRPr lang="en-US" sz="2800" dirty="0">
                  <a:gradFill>
                    <a:gsLst>
                      <a:gs pos="1250">
                        <a:schemeClr val="bg1"/>
                      </a:gs>
                      <a:gs pos="100000">
                        <a:schemeClr val="bg1"/>
                      </a:gs>
                    </a:gsLst>
                    <a:lin ang="5400000" scaled="0"/>
                  </a:gradFill>
                  <a:latin typeface="+mj-lt"/>
                </a:endParaRPr>
              </a:p>
            </p:txBody>
          </p:sp>
          <p:sp>
            <p:nvSpPr>
              <p:cNvPr id="108" name="Oval 28"/>
              <p:cNvSpPr/>
              <p:nvPr/>
            </p:nvSpPr>
            <p:spPr>
              <a:xfrm>
                <a:off x="3960652" y="5167607"/>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09" name="Oval 28"/>
              <p:cNvSpPr/>
              <p:nvPr/>
            </p:nvSpPr>
            <p:spPr>
              <a:xfrm>
                <a:off x="5902529" y="5167606"/>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10" name="Oval 28"/>
              <p:cNvSpPr/>
              <p:nvPr/>
            </p:nvSpPr>
            <p:spPr>
              <a:xfrm>
                <a:off x="3960652"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sp>
            <p:nvSpPr>
              <p:cNvPr id="111" name="Oval 28"/>
              <p:cNvSpPr/>
              <p:nvPr/>
            </p:nvSpPr>
            <p:spPr>
              <a:xfrm>
                <a:off x="5902529" y="5885540"/>
                <a:ext cx="1871180" cy="6400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sz="1799" dirty="0">
                    <a:gradFill>
                      <a:gsLst>
                        <a:gs pos="1250">
                          <a:schemeClr val="tx1"/>
                        </a:gs>
                        <a:gs pos="100000">
                          <a:schemeClr val="tx1"/>
                        </a:gs>
                      </a:gsLst>
                      <a:lin ang="5400000" scaled="0"/>
                    </a:gradFill>
                  </a:rPr>
                  <a:t>App for Office</a:t>
                </a:r>
              </a:p>
            </p:txBody>
          </p:sp>
        </p:grpSp>
        <p:cxnSp>
          <p:nvCxnSpPr>
            <p:cNvPr id="106" name="Straight Connector 105"/>
            <p:cNvCxnSpPr/>
            <p:nvPr/>
          </p:nvCxnSpPr>
          <p:spPr>
            <a:xfrm flipV="1">
              <a:off x="5868593" y="1313216"/>
              <a:ext cx="0" cy="3328481"/>
            </a:xfrm>
            <a:prstGeom prst="line">
              <a:avLst/>
            </a:prstGeom>
            <a:noFill/>
            <a:ln w="28575" cap="rnd" cmpd="sng" algn="ctr">
              <a:solidFill>
                <a:schemeClr val="tx2"/>
              </a:solidFill>
              <a:prstDash val="sysDot"/>
              <a:tailEnd type="oval"/>
            </a:ln>
            <a:effectLst/>
          </p:spPr>
        </p:cxnSp>
      </p:grpSp>
      <p:sp useBgFill="1">
        <p:nvSpPr>
          <p:cNvPr id="112" name="Rectangle 111"/>
          <p:cNvSpPr/>
          <p:nvPr/>
        </p:nvSpPr>
        <p:spPr bwMode="auto">
          <a:xfrm>
            <a:off x="114300" y="6781800"/>
            <a:ext cx="12461966" cy="92853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59446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750" fill="hold"/>
                                        <p:tgtEl>
                                          <p:spTgt spid="82"/>
                                        </p:tgtEl>
                                        <p:attrNameLst>
                                          <p:attrName>ppt_x</p:attrName>
                                        </p:attrNameLst>
                                      </p:cBhvr>
                                      <p:tavLst>
                                        <p:tav tm="0">
                                          <p:val>
                                            <p:strVal val="#ppt_x"/>
                                          </p:val>
                                        </p:tav>
                                        <p:tav tm="100000">
                                          <p:val>
                                            <p:strVal val="#ppt_x"/>
                                          </p:val>
                                        </p:tav>
                                      </p:tavLst>
                                    </p:anim>
                                    <p:anim calcmode="lin" valueType="num">
                                      <p:cBhvr additive="base">
                                        <p:cTn id="8" dur="75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750" fill="hold"/>
                                        <p:tgtEl>
                                          <p:spTgt spid="98"/>
                                        </p:tgtEl>
                                        <p:attrNameLst>
                                          <p:attrName>ppt_x</p:attrName>
                                        </p:attrNameLst>
                                      </p:cBhvr>
                                      <p:tavLst>
                                        <p:tav tm="0">
                                          <p:val>
                                            <p:strVal val="#ppt_x"/>
                                          </p:val>
                                        </p:tav>
                                        <p:tav tm="100000">
                                          <p:val>
                                            <p:strVal val="#ppt_x"/>
                                          </p:val>
                                        </p:tav>
                                      </p:tavLst>
                                    </p:anim>
                                    <p:anim calcmode="lin" valueType="num">
                                      <p:cBhvr additive="base">
                                        <p:cTn id="14" dur="75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750" fill="hold"/>
                                        <p:tgtEl>
                                          <p:spTgt spid="59"/>
                                        </p:tgtEl>
                                        <p:attrNameLst>
                                          <p:attrName>ppt_x</p:attrName>
                                        </p:attrNameLst>
                                      </p:cBhvr>
                                      <p:tavLst>
                                        <p:tav tm="0">
                                          <p:val>
                                            <p:strVal val="#ppt_x"/>
                                          </p:val>
                                        </p:tav>
                                        <p:tav tm="100000">
                                          <p:val>
                                            <p:strVal val="#ppt_x"/>
                                          </p:val>
                                        </p:tav>
                                      </p:tavLst>
                                    </p:anim>
                                    <p:anim calcmode="lin" valueType="num">
                                      <p:cBhvr additive="base">
                                        <p:cTn id="20" dur="7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882"/>
            <a:ext cx="13605699" cy="6682976"/>
          </a:xfrm>
          <a:prstGeom prst="rect">
            <a:avLst/>
          </a:prstGeom>
        </p:spPr>
      </p:pic>
      <p:grpSp>
        <p:nvGrpSpPr>
          <p:cNvPr id="5" name="Group 4"/>
          <p:cNvGrpSpPr/>
          <p:nvPr/>
        </p:nvGrpSpPr>
        <p:grpSpPr>
          <a:xfrm>
            <a:off x="-258764" y="6036253"/>
            <a:ext cx="9677401" cy="652605"/>
            <a:chOff x="-258764" y="6136461"/>
            <a:chExt cx="9677401" cy="652605"/>
          </a:xfrm>
        </p:grpSpPr>
        <p:sp>
          <p:nvSpPr>
            <p:cNvPr id="6" name="Rectangle 5"/>
            <p:cNvSpPr/>
            <p:nvPr/>
          </p:nvSpPr>
          <p:spPr bwMode="auto">
            <a:xfrm>
              <a:off x="-258764" y="6136461"/>
              <a:ext cx="9677401" cy="652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a:xfrm>
              <a:off x="198437" y="6240462"/>
              <a:ext cx="8229600" cy="369332"/>
            </a:xfrm>
            <a:prstGeom prst="rect">
              <a:avLst/>
            </a:prstGeom>
          </p:spPr>
          <p:txBody>
            <a:bodyPr wrap="square">
              <a:spAutoFit/>
            </a:bodyPr>
            <a:lstStyle/>
            <a:p>
              <a:r>
                <a:rPr lang="en-US" dirty="0" smtClean="0">
                  <a:gradFill>
                    <a:gsLst>
                      <a:gs pos="0">
                        <a:schemeClr val="bg1"/>
                      </a:gs>
                      <a:gs pos="53000">
                        <a:schemeClr val="bg1"/>
                      </a:gs>
                    </a:gsLst>
                    <a:lin ang="5400000" scaled="0"/>
                  </a:gradFill>
                </a:rPr>
                <a:t>http://aka.ms/OfficeJSAPIs</a:t>
              </a:r>
              <a:endParaRPr lang="en-US" dirty="0">
                <a:gradFill>
                  <a:gsLst>
                    <a:gs pos="0">
                      <a:schemeClr val="bg1"/>
                    </a:gs>
                    <a:gs pos="53000">
                      <a:schemeClr val="bg1"/>
                    </a:gs>
                  </a:gsLst>
                  <a:lin ang="5400000" scaled="0"/>
                </a:gradFill>
              </a:endParaRPr>
            </a:p>
          </p:txBody>
        </p:sp>
      </p:grpSp>
    </p:spTree>
    <p:extLst>
      <p:ext uri="{BB962C8B-B14F-4D97-AF65-F5344CB8AC3E}">
        <p14:creationId xmlns:p14="http://schemas.microsoft.com/office/powerpoint/2010/main" val="1893304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hidden="1"/>
          <p:cNvGrpSpPr/>
          <p:nvPr/>
        </p:nvGrpSpPr>
        <p:grpSpPr>
          <a:xfrm>
            <a:off x="2001136" y="1496862"/>
            <a:ext cx="8434206" cy="5592427"/>
            <a:chOff x="564300" y="1395675"/>
            <a:chExt cx="11027672" cy="5485475"/>
          </a:xfrm>
          <a:solidFill>
            <a:schemeClr val="bg2">
              <a:lumMod val="90000"/>
            </a:schemeClr>
          </a:solidFill>
        </p:grpSpPr>
        <p:grpSp>
          <p:nvGrpSpPr>
            <p:cNvPr id="39" name="Group 38"/>
            <p:cNvGrpSpPr/>
            <p:nvPr/>
          </p:nvGrpSpPr>
          <p:grpSpPr>
            <a:xfrm>
              <a:off x="564300" y="1395675"/>
              <a:ext cx="11027672" cy="1298448"/>
              <a:chOff x="0" y="1401500"/>
              <a:chExt cx="11107775" cy="1298448"/>
            </a:xfrm>
            <a:grpFill/>
          </p:grpSpPr>
          <p:sp>
            <p:nvSpPr>
              <p:cNvPr id="86" name="Rectangle 85"/>
              <p:cNvSpPr/>
              <p:nvPr/>
            </p:nvSpPr>
            <p:spPr>
              <a:xfrm>
                <a:off x="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7" name="Rectangle 86"/>
              <p:cNvSpPr/>
              <p:nvPr/>
            </p:nvSpPr>
            <p:spPr>
              <a:xfrm>
                <a:off x="139997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8" name="Rectangle 87"/>
              <p:cNvSpPr/>
              <p:nvPr/>
            </p:nvSpPr>
            <p:spPr>
              <a:xfrm>
                <a:off x="2799954"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9" name="Rectangle 88"/>
              <p:cNvSpPr/>
              <p:nvPr/>
            </p:nvSpPr>
            <p:spPr>
              <a:xfrm>
                <a:off x="4199931"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0" name="Rectangle 89"/>
              <p:cNvSpPr/>
              <p:nvPr/>
            </p:nvSpPr>
            <p:spPr>
              <a:xfrm>
                <a:off x="5599907"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1" name="Rectangle 90"/>
              <p:cNvSpPr/>
              <p:nvPr/>
            </p:nvSpPr>
            <p:spPr>
              <a:xfrm>
                <a:off x="6999883"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2" name="Rectangle 91"/>
              <p:cNvSpPr/>
              <p:nvPr/>
            </p:nvSpPr>
            <p:spPr>
              <a:xfrm>
                <a:off x="8399860"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3" name="Rectangle 92"/>
              <p:cNvSpPr/>
              <p:nvPr/>
            </p:nvSpPr>
            <p:spPr>
              <a:xfrm>
                <a:off x="9799836" y="1401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94" name="Rectangle 93"/>
              <p:cNvSpPr/>
              <p:nvPr/>
            </p:nvSpPr>
            <p:spPr>
              <a:xfrm>
                <a:off x="1399977" y="1401500"/>
                <a:ext cx="653969" cy="649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0" name="Group 39"/>
            <p:cNvGrpSpPr/>
            <p:nvPr/>
          </p:nvGrpSpPr>
          <p:grpSpPr>
            <a:xfrm>
              <a:off x="564300" y="2791351"/>
              <a:ext cx="11027672" cy="1298448"/>
              <a:chOff x="0" y="2789500"/>
              <a:chExt cx="11107775" cy="1298448"/>
            </a:xfrm>
            <a:grpFill/>
          </p:grpSpPr>
          <p:sp>
            <p:nvSpPr>
              <p:cNvPr id="78" name="Rectangle 77"/>
              <p:cNvSpPr/>
              <p:nvPr/>
            </p:nvSpPr>
            <p:spPr>
              <a:xfrm>
                <a:off x="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9" name="Rectangle 78"/>
              <p:cNvSpPr/>
              <p:nvPr/>
            </p:nvSpPr>
            <p:spPr>
              <a:xfrm>
                <a:off x="139997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0" name="Rectangle 79"/>
              <p:cNvSpPr/>
              <p:nvPr/>
            </p:nvSpPr>
            <p:spPr>
              <a:xfrm>
                <a:off x="2799954"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1" name="Rectangle 80"/>
              <p:cNvSpPr/>
              <p:nvPr/>
            </p:nvSpPr>
            <p:spPr>
              <a:xfrm>
                <a:off x="4199931"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2" name="Rectangle 81"/>
              <p:cNvSpPr/>
              <p:nvPr/>
            </p:nvSpPr>
            <p:spPr>
              <a:xfrm>
                <a:off x="5599907"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3" name="Rectangle 82"/>
              <p:cNvSpPr/>
              <p:nvPr/>
            </p:nvSpPr>
            <p:spPr>
              <a:xfrm>
                <a:off x="6999883"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4" name="Rectangle 83"/>
              <p:cNvSpPr/>
              <p:nvPr/>
            </p:nvSpPr>
            <p:spPr>
              <a:xfrm>
                <a:off x="8399860"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85" name="Rectangle 84"/>
              <p:cNvSpPr/>
              <p:nvPr/>
            </p:nvSpPr>
            <p:spPr>
              <a:xfrm>
                <a:off x="9799836" y="27895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1" name="Group 40"/>
            <p:cNvGrpSpPr/>
            <p:nvPr/>
          </p:nvGrpSpPr>
          <p:grpSpPr>
            <a:xfrm>
              <a:off x="564300" y="4187026"/>
              <a:ext cx="11027672" cy="1298448"/>
              <a:chOff x="0" y="4191000"/>
              <a:chExt cx="11107775" cy="1298448"/>
            </a:xfrm>
            <a:grpFill/>
          </p:grpSpPr>
          <p:sp>
            <p:nvSpPr>
              <p:cNvPr id="54" name="Rectangle 53"/>
              <p:cNvSpPr/>
              <p:nvPr/>
            </p:nvSpPr>
            <p:spPr>
              <a:xfrm>
                <a:off x="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5" name="Rectangle 54"/>
              <p:cNvSpPr/>
              <p:nvPr/>
            </p:nvSpPr>
            <p:spPr>
              <a:xfrm>
                <a:off x="139997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6" name="Rectangle 55"/>
              <p:cNvSpPr/>
              <p:nvPr/>
            </p:nvSpPr>
            <p:spPr>
              <a:xfrm>
                <a:off x="2799954"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7" name="Rectangle 56"/>
              <p:cNvSpPr/>
              <p:nvPr/>
            </p:nvSpPr>
            <p:spPr>
              <a:xfrm>
                <a:off x="4199931"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1" name="Rectangle 70"/>
              <p:cNvSpPr/>
              <p:nvPr/>
            </p:nvSpPr>
            <p:spPr>
              <a:xfrm>
                <a:off x="5599907"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5" name="Rectangle 74"/>
              <p:cNvSpPr/>
              <p:nvPr/>
            </p:nvSpPr>
            <p:spPr>
              <a:xfrm>
                <a:off x="6999883"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6" name="Rectangle 75"/>
              <p:cNvSpPr/>
              <p:nvPr/>
            </p:nvSpPr>
            <p:spPr>
              <a:xfrm>
                <a:off x="8399860"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77" name="Rectangle 76"/>
              <p:cNvSpPr/>
              <p:nvPr/>
            </p:nvSpPr>
            <p:spPr>
              <a:xfrm>
                <a:off x="9799836" y="41910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nvGrpSpPr>
            <p:cNvPr id="45" name="Group 44"/>
            <p:cNvGrpSpPr/>
            <p:nvPr/>
          </p:nvGrpSpPr>
          <p:grpSpPr>
            <a:xfrm>
              <a:off x="564300" y="5582702"/>
              <a:ext cx="11027672" cy="1298448"/>
              <a:chOff x="0" y="5638800"/>
              <a:chExt cx="11107775" cy="1298448"/>
            </a:xfrm>
            <a:grpFill/>
          </p:grpSpPr>
          <p:sp>
            <p:nvSpPr>
              <p:cNvPr id="46" name="Rectangle 45"/>
              <p:cNvSpPr/>
              <p:nvPr/>
            </p:nvSpPr>
            <p:spPr>
              <a:xfrm>
                <a:off x="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7" name="Rectangle 46"/>
              <p:cNvSpPr/>
              <p:nvPr/>
            </p:nvSpPr>
            <p:spPr>
              <a:xfrm>
                <a:off x="139997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8" name="Rectangle 47"/>
              <p:cNvSpPr/>
              <p:nvPr/>
            </p:nvSpPr>
            <p:spPr>
              <a:xfrm>
                <a:off x="2799954"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49" name="Rectangle 48"/>
              <p:cNvSpPr/>
              <p:nvPr/>
            </p:nvSpPr>
            <p:spPr>
              <a:xfrm>
                <a:off x="4199931"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0" name="Rectangle 49"/>
              <p:cNvSpPr/>
              <p:nvPr/>
            </p:nvSpPr>
            <p:spPr>
              <a:xfrm>
                <a:off x="5599907"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1" name="Rectangle 50"/>
              <p:cNvSpPr/>
              <p:nvPr/>
            </p:nvSpPr>
            <p:spPr>
              <a:xfrm>
                <a:off x="6999883"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2" name="Rectangle 51"/>
              <p:cNvSpPr/>
              <p:nvPr/>
            </p:nvSpPr>
            <p:spPr>
              <a:xfrm>
                <a:off x="8399860"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sp>
            <p:nvSpPr>
              <p:cNvPr id="53" name="Rectangle 52"/>
              <p:cNvSpPr/>
              <p:nvPr/>
            </p:nvSpPr>
            <p:spPr>
              <a:xfrm>
                <a:off x="9799836" y="5638800"/>
                <a:ext cx="1307939" cy="12984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3"/>
                <a:endParaRPr lang="en-US" sz="1937">
                  <a:solidFill>
                    <a:srgbClr val="FFFFFF"/>
                  </a:solidFill>
                </a:endParaRPr>
              </a:p>
            </p:txBody>
          </p:sp>
        </p:grpSp>
      </p:grpSp>
      <p:sp>
        <p:nvSpPr>
          <p:cNvPr id="10" name="Title 9"/>
          <p:cNvSpPr>
            <a:spLocks noGrp="1"/>
          </p:cNvSpPr>
          <p:nvPr>
            <p:ph type="title"/>
          </p:nvPr>
        </p:nvSpPr>
        <p:spPr>
          <a:xfrm>
            <a:off x="261543" y="309223"/>
            <a:ext cx="11375536" cy="762786"/>
          </a:xfrm>
        </p:spPr>
        <p:txBody>
          <a:bodyPr/>
          <a:lstStyle/>
          <a:p>
            <a:r>
              <a:rPr lang="en-US" dirty="0"/>
              <a:t>Anatomy of an app for </a:t>
            </a:r>
            <a:r>
              <a:rPr lang="en-US" dirty="0" smtClean="0"/>
              <a:t>Office</a:t>
            </a:r>
            <a:endParaRPr lang="en-US" dirty="0"/>
          </a:p>
        </p:txBody>
      </p:sp>
      <p:sp>
        <p:nvSpPr>
          <p:cNvPr id="60" name="Rectangle 94"/>
          <p:cNvSpPr/>
          <p:nvPr/>
        </p:nvSpPr>
        <p:spPr bwMode="auto">
          <a:xfrm>
            <a:off x="309563" y="2277355"/>
            <a:ext cx="2250344" cy="1371600"/>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2880" tIns="146304" rIns="182880" bIns="146304" rtlCol="0" anchor="t" anchorCtr="0"/>
          <a:lstStyle/>
          <a:p>
            <a:pPr defTabSz="913141"/>
            <a:r>
              <a:rPr lang="en-US" sz="1568" dirty="0">
                <a:gradFill>
                  <a:gsLst>
                    <a:gs pos="0">
                      <a:srgbClr val="FFFFFF"/>
                    </a:gs>
                    <a:gs pos="100000">
                      <a:srgbClr val="FFFFFF"/>
                    </a:gs>
                  </a:gsLst>
                  <a:lin ang="5400000" scaled="0"/>
                </a:gradFill>
              </a:rPr>
              <a:t>Web </a:t>
            </a:r>
            <a:r>
              <a:rPr lang="en-US" sz="1568" dirty="0" smtClean="0">
                <a:gradFill>
                  <a:gsLst>
                    <a:gs pos="0">
                      <a:srgbClr val="FFFFFF"/>
                    </a:gs>
                    <a:gs pos="100000">
                      <a:srgbClr val="FFFFFF"/>
                    </a:gs>
                  </a:gsLst>
                  <a:lin ang="5400000" scaled="0"/>
                </a:gradFill>
              </a:rPr>
              <a:t>server</a:t>
            </a:r>
            <a:endParaRPr lang="en-US" sz="1568" dirty="0">
              <a:gradFill>
                <a:gsLst>
                  <a:gs pos="0">
                    <a:srgbClr val="FFFFFF"/>
                  </a:gs>
                  <a:gs pos="100000">
                    <a:srgbClr val="FFFFFF"/>
                  </a:gs>
                </a:gsLst>
                <a:lin ang="5400000" scaled="0"/>
              </a:gradFill>
            </a:endParaRPr>
          </a:p>
        </p:txBody>
      </p:sp>
      <p:grpSp>
        <p:nvGrpSpPr>
          <p:cNvPr id="64" name="Group 63"/>
          <p:cNvGrpSpPr/>
          <p:nvPr/>
        </p:nvGrpSpPr>
        <p:grpSpPr>
          <a:xfrm>
            <a:off x="6183250" y="1149071"/>
            <a:ext cx="5977858" cy="5499488"/>
            <a:chOff x="5170599" y="1482860"/>
            <a:chExt cx="1898208" cy="1293727"/>
          </a:xfrm>
        </p:grpSpPr>
        <p:grpSp>
          <p:nvGrpSpPr>
            <p:cNvPr id="65" name="Group 64"/>
            <p:cNvGrpSpPr/>
            <p:nvPr/>
          </p:nvGrpSpPr>
          <p:grpSpPr>
            <a:xfrm>
              <a:off x="5170599" y="1482860"/>
              <a:ext cx="1898208" cy="1293727"/>
              <a:chOff x="3221955" y="1721563"/>
              <a:chExt cx="2288409" cy="1559669"/>
            </a:xfrm>
          </p:grpSpPr>
          <p:grpSp>
            <p:nvGrpSpPr>
              <p:cNvPr id="67" name="Group 66"/>
              <p:cNvGrpSpPr/>
              <p:nvPr/>
            </p:nvGrpSpPr>
            <p:grpSpPr>
              <a:xfrm>
                <a:off x="3221955" y="1721563"/>
                <a:ext cx="2288409" cy="1559669"/>
                <a:chOff x="8288911" y="1962373"/>
                <a:chExt cx="5159406" cy="3599727"/>
              </a:xfrm>
            </p:grpSpPr>
            <p:pic>
              <p:nvPicPr>
                <p:cNvPr id="6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288911" y="1962373"/>
                  <a:ext cx="5159406" cy="3599727"/>
                </a:xfrm>
                <a:prstGeom prst="rect">
                  <a:avLst/>
                </a:prstGeom>
                <a:noFill/>
                <a:ln w="127000">
                  <a:noFill/>
                  <a:miter lim="800000"/>
                  <a:headEnd/>
                  <a:tailEnd/>
                </a:ln>
                <a:effectLst>
                  <a:outerShdw blurRad="50800" dist="38100" dir="5400000" algn="ctr" rotWithShape="0">
                    <a:srgbClr val="000000">
                      <a:alpha val="40000"/>
                    </a:srgb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 name="Picture 69" descr="C:\Users\Tany\Desktop\excel-2010-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700" y="1970368"/>
                  <a:ext cx="478973" cy="478973"/>
                </a:xfrm>
                <a:prstGeom prst="rect">
                  <a:avLst/>
                </a:prstGeom>
                <a:noFill/>
                <a:ln>
                  <a:noFill/>
                </a:ln>
                <a:extLst>
                  <a:ext uri="{909E8E84-426E-40dd-AFC4-6F175D3DCCD1}">
                    <a14:hiddenFill xmlns="" xmlns:a14="http://schemas.microsoft.com/office/drawing/2010/main">
                      <a:solidFill>
                        <a:srgbClr val="FFFFFF"/>
                      </a:solidFill>
                    </a14:hiddenFill>
                  </a:ext>
                </a:extLst>
              </p:spPr>
            </p:pic>
          </p:grpSp>
          <p:pic>
            <p:nvPicPr>
              <p:cNvPr id="6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9590" y="2557528"/>
                <a:ext cx="1061950" cy="63553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cxnSp>
          <p:nvCxnSpPr>
            <p:cNvPr id="66" name="Straight Connector 65"/>
            <p:cNvCxnSpPr/>
            <p:nvPr/>
          </p:nvCxnSpPr>
          <p:spPr>
            <a:xfrm>
              <a:off x="7068807" y="1482860"/>
              <a:ext cx="0" cy="129372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Rectangle 94"/>
          <p:cNvSpPr/>
          <p:nvPr/>
        </p:nvSpPr>
        <p:spPr bwMode="auto">
          <a:xfrm>
            <a:off x="309563" y="4083872"/>
            <a:ext cx="2250344" cy="1371600"/>
          </a:xfrm>
          <a:prstGeom prst="rect">
            <a:avLst/>
          </a:prstGeom>
          <a:solidFill>
            <a:schemeClr val="tx2"/>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2880" tIns="146304" rIns="182880" bIns="146304" rtlCol="0" anchor="t" anchorCtr="0"/>
          <a:lstStyle/>
          <a:p>
            <a:pPr defTabSz="913141"/>
            <a:r>
              <a:rPr lang="en-US" sz="1568" dirty="0">
                <a:gradFill>
                  <a:gsLst>
                    <a:gs pos="0">
                      <a:srgbClr val="FFFFFF"/>
                    </a:gs>
                    <a:gs pos="100000">
                      <a:srgbClr val="FFFFFF"/>
                    </a:gs>
                  </a:gsLst>
                  <a:lin ang="5400000" scaled="0"/>
                </a:gradFill>
              </a:rPr>
              <a:t>Office Store </a:t>
            </a:r>
            <a:r>
              <a:rPr lang="en-US" sz="1568" dirty="0" smtClean="0">
                <a:gradFill>
                  <a:gsLst>
                    <a:gs pos="0">
                      <a:srgbClr val="FFFFFF"/>
                    </a:gs>
                    <a:gs pos="100000">
                      <a:srgbClr val="FFFFFF"/>
                    </a:gs>
                  </a:gsLst>
                  <a:lin ang="5400000" scaled="0"/>
                </a:gradFill>
              </a:rPr>
              <a:t>or </a:t>
            </a:r>
            <a:endParaRPr lang="en-US" sz="1568" dirty="0">
              <a:gradFill>
                <a:gsLst>
                  <a:gs pos="0">
                    <a:srgbClr val="FFFFFF"/>
                  </a:gs>
                  <a:gs pos="100000">
                    <a:srgbClr val="FFFFFF"/>
                  </a:gs>
                </a:gsLst>
                <a:lin ang="5400000" scaled="0"/>
              </a:gradFill>
            </a:endParaRPr>
          </a:p>
          <a:p>
            <a:pPr defTabSz="913141"/>
            <a:r>
              <a:rPr lang="en-US" sz="1568" dirty="0">
                <a:gradFill>
                  <a:gsLst>
                    <a:gs pos="0">
                      <a:srgbClr val="FFFFFF"/>
                    </a:gs>
                    <a:gs pos="100000">
                      <a:srgbClr val="FFFFFF"/>
                    </a:gs>
                  </a:gsLst>
                  <a:lin ang="5400000" scaled="0"/>
                </a:gradFill>
              </a:rPr>
              <a:t>SharePoint </a:t>
            </a:r>
            <a:r>
              <a:rPr lang="en-US" sz="1568" dirty="0" smtClean="0">
                <a:gradFill>
                  <a:gsLst>
                    <a:gs pos="0">
                      <a:srgbClr val="FFFFFF"/>
                    </a:gs>
                    <a:gs pos="100000">
                      <a:srgbClr val="FFFFFF"/>
                    </a:gs>
                  </a:gsLst>
                  <a:lin ang="5400000" scaled="0"/>
                </a:gradFill>
              </a:rPr>
              <a:t>app </a:t>
            </a:r>
            <a:r>
              <a:rPr lang="en-US" sz="1568" dirty="0">
                <a:gradFill>
                  <a:gsLst>
                    <a:gs pos="0">
                      <a:srgbClr val="FFFFFF"/>
                    </a:gs>
                    <a:gs pos="100000">
                      <a:srgbClr val="FFFFFF"/>
                    </a:gs>
                  </a:gsLst>
                  <a:lin ang="5400000" scaled="0"/>
                </a:gradFill>
              </a:rPr>
              <a:t>c</a:t>
            </a:r>
            <a:r>
              <a:rPr lang="en-US" sz="1568" dirty="0" smtClean="0">
                <a:gradFill>
                  <a:gsLst>
                    <a:gs pos="0">
                      <a:srgbClr val="FFFFFF"/>
                    </a:gs>
                    <a:gs pos="100000">
                      <a:srgbClr val="FFFFFF"/>
                    </a:gs>
                  </a:gsLst>
                  <a:lin ang="5400000" scaled="0"/>
                </a:gradFill>
              </a:rPr>
              <a:t>atalog</a:t>
            </a:r>
            <a:endParaRPr lang="en-US" sz="1568" dirty="0">
              <a:gradFill>
                <a:gsLst>
                  <a:gs pos="0">
                    <a:srgbClr val="FFFFFF"/>
                  </a:gs>
                  <a:gs pos="100000">
                    <a:srgbClr val="FFFFFF"/>
                  </a:gs>
                </a:gsLst>
                <a:lin ang="5400000" scaled="0"/>
              </a:gradFill>
            </a:endParaRPr>
          </a:p>
        </p:txBody>
      </p:sp>
      <p:sp>
        <p:nvSpPr>
          <p:cNvPr id="73" name="Up Arrow 72"/>
          <p:cNvSpPr/>
          <p:nvPr/>
        </p:nvSpPr>
        <p:spPr bwMode="auto">
          <a:xfrm rot="16200000" flipH="1">
            <a:off x="4113558" y="2017696"/>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p:cNvGrpSpPr/>
          <p:nvPr/>
        </p:nvGrpSpPr>
        <p:grpSpPr>
          <a:xfrm>
            <a:off x="2896425" y="2800481"/>
            <a:ext cx="3077546" cy="916008"/>
            <a:chOff x="2773330" y="2800481"/>
            <a:chExt cx="3077546" cy="916008"/>
          </a:xfrm>
        </p:grpSpPr>
        <p:sp>
          <p:nvSpPr>
            <p:cNvPr id="95" name="Up Arrow 94"/>
            <p:cNvSpPr/>
            <p:nvPr/>
          </p:nvSpPr>
          <p:spPr bwMode="auto">
            <a:xfrm rot="5400000">
              <a:off x="4152083" y="2017696"/>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6"/>
            <a:stretch>
              <a:fillRect/>
            </a:stretch>
          </p:blipFill>
          <p:spPr>
            <a:xfrm>
              <a:off x="3621439" y="2800481"/>
              <a:ext cx="1062651" cy="848474"/>
            </a:xfrm>
            <a:prstGeom prst="rect">
              <a:avLst/>
            </a:prstGeom>
            <a:solidFill>
              <a:schemeClr val="accent2"/>
            </a:solidFill>
            <a:ln>
              <a:noFill/>
            </a:ln>
          </p:spPr>
        </p:pic>
      </p:grpSp>
      <p:sp>
        <p:nvSpPr>
          <p:cNvPr id="97" name="Up Arrow 96"/>
          <p:cNvSpPr/>
          <p:nvPr/>
        </p:nvSpPr>
        <p:spPr bwMode="auto">
          <a:xfrm rot="16200000" flipH="1">
            <a:off x="4110886" y="3838527"/>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8" name="Group 97"/>
          <p:cNvGrpSpPr/>
          <p:nvPr/>
        </p:nvGrpSpPr>
        <p:grpSpPr>
          <a:xfrm>
            <a:off x="2893753" y="4632080"/>
            <a:ext cx="3077546" cy="905240"/>
            <a:chOff x="2770658" y="4632080"/>
            <a:chExt cx="3077546" cy="905240"/>
          </a:xfrm>
        </p:grpSpPr>
        <p:sp>
          <p:nvSpPr>
            <p:cNvPr id="99" name="Up Arrow 98"/>
            <p:cNvSpPr/>
            <p:nvPr/>
          </p:nvSpPr>
          <p:spPr bwMode="auto">
            <a:xfrm rot="5400000">
              <a:off x="4149411" y="3838527"/>
              <a:ext cx="320040" cy="3077546"/>
            </a:xfrm>
            <a:prstGeom prst="upArrow">
              <a:avLst/>
            </a:prstGeom>
            <a:solidFill>
              <a:srgbClr val="9292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355" tIns="45679" rIns="45679" bIns="91355" numCol="1" spcCol="0" rtlCol="0" fromWordArt="0" anchor="b" anchorCtr="0" forceAA="0" compatLnSpc="1">
              <a:prstTxWarp prst="textNoShape">
                <a:avLst/>
              </a:prstTxWarp>
              <a:noAutofit/>
            </a:bodyPr>
            <a:lstStyle/>
            <a:p>
              <a:pPr algn="ctr" defTabSz="913257" fontAlgn="base">
                <a:spcBef>
                  <a:spcPct val="0"/>
                </a:spcBef>
                <a:spcAft>
                  <a:spcPct val="0"/>
                </a:spcAft>
              </a:pPr>
              <a:endParaRPr lang="en-US" sz="1899" spc="-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0" name="Picture 99"/>
            <p:cNvPicPr>
              <a:picLocks noChangeAspect="1"/>
            </p:cNvPicPr>
            <p:nvPr/>
          </p:nvPicPr>
          <p:blipFill>
            <a:blip r:embed="rId7"/>
            <a:stretch>
              <a:fillRect/>
            </a:stretch>
          </p:blipFill>
          <p:spPr>
            <a:xfrm>
              <a:off x="3650813" y="4632080"/>
              <a:ext cx="1033277" cy="823392"/>
            </a:xfrm>
            <a:prstGeom prst="rect">
              <a:avLst/>
            </a:prstGeom>
            <a:solidFill>
              <a:schemeClr val="accent2"/>
            </a:solidFill>
            <a:ln>
              <a:noFill/>
            </a:ln>
          </p:spPr>
        </p:pic>
      </p:grpSp>
    </p:spTree>
    <p:extLst>
      <p:ext uri="{BB962C8B-B14F-4D97-AF65-F5344CB8AC3E}">
        <p14:creationId xmlns:p14="http://schemas.microsoft.com/office/powerpoint/2010/main" val="23000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right)">
                                      <p:cBhvr>
                                        <p:cTn id="7" dur="750"/>
                                        <p:tgtEl>
                                          <p:spTgt spid="97"/>
                                        </p:tgtEl>
                                      </p:cBhvr>
                                    </p:animEffect>
                                  </p:childTnLst>
                                </p:cTn>
                              </p:par>
                              <p:par>
                                <p:cTn id="8" presetID="22" presetClass="entr" presetSubtype="8" fill="hold" nodeType="withEffect">
                                  <p:stCondLst>
                                    <p:cond delay="750"/>
                                  </p:stCondLst>
                                  <p:childTnLst>
                                    <p:set>
                                      <p:cBhvr>
                                        <p:cTn id="9" dur="1" fill="hold">
                                          <p:stCondLst>
                                            <p:cond delay="0"/>
                                          </p:stCondLst>
                                        </p:cTn>
                                        <p:tgtEl>
                                          <p:spTgt spid="98"/>
                                        </p:tgtEl>
                                        <p:attrNameLst>
                                          <p:attrName>style.visibility</p:attrName>
                                        </p:attrNameLst>
                                      </p:cBhvr>
                                      <p:to>
                                        <p:strVal val="visible"/>
                                      </p:to>
                                    </p:set>
                                    <p:animEffect transition="in" filter="wipe(left)">
                                      <p:cBhvr>
                                        <p:cTn id="10" dur="750"/>
                                        <p:tgtEl>
                                          <p:spTgt spid="98"/>
                                        </p:tgtEl>
                                      </p:cBhvr>
                                    </p:animEffect>
                                  </p:childTnLst>
                                </p:cTn>
                              </p:par>
                              <p:par>
                                <p:cTn id="11" presetID="22" presetClass="entr" presetSubtype="2" fill="hold" grpId="0" nodeType="withEffect">
                                  <p:stCondLst>
                                    <p:cond delay="1500"/>
                                  </p:stCondLst>
                                  <p:childTnLst>
                                    <p:set>
                                      <p:cBhvr>
                                        <p:cTn id="12" dur="1" fill="hold">
                                          <p:stCondLst>
                                            <p:cond delay="0"/>
                                          </p:stCondLst>
                                        </p:cTn>
                                        <p:tgtEl>
                                          <p:spTgt spid="73"/>
                                        </p:tgtEl>
                                        <p:attrNameLst>
                                          <p:attrName>style.visibility</p:attrName>
                                        </p:attrNameLst>
                                      </p:cBhvr>
                                      <p:to>
                                        <p:strVal val="visible"/>
                                      </p:to>
                                    </p:set>
                                    <p:animEffect transition="in" filter="wipe(right)">
                                      <p:cBhvr>
                                        <p:cTn id="13" dur="750"/>
                                        <p:tgtEl>
                                          <p:spTgt spid="73"/>
                                        </p:tgtEl>
                                      </p:cBhvr>
                                    </p:animEffect>
                                  </p:childTnLst>
                                </p:cTn>
                              </p:par>
                              <p:par>
                                <p:cTn id="14" presetID="22" presetClass="entr" presetSubtype="8" fill="hold" nodeType="withEffect">
                                  <p:stCondLst>
                                    <p:cond delay="230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54694" y="294943"/>
            <a:ext cx="11601993" cy="777971"/>
          </a:xfrm>
        </p:spPr>
        <p:txBody>
          <a:bodyPr/>
          <a:lstStyle/>
          <a:p>
            <a:r>
              <a:rPr lang="en-US" dirty="0" smtClean="0"/>
              <a:t>App shapes for Office</a:t>
            </a:r>
            <a:endParaRPr lang="en-US" dirty="0"/>
          </a:p>
        </p:txBody>
      </p:sp>
      <p:grpSp>
        <p:nvGrpSpPr>
          <p:cNvPr id="2" name="Group 1"/>
          <p:cNvGrpSpPr/>
          <p:nvPr/>
        </p:nvGrpSpPr>
        <p:grpSpPr>
          <a:xfrm>
            <a:off x="327020" y="1198572"/>
            <a:ext cx="10708125" cy="5572082"/>
            <a:chOff x="327020" y="1168761"/>
            <a:chExt cx="10765415" cy="5601893"/>
          </a:xfrm>
        </p:grpSpPr>
        <p:sp>
          <p:nvSpPr>
            <p:cNvPr id="32" name="Rectangle 31"/>
            <p:cNvSpPr/>
            <p:nvPr/>
          </p:nvSpPr>
          <p:spPr>
            <a:xfrm>
              <a:off x="327020" y="116876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14071"/>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1949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27329"/>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3315820" y="1859239"/>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1" name="Rectangle 60"/>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Tree>
    <p:extLst>
      <p:ext uri="{BB962C8B-B14F-4D97-AF65-F5344CB8AC3E}">
        <p14:creationId xmlns:p14="http://schemas.microsoft.com/office/powerpoint/2010/main" val="46637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834" y="296772"/>
            <a:ext cx="7511353" cy="6477815"/>
          </a:xfrm>
          <a:prstGeom prst="rect">
            <a:avLst/>
          </a:prstGeom>
          <a:ln>
            <a:noFill/>
          </a:ln>
          <a:effectLst>
            <a:outerShdw blurRad="50800" dist="38100" dir="5400000" algn="tl" rotWithShape="0">
              <a:srgbClr val="333333">
                <a:alpha val="40000"/>
              </a:srgbClr>
            </a:outerShdw>
          </a:effectLst>
        </p:spPr>
      </p:pic>
      <p:pic>
        <p:nvPicPr>
          <p:cNvPr id="3" name="Picture 2"/>
          <p:cNvPicPr>
            <a:picLocks noChangeAspect="1"/>
          </p:cNvPicPr>
          <p:nvPr/>
        </p:nvPicPr>
        <p:blipFill>
          <a:blip r:embed="rId4"/>
          <a:stretch>
            <a:fillRect/>
          </a:stretch>
        </p:blipFill>
        <p:spPr>
          <a:xfrm>
            <a:off x="3021236" y="296772"/>
            <a:ext cx="7010055" cy="6473952"/>
          </a:xfrm>
          <a:prstGeom prst="rect">
            <a:avLst/>
          </a:prstGeom>
          <a:ln>
            <a:noFill/>
          </a:ln>
          <a:effectLst>
            <a:outerShdw blurRad="50800" dist="38100" dir="5400000" algn="tl" rotWithShape="0">
              <a:srgbClr val="333333">
                <a:alpha val="40000"/>
              </a:srgbClr>
            </a:outerShdw>
          </a:effectLst>
        </p:spPr>
      </p:pic>
      <p:pic>
        <p:nvPicPr>
          <p:cNvPr id="6" name="Picture 5"/>
          <p:cNvPicPr>
            <a:picLocks noChangeAspect="1"/>
          </p:cNvPicPr>
          <p:nvPr/>
        </p:nvPicPr>
        <p:blipFill>
          <a:blip r:embed="rId5"/>
          <a:stretch>
            <a:fillRect/>
          </a:stretch>
        </p:blipFill>
        <p:spPr>
          <a:xfrm>
            <a:off x="4819334" y="296772"/>
            <a:ext cx="7386151" cy="6473952"/>
          </a:xfrm>
          <a:prstGeom prst="rect">
            <a:avLst/>
          </a:prstGeom>
          <a:ln>
            <a:noFill/>
          </a:ln>
          <a:effectLst>
            <a:outerShdw blurRad="50800" dist="38100" dir="5400000" algn="tl" rotWithShape="0">
              <a:srgbClr val="333333">
                <a:alpha val="40000"/>
              </a:srgbClr>
            </a:outerShdw>
          </a:effectLst>
        </p:spPr>
      </p:pic>
    </p:spTree>
    <p:extLst>
      <p:ext uri="{BB962C8B-B14F-4D97-AF65-F5344CB8AC3E}">
        <p14:creationId xmlns:p14="http://schemas.microsoft.com/office/powerpoint/2010/main" val="412772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64954" y="299857"/>
            <a:ext cx="11601993" cy="777971"/>
          </a:xfrm>
        </p:spPr>
        <p:txBody>
          <a:bodyPr/>
          <a:lstStyle/>
          <a:p>
            <a:r>
              <a:rPr lang="en-US" dirty="0" smtClean="0"/>
              <a:t>App </a:t>
            </a:r>
            <a:r>
              <a:rPr lang="en-US" dirty="0"/>
              <a:t>shapes for Office</a:t>
            </a:r>
          </a:p>
        </p:txBody>
      </p:sp>
      <p:grpSp>
        <p:nvGrpSpPr>
          <p:cNvPr id="2" name="Group 1"/>
          <p:cNvGrpSpPr/>
          <p:nvPr/>
        </p:nvGrpSpPr>
        <p:grpSpPr>
          <a:xfrm>
            <a:off x="327020" y="1211263"/>
            <a:ext cx="10683737" cy="5559391"/>
            <a:chOff x="327020" y="1168761"/>
            <a:chExt cx="10765415" cy="5601893"/>
          </a:xfrm>
        </p:grpSpPr>
        <p:sp>
          <p:nvSpPr>
            <p:cNvPr id="32" name="Rectangle 31"/>
            <p:cNvSpPr/>
            <p:nvPr/>
          </p:nvSpPr>
          <p:spPr>
            <a:xfrm>
              <a:off x="327020" y="116876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080450"/>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4992139"/>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14071"/>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1949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27329"/>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1562130"/>
              <a:ext cx="1262392" cy="991778"/>
              <a:chOff x="3315820" y="1859239"/>
              <a:chExt cx="1237752" cy="972420"/>
            </a:xfrm>
          </p:grpSpPr>
          <p:sp>
            <p:nvSpPr>
              <p:cNvPr id="39" name="Rectangle 38"/>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nvGrpSpPr>
            <p:cNvPr id="45" name="Group 44"/>
            <p:cNvGrpSpPr/>
            <p:nvPr/>
          </p:nvGrpSpPr>
          <p:grpSpPr>
            <a:xfrm>
              <a:off x="1791155" y="3473819"/>
              <a:ext cx="1262392" cy="991778"/>
              <a:chOff x="2706656" y="3571890"/>
              <a:chExt cx="1237752" cy="972420"/>
            </a:xfrm>
          </p:grpSpPr>
          <p:sp>
            <p:nvSpPr>
              <p:cNvPr id="47" name="Rectangle 46"/>
              <p:cNvSpPr/>
              <p:nvPr/>
            </p:nvSpPr>
            <p:spPr>
              <a:xfrm>
                <a:off x="2706656" y="3691695"/>
                <a:ext cx="1237752" cy="852615"/>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57" name="Rectangle 56"/>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1" name="Rectangle 60"/>
              <p:cNvSpPr/>
              <p:nvPr/>
            </p:nvSpPr>
            <p:spPr>
              <a:xfrm>
                <a:off x="2706656" y="3571890"/>
                <a:ext cx="1237752" cy="132043"/>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6" name="Group 65"/>
            <p:cNvGrpSpPr/>
            <p:nvPr/>
          </p:nvGrpSpPr>
          <p:grpSpPr>
            <a:xfrm>
              <a:off x="1777433" y="5421169"/>
              <a:ext cx="1289836" cy="920456"/>
              <a:chOff x="1748615" y="4667651"/>
              <a:chExt cx="1432740" cy="902854"/>
            </a:xfrm>
          </p:grpSpPr>
          <p:grpSp>
            <p:nvGrpSpPr>
              <p:cNvPr id="67" name="Group 66"/>
              <p:cNvGrpSpPr/>
              <p:nvPr/>
            </p:nvGrpSpPr>
            <p:grpSpPr>
              <a:xfrm>
                <a:off x="1748615" y="4667651"/>
                <a:ext cx="1432740" cy="902854"/>
                <a:chOff x="1748615" y="4667651"/>
                <a:chExt cx="1432740" cy="902854"/>
              </a:xfrm>
            </p:grpSpPr>
            <p:sp>
              <p:nvSpPr>
                <p:cNvPr id="72" name="Rectangle 71"/>
                <p:cNvSpPr/>
                <p:nvPr/>
              </p:nvSpPr>
              <p:spPr>
                <a:xfrm>
                  <a:off x="1748615" y="4667651"/>
                  <a:ext cx="143274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3" name="Rectangle 72"/>
                <p:cNvSpPr/>
                <p:nvPr/>
              </p:nvSpPr>
              <p:spPr>
                <a:xfrm>
                  <a:off x="2211795" y="4667651"/>
                  <a:ext cx="969560" cy="90285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4" name="Rectangle 73"/>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5" name="Straight Connector 74"/>
                <p:cNvCxnSpPr/>
                <p:nvPr/>
              </p:nvCxnSpPr>
              <p:spPr>
                <a:xfrm>
                  <a:off x="2357741" y="51088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6" name="Straight Connector 75"/>
                <p:cNvCxnSpPr/>
                <p:nvPr/>
              </p:nvCxnSpPr>
              <p:spPr>
                <a:xfrm>
                  <a:off x="2367266" y="52612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7" name="Straight Connector 76"/>
                <p:cNvCxnSpPr/>
                <p:nvPr/>
              </p:nvCxnSpPr>
              <p:spPr>
                <a:xfrm>
                  <a:off x="2367266" y="5413643"/>
                  <a:ext cx="690624"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cxnSp>
            <p:nvCxnSpPr>
              <p:cNvPr id="68" name="Straight Connector 67"/>
              <p:cNvCxnSpPr/>
              <p:nvPr/>
            </p:nvCxnSpPr>
            <p:spPr>
              <a:xfrm>
                <a:off x="1835151" y="4926104"/>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835151" y="507733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a:off x="1842068" y="52612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a:off x="1842068" y="5413643"/>
                <a:ext cx="252866" cy="0"/>
              </a:xfrm>
              <a:prstGeom prst="line">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cxnSp>
        </p:grpSp>
      </p:grpSp>
    </p:spTree>
    <p:extLst>
      <p:ext uri="{BB962C8B-B14F-4D97-AF65-F5344CB8AC3E}">
        <p14:creationId xmlns:p14="http://schemas.microsoft.com/office/powerpoint/2010/main" val="346597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741192998"/>
              </p:ext>
            </p:extLst>
          </p:nvPr>
        </p:nvGraphicFramePr>
        <p:xfrm>
          <a:off x="447754" y="1517097"/>
          <a:ext cx="11453125" cy="5463780"/>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val="1253488153"/>
                    </a:ext>
                  </a:extLst>
                </a:gridCol>
              </a:tblGrid>
              <a:tr h="1068310">
                <a:tc>
                  <a:txBody>
                    <a:bodyPr/>
                    <a:lstStyle/>
                    <a:p>
                      <a:r>
                        <a:rPr lang="en-US" sz="2900" dirty="0" smtClean="0"/>
                        <a:t>Office 365 Development</a:t>
                      </a:r>
                      <a:endParaRPr lang="en-US" sz="2900" dirty="0"/>
                    </a:p>
                  </a:txBody>
                  <a:tcPr marL="93260" marR="93260" marT="46630" marB="46630" anchor="ctr"/>
                </a:tc>
                <a:extLst>
                  <a:ext uri="{0D108BD9-81ED-4DB2-BD59-A6C34878D82A}">
                    <a16:rowId xmlns:a16="http://schemas.microsoft.com/office/drawing/2014/main" val="829859176"/>
                  </a:ext>
                </a:extLst>
              </a:tr>
              <a:tr h="1068310">
                <a:tc>
                  <a:txBody>
                    <a:bodyPr/>
                    <a:lstStyle/>
                    <a:p>
                      <a:r>
                        <a:rPr lang="en-US" sz="2400" b="0" dirty="0" smtClean="0"/>
                        <a:t>Module 1: Getting started with Apps for SharePoint</a:t>
                      </a:r>
                    </a:p>
                  </a:txBody>
                  <a:tcPr marL="93260" marR="93260" marT="46630" marB="46630" anchor="ctr"/>
                </a:tc>
                <a:extLst>
                  <a:ext uri="{0D108BD9-81ED-4DB2-BD59-A6C34878D82A}">
                    <a16:rowId xmlns:a16="http://schemas.microsoft.com/office/drawing/2014/main" val="1946132611"/>
                  </a:ext>
                </a:extLst>
              </a:tr>
              <a:tr h="106831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b="1" dirty="0" smtClean="0"/>
                        <a:t>Module 2: Getting started with Apps for</a:t>
                      </a:r>
                      <a:r>
                        <a:rPr lang="en-US" sz="2400" b="1" baseline="0" dirty="0" smtClean="0"/>
                        <a:t> Office</a:t>
                      </a:r>
                      <a:endParaRPr lang="en-US" sz="2400" b="1" dirty="0" smtClean="0"/>
                    </a:p>
                    <a:p>
                      <a:endParaRPr lang="en-US" sz="2400" dirty="0" smtClean="0"/>
                    </a:p>
                  </a:txBody>
                  <a:tcPr marL="93260" marR="93260" marT="46630" marB="46630" anchor="ctr"/>
                </a:tc>
                <a:extLst>
                  <a:ext uri="{0D108BD9-81ED-4DB2-BD59-A6C34878D82A}">
                    <a16:rowId xmlns:a16="http://schemas.microsoft.com/office/drawing/2014/main" val="32040026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the Office 365 APIs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extLst>
                  <a:ext uri="{0D108BD9-81ED-4DB2-BD59-A6C34878D82A}">
                    <a16:rowId xmlns:a16="http://schemas.microsoft.com/office/drawing/2014/main" val="42662781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Moving Full Trust Code to the Cloud Using </a:t>
                      </a:r>
                      <a:br>
                        <a:rPr lang="en-US" sz="2400" b="0" dirty="0" smtClean="0"/>
                      </a:br>
                      <a:r>
                        <a:rPr lang="en-US" sz="2400" b="0" dirty="0" smtClean="0"/>
                        <a:t>                 Repeatable Patterns and</a:t>
                      </a:r>
                      <a:r>
                        <a:rPr lang="en-US" sz="2400" b="0" baseline="0" dirty="0" smtClean="0"/>
                        <a:t> </a:t>
                      </a:r>
                      <a:r>
                        <a:rPr lang="en-US" sz="2400" b="0" dirty="0" smtClean="0"/>
                        <a:t>Best Practices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extLst>
                  <a:ext uri="{0D108BD9-81ED-4DB2-BD59-A6C34878D82A}">
                    <a16:rowId xmlns:a16="http://schemas.microsoft.com/office/drawing/2014/main" val="1666047213"/>
                  </a:ext>
                </a:extLst>
              </a:tr>
            </a:tbl>
          </a:graphicData>
        </a:graphic>
      </p:graphicFrame>
    </p:spTree>
    <p:extLst>
      <p:ext uri="{BB962C8B-B14F-4D97-AF65-F5344CB8AC3E}">
        <p14:creationId xmlns:p14="http://schemas.microsoft.com/office/powerpoint/2010/main" val="4197775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582" y="318779"/>
            <a:ext cx="7871488" cy="6074505"/>
          </a:xfrm>
          <a:prstGeom prst="rect">
            <a:avLst/>
          </a:prstGeom>
          <a:ln>
            <a:noFill/>
          </a:ln>
          <a:effectLst>
            <a:outerShdw blurRad="50800" dist="38100" dir="5400000" algn="tl" rotWithShape="0">
              <a:srgbClr val="333333">
                <a:alpha val="40000"/>
              </a:srgbClr>
            </a:outerShdw>
          </a:effectLst>
        </p:spPr>
      </p:pic>
      <p:pic>
        <p:nvPicPr>
          <p:cNvPr id="3" name="Picture 2"/>
          <p:cNvPicPr>
            <a:picLocks noChangeAspect="1"/>
          </p:cNvPicPr>
          <p:nvPr/>
        </p:nvPicPr>
        <p:blipFill>
          <a:blip r:embed="rId4"/>
          <a:stretch>
            <a:fillRect/>
          </a:stretch>
        </p:blipFill>
        <p:spPr>
          <a:xfrm>
            <a:off x="3042052" y="321076"/>
            <a:ext cx="6440087" cy="6440087"/>
          </a:xfrm>
          <a:prstGeom prst="rect">
            <a:avLst/>
          </a:prstGeom>
          <a:ln>
            <a:noFill/>
          </a:ln>
          <a:effectLst>
            <a:outerShdw blurRad="50800" dist="38100" dir="5400000" algn="tl" rotWithShape="0">
              <a:srgbClr val="333333">
                <a:alpha val="40000"/>
              </a:srgbClr>
            </a:outerShdw>
          </a:effectLst>
        </p:spPr>
      </p:pic>
      <p:pic>
        <p:nvPicPr>
          <p:cNvPr id="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9744" y="1259884"/>
            <a:ext cx="7345597" cy="5509196"/>
          </a:xfrm>
          <a:prstGeom prst="rect">
            <a:avLst/>
          </a:prstGeom>
          <a:ln>
            <a:noFill/>
          </a:ln>
          <a:effectLst>
            <a:outerShdw blurRad="50800" dist="38100" dir="5400000" algn="tl" rotWithShape="0">
              <a:srgbClr val="333333">
                <a:alpha val="40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76497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5"/>
          <p:cNvSpPr>
            <a:spLocks noGrp="1"/>
          </p:cNvSpPr>
          <p:nvPr>
            <p:ph type="title"/>
          </p:nvPr>
        </p:nvSpPr>
        <p:spPr>
          <a:xfrm>
            <a:off x="282539" y="290548"/>
            <a:ext cx="11601993" cy="777971"/>
          </a:xfrm>
        </p:spPr>
        <p:txBody>
          <a:bodyPr/>
          <a:lstStyle/>
          <a:p>
            <a:r>
              <a:rPr lang="en-US" dirty="0" smtClean="0"/>
              <a:t>App </a:t>
            </a:r>
            <a:r>
              <a:rPr lang="en-US" dirty="0"/>
              <a:t>shapes for Office</a:t>
            </a:r>
          </a:p>
        </p:txBody>
      </p:sp>
      <p:grpSp>
        <p:nvGrpSpPr>
          <p:cNvPr id="2" name="Group 1"/>
          <p:cNvGrpSpPr/>
          <p:nvPr/>
        </p:nvGrpSpPr>
        <p:grpSpPr>
          <a:xfrm>
            <a:off x="327021" y="1211262"/>
            <a:ext cx="10691848" cy="5563611"/>
            <a:chOff x="327020" y="1190966"/>
            <a:chExt cx="10765415" cy="5601892"/>
          </a:xfrm>
        </p:grpSpPr>
        <p:sp>
          <p:nvSpPr>
            <p:cNvPr id="32" name="Rectangle 31"/>
            <p:cNvSpPr/>
            <p:nvPr/>
          </p:nvSpPr>
          <p:spPr>
            <a:xfrm>
              <a:off x="327020" y="1190966"/>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3" name="Rectangle 32"/>
            <p:cNvSpPr/>
            <p:nvPr/>
          </p:nvSpPr>
          <p:spPr>
            <a:xfrm>
              <a:off x="327020" y="3102654"/>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327020" y="501434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5" name="Text Placeholder 2"/>
            <p:cNvSpPr txBox="1">
              <a:spLocks/>
            </p:cNvSpPr>
            <p:nvPr/>
          </p:nvSpPr>
          <p:spPr>
            <a:xfrm>
              <a:off x="4831693" y="1436276"/>
              <a:ext cx="5490440"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Task pane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App adjacent to the document</a:t>
              </a:r>
            </a:p>
          </p:txBody>
        </p:sp>
        <p:sp>
          <p:nvSpPr>
            <p:cNvPr id="36" name="Rectangle 35"/>
            <p:cNvSpPr/>
            <p:nvPr/>
          </p:nvSpPr>
          <p:spPr>
            <a:xfrm>
              <a:off x="4831692" y="3341698"/>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Content</a:t>
              </a:r>
            </a:p>
            <a:p>
              <a:pPr marL="0" lvl="1" defTabSz="932468"/>
              <a:r>
                <a:rPr lang="en-US" sz="2040" dirty="0">
                  <a:gradFill>
                    <a:gsLst>
                      <a:gs pos="1250">
                        <a:srgbClr val="797A7D"/>
                      </a:gs>
                      <a:gs pos="100000">
                        <a:srgbClr val="797A7D"/>
                      </a:gs>
                    </a:gsLst>
                    <a:lin ang="5400000" scaled="0"/>
                  </a:gradFill>
                </a:rPr>
                <a:t>App in the body of the document</a:t>
              </a:r>
            </a:p>
          </p:txBody>
        </p:sp>
        <p:sp>
          <p:nvSpPr>
            <p:cNvPr id="37" name="Rectangle 36"/>
            <p:cNvSpPr/>
            <p:nvPr/>
          </p:nvSpPr>
          <p:spPr>
            <a:xfrm>
              <a:off x="4831692" y="5249534"/>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Mail </a:t>
              </a:r>
              <a:br>
                <a:rPr lang="en-US" sz="4080" dirty="0">
                  <a:gradFill>
                    <a:gsLst>
                      <a:gs pos="1250">
                        <a:srgbClr val="DC3C00"/>
                      </a:gs>
                      <a:gs pos="100000">
                        <a:srgbClr val="DC3C00"/>
                      </a:gs>
                    </a:gsLst>
                    <a:lin ang="5400000" scaled="0"/>
                  </a:gradFill>
                  <a:latin typeface="Segoe UI Light"/>
                </a:rPr>
              </a:br>
              <a:r>
                <a:rPr lang="en-US" sz="2040" dirty="0">
                  <a:gradFill>
                    <a:gsLst>
                      <a:gs pos="1250">
                        <a:srgbClr val="797A7D"/>
                      </a:gs>
                      <a:gs pos="100000">
                        <a:srgbClr val="797A7D"/>
                      </a:gs>
                    </a:gsLst>
                    <a:lin ang="5400000" scaled="0"/>
                  </a:gradFill>
                </a:rPr>
                <a:t>Inline pane on an email or appointment item</a:t>
              </a:r>
            </a:p>
          </p:txBody>
        </p:sp>
        <p:grpSp>
          <p:nvGrpSpPr>
            <p:cNvPr id="38" name="Group 37"/>
            <p:cNvGrpSpPr/>
            <p:nvPr/>
          </p:nvGrpSpPr>
          <p:grpSpPr>
            <a:xfrm>
              <a:off x="1791155" y="3496023"/>
              <a:ext cx="1262392" cy="991778"/>
              <a:chOff x="2706656" y="3571890"/>
              <a:chExt cx="1237752" cy="972420"/>
            </a:xfrm>
          </p:grpSpPr>
          <p:sp>
            <p:nvSpPr>
              <p:cNvPr id="39" name="Rectangle 38"/>
              <p:cNvSpPr/>
              <p:nvPr/>
            </p:nvSpPr>
            <p:spPr>
              <a:xfrm>
                <a:off x="2706656" y="3691695"/>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1" name="Rectangle 40"/>
              <p:cNvSpPr/>
              <p:nvPr/>
            </p:nvSpPr>
            <p:spPr>
              <a:xfrm>
                <a:off x="3135517" y="4124020"/>
                <a:ext cx="380030" cy="2193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706656" y="3571890"/>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45" name="Freeform 11"/>
              <p:cNvSpPr>
                <a:spLocks noEditPoints="1"/>
              </p:cNvSpPr>
              <p:nvPr/>
            </p:nvSpPr>
            <p:spPr bwMode="auto">
              <a:xfrm>
                <a:off x="3046734" y="3764014"/>
                <a:ext cx="557597" cy="707977"/>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47" name="Group 46"/>
            <p:cNvGrpSpPr/>
            <p:nvPr/>
          </p:nvGrpSpPr>
          <p:grpSpPr>
            <a:xfrm>
              <a:off x="1777433" y="5443373"/>
              <a:ext cx="1289836" cy="920456"/>
              <a:chOff x="1748615" y="4667651"/>
              <a:chExt cx="1432740" cy="902854"/>
            </a:xfrm>
          </p:grpSpPr>
          <p:grpSp>
            <p:nvGrpSpPr>
              <p:cNvPr id="57" name="Group 56"/>
              <p:cNvGrpSpPr/>
              <p:nvPr/>
            </p:nvGrpSpPr>
            <p:grpSpPr>
              <a:xfrm>
                <a:off x="1748615" y="4667651"/>
                <a:ext cx="1432740" cy="902854"/>
                <a:chOff x="1748615" y="4667651"/>
                <a:chExt cx="1432740" cy="902854"/>
              </a:xfrm>
            </p:grpSpPr>
            <p:sp>
              <p:nvSpPr>
                <p:cNvPr id="68" name="Rectangle 67"/>
                <p:cNvSpPr/>
                <p:nvPr/>
              </p:nvSpPr>
              <p:spPr>
                <a:xfrm>
                  <a:off x="1748615" y="4667651"/>
                  <a:ext cx="143274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69" name="Rectangle 68"/>
                <p:cNvSpPr/>
                <p:nvPr/>
              </p:nvSpPr>
              <p:spPr>
                <a:xfrm>
                  <a:off x="2211795" y="4667651"/>
                  <a:ext cx="969560" cy="90285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0" name="Rectangle 69"/>
                <p:cNvSpPr/>
                <p:nvPr/>
              </p:nvSpPr>
              <p:spPr>
                <a:xfrm>
                  <a:off x="2357741" y="4750262"/>
                  <a:ext cx="690624" cy="1758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cxnSp>
              <p:nvCxnSpPr>
                <p:cNvPr id="71" name="Straight Connector 70"/>
                <p:cNvCxnSpPr/>
                <p:nvPr/>
              </p:nvCxnSpPr>
              <p:spPr>
                <a:xfrm>
                  <a:off x="2357741" y="51088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2" name="Straight Connector 71"/>
                <p:cNvCxnSpPr/>
                <p:nvPr/>
              </p:nvCxnSpPr>
              <p:spPr>
                <a:xfrm>
                  <a:off x="2367266" y="52612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73" name="Straight Connector 72"/>
                <p:cNvCxnSpPr/>
                <p:nvPr/>
              </p:nvCxnSpPr>
              <p:spPr>
                <a:xfrm>
                  <a:off x="2367266" y="5413643"/>
                  <a:ext cx="690624"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cxnSp>
            <p:nvCxnSpPr>
              <p:cNvPr id="61" name="Straight Connector 60"/>
              <p:cNvCxnSpPr/>
              <p:nvPr/>
            </p:nvCxnSpPr>
            <p:spPr>
              <a:xfrm>
                <a:off x="1835151" y="4926104"/>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2" name="Straight Connector 61"/>
              <p:cNvCxnSpPr/>
              <p:nvPr/>
            </p:nvCxnSpPr>
            <p:spPr>
              <a:xfrm>
                <a:off x="1835151" y="507733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6" name="Straight Connector 65"/>
              <p:cNvCxnSpPr/>
              <p:nvPr/>
            </p:nvCxnSpPr>
            <p:spPr>
              <a:xfrm>
                <a:off x="1842068" y="52612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842068" y="5413643"/>
                <a:ext cx="252866" cy="0"/>
              </a:xfrm>
              <a:prstGeom prst="line">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cxnSp>
        </p:grpSp>
        <p:grpSp>
          <p:nvGrpSpPr>
            <p:cNvPr id="74" name="Group 73"/>
            <p:cNvGrpSpPr/>
            <p:nvPr/>
          </p:nvGrpSpPr>
          <p:grpSpPr>
            <a:xfrm>
              <a:off x="1791155" y="1584334"/>
              <a:ext cx="1262392" cy="991778"/>
              <a:chOff x="3315820" y="1859239"/>
              <a:chExt cx="1237752" cy="972420"/>
            </a:xfrm>
          </p:grpSpPr>
          <p:sp>
            <p:nvSpPr>
              <p:cNvPr id="75" name="Rectangle 74"/>
              <p:cNvSpPr/>
              <p:nvPr/>
            </p:nvSpPr>
            <p:spPr>
              <a:xfrm>
                <a:off x="3315820" y="1979044"/>
                <a:ext cx="1237752" cy="852615"/>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sp>
            <p:nvSpPr>
              <p:cNvPr id="76" name="Rectangle 75"/>
              <p:cNvSpPr/>
              <p:nvPr/>
            </p:nvSpPr>
            <p:spPr>
              <a:xfrm>
                <a:off x="4054629" y="2052775"/>
                <a:ext cx="454976" cy="7097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77" name="Rectangle 76"/>
              <p:cNvSpPr/>
              <p:nvPr/>
            </p:nvSpPr>
            <p:spPr>
              <a:xfrm>
                <a:off x="3315820" y="1859239"/>
                <a:ext cx="1237752" cy="132043"/>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grpSp>
    </p:spTree>
    <p:extLst>
      <p:ext uri="{BB962C8B-B14F-4D97-AF65-F5344CB8AC3E}">
        <p14:creationId xmlns:p14="http://schemas.microsoft.com/office/powerpoint/2010/main" val="125331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13268"/>
          <a:stretch/>
        </p:blipFill>
        <p:spPr>
          <a:xfrm>
            <a:off x="329870" y="318779"/>
            <a:ext cx="7460827" cy="5550426"/>
          </a:xfrm>
          <a:prstGeom prst="rect">
            <a:avLst/>
          </a:prstGeom>
          <a:effectLst>
            <a:outerShdw blurRad="50800" dist="38100" dir="5400000" algn="ctr" rotWithShape="0">
              <a:srgbClr val="000000">
                <a:alpha val="40000"/>
              </a:srgbClr>
            </a:outerShdw>
          </a:effectLst>
        </p:spPr>
      </p:pic>
      <p:pic>
        <p:nvPicPr>
          <p:cNvPr id="6" name="Picture 5"/>
          <p:cNvPicPr>
            <a:picLocks noChangeAspect="1"/>
          </p:cNvPicPr>
          <p:nvPr/>
        </p:nvPicPr>
        <p:blipFill>
          <a:blip r:embed="rId4"/>
          <a:stretch>
            <a:fillRect/>
          </a:stretch>
        </p:blipFill>
        <p:spPr>
          <a:xfrm>
            <a:off x="3112391" y="318779"/>
            <a:ext cx="7460827" cy="6280975"/>
          </a:xfrm>
          <a:prstGeom prst="rect">
            <a:avLst/>
          </a:prstGeom>
          <a:ln>
            <a:noFill/>
          </a:ln>
          <a:effectLst>
            <a:outerShdw blurRad="50800" dist="38100" dir="5400000" algn="tl" rotWithShape="0">
              <a:srgbClr val="333333">
                <a:alpha val="40000"/>
              </a:srgbClr>
            </a:outerShdw>
          </a:effectLst>
        </p:spPr>
      </p:pic>
      <p:pic>
        <p:nvPicPr>
          <p:cNvPr id="4" name="Picture 3"/>
          <p:cNvPicPr>
            <a:picLocks noChangeAspect="1"/>
          </p:cNvPicPr>
          <p:nvPr/>
        </p:nvPicPr>
        <p:blipFill>
          <a:blip r:embed="rId5"/>
          <a:stretch>
            <a:fillRect/>
          </a:stretch>
        </p:blipFill>
        <p:spPr>
          <a:xfrm>
            <a:off x="2848617" y="1501608"/>
            <a:ext cx="9326033" cy="5242181"/>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427589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Apps for </a:t>
            </a:r>
            <a:r>
              <a:rPr lang="en-US" b="0" dirty="0" smtClean="0"/>
              <a:t>Office samples</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867541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smtClean="0"/>
              <a:t>Environment</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a:t>Building your </a:t>
            </a:r>
            <a:r>
              <a:rPr lang="en-US" sz="3200" spc="-102" dirty="0" smtClean="0"/>
              <a:t>first app </a:t>
            </a:r>
            <a:r>
              <a:rPr lang="en-US" sz="3200" spc="-102" dirty="0"/>
              <a:t>for Office</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422191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Surface your business solutions in Office 365 user interface</a:t>
            </a:r>
          </a:p>
          <a:p>
            <a:pPr marL="0" indent="0">
              <a:spcBef>
                <a:spcPts val="1224"/>
              </a:spcBef>
              <a:buNone/>
            </a:pPr>
            <a:r>
              <a:rPr lang="en-US" dirty="0"/>
              <a:t>Leverage the building </a:t>
            </a:r>
            <a:r>
              <a:rPr lang="en-US" dirty="0" smtClean="0"/>
              <a:t>blocks of the platform</a:t>
            </a:r>
          </a:p>
          <a:p>
            <a:pPr marL="0" indent="0">
              <a:spcBef>
                <a:spcPts val="1224"/>
              </a:spcBef>
              <a:buNone/>
            </a:pPr>
            <a:r>
              <a:rPr lang="en-US" dirty="0" smtClean="0"/>
              <a:t>Use the development platform of your choice</a:t>
            </a:r>
            <a:endParaRPr lang="en-US" dirty="0"/>
          </a:p>
          <a:p>
            <a:pPr marL="0" indent="0">
              <a:buNone/>
            </a:pP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3125" y="1011687"/>
            <a:ext cx="2330240" cy="4971181"/>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useBgFill="1">
        <p:nvSpPr>
          <p:cNvPr id="4" name="TopMask"/>
          <p:cNvSpPr/>
          <p:nvPr/>
        </p:nvSpPr>
        <p:spPr bwMode="auto">
          <a:xfrm>
            <a:off x="4897771" y="1910"/>
            <a:ext cx="2640939"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useBgFill="1">
        <p:nvSpPr>
          <p:cNvPr id="5" name="Bottom Mask"/>
          <p:cNvSpPr/>
          <p:nvPr/>
        </p:nvSpPr>
        <p:spPr bwMode="auto">
          <a:xfrm>
            <a:off x="4897771" y="4662384"/>
            <a:ext cx="2640939" cy="195907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p:nvSpPr>
          <p:cNvPr id="50" name="Rectangle 49"/>
          <p:cNvSpPr/>
          <p:nvPr/>
        </p:nvSpPr>
        <p:spPr bwMode="auto">
          <a:xfrm>
            <a:off x="2517854"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51" name="Rectangle 50"/>
          <p:cNvSpPr/>
          <p:nvPr/>
        </p:nvSpPr>
        <p:spPr bwMode="auto">
          <a:xfrm>
            <a:off x="7591035"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49" name="Rectangle 48"/>
          <p:cNvSpPr/>
          <p:nvPr/>
        </p:nvSpPr>
        <p:spPr bwMode="auto">
          <a:xfrm>
            <a:off x="5053125" y="2332147"/>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61" name="Freeform 73"/>
          <p:cNvSpPr>
            <a:spLocks noEditPoints="1"/>
          </p:cNvSpPr>
          <p:nvPr/>
        </p:nvSpPr>
        <p:spPr bwMode="auto">
          <a:xfrm>
            <a:off x="8344778" y="3072004"/>
            <a:ext cx="825105"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3121" tIns="46559" rIns="93121" bIns="46559" numCol="1" anchor="t" anchorCtr="0" compatLnSpc="1">
            <a:prstTxWarp prst="textNoShape">
              <a:avLst/>
            </a:prstTxWarp>
          </a:bodyPr>
          <a:lstStyle/>
          <a:p>
            <a:pPr marL="0" marR="0" lvl="0" indent="0" algn="l" defTabSz="931953"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292929"/>
              </a:solidFill>
              <a:effectLst/>
              <a:uLnTx/>
              <a:uFillTx/>
              <a:latin typeface="Segoe Pro" pitchFamily="34" charset="0"/>
              <a:ea typeface="+mn-ea"/>
              <a:cs typeface="+mn-cs"/>
            </a:endParaRPr>
          </a:p>
        </p:txBody>
      </p:sp>
      <p:sp>
        <p:nvSpPr>
          <p:cNvPr id="35" name="Office Logo"/>
          <p:cNvSpPr>
            <a:spLocks/>
          </p:cNvSpPr>
          <p:nvPr/>
        </p:nvSpPr>
        <p:spPr bwMode="auto">
          <a:xfrm>
            <a:off x="5601836" y="2786734"/>
            <a:ext cx="1213214"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a:off x="5887" y="1908"/>
            <a:ext cx="12424710"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9" tIns="46559" rIns="46559" bIns="46559" numCol="1" spcCol="0" rtlCol="0" fromWordArt="0" anchor="ctr" anchorCtr="0" forceAA="0" compatLnSpc="1">
            <a:prstTxWarp prst="textNoShape">
              <a:avLst/>
            </a:prstTxWarp>
            <a:noAutofit/>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17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Segoe UI" pitchFamily="34" charset="0"/>
              <a:cs typeface="Segoe UI" pitchFamily="34" charset="0"/>
            </a:endParaRPr>
          </a:p>
        </p:txBody>
      </p:sp>
      <p:sp>
        <p:nvSpPr>
          <p:cNvPr id="89" name="innovation"/>
          <p:cNvSpPr>
            <a:spLocks noGrp="1"/>
          </p:cNvSpPr>
          <p:nvPr/>
        </p:nvSpPr>
        <p:spPr>
          <a:xfrm>
            <a:off x="3566571" y="1206569"/>
            <a:ext cx="1929631"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Dev.</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90" name="differentiation"/>
          <p:cNvSpPr>
            <a:spLocks noGrp="1"/>
          </p:cNvSpPr>
          <p:nvPr/>
        </p:nvSpPr>
        <p:spPr>
          <a:xfrm>
            <a:off x="6700043" y="1206569"/>
            <a:ext cx="2457828"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ctr" defTabSz="931920" rtl="0" eaLnBrk="1" fontAlgn="auto" latinLnBrk="0" hangingPunct="1">
              <a:lnSpc>
                <a:spcPct val="90000"/>
              </a:lnSpc>
              <a:spcBef>
                <a:spcPct val="0"/>
              </a:spcBef>
              <a:spcAft>
                <a:spcPts val="600"/>
              </a:spcAft>
              <a:buClrTx/>
              <a:buSzTx/>
              <a:buFontTx/>
              <a:buNone/>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.com</a:t>
            </a:r>
          </a:p>
        </p:txBody>
      </p:sp>
      <p:sp>
        <p:nvSpPr>
          <p:cNvPr id="44" name="and"/>
          <p:cNvSpPr>
            <a:spLocks noGrp="1"/>
          </p:cNvSpPr>
          <p:nvPr/>
        </p:nvSpPr>
        <p:spPr>
          <a:xfrm>
            <a:off x="5063091" y="1206569"/>
            <a:ext cx="2458444"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Office</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36" name="Globe"/>
          <p:cNvSpPr>
            <a:spLocks noEditPoints="1"/>
          </p:cNvSpPr>
          <p:nvPr/>
        </p:nvSpPr>
        <p:spPr bwMode="auto">
          <a:xfrm>
            <a:off x="3220394" y="3090149"/>
            <a:ext cx="916611"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13553" rtl="0" eaLnBrk="1" fontAlgn="auto" latinLnBrk="0" hangingPunct="1">
              <a:lnSpc>
                <a:spcPct val="100000"/>
              </a:lnSpc>
              <a:spcBef>
                <a:spcPts val="0"/>
              </a:spcBef>
              <a:spcAft>
                <a:spcPts val="0"/>
              </a:spcAft>
              <a:buClrTx/>
              <a:buSzTx/>
              <a:buFontTx/>
              <a:buNone/>
              <a:tabLst/>
              <a:defRPr/>
            </a:pPr>
            <a:endParaRPr kumimoji="0" lang="en-US" sz="1698"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Box 36"/>
          <p:cNvSpPr txBox="1"/>
          <p:nvPr/>
        </p:nvSpPr>
        <p:spPr>
          <a:xfrm>
            <a:off x="3312669" y="4870302"/>
            <a:ext cx="6179534" cy="627406"/>
          </a:xfrm>
          <a:prstGeom prst="rect">
            <a:avLst/>
          </a:prstGeom>
          <a:noFill/>
        </p:spPr>
        <p:txBody>
          <a:bodyPr wrap="square" lIns="182753" tIns="146204" rIns="182753" bIns="146204" rtlCol="0">
            <a:spAutoFit/>
          </a:bodyPr>
          <a:lstStyle/>
          <a:p>
            <a:pPr marL="0" marR="0" lvl="0" indent="0" algn="l" defTabSz="932098" rtl="0" eaLnBrk="1" fontAlgn="auto" latinLnBrk="0" hangingPunct="1">
              <a:lnSpc>
                <a:spcPct val="90000"/>
              </a:lnSpc>
              <a:spcBef>
                <a:spcPts val="0"/>
              </a:spcBef>
              <a:spcAft>
                <a:spcPts val="600"/>
              </a:spcAft>
              <a:buClrTx/>
              <a:buSzTx/>
              <a:buFontTx/>
              <a:buNone/>
              <a:tabLst/>
              <a:defRPr/>
            </a:pPr>
            <a:r>
              <a:rPr kumimoji="0" lang="en-US" sz="2398"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One stop shop for Office Developer Platform</a:t>
            </a:r>
          </a:p>
        </p:txBody>
      </p:sp>
      <p:grpSp>
        <p:nvGrpSpPr>
          <p:cNvPr id="38" name="Group 37"/>
          <p:cNvGrpSpPr/>
          <p:nvPr/>
        </p:nvGrpSpPr>
        <p:grpSpPr>
          <a:xfrm>
            <a:off x="5003" y="-92280"/>
            <a:ext cx="12426473" cy="7399542"/>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2530995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Apps for </a:t>
            </a:r>
            <a:r>
              <a:rPr lang="en-US" dirty="0" smtClean="0"/>
              <a:t>Office</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2890" y="1212861"/>
            <a:ext cx="2113927" cy="21147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Oval 17"/>
          <p:cNvSpPr/>
          <p:nvPr/>
        </p:nvSpPr>
        <p:spPr bwMode="gray">
          <a:xfrm>
            <a:off x="1498382" y="1578500"/>
            <a:ext cx="1382943" cy="138350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2205" y="1887592"/>
            <a:ext cx="1084407"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5247" y="3475732"/>
            <a:ext cx="4155860"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6335" y="3111946"/>
            <a:ext cx="3633295"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6332" y="2276270"/>
            <a:ext cx="4115616" cy="1779138"/>
          </a:xfrm>
          <a:prstGeom prst="rect">
            <a:avLst/>
          </a:prstGeom>
        </p:spPr>
      </p:pic>
      <p:sp>
        <p:nvSpPr>
          <p:cNvPr id="23" name="TextBox 22"/>
          <p:cNvSpPr txBox="1"/>
          <p:nvPr/>
        </p:nvSpPr>
        <p:spPr>
          <a:xfrm>
            <a:off x="5151703" y="1003772"/>
            <a:ext cx="7076939" cy="1149455"/>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Explore our </a:t>
            </a: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developer center</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a:p>
            <a:pPr marL="52351"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http://dev.office.com</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5151703" y="152683"/>
            <a:ext cx="4198048" cy="1001456"/>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Calls to action</a:t>
            </a:r>
          </a:p>
        </p:txBody>
      </p:sp>
      <p:sp>
        <p:nvSpPr>
          <p:cNvPr id="14" name="TextBox 13"/>
          <p:cNvSpPr txBox="1"/>
          <p:nvPr/>
        </p:nvSpPr>
        <p:spPr>
          <a:xfrm>
            <a:off x="5151702" y="4983902"/>
            <a:ext cx="7076939" cy="1260422"/>
          </a:xfrm>
          <a:prstGeom prst="rect">
            <a:avLst/>
          </a:prstGeom>
          <a:noFill/>
        </p:spPr>
        <p:txBody>
          <a:bodyPr wrap="square" lIns="182729" tIns="146182" rIns="182729" bIns="149175" rtlCol="0" anchor="t">
            <a:noAutofit/>
          </a:bodyPr>
          <a:lstStyle/>
          <a:p>
            <a:pPr marL="0" marR="0" lvl="0" indent="0" algn="l" defTabSz="577482" rtl="0" eaLnBrk="1" fontAlgn="auto" latinLnBrk="0" hangingPunct="1">
              <a:lnSpc>
                <a:spcPct val="100000"/>
              </a:lnSpc>
              <a:spcBef>
                <a:spcPts val="1998"/>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Give feedback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Drive our roadmap http://aka.ms/OfficeDevFeedback</a:t>
            </a:r>
            <a:endPar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151702" y="3824617"/>
            <a:ext cx="7076939" cy="1260422"/>
          </a:xfrm>
          <a:prstGeom prst="rect">
            <a:avLst/>
          </a:prstGeom>
          <a:noFill/>
        </p:spPr>
        <p:txBody>
          <a:bodyPr wrap="square" lIns="182729" tIns="146182" rIns="182729" bIns="149175" rtlCol="0" anchor="t">
            <a:noAutofit/>
          </a:bodyPr>
          <a:lstStyle/>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Get answers</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http://aka.ms/AskSharePoint</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http://aka.ms/AskOffice</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19" name="TextBox 18"/>
          <p:cNvSpPr txBox="1"/>
          <p:nvPr/>
        </p:nvSpPr>
        <p:spPr>
          <a:xfrm>
            <a:off x="5151702" y="2917761"/>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Play with our code samples</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://dev.office.com/code-samples</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grpSp>
        <p:nvGrpSpPr>
          <p:cNvPr id="28" name="Group 27"/>
          <p:cNvGrpSpPr/>
          <p:nvPr/>
        </p:nvGrpSpPr>
        <p:grpSpPr>
          <a:xfrm>
            <a:off x="663261" y="4170870"/>
            <a:ext cx="3949710" cy="2167999"/>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6" name="TextBox 25"/>
          <p:cNvSpPr txBox="1"/>
          <p:nvPr/>
        </p:nvSpPr>
        <p:spPr>
          <a:xfrm>
            <a:off x="5151702" y="1944142"/>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Jumpstart into our training</a:t>
            </a: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://dev.office.com/training</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13210876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marR="0" lvl="1" indent="0" algn="l" defTabSz="577482" rtl="0" eaLnBrk="1" fontAlgn="auto" latinLnBrk="0" hangingPunct="1">
              <a:lnSpc>
                <a:spcPct val="90000"/>
              </a:lnSpc>
              <a:spcBef>
                <a:spcPts val="600"/>
              </a:spcBef>
              <a:spcAft>
                <a:spcPts val="100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Transform your code</a:t>
            </a: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
            </a:r>
            <a:b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Providing </a:t>
            </a: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App Model Patterns for common </a:t>
            </a:r>
            <a:b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Full Trust Code scenarios</a:t>
            </a:r>
            <a:endParaRPr kumimoji="0" lang="en-US" sz="2398"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60</a:t>
            </a: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Visual Studio projects</a:t>
            </a:r>
            <a:b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3197"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Common scenarios</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Branding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Site provisioning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Remote event receivers </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Large file support</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Taxonomy driven navigation</a:t>
            </a:r>
          </a:p>
          <a:p>
            <a:pPr marL="234787" marR="0" lvl="1" indent="-234787" algn="l" defTabSz="577482" rtl="0" eaLnBrk="1" fontAlgn="auto" latinLnBrk="0" hangingPunct="1">
              <a:lnSpc>
                <a:spcPct val="90000"/>
              </a:lnSpc>
              <a:spcBef>
                <a:spcPts val="300"/>
              </a:spcBef>
              <a:spcAft>
                <a:spcPts val="100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And much more…</a:t>
            </a:r>
            <a:endParaRPr kumimoji="0" lang="en-US" sz="23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Contribute</a:t>
            </a:r>
          </a:p>
          <a:p>
            <a:pPr marL="0" marR="0" lvl="1" indent="0" algn="l" defTabSz="577482" rtl="0" eaLnBrk="1" fontAlgn="auto" latinLnBrk="0" hangingPunct="1">
              <a:lnSpc>
                <a:spcPct val="90000"/>
              </a:lnSpc>
              <a:spcBef>
                <a:spcPts val="0"/>
              </a:spcBef>
              <a:spcAft>
                <a:spcPts val="0"/>
              </a:spcAft>
              <a:buClrTx/>
              <a:buSzTx/>
              <a:buFontTx/>
              <a:buNone/>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p:cNvSpPr txBox="1"/>
          <p:nvPr/>
        </p:nvSpPr>
        <p:spPr>
          <a:xfrm>
            <a:off x="6333506" y="5707738"/>
            <a:ext cx="6102969" cy="987460"/>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sng"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aka.ms/</a:t>
            </a:r>
            <a:r>
              <a:rPr kumimoji="0" lang="en-US" sz="4998" b="0" i="0" u="sng" strike="noStrike" kern="1200" cap="none" spc="0" normalizeH="0" baseline="0" noProof="0" dirty="0" err="1" smtClean="0">
                <a:ln>
                  <a:noFill/>
                </a:ln>
                <a:gradFill>
                  <a:gsLst>
                    <a:gs pos="2917">
                      <a:srgbClr val="FFFFFF"/>
                    </a:gs>
                    <a:gs pos="30000">
                      <a:srgbClr val="FFFFFF"/>
                    </a:gs>
                  </a:gsLst>
                  <a:lin ang="5400000" scaled="0"/>
                </a:gradFill>
                <a:effectLst/>
                <a:uLnTx/>
                <a:uFillTx/>
                <a:latin typeface="Segoe UI Light"/>
                <a:ea typeface="+mn-ea"/>
                <a:cs typeface="+mn-cs"/>
              </a:rPr>
              <a:t>OfficeDevPnP</a:t>
            </a:r>
            <a:endParaRPr kumimoji="0" lang="en-US" sz="4998" b="0" i="0" u="sng"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Developer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969362"/>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Virtual Academy courses</a:t>
            </a:r>
            <a:endParaRPr lang="en-US" dirty="0"/>
          </a:p>
        </p:txBody>
      </p:sp>
      <p:grpSp>
        <p:nvGrpSpPr>
          <p:cNvPr id="64" name="Group 63"/>
          <p:cNvGrpSpPr/>
          <p:nvPr/>
        </p:nvGrpSpPr>
        <p:grpSpPr>
          <a:xfrm>
            <a:off x="-106363" y="1321011"/>
            <a:ext cx="12542837" cy="5065934"/>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FF8A00">
                    <a:lumMod val="50000"/>
                  </a:srgbClr>
                </a:solidFill>
                <a:effectLst/>
                <a:uLnTx/>
                <a:uFillTx/>
                <a:latin typeface="Segoe UI Light"/>
                <a:ea typeface="+mn-ea"/>
                <a:cs typeface="+mn-cs"/>
              </a:endParaRPr>
            </a:p>
          </p:txBody>
        </p:sp>
        <p:sp>
          <p:nvSpPr>
            <p:cNvPr id="5" name="TextBox 4"/>
            <p:cNvSpPr txBox="1"/>
            <p:nvPr/>
          </p:nvSpPr>
          <p:spPr>
            <a:xfrm>
              <a:off x="7031123" y="1325713"/>
              <a:ext cx="1327550"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7FBA00"/>
                  </a:solidFill>
                  <a:effectLst/>
                  <a:uLnTx/>
                  <a:uFillTx/>
                  <a:latin typeface="Segoe UI Light"/>
                  <a:ea typeface="+mn-ea"/>
                  <a:cs typeface="+mn-cs"/>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Aug</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Sept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Oct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15" name="TextBox 14"/>
            <p:cNvSpPr txBox="1"/>
            <p:nvPr/>
          </p:nvSpPr>
          <p:spPr>
            <a:xfrm>
              <a:off x="10649630" y="1321011"/>
              <a:ext cx="1316107"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0072C6"/>
                  </a:solidFill>
                  <a:effectLst/>
                  <a:uLnTx/>
                  <a:uFillTx/>
                  <a:latin typeface="Segoe UI Light"/>
                  <a:ea typeface="+mn-ea"/>
                  <a:cs typeface="+mn-cs"/>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Jan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Nov</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Dec</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Shipping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your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365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App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to the</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Store </a:t>
              </a:r>
              <a:endPar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the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Feb</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341924514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2014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Microsoft, Windows,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and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other product names are or may be registered trademarks and/or trademarks in the U.S. and/or other countries.</a:t>
            </a:r>
          </a:p>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93107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Intro to the app model</a:t>
            </a: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Office</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app model</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a:t>Contextual </a:t>
            </a:r>
            <a:r>
              <a:rPr lang="en-US" dirty="0" smtClean="0"/>
              <a:t>apps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smtClean="0"/>
              <a:t>Surface your apps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Client, Office Online, and modern </a:t>
            </a:r>
            <a:r>
              <a:rPr lang="en-US" dirty="0"/>
              <a:t>a</a:t>
            </a:r>
            <a:r>
              <a:rPr lang="en-US" dirty="0" smtClean="0"/>
              <a:t>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smtClean="0"/>
              <a:t>Introducing the app </a:t>
            </a:r>
            <a:r>
              <a:rPr lang="en-US" dirty="0"/>
              <a:t>m</a:t>
            </a:r>
            <a:r>
              <a:rPr lang="en-US" dirty="0" smtClean="0"/>
              <a:t>odel</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a:t>SharePoint apps do not “live” on the SharePoint </a:t>
            </a:r>
            <a:r>
              <a:rPr lang="en-US" sz="3671" dirty="0" smtClean="0"/>
              <a:t>server</a:t>
            </a:r>
          </a:p>
          <a:p>
            <a:pPr marL="0" indent="0">
              <a:buNone/>
            </a:pPr>
            <a:r>
              <a:rPr lang="en-US" sz="3671" dirty="0" smtClean="0"/>
              <a:t>Office apps do not “live” on the </a:t>
            </a:r>
            <a:r>
              <a:rPr lang="en-US" sz="3671" smtClean="0"/>
              <a:t>Office client</a:t>
            </a:r>
            <a:endParaRPr lang="en-US" sz="3671" dirty="0"/>
          </a:p>
          <a:p>
            <a:pPr marL="0" indent="0">
              <a:buNone/>
            </a:pPr>
            <a:r>
              <a:rPr lang="en-US" sz="3671" dirty="0"/>
              <a:t>Custom code executes in the client, cloud or on-premises</a:t>
            </a:r>
          </a:p>
          <a:p>
            <a:pPr marL="0" indent="0">
              <a:buNone/>
            </a:pPr>
            <a:r>
              <a:rPr lang="en-US" sz="3671" dirty="0"/>
              <a:t>Apps are granted permissions to SharePoint via OAuth </a:t>
            </a:r>
          </a:p>
          <a:p>
            <a:pPr marL="0" indent="0">
              <a:buNone/>
            </a:pPr>
            <a:r>
              <a:rPr lang="en-US" sz="3671" dirty="0"/>
              <a:t>Apps communicate with SharePoint via REST/CSOM</a:t>
            </a:r>
          </a:p>
          <a:p>
            <a:pPr marL="0" indent="0">
              <a:buNone/>
            </a:pPr>
            <a:r>
              <a:rPr lang="en-US" sz="3671" dirty="0"/>
              <a:t>Acquire apps via centralized location</a:t>
            </a:r>
          </a:p>
          <a:p>
            <a:pPr marL="228292" lvl="1" indent="0">
              <a:buNone/>
            </a:pPr>
            <a:r>
              <a:rPr lang="en-US" dirty="0"/>
              <a:t>App </a:t>
            </a:r>
            <a:r>
              <a:rPr lang="en-US" dirty="0" smtClean="0"/>
              <a:t>catalog</a:t>
            </a:r>
            <a:endParaRPr lang="en-US" dirty="0"/>
          </a:p>
          <a:p>
            <a:pPr marL="228292" lvl="1" indent="0">
              <a:buNone/>
            </a:pPr>
            <a:r>
              <a:rPr lang="en-US" dirty="0"/>
              <a:t>Public </a:t>
            </a:r>
            <a:r>
              <a:rPr lang="en-US" dirty="0" smtClean="0"/>
              <a:t>store </a:t>
            </a:r>
            <a:r>
              <a:rPr lang="en-US" dirty="0"/>
              <a:t>(via submission process)</a:t>
            </a:r>
          </a:p>
          <a:p>
            <a:pPr marL="228292" lvl="1" indent="0">
              <a:buNone/>
            </a:pPr>
            <a:r>
              <a:rPr lang="en-US" dirty="0"/>
              <a:t>APIs for manual deployment</a:t>
            </a:r>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Modern app development </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Props1.xml><?xml version="1.0" encoding="utf-8"?>
<ds:datastoreItem xmlns:ds="http://schemas.openxmlformats.org/officeDocument/2006/customXml" ds:itemID="{890F2F74-9098-42B9-BEE7-84AD4E57F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D018A-B68C-4382-B334-319055AF8637}">
  <ds:schemaRefs>
    <ds:schemaRef ds:uri="http://schemas.microsoft.com/sharepoint/v3/contenttype/forms"/>
  </ds:schemaRefs>
</ds:datastoreItem>
</file>

<file path=customXml/itemProps3.xml><?xml version="1.0" encoding="utf-8"?>
<ds:datastoreItem xmlns:ds="http://schemas.openxmlformats.org/officeDocument/2006/customXml" ds:itemID="{1E2C87EC-C796-48CF-A1ED-51EC3C3FFFA2}">
  <ds:schemaRefs>
    <ds:schemaRef ds:uri="http://schemas.microsoft.com/office/2006/metadata/properties"/>
    <ds:schemaRef ds:uri="http://schemas.microsoft.com/office/infopath/2007/PartnerControl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3779</Words>
  <Application>Microsoft Office PowerPoint</Application>
  <PresentationFormat>Custom</PresentationFormat>
  <Paragraphs>335</Paragraphs>
  <Slides>33</Slides>
  <Notes>19</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33</vt:i4>
      </vt:variant>
    </vt:vector>
  </HeadingPairs>
  <TitlesOfParts>
    <vt:vector size="49"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TechEd 2014 Dk Blue</vt:lpstr>
      <vt:lpstr>1_Metro Presentation</vt:lpstr>
      <vt:lpstr>2_Metro Presentation</vt:lpstr>
      <vt:lpstr>5-30551_TR19_Generic_Template</vt:lpstr>
      <vt:lpstr>Office 365 Development</vt:lpstr>
      <vt:lpstr>Course Agenda</vt:lpstr>
      <vt:lpstr>Getting started with Apps for Office</vt:lpstr>
      <vt:lpstr>Agenda  </vt:lpstr>
      <vt:lpstr>Office 365 development platform </vt:lpstr>
      <vt:lpstr>Intro to the app model</vt:lpstr>
      <vt:lpstr>Contextual apps</vt:lpstr>
      <vt:lpstr>Introducing the app model</vt:lpstr>
      <vt:lpstr>Modern app development </vt:lpstr>
      <vt:lpstr>PowerPoint Presentation</vt:lpstr>
      <vt:lpstr>Apps for Office</vt:lpstr>
      <vt:lpstr>Office 2013 development scenarios</vt:lpstr>
      <vt:lpstr>Office 2013 development options</vt:lpstr>
      <vt:lpstr>Office 2013 development example scenarios</vt:lpstr>
      <vt:lpstr>PowerPoint Presentation</vt:lpstr>
      <vt:lpstr>Anatomy of an app for Office</vt:lpstr>
      <vt:lpstr>App shapes for Office</vt:lpstr>
      <vt:lpstr>PowerPoint Presentation</vt:lpstr>
      <vt:lpstr>App shapes for Office</vt:lpstr>
      <vt:lpstr>PowerPoint Presentation</vt:lpstr>
      <vt:lpstr>App shapes for Office</vt:lpstr>
      <vt:lpstr>PowerPoint Presentation</vt:lpstr>
      <vt:lpstr>PowerPoint Presentation</vt:lpstr>
      <vt:lpstr>Getting started</vt:lpstr>
      <vt:lpstr>Visual Studio 2013</vt:lpstr>
      <vt:lpstr>Environment</vt:lpstr>
      <vt:lpstr>PowerPoint Presentation</vt:lpstr>
      <vt:lpstr>Conclusion</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2014-10-06T22:35:28Z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