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4"/>
  </p:notesMasterIdLst>
  <p:handoutMasterIdLst>
    <p:handoutMasterId r:id="rId25"/>
  </p:handoutMasterIdLst>
  <p:sldIdLst>
    <p:sldId id="657" r:id="rId6"/>
    <p:sldId id="658" r:id="rId7"/>
    <p:sldId id="659" r:id="rId8"/>
    <p:sldId id="660" r:id="rId9"/>
    <p:sldId id="663" r:id="rId10"/>
    <p:sldId id="662" r:id="rId11"/>
    <p:sldId id="664" r:id="rId12"/>
    <p:sldId id="665" r:id="rId13"/>
    <p:sldId id="668" r:id="rId14"/>
    <p:sldId id="666" r:id="rId15"/>
    <p:sldId id="661" r:id="rId16"/>
    <p:sldId id="669" r:id="rId17"/>
    <p:sldId id="670" r:id="rId18"/>
    <p:sldId id="671" r:id="rId19"/>
    <p:sldId id="673" r:id="rId20"/>
    <p:sldId id="672" r:id="rId21"/>
    <p:sldId id="674" r:id="rId22"/>
    <p:sldId id="654"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9" autoAdjust="0"/>
    <p:restoredTop sz="86458" autoAdjust="0"/>
  </p:normalViewPr>
  <p:slideViewPr>
    <p:cSldViewPr snapToGrid="0">
      <p:cViewPr varScale="1">
        <p:scale>
          <a:sx n="71" d="100"/>
          <a:sy n="71" d="100"/>
        </p:scale>
        <p:origin x="48" y="2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outlineViewPr>
    <p:cViewPr>
      <p:scale>
        <a:sx n="33" d="100"/>
        <a:sy n="33" d="100"/>
      </p:scale>
      <p:origin x="0" y="-6012"/>
    </p:cViewPr>
  </p:outlineViewPr>
  <p:notesTextViewPr>
    <p:cViewPr>
      <p:scale>
        <a:sx n="100" d="100"/>
        <a:sy n="100" d="100"/>
      </p:scale>
      <p:origin x="0" y="0"/>
    </p:cViewPr>
  </p:notesTextViewPr>
  <p:sorterViewPr>
    <p:cViewPr varScale="1">
      <p:scale>
        <a:sx n="1" d="1"/>
        <a:sy n="1" d="1"/>
      </p:scale>
      <p:origin x="0" y="-36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9/30/2014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part </a:t>
            </a:r>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5347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9/30/2014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9253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C45CE394-BDF4-42B3-A02F-AC542AC28186}" type="datetime1">
              <a:rPr lang="en-US" smtClean="0">
                <a:solidFill>
                  <a:prstClr val="black"/>
                </a:solidFill>
              </a:rPr>
              <a:pPr/>
              <a:t>9/30/2014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9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https://dev.windows.com/en-us/develop/Building-universal-Windows-apps</a:t>
            </a:r>
          </a:p>
          <a:p>
            <a:endParaRPr lang="en-US" dirty="0" smtClean="0"/>
          </a:p>
          <a:p>
            <a:r>
              <a:rPr lang="en-US" dirty="0" smtClean="0"/>
              <a:t>The Windows App Certification</a:t>
            </a:r>
            <a:r>
              <a:rPr lang="en-US" baseline="0" dirty="0" smtClean="0"/>
              <a:t> Kit has been extended to Phone apps. This allows a universal app to be in both Stores</a:t>
            </a:r>
            <a:endParaRPr lang="en-US" dirty="0"/>
          </a:p>
        </p:txBody>
      </p:sp>
      <p:sp>
        <p:nvSpPr>
          <p:cNvPr id="4" name="Date Placeholder 3"/>
          <p:cNvSpPr>
            <a:spLocks noGrp="1"/>
          </p:cNvSpPr>
          <p:nvPr>
            <p:ph type="dt" idx="10"/>
          </p:nvPr>
        </p:nvSpPr>
        <p:spPr/>
        <p:txBody>
          <a:bodyPr/>
          <a:lstStyle/>
          <a:p>
            <a:fld id="{831D7532-73E3-4C55-9F73-B019210AAFE6}"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956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a new </a:t>
            </a:r>
            <a:r>
              <a:rPr lang="en-US" baseline="0" dirty="0" err="1" smtClean="0"/>
              <a:t>HubApp</a:t>
            </a:r>
            <a:r>
              <a:rPr lang="en-US" baseline="0" dirty="0" smtClean="0"/>
              <a:t> project. Show the sample data and </a:t>
            </a:r>
            <a:r>
              <a:rPr lang="en-US" baseline="0" dirty="0" err="1" smtClean="0"/>
              <a:t>datasource</a:t>
            </a:r>
            <a:endParaRPr lang="en-US" baseline="0" dirty="0" smtClean="0"/>
          </a:p>
          <a:p>
            <a:endParaRPr lang="en-US" baseline="0" dirty="0" smtClean="0"/>
          </a:p>
          <a:p>
            <a:r>
              <a:rPr lang="en-US" baseline="0" dirty="0" smtClean="0"/>
              <a:t>Right-click on windows app, set as startup project. Then open code-behind of </a:t>
            </a:r>
            <a:r>
              <a:rPr lang="en-US" baseline="0" dirty="0" err="1" smtClean="0"/>
              <a:t>HubPage</a:t>
            </a:r>
            <a:r>
              <a:rPr lang="en-US" baseline="0" dirty="0" smtClean="0"/>
              <a:t> and show the </a:t>
            </a:r>
            <a:r>
              <a:rPr lang="en-US" baseline="0" dirty="0" err="1" smtClean="0"/>
              <a:t>NavigationHelper_LoadState</a:t>
            </a:r>
            <a:r>
              <a:rPr lang="en-US" baseline="0" dirty="0" smtClean="0"/>
              <a:t> method. Point out the call to the sample data source. Run the project (F5)</a:t>
            </a:r>
          </a:p>
          <a:p>
            <a:endParaRPr lang="en-US" baseline="0" dirty="0" smtClean="0"/>
          </a:p>
          <a:p>
            <a:r>
              <a:rPr lang="en-US" baseline="0" dirty="0" smtClean="0"/>
              <a:t>Right-click on phone app, set as startup project. Again, show code behind of </a:t>
            </a:r>
            <a:r>
              <a:rPr lang="en-US" baseline="0" dirty="0" err="1" smtClean="0"/>
              <a:t>HubPage</a:t>
            </a:r>
            <a:r>
              <a:rPr lang="en-US" baseline="0" dirty="0" smtClean="0"/>
              <a:t>, pointing out the similarities. The same method loads the same sample data. Run the project (F5)</a:t>
            </a:r>
            <a:endParaRPr lang="en-US" dirty="0"/>
          </a:p>
        </p:txBody>
      </p:sp>
      <p:sp>
        <p:nvSpPr>
          <p:cNvPr id="4" name="Date Placeholder 3"/>
          <p:cNvSpPr>
            <a:spLocks noGrp="1"/>
          </p:cNvSpPr>
          <p:nvPr>
            <p:ph type="dt" idx="10"/>
          </p:nvPr>
        </p:nvSpPr>
        <p:spPr/>
        <p:txBody>
          <a:bodyPr/>
          <a:lstStyle/>
          <a:p>
            <a:fld id="{6B8BF90D-BD61-43D7-93E0-6CBEC8B2313A}" type="datetime1">
              <a:rPr lang="en-US" smtClean="0">
                <a:solidFill>
                  <a:prstClr val="black"/>
                </a:solidFill>
              </a:rPr>
              <a:pPr/>
              <a:t>9/30/2014</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76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4FEFE75-68DA-4913-B3E8-A4425B5A08D2}"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9806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4413703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Deep Dive into native Universal App development with the Office 365 APIs</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p>
        </p:txBody>
      </p:sp>
    </p:spTree>
    <p:extLst>
      <p:ext uri="{BB962C8B-B14F-4D97-AF65-F5344CB8AC3E}">
        <p14:creationId xmlns:p14="http://schemas.microsoft.com/office/powerpoint/2010/main" val="930537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Universal App project template</a:t>
            </a:r>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
        <p:nvSpPr>
          <p:cNvPr id="5" name="Text Placeholder 4"/>
          <p:cNvSpPr>
            <a:spLocks noGrp="1"/>
          </p:cNvSpPr>
          <p:nvPr>
            <p:ph type="body" sz="quarter" idx="10"/>
          </p:nvPr>
        </p:nvSpPr>
        <p:spPr/>
        <p:txBody>
          <a:bodyPr/>
          <a:lstStyle/>
          <a:p>
            <a:r>
              <a:rPr lang="en-US" dirty="0" smtClean="0"/>
              <a:t>C</a:t>
            </a:r>
            <a:r>
              <a:rPr lang="en-US" baseline="0" dirty="0" smtClean="0"/>
              <a:t>ontains sample data in Shared project</a:t>
            </a:r>
          </a:p>
          <a:p>
            <a:pPr lvl="1"/>
            <a:r>
              <a:rPr lang="en-US" dirty="0" err="1" smtClean="0"/>
              <a:t>SampleData.json</a:t>
            </a:r>
            <a:endParaRPr lang="en-US" dirty="0" smtClean="0"/>
          </a:p>
          <a:p>
            <a:pPr lvl="0"/>
            <a:r>
              <a:rPr lang="en-US" dirty="0" smtClean="0"/>
              <a:t>Phone app</a:t>
            </a:r>
            <a:r>
              <a:rPr lang="en-US" baseline="0" dirty="0" smtClean="0"/>
              <a:t> is completely data-bound</a:t>
            </a:r>
          </a:p>
          <a:p>
            <a:pPr lvl="0"/>
            <a:r>
              <a:rPr lang="en-US" baseline="0" dirty="0" smtClean="0"/>
              <a:t>Windows app only binds “Section 3”</a:t>
            </a:r>
            <a:endParaRPr lang="en-US" dirty="0"/>
          </a:p>
        </p:txBody>
      </p:sp>
    </p:spTree>
    <p:extLst>
      <p:ext uri="{BB962C8B-B14F-4D97-AF65-F5344CB8AC3E}">
        <p14:creationId xmlns:p14="http://schemas.microsoft.com/office/powerpoint/2010/main" val="30563059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2"/>
          </p:nvPr>
        </p:nvSpPr>
        <p:spPr/>
        <p:txBody>
          <a:bodyPr/>
          <a:lstStyle/>
          <a:p>
            <a:r>
              <a:rPr lang="en-US" dirty="0" smtClean="0"/>
              <a:t>Universal</a:t>
            </a:r>
            <a:r>
              <a:rPr lang="en-US" baseline="0" dirty="0" smtClean="0"/>
              <a:t> App template</a:t>
            </a:r>
            <a:endParaRPr lang="en-US" dirty="0"/>
          </a:p>
        </p:txBody>
      </p:sp>
    </p:spTree>
    <p:extLst>
      <p:ext uri="{BB962C8B-B14F-4D97-AF65-F5344CB8AC3E}">
        <p14:creationId xmlns:p14="http://schemas.microsoft.com/office/powerpoint/2010/main" val="3222560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Office 365</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7796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lvl="0"/>
            <a:r>
              <a:rPr lang="en-US" dirty="0" smtClean="0"/>
              <a:t>Add Connected Service</a:t>
            </a:r>
          </a:p>
          <a:p>
            <a:pPr lvl="1"/>
            <a:r>
              <a:rPr lang="en-US" dirty="0" smtClean="0"/>
              <a:t>Need to add</a:t>
            </a:r>
            <a:r>
              <a:rPr lang="en-US" baseline="0" dirty="0" smtClean="0"/>
              <a:t> to both Windows and Phone projects</a:t>
            </a:r>
          </a:p>
          <a:p>
            <a:pPr lvl="2"/>
            <a:r>
              <a:rPr lang="en-US" dirty="0" smtClean="0"/>
              <a:t>As of September</a:t>
            </a:r>
            <a:r>
              <a:rPr lang="en-US" baseline="0" dirty="0" smtClean="0"/>
              <a:t> 2014, Office 365 libraries not compatible for Phone projects</a:t>
            </a:r>
          </a:p>
          <a:p>
            <a:pPr lvl="0"/>
            <a:r>
              <a:rPr lang="en-US" dirty="0" smtClean="0"/>
              <a:t>Create a data source</a:t>
            </a:r>
          </a:p>
          <a:p>
            <a:pPr lvl="1"/>
            <a:r>
              <a:rPr lang="en-US" dirty="0" smtClean="0"/>
              <a:t>XAML makes heavy use of data binding, embrace that paradigm</a:t>
            </a:r>
          </a:p>
          <a:p>
            <a:pPr lvl="0"/>
            <a:r>
              <a:rPr lang="en-US" dirty="0" err="1" smtClean="0"/>
              <a:t>Stateful</a:t>
            </a:r>
            <a:r>
              <a:rPr lang="en-US" dirty="0" smtClean="0"/>
              <a:t> client</a:t>
            </a:r>
          </a:p>
          <a:p>
            <a:pPr lvl="1"/>
            <a:r>
              <a:rPr lang="en-US" dirty="0" smtClean="0"/>
              <a:t>Initiate</a:t>
            </a:r>
            <a:r>
              <a:rPr lang="en-US" baseline="0" dirty="0" smtClean="0"/>
              <a:t> login/consent and store Discovery Context</a:t>
            </a:r>
            <a:endParaRPr lang="en-US" dirty="0"/>
          </a:p>
        </p:txBody>
      </p:sp>
      <p:sp>
        <p:nvSpPr>
          <p:cNvPr id="7" name="Title 6"/>
          <p:cNvSpPr>
            <a:spLocks noGrp="1"/>
          </p:cNvSpPr>
          <p:nvPr>
            <p:ph type="title"/>
          </p:nvPr>
        </p:nvSpPr>
        <p:spPr/>
        <p:txBody>
          <a:bodyPr/>
          <a:lstStyle/>
          <a:p>
            <a:r>
              <a:rPr lang="en-US" dirty="0" smtClean="0"/>
              <a:t>Add</a:t>
            </a:r>
            <a:r>
              <a:rPr lang="en-US" baseline="0" dirty="0" smtClean="0"/>
              <a:t> Office 365 to Universal App</a:t>
            </a:r>
            <a:endParaRPr lang="en-US" dirty="0"/>
          </a:p>
        </p:txBody>
      </p:sp>
    </p:spTree>
    <p:extLst>
      <p:ext uri="{BB962C8B-B14F-4D97-AF65-F5344CB8AC3E}">
        <p14:creationId xmlns:p14="http://schemas.microsoft.com/office/powerpoint/2010/main" val="175696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94413"/>
          </a:xfrm>
        </p:spPr>
        <p:txBody>
          <a:bodyPr/>
          <a:lstStyle/>
          <a:p>
            <a:r>
              <a:rPr lang="en-US" dirty="0" smtClean="0"/>
              <a:t>Web-based</a:t>
            </a:r>
            <a:r>
              <a:rPr lang="en-US" baseline="0" dirty="0" smtClean="0"/>
              <a:t> apps use passive authentication</a:t>
            </a:r>
          </a:p>
          <a:p>
            <a:pPr lvl="1"/>
            <a:r>
              <a:rPr lang="en-US" dirty="0" smtClean="0"/>
              <a:t>Accomplished via browser</a:t>
            </a:r>
            <a:r>
              <a:rPr lang="en-US" baseline="0" dirty="0" smtClean="0"/>
              <a:t> redirects</a:t>
            </a:r>
          </a:p>
          <a:p>
            <a:pPr lvl="0"/>
            <a:r>
              <a:rPr lang="en-US" dirty="0" smtClean="0"/>
              <a:t>Universal Apps use active authentication</a:t>
            </a:r>
          </a:p>
          <a:p>
            <a:pPr lvl="1"/>
            <a:r>
              <a:rPr lang="en-US" dirty="0" smtClean="0"/>
              <a:t>App code (or library code) initiates call to authentication</a:t>
            </a:r>
            <a:r>
              <a:rPr lang="en-US" baseline="0" dirty="0" smtClean="0"/>
              <a:t> source</a:t>
            </a:r>
            <a:endParaRPr lang="en-US" dirty="0" smtClean="0"/>
          </a:p>
          <a:p>
            <a:pPr lvl="0"/>
            <a:r>
              <a:rPr lang="en-US" dirty="0" smtClean="0"/>
              <a:t>The “Connected Service” wizard adds the appropriate library</a:t>
            </a:r>
          </a:p>
          <a:p>
            <a:pPr lvl="1"/>
            <a:r>
              <a:rPr lang="en-US" dirty="0" smtClean="0"/>
              <a:t>Microsoft.Office365.OAuth.Web.dll for web projects</a:t>
            </a:r>
          </a:p>
          <a:p>
            <a:pPr lvl="1"/>
            <a:r>
              <a:rPr lang="en-US" dirty="0" smtClean="0"/>
              <a:t>Microsoft.Office365.OAuth.WindowsStore.dll for native projects</a:t>
            </a:r>
          </a:p>
        </p:txBody>
      </p:sp>
      <p:sp>
        <p:nvSpPr>
          <p:cNvPr id="3" name="Title 2"/>
          <p:cNvSpPr>
            <a:spLocks noGrp="1"/>
          </p:cNvSpPr>
          <p:nvPr>
            <p:ph type="title"/>
          </p:nvPr>
        </p:nvSpPr>
        <p:spPr/>
        <p:txBody>
          <a:bodyPr/>
          <a:lstStyle/>
          <a:p>
            <a:r>
              <a:rPr lang="en-US" dirty="0" err="1" smtClean="0"/>
              <a:t>OAuth</a:t>
            </a:r>
            <a:r>
              <a:rPr lang="en-US" dirty="0" smtClean="0"/>
              <a:t> Implementation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spTree>
    <p:extLst>
      <p:ext uri="{BB962C8B-B14F-4D97-AF65-F5344CB8AC3E}">
        <p14:creationId xmlns:p14="http://schemas.microsoft.com/office/powerpoint/2010/main" val="282196085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it </a:t>
            </a:r>
            <a:r>
              <a:rPr lang="en-US" dirty="0" smtClean="0"/>
              <a:t>works</a:t>
            </a:r>
          </a:p>
          <a:p>
            <a:pPr lvl="1"/>
            <a:r>
              <a:rPr lang="en-US" dirty="0" smtClean="0"/>
              <a:t>Create a </a:t>
            </a:r>
            <a:r>
              <a:rPr lang="en-US" dirty="0" err="1" smtClean="0"/>
              <a:t>DiscoveryContext</a:t>
            </a:r>
            <a:endParaRPr lang="en-US" dirty="0" smtClean="0"/>
          </a:p>
          <a:p>
            <a:pPr lvl="2"/>
            <a:r>
              <a:rPr lang="en-US" dirty="0" err="1" smtClean="0"/>
              <a:t>DiscoveryContext</a:t>
            </a:r>
            <a:r>
              <a:rPr lang="en-US" dirty="0" smtClean="0"/>
              <a:t> will invoke </a:t>
            </a:r>
            <a:r>
              <a:rPr lang="en-US" dirty="0" err="1" smtClean="0"/>
              <a:t>WebAuthenticationBroker</a:t>
            </a:r>
            <a:r>
              <a:rPr lang="en-US" dirty="0" smtClean="0"/>
              <a:t> (WAB)</a:t>
            </a:r>
          </a:p>
          <a:p>
            <a:pPr lvl="2"/>
            <a:r>
              <a:rPr lang="en-US" dirty="0" smtClean="0"/>
              <a:t>WAB will display logon</a:t>
            </a:r>
            <a:r>
              <a:rPr lang="en-US" baseline="0" dirty="0" smtClean="0"/>
              <a:t> form and common consent form</a:t>
            </a:r>
            <a:br>
              <a:rPr lang="en-US" baseline="0" dirty="0" smtClean="0"/>
            </a:br>
            <a:endParaRPr lang="en-US" dirty="0" smtClean="0"/>
          </a:p>
        </p:txBody>
      </p:sp>
      <p:sp>
        <p:nvSpPr>
          <p:cNvPr id="3" name="Title 2"/>
          <p:cNvSpPr>
            <a:spLocks noGrp="1"/>
          </p:cNvSpPr>
          <p:nvPr>
            <p:ph type="title"/>
          </p:nvPr>
        </p:nvSpPr>
        <p:spPr/>
        <p:txBody>
          <a:bodyPr/>
          <a:lstStyle/>
          <a:p>
            <a:r>
              <a:rPr lang="en-US" dirty="0" smtClean="0"/>
              <a:t>Authentication in O365 </a:t>
            </a:r>
            <a:r>
              <a:rPr lang="en-US" dirty="0" smtClean="0"/>
              <a:t>API</a:t>
            </a:r>
            <a:r>
              <a:rPr lang="en-US" baseline="0" dirty="0" smtClean="0"/>
              <a:t> Libraries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rotWithShape="1">
          <a:blip r:embed="rId3"/>
          <a:srcRect b="45304"/>
          <a:stretch/>
        </p:blipFill>
        <p:spPr>
          <a:xfrm>
            <a:off x="1081386" y="3734808"/>
            <a:ext cx="8641558" cy="1186815"/>
          </a:xfrm>
          <a:prstGeom prst="rect">
            <a:avLst/>
          </a:prstGeom>
          <a:noFill/>
          <a:ln>
            <a:solidFill>
              <a:schemeClr val="accent1"/>
            </a:solidFill>
          </a:ln>
        </p:spPr>
      </p:pic>
    </p:spTree>
    <p:extLst>
      <p:ext uri="{BB962C8B-B14F-4D97-AF65-F5344CB8AC3E}">
        <p14:creationId xmlns:p14="http://schemas.microsoft.com/office/powerpoint/2010/main" val="24630874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“Client” objects for each service</a:t>
            </a:r>
          </a:p>
          <a:p>
            <a:pPr lvl="1"/>
            <a:r>
              <a:rPr lang="en-US" dirty="0" err="1" smtClean="0"/>
              <a:t>ExchangeClient</a:t>
            </a:r>
            <a:endParaRPr lang="en-US" dirty="0" smtClean="0"/>
          </a:p>
          <a:p>
            <a:pPr lvl="1"/>
            <a:r>
              <a:rPr lang="en-US" dirty="0" err="1" smtClean="0"/>
              <a:t>SharePointClient</a:t>
            </a:r>
            <a:endParaRPr lang="en-US" dirty="0" smtClean="0"/>
          </a:p>
          <a:p>
            <a:pPr lvl="0"/>
            <a:r>
              <a:rPr lang="en-US" dirty="0" smtClean="0"/>
              <a:t>Constructor takes</a:t>
            </a:r>
            <a:r>
              <a:rPr lang="en-US" baseline="0" dirty="0" smtClean="0"/>
              <a:t> a “token getter” function</a:t>
            </a:r>
          </a:p>
          <a:p>
            <a:pPr lvl="1"/>
            <a:r>
              <a:rPr lang="en-US" dirty="0" err="1" smtClean="0"/>
              <a:t>DiscoveryContext</a:t>
            </a:r>
            <a:r>
              <a:rPr lang="en-US" dirty="0" smtClean="0"/>
              <a:t> wraps an </a:t>
            </a:r>
            <a:r>
              <a:rPr lang="en-US" dirty="0" err="1" smtClean="0"/>
              <a:t>AuthenticationContext</a:t>
            </a:r>
            <a:endParaRPr lang="en-US" dirty="0" smtClean="0"/>
          </a:p>
          <a:p>
            <a:pPr lvl="1"/>
            <a:r>
              <a:rPr lang="en-US" dirty="0" err="1" smtClean="0"/>
              <a:t>AuthenticationContext</a:t>
            </a:r>
            <a:r>
              <a:rPr lang="en-US" baseline="0" dirty="0" smtClean="0"/>
              <a:t> has methods for getting tokens</a:t>
            </a:r>
            <a:endParaRPr lang="en-US" dirty="0" smtClean="0"/>
          </a:p>
        </p:txBody>
      </p:sp>
      <p:sp>
        <p:nvSpPr>
          <p:cNvPr id="3" name="Title 2"/>
          <p:cNvSpPr>
            <a:spLocks noGrp="1"/>
          </p:cNvSpPr>
          <p:nvPr>
            <p:ph type="title"/>
          </p:nvPr>
        </p:nvSpPr>
        <p:spPr/>
        <p:txBody>
          <a:bodyPr/>
          <a:lstStyle/>
          <a:p>
            <a:r>
              <a:rPr lang="en-US" dirty="0" smtClean="0"/>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1339874" y="4333267"/>
            <a:ext cx="9957312" cy="1866996"/>
          </a:xfrm>
          <a:prstGeom prst="rect">
            <a:avLst/>
          </a:prstGeom>
        </p:spPr>
      </p:pic>
    </p:spTree>
    <p:extLst>
      <p:ext uri="{BB962C8B-B14F-4D97-AF65-F5344CB8AC3E}">
        <p14:creationId xmlns:p14="http://schemas.microsoft.com/office/powerpoint/2010/main" val="11894714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949359" cy="4699148"/>
          </a:xfrm>
        </p:spPr>
        <p:txBody>
          <a:bodyPr/>
          <a:lstStyle/>
          <a:p>
            <a:r>
              <a:rPr lang="en-US" dirty="0" smtClean="0"/>
              <a:t>Client Object exposes properties</a:t>
            </a:r>
          </a:p>
          <a:p>
            <a:pPr lvl="1"/>
            <a:r>
              <a:rPr lang="en-US" dirty="0" smtClean="0"/>
              <a:t>Most are </a:t>
            </a:r>
            <a:r>
              <a:rPr lang="en-US" dirty="0" err="1" smtClean="0"/>
              <a:t>IEnumerable</a:t>
            </a:r>
            <a:r>
              <a:rPr lang="en-US" dirty="0" smtClean="0"/>
              <a:t>&lt;T&gt; collections</a:t>
            </a:r>
          </a:p>
          <a:p>
            <a:pPr lvl="0"/>
            <a:r>
              <a:rPr lang="en-US" dirty="0" smtClean="0"/>
              <a:t>Designed much like Entity Framework</a:t>
            </a:r>
          </a:p>
          <a:p>
            <a:pPr lvl="1"/>
            <a:r>
              <a:rPr lang="en-US" dirty="0" smtClean="0"/>
              <a:t>Client == </a:t>
            </a:r>
            <a:r>
              <a:rPr lang="en-US" dirty="0" err="1" smtClean="0"/>
              <a:t>DataContext</a:t>
            </a:r>
            <a:endParaRPr lang="en-US" dirty="0" smtClean="0"/>
          </a:p>
          <a:p>
            <a:pPr lvl="1"/>
            <a:r>
              <a:rPr lang="en-US" dirty="0" err="1" smtClean="0"/>
              <a:t>IEnumerable</a:t>
            </a:r>
            <a:r>
              <a:rPr lang="en-US" dirty="0" smtClean="0"/>
              <a:t>&lt;T&gt; entities</a:t>
            </a:r>
            <a:endParaRPr lang="en-US" dirty="0"/>
          </a:p>
        </p:txBody>
      </p:sp>
      <p:sp>
        <p:nvSpPr>
          <p:cNvPr id="3" name="Title 2"/>
          <p:cNvSpPr>
            <a:spLocks noGrp="1"/>
          </p:cNvSpPr>
          <p:nvPr>
            <p:ph type="title"/>
          </p:nvPr>
        </p:nvSpPr>
        <p:spPr/>
        <p:txBody>
          <a:bodyPr/>
          <a:lstStyle/>
          <a:p>
            <a:r>
              <a: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rPr>
              <a:t>Office 365 Service Communication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5576047" y="1063185"/>
            <a:ext cx="6523412" cy="5083762"/>
          </a:xfrm>
          <a:prstGeom prst="rect">
            <a:avLst/>
          </a:prstGeom>
        </p:spPr>
      </p:pic>
    </p:spTree>
    <p:extLst>
      <p:ext uri="{BB962C8B-B14F-4D97-AF65-F5344CB8AC3E}">
        <p14:creationId xmlns:p14="http://schemas.microsoft.com/office/powerpoint/2010/main" val="9659513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6" y="1814048"/>
            <a:ext cx="7346043" cy="2881519"/>
          </a:xfrm>
        </p:spPr>
        <p:txBody>
          <a:bodyPr/>
          <a:lstStyle/>
          <a:p>
            <a:r>
              <a:rPr lang="en-US" dirty="0" smtClean="0"/>
              <a:t>Introduction</a:t>
            </a:r>
          </a:p>
          <a:p>
            <a:r>
              <a:rPr lang="en-US" baseline="0" dirty="0" smtClean="0"/>
              <a:t>Universal App projects</a:t>
            </a:r>
          </a:p>
          <a:p>
            <a:r>
              <a:rPr lang="en-US" dirty="0" smtClean="0"/>
              <a:t>Integrating Office 365 APIs</a:t>
            </a:r>
            <a:r>
              <a:rPr lang="en-US" baseline="0" dirty="0" smtClean="0"/>
              <a:t> </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20199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74389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Announced at //build/</a:t>
            </a:r>
            <a:r>
              <a:rPr lang="en-US" baseline="0" dirty="0" smtClean="0"/>
              <a:t> 2014</a:t>
            </a:r>
            <a:endParaRPr lang="en-US" dirty="0" smtClean="0"/>
          </a:p>
          <a:p>
            <a:r>
              <a:rPr lang="en-US" dirty="0" smtClean="0"/>
              <a:t>Three major</a:t>
            </a:r>
            <a:r>
              <a:rPr lang="en-US" baseline="0" dirty="0" smtClean="0"/>
              <a:t> goals</a:t>
            </a:r>
            <a:endParaRPr lang="en-US" dirty="0" smtClean="0"/>
          </a:p>
          <a:p>
            <a:pPr lvl="1"/>
            <a:r>
              <a:rPr lang="en-US" dirty="0" smtClean="0"/>
              <a:t>Reach customers across phones,</a:t>
            </a:r>
            <a:r>
              <a:rPr lang="en-US" baseline="0" dirty="0" smtClean="0"/>
              <a:t> tablets and PCs</a:t>
            </a:r>
          </a:p>
          <a:p>
            <a:pPr lvl="1"/>
            <a:r>
              <a:rPr lang="en-US" baseline="0" dirty="0" smtClean="0"/>
              <a:t>Deliver innovation that supports developer investments</a:t>
            </a:r>
          </a:p>
          <a:p>
            <a:pPr lvl="1"/>
            <a:r>
              <a:rPr lang="en-US" baseline="0" dirty="0" smtClean="0"/>
              <a:t>Make cross-platform technology easier and more capable</a:t>
            </a:r>
          </a:p>
          <a:p>
            <a:pPr lvl="0"/>
            <a:r>
              <a:rPr lang="en-US" dirty="0" smtClean="0"/>
              <a:t>Delivered</a:t>
            </a:r>
            <a:r>
              <a:rPr lang="en-US" baseline="0" dirty="0" smtClean="0"/>
              <a:t> in Visual Studio 2013 Update 2</a:t>
            </a:r>
            <a:endParaRPr lang="en-US" dirty="0"/>
          </a:p>
        </p:txBody>
      </p:sp>
      <p:sp>
        <p:nvSpPr>
          <p:cNvPr id="4" name="Title 3"/>
          <p:cNvSpPr>
            <a:spLocks noGrp="1"/>
          </p:cNvSpPr>
          <p:nvPr>
            <p:ph type="title"/>
          </p:nvPr>
        </p:nvSpPr>
        <p:spPr/>
        <p:txBody>
          <a:bodyPr/>
          <a:lstStyle/>
          <a:p>
            <a:r>
              <a:rPr lang="en-US" dirty="0" smtClean="0"/>
              <a:t>Universal Windows Apps</a:t>
            </a:r>
            <a:endParaRPr lang="en-US" dirty="0"/>
          </a:p>
        </p:txBody>
      </p:sp>
    </p:spTree>
    <p:extLst>
      <p:ext uri="{BB962C8B-B14F-4D97-AF65-F5344CB8AC3E}">
        <p14:creationId xmlns:p14="http://schemas.microsoft.com/office/powerpoint/2010/main" val="7989738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 App</a:t>
            </a:r>
            <a:r>
              <a:rPr lang="en-US" baseline="0" dirty="0" smtClean="0"/>
              <a:t> Project</a:t>
            </a:r>
            <a:endParaRPr lang="en-US" dirty="0"/>
          </a:p>
        </p:txBody>
      </p:sp>
      <p:sp>
        <p:nvSpPr>
          <p:cNvPr id="5" name="Text Placeholder 4"/>
          <p:cNvSpPr>
            <a:spLocks noGrp="1"/>
          </p:cNvSpPr>
          <p:nvPr>
            <p:ph type="body" sz="quarter" idx="12"/>
          </p:nvPr>
        </p:nvSpPr>
        <p:spPr/>
        <p:txBody>
          <a:bodyPr/>
          <a:lstStyle/>
          <a:p>
            <a:endParaRPr lang="en-US"/>
          </a:p>
        </p:txBody>
      </p:sp>
      <p:sp>
        <p:nvSpPr>
          <p:cNvPr id="4" name="Slide Number Placeholder 3"/>
          <p:cNvSpPr>
            <a:spLocks noGrp="1"/>
          </p:cNvSpPr>
          <p:nvPr>
            <p:ph type="sldNum" sz="quarter" idx="4294967295"/>
          </p:nvPr>
        </p:nvSpPr>
        <p:spPr>
          <a:xfrm>
            <a:off x="0" y="6399213"/>
            <a:ext cx="560388" cy="219075"/>
          </a:xfrm>
          <a:prstGeom prst="rect">
            <a:avLst/>
          </a:prstGeom>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3676735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support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78" y="3051034"/>
            <a:ext cx="8251718" cy="3567979"/>
          </a:xfrm>
          <a:prstGeom prst="rect">
            <a:avLst/>
          </a:prstGeom>
        </p:spPr>
      </p:pic>
      <p:sp>
        <p:nvSpPr>
          <p:cNvPr id="6" name="Text Placeholder 5"/>
          <p:cNvSpPr>
            <a:spLocks noGrp="1"/>
          </p:cNvSpPr>
          <p:nvPr>
            <p:ph type="body" sz="quarter" idx="10"/>
          </p:nvPr>
        </p:nvSpPr>
        <p:spPr/>
        <p:txBody>
          <a:bodyPr/>
          <a:lstStyle/>
          <a:p>
            <a: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a:pPr>
            <a:r>
              <a:rPr lang="en-US" dirty="0" smtClean="0"/>
              <a:t>Windows App Certification Kit</a:t>
            </a:r>
          </a:p>
          <a:p>
            <a:r>
              <a:rPr lang="en-US" dirty="0" smtClean="0"/>
              <a:t>Project template</a:t>
            </a:r>
          </a:p>
        </p:txBody>
      </p:sp>
    </p:spTree>
    <p:extLst>
      <p:ext uri="{BB962C8B-B14F-4D97-AF65-F5344CB8AC3E}">
        <p14:creationId xmlns:p14="http://schemas.microsoft.com/office/powerpoint/2010/main" val="13075079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Universal</a:t>
            </a:r>
            <a:r>
              <a:rPr lang="en-US" baseline="0" dirty="0" smtClean="0"/>
              <a:t> App project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1241"/>
          <a:stretch/>
        </p:blipFill>
        <p:spPr>
          <a:xfrm>
            <a:off x="1704108" y="1315327"/>
            <a:ext cx="8477295" cy="4612599"/>
          </a:xfrm>
          <a:prstGeom prst="rect">
            <a:avLst/>
          </a:prstGeom>
        </p:spPr>
      </p:pic>
    </p:spTree>
    <p:extLst>
      <p:ext uri="{BB962C8B-B14F-4D97-AF65-F5344CB8AC3E}">
        <p14:creationId xmlns:p14="http://schemas.microsoft.com/office/powerpoint/2010/main" val="21274792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contains three projects</a:t>
            </a:r>
          </a:p>
          <a:p>
            <a:pPr lvl="1"/>
            <a:r>
              <a:rPr lang="en-US" dirty="0" smtClean="0"/>
              <a:t>Windows</a:t>
            </a:r>
          </a:p>
          <a:p>
            <a:pPr lvl="1"/>
            <a:r>
              <a:rPr lang="en-US" dirty="0" smtClean="0"/>
              <a:t>Phone</a:t>
            </a:r>
          </a:p>
          <a:p>
            <a:pPr lvl="1"/>
            <a:r>
              <a:rPr lang="en-US" dirty="0" smtClean="0"/>
              <a:t>Shared</a:t>
            </a:r>
          </a:p>
          <a:p>
            <a:pPr lvl="0"/>
            <a:r>
              <a:rPr lang="en-US" dirty="0" smtClean="0"/>
              <a:t>Shared is a special</a:t>
            </a:r>
            <a:r>
              <a:rPr lang="en-US" baseline="0" dirty="0" smtClean="0"/>
              <a:t> project type</a:t>
            </a:r>
          </a:p>
          <a:p>
            <a:pPr lvl="1"/>
            <a:r>
              <a:rPr lang="en-US" dirty="0" smtClean="0"/>
              <a:t>File type is “</a:t>
            </a:r>
            <a:r>
              <a:rPr lang="en-US" dirty="0" err="1" smtClean="0"/>
              <a:t>shproj</a:t>
            </a:r>
            <a:r>
              <a:rPr lang="en-US" dirty="0" smtClean="0"/>
              <a:t>”</a:t>
            </a:r>
          </a:p>
          <a:p>
            <a:pPr lvl="1"/>
            <a:r>
              <a:rPr lang="en-US" dirty="0" smtClean="0"/>
              <a:t>Does not contain references</a:t>
            </a:r>
          </a:p>
          <a:p>
            <a:pPr lvl="1"/>
            <a:r>
              <a:rPr lang="en-US" dirty="0" smtClean="0"/>
              <a:t>Does not build</a:t>
            </a:r>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5" name="Picture 4"/>
          <p:cNvPicPr>
            <a:picLocks noChangeAspect="1"/>
          </p:cNvPicPr>
          <p:nvPr/>
        </p:nvPicPr>
        <p:blipFill>
          <a:blip r:embed="rId2"/>
          <a:stretch>
            <a:fillRect/>
          </a:stretch>
        </p:blipFill>
        <p:spPr>
          <a:xfrm>
            <a:off x="7483260" y="1087337"/>
            <a:ext cx="4184865" cy="4940554"/>
          </a:xfrm>
          <a:prstGeom prst="rect">
            <a:avLst/>
          </a:prstGeom>
        </p:spPr>
      </p:pic>
    </p:spTree>
    <p:extLst>
      <p:ext uri="{BB962C8B-B14F-4D97-AF65-F5344CB8AC3E}">
        <p14:creationId xmlns:p14="http://schemas.microsoft.com/office/powerpoint/2010/main" val="39151310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4523943" cy="1975926"/>
          </a:xfrm>
        </p:spPr>
        <p:txBody>
          <a:bodyPr/>
          <a:lstStyle/>
          <a:p>
            <a:pPr lvl="0"/>
            <a:r>
              <a:rPr lang="en-US" dirty="0" smtClean="0"/>
              <a:t>Shared</a:t>
            </a:r>
            <a:r>
              <a:rPr lang="en-US" baseline="0" dirty="0" smtClean="0"/>
              <a:t> items imported into other projects</a:t>
            </a:r>
          </a:p>
          <a:p>
            <a:pPr lvl="0"/>
            <a:r>
              <a:rPr lang="en-US" baseline="0" dirty="0" smtClean="0"/>
              <a:t>Compile-time constants</a:t>
            </a:r>
          </a:p>
          <a:p>
            <a:pPr lvl="1"/>
            <a:r>
              <a:rPr lang="en-US" dirty="0" smtClean="0"/>
              <a:t>#if WINDOWS_APP</a:t>
            </a:r>
          </a:p>
          <a:p>
            <a:pPr lvl="1"/>
            <a:r>
              <a:rPr lang="en-US" dirty="0" smtClean="0"/>
              <a:t>#</a:t>
            </a:r>
            <a:r>
              <a:rPr lang="en-US" dirty="0" err="1" smtClean="0"/>
              <a:t>endif</a:t>
            </a:r>
            <a:endParaRPr lang="en-US" dirty="0" smtClean="0"/>
          </a:p>
          <a:p>
            <a:pPr lvl="1"/>
            <a:endParaRPr lang="en-US" dirty="0" smtClean="0"/>
          </a:p>
          <a:p>
            <a:pPr lvl="1"/>
            <a:r>
              <a:rPr lang="en-US" dirty="0" smtClean="0"/>
              <a:t>#if WINDOWS_PHONE_APP</a:t>
            </a:r>
          </a:p>
          <a:p>
            <a:pPr lvl="1"/>
            <a:r>
              <a:rPr lang="en-US" dirty="0" smtClean="0"/>
              <a:t>#</a:t>
            </a:r>
            <a:r>
              <a:rPr lang="en-US" dirty="0" err="1" smtClean="0"/>
              <a:t>endif</a:t>
            </a:r>
            <a:endParaRPr lang="en-US" dirty="0"/>
          </a:p>
        </p:txBody>
      </p:sp>
      <p:sp>
        <p:nvSpPr>
          <p:cNvPr id="3" name="Title 2"/>
          <p:cNvSpPr>
            <a:spLocks noGrp="1"/>
          </p:cNvSpPr>
          <p:nvPr>
            <p:ph type="title"/>
          </p:nvPr>
        </p:nvSpPr>
        <p:spPr/>
        <p:txBody>
          <a:bodyPr/>
          <a:lstStyle/>
          <a:p>
            <a:r>
              <a:rPr lang="en-US" dirty="0" smtClean="0"/>
              <a:t>Universal App project</a:t>
            </a:r>
            <a:r>
              <a:rPr lang="en-US" baseline="0" dirty="0" smtClean="0"/>
              <a:t> template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158061" y="1157164"/>
            <a:ext cx="6510064" cy="4872276"/>
          </a:xfrm>
          <a:prstGeom prst="rect">
            <a:avLst/>
          </a:prstGeom>
        </p:spPr>
      </p:pic>
    </p:spTree>
    <p:extLst>
      <p:ext uri="{BB962C8B-B14F-4D97-AF65-F5344CB8AC3E}">
        <p14:creationId xmlns:p14="http://schemas.microsoft.com/office/powerpoint/2010/main" val="1735066375"/>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1B4CFCB5D8D4A8E65D32A29D8DB3E" ma:contentTypeVersion="3" ma:contentTypeDescription="Create a new document." ma:contentTypeScope="" ma:versionID="f0276697cd14aa124c054602ce8fe3c5">
  <xsd:schema xmlns:xsd="http://www.w3.org/2001/XMLSchema" xmlns:xs="http://www.w3.org/2001/XMLSchema" xmlns:p="http://schemas.microsoft.com/office/2006/metadata/properties" xmlns:ns1="http://schemas.microsoft.com/sharepoint/v3" xmlns:ns2="c7dd7a47-5eb0-4219-9c75-8258c822be9e" targetNamespace="http://schemas.microsoft.com/office/2006/metadata/properties" ma:root="true" ma:fieldsID="ce85d22485e5625b9ccd59583b658dde" ns1:_="" ns2:_="">
    <xsd:import namespace="http://schemas.microsoft.com/sharepoint/v3"/>
    <xsd:import namespace="c7dd7a47-5eb0-4219-9c75-8258c822be9e"/>
    <xsd:element name="properties">
      <xsd:complexType>
        <xsd:sequence>
          <xsd:element name="documentManagement">
            <xsd:complexType>
              <xsd:all>
                <xsd:element ref="ns1:Company" minOccurs="0"/>
                <xsd:element ref="ns2:Projec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ompany" ma:index="8" nillable="true" ma:displayName="Company" ma:internalName="Compan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dd7a47-5eb0-4219-9c75-8258c822be9e" elementFormDefault="qualified">
    <xsd:import namespace="http://schemas.microsoft.com/office/2006/documentManagement/types"/>
    <xsd:import namespace="http://schemas.microsoft.com/office/infopath/2007/PartnerControls"/>
    <xsd:element name="Project" ma:index="9" nillable="true" ma:displayName="Project" ma:internalName="Projec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http://schemas.microsoft.com/sharepoint/v3">Critical Path</Company>
    <Project xmlns="c7dd7a47-5eb0-4219-9c75-8258c822be9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3CB00D-FBE3-46CD-905F-2C1357C53E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7dd7a47-5eb0-4219-9c75-8258c822be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schemas.microsoft.com/office/infopath/2007/PartnerControls"/>
    <ds:schemaRef ds:uri="http://schemas.microsoft.com/sharepoint/v3"/>
    <ds:schemaRef ds:uri="c7dd7a47-5eb0-4219-9c75-8258c822be9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1392</Words>
  <Application>Microsoft Office PowerPoint</Application>
  <PresentationFormat>Custom</PresentationFormat>
  <Paragraphs>133</Paragraphs>
  <Slides>18</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Consolas</vt:lpstr>
      <vt:lpstr>Segoe UI</vt:lpstr>
      <vt:lpstr>Segoe UI Light</vt:lpstr>
      <vt:lpstr>Wingdings</vt:lpstr>
      <vt:lpstr>5-30055_Office Template 2012 - 16x9 - White Background</vt:lpstr>
      <vt:lpstr>5-30055_Office Template 2012 - 16x9 - Colored Accent Slides</vt:lpstr>
      <vt:lpstr>Deep Dive into native Universal App development with the Office 365 APIs</vt:lpstr>
      <vt:lpstr>Agenda</vt:lpstr>
      <vt:lpstr>Introduction</vt:lpstr>
      <vt:lpstr>Universal Windows Apps</vt:lpstr>
      <vt:lpstr>Universal App Project</vt:lpstr>
      <vt:lpstr>Visual Studio support</vt:lpstr>
      <vt:lpstr>Universal App project template</vt:lpstr>
      <vt:lpstr>Universal App project template</vt:lpstr>
      <vt:lpstr>Universal App project template</vt:lpstr>
      <vt:lpstr>Universal App project template</vt:lpstr>
      <vt:lpstr>demo</vt:lpstr>
      <vt:lpstr>Integrating Office 365</vt:lpstr>
      <vt:lpstr>Add Office 365 to Universal App</vt:lpstr>
      <vt:lpstr>OAuth Implementation</vt:lpstr>
      <vt:lpstr>Authentication in O365 API Libraries</vt:lpstr>
      <vt:lpstr>Office 365 Service Communication</vt:lpstr>
      <vt:lpstr>Office 365 Service Communication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2014-09-30T00:38:07Z</dcterms:created>
  <dcterms:modified xsi:type="dcterms:W3CDTF">2014-09-30T22:02:14Z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0x0101006D61B4CFCB5D8D4A8E65D32A29D8DB3E</vt:lpwstr>
  </property>
</Properties>
</file>