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28"/>
  </p:notesMasterIdLst>
  <p:handoutMasterIdLst>
    <p:handoutMasterId r:id="rId29"/>
  </p:handoutMasterIdLst>
  <p:sldIdLst>
    <p:sldId id="778" r:id="rId6"/>
    <p:sldId id="779" r:id="rId7"/>
    <p:sldId id="780" r:id="rId8"/>
    <p:sldId id="788" r:id="rId9"/>
    <p:sldId id="882" r:id="rId10"/>
    <p:sldId id="883" r:id="rId11"/>
    <p:sldId id="884" r:id="rId12"/>
    <p:sldId id="865" r:id="rId13"/>
    <p:sldId id="873" r:id="rId14"/>
    <p:sldId id="874" r:id="rId15"/>
    <p:sldId id="875" r:id="rId16"/>
    <p:sldId id="876" r:id="rId17"/>
    <p:sldId id="866" r:id="rId18"/>
    <p:sldId id="867" r:id="rId19"/>
    <p:sldId id="877" r:id="rId20"/>
    <p:sldId id="878" r:id="rId21"/>
    <p:sldId id="879" r:id="rId22"/>
    <p:sldId id="881" r:id="rId23"/>
    <p:sldId id="880" r:id="rId24"/>
    <p:sldId id="868" r:id="rId25"/>
    <p:sldId id="853" r:id="rId26"/>
    <p:sldId id="654" r:id="rId2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048" autoAdjust="0"/>
  </p:normalViewPr>
  <p:slideViewPr>
    <p:cSldViewPr snapToGrid="0">
      <p:cViewPr varScale="1">
        <p:scale>
          <a:sx n="95" d="100"/>
          <a:sy n="95" d="100"/>
        </p:scale>
        <p:origin x="1134" y="90"/>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9/5/2014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9/5/2014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discovery service discovers the “</a:t>
            </a:r>
            <a:r>
              <a:rPr lang="en-US" dirty="0" err="1" smtClean="0"/>
              <a:t>MyFiles</a:t>
            </a:r>
            <a:r>
              <a:rPr lang="en-US" dirty="0" smtClean="0"/>
              <a:t>” capability,</a:t>
            </a:r>
            <a:r>
              <a:rPr lang="en-US" baseline="0" dirty="0" smtClean="0"/>
              <a:t> which will always try to access the OneDrive for Business library</a:t>
            </a:r>
            <a:endParaRPr lang="en-US" dirty="0"/>
          </a:p>
        </p:txBody>
      </p:sp>
      <p:sp>
        <p:nvSpPr>
          <p:cNvPr id="4" name="Date Placeholder 3"/>
          <p:cNvSpPr>
            <a:spLocks noGrp="1"/>
          </p:cNvSpPr>
          <p:nvPr>
            <p:ph type="dt" idx="10"/>
          </p:nvPr>
        </p:nvSpPr>
        <p:spPr/>
        <p:txBody>
          <a:bodyPr/>
          <a:lstStyle/>
          <a:p>
            <a:fld id="{23FDFFE0-9E47-4B8C-842E-FA426FE218C8}"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19406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No support for $skip</a:t>
            </a:r>
            <a:r>
              <a:rPr lang="en-US" baseline="0" dirty="0" smtClean="0"/>
              <a:t> and $</a:t>
            </a:r>
            <a:r>
              <a:rPr lang="en-US" baseline="0" dirty="0" err="1" smtClean="0"/>
              <a:t>orderby</a:t>
            </a:r>
            <a:r>
              <a:rPr lang="en-US" baseline="0" dirty="0" smtClean="0"/>
              <a:t> so paging is post-query</a:t>
            </a:r>
            <a:endParaRPr lang="en-US" dirty="0" smtClean="0"/>
          </a:p>
          <a:p>
            <a:endParaRPr lang="en-US" dirty="0"/>
          </a:p>
        </p:txBody>
      </p:sp>
      <p:sp>
        <p:nvSpPr>
          <p:cNvPr id="4" name="Date Placeholder 3"/>
          <p:cNvSpPr>
            <a:spLocks noGrp="1"/>
          </p:cNvSpPr>
          <p:nvPr>
            <p:ph type="dt" idx="10"/>
          </p:nvPr>
        </p:nvSpPr>
        <p:spPr/>
        <p:txBody>
          <a:bodyPr/>
          <a:lstStyle/>
          <a:p>
            <a:fld id="{8DACB9AA-B03F-4672-BD3F-07034206D49E}"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8602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support for $skip</a:t>
            </a:r>
            <a:r>
              <a:rPr lang="en-US" baseline="0" dirty="0" smtClean="0"/>
              <a:t> and $</a:t>
            </a:r>
            <a:r>
              <a:rPr lang="en-US" baseline="0" dirty="0" err="1" smtClean="0"/>
              <a:t>orderby</a:t>
            </a:r>
            <a:r>
              <a:rPr lang="en-US" baseline="0" dirty="0" smtClean="0"/>
              <a:t> so paging is post-query</a:t>
            </a:r>
            <a:endParaRPr lang="en-US" dirty="0"/>
          </a:p>
        </p:txBody>
      </p:sp>
      <p:sp>
        <p:nvSpPr>
          <p:cNvPr id="4" name="Date Placeholder 3"/>
          <p:cNvSpPr>
            <a:spLocks noGrp="1"/>
          </p:cNvSpPr>
          <p:nvPr>
            <p:ph type="dt" idx="10"/>
          </p:nvPr>
        </p:nvSpPr>
        <p:spPr/>
        <p:txBody>
          <a:bodyPr/>
          <a:lstStyle/>
          <a:p>
            <a:fld id="{9F6C2A45-62A9-453C-B1A0-E9BD4232256A}"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5922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A286CF7-BB83-4FDF-AC68-569118A3F32E}"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34930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80687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9/5/2014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22</a:t>
            </a:fld>
            <a:endParaRPr lang="en-US" dirty="0"/>
          </a:p>
        </p:txBody>
      </p:sp>
    </p:spTree>
    <p:extLst>
      <p:ext uri="{BB962C8B-B14F-4D97-AF65-F5344CB8AC3E}">
        <p14:creationId xmlns:p14="http://schemas.microsoft.com/office/powerpoint/2010/main" val="3695926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September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2450961"/>
          </a:xfrm>
        </p:spPr>
        <p:txBody>
          <a:bodyPr/>
          <a:lstStyle/>
          <a:p>
            <a:r>
              <a:rPr lang="en-US" dirty="0" smtClean="0"/>
              <a:t>Read Files collection</a:t>
            </a:r>
          </a:p>
          <a:p>
            <a:r>
              <a:rPr lang="en-US" dirty="0" smtClean="0"/>
              <a:t>Can also read an individual Folder</a:t>
            </a:r>
          </a:p>
          <a:p>
            <a:r>
              <a:rPr lang="en-US" dirty="0" smtClean="0"/>
              <a:t>Paging is accomplished post-query using LINQ</a:t>
            </a:r>
            <a:endParaRPr lang="en-US" dirty="0"/>
          </a:p>
        </p:txBody>
      </p:sp>
      <p:sp>
        <p:nvSpPr>
          <p:cNvPr id="3" name="Title 2"/>
          <p:cNvSpPr>
            <a:spLocks noGrp="1"/>
          </p:cNvSpPr>
          <p:nvPr>
            <p:ph type="title"/>
          </p:nvPr>
        </p:nvSpPr>
        <p:spPr/>
        <p:txBody>
          <a:bodyPr/>
          <a:lstStyle/>
          <a:p>
            <a:r>
              <a:rPr lang="en-US" dirty="0" smtClean="0"/>
              <a:t>Reading File Metadata</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043" y="4115857"/>
            <a:ext cx="10619198" cy="1079140"/>
          </a:xfrm>
          <a:prstGeom prst="rect">
            <a:avLst/>
          </a:prstGeom>
        </p:spPr>
      </p:pic>
    </p:spTree>
    <p:extLst>
      <p:ext uri="{BB962C8B-B14F-4D97-AF65-F5344CB8AC3E}">
        <p14:creationId xmlns:p14="http://schemas.microsoft.com/office/powerpoint/2010/main" val="36096487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Use </a:t>
            </a:r>
            <a:r>
              <a:rPr lang="en-US" dirty="0" err="1" smtClean="0"/>
              <a:t>AddAsync</a:t>
            </a:r>
            <a:r>
              <a:rPr lang="en-US" dirty="0" smtClean="0"/>
              <a:t> method</a:t>
            </a:r>
          </a:p>
          <a:p>
            <a:r>
              <a:rPr lang="en-US" dirty="0" smtClean="0"/>
              <a:t>Provide a file name and the file stream</a:t>
            </a:r>
            <a:endParaRPr lang="en-US" dirty="0"/>
          </a:p>
        </p:txBody>
      </p:sp>
      <p:sp>
        <p:nvSpPr>
          <p:cNvPr id="3" name="Title 2"/>
          <p:cNvSpPr>
            <a:spLocks noGrp="1"/>
          </p:cNvSpPr>
          <p:nvPr>
            <p:ph type="title"/>
          </p:nvPr>
        </p:nvSpPr>
        <p:spPr/>
        <p:txBody>
          <a:bodyPr/>
          <a:lstStyle/>
          <a:p>
            <a:r>
              <a:rPr lang="en-US" dirty="0" smtClean="0"/>
              <a:t>Uploading a new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683" y="3547219"/>
            <a:ext cx="8244332" cy="695616"/>
          </a:xfrm>
          <a:prstGeom prst="rect">
            <a:avLst/>
          </a:prstGeom>
        </p:spPr>
      </p:pic>
    </p:spTree>
    <p:extLst>
      <p:ext uri="{BB962C8B-B14F-4D97-AF65-F5344CB8AC3E}">
        <p14:creationId xmlns:p14="http://schemas.microsoft.com/office/powerpoint/2010/main" val="384410830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Get the target file using </a:t>
            </a:r>
            <a:r>
              <a:rPr lang="en-US" dirty="0" err="1" smtClean="0"/>
              <a:t>GetByAsync</a:t>
            </a:r>
            <a:r>
              <a:rPr lang="en-US" dirty="0" smtClean="0"/>
              <a:t> method</a:t>
            </a:r>
          </a:p>
          <a:p>
            <a:r>
              <a:rPr lang="en-US" dirty="0" smtClean="0"/>
              <a:t>Delete using </a:t>
            </a:r>
            <a:r>
              <a:rPr lang="en-US" dirty="0" err="1" smtClean="0"/>
              <a:t>DeleteAsync</a:t>
            </a:r>
            <a:r>
              <a:rPr lang="en-US" dirty="0" smtClean="0"/>
              <a:t> method</a:t>
            </a:r>
            <a:endParaRPr lang="en-US" dirty="0"/>
          </a:p>
        </p:txBody>
      </p:sp>
      <p:sp>
        <p:nvSpPr>
          <p:cNvPr id="3" name="Title 2"/>
          <p:cNvSpPr>
            <a:spLocks noGrp="1"/>
          </p:cNvSpPr>
          <p:nvPr>
            <p:ph type="title"/>
          </p:nvPr>
        </p:nvSpPr>
        <p:spPr/>
        <p:txBody>
          <a:bodyPr/>
          <a:lstStyle/>
          <a:p>
            <a:r>
              <a:rPr lang="en-US" dirty="0" smtClean="0"/>
              <a:t>Deleting a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43" y="4032471"/>
            <a:ext cx="7372862" cy="770642"/>
          </a:xfrm>
          <a:prstGeom prst="rect">
            <a:avLst/>
          </a:prstGeom>
        </p:spPr>
      </p:pic>
    </p:spTree>
    <p:extLst>
      <p:ext uri="{BB962C8B-B14F-4D97-AF65-F5344CB8AC3E}">
        <p14:creationId xmlns:p14="http://schemas.microsoft.com/office/powerpoint/2010/main" val="403403792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File operations with the </a:t>
            </a:r>
            <a:r>
              <a:rPr lang="en-US" dirty="0" err="1" smtClean="0"/>
              <a:t>SharePointClient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7388249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List Operations </a:t>
            </a:r>
            <a:r>
              <a:rPr lang="en-US" dirty="0" smtClean="0"/>
              <a:t>with REST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4836983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800"/>
            <a:ext cx="11149013" cy="632210"/>
          </a:xfrm>
        </p:spPr>
        <p:txBody>
          <a:bodyPr/>
          <a:lstStyle/>
          <a:p>
            <a:r>
              <a:rPr lang="en-US" dirty="0" smtClean="0"/>
              <a:t>Use Discovery Service to get an Access Token</a:t>
            </a:r>
            <a:endParaRPr lang="en-US" dirty="0"/>
          </a:p>
        </p:txBody>
      </p:sp>
      <p:sp>
        <p:nvSpPr>
          <p:cNvPr id="3" name="Title 2"/>
          <p:cNvSpPr>
            <a:spLocks noGrp="1"/>
          </p:cNvSpPr>
          <p:nvPr>
            <p:ph type="title"/>
          </p:nvPr>
        </p:nvSpPr>
        <p:spPr/>
        <p:txBody>
          <a:bodyPr/>
          <a:lstStyle/>
          <a:p>
            <a:r>
              <a:rPr lang="en-US" dirty="0" smtClean="0"/>
              <a:t>Obtaining an Access Token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536" y="2382975"/>
            <a:ext cx="7488674" cy="3595793"/>
          </a:xfrm>
          <a:prstGeom prst="rect">
            <a:avLst/>
          </a:prstGeom>
        </p:spPr>
      </p:pic>
    </p:spTree>
    <p:extLst>
      <p:ext uri="{BB962C8B-B14F-4D97-AF65-F5344CB8AC3E}">
        <p14:creationId xmlns:p14="http://schemas.microsoft.com/office/powerpoint/2010/main" val="55033662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742743"/>
          </a:xfrm>
        </p:spPr>
        <p:txBody>
          <a:bodyPr/>
          <a:lstStyle/>
          <a:p>
            <a:r>
              <a:rPr lang="en-US" dirty="0" smtClean="0"/>
              <a:t>Access the SharePoint REST API with the Access Token</a:t>
            </a:r>
            <a:endParaRPr lang="en-US" dirty="0"/>
          </a:p>
        </p:txBody>
      </p:sp>
      <p:sp>
        <p:nvSpPr>
          <p:cNvPr id="3" name="Title 2"/>
          <p:cNvSpPr>
            <a:spLocks noGrp="1"/>
          </p:cNvSpPr>
          <p:nvPr>
            <p:ph type="title"/>
          </p:nvPr>
        </p:nvSpPr>
        <p:spPr/>
        <p:txBody>
          <a:bodyPr/>
          <a:lstStyle/>
          <a:p>
            <a:r>
              <a:rPr lang="en-US" dirty="0" smtClean="0"/>
              <a:t>Reading </a:t>
            </a:r>
            <a:r>
              <a:rPr lang="en-US" dirty="0" smtClean="0"/>
              <a:t>List Items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5" y="2548476"/>
            <a:ext cx="9437933" cy="2525942"/>
          </a:xfrm>
          <a:prstGeom prst="rect">
            <a:avLst/>
          </a:prstGeom>
        </p:spPr>
      </p:pic>
    </p:spTree>
    <p:extLst>
      <p:ext uri="{BB962C8B-B14F-4D97-AF65-F5344CB8AC3E}">
        <p14:creationId xmlns:p14="http://schemas.microsoft.com/office/powerpoint/2010/main" val="28454784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1395885"/>
          </a:xfrm>
        </p:spPr>
        <p:txBody>
          <a:bodyPr/>
          <a:lstStyle/>
          <a:p>
            <a:r>
              <a:rPr lang="en-US" dirty="0" smtClean="0"/>
              <a:t>Create XML message with list item data</a:t>
            </a:r>
            <a:endParaRPr lang="en-US" dirty="0" smtClean="0"/>
          </a:p>
          <a:p>
            <a:r>
              <a:rPr lang="en-US" dirty="0" smtClean="0"/>
              <a:t>POST to list items endpoint</a:t>
            </a:r>
            <a:endParaRPr lang="en-US" dirty="0"/>
          </a:p>
        </p:txBody>
      </p:sp>
      <p:sp>
        <p:nvSpPr>
          <p:cNvPr id="3" name="Title 2"/>
          <p:cNvSpPr>
            <a:spLocks noGrp="1"/>
          </p:cNvSpPr>
          <p:nvPr>
            <p:ph type="title"/>
          </p:nvPr>
        </p:nvSpPr>
        <p:spPr/>
        <p:txBody>
          <a:bodyPr/>
          <a:lstStyle/>
          <a:p>
            <a:r>
              <a:rPr lang="en-US" dirty="0" smtClean="0"/>
              <a:t>Adding a New List Item</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301" y="3292119"/>
            <a:ext cx="9792224" cy="2807230"/>
          </a:xfrm>
          <a:prstGeom prst="rect">
            <a:avLst/>
          </a:prstGeom>
        </p:spPr>
      </p:pic>
    </p:spTree>
    <p:extLst>
      <p:ext uri="{BB962C8B-B14F-4D97-AF65-F5344CB8AC3E}">
        <p14:creationId xmlns:p14="http://schemas.microsoft.com/office/powerpoint/2010/main" val="24848079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1426030"/>
          </a:xfrm>
        </p:spPr>
        <p:txBody>
          <a:bodyPr/>
          <a:lstStyle/>
          <a:p>
            <a:r>
              <a:rPr lang="en-US" dirty="0"/>
              <a:t>Create XML message with list item data</a:t>
            </a:r>
          </a:p>
          <a:p>
            <a:r>
              <a:rPr lang="en-US" dirty="0"/>
              <a:t>POST </a:t>
            </a:r>
            <a:r>
              <a:rPr lang="en-US" dirty="0" smtClean="0"/>
              <a:t>to target item ID</a:t>
            </a:r>
            <a:endParaRPr lang="en-US" dirty="0"/>
          </a:p>
          <a:p>
            <a:endParaRPr lang="en-US" dirty="0"/>
          </a:p>
        </p:txBody>
      </p:sp>
      <p:sp>
        <p:nvSpPr>
          <p:cNvPr id="3" name="Title 2"/>
          <p:cNvSpPr>
            <a:spLocks noGrp="1"/>
          </p:cNvSpPr>
          <p:nvPr>
            <p:ph type="title"/>
          </p:nvPr>
        </p:nvSpPr>
        <p:spPr/>
        <p:txBody>
          <a:bodyPr/>
          <a:lstStyle/>
          <a:p>
            <a:r>
              <a:rPr lang="en-US" dirty="0" smtClean="0"/>
              <a:t>Updating a List Item</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062" y="3023817"/>
            <a:ext cx="9039675" cy="3375740"/>
          </a:xfrm>
          <a:prstGeom prst="rect">
            <a:avLst/>
          </a:prstGeom>
        </p:spPr>
      </p:pic>
    </p:spTree>
    <p:extLst>
      <p:ext uri="{BB962C8B-B14F-4D97-AF65-F5344CB8AC3E}">
        <p14:creationId xmlns:p14="http://schemas.microsoft.com/office/powerpoint/2010/main" val="362222481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223160"/>
            <a:ext cx="11149013" cy="1415981"/>
          </a:xfrm>
        </p:spPr>
        <p:txBody>
          <a:bodyPr/>
          <a:lstStyle/>
          <a:p>
            <a:r>
              <a:rPr lang="en-US" dirty="0" smtClean="0"/>
              <a:t>DELETE the target </a:t>
            </a:r>
            <a:r>
              <a:rPr lang="en-US" dirty="0" smtClean="0"/>
              <a:t>item by ID</a:t>
            </a:r>
          </a:p>
          <a:p>
            <a:r>
              <a:rPr lang="en-US" dirty="0" smtClean="0"/>
              <a:t>Supports the use of </a:t>
            </a:r>
            <a:r>
              <a:rPr lang="en-US" dirty="0" err="1" smtClean="0"/>
              <a:t>eTags</a:t>
            </a:r>
            <a:endParaRPr lang="en-US" dirty="0" smtClean="0"/>
          </a:p>
        </p:txBody>
      </p:sp>
      <p:sp>
        <p:nvSpPr>
          <p:cNvPr id="3" name="Title 2"/>
          <p:cNvSpPr>
            <a:spLocks noGrp="1"/>
          </p:cNvSpPr>
          <p:nvPr>
            <p:ph type="title"/>
          </p:nvPr>
        </p:nvSpPr>
        <p:spPr/>
        <p:txBody>
          <a:bodyPr/>
          <a:lstStyle/>
          <a:p>
            <a:r>
              <a:rPr lang="en-US" dirty="0" smtClean="0"/>
              <a:t>Deleting a </a:t>
            </a:r>
            <a:r>
              <a:rPr lang="en-US" dirty="0" smtClean="0"/>
              <a:t>List Item</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3130267"/>
            <a:ext cx="9401390" cy="2778164"/>
          </a:xfrm>
          <a:prstGeom prst="rect">
            <a:avLst/>
          </a:prstGeom>
        </p:spPr>
      </p:pic>
    </p:spTree>
    <p:extLst>
      <p:ext uri="{BB962C8B-B14F-4D97-AF65-F5344CB8AC3E}">
        <p14:creationId xmlns:p14="http://schemas.microsoft.com/office/powerpoint/2010/main" val="5908827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998320566"/>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 xmlns:a16="http://schemas.microsoft.com/office/drawing/2014/main" val="829859176"/>
                  </a:ext>
                </a:extLst>
              </a:tr>
              <a:tr h="417220">
                <a:tc>
                  <a:txBody>
                    <a:bodyPr/>
                    <a:lstStyle/>
                    <a:p>
                      <a:r>
                        <a:rPr lang="en-US" sz="1800" b="0" dirty="0" smtClean="0"/>
                        <a:t>Module 1: Deep Dive into Azure AD with the Office 365 APIs</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into Office 365 APIs for Calendar,</a:t>
                      </a:r>
                      <a:r>
                        <a:rPr lang="en-US" sz="1800" b="0" baseline="0" dirty="0" smtClean="0"/>
                        <a:t> Mail, and Contacts</a:t>
                      </a:r>
                      <a:endParaRPr lang="en-US" sz="1800" b="0" dirty="0" smtClean="0"/>
                    </a:p>
                  </a:txBody>
                  <a:tcPr marL="91403" marR="91403" marT="45701" marB="45701" anchor="ctr"/>
                </a:tc>
                <a:extLst>
                  <a:ext uri="{0D108BD9-81ED-4DB2-BD59-A6C34878D82A}">
                    <a16:rowId xmlns="" xmlns:a16="http://schemas.microsoft.com/office/drawing/2014/main"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Deep Dive into Office 365 APIs for OneDrive for Business</a:t>
                      </a:r>
                    </a:p>
                  </a:txBody>
                  <a:tcPr marL="91403" marR="91403" marT="45701" marB="45701" anchor="ctr"/>
                </a:tc>
                <a:extLst>
                  <a:ext uri="{0D108BD9-81ED-4DB2-BD59-A6C34878D82A}">
                    <a16:rowId xmlns="" xmlns:a16="http://schemas.microsoft.com/office/drawing/2014/main"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4: Deep Dive into Office 365 APIs for SharePoint Site services</a:t>
                      </a:r>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a:t>
                      </a:r>
                      <a:r>
                        <a:rPr lang="en-US" sz="1800" b="0" dirty="0" smtClean="0"/>
                        <a:t>Deep Dive into Office 365 APIs for Yammer services</a:t>
                      </a:r>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Office 365 APIs for Office Graph</a:t>
                      </a:r>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Office 365 APIs for OneNote services</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File Operations with REST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43534710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Overview</a:t>
            </a:r>
          </a:p>
          <a:p>
            <a:r>
              <a:rPr lang="en-US" dirty="0"/>
              <a:t>File Operations with </a:t>
            </a:r>
            <a:r>
              <a:rPr lang="en-US" dirty="0" err="1"/>
              <a:t>SharePointClient</a:t>
            </a:r>
            <a:endParaRPr lang="en-US" dirty="0"/>
          </a:p>
          <a:p>
            <a:r>
              <a:rPr lang="en-US" dirty="0" smtClean="0"/>
              <a:t>List Operations </a:t>
            </a:r>
            <a:r>
              <a:rPr lang="en-US" dirty="0"/>
              <a:t>with </a:t>
            </a:r>
            <a:r>
              <a:rPr lang="en-US" dirty="0" smtClean="0"/>
              <a:t>REST</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7323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O3653-4 Deep Dive into Office 365 APIs for SharePoint Site services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Overview</a:t>
            </a:r>
          </a:p>
          <a:p>
            <a:r>
              <a:rPr lang="en-US" dirty="0" smtClean="0"/>
              <a:t>File </a:t>
            </a:r>
            <a:r>
              <a:rPr lang="en-US" dirty="0" smtClean="0"/>
              <a:t>Operations with </a:t>
            </a:r>
            <a:r>
              <a:rPr lang="en-US" dirty="0" err="1" smtClean="0"/>
              <a:t>SharePointClient</a:t>
            </a:r>
            <a:endParaRPr lang="en-US" dirty="0" smtClean="0"/>
          </a:p>
          <a:p>
            <a:r>
              <a:rPr lang="en-US" dirty="0" smtClean="0"/>
              <a:t>List Operations with REST</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76423307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139085"/>
          </a:xfrm>
        </p:spPr>
        <p:txBody>
          <a:bodyPr/>
          <a:lstStyle/>
          <a:p>
            <a:r>
              <a:rPr lang="en-US" dirty="0" smtClean="0"/>
              <a:t>Provides access to SharePoint online REST API</a:t>
            </a:r>
          </a:p>
          <a:p>
            <a:r>
              <a:rPr lang="en-US" dirty="0" err="1" smtClean="0"/>
              <a:t>SharePointClient</a:t>
            </a:r>
            <a:r>
              <a:rPr lang="en-US" dirty="0" smtClean="0"/>
              <a:t> class simplifies programming, but limited functionality</a:t>
            </a:r>
          </a:p>
          <a:p>
            <a:r>
              <a:rPr lang="en-US" dirty="0" smtClean="0"/>
              <a:t>Direct REST API calls more complex, but exposes more functionality</a:t>
            </a:r>
            <a:endParaRPr lang="en-US" dirty="0"/>
          </a:p>
        </p:txBody>
      </p:sp>
      <p:sp>
        <p:nvSpPr>
          <p:cNvPr id="3" name="Title 2"/>
          <p:cNvSpPr>
            <a:spLocks noGrp="1"/>
          </p:cNvSpPr>
          <p:nvPr>
            <p:ph type="title"/>
          </p:nvPr>
        </p:nvSpPr>
        <p:spPr/>
        <p:txBody>
          <a:bodyPr/>
          <a:lstStyle/>
          <a:p>
            <a:r>
              <a:rPr lang="en-US" dirty="0" smtClean="0"/>
              <a:t>SharePoint Sites Services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44682851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4456" y="1504140"/>
            <a:ext cx="6096528" cy="4191363"/>
          </a:xfrm>
          <a:prstGeom prst="rect">
            <a:avLst/>
          </a:prstGeom>
        </p:spPr>
      </p:pic>
    </p:spTree>
    <p:extLst>
      <p:ext uri="{BB962C8B-B14F-4D97-AF65-F5344CB8AC3E}">
        <p14:creationId xmlns:p14="http://schemas.microsoft.com/office/powerpoint/2010/main" val="291723036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File Operations with </a:t>
            </a:r>
            <a:r>
              <a:rPr lang="en-US" dirty="0" err="1"/>
              <a:t>SharePointClient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74518818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96589"/>
            <a:ext cx="11149013" cy="4370197"/>
          </a:xfrm>
        </p:spPr>
        <p:txBody>
          <a:bodyPr/>
          <a:lstStyle/>
          <a:p>
            <a:r>
              <a:rPr lang="en-US" dirty="0"/>
              <a:t>Discovery Service discovers </a:t>
            </a:r>
            <a:r>
              <a:rPr lang="en-US" dirty="0" smtClean="0"/>
              <a:t>resource</a:t>
            </a:r>
            <a:endParaRPr lang="en-US" dirty="0"/>
          </a:p>
          <a:p>
            <a:r>
              <a:rPr lang="en-US" dirty="0" err="1" smtClean="0"/>
              <a:t>SharePointClient.Files</a:t>
            </a:r>
            <a:r>
              <a:rPr lang="en-US" dirty="0" smtClean="0"/>
              <a:t> abstracts Files API</a:t>
            </a:r>
          </a:p>
          <a:p>
            <a:pPr lvl="1"/>
            <a:endParaRPr lang="en-US" dirty="0"/>
          </a:p>
        </p:txBody>
      </p:sp>
      <p:sp>
        <p:nvSpPr>
          <p:cNvPr id="3" name="Title 2"/>
          <p:cNvSpPr>
            <a:spLocks noGrp="1"/>
          </p:cNvSpPr>
          <p:nvPr>
            <p:ph type="title"/>
          </p:nvPr>
        </p:nvSpPr>
        <p:spPr/>
        <p:txBody>
          <a:bodyPr/>
          <a:lstStyle/>
          <a:p>
            <a:r>
              <a:rPr lang="en-US" dirty="0" err="1" smtClean="0"/>
              <a:t>SharePointClient</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6915" y="2746235"/>
            <a:ext cx="7256752" cy="3513888"/>
          </a:xfrm>
          <a:prstGeom prst="rect">
            <a:avLst/>
          </a:prstGeom>
        </p:spPr>
      </p:pic>
    </p:spTree>
    <p:extLst>
      <p:ext uri="{BB962C8B-B14F-4D97-AF65-F5344CB8AC3E}">
        <p14:creationId xmlns:p14="http://schemas.microsoft.com/office/powerpoint/2010/main" val="2889411586"/>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5fad15d0-477e-40da-a20d-40d4ca777cbd"/>
    <ds:schemaRef ds:uri="http://schemas.openxmlformats.org/package/2006/metadata/core-properties"/>
    <ds:schemaRef ds:uri="http://purl.org/dc/terms/"/>
    <ds:schemaRef ds:uri="http://schemas.microsoft.com/office/2006/documentManagement/types"/>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1299</Words>
  <Application>Microsoft Office PowerPoint</Application>
  <PresentationFormat>Custom</PresentationFormat>
  <Paragraphs>110</Paragraphs>
  <Slides>22</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O3653-4 Deep Dive into Office 365 APIs for SharePoint Site services</vt:lpstr>
      <vt:lpstr>Agenda </vt:lpstr>
      <vt:lpstr>Overview</vt:lpstr>
      <vt:lpstr>SharePoint Sites Services</vt:lpstr>
      <vt:lpstr>Permissions</vt:lpstr>
      <vt:lpstr>File Operations with SharePointClient</vt:lpstr>
      <vt:lpstr>SharePointClient class</vt:lpstr>
      <vt:lpstr>Reading File Metadata</vt:lpstr>
      <vt:lpstr>Uploading a new File</vt:lpstr>
      <vt:lpstr>Deleting a File</vt:lpstr>
      <vt:lpstr>PowerPoint Presentation</vt:lpstr>
      <vt:lpstr>List Operations with REST</vt:lpstr>
      <vt:lpstr>Obtaining an Access Token</vt:lpstr>
      <vt:lpstr>Reading List Items</vt:lpstr>
      <vt:lpstr>Adding a New List Item</vt:lpstr>
      <vt:lpstr>Updating a List Item</vt:lpstr>
      <vt:lpstr>Deleting a List Item</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2014-09-05T10:58:47Z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