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2"/>
  </p:notesMasterIdLst>
  <p:handoutMasterIdLst>
    <p:handoutMasterId r:id="rId43"/>
  </p:handoutMasterIdLst>
  <p:sldIdLst>
    <p:sldId id="780" r:id="rId6"/>
    <p:sldId id="781" r:id="rId7"/>
    <p:sldId id="782" r:id="rId8"/>
    <p:sldId id="779" r:id="rId9"/>
    <p:sldId id="783" r:id="rId10"/>
    <p:sldId id="797" r:id="rId11"/>
    <p:sldId id="793" r:id="rId12"/>
    <p:sldId id="806" r:id="rId13"/>
    <p:sldId id="808" r:id="rId14"/>
    <p:sldId id="794" r:id="rId15"/>
    <p:sldId id="807" r:id="rId16"/>
    <p:sldId id="819" r:id="rId17"/>
    <p:sldId id="802" r:id="rId18"/>
    <p:sldId id="809" r:id="rId19"/>
    <p:sldId id="798" r:id="rId20"/>
    <p:sldId id="800" r:id="rId21"/>
    <p:sldId id="801" r:id="rId22"/>
    <p:sldId id="803" r:id="rId23"/>
    <p:sldId id="784" r:id="rId24"/>
    <p:sldId id="812" r:id="rId25"/>
    <p:sldId id="813" r:id="rId26"/>
    <p:sldId id="814" r:id="rId27"/>
    <p:sldId id="815" r:id="rId28"/>
    <p:sldId id="810" r:id="rId29"/>
    <p:sldId id="785" r:id="rId30"/>
    <p:sldId id="816" r:id="rId31"/>
    <p:sldId id="817" r:id="rId32"/>
    <p:sldId id="818" r:id="rId33"/>
    <p:sldId id="811" r:id="rId34"/>
    <p:sldId id="820" r:id="rId35"/>
    <p:sldId id="821" r:id="rId36"/>
    <p:sldId id="822" r:id="rId37"/>
    <p:sldId id="823" r:id="rId38"/>
    <p:sldId id="824" r:id="rId39"/>
    <p:sldId id="825" r:id="rId40"/>
    <p:sldId id="654"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72C6"/>
    <a:srgbClr val="2D82FF"/>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47" autoAdjust="0"/>
  </p:normalViewPr>
  <p:slideViewPr>
    <p:cSldViewPr snapToGrid="0">
      <p:cViewPr varScale="1">
        <p:scale>
          <a:sx n="93" d="100"/>
          <a:sy n="93" d="100"/>
        </p:scale>
        <p:origin x="1218"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0856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5A2A3EB-BE87-4080-97A4-5341D2051EE4}"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46919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A443B04-064F-4871-9D9F-BDCA414B0371}"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21647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Find how-to content, sample code, SDK and API documentation, VBA references, training, and articles for developing solutions and customizing Office applications and SharePoint products and technologies, including client applications, services, tools, and technologies such as apps for Office, apps for SharePoint, Access, Excel, Exchange, Lync, SharePoint Server, SharePoint Foundation, Skype, and Word. </a:t>
            </a:r>
          </a:p>
          <a:p>
            <a:endParaRPr lang="en-US" dirty="0" smtClean="0">
              <a:effectLst/>
            </a:endParaRPr>
          </a:p>
          <a:p>
            <a:r>
              <a:rPr lang="en-US" dirty="0" smtClean="0">
                <a:effectLst/>
              </a:rPr>
              <a:t>Use an Office 365 Developer Site as a development and testing environment to shorten your setup time and start creating, testing, and deploying your apps for Office and SharePoint. Deploy the "Napa" Office 365 Development Tools to this preconfigured SharePoint site and you also get a head start on developing SharePoint-hosted apps, and apps for Office documents and mail items, without installing Visual Studio 2012 and Office Developer Tools for Visual Studio 2013 on your development computer. With an Office 365 Developer Site, you get an isolated app domain for SharePoint-hosted apps, preconfigured to use </a:t>
            </a:r>
            <a:r>
              <a:rPr lang="en-US" dirty="0" err="1" smtClean="0">
                <a:effectLst/>
              </a:rPr>
              <a:t>OAuth</a:t>
            </a:r>
            <a:r>
              <a:rPr lang="en-US" dirty="0" smtClean="0">
                <a:effectLst/>
              </a:rPr>
              <a:t>, so that you can use the Microsoft Azure Access Control Service (ACS) for authenticating and authorizing provider-hosted apps for SharePoint that are deployed to this site. </a:t>
            </a:r>
            <a:endParaRPr lang="en-US" dirty="0"/>
          </a:p>
        </p:txBody>
      </p:sp>
      <p:sp>
        <p:nvSpPr>
          <p:cNvPr id="4" name="Date Placeholder 3"/>
          <p:cNvSpPr>
            <a:spLocks noGrp="1"/>
          </p:cNvSpPr>
          <p:nvPr>
            <p:ph type="dt" idx="10"/>
          </p:nvPr>
        </p:nvSpPr>
        <p:spPr/>
        <p:txBody>
          <a:bodyPr/>
          <a:lstStyle/>
          <a:p>
            <a:fld id="{7017412A-FAE9-499A-B3C7-924D02AB998D}"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7653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 Office 365 Developer Site makes it easier to get set up and start creating, testing, and deploying your apps for Office and SharePoint more quickly. Office 365 enterprise (E3 or E4) subscriptions include a site template you can use to create a Developer Site.</a:t>
            </a:r>
            <a:endParaRPr lang="en-US" dirty="0"/>
          </a:p>
        </p:txBody>
      </p:sp>
      <p:sp>
        <p:nvSpPr>
          <p:cNvPr id="4" name="Date Placeholder 3"/>
          <p:cNvSpPr>
            <a:spLocks noGrp="1"/>
          </p:cNvSpPr>
          <p:nvPr>
            <p:ph type="dt" idx="10"/>
          </p:nvPr>
        </p:nvSpPr>
        <p:spPr/>
        <p:txBody>
          <a:bodyPr/>
          <a:lstStyle/>
          <a:p>
            <a:fld id="{4692986F-2699-409F-8A21-4F1A3E24BE62}"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1324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As a SharePoint Online admin, you can create an App Catalog site to make internally developed custom apps available for users to install when they browse apps under the </a:t>
            </a:r>
            <a:r>
              <a:rPr lang="en-US" b="1" dirty="0" smtClean="0">
                <a:effectLst/>
              </a:rPr>
              <a:t>From Your Organization</a:t>
            </a:r>
            <a:r>
              <a:rPr lang="en-US" dirty="0" smtClean="0">
                <a:effectLst/>
              </a:rPr>
              <a:t> filter on the Site Contents page. Site owners can then add these apps to customize sites with specific functionality or to display information. </a:t>
            </a:r>
          </a:p>
          <a:p>
            <a:r>
              <a:rPr lang="en-US" dirty="0" smtClean="0"/>
              <a:t>After an App Catalog site has been created, you can use it to upload any custom apps that your organization has developed. Uploading custom apps is not much more complicated than uploading a document to a library and setting some properties. You can also use the App Catalog site to do things like install custom or third-party apps on sites for users (also called app deployment). You can also manage app requests from users.</a:t>
            </a:r>
          </a:p>
          <a:p>
            <a:endParaRPr lang="en-US" dirty="0"/>
          </a:p>
        </p:txBody>
      </p:sp>
      <p:sp>
        <p:nvSpPr>
          <p:cNvPr id="4" name="Date Placeholder 3"/>
          <p:cNvSpPr>
            <a:spLocks noGrp="1"/>
          </p:cNvSpPr>
          <p:nvPr>
            <p:ph type="dt" idx="10"/>
          </p:nvPr>
        </p:nvSpPr>
        <p:spPr/>
        <p:txBody>
          <a:bodyPr/>
          <a:lstStyle/>
          <a:p>
            <a:fld id="{EC07A5DE-1429-409E-95F7-F13CDA16C6E2}"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9272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O365 Directory to an Azure subscription</a:t>
            </a:r>
          </a:p>
          <a:p>
            <a:r>
              <a:rPr lang="en-US" dirty="0" smtClean="0"/>
              <a:t>for simply creating provider-hosted apps, but it makes life a bit easier</a:t>
            </a:r>
          </a:p>
          <a:p>
            <a:r>
              <a:rPr lang="en-US" dirty="0" smtClean="0"/>
              <a:t>and opens up the ability to call into O365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54287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adding an O365 account as an Azure administrator,</a:t>
            </a:r>
          </a:p>
          <a:p>
            <a:r>
              <a:rPr lang="en-US" dirty="0" smtClean="0"/>
              <a:t>you can use a single account for managing both subscriptions</a:t>
            </a:r>
            <a:endParaRPr lang="en-US" dirty="0"/>
          </a:p>
        </p:txBody>
      </p:sp>
      <p:sp>
        <p:nvSpPr>
          <p:cNvPr id="4" name="Date Placeholder 3"/>
          <p:cNvSpPr>
            <a:spLocks noGrp="1"/>
          </p:cNvSpPr>
          <p:nvPr>
            <p:ph type="dt" idx="10"/>
          </p:nvPr>
        </p:nvSpPr>
        <p:spPr/>
        <p:txBody>
          <a:bodyPr/>
          <a:lstStyle/>
          <a:p>
            <a:fld id="{4B1490A0-601F-404D-B7DA-4F4F3A8C8BB1}"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60081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If you are a software developer who creates apps that support or enhance Microsoft technologies, such as Microsoft SharePoint, Microsoft Office, and Azure, you can use the Seller Dashboard to submit and distribute your apps to Microsoft marketplaces.</a:t>
            </a:r>
            <a:endParaRPr lang="en-US" dirty="0"/>
          </a:p>
        </p:txBody>
      </p:sp>
      <p:sp>
        <p:nvSpPr>
          <p:cNvPr id="4" name="Date Placeholder 3"/>
          <p:cNvSpPr>
            <a:spLocks noGrp="1"/>
          </p:cNvSpPr>
          <p:nvPr>
            <p:ph type="dt" idx="10"/>
          </p:nvPr>
        </p:nvSpPr>
        <p:spPr/>
        <p:txBody>
          <a:bodyPr/>
          <a:lstStyle/>
          <a:p>
            <a:fld id="{52399918-EEB6-4F99-B0AF-2A7FFCFDFFF9}"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31093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350519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36</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29498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614212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SharePoint Online provides a solid business collaboration platform on which developers can build solutions quickly by using familiar development tools. In addition to in-browser customizations, SharePoint Online supports development with Microsoft SharePoint Designer 2010, Microsoft Visual Studio 2010, and Microsoft Visual Studio Team Foundation Server 2010. SharePoint Online enables you to modify sites directly and deploy code as sandboxed solutions that are run in a protected environment to safeguard the environment from poorly performing or malicious code. </a:t>
            </a:r>
          </a:p>
          <a:p>
            <a:r>
              <a:rPr lang="en-US" dirty="0" smtClean="0">
                <a:effectLst/>
              </a:rPr>
              <a:t>SharePoint Online opens a new arena for developers to create solutions for customers who use the Office 365 service instead of maintaining on-premises servers, or for clients who want to take advantage of hybrid deployments where some data is stored behind the firewall and other data is off-loaded in the cloud.</a:t>
            </a:r>
            <a:endParaRPr lang="en-US" dirty="0"/>
          </a:p>
        </p:txBody>
      </p:sp>
      <p:sp>
        <p:nvSpPr>
          <p:cNvPr id="4" name="Date Placeholder 3"/>
          <p:cNvSpPr>
            <a:spLocks noGrp="1"/>
          </p:cNvSpPr>
          <p:nvPr>
            <p:ph type="dt" idx="10"/>
          </p:nvPr>
        </p:nvSpPr>
        <p:spPr/>
        <p:txBody>
          <a:bodyPr/>
          <a:lstStyle/>
          <a:p>
            <a:fld id="{4F0210BE-2A39-4D0E-9359-F64D4B884D4E}"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4247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578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B816852-F550-4F1E-AE22-5580BB5390CD}"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57688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Access Control Service (ACS) is a Windows cloud-based service that provides an easy way of authenticating and authorizing users to gain access to web applications and services while allowing the features of authentication and authorization to be factored out of the application code. This facilitates application development while at the same time providing users the benefit of being able to log into multiple applications with a reduced number of authentications, and in some cases only one authentication. </a:t>
            </a:r>
            <a:endParaRPr lang="en-US" dirty="0"/>
          </a:p>
        </p:txBody>
      </p:sp>
      <p:sp>
        <p:nvSpPr>
          <p:cNvPr id="4" name="Date Placeholder 3"/>
          <p:cNvSpPr>
            <a:spLocks noGrp="1"/>
          </p:cNvSpPr>
          <p:nvPr>
            <p:ph type="dt" idx="10"/>
          </p:nvPr>
        </p:nvSpPr>
        <p:spPr/>
        <p:txBody>
          <a:bodyPr/>
          <a:lstStyle/>
          <a:p>
            <a:fld id="{8C3D3F17-9065-4B2A-80EA-09A3A0159250}"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31146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4FB22D-AF06-49F0-ABFB-4A3B32E04FBE}" type="datetime1">
              <a:rPr lang="en-US" smtClean="0"/>
              <a:t>9/12/2014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14</a:t>
            </a:fld>
            <a:endParaRPr lang="en-US" dirty="0"/>
          </a:p>
        </p:txBody>
      </p:sp>
    </p:spTree>
    <p:extLst>
      <p:ext uri="{BB962C8B-B14F-4D97-AF65-F5344CB8AC3E}">
        <p14:creationId xmlns:p14="http://schemas.microsoft.com/office/powerpoint/2010/main" val="2861342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5A2105E-80AA-4B38-BA9C-D7E35197D8B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9707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3649915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965876"/>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686722429"/>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15308565"/>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5"/>
            <a:ext cx="11149013"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6304" tIns="91440" rIns="146304" bIns="91440"/>
          <a:lstStyle>
            <a:lvl1pPr marL="0" indent="0">
              <a:buNone/>
              <a:defRPr/>
            </a:lvl1pPr>
            <a:lvl2pPr marL="339594" indent="0">
              <a:buNone/>
              <a:defRPr/>
            </a:lvl2pPr>
            <a:lvl3pPr marL="572867" indent="0">
              <a:buNone/>
              <a:defRPr/>
            </a:lvl3pPr>
            <a:lvl4pPr marL="798208" indent="0">
              <a:buNone/>
              <a:defRPr/>
            </a:lvl4pPr>
            <a:lvl5pPr marL="10298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7863700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6921503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6" r:id="rId22"/>
    <p:sldLayoutId id="2147484147" r:id="rId23"/>
    <p:sldLayoutId id="2147484148" r:id="rId24"/>
    <p:sldLayoutId id="2147484150" r:id="rId25"/>
    <p:sldLayoutId id="2147484151"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365 Development</a:t>
            </a:r>
            <a:endParaRPr lang="en-US" sz="6595" dirty="0"/>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2705467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a:t>Azure Active Directory (AAD)</a:t>
            </a:r>
          </a:p>
          <a:p>
            <a:r>
              <a:rPr lang="en-US" dirty="0" smtClean="0"/>
              <a:t>Azure Access Control Services (ACS)</a:t>
            </a:r>
          </a:p>
          <a:p>
            <a:r>
              <a:rPr lang="en-US" dirty="0"/>
              <a:t>Azure Web Sites</a:t>
            </a:r>
          </a:p>
          <a:p>
            <a:endParaRPr lang="en-US" dirty="0"/>
          </a:p>
        </p:txBody>
      </p:sp>
      <p:sp>
        <p:nvSpPr>
          <p:cNvPr id="3" name="Title 2"/>
          <p:cNvSpPr>
            <a:spLocks noGrp="1"/>
          </p:cNvSpPr>
          <p:nvPr>
            <p:ph type="title"/>
          </p:nvPr>
        </p:nvSpPr>
        <p:spPr/>
        <p:txBody>
          <a:bodyPr/>
          <a:lstStyle/>
          <a:p>
            <a:r>
              <a:rPr lang="en-US" dirty="0" smtClean="0"/>
              <a:t>Windows Azure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17184724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46675"/>
          </a:xfrm>
        </p:spPr>
        <p:txBody>
          <a:bodyPr/>
          <a:lstStyle/>
          <a:p>
            <a:r>
              <a:rPr lang="en-US" dirty="0"/>
              <a:t>Identity and Access Management for the cloud</a:t>
            </a:r>
          </a:p>
          <a:p>
            <a:r>
              <a:rPr lang="en-US" dirty="0"/>
              <a:t>More generic than AAD</a:t>
            </a:r>
          </a:p>
          <a:p>
            <a:r>
              <a:rPr lang="en-US" dirty="0"/>
              <a:t>Supports additional providers Google, Yahoo, Facebook</a:t>
            </a:r>
          </a:p>
          <a:p>
            <a:r>
              <a:rPr lang="en-US" dirty="0"/>
              <a:t>Can create new namespaces in Azure subscription</a:t>
            </a:r>
          </a:p>
          <a:p>
            <a:r>
              <a:rPr lang="en-US" dirty="0"/>
              <a:t>Used by O365 for application authorization</a:t>
            </a:r>
          </a:p>
          <a:p>
            <a:endParaRPr lang="en-US" dirty="0"/>
          </a:p>
        </p:txBody>
      </p:sp>
      <p:sp>
        <p:nvSpPr>
          <p:cNvPr id="3" name="Title 2"/>
          <p:cNvSpPr>
            <a:spLocks noGrp="1"/>
          </p:cNvSpPr>
          <p:nvPr>
            <p:ph type="title"/>
          </p:nvPr>
        </p:nvSpPr>
        <p:spPr/>
        <p:txBody>
          <a:bodyPr/>
          <a:lstStyle/>
          <a:p>
            <a:r>
              <a:rPr lang="en-US" dirty="0" smtClean="0"/>
              <a:t>Azure Access Control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2774124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Web Sites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stretch>
            <a:fillRect/>
          </a:stretch>
        </p:blipFill>
        <p:spPr>
          <a:xfrm>
            <a:off x="1734710" y="1977122"/>
            <a:ext cx="7971211" cy="2095682"/>
          </a:xfrm>
          <a:prstGeom prst="rect">
            <a:avLst/>
          </a:prstGeom>
        </p:spPr>
      </p:pic>
    </p:spTree>
    <p:extLst>
      <p:ext uri="{BB962C8B-B14F-4D97-AF65-F5344CB8AC3E}">
        <p14:creationId xmlns:p14="http://schemas.microsoft.com/office/powerpoint/2010/main" val="19064375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Office 365 users can be managed in Azure</a:t>
            </a:r>
          </a:p>
          <a:p>
            <a:r>
              <a:rPr lang="en-US" dirty="0" smtClean="0"/>
              <a:t>Office 365 users can be Azure administrators</a:t>
            </a:r>
          </a:p>
          <a:p>
            <a:endParaRPr lang="en-US" dirty="0"/>
          </a:p>
        </p:txBody>
      </p:sp>
      <p:sp>
        <p:nvSpPr>
          <p:cNvPr id="3" name="Title 2"/>
          <p:cNvSpPr>
            <a:spLocks noGrp="1"/>
          </p:cNvSpPr>
          <p:nvPr>
            <p:ph type="title"/>
          </p:nvPr>
        </p:nvSpPr>
        <p:spPr/>
        <p:txBody>
          <a:bodyPr/>
          <a:lstStyle/>
          <a:p>
            <a:r>
              <a:rPr lang="en-US" dirty="0" smtClean="0"/>
              <a:t>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25888837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Options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13453893"/>
              </p:ext>
            </p:extLst>
          </p:nvPr>
        </p:nvGraphicFramePr>
        <p:xfrm>
          <a:off x="519113" y="1388435"/>
          <a:ext cx="11463780" cy="2834419"/>
        </p:xfrm>
        <a:graphic>
          <a:graphicData uri="http://schemas.openxmlformats.org/drawingml/2006/table">
            <a:tbl>
              <a:tblPr firstRow="1" bandCol="1">
                <a:tableStyleId>{21E4AEA4-8DFA-4A89-87EB-49C32662AFE0}</a:tableStyleId>
              </a:tblPr>
              <a:tblGrid>
                <a:gridCol w="2341045"/>
                <a:gridCol w="3317358"/>
                <a:gridCol w="3072810"/>
                <a:gridCol w="2732567"/>
              </a:tblGrid>
              <a:tr h="646518">
                <a:tc>
                  <a:txBody>
                    <a:bodyPr/>
                    <a:lstStyle/>
                    <a:p>
                      <a:pPr algn="ctr" fontAlgn="b"/>
                      <a:endParaRPr lang="en-US" sz="2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Azure Web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Office 365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Windows 8.1</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smtClean="0">
                          <a:solidFill>
                            <a:srgbClr val="5F5F5F"/>
                          </a:solidFill>
                        </a:rPr>
                        <a:t>Cloud-Hosted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solidFill>
                            <a:srgbClr val="5F5F5F"/>
                          </a:solidFill>
                        </a:rPr>
                        <a:t>SharePoint-Hosted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285750" indent="-285750">
                        <a:buFont typeface="Arial" panose="020B0604020202020204" pitchFamily="34" charset="0"/>
                        <a:buChar char="•"/>
                      </a:pPr>
                      <a:r>
                        <a:rPr lang="en-US" dirty="0" smtClean="0">
                          <a:solidFill>
                            <a:srgbClr val="5F5F5F"/>
                          </a:solidFill>
                        </a:rPr>
                        <a:t>Task Pane App</a:t>
                      </a:r>
                    </a:p>
                    <a:p>
                      <a:pPr marL="285750" indent="-285750">
                        <a:buFont typeface="Arial" panose="020B0604020202020204" pitchFamily="34" charset="0"/>
                        <a:buChar char="•"/>
                      </a:pPr>
                      <a:r>
                        <a:rPr lang="en-US" dirty="0" smtClean="0">
                          <a:solidFill>
                            <a:srgbClr val="5F5F5F"/>
                          </a:solidFill>
                        </a:rPr>
                        <a:t>Content App</a:t>
                      </a:r>
                    </a:p>
                    <a:p>
                      <a:pPr marL="285750" indent="-285750">
                        <a:buFont typeface="Arial" panose="020B0604020202020204" pitchFamily="34" charset="0"/>
                        <a:buChar char="•"/>
                      </a:pPr>
                      <a:r>
                        <a:rPr lang="en-US" dirty="0" smtClean="0">
                          <a:solidFill>
                            <a:srgbClr val="5F5F5F"/>
                          </a:solidFill>
                        </a:rPr>
                        <a:t>Mail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O365 APIs</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Web </a:t>
                      </a:r>
                      <a:r>
                        <a:rPr lang="en-US" sz="1800" b="0" u="none" strike="noStrike" kern="1200" dirty="0" smtClean="0">
                          <a:solidFill>
                            <a:srgbClr val="5F5F5F"/>
                          </a:solidFill>
                          <a:latin typeface="+mn-lt"/>
                          <a:ea typeface="Segoe UI" pitchFamily="34" charset="0"/>
                          <a:cs typeface="Segoe UI" pitchFamily="34" charset="0"/>
                        </a:rPr>
                        <a:t>Application</a:t>
                      </a:r>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Windows 8.1 App</a:t>
                      </a:r>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363277050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Developer Site Collection</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SharePoint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1094217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Office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35029136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Windows 8.1</a:t>
            </a:r>
          </a:p>
          <a:p>
            <a:r>
              <a:rPr lang="en-US" dirty="0" smtClean="0"/>
              <a:t>Visual Studio 2013</a:t>
            </a:r>
          </a:p>
          <a:p>
            <a:r>
              <a:rPr lang="en-US" dirty="0" smtClean="0"/>
              <a:t>Office 365 API Tools</a:t>
            </a:r>
          </a:p>
          <a:p>
            <a:endParaRPr lang="en-US" dirty="0"/>
          </a:p>
        </p:txBody>
      </p:sp>
      <p:sp>
        <p:nvSpPr>
          <p:cNvPr id="3" name="Title 2"/>
          <p:cNvSpPr>
            <a:spLocks noGrp="1"/>
          </p:cNvSpPr>
          <p:nvPr>
            <p:ph type="title"/>
          </p:nvPr>
        </p:nvSpPr>
        <p:spPr/>
        <p:txBody>
          <a:bodyPr/>
          <a:lstStyle/>
          <a:p>
            <a:r>
              <a:rPr lang="en-US" dirty="0" smtClean="0"/>
              <a:t>Office 365 APIs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spTree>
    <p:extLst>
      <p:ext uri="{BB962C8B-B14F-4D97-AF65-F5344CB8AC3E}">
        <p14:creationId xmlns:p14="http://schemas.microsoft.com/office/powerpoint/2010/main" val="39339540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Sign up for an Office 365 subscription</a:t>
            </a:r>
          </a:p>
          <a:p>
            <a:r>
              <a:rPr lang="en-US" dirty="0"/>
              <a:t>	</a:t>
            </a:r>
            <a:r>
              <a:rPr lang="en-US" dirty="0" smtClean="0"/>
              <a:t>Create a Developer Site Collection</a:t>
            </a:r>
          </a:p>
          <a:p>
            <a:r>
              <a:rPr lang="en-US" dirty="0" smtClean="0"/>
              <a:t>Sign up for Windows Azure subscription</a:t>
            </a:r>
          </a:p>
          <a:p>
            <a:r>
              <a:rPr lang="en-US" dirty="0" smtClean="0"/>
              <a:t>Link Office 365 AAD to Windows Azure</a:t>
            </a:r>
          </a:p>
          <a:p>
            <a:r>
              <a:rPr lang="en-US" dirty="0" smtClean="0"/>
              <a:t>Make Office 365 user administrator in Windows Azure</a:t>
            </a:r>
          </a:p>
          <a:p>
            <a:r>
              <a:rPr lang="en-US" dirty="0" smtClean="0"/>
              <a:t>Use Visual Studio remotely to develop</a:t>
            </a:r>
            <a:endParaRPr lang="en-US" dirty="0"/>
          </a:p>
        </p:txBody>
      </p:sp>
      <p:sp>
        <p:nvSpPr>
          <p:cNvPr id="3" name="Title 2"/>
          <p:cNvSpPr>
            <a:spLocks noGrp="1"/>
          </p:cNvSpPr>
          <p:nvPr>
            <p:ph type="title"/>
          </p:nvPr>
        </p:nvSpPr>
        <p:spPr/>
        <p:txBody>
          <a:bodyPr/>
          <a:lstStyle/>
          <a:p>
            <a:r>
              <a:rPr lang="en-US" dirty="0" smtClean="0"/>
              <a:t>Setting up Environments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30967070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Office 365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72267611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992200475"/>
              </p:ext>
            </p:extLst>
          </p:nvPr>
        </p:nvGraphicFramePr>
        <p:xfrm>
          <a:off x="351383" y="1063255"/>
          <a:ext cx="11225057" cy="5338712"/>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273317">
                <a:tc>
                  <a:txBody>
                    <a:bodyPr/>
                    <a:lstStyle/>
                    <a:p>
                      <a:r>
                        <a:rPr lang="en-US" sz="2800" dirty="0" smtClean="0"/>
                        <a:t>Office 365 Development</a:t>
                      </a:r>
                      <a:endParaRPr lang="en-US" sz="2800" dirty="0"/>
                    </a:p>
                  </a:txBody>
                  <a:tcPr marL="91403" marR="91403" marT="45701" marB="45701" anchor="ctr"/>
                </a:tc>
                <a:extLst>
                  <a:ext uri="{0D108BD9-81ED-4DB2-BD59-A6C34878D82A}">
                    <a16:rowId xmlns:a16="http://schemas.microsoft.com/office/drawing/2014/main" xmlns="" val="829859176"/>
                  </a:ext>
                </a:extLst>
              </a:tr>
              <a:tr h="534826">
                <a:tc>
                  <a:txBody>
                    <a:bodyPr/>
                    <a:lstStyle/>
                    <a:p>
                      <a:r>
                        <a:rPr lang="en-US" sz="2400" b="0" dirty="0" smtClean="0"/>
                        <a:t>Module 1: Overview of Office 365 Development</a:t>
                      </a:r>
                    </a:p>
                  </a:txBody>
                  <a:tcPr marL="91403" marR="91403" marT="45701" marB="45701" anchor="ctr"/>
                </a:tc>
                <a:extLst>
                  <a:ext uri="{0D108BD9-81ED-4DB2-BD59-A6C34878D82A}">
                    <a16:rowId xmlns:a16="http://schemas.microsoft.com/office/drawing/2014/main" xmlns=""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Getting started with Apps for</a:t>
                      </a:r>
                      <a:r>
                        <a:rPr lang="en-US" sz="2400" baseline="0" dirty="0" smtClean="0"/>
                        <a:t> SharePoint</a:t>
                      </a:r>
                      <a:endParaRPr lang="en-US" sz="2400" dirty="0" smtClean="0"/>
                    </a:p>
                  </a:txBody>
                  <a:tcPr marL="91403" marR="91403" marT="45701" marB="45701" anchor="ctr"/>
                </a:tc>
                <a:extLst>
                  <a:ext uri="{0D108BD9-81ED-4DB2-BD59-A6C34878D82A}">
                    <a16:rowId xmlns:a16="http://schemas.microsoft.com/office/drawing/2014/main" xmlns=""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Getting started with Apps for Office</a:t>
                      </a:r>
                    </a:p>
                  </a:txBody>
                  <a:tcPr marL="91403" marR="91403" marT="45701" marB="45701" anchor="ctr"/>
                </a:tc>
                <a:extLst>
                  <a:ext uri="{0D108BD9-81ED-4DB2-BD59-A6C34878D82A}">
                    <a16:rowId xmlns:a16="http://schemas.microsoft.com/office/drawing/2014/main" xmlns=""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Getting started with the Office 365 APIs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Getting started with Mobile Development with Office 365</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6: Moving Full Trust Code to the cloud using repeatable patterns</a:t>
                      </a:r>
                    </a:p>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                 and best practices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7: Setting up your Developer environment in Office 365</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8: Setting up your on-premises environment for app development</a:t>
                      </a:r>
                    </a:p>
                  </a:txBody>
                  <a:tcPr marL="91403" marR="91403" marT="45701" marB="45701" anchor="ctr"/>
                </a:tc>
              </a:tr>
            </a:tbl>
          </a:graphicData>
        </a:graphic>
      </p:graphicFrame>
    </p:spTree>
    <p:extLst>
      <p:ext uri="{BB962C8B-B14F-4D97-AF65-F5344CB8AC3E}">
        <p14:creationId xmlns:p14="http://schemas.microsoft.com/office/powerpoint/2010/main" val="38691794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68210"/>
          </a:xfrm>
        </p:spPr>
        <p:txBody>
          <a:bodyPr/>
          <a:lstStyle/>
          <a:p>
            <a:r>
              <a:rPr lang="en-US" dirty="0" smtClean="0"/>
              <a:t>Content</a:t>
            </a:r>
          </a:p>
          <a:p>
            <a:r>
              <a:rPr lang="en-US" dirty="0" smtClean="0"/>
              <a:t>Samples</a:t>
            </a:r>
          </a:p>
          <a:p>
            <a:r>
              <a:rPr lang="en-US" dirty="0" smtClean="0"/>
              <a:t>Documentation</a:t>
            </a:r>
          </a:p>
          <a:p>
            <a:r>
              <a:rPr lang="en-US" dirty="0" smtClean="0"/>
              <a:t>Sign up for an Office 365 Developer Site</a:t>
            </a:r>
          </a:p>
          <a:p>
            <a:r>
              <a:rPr lang="en-US" sz="2800" u="sng" dirty="0">
                <a:solidFill>
                  <a:srgbClr val="0088EE"/>
                </a:solidFill>
              </a:rPr>
              <a:t>http://msdn.microsoft.com/en-us/library/office/fp179924(v=office.15).aspx</a:t>
            </a:r>
          </a:p>
        </p:txBody>
      </p:sp>
      <p:sp>
        <p:nvSpPr>
          <p:cNvPr id="3" name="Title 2"/>
          <p:cNvSpPr>
            <a:spLocks noGrp="1"/>
          </p:cNvSpPr>
          <p:nvPr>
            <p:ph type="title"/>
          </p:nvPr>
        </p:nvSpPr>
        <p:spPr/>
        <p:txBody>
          <a:bodyPr/>
          <a:lstStyle/>
          <a:p>
            <a:r>
              <a:rPr lang="en-US" dirty="0" smtClean="0"/>
              <a:t>Office Dev Center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41355014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50982"/>
          </a:xfrm>
        </p:spPr>
        <p:txBody>
          <a:bodyPr/>
          <a:lstStyle/>
          <a:p>
            <a:r>
              <a:rPr lang="en-US" dirty="0" smtClean="0"/>
              <a:t>Required for remote app development</a:t>
            </a:r>
          </a:p>
          <a:p>
            <a:r>
              <a:rPr lang="en-US" dirty="0" smtClean="0"/>
              <a:t>Created automatically if you sign up for an Office 365 Developer Site</a:t>
            </a:r>
          </a:p>
          <a:p>
            <a:r>
              <a:rPr lang="en-US" dirty="0" smtClean="0"/>
              <a:t>Use the Developer Site template to create a new Site Collection in an existing tenancy</a:t>
            </a:r>
            <a:endParaRPr lang="en-US" dirty="0"/>
          </a:p>
        </p:txBody>
      </p:sp>
      <p:sp>
        <p:nvSpPr>
          <p:cNvPr id="3" name="Title 2"/>
          <p:cNvSpPr>
            <a:spLocks noGrp="1"/>
          </p:cNvSpPr>
          <p:nvPr>
            <p:ph type="title"/>
          </p:nvPr>
        </p:nvSpPr>
        <p:spPr/>
        <p:txBody>
          <a:bodyPr/>
          <a:lstStyle/>
          <a:p>
            <a:r>
              <a:rPr lang="en-US" dirty="0" smtClean="0"/>
              <a:t>Developer Site Collection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19446110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82880"/>
          </a:xfrm>
        </p:spPr>
        <p:txBody>
          <a:bodyPr/>
          <a:lstStyle/>
          <a:p>
            <a:r>
              <a:rPr lang="en-US" dirty="0" smtClean="0"/>
              <a:t>Required to publish apps</a:t>
            </a:r>
          </a:p>
          <a:p>
            <a:r>
              <a:rPr lang="en-US" dirty="0" smtClean="0"/>
              <a:t>Create in the SharePoint Admin Center</a:t>
            </a:r>
          </a:p>
          <a:p>
            <a:r>
              <a:rPr lang="en-US" dirty="0" smtClean="0"/>
              <a:t>	Apps/App Catalog</a:t>
            </a:r>
            <a:endParaRPr lang="en-US" dirty="0"/>
          </a:p>
        </p:txBody>
      </p:sp>
      <p:sp>
        <p:nvSpPr>
          <p:cNvPr id="3" name="Title 2"/>
          <p:cNvSpPr>
            <a:spLocks noGrp="1"/>
          </p:cNvSpPr>
          <p:nvPr>
            <p:ph type="title"/>
          </p:nvPr>
        </p:nvSpPr>
        <p:spPr/>
        <p:txBody>
          <a:bodyPr/>
          <a:lstStyle/>
          <a:p>
            <a:r>
              <a:rPr lang="en-US" dirty="0" smtClean="0"/>
              <a:t>App Catalog</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11477638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71351"/>
            <a:ext cx="11149013" cy="4761615"/>
          </a:xfrm>
        </p:spPr>
        <p:txBody>
          <a:bodyPr/>
          <a:lstStyle/>
          <a:p>
            <a:r>
              <a:rPr lang="en-US" dirty="0" smtClean="0"/>
              <a:t>90-Day Trial</a:t>
            </a:r>
          </a:p>
          <a:p>
            <a:r>
              <a:rPr lang="en-US" sz="2800" dirty="0" smtClean="0">
                <a:solidFill>
                  <a:srgbClr val="0088EE"/>
                </a:solidFill>
              </a:rPr>
              <a:t>        </a:t>
            </a:r>
            <a:r>
              <a:rPr lang="en-US" sz="2400" u="sng" dirty="0" smtClean="0">
                <a:solidFill>
                  <a:srgbClr val="0088EE"/>
                </a:solidFill>
              </a:rPr>
              <a:t>http://</a:t>
            </a:r>
            <a:r>
              <a:rPr lang="en-US" sz="2400" u="sng" dirty="0">
                <a:solidFill>
                  <a:srgbClr val="0088EE"/>
                </a:solidFill>
              </a:rPr>
              <a:t>www.visualstudio.com/en-us/downloads/download-visual-studio-vs.aspx</a:t>
            </a:r>
          </a:p>
          <a:p>
            <a:r>
              <a:rPr lang="en-US" dirty="0" smtClean="0"/>
              <a:t>Office 365 API Tools</a:t>
            </a:r>
            <a:endParaRPr lang="en-US" dirty="0"/>
          </a:p>
        </p:txBody>
      </p:sp>
      <p:sp>
        <p:nvSpPr>
          <p:cNvPr id="3" name="Title 2"/>
          <p:cNvSpPr>
            <a:spLocks noGrp="1"/>
          </p:cNvSpPr>
          <p:nvPr>
            <p:ph type="title"/>
          </p:nvPr>
        </p:nvSpPr>
        <p:spPr/>
        <p:txBody>
          <a:bodyPr/>
          <a:lstStyle/>
          <a:p>
            <a:r>
              <a:rPr lang="en-US" dirty="0" smtClean="0"/>
              <a:t>Visual Studio 2013</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grpSp>
        <p:nvGrpSpPr>
          <p:cNvPr id="5" name="Group 4"/>
          <p:cNvGrpSpPr/>
          <p:nvPr/>
        </p:nvGrpSpPr>
        <p:grpSpPr>
          <a:xfrm>
            <a:off x="1268875" y="3300813"/>
            <a:ext cx="5578492" cy="3318200"/>
            <a:chOff x="274638" y="1200150"/>
            <a:chExt cx="9095238" cy="6285714"/>
          </a:xfrm>
        </p:grpSpPr>
        <p:pic>
          <p:nvPicPr>
            <p:cNvPr id="6" name="Picture 5"/>
            <p:cNvPicPr>
              <a:picLocks noChangeAspect="1"/>
            </p:cNvPicPr>
            <p:nvPr/>
          </p:nvPicPr>
          <p:blipFill>
            <a:blip r:embed="rId2"/>
            <a:stretch>
              <a:fillRect/>
            </a:stretch>
          </p:blipFill>
          <p:spPr>
            <a:xfrm>
              <a:off x="274638" y="1200150"/>
              <a:ext cx="9095238" cy="6285714"/>
            </a:xfrm>
            <a:prstGeom prst="rect">
              <a:avLst/>
            </a:prstGeom>
          </p:spPr>
        </p:pic>
        <p:sp>
          <p:nvSpPr>
            <p:cNvPr id="7" name="Oval 6"/>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339732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an Office 365 Developer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89861390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Windows Azure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7243334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Navigate to Azure Portal using Office 365 credentials</a:t>
            </a:r>
          </a:p>
          <a:p>
            <a:r>
              <a:rPr lang="en-US" dirty="0" smtClean="0"/>
              <a:t>When prompted, sign up for a trial</a:t>
            </a:r>
            <a:endParaRPr lang="en-US" dirty="0"/>
          </a:p>
        </p:txBody>
      </p:sp>
      <p:sp>
        <p:nvSpPr>
          <p:cNvPr id="3" name="Title 2"/>
          <p:cNvSpPr>
            <a:spLocks noGrp="1"/>
          </p:cNvSpPr>
          <p:nvPr>
            <p:ph type="title"/>
          </p:nvPr>
        </p:nvSpPr>
        <p:spPr/>
        <p:txBody>
          <a:bodyPr/>
          <a:lstStyle/>
          <a:p>
            <a:r>
              <a:rPr lang="en-US" dirty="0" smtClean="0"/>
              <a:t>Azure Subscription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87" y="3131829"/>
            <a:ext cx="5038699" cy="3267728"/>
          </a:xfrm>
          <a:prstGeom prst="rect">
            <a:avLst/>
          </a:prstGeom>
        </p:spPr>
      </p:pic>
    </p:spTree>
    <p:extLst>
      <p:ext uri="{BB962C8B-B14F-4D97-AF65-F5344CB8AC3E}">
        <p14:creationId xmlns:p14="http://schemas.microsoft.com/office/powerpoint/2010/main" val="327809245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320305879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48964"/>
          </a:xfrm>
        </p:spPr>
        <p:txBody>
          <a:bodyPr/>
          <a:lstStyle/>
          <a:p>
            <a:r>
              <a:rPr lang="en-US" dirty="0"/>
              <a:t>Log into an existing Microsoft Azure </a:t>
            </a:r>
            <a:r>
              <a:rPr lang="en-US" dirty="0" smtClean="0"/>
              <a:t>as administrator</a:t>
            </a:r>
            <a:endParaRPr lang="en-US" dirty="0"/>
          </a:p>
          <a:p>
            <a:r>
              <a:rPr lang="en-US" dirty="0"/>
              <a:t>Click the Settings link</a:t>
            </a:r>
          </a:p>
          <a:p>
            <a:r>
              <a:rPr lang="en-US" dirty="0"/>
              <a:t>Click Administrators</a:t>
            </a:r>
          </a:p>
          <a:p>
            <a:r>
              <a:rPr lang="en-US" dirty="0"/>
              <a:t>Click Add</a:t>
            </a:r>
          </a:p>
          <a:p>
            <a:r>
              <a:rPr lang="en-US" dirty="0"/>
              <a:t>Add the Organizational Account from O365</a:t>
            </a:r>
          </a:p>
          <a:p>
            <a:endParaRPr lang="en-US" dirty="0"/>
          </a:p>
        </p:txBody>
      </p:sp>
      <p:sp>
        <p:nvSpPr>
          <p:cNvPr id="3" name="Title 2"/>
          <p:cNvSpPr>
            <a:spLocks noGrp="1"/>
          </p:cNvSpPr>
          <p:nvPr>
            <p:ph type="title"/>
          </p:nvPr>
        </p:nvSpPr>
        <p:spPr/>
        <p:txBody>
          <a:bodyPr/>
          <a:lstStyle/>
          <a:p>
            <a:r>
              <a:rPr lang="en-US" dirty="0"/>
              <a:t>Adding O365 Account as Azure Admin</a:t>
            </a:r>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397092446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 Windows Azure trial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9602786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dirty="0"/>
              <a:t>Setting up your Developer </a:t>
            </a:r>
            <a:r>
              <a:rPr lang="en-US" sz="4800" dirty="0" smtClean="0"/>
              <a:t>Environment</a:t>
            </a:r>
            <a:br>
              <a:rPr lang="en-US" sz="4800" dirty="0" smtClean="0"/>
            </a:br>
            <a:r>
              <a:rPr lang="en-US" sz="4800" dirty="0" smtClean="0"/>
              <a:t>in </a:t>
            </a:r>
            <a:r>
              <a:rPr lang="en-US" sz="4800" dirty="0"/>
              <a:t>Office 365</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r>
              <a:rPr lang="en-US" dirty="0" smtClean="0"/>
              <a:t>Title</a:t>
            </a:r>
          </a:p>
          <a:p>
            <a:endParaRPr lang="en-US" dirty="0" smtClean="0"/>
          </a:p>
          <a:p>
            <a:r>
              <a:rPr lang="en-US" dirty="0" smtClean="0"/>
              <a:t>Speaker</a:t>
            </a:r>
            <a:endParaRPr lang="en-US" dirty="0"/>
          </a:p>
          <a:p>
            <a:r>
              <a:rPr lang="en-US" dirty="0" smtClean="0"/>
              <a:t>Title</a:t>
            </a:r>
            <a:endParaRPr lang="en-US" dirty="0"/>
          </a:p>
        </p:txBody>
      </p:sp>
    </p:spTree>
    <p:extLst>
      <p:ext uri="{BB962C8B-B14F-4D97-AF65-F5344CB8AC3E}">
        <p14:creationId xmlns:p14="http://schemas.microsoft.com/office/powerpoint/2010/main" val="87816165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Seller Dashboard</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84277341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smtClean="0"/>
              <a:t>Required to submit apps to Microsoft marketplaces</a:t>
            </a:r>
          </a:p>
          <a:p>
            <a:r>
              <a:rPr lang="en-US" dirty="0"/>
              <a:t>	</a:t>
            </a:r>
            <a:r>
              <a:rPr lang="en-US" sz="3600" dirty="0" smtClean="0"/>
              <a:t>Apps for SharePoint</a:t>
            </a:r>
          </a:p>
          <a:p>
            <a:r>
              <a:rPr lang="en-US" sz="3600" dirty="0"/>
              <a:t>	</a:t>
            </a:r>
            <a:r>
              <a:rPr lang="en-US" sz="3600" dirty="0" smtClean="0"/>
              <a:t>Apps for Office</a:t>
            </a:r>
          </a:p>
          <a:p>
            <a:r>
              <a:rPr lang="en-US" sz="3600" dirty="0"/>
              <a:t>	</a:t>
            </a:r>
            <a:r>
              <a:rPr lang="en-US" sz="3600" dirty="0" smtClean="0"/>
              <a:t>Windows 8.1</a:t>
            </a:r>
          </a:p>
          <a:p>
            <a:r>
              <a:rPr lang="en-US" sz="3600" dirty="0"/>
              <a:t>	</a:t>
            </a:r>
            <a:r>
              <a:rPr lang="en-US" sz="3600" dirty="0" smtClean="0"/>
              <a:t>Azure Marketplace</a:t>
            </a:r>
          </a:p>
          <a:p>
            <a:r>
              <a:rPr lang="en-US" dirty="0" smtClean="0"/>
              <a:t>May be company or individual</a:t>
            </a:r>
          </a:p>
          <a:p>
            <a:r>
              <a:rPr lang="en-US" dirty="0" smtClean="0"/>
              <a:t> </a:t>
            </a:r>
          </a:p>
        </p:txBody>
      </p:sp>
      <p:sp>
        <p:nvSpPr>
          <p:cNvPr id="3" name="Title 2"/>
          <p:cNvSpPr>
            <a:spLocks noGrp="1"/>
          </p:cNvSpPr>
          <p:nvPr>
            <p:ph type="title"/>
          </p:nvPr>
        </p:nvSpPr>
        <p:spPr/>
        <p:txBody>
          <a:bodyPr/>
          <a:lstStyle/>
          <a:p>
            <a:r>
              <a:rPr lang="en-US" dirty="0" smtClean="0"/>
              <a:t>Overview</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31</a:t>
            </a:fld>
            <a:endParaRPr lang="en-US" dirty="0"/>
          </a:p>
        </p:txBody>
      </p:sp>
    </p:spTree>
    <p:extLst>
      <p:ext uri="{BB962C8B-B14F-4D97-AF65-F5344CB8AC3E}">
        <p14:creationId xmlns:p14="http://schemas.microsoft.com/office/powerpoint/2010/main" val="33635227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Obtain a Microsoft account, if you do not have one</a:t>
            </a:r>
          </a:p>
          <a:p>
            <a:r>
              <a:rPr lang="en-US" dirty="0" smtClean="0"/>
              <a:t>Sign into the Seller Dashboard with your Microsoft Account</a:t>
            </a:r>
          </a:p>
          <a:p>
            <a:r>
              <a:rPr lang="en-US" dirty="0"/>
              <a:t>	</a:t>
            </a:r>
            <a:r>
              <a:rPr lang="en-US" dirty="0">
                <a:solidFill>
                  <a:srgbClr val="0088EE"/>
                </a:solidFill>
              </a:rPr>
              <a:t> </a:t>
            </a:r>
            <a:r>
              <a:rPr lang="en-US" sz="2800" u="sng" dirty="0">
                <a:solidFill>
                  <a:srgbClr val="0088EE"/>
                </a:solidFill>
              </a:rPr>
              <a:t>http://go.microsoft.com/fwlink/?LinkId=248605</a:t>
            </a:r>
            <a:r>
              <a:rPr lang="en-US" sz="2800" dirty="0"/>
              <a:t> </a:t>
            </a:r>
            <a:endParaRPr lang="en-US" sz="2800" dirty="0" smtClean="0"/>
          </a:p>
          <a:p>
            <a:r>
              <a:rPr lang="en-US" dirty="0" smtClean="0"/>
              <a:t>Fill in the registration information</a:t>
            </a:r>
          </a:p>
          <a:p>
            <a:r>
              <a:rPr lang="en-US" dirty="0" smtClean="0"/>
              <a:t>Submit for approval</a:t>
            </a:r>
            <a:endParaRPr lang="en-US" dirty="0"/>
          </a:p>
        </p:txBody>
      </p:sp>
      <p:sp>
        <p:nvSpPr>
          <p:cNvPr id="3" name="Title 2"/>
          <p:cNvSpPr>
            <a:spLocks noGrp="1"/>
          </p:cNvSpPr>
          <p:nvPr>
            <p:ph type="title"/>
          </p:nvPr>
        </p:nvSpPr>
        <p:spPr/>
        <p:txBody>
          <a:bodyPr/>
          <a:lstStyle/>
          <a:p>
            <a:r>
              <a:rPr lang="en-US" dirty="0" smtClean="0"/>
              <a:t>Sign Up Process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32</a:t>
            </a:fld>
            <a:endParaRPr lang="en-US" dirty="0"/>
          </a:p>
        </p:txBody>
      </p:sp>
    </p:spTree>
    <p:extLst>
      <p:ext uri="{BB962C8B-B14F-4D97-AF65-F5344CB8AC3E}">
        <p14:creationId xmlns:p14="http://schemas.microsoft.com/office/powerpoint/2010/main" val="27540988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smtClean="0"/>
              <a:t>Build the app</a:t>
            </a:r>
          </a:p>
          <a:p>
            <a:r>
              <a:rPr lang="en-US" dirty="0" smtClean="0"/>
              <a:t>Upload app to your Seller Dashboard account</a:t>
            </a:r>
          </a:p>
          <a:p>
            <a:r>
              <a:rPr lang="en-US" dirty="0" smtClean="0"/>
              <a:t>Submit app for approval</a:t>
            </a:r>
          </a:p>
          <a:p>
            <a:r>
              <a:rPr lang="en-US" dirty="0" smtClean="0"/>
              <a:t>See app in the marketplace</a:t>
            </a:r>
          </a:p>
          <a:p>
            <a:r>
              <a:rPr lang="en-US" dirty="0" smtClean="0"/>
              <a:t>Track app usage and receive payout</a:t>
            </a:r>
            <a:endParaRPr lang="en-US" dirty="0"/>
          </a:p>
        </p:txBody>
      </p:sp>
      <p:sp>
        <p:nvSpPr>
          <p:cNvPr id="3" name="Title 2"/>
          <p:cNvSpPr>
            <a:spLocks noGrp="1"/>
          </p:cNvSpPr>
          <p:nvPr>
            <p:ph type="title"/>
          </p:nvPr>
        </p:nvSpPr>
        <p:spPr/>
        <p:txBody>
          <a:bodyPr/>
          <a:lstStyle/>
          <a:p>
            <a:r>
              <a:rPr lang="en-US" dirty="0" smtClean="0"/>
              <a:t>Publishing Process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33</a:t>
            </a:fld>
            <a:endParaRPr lang="en-US" dirty="0"/>
          </a:p>
        </p:txBody>
      </p:sp>
    </p:spTree>
    <p:extLst>
      <p:ext uri="{BB962C8B-B14F-4D97-AF65-F5344CB8AC3E}">
        <p14:creationId xmlns:p14="http://schemas.microsoft.com/office/powerpoint/2010/main" val="184271679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Wrap Up</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5238152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Windows Azure Environment</a:t>
            </a:r>
          </a:p>
          <a:p>
            <a:r>
              <a:rPr lang="en-US" dirty="0" smtClean="0"/>
              <a:t>Seller Dashboard</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8492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Overview</a:t>
            </a:r>
          </a:p>
          <a:p>
            <a:r>
              <a:rPr lang="en-US" dirty="0" smtClean="0"/>
              <a:t>The Office 365 Environment</a:t>
            </a:r>
          </a:p>
          <a:p>
            <a:r>
              <a:rPr lang="en-US" dirty="0" smtClean="0"/>
              <a:t>The Windows Azure Environment</a:t>
            </a:r>
          </a:p>
          <a:p>
            <a:r>
              <a:rPr lang="en-US" dirty="0" smtClean="0"/>
              <a:t>Seller Dashboard</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129258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1762158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smtClean="0"/>
              <a:t>Office 365 development platform </a:t>
            </a:r>
            <a:endParaRPr lang="en-US" dirty="0"/>
          </a:p>
        </p:txBody>
      </p:sp>
      <p:sp>
        <p:nvSpPr>
          <p:cNvPr id="3" name="Text Placeholder 2"/>
          <p:cNvSpPr>
            <a:spLocks noGrp="1"/>
          </p:cNvSpPr>
          <p:nvPr>
            <p:ph type="body" sz="quarter" idx="10"/>
          </p:nvPr>
        </p:nvSpPr>
        <p:spPr>
          <a:xfrm>
            <a:off x="316337" y="1265350"/>
            <a:ext cx="11650488" cy="5375592"/>
          </a:xfrm>
        </p:spPr>
        <p:txBody>
          <a:bodyPr/>
          <a:lstStyle/>
          <a:p>
            <a:endParaRPr lang="en-US"/>
          </a:p>
        </p:txBody>
      </p:sp>
      <p:grpSp>
        <p:nvGrpSpPr>
          <p:cNvPr id="59" name="Group 58"/>
          <p:cNvGrpSpPr/>
          <p:nvPr/>
        </p:nvGrpSpPr>
        <p:grpSpPr>
          <a:xfrm>
            <a:off x="305543" y="1206038"/>
            <a:ext cx="3817762" cy="5330841"/>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171301" y="1206038"/>
            <a:ext cx="3851721" cy="5330841"/>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Search</a:t>
                  </a:r>
                  <a:endParaRPr lang="en-US" sz="1371"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Mail</a:t>
                  </a:r>
                  <a:endParaRPr lang="en-US" sz="1371"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Calendar</a:t>
                  </a:r>
                  <a:endParaRPr lang="en-US" sz="1371"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People</a:t>
                  </a:r>
                  <a:endParaRPr lang="en-US" sz="1371"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895911"/>
                  <a:endParaRPr lang="en-US" sz="1764">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071017" y="1206038"/>
            <a:ext cx="3812267" cy="5330841"/>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89594" tIns="44796" rIns="89594" bIns="44796" numCol="1" anchor="t" anchorCtr="0" compatLnSpc="1">
                  <a:prstTxWarp prst="textNoShape">
                    <a:avLst/>
                  </a:prstTxWarp>
                </a:bodyPr>
                <a:lstStyle/>
                <a:p>
                  <a:pPr defTabSz="913919"/>
                  <a:endParaRPr lang="en-US" sz="1764">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836"/>
            </a:p>
          </p:txBody>
        </p:sp>
      </p:grpSp>
    </p:spTree>
    <p:extLst>
      <p:ext uri="{BB962C8B-B14F-4D97-AF65-F5344CB8AC3E}">
        <p14:creationId xmlns:p14="http://schemas.microsoft.com/office/powerpoint/2010/main" val="2473615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574147"/>
            <a:ext cx="11149013" cy="4825410"/>
          </a:xfrm>
        </p:spPr>
        <p:txBody>
          <a:bodyPr/>
          <a:lstStyle/>
          <a:p>
            <a:r>
              <a:rPr lang="en-US" dirty="0" smtClean="0"/>
              <a:t>Office</a:t>
            </a:r>
          </a:p>
          <a:p>
            <a:r>
              <a:rPr lang="en-US" dirty="0" smtClean="0"/>
              <a:t>Exchange</a:t>
            </a:r>
          </a:p>
          <a:p>
            <a:r>
              <a:rPr lang="en-US" dirty="0" smtClean="0"/>
              <a:t>SharePoint</a:t>
            </a:r>
          </a:p>
          <a:p>
            <a:r>
              <a:rPr lang="en-US" dirty="0" smtClean="0"/>
              <a:t>OneDrive</a:t>
            </a:r>
          </a:p>
          <a:p>
            <a:r>
              <a:rPr lang="en-US" dirty="0" smtClean="0"/>
              <a:t>Azure Active Directory (AAD)</a:t>
            </a:r>
            <a:endParaRPr lang="en-US" dirty="0"/>
          </a:p>
        </p:txBody>
      </p:sp>
      <p:sp>
        <p:nvSpPr>
          <p:cNvPr id="3" name="Title 2"/>
          <p:cNvSpPr>
            <a:spLocks noGrp="1"/>
          </p:cNvSpPr>
          <p:nvPr>
            <p:ph type="title"/>
          </p:nvPr>
        </p:nvSpPr>
        <p:spPr/>
        <p:txBody>
          <a:bodyPr/>
          <a:lstStyle/>
          <a:p>
            <a:r>
              <a:rPr lang="en-US" dirty="0" smtClean="0"/>
              <a:t>Office 365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27391883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O365 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7732416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 Options</a:t>
            </a:r>
          </a:p>
        </p:txBody>
      </p:sp>
      <p:graphicFrame>
        <p:nvGraphicFramePr>
          <p:cNvPr id="3" name="Table 2"/>
          <p:cNvGraphicFramePr>
            <a:graphicFrameLocks noGrp="1"/>
          </p:cNvGraphicFramePr>
          <p:nvPr>
            <p:extLst>
              <p:ext uri="{D42A27DB-BD31-4B8C-83A1-F6EECF244321}">
                <p14:modId xmlns:p14="http://schemas.microsoft.com/office/powerpoint/2010/main" val="908814787"/>
              </p:ext>
            </p:extLst>
          </p:nvPr>
        </p:nvGraphicFramePr>
        <p:xfrm>
          <a:off x="519112" y="1298944"/>
          <a:ext cx="10368628" cy="4911508"/>
        </p:xfrm>
        <a:graphic>
          <a:graphicData uri="http://schemas.openxmlformats.org/drawingml/2006/table">
            <a:tbl>
              <a:tblPr firstRow="1" firstCol="1" bandCol="1">
                <a:tableStyleId>{21E4AEA4-8DFA-4A89-87EB-49C32662AFE0}</a:tableStyleId>
              </a:tblPr>
              <a:tblGrid>
                <a:gridCol w="1996768"/>
                <a:gridCol w="3076846"/>
                <a:gridCol w="2504394"/>
                <a:gridCol w="2790620"/>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 </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O365 APIs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Word</a:t>
                      </a:r>
                    </a:p>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Excel</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Task Pane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Content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Outlook</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Mail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Exchange</a:t>
                      </a:r>
                      <a:r>
                        <a:rPr lang="en-US" sz="1800" b="0" u="none" strike="noStrike" kern="1200" baseline="0" dirty="0" smtClean="0">
                          <a:gradFill>
                            <a:gsLst>
                              <a:gs pos="0">
                                <a:schemeClr val="tx1"/>
                              </a:gs>
                              <a:gs pos="100000">
                                <a:schemeClr val="tx1"/>
                              </a:gs>
                            </a:gsLst>
                            <a:lin ang="5400000" scaled="0"/>
                          </a:gradFill>
                          <a:latin typeface="+mn-lt"/>
                          <a:ea typeface="Segoe UI" pitchFamily="34" charset="0"/>
                          <a:cs typeface="Segoe UI" pitchFamily="34" charset="0"/>
                        </a:rPr>
                        <a: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SharePoint</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SharePoint-Hosted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Cloud-Hosted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OneDrive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AAD</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Graph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327334085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fopath/2007/PartnerControls"/>
    <ds:schemaRef ds:uri="5fad15d0-477e-40da-a20d-40d4ca777cbd"/>
    <ds:schemaRef ds:uri="http://www.w3.org/XML/1998/namespac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3780</Words>
  <Application>Microsoft Office PowerPoint</Application>
  <PresentationFormat>Custom</PresentationFormat>
  <Paragraphs>338</Paragraphs>
  <Slides>36</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Setting up your Developer Environment in Office 365</vt:lpstr>
      <vt:lpstr>Agenda </vt:lpstr>
      <vt:lpstr>Overview</vt:lpstr>
      <vt:lpstr>Office 365 development platform </vt:lpstr>
      <vt:lpstr>Office 365 Environment</vt:lpstr>
      <vt:lpstr>Azure Active Directory</vt:lpstr>
      <vt:lpstr>Office 365 Development Options</vt:lpstr>
      <vt:lpstr>Windows Azure Environment</vt:lpstr>
      <vt:lpstr>Azure Access Control Services</vt:lpstr>
      <vt:lpstr>Azure Web Sites</vt:lpstr>
      <vt:lpstr>Office 365 and Azure</vt:lpstr>
      <vt:lpstr>Hosting Options</vt:lpstr>
      <vt:lpstr>Apps for SharePoint Dev Environment</vt:lpstr>
      <vt:lpstr>Apps for Office Dev Environment</vt:lpstr>
      <vt:lpstr>Office 365 APIs Dev Environment</vt:lpstr>
      <vt:lpstr>Setting up Environments</vt:lpstr>
      <vt:lpstr>The Office 365 Environment</vt:lpstr>
      <vt:lpstr>Office Dev Center</vt:lpstr>
      <vt:lpstr>Developer Site Collection</vt:lpstr>
      <vt:lpstr>App Catalog</vt:lpstr>
      <vt:lpstr>Visual Studio 2013</vt:lpstr>
      <vt:lpstr>PowerPoint Presentation</vt:lpstr>
      <vt:lpstr>The Windows Azure Environment</vt:lpstr>
      <vt:lpstr>Azure Subscription</vt:lpstr>
      <vt:lpstr>Link Office 365 and Azure</vt:lpstr>
      <vt:lpstr>Adding O365 Account as Azure Admin</vt:lpstr>
      <vt:lpstr>PowerPoint Presentation</vt:lpstr>
      <vt:lpstr>Seller Dashboard</vt:lpstr>
      <vt:lpstr>Overview</vt:lpstr>
      <vt:lpstr>Sign Up Process</vt:lpstr>
      <vt:lpstr>Publishing Process</vt:lpstr>
      <vt:lpstr>Wrap Up</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2014-07-14T20:25:10Z</dcterms:created>
  <dcterms:modified xsi:type="dcterms:W3CDTF">2014-09-12T17:25:02Z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