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0"/>
  </p:notesMasterIdLst>
  <p:handoutMasterIdLst>
    <p:handoutMasterId r:id="rId41"/>
  </p:handoutMasterIdLst>
  <p:sldIdLst>
    <p:sldId id="778" r:id="rId6"/>
    <p:sldId id="779" r:id="rId7"/>
    <p:sldId id="780" r:id="rId8"/>
    <p:sldId id="788" r:id="rId9"/>
    <p:sldId id="783" r:id="rId10"/>
    <p:sldId id="866" r:id="rId11"/>
    <p:sldId id="871" r:id="rId12"/>
    <p:sldId id="867" r:id="rId13"/>
    <p:sldId id="862" r:id="rId14"/>
    <p:sldId id="869" r:id="rId15"/>
    <p:sldId id="868" r:id="rId16"/>
    <p:sldId id="870" r:id="rId17"/>
    <p:sldId id="874" r:id="rId18"/>
    <p:sldId id="863" r:id="rId19"/>
    <p:sldId id="872" r:id="rId20"/>
    <p:sldId id="876" r:id="rId21"/>
    <p:sldId id="878" r:id="rId22"/>
    <p:sldId id="877" r:id="rId23"/>
    <p:sldId id="879" r:id="rId24"/>
    <p:sldId id="880" r:id="rId25"/>
    <p:sldId id="881" r:id="rId26"/>
    <p:sldId id="882" r:id="rId27"/>
    <p:sldId id="883" r:id="rId28"/>
    <p:sldId id="884" r:id="rId29"/>
    <p:sldId id="885" r:id="rId30"/>
    <p:sldId id="864" r:id="rId31"/>
    <p:sldId id="886" r:id="rId32"/>
    <p:sldId id="887" r:id="rId33"/>
    <p:sldId id="890" r:id="rId34"/>
    <p:sldId id="888" r:id="rId35"/>
    <p:sldId id="889" r:id="rId36"/>
    <p:sldId id="873" r:id="rId37"/>
    <p:sldId id="853" r:id="rId38"/>
    <p:sldId id="654" r:id="rId3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77939" autoAdjust="0"/>
  </p:normalViewPr>
  <p:slideViewPr>
    <p:cSldViewPr snapToGrid="0">
      <p:cViewPr varScale="1">
        <p:scale>
          <a:sx n="72" d="100"/>
          <a:sy n="72" d="100"/>
        </p:scale>
        <p:origin x="1194"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11/10/2014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11/10/2014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6196EF5-1E67-4438-8BCD-B6F27A947B13}" type="datetime1">
              <a:rPr lang="en-US" smtClean="0"/>
              <a:t>11/10/2014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81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15B2B6C-B10C-4B3D-9374-A5EF4A0456E2}" type="datetime1">
              <a:rPr lang="en-US" smtClean="0"/>
              <a:t>11/10/2014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13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Light" pitchFamily="34" charset="0"/>
                <a:ea typeface="+mn-ea"/>
                <a:cs typeface="+mn-cs"/>
              </a:rPr>
              <a:t>Office 365 and SharePoint Online </a:t>
            </a:r>
          </a:p>
          <a:p>
            <a:pPr lvl="0" fontAlgn="base"/>
            <a:r>
              <a:rPr lang="en-US" sz="900" u="none" strike="noStrike" kern="1200" dirty="0" smtClean="0">
                <a:solidFill>
                  <a:schemeClr val="tx1"/>
                </a:solidFill>
                <a:effectLst/>
                <a:latin typeface="Segoe UI Light" pitchFamily="34" charset="0"/>
                <a:ea typeface="+mn-ea"/>
                <a:cs typeface="+mn-cs"/>
              </a:rPr>
              <a:t>O365 – Every Microsoft Office 365 subscription hosts a SharePoint Online tenancy.  The O365 subscription also provides the Access Control Service (ACS) and Microsoft Online Directory Services (MSODS). </a:t>
            </a:r>
          </a:p>
          <a:p>
            <a:pPr lvl="0" fontAlgn="base"/>
            <a:r>
              <a:rPr lang="en-US" sz="900" u="none" strike="noStrike" kern="1200" dirty="0" smtClean="0">
                <a:solidFill>
                  <a:schemeClr val="tx1"/>
                </a:solidFill>
                <a:effectLst/>
                <a:latin typeface="Segoe UI Light" pitchFamily="34" charset="0"/>
                <a:ea typeface="+mn-ea"/>
                <a:cs typeface="+mn-cs"/>
              </a:rPr>
              <a:t>SharePoint Online – Hosts the sites that surface the on-premises LOB data, the BCS runtime service and metadata store, and the Secure Store Service. </a:t>
            </a:r>
          </a:p>
          <a:p>
            <a:pPr lvl="0" fontAlgn="base"/>
            <a:r>
              <a:rPr lang="en-US" sz="900" u="none" strike="noStrike" kern="1200" dirty="0" smtClean="0">
                <a:solidFill>
                  <a:schemeClr val="tx1"/>
                </a:solidFill>
                <a:effectLst/>
                <a:latin typeface="Segoe UI Light" pitchFamily="34" charset="0"/>
                <a:ea typeface="+mn-ea"/>
                <a:cs typeface="+mn-cs"/>
              </a:rPr>
              <a:t>BCS Runtime Service Online - The BCS runtime service is a SharePoint service application that manages all BCS functionality, such as administration, security, and communications. </a:t>
            </a:r>
          </a:p>
          <a:p>
            <a:pPr lvl="0" fontAlgn="base"/>
            <a:r>
              <a:rPr lang="en-US" sz="900" u="none" strike="noStrike" kern="1200" dirty="0" smtClean="0">
                <a:solidFill>
                  <a:schemeClr val="tx1"/>
                </a:solidFill>
                <a:effectLst/>
                <a:latin typeface="Segoe UI Light" pitchFamily="34" charset="0"/>
                <a:ea typeface="+mn-ea"/>
                <a:cs typeface="+mn-cs"/>
              </a:rPr>
              <a:t>O365 Microsoft Online Directory Services (MSODS) – Provides directory services in O365 that you can synchronize with your on-premises Active Directory Domain Services (AD DS).  The synchronization is done through user profile synchronization and allows users to use the same account for both on-premises and cloud authentication. </a:t>
            </a:r>
          </a:p>
          <a:p>
            <a:pPr lvl="0" fontAlgn="base"/>
            <a:r>
              <a:rPr lang="en-US" sz="900" u="none" strike="noStrike" kern="1200" dirty="0" smtClean="0">
                <a:solidFill>
                  <a:schemeClr val="tx1"/>
                </a:solidFill>
                <a:effectLst/>
                <a:latin typeface="Segoe UI Light" pitchFamily="34" charset="0"/>
                <a:ea typeface="+mn-ea"/>
                <a:cs typeface="+mn-cs"/>
              </a:rPr>
              <a:t>SharePoint Online Secure Store Service – This is the credential mapping SharePoint service application. In the SharePoint BCS Hybrid solution, SharePoint Online stores an SSL Server certificate that authenticates the SharePoint Online request to the reverse proxy.  </a:t>
            </a:r>
          </a:p>
          <a:p>
            <a:pPr lvl="0" fontAlgn="base"/>
            <a:r>
              <a:rPr lang="en-US" sz="900" u="none" strike="noStrike" kern="1200" dirty="0" smtClean="0">
                <a:solidFill>
                  <a:schemeClr val="tx1"/>
                </a:solidFill>
                <a:effectLst/>
                <a:latin typeface="Segoe UI Light" pitchFamily="34" charset="0"/>
                <a:ea typeface="+mn-ea"/>
                <a:cs typeface="+mn-cs"/>
              </a:rPr>
              <a:t>Azure Access Control Service – This the Azure security token service that performs authentication and issues security tokens when a user logs in to a SharePoint Online site.  </a:t>
            </a:r>
          </a:p>
          <a:p>
            <a:r>
              <a:rPr lang="en-US" sz="900" kern="1200" dirty="0" smtClean="0">
                <a:solidFill>
                  <a:schemeClr val="tx1"/>
                </a:solidFill>
                <a:effectLst/>
                <a:latin typeface="Segoe UI Light" pitchFamily="34" charset="0"/>
                <a:ea typeface="+mn-ea"/>
                <a:cs typeface="+mn-cs"/>
              </a:rPr>
              <a:t>It looks up credentials in the MSODS, which has been synchronized with the on-premises Active Directory accounts.  This allows the user to use the same set of credentials for both the on-premises and online environments. </a:t>
            </a:r>
          </a:p>
          <a:p>
            <a:r>
              <a:rPr lang="en-US" sz="900" kern="1200" dirty="0" smtClean="0">
                <a:solidFill>
                  <a:schemeClr val="tx1"/>
                </a:solidFill>
                <a:effectLst/>
                <a:latin typeface="Segoe UI Light" pitchFamily="34" charset="0"/>
                <a:ea typeface="+mn-ea"/>
                <a:cs typeface="+mn-cs"/>
              </a:rPr>
              <a:t> </a:t>
            </a:r>
          </a:p>
          <a:p>
            <a:r>
              <a:rPr lang="en-US" sz="900" b="1" kern="1200" dirty="0" smtClean="0">
                <a:solidFill>
                  <a:schemeClr val="tx1"/>
                </a:solidFill>
                <a:effectLst/>
                <a:latin typeface="Segoe UI Light" pitchFamily="34" charset="0"/>
                <a:ea typeface="+mn-ea"/>
                <a:cs typeface="+mn-cs"/>
              </a:rPr>
              <a:t>On-Premises </a:t>
            </a:r>
          </a:p>
          <a:p>
            <a:r>
              <a:rPr lang="en-US" sz="900" kern="1200" dirty="0" smtClean="0">
                <a:solidFill>
                  <a:schemeClr val="tx1"/>
                </a:solidFill>
                <a:effectLst/>
                <a:latin typeface="Segoe UI Light" pitchFamily="34" charset="0"/>
                <a:ea typeface="+mn-ea"/>
                <a:cs typeface="+mn-cs"/>
              </a:rPr>
              <a:t> </a:t>
            </a:r>
          </a:p>
          <a:p>
            <a:pPr lvl="0" fontAlgn="base"/>
            <a:r>
              <a:rPr lang="en-US" sz="900" u="none" strike="noStrike" kern="1200" dirty="0" smtClean="0">
                <a:solidFill>
                  <a:schemeClr val="tx1"/>
                </a:solidFill>
                <a:effectLst/>
                <a:latin typeface="Segoe UI Light" pitchFamily="34" charset="0"/>
                <a:ea typeface="+mn-ea"/>
                <a:cs typeface="+mn-cs"/>
              </a:rPr>
              <a:t>Reverse Proxy – This server is responsible for accepting and authenticating inbound traffic from the Internet and publishing out the endpoint for the inbound request to connect to.  It is in the perimeter network. </a:t>
            </a:r>
          </a:p>
          <a:p>
            <a:pPr lvl="0" fontAlgn="base"/>
            <a:r>
              <a:rPr lang="en-US" sz="900" u="none" strike="noStrike" kern="1200" dirty="0" smtClean="0">
                <a:solidFill>
                  <a:schemeClr val="tx1"/>
                </a:solidFill>
                <a:effectLst/>
                <a:latin typeface="Segoe UI Light" pitchFamily="34" charset="0"/>
                <a:ea typeface="+mn-ea"/>
                <a:cs typeface="+mn-cs"/>
              </a:rPr>
              <a:t>SharePoint On-Premises – A SharePoint 2013 server farm, this hosts the BCS service, the site that accepts the inbound hybrid requests and the Secure Store Service. </a:t>
            </a:r>
          </a:p>
          <a:p>
            <a:pPr lvl="0" fontAlgn="base"/>
            <a:r>
              <a:rPr lang="en-US" sz="900" u="none" strike="noStrike" kern="1200" dirty="0" smtClean="0">
                <a:solidFill>
                  <a:schemeClr val="tx1"/>
                </a:solidFill>
                <a:effectLst/>
                <a:latin typeface="Segoe UI Light" pitchFamily="34" charset="0"/>
                <a:ea typeface="+mn-ea"/>
                <a:cs typeface="+mn-cs"/>
              </a:rPr>
              <a:t>AD DS – A Windows Server service that stores and manages user accounts, security groups, distribution groups, and computer accounts. </a:t>
            </a:r>
          </a:p>
          <a:p>
            <a:pPr lvl="0" fontAlgn="base"/>
            <a:r>
              <a:rPr lang="en-US" sz="900" u="none" strike="noStrike" kern="1200" dirty="0" smtClean="0">
                <a:solidFill>
                  <a:schemeClr val="tx1"/>
                </a:solidFill>
                <a:effectLst/>
                <a:latin typeface="Segoe UI Light" pitchFamily="34" charset="0"/>
                <a:ea typeface="+mn-ea"/>
                <a:cs typeface="+mn-cs"/>
              </a:rPr>
              <a:t>User Profile Store – A SharePoint database used to store user profile information.  User profiles contain detailed information about people in an organization.  A user profile organizes and displays all of the properties related to each user, together with social tags, documents, and other items related to that user.  In the BCS Hybrid scenario, it is used to map the users ACS </a:t>
            </a:r>
            <a:r>
              <a:rPr lang="en-US" sz="900" u="none" strike="noStrike" kern="1200" dirty="0" err="1" smtClean="0">
                <a:solidFill>
                  <a:schemeClr val="tx1"/>
                </a:solidFill>
                <a:effectLst/>
                <a:latin typeface="Segoe UI Light" pitchFamily="34" charset="0"/>
                <a:ea typeface="+mn-ea"/>
                <a:cs typeface="+mn-cs"/>
              </a:rPr>
              <a:t>OAuth</a:t>
            </a:r>
            <a:r>
              <a:rPr lang="en-US" sz="900" u="none" strike="noStrike" kern="1200" dirty="0" smtClean="0">
                <a:solidFill>
                  <a:schemeClr val="tx1"/>
                </a:solidFill>
                <a:effectLst/>
                <a:latin typeface="Segoe UI Light" pitchFamily="34" charset="0"/>
                <a:ea typeface="+mn-ea"/>
                <a:cs typeface="+mn-cs"/>
              </a:rPr>
              <a:t> credentials to the users’ domain credentials. </a:t>
            </a:r>
          </a:p>
          <a:p>
            <a:pPr lvl="0" fontAlgn="base"/>
            <a:r>
              <a:rPr lang="en-US" sz="900" u="none" strike="noStrike" kern="1200" dirty="0" smtClean="0">
                <a:solidFill>
                  <a:schemeClr val="tx1"/>
                </a:solidFill>
                <a:effectLst/>
                <a:latin typeface="Segoe UI Light" pitchFamily="34" charset="0"/>
                <a:ea typeface="+mn-ea"/>
                <a:cs typeface="+mn-cs"/>
              </a:rPr>
              <a:t>CSOM Pipeline – The Client-Side Object Model receives the incoming request from the reverse proxy and maps the </a:t>
            </a:r>
            <a:r>
              <a:rPr lang="en-US" sz="900" u="none" strike="noStrike" kern="1200" dirty="0" err="1" smtClean="0">
                <a:solidFill>
                  <a:schemeClr val="tx1"/>
                </a:solidFill>
                <a:effectLst/>
                <a:latin typeface="Segoe UI Light" pitchFamily="34" charset="0"/>
                <a:ea typeface="+mn-ea"/>
                <a:cs typeface="+mn-cs"/>
              </a:rPr>
              <a:t>OAuth</a:t>
            </a:r>
            <a:r>
              <a:rPr lang="en-US" sz="900" u="none" strike="noStrike" kern="1200" dirty="0" smtClean="0">
                <a:solidFill>
                  <a:schemeClr val="tx1"/>
                </a:solidFill>
                <a:effectLst/>
                <a:latin typeface="Segoe UI Light" pitchFamily="34" charset="0"/>
                <a:ea typeface="+mn-ea"/>
                <a:cs typeface="+mn-cs"/>
              </a:rPr>
              <a:t> user token from ACS to the users’ domain credentials.   </a:t>
            </a:r>
          </a:p>
          <a:p>
            <a:pPr lvl="0" fontAlgn="base"/>
            <a:r>
              <a:rPr lang="en-US" sz="900" u="none" strike="noStrike" kern="1200" dirty="0" smtClean="0">
                <a:solidFill>
                  <a:schemeClr val="tx1"/>
                </a:solidFill>
                <a:effectLst/>
                <a:latin typeface="Segoe UI Light" pitchFamily="34" charset="0"/>
                <a:ea typeface="+mn-ea"/>
                <a:cs typeface="+mn-cs"/>
              </a:rPr>
              <a:t>Site/Site Collection – A site collection created expressly for the purpose of facilitating all hybrid request communication.  The web application that this site collection is in has an alternate access mapping configured. </a:t>
            </a:r>
          </a:p>
          <a:p>
            <a:pPr lvl="0" fontAlgn="base"/>
            <a:r>
              <a:rPr lang="en-US" sz="900" u="none" strike="noStrike" kern="1200" dirty="0" smtClean="0">
                <a:solidFill>
                  <a:schemeClr val="tx1"/>
                </a:solidFill>
                <a:effectLst/>
                <a:latin typeface="Segoe UI Light" pitchFamily="34" charset="0"/>
                <a:ea typeface="+mn-ea"/>
                <a:cs typeface="+mn-cs"/>
              </a:rPr>
              <a:t>BCS Runtime Service SharePoint On-Premises – The BCS Runtime service is a SharePoint service application that manages all BCS functionality, such as administration, security, and communications. </a:t>
            </a:r>
          </a:p>
          <a:p>
            <a:pPr lvl="0" fontAlgn="base"/>
            <a:r>
              <a:rPr lang="en-US" sz="900" u="none" strike="noStrike" kern="1200" dirty="0" smtClean="0">
                <a:solidFill>
                  <a:schemeClr val="tx1"/>
                </a:solidFill>
                <a:effectLst/>
                <a:latin typeface="Segoe UI Light" pitchFamily="34" charset="0"/>
                <a:ea typeface="+mn-ea"/>
                <a:cs typeface="+mn-cs"/>
              </a:rPr>
              <a:t>Secure Store Service SharePoint On-Premises – This is the credential mapping </a:t>
            </a:r>
          </a:p>
          <a:p>
            <a:r>
              <a:rPr lang="en-US" sz="900" kern="1200" dirty="0" smtClean="0">
                <a:solidFill>
                  <a:schemeClr val="tx1"/>
                </a:solidFill>
                <a:effectLst/>
                <a:latin typeface="Segoe UI Light" pitchFamily="34" charset="0"/>
                <a:ea typeface="+mn-ea"/>
                <a:cs typeface="+mn-cs"/>
              </a:rPr>
              <a:t>SharePoint service application. In the SharePoint BCS Hybrid solution, SharePoint </a:t>
            </a:r>
            <a:r>
              <a:rPr lang="en-US" sz="900" kern="1200" dirty="0" err="1" smtClean="0">
                <a:solidFill>
                  <a:schemeClr val="tx1"/>
                </a:solidFill>
                <a:effectLst/>
                <a:latin typeface="Segoe UI Light" pitchFamily="34" charset="0"/>
                <a:ea typeface="+mn-ea"/>
                <a:cs typeface="+mn-cs"/>
              </a:rPr>
              <a:t>OnPremises</a:t>
            </a:r>
            <a:r>
              <a:rPr lang="en-US" sz="900" kern="1200" dirty="0" smtClean="0">
                <a:solidFill>
                  <a:schemeClr val="tx1"/>
                </a:solidFill>
                <a:effectLst/>
                <a:latin typeface="Segoe UI Light" pitchFamily="34" charset="0"/>
                <a:ea typeface="+mn-ea"/>
                <a:cs typeface="+mn-cs"/>
              </a:rPr>
              <a:t> stores the mapping of the users’ domain credentials to the credentials that are used to access the external data source.  </a:t>
            </a:r>
          </a:p>
          <a:p>
            <a:pPr lvl="0" fontAlgn="base"/>
            <a:r>
              <a:rPr lang="en-US" sz="900" u="none" strike="noStrike" kern="1200" dirty="0" smtClean="0">
                <a:solidFill>
                  <a:schemeClr val="tx1"/>
                </a:solidFill>
                <a:effectLst/>
                <a:latin typeface="Segoe UI Light" pitchFamily="34" charset="0"/>
                <a:ea typeface="+mn-ea"/>
                <a:cs typeface="+mn-cs"/>
              </a:rPr>
              <a:t>OData Service Head – The SharePoint BCS Hybrid Solution only supports the OData protocol.  If your external data is not natively accessible via an OData source, you must use Visual Studio to build and deploy an OData service head for it.  </a:t>
            </a:r>
          </a:p>
          <a:p>
            <a:pPr lvl="0" fontAlgn="base"/>
            <a:r>
              <a:rPr lang="en-US" sz="900" u="none" strike="noStrike" kern="1200" dirty="0" smtClean="0">
                <a:solidFill>
                  <a:schemeClr val="tx1"/>
                </a:solidFill>
                <a:effectLst/>
                <a:latin typeface="Segoe UI Light" pitchFamily="34" charset="0"/>
                <a:ea typeface="+mn-ea"/>
                <a:cs typeface="+mn-cs"/>
              </a:rPr>
              <a:t>External Data – The line-of-business (LOB) data that the SharePoint BCS Hybrid solution works with. </a:t>
            </a:r>
          </a:p>
          <a:p>
            <a:endParaRPr lang="en-US" dirty="0"/>
          </a:p>
        </p:txBody>
      </p:sp>
      <p:sp>
        <p:nvSpPr>
          <p:cNvPr id="4" name="Date Placeholder 3"/>
          <p:cNvSpPr>
            <a:spLocks noGrp="1"/>
          </p:cNvSpPr>
          <p:nvPr>
            <p:ph type="dt" idx="10"/>
          </p:nvPr>
        </p:nvSpPr>
        <p:spPr/>
        <p:txBody>
          <a:bodyPr/>
          <a:lstStyle/>
          <a:p>
            <a:fld id="{71B4A561-34F1-4725-91A1-0F7C5BC81C38}" type="datetime1">
              <a:rPr lang="en-US" smtClean="0"/>
              <a:t>11/10/2014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761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3FD9AE-AF8A-4DA5-9CAF-C3BF5AD4F1D2}" type="datetime1">
              <a:rPr lang="en-US" smtClean="0"/>
              <a:t>11/10/2014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96294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The BCS hybrid solution is a combination of the SharePoint Hybrid configuration and a BCS configuration.  Each configuration requires different sets of certificates and user credentials and you need both sets in order for the BCS Hybrid solution to work. </a:t>
            </a:r>
          </a:p>
          <a:p>
            <a:r>
              <a:rPr lang="en-US" sz="900" b="1" kern="1200" dirty="0" smtClean="0">
                <a:solidFill>
                  <a:schemeClr val="tx1"/>
                </a:solidFill>
                <a:effectLst/>
                <a:latin typeface="Segoe UI Light" pitchFamily="34" charset="0"/>
                <a:ea typeface="+mn-ea"/>
                <a:cs typeface="+mn-cs"/>
              </a:rPr>
              <a:t>Server and SharePoint Certificates </a:t>
            </a:r>
          </a:p>
          <a:p>
            <a:r>
              <a:rPr lang="en-US" sz="900" kern="1200" dirty="0" smtClean="0">
                <a:solidFill>
                  <a:schemeClr val="tx1"/>
                </a:solidFill>
                <a:effectLst/>
                <a:latin typeface="Segoe UI Light" pitchFamily="34" charset="0"/>
                <a:ea typeface="+mn-ea"/>
                <a:cs typeface="+mn-cs"/>
              </a:rPr>
              <a:t> </a:t>
            </a:r>
          </a:p>
          <a:p>
            <a:r>
              <a:rPr lang="en-US" sz="900" b="1" kern="1200" dirty="0" smtClean="0">
                <a:solidFill>
                  <a:schemeClr val="tx1"/>
                </a:solidFill>
                <a:effectLst/>
                <a:latin typeface="Segoe UI Light" pitchFamily="34" charset="0"/>
                <a:ea typeface="+mn-ea"/>
                <a:cs typeface="+mn-cs"/>
              </a:rPr>
              <a:t>SSL certificate</a:t>
            </a:r>
            <a:r>
              <a:rPr lang="en-US" sz="900" kern="1200" dirty="0" smtClean="0">
                <a:solidFill>
                  <a:schemeClr val="tx1"/>
                </a:solidFill>
                <a:effectLst/>
                <a:latin typeface="Segoe UI Light" pitchFamily="34" charset="0"/>
                <a:ea typeface="+mn-ea"/>
                <a:cs typeface="+mn-cs"/>
              </a:rPr>
              <a:t> - This certificate is used to establish trust for the communication channel between the reverse proxy device and O365.  This can be a wild card certificate; it should be from a well-known certificate authority.  </a:t>
            </a:r>
          </a:p>
          <a:p>
            <a:r>
              <a:rPr lang="en-US" sz="900" kern="1200" dirty="0" smtClean="0">
                <a:solidFill>
                  <a:schemeClr val="tx1"/>
                </a:solidFill>
                <a:effectLst/>
                <a:latin typeface="Segoe UI Light" pitchFamily="34" charset="0"/>
                <a:ea typeface="+mn-ea"/>
                <a:cs typeface="+mn-cs"/>
              </a:rPr>
              <a:t> </a:t>
            </a:r>
          </a:p>
          <a:p>
            <a:r>
              <a:rPr lang="en-US" sz="900" b="1" kern="1200" dirty="0" smtClean="0">
                <a:solidFill>
                  <a:schemeClr val="tx1"/>
                </a:solidFill>
                <a:effectLst/>
                <a:latin typeface="Segoe UI Light" pitchFamily="34" charset="0"/>
                <a:ea typeface="+mn-ea"/>
                <a:cs typeface="+mn-cs"/>
              </a:rPr>
              <a:t>Server to Server</a:t>
            </a:r>
            <a:r>
              <a:rPr lang="en-US" sz="900" kern="1200" dirty="0" smtClean="0">
                <a:solidFill>
                  <a:schemeClr val="tx1"/>
                </a:solidFill>
                <a:effectLst/>
                <a:latin typeface="Segoe UI Light" pitchFamily="34" charset="0"/>
                <a:ea typeface="+mn-ea"/>
                <a:cs typeface="+mn-cs"/>
              </a:rPr>
              <a:t> – Server-to-Server authentication configuration for SharePoint Hybrid environments consists of establishing a trust between SharePoint on-premises and Access Control Service (ACS).  ACS is then the trust broker for both SharePoint on-premises and SharePoint Online server.  When Server-to-Server trust is fully configured, each server farm trusts the security tokens that are issued by ACS and are used for authenticating access to resources on behalf of the identified user.   </a:t>
            </a:r>
          </a:p>
          <a:p>
            <a:endParaRPr lang="en-US" dirty="0" smtClean="0"/>
          </a:p>
          <a:p>
            <a:r>
              <a:rPr lang="en-US" sz="900" b="1" kern="1200" dirty="0" smtClean="0">
                <a:solidFill>
                  <a:schemeClr val="tx1"/>
                </a:solidFill>
                <a:effectLst/>
                <a:latin typeface="Segoe UI Light" pitchFamily="34" charset="0"/>
                <a:ea typeface="+mn-ea"/>
                <a:cs typeface="+mn-cs"/>
              </a:rPr>
              <a:t>User Credentials </a:t>
            </a:r>
          </a:p>
          <a:p>
            <a:r>
              <a:rPr lang="en-US" sz="900" kern="1200" dirty="0" smtClean="0">
                <a:solidFill>
                  <a:schemeClr val="tx1"/>
                </a:solidFill>
                <a:effectLst/>
                <a:latin typeface="Segoe UI Light" pitchFamily="34" charset="0"/>
                <a:ea typeface="+mn-ea"/>
                <a:cs typeface="+mn-cs"/>
              </a:rPr>
              <a:t> </a:t>
            </a:r>
          </a:p>
          <a:p>
            <a:r>
              <a:rPr lang="en-US" sz="900" b="1" kern="1200" dirty="0" err="1" smtClean="0">
                <a:solidFill>
                  <a:schemeClr val="tx1"/>
                </a:solidFill>
                <a:effectLst/>
                <a:latin typeface="Segoe UI Light" pitchFamily="34" charset="0"/>
                <a:ea typeface="+mn-ea"/>
                <a:cs typeface="+mn-cs"/>
              </a:rPr>
              <a:t>OAuth</a:t>
            </a:r>
            <a:r>
              <a:rPr lang="en-US" sz="900" b="1" kern="1200" dirty="0" smtClean="0">
                <a:solidFill>
                  <a:schemeClr val="tx1"/>
                </a:solidFill>
                <a:effectLst/>
                <a:latin typeface="Segoe UI Light" pitchFamily="34" charset="0"/>
                <a:ea typeface="+mn-ea"/>
                <a:cs typeface="+mn-cs"/>
              </a:rPr>
              <a:t> security token from ACS</a:t>
            </a:r>
            <a:r>
              <a:rPr lang="en-US" sz="900" kern="1200" dirty="0" smtClean="0">
                <a:solidFill>
                  <a:schemeClr val="tx1"/>
                </a:solidFill>
                <a:effectLst/>
                <a:latin typeface="Segoe UI Light" pitchFamily="34" charset="0"/>
                <a:ea typeface="+mn-ea"/>
                <a:cs typeface="+mn-cs"/>
              </a:rPr>
              <a:t> – When a user logs on to SharePoint Online, the user is authenticated by ACS. ACS issues an </a:t>
            </a:r>
            <a:r>
              <a:rPr lang="en-US" sz="900" kern="1200" dirty="0" err="1" smtClean="0">
                <a:solidFill>
                  <a:schemeClr val="tx1"/>
                </a:solidFill>
                <a:effectLst/>
                <a:latin typeface="Segoe UI Light" pitchFamily="34" charset="0"/>
                <a:ea typeface="+mn-ea"/>
                <a:cs typeface="+mn-cs"/>
              </a:rPr>
              <a:t>OAuth</a:t>
            </a:r>
            <a:r>
              <a:rPr lang="en-US" sz="900" kern="1200" dirty="0" smtClean="0">
                <a:solidFill>
                  <a:schemeClr val="tx1"/>
                </a:solidFill>
                <a:effectLst/>
                <a:latin typeface="Segoe UI Light" pitchFamily="34" charset="0"/>
                <a:ea typeface="+mn-ea"/>
                <a:cs typeface="+mn-cs"/>
              </a:rPr>
              <a:t> security token, which represents the user to all SharePoint Online processes and objects that the user tries to access.  This security token is embedded in the request for external data and passed, along with the SSL certificate, to the reverse proxy.  From there, it is passed to the Client-Side Object Model (CSOM) pipeline in SharePoint on-premises and is mapped to the users domain credentials </a:t>
            </a:r>
          </a:p>
          <a:p>
            <a:r>
              <a:rPr lang="en-US" sz="900" kern="1200" dirty="0" smtClean="0">
                <a:solidFill>
                  <a:schemeClr val="tx1"/>
                </a:solidFill>
                <a:effectLst/>
                <a:latin typeface="Segoe UI Light" pitchFamily="34" charset="0"/>
                <a:ea typeface="+mn-ea"/>
                <a:cs typeface="+mn-cs"/>
              </a:rPr>
              <a:t> </a:t>
            </a:r>
          </a:p>
          <a:p>
            <a:r>
              <a:rPr lang="en-US" sz="900" b="1" kern="1200" dirty="0" smtClean="0">
                <a:solidFill>
                  <a:schemeClr val="tx1"/>
                </a:solidFill>
                <a:effectLst/>
                <a:latin typeface="Segoe UI Light" pitchFamily="34" charset="0"/>
                <a:ea typeface="+mn-ea"/>
                <a:cs typeface="+mn-cs"/>
              </a:rPr>
              <a:t>Users Active Directory credential</a:t>
            </a:r>
            <a:r>
              <a:rPr lang="en-US" sz="900" kern="1200" dirty="0" smtClean="0">
                <a:solidFill>
                  <a:schemeClr val="tx1"/>
                </a:solidFill>
                <a:effectLst/>
                <a:latin typeface="Segoe UI Light" pitchFamily="34" charset="0"/>
                <a:ea typeface="+mn-ea"/>
                <a:cs typeface="+mn-cs"/>
              </a:rPr>
              <a:t>s – This is another security token that represents the user in the user’s Active Directory domain.  It represents the user to all domain resources that the user tries to access.  In the SharePoint BCS Hybrid configuration, it is used to authenticate the user to SharePoint on-premises. </a:t>
            </a:r>
          </a:p>
          <a:p>
            <a:r>
              <a:rPr lang="en-US" sz="900" kern="1200" dirty="0" smtClean="0">
                <a:solidFill>
                  <a:schemeClr val="tx1"/>
                </a:solidFill>
                <a:effectLst/>
                <a:latin typeface="Segoe UI Light" pitchFamily="34" charset="0"/>
                <a:ea typeface="+mn-ea"/>
                <a:cs typeface="+mn-cs"/>
              </a:rPr>
              <a:t> </a:t>
            </a:r>
          </a:p>
          <a:p>
            <a:r>
              <a:rPr lang="en-US" sz="900" b="1" kern="1200" dirty="0" smtClean="0">
                <a:solidFill>
                  <a:schemeClr val="tx1"/>
                </a:solidFill>
                <a:effectLst/>
                <a:latin typeface="Segoe UI Light" pitchFamily="34" charset="0"/>
                <a:ea typeface="+mn-ea"/>
                <a:cs typeface="+mn-cs"/>
              </a:rPr>
              <a:t>External Data Credentials   - </a:t>
            </a:r>
            <a:r>
              <a:rPr lang="en-US" sz="900" kern="1200" dirty="0" smtClean="0">
                <a:solidFill>
                  <a:schemeClr val="tx1"/>
                </a:solidFill>
                <a:effectLst/>
                <a:latin typeface="Segoe UI Light" pitchFamily="34" charset="0"/>
                <a:ea typeface="+mn-ea"/>
                <a:cs typeface="+mn-cs"/>
              </a:rPr>
              <a:t>The OData service is secured by using either basic authentication or Windows authentication, or by using a custom authentication provider.   </a:t>
            </a:r>
          </a:p>
          <a:p>
            <a:r>
              <a:rPr lang="en-US" sz="900" kern="1200" dirty="0" smtClean="0">
                <a:solidFill>
                  <a:schemeClr val="tx1"/>
                </a:solidFill>
                <a:effectLst/>
                <a:latin typeface="Segoe UI Light" pitchFamily="34" charset="0"/>
                <a:ea typeface="+mn-ea"/>
                <a:cs typeface="+mn-cs"/>
              </a:rPr>
              <a:t> </a:t>
            </a:r>
          </a:p>
          <a:p>
            <a:r>
              <a:rPr lang="en-US" sz="900" kern="1200" dirty="0" smtClean="0">
                <a:solidFill>
                  <a:schemeClr val="tx1"/>
                </a:solidFill>
                <a:effectLst/>
                <a:latin typeface="Segoe UI Light" pitchFamily="34" charset="0"/>
                <a:ea typeface="+mn-ea"/>
                <a:cs typeface="+mn-cs"/>
              </a:rPr>
              <a:t> </a:t>
            </a:r>
          </a:p>
          <a:p>
            <a:endParaRPr lang="en-US" dirty="0"/>
          </a:p>
        </p:txBody>
      </p:sp>
      <p:sp>
        <p:nvSpPr>
          <p:cNvPr id="4" name="Date Placeholder 3"/>
          <p:cNvSpPr>
            <a:spLocks noGrp="1"/>
          </p:cNvSpPr>
          <p:nvPr>
            <p:ph type="dt" idx="10"/>
          </p:nvPr>
        </p:nvSpPr>
        <p:spPr/>
        <p:txBody>
          <a:bodyPr/>
          <a:lstStyle/>
          <a:p>
            <a:fld id="{C5D10341-3884-407F-BA80-043C659D0A53}" type="datetime1">
              <a:rPr lang="en-US" smtClean="0"/>
              <a:t>11/10/2014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7810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fontAlgn="base">
              <a:buAutoNum type="arabicPeriod"/>
            </a:pPr>
            <a:r>
              <a:rPr lang="en-US" sz="900" u="none" strike="noStrike" kern="1200" dirty="0" smtClean="0">
                <a:solidFill>
                  <a:schemeClr val="tx1"/>
                </a:solidFill>
                <a:effectLst/>
                <a:latin typeface="Segoe UI Light" pitchFamily="34" charset="0"/>
                <a:ea typeface="+mn-ea"/>
                <a:cs typeface="+mn-cs"/>
              </a:rPr>
              <a:t>An information worker logs on to their SharePoint Online tenancy and opens an external list which requires data from an on-premises OData source. </a:t>
            </a:r>
          </a:p>
          <a:p>
            <a:pPr marL="228600" lvl="0" indent="-228600" fontAlgn="base">
              <a:buAutoNum type="arabicPeriod"/>
            </a:pPr>
            <a:endParaRPr lang="en-US" sz="900" u="none" strike="noStrike" kern="1200" dirty="0" smtClean="0">
              <a:solidFill>
                <a:schemeClr val="tx1"/>
              </a:solidFill>
              <a:effectLst/>
              <a:latin typeface="Segoe UI Light" pitchFamily="34" charset="0"/>
              <a:ea typeface="+mn-ea"/>
              <a:cs typeface="+mn-cs"/>
            </a:endParaRPr>
          </a:p>
          <a:p>
            <a:pPr lvl="0" fontAlgn="base"/>
            <a:r>
              <a:rPr lang="en-US" sz="900" u="none" strike="noStrike" kern="1200" dirty="0" smtClean="0">
                <a:solidFill>
                  <a:schemeClr val="tx1"/>
                </a:solidFill>
                <a:effectLst/>
                <a:latin typeface="Segoe UI Light" pitchFamily="34" charset="0"/>
                <a:ea typeface="+mn-ea"/>
                <a:cs typeface="+mn-cs"/>
              </a:rPr>
              <a:t>2. The external list creates a request for the data and sends it to Business Connectivity Services. BCS looks at the request and refers to the external content type and the connection settings object to see how to connect to the data source and which credentials to use. </a:t>
            </a:r>
          </a:p>
          <a:p>
            <a:pPr lvl="0" fontAlgn="base"/>
            <a:endParaRPr lang="en-US" sz="900" u="none" strike="noStrike" kern="1200" dirty="0" smtClean="0">
              <a:solidFill>
                <a:schemeClr val="tx1"/>
              </a:solidFill>
              <a:effectLst/>
              <a:latin typeface="Segoe UI Light" pitchFamily="34" charset="0"/>
              <a:ea typeface="+mn-ea"/>
              <a:cs typeface="+mn-cs"/>
            </a:endParaRPr>
          </a:p>
          <a:p>
            <a:pPr lvl="0" fontAlgn="base"/>
            <a:r>
              <a:rPr lang="en-US" sz="900" u="none" strike="noStrike" kern="1200" dirty="0" smtClean="0">
                <a:solidFill>
                  <a:schemeClr val="tx1"/>
                </a:solidFill>
                <a:effectLst/>
                <a:latin typeface="Segoe UI Light" pitchFamily="34" charset="0"/>
                <a:ea typeface="+mn-ea"/>
                <a:cs typeface="+mn-cs"/>
              </a:rPr>
              <a:t>3. Business Connectivity Services retrieves a client certificate from the Secure Store service in SharePoint Online.  The client certificate is an SSL certificate and it is used for authentication to the reverse proxy.  BCS also retrieves an </a:t>
            </a:r>
            <a:r>
              <a:rPr lang="en-US" sz="900" u="none" strike="noStrike" kern="1200" dirty="0" err="1" smtClean="0">
                <a:solidFill>
                  <a:schemeClr val="tx1"/>
                </a:solidFill>
                <a:effectLst/>
                <a:latin typeface="Segoe UI Light" pitchFamily="34" charset="0"/>
                <a:ea typeface="+mn-ea"/>
                <a:cs typeface="+mn-cs"/>
              </a:rPr>
              <a:t>OAuth</a:t>
            </a:r>
            <a:r>
              <a:rPr lang="en-US" sz="900" u="none" strike="noStrike" kern="1200" dirty="0" smtClean="0">
                <a:solidFill>
                  <a:schemeClr val="tx1"/>
                </a:solidFill>
                <a:effectLst/>
                <a:latin typeface="Segoe UI Light" pitchFamily="34" charset="0"/>
                <a:ea typeface="+mn-ea"/>
                <a:cs typeface="+mn-cs"/>
              </a:rPr>
              <a:t> token form the Access Control Service.  These are the uses credentials which are used for user authentication to the SharePoint 2013 on-premises farm.  </a:t>
            </a:r>
          </a:p>
          <a:p>
            <a:pPr lvl="0" fontAlgn="base"/>
            <a:endParaRPr lang="en-US" sz="900" u="none" strike="noStrike" kern="1200" dirty="0" smtClean="0">
              <a:solidFill>
                <a:schemeClr val="tx1"/>
              </a:solidFill>
              <a:effectLst/>
              <a:latin typeface="Segoe UI Light" pitchFamily="34" charset="0"/>
              <a:ea typeface="+mn-ea"/>
              <a:cs typeface="+mn-cs"/>
            </a:endParaRPr>
          </a:p>
          <a:p>
            <a:pPr lvl="0" fontAlgn="base"/>
            <a:r>
              <a:rPr lang="en-US" sz="900" u="none" strike="noStrike" kern="1200" dirty="0" smtClean="0">
                <a:solidFill>
                  <a:schemeClr val="tx1"/>
                </a:solidFill>
                <a:effectLst/>
                <a:latin typeface="Segoe UI Light" pitchFamily="34" charset="0"/>
                <a:ea typeface="+mn-ea"/>
                <a:cs typeface="+mn-cs"/>
              </a:rPr>
              <a:t>4. The Business Connectivity Service sends a HTTPS request to the endpoint for the data source that is published by the reverse proxy.   </a:t>
            </a:r>
          </a:p>
          <a:p>
            <a:pPr lvl="0" fontAlgn="base"/>
            <a:endParaRPr lang="en-US" sz="900" u="none" strike="noStrike" kern="1200" dirty="0" smtClean="0">
              <a:solidFill>
                <a:schemeClr val="tx1"/>
              </a:solidFill>
              <a:effectLst/>
              <a:latin typeface="Segoe UI Light" pitchFamily="34" charset="0"/>
              <a:ea typeface="+mn-ea"/>
              <a:cs typeface="+mn-cs"/>
            </a:endParaRPr>
          </a:p>
          <a:p>
            <a:pPr lvl="0" fontAlgn="base"/>
            <a:r>
              <a:rPr lang="en-US" sz="900" u="none" strike="noStrike" kern="1200" dirty="0" smtClean="0">
                <a:solidFill>
                  <a:schemeClr val="tx1"/>
                </a:solidFill>
                <a:effectLst/>
                <a:latin typeface="Segoe UI Light" pitchFamily="34" charset="0"/>
                <a:ea typeface="+mn-ea"/>
                <a:cs typeface="+mn-cs"/>
              </a:rPr>
              <a:t>5. The reverse proxy authenticates the request by using the client certificate and forwards it to the Client Side Object Model (CSOM) pipeline of the on-premises SharePoint 2013 farm. </a:t>
            </a:r>
          </a:p>
          <a:p>
            <a:pPr lvl="0" fontAlgn="base"/>
            <a:endParaRPr lang="en-US" sz="900" u="none" strike="noStrike" kern="1200" dirty="0" smtClean="0">
              <a:solidFill>
                <a:schemeClr val="tx1"/>
              </a:solidFill>
              <a:effectLst/>
              <a:latin typeface="Segoe UI Light" pitchFamily="34" charset="0"/>
              <a:ea typeface="+mn-ea"/>
              <a:cs typeface="+mn-cs"/>
            </a:endParaRPr>
          </a:p>
          <a:p>
            <a:pPr lvl="0" fontAlgn="base"/>
            <a:r>
              <a:rPr lang="en-US" sz="900" u="none" strike="noStrike" kern="1200" dirty="0" smtClean="0">
                <a:solidFill>
                  <a:schemeClr val="tx1"/>
                </a:solidFill>
                <a:effectLst/>
                <a:latin typeface="Segoe UI Light" pitchFamily="34" charset="0"/>
                <a:ea typeface="+mn-ea"/>
                <a:cs typeface="+mn-cs"/>
              </a:rPr>
              <a:t>6. The CSOM pipeline consults the User Profile Service to look for a mapping between the users </a:t>
            </a:r>
            <a:r>
              <a:rPr lang="en-US" sz="900" u="none" strike="noStrike" kern="1200" dirty="0" err="1" smtClean="0">
                <a:solidFill>
                  <a:schemeClr val="tx1"/>
                </a:solidFill>
                <a:effectLst/>
                <a:latin typeface="Segoe UI Light" pitchFamily="34" charset="0"/>
                <a:ea typeface="+mn-ea"/>
                <a:cs typeface="+mn-cs"/>
              </a:rPr>
              <a:t>OAuth</a:t>
            </a:r>
            <a:r>
              <a:rPr lang="en-US" sz="900" u="none" strike="noStrike" kern="1200" dirty="0" smtClean="0">
                <a:solidFill>
                  <a:schemeClr val="tx1"/>
                </a:solidFill>
                <a:effectLst/>
                <a:latin typeface="Segoe UI Light" pitchFamily="34" charset="0"/>
                <a:ea typeface="+mn-ea"/>
                <a:cs typeface="+mn-cs"/>
              </a:rPr>
              <a:t> security token from ACS and the user’s domain credentials from AD DS.  If one exists, the user’s domain credentials are returned to the request.  The user’s domain credentials are used to authenticate to the SharePoint on-premises Site that receives Hybrid requests and the request is passed to the SharePoint On-Premises BCS service. </a:t>
            </a:r>
          </a:p>
          <a:p>
            <a:pPr lvl="0" fontAlgn="base"/>
            <a:endParaRPr lang="en-US" sz="900" u="none" strike="noStrike" kern="1200" dirty="0" smtClean="0">
              <a:solidFill>
                <a:schemeClr val="tx1"/>
              </a:solidFill>
              <a:effectLst/>
              <a:latin typeface="Segoe UI Light" pitchFamily="34" charset="0"/>
              <a:ea typeface="+mn-ea"/>
              <a:cs typeface="+mn-cs"/>
            </a:endParaRPr>
          </a:p>
          <a:p>
            <a:pPr lvl="0" fontAlgn="base"/>
            <a:r>
              <a:rPr lang="en-US" sz="900" u="none" strike="noStrike" kern="1200" dirty="0" smtClean="0">
                <a:solidFill>
                  <a:schemeClr val="tx1"/>
                </a:solidFill>
                <a:effectLst/>
                <a:latin typeface="Segoe UI Light" pitchFamily="34" charset="0"/>
                <a:ea typeface="+mn-ea"/>
                <a:cs typeface="+mn-cs"/>
              </a:rPr>
              <a:t>7. The SharePoint On-Premises BCS retrieves the credentials that are used to authenticate to the external data source from the SharePoint On-Premises Secure Store Service.  Then SharePoint on-premises BCS service passes the request for data along with the external data credentials to the OData service head which then performs the desired operations on the external data and returns the results to the SharePoint Online user. </a:t>
            </a:r>
          </a:p>
          <a:p>
            <a:endParaRPr lang="en-US" dirty="0"/>
          </a:p>
        </p:txBody>
      </p:sp>
      <p:sp>
        <p:nvSpPr>
          <p:cNvPr id="4" name="Date Placeholder 3"/>
          <p:cNvSpPr>
            <a:spLocks noGrp="1"/>
          </p:cNvSpPr>
          <p:nvPr>
            <p:ph type="dt" idx="10"/>
          </p:nvPr>
        </p:nvSpPr>
        <p:spPr/>
        <p:txBody>
          <a:bodyPr/>
          <a:lstStyle/>
          <a:p>
            <a:fld id="{D85D284F-8479-4D97-9CA3-16BEBB918E98}" type="datetime1">
              <a:rPr lang="en-US" smtClean="0"/>
              <a:t>11/10/2014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1304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11/10/2014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34</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024314"/>
          </a:xfrm>
        </p:spPr>
        <p:txBody>
          <a:bodyPr/>
          <a:lstStyle/>
          <a:p>
            <a:r>
              <a:rPr lang="en-US" dirty="0" smtClean="0"/>
              <a:t>Ability to define ECT within an app</a:t>
            </a:r>
          </a:p>
          <a:p>
            <a:r>
              <a:rPr lang="en-US" dirty="0" smtClean="0"/>
              <a:t>ECT is isolated to the app only</a:t>
            </a:r>
          </a:p>
          <a:p>
            <a:r>
              <a:rPr lang="en-US" dirty="0" smtClean="0"/>
              <a:t>Can be used to create External List</a:t>
            </a:r>
          </a:p>
          <a:p>
            <a:r>
              <a:rPr lang="en-US" dirty="0" smtClean="0"/>
              <a:t>Can be access using API</a:t>
            </a:r>
            <a:endParaRPr lang="en-US" dirty="0"/>
          </a:p>
        </p:txBody>
      </p:sp>
      <p:sp>
        <p:nvSpPr>
          <p:cNvPr id="3" name="Title 2"/>
          <p:cNvSpPr>
            <a:spLocks noGrp="1"/>
          </p:cNvSpPr>
          <p:nvPr>
            <p:ph type="title"/>
          </p:nvPr>
        </p:nvSpPr>
        <p:spPr/>
        <p:txBody>
          <a:bodyPr/>
          <a:lstStyle/>
          <a:p>
            <a:r>
              <a:rPr lang="en-US" dirty="0" smtClean="0"/>
              <a:t>App-Level ECTs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40327880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11</a:t>
            </a:fld>
            <a:endParaRPr lang="en-US" dirty="0"/>
          </a:p>
        </p:txBody>
      </p:sp>
      <p:sp>
        <p:nvSpPr>
          <p:cNvPr id="4" name="Flowchart: Magnetic Disk 3"/>
          <p:cNvSpPr/>
          <p:nvPr/>
        </p:nvSpPr>
        <p:spPr bwMode="auto">
          <a:xfrm>
            <a:off x="8915401" y="2471736"/>
            <a:ext cx="2586037" cy="957263"/>
          </a:xfrm>
          <a:prstGeom prst="flowChartMagneticDisk">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OData Source</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221955" y="2164554"/>
            <a:ext cx="3743325" cy="157162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ea typeface="Segoe UI" pitchFamily="34" charset="0"/>
                <a:cs typeface="Segoe UI" pitchFamily="34" charset="0"/>
              </a:rPr>
              <a:t>FileBackedMetadataCatalog</a:t>
            </a:r>
            <a:r>
              <a:rPr lang="en-US" sz="2200" dirty="0" smtClean="0">
                <a:gradFill>
                  <a:gsLst>
                    <a:gs pos="0">
                      <a:srgbClr val="FFFFFF"/>
                    </a:gs>
                    <a:gs pos="100000">
                      <a:srgbClr val="FFFFFF"/>
                    </a:gs>
                  </a:gsLst>
                  <a:lin ang="5400000" scaled="0"/>
                </a:gradFill>
                <a:ea typeface="Segoe UI" pitchFamily="34" charset="0"/>
                <a:cs typeface="Segoe UI" pitchFamily="34" charset="0"/>
              </a:rPr>
              <a:t/>
            </a:r>
            <a:br>
              <a:rPr lang="en-US" sz="2200" dirty="0" smtClean="0">
                <a:gradFill>
                  <a:gsLst>
                    <a:gs pos="0">
                      <a:srgbClr val="FFFFFF"/>
                    </a:gs>
                    <a:gs pos="100000">
                      <a:srgbClr val="FFFFFF"/>
                    </a:gs>
                  </a:gsLst>
                  <a:lin ang="5400000" scaled="0"/>
                </a:gradFill>
                <a:ea typeface="Segoe UI" pitchFamily="34" charset="0"/>
                <a:cs typeface="Segoe UI" pitchFamily="34" charset="0"/>
              </a:rPr>
            </a:br>
            <a:r>
              <a:rPr lang="en-US" sz="2200" dirty="0" smtClean="0">
                <a:gradFill>
                  <a:gsLst>
                    <a:gs pos="0">
                      <a:srgbClr val="FFFFFF"/>
                    </a:gs>
                    <a:gs pos="100000">
                      <a:srgbClr val="FFFFFF"/>
                    </a:gs>
                  </a:gsLst>
                  <a:lin ang="5400000" scaled="0"/>
                </a:gradFill>
                <a:ea typeface="Segoe UI" pitchFamily="34" charset="0"/>
                <a:cs typeface="Segoe UI" pitchFamily="34" charset="0"/>
              </a:rPr>
              <a:t>(BDC Runtime Components)</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Flowchart: Alternate Process 5"/>
          <p:cNvSpPr/>
          <p:nvPr/>
        </p:nvSpPr>
        <p:spPr bwMode="auto">
          <a:xfrm>
            <a:off x="801043" y="2164554"/>
            <a:ext cx="2342207" cy="1571625"/>
          </a:xfrm>
          <a:prstGeom prst="flowChartAlternateProcess">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External</a:t>
            </a:r>
            <a:br>
              <a:rPr lang="en-US" sz="2200" dirty="0" smtClean="0">
                <a:gradFill>
                  <a:gsLst>
                    <a:gs pos="0">
                      <a:srgbClr val="FFFFFF"/>
                    </a:gs>
                    <a:gs pos="100000">
                      <a:srgbClr val="FFFFFF"/>
                    </a:gs>
                  </a:gsLst>
                  <a:lin ang="5400000" scaled="0"/>
                </a:gradFill>
                <a:ea typeface="Segoe UI" pitchFamily="34" charset="0"/>
                <a:cs typeface="Segoe UI" pitchFamily="34" charset="0"/>
              </a:rPr>
            </a:br>
            <a:r>
              <a:rPr lang="en-US" sz="2200" dirty="0" smtClean="0">
                <a:gradFill>
                  <a:gsLst>
                    <a:gs pos="0">
                      <a:srgbClr val="FFFFFF"/>
                    </a:gs>
                    <a:gs pos="100000">
                      <a:srgbClr val="FFFFFF"/>
                    </a:gs>
                  </a:gsLst>
                  <a:lin ang="5400000" scaled="0"/>
                </a:gradFill>
                <a:ea typeface="Segoe UI" pitchFamily="34" charset="0"/>
                <a:cs typeface="Segoe UI" pitchFamily="34" charset="0"/>
              </a:rPr>
              <a:t>Content</a:t>
            </a:r>
            <a:br>
              <a:rPr lang="en-US" sz="2200" dirty="0" smtClean="0">
                <a:gradFill>
                  <a:gsLst>
                    <a:gs pos="0">
                      <a:srgbClr val="FFFFFF"/>
                    </a:gs>
                    <a:gs pos="100000">
                      <a:srgbClr val="FFFFFF"/>
                    </a:gs>
                  </a:gsLst>
                  <a:lin ang="5400000" scaled="0"/>
                </a:gradFill>
                <a:ea typeface="Segoe UI" pitchFamily="34" charset="0"/>
                <a:cs typeface="Segoe UI" pitchFamily="34" charset="0"/>
              </a:rPr>
            </a:br>
            <a:r>
              <a:rPr lang="en-US" sz="2200" dirty="0" smtClean="0">
                <a:gradFill>
                  <a:gsLst>
                    <a:gs pos="0">
                      <a:srgbClr val="FFFFFF"/>
                    </a:gs>
                    <a:gs pos="100000">
                      <a:srgbClr val="FFFFFF"/>
                    </a:gs>
                  </a:gsLst>
                  <a:lin ang="5400000" scaled="0"/>
                </a:gradFill>
                <a:ea typeface="Segoe UI" pitchFamily="34" charset="0"/>
                <a:cs typeface="Segoe UI" pitchFamily="34" charset="0"/>
              </a:rPr>
              <a:t>Type</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114923" y="4386262"/>
            <a:ext cx="1957387" cy="191328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External</a:t>
            </a:r>
            <a:br>
              <a:rPr lang="en-US" sz="2200" dirty="0" smtClean="0">
                <a:gradFill>
                  <a:gsLst>
                    <a:gs pos="0">
                      <a:srgbClr val="FFFFFF"/>
                    </a:gs>
                    <a:gs pos="100000">
                      <a:srgbClr val="FFFFFF"/>
                    </a:gs>
                  </a:gsLst>
                  <a:lin ang="5400000" scaled="0"/>
                </a:gradFill>
                <a:ea typeface="Segoe UI" pitchFamily="34" charset="0"/>
                <a:cs typeface="Segoe UI" pitchFamily="34" charset="0"/>
              </a:rPr>
            </a:br>
            <a:r>
              <a:rPr lang="en-US" sz="2200" dirty="0" smtClean="0">
                <a:gradFill>
                  <a:gsLst>
                    <a:gs pos="0">
                      <a:srgbClr val="FFFFFF"/>
                    </a:gs>
                    <a:gs pos="100000">
                      <a:srgbClr val="FFFFFF"/>
                    </a:gs>
                  </a:gsLst>
                  <a:lin ang="5400000" scaled="0"/>
                </a:gradFill>
                <a:ea typeface="Segoe UI" pitchFamily="34" charset="0"/>
                <a:cs typeface="Segoe UI" pitchFamily="34" charset="0"/>
              </a:rPr>
              <a:t>List</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Arrow Connector 8"/>
          <p:cNvCxnSpPr>
            <a:stCxn id="6" idx="3"/>
            <a:endCxn id="5" idx="1"/>
          </p:cNvCxnSpPr>
          <p:nvPr/>
        </p:nvCxnSpPr>
        <p:spPr>
          <a:xfrm>
            <a:off x="3143250" y="2950367"/>
            <a:ext cx="107870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7" idx="0"/>
          </p:cNvCxnSpPr>
          <p:nvPr/>
        </p:nvCxnSpPr>
        <p:spPr>
          <a:xfrm rot="5400000">
            <a:off x="5768577" y="4061220"/>
            <a:ext cx="650083" cy="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p:cNvCxnSpPr>
          <p:nvPr/>
        </p:nvCxnSpPr>
        <p:spPr>
          <a:xfrm flipV="1">
            <a:off x="7965280" y="2950366"/>
            <a:ext cx="950121"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4066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List Definitions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12</a:t>
            </a:fld>
            <a:endParaRPr lang="en-US" dirty="0"/>
          </a:p>
        </p:txBody>
      </p:sp>
      <p:sp>
        <p:nvSpPr>
          <p:cNvPr id="4" name="Rectangle 1"/>
          <p:cNvSpPr>
            <a:spLocks noChangeArrowheads="1"/>
          </p:cNvSpPr>
          <p:nvPr/>
        </p:nvSpPr>
        <p:spPr bwMode="auto">
          <a:xfrm>
            <a:off x="519112" y="1355096"/>
            <a:ext cx="10764485"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xml</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version</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encoding</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utf-8</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Elements</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xmlns</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http://schemas.microsoft.com/</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sharepoint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ListInstance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Url</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Lists/Employees</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Description</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Employees</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FF"/>
                </a:solidFill>
                <a:latin typeface="Consolas" panose="020B0609020204030204" pitchFamily="49" charset="0"/>
                <a:cs typeface="Consolas" panose="020B0609020204030204" pitchFamily="49" charset="0"/>
              </a:rPr>
              <a:t> </a:t>
            </a:r>
            <a:r>
              <a:rPr lang="en-US" altLang="en-US" sz="2000" dirty="0" smtClean="0">
                <a:solidFill>
                  <a:srgbClr val="0000FF"/>
                </a:solidFill>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OnQuickLaunch</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Title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Employees</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DataSource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Property</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Name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LobSystemInstance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Value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Northwind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Property</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Name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EntityNamespace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Value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NorthwindModel</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Property</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Name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Entity</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Value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Employees</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Property</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Name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SpecificFinder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Value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ReadSpecificEmployee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Property</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Name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MetadataCatalogFileName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Value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BDCMetadata.bdcm</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DataSource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ListInstance</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Elements</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29222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CSOM Against External List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13</a:t>
            </a:fld>
            <a:endParaRPr lang="en-US" dirty="0"/>
          </a:p>
        </p:txBody>
      </p:sp>
      <p:sp>
        <p:nvSpPr>
          <p:cNvPr id="4" name="Rectangle 1"/>
          <p:cNvSpPr>
            <a:spLocks noChangeArrowheads="1"/>
          </p:cNvSpPr>
          <p:nvPr/>
        </p:nvSpPr>
        <p:spPr bwMode="auto">
          <a:xfrm>
            <a:off x="676275" y="1182392"/>
            <a:ext cx="9809096"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using</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spContext.CreateUserClientContextForSPAppWeb</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List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clientContext.Web.Lists.GetByTitle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"Employees"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CamlQuery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camlQuery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CamlQuery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camlQuery.ViewXml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@"&lt;View&gt;..."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ListItemCollection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listItems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list.GetItems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camlQuery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clientContext.Load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listItems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items =&gt;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.Include(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item =&gt; item[</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EmployeeID</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item =&gt; item[</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LastName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item =&gt; item[</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FirstName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item =&gt; item[</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HireDate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item =&gt; item[</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HomePhone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foreach</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ListItem</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listItem</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listItems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07542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App-Level ECTs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9788334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Hybrid Business Connectivity Services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704327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24351"/>
          </a:xfrm>
        </p:spPr>
        <p:txBody>
          <a:bodyPr/>
          <a:lstStyle/>
          <a:p>
            <a:r>
              <a:rPr lang="en-US" dirty="0" smtClean="0"/>
              <a:t>Mutual Trust between SharePoint Online and On-Premises</a:t>
            </a:r>
          </a:p>
          <a:p>
            <a:r>
              <a:rPr lang="en-US" dirty="0" smtClean="0"/>
              <a:t>Common Identity Management</a:t>
            </a:r>
          </a:p>
          <a:p>
            <a:r>
              <a:rPr lang="en-US" dirty="0" smtClean="0"/>
              <a:t>Topologies</a:t>
            </a:r>
          </a:p>
          <a:p>
            <a:pPr lvl="1"/>
            <a:r>
              <a:rPr lang="en-US" dirty="0" smtClean="0"/>
              <a:t>One-Way Inbound</a:t>
            </a:r>
          </a:p>
          <a:p>
            <a:pPr lvl="1"/>
            <a:r>
              <a:rPr lang="en-US" dirty="0" smtClean="0"/>
              <a:t>One-Way Outbound</a:t>
            </a:r>
          </a:p>
          <a:p>
            <a:pPr lvl="1"/>
            <a:r>
              <a:rPr lang="en-US" dirty="0" smtClean="0"/>
              <a:t>Two-Way</a:t>
            </a:r>
            <a:endParaRPr lang="en-US" dirty="0"/>
          </a:p>
        </p:txBody>
      </p:sp>
      <p:sp>
        <p:nvSpPr>
          <p:cNvPr id="3" name="Title 2"/>
          <p:cNvSpPr>
            <a:spLocks noGrp="1"/>
          </p:cNvSpPr>
          <p:nvPr>
            <p:ph type="title"/>
          </p:nvPr>
        </p:nvSpPr>
        <p:spPr/>
        <p:txBody>
          <a:bodyPr/>
          <a:lstStyle/>
          <a:p>
            <a:r>
              <a:rPr lang="en-US" dirty="0" smtClean="0"/>
              <a:t>SharePoint Hybrid</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7261049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3852863" cy="4467226"/>
          </a:xfrm>
        </p:spPr>
        <p:txBody>
          <a:bodyPr/>
          <a:lstStyle/>
          <a:p>
            <a:r>
              <a:rPr lang="en-US" sz="2800" dirty="0" smtClean="0"/>
              <a:t>SharePoint Online apps and External Lists can utilize on-premises OData sources</a:t>
            </a:r>
          </a:p>
          <a:p>
            <a:r>
              <a:rPr lang="en-US" sz="2800" dirty="0" smtClean="0"/>
              <a:t>SharePoint Online search can utilize the on-premises search index</a:t>
            </a:r>
            <a:endParaRPr lang="en-US" sz="2800" dirty="0"/>
          </a:p>
        </p:txBody>
      </p:sp>
      <p:sp>
        <p:nvSpPr>
          <p:cNvPr id="3" name="Title 2"/>
          <p:cNvSpPr>
            <a:spLocks noGrp="1"/>
          </p:cNvSpPr>
          <p:nvPr>
            <p:ph type="title"/>
          </p:nvPr>
        </p:nvSpPr>
        <p:spPr/>
        <p:txBody>
          <a:bodyPr/>
          <a:lstStyle/>
          <a:p>
            <a:r>
              <a:rPr lang="en-US" dirty="0" smtClean="0"/>
              <a:t>One-Way Inbound</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025" y="602548"/>
            <a:ext cx="5470570" cy="5495741"/>
          </a:xfrm>
          <a:prstGeom prst="rect">
            <a:avLst/>
          </a:prstGeom>
        </p:spPr>
      </p:pic>
    </p:spTree>
    <p:extLst>
      <p:ext uri="{BB962C8B-B14F-4D97-AF65-F5344CB8AC3E}">
        <p14:creationId xmlns:p14="http://schemas.microsoft.com/office/powerpoint/2010/main" val="17652307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3852863" cy="4467226"/>
          </a:xfrm>
        </p:spPr>
        <p:txBody>
          <a:bodyPr/>
          <a:lstStyle/>
          <a:p>
            <a:r>
              <a:rPr lang="en-US" sz="2800" dirty="0" smtClean="0"/>
              <a:t>No scenario for BCS</a:t>
            </a:r>
          </a:p>
          <a:p>
            <a:r>
              <a:rPr lang="en-US" sz="2800" dirty="0"/>
              <a:t>SharePoint </a:t>
            </a:r>
            <a:r>
              <a:rPr lang="en-US" sz="2800" dirty="0" smtClean="0"/>
              <a:t>on-premises </a:t>
            </a:r>
            <a:r>
              <a:rPr lang="en-US" sz="2800" dirty="0"/>
              <a:t>search can utilize the </a:t>
            </a:r>
            <a:r>
              <a:rPr lang="en-US" sz="2800" dirty="0" smtClean="0"/>
              <a:t>online search </a:t>
            </a:r>
            <a:r>
              <a:rPr lang="en-US" sz="2800" dirty="0"/>
              <a:t>index</a:t>
            </a:r>
            <a:endParaRPr lang="en-US" sz="2800" dirty="0"/>
          </a:p>
        </p:txBody>
      </p:sp>
      <p:sp>
        <p:nvSpPr>
          <p:cNvPr id="3" name="Title 2"/>
          <p:cNvSpPr>
            <a:spLocks noGrp="1"/>
          </p:cNvSpPr>
          <p:nvPr>
            <p:ph type="title"/>
          </p:nvPr>
        </p:nvSpPr>
        <p:spPr/>
        <p:txBody>
          <a:bodyPr/>
          <a:lstStyle/>
          <a:p>
            <a:r>
              <a:rPr lang="en-US" dirty="0" smtClean="0"/>
              <a:t>One-Way Outbound</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650" y="976497"/>
            <a:ext cx="4972050" cy="4876800"/>
          </a:xfrm>
          <a:prstGeom prst="rect">
            <a:avLst/>
          </a:prstGeom>
        </p:spPr>
      </p:pic>
    </p:spTree>
    <p:extLst>
      <p:ext uri="{BB962C8B-B14F-4D97-AF65-F5344CB8AC3E}">
        <p14:creationId xmlns:p14="http://schemas.microsoft.com/office/powerpoint/2010/main" val="24187234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3852863" cy="4467226"/>
          </a:xfrm>
        </p:spPr>
        <p:txBody>
          <a:bodyPr/>
          <a:lstStyle/>
          <a:p>
            <a:r>
              <a:rPr lang="en-US" sz="2800" dirty="0"/>
              <a:t>SharePoint Online apps and External Lists can utilize on-premises OData sources</a:t>
            </a:r>
          </a:p>
          <a:p>
            <a:r>
              <a:rPr lang="en-US" sz="2800" dirty="0"/>
              <a:t>SharePoint Online search can utilize the on-premises search </a:t>
            </a:r>
            <a:r>
              <a:rPr lang="en-US" sz="2800" dirty="0" smtClean="0"/>
              <a:t>index</a:t>
            </a:r>
          </a:p>
          <a:p>
            <a:r>
              <a:rPr lang="en-US" sz="2800" dirty="0"/>
              <a:t>SharePoint on-premises search can utilize the online search index</a:t>
            </a:r>
          </a:p>
          <a:p>
            <a:endParaRPr lang="en-US" sz="2800" dirty="0"/>
          </a:p>
        </p:txBody>
      </p:sp>
      <p:sp>
        <p:nvSpPr>
          <p:cNvPr id="3" name="Title 2"/>
          <p:cNvSpPr>
            <a:spLocks noGrp="1"/>
          </p:cNvSpPr>
          <p:nvPr>
            <p:ph type="title"/>
          </p:nvPr>
        </p:nvSpPr>
        <p:spPr/>
        <p:txBody>
          <a:bodyPr/>
          <a:lstStyle/>
          <a:p>
            <a:r>
              <a:rPr lang="en-US" dirty="0" smtClean="0"/>
              <a:t>Two-Way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112" y="814387"/>
            <a:ext cx="4972050" cy="5000625"/>
          </a:xfrm>
          <a:prstGeom prst="rect">
            <a:avLst/>
          </a:prstGeom>
        </p:spPr>
      </p:pic>
    </p:spTree>
    <p:extLst>
      <p:ext uri="{BB962C8B-B14F-4D97-AF65-F5344CB8AC3E}">
        <p14:creationId xmlns:p14="http://schemas.microsoft.com/office/powerpoint/2010/main" val="32644384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579103743"/>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Deep Dive into the Building Blocks and Services of the SharePoint Platform</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Developing Advanced Workflow Scenarios in Office 365</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SharePoint Lists for Data Storage</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into SharePoint Lists with REST APIs</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SharePoint Lists with CSOM APIs</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SharePoint 2013 Remote Event Receivers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Search Scenarios in Office 365</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Deep Dive into Business Connectivity Services in Office 365</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Developing Advanced Taxonomy Scenarios in Office 365</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951759"/>
          </a:xfrm>
        </p:spPr>
        <p:txBody>
          <a:bodyPr/>
          <a:lstStyle/>
          <a:p>
            <a:r>
              <a:rPr lang="en-US" dirty="0" smtClean="0"/>
              <a:t>Create on-premises OData source</a:t>
            </a:r>
          </a:p>
          <a:p>
            <a:r>
              <a:rPr lang="en-US" dirty="0" smtClean="0"/>
              <a:t>Expose the OData source via reverse proxy</a:t>
            </a:r>
          </a:p>
          <a:p>
            <a:r>
              <a:rPr lang="en-US" dirty="0" smtClean="0"/>
              <a:t>Create an External Content Type</a:t>
            </a:r>
          </a:p>
          <a:p>
            <a:r>
              <a:rPr lang="en-US" dirty="0" smtClean="0"/>
              <a:t>Configure on-premises Secure Store</a:t>
            </a:r>
          </a:p>
          <a:p>
            <a:r>
              <a:rPr lang="en-US" dirty="0" smtClean="0"/>
              <a:t>Configure online </a:t>
            </a:r>
            <a:r>
              <a:rPr lang="en-US" dirty="0"/>
              <a:t>Secure Store</a:t>
            </a:r>
            <a:endParaRPr lang="en-US" dirty="0" smtClean="0"/>
          </a:p>
          <a:p>
            <a:r>
              <a:rPr lang="en-US" dirty="0" smtClean="0"/>
              <a:t>Upload ECT and create External List</a:t>
            </a:r>
            <a:endParaRPr lang="en-US" dirty="0"/>
          </a:p>
        </p:txBody>
      </p:sp>
      <p:sp>
        <p:nvSpPr>
          <p:cNvPr id="3" name="Title 2"/>
          <p:cNvSpPr>
            <a:spLocks noGrp="1"/>
          </p:cNvSpPr>
          <p:nvPr>
            <p:ph type="title"/>
          </p:nvPr>
        </p:nvSpPr>
        <p:spPr/>
        <p:txBody>
          <a:bodyPr/>
          <a:lstStyle/>
          <a:p>
            <a:r>
              <a:rPr lang="en-US" dirty="0" smtClean="0"/>
              <a:t>One-Way Inbound BCS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34831912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3738564"/>
          </a:xfrm>
        </p:spPr>
        <p:txBody>
          <a:bodyPr/>
          <a:lstStyle/>
          <a:p>
            <a:r>
              <a:rPr lang="en-US" dirty="0" smtClean="0"/>
              <a:t>Create OData  source using </a:t>
            </a:r>
            <a:r>
              <a:rPr lang="en-US" dirty="0" err="1" smtClean="0"/>
              <a:t>WebAPI</a:t>
            </a:r>
            <a:r>
              <a:rPr lang="en-US" dirty="0" smtClean="0"/>
              <a:t> of WCF</a:t>
            </a:r>
          </a:p>
          <a:p>
            <a:r>
              <a:rPr lang="en-US" dirty="0" smtClean="0"/>
              <a:t>Publish this service exposed through reverse proxy and protected by server certificate</a:t>
            </a:r>
            <a:endParaRPr lang="en-US" dirty="0"/>
          </a:p>
        </p:txBody>
      </p:sp>
      <p:sp>
        <p:nvSpPr>
          <p:cNvPr id="3" name="Title 2"/>
          <p:cNvSpPr>
            <a:spLocks noGrp="1"/>
          </p:cNvSpPr>
          <p:nvPr>
            <p:ph type="title"/>
          </p:nvPr>
        </p:nvSpPr>
        <p:spPr/>
        <p:txBody>
          <a:bodyPr/>
          <a:lstStyle/>
          <a:p>
            <a:r>
              <a:rPr lang="en-US" dirty="0" smtClean="0"/>
              <a:t>Create and Expose OData Source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70355158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 y="4327894"/>
            <a:ext cx="5792372" cy="2071663"/>
          </a:xfrm>
          <a:prstGeom prst="rect">
            <a:avLst/>
          </a:prstGeom>
        </p:spPr>
      </p:pic>
      <p:sp>
        <p:nvSpPr>
          <p:cNvPr id="2" name="Text Placeholder 1"/>
          <p:cNvSpPr>
            <a:spLocks noGrp="1"/>
          </p:cNvSpPr>
          <p:nvPr>
            <p:ph type="body" sz="quarter" idx="10"/>
          </p:nvPr>
        </p:nvSpPr>
        <p:spPr>
          <a:xfrm>
            <a:off x="519112" y="1447798"/>
            <a:ext cx="11149013" cy="4281489"/>
          </a:xfrm>
        </p:spPr>
        <p:txBody>
          <a:bodyPr/>
          <a:lstStyle/>
          <a:p>
            <a:r>
              <a:rPr lang="en-US" dirty="0" smtClean="0"/>
              <a:t>Create in Visual Studio through App project</a:t>
            </a:r>
          </a:p>
          <a:p>
            <a:r>
              <a:rPr lang="en-US" dirty="0" smtClean="0"/>
              <a:t>Modify model to use Secure Store</a:t>
            </a:r>
          </a:p>
          <a:p>
            <a:pPr lvl="1"/>
            <a:r>
              <a:rPr lang="en-US" b="1" dirty="0" err="1" smtClean="0"/>
              <a:t>ODataConnectionStringId</a:t>
            </a:r>
            <a:r>
              <a:rPr lang="en-US" dirty="0" smtClean="0"/>
              <a:t> is the name of the </a:t>
            </a:r>
            <a:r>
              <a:rPr lang="en-US" dirty="0" err="1" smtClean="0"/>
              <a:t>AppId</a:t>
            </a:r>
            <a:endParaRPr lang="en-US" dirty="0" smtClean="0"/>
          </a:p>
          <a:p>
            <a:pPr lvl="1"/>
            <a:r>
              <a:rPr lang="en-US" b="1" dirty="0" err="1" smtClean="0"/>
              <a:t>ODataServiceAuthenticationMode</a:t>
            </a:r>
            <a:r>
              <a:rPr lang="en-US" dirty="0" smtClean="0"/>
              <a:t> = Credentials</a:t>
            </a:r>
          </a:p>
          <a:p>
            <a:pPr lvl="1"/>
            <a:r>
              <a:rPr lang="en-US" b="1" dirty="0" err="1" smtClean="0"/>
              <a:t>ODataServiceMetadaAuthenticationMode</a:t>
            </a:r>
            <a:r>
              <a:rPr lang="en-US" dirty="0" smtClean="0"/>
              <a:t> = Credentials</a:t>
            </a:r>
          </a:p>
          <a:p>
            <a:pPr lvl="1"/>
            <a:r>
              <a:rPr lang="en-US" b="1" dirty="0" err="1" smtClean="0"/>
              <a:t>SSOProviderImplementation</a:t>
            </a:r>
            <a:r>
              <a:rPr lang="en-US" b="1" dirty="0" smtClean="0"/>
              <a:t> </a:t>
            </a:r>
            <a:r>
              <a:rPr lang="en-US" dirty="0" smtClean="0"/>
              <a:t>= </a:t>
            </a:r>
            <a:r>
              <a:rPr lang="en-US" dirty="0" err="1"/>
              <a:t>Microsoft.Office.SecureStoreService.Server.SecureStoreProvider</a:t>
            </a:r>
            <a:r>
              <a:rPr lang="en-US" dirty="0" smtClean="0"/>
              <a:t>,</a:t>
            </a:r>
            <a:br>
              <a:rPr lang="en-US" dirty="0" smtClean="0"/>
            </a:br>
            <a:r>
              <a:rPr lang="en-US" dirty="0" smtClean="0"/>
              <a:t>                                                     </a:t>
            </a:r>
            <a:r>
              <a:rPr lang="en-US" dirty="0" err="1"/>
              <a:t>Microsoft.Office.SecureStoreService</a:t>
            </a:r>
            <a:r>
              <a:rPr lang="en-US" dirty="0"/>
              <a:t>, Version=14.0.0.0, </a:t>
            </a:r>
            <a:r>
              <a:rPr lang="en-US" dirty="0" smtClean="0"/>
              <a:t/>
            </a:r>
            <a:br>
              <a:rPr lang="en-US" dirty="0" smtClean="0"/>
            </a:br>
            <a:r>
              <a:rPr lang="en-US" dirty="0" smtClean="0"/>
              <a:t>                                                     Culture=neutral</a:t>
            </a:r>
            <a:r>
              <a:rPr lang="en-US" dirty="0"/>
              <a:t>, </a:t>
            </a:r>
            <a:r>
              <a:rPr lang="en-US" dirty="0" err="1"/>
              <a:t>PublicKeyToken</a:t>
            </a:r>
            <a:r>
              <a:rPr lang="en-US" dirty="0"/>
              <a:t>=71e9bce111e9429c</a:t>
            </a:r>
            <a:endParaRPr lang="en-US" dirty="0"/>
          </a:p>
        </p:txBody>
      </p:sp>
      <p:sp>
        <p:nvSpPr>
          <p:cNvPr id="3" name="Title 2"/>
          <p:cNvSpPr>
            <a:spLocks noGrp="1"/>
          </p:cNvSpPr>
          <p:nvPr>
            <p:ph type="title"/>
          </p:nvPr>
        </p:nvSpPr>
        <p:spPr/>
        <p:txBody>
          <a:bodyPr/>
          <a:lstStyle/>
          <a:p>
            <a:r>
              <a:rPr lang="en-US" dirty="0" smtClean="0"/>
              <a:t>Create an External Content Type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85838737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54413"/>
            <a:ext cx="6581776" cy="4467227"/>
          </a:xfrm>
        </p:spPr>
        <p:txBody>
          <a:bodyPr/>
          <a:lstStyle/>
          <a:p>
            <a:r>
              <a:rPr lang="en-US" dirty="0" smtClean="0"/>
              <a:t>Create an on-premises Secure Store entry with local credentials</a:t>
            </a:r>
          </a:p>
          <a:p>
            <a:r>
              <a:rPr lang="en-US" dirty="0"/>
              <a:t>Create an online Secure Store entry that uses certificate credentials</a:t>
            </a:r>
          </a:p>
          <a:p>
            <a:r>
              <a:rPr lang="en-US" dirty="0" smtClean="0"/>
              <a:t>Create an online connection entry to on-premises</a:t>
            </a:r>
          </a:p>
        </p:txBody>
      </p:sp>
      <p:sp>
        <p:nvSpPr>
          <p:cNvPr id="3" name="Title 2"/>
          <p:cNvSpPr>
            <a:spLocks noGrp="1"/>
          </p:cNvSpPr>
          <p:nvPr>
            <p:ph type="title"/>
          </p:nvPr>
        </p:nvSpPr>
        <p:spPr/>
        <p:txBody>
          <a:bodyPr/>
          <a:lstStyle/>
          <a:p>
            <a:r>
              <a:rPr lang="en-US" dirty="0" smtClean="0"/>
              <a:t>Secure Store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334" y="2973741"/>
            <a:ext cx="5241491" cy="10770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7649" y="4952765"/>
            <a:ext cx="4790476" cy="109523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9081" y="1486301"/>
            <a:ext cx="3114286" cy="1009524"/>
          </a:xfrm>
          <a:prstGeom prst="rect">
            <a:avLst/>
          </a:prstGeom>
        </p:spPr>
      </p:pic>
    </p:spTree>
    <p:extLst>
      <p:ext uri="{BB962C8B-B14F-4D97-AF65-F5344CB8AC3E}">
        <p14:creationId xmlns:p14="http://schemas.microsoft.com/office/powerpoint/2010/main" val="27155772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7799"/>
            <a:ext cx="5710238" cy="3495676"/>
          </a:xfrm>
        </p:spPr>
        <p:txBody>
          <a:bodyPr/>
          <a:lstStyle/>
          <a:p>
            <a:r>
              <a:rPr lang="en-US" dirty="0" smtClean="0"/>
              <a:t>Upload the ECT and Configure permissions</a:t>
            </a:r>
          </a:p>
          <a:p>
            <a:endParaRPr lang="en-US" dirty="0" smtClean="0"/>
          </a:p>
          <a:p>
            <a:r>
              <a:rPr lang="en-US" dirty="0" smtClean="0"/>
              <a:t>Create an External List in SharePoint Online</a:t>
            </a:r>
            <a:endParaRPr lang="en-US" dirty="0"/>
          </a:p>
        </p:txBody>
      </p:sp>
      <p:sp>
        <p:nvSpPr>
          <p:cNvPr id="3" name="Title 2"/>
          <p:cNvSpPr>
            <a:spLocks noGrp="1"/>
          </p:cNvSpPr>
          <p:nvPr>
            <p:ph type="title"/>
          </p:nvPr>
        </p:nvSpPr>
        <p:spPr/>
        <p:txBody>
          <a:bodyPr/>
          <a:lstStyle/>
          <a:p>
            <a:r>
              <a:rPr lang="en-US" dirty="0" smtClean="0"/>
              <a:t>ECT and External List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350" y="1238325"/>
            <a:ext cx="4814887" cy="14878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643" y="3645287"/>
            <a:ext cx="1095238" cy="1380952"/>
          </a:xfrm>
          <a:prstGeom prst="rect">
            <a:avLst/>
          </a:prstGeom>
        </p:spPr>
      </p:pic>
    </p:spTree>
    <p:extLst>
      <p:ext uri="{BB962C8B-B14F-4D97-AF65-F5344CB8AC3E}">
        <p14:creationId xmlns:p14="http://schemas.microsoft.com/office/powerpoint/2010/main" val="399051610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grpSp>
        <p:nvGrpSpPr>
          <p:cNvPr id="4" name="Group 3"/>
          <p:cNvGrpSpPr/>
          <p:nvPr/>
        </p:nvGrpSpPr>
        <p:grpSpPr>
          <a:xfrm>
            <a:off x="4012667" y="976497"/>
            <a:ext cx="4786886" cy="4838113"/>
            <a:chOff x="0" y="0"/>
            <a:chExt cx="4787371" cy="4838707"/>
          </a:xfrm>
        </p:grpSpPr>
        <p:sp>
          <p:nvSpPr>
            <p:cNvPr id="5" name="Rectangle 4"/>
            <p:cNvSpPr/>
            <p:nvPr/>
          </p:nvSpPr>
          <p:spPr>
            <a:xfrm>
              <a:off x="79680" y="0"/>
              <a:ext cx="59219" cy="1639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0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p:txBody>
        </p:sp>
        <p:sp>
          <p:nvSpPr>
            <p:cNvPr id="6" name="Rectangle 5"/>
            <p:cNvSpPr/>
            <p:nvPr/>
          </p:nvSpPr>
          <p:spPr>
            <a:xfrm>
              <a:off x="79680" y="202692"/>
              <a:ext cx="59219" cy="1639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0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79680" y="4470527"/>
              <a:ext cx="59219" cy="1639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0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79680" y="4674743"/>
              <a:ext cx="59219" cy="163964"/>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0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p:txBody>
        </p:sp>
        <p:sp>
          <p:nvSpPr>
            <p:cNvPr id="9" name="Shape 582"/>
            <p:cNvSpPr/>
            <p:nvPr/>
          </p:nvSpPr>
          <p:spPr>
            <a:xfrm>
              <a:off x="0" y="151205"/>
              <a:ext cx="4770755" cy="4412615"/>
            </a:xfrm>
            <a:custGeom>
              <a:avLst/>
              <a:gdLst/>
              <a:ahLst/>
              <a:cxnLst/>
              <a:rect l="0" t="0" r="0" b="0"/>
              <a:pathLst>
                <a:path w="4770755" h="4412615">
                  <a:moveTo>
                    <a:pt x="0" y="4412615"/>
                  </a:moveTo>
                  <a:lnTo>
                    <a:pt x="4770755" y="4412615"/>
                  </a:lnTo>
                  <a:lnTo>
                    <a:pt x="4770755" y="0"/>
                  </a:lnTo>
                  <a:lnTo>
                    <a:pt x="0" y="0"/>
                  </a:lnTo>
                  <a:close/>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pic>
          <p:nvPicPr>
            <p:cNvPr id="10" name="Picture 9"/>
            <p:cNvPicPr/>
            <p:nvPr/>
          </p:nvPicPr>
          <p:blipFill>
            <a:blip r:embed="rId3"/>
            <a:stretch>
              <a:fillRect/>
            </a:stretch>
          </p:blipFill>
          <p:spPr>
            <a:xfrm>
              <a:off x="4699" y="201624"/>
              <a:ext cx="4760976" cy="4311396"/>
            </a:xfrm>
            <a:prstGeom prst="rect">
              <a:avLst/>
            </a:prstGeom>
          </p:spPr>
        </p:pic>
        <p:pic>
          <p:nvPicPr>
            <p:cNvPr id="11" name="Picture 10"/>
            <p:cNvPicPr/>
            <p:nvPr/>
          </p:nvPicPr>
          <p:blipFill>
            <a:blip r:embed="rId4"/>
            <a:stretch>
              <a:fillRect/>
            </a:stretch>
          </p:blipFill>
          <p:spPr>
            <a:xfrm>
              <a:off x="96139" y="201624"/>
              <a:ext cx="4646676" cy="4276344"/>
            </a:xfrm>
            <a:prstGeom prst="rect">
              <a:avLst/>
            </a:prstGeom>
          </p:spPr>
        </p:pic>
        <p:sp>
          <p:nvSpPr>
            <p:cNvPr id="12" name="Rectangle 11"/>
            <p:cNvSpPr/>
            <p:nvPr/>
          </p:nvSpPr>
          <p:spPr>
            <a:xfrm>
              <a:off x="4745228" y="4382845"/>
              <a:ext cx="42143" cy="189936"/>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10411896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Custom Event Receivers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3439883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84375"/>
          </a:xfrm>
        </p:spPr>
        <p:txBody>
          <a:bodyPr/>
          <a:lstStyle/>
          <a:p>
            <a:r>
              <a:rPr lang="en-US" dirty="0" smtClean="0"/>
              <a:t>Supported Scenarios</a:t>
            </a:r>
          </a:p>
          <a:p>
            <a:pPr lvl="1"/>
            <a:r>
              <a:rPr lang="en-US" dirty="0" smtClean="0"/>
              <a:t>External List Event Handlers</a:t>
            </a:r>
          </a:p>
          <a:p>
            <a:pPr lvl="1"/>
            <a:r>
              <a:rPr lang="en-US" dirty="0" smtClean="0"/>
              <a:t>ECT Event Handlers</a:t>
            </a:r>
          </a:p>
          <a:p>
            <a:pPr lvl="1"/>
            <a:r>
              <a:rPr lang="en-US" dirty="0" smtClean="0"/>
              <a:t>External List Alerts</a:t>
            </a:r>
          </a:p>
          <a:p>
            <a:r>
              <a:rPr lang="en-US" dirty="0" smtClean="0"/>
              <a:t>Supported Events</a:t>
            </a:r>
          </a:p>
          <a:p>
            <a:pPr lvl="1"/>
            <a:r>
              <a:rPr lang="en-US" dirty="0" smtClean="0"/>
              <a:t>Item Added</a:t>
            </a:r>
          </a:p>
          <a:p>
            <a:pPr lvl="1"/>
            <a:r>
              <a:rPr lang="en-US" dirty="0" smtClean="0"/>
              <a:t>Item Updated</a:t>
            </a:r>
          </a:p>
          <a:p>
            <a:pPr lvl="1"/>
            <a:r>
              <a:rPr lang="en-US" dirty="0" smtClean="0"/>
              <a:t>Item Deleted</a:t>
            </a:r>
          </a:p>
        </p:txBody>
      </p:sp>
      <p:sp>
        <p:nvSpPr>
          <p:cNvPr id="3" name="Title 2"/>
          <p:cNvSpPr>
            <a:spLocks noGrp="1"/>
          </p:cNvSpPr>
          <p:nvPr>
            <p:ph type="title"/>
          </p:nvPr>
        </p:nvSpPr>
        <p:spPr/>
        <p:txBody>
          <a:bodyPr/>
          <a:lstStyle/>
          <a:p>
            <a:r>
              <a:rPr lang="en-US" dirty="0" smtClean="0"/>
              <a:t>Custom Event Receivers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386684939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48201"/>
          </a:xfrm>
        </p:spPr>
        <p:txBody>
          <a:bodyPr/>
          <a:lstStyle/>
          <a:p>
            <a:r>
              <a:rPr lang="en-US" dirty="0" smtClean="0"/>
              <a:t>ECT must implement special stereotypes</a:t>
            </a:r>
          </a:p>
          <a:p>
            <a:pPr lvl="1"/>
            <a:r>
              <a:rPr lang="en-US" dirty="0" smtClean="0"/>
              <a:t>Subscribe (</a:t>
            </a:r>
            <a:r>
              <a:rPr lang="en-US" dirty="0" err="1" smtClean="0"/>
              <a:t>DeliveryAddress</a:t>
            </a:r>
            <a:r>
              <a:rPr lang="en-US" dirty="0" smtClean="0"/>
              <a:t>, </a:t>
            </a:r>
            <a:r>
              <a:rPr lang="en-US" dirty="0" err="1" smtClean="0"/>
              <a:t>EventType</a:t>
            </a:r>
            <a:r>
              <a:rPr lang="en-US" dirty="0" smtClean="0"/>
              <a:t>)</a:t>
            </a:r>
          </a:p>
          <a:p>
            <a:pPr lvl="1"/>
            <a:r>
              <a:rPr lang="en-US" dirty="0" smtClean="0"/>
              <a:t>Unsubscribe (</a:t>
            </a:r>
            <a:r>
              <a:rPr lang="en-US" dirty="0" err="1" smtClean="0"/>
              <a:t>SubscriptionId</a:t>
            </a:r>
            <a:r>
              <a:rPr lang="en-US" dirty="0" smtClean="0"/>
              <a:t>)</a:t>
            </a:r>
          </a:p>
          <a:p>
            <a:r>
              <a:rPr lang="en-US" dirty="0" smtClean="0"/>
              <a:t>SharePoint creates delivery address</a:t>
            </a:r>
          </a:p>
          <a:p>
            <a:r>
              <a:rPr lang="en-US" dirty="0" smtClean="0"/>
              <a:t>External system calls on delivery address in response to an event</a:t>
            </a:r>
          </a:p>
        </p:txBody>
      </p:sp>
      <p:sp>
        <p:nvSpPr>
          <p:cNvPr id="3" name="Title 2"/>
          <p:cNvSpPr>
            <a:spLocks noGrp="1"/>
          </p:cNvSpPr>
          <p:nvPr>
            <p:ph type="title"/>
          </p:nvPr>
        </p:nvSpPr>
        <p:spPr/>
        <p:txBody>
          <a:bodyPr/>
          <a:lstStyle/>
          <a:p>
            <a:r>
              <a:rPr lang="en-US" dirty="0" smtClean="0"/>
              <a:t>Design Requirements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168627681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222" y="976497"/>
            <a:ext cx="9104762" cy="5704762"/>
          </a:xfrm>
          <a:prstGeom prst="rect">
            <a:avLst/>
          </a:prstGeom>
        </p:spPr>
      </p:pic>
    </p:spTree>
    <p:extLst>
      <p:ext uri="{BB962C8B-B14F-4D97-AF65-F5344CB8AC3E}">
        <p14:creationId xmlns:p14="http://schemas.microsoft.com/office/powerpoint/2010/main" val="39113314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O3656-7 Deep Dive </a:t>
            </a:r>
            <a:r>
              <a:rPr lang="en-US" dirty="0" smtClean="0"/>
              <a:t>into</a:t>
            </a:r>
            <a:br>
              <a:rPr lang="en-US" dirty="0" smtClean="0"/>
            </a:br>
            <a:r>
              <a:rPr lang="en-US" dirty="0" smtClean="0"/>
              <a:t>Business </a:t>
            </a:r>
            <a:r>
              <a:rPr lang="en-US" dirty="0"/>
              <a:t>Connectivity Services in Office 365</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Subscribe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29" y="1195261"/>
            <a:ext cx="9961905" cy="4600000"/>
          </a:xfrm>
          <a:prstGeom prst="rect">
            <a:avLst/>
          </a:prstGeom>
        </p:spPr>
      </p:pic>
    </p:spTree>
    <p:extLst>
      <p:ext uri="{BB962C8B-B14F-4D97-AF65-F5344CB8AC3E}">
        <p14:creationId xmlns:p14="http://schemas.microsoft.com/office/powerpoint/2010/main" val="232372479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Unsubscribe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326490"/>
            <a:ext cx="9847619" cy="3780952"/>
          </a:xfrm>
          <a:prstGeom prst="rect">
            <a:avLst/>
          </a:prstGeom>
        </p:spPr>
      </p:pic>
    </p:spTree>
    <p:extLst>
      <p:ext uri="{BB962C8B-B14F-4D97-AF65-F5344CB8AC3E}">
        <p14:creationId xmlns:p14="http://schemas.microsoft.com/office/powerpoint/2010/main" val="31473301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Custom Event Receivers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8644588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Overview</a:t>
            </a:r>
          </a:p>
          <a:p>
            <a:r>
              <a:rPr lang="en-US" dirty="0"/>
              <a:t>App-Level External Content Types</a:t>
            </a:r>
          </a:p>
          <a:p>
            <a:r>
              <a:rPr lang="en-US" dirty="0"/>
              <a:t>Hybrid Business Connectivity Services</a:t>
            </a:r>
          </a:p>
          <a:p>
            <a:r>
              <a:rPr lang="en-US" dirty="0"/>
              <a:t>Custom Event Receivers</a:t>
            </a:r>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App-Level External Content Types</a:t>
            </a:r>
          </a:p>
          <a:p>
            <a:r>
              <a:rPr lang="en-US" dirty="0" smtClean="0"/>
              <a:t>Hybrid Business Connectivity Services</a:t>
            </a:r>
          </a:p>
          <a:p>
            <a:r>
              <a:rPr lang="en-US" dirty="0" smtClean="0"/>
              <a:t>Custom </a:t>
            </a:r>
            <a:r>
              <a:rPr lang="en-US" dirty="0" smtClean="0"/>
              <a:t>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95801"/>
          </a:xfrm>
        </p:spPr>
        <p:txBody>
          <a:bodyPr/>
          <a:lstStyle/>
          <a:p>
            <a:r>
              <a:rPr lang="en-US" dirty="0" smtClean="0"/>
              <a:t>Supports the integration of data into SharePoint through an object relational map (ORM) known as an External Content Type (ECT)</a:t>
            </a:r>
          </a:p>
          <a:p>
            <a:r>
              <a:rPr lang="en-US" dirty="0" smtClean="0"/>
              <a:t>ECTs are built against SQL Azure or OData sources</a:t>
            </a:r>
          </a:p>
          <a:p>
            <a:r>
              <a:rPr lang="en-US" dirty="0" smtClean="0"/>
              <a:t>ECTs define the fields and operations to integrate</a:t>
            </a:r>
          </a:p>
        </p:txBody>
      </p:sp>
      <p:sp>
        <p:nvSpPr>
          <p:cNvPr id="3" name="Title 2"/>
          <p:cNvSpPr>
            <a:spLocks noGrp="1"/>
          </p:cNvSpPr>
          <p:nvPr>
            <p:ph type="title"/>
          </p:nvPr>
        </p:nvSpPr>
        <p:spPr/>
        <p:txBody>
          <a:bodyPr/>
          <a:lstStyle/>
          <a:p>
            <a:r>
              <a:rPr lang="en-US" dirty="0" smtClean="0"/>
              <a:t>Business Connectivity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30548917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281489"/>
          </a:xfrm>
        </p:spPr>
        <p:txBody>
          <a:bodyPr/>
          <a:lstStyle/>
          <a:p>
            <a:r>
              <a:rPr lang="en-US" dirty="0" smtClean="0"/>
              <a:t>Credential Mapping System</a:t>
            </a:r>
          </a:p>
          <a:p>
            <a:r>
              <a:rPr lang="en-US" dirty="0" smtClean="0"/>
              <a:t>Allows for the definition of a service account for accessing External System.</a:t>
            </a:r>
            <a:endParaRPr lang="en-US" dirty="0"/>
          </a:p>
        </p:txBody>
      </p:sp>
      <p:sp>
        <p:nvSpPr>
          <p:cNvPr id="3" name="Title 2"/>
          <p:cNvSpPr>
            <a:spLocks noGrp="1"/>
          </p:cNvSpPr>
          <p:nvPr>
            <p:ph type="title"/>
          </p:nvPr>
        </p:nvSpPr>
        <p:spPr/>
        <p:txBody>
          <a:bodyPr/>
          <a:lstStyle/>
          <a:p>
            <a:r>
              <a:rPr lang="en-US" dirty="0" smtClean="0"/>
              <a:t>Secure Store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42678289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52951"/>
          </a:xfrm>
        </p:spPr>
        <p:txBody>
          <a:bodyPr/>
          <a:lstStyle/>
          <a:p>
            <a:r>
              <a:rPr lang="en-US" dirty="0" smtClean="0"/>
              <a:t>Creating ECTs in SharePoint Designer or Visual Studio</a:t>
            </a:r>
          </a:p>
          <a:p>
            <a:r>
              <a:rPr lang="en-US" dirty="0" smtClean="0"/>
              <a:t>Importing ECTs into Business Connectivity Services</a:t>
            </a:r>
          </a:p>
          <a:p>
            <a:r>
              <a:rPr lang="en-US" dirty="0" smtClean="0"/>
              <a:t>Configuring the Secure Store</a:t>
            </a:r>
          </a:p>
          <a:p>
            <a:r>
              <a:rPr lang="en-US" dirty="0" smtClean="0"/>
              <a:t>Creating External Lists</a:t>
            </a:r>
          </a:p>
          <a:p>
            <a:r>
              <a:rPr lang="en-US" dirty="0" smtClean="0"/>
              <a:t>Creating Apps</a:t>
            </a:r>
            <a:endParaRPr lang="en-US" dirty="0"/>
          </a:p>
        </p:txBody>
      </p:sp>
      <p:sp>
        <p:nvSpPr>
          <p:cNvPr id="3" name="Title 2"/>
          <p:cNvSpPr>
            <a:spLocks noGrp="1"/>
          </p:cNvSpPr>
          <p:nvPr>
            <p:ph type="title"/>
          </p:nvPr>
        </p:nvSpPr>
        <p:spPr/>
        <p:txBody>
          <a:bodyPr/>
          <a:lstStyle/>
          <a:p>
            <a:r>
              <a:rPr lang="en-US" dirty="0" smtClean="0"/>
              <a:t>Development Tasks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703653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App-Level </a:t>
            </a:r>
            <a:r>
              <a:rPr lang="en-US" dirty="0" smtClean="0"/>
              <a:t>ECTs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60464315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2950</Words>
  <Application>Microsoft Office PowerPoint</Application>
  <PresentationFormat>Custom</PresentationFormat>
  <Paragraphs>270</Paragraphs>
  <Slides>34</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Courier New</vt:lpstr>
      <vt:lpstr>Segoe UI</vt:lpstr>
      <vt:lpstr>Segoe UI Light</vt:lpstr>
      <vt:lpstr>Verdana</vt:lpstr>
      <vt:lpstr>Wingdings</vt:lpstr>
      <vt:lpstr>5-30055_Office Template 2012 - 16x9 - White Background</vt:lpstr>
      <vt:lpstr>5-30055_Office Template 2012 - 16x9 - Colored Accent Slides</vt:lpstr>
      <vt:lpstr>Office 365 Development</vt:lpstr>
      <vt:lpstr>Course Agenda</vt:lpstr>
      <vt:lpstr>O3656-7 Deep Dive into Business Connectivity Services in Office 365</vt:lpstr>
      <vt:lpstr>Agenda </vt:lpstr>
      <vt:lpstr>Overview</vt:lpstr>
      <vt:lpstr>Business Connectivity Services</vt:lpstr>
      <vt:lpstr>Secure Store Service</vt:lpstr>
      <vt:lpstr>Development Tasks</vt:lpstr>
      <vt:lpstr>App-Level ECTs</vt:lpstr>
      <vt:lpstr>App-Level ECTs</vt:lpstr>
      <vt:lpstr>Architecture</vt:lpstr>
      <vt:lpstr>External List Definitions</vt:lpstr>
      <vt:lpstr>CSOM Against External List</vt:lpstr>
      <vt:lpstr>PowerPoint Presentation</vt:lpstr>
      <vt:lpstr>Hybrid Business Connectivity Services</vt:lpstr>
      <vt:lpstr>SharePoint Hybrid</vt:lpstr>
      <vt:lpstr>One-Way Inbound</vt:lpstr>
      <vt:lpstr>One-Way Outbound</vt:lpstr>
      <vt:lpstr>Two-Way</vt:lpstr>
      <vt:lpstr>One-Way Inbound BCS</vt:lpstr>
      <vt:lpstr>Create and Expose OData Source</vt:lpstr>
      <vt:lpstr>Create an External Content Type</vt:lpstr>
      <vt:lpstr>Secure Store</vt:lpstr>
      <vt:lpstr>ECT and External List</vt:lpstr>
      <vt:lpstr>Data Flow</vt:lpstr>
      <vt:lpstr>Custom Event Receivers</vt:lpstr>
      <vt:lpstr>Custom Event Receivers</vt:lpstr>
      <vt:lpstr>Design Requirements</vt:lpstr>
      <vt:lpstr>Architecture</vt:lpstr>
      <vt:lpstr>Subscribe</vt:lpstr>
      <vt:lpstr>Unsubscribe</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2014-11-10T20:08:49Z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