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56" r:id="rId5"/>
    <p:sldMasterId id="2147484177" r:id="rId6"/>
    <p:sldMasterId id="2147484193" r:id="rId7"/>
  </p:sldMasterIdLst>
  <p:notesMasterIdLst>
    <p:notesMasterId r:id="rId40"/>
  </p:notesMasterIdLst>
  <p:handoutMasterIdLst>
    <p:handoutMasterId r:id="rId41"/>
  </p:handoutMasterIdLst>
  <p:sldIdLst>
    <p:sldId id="327" r:id="rId8"/>
    <p:sldId id="360" r:id="rId9"/>
    <p:sldId id="331" r:id="rId10"/>
    <p:sldId id="346" r:id="rId11"/>
    <p:sldId id="325" r:id="rId12"/>
    <p:sldId id="332" r:id="rId13"/>
    <p:sldId id="294" r:id="rId14"/>
    <p:sldId id="295" r:id="rId15"/>
    <p:sldId id="326" r:id="rId16"/>
    <p:sldId id="333" r:id="rId17"/>
    <p:sldId id="336" r:id="rId18"/>
    <p:sldId id="268" r:id="rId19"/>
    <p:sldId id="269" r:id="rId20"/>
    <p:sldId id="270" r:id="rId21"/>
    <p:sldId id="353" r:id="rId22"/>
    <p:sldId id="355" r:id="rId23"/>
    <p:sldId id="272" r:id="rId24"/>
    <p:sldId id="273" r:id="rId25"/>
    <p:sldId id="274" r:id="rId26"/>
    <p:sldId id="275" r:id="rId27"/>
    <p:sldId id="276" r:id="rId28"/>
    <p:sldId id="277" r:id="rId29"/>
    <p:sldId id="337" r:id="rId30"/>
    <p:sldId id="338" r:id="rId31"/>
    <p:sldId id="281" r:id="rId32"/>
    <p:sldId id="282" r:id="rId33"/>
    <p:sldId id="339" r:id="rId34"/>
    <p:sldId id="285" r:id="rId35"/>
    <p:sldId id="357" r:id="rId36"/>
    <p:sldId id="358" r:id="rId37"/>
    <p:sldId id="359" r:id="rId38"/>
    <p:sldId id="341" r:id="rId39"/>
  </p:sldIdLst>
  <p:sldSz cx="12436475" cy="6994525"/>
  <p:notesSz cx="6858000" cy="9144000"/>
  <p:defaultTextStyle>
    <a:defPPr>
      <a:defRPr lang="en-US"/>
    </a:defPPr>
    <a:lvl1pPr marL="0" algn="l" defTabSz="932651" rtl="0" eaLnBrk="1" latinLnBrk="0" hangingPunct="1">
      <a:defRPr sz="1836" kern="1200">
        <a:solidFill>
          <a:schemeClr val="tx1"/>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A0A0A0"/>
    <a:srgbClr val="68217A"/>
    <a:srgbClr val="EB3C00"/>
    <a:srgbClr val="0072C6"/>
    <a:srgbClr val="2D82FF"/>
    <a:srgbClr val="0088EE"/>
    <a:srgbClr val="0042AC"/>
    <a:srgbClr val="96969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434" autoAdjust="0"/>
  </p:normalViewPr>
  <p:slideViewPr>
    <p:cSldViewPr snapToGrid="0">
      <p:cViewPr varScale="1">
        <p:scale>
          <a:sx n="69" d="100"/>
          <a:sy n="69" d="100"/>
        </p:scale>
        <p:origin x="80" y="600"/>
      </p:cViewPr>
      <p:guideLst/>
    </p:cSldViewPr>
  </p:slideViewPr>
  <p:outlineViewPr>
    <p:cViewPr>
      <p:scale>
        <a:sx n="33" d="100"/>
        <a:sy n="33" d="100"/>
      </p:scale>
      <p:origin x="0" y="-22661"/>
    </p:cViewPr>
  </p:outlineViewPr>
  <p:notesTextViewPr>
    <p:cViewPr>
      <p:scale>
        <a:sx n="3" d="2"/>
        <a:sy n="3" d="2"/>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8/6/2014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8/6/2014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627" algn="l" defTabSz="932651" rtl="0" eaLnBrk="1" latinLnBrk="0" hangingPunct="1">
      <a:defRPr sz="1224" kern="1200">
        <a:solidFill>
          <a:schemeClr val="tx1"/>
        </a:solidFill>
        <a:latin typeface="+mn-lt"/>
        <a:ea typeface="+mn-ea"/>
        <a:cs typeface="+mn-cs"/>
      </a:defRPr>
    </a:lvl6pPr>
    <a:lvl7pPr marL="2797952" algn="l" defTabSz="932651" rtl="0" eaLnBrk="1" latinLnBrk="0" hangingPunct="1">
      <a:defRPr sz="1224" kern="1200">
        <a:solidFill>
          <a:schemeClr val="tx1"/>
        </a:solidFill>
        <a:latin typeface="+mn-lt"/>
        <a:ea typeface="+mn-ea"/>
        <a:cs typeface="+mn-cs"/>
      </a:defRPr>
    </a:lvl7pPr>
    <a:lvl8pPr marL="3264277" algn="l" defTabSz="932651" rtl="0" eaLnBrk="1" latinLnBrk="0" hangingPunct="1">
      <a:defRPr sz="1224" kern="1200">
        <a:solidFill>
          <a:schemeClr val="tx1"/>
        </a:solidFill>
        <a:latin typeface="+mn-lt"/>
        <a:ea typeface="+mn-ea"/>
        <a:cs typeface="+mn-cs"/>
      </a:defRPr>
    </a:lvl8pPr>
    <a:lvl9pPr marL="3730604" algn="l" defTabSz="932651"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280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Tech Ready 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t>8/6/2014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163331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DF9FCC0-C4F3-496D-83D0-5EF45FB1778B}"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653566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Tech Ready 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t>8/6/2014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19</a:t>
            </a:fld>
            <a:endParaRPr lang="en-US" dirty="0"/>
          </a:p>
        </p:txBody>
      </p:sp>
    </p:spTree>
    <p:extLst>
      <p:ext uri="{BB962C8B-B14F-4D97-AF65-F5344CB8AC3E}">
        <p14:creationId xmlns:p14="http://schemas.microsoft.com/office/powerpoint/2010/main" val="2606831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5EC0F7A-3826-4E48-998D-07569DFAF2A7}"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88947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Tech Ready 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t>8/6/2014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427116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7DF3A7-13F3-4AD5-9D1E-F65DF89F966F}"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49996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BC13BCB-57C4-454F-8C02-26BDCE1A7007}" type="datetime1">
              <a:rPr lang="en-US" smtClean="0"/>
              <a:t>8/6/2014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8/6/2014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7522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63615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196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address many of the challenges developers and site owners had in previous versions of SharePoint, Microsoft has introduced a new development option for SharePoint 2013: The SharePoint App Model.</a:t>
            </a:r>
          </a:p>
          <a:p>
            <a:endParaRPr lang="en-US" baseline="0" dirty="0" smtClean="0"/>
          </a:p>
          <a:p>
            <a:r>
              <a:rPr lang="en-US" baseline="0" dirty="0" smtClean="0"/>
              <a:t>In this new model apps do not necessary live within SharePoint. Instead the app’s business logic executes within the context of the client (browser) or externally from SharePoint. This external option could be another non-SharePoint Web server or a cloud server. Apps are also more secure in that when they need to access SharePoint resources such as lists and libraries they must be explicitly granted permissions to do so. This is implemented using OAuth. When an app is created, the developer specifies which permission the app needs in order to function. When the app is installed, the user installing the app is prompted to accept the permission requests the app needs (if they deny the permissions, the app is not installed). Once granted permissions, the apps can then talk to SharePoint using the Client Side Object Model (CSOM) or using some of the new OData services in SharePoint.</a:t>
            </a:r>
          </a:p>
          <a:p>
            <a:endParaRPr lang="en-US" baseline="0" dirty="0" smtClean="0"/>
          </a:p>
          <a:p>
            <a:r>
              <a:rPr lang="en-US" baseline="0" dirty="0" smtClean="0"/>
              <a:t>Developers can build apps and submit them to a marketplace making it easy for customers to acquire these applications.</a:t>
            </a:r>
            <a:endParaRPr lang="en-US" dirty="0"/>
          </a:p>
        </p:txBody>
      </p:sp>
    </p:spTree>
    <p:extLst>
      <p:ext uri="{BB962C8B-B14F-4D97-AF65-F5344CB8AC3E}">
        <p14:creationId xmlns:p14="http://schemas.microsoft.com/office/powerpoint/2010/main" val="428661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dirty="0" smtClean="0">
                <a:latin typeface="Segoe UI Light" pitchFamily="34" charset="0"/>
              </a:rPr>
              <a:t>It’s worth spending some time taking</a:t>
            </a:r>
            <a:r>
              <a:rPr lang="en-US" sz="900" baseline="0" dirty="0" smtClean="0">
                <a:latin typeface="Segoe UI Light" pitchFamily="34" charset="0"/>
              </a:rPr>
              <a:t> you through how we think about modern app development at Microsoft. We have a series of products and platforms like SharePoint and Office that provide a lot of great out-of-the box functionality to help us be productive. To get even more from these products we want to be able to bring information in from other places. Services and data sources like Dynamics, Bing or something that lives out on the web or in the cloud. </a:t>
            </a:r>
            <a:endParaRPr lang="en-US" sz="900" dirty="0" smtClean="0">
              <a:latin typeface="Segoe UI Light" pitchFamily="34" charset="0"/>
            </a:endParaRPr>
          </a:p>
          <a:p>
            <a:pPr lvl="0"/>
            <a:endParaRPr lang="en-US" sz="900" dirty="0" smtClean="0">
              <a:latin typeface="Segoe UI Light" pitchFamily="34" charset="0"/>
            </a:endParaRPr>
          </a:p>
          <a:p>
            <a:pPr lvl="0"/>
            <a:r>
              <a:rPr lang="en-US" sz="900" dirty="0" smtClean="0">
                <a:latin typeface="Segoe UI Light" pitchFamily="34" charset="0"/>
              </a:rPr>
              <a:t>With</a:t>
            </a:r>
            <a:r>
              <a:rPr lang="en-US" sz="900" baseline="0" dirty="0" smtClean="0">
                <a:latin typeface="Segoe UI Light" pitchFamily="34" charset="0"/>
              </a:rPr>
              <a:t> the latest version of SharePoint we’re making it easier to bring together </a:t>
            </a:r>
            <a:r>
              <a:rPr lang="en-US" sz="900" dirty="0" smtClean="0">
                <a:latin typeface="Segoe UI Light" pitchFamily="34" charset="0"/>
              </a:rPr>
              <a:t>rich web </a:t>
            </a:r>
            <a:r>
              <a:rPr lang="en-US" sz="900" dirty="0">
                <a:latin typeface="Segoe UI Light" pitchFamily="34" charset="0"/>
              </a:rPr>
              <a:t>services and data </a:t>
            </a:r>
            <a:r>
              <a:rPr lang="en-US" sz="900" dirty="0" smtClean="0">
                <a:latin typeface="Segoe UI Light" pitchFamily="34" charset="0"/>
              </a:rPr>
              <a:t>to create powerful new apps. </a:t>
            </a:r>
            <a:r>
              <a:rPr lang="en-US" sz="900" i="0" kern="1200" dirty="0" smtClean="0">
                <a:solidFill>
                  <a:schemeClr val="tx1"/>
                </a:solidFill>
                <a:effectLst/>
                <a:latin typeface="Segoe UI" panose="020B0502040204020203" pitchFamily="34" charset="0"/>
                <a:ea typeface="+mn-ea"/>
                <a:cs typeface="Segoe UI" panose="020B0502040204020203" pitchFamily="34" charset="0"/>
              </a:rPr>
              <a:t>Apps run outside of the SharePoint process, are hosted externally and can be exposed through REST API’s. </a:t>
            </a:r>
            <a:endParaRPr lang="en-US" sz="900" dirty="0">
              <a:latin typeface="Segoe UI Light" pitchFamily="34" charset="0"/>
            </a:endParaRPr>
          </a:p>
          <a:p>
            <a:pPr lvl="0"/>
            <a:endParaRPr lang="en-US" sz="900" dirty="0">
              <a:latin typeface="Segoe UI Light"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Segoe UI Light" pitchFamily="34" charset="0"/>
              </a:rPr>
              <a:t>Today</a:t>
            </a:r>
            <a:r>
              <a:rPr lang="en-US" sz="900" baseline="0" dirty="0" smtClean="0">
                <a:latin typeface="Segoe UI Light" pitchFamily="34" charset="0"/>
              </a:rPr>
              <a:t> there are more than 700,000 SharePoint application developers and with this release we’re providing them with a place to surface their apps through </a:t>
            </a:r>
            <a:r>
              <a:rPr lang="en-US" sz="1200" kern="1200" dirty="0" smtClean="0">
                <a:solidFill>
                  <a:schemeClr val="tx1"/>
                </a:solidFill>
                <a:effectLst/>
                <a:latin typeface="+mn-lt"/>
                <a:ea typeface="+mn-ea"/>
                <a:cs typeface="+mn-cs"/>
              </a:rPr>
              <a:t>an online marketplace of rich partner solutions and applications designed to work with SharePoint and Office.</a:t>
            </a:r>
          </a:p>
          <a:p>
            <a:endParaRPr lang="en-US" sz="900" dirty="0">
              <a:latin typeface="Segoe UI Light" pitchFamily="34" charset="0"/>
            </a:endParaRPr>
          </a:p>
          <a:p>
            <a:endParaRPr lang="en-US" dirty="0"/>
          </a:p>
        </p:txBody>
      </p:sp>
      <p:sp>
        <p:nvSpPr>
          <p:cNvPr id="4" name="Date Placeholder 3"/>
          <p:cNvSpPr>
            <a:spLocks noGrp="1"/>
          </p:cNvSpPr>
          <p:nvPr>
            <p:ph type="dt" idx="10"/>
          </p:nvPr>
        </p:nvSpPr>
        <p:spPr>
          <a:xfrm>
            <a:off x="3884613" y="0"/>
            <a:ext cx="2971800" cy="458788"/>
          </a:xfrm>
          <a:prstGeom prst="rect">
            <a:avLst/>
          </a:prstGeom>
        </p:spPr>
        <p:txBody>
          <a:bodyPr/>
          <a:lstStyle/>
          <a:p>
            <a:fld id="{50B62E8B-2324-4763-84FE-780C7BAFF7AA}" type="datetime1">
              <a:rPr lang="en-US" smtClean="0">
                <a:solidFill>
                  <a:prstClr val="black"/>
                </a:solidFill>
              </a:rPr>
              <a:pPr/>
              <a:t>8/6/2014</a:t>
            </a:fld>
            <a:endParaRPr lang="en-US">
              <a:solidFill>
                <a:prstClr val="black"/>
              </a:solidFill>
            </a:endParaRPr>
          </a:p>
        </p:txBody>
      </p:sp>
      <p:sp>
        <p:nvSpPr>
          <p:cNvPr id="5" name="Slide Number Placeholder 4"/>
          <p:cNvSpPr>
            <a:spLocks noGrp="1"/>
          </p:cNvSpPr>
          <p:nvPr>
            <p:ph type="sldNum" sz="quarter" idx="11"/>
          </p:nvPr>
        </p:nvSpPr>
        <p:spPr>
          <a:xfrm>
            <a:off x="3884613" y="8685213"/>
            <a:ext cx="2971800" cy="458787"/>
          </a:xfrm>
          <a:prstGeom prst="rect">
            <a:avLst/>
          </a:prstGeom>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a:xfrm>
            <a:off x="0" y="0"/>
            <a:ext cx="2971800" cy="458788"/>
          </a:xfrm>
          <a:prstGeom prst="rect">
            <a:avLst/>
          </a:prstGeom>
        </p:spPr>
        <p:txBody>
          <a:bodyPr/>
          <a:lstStyle/>
          <a:p>
            <a:r>
              <a:rPr lang="en-US" smtClean="0">
                <a:solidFill>
                  <a:prstClr val="black"/>
                </a:solidFill>
              </a:rPr>
              <a:t>Microsoft SharePoint</a:t>
            </a:r>
            <a:endParaRPr lang="en-US" dirty="0">
              <a:solidFill>
                <a:prstClr val="black"/>
              </a:solidFill>
            </a:endParaRPr>
          </a:p>
        </p:txBody>
      </p:sp>
      <p:sp>
        <p:nvSpPr>
          <p:cNvPr id="7" name="Footer Placeholder 6"/>
          <p:cNvSpPr>
            <a:spLocks noGrp="1"/>
          </p:cNvSpPr>
          <p:nvPr>
            <p:ph type="ftr" sz="quarter" idx="13"/>
          </p:nvPr>
        </p:nvSpPr>
        <p:spPr>
          <a:xfrm>
            <a:off x="0" y="8685213"/>
            <a:ext cx="2971800" cy="458787"/>
          </a:xfrm>
          <a:prstGeom prst="rect">
            <a:avLst/>
          </a:prstGeom>
        </p:spPr>
        <p:txBody>
          <a:bodyPr/>
          <a:lstStyle/>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965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Office 2013 will continue to support</a:t>
            </a:r>
            <a:r>
              <a:rPr lang="en-US" baseline="0" dirty="0" smtClean="0"/>
              <a:t> the extensibility models of previous version of the Office suite. Some of these options included using things like COM Add-Ins, Macros, extensions built using Visual Studio Tools for Office (VSTO) or extending the ribbon. As with any new version, developers are strongly recommended to test these customizations in the latest version of Office 2013.</a:t>
            </a:r>
            <a:endParaRPr lang="en-US" dirty="0" smtClean="0"/>
          </a:p>
          <a:p>
            <a:endParaRPr lang="en-US" dirty="0" smtClean="0"/>
          </a:p>
          <a:p>
            <a:r>
              <a:rPr lang="en-US" dirty="0" smtClean="0"/>
              <a:t>The new Office 2013</a:t>
            </a:r>
            <a:r>
              <a:rPr lang="en-US" baseline="0" dirty="0" smtClean="0"/>
              <a:t> extensibility model that is recommended for developers to leverage when customizing Office 2013 is to build apps. An app is founded on standard Web technologies such as HTML &amp; JavaScript. Because they are founded on web technologies, they can generally be used in both the Office 2013 desktop and web clients. This architecture also means that they are friendly to multiple devices since they are simply executing Web technologies.</a:t>
            </a:r>
          </a:p>
        </p:txBody>
      </p:sp>
      <p:sp>
        <p:nvSpPr>
          <p:cNvPr id="4" name="Date Placeholder 3"/>
          <p:cNvSpPr>
            <a:spLocks noGrp="1"/>
          </p:cNvSpPr>
          <p:nvPr>
            <p:ph type="dt" idx="10"/>
          </p:nvPr>
        </p:nvSpPr>
        <p:spPr>
          <a:xfrm>
            <a:off x="3884613" y="0"/>
            <a:ext cx="2971800" cy="457200"/>
          </a:xfrm>
          <a:prstGeom prst="rect">
            <a:avLst/>
          </a:prstGeom>
        </p:spPr>
        <p:txBody>
          <a:bodyPr/>
          <a:lstStyle/>
          <a:p>
            <a:fld id="{4D68E175-5F95-4916-89C2-7A1FBDB0B0F1}" type="datetime1">
              <a:rPr lang="en-US" smtClean="0"/>
              <a:t>8/6/2014</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04291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previously covered,</a:t>
            </a:r>
            <a:r>
              <a:rPr lang="en-US" baseline="0" dirty="0" smtClean="0"/>
              <a:t> Office 2013 will continue to support the pre-Office 2013 extensibility models including Macros, COM Add-Ins, Ribbon customizations and those customizations built using the Visual Studio Tools for Office (VSTO).</a:t>
            </a:r>
          </a:p>
          <a:p>
            <a:endParaRPr lang="en-US" baseline="0" dirty="0" smtClean="0"/>
          </a:p>
          <a:p>
            <a:r>
              <a:rPr lang="en-US" baseline="0" dirty="0" smtClean="0"/>
              <a:t>The new model in Office 2013 of building apps includes three different types of apps for Office:</a:t>
            </a:r>
          </a:p>
          <a:p>
            <a:pPr marL="171450" indent="-171450">
              <a:buFont typeface="Arial" pitchFamily="34" charset="0"/>
              <a:buChar char="•"/>
            </a:pPr>
            <a:r>
              <a:rPr lang="en-US" b="1" baseline="0" dirty="0" smtClean="0"/>
              <a:t>Task Pane:</a:t>
            </a:r>
            <a:r>
              <a:rPr lang="en-US" baseline="0" dirty="0" smtClean="0"/>
              <a:t> A Task Pane app, available in the Word, Excel &amp; Project Office 2013 desktop clients and the Excel Office 2013 Web client, involves creating a task pane that runs in the left or right margin of the application. This type of extensibility option is a great solution when creating reference or lookup solutions within an application.</a:t>
            </a:r>
          </a:p>
          <a:p>
            <a:pPr marL="171450" indent="-171450">
              <a:buFont typeface="Arial" pitchFamily="34" charset="0"/>
              <a:buChar char="•"/>
            </a:pPr>
            <a:r>
              <a:rPr lang="en-US" b="1" baseline="0" dirty="0" smtClean="0"/>
              <a:t>Content: </a:t>
            </a:r>
            <a:r>
              <a:rPr lang="en-US" baseline="0" dirty="0" smtClean="0"/>
              <a:t>A Content app, available in the Excel Office 2013 desktop &amp; web clients, involves adding content to a document. For instance, an Excel workbook could contain a list of stores with their addresses for a sales report. A content app within the workbook could show a map from Bing with pushpins for each of the sales locations.</a:t>
            </a:r>
          </a:p>
          <a:p>
            <a:pPr marL="171450" indent="-171450">
              <a:buFont typeface="Arial" pitchFamily="34" charset="0"/>
              <a:buChar char="•"/>
            </a:pPr>
            <a:r>
              <a:rPr lang="en-US" b="1" baseline="0" dirty="0" smtClean="0"/>
              <a:t>Mail: </a:t>
            </a:r>
            <a:r>
              <a:rPr lang="en-US" baseline="0" dirty="0" smtClean="0"/>
              <a:t>A Mail app, available in the Outlook Office 2013 desktop &amp; web clients involves adding additional content based on the context of an item in Outlook. For instance </a:t>
            </a:r>
            <a:r>
              <a:rPr lang="en-US" baseline="0" smtClean="0"/>
              <a:t>an app </a:t>
            </a:r>
            <a:r>
              <a:rPr lang="en-US" baseline="0" dirty="0" smtClean="0"/>
              <a:t>could show a map from Bing Maps if it detects a physical address within an email.</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C94C99C-5CB3-4D3B-AB8A-8B894B704ECB}" type="datetime1">
              <a:rPr lang="en-US" smtClean="0"/>
              <a:t>8/6/2014</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36600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Office 2013 introduces a new extensibility option for developers to create</a:t>
            </a:r>
            <a:r>
              <a:rPr lang="en-US" baseline="0" dirty="0" smtClean="0"/>
              <a:t> custom business solutions. Developers can build an app for Office, new to Office 2013, to enhance the experience when users are working within Office 2013 clients. Unlike previous extensibility models in Office, apps for Office are founded on Web technologies and therefore, depending on the type of app, can be used in both the Office 2013 desktop clients as well as the online clients.</a:t>
            </a:r>
          </a:p>
          <a:p>
            <a:endParaRPr lang="en-US" baseline="0" dirty="0" smtClean="0"/>
          </a:p>
          <a:p>
            <a:r>
              <a:rPr lang="en-US" baseline="0" dirty="0" smtClean="0"/>
              <a:t>There are three different high-level scenarios that this new model supports. Each builds on the previous scenario:</a:t>
            </a:r>
          </a:p>
          <a:p>
            <a:pPr marL="171450" indent="-171450">
              <a:buFont typeface="Arial" pitchFamily="34" charset="0"/>
              <a:buChar char="•"/>
            </a:pPr>
            <a:r>
              <a:rPr lang="en-US" b="1" baseline="0" dirty="0" smtClean="0"/>
              <a:t>App for Office: </a:t>
            </a:r>
            <a:r>
              <a:rPr lang="en-US" baseline="0" dirty="0" smtClean="0"/>
              <a:t>This is the smallest unit of customization. Developers can build one of three types of Apps (Task Pane, Content or Contextual). These can be embedded within an Office application or within an Office document.</a:t>
            </a:r>
          </a:p>
          <a:p>
            <a:pPr marL="171450" indent="-171450">
              <a:buFont typeface="Arial" pitchFamily="34" charset="0"/>
              <a:buChar char="•"/>
            </a:pPr>
            <a:r>
              <a:rPr lang="en-US" b="1" baseline="0" dirty="0" smtClean="0"/>
              <a:t>Document Template: </a:t>
            </a:r>
            <a:r>
              <a:rPr lang="en-US" baseline="0" dirty="0" smtClean="0"/>
              <a:t>A document template could consist of multiple apps installed in the template document, or require an app to be installed in the hosting application.</a:t>
            </a:r>
          </a:p>
          <a:p>
            <a:pPr marL="171450" indent="-171450">
              <a:buFont typeface="Arial" pitchFamily="34" charset="0"/>
              <a:buChar char="•"/>
            </a:pPr>
            <a:r>
              <a:rPr lang="en-US" b="1" baseline="0" dirty="0" smtClean="0"/>
              <a:t>App for SharePoint: </a:t>
            </a:r>
            <a:r>
              <a:rPr lang="en-US" baseline="0" dirty="0" smtClean="0"/>
              <a:t>SharePoint apps can contain one or more document templates which in turn contain apps for Office.</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The slide contains numerous examples of each extensibility scenario.</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B4615B74-3D39-4531-9394-8D40B6BCAD24}" type="datetime1">
              <a:rPr lang="en-US" smtClean="0"/>
              <a:t>8/6/2014</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6806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326931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26731724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94908336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3776871436"/>
      </p:ext>
    </p:extLst>
  </p:cSld>
  <p:clrMapOvr>
    <a:masterClrMapping/>
  </p:clrMapOvr>
  <p:transition>
    <p:fade/>
  </p:transition>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483719849"/>
      </p:ext>
    </p:extLst>
  </p:cSld>
  <p:clrMapOvr>
    <a:masterClrMapping/>
  </p:clrMapOvr>
  <p:transition>
    <p:fade/>
  </p:transition>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9057960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7290570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95161290"/>
      </p:ext>
    </p:extLst>
  </p:cSld>
  <p:clrMapOvr>
    <a:masterClrMapping/>
  </p:clrMapOvr>
  <p:transition>
    <p:fade/>
  </p:transition>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986176"/>
      </p:ext>
    </p:extLst>
  </p:cSld>
  <p:clrMapOvr>
    <a:masterClrMapping/>
  </p:clrMapOvr>
  <p:transition>
    <p:fade/>
  </p:transition>
  <p:timing>
    <p:tnLst>
      <p:par>
        <p:cTn id="1" dur="indefinite" restart="never" nodeType="tmRoot"/>
      </p:par>
    </p:tnLst>
  </p:timing>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0593192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69929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1085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091183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37964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649124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661929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717331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3708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a:prstGeom prst="rect">
            <a:avLst/>
          </a:prstGeo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167822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2453665560"/>
      </p:ext>
    </p:extLst>
  </p:cSld>
  <p:clrMapOvr>
    <a:masterClrMapping/>
  </p:clrMapOvr>
  <p:transition>
    <p:fade/>
  </p:transition>
  <p:timing>
    <p:tnLst>
      <p:par>
        <p:cTn id="1" dur="indefinite" restart="never" nodeType="tmRoot"/>
      </p:par>
    </p:tnLst>
  </p:timing>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2913091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421373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27941594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0065989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75574393"/>
      </p:ext>
    </p:extLst>
  </p:cSld>
  <p:clrMapOvr>
    <a:masterClrMapping/>
  </p:clrMapOvr>
  <p:transition>
    <p:fade/>
  </p:transition>
  <p:timing>
    <p:tnLst>
      <p:par>
        <p:cTn id="1" dur="indefinite" restart="never" nodeType="tmRoot"/>
      </p:par>
    </p:tnLst>
  </p:timing>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138660"/>
      </p:ext>
    </p:extLst>
  </p:cSld>
  <p:clrMapOvr>
    <a:masterClrMapping/>
  </p:clrMapOvr>
  <p:transition>
    <p:fade/>
  </p:transition>
  <p:timing>
    <p:tnLst>
      <p:par>
        <p:cTn id="1" dur="indefinite" restart="never" nodeType="tmRoot"/>
      </p:par>
    </p:tnLst>
  </p:timing>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19844953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83687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047848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0087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3023697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31157997"/>
      </p:ext>
    </p:extLst>
  </p:cSld>
  <p:clrMapOvr>
    <a:masterClrMapping/>
  </p:clrMapOvr>
  <p:transition>
    <p:fade/>
  </p:transition>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6381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238097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3.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093" r:id="rId2"/>
    <p:sldLayoutId id="2147484145" r:id="rId3"/>
    <p:sldLayoutId id="2147484155" r:id="rId4"/>
    <p:sldLayoutId id="2147484176" r:id="rId5"/>
    <p:sldLayoutId id="2147484202" r:id="rId6"/>
    <p:sldLayoutId id="2147484203" r:id="rId7"/>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userDrawn="1">
          <p15:clr>
            <a:srgbClr val="F26B43"/>
          </p15:clr>
        </p15:guide>
        <p15:guide id="2" orient="horz" pos="187" userDrawn="1">
          <p15:clr>
            <a:srgbClr val="F26B43"/>
          </p15:clr>
        </p15:guide>
        <p15:guide id="3" orient="horz" pos="763" userDrawn="1">
          <p15:clr>
            <a:srgbClr val="F26B43"/>
          </p15:clr>
        </p15:guide>
        <p15:guide id="4" orient="horz" pos="1339" userDrawn="1">
          <p15:clr>
            <a:srgbClr val="F26B43"/>
          </p15:clr>
        </p15:guide>
        <p15:guide id="5" orient="horz" pos="1915" userDrawn="1">
          <p15:clr>
            <a:srgbClr val="F26B43"/>
          </p15:clr>
        </p15:guide>
        <p15:guide id="6" orient="horz" pos="2491" userDrawn="1">
          <p15:clr>
            <a:srgbClr val="F26B43"/>
          </p15:clr>
        </p15:guide>
        <p15:guide id="7" orient="horz" pos="3067" userDrawn="1">
          <p15:clr>
            <a:srgbClr val="F26B43"/>
          </p15:clr>
        </p15:guide>
        <p15:guide id="8" orient="horz" pos="4161" userDrawn="1">
          <p15:clr>
            <a:srgbClr val="F26B43"/>
          </p15:clr>
        </p15:guide>
        <p15:guide id="9" orient="horz" pos="3643" userDrawn="1">
          <p15:clr>
            <a:srgbClr val="F26B43"/>
          </p15:clr>
        </p15:guide>
        <p15:guide id="10" orient="horz" pos="4259" userDrawn="1">
          <p15:clr>
            <a:srgbClr val="F26B43"/>
          </p15:clr>
        </p15:guide>
        <p15:guide id="11" pos="195" userDrawn="1">
          <p15:clr>
            <a:srgbClr val="F26B43"/>
          </p15:clr>
        </p15:guide>
        <p15:guide id="12" pos="269" userDrawn="1">
          <p15:clr>
            <a:srgbClr val="F26B43"/>
          </p15:clr>
        </p15:guide>
        <p15:guide id="13" pos="749" userDrawn="1">
          <p15:clr>
            <a:srgbClr val="F26B43"/>
          </p15:clr>
        </p15:guide>
        <p15:guide id="14" pos="1325" userDrawn="1">
          <p15:clr>
            <a:srgbClr val="F26B43"/>
          </p15:clr>
        </p15:guide>
        <p15:guide id="15" pos="1901" userDrawn="1">
          <p15:clr>
            <a:srgbClr val="F26B43"/>
          </p15:clr>
        </p15:guide>
        <p15:guide id="16" pos="2477" userDrawn="1">
          <p15:clr>
            <a:srgbClr val="F26B43"/>
          </p15:clr>
        </p15:guide>
        <p15:guide id="17" pos="3053" userDrawn="1">
          <p15:clr>
            <a:srgbClr val="F26B43"/>
          </p15:clr>
        </p15:guide>
        <p15:guide id="18" pos="3629" userDrawn="1">
          <p15:clr>
            <a:srgbClr val="F26B43"/>
          </p15:clr>
        </p15:guide>
        <p15:guide id="19" pos="4205" userDrawn="1">
          <p15:clr>
            <a:srgbClr val="F26B43"/>
          </p15:clr>
        </p15:guide>
        <p15:guide id="20" pos="4781" userDrawn="1">
          <p15:clr>
            <a:srgbClr val="F26B43"/>
          </p15:clr>
        </p15:guide>
        <p15:guide id="21" pos="5357" userDrawn="1">
          <p15:clr>
            <a:srgbClr val="F26B43"/>
          </p15:clr>
        </p15:guide>
        <p15:guide id="22" pos="5933" userDrawn="1">
          <p15:clr>
            <a:srgbClr val="F26B43"/>
          </p15:clr>
        </p15:guide>
        <p15:guide id="23" pos="6509" userDrawn="1">
          <p15:clr>
            <a:srgbClr val="F26B43"/>
          </p15:clr>
        </p15:guide>
        <p15:guide id="24" pos="7085" userDrawn="1">
          <p15:clr>
            <a:srgbClr val="F26B43"/>
          </p15:clr>
        </p15:guide>
        <p15:guide id="25" pos="7661" userDrawn="1">
          <p15:clr>
            <a:srgbClr val="F26B43"/>
          </p15:clr>
        </p15:guide>
        <p15:guide id="26" pos="75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65632146"/>
      </p:ext>
    </p:extLst>
  </p:cSld>
  <p:clrMap bg1="dk1" tx1="lt1" bg2="dk2" tx2="lt2" accent1="accent1" accent2="accent2" accent3="accent3" accent4="accent4" accent5="accent5" accent6="accent6" hlink="hlink" folHlink="folHlink"/>
  <p:sldLayoutIdLst>
    <p:sldLayoutId id="2147484175" r:id="rId1"/>
    <p:sldLayoutId id="2147484204" r:id="rId2"/>
    <p:sldLayoutId id="2147484205" r:id="rId3"/>
    <p:sldLayoutId id="2147484207" r:id="rId4"/>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7"/>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userDrawn="1">
          <p15:clr>
            <a:srgbClr val="5ACBF0"/>
          </p15:clr>
        </p15:guide>
        <p15:guide id="2" pos="177" userDrawn="1">
          <p15:clr>
            <a:srgbClr val="5ACBF0"/>
          </p15:clr>
        </p15:guide>
        <p15:guide id="3" pos="7817" userDrawn="1">
          <p15:clr>
            <a:srgbClr val="5ACBF0"/>
          </p15:clr>
        </p15:guide>
        <p15:guide id="4" orient="horz" pos="4303" userDrawn="1">
          <p15:clr>
            <a:srgbClr val="5ACBF0"/>
          </p15:clr>
        </p15:guide>
        <p15:guide id="5" pos="764" userDrawn="1">
          <p15:clr>
            <a:srgbClr val="5ACBF0"/>
          </p15:clr>
        </p15:guide>
        <p15:guide id="6" pos="1352" userDrawn="1">
          <p15:clr>
            <a:srgbClr val="5ACBF0"/>
          </p15:clr>
        </p15:guide>
        <p15:guide id="7" pos="1940" userDrawn="1">
          <p15:clr>
            <a:srgbClr val="5ACBF0"/>
          </p15:clr>
        </p15:guide>
        <p15:guide id="8" pos="2527" userDrawn="1">
          <p15:clr>
            <a:srgbClr val="5ACBF0"/>
          </p15:clr>
        </p15:guide>
        <p15:guide id="9" pos="3115" userDrawn="1">
          <p15:clr>
            <a:srgbClr val="5ACBF0"/>
          </p15:clr>
        </p15:guide>
        <p15:guide id="10" pos="3703" userDrawn="1">
          <p15:clr>
            <a:srgbClr val="5ACBF0"/>
          </p15:clr>
        </p15:guide>
        <p15:guide id="11" pos="4290" userDrawn="1">
          <p15:clr>
            <a:srgbClr val="5ACBF0"/>
          </p15:clr>
        </p15:guide>
        <p15:guide id="12" pos="4878" userDrawn="1">
          <p15:clr>
            <a:srgbClr val="5ACBF0"/>
          </p15:clr>
        </p15:guide>
        <p15:guide id="13" pos="5466" userDrawn="1">
          <p15:clr>
            <a:srgbClr val="5ACBF0"/>
          </p15:clr>
        </p15:guide>
        <p15:guide id="14" pos="6054" userDrawn="1">
          <p15:clr>
            <a:srgbClr val="5ACBF0"/>
          </p15:clr>
        </p15:guide>
        <p15:guide id="15" pos="6641" userDrawn="1">
          <p15:clr>
            <a:srgbClr val="5ACBF0"/>
          </p15:clr>
        </p15:guide>
        <p15:guide id="16" pos="7229" userDrawn="1">
          <p15:clr>
            <a:srgbClr val="5ACBF0"/>
          </p15:clr>
        </p15:guide>
        <p15:guide id="17" orient="horz" pos="778" userDrawn="1">
          <p15:clr>
            <a:srgbClr val="5ACBF0"/>
          </p15:clr>
        </p15:guide>
        <p15:guide id="18" orient="horz" pos="1366" userDrawn="1">
          <p15:clr>
            <a:srgbClr val="5ACBF0"/>
          </p15:clr>
        </p15:guide>
        <p15:guide id="19" orient="horz" pos="1953" userDrawn="1">
          <p15:clr>
            <a:srgbClr val="5ACBF0"/>
          </p15:clr>
        </p15:guide>
        <p15:guide id="20" orient="horz" pos="2541" userDrawn="1">
          <p15:clr>
            <a:srgbClr val="5ACBF0"/>
          </p15:clr>
        </p15:guide>
        <p15:guide id="21" orient="horz" pos="3128" userDrawn="1">
          <p15:clr>
            <a:srgbClr val="5ACBF0"/>
          </p15:clr>
        </p15:guide>
        <p15:guide id="22" orient="horz" pos="3716" userDrawn="1">
          <p15:clr>
            <a:srgbClr val="5ACBF0"/>
          </p15:clr>
        </p15:guide>
        <p15:guide id="23" pos="294" userDrawn="1">
          <p15:clr>
            <a:srgbClr val="C35EA4"/>
          </p15:clr>
        </p15:guide>
        <p15:guide id="24" pos="7699" userDrawn="1">
          <p15:clr>
            <a:srgbClr val="C35EA4"/>
          </p15:clr>
        </p15:guide>
        <p15:guide id="25" orient="horz" pos="308" userDrawn="1">
          <p15:clr>
            <a:srgbClr val="C35EA4"/>
          </p15:clr>
        </p15:guide>
        <p15:guide id="26" orient="horz" pos="4186"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405754951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206" r:id="rId16"/>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2019979047"/>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5.emf"/></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886358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Adding your </a:t>
            </a:r>
            <a:r>
              <a:rPr lang="en-US" b="0" dirty="0" smtClean="0"/>
              <a:t>first </a:t>
            </a:r>
            <a:r>
              <a:rPr lang="en-US" b="0" dirty="0"/>
              <a:t>apps</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002877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Apps for </a:t>
            </a:r>
            <a:r>
              <a:rPr lang="en-US" dirty="0" smtClean="0"/>
              <a:t>Office</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14810081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6198" y="313361"/>
            <a:ext cx="11375536" cy="762786"/>
          </a:xfrm>
        </p:spPr>
        <p:txBody>
          <a:bodyPr/>
          <a:lstStyle/>
          <a:p>
            <a:r>
              <a:rPr lang="en-US" dirty="0" smtClean="0"/>
              <a:t>Office 2013 development </a:t>
            </a:r>
            <a:r>
              <a:rPr lang="en-US" dirty="0"/>
              <a:t>s</a:t>
            </a:r>
            <a:r>
              <a:rPr lang="en-US" dirty="0" smtClean="0"/>
              <a:t>cenarios</a:t>
            </a:r>
            <a:endParaRPr lang="en-US" dirty="0"/>
          </a:p>
        </p:txBody>
      </p:sp>
      <p:sp>
        <p:nvSpPr>
          <p:cNvPr id="4" name="Text Placeholder 3"/>
          <p:cNvSpPr>
            <a:spLocks noGrp="1"/>
          </p:cNvSpPr>
          <p:nvPr>
            <p:ph type="body" sz="quarter" idx="10"/>
          </p:nvPr>
        </p:nvSpPr>
        <p:spPr>
          <a:xfrm>
            <a:off x="295870" y="1227305"/>
            <a:ext cx="11887200" cy="5484812"/>
          </a:xfrm>
        </p:spPr>
        <p:txBody>
          <a:bodyPr/>
          <a:lstStyle/>
          <a:p>
            <a:pPr marL="0" indent="0">
              <a:buNone/>
            </a:pPr>
            <a:r>
              <a:rPr lang="en-US" sz="3264" dirty="0"/>
              <a:t>Web and cross-device ready</a:t>
            </a:r>
          </a:p>
          <a:p>
            <a:pPr marL="0" indent="0">
              <a:buNone/>
            </a:pPr>
            <a:r>
              <a:rPr lang="en-US" sz="3264" dirty="0"/>
              <a:t>Integrate rich web content in Office content</a:t>
            </a:r>
          </a:p>
          <a:p>
            <a:pPr marL="0" indent="0">
              <a:buNone/>
            </a:pPr>
            <a:r>
              <a:rPr lang="en-US" sz="3264" dirty="0"/>
              <a:t>Include contextual content within apps for Office</a:t>
            </a:r>
          </a:p>
        </p:txBody>
      </p:sp>
      <p:grpSp>
        <p:nvGrpSpPr>
          <p:cNvPr id="22" name="Group 21"/>
          <p:cNvGrpSpPr/>
          <p:nvPr/>
        </p:nvGrpSpPr>
        <p:grpSpPr>
          <a:xfrm>
            <a:off x="294993" y="3507921"/>
            <a:ext cx="3966407" cy="3109411"/>
            <a:chOff x="161643" y="3431721"/>
            <a:chExt cx="3966407" cy="3109411"/>
          </a:xfrm>
        </p:grpSpPr>
        <p:sp>
          <p:nvSpPr>
            <p:cNvPr id="23" name="Rectangle 22"/>
            <p:cNvSpPr/>
            <p:nvPr/>
          </p:nvSpPr>
          <p:spPr>
            <a:xfrm>
              <a:off x="161643" y="3431721"/>
              <a:ext cx="3966407" cy="310941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r>
                <a:rPr lang="en-US" sz="3600" dirty="0" smtClean="0">
                  <a:gradFill>
                    <a:gsLst>
                      <a:gs pos="1250">
                        <a:schemeClr val="bg1"/>
                      </a:gs>
                      <a:gs pos="100000">
                        <a:schemeClr val="bg1"/>
                      </a:gs>
                    </a:gsLst>
                    <a:lin ang="5400000" scaled="0"/>
                  </a:gradFill>
                  <a:latin typeface="+mj-lt"/>
                </a:rPr>
                <a:t>Pre-Office </a:t>
              </a:r>
              <a:r>
                <a:rPr lang="en-US" sz="3600" dirty="0">
                  <a:gradFill>
                    <a:gsLst>
                      <a:gs pos="1250">
                        <a:schemeClr val="bg1"/>
                      </a:gs>
                      <a:gs pos="100000">
                        <a:schemeClr val="bg1"/>
                      </a:gs>
                    </a:gsLst>
                    <a:lin ang="5400000" scaled="0"/>
                  </a:gradFill>
                  <a:latin typeface="+mj-lt"/>
                </a:rPr>
                <a:t>2013</a:t>
              </a:r>
            </a:p>
          </p:txBody>
        </p:sp>
        <p:sp>
          <p:nvSpPr>
            <p:cNvPr id="24" name="Oval 28"/>
            <p:cNvSpPr/>
            <p:nvPr/>
          </p:nvSpPr>
          <p:spPr>
            <a:xfrm>
              <a:off x="241013" y="4358781"/>
              <a:ext cx="1867314" cy="10055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Extending Office </a:t>
              </a:r>
              <a:r>
                <a:rPr lang="en-US" dirty="0" smtClean="0">
                  <a:gradFill>
                    <a:gsLst>
                      <a:gs pos="1250">
                        <a:schemeClr val="tx1"/>
                      </a:gs>
                      <a:gs pos="100000">
                        <a:schemeClr val="tx1"/>
                      </a:gs>
                    </a:gsLst>
                    <a:lin ang="5400000" scaled="0"/>
                  </a:gradFill>
                </a:rPr>
                <a:t>ribbon</a:t>
              </a:r>
              <a:endParaRPr lang="en-US" dirty="0">
                <a:gradFill>
                  <a:gsLst>
                    <a:gs pos="1250">
                      <a:schemeClr val="tx1"/>
                    </a:gs>
                    <a:gs pos="100000">
                      <a:schemeClr val="tx1"/>
                    </a:gs>
                  </a:gsLst>
                  <a:lin ang="5400000" scaled="0"/>
                </a:gradFill>
              </a:endParaRPr>
            </a:p>
          </p:txBody>
        </p:sp>
        <p:sp>
          <p:nvSpPr>
            <p:cNvPr id="25" name="Oval 28"/>
            <p:cNvSpPr/>
            <p:nvPr/>
          </p:nvSpPr>
          <p:spPr>
            <a:xfrm>
              <a:off x="2182890" y="4358780"/>
              <a:ext cx="1867314" cy="10055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COM a</a:t>
              </a:r>
              <a:r>
                <a:rPr lang="en-US" dirty="0" smtClean="0">
                  <a:gradFill>
                    <a:gsLst>
                      <a:gs pos="1250">
                        <a:schemeClr val="tx1"/>
                      </a:gs>
                      <a:gs pos="100000">
                        <a:schemeClr val="tx1"/>
                      </a:gs>
                    </a:gsLst>
                    <a:lin ang="5400000" scaled="0"/>
                  </a:gradFill>
                </a:rPr>
                <a:t>dd-in</a:t>
              </a:r>
              <a:endParaRPr lang="en-US" dirty="0">
                <a:gradFill>
                  <a:gsLst>
                    <a:gs pos="1250">
                      <a:schemeClr val="tx1"/>
                    </a:gs>
                    <a:gs pos="100000">
                      <a:schemeClr val="tx1"/>
                    </a:gs>
                  </a:gsLst>
                  <a:lin ang="5400000" scaled="0"/>
                </a:gradFill>
              </a:endParaRPr>
            </a:p>
          </p:txBody>
        </p:sp>
        <p:sp>
          <p:nvSpPr>
            <p:cNvPr id="26" name="Oval 28"/>
            <p:cNvSpPr/>
            <p:nvPr/>
          </p:nvSpPr>
          <p:spPr>
            <a:xfrm>
              <a:off x="241013" y="5448189"/>
              <a:ext cx="1867314" cy="10055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Macro</a:t>
              </a:r>
            </a:p>
          </p:txBody>
        </p:sp>
        <p:sp>
          <p:nvSpPr>
            <p:cNvPr id="27" name="Oval 28"/>
            <p:cNvSpPr/>
            <p:nvPr/>
          </p:nvSpPr>
          <p:spPr>
            <a:xfrm>
              <a:off x="2182890" y="5448189"/>
              <a:ext cx="1867314" cy="10055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VSTO</a:t>
              </a:r>
            </a:p>
          </p:txBody>
        </p:sp>
      </p:grpSp>
      <p:grpSp>
        <p:nvGrpSpPr>
          <p:cNvPr id="28" name="Group 27"/>
          <p:cNvGrpSpPr/>
          <p:nvPr/>
        </p:nvGrpSpPr>
        <p:grpSpPr>
          <a:xfrm>
            <a:off x="4328951" y="3507920"/>
            <a:ext cx="7856191" cy="3109411"/>
            <a:chOff x="4195601" y="3431720"/>
            <a:chExt cx="7856191" cy="3109411"/>
          </a:xfrm>
        </p:grpSpPr>
        <p:sp>
          <p:nvSpPr>
            <p:cNvPr id="29" name="Rectangle 28"/>
            <p:cNvSpPr/>
            <p:nvPr/>
          </p:nvSpPr>
          <p:spPr>
            <a:xfrm>
              <a:off x="4195601" y="3431720"/>
              <a:ext cx="7856191" cy="310941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r>
                <a:rPr lang="en-US" sz="3600" dirty="0" smtClean="0">
                  <a:gradFill>
                    <a:gsLst>
                      <a:gs pos="1250">
                        <a:schemeClr val="bg1"/>
                      </a:gs>
                      <a:gs pos="100000">
                        <a:schemeClr val="bg1"/>
                      </a:gs>
                    </a:gsLst>
                    <a:lin ang="5400000" scaled="0"/>
                  </a:gradFill>
                  <a:latin typeface="+mj-lt"/>
                </a:rPr>
                <a:t>Office </a:t>
              </a:r>
              <a:r>
                <a:rPr lang="en-US" sz="3600" dirty="0">
                  <a:gradFill>
                    <a:gsLst>
                      <a:gs pos="1250">
                        <a:schemeClr val="bg1"/>
                      </a:gs>
                      <a:gs pos="100000">
                        <a:schemeClr val="bg1"/>
                      </a:gs>
                    </a:gsLst>
                    <a:lin ang="5400000" scaled="0"/>
                  </a:gradFill>
                  <a:latin typeface="+mj-lt"/>
                </a:rPr>
                <a:t>2013</a:t>
              </a:r>
            </a:p>
          </p:txBody>
        </p:sp>
        <p:sp>
          <p:nvSpPr>
            <p:cNvPr id="30" name="Oval 28"/>
            <p:cNvSpPr/>
            <p:nvPr/>
          </p:nvSpPr>
          <p:spPr>
            <a:xfrm>
              <a:off x="4275323" y="4358779"/>
              <a:ext cx="1867313" cy="100458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Extending Office </a:t>
              </a:r>
              <a:r>
                <a:rPr lang="en-US" dirty="0" smtClean="0">
                  <a:gradFill>
                    <a:gsLst>
                      <a:gs pos="1250">
                        <a:schemeClr val="bg1"/>
                      </a:gs>
                      <a:gs pos="100000">
                        <a:schemeClr val="bg1"/>
                      </a:gs>
                    </a:gsLst>
                    <a:lin ang="5400000" scaled="0"/>
                  </a:gradFill>
                </a:rPr>
                <a:t>ribbon</a:t>
              </a:r>
              <a:endParaRPr lang="en-US" dirty="0">
                <a:gradFill>
                  <a:gsLst>
                    <a:gs pos="1250">
                      <a:schemeClr val="bg1"/>
                    </a:gs>
                    <a:gs pos="100000">
                      <a:schemeClr val="bg1"/>
                    </a:gs>
                  </a:gsLst>
                  <a:lin ang="5400000" scaled="0"/>
                </a:gradFill>
              </a:endParaRPr>
            </a:p>
          </p:txBody>
        </p:sp>
        <p:sp>
          <p:nvSpPr>
            <p:cNvPr id="31" name="Oval 28"/>
            <p:cNvSpPr/>
            <p:nvPr/>
          </p:nvSpPr>
          <p:spPr>
            <a:xfrm>
              <a:off x="6216351" y="4358779"/>
              <a:ext cx="1867313" cy="10083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COM a</a:t>
              </a:r>
              <a:r>
                <a:rPr lang="en-US" dirty="0" smtClean="0">
                  <a:gradFill>
                    <a:gsLst>
                      <a:gs pos="1250">
                        <a:schemeClr val="bg1"/>
                      </a:gs>
                      <a:gs pos="100000">
                        <a:schemeClr val="bg1"/>
                      </a:gs>
                    </a:gsLst>
                    <a:lin ang="5400000" scaled="0"/>
                  </a:gradFill>
                </a:rPr>
                <a:t>dd-in</a:t>
              </a:r>
              <a:endParaRPr lang="en-US" dirty="0">
                <a:gradFill>
                  <a:gsLst>
                    <a:gs pos="1250">
                      <a:schemeClr val="bg1"/>
                    </a:gs>
                    <a:gs pos="100000">
                      <a:schemeClr val="bg1"/>
                    </a:gs>
                  </a:gsLst>
                  <a:lin ang="5400000" scaled="0"/>
                </a:gradFill>
              </a:endParaRPr>
            </a:p>
          </p:txBody>
        </p:sp>
        <p:sp>
          <p:nvSpPr>
            <p:cNvPr id="32" name="Oval 28"/>
            <p:cNvSpPr/>
            <p:nvPr/>
          </p:nvSpPr>
          <p:spPr>
            <a:xfrm>
              <a:off x="4274361" y="5448189"/>
              <a:ext cx="1867313" cy="10083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Macro</a:t>
              </a:r>
            </a:p>
          </p:txBody>
        </p:sp>
        <p:sp>
          <p:nvSpPr>
            <p:cNvPr id="33" name="Oval 28"/>
            <p:cNvSpPr/>
            <p:nvPr/>
          </p:nvSpPr>
          <p:spPr>
            <a:xfrm>
              <a:off x="6216351" y="5448189"/>
              <a:ext cx="1867313" cy="10083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VSTO</a:t>
              </a:r>
            </a:p>
          </p:txBody>
        </p:sp>
        <p:sp>
          <p:nvSpPr>
            <p:cNvPr id="34" name="Oval 28"/>
            <p:cNvSpPr/>
            <p:nvPr/>
          </p:nvSpPr>
          <p:spPr>
            <a:xfrm>
              <a:off x="8162498" y="4356012"/>
              <a:ext cx="1867313" cy="1008349"/>
            </a:xfrm>
            <a:prstGeom prst="rect">
              <a:avLst/>
            </a:prstGeom>
            <a:solidFill>
              <a:schemeClr val="accent4"/>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App for Office</a:t>
              </a:r>
            </a:p>
          </p:txBody>
        </p:sp>
        <p:sp>
          <p:nvSpPr>
            <p:cNvPr id="35" name="Oval 28"/>
            <p:cNvSpPr/>
            <p:nvPr/>
          </p:nvSpPr>
          <p:spPr>
            <a:xfrm>
              <a:off x="8162498" y="5445396"/>
              <a:ext cx="1867313" cy="1008349"/>
            </a:xfrm>
            <a:prstGeom prst="rect">
              <a:avLst/>
            </a:prstGeom>
            <a:solidFill>
              <a:schemeClr val="accent4"/>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Document </a:t>
              </a:r>
              <a:r>
                <a:rPr lang="en-US" dirty="0" smtClean="0">
                  <a:gradFill>
                    <a:gsLst>
                      <a:gs pos="1250">
                        <a:schemeClr val="bg1"/>
                      </a:gs>
                      <a:gs pos="100000">
                        <a:schemeClr val="bg1"/>
                      </a:gs>
                    </a:gsLst>
                    <a:lin ang="5400000" scaled="0"/>
                  </a:gradFill>
                </a:rPr>
                <a:t>template</a:t>
              </a:r>
              <a:endParaRPr lang="en-US" dirty="0">
                <a:gradFill>
                  <a:gsLst>
                    <a:gs pos="1250">
                      <a:schemeClr val="bg1"/>
                    </a:gs>
                    <a:gs pos="100000">
                      <a:schemeClr val="bg1"/>
                    </a:gs>
                  </a:gsLst>
                  <a:lin ang="5400000" scaled="0"/>
                </a:gradFill>
              </a:endParaRPr>
            </a:p>
          </p:txBody>
        </p:sp>
        <p:sp>
          <p:nvSpPr>
            <p:cNvPr id="36" name="Oval 28"/>
            <p:cNvSpPr/>
            <p:nvPr/>
          </p:nvSpPr>
          <p:spPr>
            <a:xfrm>
              <a:off x="10103526" y="4356012"/>
              <a:ext cx="1867313" cy="1008349"/>
            </a:xfrm>
            <a:prstGeom prst="rect">
              <a:avLst/>
            </a:prstGeom>
            <a:solidFill>
              <a:schemeClr val="accent4"/>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App for SharePoint</a:t>
              </a:r>
            </a:p>
          </p:txBody>
        </p:sp>
      </p:grpSp>
      <p:sp useBgFill="1">
        <p:nvSpPr>
          <p:cNvPr id="37" name="Rectangle 36"/>
          <p:cNvSpPr/>
          <p:nvPr/>
        </p:nvSpPr>
        <p:spPr bwMode="auto">
          <a:xfrm>
            <a:off x="133350" y="6627223"/>
            <a:ext cx="12461966" cy="100690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758576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ppt_x"/>
                                          </p:val>
                                        </p:tav>
                                        <p:tav tm="100000">
                                          <p:val>
                                            <p:strVal val="#ppt_x"/>
                                          </p:val>
                                        </p:tav>
                                      </p:tavLst>
                                    </p:anim>
                                    <p:anim calcmode="lin" valueType="num">
                                      <p:cBhvr additive="base">
                                        <p:cTn id="8" dur="75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750" fill="hold"/>
                                        <p:tgtEl>
                                          <p:spTgt spid="28"/>
                                        </p:tgtEl>
                                        <p:attrNameLst>
                                          <p:attrName>ppt_x</p:attrName>
                                        </p:attrNameLst>
                                      </p:cBhvr>
                                      <p:tavLst>
                                        <p:tav tm="0">
                                          <p:val>
                                            <p:strVal val="#ppt_x"/>
                                          </p:val>
                                        </p:tav>
                                        <p:tav tm="100000">
                                          <p:val>
                                            <p:strVal val="#ppt_x"/>
                                          </p:val>
                                        </p:tav>
                                      </p:tavLst>
                                    </p:anim>
                                    <p:anim calcmode="lin" valueType="num">
                                      <p:cBhvr additive="base">
                                        <p:cTn id="14"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57" y="313361"/>
            <a:ext cx="11375536" cy="762786"/>
          </a:xfrm>
        </p:spPr>
        <p:txBody>
          <a:bodyPr/>
          <a:lstStyle/>
          <a:p>
            <a:r>
              <a:rPr lang="en-US" dirty="0" smtClean="0"/>
              <a:t>Office 2013 development </a:t>
            </a:r>
            <a:r>
              <a:rPr lang="en-US" dirty="0"/>
              <a:t>o</a:t>
            </a:r>
            <a:r>
              <a:rPr lang="en-US" dirty="0" smtClean="0"/>
              <a:t>ptions</a:t>
            </a:r>
            <a:endParaRPr lang="en-US" dirty="0"/>
          </a:p>
        </p:txBody>
      </p:sp>
      <p:grpSp>
        <p:nvGrpSpPr>
          <p:cNvPr id="67" name="Group 66"/>
          <p:cNvGrpSpPr/>
          <p:nvPr/>
        </p:nvGrpSpPr>
        <p:grpSpPr>
          <a:xfrm>
            <a:off x="291236" y="1215621"/>
            <a:ext cx="3902785" cy="5166129"/>
            <a:chOff x="157886" y="1463271"/>
            <a:chExt cx="3902785" cy="5166129"/>
          </a:xfrm>
        </p:grpSpPr>
        <p:sp>
          <p:nvSpPr>
            <p:cNvPr id="68" name="Rectangle 67"/>
            <p:cNvSpPr/>
            <p:nvPr/>
          </p:nvSpPr>
          <p:spPr>
            <a:xfrm>
              <a:off x="157886" y="1463271"/>
              <a:ext cx="3902785" cy="5166129"/>
            </a:xfrm>
            <a:prstGeom prst="rect">
              <a:avLst/>
            </a:prstGeom>
            <a:solidFill>
              <a:schemeClr val="tx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182880" tIns="146304" rIns="182880" bIns="146304" anchor="t"/>
            <a:lstStyle/>
            <a:p>
              <a:pPr>
                <a:lnSpc>
                  <a:spcPct val="90000"/>
                </a:lnSpc>
                <a:spcBef>
                  <a:spcPts val="800"/>
                </a:spcBef>
              </a:pPr>
              <a:r>
                <a:rPr lang="en-US" sz="3600" dirty="0" smtClean="0">
                  <a:gradFill>
                    <a:gsLst>
                      <a:gs pos="1250">
                        <a:schemeClr val="bg1"/>
                      </a:gs>
                      <a:gs pos="100000">
                        <a:schemeClr val="bg1"/>
                      </a:gs>
                    </a:gsLst>
                    <a:lin ang="5400000" scaled="0"/>
                  </a:gradFill>
                  <a:latin typeface="+mj-lt"/>
                </a:rPr>
                <a:t>Pre-Office </a:t>
              </a:r>
              <a:r>
                <a:rPr lang="en-US" sz="3600" dirty="0">
                  <a:gradFill>
                    <a:gsLst>
                      <a:gs pos="1250">
                        <a:schemeClr val="bg1"/>
                      </a:gs>
                      <a:gs pos="100000">
                        <a:schemeClr val="bg1"/>
                      </a:gs>
                    </a:gsLst>
                    <a:lin ang="5400000" scaled="0"/>
                  </a:gradFill>
                  <a:latin typeface="+mj-lt"/>
                </a:rPr>
                <a:t>2013 </a:t>
              </a:r>
              <a:r>
                <a:rPr lang="en-US" sz="3600" dirty="0" smtClean="0">
                  <a:gradFill>
                    <a:gsLst>
                      <a:gs pos="1250">
                        <a:schemeClr val="bg1"/>
                      </a:gs>
                      <a:gs pos="100000">
                        <a:schemeClr val="bg1"/>
                      </a:gs>
                    </a:gsLst>
                    <a:lin ang="5400000" scaled="0"/>
                  </a:gradFill>
                  <a:latin typeface="+mj-lt"/>
                </a:rPr>
                <a:t>development</a:t>
              </a:r>
              <a:endParaRPr lang="en-US" sz="3600" dirty="0">
                <a:gradFill>
                  <a:gsLst>
                    <a:gs pos="1250">
                      <a:schemeClr val="bg1"/>
                    </a:gs>
                    <a:gs pos="100000">
                      <a:schemeClr val="bg1"/>
                    </a:gs>
                  </a:gsLst>
                  <a:lin ang="5400000" scaled="0"/>
                </a:gradFill>
                <a:latin typeface="+mj-lt"/>
              </a:endParaRPr>
            </a:p>
          </p:txBody>
        </p:sp>
        <p:sp>
          <p:nvSpPr>
            <p:cNvPr id="69" name="Oval 28"/>
            <p:cNvSpPr/>
            <p:nvPr/>
          </p:nvSpPr>
          <p:spPr>
            <a:xfrm>
              <a:off x="239032" y="2974671"/>
              <a:ext cx="3740492"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Extending Office </a:t>
              </a:r>
              <a:r>
                <a:rPr lang="en-US" sz="2400" dirty="0" smtClean="0">
                  <a:gradFill>
                    <a:gsLst>
                      <a:gs pos="1250">
                        <a:schemeClr val="bg1"/>
                      </a:gs>
                      <a:gs pos="100000">
                        <a:schemeClr val="bg1"/>
                      </a:gs>
                    </a:gsLst>
                    <a:lin ang="5400000" scaled="0"/>
                  </a:gradFill>
                </a:rPr>
                <a:t>ribbon</a:t>
              </a:r>
              <a:endParaRPr lang="en-US" sz="2400" dirty="0">
                <a:gradFill>
                  <a:gsLst>
                    <a:gs pos="1250">
                      <a:schemeClr val="bg1"/>
                    </a:gs>
                    <a:gs pos="100000">
                      <a:schemeClr val="bg1"/>
                    </a:gs>
                  </a:gsLst>
                  <a:lin ang="5400000" scaled="0"/>
                </a:gradFill>
              </a:endParaRPr>
            </a:p>
          </p:txBody>
        </p:sp>
        <p:sp>
          <p:nvSpPr>
            <p:cNvPr id="70" name="Oval 28"/>
            <p:cNvSpPr/>
            <p:nvPr/>
          </p:nvSpPr>
          <p:spPr>
            <a:xfrm>
              <a:off x="239032" y="3890186"/>
              <a:ext cx="3740492"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COM </a:t>
              </a:r>
              <a:r>
                <a:rPr lang="en-US" sz="2400" dirty="0" smtClean="0">
                  <a:gradFill>
                    <a:gsLst>
                      <a:gs pos="1250">
                        <a:schemeClr val="bg1"/>
                      </a:gs>
                      <a:gs pos="100000">
                        <a:schemeClr val="bg1"/>
                      </a:gs>
                    </a:gsLst>
                    <a:lin ang="5400000" scaled="0"/>
                  </a:gradFill>
                </a:rPr>
                <a:t>add-in</a:t>
              </a:r>
              <a:endParaRPr lang="en-US" sz="2400" dirty="0">
                <a:gradFill>
                  <a:gsLst>
                    <a:gs pos="1250">
                      <a:schemeClr val="bg1"/>
                    </a:gs>
                    <a:gs pos="100000">
                      <a:schemeClr val="bg1"/>
                    </a:gs>
                  </a:gsLst>
                  <a:lin ang="5400000" scaled="0"/>
                </a:gradFill>
              </a:endParaRPr>
            </a:p>
          </p:txBody>
        </p:sp>
        <p:sp>
          <p:nvSpPr>
            <p:cNvPr id="71" name="Oval 28"/>
            <p:cNvSpPr/>
            <p:nvPr/>
          </p:nvSpPr>
          <p:spPr>
            <a:xfrm>
              <a:off x="239032" y="4804539"/>
              <a:ext cx="3740492"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Macro</a:t>
              </a:r>
            </a:p>
          </p:txBody>
        </p:sp>
        <p:sp>
          <p:nvSpPr>
            <p:cNvPr id="72" name="Oval 28"/>
            <p:cNvSpPr/>
            <p:nvPr/>
          </p:nvSpPr>
          <p:spPr>
            <a:xfrm>
              <a:off x="239032" y="5723598"/>
              <a:ext cx="3740492"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VSTO</a:t>
              </a:r>
            </a:p>
          </p:txBody>
        </p:sp>
      </p:grpSp>
      <p:grpSp>
        <p:nvGrpSpPr>
          <p:cNvPr id="73" name="Group 72"/>
          <p:cNvGrpSpPr/>
          <p:nvPr/>
        </p:nvGrpSpPr>
        <p:grpSpPr>
          <a:xfrm>
            <a:off x="8282317" y="1215621"/>
            <a:ext cx="3902785" cy="5166129"/>
            <a:chOff x="8148967" y="1463271"/>
            <a:chExt cx="3902785" cy="5166129"/>
          </a:xfrm>
        </p:grpSpPr>
        <p:sp>
          <p:nvSpPr>
            <p:cNvPr id="74" name="Rectangle 73"/>
            <p:cNvSpPr/>
            <p:nvPr/>
          </p:nvSpPr>
          <p:spPr>
            <a:xfrm>
              <a:off x="8148967" y="1463271"/>
              <a:ext cx="3902785" cy="5166129"/>
            </a:xfrm>
            <a:prstGeom prst="rect">
              <a:avLst/>
            </a:prstGeom>
            <a:solidFill>
              <a:schemeClr val="tx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182880" tIns="146304" rIns="182880" bIns="146304" anchor="t"/>
            <a:lstStyle/>
            <a:p>
              <a:pPr>
                <a:lnSpc>
                  <a:spcPct val="90000"/>
                </a:lnSpc>
                <a:spcBef>
                  <a:spcPts val="800"/>
                </a:spcBef>
              </a:pPr>
              <a:r>
                <a:rPr lang="en-US" sz="3600" dirty="0" smtClean="0">
                  <a:gradFill>
                    <a:gsLst>
                      <a:gs pos="1250">
                        <a:schemeClr val="bg1"/>
                      </a:gs>
                      <a:gs pos="100000">
                        <a:schemeClr val="bg1"/>
                      </a:gs>
                    </a:gsLst>
                    <a:lin ang="5400000" scaled="0"/>
                  </a:gradFill>
                  <a:latin typeface="+mj-lt"/>
                </a:rPr>
                <a:t>Office </a:t>
              </a:r>
              <a:r>
                <a:rPr lang="en-US" sz="3600" dirty="0">
                  <a:gradFill>
                    <a:gsLst>
                      <a:gs pos="1250">
                        <a:schemeClr val="bg1"/>
                      </a:gs>
                      <a:gs pos="100000">
                        <a:schemeClr val="bg1"/>
                      </a:gs>
                    </a:gsLst>
                    <a:lin ang="5400000" scaled="0"/>
                  </a:gradFill>
                  <a:latin typeface="+mj-lt"/>
                </a:rPr>
                <a:t>2013 </a:t>
              </a:r>
              <a:r>
                <a:rPr lang="en-US" sz="3600" dirty="0" smtClean="0">
                  <a:gradFill>
                    <a:gsLst>
                      <a:gs pos="1250">
                        <a:schemeClr val="bg1"/>
                      </a:gs>
                      <a:gs pos="100000">
                        <a:schemeClr val="bg1"/>
                      </a:gs>
                    </a:gsLst>
                    <a:lin ang="5400000" scaled="0"/>
                  </a:gradFill>
                  <a:latin typeface="+mj-lt"/>
                </a:rPr>
                <a:t/>
              </a:r>
              <a:br>
                <a:rPr lang="en-US" sz="3600" dirty="0" smtClean="0">
                  <a:gradFill>
                    <a:gsLst>
                      <a:gs pos="1250">
                        <a:schemeClr val="bg1"/>
                      </a:gs>
                      <a:gs pos="100000">
                        <a:schemeClr val="bg1"/>
                      </a:gs>
                    </a:gsLst>
                    <a:lin ang="5400000" scaled="0"/>
                  </a:gradFill>
                  <a:latin typeface="+mj-lt"/>
                </a:rPr>
              </a:br>
              <a:r>
                <a:rPr lang="en-US" sz="3600" dirty="0" smtClean="0">
                  <a:gradFill>
                    <a:gsLst>
                      <a:gs pos="1250">
                        <a:schemeClr val="bg1"/>
                      </a:gs>
                      <a:gs pos="100000">
                        <a:schemeClr val="bg1"/>
                      </a:gs>
                    </a:gsLst>
                    <a:lin ang="5400000" scaled="0"/>
                  </a:gradFill>
                  <a:latin typeface="+mj-lt"/>
                </a:rPr>
                <a:t>web </a:t>
              </a:r>
              <a:r>
                <a:rPr lang="en-US" sz="3600" dirty="0">
                  <a:gradFill>
                    <a:gsLst>
                      <a:gs pos="1250">
                        <a:schemeClr val="bg1"/>
                      </a:gs>
                      <a:gs pos="100000">
                        <a:schemeClr val="bg1"/>
                      </a:gs>
                    </a:gsLst>
                    <a:lin ang="5400000" scaled="0"/>
                  </a:gradFill>
                  <a:latin typeface="+mj-lt"/>
                </a:rPr>
                <a:t>a</a:t>
              </a:r>
              <a:r>
                <a:rPr lang="en-US" sz="3600" dirty="0" smtClean="0">
                  <a:gradFill>
                    <a:gsLst>
                      <a:gs pos="1250">
                        <a:schemeClr val="bg1"/>
                      </a:gs>
                      <a:gs pos="100000">
                        <a:schemeClr val="bg1"/>
                      </a:gs>
                    </a:gsLst>
                    <a:lin ang="5400000" scaled="0"/>
                  </a:gradFill>
                  <a:latin typeface="+mj-lt"/>
                </a:rPr>
                <a:t>pps</a:t>
              </a:r>
              <a:endParaRPr lang="en-US" sz="3600" dirty="0">
                <a:gradFill>
                  <a:gsLst>
                    <a:gs pos="1250">
                      <a:schemeClr val="bg1"/>
                    </a:gs>
                    <a:gs pos="100000">
                      <a:schemeClr val="bg1"/>
                    </a:gs>
                  </a:gsLst>
                  <a:lin ang="5400000" scaled="0"/>
                </a:gradFill>
                <a:latin typeface="+mj-lt"/>
              </a:endParaRPr>
            </a:p>
          </p:txBody>
        </p:sp>
        <p:sp>
          <p:nvSpPr>
            <p:cNvPr id="75" name="Oval 28"/>
            <p:cNvSpPr/>
            <p:nvPr/>
          </p:nvSpPr>
          <p:spPr>
            <a:xfrm>
              <a:off x="8234871" y="2974671"/>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Content app</a:t>
              </a:r>
            </a:p>
          </p:txBody>
        </p:sp>
        <p:sp>
          <p:nvSpPr>
            <p:cNvPr id="76" name="Oval 28"/>
            <p:cNvSpPr/>
            <p:nvPr/>
          </p:nvSpPr>
          <p:spPr>
            <a:xfrm>
              <a:off x="8234871" y="3890186"/>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Mail app</a:t>
              </a:r>
            </a:p>
          </p:txBody>
        </p:sp>
        <p:sp>
          <p:nvSpPr>
            <p:cNvPr id="77" name="Freeform 76"/>
            <p:cNvSpPr>
              <a:spLocks noChangeAspect="1" noEditPoints="1"/>
            </p:cNvSpPr>
            <p:nvPr/>
          </p:nvSpPr>
          <p:spPr bwMode="auto">
            <a:xfrm>
              <a:off x="11332756" y="3140620"/>
              <a:ext cx="502920" cy="507351"/>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78" name="Freeform 77"/>
            <p:cNvSpPr>
              <a:spLocks noChangeAspect="1" noEditPoints="1"/>
            </p:cNvSpPr>
            <p:nvPr/>
          </p:nvSpPr>
          <p:spPr bwMode="auto">
            <a:xfrm>
              <a:off x="11332756" y="4045907"/>
              <a:ext cx="502920" cy="507352"/>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grpSp>
      <p:grpSp>
        <p:nvGrpSpPr>
          <p:cNvPr id="79" name="Group 78"/>
          <p:cNvGrpSpPr/>
          <p:nvPr/>
        </p:nvGrpSpPr>
        <p:grpSpPr>
          <a:xfrm>
            <a:off x="4286777" y="1215621"/>
            <a:ext cx="3902785" cy="5166129"/>
            <a:chOff x="4153427" y="1463271"/>
            <a:chExt cx="3902785" cy="5166129"/>
          </a:xfrm>
        </p:grpSpPr>
        <p:sp>
          <p:nvSpPr>
            <p:cNvPr id="80" name="Rectangle 79"/>
            <p:cNvSpPr/>
            <p:nvPr/>
          </p:nvSpPr>
          <p:spPr>
            <a:xfrm>
              <a:off x="4153427" y="1463271"/>
              <a:ext cx="3902785" cy="5166129"/>
            </a:xfrm>
            <a:prstGeom prst="rect">
              <a:avLst/>
            </a:prstGeom>
            <a:solidFill>
              <a:schemeClr val="tx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182880" tIns="146304" rIns="182880" bIns="146304" anchor="t"/>
            <a:lstStyle/>
            <a:p>
              <a:pPr>
                <a:lnSpc>
                  <a:spcPct val="90000"/>
                </a:lnSpc>
                <a:spcBef>
                  <a:spcPts val="800"/>
                </a:spcBef>
              </a:pPr>
              <a:r>
                <a:rPr lang="en-US" sz="3600" dirty="0" smtClean="0">
                  <a:gradFill>
                    <a:gsLst>
                      <a:gs pos="1250">
                        <a:schemeClr val="bg1"/>
                      </a:gs>
                      <a:gs pos="100000">
                        <a:schemeClr val="bg1"/>
                      </a:gs>
                    </a:gsLst>
                    <a:lin ang="5400000" scaled="0"/>
                  </a:gradFill>
                  <a:latin typeface="+mj-lt"/>
                </a:rPr>
                <a:t>Office </a:t>
              </a:r>
              <a:r>
                <a:rPr lang="en-US" sz="3600" dirty="0">
                  <a:gradFill>
                    <a:gsLst>
                      <a:gs pos="1250">
                        <a:schemeClr val="bg1"/>
                      </a:gs>
                      <a:gs pos="100000">
                        <a:schemeClr val="bg1"/>
                      </a:gs>
                    </a:gsLst>
                    <a:lin ang="5400000" scaled="0"/>
                  </a:gradFill>
                  <a:latin typeface="+mj-lt"/>
                </a:rPr>
                <a:t>2013 d</a:t>
              </a:r>
              <a:r>
                <a:rPr lang="en-US" sz="3600" dirty="0" smtClean="0">
                  <a:gradFill>
                    <a:gsLst>
                      <a:gs pos="1250">
                        <a:schemeClr val="bg1"/>
                      </a:gs>
                      <a:gs pos="100000">
                        <a:schemeClr val="bg1"/>
                      </a:gs>
                    </a:gsLst>
                    <a:lin ang="5400000" scaled="0"/>
                  </a:gradFill>
                  <a:latin typeface="+mj-lt"/>
                </a:rPr>
                <a:t>esktop </a:t>
              </a:r>
              <a:r>
                <a:rPr lang="en-US" sz="3600" dirty="0">
                  <a:gradFill>
                    <a:gsLst>
                      <a:gs pos="1250">
                        <a:schemeClr val="bg1"/>
                      </a:gs>
                      <a:gs pos="100000">
                        <a:schemeClr val="bg1"/>
                      </a:gs>
                    </a:gsLst>
                    <a:lin ang="5400000" scaled="0"/>
                  </a:gradFill>
                  <a:latin typeface="+mj-lt"/>
                </a:rPr>
                <a:t>a</a:t>
              </a:r>
              <a:r>
                <a:rPr lang="en-US" sz="3600" dirty="0" smtClean="0">
                  <a:gradFill>
                    <a:gsLst>
                      <a:gs pos="1250">
                        <a:schemeClr val="bg1"/>
                      </a:gs>
                      <a:gs pos="100000">
                        <a:schemeClr val="bg1"/>
                      </a:gs>
                    </a:gsLst>
                    <a:lin ang="5400000" scaled="0"/>
                  </a:gradFill>
                  <a:latin typeface="+mj-lt"/>
                </a:rPr>
                <a:t>pps</a:t>
              </a:r>
              <a:endParaRPr lang="en-US" sz="3600" dirty="0">
                <a:gradFill>
                  <a:gsLst>
                    <a:gs pos="1250">
                      <a:schemeClr val="bg1"/>
                    </a:gs>
                    <a:gs pos="100000">
                      <a:schemeClr val="bg1"/>
                    </a:gs>
                  </a:gsLst>
                  <a:lin ang="5400000" scaled="0"/>
                </a:gradFill>
                <a:latin typeface="+mj-lt"/>
              </a:endParaRPr>
            </a:p>
          </p:txBody>
        </p:sp>
        <p:sp>
          <p:nvSpPr>
            <p:cNvPr id="81" name="Oval 28"/>
            <p:cNvSpPr/>
            <p:nvPr/>
          </p:nvSpPr>
          <p:spPr>
            <a:xfrm>
              <a:off x="4248251" y="2974671"/>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Task </a:t>
              </a:r>
              <a:r>
                <a:rPr lang="en-US" sz="2400" dirty="0" smtClean="0">
                  <a:gradFill>
                    <a:gsLst>
                      <a:gs pos="1250">
                        <a:schemeClr val="bg1"/>
                      </a:gs>
                      <a:gs pos="100000">
                        <a:schemeClr val="bg1"/>
                      </a:gs>
                    </a:gsLst>
                    <a:lin ang="5400000" scaled="0"/>
                  </a:gradFill>
                </a:rPr>
                <a:t>pane </a:t>
              </a:r>
              <a:r>
                <a:rPr lang="en-US" sz="2400" dirty="0">
                  <a:gradFill>
                    <a:gsLst>
                      <a:gs pos="1250">
                        <a:schemeClr val="bg1"/>
                      </a:gs>
                      <a:gs pos="100000">
                        <a:schemeClr val="bg1"/>
                      </a:gs>
                    </a:gsLst>
                    <a:lin ang="5400000" scaled="0"/>
                  </a:gradFill>
                </a:rPr>
                <a:t>app</a:t>
              </a:r>
            </a:p>
          </p:txBody>
        </p:sp>
        <p:sp>
          <p:nvSpPr>
            <p:cNvPr id="82" name="Oval 28"/>
            <p:cNvSpPr/>
            <p:nvPr/>
          </p:nvSpPr>
          <p:spPr>
            <a:xfrm>
              <a:off x="4248251" y="3890186"/>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Content app</a:t>
              </a:r>
            </a:p>
          </p:txBody>
        </p:sp>
        <p:sp>
          <p:nvSpPr>
            <p:cNvPr id="83" name="Oval 28"/>
            <p:cNvSpPr/>
            <p:nvPr/>
          </p:nvSpPr>
          <p:spPr>
            <a:xfrm>
              <a:off x="4252711" y="4804539"/>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Mail app</a:t>
              </a:r>
            </a:p>
          </p:txBody>
        </p:sp>
        <p:sp>
          <p:nvSpPr>
            <p:cNvPr id="84" name="Freeform 83"/>
            <p:cNvSpPr>
              <a:spLocks noChangeAspect="1" noEditPoints="1"/>
            </p:cNvSpPr>
            <p:nvPr/>
          </p:nvSpPr>
          <p:spPr bwMode="auto">
            <a:xfrm>
              <a:off x="7359056" y="4999193"/>
              <a:ext cx="502920" cy="507352"/>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85" name="Freeform 84"/>
            <p:cNvSpPr>
              <a:spLocks noChangeAspect="1" noEditPoints="1"/>
            </p:cNvSpPr>
            <p:nvPr/>
          </p:nvSpPr>
          <p:spPr bwMode="auto">
            <a:xfrm>
              <a:off x="7359056" y="4055118"/>
              <a:ext cx="502920" cy="507351"/>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grpSp>
          <p:nvGrpSpPr>
            <p:cNvPr id="86" name="Group 85"/>
            <p:cNvGrpSpPr/>
            <p:nvPr/>
          </p:nvGrpSpPr>
          <p:grpSpPr>
            <a:xfrm>
              <a:off x="7122344" y="3062394"/>
              <a:ext cx="722852" cy="663801"/>
              <a:chOff x="6929441" y="2984170"/>
              <a:chExt cx="839588" cy="771001"/>
            </a:xfrm>
          </p:grpSpPr>
          <p:sp>
            <p:nvSpPr>
              <p:cNvPr id="87" name="Freeform 86"/>
              <p:cNvSpPr>
                <a:spLocks noChangeAspect="1" noEditPoints="1"/>
              </p:cNvSpPr>
              <p:nvPr/>
            </p:nvSpPr>
            <p:spPr bwMode="auto">
              <a:xfrm>
                <a:off x="6937393" y="2984170"/>
                <a:ext cx="346677" cy="36576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88" name="Freeform 87"/>
              <p:cNvSpPr>
                <a:spLocks noChangeAspect="1" noEditPoints="1"/>
              </p:cNvSpPr>
              <p:nvPr/>
            </p:nvSpPr>
            <p:spPr bwMode="auto">
              <a:xfrm>
                <a:off x="6929441" y="3389411"/>
                <a:ext cx="362580" cy="36576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89" name="Freeform 88"/>
              <p:cNvSpPr>
                <a:spLocks noChangeAspect="1" noEditPoints="1"/>
              </p:cNvSpPr>
              <p:nvPr/>
            </p:nvSpPr>
            <p:spPr bwMode="auto">
              <a:xfrm>
                <a:off x="7404866" y="2984170"/>
                <a:ext cx="362566" cy="36576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pic>
            <p:nvPicPr>
              <p:cNvPr id="90" name="Pictur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3270" y="3389411"/>
                <a:ext cx="365759" cy="365760"/>
              </a:xfrm>
              <a:prstGeom prst="rect">
                <a:avLst/>
              </a:prstGeom>
            </p:spPr>
          </p:pic>
        </p:grpSp>
      </p:grpSp>
      <p:sp useBgFill="1">
        <p:nvSpPr>
          <p:cNvPr id="91" name="Rectangle 90"/>
          <p:cNvSpPr/>
          <p:nvPr/>
        </p:nvSpPr>
        <p:spPr bwMode="auto">
          <a:xfrm>
            <a:off x="133350" y="6381751"/>
            <a:ext cx="12461966" cy="100690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426904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750" fill="hold"/>
                                        <p:tgtEl>
                                          <p:spTgt spid="67"/>
                                        </p:tgtEl>
                                        <p:attrNameLst>
                                          <p:attrName>ppt_x</p:attrName>
                                        </p:attrNameLst>
                                      </p:cBhvr>
                                      <p:tavLst>
                                        <p:tav tm="0">
                                          <p:val>
                                            <p:strVal val="#ppt_x"/>
                                          </p:val>
                                        </p:tav>
                                        <p:tav tm="100000">
                                          <p:val>
                                            <p:strVal val="#ppt_x"/>
                                          </p:val>
                                        </p:tav>
                                      </p:tavLst>
                                    </p:anim>
                                    <p:anim calcmode="lin" valueType="num">
                                      <p:cBhvr additive="base">
                                        <p:cTn id="8" dur="75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additive="base">
                                        <p:cTn id="13" dur="750" fill="hold"/>
                                        <p:tgtEl>
                                          <p:spTgt spid="79"/>
                                        </p:tgtEl>
                                        <p:attrNameLst>
                                          <p:attrName>ppt_x</p:attrName>
                                        </p:attrNameLst>
                                      </p:cBhvr>
                                      <p:tavLst>
                                        <p:tav tm="0">
                                          <p:val>
                                            <p:strVal val="#ppt_x"/>
                                          </p:val>
                                        </p:tav>
                                        <p:tav tm="100000">
                                          <p:val>
                                            <p:strVal val="#ppt_x"/>
                                          </p:val>
                                        </p:tav>
                                      </p:tavLst>
                                    </p:anim>
                                    <p:anim calcmode="lin" valueType="num">
                                      <p:cBhvr additive="base">
                                        <p:cTn id="14" dur="75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750" fill="hold"/>
                                        <p:tgtEl>
                                          <p:spTgt spid="73"/>
                                        </p:tgtEl>
                                        <p:attrNameLst>
                                          <p:attrName>ppt_x</p:attrName>
                                        </p:attrNameLst>
                                      </p:cBhvr>
                                      <p:tavLst>
                                        <p:tav tm="0">
                                          <p:val>
                                            <p:strVal val="#ppt_x"/>
                                          </p:val>
                                        </p:tav>
                                        <p:tav tm="100000">
                                          <p:val>
                                            <p:strVal val="#ppt_x"/>
                                          </p:val>
                                        </p:tav>
                                      </p:tavLst>
                                    </p:anim>
                                    <p:anim calcmode="lin" valueType="num">
                                      <p:cBhvr additive="base">
                                        <p:cTn id="20" dur="75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57" y="313361"/>
            <a:ext cx="11375536" cy="762786"/>
          </a:xfrm>
        </p:spPr>
        <p:txBody>
          <a:bodyPr/>
          <a:lstStyle/>
          <a:p>
            <a:r>
              <a:rPr lang="en-US" sz="4896" dirty="0"/>
              <a:t>Office 2013 development example scenarios</a:t>
            </a:r>
          </a:p>
        </p:txBody>
      </p:sp>
      <p:grpSp>
        <p:nvGrpSpPr>
          <p:cNvPr id="59" name="Group 58"/>
          <p:cNvGrpSpPr/>
          <p:nvPr/>
        </p:nvGrpSpPr>
        <p:grpSpPr>
          <a:xfrm>
            <a:off x="8045398" y="1465616"/>
            <a:ext cx="4444402" cy="5313196"/>
            <a:chOff x="7931098" y="1313216"/>
            <a:chExt cx="4444402" cy="5313196"/>
          </a:xfrm>
        </p:grpSpPr>
        <p:cxnSp>
          <p:nvCxnSpPr>
            <p:cNvPr id="60" name="Straight Connector 59"/>
            <p:cNvCxnSpPr/>
            <p:nvPr/>
          </p:nvCxnSpPr>
          <p:spPr>
            <a:xfrm flipV="1">
              <a:off x="9993797" y="1313216"/>
              <a:ext cx="1" cy="2503685"/>
            </a:xfrm>
            <a:prstGeom prst="line">
              <a:avLst/>
            </a:prstGeom>
            <a:noFill/>
            <a:ln w="28575" cap="rnd" cmpd="sng" algn="ctr">
              <a:solidFill>
                <a:schemeClr val="tx2"/>
              </a:solidFill>
              <a:prstDash val="sysDot"/>
              <a:tailEnd type="oval"/>
            </a:ln>
            <a:effectLst/>
          </p:spPr>
        </p:cxnSp>
        <p:sp>
          <p:nvSpPr>
            <p:cNvPr id="61" name="Rectangle 60"/>
            <p:cNvSpPr/>
            <p:nvPr/>
          </p:nvSpPr>
          <p:spPr>
            <a:xfrm>
              <a:off x="8075317" y="1326522"/>
              <a:ext cx="1867371" cy="489365"/>
            </a:xfrm>
            <a:prstGeom prst="rect">
              <a:avLst/>
            </a:prstGeom>
          </p:spPr>
          <p:txBody>
            <a:bodyPr wrap="none" lIns="182880" tIns="146304" rIns="182880" bIns="146304">
              <a:spAutoFit/>
            </a:bodyPr>
            <a:lstStyle/>
            <a:p>
              <a:pPr>
                <a:lnSpc>
                  <a:spcPct val="90000"/>
                </a:lnSpc>
              </a:pPr>
              <a:r>
                <a:rPr lang="en-US" sz="1400" dirty="0">
                  <a:gradFill>
                    <a:gsLst>
                      <a:gs pos="1250">
                        <a:schemeClr val="tx2"/>
                      </a:gs>
                      <a:gs pos="100000">
                        <a:schemeClr val="tx2"/>
                      </a:gs>
                    </a:gsLst>
                    <a:lin ang="5400000" scaled="0"/>
                  </a:gradFill>
                </a:rPr>
                <a:t>Business </a:t>
              </a:r>
              <a:r>
                <a:rPr lang="en-US" sz="1400" dirty="0" smtClean="0">
                  <a:gradFill>
                    <a:gsLst>
                      <a:gs pos="1250">
                        <a:schemeClr val="tx2"/>
                      </a:gs>
                      <a:gs pos="100000">
                        <a:schemeClr val="tx2"/>
                      </a:gs>
                    </a:gsLst>
                    <a:lin ang="5400000" scaled="0"/>
                  </a:gradFill>
                </a:rPr>
                <a:t>processes</a:t>
              </a:r>
              <a:endParaRPr lang="en-US" sz="1400" dirty="0">
                <a:gradFill>
                  <a:gsLst>
                    <a:gs pos="1250">
                      <a:schemeClr val="tx2"/>
                    </a:gs>
                    <a:gs pos="100000">
                      <a:schemeClr val="tx2"/>
                    </a:gs>
                  </a:gsLst>
                  <a:lin ang="5400000" scaled="0"/>
                </a:gradFill>
              </a:endParaRPr>
            </a:p>
          </p:txBody>
        </p:sp>
        <p:sp>
          <p:nvSpPr>
            <p:cNvPr id="62" name="Rectangle 61"/>
            <p:cNvSpPr/>
            <p:nvPr/>
          </p:nvSpPr>
          <p:spPr>
            <a:xfrm>
              <a:off x="10004371" y="1326522"/>
              <a:ext cx="2044688"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Sales and </a:t>
              </a:r>
              <a:r>
                <a:rPr lang="en-US" sz="1400" dirty="0" smtClean="0">
                  <a:gradFill>
                    <a:gsLst>
                      <a:gs pos="1250">
                        <a:schemeClr val="bg2"/>
                      </a:gs>
                      <a:gs pos="100000">
                        <a:schemeClr val="bg2"/>
                      </a:gs>
                    </a:gsLst>
                    <a:lin ang="5400000" scaled="0"/>
                  </a:gradFill>
                </a:rPr>
                <a:t>marketing, finance</a:t>
              </a:r>
              <a:r>
                <a:rPr lang="en-US" sz="1400" dirty="0">
                  <a:gradFill>
                    <a:gsLst>
                      <a:gs pos="1250">
                        <a:schemeClr val="bg2"/>
                      </a:gs>
                      <a:gs pos="100000">
                        <a:schemeClr val="bg2"/>
                      </a:gs>
                    </a:gsLst>
                    <a:lin ang="5400000" scaled="0"/>
                  </a:gradFill>
                </a:rPr>
                <a:t>, and HR</a:t>
              </a:r>
            </a:p>
          </p:txBody>
        </p:sp>
        <p:sp>
          <p:nvSpPr>
            <p:cNvPr id="63" name="Rectangle 62"/>
            <p:cNvSpPr/>
            <p:nvPr/>
          </p:nvSpPr>
          <p:spPr>
            <a:xfrm>
              <a:off x="8064160" y="1886735"/>
              <a:ext cx="1878528" cy="489365"/>
            </a:xfrm>
            <a:prstGeom prst="rect">
              <a:avLst/>
            </a:prstGeom>
          </p:spPr>
          <p:txBody>
            <a:bodyPr wrap="none" lIns="182880" tIns="146304" rIns="182880" bIns="146304">
              <a:spAutoFit/>
            </a:bodyPr>
            <a:lstStyle/>
            <a:p>
              <a:pPr>
                <a:lnSpc>
                  <a:spcPct val="90000"/>
                </a:lnSpc>
              </a:pPr>
              <a:r>
                <a:rPr lang="en-US" sz="1400" dirty="0">
                  <a:gradFill>
                    <a:gsLst>
                      <a:gs pos="1250">
                        <a:schemeClr val="tx2"/>
                      </a:gs>
                      <a:gs pos="100000">
                        <a:schemeClr val="tx2"/>
                      </a:gs>
                    </a:gsLst>
                    <a:lin ang="5400000" scaled="0"/>
                  </a:gradFill>
                </a:rPr>
                <a:t>Team </a:t>
              </a:r>
              <a:r>
                <a:rPr lang="en-US" sz="1400" dirty="0" smtClean="0">
                  <a:gradFill>
                    <a:gsLst>
                      <a:gs pos="1250">
                        <a:schemeClr val="tx2"/>
                      </a:gs>
                      <a:gs pos="100000">
                        <a:schemeClr val="tx2"/>
                      </a:gs>
                    </a:gsLst>
                    <a:lin ang="5400000" scaled="0"/>
                  </a:gradFill>
                </a:rPr>
                <a:t>collaboration</a:t>
              </a:r>
              <a:endParaRPr lang="en-US" sz="1400" dirty="0">
                <a:gradFill>
                  <a:gsLst>
                    <a:gs pos="1250">
                      <a:schemeClr val="tx2"/>
                    </a:gs>
                    <a:gs pos="100000">
                      <a:schemeClr val="tx2"/>
                    </a:gs>
                  </a:gsLst>
                  <a:lin ang="5400000" scaled="0"/>
                </a:gradFill>
              </a:endParaRPr>
            </a:p>
          </p:txBody>
        </p:sp>
        <p:sp>
          <p:nvSpPr>
            <p:cNvPr id="67" name="Rectangle 66"/>
            <p:cNvSpPr/>
            <p:nvPr/>
          </p:nvSpPr>
          <p:spPr>
            <a:xfrm>
              <a:off x="10004371" y="1886735"/>
              <a:ext cx="2371129"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Content and          project management</a:t>
              </a:r>
            </a:p>
          </p:txBody>
        </p:sp>
        <p:sp>
          <p:nvSpPr>
            <p:cNvPr id="69" name="Rectangle 68"/>
            <p:cNvSpPr/>
            <p:nvPr/>
          </p:nvSpPr>
          <p:spPr>
            <a:xfrm>
              <a:off x="8816226" y="2680821"/>
              <a:ext cx="1126462" cy="489365"/>
            </a:xfrm>
            <a:prstGeom prst="rect">
              <a:avLst/>
            </a:prstGeom>
          </p:spPr>
          <p:txBody>
            <a:bodyPr wrap="none" lIns="182880" tIns="146304" rIns="182880" bIns="146304">
              <a:spAutoFit/>
            </a:bodyPr>
            <a:lstStyle/>
            <a:p>
              <a:pPr>
                <a:lnSpc>
                  <a:spcPct val="90000"/>
                </a:lnSpc>
              </a:pPr>
              <a:r>
                <a:rPr lang="en-US" sz="1400" dirty="0">
                  <a:gradFill>
                    <a:gsLst>
                      <a:gs pos="1250">
                        <a:schemeClr val="tx2"/>
                      </a:gs>
                      <a:gs pos="100000">
                        <a:schemeClr val="tx2"/>
                      </a:gs>
                    </a:gsLst>
                    <a:lin ang="5400000" scaled="0"/>
                  </a:gradFill>
                </a:rPr>
                <a:t>Workflow</a:t>
              </a:r>
            </a:p>
          </p:txBody>
        </p:sp>
        <p:sp>
          <p:nvSpPr>
            <p:cNvPr id="70" name="Rectangle 69"/>
            <p:cNvSpPr/>
            <p:nvPr/>
          </p:nvSpPr>
          <p:spPr>
            <a:xfrm>
              <a:off x="10004371" y="2680821"/>
              <a:ext cx="2110122"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Document approval and expenses</a:t>
              </a:r>
            </a:p>
          </p:txBody>
        </p:sp>
        <p:grpSp>
          <p:nvGrpSpPr>
            <p:cNvPr id="71" name="Group 70"/>
            <p:cNvGrpSpPr/>
            <p:nvPr/>
          </p:nvGrpSpPr>
          <p:grpSpPr>
            <a:xfrm>
              <a:off x="7931098" y="3669859"/>
              <a:ext cx="4125403" cy="2956553"/>
              <a:chOff x="7931098" y="3669859"/>
              <a:chExt cx="4125403" cy="2956553"/>
            </a:xfrm>
          </p:grpSpPr>
          <p:sp>
            <p:nvSpPr>
              <p:cNvPr id="72" name="Rectangle 71"/>
              <p:cNvSpPr/>
              <p:nvPr/>
            </p:nvSpPr>
            <p:spPr>
              <a:xfrm>
                <a:off x="7931098" y="3669859"/>
                <a:ext cx="4125403" cy="2956553"/>
              </a:xfrm>
              <a:prstGeom prst="rect">
                <a:avLst/>
              </a:prstGeom>
              <a:solidFill>
                <a:schemeClr val="accent6"/>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App for </a:t>
                </a:r>
                <a:r>
                  <a:rPr lang="en-US" sz="2800" dirty="0" err="1"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73" name="Rectangle 72"/>
              <p:cNvSpPr/>
              <p:nvPr/>
            </p:nvSpPr>
            <p:spPr>
              <a:xfrm>
                <a:off x="8007866" y="4406867"/>
                <a:ext cx="3974620" cy="2147818"/>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Document template</a:t>
                </a:r>
                <a:endParaRPr lang="en-US" sz="2800" dirty="0">
                  <a:gradFill>
                    <a:gsLst>
                      <a:gs pos="1250">
                        <a:schemeClr val="bg1"/>
                      </a:gs>
                      <a:gs pos="100000">
                        <a:schemeClr val="bg1"/>
                      </a:gs>
                    </a:gsLst>
                    <a:lin ang="5400000" scaled="0"/>
                  </a:gradFill>
                  <a:latin typeface="+mj-lt"/>
                </a:endParaRPr>
              </a:p>
            </p:txBody>
          </p:sp>
          <p:sp>
            <p:nvSpPr>
              <p:cNvPr id="77" name="Oval 28"/>
              <p:cNvSpPr/>
              <p:nvPr/>
            </p:nvSpPr>
            <p:spPr>
              <a:xfrm>
                <a:off x="8087236" y="5100744"/>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sp>
            <p:nvSpPr>
              <p:cNvPr id="79" name="Oval 28"/>
              <p:cNvSpPr/>
              <p:nvPr/>
            </p:nvSpPr>
            <p:spPr>
              <a:xfrm>
                <a:off x="10029113" y="5100743"/>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sp>
            <p:nvSpPr>
              <p:cNvPr id="80" name="Oval 28"/>
              <p:cNvSpPr/>
              <p:nvPr/>
            </p:nvSpPr>
            <p:spPr>
              <a:xfrm>
                <a:off x="8087236" y="5818677"/>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sp>
            <p:nvSpPr>
              <p:cNvPr id="81" name="Oval 28"/>
              <p:cNvSpPr/>
              <p:nvPr/>
            </p:nvSpPr>
            <p:spPr>
              <a:xfrm>
                <a:off x="10029113" y="5818677"/>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grpSp>
      </p:grpSp>
      <p:grpSp>
        <p:nvGrpSpPr>
          <p:cNvPr id="82" name="Group 81"/>
          <p:cNvGrpSpPr/>
          <p:nvPr/>
        </p:nvGrpSpPr>
        <p:grpSpPr>
          <a:xfrm>
            <a:off x="123306" y="1465617"/>
            <a:ext cx="4659613" cy="5322086"/>
            <a:chOff x="-186938" y="1313217"/>
            <a:chExt cx="4659613" cy="5322086"/>
          </a:xfrm>
        </p:grpSpPr>
        <p:sp>
          <p:nvSpPr>
            <p:cNvPr id="83" name="Rectangle 82"/>
            <p:cNvSpPr/>
            <p:nvPr/>
          </p:nvSpPr>
          <p:spPr>
            <a:xfrm>
              <a:off x="1951107" y="2680821"/>
              <a:ext cx="2473481"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Translation, </a:t>
              </a:r>
              <a:r>
                <a:rPr lang="en-US" sz="1400" dirty="0" smtClean="0">
                  <a:gradFill>
                    <a:gsLst>
                      <a:gs pos="1250">
                        <a:schemeClr val="bg2"/>
                      </a:gs>
                      <a:gs pos="100000">
                        <a:schemeClr val="bg2"/>
                      </a:gs>
                    </a:gsLst>
                    <a:lin ang="5400000" scaled="0"/>
                  </a:gradFill>
                </a:rPr>
                <a:t>definitions</a:t>
              </a:r>
              <a:r>
                <a:rPr lang="en-US" sz="1400" dirty="0">
                  <a:gradFill>
                    <a:gsLst>
                      <a:gs pos="1250">
                        <a:schemeClr val="bg2"/>
                      </a:gs>
                      <a:gs pos="100000">
                        <a:schemeClr val="bg2"/>
                      </a:gs>
                    </a:gsLst>
                    <a:lin ang="5400000" scaled="0"/>
                  </a:gradFill>
                </a:rPr>
                <a:t>, </a:t>
              </a:r>
              <a:r>
                <a:rPr lang="en-US" sz="1400" dirty="0" smtClean="0">
                  <a:gradFill>
                    <a:gsLst>
                      <a:gs pos="1250">
                        <a:schemeClr val="bg2"/>
                      </a:gs>
                      <a:gs pos="100000">
                        <a:schemeClr val="bg2"/>
                      </a:gs>
                    </a:gsLst>
                    <a:lin ang="5400000" scaled="0"/>
                  </a:gradFill>
                </a:rPr>
                <a:t>dictionary</a:t>
              </a:r>
              <a:r>
                <a:rPr lang="en-US" sz="1400" dirty="0">
                  <a:gradFill>
                    <a:gsLst>
                      <a:gs pos="1250">
                        <a:schemeClr val="bg2"/>
                      </a:gs>
                      <a:gs pos="100000">
                        <a:schemeClr val="bg2"/>
                      </a:gs>
                    </a:gsLst>
                    <a:lin ang="5400000" scaled="0"/>
                  </a:gradFill>
                </a:rPr>
                <a:t>, </a:t>
              </a:r>
              <a:r>
                <a:rPr lang="en-US" sz="1400" dirty="0" smtClean="0">
                  <a:gradFill>
                    <a:gsLst>
                      <a:gs pos="1250">
                        <a:schemeClr val="bg2"/>
                      </a:gs>
                      <a:gs pos="100000">
                        <a:schemeClr val="bg2"/>
                      </a:gs>
                    </a:gsLst>
                    <a:lin ang="5400000" scaled="0"/>
                  </a:gradFill>
                </a:rPr>
                <a:t>help</a:t>
              </a:r>
              <a:r>
                <a:rPr lang="en-US" sz="1400" dirty="0">
                  <a:gradFill>
                    <a:gsLst>
                      <a:gs pos="1250">
                        <a:schemeClr val="bg2"/>
                      </a:gs>
                      <a:gs pos="100000">
                        <a:schemeClr val="bg2"/>
                      </a:gs>
                    </a:gsLst>
                    <a:lin ang="5400000" scaled="0"/>
                  </a:gradFill>
                </a:rPr>
                <a:t>, </a:t>
              </a:r>
              <a:r>
                <a:rPr lang="en-US" sz="1400" dirty="0" smtClean="0">
                  <a:gradFill>
                    <a:gsLst>
                      <a:gs pos="1250">
                        <a:schemeClr val="bg2"/>
                      </a:gs>
                      <a:gs pos="100000">
                        <a:schemeClr val="bg2"/>
                      </a:gs>
                    </a:gsLst>
                    <a:lin ang="5400000" scaled="0"/>
                  </a:gradFill>
                </a:rPr>
                <a:t>research</a:t>
              </a:r>
              <a:endParaRPr lang="en-US" sz="1400" dirty="0">
                <a:gradFill>
                  <a:gsLst>
                    <a:gs pos="1250">
                      <a:schemeClr val="bg2"/>
                    </a:gs>
                    <a:gs pos="100000">
                      <a:schemeClr val="bg2"/>
                    </a:gs>
                  </a:gsLst>
                  <a:lin ang="5400000" scaled="0"/>
                </a:gradFill>
              </a:endParaRPr>
            </a:p>
          </p:txBody>
        </p:sp>
        <p:sp>
          <p:nvSpPr>
            <p:cNvPr id="84" name="Rectangle 83"/>
            <p:cNvSpPr/>
            <p:nvPr/>
          </p:nvSpPr>
          <p:spPr>
            <a:xfrm>
              <a:off x="1951107" y="3876229"/>
              <a:ext cx="2521568" cy="877163"/>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Business data lookup (CRM), </a:t>
              </a:r>
              <a:r>
                <a:rPr lang="en-US" sz="1400" dirty="0" smtClean="0">
                  <a:gradFill>
                    <a:gsLst>
                      <a:gs pos="1250">
                        <a:schemeClr val="bg2"/>
                      </a:gs>
                      <a:gs pos="100000">
                        <a:schemeClr val="bg2"/>
                      </a:gs>
                    </a:gsLst>
                    <a:lin ang="5400000" scaled="0"/>
                  </a:gradFill>
                </a:rPr>
                <a:t>contextual forms </a:t>
              </a:r>
              <a:r>
                <a:rPr lang="en-US" sz="1400" dirty="0">
                  <a:gradFill>
                    <a:gsLst>
                      <a:gs pos="1250">
                        <a:schemeClr val="bg2"/>
                      </a:gs>
                      <a:gs pos="100000">
                        <a:schemeClr val="bg2"/>
                      </a:gs>
                    </a:gsLst>
                    <a:lin ang="5400000" scaled="0"/>
                  </a:gradFill>
                </a:rPr>
                <a:t>(surveys)</a:t>
              </a:r>
            </a:p>
          </p:txBody>
        </p:sp>
        <p:grpSp>
          <p:nvGrpSpPr>
            <p:cNvPr id="85" name="Group 84"/>
            <p:cNvGrpSpPr/>
            <p:nvPr/>
          </p:nvGrpSpPr>
          <p:grpSpPr>
            <a:xfrm>
              <a:off x="-186938" y="1313217"/>
              <a:ext cx="4245931" cy="5322086"/>
              <a:chOff x="-186938" y="1313217"/>
              <a:chExt cx="4245931" cy="5322086"/>
            </a:xfrm>
          </p:grpSpPr>
          <p:cxnSp>
            <p:nvCxnSpPr>
              <p:cNvPr id="86" name="Straight Connector 85"/>
              <p:cNvCxnSpPr/>
              <p:nvPr/>
            </p:nvCxnSpPr>
            <p:spPr>
              <a:xfrm flipV="1">
                <a:off x="1942478" y="1313217"/>
                <a:ext cx="0" cy="4989615"/>
              </a:xfrm>
              <a:prstGeom prst="line">
                <a:avLst/>
              </a:prstGeom>
              <a:noFill/>
              <a:ln w="28575" cap="rnd" cmpd="sng" algn="ctr">
                <a:solidFill>
                  <a:schemeClr val="tx2"/>
                </a:solidFill>
                <a:prstDash val="sysDot"/>
                <a:tailEnd type="oval"/>
              </a:ln>
              <a:effectLst/>
            </p:spPr>
          </p:cxnSp>
          <p:sp>
            <p:nvSpPr>
              <p:cNvPr id="87" name="Rectangle 86"/>
              <p:cNvSpPr/>
              <p:nvPr/>
            </p:nvSpPr>
            <p:spPr>
              <a:xfrm>
                <a:off x="204488" y="1326522"/>
                <a:ext cx="1739194" cy="489365"/>
              </a:xfrm>
              <a:prstGeom prst="rect">
                <a:avLst/>
              </a:prstGeom>
            </p:spPr>
            <p:txBody>
              <a:bodyPr wrap="none" lIns="182880" tIns="146304" rIns="182880" bIns="146304">
                <a:spAutoFit/>
              </a:bodyPr>
              <a:lstStyle/>
              <a:p>
                <a:pPr>
                  <a:lnSpc>
                    <a:spcPct val="90000"/>
                  </a:lnSpc>
                  <a:spcBef>
                    <a:spcPts val="800"/>
                  </a:spcBef>
                </a:pPr>
                <a:r>
                  <a:rPr lang="en-US" sz="1400" dirty="0">
                    <a:gradFill>
                      <a:gsLst>
                        <a:gs pos="1250">
                          <a:schemeClr val="tx2"/>
                        </a:gs>
                        <a:gs pos="100000">
                          <a:schemeClr val="tx2"/>
                        </a:gs>
                      </a:gsLst>
                      <a:lin ang="5400000" scaled="0"/>
                    </a:gradFill>
                  </a:rPr>
                  <a:t>Rich </a:t>
                </a:r>
                <a:r>
                  <a:rPr lang="en-US" sz="1400" dirty="0" smtClean="0">
                    <a:gradFill>
                      <a:gsLst>
                        <a:gs pos="1250">
                          <a:schemeClr val="tx2"/>
                        </a:gs>
                        <a:gs pos="100000">
                          <a:schemeClr val="tx2"/>
                        </a:gs>
                      </a:gsLst>
                      <a:lin ang="5400000" scaled="0"/>
                    </a:gradFill>
                  </a:rPr>
                  <a:t>web </a:t>
                </a:r>
                <a:r>
                  <a:rPr lang="en-US" sz="1400" dirty="0">
                    <a:gradFill>
                      <a:gsLst>
                        <a:gs pos="1250">
                          <a:schemeClr val="tx2"/>
                        </a:gs>
                        <a:gs pos="100000">
                          <a:schemeClr val="tx2"/>
                        </a:gs>
                      </a:gsLst>
                      <a:lin ang="5400000" scaled="0"/>
                    </a:gradFill>
                  </a:rPr>
                  <a:t>content</a:t>
                </a:r>
              </a:p>
            </p:txBody>
          </p:sp>
          <p:sp>
            <p:nvSpPr>
              <p:cNvPr id="88" name="Rectangle 87"/>
              <p:cNvSpPr/>
              <p:nvPr/>
            </p:nvSpPr>
            <p:spPr>
              <a:xfrm>
                <a:off x="1951107" y="1326522"/>
                <a:ext cx="1925999"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YouTube </a:t>
                </a:r>
                <a:r>
                  <a:rPr lang="en-US" sz="1400" dirty="0" smtClean="0">
                    <a:gradFill>
                      <a:gsLst>
                        <a:gs pos="1250">
                          <a:schemeClr val="bg2"/>
                        </a:gs>
                        <a:gs pos="100000">
                          <a:schemeClr val="bg2"/>
                        </a:gs>
                      </a:gsLst>
                      <a:lin ang="5400000" scaled="0"/>
                    </a:gradFill>
                  </a:rPr>
                  <a:t>video and photo gallery</a:t>
                </a:r>
                <a:endParaRPr lang="en-US" sz="1400" dirty="0">
                  <a:gradFill>
                    <a:gsLst>
                      <a:gs pos="1250">
                        <a:schemeClr val="bg2"/>
                      </a:gs>
                      <a:gs pos="100000">
                        <a:schemeClr val="bg2"/>
                      </a:gs>
                    </a:gsLst>
                    <a:lin ang="5400000" scaled="0"/>
                  </a:gradFill>
                </a:endParaRPr>
              </a:p>
            </p:txBody>
          </p:sp>
          <p:sp>
            <p:nvSpPr>
              <p:cNvPr id="89" name="Rectangle 88"/>
              <p:cNvSpPr/>
              <p:nvPr/>
            </p:nvSpPr>
            <p:spPr>
              <a:xfrm>
                <a:off x="-186938" y="1886735"/>
                <a:ext cx="2130620" cy="683264"/>
              </a:xfrm>
              <a:prstGeom prst="rect">
                <a:avLst/>
              </a:prstGeom>
            </p:spPr>
            <p:txBody>
              <a:bodyPr wrap="square" lIns="182880" tIns="146304" rIns="182880" bIns="146304">
                <a:spAutoFit/>
              </a:bodyPr>
              <a:lstStyle/>
              <a:p>
                <a:pPr algn="r">
                  <a:lnSpc>
                    <a:spcPct val="90000"/>
                  </a:lnSpc>
                  <a:spcBef>
                    <a:spcPts val="800"/>
                  </a:spcBef>
                </a:pPr>
                <a:r>
                  <a:rPr lang="en-US" sz="1400" dirty="0">
                    <a:gradFill>
                      <a:gsLst>
                        <a:gs pos="1250">
                          <a:schemeClr val="tx2"/>
                        </a:gs>
                        <a:gs pos="100000">
                          <a:schemeClr val="tx2"/>
                        </a:gs>
                      </a:gsLst>
                      <a:lin ang="5400000" scaled="0"/>
                    </a:gradFill>
                  </a:rPr>
                  <a:t>Data v</a:t>
                </a:r>
                <a:r>
                  <a:rPr lang="en-US" sz="1400" dirty="0" smtClean="0">
                    <a:gradFill>
                      <a:gsLst>
                        <a:gs pos="1250">
                          <a:schemeClr val="tx2"/>
                        </a:gs>
                        <a:gs pos="100000">
                          <a:schemeClr val="tx2"/>
                        </a:gs>
                      </a:gsLst>
                      <a:lin ang="5400000" scaled="0"/>
                    </a:gradFill>
                  </a:rPr>
                  <a:t>isualization, analysis and mashups</a:t>
                </a:r>
                <a:endParaRPr lang="en-US" sz="1400" dirty="0">
                  <a:gradFill>
                    <a:gsLst>
                      <a:gs pos="1250">
                        <a:schemeClr val="tx2"/>
                      </a:gs>
                      <a:gs pos="100000">
                        <a:schemeClr val="tx2"/>
                      </a:gs>
                    </a:gsLst>
                    <a:lin ang="5400000" scaled="0"/>
                  </a:gradFill>
                </a:endParaRPr>
              </a:p>
            </p:txBody>
          </p:sp>
          <p:sp>
            <p:nvSpPr>
              <p:cNvPr id="90" name="Rectangle 89"/>
              <p:cNvSpPr/>
              <p:nvPr/>
            </p:nvSpPr>
            <p:spPr>
              <a:xfrm>
                <a:off x="1951107" y="1886735"/>
                <a:ext cx="1955471"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Maps, </a:t>
                </a:r>
                <a:r>
                  <a:rPr lang="en-US" sz="1400" dirty="0" smtClean="0">
                    <a:gradFill>
                      <a:gsLst>
                        <a:gs pos="1250">
                          <a:schemeClr val="bg2"/>
                        </a:gs>
                        <a:gs pos="100000">
                          <a:schemeClr val="bg2"/>
                        </a:gs>
                      </a:gsLst>
                      <a:lin ang="5400000" scaled="0"/>
                    </a:gradFill>
                  </a:rPr>
                  <a:t>custom </a:t>
                </a:r>
                <a:r>
                  <a:rPr lang="en-US" sz="1400" dirty="0">
                    <a:gradFill>
                      <a:gsLst>
                        <a:gs pos="1250">
                          <a:schemeClr val="bg2"/>
                        </a:gs>
                        <a:gs pos="100000">
                          <a:schemeClr val="bg2"/>
                        </a:gs>
                      </a:gsLst>
                      <a:lin ang="5400000" scaled="0"/>
                    </a:gradFill>
                  </a:rPr>
                  <a:t>charts, </a:t>
                </a:r>
                <a:r>
                  <a:rPr lang="en-US" sz="1400" dirty="0" smtClean="0">
                    <a:gradFill>
                      <a:gsLst>
                        <a:gs pos="1250">
                          <a:schemeClr val="bg2"/>
                        </a:gs>
                        <a:gs pos="100000">
                          <a:schemeClr val="bg2"/>
                        </a:gs>
                      </a:gsLst>
                      <a:lin ang="5400000" scaled="0"/>
                    </a:gradFill>
                  </a:rPr>
                  <a:t>and lookups</a:t>
                </a:r>
                <a:endParaRPr lang="en-US" sz="1400" dirty="0">
                  <a:gradFill>
                    <a:gsLst>
                      <a:gs pos="1250">
                        <a:schemeClr val="bg2"/>
                      </a:gs>
                      <a:gs pos="100000">
                        <a:schemeClr val="bg2"/>
                      </a:gs>
                    </a:gsLst>
                    <a:lin ang="5400000" scaled="0"/>
                  </a:gradFill>
                </a:endParaRPr>
              </a:p>
            </p:txBody>
          </p:sp>
          <p:sp>
            <p:nvSpPr>
              <p:cNvPr id="91" name="Rectangle 90"/>
              <p:cNvSpPr/>
              <p:nvPr/>
            </p:nvSpPr>
            <p:spPr>
              <a:xfrm>
                <a:off x="171846" y="2680821"/>
                <a:ext cx="1771836" cy="489365"/>
              </a:xfrm>
              <a:prstGeom prst="rect">
                <a:avLst/>
              </a:prstGeom>
            </p:spPr>
            <p:txBody>
              <a:bodyPr wrap="square" lIns="182880" tIns="146304" rIns="182880" bIns="146304">
                <a:spAutoFit/>
              </a:bodyPr>
              <a:lstStyle/>
              <a:p>
                <a:pPr algn="r">
                  <a:lnSpc>
                    <a:spcPct val="90000"/>
                  </a:lnSpc>
                  <a:spcBef>
                    <a:spcPts val="800"/>
                  </a:spcBef>
                </a:pPr>
                <a:r>
                  <a:rPr lang="en-US" sz="1400" dirty="0">
                    <a:gradFill>
                      <a:gsLst>
                        <a:gs pos="1250">
                          <a:schemeClr val="tx2"/>
                        </a:gs>
                        <a:gs pos="100000">
                          <a:schemeClr val="tx2"/>
                        </a:gs>
                      </a:gsLst>
                      <a:lin ang="5400000" scaled="0"/>
                    </a:gradFill>
                  </a:rPr>
                  <a:t>Reference </a:t>
                </a:r>
                <a:r>
                  <a:rPr lang="en-US" sz="1400" dirty="0" smtClean="0">
                    <a:gradFill>
                      <a:gsLst>
                        <a:gs pos="1250">
                          <a:schemeClr val="tx2"/>
                        </a:gs>
                        <a:gs pos="100000">
                          <a:schemeClr val="tx2"/>
                        </a:gs>
                      </a:gsLst>
                      <a:lin ang="5400000" scaled="0"/>
                    </a:gradFill>
                  </a:rPr>
                  <a:t>tools</a:t>
                </a:r>
                <a:endParaRPr lang="en-US" sz="1400" dirty="0">
                  <a:gradFill>
                    <a:gsLst>
                      <a:gs pos="1250">
                        <a:schemeClr val="tx2"/>
                      </a:gs>
                      <a:gs pos="100000">
                        <a:schemeClr val="tx2"/>
                      </a:gs>
                    </a:gsLst>
                    <a:lin ang="5400000" scaled="0"/>
                  </a:gradFill>
                </a:endParaRPr>
              </a:p>
            </p:txBody>
          </p:sp>
          <p:sp>
            <p:nvSpPr>
              <p:cNvPr id="92" name="Rectangle 91"/>
              <p:cNvSpPr/>
              <p:nvPr/>
            </p:nvSpPr>
            <p:spPr>
              <a:xfrm>
                <a:off x="-47657" y="3260635"/>
                <a:ext cx="1991339" cy="683264"/>
              </a:xfrm>
              <a:prstGeom prst="rect">
                <a:avLst/>
              </a:prstGeom>
            </p:spPr>
            <p:txBody>
              <a:bodyPr wrap="square" lIns="182880" tIns="146304" rIns="182880" bIns="146304">
                <a:spAutoFit/>
              </a:bodyPr>
              <a:lstStyle/>
              <a:p>
                <a:pPr algn="r">
                  <a:lnSpc>
                    <a:spcPct val="90000"/>
                  </a:lnSpc>
                  <a:spcBef>
                    <a:spcPts val="800"/>
                  </a:spcBef>
                </a:pPr>
                <a:r>
                  <a:rPr lang="en-US" sz="1400" dirty="0">
                    <a:gradFill>
                      <a:gsLst>
                        <a:gs pos="1250">
                          <a:schemeClr val="tx2"/>
                        </a:gs>
                        <a:gs pos="100000">
                          <a:schemeClr val="tx2"/>
                        </a:gs>
                      </a:gsLst>
                      <a:lin ang="5400000" scaled="0"/>
                    </a:gradFill>
                  </a:rPr>
                  <a:t>Content a</a:t>
                </a:r>
                <a:r>
                  <a:rPr lang="en-US" sz="1400" dirty="0" smtClean="0">
                    <a:gradFill>
                      <a:gsLst>
                        <a:gs pos="1250">
                          <a:schemeClr val="tx2"/>
                        </a:gs>
                        <a:gs pos="100000">
                          <a:schemeClr val="tx2"/>
                        </a:gs>
                      </a:gsLst>
                      <a:lin ang="5400000" scaled="0"/>
                    </a:gradFill>
                  </a:rPr>
                  <a:t>uthoring and </a:t>
                </a:r>
                <a:r>
                  <a:rPr lang="en-US" sz="1400" dirty="0">
                    <a:gradFill>
                      <a:gsLst>
                        <a:gs pos="1250">
                          <a:schemeClr val="tx2"/>
                        </a:gs>
                        <a:gs pos="100000">
                          <a:schemeClr val="tx2"/>
                        </a:gs>
                      </a:gsLst>
                      <a:lin ang="5400000" scaled="0"/>
                    </a:gradFill>
                  </a:rPr>
                  <a:t>p</a:t>
                </a:r>
                <a:r>
                  <a:rPr lang="en-US" sz="1400" dirty="0" smtClean="0">
                    <a:gradFill>
                      <a:gsLst>
                        <a:gs pos="1250">
                          <a:schemeClr val="tx2"/>
                        </a:gs>
                        <a:gs pos="100000">
                          <a:schemeClr val="tx2"/>
                        </a:gs>
                      </a:gsLst>
                      <a:lin ang="5400000" scaled="0"/>
                    </a:gradFill>
                  </a:rPr>
                  <a:t>ublishing</a:t>
                </a:r>
                <a:endParaRPr lang="en-US" sz="1400" dirty="0">
                  <a:gradFill>
                    <a:gsLst>
                      <a:gs pos="1250">
                        <a:schemeClr val="tx2"/>
                      </a:gs>
                      <a:gs pos="100000">
                        <a:schemeClr val="tx2"/>
                      </a:gs>
                    </a:gsLst>
                    <a:lin ang="5400000" scaled="0"/>
                  </a:gradFill>
                </a:endParaRPr>
              </a:p>
            </p:txBody>
          </p:sp>
          <p:sp>
            <p:nvSpPr>
              <p:cNvPr id="93" name="Rectangle 92"/>
              <p:cNvSpPr/>
              <p:nvPr/>
            </p:nvSpPr>
            <p:spPr>
              <a:xfrm>
                <a:off x="27253" y="3876229"/>
                <a:ext cx="1916429" cy="683264"/>
              </a:xfrm>
              <a:prstGeom prst="rect">
                <a:avLst/>
              </a:prstGeom>
            </p:spPr>
            <p:txBody>
              <a:bodyPr wrap="square" lIns="182880" tIns="146304" rIns="182880" bIns="146304">
                <a:spAutoFit/>
              </a:bodyPr>
              <a:lstStyle/>
              <a:p>
                <a:pPr algn="r">
                  <a:lnSpc>
                    <a:spcPct val="90000"/>
                  </a:lnSpc>
                  <a:spcBef>
                    <a:spcPts val="800"/>
                  </a:spcBef>
                </a:pPr>
                <a:r>
                  <a:rPr lang="en-US" sz="1400" dirty="0" smtClean="0">
                    <a:gradFill>
                      <a:gsLst>
                        <a:gs pos="1250">
                          <a:schemeClr val="tx2"/>
                        </a:gs>
                        <a:gs pos="100000">
                          <a:schemeClr val="tx2"/>
                        </a:gs>
                      </a:gsLst>
                      <a:lin ang="5400000" scaled="0"/>
                    </a:gradFill>
                  </a:rPr>
                  <a:t>Contextual content and services</a:t>
                </a:r>
                <a:endParaRPr lang="en-US" sz="1400" dirty="0">
                  <a:gradFill>
                    <a:gsLst>
                      <a:gs pos="1250">
                        <a:schemeClr val="tx2"/>
                      </a:gs>
                      <a:gs pos="100000">
                        <a:schemeClr val="tx2"/>
                      </a:gs>
                    </a:gsLst>
                    <a:lin ang="5400000" scaled="0"/>
                  </a:gradFill>
                </a:endParaRPr>
              </a:p>
            </p:txBody>
          </p:sp>
          <p:sp>
            <p:nvSpPr>
              <p:cNvPr id="94" name="Rectangle 93"/>
              <p:cNvSpPr/>
              <p:nvPr/>
            </p:nvSpPr>
            <p:spPr>
              <a:xfrm>
                <a:off x="165863" y="4651111"/>
                <a:ext cx="1777819" cy="683264"/>
              </a:xfrm>
              <a:prstGeom prst="rect">
                <a:avLst/>
              </a:prstGeom>
            </p:spPr>
            <p:txBody>
              <a:bodyPr wrap="square" lIns="182880" tIns="146304" rIns="182880" bIns="146304">
                <a:spAutoFit/>
              </a:bodyPr>
              <a:lstStyle/>
              <a:p>
                <a:pPr algn="r">
                  <a:lnSpc>
                    <a:spcPct val="90000"/>
                  </a:lnSpc>
                  <a:spcBef>
                    <a:spcPts val="800"/>
                  </a:spcBef>
                </a:pPr>
                <a:r>
                  <a:rPr lang="en-US" sz="1400" dirty="0">
                    <a:gradFill>
                      <a:gsLst>
                        <a:gs pos="1250">
                          <a:schemeClr val="tx2"/>
                        </a:gs>
                        <a:gs pos="100000">
                          <a:schemeClr val="tx2"/>
                        </a:gs>
                      </a:gsLst>
                      <a:lin ang="5400000" scaled="0"/>
                    </a:gradFill>
                  </a:rPr>
                  <a:t>Workflow and </a:t>
                </a:r>
                <a:r>
                  <a:rPr lang="en-US" sz="1400" dirty="0" smtClean="0">
                    <a:gradFill>
                      <a:gsLst>
                        <a:gs pos="1250">
                          <a:schemeClr val="tx2"/>
                        </a:gs>
                        <a:gs pos="100000">
                          <a:schemeClr val="tx2"/>
                        </a:gs>
                      </a:gsLst>
                      <a:lin ang="5400000" scaled="0"/>
                    </a:gradFill>
                  </a:rPr>
                  <a:t>collaboration</a:t>
                </a:r>
                <a:endParaRPr lang="en-US" sz="1400" dirty="0">
                  <a:gradFill>
                    <a:gsLst>
                      <a:gs pos="1250">
                        <a:schemeClr val="tx2"/>
                      </a:gs>
                      <a:gs pos="100000">
                        <a:schemeClr val="tx2"/>
                      </a:gs>
                    </a:gsLst>
                    <a:lin ang="5400000" scaled="0"/>
                  </a:gradFill>
                </a:endParaRPr>
              </a:p>
            </p:txBody>
          </p:sp>
          <p:sp>
            <p:nvSpPr>
              <p:cNvPr id="95" name="Rectangle 94"/>
              <p:cNvSpPr/>
              <p:nvPr/>
            </p:nvSpPr>
            <p:spPr>
              <a:xfrm>
                <a:off x="1951107" y="3260635"/>
                <a:ext cx="1720370"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Doc </a:t>
                </a:r>
                <a:r>
                  <a:rPr lang="en-US" sz="1400" dirty="0" smtClean="0">
                    <a:gradFill>
                      <a:gsLst>
                        <a:gs pos="1250">
                          <a:schemeClr val="bg2"/>
                        </a:gs>
                        <a:gs pos="100000">
                          <a:schemeClr val="bg2"/>
                        </a:gs>
                      </a:gsLst>
                      <a:lin ang="5400000" scaled="0"/>
                    </a:gradFill>
                  </a:rPr>
                  <a:t>builders and print </a:t>
                </a:r>
                <a:r>
                  <a:rPr lang="en-US" sz="1400" dirty="0">
                    <a:gradFill>
                      <a:gsLst>
                        <a:gs pos="1250">
                          <a:schemeClr val="bg2"/>
                        </a:gs>
                        <a:gs pos="100000">
                          <a:schemeClr val="bg2"/>
                        </a:gs>
                      </a:gsLst>
                      <a:lin ang="5400000" scaled="0"/>
                    </a:gradFill>
                  </a:rPr>
                  <a:t>services</a:t>
                </a:r>
              </a:p>
            </p:txBody>
          </p:sp>
          <p:sp>
            <p:nvSpPr>
              <p:cNvPr id="96" name="Rectangle 95"/>
              <p:cNvSpPr/>
              <p:nvPr/>
            </p:nvSpPr>
            <p:spPr>
              <a:xfrm>
                <a:off x="1951107" y="4651111"/>
                <a:ext cx="2107886"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Project tracking, </a:t>
                </a:r>
                <a:r>
                  <a:rPr lang="en-US" sz="1400" dirty="0" smtClean="0">
                    <a:gradFill>
                      <a:gsLst>
                        <a:gs pos="1250">
                          <a:schemeClr val="bg2"/>
                        </a:gs>
                        <a:gs pos="100000">
                          <a:schemeClr val="bg2"/>
                        </a:gs>
                      </a:gsLst>
                      <a:lin ang="5400000" scaled="0"/>
                    </a:gradFill>
                  </a:rPr>
                  <a:t>coauthoring</a:t>
                </a:r>
                <a:endParaRPr lang="en-US" sz="1400" dirty="0">
                  <a:gradFill>
                    <a:gsLst>
                      <a:gs pos="1250">
                        <a:schemeClr val="bg2"/>
                      </a:gs>
                      <a:gs pos="100000">
                        <a:schemeClr val="bg2"/>
                      </a:gs>
                    </a:gsLst>
                    <a:lin ang="5400000" scaled="0"/>
                  </a:gradFill>
                </a:endParaRPr>
              </a:p>
            </p:txBody>
          </p:sp>
          <p:sp>
            <p:nvSpPr>
              <p:cNvPr id="97" name="Oval 28"/>
              <p:cNvSpPr/>
              <p:nvPr/>
            </p:nvSpPr>
            <p:spPr>
              <a:xfrm>
                <a:off x="1006888" y="5995223"/>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grpSp>
      </p:grpSp>
      <p:grpSp>
        <p:nvGrpSpPr>
          <p:cNvPr id="98" name="Group 97"/>
          <p:cNvGrpSpPr/>
          <p:nvPr/>
        </p:nvGrpSpPr>
        <p:grpSpPr>
          <a:xfrm>
            <a:off x="3995582" y="1465616"/>
            <a:ext cx="3974620" cy="5308332"/>
            <a:chOff x="3881282" y="1313216"/>
            <a:chExt cx="3974620" cy="5308332"/>
          </a:xfrm>
        </p:grpSpPr>
        <p:sp>
          <p:nvSpPr>
            <p:cNvPr id="99" name="Rectangle 98"/>
            <p:cNvSpPr/>
            <p:nvPr/>
          </p:nvSpPr>
          <p:spPr>
            <a:xfrm>
              <a:off x="3905637" y="1326522"/>
              <a:ext cx="1967968" cy="489365"/>
            </a:xfrm>
            <a:prstGeom prst="rect">
              <a:avLst/>
            </a:prstGeom>
          </p:spPr>
          <p:txBody>
            <a:bodyPr wrap="square" lIns="182880" tIns="146304" rIns="182880" bIns="146304">
              <a:spAutoFit/>
            </a:bodyPr>
            <a:lstStyle/>
            <a:p>
              <a:pPr algn="r">
                <a:lnSpc>
                  <a:spcPct val="90000"/>
                </a:lnSpc>
              </a:pPr>
              <a:r>
                <a:rPr lang="en-US" sz="1400" dirty="0">
                  <a:gradFill>
                    <a:gsLst>
                      <a:gs pos="1250">
                        <a:schemeClr val="tx2"/>
                      </a:gs>
                      <a:gs pos="100000">
                        <a:schemeClr val="tx2"/>
                      </a:gs>
                    </a:gsLst>
                    <a:lin ang="5400000" scaled="0"/>
                  </a:gradFill>
                </a:rPr>
                <a:t>Content </a:t>
              </a:r>
              <a:r>
                <a:rPr lang="en-US" sz="1400" dirty="0" smtClean="0">
                  <a:gradFill>
                    <a:gsLst>
                      <a:gs pos="1250">
                        <a:schemeClr val="tx2"/>
                      </a:gs>
                      <a:gs pos="100000">
                        <a:schemeClr val="tx2"/>
                      </a:gs>
                    </a:gsLst>
                    <a:lin ang="5400000" scaled="0"/>
                  </a:gradFill>
                </a:rPr>
                <a:t>authoring</a:t>
              </a:r>
              <a:endParaRPr lang="en-US" sz="1400" dirty="0">
                <a:gradFill>
                  <a:gsLst>
                    <a:gs pos="1250">
                      <a:schemeClr val="tx2"/>
                    </a:gs>
                    <a:gs pos="100000">
                      <a:schemeClr val="tx2"/>
                    </a:gs>
                  </a:gsLst>
                  <a:lin ang="5400000" scaled="0"/>
                </a:gradFill>
              </a:endParaRPr>
            </a:p>
          </p:txBody>
        </p:sp>
        <p:sp>
          <p:nvSpPr>
            <p:cNvPr id="100" name="Rectangle 99"/>
            <p:cNvSpPr/>
            <p:nvPr/>
          </p:nvSpPr>
          <p:spPr>
            <a:xfrm>
              <a:off x="5881799" y="1326522"/>
              <a:ext cx="1775858"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Resumes and contracts</a:t>
              </a:r>
            </a:p>
          </p:txBody>
        </p:sp>
        <p:sp>
          <p:nvSpPr>
            <p:cNvPr id="101" name="Rectangle 100"/>
            <p:cNvSpPr/>
            <p:nvPr/>
          </p:nvSpPr>
          <p:spPr>
            <a:xfrm>
              <a:off x="4564850" y="1886735"/>
              <a:ext cx="1308755" cy="489365"/>
            </a:xfrm>
            <a:prstGeom prst="rect">
              <a:avLst/>
            </a:prstGeom>
          </p:spPr>
          <p:txBody>
            <a:bodyPr wrap="none" lIns="182880" tIns="146304" rIns="182880" bIns="146304">
              <a:spAutoFit/>
            </a:bodyPr>
            <a:lstStyle/>
            <a:p>
              <a:pPr algn="r">
                <a:lnSpc>
                  <a:spcPct val="90000"/>
                </a:lnSpc>
              </a:pPr>
              <a:r>
                <a:rPr lang="en-US" sz="1400" dirty="0">
                  <a:gradFill>
                    <a:gsLst>
                      <a:gs pos="1250">
                        <a:schemeClr val="tx2"/>
                      </a:gs>
                      <a:gs pos="100000">
                        <a:schemeClr val="tx2"/>
                      </a:gs>
                    </a:gsLst>
                    <a:lin ang="5400000" scaled="0"/>
                  </a:gradFill>
                </a:rPr>
                <a:t>Dashboards</a:t>
              </a:r>
            </a:p>
          </p:txBody>
        </p:sp>
        <p:sp>
          <p:nvSpPr>
            <p:cNvPr id="102" name="Rectangle 101"/>
            <p:cNvSpPr/>
            <p:nvPr/>
          </p:nvSpPr>
          <p:spPr>
            <a:xfrm>
              <a:off x="5881799" y="1886735"/>
              <a:ext cx="1775858"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Data analysis and </a:t>
              </a:r>
              <a:r>
                <a:rPr lang="en-US" sz="1400" dirty="0" smtClean="0">
                  <a:gradFill>
                    <a:gsLst>
                      <a:gs pos="1250">
                        <a:schemeClr val="bg2"/>
                      </a:gs>
                      <a:gs pos="100000">
                        <a:schemeClr val="bg2"/>
                      </a:gs>
                    </a:gsLst>
                    <a:lin ang="5400000" scaled="0"/>
                  </a:gradFill>
                </a:rPr>
                <a:t>data </a:t>
              </a:r>
              <a:r>
                <a:rPr lang="en-US" sz="1400" dirty="0">
                  <a:gradFill>
                    <a:gsLst>
                      <a:gs pos="1250">
                        <a:schemeClr val="bg2"/>
                      </a:gs>
                      <a:gs pos="100000">
                        <a:schemeClr val="bg2"/>
                      </a:gs>
                    </a:gsLst>
                    <a:lin ang="5400000" scaled="0"/>
                  </a:gradFill>
                </a:rPr>
                <a:t>mashups</a:t>
              </a:r>
            </a:p>
          </p:txBody>
        </p:sp>
        <p:sp>
          <p:nvSpPr>
            <p:cNvPr id="103" name="Rectangle 102"/>
            <p:cNvSpPr/>
            <p:nvPr/>
          </p:nvSpPr>
          <p:spPr>
            <a:xfrm>
              <a:off x="4223928" y="2680821"/>
              <a:ext cx="1649677" cy="683264"/>
            </a:xfrm>
            <a:prstGeom prst="rect">
              <a:avLst/>
            </a:prstGeom>
          </p:spPr>
          <p:txBody>
            <a:bodyPr wrap="square" lIns="182880" tIns="146304" rIns="182880" bIns="146304">
              <a:spAutoFit/>
            </a:bodyPr>
            <a:lstStyle/>
            <a:p>
              <a:pPr algn="r">
                <a:lnSpc>
                  <a:spcPct val="90000"/>
                </a:lnSpc>
              </a:pPr>
              <a:r>
                <a:rPr lang="en-US" sz="1400" dirty="0">
                  <a:gradFill>
                    <a:gsLst>
                      <a:gs pos="1250">
                        <a:schemeClr val="tx2"/>
                      </a:gs>
                      <a:gs pos="100000">
                        <a:schemeClr val="tx2"/>
                      </a:gs>
                    </a:gsLst>
                    <a:lin ang="5400000" scaled="0"/>
                  </a:gradFill>
                </a:rPr>
                <a:t>Forms </a:t>
              </a:r>
              <a:r>
                <a:rPr lang="en-US" sz="1400" dirty="0" smtClean="0">
                  <a:gradFill>
                    <a:gsLst>
                      <a:gs pos="1250">
                        <a:schemeClr val="tx2"/>
                      </a:gs>
                      <a:gs pos="100000">
                        <a:schemeClr val="tx2"/>
                      </a:gs>
                    </a:gsLst>
                    <a:lin ang="5400000" scaled="0"/>
                  </a:gradFill>
                </a:rPr>
                <a:t>and</a:t>
              </a:r>
              <a:endParaRPr lang="en-US" sz="1400" dirty="0">
                <a:gradFill>
                  <a:gsLst>
                    <a:gs pos="1250">
                      <a:schemeClr val="tx2"/>
                    </a:gs>
                    <a:gs pos="100000">
                      <a:schemeClr val="tx2"/>
                    </a:gs>
                  </a:gsLst>
                  <a:lin ang="5400000" scaled="0"/>
                </a:gradFill>
              </a:endParaRPr>
            </a:p>
            <a:p>
              <a:pPr algn="r">
                <a:lnSpc>
                  <a:spcPct val="90000"/>
                </a:lnSpc>
              </a:pPr>
              <a:r>
                <a:rPr lang="en-US" sz="1400" dirty="0" smtClean="0">
                  <a:gradFill>
                    <a:gsLst>
                      <a:gs pos="1250">
                        <a:schemeClr val="tx2"/>
                      </a:gs>
                      <a:gs pos="100000">
                        <a:schemeClr val="tx2"/>
                      </a:gs>
                    </a:gsLst>
                    <a:lin ang="5400000" scaled="0"/>
                  </a:gradFill>
                </a:rPr>
                <a:t>reports</a:t>
              </a:r>
              <a:endParaRPr lang="en-US" sz="1400" dirty="0">
                <a:gradFill>
                  <a:gsLst>
                    <a:gs pos="1250">
                      <a:schemeClr val="tx2"/>
                    </a:gs>
                    <a:gs pos="100000">
                      <a:schemeClr val="tx2"/>
                    </a:gs>
                  </a:gsLst>
                  <a:lin ang="5400000" scaled="0"/>
                </a:gradFill>
              </a:endParaRPr>
            </a:p>
          </p:txBody>
        </p:sp>
        <p:sp>
          <p:nvSpPr>
            <p:cNvPr id="104" name="Rectangle 103"/>
            <p:cNvSpPr/>
            <p:nvPr/>
          </p:nvSpPr>
          <p:spPr>
            <a:xfrm>
              <a:off x="5881799" y="2680821"/>
              <a:ext cx="1775858"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Legal forms </a:t>
              </a:r>
              <a:r>
                <a:rPr lang="en-US" sz="1400" dirty="0" smtClean="0">
                  <a:gradFill>
                    <a:gsLst>
                      <a:gs pos="1250">
                        <a:schemeClr val="bg2"/>
                      </a:gs>
                      <a:gs pos="100000">
                        <a:schemeClr val="bg2"/>
                      </a:gs>
                    </a:gsLst>
                    <a:lin ang="5400000" scaled="0"/>
                  </a:gradFill>
                </a:rPr>
                <a:t>and</a:t>
              </a:r>
              <a:r>
                <a:rPr lang="en-US" sz="1400" dirty="0">
                  <a:gradFill>
                    <a:gsLst>
                      <a:gs pos="1250">
                        <a:schemeClr val="bg2"/>
                      </a:gs>
                      <a:gs pos="100000">
                        <a:schemeClr val="bg2"/>
                      </a:gs>
                    </a:gsLst>
                    <a:lin ang="5400000" scaled="0"/>
                  </a:gradFill>
                </a:rPr>
                <a:t> </a:t>
              </a:r>
              <a:r>
                <a:rPr lang="en-US" sz="1400" dirty="0" smtClean="0">
                  <a:gradFill>
                    <a:gsLst>
                      <a:gs pos="1250">
                        <a:schemeClr val="bg2"/>
                      </a:gs>
                      <a:gs pos="100000">
                        <a:schemeClr val="bg2"/>
                      </a:gs>
                    </a:gsLst>
                    <a:lin ang="5400000" scaled="0"/>
                  </a:gradFill>
                </a:rPr>
                <a:t>financial </a:t>
              </a:r>
              <a:r>
                <a:rPr lang="en-US" sz="1400" dirty="0">
                  <a:gradFill>
                    <a:gsLst>
                      <a:gs pos="1250">
                        <a:schemeClr val="bg2"/>
                      </a:gs>
                      <a:gs pos="100000">
                        <a:schemeClr val="bg2"/>
                      </a:gs>
                    </a:gsLst>
                    <a:lin ang="5400000" scaled="0"/>
                  </a:gradFill>
                </a:rPr>
                <a:t>reports</a:t>
              </a:r>
            </a:p>
          </p:txBody>
        </p:sp>
        <p:grpSp>
          <p:nvGrpSpPr>
            <p:cNvPr id="105" name="Group 104"/>
            <p:cNvGrpSpPr/>
            <p:nvPr/>
          </p:nvGrpSpPr>
          <p:grpSpPr>
            <a:xfrm>
              <a:off x="3881282" y="4473730"/>
              <a:ext cx="3974620" cy="2147818"/>
              <a:chOff x="3881282" y="4473730"/>
              <a:chExt cx="3974620" cy="2147818"/>
            </a:xfrm>
          </p:grpSpPr>
          <p:sp>
            <p:nvSpPr>
              <p:cNvPr id="107" name="Rectangle 106"/>
              <p:cNvSpPr/>
              <p:nvPr/>
            </p:nvSpPr>
            <p:spPr>
              <a:xfrm>
                <a:off x="3881282" y="4473730"/>
                <a:ext cx="3974620" cy="2147818"/>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Document template</a:t>
                </a:r>
                <a:endParaRPr lang="en-US" sz="2800" dirty="0">
                  <a:gradFill>
                    <a:gsLst>
                      <a:gs pos="1250">
                        <a:schemeClr val="bg1"/>
                      </a:gs>
                      <a:gs pos="100000">
                        <a:schemeClr val="bg1"/>
                      </a:gs>
                    </a:gsLst>
                    <a:lin ang="5400000" scaled="0"/>
                  </a:gradFill>
                  <a:latin typeface="+mj-lt"/>
                </a:endParaRPr>
              </a:p>
            </p:txBody>
          </p:sp>
          <p:sp>
            <p:nvSpPr>
              <p:cNvPr id="108" name="Oval 28"/>
              <p:cNvSpPr/>
              <p:nvPr/>
            </p:nvSpPr>
            <p:spPr>
              <a:xfrm>
                <a:off x="3960652" y="5167607"/>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sp>
            <p:nvSpPr>
              <p:cNvPr id="109" name="Oval 28"/>
              <p:cNvSpPr/>
              <p:nvPr/>
            </p:nvSpPr>
            <p:spPr>
              <a:xfrm>
                <a:off x="5902529" y="5167606"/>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sp>
            <p:nvSpPr>
              <p:cNvPr id="110" name="Oval 28"/>
              <p:cNvSpPr/>
              <p:nvPr/>
            </p:nvSpPr>
            <p:spPr>
              <a:xfrm>
                <a:off x="3960652" y="5885540"/>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sp>
            <p:nvSpPr>
              <p:cNvPr id="111" name="Oval 28"/>
              <p:cNvSpPr/>
              <p:nvPr/>
            </p:nvSpPr>
            <p:spPr>
              <a:xfrm>
                <a:off x="5902529" y="5885540"/>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grpSp>
        <p:cxnSp>
          <p:nvCxnSpPr>
            <p:cNvPr id="106" name="Straight Connector 105"/>
            <p:cNvCxnSpPr/>
            <p:nvPr/>
          </p:nvCxnSpPr>
          <p:spPr>
            <a:xfrm flipV="1">
              <a:off x="5868593" y="1313216"/>
              <a:ext cx="0" cy="3328481"/>
            </a:xfrm>
            <a:prstGeom prst="line">
              <a:avLst/>
            </a:prstGeom>
            <a:noFill/>
            <a:ln w="28575" cap="rnd" cmpd="sng" algn="ctr">
              <a:solidFill>
                <a:schemeClr val="tx2"/>
              </a:solidFill>
              <a:prstDash val="sysDot"/>
              <a:tailEnd type="oval"/>
            </a:ln>
            <a:effectLst/>
          </p:spPr>
        </p:cxnSp>
      </p:grpSp>
      <p:sp useBgFill="1">
        <p:nvSpPr>
          <p:cNvPr id="112" name="Rectangle 111"/>
          <p:cNvSpPr/>
          <p:nvPr/>
        </p:nvSpPr>
        <p:spPr bwMode="auto">
          <a:xfrm>
            <a:off x="114300" y="6781800"/>
            <a:ext cx="12461966" cy="92853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559446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750" fill="hold"/>
                                        <p:tgtEl>
                                          <p:spTgt spid="82"/>
                                        </p:tgtEl>
                                        <p:attrNameLst>
                                          <p:attrName>ppt_x</p:attrName>
                                        </p:attrNameLst>
                                      </p:cBhvr>
                                      <p:tavLst>
                                        <p:tav tm="0">
                                          <p:val>
                                            <p:strVal val="#ppt_x"/>
                                          </p:val>
                                        </p:tav>
                                        <p:tav tm="100000">
                                          <p:val>
                                            <p:strVal val="#ppt_x"/>
                                          </p:val>
                                        </p:tav>
                                      </p:tavLst>
                                    </p:anim>
                                    <p:anim calcmode="lin" valueType="num">
                                      <p:cBhvr additive="base">
                                        <p:cTn id="8" dur="75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98"/>
                                        </p:tgtEl>
                                        <p:attrNameLst>
                                          <p:attrName>style.visibility</p:attrName>
                                        </p:attrNameLst>
                                      </p:cBhvr>
                                      <p:to>
                                        <p:strVal val="visible"/>
                                      </p:to>
                                    </p:set>
                                    <p:anim calcmode="lin" valueType="num">
                                      <p:cBhvr additive="base">
                                        <p:cTn id="13" dur="750" fill="hold"/>
                                        <p:tgtEl>
                                          <p:spTgt spid="98"/>
                                        </p:tgtEl>
                                        <p:attrNameLst>
                                          <p:attrName>ppt_x</p:attrName>
                                        </p:attrNameLst>
                                      </p:cBhvr>
                                      <p:tavLst>
                                        <p:tav tm="0">
                                          <p:val>
                                            <p:strVal val="#ppt_x"/>
                                          </p:val>
                                        </p:tav>
                                        <p:tav tm="100000">
                                          <p:val>
                                            <p:strVal val="#ppt_x"/>
                                          </p:val>
                                        </p:tav>
                                      </p:tavLst>
                                    </p:anim>
                                    <p:anim calcmode="lin" valueType="num">
                                      <p:cBhvr additive="base">
                                        <p:cTn id="14" dur="75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750" fill="hold"/>
                                        <p:tgtEl>
                                          <p:spTgt spid="59"/>
                                        </p:tgtEl>
                                        <p:attrNameLst>
                                          <p:attrName>ppt_x</p:attrName>
                                        </p:attrNameLst>
                                      </p:cBhvr>
                                      <p:tavLst>
                                        <p:tav tm="0">
                                          <p:val>
                                            <p:strVal val="#ppt_x"/>
                                          </p:val>
                                        </p:tav>
                                        <p:tav tm="100000">
                                          <p:val>
                                            <p:strVal val="#ppt_x"/>
                                          </p:val>
                                        </p:tav>
                                      </p:tavLst>
                                    </p:anim>
                                    <p:anim calcmode="lin" valueType="num">
                                      <p:cBhvr additive="base">
                                        <p:cTn id="20" dur="75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882"/>
            <a:ext cx="13605699" cy="6682976"/>
          </a:xfrm>
          <a:prstGeom prst="rect">
            <a:avLst/>
          </a:prstGeom>
        </p:spPr>
      </p:pic>
      <p:grpSp>
        <p:nvGrpSpPr>
          <p:cNvPr id="5" name="Group 4"/>
          <p:cNvGrpSpPr/>
          <p:nvPr/>
        </p:nvGrpSpPr>
        <p:grpSpPr>
          <a:xfrm>
            <a:off x="-258764" y="6036253"/>
            <a:ext cx="9677401" cy="652605"/>
            <a:chOff x="-258764" y="6136461"/>
            <a:chExt cx="9677401" cy="652605"/>
          </a:xfrm>
        </p:grpSpPr>
        <p:sp>
          <p:nvSpPr>
            <p:cNvPr id="6" name="Rectangle 5"/>
            <p:cNvSpPr/>
            <p:nvPr/>
          </p:nvSpPr>
          <p:spPr bwMode="auto">
            <a:xfrm>
              <a:off x="-258764" y="6136461"/>
              <a:ext cx="9677401" cy="652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198437" y="6240462"/>
              <a:ext cx="8229600" cy="369332"/>
            </a:xfrm>
            <a:prstGeom prst="rect">
              <a:avLst/>
            </a:prstGeom>
          </p:spPr>
          <p:txBody>
            <a:bodyPr wrap="square">
              <a:spAutoFit/>
            </a:bodyPr>
            <a:lstStyle/>
            <a:p>
              <a:r>
                <a:rPr lang="en-US" dirty="0" smtClean="0">
                  <a:gradFill>
                    <a:gsLst>
                      <a:gs pos="0">
                        <a:schemeClr val="bg1"/>
                      </a:gs>
                      <a:gs pos="53000">
                        <a:schemeClr val="bg1"/>
                      </a:gs>
                    </a:gsLst>
                    <a:lin ang="5400000" scaled="0"/>
                  </a:gradFill>
                </a:rPr>
                <a:t>http://aka.ms/OfficeJSAPIs</a:t>
              </a:r>
              <a:endParaRPr lang="en-US" dirty="0">
                <a:gradFill>
                  <a:gsLst>
                    <a:gs pos="0">
                      <a:schemeClr val="bg1"/>
                    </a:gs>
                    <a:gs pos="53000">
                      <a:schemeClr val="bg1"/>
                    </a:gs>
                  </a:gsLst>
                  <a:lin ang="5400000" scaled="0"/>
                </a:gradFill>
              </a:endParaRPr>
            </a:p>
          </p:txBody>
        </p:sp>
      </p:grpSp>
    </p:spTree>
    <p:extLst>
      <p:ext uri="{BB962C8B-B14F-4D97-AF65-F5344CB8AC3E}">
        <p14:creationId xmlns:p14="http://schemas.microsoft.com/office/powerpoint/2010/main" val="1893304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hidden="1"/>
          <p:cNvGrpSpPr/>
          <p:nvPr/>
        </p:nvGrpSpPr>
        <p:grpSpPr>
          <a:xfrm>
            <a:off x="2001136" y="1496862"/>
            <a:ext cx="8434206" cy="5592427"/>
            <a:chOff x="564300" y="1395675"/>
            <a:chExt cx="11027672" cy="5485475"/>
          </a:xfrm>
          <a:solidFill>
            <a:schemeClr val="bg2">
              <a:lumMod val="90000"/>
            </a:schemeClr>
          </a:solidFill>
        </p:grpSpPr>
        <p:grpSp>
          <p:nvGrpSpPr>
            <p:cNvPr id="39" name="Group 38"/>
            <p:cNvGrpSpPr/>
            <p:nvPr/>
          </p:nvGrpSpPr>
          <p:grpSpPr>
            <a:xfrm>
              <a:off x="564300" y="1395675"/>
              <a:ext cx="11027672" cy="1298448"/>
              <a:chOff x="0" y="1401500"/>
              <a:chExt cx="11107775" cy="1298448"/>
            </a:xfrm>
            <a:grpFill/>
          </p:grpSpPr>
          <p:sp>
            <p:nvSpPr>
              <p:cNvPr id="86" name="Rectangle 85"/>
              <p:cNvSpPr/>
              <p:nvPr/>
            </p:nvSpPr>
            <p:spPr>
              <a:xfrm>
                <a:off x="0"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7" name="Rectangle 86"/>
              <p:cNvSpPr/>
              <p:nvPr/>
            </p:nvSpPr>
            <p:spPr>
              <a:xfrm>
                <a:off x="1399977"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8" name="Rectangle 87"/>
              <p:cNvSpPr/>
              <p:nvPr/>
            </p:nvSpPr>
            <p:spPr>
              <a:xfrm>
                <a:off x="2799954"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9" name="Rectangle 88"/>
              <p:cNvSpPr/>
              <p:nvPr/>
            </p:nvSpPr>
            <p:spPr>
              <a:xfrm>
                <a:off x="4199931"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90" name="Rectangle 89"/>
              <p:cNvSpPr/>
              <p:nvPr/>
            </p:nvSpPr>
            <p:spPr>
              <a:xfrm>
                <a:off x="5599907"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91" name="Rectangle 90"/>
              <p:cNvSpPr/>
              <p:nvPr/>
            </p:nvSpPr>
            <p:spPr>
              <a:xfrm>
                <a:off x="6999883"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92" name="Rectangle 91"/>
              <p:cNvSpPr/>
              <p:nvPr/>
            </p:nvSpPr>
            <p:spPr>
              <a:xfrm>
                <a:off x="8399860"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93" name="Rectangle 92"/>
              <p:cNvSpPr/>
              <p:nvPr/>
            </p:nvSpPr>
            <p:spPr>
              <a:xfrm>
                <a:off x="9799836"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94" name="Rectangle 93"/>
              <p:cNvSpPr/>
              <p:nvPr/>
            </p:nvSpPr>
            <p:spPr>
              <a:xfrm>
                <a:off x="1399977" y="1401500"/>
                <a:ext cx="653969" cy="649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grpSp>
        <p:grpSp>
          <p:nvGrpSpPr>
            <p:cNvPr id="40" name="Group 39"/>
            <p:cNvGrpSpPr/>
            <p:nvPr/>
          </p:nvGrpSpPr>
          <p:grpSpPr>
            <a:xfrm>
              <a:off x="564300" y="2791351"/>
              <a:ext cx="11027672" cy="1298448"/>
              <a:chOff x="0" y="2789500"/>
              <a:chExt cx="11107775" cy="1298448"/>
            </a:xfrm>
            <a:grpFill/>
          </p:grpSpPr>
          <p:sp>
            <p:nvSpPr>
              <p:cNvPr id="78" name="Rectangle 77"/>
              <p:cNvSpPr/>
              <p:nvPr/>
            </p:nvSpPr>
            <p:spPr>
              <a:xfrm>
                <a:off x="0"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79" name="Rectangle 78"/>
              <p:cNvSpPr/>
              <p:nvPr/>
            </p:nvSpPr>
            <p:spPr>
              <a:xfrm>
                <a:off x="1399977"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0" name="Rectangle 79"/>
              <p:cNvSpPr/>
              <p:nvPr/>
            </p:nvSpPr>
            <p:spPr>
              <a:xfrm>
                <a:off x="2799954"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1" name="Rectangle 80"/>
              <p:cNvSpPr/>
              <p:nvPr/>
            </p:nvSpPr>
            <p:spPr>
              <a:xfrm>
                <a:off x="4199931"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2" name="Rectangle 81"/>
              <p:cNvSpPr/>
              <p:nvPr/>
            </p:nvSpPr>
            <p:spPr>
              <a:xfrm>
                <a:off x="5599907"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3" name="Rectangle 82"/>
              <p:cNvSpPr/>
              <p:nvPr/>
            </p:nvSpPr>
            <p:spPr>
              <a:xfrm>
                <a:off x="6999883"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4" name="Rectangle 83"/>
              <p:cNvSpPr/>
              <p:nvPr/>
            </p:nvSpPr>
            <p:spPr>
              <a:xfrm>
                <a:off x="8399860"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5" name="Rectangle 84"/>
              <p:cNvSpPr/>
              <p:nvPr/>
            </p:nvSpPr>
            <p:spPr>
              <a:xfrm>
                <a:off x="9799836"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grpSp>
        <p:grpSp>
          <p:nvGrpSpPr>
            <p:cNvPr id="41" name="Group 40"/>
            <p:cNvGrpSpPr/>
            <p:nvPr/>
          </p:nvGrpSpPr>
          <p:grpSpPr>
            <a:xfrm>
              <a:off x="564300" y="4187026"/>
              <a:ext cx="11027672" cy="1298448"/>
              <a:chOff x="0" y="4191000"/>
              <a:chExt cx="11107775" cy="1298448"/>
            </a:xfrm>
            <a:grpFill/>
          </p:grpSpPr>
          <p:sp>
            <p:nvSpPr>
              <p:cNvPr id="54" name="Rectangle 53"/>
              <p:cNvSpPr/>
              <p:nvPr/>
            </p:nvSpPr>
            <p:spPr>
              <a:xfrm>
                <a:off x="0"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5" name="Rectangle 54"/>
              <p:cNvSpPr/>
              <p:nvPr/>
            </p:nvSpPr>
            <p:spPr>
              <a:xfrm>
                <a:off x="1399977"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6" name="Rectangle 55"/>
              <p:cNvSpPr/>
              <p:nvPr/>
            </p:nvSpPr>
            <p:spPr>
              <a:xfrm>
                <a:off x="2799954"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7" name="Rectangle 56"/>
              <p:cNvSpPr/>
              <p:nvPr/>
            </p:nvSpPr>
            <p:spPr>
              <a:xfrm>
                <a:off x="4199931"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71" name="Rectangle 70"/>
              <p:cNvSpPr/>
              <p:nvPr/>
            </p:nvSpPr>
            <p:spPr>
              <a:xfrm>
                <a:off x="5599907"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75" name="Rectangle 74"/>
              <p:cNvSpPr/>
              <p:nvPr/>
            </p:nvSpPr>
            <p:spPr>
              <a:xfrm>
                <a:off x="6999883"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76" name="Rectangle 75"/>
              <p:cNvSpPr/>
              <p:nvPr/>
            </p:nvSpPr>
            <p:spPr>
              <a:xfrm>
                <a:off x="8399860"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77" name="Rectangle 76"/>
              <p:cNvSpPr/>
              <p:nvPr/>
            </p:nvSpPr>
            <p:spPr>
              <a:xfrm>
                <a:off x="9799836"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grpSp>
        <p:grpSp>
          <p:nvGrpSpPr>
            <p:cNvPr id="45" name="Group 44"/>
            <p:cNvGrpSpPr/>
            <p:nvPr/>
          </p:nvGrpSpPr>
          <p:grpSpPr>
            <a:xfrm>
              <a:off x="564300" y="5582702"/>
              <a:ext cx="11027672" cy="1298448"/>
              <a:chOff x="0" y="5638800"/>
              <a:chExt cx="11107775" cy="1298448"/>
            </a:xfrm>
            <a:grpFill/>
          </p:grpSpPr>
          <p:sp>
            <p:nvSpPr>
              <p:cNvPr id="46" name="Rectangle 45"/>
              <p:cNvSpPr/>
              <p:nvPr/>
            </p:nvSpPr>
            <p:spPr>
              <a:xfrm>
                <a:off x="0"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47" name="Rectangle 46"/>
              <p:cNvSpPr/>
              <p:nvPr/>
            </p:nvSpPr>
            <p:spPr>
              <a:xfrm>
                <a:off x="1399977"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48" name="Rectangle 47"/>
              <p:cNvSpPr/>
              <p:nvPr/>
            </p:nvSpPr>
            <p:spPr>
              <a:xfrm>
                <a:off x="2799954"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49" name="Rectangle 48"/>
              <p:cNvSpPr/>
              <p:nvPr/>
            </p:nvSpPr>
            <p:spPr>
              <a:xfrm>
                <a:off x="4199931"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0" name="Rectangle 49"/>
              <p:cNvSpPr/>
              <p:nvPr/>
            </p:nvSpPr>
            <p:spPr>
              <a:xfrm>
                <a:off x="5599907"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1" name="Rectangle 50"/>
              <p:cNvSpPr/>
              <p:nvPr/>
            </p:nvSpPr>
            <p:spPr>
              <a:xfrm>
                <a:off x="6999883"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2" name="Rectangle 51"/>
              <p:cNvSpPr/>
              <p:nvPr/>
            </p:nvSpPr>
            <p:spPr>
              <a:xfrm>
                <a:off x="8399860"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3" name="Rectangle 52"/>
              <p:cNvSpPr/>
              <p:nvPr/>
            </p:nvSpPr>
            <p:spPr>
              <a:xfrm>
                <a:off x="9799836"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grpSp>
      </p:grpSp>
      <p:sp>
        <p:nvSpPr>
          <p:cNvPr id="10" name="Title 9"/>
          <p:cNvSpPr>
            <a:spLocks noGrp="1"/>
          </p:cNvSpPr>
          <p:nvPr>
            <p:ph type="title"/>
          </p:nvPr>
        </p:nvSpPr>
        <p:spPr>
          <a:xfrm>
            <a:off x="261543" y="309223"/>
            <a:ext cx="11375536" cy="762786"/>
          </a:xfrm>
        </p:spPr>
        <p:txBody>
          <a:bodyPr/>
          <a:lstStyle/>
          <a:p>
            <a:r>
              <a:rPr lang="en-US" dirty="0"/>
              <a:t>Anatomy of an app for </a:t>
            </a:r>
            <a:r>
              <a:rPr lang="en-US" dirty="0" smtClean="0"/>
              <a:t>Office</a:t>
            </a:r>
            <a:endParaRPr lang="en-US" dirty="0"/>
          </a:p>
        </p:txBody>
      </p:sp>
      <p:sp>
        <p:nvSpPr>
          <p:cNvPr id="60" name="Rectangle 94"/>
          <p:cNvSpPr/>
          <p:nvPr/>
        </p:nvSpPr>
        <p:spPr bwMode="auto">
          <a:xfrm>
            <a:off x="309563" y="2277355"/>
            <a:ext cx="2250344" cy="1371600"/>
          </a:xfrm>
          <a:prstGeom prst="rect">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2880" tIns="146304" rIns="182880" bIns="146304" rtlCol="0" anchor="t" anchorCtr="0"/>
          <a:lstStyle/>
          <a:p>
            <a:pPr defTabSz="913141"/>
            <a:r>
              <a:rPr lang="en-US" sz="1568" dirty="0">
                <a:gradFill>
                  <a:gsLst>
                    <a:gs pos="0">
                      <a:srgbClr val="FFFFFF"/>
                    </a:gs>
                    <a:gs pos="100000">
                      <a:srgbClr val="FFFFFF"/>
                    </a:gs>
                  </a:gsLst>
                  <a:lin ang="5400000" scaled="0"/>
                </a:gradFill>
              </a:rPr>
              <a:t>Web </a:t>
            </a:r>
            <a:r>
              <a:rPr lang="en-US" sz="1568" dirty="0" smtClean="0">
                <a:gradFill>
                  <a:gsLst>
                    <a:gs pos="0">
                      <a:srgbClr val="FFFFFF"/>
                    </a:gs>
                    <a:gs pos="100000">
                      <a:srgbClr val="FFFFFF"/>
                    </a:gs>
                  </a:gsLst>
                  <a:lin ang="5400000" scaled="0"/>
                </a:gradFill>
              </a:rPr>
              <a:t>server</a:t>
            </a:r>
            <a:endParaRPr lang="en-US" sz="1568" dirty="0">
              <a:gradFill>
                <a:gsLst>
                  <a:gs pos="0">
                    <a:srgbClr val="FFFFFF"/>
                  </a:gs>
                  <a:gs pos="100000">
                    <a:srgbClr val="FFFFFF"/>
                  </a:gs>
                </a:gsLst>
                <a:lin ang="5400000" scaled="0"/>
              </a:gradFill>
            </a:endParaRPr>
          </a:p>
        </p:txBody>
      </p:sp>
      <p:grpSp>
        <p:nvGrpSpPr>
          <p:cNvPr id="64" name="Group 63"/>
          <p:cNvGrpSpPr/>
          <p:nvPr/>
        </p:nvGrpSpPr>
        <p:grpSpPr>
          <a:xfrm>
            <a:off x="6183250" y="1149071"/>
            <a:ext cx="5977858" cy="5499488"/>
            <a:chOff x="5170599" y="1482860"/>
            <a:chExt cx="1898208" cy="1293727"/>
          </a:xfrm>
        </p:grpSpPr>
        <p:grpSp>
          <p:nvGrpSpPr>
            <p:cNvPr id="65" name="Group 64"/>
            <p:cNvGrpSpPr/>
            <p:nvPr/>
          </p:nvGrpSpPr>
          <p:grpSpPr>
            <a:xfrm>
              <a:off x="5170599" y="1482860"/>
              <a:ext cx="1898208" cy="1293727"/>
              <a:chOff x="3221955" y="1721563"/>
              <a:chExt cx="2288409" cy="1559669"/>
            </a:xfrm>
          </p:grpSpPr>
          <p:grpSp>
            <p:nvGrpSpPr>
              <p:cNvPr id="67" name="Group 66"/>
              <p:cNvGrpSpPr/>
              <p:nvPr/>
            </p:nvGrpSpPr>
            <p:grpSpPr>
              <a:xfrm>
                <a:off x="3221955" y="1721563"/>
                <a:ext cx="2288409" cy="1559669"/>
                <a:chOff x="8288911" y="1962373"/>
                <a:chExt cx="5159406" cy="3599727"/>
              </a:xfrm>
            </p:grpSpPr>
            <p:pic>
              <p:nvPicPr>
                <p:cNvPr id="6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288911" y="1962373"/>
                  <a:ext cx="5159406" cy="3599727"/>
                </a:xfrm>
                <a:prstGeom prst="rect">
                  <a:avLst/>
                </a:prstGeom>
                <a:noFill/>
                <a:ln w="127000">
                  <a:noFill/>
                  <a:miter lim="800000"/>
                  <a:headEnd/>
                  <a:tailEnd/>
                </a:ln>
                <a:effectLst>
                  <a:outerShdw blurRad="50800" dist="38100" dir="5400000" algn="ctr" rotWithShape="0">
                    <a:srgbClr val="000000">
                      <a:alpha val="40000"/>
                    </a:srgb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0" name="Picture 69" descr="C:\Users\Tany\Desktop\excel-2010-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3700" y="1970368"/>
                  <a:ext cx="478973" cy="478973"/>
                </a:xfrm>
                <a:prstGeom prst="rect">
                  <a:avLst/>
                </a:prstGeom>
                <a:noFill/>
                <a:ln>
                  <a:noFill/>
                </a:ln>
                <a:extLst>
                  <a:ext uri="{909E8E84-426E-40dd-AFC4-6F175D3DCCD1}">
                    <a14:hiddenFill xmlns:a14="http://schemas.microsoft.com/office/drawing/2010/main" xmlns="">
                      <a:solidFill>
                        <a:srgbClr val="FFFFFF"/>
                      </a:solidFill>
                    </a14:hiddenFill>
                  </a:ext>
                </a:extLst>
              </p:spPr>
            </p:pic>
          </p:grpSp>
          <p:pic>
            <p:nvPicPr>
              <p:cNvPr id="6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9590" y="2557528"/>
                <a:ext cx="1061950" cy="63553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grpSp>
        <p:cxnSp>
          <p:nvCxnSpPr>
            <p:cNvPr id="66" name="Straight Connector 65"/>
            <p:cNvCxnSpPr/>
            <p:nvPr/>
          </p:nvCxnSpPr>
          <p:spPr>
            <a:xfrm>
              <a:off x="7068807" y="1482860"/>
              <a:ext cx="0" cy="129372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Rectangle 94"/>
          <p:cNvSpPr/>
          <p:nvPr/>
        </p:nvSpPr>
        <p:spPr bwMode="auto">
          <a:xfrm>
            <a:off x="309563" y="4083872"/>
            <a:ext cx="2250344" cy="1371600"/>
          </a:xfrm>
          <a:prstGeom prst="rect">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2880" tIns="146304" rIns="182880" bIns="146304" rtlCol="0" anchor="t" anchorCtr="0"/>
          <a:lstStyle/>
          <a:p>
            <a:pPr defTabSz="913141"/>
            <a:r>
              <a:rPr lang="en-US" sz="1568" dirty="0">
                <a:gradFill>
                  <a:gsLst>
                    <a:gs pos="0">
                      <a:srgbClr val="FFFFFF"/>
                    </a:gs>
                    <a:gs pos="100000">
                      <a:srgbClr val="FFFFFF"/>
                    </a:gs>
                  </a:gsLst>
                  <a:lin ang="5400000" scaled="0"/>
                </a:gradFill>
              </a:rPr>
              <a:t>Office Store </a:t>
            </a:r>
            <a:r>
              <a:rPr lang="en-US" sz="1568" dirty="0" smtClean="0">
                <a:gradFill>
                  <a:gsLst>
                    <a:gs pos="0">
                      <a:srgbClr val="FFFFFF"/>
                    </a:gs>
                    <a:gs pos="100000">
                      <a:srgbClr val="FFFFFF"/>
                    </a:gs>
                  </a:gsLst>
                  <a:lin ang="5400000" scaled="0"/>
                </a:gradFill>
              </a:rPr>
              <a:t>or </a:t>
            </a:r>
            <a:endParaRPr lang="en-US" sz="1568" dirty="0">
              <a:gradFill>
                <a:gsLst>
                  <a:gs pos="0">
                    <a:srgbClr val="FFFFFF"/>
                  </a:gs>
                  <a:gs pos="100000">
                    <a:srgbClr val="FFFFFF"/>
                  </a:gs>
                </a:gsLst>
                <a:lin ang="5400000" scaled="0"/>
              </a:gradFill>
            </a:endParaRPr>
          </a:p>
          <a:p>
            <a:pPr defTabSz="913141"/>
            <a:r>
              <a:rPr lang="en-US" sz="1568" dirty="0">
                <a:gradFill>
                  <a:gsLst>
                    <a:gs pos="0">
                      <a:srgbClr val="FFFFFF"/>
                    </a:gs>
                    <a:gs pos="100000">
                      <a:srgbClr val="FFFFFF"/>
                    </a:gs>
                  </a:gsLst>
                  <a:lin ang="5400000" scaled="0"/>
                </a:gradFill>
              </a:rPr>
              <a:t>SharePoint </a:t>
            </a:r>
            <a:r>
              <a:rPr lang="en-US" sz="1568" dirty="0" smtClean="0">
                <a:gradFill>
                  <a:gsLst>
                    <a:gs pos="0">
                      <a:srgbClr val="FFFFFF"/>
                    </a:gs>
                    <a:gs pos="100000">
                      <a:srgbClr val="FFFFFF"/>
                    </a:gs>
                  </a:gsLst>
                  <a:lin ang="5400000" scaled="0"/>
                </a:gradFill>
              </a:rPr>
              <a:t>app </a:t>
            </a:r>
            <a:r>
              <a:rPr lang="en-US" sz="1568" dirty="0">
                <a:gradFill>
                  <a:gsLst>
                    <a:gs pos="0">
                      <a:srgbClr val="FFFFFF"/>
                    </a:gs>
                    <a:gs pos="100000">
                      <a:srgbClr val="FFFFFF"/>
                    </a:gs>
                  </a:gsLst>
                  <a:lin ang="5400000" scaled="0"/>
                </a:gradFill>
              </a:rPr>
              <a:t>c</a:t>
            </a:r>
            <a:r>
              <a:rPr lang="en-US" sz="1568" dirty="0" smtClean="0">
                <a:gradFill>
                  <a:gsLst>
                    <a:gs pos="0">
                      <a:srgbClr val="FFFFFF"/>
                    </a:gs>
                    <a:gs pos="100000">
                      <a:srgbClr val="FFFFFF"/>
                    </a:gs>
                  </a:gsLst>
                  <a:lin ang="5400000" scaled="0"/>
                </a:gradFill>
              </a:rPr>
              <a:t>atalog</a:t>
            </a:r>
            <a:endParaRPr lang="en-US" sz="1568" dirty="0">
              <a:gradFill>
                <a:gsLst>
                  <a:gs pos="0">
                    <a:srgbClr val="FFFFFF"/>
                  </a:gs>
                  <a:gs pos="100000">
                    <a:srgbClr val="FFFFFF"/>
                  </a:gs>
                </a:gsLst>
                <a:lin ang="5400000" scaled="0"/>
              </a:gradFill>
            </a:endParaRPr>
          </a:p>
        </p:txBody>
      </p:sp>
      <p:sp>
        <p:nvSpPr>
          <p:cNvPr id="73" name="Up Arrow 72"/>
          <p:cNvSpPr/>
          <p:nvPr/>
        </p:nvSpPr>
        <p:spPr bwMode="auto">
          <a:xfrm rot="16200000" flipH="1">
            <a:off x="4113558" y="2017696"/>
            <a:ext cx="320040" cy="3077546"/>
          </a:xfrm>
          <a:prstGeom prst="up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55" tIns="45679" rIns="45679" bIns="91355" numCol="1" spcCol="0" rtlCol="0" fromWordArt="0" anchor="b" anchorCtr="0" forceAA="0" compatLnSpc="1">
            <a:prstTxWarp prst="textNoShape">
              <a:avLst/>
            </a:prstTxWarp>
            <a:noAutofit/>
          </a:bodyPr>
          <a:lstStyle/>
          <a:p>
            <a:pPr algn="ctr" defTabSz="913257" fontAlgn="base">
              <a:spcBef>
                <a:spcPct val="0"/>
              </a:spcBef>
              <a:spcAft>
                <a:spcPct val="0"/>
              </a:spcAft>
            </a:pPr>
            <a:endParaRPr lang="en-US" sz="1899"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4" name="Group 73"/>
          <p:cNvGrpSpPr/>
          <p:nvPr/>
        </p:nvGrpSpPr>
        <p:grpSpPr>
          <a:xfrm>
            <a:off x="2896425" y="2800481"/>
            <a:ext cx="3077546" cy="916008"/>
            <a:chOff x="2773330" y="2800481"/>
            <a:chExt cx="3077546" cy="916008"/>
          </a:xfrm>
        </p:grpSpPr>
        <p:sp>
          <p:nvSpPr>
            <p:cNvPr id="95" name="Up Arrow 94"/>
            <p:cNvSpPr/>
            <p:nvPr/>
          </p:nvSpPr>
          <p:spPr bwMode="auto">
            <a:xfrm rot="5400000">
              <a:off x="4152083" y="2017696"/>
              <a:ext cx="320040" cy="3077546"/>
            </a:xfrm>
            <a:prstGeom prst="up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55" tIns="45679" rIns="45679" bIns="91355" numCol="1" spcCol="0" rtlCol="0" fromWordArt="0" anchor="b" anchorCtr="0" forceAA="0" compatLnSpc="1">
              <a:prstTxWarp prst="textNoShape">
                <a:avLst/>
              </a:prstTxWarp>
              <a:noAutofit/>
            </a:bodyPr>
            <a:lstStyle/>
            <a:p>
              <a:pPr algn="ctr" defTabSz="913257" fontAlgn="base">
                <a:spcBef>
                  <a:spcPct val="0"/>
                </a:spcBef>
                <a:spcAft>
                  <a:spcPct val="0"/>
                </a:spcAft>
              </a:pPr>
              <a:endParaRPr lang="en-US" sz="1899" spc="-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96" name="Picture 95"/>
            <p:cNvPicPr>
              <a:picLocks noChangeAspect="1"/>
            </p:cNvPicPr>
            <p:nvPr/>
          </p:nvPicPr>
          <p:blipFill>
            <a:blip r:embed="rId6"/>
            <a:stretch>
              <a:fillRect/>
            </a:stretch>
          </p:blipFill>
          <p:spPr>
            <a:xfrm>
              <a:off x="3621439" y="2800481"/>
              <a:ext cx="1062651" cy="848474"/>
            </a:xfrm>
            <a:prstGeom prst="rect">
              <a:avLst/>
            </a:prstGeom>
            <a:solidFill>
              <a:schemeClr val="accent2"/>
            </a:solidFill>
            <a:ln>
              <a:noFill/>
            </a:ln>
          </p:spPr>
        </p:pic>
      </p:grpSp>
      <p:sp>
        <p:nvSpPr>
          <p:cNvPr id="97" name="Up Arrow 96"/>
          <p:cNvSpPr/>
          <p:nvPr/>
        </p:nvSpPr>
        <p:spPr bwMode="auto">
          <a:xfrm rot="16200000" flipH="1">
            <a:off x="4110886" y="3838527"/>
            <a:ext cx="320040" cy="3077546"/>
          </a:xfrm>
          <a:prstGeom prst="up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55" tIns="45679" rIns="45679" bIns="91355" numCol="1" spcCol="0" rtlCol="0" fromWordArt="0" anchor="b" anchorCtr="0" forceAA="0" compatLnSpc="1">
            <a:prstTxWarp prst="textNoShape">
              <a:avLst/>
            </a:prstTxWarp>
            <a:noAutofit/>
          </a:bodyPr>
          <a:lstStyle/>
          <a:p>
            <a:pPr algn="ctr" defTabSz="913257" fontAlgn="base">
              <a:spcBef>
                <a:spcPct val="0"/>
              </a:spcBef>
              <a:spcAft>
                <a:spcPct val="0"/>
              </a:spcAft>
            </a:pPr>
            <a:endParaRPr lang="en-US" sz="1899"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8" name="Group 97"/>
          <p:cNvGrpSpPr/>
          <p:nvPr/>
        </p:nvGrpSpPr>
        <p:grpSpPr>
          <a:xfrm>
            <a:off x="2893753" y="4632080"/>
            <a:ext cx="3077546" cy="905240"/>
            <a:chOff x="2770658" y="4632080"/>
            <a:chExt cx="3077546" cy="905240"/>
          </a:xfrm>
        </p:grpSpPr>
        <p:sp>
          <p:nvSpPr>
            <p:cNvPr id="99" name="Up Arrow 98"/>
            <p:cNvSpPr/>
            <p:nvPr/>
          </p:nvSpPr>
          <p:spPr bwMode="auto">
            <a:xfrm rot="5400000">
              <a:off x="4149411" y="3838527"/>
              <a:ext cx="320040" cy="3077546"/>
            </a:xfrm>
            <a:prstGeom prst="up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55" tIns="45679" rIns="45679" bIns="91355" numCol="1" spcCol="0" rtlCol="0" fromWordArt="0" anchor="b" anchorCtr="0" forceAA="0" compatLnSpc="1">
              <a:prstTxWarp prst="textNoShape">
                <a:avLst/>
              </a:prstTxWarp>
              <a:noAutofit/>
            </a:bodyPr>
            <a:lstStyle/>
            <a:p>
              <a:pPr algn="ctr" defTabSz="913257" fontAlgn="base">
                <a:spcBef>
                  <a:spcPct val="0"/>
                </a:spcBef>
                <a:spcAft>
                  <a:spcPct val="0"/>
                </a:spcAft>
              </a:pPr>
              <a:endParaRPr lang="en-US" sz="1899" spc="-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0" name="Picture 99"/>
            <p:cNvPicPr>
              <a:picLocks noChangeAspect="1"/>
            </p:cNvPicPr>
            <p:nvPr/>
          </p:nvPicPr>
          <p:blipFill>
            <a:blip r:embed="rId7"/>
            <a:stretch>
              <a:fillRect/>
            </a:stretch>
          </p:blipFill>
          <p:spPr>
            <a:xfrm>
              <a:off x="3650813" y="4632080"/>
              <a:ext cx="1033277" cy="823392"/>
            </a:xfrm>
            <a:prstGeom prst="rect">
              <a:avLst/>
            </a:prstGeom>
            <a:solidFill>
              <a:schemeClr val="accent2"/>
            </a:solidFill>
            <a:ln>
              <a:noFill/>
            </a:ln>
          </p:spPr>
        </p:pic>
      </p:grpSp>
    </p:spTree>
    <p:extLst>
      <p:ext uri="{BB962C8B-B14F-4D97-AF65-F5344CB8AC3E}">
        <p14:creationId xmlns:p14="http://schemas.microsoft.com/office/powerpoint/2010/main" val="230004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right)">
                                      <p:cBhvr>
                                        <p:cTn id="7" dur="750"/>
                                        <p:tgtEl>
                                          <p:spTgt spid="97"/>
                                        </p:tgtEl>
                                      </p:cBhvr>
                                    </p:animEffect>
                                  </p:childTnLst>
                                </p:cTn>
                              </p:par>
                              <p:par>
                                <p:cTn id="8" presetID="22" presetClass="entr" presetSubtype="8" fill="hold" nodeType="withEffect">
                                  <p:stCondLst>
                                    <p:cond delay="750"/>
                                  </p:stCondLst>
                                  <p:childTnLst>
                                    <p:set>
                                      <p:cBhvr>
                                        <p:cTn id="9" dur="1" fill="hold">
                                          <p:stCondLst>
                                            <p:cond delay="0"/>
                                          </p:stCondLst>
                                        </p:cTn>
                                        <p:tgtEl>
                                          <p:spTgt spid="98"/>
                                        </p:tgtEl>
                                        <p:attrNameLst>
                                          <p:attrName>style.visibility</p:attrName>
                                        </p:attrNameLst>
                                      </p:cBhvr>
                                      <p:to>
                                        <p:strVal val="visible"/>
                                      </p:to>
                                    </p:set>
                                    <p:animEffect transition="in" filter="wipe(left)">
                                      <p:cBhvr>
                                        <p:cTn id="10" dur="750"/>
                                        <p:tgtEl>
                                          <p:spTgt spid="98"/>
                                        </p:tgtEl>
                                      </p:cBhvr>
                                    </p:animEffect>
                                  </p:childTnLst>
                                </p:cTn>
                              </p:par>
                              <p:par>
                                <p:cTn id="11" presetID="22" presetClass="entr" presetSubtype="2" fill="hold" grpId="0" nodeType="withEffect">
                                  <p:stCondLst>
                                    <p:cond delay="1500"/>
                                  </p:stCondLst>
                                  <p:childTnLst>
                                    <p:set>
                                      <p:cBhvr>
                                        <p:cTn id="12" dur="1" fill="hold">
                                          <p:stCondLst>
                                            <p:cond delay="0"/>
                                          </p:stCondLst>
                                        </p:cTn>
                                        <p:tgtEl>
                                          <p:spTgt spid="73"/>
                                        </p:tgtEl>
                                        <p:attrNameLst>
                                          <p:attrName>style.visibility</p:attrName>
                                        </p:attrNameLst>
                                      </p:cBhvr>
                                      <p:to>
                                        <p:strVal val="visible"/>
                                      </p:to>
                                    </p:set>
                                    <p:animEffect transition="in" filter="wipe(right)">
                                      <p:cBhvr>
                                        <p:cTn id="13" dur="750"/>
                                        <p:tgtEl>
                                          <p:spTgt spid="73"/>
                                        </p:tgtEl>
                                      </p:cBhvr>
                                    </p:animEffect>
                                  </p:childTnLst>
                                </p:cTn>
                              </p:par>
                              <p:par>
                                <p:cTn id="14" presetID="22" presetClass="entr" presetSubtype="8" fill="hold" nodeType="withEffect">
                                  <p:stCondLst>
                                    <p:cond delay="2300"/>
                                  </p:stCondLst>
                                  <p:childTnLst>
                                    <p:set>
                                      <p:cBhvr>
                                        <p:cTn id="15" dur="1" fill="hold">
                                          <p:stCondLst>
                                            <p:cond delay="0"/>
                                          </p:stCondLst>
                                        </p:cTn>
                                        <p:tgtEl>
                                          <p:spTgt spid="74"/>
                                        </p:tgtEl>
                                        <p:attrNameLst>
                                          <p:attrName>style.visibility</p:attrName>
                                        </p:attrNameLst>
                                      </p:cBhvr>
                                      <p:to>
                                        <p:strVal val="visible"/>
                                      </p:to>
                                    </p:set>
                                    <p:animEffect transition="in" filter="wipe(left)">
                                      <p:cBhvr>
                                        <p:cTn id="16" dur="7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9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5"/>
          <p:cNvSpPr>
            <a:spLocks noGrp="1"/>
          </p:cNvSpPr>
          <p:nvPr>
            <p:ph type="title"/>
          </p:nvPr>
        </p:nvSpPr>
        <p:spPr>
          <a:xfrm>
            <a:off x="254694" y="294943"/>
            <a:ext cx="11601993" cy="777971"/>
          </a:xfrm>
        </p:spPr>
        <p:txBody>
          <a:bodyPr/>
          <a:lstStyle/>
          <a:p>
            <a:r>
              <a:rPr lang="en-US" dirty="0" smtClean="0"/>
              <a:t>App shapes for Office</a:t>
            </a:r>
            <a:endParaRPr lang="en-US" dirty="0"/>
          </a:p>
        </p:txBody>
      </p:sp>
      <p:grpSp>
        <p:nvGrpSpPr>
          <p:cNvPr id="2" name="Group 1"/>
          <p:cNvGrpSpPr/>
          <p:nvPr/>
        </p:nvGrpSpPr>
        <p:grpSpPr>
          <a:xfrm>
            <a:off x="327020" y="1198572"/>
            <a:ext cx="10708125" cy="5572082"/>
            <a:chOff x="327020" y="1168761"/>
            <a:chExt cx="10765415" cy="5601893"/>
          </a:xfrm>
        </p:grpSpPr>
        <p:sp>
          <p:nvSpPr>
            <p:cNvPr id="32" name="Rectangle 31"/>
            <p:cNvSpPr/>
            <p:nvPr/>
          </p:nvSpPr>
          <p:spPr>
            <a:xfrm>
              <a:off x="327020" y="116876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3" name="Rectangle 32"/>
            <p:cNvSpPr/>
            <p:nvPr/>
          </p:nvSpPr>
          <p:spPr>
            <a:xfrm>
              <a:off x="327020" y="3080450"/>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4" name="Rectangle 33"/>
            <p:cNvSpPr/>
            <p:nvPr/>
          </p:nvSpPr>
          <p:spPr>
            <a:xfrm>
              <a:off x="327020" y="4992139"/>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5" name="Text Placeholder 2"/>
            <p:cNvSpPr txBox="1">
              <a:spLocks/>
            </p:cNvSpPr>
            <p:nvPr/>
          </p:nvSpPr>
          <p:spPr>
            <a:xfrm>
              <a:off x="4831693" y="1414071"/>
              <a:ext cx="5490440"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Task pane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App adjacent to the document</a:t>
              </a:r>
            </a:p>
          </p:txBody>
        </p:sp>
        <p:sp>
          <p:nvSpPr>
            <p:cNvPr id="36" name="Rectangle 35"/>
            <p:cNvSpPr/>
            <p:nvPr/>
          </p:nvSpPr>
          <p:spPr>
            <a:xfrm>
              <a:off x="4831692" y="3319494"/>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Content</a:t>
              </a:r>
            </a:p>
            <a:p>
              <a:pPr marL="0" lvl="1" defTabSz="932468"/>
              <a:r>
                <a:rPr lang="en-US" sz="2040" dirty="0">
                  <a:gradFill>
                    <a:gsLst>
                      <a:gs pos="1250">
                        <a:srgbClr val="797A7D"/>
                      </a:gs>
                      <a:gs pos="100000">
                        <a:srgbClr val="797A7D"/>
                      </a:gs>
                    </a:gsLst>
                    <a:lin ang="5400000" scaled="0"/>
                  </a:gradFill>
                </a:rPr>
                <a:t>App in the body of the document</a:t>
              </a:r>
            </a:p>
          </p:txBody>
        </p:sp>
        <p:sp>
          <p:nvSpPr>
            <p:cNvPr id="37" name="Rectangle 36"/>
            <p:cNvSpPr/>
            <p:nvPr/>
          </p:nvSpPr>
          <p:spPr>
            <a:xfrm>
              <a:off x="4831692" y="5227329"/>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Mail </a:t>
              </a:r>
              <a:br>
                <a:rPr lang="en-US" sz="4080" dirty="0">
                  <a:gradFill>
                    <a:gsLst>
                      <a:gs pos="1250">
                        <a:srgbClr val="DC3C00"/>
                      </a:gs>
                      <a:gs pos="100000">
                        <a:srgbClr val="DC3C00"/>
                      </a:gs>
                    </a:gsLst>
                    <a:lin ang="5400000" scaled="0"/>
                  </a:gradFill>
                  <a:latin typeface="Segoe UI Light"/>
                </a:rPr>
              </a:br>
              <a:r>
                <a:rPr lang="en-US" sz="2040" dirty="0">
                  <a:gradFill>
                    <a:gsLst>
                      <a:gs pos="1250">
                        <a:srgbClr val="797A7D"/>
                      </a:gs>
                      <a:gs pos="100000">
                        <a:srgbClr val="797A7D"/>
                      </a:gs>
                    </a:gsLst>
                    <a:lin ang="5400000" scaled="0"/>
                  </a:gradFill>
                </a:rPr>
                <a:t>Inline pane on an email or appointment item</a:t>
              </a:r>
            </a:p>
          </p:txBody>
        </p:sp>
        <p:grpSp>
          <p:nvGrpSpPr>
            <p:cNvPr id="38" name="Group 37"/>
            <p:cNvGrpSpPr/>
            <p:nvPr/>
          </p:nvGrpSpPr>
          <p:grpSpPr>
            <a:xfrm>
              <a:off x="1791155" y="1562130"/>
              <a:ext cx="1262392" cy="991778"/>
              <a:chOff x="3315820" y="1859239"/>
              <a:chExt cx="1237752" cy="972420"/>
            </a:xfrm>
          </p:grpSpPr>
          <p:sp>
            <p:nvSpPr>
              <p:cNvPr id="39" name="Rectangle 38"/>
              <p:cNvSpPr/>
              <p:nvPr/>
            </p:nvSpPr>
            <p:spPr>
              <a:xfrm>
                <a:off x="3315820" y="1979044"/>
                <a:ext cx="1237752" cy="852615"/>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41" name="Rectangle 40"/>
              <p:cNvSpPr/>
              <p:nvPr/>
            </p:nvSpPr>
            <p:spPr>
              <a:xfrm>
                <a:off x="4054629" y="2052775"/>
                <a:ext cx="454976" cy="70974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4" name="Rectangle 43"/>
              <p:cNvSpPr/>
              <p:nvPr/>
            </p:nvSpPr>
            <p:spPr>
              <a:xfrm>
                <a:off x="3315820" y="1859239"/>
                <a:ext cx="1237752" cy="132043"/>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grpSp>
          <p:nvGrpSpPr>
            <p:cNvPr id="45" name="Group 44"/>
            <p:cNvGrpSpPr/>
            <p:nvPr/>
          </p:nvGrpSpPr>
          <p:grpSpPr>
            <a:xfrm>
              <a:off x="1791155" y="3473819"/>
              <a:ext cx="1262392" cy="991778"/>
              <a:chOff x="2706656" y="3571890"/>
              <a:chExt cx="1237752" cy="972420"/>
            </a:xfrm>
          </p:grpSpPr>
          <p:sp>
            <p:nvSpPr>
              <p:cNvPr id="47" name="Rectangle 46"/>
              <p:cNvSpPr/>
              <p:nvPr/>
            </p:nvSpPr>
            <p:spPr>
              <a:xfrm>
                <a:off x="2706656" y="3691695"/>
                <a:ext cx="1237752" cy="852615"/>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57" name="Rectangle 56"/>
              <p:cNvSpPr/>
              <p:nvPr/>
            </p:nvSpPr>
            <p:spPr>
              <a:xfrm>
                <a:off x="3135517" y="4124020"/>
                <a:ext cx="380030" cy="2193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1" name="Rectangle 60"/>
              <p:cNvSpPr/>
              <p:nvPr/>
            </p:nvSpPr>
            <p:spPr>
              <a:xfrm>
                <a:off x="2706656" y="3571890"/>
                <a:ext cx="1237752" cy="132043"/>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62" name="Freeform 11"/>
              <p:cNvSpPr>
                <a:spLocks noEditPoints="1"/>
              </p:cNvSpPr>
              <p:nvPr/>
            </p:nvSpPr>
            <p:spPr bwMode="auto">
              <a:xfrm>
                <a:off x="3046734" y="3764014"/>
                <a:ext cx="557597" cy="707977"/>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grpSp>
          <p:nvGrpSpPr>
            <p:cNvPr id="66" name="Group 65"/>
            <p:cNvGrpSpPr/>
            <p:nvPr/>
          </p:nvGrpSpPr>
          <p:grpSpPr>
            <a:xfrm>
              <a:off x="1777433" y="5421169"/>
              <a:ext cx="1289836" cy="920456"/>
              <a:chOff x="1748615" y="4667651"/>
              <a:chExt cx="1432740" cy="902854"/>
            </a:xfrm>
          </p:grpSpPr>
          <p:grpSp>
            <p:nvGrpSpPr>
              <p:cNvPr id="67" name="Group 66"/>
              <p:cNvGrpSpPr/>
              <p:nvPr/>
            </p:nvGrpSpPr>
            <p:grpSpPr>
              <a:xfrm>
                <a:off x="1748615" y="4667651"/>
                <a:ext cx="1432740" cy="902854"/>
                <a:chOff x="1748615" y="4667651"/>
                <a:chExt cx="1432740" cy="902854"/>
              </a:xfrm>
            </p:grpSpPr>
            <p:sp>
              <p:nvSpPr>
                <p:cNvPr id="72" name="Rectangle 71"/>
                <p:cNvSpPr/>
                <p:nvPr/>
              </p:nvSpPr>
              <p:spPr>
                <a:xfrm>
                  <a:off x="1748615" y="4667651"/>
                  <a:ext cx="1432740" cy="90285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73" name="Rectangle 72"/>
                <p:cNvSpPr/>
                <p:nvPr/>
              </p:nvSpPr>
              <p:spPr>
                <a:xfrm>
                  <a:off x="2211795" y="4667651"/>
                  <a:ext cx="969560" cy="90285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74" name="Rectangle 73"/>
                <p:cNvSpPr/>
                <p:nvPr/>
              </p:nvSpPr>
              <p:spPr>
                <a:xfrm>
                  <a:off x="2357741" y="4750262"/>
                  <a:ext cx="690624" cy="17584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cxnSp>
              <p:nvCxnSpPr>
                <p:cNvPr id="75" name="Straight Connector 74"/>
                <p:cNvCxnSpPr/>
                <p:nvPr/>
              </p:nvCxnSpPr>
              <p:spPr>
                <a:xfrm>
                  <a:off x="2357741" y="51088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6" name="Straight Connector 75"/>
                <p:cNvCxnSpPr/>
                <p:nvPr/>
              </p:nvCxnSpPr>
              <p:spPr>
                <a:xfrm>
                  <a:off x="2367266" y="52612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7" name="Straight Connector 76"/>
                <p:cNvCxnSpPr/>
                <p:nvPr/>
              </p:nvCxnSpPr>
              <p:spPr>
                <a:xfrm>
                  <a:off x="2367266" y="54136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grpSp>
          <p:cxnSp>
            <p:nvCxnSpPr>
              <p:cNvPr id="68" name="Straight Connector 67"/>
              <p:cNvCxnSpPr/>
              <p:nvPr/>
            </p:nvCxnSpPr>
            <p:spPr>
              <a:xfrm>
                <a:off x="1835151" y="4926104"/>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1835151" y="507733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a:off x="1842068" y="526124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1842068" y="541364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grpSp>
      </p:grpSp>
    </p:spTree>
    <p:extLst>
      <p:ext uri="{BB962C8B-B14F-4D97-AF65-F5344CB8AC3E}">
        <p14:creationId xmlns:p14="http://schemas.microsoft.com/office/powerpoint/2010/main" val="46637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14834" y="296772"/>
            <a:ext cx="7511353" cy="6477815"/>
          </a:xfrm>
          <a:prstGeom prst="rect">
            <a:avLst/>
          </a:prstGeom>
          <a:ln>
            <a:noFill/>
          </a:ln>
          <a:effectLst>
            <a:outerShdw blurRad="50800" dist="38100" dir="5400000" algn="tl" rotWithShape="0">
              <a:srgbClr val="333333">
                <a:alpha val="40000"/>
              </a:srgbClr>
            </a:outerShdw>
          </a:effectLst>
        </p:spPr>
      </p:pic>
      <p:pic>
        <p:nvPicPr>
          <p:cNvPr id="3" name="Picture 2"/>
          <p:cNvPicPr>
            <a:picLocks noChangeAspect="1"/>
          </p:cNvPicPr>
          <p:nvPr/>
        </p:nvPicPr>
        <p:blipFill>
          <a:blip r:embed="rId4"/>
          <a:stretch>
            <a:fillRect/>
          </a:stretch>
        </p:blipFill>
        <p:spPr>
          <a:xfrm>
            <a:off x="3021236" y="296772"/>
            <a:ext cx="7010055" cy="6473952"/>
          </a:xfrm>
          <a:prstGeom prst="rect">
            <a:avLst/>
          </a:prstGeom>
          <a:ln>
            <a:noFill/>
          </a:ln>
          <a:effectLst>
            <a:outerShdw blurRad="50800" dist="38100" dir="5400000" algn="tl" rotWithShape="0">
              <a:srgbClr val="333333">
                <a:alpha val="40000"/>
              </a:srgbClr>
            </a:outerShdw>
          </a:effectLst>
        </p:spPr>
      </p:pic>
      <p:pic>
        <p:nvPicPr>
          <p:cNvPr id="6" name="Picture 5"/>
          <p:cNvPicPr>
            <a:picLocks noChangeAspect="1"/>
          </p:cNvPicPr>
          <p:nvPr/>
        </p:nvPicPr>
        <p:blipFill>
          <a:blip r:embed="rId5"/>
          <a:stretch>
            <a:fillRect/>
          </a:stretch>
        </p:blipFill>
        <p:spPr>
          <a:xfrm>
            <a:off x="4819334" y="296772"/>
            <a:ext cx="7386151" cy="6473952"/>
          </a:xfrm>
          <a:prstGeom prst="rect">
            <a:avLst/>
          </a:prstGeom>
          <a:ln>
            <a:noFill/>
          </a:ln>
          <a:effectLst>
            <a:outerShdw blurRad="50800" dist="38100" dir="5400000" algn="tl" rotWithShape="0">
              <a:srgbClr val="333333">
                <a:alpha val="40000"/>
              </a:srgbClr>
            </a:outerShdw>
          </a:effectLst>
        </p:spPr>
      </p:pic>
    </p:spTree>
    <p:extLst>
      <p:ext uri="{BB962C8B-B14F-4D97-AF65-F5344CB8AC3E}">
        <p14:creationId xmlns:p14="http://schemas.microsoft.com/office/powerpoint/2010/main" val="4127728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5"/>
          <p:cNvSpPr>
            <a:spLocks noGrp="1"/>
          </p:cNvSpPr>
          <p:nvPr>
            <p:ph type="title"/>
          </p:nvPr>
        </p:nvSpPr>
        <p:spPr>
          <a:xfrm>
            <a:off x="264954" y="299857"/>
            <a:ext cx="11601993" cy="777971"/>
          </a:xfrm>
        </p:spPr>
        <p:txBody>
          <a:bodyPr/>
          <a:lstStyle/>
          <a:p>
            <a:r>
              <a:rPr lang="en-US" dirty="0" smtClean="0"/>
              <a:t>App </a:t>
            </a:r>
            <a:r>
              <a:rPr lang="en-US" dirty="0"/>
              <a:t>shapes for Office</a:t>
            </a:r>
          </a:p>
        </p:txBody>
      </p:sp>
      <p:grpSp>
        <p:nvGrpSpPr>
          <p:cNvPr id="2" name="Group 1"/>
          <p:cNvGrpSpPr/>
          <p:nvPr/>
        </p:nvGrpSpPr>
        <p:grpSpPr>
          <a:xfrm>
            <a:off x="327020" y="1211263"/>
            <a:ext cx="10683737" cy="5559391"/>
            <a:chOff x="327020" y="1168761"/>
            <a:chExt cx="10765415" cy="5601893"/>
          </a:xfrm>
        </p:grpSpPr>
        <p:sp>
          <p:nvSpPr>
            <p:cNvPr id="32" name="Rectangle 31"/>
            <p:cNvSpPr/>
            <p:nvPr/>
          </p:nvSpPr>
          <p:spPr>
            <a:xfrm>
              <a:off x="327020" y="116876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3" name="Rectangle 32"/>
            <p:cNvSpPr/>
            <p:nvPr/>
          </p:nvSpPr>
          <p:spPr>
            <a:xfrm>
              <a:off x="327020" y="3080450"/>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4" name="Rectangle 33"/>
            <p:cNvSpPr/>
            <p:nvPr/>
          </p:nvSpPr>
          <p:spPr>
            <a:xfrm>
              <a:off x="327020" y="4992139"/>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5" name="Text Placeholder 2"/>
            <p:cNvSpPr txBox="1">
              <a:spLocks/>
            </p:cNvSpPr>
            <p:nvPr/>
          </p:nvSpPr>
          <p:spPr>
            <a:xfrm>
              <a:off x="4831693" y="1414071"/>
              <a:ext cx="5490440"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Task pane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App adjacent to the document</a:t>
              </a:r>
            </a:p>
          </p:txBody>
        </p:sp>
        <p:sp>
          <p:nvSpPr>
            <p:cNvPr id="36" name="Rectangle 35"/>
            <p:cNvSpPr/>
            <p:nvPr/>
          </p:nvSpPr>
          <p:spPr>
            <a:xfrm>
              <a:off x="4831692" y="3319494"/>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Content</a:t>
              </a:r>
            </a:p>
            <a:p>
              <a:pPr marL="0" lvl="1" defTabSz="932468"/>
              <a:r>
                <a:rPr lang="en-US" sz="2040" dirty="0">
                  <a:gradFill>
                    <a:gsLst>
                      <a:gs pos="1250">
                        <a:srgbClr val="797A7D"/>
                      </a:gs>
                      <a:gs pos="100000">
                        <a:srgbClr val="797A7D"/>
                      </a:gs>
                    </a:gsLst>
                    <a:lin ang="5400000" scaled="0"/>
                  </a:gradFill>
                </a:rPr>
                <a:t>App in the body of the document</a:t>
              </a:r>
            </a:p>
          </p:txBody>
        </p:sp>
        <p:sp>
          <p:nvSpPr>
            <p:cNvPr id="37" name="Rectangle 36"/>
            <p:cNvSpPr/>
            <p:nvPr/>
          </p:nvSpPr>
          <p:spPr>
            <a:xfrm>
              <a:off x="4831692" y="5227329"/>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Mail </a:t>
              </a:r>
              <a:br>
                <a:rPr lang="en-US" sz="4080" dirty="0">
                  <a:gradFill>
                    <a:gsLst>
                      <a:gs pos="1250">
                        <a:srgbClr val="DC3C00"/>
                      </a:gs>
                      <a:gs pos="100000">
                        <a:srgbClr val="DC3C00"/>
                      </a:gs>
                    </a:gsLst>
                    <a:lin ang="5400000" scaled="0"/>
                  </a:gradFill>
                  <a:latin typeface="Segoe UI Light"/>
                </a:rPr>
              </a:br>
              <a:r>
                <a:rPr lang="en-US" sz="2040" dirty="0">
                  <a:gradFill>
                    <a:gsLst>
                      <a:gs pos="1250">
                        <a:srgbClr val="797A7D"/>
                      </a:gs>
                      <a:gs pos="100000">
                        <a:srgbClr val="797A7D"/>
                      </a:gs>
                    </a:gsLst>
                    <a:lin ang="5400000" scaled="0"/>
                  </a:gradFill>
                </a:rPr>
                <a:t>Inline pane on an email or appointment item</a:t>
              </a:r>
            </a:p>
          </p:txBody>
        </p:sp>
        <p:grpSp>
          <p:nvGrpSpPr>
            <p:cNvPr id="38" name="Group 37"/>
            <p:cNvGrpSpPr/>
            <p:nvPr/>
          </p:nvGrpSpPr>
          <p:grpSpPr>
            <a:xfrm>
              <a:off x="1791155" y="1562130"/>
              <a:ext cx="1262392" cy="991778"/>
              <a:chOff x="3315820" y="1859239"/>
              <a:chExt cx="1237752" cy="972420"/>
            </a:xfrm>
          </p:grpSpPr>
          <p:sp>
            <p:nvSpPr>
              <p:cNvPr id="39" name="Rectangle 38"/>
              <p:cNvSpPr/>
              <p:nvPr/>
            </p:nvSpPr>
            <p:spPr>
              <a:xfrm>
                <a:off x="3315820" y="1979044"/>
                <a:ext cx="1237752" cy="852615"/>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41" name="Rectangle 40"/>
              <p:cNvSpPr/>
              <p:nvPr/>
            </p:nvSpPr>
            <p:spPr>
              <a:xfrm>
                <a:off x="4054629" y="2052775"/>
                <a:ext cx="454976" cy="70974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4" name="Rectangle 43"/>
              <p:cNvSpPr/>
              <p:nvPr/>
            </p:nvSpPr>
            <p:spPr>
              <a:xfrm>
                <a:off x="3315820" y="1859239"/>
                <a:ext cx="1237752" cy="132043"/>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grpSp>
          <p:nvGrpSpPr>
            <p:cNvPr id="45" name="Group 44"/>
            <p:cNvGrpSpPr/>
            <p:nvPr/>
          </p:nvGrpSpPr>
          <p:grpSpPr>
            <a:xfrm>
              <a:off x="1791155" y="3473819"/>
              <a:ext cx="1262392" cy="991778"/>
              <a:chOff x="2706656" y="3571890"/>
              <a:chExt cx="1237752" cy="972420"/>
            </a:xfrm>
          </p:grpSpPr>
          <p:sp>
            <p:nvSpPr>
              <p:cNvPr id="47" name="Rectangle 46"/>
              <p:cNvSpPr/>
              <p:nvPr/>
            </p:nvSpPr>
            <p:spPr>
              <a:xfrm>
                <a:off x="2706656" y="3691695"/>
                <a:ext cx="1237752" cy="852615"/>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57" name="Rectangle 56"/>
              <p:cNvSpPr/>
              <p:nvPr/>
            </p:nvSpPr>
            <p:spPr>
              <a:xfrm>
                <a:off x="3135517" y="4124020"/>
                <a:ext cx="380030" cy="2193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1" name="Rectangle 60"/>
              <p:cNvSpPr/>
              <p:nvPr/>
            </p:nvSpPr>
            <p:spPr>
              <a:xfrm>
                <a:off x="2706656" y="3571890"/>
                <a:ext cx="1237752" cy="132043"/>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62" name="Freeform 11"/>
              <p:cNvSpPr>
                <a:spLocks noEditPoints="1"/>
              </p:cNvSpPr>
              <p:nvPr/>
            </p:nvSpPr>
            <p:spPr bwMode="auto">
              <a:xfrm>
                <a:off x="3046734" y="3764014"/>
                <a:ext cx="557597" cy="707977"/>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grpSp>
          <p:nvGrpSpPr>
            <p:cNvPr id="66" name="Group 65"/>
            <p:cNvGrpSpPr/>
            <p:nvPr/>
          </p:nvGrpSpPr>
          <p:grpSpPr>
            <a:xfrm>
              <a:off x="1777433" y="5421169"/>
              <a:ext cx="1289836" cy="920456"/>
              <a:chOff x="1748615" y="4667651"/>
              <a:chExt cx="1432740" cy="902854"/>
            </a:xfrm>
          </p:grpSpPr>
          <p:grpSp>
            <p:nvGrpSpPr>
              <p:cNvPr id="67" name="Group 66"/>
              <p:cNvGrpSpPr/>
              <p:nvPr/>
            </p:nvGrpSpPr>
            <p:grpSpPr>
              <a:xfrm>
                <a:off x="1748615" y="4667651"/>
                <a:ext cx="1432740" cy="902854"/>
                <a:chOff x="1748615" y="4667651"/>
                <a:chExt cx="1432740" cy="902854"/>
              </a:xfrm>
            </p:grpSpPr>
            <p:sp>
              <p:nvSpPr>
                <p:cNvPr id="72" name="Rectangle 71"/>
                <p:cNvSpPr/>
                <p:nvPr/>
              </p:nvSpPr>
              <p:spPr>
                <a:xfrm>
                  <a:off x="1748615" y="4667651"/>
                  <a:ext cx="1432740" cy="90285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73" name="Rectangle 72"/>
                <p:cNvSpPr/>
                <p:nvPr/>
              </p:nvSpPr>
              <p:spPr>
                <a:xfrm>
                  <a:off x="2211795" y="4667651"/>
                  <a:ext cx="969560" cy="90285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74" name="Rectangle 73"/>
                <p:cNvSpPr/>
                <p:nvPr/>
              </p:nvSpPr>
              <p:spPr>
                <a:xfrm>
                  <a:off x="2357741" y="4750262"/>
                  <a:ext cx="690624" cy="17584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cxnSp>
              <p:nvCxnSpPr>
                <p:cNvPr id="75" name="Straight Connector 74"/>
                <p:cNvCxnSpPr/>
                <p:nvPr/>
              </p:nvCxnSpPr>
              <p:spPr>
                <a:xfrm>
                  <a:off x="2357741" y="51088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6" name="Straight Connector 75"/>
                <p:cNvCxnSpPr/>
                <p:nvPr/>
              </p:nvCxnSpPr>
              <p:spPr>
                <a:xfrm>
                  <a:off x="2367266" y="52612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7" name="Straight Connector 76"/>
                <p:cNvCxnSpPr/>
                <p:nvPr/>
              </p:nvCxnSpPr>
              <p:spPr>
                <a:xfrm>
                  <a:off x="2367266" y="54136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grpSp>
          <p:cxnSp>
            <p:nvCxnSpPr>
              <p:cNvPr id="68" name="Straight Connector 67"/>
              <p:cNvCxnSpPr/>
              <p:nvPr/>
            </p:nvCxnSpPr>
            <p:spPr>
              <a:xfrm>
                <a:off x="1835151" y="4926104"/>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1835151" y="507733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a:off x="1842068" y="526124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1842068" y="541364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grpSp>
      </p:grpSp>
    </p:spTree>
    <p:extLst>
      <p:ext uri="{BB962C8B-B14F-4D97-AF65-F5344CB8AC3E}">
        <p14:creationId xmlns:p14="http://schemas.microsoft.com/office/powerpoint/2010/main" val="346597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nvPr>
        </p:nvGraphicFramePr>
        <p:xfrm>
          <a:off x="447754" y="1268177"/>
          <a:ext cx="11453125" cy="3208207"/>
        </p:xfrm>
        <a:graphic>
          <a:graphicData uri="http://schemas.openxmlformats.org/drawingml/2006/table">
            <a:tbl>
              <a:tblPr firstRow="1" bandRow="1">
                <a:tableStyleId>{5C22544A-7EE6-4342-B048-85BDC9FD1C3A}</a:tableStyleId>
              </a:tblPr>
              <a:tblGrid>
                <a:gridCol w="11453125">
                  <a:extLst>
                    <a:ext uri="{9D8B030D-6E8A-4147-A177-3AD203B41FA5}">
                      <a16:colId xmlns:a16="http://schemas.microsoft.com/office/drawing/2014/main" xmlns="" val="1253488153"/>
                    </a:ext>
                  </a:extLst>
                </a:gridCol>
              </a:tblGrid>
              <a:tr h="1068310">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3260" marR="93260" marT="46630" marB="46630" anchor="ctr"/>
                </a:tc>
                <a:extLst>
                  <a:ext uri="{0D108BD9-81ED-4DB2-BD59-A6C34878D82A}">
                    <a16:rowId xmlns:a16="http://schemas.microsoft.com/office/drawing/2014/main" xmlns="" val="829859176"/>
                  </a:ext>
                </a:extLst>
              </a:tr>
              <a:tr h="0">
                <a:tc>
                  <a:txBody>
                    <a:bodyPr/>
                    <a:lstStyle/>
                    <a:p>
                      <a:r>
                        <a:rPr lang="en-US" sz="1800" b="0" dirty="0" smtClean="0"/>
                        <a:t>Module 1: Overview of Office</a:t>
                      </a:r>
                      <a:r>
                        <a:rPr lang="en-US" sz="1800" b="0" baseline="0" dirty="0" smtClean="0"/>
                        <a:t> 365 Development</a:t>
                      </a:r>
                    </a:p>
                  </a:txBody>
                  <a:tcPr marL="93260" marR="93260" marT="46630" marB="46630" anchor="ctr"/>
                </a:tc>
                <a:extLst>
                  <a:ext uri="{0D108BD9-81ED-4DB2-BD59-A6C34878D82A}">
                    <a16:rowId xmlns:a16="http://schemas.microsoft.com/office/drawing/2014/main" xmlns="" val="1946132611"/>
                  </a:ext>
                </a:extLst>
              </a:tr>
              <a:tr h="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93260" marR="93260" marT="46630" marB="46630" anchor="ctr"/>
                </a:tc>
                <a:extLst>
                  <a:ext uri="{0D108BD9-81ED-4DB2-BD59-A6C34878D82A}">
                    <a16:rowId xmlns:a16="http://schemas.microsoft.com/office/drawing/2014/main" xmlns="" val="3204002662"/>
                  </a:ext>
                </a:extLst>
              </a:tr>
              <a:tr h="39525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Getting started</a:t>
                      </a:r>
                      <a:r>
                        <a:rPr lang="en-US" sz="1800" baseline="0" dirty="0" smtClean="0"/>
                        <a:t> with Apps for SharePoint</a:t>
                      </a:r>
                      <a:endParaRPr lang="en-US" sz="1800" b="0" dirty="0" smtClean="0"/>
                    </a:p>
                  </a:txBody>
                  <a:tcPr marL="93260" marR="93260" marT="46630" marB="46630" anchor="ctr"/>
                </a:tc>
                <a:extLst>
                  <a:ext uri="{0D108BD9-81ED-4DB2-BD59-A6C34878D82A}">
                    <a16:rowId xmlns:a16="http://schemas.microsoft.com/office/drawing/2014/main" xmlns="" val="4266278162"/>
                  </a:ext>
                </a:extLst>
              </a:tr>
              <a:tr h="46785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93260" marR="93260" marT="46630" marB="46630" anchor="ctr"/>
                </a:tc>
              </a:tr>
              <a:tr h="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 Getting started with the Office 365 APIs</a:t>
                      </a:r>
                    </a:p>
                  </a:txBody>
                  <a:tcPr marL="93260" marR="93260" marT="46630" marB="46630" anchor="ctr"/>
                </a:tc>
              </a:tr>
            </a:tbl>
          </a:graphicData>
        </a:graphic>
      </p:graphicFrame>
    </p:spTree>
    <p:extLst>
      <p:ext uri="{BB962C8B-B14F-4D97-AF65-F5344CB8AC3E}">
        <p14:creationId xmlns:p14="http://schemas.microsoft.com/office/powerpoint/2010/main" val="61241967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14582" y="318779"/>
            <a:ext cx="7871488" cy="6074505"/>
          </a:xfrm>
          <a:prstGeom prst="rect">
            <a:avLst/>
          </a:prstGeom>
          <a:ln>
            <a:noFill/>
          </a:ln>
          <a:effectLst>
            <a:outerShdw blurRad="50800" dist="38100" dir="5400000" algn="tl" rotWithShape="0">
              <a:srgbClr val="333333">
                <a:alpha val="40000"/>
              </a:srgbClr>
            </a:outerShdw>
          </a:effectLst>
        </p:spPr>
      </p:pic>
      <p:pic>
        <p:nvPicPr>
          <p:cNvPr id="3" name="Picture 2"/>
          <p:cNvPicPr>
            <a:picLocks noChangeAspect="1"/>
          </p:cNvPicPr>
          <p:nvPr/>
        </p:nvPicPr>
        <p:blipFill>
          <a:blip r:embed="rId4"/>
          <a:stretch>
            <a:fillRect/>
          </a:stretch>
        </p:blipFill>
        <p:spPr>
          <a:xfrm>
            <a:off x="3042052" y="321076"/>
            <a:ext cx="6440087" cy="6440087"/>
          </a:xfrm>
          <a:prstGeom prst="rect">
            <a:avLst/>
          </a:prstGeom>
          <a:ln>
            <a:noFill/>
          </a:ln>
          <a:effectLst>
            <a:outerShdw blurRad="50800" dist="38100" dir="5400000" algn="tl" rotWithShape="0">
              <a:srgbClr val="333333">
                <a:alpha val="40000"/>
              </a:srgbClr>
            </a:outerShdw>
          </a:effectLst>
        </p:spPr>
      </p:pic>
      <p:pic>
        <p:nvPicPr>
          <p:cNvPr id="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9744" y="1259884"/>
            <a:ext cx="7345597" cy="5509196"/>
          </a:xfrm>
          <a:prstGeom prst="rect">
            <a:avLst/>
          </a:prstGeom>
          <a:ln>
            <a:noFill/>
          </a:ln>
          <a:effectLst>
            <a:outerShdw blurRad="50800" dist="38100" dir="5400000" algn="tl" rotWithShape="0">
              <a:srgbClr val="333333">
                <a:alpha val="40000"/>
              </a:srgbClr>
            </a:outerShdw>
          </a:effectLst>
          <a:extLst>
            <a:ext uri="{909E8E84-426E-40dd-AFC4-6F175D3DCCD1}">
              <a14:hiddenFill xmlns="" xmlns:a14="http://schemas.microsoft.com/office/drawing/2010/main">
                <a:solidFill>
                  <a:schemeClr val="accent1"/>
                </a:solidFill>
              </a14:hiddenFill>
            </a:ext>
          </a:extLst>
        </p:spPr>
      </p:pic>
    </p:spTree>
    <p:extLst>
      <p:ext uri="{BB962C8B-B14F-4D97-AF65-F5344CB8AC3E}">
        <p14:creationId xmlns:p14="http://schemas.microsoft.com/office/powerpoint/2010/main" val="276497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5"/>
          <p:cNvSpPr>
            <a:spLocks noGrp="1"/>
          </p:cNvSpPr>
          <p:nvPr>
            <p:ph type="title"/>
          </p:nvPr>
        </p:nvSpPr>
        <p:spPr>
          <a:xfrm>
            <a:off x="282539" y="290548"/>
            <a:ext cx="11601993" cy="777971"/>
          </a:xfrm>
        </p:spPr>
        <p:txBody>
          <a:bodyPr/>
          <a:lstStyle/>
          <a:p>
            <a:r>
              <a:rPr lang="en-US" dirty="0" smtClean="0"/>
              <a:t>App </a:t>
            </a:r>
            <a:r>
              <a:rPr lang="en-US" dirty="0"/>
              <a:t>shapes for Office</a:t>
            </a:r>
          </a:p>
        </p:txBody>
      </p:sp>
      <p:grpSp>
        <p:nvGrpSpPr>
          <p:cNvPr id="2" name="Group 1"/>
          <p:cNvGrpSpPr/>
          <p:nvPr/>
        </p:nvGrpSpPr>
        <p:grpSpPr>
          <a:xfrm>
            <a:off x="327021" y="1211262"/>
            <a:ext cx="10691848" cy="5563611"/>
            <a:chOff x="327020" y="1190966"/>
            <a:chExt cx="10765415" cy="5601892"/>
          </a:xfrm>
        </p:grpSpPr>
        <p:sp>
          <p:nvSpPr>
            <p:cNvPr id="32" name="Rectangle 31"/>
            <p:cNvSpPr/>
            <p:nvPr/>
          </p:nvSpPr>
          <p:spPr>
            <a:xfrm>
              <a:off x="327020" y="1190966"/>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3" name="Rectangle 32"/>
            <p:cNvSpPr/>
            <p:nvPr/>
          </p:nvSpPr>
          <p:spPr>
            <a:xfrm>
              <a:off x="327020" y="3102654"/>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4" name="Rectangle 33"/>
            <p:cNvSpPr/>
            <p:nvPr/>
          </p:nvSpPr>
          <p:spPr>
            <a:xfrm>
              <a:off x="327020" y="501434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5" name="Text Placeholder 2"/>
            <p:cNvSpPr txBox="1">
              <a:spLocks/>
            </p:cNvSpPr>
            <p:nvPr/>
          </p:nvSpPr>
          <p:spPr>
            <a:xfrm>
              <a:off x="4831693" y="1436276"/>
              <a:ext cx="5490440"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Task pane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App adjacent to the document</a:t>
              </a:r>
            </a:p>
          </p:txBody>
        </p:sp>
        <p:sp>
          <p:nvSpPr>
            <p:cNvPr id="36" name="Rectangle 35"/>
            <p:cNvSpPr/>
            <p:nvPr/>
          </p:nvSpPr>
          <p:spPr>
            <a:xfrm>
              <a:off x="4831692" y="3341698"/>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Content</a:t>
              </a:r>
            </a:p>
            <a:p>
              <a:pPr marL="0" lvl="1" defTabSz="932468"/>
              <a:r>
                <a:rPr lang="en-US" sz="2040" dirty="0">
                  <a:gradFill>
                    <a:gsLst>
                      <a:gs pos="1250">
                        <a:srgbClr val="797A7D"/>
                      </a:gs>
                      <a:gs pos="100000">
                        <a:srgbClr val="797A7D"/>
                      </a:gs>
                    </a:gsLst>
                    <a:lin ang="5400000" scaled="0"/>
                  </a:gradFill>
                </a:rPr>
                <a:t>App in the body of the document</a:t>
              </a:r>
            </a:p>
          </p:txBody>
        </p:sp>
        <p:sp>
          <p:nvSpPr>
            <p:cNvPr id="37" name="Rectangle 36"/>
            <p:cNvSpPr/>
            <p:nvPr/>
          </p:nvSpPr>
          <p:spPr>
            <a:xfrm>
              <a:off x="4831692" y="5249534"/>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Mail </a:t>
              </a:r>
              <a:br>
                <a:rPr lang="en-US" sz="4080" dirty="0">
                  <a:gradFill>
                    <a:gsLst>
                      <a:gs pos="1250">
                        <a:srgbClr val="DC3C00"/>
                      </a:gs>
                      <a:gs pos="100000">
                        <a:srgbClr val="DC3C00"/>
                      </a:gs>
                    </a:gsLst>
                    <a:lin ang="5400000" scaled="0"/>
                  </a:gradFill>
                  <a:latin typeface="Segoe UI Light"/>
                </a:rPr>
              </a:br>
              <a:r>
                <a:rPr lang="en-US" sz="2040" dirty="0">
                  <a:gradFill>
                    <a:gsLst>
                      <a:gs pos="1250">
                        <a:srgbClr val="797A7D"/>
                      </a:gs>
                      <a:gs pos="100000">
                        <a:srgbClr val="797A7D"/>
                      </a:gs>
                    </a:gsLst>
                    <a:lin ang="5400000" scaled="0"/>
                  </a:gradFill>
                </a:rPr>
                <a:t>Inline pane on an email or appointment item</a:t>
              </a:r>
            </a:p>
          </p:txBody>
        </p:sp>
        <p:grpSp>
          <p:nvGrpSpPr>
            <p:cNvPr id="38" name="Group 37"/>
            <p:cNvGrpSpPr/>
            <p:nvPr/>
          </p:nvGrpSpPr>
          <p:grpSpPr>
            <a:xfrm>
              <a:off x="1791155" y="3496023"/>
              <a:ext cx="1262392" cy="991778"/>
              <a:chOff x="2706656" y="3571890"/>
              <a:chExt cx="1237752" cy="972420"/>
            </a:xfrm>
          </p:grpSpPr>
          <p:sp>
            <p:nvSpPr>
              <p:cNvPr id="39" name="Rectangle 38"/>
              <p:cNvSpPr/>
              <p:nvPr/>
            </p:nvSpPr>
            <p:spPr>
              <a:xfrm>
                <a:off x="2706656" y="3691695"/>
                <a:ext cx="1237752" cy="852615"/>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41" name="Rectangle 40"/>
              <p:cNvSpPr/>
              <p:nvPr/>
            </p:nvSpPr>
            <p:spPr>
              <a:xfrm>
                <a:off x="3135517" y="4124020"/>
                <a:ext cx="380030" cy="2193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4" name="Rectangle 43"/>
              <p:cNvSpPr/>
              <p:nvPr/>
            </p:nvSpPr>
            <p:spPr>
              <a:xfrm>
                <a:off x="2706656" y="3571890"/>
                <a:ext cx="1237752" cy="132043"/>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45" name="Freeform 11"/>
              <p:cNvSpPr>
                <a:spLocks noEditPoints="1"/>
              </p:cNvSpPr>
              <p:nvPr/>
            </p:nvSpPr>
            <p:spPr bwMode="auto">
              <a:xfrm>
                <a:off x="3046734" y="3764014"/>
                <a:ext cx="557597" cy="707977"/>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grpSp>
          <p:nvGrpSpPr>
            <p:cNvPr id="47" name="Group 46"/>
            <p:cNvGrpSpPr/>
            <p:nvPr/>
          </p:nvGrpSpPr>
          <p:grpSpPr>
            <a:xfrm>
              <a:off x="1777433" y="5443373"/>
              <a:ext cx="1289836" cy="920456"/>
              <a:chOff x="1748615" y="4667651"/>
              <a:chExt cx="1432740" cy="902854"/>
            </a:xfrm>
          </p:grpSpPr>
          <p:grpSp>
            <p:nvGrpSpPr>
              <p:cNvPr id="57" name="Group 56"/>
              <p:cNvGrpSpPr/>
              <p:nvPr/>
            </p:nvGrpSpPr>
            <p:grpSpPr>
              <a:xfrm>
                <a:off x="1748615" y="4667651"/>
                <a:ext cx="1432740" cy="902854"/>
                <a:chOff x="1748615" y="4667651"/>
                <a:chExt cx="1432740" cy="902854"/>
              </a:xfrm>
            </p:grpSpPr>
            <p:sp>
              <p:nvSpPr>
                <p:cNvPr id="68" name="Rectangle 67"/>
                <p:cNvSpPr/>
                <p:nvPr/>
              </p:nvSpPr>
              <p:spPr>
                <a:xfrm>
                  <a:off x="1748615" y="4667651"/>
                  <a:ext cx="1432740" cy="90285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69" name="Rectangle 68"/>
                <p:cNvSpPr/>
                <p:nvPr/>
              </p:nvSpPr>
              <p:spPr>
                <a:xfrm>
                  <a:off x="2211795" y="4667651"/>
                  <a:ext cx="969560" cy="90285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70" name="Rectangle 69"/>
                <p:cNvSpPr/>
                <p:nvPr/>
              </p:nvSpPr>
              <p:spPr>
                <a:xfrm>
                  <a:off x="2357741" y="4750262"/>
                  <a:ext cx="690624" cy="17584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cxnSp>
              <p:nvCxnSpPr>
                <p:cNvPr id="71" name="Straight Connector 70"/>
                <p:cNvCxnSpPr/>
                <p:nvPr/>
              </p:nvCxnSpPr>
              <p:spPr>
                <a:xfrm>
                  <a:off x="2357741" y="5108843"/>
                  <a:ext cx="690624"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72" name="Straight Connector 71"/>
                <p:cNvCxnSpPr/>
                <p:nvPr/>
              </p:nvCxnSpPr>
              <p:spPr>
                <a:xfrm>
                  <a:off x="2367266" y="5261243"/>
                  <a:ext cx="690624"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73" name="Straight Connector 72"/>
                <p:cNvCxnSpPr/>
                <p:nvPr/>
              </p:nvCxnSpPr>
              <p:spPr>
                <a:xfrm>
                  <a:off x="2367266" y="5413643"/>
                  <a:ext cx="690624"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grpSp>
          <p:cxnSp>
            <p:nvCxnSpPr>
              <p:cNvPr id="61" name="Straight Connector 60"/>
              <p:cNvCxnSpPr/>
              <p:nvPr/>
            </p:nvCxnSpPr>
            <p:spPr>
              <a:xfrm>
                <a:off x="1835151" y="4926104"/>
                <a:ext cx="252866"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62" name="Straight Connector 61"/>
              <p:cNvCxnSpPr/>
              <p:nvPr/>
            </p:nvCxnSpPr>
            <p:spPr>
              <a:xfrm>
                <a:off x="1835151" y="5077333"/>
                <a:ext cx="252866"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66" name="Straight Connector 65"/>
              <p:cNvCxnSpPr/>
              <p:nvPr/>
            </p:nvCxnSpPr>
            <p:spPr>
              <a:xfrm>
                <a:off x="1842068" y="5261243"/>
                <a:ext cx="252866"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67" name="Straight Connector 66"/>
              <p:cNvCxnSpPr/>
              <p:nvPr/>
            </p:nvCxnSpPr>
            <p:spPr>
              <a:xfrm>
                <a:off x="1842068" y="5413643"/>
                <a:ext cx="252866"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grpSp>
        <p:grpSp>
          <p:nvGrpSpPr>
            <p:cNvPr id="74" name="Group 73"/>
            <p:cNvGrpSpPr/>
            <p:nvPr/>
          </p:nvGrpSpPr>
          <p:grpSpPr>
            <a:xfrm>
              <a:off x="1791155" y="1584334"/>
              <a:ext cx="1262392" cy="991778"/>
              <a:chOff x="3315820" y="1859239"/>
              <a:chExt cx="1237752" cy="972420"/>
            </a:xfrm>
          </p:grpSpPr>
          <p:sp>
            <p:nvSpPr>
              <p:cNvPr id="75" name="Rectangle 74"/>
              <p:cNvSpPr/>
              <p:nvPr/>
            </p:nvSpPr>
            <p:spPr>
              <a:xfrm>
                <a:off x="3315820" y="1979044"/>
                <a:ext cx="1237752" cy="852615"/>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76" name="Rectangle 75"/>
              <p:cNvSpPr/>
              <p:nvPr/>
            </p:nvSpPr>
            <p:spPr>
              <a:xfrm>
                <a:off x="4054629" y="2052775"/>
                <a:ext cx="454976" cy="70974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77" name="Rectangle 76"/>
              <p:cNvSpPr/>
              <p:nvPr/>
            </p:nvSpPr>
            <p:spPr>
              <a:xfrm>
                <a:off x="3315820" y="1859239"/>
                <a:ext cx="1237752" cy="132043"/>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grpSp>
    </p:spTree>
    <p:extLst>
      <p:ext uri="{BB962C8B-B14F-4D97-AF65-F5344CB8AC3E}">
        <p14:creationId xmlns:p14="http://schemas.microsoft.com/office/powerpoint/2010/main" val="125331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b="13268"/>
          <a:stretch/>
        </p:blipFill>
        <p:spPr>
          <a:xfrm>
            <a:off x="329870" y="318779"/>
            <a:ext cx="7460827" cy="5550426"/>
          </a:xfrm>
          <a:prstGeom prst="rect">
            <a:avLst/>
          </a:prstGeom>
          <a:effectLst>
            <a:outerShdw blurRad="50800" dist="38100" dir="5400000" algn="ctr" rotWithShape="0">
              <a:srgbClr val="000000">
                <a:alpha val="40000"/>
              </a:srgbClr>
            </a:outerShdw>
          </a:effectLst>
        </p:spPr>
      </p:pic>
      <p:pic>
        <p:nvPicPr>
          <p:cNvPr id="6" name="Picture 5"/>
          <p:cNvPicPr>
            <a:picLocks noChangeAspect="1"/>
          </p:cNvPicPr>
          <p:nvPr/>
        </p:nvPicPr>
        <p:blipFill>
          <a:blip r:embed="rId4"/>
          <a:stretch>
            <a:fillRect/>
          </a:stretch>
        </p:blipFill>
        <p:spPr>
          <a:xfrm>
            <a:off x="3112391" y="318779"/>
            <a:ext cx="7460827" cy="6280975"/>
          </a:xfrm>
          <a:prstGeom prst="rect">
            <a:avLst/>
          </a:prstGeom>
          <a:ln>
            <a:noFill/>
          </a:ln>
          <a:effectLst>
            <a:outerShdw blurRad="50800" dist="38100" dir="5400000" algn="tl" rotWithShape="0">
              <a:srgbClr val="333333">
                <a:alpha val="40000"/>
              </a:srgbClr>
            </a:outerShdw>
          </a:effectLst>
        </p:spPr>
      </p:pic>
      <p:pic>
        <p:nvPicPr>
          <p:cNvPr id="4" name="Picture 3"/>
          <p:cNvPicPr>
            <a:picLocks noChangeAspect="1"/>
          </p:cNvPicPr>
          <p:nvPr/>
        </p:nvPicPr>
        <p:blipFill>
          <a:blip r:embed="rId5"/>
          <a:stretch>
            <a:fillRect/>
          </a:stretch>
        </p:blipFill>
        <p:spPr>
          <a:xfrm>
            <a:off x="2848617" y="1501608"/>
            <a:ext cx="9326033" cy="5242181"/>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4275890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Apps for </a:t>
            </a:r>
            <a:r>
              <a:rPr lang="en-US" b="0" dirty="0" smtClean="0"/>
              <a:t>Office samples</a:t>
            </a:r>
            <a:endParaRPr lang="en-US"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2867541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Getting started</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005812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295776"/>
            <a:ext cx="11375536" cy="762786"/>
          </a:xfrm>
        </p:spPr>
        <p:txBody>
          <a:bodyPr/>
          <a:lstStyle/>
          <a:p>
            <a:r>
              <a:rPr lang="en-US" dirty="0"/>
              <a:t>Visual Studio 2013</a:t>
            </a:r>
          </a:p>
        </p:txBody>
      </p:sp>
      <p:pic>
        <p:nvPicPr>
          <p:cNvPr id="5" name="Picture 4"/>
          <p:cNvPicPr>
            <a:picLocks noChangeAspect="1"/>
          </p:cNvPicPr>
          <p:nvPr/>
        </p:nvPicPr>
        <p:blipFill>
          <a:blip r:embed="rId2"/>
          <a:stretch>
            <a:fillRect/>
          </a:stretch>
        </p:blipFill>
        <p:spPr>
          <a:xfrm>
            <a:off x="2196897" y="1236094"/>
            <a:ext cx="8066024" cy="5525069"/>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381172946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373" y="264744"/>
            <a:ext cx="11375536" cy="762786"/>
          </a:xfrm>
        </p:spPr>
        <p:txBody>
          <a:bodyPr/>
          <a:lstStyle/>
          <a:p>
            <a:r>
              <a:rPr lang="en-US" dirty="0" smtClean="0"/>
              <a:t>Environment</a:t>
            </a:r>
            <a:endParaRPr lang="en-US" dirty="0"/>
          </a:p>
        </p:txBody>
      </p:sp>
      <p:sp>
        <p:nvSpPr>
          <p:cNvPr id="2" name="Text Placeholder 1"/>
          <p:cNvSpPr>
            <a:spLocks noGrp="1"/>
          </p:cNvSpPr>
          <p:nvPr>
            <p:ph type="body" sz="quarter" idx="10"/>
          </p:nvPr>
        </p:nvSpPr>
        <p:spPr>
          <a:xfrm>
            <a:off x="223805" y="1190067"/>
            <a:ext cx="11882419" cy="5484812"/>
          </a:xfrm>
        </p:spPr>
        <p:txBody>
          <a:bodyPr vert="horz" lIns="186521" tIns="149217" rIns="186521" bIns="149217" rtlCol="0">
            <a:noAutofit/>
          </a:bodyPr>
          <a:lstStyle/>
          <a:p>
            <a:pPr marL="0" indent="0">
              <a:spcBef>
                <a:spcPts val="1224"/>
              </a:spcBef>
              <a:buNone/>
            </a:pPr>
            <a:r>
              <a:rPr lang="en-US" dirty="0" smtClean="0"/>
              <a:t>Office 365 developer tenant</a:t>
            </a:r>
          </a:p>
          <a:p>
            <a:pPr marL="0" indent="0">
              <a:spcBef>
                <a:spcPts val="1224"/>
              </a:spcBef>
              <a:buNone/>
            </a:pPr>
            <a:r>
              <a:rPr lang="en-US" dirty="0" smtClean="0"/>
              <a:t>Office 365 individual developer site collection</a:t>
            </a:r>
          </a:p>
          <a:p>
            <a:pPr marL="0" indent="0">
              <a:spcBef>
                <a:spcPts val="1224"/>
              </a:spcBef>
              <a:buNone/>
            </a:pPr>
            <a:r>
              <a:rPr lang="en-US" dirty="0" smtClean="0"/>
              <a:t>On-premises SharePoint server</a:t>
            </a:r>
          </a:p>
        </p:txBody>
      </p:sp>
    </p:spTree>
    <p:extLst>
      <p:ext uri="{BB962C8B-B14F-4D97-AF65-F5344CB8AC3E}">
        <p14:creationId xmlns:p14="http://schemas.microsoft.com/office/powerpoint/2010/main" val="48939722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spc="-102" dirty="0"/>
              <a:t>Building your </a:t>
            </a:r>
            <a:r>
              <a:rPr lang="en-US" sz="3200" spc="-102" dirty="0" smtClean="0"/>
              <a:t>first app </a:t>
            </a:r>
            <a:r>
              <a:rPr lang="en-US" sz="3200" spc="-102" dirty="0"/>
              <a:t>for Office</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74221918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43" y="295776"/>
            <a:ext cx="11375536" cy="762786"/>
          </a:xfrm>
        </p:spPr>
        <p:txBody>
          <a:bodyPr/>
          <a:lstStyle/>
          <a:p>
            <a:r>
              <a:rPr lang="en-US" dirty="0" smtClean="0"/>
              <a:t>Conclusion</a:t>
            </a:r>
            <a:endParaRPr lang="en-US" dirty="0"/>
          </a:p>
        </p:txBody>
      </p:sp>
      <p:sp>
        <p:nvSpPr>
          <p:cNvPr id="3" name="Text Placeholder 2"/>
          <p:cNvSpPr>
            <a:spLocks noGrp="1"/>
          </p:cNvSpPr>
          <p:nvPr>
            <p:ph type="body" sz="quarter" idx="10"/>
          </p:nvPr>
        </p:nvSpPr>
        <p:spPr>
          <a:xfrm>
            <a:off x="237252" y="1190067"/>
            <a:ext cx="11882419" cy="5484812"/>
          </a:xfrm>
        </p:spPr>
        <p:txBody>
          <a:bodyPr vert="horz" lIns="186521" tIns="149217" rIns="186521" bIns="149217" rtlCol="0">
            <a:noAutofit/>
          </a:bodyPr>
          <a:lstStyle/>
          <a:p>
            <a:pPr marL="0" indent="0">
              <a:spcBef>
                <a:spcPts val="1224"/>
              </a:spcBef>
              <a:buNone/>
            </a:pPr>
            <a:r>
              <a:rPr lang="en-US" dirty="0" smtClean="0"/>
              <a:t>Surface your business solutions in Office 365 user interface</a:t>
            </a:r>
          </a:p>
          <a:p>
            <a:pPr marL="0" indent="0">
              <a:spcBef>
                <a:spcPts val="1224"/>
              </a:spcBef>
              <a:buNone/>
            </a:pPr>
            <a:r>
              <a:rPr lang="en-US" dirty="0"/>
              <a:t>Leverage the building </a:t>
            </a:r>
            <a:r>
              <a:rPr lang="en-US" dirty="0" smtClean="0"/>
              <a:t>blocks of the platform</a:t>
            </a:r>
          </a:p>
          <a:p>
            <a:pPr marL="0" indent="0">
              <a:spcBef>
                <a:spcPts val="1224"/>
              </a:spcBef>
              <a:buNone/>
            </a:pPr>
            <a:r>
              <a:rPr lang="en-US" dirty="0" smtClean="0"/>
              <a:t>Use the development platform of your choice</a:t>
            </a:r>
            <a:endParaRPr lang="en-US" dirty="0"/>
          </a:p>
          <a:p>
            <a:pPr marL="0" indent="0">
              <a:buNone/>
            </a:pPr>
            <a:endParaRPr lang="en-US" dirty="0" smtClean="0"/>
          </a:p>
        </p:txBody>
      </p:sp>
    </p:spTree>
    <p:extLst>
      <p:ext uri="{BB962C8B-B14F-4D97-AF65-F5344CB8AC3E}">
        <p14:creationId xmlns:p14="http://schemas.microsoft.com/office/powerpoint/2010/main" val="92077079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5052656" y="1011686"/>
            <a:ext cx="2331177" cy="4971181"/>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97239" y="1910"/>
            <a:ext cx="2642002" cy="2330241"/>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97239" y="4662384"/>
            <a:ext cx="2642002" cy="2330240"/>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45" tIns="46572" rIns="93145" bIns="46572" numCol="1" rtlCol="0" anchor="ctr" anchorCtr="0" compatLnSpc="1">
            <a:prstTxWarp prst="textNoShape">
              <a:avLst/>
            </a:prstTxWarp>
          </a:bodyPr>
          <a:lstStyle/>
          <a:p>
            <a:pPr algn="ctr" defTabSz="931139" fontAlgn="base">
              <a:spcBef>
                <a:spcPct val="0"/>
              </a:spcBef>
              <a:spcAft>
                <a:spcPct val="0"/>
              </a:spcAft>
            </a:pPr>
            <a:endParaRPr lang="en-US" sz="2199" dirty="0" err="1">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516364"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591587" y="2330181"/>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5052656" y="2332148"/>
            <a:ext cx="2331177"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810" rIns="0" bIns="38810" numCol="1" spcCol="0" rtlCol="0" fromWordArt="0" anchor="ctr" anchorCtr="0" forceAA="0" compatLnSpc="1">
            <a:prstTxWarp prst="textNoShape">
              <a:avLst/>
            </a:prstTxWarp>
            <a:noAutofit/>
          </a:bodyPr>
          <a:lstStyle/>
          <a:p>
            <a:pPr algn="ctr" defTabSz="698620" fontAlgn="base">
              <a:lnSpc>
                <a:spcPts val="2243"/>
              </a:lnSpc>
              <a:spcBef>
                <a:spcPct val="0"/>
              </a:spcBef>
              <a:spcAft>
                <a:spcPct val="0"/>
              </a:spcAft>
            </a:pPr>
            <a:endParaRPr lang="en-US" sz="1799"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345633" y="3072004"/>
            <a:ext cx="825437" cy="939137"/>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3"/>
          </a:solidFill>
          <a:ln>
            <a:noFill/>
          </a:ln>
        </p:spPr>
        <p:txBody>
          <a:bodyPr vert="horz" wrap="square" lIns="93147" tIns="46572" rIns="93147" bIns="46572" numCol="1" anchor="t" anchorCtr="0" compatLnSpc="1">
            <a:prstTxWarp prst="textNoShape">
              <a:avLst/>
            </a:prstTxWarp>
          </a:bodyPr>
          <a:lstStyle/>
          <a:p>
            <a:pPr defTabSz="932227"/>
            <a:endParaRPr lang="en-US" sz="1799" dirty="0">
              <a:solidFill>
                <a:srgbClr val="292929"/>
              </a:solidFill>
              <a:latin typeface="Segoe Pro" pitchFamily="34" charset="0"/>
            </a:endParaRPr>
          </a:p>
        </p:txBody>
      </p:sp>
      <p:sp>
        <p:nvSpPr>
          <p:cNvPr id="35" name="Office Logo"/>
          <p:cNvSpPr>
            <a:spLocks/>
          </p:cNvSpPr>
          <p:nvPr/>
        </p:nvSpPr>
        <p:spPr bwMode="auto">
          <a:xfrm>
            <a:off x="5601587" y="2786734"/>
            <a:ext cx="1213702" cy="1450456"/>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
        <p:nvSpPr>
          <p:cNvPr id="6" name="Rectangle 5"/>
          <p:cNvSpPr/>
          <p:nvPr/>
        </p:nvSpPr>
        <p:spPr bwMode="auto">
          <a:xfrm>
            <a:off x="3387" y="1908"/>
            <a:ext cx="12429709" cy="6990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72" tIns="46572" rIns="46572" bIns="46572" numCol="1" spcCol="0" rtlCol="0" fromWordArt="0" anchor="ctr" anchorCtr="0" forceAA="0" compatLnSpc="1">
            <a:prstTxWarp prst="textNoShape">
              <a:avLst/>
            </a:prstTxWarp>
            <a:noAutofit/>
          </a:bodyPr>
          <a:lstStyle/>
          <a:p>
            <a:pPr algn="ctr" defTabSz="931139" fontAlgn="base">
              <a:spcBef>
                <a:spcPct val="0"/>
              </a:spcBef>
              <a:spcAft>
                <a:spcPct val="0"/>
              </a:spcAft>
            </a:pPr>
            <a:endParaRPr lang="en-US" sz="1799" dirty="0" err="1">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565503" y="1206570"/>
            <a:ext cx="1930408"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Dev.</a:t>
            </a:r>
            <a:endParaRPr sz="6097" b="0" spc="-163">
              <a:noFill/>
              <a:latin typeface="Segoe Pro Light" pitchFamily="34" charset="0"/>
            </a:endParaRPr>
          </a:p>
        </p:txBody>
      </p:sp>
      <p:sp>
        <p:nvSpPr>
          <p:cNvPr id="90" name="differentiation"/>
          <p:cNvSpPr>
            <a:spLocks noGrp="1"/>
          </p:cNvSpPr>
          <p:nvPr/>
        </p:nvSpPr>
        <p:spPr>
          <a:xfrm>
            <a:off x="6700237" y="1206570"/>
            <a:ext cx="2458817"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32194">
              <a:spcAft>
                <a:spcPts val="600"/>
              </a:spcAft>
            </a:pPr>
            <a:r>
              <a:rPr sz="6598" b="0">
                <a:gradFill>
                  <a:gsLst>
                    <a:gs pos="2917">
                      <a:srgbClr val="FFFFFF"/>
                    </a:gs>
                    <a:gs pos="30000">
                      <a:srgbClr val="FFFFFF"/>
                    </a:gs>
                  </a:gsLst>
                  <a:lin ang="5400000" scaled="0"/>
                </a:gradFill>
              </a:rPr>
              <a:t>.com</a:t>
            </a:r>
          </a:p>
        </p:txBody>
      </p:sp>
      <p:sp>
        <p:nvSpPr>
          <p:cNvPr id="44" name="and"/>
          <p:cNvSpPr>
            <a:spLocks noGrp="1"/>
          </p:cNvSpPr>
          <p:nvPr/>
        </p:nvSpPr>
        <p:spPr>
          <a:xfrm>
            <a:off x="5062626" y="1206570"/>
            <a:ext cx="2459433" cy="93203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31446">
              <a:tabLst>
                <a:tab pos="3080568" algn="l"/>
                <a:tab pos="3906904" algn="l"/>
              </a:tabLst>
            </a:pPr>
            <a:r>
              <a:rPr sz="6598" b="0">
                <a:gradFill>
                  <a:gsLst>
                    <a:gs pos="2917">
                      <a:srgbClr val="FFFFFF"/>
                    </a:gs>
                    <a:gs pos="30000">
                      <a:srgbClr val="FFFFFF"/>
                    </a:gs>
                  </a:gsLst>
                  <a:lin ang="5400000" scaled="0"/>
                </a:gradFill>
              </a:rPr>
              <a:t>Office</a:t>
            </a:r>
            <a:endParaRPr sz="6097" b="0" spc="-163">
              <a:noFill/>
              <a:latin typeface="Segoe Pro Light" pitchFamily="34" charset="0"/>
            </a:endParaRPr>
          </a:p>
        </p:txBody>
      </p:sp>
      <p:sp>
        <p:nvSpPr>
          <p:cNvPr id="36" name="Globe"/>
          <p:cNvSpPr>
            <a:spLocks noEditPoints="1"/>
          </p:cNvSpPr>
          <p:nvPr/>
        </p:nvSpPr>
        <p:spPr bwMode="auto">
          <a:xfrm>
            <a:off x="3219187" y="3090149"/>
            <a:ext cx="916980" cy="91698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3"/>
          </a:solidFill>
          <a:ln>
            <a:noFill/>
          </a:ln>
          <a:extLst/>
        </p:spPr>
        <p:txBody>
          <a:bodyPr vert="horz" wrap="square" lIns="91403" tIns="45702" rIns="91403" bIns="45702" numCol="1" anchor="t" anchorCtr="0" compatLnSpc="1">
            <a:prstTxWarp prst="textNoShape">
              <a:avLst/>
            </a:prstTxWarp>
          </a:bodyPr>
          <a:lstStyle/>
          <a:p>
            <a:pPr defTabSz="913822"/>
            <a:endParaRPr lang="en-US" sz="1699">
              <a:solidFill>
                <a:srgbClr val="000000"/>
              </a:solidFill>
            </a:endParaRPr>
          </a:p>
        </p:txBody>
      </p:sp>
      <p:sp>
        <p:nvSpPr>
          <p:cNvPr id="37" name="TextBox 36"/>
          <p:cNvSpPr txBox="1"/>
          <p:nvPr/>
        </p:nvSpPr>
        <p:spPr>
          <a:xfrm>
            <a:off x="3311499" y="4870302"/>
            <a:ext cx="6182021" cy="627619"/>
          </a:xfrm>
          <a:prstGeom prst="rect">
            <a:avLst/>
          </a:prstGeom>
          <a:noFill/>
        </p:spPr>
        <p:txBody>
          <a:bodyPr wrap="square" lIns="182806" tIns="146246" rIns="182806" bIns="146246" rtlCol="0">
            <a:spAutoFit/>
          </a:bodyPr>
          <a:lstStyle/>
          <a:p>
            <a:pPr defTabSz="932372">
              <a:lnSpc>
                <a:spcPct val="90000"/>
              </a:lnSpc>
              <a:spcAft>
                <a:spcPts val="600"/>
              </a:spcAft>
            </a:pPr>
            <a:r>
              <a:rPr lang="en-US" sz="2399" b="1" dirty="0">
                <a:gradFill>
                  <a:gsLst>
                    <a:gs pos="2917">
                      <a:srgbClr val="FFFFFF"/>
                    </a:gs>
                    <a:gs pos="30000">
                      <a:srgbClr val="FFFFFF"/>
                    </a:gs>
                  </a:gsLst>
                  <a:lin ang="5400000" scaled="0"/>
                </a:gradFill>
                <a:latin typeface="Segoe UI Light"/>
              </a:rPr>
              <a:t>One stop shop for Office Developer Platform</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8806" r="11353"/>
          <a:stretch/>
        </p:blipFill>
        <p:spPr>
          <a:xfrm>
            <a:off x="385" y="-98454"/>
            <a:ext cx="12435704" cy="7527593"/>
          </a:xfrm>
          <a:prstGeom prst="rect">
            <a:avLst/>
          </a:prstGeom>
        </p:spPr>
      </p:pic>
    </p:spTree>
    <p:extLst>
      <p:ext uri="{BB962C8B-B14F-4D97-AF65-F5344CB8AC3E}">
        <p14:creationId xmlns:p14="http://schemas.microsoft.com/office/powerpoint/2010/main" val="19092507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84921E-6 L 0 0.33303 " pathEditMode="relative" rAng="0" ptsTypes="AA">
                                      <p:cBhvr>
                                        <p:cTn id="130" dur="600" fill="hold"/>
                                        <p:tgtEl>
                                          <p:spTgt spid="5"/>
                                        </p:tgtEl>
                                        <p:attrNameLst>
                                          <p:attrName>ppt_x</p:attrName>
                                          <p:attrName>ppt_y</p:attrName>
                                        </p:attrNameLst>
                                      </p:cBhvr>
                                      <p:rCtr x="0" y="16651"/>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childTnLst>
                          </p:cTn>
                        </p:par>
                        <p:par>
                          <p:cTn id="176" fill="hold">
                            <p:stCondLst>
                              <p:cond delay="1000"/>
                            </p:stCondLst>
                            <p:childTnLst>
                              <p:par>
                                <p:cTn id="177" presetID="10" presetClass="entr" presetSubtype="0" fill="hold" nodeType="afterEffect">
                                  <p:stCondLst>
                                    <p:cond delay="0"/>
                                  </p:stCondLst>
                                  <p:childTnLst>
                                    <p:set>
                                      <p:cBhvr>
                                        <p:cTn id="178" dur="1" fill="hold">
                                          <p:stCondLst>
                                            <p:cond delay="0"/>
                                          </p:stCondLst>
                                        </p:cTn>
                                        <p:tgtEl>
                                          <p:spTgt spid="2"/>
                                        </p:tgtEl>
                                        <p:attrNameLst>
                                          <p:attrName>style.visibility</p:attrName>
                                        </p:attrNameLst>
                                      </p:cBhvr>
                                      <p:to>
                                        <p:strVal val="visible"/>
                                      </p:to>
                                    </p:set>
                                    <p:animEffect transition="in" filter="fade">
                                      <p:cBhvr>
                                        <p:cTn id="17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Getting started with Apps for </a:t>
            </a:r>
            <a:r>
              <a:rPr lang="en-US" dirty="0" smtClean="0"/>
              <a:t>Office</a:t>
            </a:r>
            <a:endParaRPr lang="en-US" dirty="0"/>
          </a:p>
        </p:txBody>
      </p:sp>
      <p:sp>
        <p:nvSpPr>
          <p:cNvPr id="5" name="Subtitle 4"/>
          <p:cNvSpPr>
            <a:spLocks noGrp="1"/>
          </p:cNvSpPr>
          <p:nvPr>
            <p:ph type="subTitle" idx="1"/>
          </p:nvPr>
        </p:nvSpPr>
        <p:spPr>
          <a:xfrm>
            <a:off x="543079" y="4830051"/>
            <a:ext cx="7795851" cy="1916182"/>
          </a:xfrm>
        </p:spPr>
        <p:txBody>
          <a:bodyPr/>
          <a:lstStyle/>
          <a:p>
            <a:r>
              <a:rPr lang="en-US" dirty="0"/>
              <a:t>Jeremy Thake </a:t>
            </a:r>
            <a:endParaRPr lang="en-US" dirty="0" smtClean="0"/>
          </a:p>
          <a:p>
            <a:r>
              <a:rPr lang="en-US" dirty="0" smtClean="0"/>
              <a:t>Technical </a:t>
            </a:r>
            <a:r>
              <a:rPr lang="en-US" dirty="0"/>
              <a:t>Product </a:t>
            </a:r>
            <a:r>
              <a:rPr lang="en-US" dirty="0" smtClean="0"/>
              <a:t>Manager, Microsoft</a:t>
            </a:r>
          </a:p>
          <a:p>
            <a:endParaRPr lang="en-US" dirty="0" smtClean="0"/>
          </a:p>
          <a:p>
            <a:r>
              <a:rPr lang="en-US" dirty="0" smtClean="0"/>
              <a:t>Scot </a:t>
            </a:r>
            <a:r>
              <a:rPr lang="en-US" dirty="0"/>
              <a:t>Hillier</a:t>
            </a:r>
          </a:p>
          <a:p>
            <a:r>
              <a:rPr lang="en-US" dirty="0"/>
              <a:t>SharePoint </a:t>
            </a:r>
            <a:r>
              <a:rPr lang="en-US" dirty="0" smtClean="0"/>
              <a:t>MVP, Scot </a:t>
            </a:r>
            <a:r>
              <a:rPr lang="en-US" dirty="0"/>
              <a:t>Hillier Technical Solutions, LLC</a:t>
            </a:r>
          </a:p>
        </p:txBody>
      </p:sp>
    </p:spTree>
    <p:extLst>
      <p:ext uri="{BB962C8B-B14F-4D97-AF65-F5344CB8AC3E}">
        <p14:creationId xmlns:p14="http://schemas.microsoft.com/office/powerpoint/2010/main" val="13195616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30844" y="1212862"/>
            <a:ext cx="2114778" cy="21147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sp>
        <p:nvSpPr>
          <p:cNvPr id="18" name="Oval 17"/>
          <p:cNvSpPr/>
          <p:nvPr/>
        </p:nvSpPr>
        <p:spPr bwMode="gray">
          <a:xfrm>
            <a:off x="1496483" y="1578501"/>
            <a:ext cx="1383500" cy="1383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449"/>
            <a:endParaRPr lang="en-US" sz="1770"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40363" y="1887593"/>
            <a:ext cx="1084844" cy="67606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2839" y="3475732"/>
            <a:ext cx="4157532" cy="1512842"/>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3951" y="3111946"/>
            <a:ext cx="3634757" cy="1008406"/>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3950" y="2276270"/>
            <a:ext cx="4117272" cy="1779138"/>
          </a:xfrm>
          <a:prstGeom prst="rect">
            <a:avLst/>
          </a:prstGeom>
        </p:spPr>
      </p:pic>
      <p:sp>
        <p:nvSpPr>
          <p:cNvPr id="23" name="TextBox 22"/>
          <p:cNvSpPr txBox="1"/>
          <p:nvPr/>
        </p:nvSpPr>
        <p:spPr>
          <a:xfrm>
            <a:off x="4662379" y="1033670"/>
            <a:ext cx="7079786" cy="5552079"/>
          </a:xfrm>
          <a:prstGeom prst="rect">
            <a:avLst/>
          </a:prstGeom>
          <a:noFill/>
        </p:spPr>
        <p:txBody>
          <a:bodyPr wrap="square" lIns="182781" tIns="146224" rIns="182781" bIns="182781" rtlCol="0" anchor="t">
            <a:noAutofit/>
          </a:bodyPr>
          <a:lstStyle/>
          <a:p>
            <a:pPr defTabSz="577652"/>
            <a:r>
              <a:rPr lang="en-US" sz="2800" dirty="0">
                <a:gradFill>
                  <a:gsLst>
                    <a:gs pos="0">
                      <a:srgbClr val="FFFFFF"/>
                    </a:gs>
                    <a:gs pos="100000">
                      <a:srgbClr val="FFFFFF"/>
                    </a:gs>
                  </a:gsLst>
                  <a:lin ang="5400000" scaled="1"/>
                </a:gradFill>
                <a:cs typeface="Segoe UI Light" panose="020B0502040204020203" pitchFamily="34" charset="0"/>
              </a:rPr>
              <a:t>Explore our MSDN </a:t>
            </a:r>
            <a:r>
              <a:rPr lang="en-US" sz="2800" dirty="0" smtClean="0">
                <a:gradFill>
                  <a:gsLst>
                    <a:gs pos="0">
                      <a:srgbClr val="FFFFFF"/>
                    </a:gs>
                    <a:gs pos="100000">
                      <a:srgbClr val="FFFFFF"/>
                    </a:gs>
                  </a:gsLst>
                  <a:lin ang="5400000" scaled="1"/>
                </a:gradFill>
                <a:cs typeface="Segoe UI Light" panose="020B0502040204020203" pitchFamily="34" charset="0"/>
              </a:rPr>
              <a:t>library</a:t>
            </a:r>
          </a:p>
          <a:p>
            <a:pPr defTabSz="577652"/>
            <a:r>
              <a:rPr lang="en-US" sz="2000" dirty="0" smtClean="0">
                <a:gradFill>
                  <a:gsLst>
                    <a:gs pos="0">
                      <a:srgbClr val="FFFFFF"/>
                    </a:gs>
                    <a:gs pos="100000">
                      <a:srgbClr val="FFFFFF"/>
                    </a:gs>
                  </a:gsLst>
                  <a:lin ang="5400000" scaled="1"/>
                </a:gradFill>
                <a:cs typeface="Segoe UI" panose="020B0502040204020203" pitchFamily="34" charset="0"/>
              </a:rPr>
              <a:t>http</a:t>
            </a:r>
            <a:r>
              <a:rPr lang="en-US" sz="2000" dirty="0">
                <a:gradFill>
                  <a:gsLst>
                    <a:gs pos="0">
                      <a:srgbClr val="FFFFFF"/>
                    </a:gs>
                    <a:gs pos="100000">
                      <a:srgbClr val="FFFFFF"/>
                    </a:gs>
                  </a:gsLst>
                  <a:lin ang="5400000" scaled="1"/>
                </a:gradFill>
                <a:cs typeface="Segoe UI" panose="020B0502040204020203" pitchFamily="34" charset="0"/>
              </a:rPr>
              <a:t>://</a:t>
            </a:r>
            <a:r>
              <a:rPr lang="en-US" sz="2000" dirty="0" smtClean="0">
                <a:gradFill>
                  <a:gsLst>
                    <a:gs pos="0">
                      <a:srgbClr val="FFFFFF"/>
                    </a:gs>
                    <a:gs pos="100000">
                      <a:srgbClr val="FFFFFF"/>
                    </a:gs>
                  </a:gsLst>
                  <a:lin ang="5400000" scaled="1"/>
                </a:gradFill>
                <a:cs typeface="Segoe UI" panose="020B0502040204020203" pitchFamily="34" charset="0"/>
              </a:rPr>
              <a:t>dev.office.com</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Play </a:t>
            </a:r>
            <a:r>
              <a:rPr lang="en-US" sz="2800" dirty="0">
                <a:gradFill>
                  <a:gsLst>
                    <a:gs pos="0">
                      <a:srgbClr val="FFFFFF"/>
                    </a:gs>
                    <a:gs pos="100000">
                      <a:srgbClr val="FFFFFF"/>
                    </a:gs>
                  </a:gsLst>
                  <a:lin ang="5400000" scaled="1"/>
                </a:gradFill>
                <a:cs typeface="Segoe UI Light" panose="020B0502040204020203" pitchFamily="34" charset="0"/>
              </a:rPr>
              <a:t>with our code samples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http://aka.ms/OfficeDevSamples</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Follow </a:t>
            </a:r>
            <a:r>
              <a:rPr lang="en-US" sz="2800" dirty="0">
                <a:gradFill>
                  <a:gsLst>
                    <a:gs pos="0">
                      <a:srgbClr val="FFFFFF"/>
                    </a:gs>
                    <a:gs pos="100000">
                      <a:srgbClr val="FFFFFF"/>
                    </a:gs>
                  </a:gsLst>
                  <a:lin ang="5400000" scaled="1"/>
                </a:gradFill>
                <a:cs typeface="Segoe UI Light" panose="020B0502040204020203" pitchFamily="34" charset="0"/>
              </a:rPr>
              <a:t>our patterns &amp; practices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http://aka.ms/OfficeDevPnP</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Get </a:t>
            </a:r>
            <a:r>
              <a:rPr lang="en-US" sz="2800" dirty="0">
                <a:gradFill>
                  <a:gsLst>
                    <a:gs pos="0">
                      <a:srgbClr val="FFFFFF"/>
                    </a:gs>
                    <a:gs pos="100000">
                      <a:srgbClr val="FFFFFF"/>
                    </a:gs>
                  </a:gsLst>
                  <a:lin ang="5400000" scaled="1"/>
                </a:gradFill>
                <a:cs typeface="Segoe UI Light" panose="020B0502040204020203" pitchFamily="34" charset="0"/>
              </a:rPr>
              <a:t>answers</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http://aka.ms/AskSharePoint</a:t>
            </a:r>
          </a:p>
          <a:p>
            <a:pPr defTabSz="577652"/>
            <a:r>
              <a:rPr lang="en-US" sz="2000" dirty="0">
                <a:gradFill>
                  <a:gsLst>
                    <a:gs pos="0">
                      <a:srgbClr val="FFFFFF"/>
                    </a:gs>
                    <a:gs pos="100000">
                      <a:srgbClr val="FFFFFF"/>
                    </a:gs>
                  </a:gsLst>
                  <a:lin ang="5400000" scaled="1"/>
                </a:gradFill>
                <a:cs typeface="Segoe UI Light" panose="020B0502040204020203" pitchFamily="34" charset="0"/>
              </a:rPr>
              <a:t>http://aka.ms/AskOffice</a:t>
            </a:r>
          </a:p>
          <a:p>
            <a:pPr defTabSz="577652"/>
            <a:endParaRPr lang="en-US" sz="2000" dirty="0" smtClean="0">
              <a:gradFill>
                <a:gsLst>
                  <a:gs pos="0">
                    <a:srgbClr val="FFFFFF"/>
                  </a:gs>
                  <a:gs pos="100000">
                    <a:srgbClr val="FFFFFF"/>
                  </a:gs>
                </a:gsLst>
                <a:lin ang="5400000" scaled="1"/>
              </a:gradFill>
              <a:cs typeface="Segoe UI Light" panose="020B0502040204020203" pitchFamily="34" charset="0"/>
            </a:endParaRPr>
          </a:p>
          <a:p>
            <a:pPr defTabSz="577652"/>
            <a:r>
              <a:rPr lang="en-US" sz="2800" dirty="0" smtClean="0">
                <a:gradFill>
                  <a:gsLst>
                    <a:gs pos="0">
                      <a:srgbClr val="FFFFFF"/>
                    </a:gs>
                    <a:gs pos="100000">
                      <a:srgbClr val="FFFFFF"/>
                    </a:gs>
                  </a:gsLst>
                  <a:lin ang="5400000" scaled="1"/>
                </a:gradFill>
                <a:cs typeface="Segoe UI Light" panose="020B0502040204020203" pitchFamily="34" charset="0"/>
              </a:rPr>
              <a:t>Give </a:t>
            </a:r>
            <a:r>
              <a:rPr lang="en-US" sz="2800" dirty="0">
                <a:gradFill>
                  <a:gsLst>
                    <a:gs pos="0">
                      <a:srgbClr val="FFFFFF"/>
                    </a:gs>
                    <a:gs pos="100000">
                      <a:srgbClr val="FFFFFF"/>
                    </a:gs>
                  </a:gsLst>
                  <a:lin ang="5400000" scaled="1"/>
                </a:gradFill>
                <a:cs typeface="Segoe UI Light" panose="020B0502040204020203" pitchFamily="34" charset="0"/>
              </a:rPr>
              <a:t>feedback </a:t>
            </a:r>
            <a:r>
              <a:rPr lang="en-US" sz="2000" dirty="0">
                <a:gradFill>
                  <a:gsLst>
                    <a:gs pos="0">
                      <a:srgbClr val="FFFFFF"/>
                    </a:gs>
                    <a:gs pos="100000">
                      <a:srgbClr val="FFFFFF"/>
                    </a:gs>
                  </a:gsLst>
                  <a:lin ang="5400000" scaled="1"/>
                </a:gradFill>
                <a:cs typeface="Segoe UI Light" panose="020B0502040204020203" pitchFamily="34" charset="0"/>
              </a:rPr>
              <a:t/>
            </a:r>
            <a:br>
              <a:rPr lang="en-US" sz="2000" dirty="0">
                <a:gradFill>
                  <a:gsLst>
                    <a:gs pos="0">
                      <a:srgbClr val="FFFFFF"/>
                    </a:gs>
                    <a:gs pos="100000">
                      <a:srgbClr val="FFFFFF"/>
                    </a:gs>
                  </a:gsLst>
                  <a:lin ang="5400000" scaled="1"/>
                </a:gradFill>
                <a:cs typeface="Segoe UI Light" panose="020B0502040204020203" pitchFamily="34" charset="0"/>
              </a:rPr>
            </a:br>
            <a:r>
              <a:rPr lang="en-US" sz="2000" dirty="0">
                <a:gradFill>
                  <a:gsLst>
                    <a:gs pos="0">
                      <a:srgbClr val="FFFFFF"/>
                    </a:gs>
                    <a:gs pos="100000">
                      <a:srgbClr val="FFFFFF"/>
                    </a:gs>
                  </a:gsLst>
                  <a:lin ang="5400000" scaled="1"/>
                </a:gradFill>
                <a:cs typeface="Segoe UI Light" panose="020B0502040204020203" pitchFamily="34" charset="0"/>
              </a:rPr>
              <a:t>Drive our roadmap </a:t>
            </a:r>
            <a:r>
              <a:rPr lang="en-US" sz="2000" dirty="0" smtClean="0">
                <a:gradFill>
                  <a:gsLst>
                    <a:gs pos="0">
                      <a:srgbClr val="FFFFFF"/>
                    </a:gs>
                    <a:gs pos="100000">
                      <a:srgbClr val="FFFFFF"/>
                    </a:gs>
                  </a:gsLst>
                  <a:lin ang="5400000" scaled="1"/>
                </a:gradFill>
                <a:cs typeface="Segoe UI Light" panose="020B0502040204020203" pitchFamily="34" charset="0"/>
              </a:rPr>
              <a:t>http</a:t>
            </a:r>
            <a:r>
              <a:rPr lang="en-US" sz="2000" dirty="0">
                <a:gradFill>
                  <a:gsLst>
                    <a:gs pos="0">
                      <a:srgbClr val="FFFFFF"/>
                    </a:gs>
                    <a:gs pos="100000">
                      <a:srgbClr val="FFFFFF"/>
                    </a:gs>
                  </a:gsLst>
                  <a:lin ang="5400000" scaled="1"/>
                </a:gradFill>
                <a:cs typeface="Segoe UI Light" panose="020B0502040204020203" pitchFamily="34" charset="0"/>
              </a:rPr>
              <a:t>://aka.ms/OfficeDevFeedback</a:t>
            </a:r>
          </a:p>
          <a:p>
            <a:pPr defTabSz="577652"/>
            <a:endParaRPr lang="en-US" sz="39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4662379" y="123332"/>
            <a:ext cx="4199737" cy="1001456"/>
          </a:xfrm>
          <a:prstGeom prst="rect">
            <a:avLst/>
          </a:prstGeom>
          <a:noFill/>
        </p:spPr>
        <p:txBody>
          <a:bodyPr wrap="none" lIns="182781" tIns="146224" rIns="182781" bIns="146224" rtlCol="0">
            <a:spAutoFit/>
          </a:bodyPr>
          <a:lstStyle/>
          <a:p>
            <a:pPr defTabSz="932194">
              <a:lnSpc>
                <a:spcPct val="90000"/>
              </a:lnSpc>
              <a:spcAft>
                <a:spcPts val="600"/>
              </a:spcAft>
            </a:pPr>
            <a:r>
              <a:rPr lang="en-US" sz="4999" dirty="0">
                <a:gradFill>
                  <a:gsLst>
                    <a:gs pos="2917">
                      <a:srgbClr val="FFFFFF"/>
                    </a:gs>
                    <a:gs pos="30000">
                      <a:srgbClr val="FFFFFF"/>
                    </a:gs>
                  </a:gsLst>
                  <a:lin ang="5400000" scaled="0"/>
                </a:gradFill>
                <a:latin typeface="Segoe UI Light"/>
              </a:rPr>
              <a:t>Calls to action</a:t>
            </a:r>
          </a:p>
        </p:txBody>
      </p:sp>
      <p:grpSp>
        <p:nvGrpSpPr>
          <p:cNvPr id="10" name="Group 9"/>
          <p:cNvGrpSpPr/>
          <p:nvPr/>
        </p:nvGrpSpPr>
        <p:grpSpPr>
          <a:xfrm>
            <a:off x="643376" y="4463899"/>
            <a:ext cx="3951303" cy="2167995"/>
            <a:chOff x="-2301875" y="-2038350"/>
            <a:chExt cx="1924050" cy="1055688"/>
          </a:xfrm>
        </p:grpSpPr>
        <p:sp>
          <p:nvSpPr>
            <p:cNvPr id="11" name="Freeform 10"/>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2" name="Freeform 11"/>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3" name="Oval 12"/>
            <p:cNvSpPr>
              <a:spLocks noChangeArrowheads="1"/>
            </p:cNvSpPr>
            <p:nvPr/>
          </p:nvSpPr>
          <p:spPr bwMode="auto">
            <a:xfrm>
              <a:off x="-1808163" y="-1262063"/>
              <a:ext cx="493713" cy="103188"/>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4" name="Freeform 13"/>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5" name="Rectangle 14"/>
            <p:cNvSpPr>
              <a:spLocks noChangeArrowheads="1"/>
            </p:cNvSpPr>
            <p:nvPr/>
          </p:nvSpPr>
          <p:spPr bwMode="auto">
            <a:xfrm>
              <a:off x="-2130425" y="-2000250"/>
              <a:ext cx="1117600" cy="6334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19" name="Rectangle 18"/>
            <p:cNvSpPr>
              <a:spLocks noChangeArrowheads="1"/>
            </p:cNvSpPr>
            <p:nvPr/>
          </p:nvSpPr>
          <p:spPr bwMode="auto">
            <a:xfrm>
              <a:off x="-2301875" y="-1039813"/>
              <a:ext cx="1477963"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sp>
          <p:nvSpPr>
            <p:cNvPr id="20" name="Freeform 19"/>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468"/>
              <a:endParaRPr lang="en-US" sz="1836">
                <a:solidFill>
                  <a:srgbClr val="000000"/>
                </a:solidFill>
              </a:endParaRPr>
            </a:p>
          </p:txBody>
        </p:sp>
      </p:grpSp>
    </p:spTree>
    <p:extLst>
      <p:ext uri="{BB962C8B-B14F-4D97-AF65-F5344CB8AC3E}">
        <p14:creationId xmlns:p14="http://schemas.microsoft.com/office/powerpoint/2010/main" val="239978792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nodeType="withEffect">
                                  <p:stCondLst>
                                    <p:cond delay="8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53" presetClass="entr" presetSubtype="16" fill="hold" grpId="0" nodeType="withEffect">
                                  <p:stCondLst>
                                    <p:cond delay="8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nodeType="withEffect">
                                  <p:stCondLst>
                                    <p:cond delay="12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23037" y="330827"/>
            <a:ext cx="6319514" cy="5376911"/>
          </a:xfrm>
          <a:prstGeom prst="rect">
            <a:avLst/>
          </a:prstGeom>
          <a:noFill/>
        </p:spPr>
        <p:txBody>
          <a:bodyPr wrap="square" lIns="182753" tIns="146204" rIns="182753" bIns="146204" rtlCol="0">
            <a:spAutoFit/>
          </a:bodyPr>
          <a:lstStyle/>
          <a:p>
            <a:pPr marL="0" lvl="1" defTabSz="577482">
              <a:lnSpc>
                <a:spcPct val="90000"/>
              </a:lnSpc>
              <a:spcBef>
                <a:spcPts val="600"/>
              </a:spcBef>
              <a:spcAft>
                <a:spcPts val="1000"/>
              </a:spcAft>
            </a:pPr>
            <a:r>
              <a:rPr lang="en-US" sz="399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98" dirty="0" smtClean="0">
                <a:gradFill>
                  <a:gsLst>
                    <a:gs pos="0">
                      <a:srgbClr val="FFFFFF"/>
                    </a:gs>
                    <a:gs pos="100000">
                      <a:srgbClr val="FFFFFF"/>
                    </a:gs>
                  </a:gsLst>
                  <a:lin ang="5400000" scaled="1"/>
                </a:gradFill>
                <a:cs typeface="Segoe UI" panose="020B0502040204020203" pitchFamily="34" charset="0"/>
              </a:rPr>
              <a:t/>
            </a:r>
            <a:br>
              <a:rPr lang="en-US" sz="1998" dirty="0" smtClean="0">
                <a:gradFill>
                  <a:gsLst>
                    <a:gs pos="0">
                      <a:srgbClr val="FFFFFF"/>
                    </a:gs>
                    <a:gs pos="100000">
                      <a:srgbClr val="FFFFFF"/>
                    </a:gs>
                  </a:gsLst>
                  <a:lin ang="5400000" scaled="1"/>
                </a:gradFill>
                <a:cs typeface="Segoe UI" panose="020B0502040204020203" pitchFamily="34" charset="0"/>
              </a:rPr>
            </a:br>
            <a:r>
              <a:rPr lang="en-US" sz="1998" dirty="0" smtClean="0">
                <a:gradFill>
                  <a:gsLst>
                    <a:gs pos="0">
                      <a:srgbClr val="FFFFFF"/>
                    </a:gs>
                    <a:gs pos="100000">
                      <a:srgbClr val="FFFFFF"/>
                    </a:gs>
                  </a:gsLst>
                  <a:lin ang="5400000" scaled="1"/>
                </a:gradFill>
                <a:cs typeface="Segoe UI" panose="020B0502040204020203" pitchFamily="34" charset="0"/>
              </a:rPr>
              <a:t>Providing </a:t>
            </a:r>
            <a:r>
              <a:rPr lang="en-US" sz="1998" dirty="0">
                <a:gradFill>
                  <a:gsLst>
                    <a:gs pos="0">
                      <a:srgbClr val="FFFFFF"/>
                    </a:gs>
                    <a:gs pos="100000">
                      <a:srgbClr val="FFFFFF"/>
                    </a:gs>
                  </a:gsLst>
                  <a:lin ang="5400000" scaled="1"/>
                </a:gradFill>
                <a:cs typeface="Segoe UI" panose="020B0502040204020203" pitchFamily="34" charset="0"/>
              </a:rPr>
              <a:t>App Model Patterns for common </a:t>
            </a:r>
            <a:br>
              <a:rPr lang="en-US" sz="1998" dirty="0">
                <a:gradFill>
                  <a:gsLst>
                    <a:gs pos="0">
                      <a:srgbClr val="FFFFFF"/>
                    </a:gs>
                    <a:gs pos="100000">
                      <a:srgbClr val="FFFFFF"/>
                    </a:gs>
                  </a:gsLst>
                  <a:lin ang="5400000" scaled="1"/>
                </a:gradFill>
                <a:cs typeface="Segoe UI" panose="020B0502040204020203" pitchFamily="34" charset="0"/>
              </a:rPr>
            </a:br>
            <a:r>
              <a:rPr lang="en-US" sz="1998" dirty="0">
                <a:gradFill>
                  <a:gsLst>
                    <a:gs pos="0">
                      <a:srgbClr val="FFFFFF"/>
                    </a:gs>
                    <a:gs pos="100000">
                      <a:srgbClr val="FFFFFF"/>
                    </a:gs>
                  </a:gsLst>
                  <a:lin ang="5400000" scaled="1"/>
                </a:gradFill>
                <a:cs typeface="Segoe UI" panose="020B0502040204020203" pitchFamily="34" charset="0"/>
              </a:rPr>
              <a:t>Full Trust Code scenarios</a:t>
            </a:r>
            <a:endParaRPr lang="en-US" sz="2398" b="1" dirty="0">
              <a:gradFill>
                <a:gsLst>
                  <a:gs pos="0">
                    <a:srgbClr val="FFFFFF"/>
                  </a:gs>
                  <a:gs pos="100000">
                    <a:srgbClr val="FFFFFF"/>
                  </a:gs>
                </a:gsLst>
                <a:lin ang="5400000" scaled="1"/>
              </a:gradFill>
            </a:endParaRPr>
          </a:p>
          <a:p>
            <a:pPr defTabSz="932098">
              <a:lnSpc>
                <a:spcPct val="90000"/>
              </a:lnSpc>
            </a:pPr>
            <a:r>
              <a:rPr lang="en-US" sz="399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30+ Visual Studio projects</a:t>
            </a:r>
            <a:br>
              <a:rPr lang="en-US" sz="399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9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Branding</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Site provisioning</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Remote event receivers </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Large file support</a:t>
            </a:r>
          </a:p>
          <a:p>
            <a:pPr marL="234787" lvl="1" indent="-234787" defTabSz="577482">
              <a:lnSpc>
                <a:spcPct val="90000"/>
              </a:lnSpc>
              <a:spcBef>
                <a:spcPts val="300"/>
              </a:spcBef>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Taxonomy driven navigation</a:t>
            </a:r>
          </a:p>
          <a:p>
            <a:pPr marL="234787" lvl="1" indent="-234787" defTabSz="577482">
              <a:lnSpc>
                <a:spcPct val="90000"/>
              </a:lnSpc>
              <a:spcBef>
                <a:spcPts val="300"/>
              </a:spcBef>
              <a:spcAft>
                <a:spcPts val="1000"/>
              </a:spcAft>
              <a:buFont typeface="Arial" panose="020B0604020202020204" pitchFamily="34" charset="0"/>
              <a:buChar char="•"/>
            </a:pPr>
            <a:r>
              <a:rPr lang="en-US" sz="1998" dirty="0">
                <a:gradFill>
                  <a:gsLst>
                    <a:gs pos="0">
                      <a:srgbClr val="FFFFFF"/>
                    </a:gs>
                    <a:gs pos="100000">
                      <a:srgbClr val="FFFFFF"/>
                    </a:gs>
                  </a:gsLst>
                  <a:lin ang="5400000" scaled="1"/>
                </a:gradFill>
                <a:cs typeface="Segoe UI" panose="020B0502040204020203" pitchFamily="34" charset="0"/>
              </a:rPr>
              <a:t>And much more…</a:t>
            </a:r>
            <a:endParaRPr lang="en-US" sz="2398" dirty="0">
              <a:gradFill>
                <a:gsLst>
                  <a:gs pos="0">
                    <a:srgbClr val="FFFFFF"/>
                  </a:gs>
                  <a:gs pos="100000">
                    <a:srgbClr val="FFFFFF"/>
                  </a:gs>
                </a:gsLst>
                <a:lin ang="5400000" scaled="1"/>
              </a:gradFill>
            </a:endParaRPr>
          </a:p>
          <a:p>
            <a:pPr defTabSz="932098">
              <a:lnSpc>
                <a:spcPct val="90000"/>
              </a:lnSpc>
            </a:pPr>
            <a:r>
              <a:rPr lang="en-US" sz="399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77482">
              <a:lnSpc>
                <a:spcPct val="90000"/>
              </a:lnSpc>
            </a:pPr>
            <a:r>
              <a:rPr lang="en-US" sz="199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5001" y="1361844"/>
            <a:ext cx="6297306" cy="563127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3" tIns="146204" rIns="182753" bIns="146204" numCol="1" spcCol="0" rtlCol="0" fromWordArt="0" anchor="t" anchorCtr="0" forceAA="0" compatLnSpc="1">
            <a:prstTxWarp prst="textNoShape">
              <a:avLst/>
            </a:prstTxWarp>
            <a:noAutofit/>
          </a:bodyPr>
          <a:lstStyle/>
          <a:p>
            <a:pPr algn="ctr" defTabSz="931829" fontAlgn="base">
              <a:lnSpc>
                <a:spcPct val="90000"/>
              </a:lnSpc>
              <a:spcBef>
                <a:spcPct val="0"/>
              </a:spcBef>
              <a:spcAft>
                <a:spcPct val="0"/>
              </a:spcAft>
            </a:pPr>
            <a:endParaRPr lang="en-US" sz="2398"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542532" y="5417481"/>
            <a:ext cx="6102969" cy="987460"/>
          </a:xfrm>
          <a:prstGeom prst="rect">
            <a:avLst/>
          </a:prstGeom>
          <a:noFill/>
        </p:spPr>
        <p:txBody>
          <a:bodyPr wrap="none" lIns="182729" tIns="146182" rIns="182729" bIns="146182" rtlCol="0">
            <a:spAutoFit/>
          </a:bodyPr>
          <a:lstStyle/>
          <a:p>
            <a:pPr defTabSz="931920">
              <a:lnSpc>
                <a:spcPct val="90000"/>
              </a:lnSpc>
              <a:spcAft>
                <a:spcPts val="600"/>
              </a:spcAft>
            </a:pPr>
            <a:r>
              <a:rPr lang="en-US" sz="4998" u="sng" dirty="0" smtClean="0">
                <a:gradFill>
                  <a:gsLst>
                    <a:gs pos="2917">
                      <a:srgbClr val="FFFFFF"/>
                    </a:gs>
                    <a:gs pos="30000">
                      <a:srgbClr val="FFFFFF"/>
                    </a:gs>
                  </a:gsLst>
                  <a:lin ang="5400000" scaled="0"/>
                </a:gradFill>
                <a:latin typeface="Segoe UI Light"/>
              </a:rPr>
              <a:t>aka.ms/</a:t>
            </a:r>
            <a:r>
              <a:rPr lang="en-US" sz="4998" u="sng" dirty="0" err="1" smtClean="0">
                <a:gradFill>
                  <a:gsLst>
                    <a:gs pos="2917">
                      <a:srgbClr val="FFFFFF"/>
                    </a:gs>
                    <a:gs pos="30000">
                      <a:srgbClr val="FFFFFF"/>
                    </a:gs>
                  </a:gsLst>
                  <a:lin ang="5400000" scaled="0"/>
                </a:gradFill>
                <a:latin typeface="Segoe UI Light"/>
              </a:rPr>
              <a:t>OfficeDevPnP</a:t>
            </a:r>
            <a:endParaRPr lang="en-US" sz="4998"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50837" y="-226496"/>
            <a:ext cx="5758172" cy="2342091"/>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800" dirty="0" smtClean="0">
                  <a:latin typeface="+mj-lt"/>
                </a:rPr>
                <a:t>Developer</a:t>
              </a:r>
            </a:p>
            <a:p>
              <a:r>
                <a:rPr lang="en-US" sz="2800" dirty="0" smtClean="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975293" y="2293013"/>
            <a:ext cx="11277600" cy="420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814744"/>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2674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8396452" y="1571270"/>
            <a:ext cx="3846004" cy="1585376"/>
          </a:xfrm>
          <a:prstGeom prst="rect">
            <a:avLst/>
          </a:prstGeom>
        </p:spPr>
      </p:pic>
      <p:sp>
        <p:nvSpPr>
          <p:cNvPr id="5" name="Title 4"/>
          <p:cNvSpPr>
            <a:spLocks noGrp="1"/>
          </p:cNvSpPr>
          <p:nvPr>
            <p:ph type="title"/>
          </p:nvPr>
        </p:nvSpPr>
        <p:spPr/>
        <p:txBody>
          <a:bodyPr/>
          <a:lstStyle/>
          <a:p>
            <a:r>
              <a:rPr lang="en-US" dirty="0" smtClean="0"/>
              <a:t>Agenda </a:t>
            </a:r>
            <a:br>
              <a:rPr lang="en-US" dirty="0" smtClean="0"/>
            </a:br>
            <a:endParaRPr lang="en-US" dirty="0"/>
          </a:p>
        </p:txBody>
      </p:sp>
      <p:sp>
        <p:nvSpPr>
          <p:cNvPr id="2" name="Text Placeholder 1"/>
          <p:cNvSpPr>
            <a:spLocks noGrp="1"/>
          </p:cNvSpPr>
          <p:nvPr>
            <p:ph type="body" sz="quarter" idx="10"/>
          </p:nvPr>
        </p:nvSpPr>
        <p:spPr/>
        <p:txBody>
          <a:bodyPr/>
          <a:lstStyle/>
          <a:p>
            <a:pPr marL="0" indent="0">
              <a:buNone/>
            </a:pPr>
            <a:r>
              <a:rPr lang="en-US" sz="3672" spc="-71" dirty="0">
                <a:solidFill>
                  <a:schemeClr val="bg1">
                    <a:lumMod val="50000"/>
                  </a:schemeClr>
                </a:solidFill>
                <a:latin typeface="Segoe UI Light" panose="020B0502040204020203" pitchFamily="34" charset="0"/>
                <a:cs typeface="Segoe UI Light" panose="020B0502040204020203" pitchFamily="34" charset="0"/>
              </a:rPr>
              <a:t>Intro to the app model</a:t>
            </a:r>
          </a:p>
          <a:p>
            <a:pPr marL="0" indent="0">
              <a:buNone/>
            </a:pPr>
            <a:r>
              <a:rPr lang="en-US" sz="3672" spc="-71" dirty="0">
                <a:solidFill>
                  <a:schemeClr val="bg1">
                    <a:lumMod val="50000"/>
                  </a:schemeClr>
                </a:solidFill>
                <a:latin typeface="Segoe UI Light" panose="020B0502040204020203" pitchFamily="34" charset="0"/>
                <a:cs typeface="Segoe UI Light" panose="020B0502040204020203" pitchFamily="34" charset="0"/>
              </a:rPr>
              <a:t>Apps for </a:t>
            </a: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Office</a:t>
            </a:r>
            <a:endParaRPr lang="en-US" sz="3672" spc="-71" dirty="0">
              <a:solidFill>
                <a:schemeClr val="bg1">
                  <a:lumMod val="50000"/>
                </a:schemeClr>
              </a:solidFill>
              <a:latin typeface="Segoe UI Light" panose="020B0502040204020203" pitchFamily="34" charset="0"/>
              <a:cs typeface="Segoe UI Light" panose="020B0502040204020203" pitchFamily="34" charset="0"/>
            </a:endParaRPr>
          </a:p>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Getting </a:t>
            </a:r>
            <a:r>
              <a:rPr lang="en-US" sz="3672" spc="-71" dirty="0">
                <a:solidFill>
                  <a:schemeClr val="bg1">
                    <a:lumMod val="50000"/>
                  </a:schemeClr>
                </a:solidFill>
                <a:latin typeface="Segoe UI Light" panose="020B0502040204020203" pitchFamily="34" charset="0"/>
                <a:cs typeface="Segoe UI Light" panose="020B0502040204020203" pitchFamily="34" charset="0"/>
              </a:rPr>
              <a:t>started</a:t>
            </a:r>
          </a:p>
        </p:txBody>
      </p:sp>
      <p:pic>
        <p:nvPicPr>
          <p:cNvPr id="7" name="Picture 6"/>
          <p:cNvPicPr>
            <a:picLocks noChangeAspect="1"/>
          </p:cNvPicPr>
          <p:nvPr/>
        </p:nvPicPr>
        <p:blipFill>
          <a:blip r:embed="rId4"/>
          <a:stretch>
            <a:fillRect/>
          </a:stretch>
        </p:blipFill>
        <p:spPr>
          <a:xfrm>
            <a:off x="7636057" y="5355159"/>
            <a:ext cx="2560699" cy="724162"/>
          </a:xfrm>
          <a:prstGeom prst="rect">
            <a:avLst/>
          </a:prstGeom>
        </p:spPr>
      </p:pic>
      <p:pic>
        <p:nvPicPr>
          <p:cNvPr id="8" name="Picture 7"/>
          <p:cNvPicPr>
            <a:picLocks noChangeAspect="1"/>
          </p:cNvPicPr>
          <p:nvPr/>
        </p:nvPicPr>
        <p:blipFill>
          <a:blip r:embed="rId5"/>
          <a:stretch>
            <a:fillRect/>
          </a:stretch>
        </p:blipFill>
        <p:spPr>
          <a:xfrm>
            <a:off x="6288249" y="3053579"/>
            <a:ext cx="828443" cy="2006506"/>
          </a:xfrm>
          <a:prstGeom prst="rect">
            <a:avLst/>
          </a:prstGeom>
        </p:spPr>
      </p:pic>
      <p:pic>
        <p:nvPicPr>
          <p:cNvPr id="9" name="Picture 8"/>
          <p:cNvPicPr>
            <a:picLocks noChangeAspect="1"/>
          </p:cNvPicPr>
          <p:nvPr/>
        </p:nvPicPr>
        <p:blipFill>
          <a:blip r:embed="rId6"/>
          <a:stretch>
            <a:fillRect/>
          </a:stretch>
        </p:blipFill>
        <p:spPr>
          <a:xfrm>
            <a:off x="7482071" y="2953508"/>
            <a:ext cx="2714684" cy="2168627"/>
          </a:xfrm>
          <a:prstGeom prst="rect">
            <a:avLst/>
          </a:prstGeom>
        </p:spPr>
      </p:pic>
      <p:pic>
        <p:nvPicPr>
          <p:cNvPr id="10" name="Picture 9"/>
          <p:cNvPicPr>
            <a:picLocks noChangeAspect="1"/>
          </p:cNvPicPr>
          <p:nvPr/>
        </p:nvPicPr>
        <p:blipFill>
          <a:blip r:embed="rId7"/>
          <a:stretch>
            <a:fillRect/>
          </a:stretch>
        </p:blipFill>
        <p:spPr>
          <a:xfrm>
            <a:off x="10987923" y="3959658"/>
            <a:ext cx="970944" cy="1113952"/>
          </a:xfrm>
          <a:prstGeom prst="rect">
            <a:avLst/>
          </a:prstGeom>
        </p:spPr>
      </p:pic>
      <p:pic>
        <p:nvPicPr>
          <p:cNvPr id="11" name="Picture 10"/>
          <p:cNvPicPr>
            <a:picLocks noChangeAspect="1"/>
          </p:cNvPicPr>
          <p:nvPr/>
        </p:nvPicPr>
        <p:blipFill>
          <a:blip r:embed="rId8"/>
          <a:stretch>
            <a:fillRect/>
          </a:stretch>
        </p:blipFill>
        <p:spPr>
          <a:xfrm>
            <a:off x="9783651" y="4817057"/>
            <a:ext cx="839733" cy="279911"/>
          </a:xfrm>
          <a:prstGeom prst="rect">
            <a:avLst/>
          </a:prstGeom>
        </p:spPr>
      </p:pic>
      <p:pic>
        <p:nvPicPr>
          <p:cNvPr id="13" name="Picture 12"/>
          <p:cNvPicPr>
            <a:picLocks noChangeAspect="1"/>
          </p:cNvPicPr>
          <p:nvPr/>
        </p:nvPicPr>
        <p:blipFill>
          <a:blip r:embed="rId9"/>
          <a:stretch>
            <a:fillRect/>
          </a:stretch>
        </p:blipFill>
        <p:spPr>
          <a:xfrm>
            <a:off x="7482071" y="6286992"/>
            <a:ext cx="2321272" cy="297187"/>
          </a:xfrm>
          <a:prstGeom prst="rect">
            <a:avLst/>
          </a:prstGeom>
        </p:spPr>
      </p:pic>
      <p:pic>
        <p:nvPicPr>
          <p:cNvPr id="14" name="Picture 13"/>
          <p:cNvPicPr>
            <a:picLocks noChangeAspect="1"/>
          </p:cNvPicPr>
          <p:nvPr/>
        </p:nvPicPr>
        <p:blipFill>
          <a:blip r:embed="rId4"/>
          <a:stretch>
            <a:fillRect/>
          </a:stretch>
        </p:blipFill>
        <p:spPr>
          <a:xfrm>
            <a:off x="7543945" y="5355159"/>
            <a:ext cx="2590936" cy="732714"/>
          </a:xfrm>
          <a:prstGeom prst="rect">
            <a:avLst/>
          </a:prstGeom>
        </p:spPr>
      </p:pic>
      <p:grpSp>
        <p:nvGrpSpPr>
          <p:cNvPr id="20" name="Group 4"/>
          <p:cNvGrpSpPr>
            <a:grpSpLocks noChangeAspect="1"/>
          </p:cNvGrpSpPr>
          <p:nvPr/>
        </p:nvGrpSpPr>
        <p:grpSpPr bwMode="auto">
          <a:xfrm>
            <a:off x="6511816" y="1372151"/>
            <a:ext cx="1884636" cy="1021653"/>
            <a:chOff x="3934" y="997"/>
            <a:chExt cx="1164" cy="631"/>
          </a:xfrm>
        </p:grpSpPr>
        <p:sp>
          <p:nvSpPr>
            <p:cNvPr id="21"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8"/>
          <p:cNvGrpSpPr>
            <a:grpSpLocks noChangeAspect="1"/>
          </p:cNvGrpSpPr>
          <p:nvPr/>
        </p:nvGrpSpPr>
        <p:grpSpPr bwMode="auto">
          <a:xfrm>
            <a:off x="8143838" y="259611"/>
            <a:ext cx="2252173" cy="1274234"/>
            <a:chOff x="4802" y="253"/>
            <a:chExt cx="1391" cy="787"/>
          </a:xfrm>
        </p:grpSpPr>
        <p:sp>
          <p:nvSpPr>
            <p:cNvPr id="24"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6" name="Group 12"/>
          <p:cNvGrpSpPr>
            <a:grpSpLocks noChangeAspect="1"/>
          </p:cNvGrpSpPr>
          <p:nvPr/>
        </p:nvGrpSpPr>
        <p:grpSpPr bwMode="auto">
          <a:xfrm>
            <a:off x="10432763" y="5310658"/>
            <a:ext cx="909936" cy="782027"/>
            <a:chOff x="6442" y="3280"/>
            <a:chExt cx="562" cy="483"/>
          </a:xfrm>
        </p:grpSpPr>
        <p:sp>
          <p:nvSpPr>
            <p:cNvPr id="27"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29168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22764" y="1289651"/>
            <a:ext cx="11887200" cy="5484812"/>
          </a:xfrm>
        </p:spPr>
        <p:txBody>
          <a:bodyPr/>
          <a:lstStyle/>
          <a:p>
            <a:endParaRPr lang="en-US"/>
          </a:p>
        </p:txBody>
      </p:sp>
      <p:grpSp>
        <p:nvGrpSpPr>
          <p:cNvPr id="59" name="Group 58"/>
          <p:cNvGrpSpPr/>
          <p:nvPr/>
        </p:nvGrpSpPr>
        <p:grpSpPr>
          <a:xfrm>
            <a:off x="311750" y="1229134"/>
            <a:ext cx="3895331" cy="5439152"/>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256052" y="1229134"/>
            <a:ext cx="3929979" cy="5439152"/>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Search</a:t>
                  </a:r>
                  <a:endParaRPr lang="en-US" sz="1399"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Mail</a:t>
                  </a:r>
                  <a:endParaRPr lang="en-US" sz="1399"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Calendar</a:t>
                  </a:r>
                  <a:endParaRPr lang="en-US" sz="1399"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People</a:t>
                  </a:r>
                  <a:endParaRPr lang="en-US" sz="1399"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102"/>
                  <a:endParaRPr lang="en-US" sz="1800">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235002" y="1229134"/>
            <a:ext cx="3889724" cy="5439152"/>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32475"/>
                  <a:endParaRPr lang="en-US" sz="1800">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405301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 to the app model</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56752069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313361"/>
            <a:ext cx="11375536" cy="762786"/>
          </a:xfrm>
        </p:spPr>
        <p:txBody>
          <a:bodyPr/>
          <a:lstStyle/>
          <a:p>
            <a:r>
              <a:rPr lang="en-US" dirty="0"/>
              <a:t>Contextual </a:t>
            </a:r>
            <a:r>
              <a:rPr lang="en-US" dirty="0" smtClean="0"/>
              <a:t>apps</a:t>
            </a:r>
            <a:endParaRPr lang="en-US" dirty="0"/>
          </a:p>
        </p:txBody>
      </p:sp>
      <p:sp>
        <p:nvSpPr>
          <p:cNvPr id="2" name="Text Placeholder 1"/>
          <p:cNvSpPr>
            <a:spLocks noGrp="1"/>
          </p:cNvSpPr>
          <p:nvPr>
            <p:ph type="body" sz="quarter" idx="10"/>
          </p:nvPr>
        </p:nvSpPr>
        <p:spPr>
          <a:xfrm>
            <a:off x="287594" y="1227305"/>
            <a:ext cx="11887200" cy="5484812"/>
          </a:xfrm>
        </p:spPr>
        <p:txBody>
          <a:bodyPr vert="horz" lIns="149217" tIns="93260" rIns="149217" bIns="932603" rtlCol="0">
            <a:noAutofit/>
          </a:bodyPr>
          <a:lstStyle/>
          <a:p>
            <a:pPr marL="0" indent="0">
              <a:buNone/>
            </a:pPr>
            <a:r>
              <a:rPr lang="en-US" dirty="0" smtClean="0"/>
              <a:t>Surface your apps in the Office 365 platform</a:t>
            </a:r>
          </a:p>
          <a:p>
            <a:pPr marL="0" indent="0">
              <a:buNone/>
            </a:pPr>
            <a:r>
              <a:rPr lang="en-US" dirty="0" smtClean="0"/>
              <a:t>In context of your business users productivity activities</a:t>
            </a:r>
            <a:endParaRPr lang="en-US" dirty="0"/>
          </a:p>
          <a:p>
            <a:pPr marL="0" indent="0">
              <a:buNone/>
            </a:pPr>
            <a:r>
              <a:rPr lang="en-US" dirty="0" smtClean="0"/>
              <a:t>In Office Client, Office Online, and modern </a:t>
            </a:r>
            <a:r>
              <a:rPr lang="en-US" dirty="0"/>
              <a:t>a</a:t>
            </a:r>
            <a:r>
              <a:rPr lang="en-US" dirty="0" smtClean="0"/>
              <a:t>pps</a:t>
            </a:r>
          </a:p>
        </p:txBody>
      </p:sp>
    </p:spTree>
    <p:extLst>
      <p:ext uri="{BB962C8B-B14F-4D97-AF65-F5344CB8AC3E}">
        <p14:creationId xmlns:p14="http://schemas.microsoft.com/office/powerpoint/2010/main" val="3280363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1543" y="313361"/>
            <a:ext cx="11375536" cy="762786"/>
          </a:xfrm>
        </p:spPr>
        <p:txBody>
          <a:bodyPr/>
          <a:lstStyle/>
          <a:p>
            <a:r>
              <a:rPr lang="en-US" dirty="0" smtClean="0"/>
              <a:t>Introducing the app </a:t>
            </a:r>
            <a:r>
              <a:rPr lang="en-US" dirty="0"/>
              <a:t>m</a:t>
            </a:r>
            <a:r>
              <a:rPr lang="en-US" dirty="0" smtClean="0"/>
              <a:t>odel</a:t>
            </a:r>
            <a:endParaRPr lang="en-US" dirty="0"/>
          </a:p>
        </p:txBody>
      </p:sp>
      <p:sp>
        <p:nvSpPr>
          <p:cNvPr id="5" name="Content Placeholder 4"/>
          <p:cNvSpPr>
            <a:spLocks noGrp="1"/>
          </p:cNvSpPr>
          <p:nvPr>
            <p:ph type="body" sz="quarter" idx="10"/>
          </p:nvPr>
        </p:nvSpPr>
        <p:spPr/>
        <p:txBody>
          <a:bodyPr vert="horz" lIns="149217" tIns="93260" rIns="149217" bIns="93260" rtlCol="0">
            <a:noAutofit/>
          </a:bodyPr>
          <a:lstStyle/>
          <a:p>
            <a:pPr marL="0" indent="0">
              <a:buNone/>
            </a:pPr>
            <a:r>
              <a:rPr lang="en-US" sz="3671" dirty="0"/>
              <a:t>SharePoint apps do not “live” on the SharePoint </a:t>
            </a:r>
            <a:r>
              <a:rPr lang="en-US" sz="3671" dirty="0" smtClean="0"/>
              <a:t>server</a:t>
            </a:r>
          </a:p>
          <a:p>
            <a:pPr marL="0" indent="0">
              <a:buNone/>
            </a:pPr>
            <a:r>
              <a:rPr lang="en-US" sz="3671" dirty="0" smtClean="0"/>
              <a:t>Office apps do not “live” on the </a:t>
            </a:r>
            <a:r>
              <a:rPr lang="en-US" sz="3671" smtClean="0"/>
              <a:t>Office client</a:t>
            </a:r>
            <a:endParaRPr lang="en-US" sz="3671" dirty="0"/>
          </a:p>
          <a:p>
            <a:pPr marL="0" indent="0">
              <a:buNone/>
            </a:pPr>
            <a:r>
              <a:rPr lang="en-US" sz="3671" dirty="0"/>
              <a:t>Custom code executes in the client, cloud or on-premises</a:t>
            </a:r>
          </a:p>
          <a:p>
            <a:pPr marL="0" indent="0">
              <a:buNone/>
            </a:pPr>
            <a:r>
              <a:rPr lang="en-US" sz="3671" dirty="0"/>
              <a:t>Apps are granted permissions to SharePoint via OAuth </a:t>
            </a:r>
          </a:p>
          <a:p>
            <a:pPr marL="0" indent="0">
              <a:buNone/>
            </a:pPr>
            <a:r>
              <a:rPr lang="en-US" sz="3671" dirty="0"/>
              <a:t>Apps communicate with SharePoint via REST/CSOM</a:t>
            </a:r>
          </a:p>
          <a:p>
            <a:pPr marL="0" indent="0">
              <a:buNone/>
            </a:pPr>
            <a:r>
              <a:rPr lang="en-US" sz="3671" dirty="0"/>
              <a:t>Acquire apps via centralized location</a:t>
            </a:r>
          </a:p>
          <a:p>
            <a:pPr marL="228292" lvl="1" indent="0">
              <a:buNone/>
            </a:pPr>
            <a:r>
              <a:rPr lang="en-US" dirty="0"/>
              <a:t>App </a:t>
            </a:r>
            <a:r>
              <a:rPr lang="en-US" dirty="0" smtClean="0"/>
              <a:t>catalog</a:t>
            </a:r>
            <a:endParaRPr lang="en-US" dirty="0"/>
          </a:p>
          <a:p>
            <a:pPr marL="228292" lvl="1" indent="0">
              <a:buNone/>
            </a:pPr>
            <a:r>
              <a:rPr lang="en-US" dirty="0"/>
              <a:t>Public </a:t>
            </a:r>
            <a:r>
              <a:rPr lang="en-US" dirty="0" smtClean="0"/>
              <a:t>store </a:t>
            </a:r>
            <a:r>
              <a:rPr lang="en-US" dirty="0"/>
              <a:t>(via submission process)</a:t>
            </a:r>
          </a:p>
          <a:p>
            <a:pPr marL="228292" lvl="1" indent="0">
              <a:buNone/>
            </a:pPr>
            <a:r>
              <a:rPr lang="en-US" dirty="0"/>
              <a:t>APIs for manual deployment</a:t>
            </a:r>
          </a:p>
        </p:txBody>
      </p:sp>
    </p:spTree>
    <p:extLst>
      <p:ext uri="{BB962C8B-B14F-4D97-AF65-F5344CB8AC3E}">
        <p14:creationId xmlns:p14="http://schemas.microsoft.com/office/powerpoint/2010/main" val="4236046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additive="base">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 calcmode="lin" valueType="num">
                                      <p:cBhvr additive="base">
                                        <p:cTn id="4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9128" y="313361"/>
            <a:ext cx="11375536" cy="762786"/>
          </a:xfrm>
        </p:spPr>
        <p:txBody>
          <a:bodyPr/>
          <a:lstStyle/>
          <a:p>
            <a:r>
              <a:rPr lang="en-US" dirty="0" smtClean="0"/>
              <a:t>Modern app development </a:t>
            </a:r>
            <a:endParaRPr lang="en-US" dirty="0"/>
          </a:p>
        </p:txBody>
      </p:sp>
      <p:sp>
        <p:nvSpPr>
          <p:cNvPr id="70" name="Chevron 45"/>
          <p:cNvSpPr/>
          <p:nvPr/>
        </p:nvSpPr>
        <p:spPr bwMode="auto">
          <a:xfrm flipH="1">
            <a:off x="3792127" y="1512907"/>
            <a:ext cx="4827371" cy="708779"/>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Apps</a:t>
            </a:r>
          </a:p>
        </p:txBody>
      </p:sp>
      <p:sp>
        <p:nvSpPr>
          <p:cNvPr id="71" name="Rectangle 70"/>
          <p:cNvSpPr/>
          <p:nvPr/>
        </p:nvSpPr>
        <p:spPr bwMode="auto">
          <a:xfrm>
            <a:off x="3792128" y="5405133"/>
            <a:ext cx="4811630" cy="696436"/>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 catalog and store</a:t>
            </a:r>
          </a:p>
        </p:txBody>
      </p:sp>
      <p:grpSp>
        <p:nvGrpSpPr>
          <p:cNvPr id="72" name="Group 71"/>
          <p:cNvGrpSpPr/>
          <p:nvPr/>
        </p:nvGrpSpPr>
        <p:grpSpPr>
          <a:xfrm>
            <a:off x="5434777" y="2297763"/>
            <a:ext cx="1546142" cy="1480794"/>
            <a:chOff x="5447932" y="2245599"/>
            <a:chExt cx="1298111" cy="1101697"/>
          </a:xfrm>
        </p:grpSpPr>
        <p:sp>
          <p:nvSpPr>
            <p:cNvPr id="73" name="Rectangle 72"/>
            <p:cNvSpPr/>
            <p:nvPr/>
          </p:nvSpPr>
          <p:spPr bwMode="auto">
            <a:xfrm>
              <a:off x="5447932" y="2245599"/>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Vacation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request</a:t>
              </a:r>
            </a:p>
          </p:txBody>
        </p:sp>
        <p:pic>
          <p:nvPicPr>
            <p:cNvPr id="74" name="Picture 35" descr="C:\Users\sakuu\Documents\Ballmer WPC\AI\Vacation.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5921098" y="2329791"/>
              <a:ext cx="384831" cy="54207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5" name="Group 74"/>
          <p:cNvGrpSpPr/>
          <p:nvPr/>
        </p:nvGrpSpPr>
        <p:grpSpPr>
          <a:xfrm>
            <a:off x="7061671" y="2297763"/>
            <a:ext cx="1546142" cy="1480794"/>
            <a:chOff x="6861111" y="2245599"/>
            <a:chExt cx="1135849" cy="1101697"/>
          </a:xfrm>
        </p:grpSpPr>
        <p:sp>
          <p:nvSpPr>
            <p:cNvPr id="76" name="Rectangle 75"/>
            <p:cNvSpPr/>
            <p:nvPr/>
          </p:nvSpPr>
          <p:spPr bwMode="auto">
            <a:xfrm>
              <a:off x="6861111"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Event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planning</a:t>
              </a:r>
            </a:p>
          </p:txBody>
        </p:sp>
        <p:pic>
          <p:nvPicPr>
            <p:cNvPr id="77" name="Picture 48" descr="C:\Users\sakuu\Documents\Ballmer MGX 2011\Tile Icons\Calendar Engineer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black">
            <a:xfrm>
              <a:off x="7228754" y="2380558"/>
              <a:ext cx="458478" cy="51362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8" name="Group 77"/>
          <p:cNvGrpSpPr/>
          <p:nvPr/>
        </p:nvGrpSpPr>
        <p:grpSpPr>
          <a:xfrm>
            <a:off x="3792153" y="2297767"/>
            <a:ext cx="1546142" cy="1480796"/>
            <a:chOff x="4034752" y="2245599"/>
            <a:chExt cx="1135849" cy="1101697"/>
          </a:xfrm>
        </p:grpSpPr>
        <p:sp>
          <p:nvSpPr>
            <p:cNvPr id="79" name="Rectangle 78"/>
            <p:cNvSpPr/>
            <p:nvPr/>
          </p:nvSpPr>
          <p:spPr bwMode="auto">
            <a:xfrm>
              <a:off x="4034752"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Expense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calculator</a:t>
              </a:r>
            </a:p>
          </p:txBody>
        </p:sp>
        <p:sp>
          <p:nvSpPr>
            <p:cNvPr id="80" name="Freeform 111"/>
            <p:cNvSpPr>
              <a:spLocks noEditPoints="1"/>
            </p:cNvSpPr>
            <p:nvPr/>
          </p:nvSpPr>
          <p:spPr bwMode="black">
            <a:xfrm>
              <a:off x="4472865" y="2482996"/>
              <a:ext cx="259622" cy="344280"/>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FFFFFF"/>
            </a:solidFill>
            <a:ln>
              <a:noFill/>
            </a:ln>
            <a:extLst/>
          </p:spPr>
          <p:txBody>
            <a:bodyPr vert="horz" wrap="square" lIns="93198" tIns="46600" rIns="93198" bIns="46600" numCol="1" anchor="t" anchorCtr="0" compatLnSpc="1">
              <a:prstTxWarp prst="textNoShape">
                <a:avLst/>
              </a:prstTxWarp>
            </a:bodyPr>
            <a:lstStyle/>
            <a:p>
              <a:pPr defTabSz="931910"/>
              <a:endParaRPr lang="en-US" sz="1428">
                <a:solidFill>
                  <a:srgbClr val="000000"/>
                </a:solidFill>
              </a:endParaRPr>
            </a:p>
          </p:txBody>
        </p:sp>
      </p:grpSp>
      <p:grpSp>
        <p:nvGrpSpPr>
          <p:cNvPr id="81" name="Group 80"/>
          <p:cNvGrpSpPr/>
          <p:nvPr/>
        </p:nvGrpSpPr>
        <p:grpSpPr>
          <a:xfrm>
            <a:off x="5429757" y="3857978"/>
            <a:ext cx="1550080" cy="1475346"/>
            <a:chOff x="5177948" y="3393458"/>
            <a:chExt cx="1298111" cy="1101697"/>
          </a:xfrm>
        </p:grpSpPr>
        <p:sp>
          <p:nvSpPr>
            <p:cNvPr id="82" name="Rectangle 81"/>
            <p:cNvSpPr/>
            <p:nvPr/>
          </p:nvSpPr>
          <p:spPr bwMode="auto">
            <a:xfrm>
              <a:off x="5177948" y="3393458"/>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Learning management</a:t>
              </a:r>
            </a:p>
          </p:txBody>
        </p:sp>
        <p:sp>
          <p:nvSpPr>
            <p:cNvPr id="83" name="Freeform 82"/>
            <p:cNvSpPr>
              <a:spLocks noEditPoints="1"/>
            </p:cNvSpPr>
            <p:nvPr/>
          </p:nvSpPr>
          <p:spPr bwMode="black">
            <a:xfrm>
              <a:off x="5632917" y="3544887"/>
              <a:ext cx="412866" cy="399419"/>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0" tIns="0" rIns="0" bIns="46600" numCol="1" anchor="b" anchorCtr="0" compatLnSpc="1">
              <a:prstTxWarp prst="textNoShape">
                <a:avLst/>
              </a:prstTxWarp>
              <a:noAutofit/>
            </a:bodyPr>
            <a:lstStyle/>
            <a:p>
              <a:pPr defTabSz="931910"/>
              <a:endParaRPr lang="en-US" sz="1428">
                <a:solidFill>
                  <a:srgbClr val="000000"/>
                </a:solidFill>
              </a:endParaRPr>
            </a:p>
          </p:txBody>
        </p:sp>
      </p:grpSp>
      <p:grpSp>
        <p:nvGrpSpPr>
          <p:cNvPr id="84" name="Group 83"/>
          <p:cNvGrpSpPr/>
          <p:nvPr/>
        </p:nvGrpSpPr>
        <p:grpSpPr>
          <a:xfrm>
            <a:off x="7053678" y="3857978"/>
            <a:ext cx="1550080" cy="1475346"/>
            <a:chOff x="6861111" y="3421114"/>
            <a:chExt cx="1298111" cy="1101697"/>
          </a:xfrm>
        </p:grpSpPr>
        <p:sp>
          <p:nvSpPr>
            <p:cNvPr id="85" name="Rectangle 84"/>
            <p:cNvSpPr/>
            <p:nvPr/>
          </p:nvSpPr>
          <p:spPr bwMode="auto">
            <a:xfrm>
              <a:off x="6861111"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Risk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management</a:t>
              </a:r>
            </a:p>
          </p:txBody>
        </p:sp>
        <p:pic>
          <p:nvPicPr>
            <p:cNvPr id="86" name="Picture 4" descr="W:\Open Engagements\Productivity\MS-Unified Communications\#1601 BizProd MOD Team Core Content Work\New Iconography\Words\Caution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97372" y="3461735"/>
              <a:ext cx="598755" cy="5987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 86"/>
          <p:cNvGrpSpPr/>
          <p:nvPr/>
        </p:nvGrpSpPr>
        <p:grpSpPr>
          <a:xfrm>
            <a:off x="3792127" y="3857978"/>
            <a:ext cx="1550080" cy="1475346"/>
            <a:chOff x="4034752" y="3421114"/>
            <a:chExt cx="1298111" cy="1101697"/>
          </a:xfrm>
        </p:grpSpPr>
        <p:sp>
          <p:nvSpPr>
            <p:cNvPr id="88" name="Rectangle 87"/>
            <p:cNvSpPr/>
            <p:nvPr/>
          </p:nvSpPr>
          <p:spPr bwMode="auto">
            <a:xfrm>
              <a:off x="4034752"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Help-desk</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support</a:t>
              </a:r>
            </a:p>
          </p:txBody>
        </p:sp>
        <p:pic>
          <p:nvPicPr>
            <p:cNvPr id="89" name="Picture 8" descr="W:\Open Engagements\Productivity\MS-Unified Communications\#1601 BizProd MOD Team Core Content Work\New Iconography\People\PhoneOperator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79848" y="3485460"/>
              <a:ext cx="594834" cy="5948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2600926" y="1512908"/>
            <a:ext cx="3574979" cy="4588661"/>
            <a:chOff x="303213" y="1491720"/>
            <a:chExt cx="3505200" cy="4499096"/>
          </a:xfrm>
        </p:grpSpPr>
        <p:sp>
          <p:nvSpPr>
            <p:cNvPr id="7" name="Rectangle 6"/>
            <p:cNvSpPr/>
            <p:nvPr/>
          </p:nvSpPr>
          <p:spPr bwMode="auto">
            <a:xfrm>
              <a:off x="303213" y="2261254"/>
              <a:ext cx="3505200" cy="37295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303213" y="1491720"/>
              <a:ext cx="3505200"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Products and platforms</a:t>
              </a:r>
            </a:p>
          </p:txBody>
        </p:sp>
        <p:sp>
          <p:nvSpPr>
            <p:cNvPr id="45" name="Freeform 5"/>
            <p:cNvSpPr>
              <a:spLocks noEditPoints="1"/>
            </p:cNvSpPr>
            <p:nvPr/>
          </p:nvSpPr>
          <p:spPr bwMode="auto">
            <a:xfrm>
              <a:off x="672594" y="3107662"/>
              <a:ext cx="2613044" cy="524833"/>
            </a:xfrm>
            <a:custGeom>
              <a:avLst/>
              <a:gdLst>
                <a:gd name="T0" fmla="*/ 0 w 1687"/>
                <a:gd name="T1" fmla="*/ 302 h 337"/>
                <a:gd name="T2" fmla="*/ 59 w 1687"/>
                <a:gd name="T3" fmla="*/ 232 h 337"/>
                <a:gd name="T4" fmla="*/ 94 w 1687"/>
                <a:gd name="T5" fmla="*/ 156 h 337"/>
                <a:gd name="T6" fmla="*/ 120 w 1687"/>
                <a:gd name="T7" fmla="*/ 129 h 337"/>
                <a:gd name="T8" fmla="*/ 74 w 1687"/>
                <a:gd name="T9" fmla="*/ 175 h 337"/>
                <a:gd name="T10" fmla="*/ 64 w 1687"/>
                <a:gd name="T11" fmla="*/ 208 h 337"/>
                <a:gd name="T12" fmla="*/ 300 w 1687"/>
                <a:gd name="T13" fmla="*/ 191 h 337"/>
                <a:gd name="T14" fmla="*/ 219 w 1687"/>
                <a:gd name="T15" fmla="*/ 231 h 337"/>
                <a:gd name="T16" fmla="*/ 255 w 1687"/>
                <a:gd name="T17" fmla="*/ 286 h 337"/>
                <a:gd name="T18" fmla="*/ 318 w 1687"/>
                <a:gd name="T19" fmla="*/ 202 h 337"/>
                <a:gd name="T20" fmla="*/ 275 w 1687"/>
                <a:gd name="T21" fmla="*/ 88 h 337"/>
                <a:gd name="T22" fmla="*/ 216 w 1687"/>
                <a:gd name="T23" fmla="*/ 60 h 337"/>
                <a:gd name="T24" fmla="*/ 263 w 1687"/>
                <a:gd name="T25" fmla="*/ 103 h 337"/>
                <a:gd name="T26" fmla="*/ 1227 w 1687"/>
                <a:gd name="T27" fmla="*/ 137 h 337"/>
                <a:gd name="T28" fmla="*/ 1128 w 1687"/>
                <a:gd name="T29" fmla="*/ 232 h 337"/>
                <a:gd name="T30" fmla="*/ 1128 w 1687"/>
                <a:gd name="T31" fmla="*/ 172 h 337"/>
                <a:gd name="T32" fmla="*/ 1174 w 1687"/>
                <a:gd name="T33" fmla="*/ 92 h 337"/>
                <a:gd name="T34" fmla="*/ 602 w 1687"/>
                <a:gd name="T35" fmla="*/ 269 h 337"/>
                <a:gd name="T36" fmla="*/ 673 w 1687"/>
                <a:gd name="T37" fmla="*/ 168 h 337"/>
                <a:gd name="T38" fmla="*/ 699 w 1687"/>
                <a:gd name="T39" fmla="*/ 270 h 337"/>
                <a:gd name="T40" fmla="*/ 673 w 1687"/>
                <a:gd name="T41" fmla="*/ 126 h 337"/>
                <a:gd name="T42" fmla="*/ 602 w 1687"/>
                <a:gd name="T43" fmla="*/ 57 h 337"/>
                <a:gd name="T44" fmla="*/ 537 w 1687"/>
                <a:gd name="T45" fmla="*/ 70 h 337"/>
                <a:gd name="T46" fmla="*/ 516 w 1687"/>
                <a:gd name="T47" fmla="*/ 200 h 337"/>
                <a:gd name="T48" fmla="*/ 437 w 1687"/>
                <a:gd name="T49" fmla="*/ 234 h 337"/>
                <a:gd name="T50" fmla="*/ 532 w 1687"/>
                <a:gd name="T51" fmla="*/ 182 h 337"/>
                <a:gd name="T52" fmla="*/ 489 w 1687"/>
                <a:gd name="T53" fmla="*/ 87 h 337"/>
                <a:gd name="T54" fmla="*/ 974 w 1687"/>
                <a:gd name="T55" fmla="*/ 204 h 337"/>
                <a:gd name="T56" fmla="*/ 1064 w 1687"/>
                <a:gd name="T57" fmla="*/ 239 h 337"/>
                <a:gd name="T58" fmla="*/ 1004 w 1687"/>
                <a:gd name="T59" fmla="*/ 273 h 337"/>
                <a:gd name="T60" fmla="*/ 1045 w 1687"/>
                <a:gd name="T61" fmla="*/ 129 h 337"/>
                <a:gd name="T62" fmla="*/ 1033 w 1687"/>
                <a:gd name="T63" fmla="*/ 146 h 337"/>
                <a:gd name="T64" fmla="*/ 1366 w 1687"/>
                <a:gd name="T65" fmla="*/ 237 h 337"/>
                <a:gd name="T66" fmla="*/ 1303 w 1687"/>
                <a:gd name="T67" fmla="*/ 122 h 337"/>
                <a:gd name="T68" fmla="*/ 1351 w 1687"/>
                <a:gd name="T69" fmla="*/ 196 h 337"/>
                <a:gd name="T70" fmla="*/ 1257 w 1687"/>
                <a:gd name="T71" fmla="*/ 209 h 337"/>
                <a:gd name="T72" fmla="*/ 814 w 1687"/>
                <a:gd name="T73" fmla="*/ 178 h 337"/>
                <a:gd name="T74" fmla="*/ 736 w 1687"/>
                <a:gd name="T75" fmla="*/ 159 h 337"/>
                <a:gd name="T76" fmla="*/ 835 w 1687"/>
                <a:gd name="T77" fmla="*/ 160 h 337"/>
                <a:gd name="T78" fmla="*/ 813 w 1687"/>
                <a:gd name="T79" fmla="*/ 270 h 337"/>
                <a:gd name="T80" fmla="*/ 722 w 1687"/>
                <a:gd name="T81" fmla="*/ 229 h 337"/>
                <a:gd name="T82" fmla="*/ 813 w 1687"/>
                <a:gd name="T83" fmla="*/ 197 h 337"/>
                <a:gd name="T84" fmla="*/ 798 w 1687"/>
                <a:gd name="T85" fmla="*/ 245 h 337"/>
                <a:gd name="T86" fmla="*/ 1583 w 1687"/>
                <a:gd name="T87" fmla="*/ 164 h 337"/>
                <a:gd name="T88" fmla="*/ 1488 w 1687"/>
                <a:gd name="T89" fmla="*/ 148 h 337"/>
                <a:gd name="T90" fmla="*/ 1488 w 1687"/>
                <a:gd name="T91" fmla="*/ 269 h 337"/>
                <a:gd name="T92" fmla="*/ 1559 w 1687"/>
                <a:gd name="T93" fmla="*/ 167 h 337"/>
                <a:gd name="T94" fmla="*/ 1584 w 1687"/>
                <a:gd name="T95" fmla="*/ 270 h 337"/>
                <a:gd name="T96" fmla="*/ 1637 w 1687"/>
                <a:gd name="T97" fmla="*/ 263 h 337"/>
                <a:gd name="T98" fmla="*/ 1683 w 1687"/>
                <a:gd name="T99" fmla="*/ 251 h 337"/>
                <a:gd name="T100" fmla="*/ 1651 w 1687"/>
                <a:gd name="T101" fmla="*/ 146 h 337"/>
                <a:gd name="T102" fmla="*/ 1650 w 1687"/>
                <a:gd name="T103" fmla="*/ 83 h 337"/>
                <a:gd name="T104" fmla="*/ 1627 w 1687"/>
                <a:gd name="T105" fmla="*/ 126 h 337"/>
                <a:gd name="T106" fmla="*/ 1627 w 1687"/>
                <a:gd name="T107" fmla="*/ 148 h 337"/>
                <a:gd name="T108" fmla="*/ 895 w 1687"/>
                <a:gd name="T109" fmla="*/ 195 h 337"/>
                <a:gd name="T110" fmla="*/ 947 w 1687"/>
                <a:gd name="T111" fmla="*/ 130 h 337"/>
                <a:gd name="T112" fmla="*/ 895 w 1687"/>
                <a:gd name="T113" fmla="*/ 152 h 337"/>
                <a:gd name="T114" fmla="*/ 1403 w 1687"/>
                <a:gd name="T115" fmla="*/ 270 h 337"/>
                <a:gd name="T116" fmla="*/ 1403 w 1687"/>
                <a:gd name="T117" fmla="*/ 126 h 337"/>
                <a:gd name="T118" fmla="*/ 1399 w 1687"/>
                <a:gd name="T119" fmla="*/ 7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87" h="337">
                  <a:moveTo>
                    <a:pt x="0" y="35"/>
                  </a:moveTo>
                  <a:cubicBezTo>
                    <a:pt x="65" y="24"/>
                    <a:pt x="131" y="12"/>
                    <a:pt x="196" y="0"/>
                  </a:cubicBezTo>
                  <a:cubicBezTo>
                    <a:pt x="196" y="113"/>
                    <a:pt x="196" y="225"/>
                    <a:pt x="196" y="337"/>
                  </a:cubicBezTo>
                  <a:cubicBezTo>
                    <a:pt x="131" y="325"/>
                    <a:pt x="66" y="314"/>
                    <a:pt x="0" y="302"/>
                  </a:cubicBezTo>
                  <a:cubicBezTo>
                    <a:pt x="0" y="213"/>
                    <a:pt x="0" y="125"/>
                    <a:pt x="0" y="35"/>
                  </a:cubicBezTo>
                  <a:close/>
                  <a:moveTo>
                    <a:pt x="56" y="202"/>
                  </a:moveTo>
                  <a:cubicBezTo>
                    <a:pt x="56" y="211"/>
                    <a:pt x="56" y="220"/>
                    <a:pt x="57" y="229"/>
                  </a:cubicBezTo>
                  <a:cubicBezTo>
                    <a:pt x="57" y="230"/>
                    <a:pt x="58" y="231"/>
                    <a:pt x="59" y="232"/>
                  </a:cubicBezTo>
                  <a:cubicBezTo>
                    <a:pt x="67" y="237"/>
                    <a:pt x="77" y="239"/>
                    <a:pt x="86" y="239"/>
                  </a:cubicBezTo>
                  <a:cubicBezTo>
                    <a:pt x="103" y="240"/>
                    <a:pt x="116" y="232"/>
                    <a:pt x="122" y="218"/>
                  </a:cubicBezTo>
                  <a:cubicBezTo>
                    <a:pt x="130" y="198"/>
                    <a:pt x="124" y="178"/>
                    <a:pt x="107" y="165"/>
                  </a:cubicBezTo>
                  <a:cubicBezTo>
                    <a:pt x="103" y="162"/>
                    <a:pt x="98" y="159"/>
                    <a:pt x="94" y="156"/>
                  </a:cubicBezTo>
                  <a:cubicBezTo>
                    <a:pt x="91" y="154"/>
                    <a:pt x="87" y="151"/>
                    <a:pt x="84" y="148"/>
                  </a:cubicBezTo>
                  <a:cubicBezTo>
                    <a:pt x="80" y="144"/>
                    <a:pt x="79" y="139"/>
                    <a:pt x="80" y="134"/>
                  </a:cubicBezTo>
                  <a:cubicBezTo>
                    <a:pt x="82" y="126"/>
                    <a:pt x="89" y="121"/>
                    <a:pt x="98" y="122"/>
                  </a:cubicBezTo>
                  <a:cubicBezTo>
                    <a:pt x="106" y="123"/>
                    <a:pt x="113" y="126"/>
                    <a:pt x="120" y="129"/>
                  </a:cubicBezTo>
                  <a:cubicBezTo>
                    <a:pt x="120" y="120"/>
                    <a:pt x="120" y="111"/>
                    <a:pt x="120" y="101"/>
                  </a:cubicBezTo>
                  <a:cubicBezTo>
                    <a:pt x="115" y="100"/>
                    <a:pt x="110" y="99"/>
                    <a:pt x="105" y="98"/>
                  </a:cubicBezTo>
                  <a:cubicBezTo>
                    <a:pt x="91" y="97"/>
                    <a:pt x="77" y="99"/>
                    <a:pt x="66" y="111"/>
                  </a:cubicBezTo>
                  <a:cubicBezTo>
                    <a:pt x="50" y="129"/>
                    <a:pt x="53" y="159"/>
                    <a:pt x="74" y="175"/>
                  </a:cubicBezTo>
                  <a:cubicBezTo>
                    <a:pt x="79" y="179"/>
                    <a:pt x="85" y="182"/>
                    <a:pt x="90" y="186"/>
                  </a:cubicBezTo>
                  <a:cubicBezTo>
                    <a:pt x="93" y="189"/>
                    <a:pt x="96" y="193"/>
                    <a:pt x="98" y="197"/>
                  </a:cubicBezTo>
                  <a:cubicBezTo>
                    <a:pt x="101" y="206"/>
                    <a:pt x="96" y="214"/>
                    <a:pt x="86" y="215"/>
                  </a:cubicBezTo>
                  <a:cubicBezTo>
                    <a:pt x="78" y="216"/>
                    <a:pt x="71" y="213"/>
                    <a:pt x="64" y="208"/>
                  </a:cubicBezTo>
                  <a:cubicBezTo>
                    <a:pt x="62" y="207"/>
                    <a:pt x="60" y="204"/>
                    <a:pt x="56" y="202"/>
                  </a:cubicBezTo>
                  <a:close/>
                  <a:moveTo>
                    <a:pt x="301" y="142"/>
                  </a:moveTo>
                  <a:cubicBezTo>
                    <a:pt x="302" y="143"/>
                    <a:pt x="301" y="146"/>
                    <a:pt x="300" y="147"/>
                  </a:cubicBezTo>
                  <a:cubicBezTo>
                    <a:pt x="290" y="161"/>
                    <a:pt x="289" y="177"/>
                    <a:pt x="300" y="191"/>
                  </a:cubicBezTo>
                  <a:cubicBezTo>
                    <a:pt x="302" y="193"/>
                    <a:pt x="302" y="194"/>
                    <a:pt x="301" y="197"/>
                  </a:cubicBezTo>
                  <a:cubicBezTo>
                    <a:pt x="294" y="213"/>
                    <a:pt x="283" y="225"/>
                    <a:pt x="267" y="233"/>
                  </a:cubicBezTo>
                  <a:cubicBezTo>
                    <a:pt x="264" y="234"/>
                    <a:pt x="262" y="234"/>
                    <a:pt x="259" y="232"/>
                  </a:cubicBezTo>
                  <a:cubicBezTo>
                    <a:pt x="248" y="222"/>
                    <a:pt x="231" y="221"/>
                    <a:pt x="219" y="231"/>
                  </a:cubicBezTo>
                  <a:cubicBezTo>
                    <a:pt x="216" y="233"/>
                    <a:pt x="215" y="235"/>
                    <a:pt x="215" y="238"/>
                  </a:cubicBezTo>
                  <a:cubicBezTo>
                    <a:pt x="216" y="251"/>
                    <a:pt x="216" y="263"/>
                    <a:pt x="215" y="276"/>
                  </a:cubicBezTo>
                  <a:cubicBezTo>
                    <a:pt x="215" y="280"/>
                    <a:pt x="217" y="283"/>
                    <a:pt x="220" y="285"/>
                  </a:cubicBezTo>
                  <a:cubicBezTo>
                    <a:pt x="231" y="292"/>
                    <a:pt x="243" y="293"/>
                    <a:pt x="255" y="286"/>
                  </a:cubicBezTo>
                  <a:cubicBezTo>
                    <a:pt x="266" y="280"/>
                    <a:pt x="272" y="269"/>
                    <a:pt x="271" y="256"/>
                  </a:cubicBezTo>
                  <a:cubicBezTo>
                    <a:pt x="271" y="252"/>
                    <a:pt x="272" y="251"/>
                    <a:pt x="275" y="249"/>
                  </a:cubicBezTo>
                  <a:cubicBezTo>
                    <a:pt x="283" y="244"/>
                    <a:pt x="291" y="239"/>
                    <a:pt x="298" y="232"/>
                  </a:cubicBezTo>
                  <a:cubicBezTo>
                    <a:pt x="308" y="224"/>
                    <a:pt x="314" y="213"/>
                    <a:pt x="318" y="202"/>
                  </a:cubicBezTo>
                  <a:cubicBezTo>
                    <a:pt x="342" y="203"/>
                    <a:pt x="357" y="189"/>
                    <a:pt x="357" y="169"/>
                  </a:cubicBezTo>
                  <a:cubicBezTo>
                    <a:pt x="357" y="153"/>
                    <a:pt x="344" y="133"/>
                    <a:pt x="319" y="136"/>
                  </a:cubicBezTo>
                  <a:cubicBezTo>
                    <a:pt x="318" y="135"/>
                    <a:pt x="317" y="133"/>
                    <a:pt x="317" y="132"/>
                  </a:cubicBezTo>
                  <a:cubicBezTo>
                    <a:pt x="308" y="112"/>
                    <a:pt x="294" y="98"/>
                    <a:pt x="275" y="88"/>
                  </a:cubicBezTo>
                  <a:cubicBezTo>
                    <a:pt x="272" y="87"/>
                    <a:pt x="271" y="85"/>
                    <a:pt x="271" y="82"/>
                  </a:cubicBezTo>
                  <a:cubicBezTo>
                    <a:pt x="272" y="69"/>
                    <a:pt x="265" y="56"/>
                    <a:pt x="253" y="50"/>
                  </a:cubicBezTo>
                  <a:cubicBezTo>
                    <a:pt x="241" y="44"/>
                    <a:pt x="229" y="46"/>
                    <a:pt x="218" y="54"/>
                  </a:cubicBezTo>
                  <a:cubicBezTo>
                    <a:pt x="217" y="56"/>
                    <a:pt x="216" y="58"/>
                    <a:pt x="216" y="60"/>
                  </a:cubicBezTo>
                  <a:cubicBezTo>
                    <a:pt x="215" y="74"/>
                    <a:pt x="215" y="87"/>
                    <a:pt x="216" y="101"/>
                  </a:cubicBezTo>
                  <a:cubicBezTo>
                    <a:pt x="216" y="102"/>
                    <a:pt x="216" y="105"/>
                    <a:pt x="217" y="105"/>
                  </a:cubicBezTo>
                  <a:cubicBezTo>
                    <a:pt x="223" y="108"/>
                    <a:pt x="228" y="112"/>
                    <a:pt x="234" y="113"/>
                  </a:cubicBezTo>
                  <a:cubicBezTo>
                    <a:pt x="245" y="115"/>
                    <a:pt x="255" y="111"/>
                    <a:pt x="263" y="103"/>
                  </a:cubicBezTo>
                  <a:cubicBezTo>
                    <a:pt x="281" y="110"/>
                    <a:pt x="294" y="123"/>
                    <a:pt x="301" y="142"/>
                  </a:cubicBezTo>
                  <a:close/>
                  <a:moveTo>
                    <a:pt x="1104" y="67"/>
                  </a:moveTo>
                  <a:cubicBezTo>
                    <a:pt x="1130" y="68"/>
                    <a:pt x="1155" y="67"/>
                    <a:pt x="1179" y="70"/>
                  </a:cubicBezTo>
                  <a:cubicBezTo>
                    <a:pt x="1214" y="75"/>
                    <a:pt x="1231" y="102"/>
                    <a:pt x="1227" y="137"/>
                  </a:cubicBezTo>
                  <a:cubicBezTo>
                    <a:pt x="1224" y="168"/>
                    <a:pt x="1199" y="190"/>
                    <a:pt x="1167" y="193"/>
                  </a:cubicBezTo>
                  <a:cubicBezTo>
                    <a:pt x="1156" y="194"/>
                    <a:pt x="1145" y="193"/>
                    <a:pt x="1134" y="194"/>
                  </a:cubicBezTo>
                  <a:cubicBezTo>
                    <a:pt x="1132" y="194"/>
                    <a:pt x="1130" y="194"/>
                    <a:pt x="1128" y="194"/>
                  </a:cubicBezTo>
                  <a:cubicBezTo>
                    <a:pt x="1128" y="207"/>
                    <a:pt x="1128" y="219"/>
                    <a:pt x="1128" y="232"/>
                  </a:cubicBezTo>
                  <a:cubicBezTo>
                    <a:pt x="1128" y="244"/>
                    <a:pt x="1128" y="257"/>
                    <a:pt x="1128" y="270"/>
                  </a:cubicBezTo>
                  <a:cubicBezTo>
                    <a:pt x="1120" y="270"/>
                    <a:pt x="1112" y="270"/>
                    <a:pt x="1104" y="270"/>
                  </a:cubicBezTo>
                  <a:cubicBezTo>
                    <a:pt x="1104" y="203"/>
                    <a:pt x="1104" y="136"/>
                    <a:pt x="1104" y="67"/>
                  </a:cubicBezTo>
                  <a:close/>
                  <a:moveTo>
                    <a:pt x="1128" y="172"/>
                  </a:moveTo>
                  <a:cubicBezTo>
                    <a:pt x="1136" y="172"/>
                    <a:pt x="1144" y="172"/>
                    <a:pt x="1152" y="172"/>
                  </a:cubicBezTo>
                  <a:cubicBezTo>
                    <a:pt x="1156" y="172"/>
                    <a:pt x="1160" y="172"/>
                    <a:pt x="1164" y="171"/>
                  </a:cubicBezTo>
                  <a:cubicBezTo>
                    <a:pt x="1187" y="168"/>
                    <a:pt x="1200" y="157"/>
                    <a:pt x="1202" y="136"/>
                  </a:cubicBezTo>
                  <a:cubicBezTo>
                    <a:pt x="1205" y="114"/>
                    <a:pt x="1197" y="96"/>
                    <a:pt x="1174" y="92"/>
                  </a:cubicBezTo>
                  <a:cubicBezTo>
                    <a:pt x="1159" y="89"/>
                    <a:pt x="1144" y="90"/>
                    <a:pt x="1128" y="89"/>
                  </a:cubicBezTo>
                  <a:cubicBezTo>
                    <a:pt x="1128" y="117"/>
                    <a:pt x="1128" y="144"/>
                    <a:pt x="1128" y="172"/>
                  </a:cubicBezTo>
                  <a:close/>
                  <a:moveTo>
                    <a:pt x="579" y="269"/>
                  </a:moveTo>
                  <a:cubicBezTo>
                    <a:pt x="587" y="269"/>
                    <a:pt x="594" y="269"/>
                    <a:pt x="602" y="269"/>
                  </a:cubicBezTo>
                  <a:cubicBezTo>
                    <a:pt x="602" y="267"/>
                    <a:pt x="602" y="265"/>
                    <a:pt x="602" y="263"/>
                  </a:cubicBezTo>
                  <a:cubicBezTo>
                    <a:pt x="602" y="238"/>
                    <a:pt x="602" y="213"/>
                    <a:pt x="602" y="187"/>
                  </a:cubicBezTo>
                  <a:cubicBezTo>
                    <a:pt x="603" y="170"/>
                    <a:pt x="609" y="155"/>
                    <a:pt x="625" y="146"/>
                  </a:cubicBezTo>
                  <a:cubicBezTo>
                    <a:pt x="646" y="135"/>
                    <a:pt x="668" y="145"/>
                    <a:pt x="673" y="168"/>
                  </a:cubicBezTo>
                  <a:cubicBezTo>
                    <a:pt x="674" y="173"/>
                    <a:pt x="675" y="178"/>
                    <a:pt x="675" y="183"/>
                  </a:cubicBezTo>
                  <a:cubicBezTo>
                    <a:pt x="675" y="210"/>
                    <a:pt x="675" y="237"/>
                    <a:pt x="676" y="264"/>
                  </a:cubicBezTo>
                  <a:cubicBezTo>
                    <a:pt x="676" y="266"/>
                    <a:pt x="676" y="268"/>
                    <a:pt x="676" y="270"/>
                  </a:cubicBezTo>
                  <a:cubicBezTo>
                    <a:pt x="684" y="270"/>
                    <a:pt x="691" y="270"/>
                    <a:pt x="699" y="270"/>
                  </a:cubicBezTo>
                  <a:cubicBezTo>
                    <a:pt x="699" y="268"/>
                    <a:pt x="699" y="267"/>
                    <a:pt x="699" y="266"/>
                  </a:cubicBezTo>
                  <a:cubicBezTo>
                    <a:pt x="699" y="238"/>
                    <a:pt x="699" y="209"/>
                    <a:pt x="699" y="181"/>
                  </a:cubicBezTo>
                  <a:cubicBezTo>
                    <a:pt x="699" y="174"/>
                    <a:pt x="698" y="167"/>
                    <a:pt x="697" y="160"/>
                  </a:cubicBezTo>
                  <a:cubicBezTo>
                    <a:pt x="694" y="145"/>
                    <a:pt x="687" y="133"/>
                    <a:pt x="673" y="126"/>
                  </a:cubicBezTo>
                  <a:cubicBezTo>
                    <a:pt x="649" y="116"/>
                    <a:pt x="621" y="124"/>
                    <a:pt x="606" y="145"/>
                  </a:cubicBezTo>
                  <a:cubicBezTo>
                    <a:pt x="605" y="146"/>
                    <a:pt x="604" y="147"/>
                    <a:pt x="603" y="148"/>
                  </a:cubicBezTo>
                  <a:cubicBezTo>
                    <a:pt x="603" y="148"/>
                    <a:pt x="603" y="148"/>
                    <a:pt x="602" y="148"/>
                  </a:cubicBezTo>
                  <a:cubicBezTo>
                    <a:pt x="602" y="117"/>
                    <a:pt x="602" y="87"/>
                    <a:pt x="602" y="57"/>
                  </a:cubicBezTo>
                  <a:cubicBezTo>
                    <a:pt x="594" y="57"/>
                    <a:pt x="587" y="57"/>
                    <a:pt x="579" y="57"/>
                  </a:cubicBezTo>
                  <a:cubicBezTo>
                    <a:pt x="579" y="128"/>
                    <a:pt x="579" y="199"/>
                    <a:pt x="579" y="269"/>
                  </a:cubicBezTo>
                  <a:close/>
                  <a:moveTo>
                    <a:pt x="541" y="76"/>
                  </a:moveTo>
                  <a:cubicBezTo>
                    <a:pt x="542" y="73"/>
                    <a:pt x="540" y="71"/>
                    <a:pt x="537" y="70"/>
                  </a:cubicBezTo>
                  <a:cubicBezTo>
                    <a:pt x="514" y="63"/>
                    <a:pt x="490" y="61"/>
                    <a:pt x="468" y="72"/>
                  </a:cubicBezTo>
                  <a:cubicBezTo>
                    <a:pt x="429" y="90"/>
                    <a:pt x="430" y="137"/>
                    <a:pt x="454" y="156"/>
                  </a:cubicBezTo>
                  <a:cubicBezTo>
                    <a:pt x="464" y="164"/>
                    <a:pt x="475" y="171"/>
                    <a:pt x="486" y="178"/>
                  </a:cubicBezTo>
                  <a:cubicBezTo>
                    <a:pt x="496" y="185"/>
                    <a:pt x="507" y="192"/>
                    <a:pt x="516" y="200"/>
                  </a:cubicBezTo>
                  <a:cubicBezTo>
                    <a:pt x="525" y="208"/>
                    <a:pt x="527" y="220"/>
                    <a:pt x="523" y="232"/>
                  </a:cubicBezTo>
                  <a:cubicBezTo>
                    <a:pt x="520" y="243"/>
                    <a:pt x="511" y="248"/>
                    <a:pt x="501" y="250"/>
                  </a:cubicBezTo>
                  <a:cubicBezTo>
                    <a:pt x="490" y="253"/>
                    <a:pt x="480" y="252"/>
                    <a:pt x="470" y="250"/>
                  </a:cubicBezTo>
                  <a:cubicBezTo>
                    <a:pt x="458" y="247"/>
                    <a:pt x="447" y="242"/>
                    <a:pt x="437" y="234"/>
                  </a:cubicBezTo>
                  <a:cubicBezTo>
                    <a:pt x="437" y="242"/>
                    <a:pt x="437" y="250"/>
                    <a:pt x="437" y="258"/>
                  </a:cubicBezTo>
                  <a:cubicBezTo>
                    <a:pt x="437" y="261"/>
                    <a:pt x="438" y="263"/>
                    <a:pt x="441" y="264"/>
                  </a:cubicBezTo>
                  <a:cubicBezTo>
                    <a:pt x="465" y="274"/>
                    <a:pt x="489" y="277"/>
                    <a:pt x="514" y="269"/>
                  </a:cubicBezTo>
                  <a:cubicBezTo>
                    <a:pt x="556" y="255"/>
                    <a:pt x="560" y="204"/>
                    <a:pt x="532" y="182"/>
                  </a:cubicBezTo>
                  <a:cubicBezTo>
                    <a:pt x="522" y="174"/>
                    <a:pt x="511" y="167"/>
                    <a:pt x="500" y="159"/>
                  </a:cubicBezTo>
                  <a:cubicBezTo>
                    <a:pt x="491" y="153"/>
                    <a:pt x="482" y="148"/>
                    <a:pt x="473" y="142"/>
                  </a:cubicBezTo>
                  <a:cubicBezTo>
                    <a:pt x="468" y="138"/>
                    <a:pt x="465" y="133"/>
                    <a:pt x="464" y="127"/>
                  </a:cubicBezTo>
                  <a:cubicBezTo>
                    <a:pt x="459" y="107"/>
                    <a:pt x="469" y="91"/>
                    <a:pt x="489" y="87"/>
                  </a:cubicBezTo>
                  <a:cubicBezTo>
                    <a:pt x="508" y="84"/>
                    <a:pt x="525" y="87"/>
                    <a:pt x="541" y="98"/>
                  </a:cubicBezTo>
                  <a:cubicBezTo>
                    <a:pt x="541" y="90"/>
                    <a:pt x="541" y="83"/>
                    <a:pt x="541" y="76"/>
                  </a:cubicBezTo>
                  <a:close/>
                  <a:moveTo>
                    <a:pt x="1076" y="204"/>
                  </a:moveTo>
                  <a:cubicBezTo>
                    <a:pt x="1041" y="204"/>
                    <a:pt x="1007" y="204"/>
                    <a:pt x="974" y="204"/>
                  </a:cubicBezTo>
                  <a:cubicBezTo>
                    <a:pt x="974" y="220"/>
                    <a:pt x="978" y="234"/>
                    <a:pt x="991" y="245"/>
                  </a:cubicBezTo>
                  <a:cubicBezTo>
                    <a:pt x="1003" y="254"/>
                    <a:pt x="1016" y="255"/>
                    <a:pt x="1030" y="253"/>
                  </a:cubicBezTo>
                  <a:cubicBezTo>
                    <a:pt x="1042" y="251"/>
                    <a:pt x="1053" y="247"/>
                    <a:pt x="1062" y="240"/>
                  </a:cubicBezTo>
                  <a:cubicBezTo>
                    <a:pt x="1063" y="239"/>
                    <a:pt x="1063" y="239"/>
                    <a:pt x="1064" y="239"/>
                  </a:cubicBezTo>
                  <a:cubicBezTo>
                    <a:pt x="1064" y="239"/>
                    <a:pt x="1064" y="239"/>
                    <a:pt x="1065" y="239"/>
                  </a:cubicBezTo>
                  <a:cubicBezTo>
                    <a:pt x="1065" y="245"/>
                    <a:pt x="1066" y="251"/>
                    <a:pt x="1065" y="258"/>
                  </a:cubicBezTo>
                  <a:cubicBezTo>
                    <a:pt x="1065" y="259"/>
                    <a:pt x="1063" y="261"/>
                    <a:pt x="1062" y="262"/>
                  </a:cubicBezTo>
                  <a:cubicBezTo>
                    <a:pt x="1044" y="273"/>
                    <a:pt x="1024" y="275"/>
                    <a:pt x="1004" y="273"/>
                  </a:cubicBezTo>
                  <a:cubicBezTo>
                    <a:pt x="984" y="270"/>
                    <a:pt x="968" y="260"/>
                    <a:pt x="959" y="242"/>
                  </a:cubicBezTo>
                  <a:cubicBezTo>
                    <a:pt x="955" y="234"/>
                    <a:pt x="952" y="225"/>
                    <a:pt x="951" y="216"/>
                  </a:cubicBezTo>
                  <a:cubicBezTo>
                    <a:pt x="947" y="193"/>
                    <a:pt x="950" y="170"/>
                    <a:pt x="964" y="150"/>
                  </a:cubicBezTo>
                  <a:cubicBezTo>
                    <a:pt x="985" y="118"/>
                    <a:pt x="1023" y="117"/>
                    <a:pt x="1045" y="129"/>
                  </a:cubicBezTo>
                  <a:cubicBezTo>
                    <a:pt x="1063" y="138"/>
                    <a:pt x="1071" y="155"/>
                    <a:pt x="1074" y="174"/>
                  </a:cubicBezTo>
                  <a:cubicBezTo>
                    <a:pt x="1075" y="183"/>
                    <a:pt x="1075" y="193"/>
                    <a:pt x="1076" y="204"/>
                  </a:cubicBezTo>
                  <a:close/>
                  <a:moveTo>
                    <a:pt x="1051" y="184"/>
                  </a:moveTo>
                  <a:cubicBezTo>
                    <a:pt x="1052" y="168"/>
                    <a:pt x="1045" y="152"/>
                    <a:pt x="1033" y="146"/>
                  </a:cubicBezTo>
                  <a:cubicBezTo>
                    <a:pt x="1002" y="132"/>
                    <a:pt x="976" y="158"/>
                    <a:pt x="975" y="184"/>
                  </a:cubicBezTo>
                  <a:cubicBezTo>
                    <a:pt x="1000" y="184"/>
                    <a:pt x="1025" y="184"/>
                    <a:pt x="1051" y="184"/>
                  </a:cubicBezTo>
                  <a:close/>
                  <a:moveTo>
                    <a:pt x="1375" y="197"/>
                  </a:moveTo>
                  <a:cubicBezTo>
                    <a:pt x="1375" y="211"/>
                    <a:pt x="1373" y="225"/>
                    <a:pt x="1366" y="237"/>
                  </a:cubicBezTo>
                  <a:cubicBezTo>
                    <a:pt x="1352" y="264"/>
                    <a:pt x="1329" y="274"/>
                    <a:pt x="1300" y="273"/>
                  </a:cubicBezTo>
                  <a:cubicBezTo>
                    <a:pt x="1261" y="272"/>
                    <a:pt x="1235" y="245"/>
                    <a:pt x="1233" y="205"/>
                  </a:cubicBezTo>
                  <a:cubicBezTo>
                    <a:pt x="1233" y="192"/>
                    <a:pt x="1234" y="179"/>
                    <a:pt x="1238" y="167"/>
                  </a:cubicBezTo>
                  <a:cubicBezTo>
                    <a:pt x="1248" y="139"/>
                    <a:pt x="1271" y="123"/>
                    <a:pt x="1303" y="122"/>
                  </a:cubicBezTo>
                  <a:cubicBezTo>
                    <a:pt x="1320" y="122"/>
                    <a:pt x="1336" y="125"/>
                    <a:pt x="1350" y="136"/>
                  </a:cubicBezTo>
                  <a:cubicBezTo>
                    <a:pt x="1366" y="149"/>
                    <a:pt x="1373" y="167"/>
                    <a:pt x="1375" y="188"/>
                  </a:cubicBezTo>
                  <a:cubicBezTo>
                    <a:pt x="1375" y="191"/>
                    <a:pt x="1375" y="194"/>
                    <a:pt x="1375" y="197"/>
                  </a:cubicBezTo>
                  <a:close/>
                  <a:moveTo>
                    <a:pt x="1351" y="196"/>
                  </a:moveTo>
                  <a:cubicBezTo>
                    <a:pt x="1351" y="193"/>
                    <a:pt x="1351" y="187"/>
                    <a:pt x="1350" y="181"/>
                  </a:cubicBezTo>
                  <a:cubicBezTo>
                    <a:pt x="1346" y="158"/>
                    <a:pt x="1331" y="143"/>
                    <a:pt x="1308" y="142"/>
                  </a:cubicBezTo>
                  <a:cubicBezTo>
                    <a:pt x="1284" y="141"/>
                    <a:pt x="1266" y="154"/>
                    <a:pt x="1259" y="177"/>
                  </a:cubicBezTo>
                  <a:cubicBezTo>
                    <a:pt x="1257" y="187"/>
                    <a:pt x="1256" y="198"/>
                    <a:pt x="1257" y="209"/>
                  </a:cubicBezTo>
                  <a:cubicBezTo>
                    <a:pt x="1260" y="239"/>
                    <a:pt x="1281" y="256"/>
                    <a:pt x="1311" y="253"/>
                  </a:cubicBezTo>
                  <a:cubicBezTo>
                    <a:pt x="1327" y="252"/>
                    <a:pt x="1338" y="244"/>
                    <a:pt x="1345" y="230"/>
                  </a:cubicBezTo>
                  <a:cubicBezTo>
                    <a:pt x="1350" y="220"/>
                    <a:pt x="1351" y="209"/>
                    <a:pt x="1351" y="196"/>
                  </a:cubicBezTo>
                  <a:close/>
                  <a:moveTo>
                    <a:pt x="814" y="178"/>
                  </a:moveTo>
                  <a:cubicBezTo>
                    <a:pt x="812" y="170"/>
                    <a:pt x="811" y="163"/>
                    <a:pt x="808" y="156"/>
                  </a:cubicBezTo>
                  <a:cubicBezTo>
                    <a:pt x="804" y="145"/>
                    <a:pt x="793" y="141"/>
                    <a:pt x="778" y="142"/>
                  </a:cubicBezTo>
                  <a:cubicBezTo>
                    <a:pt x="764" y="144"/>
                    <a:pt x="751" y="149"/>
                    <a:pt x="740" y="157"/>
                  </a:cubicBezTo>
                  <a:cubicBezTo>
                    <a:pt x="739" y="158"/>
                    <a:pt x="738" y="158"/>
                    <a:pt x="736" y="159"/>
                  </a:cubicBezTo>
                  <a:cubicBezTo>
                    <a:pt x="736" y="152"/>
                    <a:pt x="736" y="144"/>
                    <a:pt x="737" y="137"/>
                  </a:cubicBezTo>
                  <a:cubicBezTo>
                    <a:pt x="737" y="136"/>
                    <a:pt x="738" y="135"/>
                    <a:pt x="739" y="134"/>
                  </a:cubicBezTo>
                  <a:cubicBezTo>
                    <a:pt x="759" y="124"/>
                    <a:pt x="780" y="119"/>
                    <a:pt x="803" y="124"/>
                  </a:cubicBezTo>
                  <a:cubicBezTo>
                    <a:pt x="822" y="128"/>
                    <a:pt x="832" y="141"/>
                    <a:pt x="835" y="160"/>
                  </a:cubicBezTo>
                  <a:cubicBezTo>
                    <a:pt x="836" y="164"/>
                    <a:pt x="836" y="169"/>
                    <a:pt x="836" y="173"/>
                  </a:cubicBezTo>
                  <a:cubicBezTo>
                    <a:pt x="836" y="204"/>
                    <a:pt x="836" y="235"/>
                    <a:pt x="836" y="266"/>
                  </a:cubicBezTo>
                  <a:cubicBezTo>
                    <a:pt x="836" y="267"/>
                    <a:pt x="836" y="268"/>
                    <a:pt x="836" y="270"/>
                  </a:cubicBezTo>
                  <a:cubicBezTo>
                    <a:pt x="828" y="270"/>
                    <a:pt x="821" y="270"/>
                    <a:pt x="813" y="270"/>
                  </a:cubicBezTo>
                  <a:cubicBezTo>
                    <a:pt x="813" y="263"/>
                    <a:pt x="813" y="256"/>
                    <a:pt x="813" y="247"/>
                  </a:cubicBezTo>
                  <a:cubicBezTo>
                    <a:pt x="811" y="250"/>
                    <a:pt x="810" y="252"/>
                    <a:pt x="808" y="254"/>
                  </a:cubicBezTo>
                  <a:cubicBezTo>
                    <a:pt x="793" y="274"/>
                    <a:pt x="762" y="280"/>
                    <a:pt x="741" y="267"/>
                  </a:cubicBezTo>
                  <a:cubicBezTo>
                    <a:pt x="727" y="258"/>
                    <a:pt x="722" y="245"/>
                    <a:pt x="722" y="229"/>
                  </a:cubicBezTo>
                  <a:cubicBezTo>
                    <a:pt x="723" y="212"/>
                    <a:pt x="731" y="199"/>
                    <a:pt x="747" y="191"/>
                  </a:cubicBezTo>
                  <a:cubicBezTo>
                    <a:pt x="759" y="185"/>
                    <a:pt x="772" y="184"/>
                    <a:pt x="785" y="182"/>
                  </a:cubicBezTo>
                  <a:cubicBezTo>
                    <a:pt x="794" y="181"/>
                    <a:pt x="804" y="180"/>
                    <a:pt x="814" y="178"/>
                  </a:cubicBezTo>
                  <a:close/>
                  <a:moveTo>
                    <a:pt x="813" y="197"/>
                  </a:moveTo>
                  <a:cubicBezTo>
                    <a:pt x="807" y="198"/>
                    <a:pt x="801" y="199"/>
                    <a:pt x="796" y="200"/>
                  </a:cubicBezTo>
                  <a:cubicBezTo>
                    <a:pt x="784" y="202"/>
                    <a:pt x="771" y="204"/>
                    <a:pt x="760" y="207"/>
                  </a:cubicBezTo>
                  <a:cubicBezTo>
                    <a:pt x="743" y="212"/>
                    <a:pt x="743" y="239"/>
                    <a:pt x="755" y="248"/>
                  </a:cubicBezTo>
                  <a:cubicBezTo>
                    <a:pt x="766" y="256"/>
                    <a:pt x="786" y="255"/>
                    <a:pt x="798" y="245"/>
                  </a:cubicBezTo>
                  <a:cubicBezTo>
                    <a:pt x="813" y="233"/>
                    <a:pt x="814" y="216"/>
                    <a:pt x="813" y="197"/>
                  </a:cubicBezTo>
                  <a:close/>
                  <a:moveTo>
                    <a:pt x="1584" y="265"/>
                  </a:moveTo>
                  <a:cubicBezTo>
                    <a:pt x="1584" y="237"/>
                    <a:pt x="1584" y="209"/>
                    <a:pt x="1584" y="181"/>
                  </a:cubicBezTo>
                  <a:cubicBezTo>
                    <a:pt x="1584" y="175"/>
                    <a:pt x="1584" y="169"/>
                    <a:pt x="1583" y="164"/>
                  </a:cubicBezTo>
                  <a:cubicBezTo>
                    <a:pt x="1580" y="147"/>
                    <a:pt x="1573" y="133"/>
                    <a:pt x="1556" y="126"/>
                  </a:cubicBezTo>
                  <a:cubicBezTo>
                    <a:pt x="1538" y="119"/>
                    <a:pt x="1508" y="120"/>
                    <a:pt x="1491" y="145"/>
                  </a:cubicBezTo>
                  <a:cubicBezTo>
                    <a:pt x="1490" y="146"/>
                    <a:pt x="1490" y="147"/>
                    <a:pt x="1489" y="149"/>
                  </a:cubicBezTo>
                  <a:cubicBezTo>
                    <a:pt x="1488" y="148"/>
                    <a:pt x="1488" y="148"/>
                    <a:pt x="1488" y="148"/>
                  </a:cubicBezTo>
                  <a:cubicBezTo>
                    <a:pt x="1488" y="141"/>
                    <a:pt x="1488" y="133"/>
                    <a:pt x="1488" y="126"/>
                  </a:cubicBezTo>
                  <a:cubicBezTo>
                    <a:pt x="1480" y="126"/>
                    <a:pt x="1472" y="126"/>
                    <a:pt x="1465" y="126"/>
                  </a:cubicBezTo>
                  <a:cubicBezTo>
                    <a:pt x="1465" y="174"/>
                    <a:pt x="1465" y="222"/>
                    <a:pt x="1465" y="269"/>
                  </a:cubicBezTo>
                  <a:cubicBezTo>
                    <a:pt x="1473" y="269"/>
                    <a:pt x="1480" y="269"/>
                    <a:pt x="1488" y="269"/>
                  </a:cubicBezTo>
                  <a:cubicBezTo>
                    <a:pt x="1488" y="267"/>
                    <a:pt x="1488" y="266"/>
                    <a:pt x="1488" y="264"/>
                  </a:cubicBezTo>
                  <a:cubicBezTo>
                    <a:pt x="1488" y="238"/>
                    <a:pt x="1488" y="212"/>
                    <a:pt x="1488" y="186"/>
                  </a:cubicBezTo>
                  <a:cubicBezTo>
                    <a:pt x="1488" y="169"/>
                    <a:pt x="1495" y="155"/>
                    <a:pt x="1510" y="146"/>
                  </a:cubicBezTo>
                  <a:cubicBezTo>
                    <a:pt x="1531" y="135"/>
                    <a:pt x="1553" y="145"/>
                    <a:pt x="1559" y="167"/>
                  </a:cubicBezTo>
                  <a:cubicBezTo>
                    <a:pt x="1560" y="172"/>
                    <a:pt x="1561" y="177"/>
                    <a:pt x="1561" y="182"/>
                  </a:cubicBezTo>
                  <a:cubicBezTo>
                    <a:pt x="1561" y="209"/>
                    <a:pt x="1561" y="237"/>
                    <a:pt x="1561" y="264"/>
                  </a:cubicBezTo>
                  <a:cubicBezTo>
                    <a:pt x="1561" y="266"/>
                    <a:pt x="1561" y="268"/>
                    <a:pt x="1561" y="270"/>
                  </a:cubicBezTo>
                  <a:cubicBezTo>
                    <a:pt x="1569" y="270"/>
                    <a:pt x="1577" y="270"/>
                    <a:pt x="1584" y="270"/>
                  </a:cubicBezTo>
                  <a:cubicBezTo>
                    <a:pt x="1584" y="268"/>
                    <a:pt x="1584" y="267"/>
                    <a:pt x="1584" y="265"/>
                  </a:cubicBezTo>
                  <a:close/>
                  <a:moveTo>
                    <a:pt x="1627" y="148"/>
                  </a:moveTo>
                  <a:cubicBezTo>
                    <a:pt x="1627" y="177"/>
                    <a:pt x="1627" y="205"/>
                    <a:pt x="1627" y="233"/>
                  </a:cubicBezTo>
                  <a:cubicBezTo>
                    <a:pt x="1627" y="244"/>
                    <a:pt x="1630" y="254"/>
                    <a:pt x="1637" y="263"/>
                  </a:cubicBezTo>
                  <a:cubicBezTo>
                    <a:pt x="1648" y="276"/>
                    <a:pt x="1673" y="275"/>
                    <a:pt x="1685" y="270"/>
                  </a:cubicBezTo>
                  <a:cubicBezTo>
                    <a:pt x="1686" y="269"/>
                    <a:pt x="1687" y="268"/>
                    <a:pt x="1687" y="267"/>
                  </a:cubicBezTo>
                  <a:cubicBezTo>
                    <a:pt x="1687" y="261"/>
                    <a:pt x="1687" y="255"/>
                    <a:pt x="1687" y="249"/>
                  </a:cubicBezTo>
                  <a:cubicBezTo>
                    <a:pt x="1685" y="250"/>
                    <a:pt x="1684" y="250"/>
                    <a:pt x="1683" y="251"/>
                  </a:cubicBezTo>
                  <a:cubicBezTo>
                    <a:pt x="1666" y="259"/>
                    <a:pt x="1653" y="251"/>
                    <a:pt x="1651" y="232"/>
                  </a:cubicBezTo>
                  <a:cubicBezTo>
                    <a:pt x="1651" y="231"/>
                    <a:pt x="1651" y="229"/>
                    <a:pt x="1651" y="228"/>
                  </a:cubicBezTo>
                  <a:cubicBezTo>
                    <a:pt x="1651" y="202"/>
                    <a:pt x="1651" y="177"/>
                    <a:pt x="1651" y="151"/>
                  </a:cubicBezTo>
                  <a:cubicBezTo>
                    <a:pt x="1651" y="150"/>
                    <a:pt x="1651" y="148"/>
                    <a:pt x="1651" y="146"/>
                  </a:cubicBezTo>
                  <a:cubicBezTo>
                    <a:pt x="1663" y="146"/>
                    <a:pt x="1675" y="146"/>
                    <a:pt x="1687" y="146"/>
                  </a:cubicBezTo>
                  <a:cubicBezTo>
                    <a:pt x="1687" y="139"/>
                    <a:pt x="1687" y="132"/>
                    <a:pt x="1687" y="126"/>
                  </a:cubicBezTo>
                  <a:cubicBezTo>
                    <a:pt x="1674" y="126"/>
                    <a:pt x="1663" y="126"/>
                    <a:pt x="1650" y="126"/>
                  </a:cubicBezTo>
                  <a:cubicBezTo>
                    <a:pt x="1650" y="111"/>
                    <a:pt x="1650" y="97"/>
                    <a:pt x="1650" y="83"/>
                  </a:cubicBezTo>
                  <a:cubicBezTo>
                    <a:pt x="1643" y="85"/>
                    <a:pt x="1636" y="87"/>
                    <a:pt x="1630" y="90"/>
                  </a:cubicBezTo>
                  <a:cubicBezTo>
                    <a:pt x="1629" y="90"/>
                    <a:pt x="1627" y="93"/>
                    <a:pt x="1627" y="94"/>
                  </a:cubicBezTo>
                  <a:cubicBezTo>
                    <a:pt x="1627" y="101"/>
                    <a:pt x="1627" y="108"/>
                    <a:pt x="1627" y="116"/>
                  </a:cubicBezTo>
                  <a:cubicBezTo>
                    <a:pt x="1627" y="119"/>
                    <a:pt x="1627" y="122"/>
                    <a:pt x="1627" y="126"/>
                  </a:cubicBezTo>
                  <a:cubicBezTo>
                    <a:pt x="1619" y="126"/>
                    <a:pt x="1611" y="126"/>
                    <a:pt x="1603" y="126"/>
                  </a:cubicBezTo>
                  <a:cubicBezTo>
                    <a:pt x="1603" y="133"/>
                    <a:pt x="1603" y="139"/>
                    <a:pt x="1603" y="146"/>
                  </a:cubicBezTo>
                  <a:cubicBezTo>
                    <a:pt x="1611" y="146"/>
                    <a:pt x="1619" y="146"/>
                    <a:pt x="1627" y="146"/>
                  </a:cubicBezTo>
                  <a:cubicBezTo>
                    <a:pt x="1627" y="147"/>
                    <a:pt x="1627" y="148"/>
                    <a:pt x="1627" y="148"/>
                  </a:cubicBezTo>
                  <a:close/>
                  <a:moveTo>
                    <a:pt x="872" y="269"/>
                  </a:moveTo>
                  <a:cubicBezTo>
                    <a:pt x="880" y="269"/>
                    <a:pt x="887" y="269"/>
                    <a:pt x="895" y="269"/>
                  </a:cubicBezTo>
                  <a:cubicBezTo>
                    <a:pt x="895" y="267"/>
                    <a:pt x="895" y="265"/>
                    <a:pt x="895" y="263"/>
                  </a:cubicBezTo>
                  <a:cubicBezTo>
                    <a:pt x="895" y="241"/>
                    <a:pt x="895" y="218"/>
                    <a:pt x="895" y="195"/>
                  </a:cubicBezTo>
                  <a:cubicBezTo>
                    <a:pt x="895" y="185"/>
                    <a:pt x="897" y="175"/>
                    <a:pt x="901" y="165"/>
                  </a:cubicBezTo>
                  <a:cubicBezTo>
                    <a:pt x="908" y="150"/>
                    <a:pt x="919" y="143"/>
                    <a:pt x="935" y="145"/>
                  </a:cubicBezTo>
                  <a:cubicBezTo>
                    <a:pt x="939" y="146"/>
                    <a:pt x="943" y="147"/>
                    <a:pt x="947" y="148"/>
                  </a:cubicBezTo>
                  <a:cubicBezTo>
                    <a:pt x="947" y="142"/>
                    <a:pt x="947" y="136"/>
                    <a:pt x="947" y="130"/>
                  </a:cubicBezTo>
                  <a:cubicBezTo>
                    <a:pt x="948" y="126"/>
                    <a:pt x="946" y="124"/>
                    <a:pt x="942" y="124"/>
                  </a:cubicBezTo>
                  <a:cubicBezTo>
                    <a:pt x="925" y="121"/>
                    <a:pt x="911" y="127"/>
                    <a:pt x="901" y="143"/>
                  </a:cubicBezTo>
                  <a:cubicBezTo>
                    <a:pt x="899" y="146"/>
                    <a:pt x="898" y="149"/>
                    <a:pt x="896" y="153"/>
                  </a:cubicBezTo>
                  <a:cubicBezTo>
                    <a:pt x="896" y="153"/>
                    <a:pt x="895" y="152"/>
                    <a:pt x="895" y="152"/>
                  </a:cubicBezTo>
                  <a:cubicBezTo>
                    <a:pt x="895" y="144"/>
                    <a:pt x="895" y="135"/>
                    <a:pt x="895" y="126"/>
                  </a:cubicBezTo>
                  <a:cubicBezTo>
                    <a:pt x="887" y="126"/>
                    <a:pt x="880" y="126"/>
                    <a:pt x="872" y="126"/>
                  </a:cubicBezTo>
                  <a:cubicBezTo>
                    <a:pt x="872" y="174"/>
                    <a:pt x="872" y="222"/>
                    <a:pt x="872" y="269"/>
                  </a:cubicBezTo>
                  <a:close/>
                  <a:moveTo>
                    <a:pt x="1403" y="270"/>
                  </a:moveTo>
                  <a:cubicBezTo>
                    <a:pt x="1411" y="270"/>
                    <a:pt x="1418" y="270"/>
                    <a:pt x="1426" y="270"/>
                  </a:cubicBezTo>
                  <a:cubicBezTo>
                    <a:pt x="1426" y="221"/>
                    <a:pt x="1426" y="174"/>
                    <a:pt x="1426" y="126"/>
                  </a:cubicBezTo>
                  <a:cubicBezTo>
                    <a:pt x="1424" y="126"/>
                    <a:pt x="1423" y="126"/>
                    <a:pt x="1421" y="126"/>
                  </a:cubicBezTo>
                  <a:cubicBezTo>
                    <a:pt x="1415" y="126"/>
                    <a:pt x="1409" y="126"/>
                    <a:pt x="1403" y="126"/>
                  </a:cubicBezTo>
                  <a:cubicBezTo>
                    <a:pt x="1403" y="174"/>
                    <a:pt x="1403" y="222"/>
                    <a:pt x="1403" y="270"/>
                  </a:cubicBezTo>
                  <a:close/>
                  <a:moveTo>
                    <a:pt x="1430" y="75"/>
                  </a:moveTo>
                  <a:cubicBezTo>
                    <a:pt x="1430" y="66"/>
                    <a:pt x="1424" y="59"/>
                    <a:pt x="1415" y="59"/>
                  </a:cubicBezTo>
                  <a:cubicBezTo>
                    <a:pt x="1406" y="59"/>
                    <a:pt x="1400" y="65"/>
                    <a:pt x="1399" y="74"/>
                  </a:cubicBezTo>
                  <a:cubicBezTo>
                    <a:pt x="1399" y="83"/>
                    <a:pt x="1405" y="89"/>
                    <a:pt x="1414" y="89"/>
                  </a:cubicBezTo>
                  <a:cubicBezTo>
                    <a:pt x="1423" y="89"/>
                    <a:pt x="1430" y="83"/>
                    <a:pt x="1430" y="75"/>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prstClr val="black"/>
                </a:solidFill>
              </a:endParaRPr>
            </a:p>
          </p:txBody>
        </p:sp>
        <p:sp>
          <p:nvSpPr>
            <p:cNvPr id="46" name="Freeform 23"/>
            <p:cNvSpPr>
              <a:spLocks noChangeAspect="1" noEditPoints="1"/>
            </p:cNvSpPr>
            <p:nvPr/>
          </p:nvSpPr>
          <p:spPr bwMode="black">
            <a:xfrm>
              <a:off x="734585" y="4257676"/>
              <a:ext cx="2504559" cy="792094"/>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32563"/>
              <a:endParaRPr lang="en-US" sz="1800" dirty="0">
                <a:solidFill>
                  <a:srgbClr val="505050"/>
                </a:solidFill>
              </a:endParaRPr>
            </a:p>
          </p:txBody>
        </p:sp>
      </p:grpSp>
      <p:grpSp>
        <p:nvGrpSpPr>
          <p:cNvPr id="4" name="Group 3"/>
          <p:cNvGrpSpPr/>
          <p:nvPr/>
        </p:nvGrpSpPr>
        <p:grpSpPr>
          <a:xfrm>
            <a:off x="6257856" y="1512908"/>
            <a:ext cx="3571871" cy="4589877"/>
            <a:chOff x="6133258" y="1483378"/>
            <a:chExt cx="3502152" cy="4500288"/>
          </a:xfrm>
        </p:grpSpPr>
        <p:grpSp>
          <p:nvGrpSpPr>
            <p:cNvPr id="3" name="Group 2"/>
            <p:cNvGrpSpPr/>
            <p:nvPr/>
          </p:nvGrpSpPr>
          <p:grpSpPr>
            <a:xfrm>
              <a:off x="6133258" y="1483378"/>
              <a:ext cx="3502152" cy="4500288"/>
              <a:chOff x="8546365" y="1483378"/>
              <a:chExt cx="3502152" cy="4500288"/>
            </a:xfrm>
          </p:grpSpPr>
          <p:sp>
            <p:nvSpPr>
              <p:cNvPr id="21" name="Rectangle 20"/>
              <p:cNvSpPr/>
              <p:nvPr/>
            </p:nvSpPr>
            <p:spPr bwMode="auto">
              <a:xfrm>
                <a:off x="8546365" y="1483378"/>
                <a:ext cx="3502152"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Services and data</a:t>
                </a:r>
              </a:p>
            </p:txBody>
          </p:sp>
          <p:grpSp>
            <p:nvGrpSpPr>
              <p:cNvPr id="10" name="Group 9"/>
              <p:cNvGrpSpPr/>
              <p:nvPr/>
            </p:nvGrpSpPr>
            <p:grpSpPr>
              <a:xfrm>
                <a:off x="8546365" y="2252914"/>
                <a:ext cx="3502152" cy="3730752"/>
                <a:chOff x="6262285" y="2489404"/>
                <a:chExt cx="3502152" cy="3730752"/>
              </a:xfrm>
            </p:grpSpPr>
            <p:sp>
              <p:nvSpPr>
                <p:cNvPr id="14" name="Rectangle 13"/>
                <p:cNvSpPr/>
                <p:nvPr/>
              </p:nvSpPr>
              <p:spPr bwMode="auto">
                <a:xfrm>
                  <a:off x="6262285" y="2489404"/>
                  <a:ext cx="3502152" cy="37307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2" descr="C:\Users\v-sacars\Documents\Microsoft\Product logos\dyn-brand_bL_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6722" y="3378937"/>
                  <a:ext cx="1600200" cy="346045"/>
                </a:xfrm>
                <a:prstGeom prst="rect">
                  <a:avLst/>
                </a:prstGeom>
                <a:solidFill>
                  <a:schemeClr val="tx2"/>
                </a:solidFill>
                <a:extLst/>
              </p:spPr>
            </p:pic>
            <p:pic>
              <p:nvPicPr>
                <p:cNvPr id="39" name="Picture 3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846726" y="3822592"/>
                  <a:ext cx="1600200" cy="334987"/>
                </a:xfrm>
                <a:prstGeom prst="rect">
                  <a:avLst/>
                </a:prstGeom>
                <a:solidFill>
                  <a:schemeClr val="tx2"/>
                </a:solidFill>
              </p:spPr>
            </p:pic>
            <p:sp>
              <p:nvSpPr>
                <p:cNvPr id="49" name="Freeform 10"/>
                <p:cNvSpPr>
                  <a:spLocks noChangeAspect="1" noEditPoints="1"/>
                </p:cNvSpPr>
                <p:nvPr/>
              </p:nvSpPr>
              <p:spPr bwMode="auto">
                <a:xfrm>
                  <a:off x="6556722" y="5215777"/>
                  <a:ext cx="1600200" cy="619977"/>
                </a:xfrm>
                <a:custGeom>
                  <a:avLst/>
                  <a:gdLst>
                    <a:gd name="T0" fmla="*/ 25 w 839"/>
                    <a:gd name="T1" fmla="*/ 8 h 323"/>
                    <a:gd name="T2" fmla="*/ 73 w 839"/>
                    <a:gd name="T3" fmla="*/ 26 h 323"/>
                    <a:gd name="T4" fmla="*/ 71 w 839"/>
                    <a:gd name="T5" fmla="*/ 206 h 323"/>
                    <a:gd name="T6" fmla="*/ 2 w 839"/>
                    <a:gd name="T7" fmla="*/ 268 h 323"/>
                    <a:gd name="T8" fmla="*/ 178 w 839"/>
                    <a:gd name="T9" fmla="*/ 176 h 323"/>
                    <a:gd name="T10" fmla="*/ 131 w 839"/>
                    <a:gd name="T11" fmla="*/ 154 h 323"/>
                    <a:gd name="T12" fmla="*/ 98 w 839"/>
                    <a:gd name="T13" fmla="*/ 86 h 323"/>
                    <a:gd name="T14" fmla="*/ 257 w 839"/>
                    <a:gd name="T15" fmla="*/ 133 h 323"/>
                    <a:gd name="T16" fmla="*/ 257 w 839"/>
                    <a:gd name="T17" fmla="*/ 208 h 323"/>
                    <a:gd name="T18" fmla="*/ 76 w 839"/>
                    <a:gd name="T19" fmla="*/ 319 h 323"/>
                    <a:gd name="T20" fmla="*/ 3 w 839"/>
                    <a:gd name="T21" fmla="*/ 272 h 323"/>
                    <a:gd name="T22" fmla="*/ 0 w 839"/>
                    <a:gd name="T23" fmla="*/ 3 h 323"/>
                    <a:gd name="T24" fmla="*/ 839 w 839"/>
                    <a:gd name="T25" fmla="*/ 119 h 323"/>
                    <a:gd name="T26" fmla="*/ 817 w 839"/>
                    <a:gd name="T27" fmla="*/ 124 h 323"/>
                    <a:gd name="T28" fmla="*/ 816 w 839"/>
                    <a:gd name="T29" fmla="*/ 138 h 323"/>
                    <a:gd name="T30" fmla="*/ 790 w 839"/>
                    <a:gd name="T31" fmla="*/ 118 h 323"/>
                    <a:gd name="T32" fmla="*/ 718 w 839"/>
                    <a:gd name="T33" fmla="*/ 223 h 323"/>
                    <a:gd name="T34" fmla="*/ 815 w 839"/>
                    <a:gd name="T35" fmla="*/ 235 h 323"/>
                    <a:gd name="T36" fmla="*/ 818 w 839"/>
                    <a:gd name="T37" fmla="*/ 234 h 323"/>
                    <a:gd name="T38" fmla="*/ 781 w 839"/>
                    <a:gd name="T39" fmla="*/ 302 h 323"/>
                    <a:gd name="T40" fmla="*/ 728 w 839"/>
                    <a:gd name="T41" fmla="*/ 293 h 323"/>
                    <a:gd name="T42" fmla="*/ 726 w 839"/>
                    <a:gd name="T43" fmla="*/ 314 h 323"/>
                    <a:gd name="T44" fmla="*/ 836 w 839"/>
                    <a:gd name="T45" fmla="*/ 271 h 323"/>
                    <a:gd name="T46" fmla="*/ 839 w 839"/>
                    <a:gd name="T47" fmla="*/ 119 h 323"/>
                    <a:gd name="T48" fmla="*/ 764 w 839"/>
                    <a:gd name="T49" fmla="*/ 240 h 323"/>
                    <a:gd name="T50" fmla="*/ 742 w 839"/>
                    <a:gd name="T51" fmla="*/ 156 h 323"/>
                    <a:gd name="T52" fmla="*/ 816 w 839"/>
                    <a:gd name="T53" fmla="*/ 163 h 323"/>
                    <a:gd name="T54" fmla="*/ 815 w 839"/>
                    <a:gd name="T55" fmla="*/ 212 h 323"/>
                    <a:gd name="T56" fmla="*/ 376 w 839"/>
                    <a:gd name="T57" fmla="*/ 256 h 323"/>
                    <a:gd name="T58" fmla="*/ 380 w 839"/>
                    <a:gd name="T59" fmla="*/ 242 h 323"/>
                    <a:gd name="T60" fmla="*/ 470 w 839"/>
                    <a:gd name="T61" fmla="*/ 230 h 323"/>
                    <a:gd name="T62" fmla="*/ 433 w 839"/>
                    <a:gd name="T63" fmla="*/ 117 h 323"/>
                    <a:gd name="T64" fmla="*/ 376 w 839"/>
                    <a:gd name="T65" fmla="*/ 144 h 323"/>
                    <a:gd name="T66" fmla="*/ 376 w 839"/>
                    <a:gd name="T67" fmla="*/ 103 h 323"/>
                    <a:gd name="T68" fmla="*/ 374 w 839"/>
                    <a:gd name="T69" fmla="*/ 60 h 323"/>
                    <a:gd name="T70" fmla="*/ 355 w 839"/>
                    <a:gd name="T71" fmla="*/ 256 h 323"/>
                    <a:gd name="T72" fmla="*/ 413 w 839"/>
                    <a:gd name="T73" fmla="*/ 242 h 323"/>
                    <a:gd name="T74" fmla="*/ 376 w 839"/>
                    <a:gd name="T75" fmla="*/ 203 h 323"/>
                    <a:gd name="T76" fmla="*/ 435 w 839"/>
                    <a:gd name="T77" fmla="*/ 138 h 323"/>
                    <a:gd name="T78" fmla="*/ 459 w 839"/>
                    <a:gd name="T79" fmla="*/ 185 h 323"/>
                    <a:gd name="T80" fmla="*/ 569 w 839"/>
                    <a:gd name="T81" fmla="*/ 257 h 323"/>
                    <a:gd name="T82" fmla="*/ 590 w 839"/>
                    <a:gd name="T83" fmla="*/ 248 h 323"/>
                    <a:gd name="T84" fmla="*/ 627 w 839"/>
                    <a:gd name="T85" fmla="*/ 135 h 323"/>
                    <a:gd name="T86" fmla="*/ 661 w 839"/>
                    <a:gd name="T87" fmla="*/ 173 h 323"/>
                    <a:gd name="T88" fmla="*/ 661 w 839"/>
                    <a:gd name="T89" fmla="*/ 256 h 323"/>
                    <a:gd name="T90" fmla="*/ 683 w 839"/>
                    <a:gd name="T91" fmla="*/ 253 h 323"/>
                    <a:gd name="T92" fmla="*/ 680 w 839"/>
                    <a:gd name="T93" fmla="*/ 149 h 323"/>
                    <a:gd name="T94" fmla="*/ 594 w 839"/>
                    <a:gd name="T95" fmla="*/ 138 h 323"/>
                    <a:gd name="T96" fmla="*/ 590 w 839"/>
                    <a:gd name="T97" fmla="*/ 138 h 323"/>
                    <a:gd name="T98" fmla="*/ 588 w 839"/>
                    <a:gd name="T99" fmla="*/ 120 h 323"/>
                    <a:gd name="T100" fmla="*/ 569 w 839"/>
                    <a:gd name="T101" fmla="*/ 257 h 323"/>
                    <a:gd name="T102" fmla="*/ 531 w 839"/>
                    <a:gd name="T103" fmla="*/ 256 h 323"/>
                    <a:gd name="T104" fmla="*/ 515 w 839"/>
                    <a:gd name="T105" fmla="*/ 120 h 323"/>
                    <a:gd name="T106" fmla="*/ 510 w 839"/>
                    <a:gd name="T107" fmla="*/ 256 h 323"/>
                    <a:gd name="T108" fmla="*/ 507 w 839"/>
                    <a:gd name="T109" fmla="*/ 73 h 323"/>
                    <a:gd name="T110" fmla="*/ 535 w 839"/>
                    <a:gd name="T111" fmla="*/ 7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9" h="323">
                      <a:moveTo>
                        <a:pt x="0" y="0"/>
                      </a:moveTo>
                      <a:cubicBezTo>
                        <a:pt x="9" y="2"/>
                        <a:pt x="17" y="5"/>
                        <a:pt x="25" y="8"/>
                      </a:cubicBezTo>
                      <a:cubicBezTo>
                        <a:pt x="40" y="12"/>
                        <a:pt x="55" y="17"/>
                        <a:pt x="70" y="21"/>
                      </a:cubicBezTo>
                      <a:cubicBezTo>
                        <a:pt x="72" y="22"/>
                        <a:pt x="73" y="23"/>
                        <a:pt x="73" y="26"/>
                      </a:cubicBezTo>
                      <a:cubicBezTo>
                        <a:pt x="73" y="84"/>
                        <a:pt x="73" y="142"/>
                        <a:pt x="73" y="200"/>
                      </a:cubicBezTo>
                      <a:cubicBezTo>
                        <a:pt x="73" y="202"/>
                        <a:pt x="72" y="204"/>
                        <a:pt x="71" y="206"/>
                      </a:cubicBezTo>
                      <a:cubicBezTo>
                        <a:pt x="49" y="225"/>
                        <a:pt x="28" y="244"/>
                        <a:pt x="6" y="263"/>
                      </a:cubicBezTo>
                      <a:cubicBezTo>
                        <a:pt x="5" y="265"/>
                        <a:pt x="3" y="266"/>
                        <a:pt x="2" y="268"/>
                      </a:cubicBezTo>
                      <a:cubicBezTo>
                        <a:pt x="2" y="268"/>
                        <a:pt x="2" y="268"/>
                        <a:pt x="2" y="269"/>
                      </a:cubicBezTo>
                      <a:cubicBezTo>
                        <a:pt x="61" y="238"/>
                        <a:pt x="119" y="207"/>
                        <a:pt x="178" y="176"/>
                      </a:cubicBezTo>
                      <a:cubicBezTo>
                        <a:pt x="169" y="172"/>
                        <a:pt x="161" y="168"/>
                        <a:pt x="153" y="165"/>
                      </a:cubicBezTo>
                      <a:cubicBezTo>
                        <a:pt x="146" y="161"/>
                        <a:pt x="139" y="158"/>
                        <a:pt x="131" y="154"/>
                      </a:cubicBezTo>
                      <a:cubicBezTo>
                        <a:pt x="130" y="154"/>
                        <a:pt x="129" y="153"/>
                        <a:pt x="128" y="151"/>
                      </a:cubicBezTo>
                      <a:cubicBezTo>
                        <a:pt x="118" y="130"/>
                        <a:pt x="108" y="108"/>
                        <a:pt x="98" y="86"/>
                      </a:cubicBezTo>
                      <a:cubicBezTo>
                        <a:pt x="98" y="85"/>
                        <a:pt x="97" y="85"/>
                        <a:pt x="97" y="84"/>
                      </a:cubicBezTo>
                      <a:cubicBezTo>
                        <a:pt x="151" y="100"/>
                        <a:pt x="204" y="117"/>
                        <a:pt x="257" y="133"/>
                      </a:cubicBezTo>
                      <a:cubicBezTo>
                        <a:pt x="257" y="134"/>
                        <a:pt x="257" y="135"/>
                        <a:pt x="257" y="137"/>
                      </a:cubicBezTo>
                      <a:cubicBezTo>
                        <a:pt x="257" y="160"/>
                        <a:pt x="257" y="184"/>
                        <a:pt x="257" y="208"/>
                      </a:cubicBezTo>
                      <a:cubicBezTo>
                        <a:pt x="257" y="211"/>
                        <a:pt x="257" y="212"/>
                        <a:pt x="255" y="213"/>
                      </a:cubicBezTo>
                      <a:cubicBezTo>
                        <a:pt x="195" y="249"/>
                        <a:pt x="135" y="284"/>
                        <a:pt x="76" y="319"/>
                      </a:cubicBezTo>
                      <a:cubicBezTo>
                        <a:pt x="74" y="321"/>
                        <a:pt x="72" y="321"/>
                        <a:pt x="70" y="319"/>
                      </a:cubicBezTo>
                      <a:cubicBezTo>
                        <a:pt x="48" y="303"/>
                        <a:pt x="26" y="288"/>
                        <a:pt x="3" y="272"/>
                      </a:cubicBezTo>
                      <a:cubicBezTo>
                        <a:pt x="2" y="271"/>
                        <a:pt x="1" y="271"/>
                        <a:pt x="0" y="270"/>
                      </a:cubicBezTo>
                      <a:cubicBezTo>
                        <a:pt x="0" y="181"/>
                        <a:pt x="0" y="92"/>
                        <a:pt x="0" y="3"/>
                      </a:cubicBezTo>
                      <a:cubicBezTo>
                        <a:pt x="0" y="2"/>
                        <a:pt x="0" y="1"/>
                        <a:pt x="0" y="0"/>
                      </a:cubicBezTo>
                      <a:close/>
                      <a:moveTo>
                        <a:pt x="839" y="119"/>
                      </a:moveTo>
                      <a:cubicBezTo>
                        <a:pt x="833" y="119"/>
                        <a:pt x="828" y="120"/>
                        <a:pt x="822" y="119"/>
                      </a:cubicBezTo>
                      <a:cubicBezTo>
                        <a:pt x="818" y="119"/>
                        <a:pt x="817" y="120"/>
                        <a:pt x="817" y="124"/>
                      </a:cubicBezTo>
                      <a:cubicBezTo>
                        <a:pt x="818" y="129"/>
                        <a:pt x="817" y="133"/>
                        <a:pt x="817" y="138"/>
                      </a:cubicBezTo>
                      <a:cubicBezTo>
                        <a:pt x="817" y="138"/>
                        <a:pt x="817" y="138"/>
                        <a:pt x="816" y="138"/>
                      </a:cubicBezTo>
                      <a:cubicBezTo>
                        <a:pt x="816" y="137"/>
                        <a:pt x="815" y="136"/>
                        <a:pt x="814" y="135"/>
                      </a:cubicBezTo>
                      <a:cubicBezTo>
                        <a:pt x="809" y="127"/>
                        <a:pt x="801" y="121"/>
                        <a:pt x="790" y="118"/>
                      </a:cubicBezTo>
                      <a:cubicBezTo>
                        <a:pt x="766" y="112"/>
                        <a:pt x="740" y="118"/>
                        <a:pt x="725" y="143"/>
                      </a:cubicBezTo>
                      <a:cubicBezTo>
                        <a:pt x="710" y="168"/>
                        <a:pt x="709" y="196"/>
                        <a:pt x="718" y="223"/>
                      </a:cubicBezTo>
                      <a:cubicBezTo>
                        <a:pt x="725" y="245"/>
                        <a:pt x="741" y="258"/>
                        <a:pt x="764" y="260"/>
                      </a:cubicBezTo>
                      <a:cubicBezTo>
                        <a:pt x="786" y="262"/>
                        <a:pt x="803" y="254"/>
                        <a:pt x="815" y="235"/>
                      </a:cubicBezTo>
                      <a:cubicBezTo>
                        <a:pt x="816" y="235"/>
                        <a:pt x="816" y="234"/>
                        <a:pt x="816" y="233"/>
                      </a:cubicBezTo>
                      <a:cubicBezTo>
                        <a:pt x="817" y="234"/>
                        <a:pt x="817" y="234"/>
                        <a:pt x="818" y="234"/>
                      </a:cubicBezTo>
                      <a:cubicBezTo>
                        <a:pt x="817" y="244"/>
                        <a:pt x="817" y="254"/>
                        <a:pt x="816" y="264"/>
                      </a:cubicBezTo>
                      <a:cubicBezTo>
                        <a:pt x="814" y="285"/>
                        <a:pt x="801" y="298"/>
                        <a:pt x="781" y="302"/>
                      </a:cubicBezTo>
                      <a:cubicBezTo>
                        <a:pt x="764" y="305"/>
                        <a:pt x="748" y="303"/>
                        <a:pt x="732" y="296"/>
                      </a:cubicBezTo>
                      <a:cubicBezTo>
                        <a:pt x="731" y="295"/>
                        <a:pt x="730" y="294"/>
                        <a:pt x="728" y="293"/>
                      </a:cubicBezTo>
                      <a:cubicBezTo>
                        <a:pt x="726" y="300"/>
                        <a:pt x="724" y="306"/>
                        <a:pt x="722" y="312"/>
                      </a:cubicBezTo>
                      <a:cubicBezTo>
                        <a:pt x="724" y="313"/>
                        <a:pt x="725" y="313"/>
                        <a:pt x="726" y="314"/>
                      </a:cubicBezTo>
                      <a:cubicBezTo>
                        <a:pt x="745" y="321"/>
                        <a:pt x="764" y="323"/>
                        <a:pt x="783" y="320"/>
                      </a:cubicBezTo>
                      <a:cubicBezTo>
                        <a:pt x="813" y="316"/>
                        <a:pt x="830" y="300"/>
                        <a:pt x="836" y="271"/>
                      </a:cubicBezTo>
                      <a:cubicBezTo>
                        <a:pt x="838" y="266"/>
                        <a:pt x="838" y="260"/>
                        <a:pt x="839" y="254"/>
                      </a:cubicBezTo>
                      <a:cubicBezTo>
                        <a:pt x="839" y="209"/>
                        <a:pt x="839" y="164"/>
                        <a:pt x="839" y="119"/>
                      </a:cubicBezTo>
                      <a:close/>
                      <a:moveTo>
                        <a:pt x="815" y="212"/>
                      </a:moveTo>
                      <a:cubicBezTo>
                        <a:pt x="808" y="234"/>
                        <a:pt x="786" y="246"/>
                        <a:pt x="764" y="240"/>
                      </a:cubicBezTo>
                      <a:cubicBezTo>
                        <a:pt x="752" y="237"/>
                        <a:pt x="744" y="229"/>
                        <a:pt x="740" y="218"/>
                      </a:cubicBezTo>
                      <a:cubicBezTo>
                        <a:pt x="732" y="197"/>
                        <a:pt x="732" y="176"/>
                        <a:pt x="742" y="156"/>
                      </a:cubicBezTo>
                      <a:cubicBezTo>
                        <a:pt x="750" y="140"/>
                        <a:pt x="766" y="133"/>
                        <a:pt x="784" y="135"/>
                      </a:cubicBezTo>
                      <a:cubicBezTo>
                        <a:pt x="799" y="137"/>
                        <a:pt x="812" y="149"/>
                        <a:pt x="816" y="163"/>
                      </a:cubicBezTo>
                      <a:cubicBezTo>
                        <a:pt x="817" y="171"/>
                        <a:pt x="817" y="178"/>
                        <a:pt x="818" y="187"/>
                      </a:cubicBezTo>
                      <a:cubicBezTo>
                        <a:pt x="817" y="195"/>
                        <a:pt x="817" y="204"/>
                        <a:pt x="815" y="212"/>
                      </a:cubicBezTo>
                      <a:close/>
                      <a:moveTo>
                        <a:pt x="355" y="256"/>
                      </a:moveTo>
                      <a:cubicBezTo>
                        <a:pt x="362" y="256"/>
                        <a:pt x="369" y="256"/>
                        <a:pt x="376" y="256"/>
                      </a:cubicBezTo>
                      <a:cubicBezTo>
                        <a:pt x="376" y="250"/>
                        <a:pt x="376" y="244"/>
                        <a:pt x="376" y="236"/>
                      </a:cubicBezTo>
                      <a:cubicBezTo>
                        <a:pt x="378" y="239"/>
                        <a:pt x="379" y="240"/>
                        <a:pt x="380" y="242"/>
                      </a:cubicBezTo>
                      <a:cubicBezTo>
                        <a:pt x="386" y="250"/>
                        <a:pt x="394" y="256"/>
                        <a:pt x="403" y="258"/>
                      </a:cubicBezTo>
                      <a:cubicBezTo>
                        <a:pt x="426" y="264"/>
                        <a:pt x="455" y="258"/>
                        <a:pt x="470" y="230"/>
                      </a:cubicBezTo>
                      <a:cubicBezTo>
                        <a:pt x="483" y="207"/>
                        <a:pt x="484" y="182"/>
                        <a:pt x="477" y="157"/>
                      </a:cubicBezTo>
                      <a:cubicBezTo>
                        <a:pt x="471" y="135"/>
                        <a:pt x="456" y="120"/>
                        <a:pt x="433" y="117"/>
                      </a:cubicBezTo>
                      <a:cubicBezTo>
                        <a:pt x="410" y="114"/>
                        <a:pt x="391" y="121"/>
                        <a:pt x="378" y="142"/>
                      </a:cubicBezTo>
                      <a:cubicBezTo>
                        <a:pt x="378" y="142"/>
                        <a:pt x="377" y="143"/>
                        <a:pt x="376" y="144"/>
                      </a:cubicBezTo>
                      <a:cubicBezTo>
                        <a:pt x="376" y="142"/>
                        <a:pt x="376" y="141"/>
                        <a:pt x="376" y="139"/>
                      </a:cubicBezTo>
                      <a:cubicBezTo>
                        <a:pt x="376" y="127"/>
                        <a:pt x="376" y="115"/>
                        <a:pt x="376" y="103"/>
                      </a:cubicBezTo>
                      <a:cubicBezTo>
                        <a:pt x="376" y="90"/>
                        <a:pt x="376" y="77"/>
                        <a:pt x="376" y="63"/>
                      </a:cubicBezTo>
                      <a:cubicBezTo>
                        <a:pt x="376" y="62"/>
                        <a:pt x="375" y="60"/>
                        <a:pt x="374" y="60"/>
                      </a:cubicBezTo>
                      <a:cubicBezTo>
                        <a:pt x="368" y="58"/>
                        <a:pt x="361" y="56"/>
                        <a:pt x="355" y="54"/>
                      </a:cubicBezTo>
                      <a:cubicBezTo>
                        <a:pt x="355" y="122"/>
                        <a:pt x="355" y="189"/>
                        <a:pt x="355" y="256"/>
                      </a:cubicBezTo>
                      <a:close/>
                      <a:moveTo>
                        <a:pt x="452" y="219"/>
                      </a:moveTo>
                      <a:cubicBezTo>
                        <a:pt x="444" y="235"/>
                        <a:pt x="430" y="243"/>
                        <a:pt x="413" y="242"/>
                      </a:cubicBezTo>
                      <a:cubicBezTo>
                        <a:pt x="397" y="241"/>
                        <a:pt x="383" y="230"/>
                        <a:pt x="378" y="214"/>
                      </a:cubicBezTo>
                      <a:cubicBezTo>
                        <a:pt x="377" y="211"/>
                        <a:pt x="376" y="207"/>
                        <a:pt x="376" y="203"/>
                      </a:cubicBezTo>
                      <a:cubicBezTo>
                        <a:pt x="376" y="192"/>
                        <a:pt x="375" y="181"/>
                        <a:pt x="377" y="171"/>
                      </a:cubicBezTo>
                      <a:cubicBezTo>
                        <a:pt x="382" y="139"/>
                        <a:pt x="412" y="128"/>
                        <a:pt x="435" y="138"/>
                      </a:cubicBezTo>
                      <a:cubicBezTo>
                        <a:pt x="448" y="143"/>
                        <a:pt x="454" y="155"/>
                        <a:pt x="457" y="168"/>
                      </a:cubicBezTo>
                      <a:cubicBezTo>
                        <a:pt x="458" y="174"/>
                        <a:pt x="458" y="179"/>
                        <a:pt x="459" y="185"/>
                      </a:cubicBezTo>
                      <a:cubicBezTo>
                        <a:pt x="458" y="196"/>
                        <a:pt x="457" y="208"/>
                        <a:pt x="452" y="219"/>
                      </a:cubicBezTo>
                      <a:close/>
                      <a:moveTo>
                        <a:pt x="569" y="257"/>
                      </a:moveTo>
                      <a:cubicBezTo>
                        <a:pt x="573" y="257"/>
                        <a:pt x="578" y="257"/>
                        <a:pt x="582" y="257"/>
                      </a:cubicBezTo>
                      <a:cubicBezTo>
                        <a:pt x="590" y="257"/>
                        <a:pt x="590" y="257"/>
                        <a:pt x="590" y="248"/>
                      </a:cubicBezTo>
                      <a:cubicBezTo>
                        <a:pt x="590" y="223"/>
                        <a:pt x="590" y="198"/>
                        <a:pt x="591" y="173"/>
                      </a:cubicBezTo>
                      <a:cubicBezTo>
                        <a:pt x="591" y="153"/>
                        <a:pt x="607" y="135"/>
                        <a:pt x="627" y="135"/>
                      </a:cubicBezTo>
                      <a:cubicBezTo>
                        <a:pt x="642" y="134"/>
                        <a:pt x="653" y="141"/>
                        <a:pt x="657" y="154"/>
                      </a:cubicBezTo>
                      <a:cubicBezTo>
                        <a:pt x="659" y="160"/>
                        <a:pt x="661" y="167"/>
                        <a:pt x="661" y="173"/>
                      </a:cubicBezTo>
                      <a:cubicBezTo>
                        <a:pt x="661" y="200"/>
                        <a:pt x="661" y="226"/>
                        <a:pt x="661" y="252"/>
                      </a:cubicBezTo>
                      <a:cubicBezTo>
                        <a:pt x="661" y="253"/>
                        <a:pt x="661" y="255"/>
                        <a:pt x="661" y="256"/>
                      </a:cubicBezTo>
                      <a:cubicBezTo>
                        <a:pt x="668" y="256"/>
                        <a:pt x="675" y="256"/>
                        <a:pt x="683" y="256"/>
                      </a:cubicBezTo>
                      <a:cubicBezTo>
                        <a:pt x="683" y="255"/>
                        <a:pt x="683" y="254"/>
                        <a:pt x="683" y="253"/>
                      </a:cubicBezTo>
                      <a:cubicBezTo>
                        <a:pt x="683" y="226"/>
                        <a:pt x="683" y="199"/>
                        <a:pt x="683" y="172"/>
                      </a:cubicBezTo>
                      <a:cubicBezTo>
                        <a:pt x="683" y="165"/>
                        <a:pt x="682" y="157"/>
                        <a:pt x="680" y="149"/>
                      </a:cubicBezTo>
                      <a:cubicBezTo>
                        <a:pt x="676" y="134"/>
                        <a:pt x="667" y="123"/>
                        <a:pt x="652" y="118"/>
                      </a:cubicBezTo>
                      <a:cubicBezTo>
                        <a:pt x="631" y="113"/>
                        <a:pt x="608" y="118"/>
                        <a:pt x="594" y="138"/>
                      </a:cubicBezTo>
                      <a:cubicBezTo>
                        <a:pt x="593" y="140"/>
                        <a:pt x="592" y="141"/>
                        <a:pt x="591" y="143"/>
                      </a:cubicBezTo>
                      <a:cubicBezTo>
                        <a:pt x="590" y="141"/>
                        <a:pt x="590" y="139"/>
                        <a:pt x="590" y="138"/>
                      </a:cubicBezTo>
                      <a:cubicBezTo>
                        <a:pt x="590" y="133"/>
                        <a:pt x="590" y="128"/>
                        <a:pt x="590" y="123"/>
                      </a:cubicBezTo>
                      <a:cubicBezTo>
                        <a:pt x="590" y="121"/>
                        <a:pt x="590" y="119"/>
                        <a:pt x="588" y="120"/>
                      </a:cubicBezTo>
                      <a:cubicBezTo>
                        <a:pt x="582" y="120"/>
                        <a:pt x="575" y="120"/>
                        <a:pt x="569" y="120"/>
                      </a:cubicBezTo>
                      <a:cubicBezTo>
                        <a:pt x="569" y="165"/>
                        <a:pt x="569" y="211"/>
                        <a:pt x="569" y="257"/>
                      </a:cubicBezTo>
                      <a:close/>
                      <a:moveTo>
                        <a:pt x="510" y="256"/>
                      </a:moveTo>
                      <a:cubicBezTo>
                        <a:pt x="518" y="256"/>
                        <a:pt x="524" y="256"/>
                        <a:pt x="531" y="256"/>
                      </a:cubicBezTo>
                      <a:cubicBezTo>
                        <a:pt x="531" y="211"/>
                        <a:pt x="531" y="165"/>
                        <a:pt x="531" y="120"/>
                      </a:cubicBezTo>
                      <a:cubicBezTo>
                        <a:pt x="526" y="120"/>
                        <a:pt x="520" y="120"/>
                        <a:pt x="515" y="120"/>
                      </a:cubicBezTo>
                      <a:cubicBezTo>
                        <a:pt x="513" y="120"/>
                        <a:pt x="512" y="120"/>
                        <a:pt x="510" y="120"/>
                      </a:cubicBezTo>
                      <a:cubicBezTo>
                        <a:pt x="510" y="165"/>
                        <a:pt x="510" y="211"/>
                        <a:pt x="510" y="256"/>
                      </a:cubicBezTo>
                      <a:close/>
                      <a:moveTo>
                        <a:pt x="521" y="59"/>
                      </a:moveTo>
                      <a:cubicBezTo>
                        <a:pt x="513" y="59"/>
                        <a:pt x="507" y="65"/>
                        <a:pt x="507" y="73"/>
                      </a:cubicBezTo>
                      <a:cubicBezTo>
                        <a:pt x="507" y="81"/>
                        <a:pt x="513" y="87"/>
                        <a:pt x="521" y="87"/>
                      </a:cubicBezTo>
                      <a:cubicBezTo>
                        <a:pt x="529" y="87"/>
                        <a:pt x="535" y="81"/>
                        <a:pt x="535" y="73"/>
                      </a:cubicBezTo>
                      <a:cubicBezTo>
                        <a:pt x="535" y="65"/>
                        <a:pt x="529" y="59"/>
                        <a:pt x="521" y="59"/>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50" name="Freeform 45"/>
                <p:cNvSpPr>
                  <a:spLocks noChangeAspect="1" noEditPoints="1"/>
                </p:cNvSpPr>
                <p:nvPr/>
              </p:nvSpPr>
              <p:spPr bwMode="auto">
                <a:xfrm>
                  <a:off x="7846726" y="2947924"/>
                  <a:ext cx="1600200" cy="283464"/>
                </a:xfrm>
                <a:custGeom>
                  <a:avLst/>
                  <a:gdLst>
                    <a:gd name="T0" fmla="*/ 784 w 1460"/>
                    <a:gd name="T1" fmla="*/ 14 h 256"/>
                    <a:gd name="T2" fmla="*/ 928 w 1460"/>
                    <a:gd name="T3" fmla="*/ 73 h 256"/>
                    <a:gd name="T4" fmla="*/ 817 w 1460"/>
                    <a:gd name="T5" fmla="*/ 161 h 256"/>
                    <a:gd name="T6" fmla="*/ 872 w 1460"/>
                    <a:gd name="T7" fmla="*/ 130 h 256"/>
                    <a:gd name="T8" fmla="*/ 848 w 1460"/>
                    <a:gd name="T9" fmla="*/ 39 h 256"/>
                    <a:gd name="T10" fmla="*/ 307 w 1460"/>
                    <a:gd name="T11" fmla="*/ 246 h 256"/>
                    <a:gd name="T12" fmla="*/ 271 w 1460"/>
                    <a:gd name="T13" fmla="*/ 80 h 256"/>
                    <a:gd name="T14" fmla="*/ 194 w 1460"/>
                    <a:gd name="T15" fmla="*/ 108 h 256"/>
                    <a:gd name="T16" fmla="*/ 194 w 1460"/>
                    <a:gd name="T17" fmla="*/ 251 h 256"/>
                    <a:gd name="T18" fmla="*/ 207 w 1460"/>
                    <a:gd name="T19" fmla="*/ 116 h 256"/>
                    <a:gd name="T20" fmla="*/ 280 w 1460"/>
                    <a:gd name="T21" fmla="*/ 245 h 256"/>
                    <a:gd name="T22" fmla="*/ 751 w 1460"/>
                    <a:gd name="T23" fmla="*/ 173 h 256"/>
                    <a:gd name="T24" fmla="*/ 677 w 1460"/>
                    <a:gd name="T25" fmla="*/ 231 h 256"/>
                    <a:gd name="T26" fmla="*/ 739 w 1460"/>
                    <a:gd name="T27" fmla="*/ 217 h 256"/>
                    <a:gd name="T28" fmla="*/ 663 w 1460"/>
                    <a:gd name="T29" fmla="*/ 254 h 256"/>
                    <a:gd name="T30" fmla="*/ 665 w 1460"/>
                    <a:gd name="T31" fmla="*/ 79 h 256"/>
                    <a:gd name="T32" fmla="*/ 751 w 1460"/>
                    <a:gd name="T33" fmla="*/ 169 h 256"/>
                    <a:gd name="T34" fmla="*/ 699 w 1460"/>
                    <a:gd name="T35" fmla="*/ 104 h 256"/>
                    <a:gd name="T36" fmla="*/ 112 w 1460"/>
                    <a:gd name="T37" fmla="*/ 13 h 256"/>
                    <a:gd name="T38" fmla="*/ 19 w 1460"/>
                    <a:gd name="T39" fmla="*/ 116 h 256"/>
                    <a:gd name="T40" fmla="*/ 104 w 1460"/>
                    <a:gd name="T41" fmla="*/ 198 h 256"/>
                    <a:gd name="T42" fmla="*/ 1 w 1460"/>
                    <a:gd name="T43" fmla="*/ 209 h 256"/>
                    <a:gd name="T44" fmla="*/ 99 w 1460"/>
                    <a:gd name="T45" fmla="*/ 246 h 256"/>
                    <a:gd name="T46" fmla="*/ 71 w 1460"/>
                    <a:gd name="T47" fmla="*/ 118 h 256"/>
                    <a:gd name="T48" fmla="*/ 58 w 1460"/>
                    <a:gd name="T49" fmla="*/ 37 h 256"/>
                    <a:gd name="T50" fmla="*/ 123 w 1460"/>
                    <a:gd name="T51" fmla="*/ 17 h 256"/>
                    <a:gd name="T52" fmla="*/ 439 w 1460"/>
                    <a:gd name="T53" fmla="*/ 225 h 256"/>
                    <a:gd name="T54" fmla="*/ 334 w 1460"/>
                    <a:gd name="T55" fmla="*/ 211 h 256"/>
                    <a:gd name="T56" fmla="*/ 435 w 1460"/>
                    <a:gd name="T57" fmla="*/ 144 h 256"/>
                    <a:gd name="T58" fmla="*/ 413 w 1460"/>
                    <a:gd name="T59" fmla="*/ 101 h 256"/>
                    <a:gd name="T60" fmla="*/ 350 w 1460"/>
                    <a:gd name="T61" fmla="*/ 118 h 256"/>
                    <a:gd name="T62" fmla="*/ 414 w 1460"/>
                    <a:gd name="T63" fmla="*/ 77 h 256"/>
                    <a:gd name="T64" fmla="*/ 468 w 1460"/>
                    <a:gd name="T65" fmla="*/ 247 h 256"/>
                    <a:gd name="T66" fmla="*/ 401 w 1460"/>
                    <a:gd name="T67" fmla="*/ 171 h 256"/>
                    <a:gd name="T68" fmla="*/ 426 w 1460"/>
                    <a:gd name="T69" fmla="*/ 219 h 256"/>
                    <a:gd name="T70" fmla="*/ 1089 w 1460"/>
                    <a:gd name="T71" fmla="*/ 212 h 256"/>
                    <a:gd name="T72" fmla="*/ 939 w 1460"/>
                    <a:gd name="T73" fmla="*/ 128 h 256"/>
                    <a:gd name="T74" fmla="*/ 1099 w 1460"/>
                    <a:gd name="T75" fmla="*/ 164 h 256"/>
                    <a:gd name="T76" fmla="*/ 1004 w 1460"/>
                    <a:gd name="T77" fmla="*/ 101 h 256"/>
                    <a:gd name="T78" fmla="*/ 1012 w 1460"/>
                    <a:gd name="T79" fmla="*/ 232 h 256"/>
                    <a:gd name="T80" fmla="*/ 1227 w 1460"/>
                    <a:gd name="T81" fmla="*/ 251 h 256"/>
                    <a:gd name="T82" fmla="*/ 1270 w 1460"/>
                    <a:gd name="T83" fmla="*/ 101 h 256"/>
                    <a:gd name="T84" fmla="*/ 1313 w 1460"/>
                    <a:gd name="T85" fmla="*/ 245 h 256"/>
                    <a:gd name="T86" fmla="*/ 1340 w 1460"/>
                    <a:gd name="T87" fmla="*/ 146 h 256"/>
                    <a:gd name="T88" fmla="*/ 1262 w 1460"/>
                    <a:gd name="T89" fmla="*/ 80 h 256"/>
                    <a:gd name="T90" fmla="*/ 1200 w 1460"/>
                    <a:gd name="T91" fmla="*/ 82 h 256"/>
                    <a:gd name="T92" fmla="*/ 1417 w 1460"/>
                    <a:gd name="T93" fmla="*/ 31 h 256"/>
                    <a:gd name="T94" fmla="*/ 1361 w 1460"/>
                    <a:gd name="T95" fmla="*/ 105 h 256"/>
                    <a:gd name="T96" fmla="*/ 1392 w 1460"/>
                    <a:gd name="T97" fmla="*/ 224 h 256"/>
                    <a:gd name="T98" fmla="*/ 1460 w 1460"/>
                    <a:gd name="T99" fmla="*/ 246 h 256"/>
                    <a:gd name="T100" fmla="*/ 1419 w 1460"/>
                    <a:gd name="T101" fmla="*/ 216 h 256"/>
                    <a:gd name="T102" fmla="*/ 1459 w 1460"/>
                    <a:gd name="T103" fmla="*/ 104 h 256"/>
                    <a:gd name="T104" fmla="*/ 535 w 1460"/>
                    <a:gd name="T105" fmla="*/ 246 h 256"/>
                    <a:gd name="T106" fmla="*/ 570 w 1460"/>
                    <a:gd name="T107" fmla="*/ 104 h 256"/>
                    <a:gd name="T108" fmla="*/ 594 w 1460"/>
                    <a:gd name="T109" fmla="*/ 80 h 256"/>
                    <a:gd name="T110" fmla="*/ 535 w 1460"/>
                    <a:gd name="T111" fmla="*/ 82 h 256"/>
                    <a:gd name="T112" fmla="*/ 1130 w 1460"/>
                    <a:gd name="T113" fmla="*/ 82 h 256"/>
                    <a:gd name="T114" fmla="*/ 1144 w 1460"/>
                    <a:gd name="T115" fmla="*/ 3 h 256"/>
                    <a:gd name="T116" fmla="*/ 1144 w 1460"/>
                    <a:gd name="T117"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60" h="256">
                      <a:moveTo>
                        <a:pt x="811" y="161"/>
                      </a:moveTo>
                      <a:cubicBezTo>
                        <a:pt x="811" y="191"/>
                        <a:pt x="811" y="221"/>
                        <a:pt x="811" y="251"/>
                      </a:cubicBezTo>
                      <a:cubicBezTo>
                        <a:pt x="802" y="251"/>
                        <a:pt x="793" y="251"/>
                        <a:pt x="784" y="251"/>
                      </a:cubicBezTo>
                      <a:cubicBezTo>
                        <a:pt x="784" y="172"/>
                        <a:pt x="784" y="93"/>
                        <a:pt x="784" y="14"/>
                      </a:cubicBezTo>
                      <a:cubicBezTo>
                        <a:pt x="785" y="13"/>
                        <a:pt x="786" y="13"/>
                        <a:pt x="787" y="13"/>
                      </a:cubicBezTo>
                      <a:cubicBezTo>
                        <a:pt x="808" y="13"/>
                        <a:pt x="829" y="13"/>
                        <a:pt x="850" y="13"/>
                      </a:cubicBezTo>
                      <a:cubicBezTo>
                        <a:pt x="861" y="13"/>
                        <a:pt x="873" y="15"/>
                        <a:pt x="884" y="18"/>
                      </a:cubicBezTo>
                      <a:cubicBezTo>
                        <a:pt x="910" y="27"/>
                        <a:pt x="925" y="46"/>
                        <a:pt x="928" y="73"/>
                      </a:cubicBezTo>
                      <a:cubicBezTo>
                        <a:pt x="930" y="86"/>
                        <a:pt x="929" y="98"/>
                        <a:pt x="925" y="110"/>
                      </a:cubicBezTo>
                      <a:cubicBezTo>
                        <a:pt x="917" y="133"/>
                        <a:pt x="901" y="147"/>
                        <a:pt x="878" y="155"/>
                      </a:cubicBezTo>
                      <a:cubicBezTo>
                        <a:pt x="867" y="160"/>
                        <a:pt x="856" y="161"/>
                        <a:pt x="844" y="161"/>
                      </a:cubicBezTo>
                      <a:cubicBezTo>
                        <a:pt x="835" y="161"/>
                        <a:pt x="826" y="161"/>
                        <a:pt x="817" y="161"/>
                      </a:cubicBezTo>
                      <a:cubicBezTo>
                        <a:pt x="815" y="161"/>
                        <a:pt x="814" y="161"/>
                        <a:pt x="811" y="161"/>
                      </a:cubicBezTo>
                      <a:close/>
                      <a:moveTo>
                        <a:pt x="812" y="136"/>
                      </a:moveTo>
                      <a:cubicBezTo>
                        <a:pt x="826" y="136"/>
                        <a:pt x="840" y="136"/>
                        <a:pt x="854" y="135"/>
                      </a:cubicBezTo>
                      <a:cubicBezTo>
                        <a:pt x="860" y="135"/>
                        <a:pt x="867" y="133"/>
                        <a:pt x="872" y="130"/>
                      </a:cubicBezTo>
                      <a:cubicBezTo>
                        <a:pt x="886" y="124"/>
                        <a:pt x="894" y="115"/>
                        <a:pt x="898" y="101"/>
                      </a:cubicBezTo>
                      <a:cubicBezTo>
                        <a:pt x="900" y="92"/>
                        <a:pt x="900" y="84"/>
                        <a:pt x="899" y="75"/>
                      </a:cubicBezTo>
                      <a:cubicBezTo>
                        <a:pt x="896" y="58"/>
                        <a:pt x="886" y="47"/>
                        <a:pt x="870" y="42"/>
                      </a:cubicBezTo>
                      <a:cubicBezTo>
                        <a:pt x="863" y="40"/>
                        <a:pt x="856" y="39"/>
                        <a:pt x="848" y="39"/>
                      </a:cubicBezTo>
                      <a:cubicBezTo>
                        <a:pt x="837" y="39"/>
                        <a:pt x="826" y="39"/>
                        <a:pt x="815" y="39"/>
                      </a:cubicBezTo>
                      <a:cubicBezTo>
                        <a:pt x="814" y="39"/>
                        <a:pt x="813" y="39"/>
                        <a:pt x="812" y="39"/>
                      </a:cubicBezTo>
                      <a:cubicBezTo>
                        <a:pt x="812" y="71"/>
                        <a:pt x="812" y="103"/>
                        <a:pt x="812" y="136"/>
                      </a:cubicBezTo>
                      <a:close/>
                      <a:moveTo>
                        <a:pt x="307" y="246"/>
                      </a:moveTo>
                      <a:cubicBezTo>
                        <a:pt x="307" y="237"/>
                        <a:pt x="307" y="228"/>
                        <a:pt x="307" y="219"/>
                      </a:cubicBezTo>
                      <a:cubicBezTo>
                        <a:pt x="307" y="193"/>
                        <a:pt x="307" y="167"/>
                        <a:pt x="307" y="141"/>
                      </a:cubicBezTo>
                      <a:cubicBezTo>
                        <a:pt x="307" y="129"/>
                        <a:pt x="305" y="117"/>
                        <a:pt x="300" y="106"/>
                      </a:cubicBezTo>
                      <a:cubicBezTo>
                        <a:pt x="294" y="93"/>
                        <a:pt x="285" y="84"/>
                        <a:pt x="271" y="80"/>
                      </a:cubicBezTo>
                      <a:cubicBezTo>
                        <a:pt x="258" y="76"/>
                        <a:pt x="245" y="76"/>
                        <a:pt x="231" y="80"/>
                      </a:cubicBezTo>
                      <a:cubicBezTo>
                        <a:pt x="217" y="84"/>
                        <a:pt x="206" y="93"/>
                        <a:pt x="197" y="105"/>
                      </a:cubicBezTo>
                      <a:cubicBezTo>
                        <a:pt x="196" y="106"/>
                        <a:pt x="195" y="107"/>
                        <a:pt x="194" y="109"/>
                      </a:cubicBezTo>
                      <a:cubicBezTo>
                        <a:pt x="194" y="108"/>
                        <a:pt x="194" y="108"/>
                        <a:pt x="194" y="108"/>
                      </a:cubicBezTo>
                      <a:cubicBezTo>
                        <a:pt x="194" y="72"/>
                        <a:pt x="194" y="36"/>
                        <a:pt x="194" y="0"/>
                      </a:cubicBezTo>
                      <a:cubicBezTo>
                        <a:pt x="184" y="0"/>
                        <a:pt x="175" y="0"/>
                        <a:pt x="167" y="0"/>
                      </a:cubicBezTo>
                      <a:cubicBezTo>
                        <a:pt x="167" y="84"/>
                        <a:pt x="167" y="167"/>
                        <a:pt x="167" y="251"/>
                      </a:cubicBezTo>
                      <a:cubicBezTo>
                        <a:pt x="176" y="251"/>
                        <a:pt x="184" y="251"/>
                        <a:pt x="194" y="251"/>
                      </a:cubicBezTo>
                      <a:cubicBezTo>
                        <a:pt x="194" y="249"/>
                        <a:pt x="194" y="247"/>
                        <a:pt x="194" y="245"/>
                      </a:cubicBezTo>
                      <a:cubicBezTo>
                        <a:pt x="194" y="216"/>
                        <a:pt x="194" y="187"/>
                        <a:pt x="194" y="158"/>
                      </a:cubicBezTo>
                      <a:cubicBezTo>
                        <a:pt x="194" y="155"/>
                        <a:pt x="194" y="152"/>
                        <a:pt x="194" y="149"/>
                      </a:cubicBezTo>
                      <a:cubicBezTo>
                        <a:pt x="195" y="137"/>
                        <a:pt x="198" y="126"/>
                        <a:pt x="207" y="116"/>
                      </a:cubicBezTo>
                      <a:cubicBezTo>
                        <a:pt x="219" y="102"/>
                        <a:pt x="235" y="97"/>
                        <a:pt x="253" y="102"/>
                      </a:cubicBezTo>
                      <a:cubicBezTo>
                        <a:pt x="266" y="105"/>
                        <a:pt x="272" y="114"/>
                        <a:pt x="276" y="126"/>
                      </a:cubicBezTo>
                      <a:cubicBezTo>
                        <a:pt x="279" y="135"/>
                        <a:pt x="280" y="144"/>
                        <a:pt x="280" y="153"/>
                      </a:cubicBezTo>
                      <a:cubicBezTo>
                        <a:pt x="280" y="184"/>
                        <a:pt x="280" y="215"/>
                        <a:pt x="280" y="245"/>
                      </a:cubicBezTo>
                      <a:cubicBezTo>
                        <a:pt x="280" y="247"/>
                        <a:pt x="280" y="249"/>
                        <a:pt x="280" y="251"/>
                      </a:cubicBezTo>
                      <a:cubicBezTo>
                        <a:pt x="289" y="251"/>
                        <a:pt x="298" y="251"/>
                        <a:pt x="307" y="251"/>
                      </a:cubicBezTo>
                      <a:cubicBezTo>
                        <a:pt x="307" y="249"/>
                        <a:pt x="307" y="248"/>
                        <a:pt x="307" y="246"/>
                      </a:cubicBezTo>
                      <a:close/>
                      <a:moveTo>
                        <a:pt x="751" y="173"/>
                      </a:moveTo>
                      <a:cubicBezTo>
                        <a:pt x="711" y="173"/>
                        <a:pt x="671" y="173"/>
                        <a:pt x="632" y="173"/>
                      </a:cubicBezTo>
                      <a:cubicBezTo>
                        <a:pt x="631" y="178"/>
                        <a:pt x="632" y="183"/>
                        <a:pt x="633" y="188"/>
                      </a:cubicBezTo>
                      <a:cubicBezTo>
                        <a:pt x="633" y="192"/>
                        <a:pt x="634" y="196"/>
                        <a:pt x="636" y="200"/>
                      </a:cubicBezTo>
                      <a:cubicBezTo>
                        <a:pt x="643" y="219"/>
                        <a:pt x="657" y="229"/>
                        <a:pt x="677" y="231"/>
                      </a:cubicBezTo>
                      <a:cubicBezTo>
                        <a:pt x="698" y="234"/>
                        <a:pt x="718" y="228"/>
                        <a:pt x="735" y="216"/>
                      </a:cubicBezTo>
                      <a:cubicBezTo>
                        <a:pt x="736" y="215"/>
                        <a:pt x="737" y="215"/>
                        <a:pt x="738" y="214"/>
                      </a:cubicBezTo>
                      <a:cubicBezTo>
                        <a:pt x="738" y="214"/>
                        <a:pt x="738" y="214"/>
                        <a:pt x="739" y="214"/>
                      </a:cubicBezTo>
                      <a:cubicBezTo>
                        <a:pt x="739" y="215"/>
                        <a:pt x="739" y="216"/>
                        <a:pt x="739" y="217"/>
                      </a:cubicBezTo>
                      <a:cubicBezTo>
                        <a:pt x="739" y="223"/>
                        <a:pt x="739" y="229"/>
                        <a:pt x="739" y="235"/>
                      </a:cubicBezTo>
                      <a:cubicBezTo>
                        <a:pt x="739" y="238"/>
                        <a:pt x="738" y="240"/>
                        <a:pt x="736" y="241"/>
                      </a:cubicBezTo>
                      <a:cubicBezTo>
                        <a:pt x="727" y="247"/>
                        <a:pt x="717" y="251"/>
                        <a:pt x="706" y="253"/>
                      </a:cubicBezTo>
                      <a:cubicBezTo>
                        <a:pt x="692" y="255"/>
                        <a:pt x="677" y="256"/>
                        <a:pt x="663" y="254"/>
                      </a:cubicBezTo>
                      <a:cubicBezTo>
                        <a:pt x="636" y="249"/>
                        <a:pt x="619" y="233"/>
                        <a:pt x="610" y="208"/>
                      </a:cubicBezTo>
                      <a:cubicBezTo>
                        <a:pt x="604" y="193"/>
                        <a:pt x="602" y="177"/>
                        <a:pt x="603" y="161"/>
                      </a:cubicBezTo>
                      <a:cubicBezTo>
                        <a:pt x="604" y="145"/>
                        <a:pt x="608" y="131"/>
                        <a:pt x="615" y="117"/>
                      </a:cubicBezTo>
                      <a:cubicBezTo>
                        <a:pt x="626" y="97"/>
                        <a:pt x="643" y="84"/>
                        <a:pt x="665" y="79"/>
                      </a:cubicBezTo>
                      <a:cubicBezTo>
                        <a:pt x="679" y="76"/>
                        <a:pt x="693" y="76"/>
                        <a:pt x="707" y="81"/>
                      </a:cubicBezTo>
                      <a:cubicBezTo>
                        <a:pt x="726" y="88"/>
                        <a:pt x="738" y="102"/>
                        <a:pt x="745" y="121"/>
                      </a:cubicBezTo>
                      <a:cubicBezTo>
                        <a:pt x="749" y="132"/>
                        <a:pt x="751" y="144"/>
                        <a:pt x="751" y="156"/>
                      </a:cubicBezTo>
                      <a:cubicBezTo>
                        <a:pt x="751" y="160"/>
                        <a:pt x="751" y="165"/>
                        <a:pt x="751" y="169"/>
                      </a:cubicBezTo>
                      <a:cubicBezTo>
                        <a:pt x="751" y="170"/>
                        <a:pt x="751" y="171"/>
                        <a:pt x="751" y="173"/>
                      </a:cubicBezTo>
                      <a:close/>
                      <a:moveTo>
                        <a:pt x="723" y="149"/>
                      </a:moveTo>
                      <a:cubicBezTo>
                        <a:pt x="723" y="139"/>
                        <a:pt x="721" y="129"/>
                        <a:pt x="716" y="119"/>
                      </a:cubicBezTo>
                      <a:cubicBezTo>
                        <a:pt x="712" y="112"/>
                        <a:pt x="706" y="107"/>
                        <a:pt x="699" y="104"/>
                      </a:cubicBezTo>
                      <a:cubicBezTo>
                        <a:pt x="685" y="98"/>
                        <a:pt x="671" y="99"/>
                        <a:pt x="658" y="106"/>
                      </a:cubicBezTo>
                      <a:cubicBezTo>
                        <a:pt x="642" y="116"/>
                        <a:pt x="635" y="131"/>
                        <a:pt x="632" y="149"/>
                      </a:cubicBezTo>
                      <a:cubicBezTo>
                        <a:pt x="635" y="150"/>
                        <a:pt x="718" y="150"/>
                        <a:pt x="723" y="149"/>
                      </a:cubicBezTo>
                      <a:close/>
                      <a:moveTo>
                        <a:pt x="112" y="13"/>
                      </a:moveTo>
                      <a:cubicBezTo>
                        <a:pt x="98" y="9"/>
                        <a:pt x="84" y="9"/>
                        <a:pt x="71" y="10"/>
                      </a:cubicBezTo>
                      <a:cubicBezTo>
                        <a:pt x="62" y="10"/>
                        <a:pt x="54" y="11"/>
                        <a:pt x="46" y="14"/>
                      </a:cubicBezTo>
                      <a:cubicBezTo>
                        <a:pt x="21" y="23"/>
                        <a:pt x="4" y="39"/>
                        <a:pt x="2" y="67"/>
                      </a:cubicBezTo>
                      <a:cubicBezTo>
                        <a:pt x="0" y="86"/>
                        <a:pt x="5" y="103"/>
                        <a:pt x="19" y="116"/>
                      </a:cubicBezTo>
                      <a:cubicBezTo>
                        <a:pt x="28" y="124"/>
                        <a:pt x="37" y="130"/>
                        <a:pt x="47" y="136"/>
                      </a:cubicBezTo>
                      <a:cubicBezTo>
                        <a:pt x="54" y="141"/>
                        <a:pt x="63" y="145"/>
                        <a:pt x="70" y="150"/>
                      </a:cubicBezTo>
                      <a:cubicBezTo>
                        <a:pt x="78" y="155"/>
                        <a:pt x="85" y="160"/>
                        <a:pt x="91" y="166"/>
                      </a:cubicBezTo>
                      <a:cubicBezTo>
                        <a:pt x="101" y="174"/>
                        <a:pt x="105" y="186"/>
                        <a:pt x="104" y="198"/>
                      </a:cubicBezTo>
                      <a:cubicBezTo>
                        <a:pt x="103" y="212"/>
                        <a:pt x="96" y="222"/>
                        <a:pt x="82" y="226"/>
                      </a:cubicBezTo>
                      <a:cubicBezTo>
                        <a:pt x="78" y="228"/>
                        <a:pt x="73" y="229"/>
                        <a:pt x="69" y="229"/>
                      </a:cubicBezTo>
                      <a:cubicBezTo>
                        <a:pt x="45" y="232"/>
                        <a:pt x="23" y="225"/>
                        <a:pt x="4" y="211"/>
                      </a:cubicBezTo>
                      <a:cubicBezTo>
                        <a:pt x="3" y="210"/>
                        <a:pt x="2" y="210"/>
                        <a:pt x="1" y="209"/>
                      </a:cubicBezTo>
                      <a:cubicBezTo>
                        <a:pt x="1" y="218"/>
                        <a:pt x="1" y="226"/>
                        <a:pt x="1" y="235"/>
                      </a:cubicBezTo>
                      <a:cubicBezTo>
                        <a:pt x="1" y="242"/>
                        <a:pt x="1" y="242"/>
                        <a:pt x="8" y="245"/>
                      </a:cubicBezTo>
                      <a:cubicBezTo>
                        <a:pt x="26" y="253"/>
                        <a:pt x="46" y="256"/>
                        <a:pt x="66" y="255"/>
                      </a:cubicBezTo>
                      <a:cubicBezTo>
                        <a:pt x="77" y="254"/>
                        <a:pt x="88" y="251"/>
                        <a:pt x="99" y="246"/>
                      </a:cubicBezTo>
                      <a:cubicBezTo>
                        <a:pt x="117" y="237"/>
                        <a:pt x="129" y="223"/>
                        <a:pt x="133" y="203"/>
                      </a:cubicBezTo>
                      <a:cubicBezTo>
                        <a:pt x="136" y="182"/>
                        <a:pt x="131" y="164"/>
                        <a:pt x="116" y="150"/>
                      </a:cubicBezTo>
                      <a:cubicBezTo>
                        <a:pt x="110" y="144"/>
                        <a:pt x="104" y="139"/>
                        <a:pt x="97" y="134"/>
                      </a:cubicBezTo>
                      <a:cubicBezTo>
                        <a:pt x="88" y="129"/>
                        <a:pt x="79" y="124"/>
                        <a:pt x="71" y="118"/>
                      </a:cubicBezTo>
                      <a:cubicBezTo>
                        <a:pt x="62" y="113"/>
                        <a:pt x="54" y="108"/>
                        <a:pt x="46" y="102"/>
                      </a:cubicBezTo>
                      <a:cubicBezTo>
                        <a:pt x="36" y="95"/>
                        <a:pt x="31" y="85"/>
                        <a:pt x="31" y="73"/>
                      </a:cubicBezTo>
                      <a:cubicBezTo>
                        <a:pt x="30" y="59"/>
                        <a:pt x="35" y="49"/>
                        <a:pt x="47" y="42"/>
                      </a:cubicBezTo>
                      <a:cubicBezTo>
                        <a:pt x="50" y="40"/>
                        <a:pt x="54" y="38"/>
                        <a:pt x="58" y="37"/>
                      </a:cubicBezTo>
                      <a:cubicBezTo>
                        <a:pt x="67" y="34"/>
                        <a:pt x="76" y="34"/>
                        <a:pt x="85" y="35"/>
                      </a:cubicBezTo>
                      <a:cubicBezTo>
                        <a:pt x="98" y="36"/>
                        <a:pt x="110" y="40"/>
                        <a:pt x="120" y="47"/>
                      </a:cubicBezTo>
                      <a:cubicBezTo>
                        <a:pt x="121" y="47"/>
                        <a:pt x="122" y="48"/>
                        <a:pt x="123" y="48"/>
                      </a:cubicBezTo>
                      <a:cubicBezTo>
                        <a:pt x="123" y="38"/>
                        <a:pt x="123" y="28"/>
                        <a:pt x="123" y="17"/>
                      </a:cubicBezTo>
                      <a:cubicBezTo>
                        <a:pt x="119" y="16"/>
                        <a:pt x="116" y="14"/>
                        <a:pt x="112" y="13"/>
                      </a:cubicBezTo>
                      <a:close/>
                      <a:moveTo>
                        <a:pt x="467" y="251"/>
                      </a:moveTo>
                      <a:cubicBezTo>
                        <a:pt x="458" y="251"/>
                        <a:pt x="450" y="251"/>
                        <a:pt x="441" y="251"/>
                      </a:cubicBezTo>
                      <a:cubicBezTo>
                        <a:pt x="440" y="242"/>
                        <a:pt x="441" y="234"/>
                        <a:pt x="439" y="225"/>
                      </a:cubicBezTo>
                      <a:cubicBezTo>
                        <a:pt x="439" y="227"/>
                        <a:pt x="438" y="228"/>
                        <a:pt x="437" y="229"/>
                      </a:cubicBezTo>
                      <a:cubicBezTo>
                        <a:pt x="426" y="246"/>
                        <a:pt x="410" y="255"/>
                        <a:pt x="389" y="255"/>
                      </a:cubicBezTo>
                      <a:cubicBezTo>
                        <a:pt x="380" y="255"/>
                        <a:pt x="371" y="254"/>
                        <a:pt x="362" y="251"/>
                      </a:cubicBezTo>
                      <a:cubicBezTo>
                        <a:pt x="345" y="243"/>
                        <a:pt x="335" y="230"/>
                        <a:pt x="334" y="211"/>
                      </a:cubicBezTo>
                      <a:cubicBezTo>
                        <a:pt x="333" y="204"/>
                        <a:pt x="334" y="197"/>
                        <a:pt x="335" y="191"/>
                      </a:cubicBezTo>
                      <a:cubicBezTo>
                        <a:pt x="338" y="178"/>
                        <a:pt x="345" y="168"/>
                        <a:pt x="356" y="162"/>
                      </a:cubicBezTo>
                      <a:cubicBezTo>
                        <a:pt x="365" y="156"/>
                        <a:pt x="375" y="153"/>
                        <a:pt x="385" y="151"/>
                      </a:cubicBezTo>
                      <a:cubicBezTo>
                        <a:pt x="402" y="149"/>
                        <a:pt x="419" y="146"/>
                        <a:pt x="435" y="144"/>
                      </a:cubicBezTo>
                      <a:cubicBezTo>
                        <a:pt x="437" y="144"/>
                        <a:pt x="438" y="144"/>
                        <a:pt x="440" y="143"/>
                      </a:cubicBezTo>
                      <a:cubicBezTo>
                        <a:pt x="440" y="141"/>
                        <a:pt x="440" y="138"/>
                        <a:pt x="440" y="136"/>
                      </a:cubicBezTo>
                      <a:cubicBezTo>
                        <a:pt x="440" y="130"/>
                        <a:pt x="438" y="123"/>
                        <a:pt x="436" y="118"/>
                      </a:cubicBezTo>
                      <a:cubicBezTo>
                        <a:pt x="431" y="108"/>
                        <a:pt x="423" y="102"/>
                        <a:pt x="413" y="101"/>
                      </a:cubicBezTo>
                      <a:cubicBezTo>
                        <a:pt x="400" y="99"/>
                        <a:pt x="388" y="101"/>
                        <a:pt x="376" y="106"/>
                      </a:cubicBezTo>
                      <a:cubicBezTo>
                        <a:pt x="368" y="109"/>
                        <a:pt x="361" y="113"/>
                        <a:pt x="354" y="118"/>
                      </a:cubicBezTo>
                      <a:cubicBezTo>
                        <a:pt x="353" y="119"/>
                        <a:pt x="352" y="120"/>
                        <a:pt x="350" y="121"/>
                      </a:cubicBezTo>
                      <a:cubicBezTo>
                        <a:pt x="350" y="119"/>
                        <a:pt x="350" y="119"/>
                        <a:pt x="350" y="118"/>
                      </a:cubicBezTo>
                      <a:cubicBezTo>
                        <a:pt x="350" y="111"/>
                        <a:pt x="350" y="103"/>
                        <a:pt x="350" y="96"/>
                      </a:cubicBezTo>
                      <a:cubicBezTo>
                        <a:pt x="350" y="94"/>
                        <a:pt x="351" y="92"/>
                        <a:pt x="353" y="91"/>
                      </a:cubicBezTo>
                      <a:cubicBezTo>
                        <a:pt x="357" y="90"/>
                        <a:pt x="361" y="87"/>
                        <a:pt x="365" y="86"/>
                      </a:cubicBezTo>
                      <a:cubicBezTo>
                        <a:pt x="381" y="80"/>
                        <a:pt x="397" y="76"/>
                        <a:pt x="414" y="77"/>
                      </a:cubicBezTo>
                      <a:cubicBezTo>
                        <a:pt x="420" y="78"/>
                        <a:pt x="426" y="79"/>
                        <a:pt x="432" y="80"/>
                      </a:cubicBezTo>
                      <a:cubicBezTo>
                        <a:pt x="447" y="85"/>
                        <a:pt x="457" y="95"/>
                        <a:pt x="463" y="110"/>
                      </a:cubicBezTo>
                      <a:cubicBezTo>
                        <a:pt x="466" y="120"/>
                        <a:pt x="468" y="130"/>
                        <a:pt x="468" y="140"/>
                      </a:cubicBezTo>
                      <a:cubicBezTo>
                        <a:pt x="468" y="176"/>
                        <a:pt x="468" y="212"/>
                        <a:pt x="468" y="247"/>
                      </a:cubicBezTo>
                      <a:cubicBezTo>
                        <a:pt x="468" y="248"/>
                        <a:pt x="467" y="249"/>
                        <a:pt x="467" y="251"/>
                      </a:cubicBezTo>
                      <a:close/>
                      <a:moveTo>
                        <a:pt x="440" y="165"/>
                      </a:moveTo>
                      <a:cubicBezTo>
                        <a:pt x="439" y="165"/>
                        <a:pt x="439" y="165"/>
                        <a:pt x="438" y="165"/>
                      </a:cubicBezTo>
                      <a:cubicBezTo>
                        <a:pt x="426" y="167"/>
                        <a:pt x="414" y="169"/>
                        <a:pt x="401" y="171"/>
                      </a:cubicBezTo>
                      <a:cubicBezTo>
                        <a:pt x="393" y="172"/>
                        <a:pt x="385" y="173"/>
                        <a:pt x="378" y="176"/>
                      </a:cubicBezTo>
                      <a:cubicBezTo>
                        <a:pt x="369" y="180"/>
                        <a:pt x="363" y="187"/>
                        <a:pt x="362" y="196"/>
                      </a:cubicBezTo>
                      <a:cubicBezTo>
                        <a:pt x="359" y="216"/>
                        <a:pt x="369" y="227"/>
                        <a:pt x="384" y="231"/>
                      </a:cubicBezTo>
                      <a:cubicBezTo>
                        <a:pt x="400" y="234"/>
                        <a:pt x="414" y="231"/>
                        <a:pt x="426" y="219"/>
                      </a:cubicBezTo>
                      <a:cubicBezTo>
                        <a:pt x="434" y="211"/>
                        <a:pt x="439" y="200"/>
                        <a:pt x="440" y="188"/>
                      </a:cubicBezTo>
                      <a:cubicBezTo>
                        <a:pt x="440" y="180"/>
                        <a:pt x="440" y="173"/>
                        <a:pt x="440" y="165"/>
                      </a:cubicBezTo>
                      <a:close/>
                      <a:moveTo>
                        <a:pt x="1099" y="164"/>
                      </a:moveTo>
                      <a:cubicBezTo>
                        <a:pt x="1099" y="182"/>
                        <a:pt x="1096" y="197"/>
                        <a:pt x="1089" y="212"/>
                      </a:cubicBezTo>
                      <a:cubicBezTo>
                        <a:pt x="1076" y="236"/>
                        <a:pt x="1056" y="250"/>
                        <a:pt x="1029" y="254"/>
                      </a:cubicBezTo>
                      <a:cubicBezTo>
                        <a:pt x="1015" y="256"/>
                        <a:pt x="1002" y="256"/>
                        <a:pt x="989" y="252"/>
                      </a:cubicBezTo>
                      <a:cubicBezTo>
                        <a:pt x="963" y="244"/>
                        <a:pt x="945" y="227"/>
                        <a:pt x="937" y="202"/>
                      </a:cubicBezTo>
                      <a:cubicBezTo>
                        <a:pt x="929" y="177"/>
                        <a:pt x="929" y="152"/>
                        <a:pt x="939" y="128"/>
                      </a:cubicBezTo>
                      <a:cubicBezTo>
                        <a:pt x="950" y="98"/>
                        <a:pt x="972" y="82"/>
                        <a:pt x="1003" y="78"/>
                      </a:cubicBezTo>
                      <a:cubicBezTo>
                        <a:pt x="1016" y="76"/>
                        <a:pt x="1030" y="76"/>
                        <a:pt x="1044" y="80"/>
                      </a:cubicBezTo>
                      <a:cubicBezTo>
                        <a:pt x="1070" y="88"/>
                        <a:pt x="1086" y="105"/>
                        <a:pt x="1094" y="131"/>
                      </a:cubicBezTo>
                      <a:cubicBezTo>
                        <a:pt x="1098" y="142"/>
                        <a:pt x="1099" y="154"/>
                        <a:pt x="1099" y="164"/>
                      </a:cubicBezTo>
                      <a:close/>
                      <a:moveTo>
                        <a:pt x="1071" y="167"/>
                      </a:moveTo>
                      <a:cubicBezTo>
                        <a:pt x="1071" y="154"/>
                        <a:pt x="1070" y="141"/>
                        <a:pt x="1064" y="130"/>
                      </a:cubicBezTo>
                      <a:cubicBezTo>
                        <a:pt x="1058" y="116"/>
                        <a:pt x="1049" y="107"/>
                        <a:pt x="1035" y="103"/>
                      </a:cubicBezTo>
                      <a:cubicBezTo>
                        <a:pt x="1025" y="100"/>
                        <a:pt x="1014" y="100"/>
                        <a:pt x="1004" y="101"/>
                      </a:cubicBezTo>
                      <a:cubicBezTo>
                        <a:pt x="984" y="105"/>
                        <a:pt x="971" y="118"/>
                        <a:pt x="964" y="137"/>
                      </a:cubicBezTo>
                      <a:cubicBezTo>
                        <a:pt x="958" y="156"/>
                        <a:pt x="958" y="175"/>
                        <a:pt x="963" y="193"/>
                      </a:cubicBezTo>
                      <a:cubicBezTo>
                        <a:pt x="968" y="211"/>
                        <a:pt x="979" y="223"/>
                        <a:pt x="997" y="229"/>
                      </a:cubicBezTo>
                      <a:cubicBezTo>
                        <a:pt x="1002" y="230"/>
                        <a:pt x="1007" y="231"/>
                        <a:pt x="1012" y="232"/>
                      </a:cubicBezTo>
                      <a:cubicBezTo>
                        <a:pt x="1040" y="233"/>
                        <a:pt x="1061" y="221"/>
                        <a:pt x="1068" y="192"/>
                      </a:cubicBezTo>
                      <a:cubicBezTo>
                        <a:pt x="1070" y="184"/>
                        <a:pt x="1071" y="175"/>
                        <a:pt x="1071" y="167"/>
                      </a:cubicBezTo>
                      <a:close/>
                      <a:moveTo>
                        <a:pt x="1200" y="251"/>
                      </a:moveTo>
                      <a:cubicBezTo>
                        <a:pt x="1209" y="251"/>
                        <a:pt x="1218" y="251"/>
                        <a:pt x="1227" y="251"/>
                      </a:cubicBezTo>
                      <a:cubicBezTo>
                        <a:pt x="1227" y="249"/>
                        <a:pt x="1227" y="247"/>
                        <a:pt x="1227" y="245"/>
                      </a:cubicBezTo>
                      <a:cubicBezTo>
                        <a:pt x="1227" y="215"/>
                        <a:pt x="1227" y="184"/>
                        <a:pt x="1227" y="154"/>
                      </a:cubicBezTo>
                      <a:cubicBezTo>
                        <a:pt x="1227" y="148"/>
                        <a:pt x="1228" y="143"/>
                        <a:pt x="1229" y="138"/>
                      </a:cubicBezTo>
                      <a:cubicBezTo>
                        <a:pt x="1233" y="120"/>
                        <a:pt x="1247" y="102"/>
                        <a:pt x="1270" y="101"/>
                      </a:cubicBezTo>
                      <a:cubicBezTo>
                        <a:pt x="1282" y="100"/>
                        <a:pt x="1292" y="102"/>
                        <a:pt x="1301" y="111"/>
                      </a:cubicBezTo>
                      <a:cubicBezTo>
                        <a:pt x="1305" y="115"/>
                        <a:pt x="1308" y="121"/>
                        <a:pt x="1310" y="127"/>
                      </a:cubicBezTo>
                      <a:cubicBezTo>
                        <a:pt x="1312" y="135"/>
                        <a:pt x="1313" y="144"/>
                        <a:pt x="1313" y="153"/>
                      </a:cubicBezTo>
                      <a:cubicBezTo>
                        <a:pt x="1313" y="184"/>
                        <a:pt x="1313" y="215"/>
                        <a:pt x="1313" y="245"/>
                      </a:cubicBezTo>
                      <a:cubicBezTo>
                        <a:pt x="1313" y="247"/>
                        <a:pt x="1313" y="249"/>
                        <a:pt x="1313" y="251"/>
                      </a:cubicBezTo>
                      <a:cubicBezTo>
                        <a:pt x="1323" y="251"/>
                        <a:pt x="1331" y="251"/>
                        <a:pt x="1341" y="251"/>
                      </a:cubicBezTo>
                      <a:cubicBezTo>
                        <a:pt x="1341" y="249"/>
                        <a:pt x="1341" y="247"/>
                        <a:pt x="1341" y="245"/>
                      </a:cubicBezTo>
                      <a:cubicBezTo>
                        <a:pt x="1341" y="212"/>
                        <a:pt x="1341" y="179"/>
                        <a:pt x="1340" y="146"/>
                      </a:cubicBezTo>
                      <a:cubicBezTo>
                        <a:pt x="1340" y="143"/>
                        <a:pt x="1341" y="141"/>
                        <a:pt x="1340" y="139"/>
                      </a:cubicBezTo>
                      <a:cubicBezTo>
                        <a:pt x="1340" y="127"/>
                        <a:pt x="1338" y="116"/>
                        <a:pt x="1333" y="106"/>
                      </a:cubicBezTo>
                      <a:cubicBezTo>
                        <a:pt x="1326" y="92"/>
                        <a:pt x="1316" y="83"/>
                        <a:pt x="1301" y="79"/>
                      </a:cubicBezTo>
                      <a:cubicBezTo>
                        <a:pt x="1288" y="76"/>
                        <a:pt x="1275" y="76"/>
                        <a:pt x="1262" y="80"/>
                      </a:cubicBezTo>
                      <a:cubicBezTo>
                        <a:pt x="1248" y="85"/>
                        <a:pt x="1238" y="93"/>
                        <a:pt x="1230" y="105"/>
                      </a:cubicBezTo>
                      <a:cubicBezTo>
                        <a:pt x="1229" y="106"/>
                        <a:pt x="1229" y="108"/>
                        <a:pt x="1227" y="108"/>
                      </a:cubicBezTo>
                      <a:cubicBezTo>
                        <a:pt x="1227" y="99"/>
                        <a:pt x="1227" y="91"/>
                        <a:pt x="1227" y="82"/>
                      </a:cubicBezTo>
                      <a:cubicBezTo>
                        <a:pt x="1218" y="82"/>
                        <a:pt x="1209" y="82"/>
                        <a:pt x="1200" y="82"/>
                      </a:cubicBezTo>
                      <a:cubicBezTo>
                        <a:pt x="1200" y="138"/>
                        <a:pt x="1200" y="194"/>
                        <a:pt x="1200" y="251"/>
                      </a:cubicBezTo>
                      <a:close/>
                      <a:moveTo>
                        <a:pt x="1459" y="81"/>
                      </a:moveTo>
                      <a:cubicBezTo>
                        <a:pt x="1445" y="81"/>
                        <a:pt x="1431" y="81"/>
                        <a:pt x="1417" y="81"/>
                      </a:cubicBezTo>
                      <a:cubicBezTo>
                        <a:pt x="1417" y="64"/>
                        <a:pt x="1417" y="48"/>
                        <a:pt x="1417" y="31"/>
                      </a:cubicBezTo>
                      <a:cubicBezTo>
                        <a:pt x="1407" y="34"/>
                        <a:pt x="1399" y="37"/>
                        <a:pt x="1390" y="40"/>
                      </a:cubicBezTo>
                      <a:cubicBezTo>
                        <a:pt x="1389" y="54"/>
                        <a:pt x="1390" y="67"/>
                        <a:pt x="1389" y="81"/>
                      </a:cubicBezTo>
                      <a:cubicBezTo>
                        <a:pt x="1380" y="81"/>
                        <a:pt x="1370" y="81"/>
                        <a:pt x="1361" y="81"/>
                      </a:cubicBezTo>
                      <a:cubicBezTo>
                        <a:pt x="1361" y="89"/>
                        <a:pt x="1361" y="97"/>
                        <a:pt x="1361" y="105"/>
                      </a:cubicBezTo>
                      <a:cubicBezTo>
                        <a:pt x="1370" y="105"/>
                        <a:pt x="1380" y="105"/>
                        <a:pt x="1390" y="105"/>
                      </a:cubicBezTo>
                      <a:cubicBezTo>
                        <a:pt x="1390" y="107"/>
                        <a:pt x="1390" y="109"/>
                        <a:pt x="1390" y="110"/>
                      </a:cubicBezTo>
                      <a:cubicBezTo>
                        <a:pt x="1390" y="141"/>
                        <a:pt x="1390" y="172"/>
                        <a:pt x="1390" y="203"/>
                      </a:cubicBezTo>
                      <a:cubicBezTo>
                        <a:pt x="1390" y="210"/>
                        <a:pt x="1390" y="217"/>
                        <a:pt x="1392" y="224"/>
                      </a:cubicBezTo>
                      <a:cubicBezTo>
                        <a:pt x="1395" y="240"/>
                        <a:pt x="1405" y="250"/>
                        <a:pt x="1422" y="254"/>
                      </a:cubicBezTo>
                      <a:cubicBezTo>
                        <a:pt x="1424" y="254"/>
                        <a:pt x="1426" y="254"/>
                        <a:pt x="1428" y="255"/>
                      </a:cubicBezTo>
                      <a:cubicBezTo>
                        <a:pt x="1438" y="255"/>
                        <a:pt x="1447" y="255"/>
                        <a:pt x="1457" y="251"/>
                      </a:cubicBezTo>
                      <a:cubicBezTo>
                        <a:pt x="1459" y="250"/>
                        <a:pt x="1460" y="249"/>
                        <a:pt x="1460" y="246"/>
                      </a:cubicBezTo>
                      <a:cubicBezTo>
                        <a:pt x="1459" y="241"/>
                        <a:pt x="1460" y="235"/>
                        <a:pt x="1460" y="230"/>
                      </a:cubicBezTo>
                      <a:cubicBezTo>
                        <a:pt x="1460" y="229"/>
                        <a:pt x="1459" y="228"/>
                        <a:pt x="1459" y="226"/>
                      </a:cubicBezTo>
                      <a:cubicBezTo>
                        <a:pt x="1452" y="231"/>
                        <a:pt x="1444" y="232"/>
                        <a:pt x="1437" y="231"/>
                      </a:cubicBezTo>
                      <a:cubicBezTo>
                        <a:pt x="1427" y="230"/>
                        <a:pt x="1421" y="225"/>
                        <a:pt x="1419" y="216"/>
                      </a:cubicBezTo>
                      <a:cubicBezTo>
                        <a:pt x="1418" y="212"/>
                        <a:pt x="1417" y="207"/>
                        <a:pt x="1417" y="203"/>
                      </a:cubicBezTo>
                      <a:cubicBezTo>
                        <a:pt x="1417" y="171"/>
                        <a:pt x="1417" y="140"/>
                        <a:pt x="1417" y="108"/>
                      </a:cubicBezTo>
                      <a:cubicBezTo>
                        <a:pt x="1417" y="107"/>
                        <a:pt x="1417" y="106"/>
                        <a:pt x="1417" y="104"/>
                      </a:cubicBezTo>
                      <a:cubicBezTo>
                        <a:pt x="1431" y="104"/>
                        <a:pt x="1445" y="104"/>
                        <a:pt x="1459" y="104"/>
                      </a:cubicBezTo>
                      <a:cubicBezTo>
                        <a:pt x="1460" y="100"/>
                        <a:pt x="1460" y="85"/>
                        <a:pt x="1459" y="81"/>
                      </a:cubicBezTo>
                      <a:close/>
                      <a:moveTo>
                        <a:pt x="508" y="251"/>
                      </a:moveTo>
                      <a:cubicBezTo>
                        <a:pt x="517" y="251"/>
                        <a:pt x="526" y="251"/>
                        <a:pt x="535" y="251"/>
                      </a:cubicBezTo>
                      <a:cubicBezTo>
                        <a:pt x="535" y="249"/>
                        <a:pt x="535" y="247"/>
                        <a:pt x="535" y="246"/>
                      </a:cubicBezTo>
                      <a:cubicBezTo>
                        <a:pt x="535" y="219"/>
                        <a:pt x="535" y="193"/>
                        <a:pt x="535" y="166"/>
                      </a:cubicBezTo>
                      <a:cubicBezTo>
                        <a:pt x="535" y="159"/>
                        <a:pt x="536" y="153"/>
                        <a:pt x="537" y="146"/>
                      </a:cubicBezTo>
                      <a:cubicBezTo>
                        <a:pt x="538" y="135"/>
                        <a:pt x="542" y="125"/>
                        <a:pt x="549" y="117"/>
                      </a:cubicBezTo>
                      <a:cubicBezTo>
                        <a:pt x="555" y="110"/>
                        <a:pt x="561" y="105"/>
                        <a:pt x="570" y="104"/>
                      </a:cubicBezTo>
                      <a:cubicBezTo>
                        <a:pt x="579" y="103"/>
                        <a:pt x="587" y="103"/>
                        <a:pt x="595" y="108"/>
                      </a:cubicBezTo>
                      <a:cubicBezTo>
                        <a:pt x="595" y="108"/>
                        <a:pt x="596" y="108"/>
                        <a:pt x="596" y="108"/>
                      </a:cubicBezTo>
                      <a:cubicBezTo>
                        <a:pt x="596" y="99"/>
                        <a:pt x="596" y="90"/>
                        <a:pt x="596" y="81"/>
                      </a:cubicBezTo>
                      <a:cubicBezTo>
                        <a:pt x="595" y="80"/>
                        <a:pt x="595" y="80"/>
                        <a:pt x="594" y="80"/>
                      </a:cubicBezTo>
                      <a:cubicBezTo>
                        <a:pt x="579" y="76"/>
                        <a:pt x="564" y="78"/>
                        <a:pt x="552" y="89"/>
                      </a:cubicBezTo>
                      <a:cubicBezTo>
                        <a:pt x="545" y="95"/>
                        <a:pt x="541" y="103"/>
                        <a:pt x="537" y="111"/>
                      </a:cubicBezTo>
                      <a:cubicBezTo>
                        <a:pt x="537" y="113"/>
                        <a:pt x="537" y="114"/>
                        <a:pt x="535" y="115"/>
                      </a:cubicBezTo>
                      <a:cubicBezTo>
                        <a:pt x="535" y="104"/>
                        <a:pt x="535" y="93"/>
                        <a:pt x="535" y="82"/>
                      </a:cubicBezTo>
                      <a:cubicBezTo>
                        <a:pt x="526" y="82"/>
                        <a:pt x="517" y="82"/>
                        <a:pt x="508" y="82"/>
                      </a:cubicBezTo>
                      <a:cubicBezTo>
                        <a:pt x="508" y="138"/>
                        <a:pt x="508" y="194"/>
                        <a:pt x="508" y="251"/>
                      </a:cubicBezTo>
                      <a:close/>
                      <a:moveTo>
                        <a:pt x="1157" y="82"/>
                      </a:moveTo>
                      <a:cubicBezTo>
                        <a:pt x="1152" y="81"/>
                        <a:pt x="1134" y="81"/>
                        <a:pt x="1130" y="82"/>
                      </a:cubicBezTo>
                      <a:cubicBezTo>
                        <a:pt x="1130" y="138"/>
                        <a:pt x="1130" y="194"/>
                        <a:pt x="1130" y="251"/>
                      </a:cubicBezTo>
                      <a:cubicBezTo>
                        <a:pt x="1139" y="251"/>
                        <a:pt x="1148" y="251"/>
                        <a:pt x="1157" y="251"/>
                      </a:cubicBezTo>
                      <a:cubicBezTo>
                        <a:pt x="1157" y="194"/>
                        <a:pt x="1157" y="138"/>
                        <a:pt x="1157" y="82"/>
                      </a:cubicBezTo>
                      <a:close/>
                      <a:moveTo>
                        <a:pt x="1144" y="3"/>
                      </a:moveTo>
                      <a:cubicBezTo>
                        <a:pt x="1134" y="3"/>
                        <a:pt x="1126" y="11"/>
                        <a:pt x="1126" y="20"/>
                      </a:cubicBezTo>
                      <a:cubicBezTo>
                        <a:pt x="1126" y="31"/>
                        <a:pt x="1134" y="38"/>
                        <a:pt x="1144" y="38"/>
                      </a:cubicBezTo>
                      <a:cubicBezTo>
                        <a:pt x="1154" y="38"/>
                        <a:pt x="1162" y="31"/>
                        <a:pt x="1162" y="21"/>
                      </a:cubicBezTo>
                      <a:cubicBezTo>
                        <a:pt x="1162" y="11"/>
                        <a:pt x="1154" y="3"/>
                        <a:pt x="1144" y="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grpSp>
        <p:sp>
          <p:nvSpPr>
            <p:cNvPr id="38" name="Freeform 5"/>
            <p:cNvSpPr>
              <a:spLocks noEditPoints="1"/>
            </p:cNvSpPr>
            <p:nvPr/>
          </p:nvSpPr>
          <p:spPr bwMode="auto">
            <a:xfrm>
              <a:off x="6386699" y="4087481"/>
              <a:ext cx="1635082" cy="210371"/>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Freeform 33"/>
            <p:cNvSpPr>
              <a:spLocks noEditPoints="1"/>
            </p:cNvSpPr>
            <p:nvPr/>
          </p:nvSpPr>
          <p:spPr bwMode="auto">
            <a:xfrm>
              <a:off x="7302188" y="4596209"/>
              <a:ext cx="2096451" cy="237019"/>
            </a:xfrm>
            <a:custGeom>
              <a:avLst/>
              <a:gdLst>
                <a:gd name="T0" fmla="*/ 8 w 1061"/>
                <a:gd name="T1" fmla="*/ 95 h 117"/>
                <a:gd name="T2" fmla="*/ 64 w 1061"/>
                <a:gd name="T3" fmla="*/ 36 h 117"/>
                <a:gd name="T4" fmla="*/ 80 w 1061"/>
                <a:gd name="T5" fmla="*/ 23 h 117"/>
                <a:gd name="T6" fmla="*/ 621 w 1061"/>
                <a:gd name="T7" fmla="*/ 116 h 117"/>
                <a:gd name="T8" fmla="*/ 473 w 1061"/>
                <a:gd name="T9" fmla="*/ 41 h 117"/>
                <a:gd name="T10" fmla="*/ 424 w 1061"/>
                <a:gd name="T11" fmla="*/ 32 h 117"/>
                <a:gd name="T12" fmla="*/ 412 w 1061"/>
                <a:gd name="T13" fmla="*/ 32 h 117"/>
                <a:gd name="T14" fmla="*/ 423 w 1061"/>
                <a:gd name="T15" fmla="*/ 95 h 117"/>
                <a:gd name="T16" fmla="*/ 474 w 1061"/>
                <a:gd name="T17" fmla="*/ 95 h 117"/>
                <a:gd name="T18" fmla="*/ 1011 w 1061"/>
                <a:gd name="T19" fmla="*/ 60 h 117"/>
                <a:gd name="T20" fmla="*/ 552 w 1061"/>
                <a:gd name="T21" fmla="*/ 9 h 117"/>
                <a:gd name="T22" fmla="*/ 530 w 1061"/>
                <a:gd name="T23" fmla="*/ 88 h 117"/>
                <a:gd name="T24" fmla="*/ 518 w 1061"/>
                <a:gd name="T25" fmla="*/ 28 h 117"/>
                <a:gd name="T26" fmla="*/ 847 w 1061"/>
                <a:gd name="T27" fmla="*/ 66 h 117"/>
                <a:gd name="T28" fmla="*/ 843 w 1061"/>
                <a:gd name="T29" fmla="*/ 88 h 117"/>
                <a:gd name="T30" fmla="*/ 752 w 1061"/>
                <a:gd name="T31" fmla="*/ 40 h 117"/>
                <a:gd name="T32" fmla="*/ 736 w 1061"/>
                <a:gd name="T33" fmla="*/ 36 h 117"/>
                <a:gd name="T34" fmla="*/ 264 w 1061"/>
                <a:gd name="T35" fmla="*/ 32 h 117"/>
                <a:gd name="T36" fmla="*/ 340 w 1061"/>
                <a:gd name="T37" fmla="*/ 49 h 117"/>
                <a:gd name="T38" fmla="*/ 707 w 1061"/>
                <a:gd name="T39" fmla="*/ 95 h 117"/>
                <a:gd name="T40" fmla="*/ 661 w 1061"/>
                <a:gd name="T41" fmla="*/ 9 h 117"/>
                <a:gd name="T42" fmla="*/ 919 w 1061"/>
                <a:gd name="T43" fmla="*/ 95 h 117"/>
                <a:gd name="T44" fmla="*/ 294 w 1061"/>
                <a:gd name="T45" fmla="*/ 94 h 117"/>
                <a:gd name="T46" fmla="*/ 329 w 1061"/>
                <a:gd name="T47" fmla="*/ 34 h 117"/>
                <a:gd name="T48" fmla="*/ 293 w 1061"/>
                <a:gd name="T49" fmla="*/ 92 h 117"/>
                <a:gd name="T50" fmla="*/ 134 w 1061"/>
                <a:gd name="T51" fmla="*/ 48 h 117"/>
                <a:gd name="T52" fmla="*/ 191 w 1061"/>
                <a:gd name="T53" fmla="*/ 32 h 117"/>
                <a:gd name="T54" fmla="*/ 222 w 1061"/>
                <a:gd name="T55" fmla="*/ 42 h 117"/>
                <a:gd name="T56" fmla="*/ 1023 w 1061"/>
                <a:gd name="T57" fmla="*/ 32 h 117"/>
                <a:gd name="T58" fmla="*/ 1054 w 1061"/>
                <a:gd name="T59" fmla="*/ 33 h 117"/>
                <a:gd name="T60" fmla="*/ 858 w 1061"/>
                <a:gd name="T61" fmla="*/ 94 h 117"/>
                <a:gd name="T62" fmla="*/ 890 w 1061"/>
                <a:gd name="T63" fmla="*/ 31 h 117"/>
                <a:gd name="T64" fmla="*/ 109 w 1061"/>
                <a:gd name="T65" fmla="*/ 95 h 117"/>
                <a:gd name="T66" fmla="*/ 480 w 1061"/>
                <a:gd name="T67" fmla="*/ 36 h 117"/>
                <a:gd name="T68" fmla="*/ 481 w 1061"/>
                <a:gd name="T69" fmla="*/ 33 h 117"/>
                <a:gd name="T70" fmla="*/ 480 w 1061"/>
                <a:gd name="T71" fmla="*/ 33 h 117"/>
                <a:gd name="T72" fmla="*/ 1061 w 1061"/>
                <a:gd name="T73" fmla="*/ 34 h 117"/>
                <a:gd name="T74" fmla="*/ 1058 w 1061"/>
                <a:gd name="T75" fmla="*/ 36 h 117"/>
                <a:gd name="T76" fmla="*/ 1061 w 1061"/>
                <a:gd name="T77" fmla="*/ 36 h 117"/>
                <a:gd name="T78" fmla="*/ 480 w 1061"/>
                <a:gd name="T79" fmla="*/ 36 h 117"/>
                <a:gd name="T80" fmla="*/ 477 w 1061"/>
                <a:gd name="T81" fmla="*/ 33 h 117"/>
                <a:gd name="T82" fmla="*/ 481 w 1061"/>
                <a:gd name="T83" fmla="*/ 36 h 117"/>
                <a:gd name="T84" fmla="*/ 620 w 1061"/>
                <a:gd name="T85" fmla="*/ 17 h 117"/>
                <a:gd name="T86" fmla="*/ 1000 w 1061"/>
                <a:gd name="T87" fmla="*/ 57 h 117"/>
                <a:gd name="T88" fmla="*/ 809 w 1061"/>
                <a:gd name="T89" fmla="*/ 45 h 117"/>
                <a:gd name="T90" fmla="*/ 235 w 1061"/>
                <a:gd name="T91" fmla="*/ 52 h 117"/>
                <a:gd name="T92" fmla="*/ 348 w 1061"/>
                <a:gd name="T93" fmla="*/ 64 h 117"/>
                <a:gd name="T94" fmla="*/ 478 w 1061"/>
                <a:gd name="T95" fmla="*/ 36 h 117"/>
                <a:gd name="T96" fmla="*/ 481 w 1061"/>
                <a:gd name="T97" fmla="*/ 35 h 117"/>
                <a:gd name="T98" fmla="*/ 1057 w 1061"/>
                <a:gd name="T99" fmla="*/ 34 h 117"/>
                <a:gd name="T100" fmla="*/ 1060 w 1061"/>
                <a:gd name="T101" fmla="*/ 35 h 117"/>
                <a:gd name="T102" fmla="*/ 478 w 1061"/>
                <a:gd name="T103" fmla="*/ 32 h 117"/>
                <a:gd name="T104" fmla="*/ 1059 w 1061"/>
                <a:gd name="T105" fmla="*/ 35 h 117"/>
                <a:gd name="T106" fmla="*/ 480 w 1061"/>
                <a:gd name="T107" fmla="*/ 35 h 117"/>
                <a:gd name="T108" fmla="*/ 478 w 1061"/>
                <a:gd name="T109" fmla="*/ 33 h 117"/>
                <a:gd name="T110" fmla="*/ 1060 w 1061"/>
                <a:gd name="T111" fmla="*/ 33 h 117"/>
                <a:gd name="T112" fmla="*/ 1060 w 1061"/>
                <a:gd name="T113" fmla="*/ 33 h 117"/>
                <a:gd name="T114" fmla="*/ 1060 w 1061"/>
                <a:gd name="T115" fmla="*/ 3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1" h="117">
                  <a:moveTo>
                    <a:pt x="80" y="23"/>
                  </a:moveTo>
                  <a:cubicBezTo>
                    <a:pt x="80" y="24"/>
                    <a:pt x="80" y="24"/>
                    <a:pt x="79" y="25"/>
                  </a:cubicBezTo>
                  <a:cubicBezTo>
                    <a:pt x="69" y="48"/>
                    <a:pt x="59" y="71"/>
                    <a:pt x="49" y="94"/>
                  </a:cubicBezTo>
                  <a:cubicBezTo>
                    <a:pt x="49" y="94"/>
                    <a:pt x="49" y="94"/>
                    <a:pt x="49" y="95"/>
                  </a:cubicBezTo>
                  <a:cubicBezTo>
                    <a:pt x="48" y="95"/>
                    <a:pt x="48" y="96"/>
                    <a:pt x="47" y="95"/>
                  </a:cubicBezTo>
                  <a:cubicBezTo>
                    <a:pt x="46" y="95"/>
                    <a:pt x="44" y="96"/>
                    <a:pt x="43" y="95"/>
                  </a:cubicBezTo>
                  <a:cubicBezTo>
                    <a:pt x="42" y="95"/>
                    <a:pt x="42" y="93"/>
                    <a:pt x="41" y="92"/>
                  </a:cubicBezTo>
                  <a:cubicBezTo>
                    <a:pt x="31" y="69"/>
                    <a:pt x="21" y="47"/>
                    <a:pt x="11" y="25"/>
                  </a:cubicBezTo>
                  <a:cubicBezTo>
                    <a:pt x="11" y="24"/>
                    <a:pt x="11" y="24"/>
                    <a:pt x="10" y="23"/>
                  </a:cubicBezTo>
                  <a:cubicBezTo>
                    <a:pt x="10" y="24"/>
                    <a:pt x="10" y="25"/>
                    <a:pt x="10" y="25"/>
                  </a:cubicBezTo>
                  <a:cubicBezTo>
                    <a:pt x="10" y="48"/>
                    <a:pt x="10" y="71"/>
                    <a:pt x="10" y="93"/>
                  </a:cubicBezTo>
                  <a:cubicBezTo>
                    <a:pt x="10" y="96"/>
                    <a:pt x="11" y="95"/>
                    <a:pt x="8" y="95"/>
                  </a:cubicBezTo>
                  <a:cubicBezTo>
                    <a:pt x="6" y="95"/>
                    <a:pt x="4" y="95"/>
                    <a:pt x="1" y="95"/>
                  </a:cubicBezTo>
                  <a:cubicBezTo>
                    <a:pt x="0" y="95"/>
                    <a:pt x="0" y="95"/>
                    <a:pt x="0" y="95"/>
                  </a:cubicBezTo>
                  <a:cubicBezTo>
                    <a:pt x="0" y="94"/>
                    <a:pt x="0" y="94"/>
                    <a:pt x="0" y="93"/>
                  </a:cubicBezTo>
                  <a:cubicBezTo>
                    <a:pt x="0" y="65"/>
                    <a:pt x="0" y="37"/>
                    <a:pt x="0" y="9"/>
                  </a:cubicBezTo>
                  <a:cubicBezTo>
                    <a:pt x="0" y="7"/>
                    <a:pt x="0" y="7"/>
                    <a:pt x="2" y="7"/>
                  </a:cubicBezTo>
                  <a:cubicBezTo>
                    <a:pt x="6" y="7"/>
                    <a:pt x="9" y="7"/>
                    <a:pt x="12" y="7"/>
                  </a:cubicBezTo>
                  <a:cubicBezTo>
                    <a:pt x="14" y="7"/>
                    <a:pt x="14" y="7"/>
                    <a:pt x="15" y="8"/>
                  </a:cubicBezTo>
                  <a:cubicBezTo>
                    <a:pt x="21" y="24"/>
                    <a:pt x="28" y="39"/>
                    <a:pt x="35" y="55"/>
                  </a:cubicBezTo>
                  <a:cubicBezTo>
                    <a:pt x="38" y="62"/>
                    <a:pt x="41" y="69"/>
                    <a:pt x="45" y="76"/>
                  </a:cubicBezTo>
                  <a:cubicBezTo>
                    <a:pt x="45" y="77"/>
                    <a:pt x="45" y="77"/>
                    <a:pt x="45" y="78"/>
                  </a:cubicBezTo>
                  <a:cubicBezTo>
                    <a:pt x="46" y="77"/>
                    <a:pt x="46" y="77"/>
                    <a:pt x="46" y="76"/>
                  </a:cubicBezTo>
                  <a:cubicBezTo>
                    <a:pt x="52" y="63"/>
                    <a:pt x="58" y="50"/>
                    <a:pt x="64" y="36"/>
                  </a:cubicBezTo>
                  <a:cubicBezTo>
                    <a:pt x="69" y="27"/>
                    <a:pt x="73" y="18"/>
                    <a:pt x="77" y="8"/>
                  </a:cubicBezTo>
                  <a:cubicBezTo>
                    <a:pt x="77" y="7"/>
                    <a:pt x="78" y="7"/>
                    <a:pt x="79" y="7"/>
                  </a:cubicBezTo>
                  <a:cubicBezTo>
                    <a:pt x="83" y="7"/>
                    <a:pt x="86" y="7"/>
                    <a:pt x="90" y="7"/>
                  </a:cubicBezTo>
                  <a:cubicBezTo>
                    <a:pt x="91" y="7"/>
                    <a:pt x="91" y="7"/>
                    <a:pt x="91" y="8"/>
                  </a:cubicBezTo>
                  <a:cubicBezTo>
                    <a:pt x="91" y="11"/>
                    <a:pt x="91" y="13"/>
                    <a:pt x="91" y="16"/>
                  </a:cubicBezTo>
                  <a:cubicBezTo>
                    <a:pt x="91" y="42"/>
                    <a:pt x="91" y="68"/>
                    <a:pt x="91" y="94"/>
                  </a:cubicBezTo>
                  <a:cubicBezTo>
                    <a:pt x="91" y="96"/>
                    <a:pt x="91" y="95"/>
                    <a:pt x="89" y="95"/>
                  </a:cubicBezTo>
                  <a:cubicBezTo>
                    <a:pt x="86" y="95"/>
                    <a:pt x="84" y="95"/>
                    <a:pt x="82" y="95"/>
                  </a:cubicBezTo>
                  <a:cubicBezTo>
                    <a:pt x="80" y="95"/>
                    <a:pt x="80" y="95"/>
                    <a:pt x="80" y="94"/>
                  </a:cubicBezTo>
                  <a:cubicBezTo>
                    <a:pt x="80" y="94"/>
                    <a:pt x="80" y="94"/>
                    <a:pt x="80" y="93"/>
                  </a:cubicBezTo>
                  <a:cubicBezTo>
                    <a:pt x="80" y="71"/>
                    <a:pt x="80" y="48"/>
                    <a:pt x="80" y="25"/>
                  </a:cubicBezTo>
                  <a:cubicBezTo>
                    <a:pt x="80" y="25"/>
                    <a:pt x="80" y="24"/>
                    <a:pt x="80" y="23"/>
                  </a:cubicBezTo>
                  <a:close/>
                  <a:moveTo>
                    <a:pt x="644" y="72"/>
                  </a:moveTo>
                  <a:cubicBezTo>
                    <a:pt x="647" y="65"/>
                    <a:pt x="648" y="58"/>
                    <a:pt x="648" y="50"/>
                  </a:cubicBezTo>
                  <a:cubicBezTo>
                    <a:pt x="648" y="43"/>
                    <a:pt x="647" y="37"/>
                    <a:pt x="644" y="30"/>
                  </a:cubicBezTo>
                  <a:cubicBezTo>
                    <a:pt x="640" y="19"/>
                    <a:pt x="631" y="11"/>
                    <a:pt x="620" y="7"/>
                  </a:cubicBezTo>
                  <a:cubicBezTo>
                    <a:pt x="612" y="5"/>
                    <a:pt x="605" y="5"/>
                    <a:pt x="597" y="6"/>
                  </a:cubicBezTo>
                  <a:cubicBezTo>
                    <a:pt x="585" y="9"/>
                    <a:pt x="575" y="16"/>
                    <a:pt x="569" y="27"/>
                  </a:cubicBezTo>
                  <a:cubicBezTo>
                    <a:pt x="566" y="34"/>
                    <a:pt x="564" y="42"/>
                    <a:pt x="564" y="50"/>
                  </a:cubicBezTo>
                  <a:cubicBezTo>
                    <a:pt x="564" y="57"/>
                    <a:pt x="565" y="64"/>
                    <a:pt x="567" y="71"/>
                  </a:cubicBezTo>
                  <a:cubicBezTo>
                    <a:pt x="571" y="80"/>
                    <a:pt x="577" y="88"/>
                    <a:pt x="586" y="93"/>
                  </a:cubicBezTo>
                  <a:cubicBezTo>
                    <a:pt x="591" y="95"/>
                    <a:pt x="597" y="97"/>
                    <a:pt x="603" y="97"/>
                  </a:cubicBezTo>
                  <a:cubicBezTo>
                    <a:pt x="605" y="97"/>
                    <a:pt x="605" y="97"/>
                    <a:pt x="606" y="98"/>
                  </a:cubicBezTo>
                  <a:cubicBezTo>
                    <a:pt x="611" y="104"/>
                    <a:pt x="616" y="110"/>
                    <a:pt x="621" y="116"/>
                  </a:cubicBezTo>
                  <a:cubicBezTo>
                    <a:pt x="622" y="117"/>
                    <a:pt x="623" y="117"/>
                    <a:pt x="624" y="117"/>
                  </a:cubicBezTo>
                  <a:cubicBezTo>
                    <a:pt x="628" y="117"/>
                    <a:pt x="631" y="117"/>
                    <a:pt x="635" y="117"/>
                  </a:cubicBezTo>
                  <a:cubicBezTo>
                    <a:pt x="636" y="117"/>
                    <a:pt x="636" y="117"/>
                    <a:pt x="637" y="117"/>
                  </a:cubicBezTo>
                  <a:cubicBezTo>
                    <a:pt x="630" y="110"/>
                    <a:pt x="623" y="103"/>
                    <a:pt x="616" y="96"/>
                  </a:cubicBezTo>
                  <a:cubicBezTo>
                    <a:pt x="630" y="92"/>
                    <a:pt x="639" y="85"/>
                    <a:pt x="644" y="72"/>
                  </a:cubicBezTo>
                  <a:close/>
                  <a:moveTo>
                    <a:pt x="474" y="87"/>
                  </a:moveTo>
                  <a:cubicBezTo>
                    <a:pt x="471" y="88"/>
                    <a:pt x="468" y="88"/>
                    <a:pt x="465" y="88"/>
                  </a:cubicBezTo>
                  <a:cubicBezTo>
                    <a:pt x="462" y="87"/>
                    <a:pt x="460" y="86"/>
                    <a:pt x="459" y="83"/>
                  </a:cubicBezTo>
                  <a:cubicBezTo>
                    <a:pt x="459" y="81"/>
                    <a:pt x="458" y="79"/>
                    <a:pt x="458" y="77"/>
                  </a:cubicBezTo>
                  <a:cubicBezTo>
                    <a:pt x="458" y="65"/>
                    <a:pt x="458" y="54"/>
                    <a:pt x="458" y="42"/>
                  </a:cubicBezTo>
                  <a:cubicBezTo>
                    <a:pt x="458" y="41"/>
                    <a:pt x="458" y="41"/>
                    <a:pt x="460" y="41"/>
                  </a:cubicBezTo>
                  <a:cubicBezTo>
                    <a:pt x="465" y="41"/>
                    <a:pt x="469" y="41"/>
                    <a:pt x="473" y="41"/>
                  </a:cubicBezTo>
                  <a:cubicBezTo>
                    <a:pt x="474" y="41"/>
                    <a:pt x="474" y="41"/>
                    <a:pt x="474" y="40"/>
                  </a:cubicBezTo>
                  <a:cubicBezTo>
                    <a:pt x="474" y="38"/>
                    <a:pt x="474" y="35"/>
                    <a:pt x="474" y="33"/>
                  </a:cubicBezTo>
                  <a:cubicBezTo>
                    <a:pt x="474" y="32"/>
                    <a:pt x="474" y="32"/>
                    <a:pt x="473" y="32"/>
                  </a:cubicBezTo>
                  <a:cubicBezTo>
                    <a:pt x="469" y="32"/>
                    <a:pt x="465" y="32"/>
                    <a:pt x="461" y="32"/>
                  </a:cubicBezTo>
                  <a:cubicBezTo>
                    <a:pt x="458" y="32"/>
                    <a:pt x="458" y="32"/>
                    <a:pt x="458" y="30"/>
                  </a:cubicBezTo>
                  <a:cubicBezTo>
                    <a:pt x="458" y="25"/>
                    <a:pt x="458" y="20"/>
                    <a:pt x="458" y="15"/>
                  </a:cubicBezTo>
                  <a:cubicBezTo>
                    <a:pt x="458" y="14"/>
                    <a:pt x="459" y="14"/>
                    <a:pt x="458" y="13"/>
                  </a:cubicBezTo>
                  <a:cubicBezTo>
                    <a:pt x="455" y="14"/>
                    <a:pt x="452" y="15"/>
                    <a:pt x="450" y="16"/>
                  </a:cubicBezTo>
                  <a:cubicBezTo>
                    <a:pt x="448" y="17"/>
                    <a:pt x="448" y="16"/>
                    <a:pt x="448" y="18"/>
                  </a:cubicBezTo>
                  <a:cubicBezTo>
                    <a:pt x="448" y="22"/>
                    <a:pt x="448" y="27"/>
                    <a:pt x="448" y="31"/>
                  </a:cubicBezTo>
                  <a:cubicBezTo>
                    <a:pt x="448" y="32"/>
                    <a:pt x="448" y="32"/>
                    <a:pt x="447" y="32"/>
                  </a:cubicBezTo>
                  <a:cubicBezTo>
                    <a:pt x="440" y="32"/>
                    <a:pt x="432" y="32"/>
                    <a:pt x="424" y="32"/>
                  </a:cubicBezTo>
                  <a:cubicBezTo>
                    <a:pt x="424" y="32"/>
                    <a:pt x="423" y="32"/>
                    <a:pt x="423" y="31"/>
                  </a:cubicBezTo>
                  <a:cubicBezTo>
                    <a:pt x="423" y="28"/>
                    <a:pt x="423" y="25"/>
                    <a:pt x="423" y="22"/>
                  </a:cubicBezTo>
                  <a:cubicBezTo>
                    <a:pt x="423" y="20"/>
                    <a:pt x="424" y="17"/>
                    <a:pt x="424" y="15"/>
                  </a:cubicBezTo>
                  <a:cubicBezTo>
                    <a:pt x="425" y="12"/>
                    <a:pt x="427" y="10"/>
                    <a:pt x="430" y="10"/>
                  </a:cubicBezTo>
                  <a:cubicBezTo>
                    <a:pt x="431" y="9"/>
                    <a:pt x="433" y="9"/>
                    <a:pt x="435" y="9"/>
                  </a:cubicBezTo>
                  <a:cubicBezTo>
                    <a:pt x="437" y="9"/>
                    <a:pt x="439" y="10"/>
                    <a:pt x="441" y="10"/>
                  </a:cubicBezTo>
                  <a:cubicBezTo>
                    <a:pt x="441" y="8"/>
                    <a:pt x="441" y="5"/>
                    <a:pt x="441" y="2"/>
                  </a:cubicBezTo>
                  <a:cubicBezTo>
                    <a:pt x="441" y="2"/>
                    <a:pt x="440" y="1"/>
                    <a:pt x="440" y="1"/>
                  </a:cubicBezTo>
                  <a:cubicBezTo>
                    <a:pt x="434" y="0"/>
                    <a:pt x="429" y="0"/>
                    <a:pt x="424" y="2"/>
                  </a:cubicBezTo>
                  <a:cubicBezTo>
                    <a:pt x="417" y="6"/>
                    <a:pt x="414" y="12"/>
                    <a:pt x="413" y="19"/>
                  </a:cubicBezTo>
                  <a:cubicBezTo>
                    <a:pt x="413" y="23"/>
                    <a:pt x="413" y="27"/>
                    <a:pt x="413" y="31"/>
                  </a:cubicBezTo>
                  <a:cubicBezTo>
                    <a:pt x="413" y="32"/>
                    <a:pt x="413" y="32"/>
                    <a:pt x="412" y="32"/>
                  </a:cubicBezTo>
                  <a:cubicBezTo>
                    <a:pt x="409" y="32"/>
                    <a:pt x="406" y="32"/>
                    <a:pt x="403" y="32"/>
                  </a:cubicBezTo>
                  <a:cubicBezTo>
                    <a:pt x="403" y="32"/>
                    <a:pt x="402" y="32"/>
                    <a:pt x="402" y="33"/>
                  </a:cubicBezTo>
                  <a:cubicBezTo>
                    <a:pt x="402" y="35"/>
                    <a:pt x="402" y="38"/>
                    <a:pt x="402" y="40"/>
                  </a:cubicBezTo>
                  <a:cubicBezTo>
                    <a:pt x="402" y="40"/>
                    <a:pt x="403" y="41"/>
                    <a:pt x="403" y="41"/>
                  </a:cubicBezTo>
                  <a:cubicBezTo>
                    <a:pt x="406" y="41"/>
                    <a:pt x="409" y="41"/>
                    <a:pt x="412" y="41"/>
                  </a:cubicBezTo>
                  <a:cubicBezTo>
                    <a:pt x="413" y="41"/>
                    <a:pt x="413" y="41"/>
                    <a:pt x="413" y="42"/>
                  </a:cubicBezTo>
                  <a:cubicBezTo>
                    <a:pt x="413" y="42"/>
                    <a:pt x="413" y="43"/>
                    <a:pt x="413" y="43"/>
                  </a:cubicBezTo>
                  <a:cubicBezTo>
                    <a:pt x="413" y="60"/>
                    <a:pt x="413" y="77"/>
                    <a:pt x="413" y="93"/>
                  </a:cubicBezTo>
                  <a:cubicBezTo>
                    <a:pt x="413" y="94"/>
                    <a:pt x="413" y="94"/>
                    <a:pt x="413" y="94"/>
                  </a:cubicBezTo>
                  <a:cubicBezTo>
                    <a:pt x="413" y="95"/>
                    <a:pt x="413" y="95"/>
                    <a:pt x="414" y="95"/>
                  </a:cubicBezTo>
                  <a:cubicBezTo>
                    <a:pt x="416" y="95"/>
                    <a:pt x="418" y="96"/>
                    <a:pt x="420" y="95"/>
                  </a:cubicBezTo>
                  <a:cubicBezTo>
                    <a:pt x="421" y="95"/>
                    <a:pt x="422" y="96"/>
                    <a:pt x="423" y="95"/>
                  </a:cubicBezTo>
                  <a:cubicBezTo>
                    <a:pt x="424" y="95"/>
                    <a:pt x="423" y="93"/>
                    <a:pt x="423" y="92"/>
                  </a:cubicBezTo>
                  <a:cubicBezTo>
                    <a:pt x="423" y="75"/>
                    <a:pt x="423" y="59"/>
                    <a:pt x="423" y="42"/>
                  </a:cubicBezTo>
                  <a:cubicBezTo>
                    <a:pt x="423" y="40"/>
                    <a:pt x="423" y="41"/>
                    <a:pt x="425" y="41"/>
                  </a:cubicBezTo>
                  <a:cubicBezTo>
                    <a:pt x="432" y="41"/>
                    <a:pt x="439" y="41"/>
                    <a:pt x="446" y="41"/>
                  </a:cubicBezTo>
                  <a:cubicBezTo>
                    <a:pt x="447" y="41"/>
                    <a:pt x="447" y="41"/>
                    <a:pt x="447" y="41"/>
                  </a:cubicBezTo>
                  <a:cubicBezTo>
                    <a:pt x="448" y="41"/>
                    <a:pt x="448" y="41"/>
                    <a:pt x="448" y="42"/>
                  </a:cubicBezTo>
                  <a:cubicBezTo>
                    <a:pt x="448" y="42"/>
                    <a:pt x="448" y="42"/>
                    <a:pt x="448" y="43"/>
                  </a:cubicBezTo>
                  <a:cubicBezTo>
                    <a:pt x="448" y="55"/>
                    <a:pt x="448" y="66"/>
                    <a:pt x="448" y="78"/>
                  </a:cubicBezTo>
                  <a:cubicBezTo>
                    <a:pt x="448" y="81"/>
                    <a:pt x="449" y="85"/>
                    <a:pt x="450" y="88"/>
                  </a:cubicBezTo>
                  <a:cubicBezTo>
                    <a:pt x="451" y="92"/>
                    <a:pt x="454" y="95"/>
                    <a:pt x="459" y="96"/>
                  </a:cubicBezTo>
                  <a:cubicBezTo>
                    <a:pt x="462" y="97"/>
                    <a:pt x="465" y="97"/>
                    <a:pt x="469" y="97"/>
                  </a:cubicBezTo>
                  <a:cubicBezTo>
                    <a:pt x="470" y="96"/>
                    <a:pt x="472" y="96"/>
                    <a:pt x="474" y="95"/>
                  </a:cubicBezTo>
                  <a:cubicBezTo>
                    <a:pt x="474" y="95"/>
                    <a:pt x="474" y="95"/>
                    <a:pt x="474" y="94"/>
                  </a:cubicBezTo>
                  <a:cubicBezTo>
                    <a:pt x="474" y="92"/>
                    <a:pt x="474" y="89"/>
                    <a:pt x="474" y="87"/>
                  </a:cubicBezTo>
                  <a:cubicBezTo>
                    <a:pt x="474" y="86"/>
                    <a:pt x="474" y="86"/>
                    <a:pt x="474" y="87"/>
                  </a:cubicBezTo>
                  <a:close/>
                  <a:moveTo>
                    <a:pt x="1004" y="83"/>
                  </a:moveTo>
                  <a:cubicBezTo>
                    <a:pt x="998" y="87"/>
                    <a:pt x="990" y="89"/>
                    <a:pt x="982" y="88"/>
                  </a:cubicBezTo>
                  <a:cubicBezTo>
                    <a:pt x="975" y="87"/>
                    <a:pt x="971" y="83"/>
                    <a:pt x="968" y="77"/>
                  </a:cubicBezTo>
                  <a:cubicBezTo>
                    <a:pt x="967" y="74"/>
                    <a:pt x="966" y="71"/>
                    <a:pt x="966" y="68"/>
                  </a:cubicBezTo>
                  <a:cubicBezTo>
                    <a:pt x="966" y="66"/>
                    <a:pt x="966" y="66"/>
                    <a:pt x="968" y="66"/>
                  </a:cubicBezTo>
                  <a:cubicBezTo>
                    <a:pt x="981" y="66"/>
                    <a:pt x="995" y="66"/>
                    <a:pt x="1009" y="66"/>
                  </a:cubicBezTo>
                  <a:cubicBezTo>
                    <a:pt x="1009" y="66"/>
                    <a:pt x="1009" y="66"/>
                    <a:pt x="1010" y="66"/>
                  </a:cubicBezTo>
                  <a:cubicBezTo>
                    <a:pt x="1010" y="66"/>
                    <a:pt x="1011" y="66"/>
                    <a:pt x="1011" y="65"/>
                  </a:cubicBezTo>
                  <a:cubicBezTo>
                    <a:pt x="1011" y="63"/>
                    <a:pt x="1011" y="62"/>
                    <a:pt x="1011" y="60"/>
                  </a:cubicBezTo>
                  <a:cubicBezTo>
                    <a:pt x="1010" y="55"/>
                    <a:pt x="1010" y="50"/>
                    <a:pt x="1008" y="46"/>
                  </a:cubicBezTo>
                  <a:cubicBezTo>
                    <a:pt x="1005" y="39"/>
                    <a:pt x="1001" y="34"/>
                    <a:pt x="994" y="32"/>
                  </a:cubicBezTo>
                  <a:cubicBezTo>
                    <a:pt x="988" y="30"/>
                    <a:pt x="982" y="30"/>
                    <a:pt x="977" y="32"/>
                  </a:cubicBezTo>
                  <a:cubicBezTo>
                    <a:pt x="968" y="34"/>
                    <a:pt x="963" y="39"/>
                    <a:pt x="959" y="47"/>
                  </a:cubicBezTo>
                  <a:cubicBezTo>
                    <a:pt x="954" y="58"/>
                    <a:pt x="954" y="70"/>
                    <a:pt x="958" y="81"/>
                  </a:cubicBezTo>
                  <a:cubicBezTo>
                    <a:pt x="962" y="90"/>
                    <a:pt x="968" y="95"/>
                    <a:pt x="977" y="96"/>
                  </a:cubicBezTo>
                  <a:cubicBezTo>
                    <a:pt x="984" y="98"/>
                    <a:pt x="991" y="97"/>
                    <a:pt x="997" y="95"/>
                  </a:cubicBezTo>
                  <a:cubicBezTo>
                    <a:pt x="1000" y="94"/>
                    <a:pt x="1003" y="93"/>
                    <a:pt x="1005" y="92"/>
                  </a:cubicBezTo>
                  <a:cubicBezTo>
                    <a:pt x="1006" y="91"/>
                    <a:pt x="1006" y="91"/>
                    <a:pt x="1006" y="90"/>
                  </a:cubicBezTo>
                  <a:cubicBezTo>
                    <a:pt x="1006" y="87"/>
                    <a:pt x="1006" y="85"/>
                    <a:pt x="1006" y="81"/>
                  </a:cubicBezTo>
                  <a:cubicBezTo>
                    <a:pt x="1005" y="82"/>
                    <a:pt x="1005" y="82"/>
                    <a:pt x="1004" y="83"/>
                  </a:cubicBezTo>
                  <a:close/>
                  <a:moveTo>
                    <a:pt x="552" y="9"/>
                  </a:moveTo>
                  <a:cubicBezTo>
                    <a:pt x="552" y="8"/>
                    <a:pt x="552" y="8"/>
                    <a:pt x="552" y="8"/>
                  </a:cubicBezTo>
                  <a:cubicBezTo>
                    <a:pt x="551" y="7"/>
                    <a:pt x="550" y="7"/>
                    <a:pt x="549" y="7"/>
                  </a:cubicBezTo>
                  <a:cubicBezTo>
                    <a:pt x="545" y="6"/>
                    <a:pt x="542" y="5"/>
                    <a:pt x="539" y="5"/>
                  </a:cubicBezTo>
                  <a:cubicBezTo>
                    <a:pt x="534" y="5"/>
                    <a:pt x="529" y="5"/>
                    <a:pt x="524" y="7"/>
                  </a:cubicBezTo>
                  <a:cubicBezTo>
                    <a:pt x="513" y="10"/>
                    <a:pt x="507" y="18"/>
                    <a:pt x="507" y="28"/>
                  </a:cubicBezTo>
                  <a:cubicBezTo>
                    <a:pt x="507" y="35"/>
                    <a:pt x="509" y="40"/>
                    <a:pt x="513" y="45"/>
                  </a:cubicBezTo>
                  <a:cubicBezTo>
                    <a:pt x="516" y="48"/>
                    <a:pt x="519" y="50"/>
                    <a:pt x="522" y="52"/>
                  </a:cubicBezTo>
                  <a:cubicBezTo>
                    <a:pt x="525" y="53"/>
                    <a:pt x="528" y="55"/>
                    <a:pt x="531" y="57"/>
                  </a:cubicBezTo>
                  <a:cubicBezTo>
                    <a:pt x="534" y="59"/>
                    <a:pt x="537" y="61"/>
                    <a:pt x="540" y="63"/>
                  </a:cubicBezTo>
                  <a:cubicBezTo>
                    <a:pt x="544" y="66"/>
                    <a:pt x="545" y="71"/>
                    <a:pt x="545" y="76"/>
                  </a:cubicBezTo>
                  <a:cubicBezTo>
                    <a:pt x="545" y="81"/>
                    <a:pt x="542" y="84"/>
                    <a:pt x="537" y="86"/>
                  </a:cubicBezTo>
                  <a:cubicBezTo>
                    <a:pt x="535" y="87"/>
                    <a:pt x="532" y="87"/>
                    <a:pt x="530" y="88"/>
                  </a:cubicBezTo>
                  <a:cubicBezTo>
                    <a:pt x="522" y="88"/>
                    <a:pt x="514" y="85"/>
                    <a:pt x="508" y="81"/>
                  </a:cubicBezTo>
                  <a:cubicBezTo>
                    <a:pt x="507" y="80"/>
                    <a:pt x="507" y="80"/>
                    <a:pt x="507" y="80"/>
                  </a:cubicBezTo>
                  <a:cubicBezTo>
                    <a:pt x="507" y="84"/>
                    <a:pt x="507" y="87"/>
                    <a:pt x="507" y="91"/>
                  </a:cubicBezTo>
                  <a:cubicBezTo>
                    <a:pt x="507" y="92"/>
                    <a:pt x="507" y="92"/>
                    <a:pt x="508" y="92"/>
                  </a:cubicBezTo>
                  <a:cubicBezTo>
                    <a:pt x="509" y="93"/>
                    <a:pt x="511" y="94"/>
                    <a:pt x="513" y="95"/>
                  </a:cubicBezTo>
                  <a:cubicBezTo>
                    <a:pt x="521" y="97"/>
                    <a:pt x="529" y="98"/>
                    <a:pt x="537" y="96"/>
                  </a:cubicBezTo>
                  <a:cubicBezTo>
                    <a:pt x="543" y="94"/>
                    <a:pt x="548" y="92"/>
                    <a:pt x="551" y="88"/>
                  </a:cubicBezTo>
                  <a:cubicBezTo>
                    <a:pt x="557" y="81"/>
                    <a:pt x="559" y="66"/>
                    <a:pt x="549" y="57"/>
                  </a:cubicBezTo>
                  <a:cubicBezTo>
                    <a:pt x="547" y="55"/>
                    <a:pt x="545" y="53"/>
                    <a:pt x="542" y="52"/>
                  </a:cubicBezTo>
                  <a:cubicBezTo>
                    <a:pt x="539" y="50"/>
                    <a:pt x="536" y="48"/>
                    <a:pt x="533" y="46"/>
                  </a:cubicBezTo>
                  <a:cubicBezTo>
                    <a:pt x="530" y="44"/>
                    <a:pt x="526" y="42"/>
                    <a:pt x="523" y="40"/>
                  </a:cubicBezTo>
                  <a:cubicBezTo>
                    <a:pt x="519" y="37"/>
                    <a:pt x="518" y="33"/>
                    <a:pt x="518" y="28"/>
                  </a:cubicBezTo>
                  <a:cubicBezTo>
                    <a:pt x="518" y="23"/>
                    <a:pt x="520" y="20"/>
                    <a:pt x="524" y="17"/>
                  </a:cubicBezTo>
                  <a:cubicBezTo>
                    <a:pt x="525" y="16"/>
                    <a:pt x="527" y="16"/>
                    <a:pt x="528" y="15"/>
                  </a:cubicBezTo>
                  <a:cubicBezTo>
                    <a:pt x="533" y="14"/>
                    <a:pt x="537" y="14"/>
                    <a:pt x="541" y="15"/>
                  </a:cubicBezTo>
                  <a:cubicBezTo>
                    <a:pt x="545" y="16"/>
                    <a:pt x="549" y="17"/>
                    <a:pt x="552" y="20"/>
                  </a:cubicBezTo>
                  <a:cubicBezTo>
                    <a:pt x="552" y="16"/>
                    <a:pt x="552" y="13"/>
                    <a:pt x="552" y="9"/>
                  </a:cubicBezTo>
                  <a:close/>
                  <a:moveTo>
                    <a:pt x="842" y="82"/>
                  </a:moveTo>
                  <a:cubicBezTo>
                    <a:pt x="835" y="87"/>
                    <a:pt x="827" y="89"/>
                    <a:pt x="819" y="88"/>
                  </a:cubicBezTo>
                  <a:cubicBezTo>
                    <a:pt x="812" y="87"/>
                    <a:pt x="807" y="83"/>
                    <a:pt x="805" y="77"/>
                  </a:cubicBezTo>
                  <a:cubicBezTo>
                    <a:pt x="804" y="74"/>
                    <a:pt x="803" y="71"/>
                    <a:pt x="803" y="68"/>
                  </a:cubicBezTo>
                  <a:cubicBezTo>
                    <a:pt x="803" y="66"/>
                    <a:pt x="803" y="66"/>
                    <a:pt x="804" y="66"/>
                  </a:cubicBezTo>
                  <a:cubicBezTo>
                    <a:pt x="818" y="66"/>
                    <a:pt x="832" y="66"/>
                    <a:pt x="845" y="66"/>
                  </a:cubicBezTo>
                  <a:cubicBezTo>
                    <a:pt x="846" y="66"/>
                    <a:pt x="846" y="66"/>
                    <a:pt x="847" y="66"/>
                  </a:cubicBezTo>
                  <a:cubicBezTo>
                    <a:pt x="847" y="66"/>
                    <a:pt x="847" y="66"/>
                    <a:pt x="847" y="65"/>
                  </a:cubicBezTo>
                  <a:cubicBezTo>
                    <a:pt x="847" y="63"/>
                    <a:pt x="847" y="60"/>
                    <a:pt x="847" y="57"/>
                  </a:cubicBezTo>
                  <a:cubicBezTo>
                    <a:pt x="847" y="53"/>
                    <a:pt x="847" y="50"/>
                    <a:pt x="845" y="47"/>
                  </a:cubicBezTo>
                  <a:cubicBezTo>
                    <a:pt x="843" y="40"/>
                    <a:pt x="839" y="35"/>
                    <a:pt x="831" y="32"/>
                  </a:cubicBezTo>
                  <a:cubicBezTo>
                    <a:pt x="825" y="30"/>
                    <a:pt x="818" y="30"/>
                    <a:pt x="811" y="32"/>
                  </a:cubicBezTo>
                  <a:cubicBezTo>
                    <a:pt x="804" y="35"/>
                    <a:pt x="798" y="41"/>
                    <a:pt x="795" y="49"/>
                  </a:cubicBezTo>
                  <a:cubicBezTo>
                    <a:pt x="792" y="55"/>
                    <a:pt x="792" y="62"/>
                    <a:pt x="792" y="68"/>
                  </a:cubicBezTo>
                  <a:cubicBezTo>
                    <a:pt x="793" y="73"/>
                    <a:pt x="793" y="77"/>
                    <a:pt x="795" y="81"/>
                  </a:cubicBezTo>
                  <a:cubicBezTo>
                    <a:pt x="799" y="89"/>
                    <a:pt x="805" y="94"/>
                    <a:pt x="814" y="96"/>
                  </a:cubicBezTo>
                  <a:cubicBezTo>
                    <a:pt x="818" y="97"/>
                    <a:pt x="822" y="97"/>
                    <a:pt x="826" y="97"/>
                  </a:cubicBezTo>
                  <a:cubicBezTo>
                    <a:pt x="831" y="96"/>
                    <a:pt x="836" y="95"/>
                    <a:pt x="841" y="92"/>
                  </a:cubicBezTo>
                  <a:cubicBezTo>
                    <a:pt x="843" y="91"/>
                    <a:pt x="843" y="91"/>
                    <a:pt x="843" y="88"/>
                  </a:cubicBezTo>
                  <a:cubicBezTo>
                    <a:pt x="843" y="86"/>
                    <a:pt x="843" y="84"/>
                    <a:pt x="843" y="82"/>
                  </a:cubicBezTo>
                  <a:cubicBezTo>
                    <a:pt x="842" y="82"/>
                    <a:pt x="842" y="82"/>
                    <a:pt x="842" y="82"/>
                  </a:cubicBezTo>
                  <a:close/>
                  <a:moveTo>
                    <a:pt x="735" y="81"/>
                  </a:moveTo>
                  <a:cubicBezTo>
                    <a:pt x="735" y="84"/>
                    <a:pt x="735" y="87"/>
                    <a:pt x="735" y="91"/>
                  </a:cubicBezTo>
                  <a:cubicBezTo>
                    <a:pt x="735" y="92"/>
                    <a:pt x="736" y="92"/>
                    <a:pt x="737" y="93"/>
                  </a:cubicBezTo>
                  <a:cubicBezTo>
                    <a:pt x="739" y="94"/>
                    <a:pt x="742" y="95"/>
                    <a:pt x="745" y="96"/>
                  </a:cubicBezTo>
                  <a:cubicBezTo>
                    <a:pt x="753" y="98"/>
                    <a:pt x="761" y="98"/>
                    <a:pt x="768" y="95"/>
                  </a:cubicBezTo>
                  <a:cubicBezTo>
                    <a:pt x="777" y="92"/>
                    <a:pt x="783" y="87"/>
                    <a:pt x="784" y="77"/>
                  </a:cubicBezTo>
                  <a:cubicBezTo>
                    <a:pt x="786" y="70"/>
                    <a:pt x="784" y="63"/>
                    <a:pt x="778" y="58"/>
                  </a:cubicBezTo>
                  <a:cubicBezTo>
                    <a:pt x="776" y="56"/>
                    <a:pt x="774" y="54"/>
                    <a:pt x="771" y="52"/>
                  </a:cubicBezTo>
                  <a:cubicBezTo>
                    <a:pt x="768" y="50"/>
                    <a:pt x="764" y="48"/>
                    <a:pt x="761" y="46"/>
                  </a:cubicBezTo>
                  <a:cubicBezTo>
                    <a:pt x="758" y="44"/>
                    <a:pt x="755" y="42"/>
                    <a:pt x="752" y="40"/>
                  </a:cubicBezTo>
                  <a:cubicBezTo>
                    <a:pt x="748" y="37"/>
                    <a:pt x="746" y="34"/>
                    <a:pt x="746" y="29"/>
                  </a:cubicBezTo>
                  <a:cubicBezTo>
                    <a:pt x="746" y="24"/>
                    <a:pt x="748" y="21"/>
                    <a:pt x="751" y="18"/>
                  </a:cubicBezTo>
                  <a:cubicBezTo>
                    <a:pt x="753" y="17"/>
                    <a:pt x="755" y="16"/>
                    <a:pt x="757" y="15"/>
                  </a:cubicBezTo>
                  <a:cubicBezTo>
                    <a:pt x="765" y="14"/>
                    <a:pt x="773" y="15"/>
                    <a:pt x="780" y="19"/>
                  </a:cubicBezTo>
                  <a:cubicBezTo>
                    <a:pt x="780" y="19"/>
                    <a:pt x="780" y="20"/>
                    <a:pt x="781" y="20"/>
                  </a:cubicBezTo>
                  <a:cubicBezTo>
                    <a:pt x="781" y="20"/>
                    <a:pt x="781" y="20"/>
                    <a:pt x="781" y="20"/>
                  </a:cubicBezTo>
                  <a:cubicBezTo>
                    <a:pt x="781" y="16"/>
                    <a:pt x="781" y="13"/>
                    <a:pt x="781" y="9"/>
                  </a:cubicBezTo>
                  <a:cubicBezTo>
                    <a:pt x="781" y="8"/>
                    <a:pt x="781" y="8"/>
                    <a:pt x="780" y="8"/>
                  </a:cubicBezTo>
                  <a:cubicBezTo>
                    <a:pt x="779" y="7"/>
                    <a:pt x="778" y="7"/>
                    <a:pt x="777" y="7"/>
                  </a:cubicBezTo>
                  <a:cubicBezTo>
                    <a:pt x="772" y="5"/>
                    <a:pt x="766" y="5"/>
                    <a:pt x="760" y="5"/>
                  </a:cubicBezTo>
                  <a:cubicBezTo>
                    <a:pt x="756" y="6"/>
                    <a:pt x="753" y="6"/>
                    <a:pt x="749" y="8"/>
                  </a:cubicBezTo>
                  <a:cubicBezTo>
                    <a:pt x="737" y="14"/>
                    <a:pt x="733" y="25"/>
                    <a:pt x="736" y="36"/>
                  </a:cubicBezTo>
                  <a:cubicBezTo>
                    <a:pt x="738" y="41"/>
                    <a:pt x="741" y="44"/>
                    <a:pt x="744" y="47"/>
                  </a:cubicBezTo>
                  <a:cubicBezTo>
                    <a:pt x="748" y="50"/>
                    <a:pt x="751" y="52"/>
                    <a:pt x="755" y="54"/>
                  </a:cubicBezTo>
                  <a:cubicBezTo>
                    <a:pt x="758" y="56"/>
                    <a:pt x="762" y="58"/>
                    <a:pt x="765" y="61"/>
                  </a:cubicBezTo>
                  <a:cubicBezTo>
                    <a:pt x="767" y="62"/>
                    <a:pt x="769" y="63"/>
                    <a:pt x="770" y="65"/>
                  </a:cubicBezTo>
                  <a:cubicBezTo>
                    <a:pt x="774" y="69"/>
                    <a:pt x="775" y="74"/>
                    <a:pt x="773" y="79"/>
                  </a:cubicBezTo>
                  <a:cubicBezTo>
                    <a:pt x="772" y="83"/>
                    <a:pt x="768" y="86"/>
                    <a:pt x="764" y="87"/>
                  </a:cubicBezTo>
                  <a:cubicBezTo>
                    <a:pt x="764" y="87"/>
                    <a:pt x="763" y="87"/>
                    <a:pt x="763" y="87"/>
                  </a:cubicBezTo>
                  <a:cubicBezTo>
                    <a:pt x="757" y="88"/>
                    <a:pt x="751" y="87"/>
                    <a:pt x="745" y="85"/>
                  </a:cubicBezTo>
                  <a:cubicBezTo>
                    <a:pt x="742" y="84"/>
                    <a:pt x="738" y="82"/>
                    <a:pt x="735" y="80"/>
                  </a:cubicBezTo>
                  <a:cubicBezTo>
                    <a:pt x="735" y="80"/>
                    <a:pt x="735" y="81"/>
                    <a:pt x="735" y="81"/>
                  </a:cubicBezTo>
                  <a:close/>
                  <a:moveTo>
                    <a:pt x="283" y="50"/>
                  </a:moveTo>
                  <a:cubicBezTo>
                    <a:pt x="280" y="41"/>
                    <a:pt x="274" y="34"/>
                    <a:pt x="264" y="32"/>
                  </a:cubicBezTo>
                  <a:cubicBezTo>
                    <a:pt x="259" y="30"/>
                    <a:pt x="254" y="30"/>
                    <a:pt x="248" y="31"/>
                  </a:cubicBezTo>
                  <a:cubicBezTo>
                    <a:pt x="237" y="33"/>
                    <a:pt x="230" y="39"/>
                    <a:pt x="226" y="49"/>
                  </a:cubicBezTo>
                  <a:cubicBezTo>
                    <a:pt x="222" y="58"/>
                    <a:pt x="222" y="68"/>
                    <a:pt x="225" y="77"/>
                  </a:cubicBezTo>
                  <a:cubicBezTo>
                    <a:pt x="228" y="86"/>
                    <a:pt x="234" y="92"/>
                    <a:pt x="243" y="95"/>
                  </a:cubicBezTo>
                  <a:cubicBezTo>
                    <a:pt x="248" y="97"/>
                    <a:pt x="254" y="97"/>
                    <a:pt x="260" y="97"/>
                  </a:cubicBezTo>
                  <a:cubicBezTo>
                    <a:pt x="270" y="95"/>
                    <a:pt x="277" y="90"/>
                    <a:pt x="282" y="81"/>
                  </a:cubicBezTo>
                  <a:cubicBezTo>
                    <a:pt x="284" y="76"/>
                    <a:pt x="285" y="70"/>
                    <a:pt x="285" y="65"/>
                  </a:cubicBezTo>
                  <a:cubicBezTo>
                    <a:pt x="285" y="59"/>
                    <a:pt x="285" y="54"/>
                    <a:pt x="283" y="50"/>
                  </a:cubicBezTo>
                  <a:close/>
                  <a:moveTo>
                    <a:pt x="398" y="50"/>
                  </a:moveTo>
                  <a:cubicBezTo>
                    <a:pt x="395" y="41"/>
                    <a:pt x="389" y="34"/>
                    <a:pt x="379" y="32"/>
                  </a:cubicBezTo>
                  <a:cubicBezTo>
                    <a:pt x="374" y="30"/>
                    <a:pt x="368" y="30"/>
                    <a:pt x="363" y="31"/>
                  </a:cubicBezTo>
                  <a:cubicBezTo>
                    <a:pt x="352" y="33"/>
                    <a:pt x="344" y="39"/>
                    <a:pt x="340" y="49"/>
                  </a:cubicBezTo>
                  <a:cubicBezTo>
                    <a:pt x="337" y="58"/>
                    <a:pt x="336" y="68"/>
                    <a:pt x="339" y="77"/>
                  </a:cubicBezTo>
                  <a:cubicBezTo>
                    <a:pt x="342" y="86"/>
                    <a:pt x="349" y="93"/>
                    <a:pt x="358" y="96"/>
                  </a:cubicBezTo>
                  <a:cubicBezTo>
                    <a:pt x="364" y="97"/>
                    <a:pt x="369" y="97"/>
                    <a:pt x="375" y="97"/>
                  </a:cubicBezTo>
                  <a:cubicBezTo>
                    <a:pt x="385" y="95"/>
                    <a:pt x="392" y="89"/>
                    <a:pt x="397" y="80"/>
                  </a:cubicBezTo>
                  <a:cubicBezTo>
                    <a:pt x="399" y="75"/>
                    <a:pt x="400" y="69"/>
                    <a:pt x="400" y="63"/>
                  </a:cubicBezTo>
                  <a:cubicBezTo>
                    <a:pt x="400" y="59"/>
                    <a:pt x="400" y="54"/>
                    <a:pt x="398" y="50"/>
                  </a:cubicBezTo>
                  <a:close/>
                  <a:moveTo>
                    <a:pt x="661" y="93"/>
                  </a:moveTo>
                  <a:cubicBezTo>
                    <a:pt x="661" y="94"/>
                    <a:pt x="661" y="94"/>
                    <a:pt x="661" y="95"/>
                  </a:cubicBezTo>
                  <a:cubicBezTo>
                    <a:pt x="661" y="95"/>
                    <a:pt x="662" y="96"/>
                    <a:pt x="662" y="95"/>
                  </a:cubicBezTo>
                  <a:cubicBezTo>
                    <a:pt x="663" y="95"/>
                    <a:pt x="663" y="95"/>
                    <a:pt x="663" y="95"/>
                  </a:cubicBezTo>
                  <a:cubicBezTo>
                    <a:pt x="677" y="95"/>
                    <a:pt x="691" y="95"/>
                    <a:pt x="706" y="95"/>
                  </a:cubicBezTo>
                  <a:cubicBezTo>
                    <a:pt x="706" y="95"/>
                    <a:pt x="706" y="95"/>
                    <a:pt x="707" y="95"/>
                  </a:cubicBezTo>
                  <a:cubicBezTo>
                    <a:pt x="707" y="95"/>
                    <a:pt x="707" y="95"/>
                    <a:pt x="707" y="95"/>
                  </a:cubicBezTo>
                  <a:cubicBezTo>
                    <a:pt x="707" y="92"/>
                    <a:pt x="707" y="89"/>
                    <a:pt x="707" y="87"/>
                  </a:cubicBezTo>
                  <a:cubicBezTo>
                    <a:pt x="707" y="86"/>
                    <a:pt x="707" y="86"/>
                    <a:pt x="707" y="86"/>
                  </a:cubicBezTo>
                  <a:cubicBezTo>
                    <a:pt x="706" y="86"/>
                    <a:pt x="706" y="86"/>
                    <a:pt x="705" y="86"/>
                  </a:cubicBezTo>
                  <a:cubicBezTo>
                    <a:pt x="695" y="86"/>
                    <a:pt x="684" y="86"/>
                    <a:pt x="674" y="86"/>
                  </a:cubicBezTo>
                  <a:cubicBezTo>
                    <a:pt x="672" y="86"/>
                    <a:pt x="672" y="86"/>
                    <a:pt x="672" y="84"/>
                  </a:cubicBezTo>
                  <a:cubicBezTo>
                    <a:pt x="672" y="59"/>
                    <a:pt x="672" y="34"/>
                    <a:pt x="672" y="9"/>
                  </a:cubicBezTo>
                  <a:cubicBezTo>
                    <a:pt x="672" y="9"/>
                    <a:pt x="672" y="8"/>
                    <a:pt x="672" y="8"/>
                  </a:cubicBezTo>
                  <a:cubicBezTo>
                    <a:pt x="672" y="7"/>
                    <a:pt x="671" y="7"/>
                    <a:pt x="671" y="7"/>
                  </a:cubicBezTo>
                  <a:cubicBezTo>
                    <a:pt x="668" y="7"/>
                    <a:pt x="665" y="7"/>
                    <a:pt x="663" y="7"/>
                  </a:cubicBezTo>
                  <a:cubicBezTo>
                    <a:pt x="661" y="7"/>
                    <a:pt x="661" y="6"/>
                    <a:pt x="661" y="8"/>
                  </a:cubicBezTo>
                  <a:cubicBezTo>
                    <a:pt x="661" y="8"/>
                    <a:pt x="661" y="9"/>
                    <a:pt x="661" y="9"/>
                  </a:cubicBezTo>
                  <a:cubicBezTo>
                    <a:pt x="661" y="23"/>
                    <a:pt x="661" y="37"/>
                    <a:pt x="661" y="51"/>
                  </a:cubicBezTo>
                  <a:cubicBezTo>
                    <a:pt x="661" y="65"/>
                    <a:pt x="661" y="79"/>
                    <a:pt x="661" y="93"/>
                  </a:cubicBezTo>
                  <a:close/>
                  <a:moveTo>
                    <a:pt x="923" y="83"/>
                  </a:moveTo>
                  <a:cubicBezTo>
                    <a:pt x="920" y="73"/>
                    <a:pt x="916" y="64"/>
                    <a:pt x="913" y="54"/>
                  </a:cubicBezTo>
                  <a:cubicBezTo>
                    <a:pt x="911" y="47"/>
                    <a:pt x="908" y="41"/>
                    <a:pt x="906" y="34"/>
                  </a:cubicBezTo>
                  <a:cubicBezTo>
                    <a:pt x="905" y="32"/>
                    <a:pt x="905" y="32"/>
                    <a:pt x="904" y="32"/>
                  </a:cubicBezTo>
                  <a:cubicBezTo>
                    <a:pt x="901" y="32"/>
                    <a:pt x="899" y="32"/>
                    <a:pt x="897" y="32"/>
                  </a:cubicBezTo>
                  <a:cubicBezTo>
                    <a:pt x="896" y="32"/>
                    <a:pt x="895" y="32"/>
                    <a:pt x="894" y="32"/>
                  </a:cubicBezTo>
                  <a:cubicBezTo>
                    <a:pt x="894" y="33"/>
                    <a:pt x="894" y="33"/>
                    <a:pt x="895" y="33"/>
                  </a:cubicBezTo>
                  <a:cubicBezTo>
                    <a:pt x="899" y="45"/>
                    <a:pt x="903" y="56"/>
                    <a:pt x="907" y="67"/>
                  </a:cubicBezTo>
                  <a:cubicBezTo>
                    <a:pt x="911" y="76"/>
                    <a:pt x="914" y="85"/>
                    <a:pt x="917" y="94"/>
                  </a:cubicBezTo>
                  <a:cubicBezTo>
                    <a:pt x="918" y="96"/>
                    <a:pt x="918" y="95"/>
                    <a:pt x="919" y="95"/>
                  </a:cubicBezTo>
                  <a:cubicBezTo>
                    <a:pt x="922" y="95"/>
                    <a:pt x="924" y="95"/>
                    <a:pt x="927" y="95"/>
                  </a:cubicBezTo>
                  <a:cubicBezTo>
                    <a:pt x="928" y="95"/>
                    <a:pt x="928" y="96"/>
                    <a:pt x="929" y="94"/>
                  </a:cubicBezTo>
                  <a:cubicBezTo>
                    <a:pt x="937" y="74"/>
                    <a:pt x="945" y="54"/>
                    <a:pt x="953" y="34"/>
                  </a:cubicBezTo>
                  <a:cubicBezTo>
                    <a:pt x="953" y="33"/>
                    <a:pt x="953" y="33"/>
                    <a:pt x="953" y="32"/>
                  </a:cubicBezTo>
                  <a:cubicBezTo>
                    <a:pt x="953" y="32"/>
                    <a:pt x="952" y="32"/>
                    <a:pt x="952" y="32"/>
                  </a:cubicBezTo>
                  <a:cubicBezTo>
                    <a:pt x="949" y="32"/>
                    <a:pt x="947" y="32"/>
                    <a:pt x="944" y="32"/>
                  </a:cubicBezTo>
                  <a:cubicBezTo>
                    <a:pt x="943" y="32"/>
                    <a:pt x="943" y="32"/>
                    <a:pt x="942" y="34"/>
                  </a:cubicBezTo>
                  <a:cubicBezTo>
                    <a:pt x="936" y="50"/>
                    <a:pt x="930" y="66"/>
                    <a:pt x="924" y="82"/>
                  </a:cubicBezTo>
                  <a:cubicBezTo>
                    <a:pt x="924" y="83"/>
                    <a:pt x="924" y="83"/>
                    <a:pt x="923" y="84"/>
                  </a:cubicBezTo>
                  <a:cubicBezTo>
                    <a:pt x="923" y="83"/>
                    <a:pt x="923" y="83"/>
                    <a:pt x="923" y="83"/>
                  </a:cubicBezTo>
                  <a:close/>
                  <a:moveTo>
                    <a:pt x="293" y="92"/>
                  </a:moveTo>
                  <a:cubicBezTo>
                    <a:pt x="293" y="93"/>
                    <a:pt x="293" y="93"/>
                    <a:pt x="294" y="94"/>
                  </a:cubicBezTo>
                  <a:cubicBezTo>
                    <a:pt x="299" y="96"/>
                    <a:pt x="304" y="97"/>
                    <a:pt x="310" y="97"/>
                  </a:cubicBezTo>
                  <a:cubicBezTo>
                    <a:pt x="314" y="97"/>
                    <a:pt x="318" y="96"/>
                    <a:pt x="321" y="94"/>
                  </a:cubicBezTo>
                  <a:cubicBezTo>
                    <a:pt x="329" y="91"/>
                    <a:pt x="333" y="83"/>
                    <a:pt x="331" y="74"/>
                  </a:cubicBezTo>
                  <a:cubicBezTo>
                    <a:pt x="330" y="71"/>
                    <a:pt x="328" y="68"/>
                    <a:pt x="325" y="66"/>
                  </a:cubicBezTo>
                  <a:cubicBezTo>
                    <a:pt x="322" y="63"/>
                    <a:pt x="319" y="61"/>
                    <a:pt x="316" y="60"/>
                  </a:cubicBezTo>
                  <a:cubicBezTo>
                    <a:pt x="314" y="59"/>
                    <a:pt x="311" y="58"/>
                    <a:pt x="309" y="57"/>
                  </a:cubicBezTo>
                  <a:cubicBezTo>
                    <a:pt x="308" y="56"/>
                    <a:pt x="307" y="56"/>
                    <a:pt x="306" y="55"/>
                  </a:cubicBezTo>
                  <a:cubicBezTo>
                    <a:pt x="302" y="52"/>
                    <a:pt x="302" y="46"/>
                    <a:pt x="305" y="42"/>
                  </a:cubicBezTo>
                  <a:cubicBezTo>
                    <a:pt x="307" y="40"/>
                    <a:pt x="310" y="40"/>
                    <a:pt x="312" y="39"/>
                  </a:cubicBezTo>
                  <a:cubicBezTo>
                    <a:pt x="318" y="39"/>
                    <a:pt x="323" y="40"/>
                    <a:pt x="328" y="43"/>
                  </a:cubicBezTo>
                  <a:cubicBezTo>
                    <a:pt x="328" y="43"/>
                    <a:pt x="328" y="44"/>
                    <a:pt x="329" y="43"/>
                  </a:cubicBezTo>
                  <a:cubicBezTo>
                    <a:pt x="329" y="40"/>
                    <a:pt x="329" y="37"/>
                    <a:pt x="329" y="34"/>
                  </a:cubicBezTo>
                  <a:cubicBezTo>
                    <a:pt x="329" y="34"/>
                    <a:pt x="328" y="33"/>
                    <a:pt x="328" y="33"/>
                  </a:cubicBezTo>
                  <a:cubicBezTo>
                    <a:pt x="320" y="30"/>
                    <a:pt x="313" y="29"/>
                    <a:pt x="306" y="32"/>
                  </a:cubicBezTo>
                  <a:cubicBezTo>
                    <a:pt x="298" y="35"/>
                    <a:pt x="294" y="39"/>
                    <a:pt x="293" y="47"/>
                  </a:cubicBezTo>
                  <a:cubicBezTo>
                    <a:pt x="292" y="54"/>
                    <a:pt x="294" y="59"/>
                    <a:pt x="300" y="63"/>
                  </a:cubicBezTo>
                  <a:cubicBezTo>
                    <a:pt x="302" y="65"/>
                    <a:pt x="305" y="66"/>
                    <a:pt x="307" y="67"/>
                  </a:cubicBezTo>
                  <a:cubicBezTo>
                    <a:pt x="310" y="68"/>
                    <a:pt x="313" y="70"/>
                    <a:pt x="315" y="71"/>
                  </a:cubicBezTo>
                  <a:cubicBezTo>
                    <a:pt x="316" y="72"/>
                    <a:pt x="318" y="73"/>
                    <a:pt x="319" y="73"/>
                  </a:cubicBezTo>
                  <a:cubicBezTo>
                    <a:pt x="322" y="77"/>
                    <a:pt x="322" y="85"/>
                    <a:pt x="317" y="87"/>
                  </a:cubicBezTo>
                  <a:cubicBezTo>
                    <a:pt x="315" y="88"/>
                    <a:pt x="313" y="88"/>
                    <a:pt x="311" y="88"/>
                  </a:cubicBezTo>
                  <a:cubicBezTo>
                    <a:pt x="305" y="89"/>
                    <a:pt x="299" y="87"/>
                    <a:pt x="294" y="83"/>
                  </a:cubicBezTo>
                  <a:cubicBezTo>
                    <a:pt x="294" y="83"/>
                    <a:pt x="293" y="83"/>
                    <a:pt x="293" y="83"/>
                  </a:cubicBezTo>
                  <a:cubicBezTo>
                    <a:pt x="293" y="86"/>
                    <a:pt x="293" y="89"/>
                    <a:pt x="293" y="92"/>
                  </a:cubicBezTo>
                  <a:close/>
                  <a:moveTo>
                    <a:pt x="177" y="84"/>
                  </a:moveTo>
                  <a:cubicBezTo>
                    <a:pt x="172" y="87"/>
                    <a:pt x="166" y="89"/>
                    <a:pt x="161" y="88"/>
                  </a:cubicBezTo>
                  <a:cubicBezTo>
                    <a:pt x="153" y="88"/>
                    <a:pt x="147" y="84"/>
                    <a:pt x="144" y="77"/>
                  </a:cubicBezTo>
                  <a:cubicBezTo>
                    <a:pt x="140" y="68"/>
                    <a:pt x="140" y="59"/>
                    <a:pt x="144" y="50"/>
                  </a:cubicBezTo>
                  <a:cubicBezTo>
                    <a:pt x="148" y="44"/>
                    <a:pt x="153" y="40"/>
                    <a:pt x="160" y="39"/>
                  </a:cubicBezTo>
                  <a:cubicBezTo>
                    <a:pt x="166" y="39"/>
                    <a:pt x="171" y="40"/>
                    <a:pt x="176" y="43"/>
                  </a:cubicBezTo>
                  <a:cubicBezTo>
                    <a:pt x="177" y="43"/>
                    <a:pt x="177" y="44"/>
                    <a:pt x="178" y="44"/>
                  </a:cubicBezTo>
                  <a:cubicBezTo>
                    <a:pt x="178" y="43"/>
                    <a:pt x="178" y="43"/>
                    <a:pt x="178" y="43"/>
                  </a:cubicBezTo>
                  <a:cubicBezTo>
                    <a:pt x="178" y="40"/>
                    <a:pt x="178" y="38"/>
                    <a:pt x="178" y="36"/>
                  </a:cubicBezTo>
                  <a:cubicBezTo>
                    <a:pt x="178" y="34"/>
                    <a:pt x="178" y="34"/>
                    <a:pt x="176" y="33"/>
                  </a:cubicBezTo>
                  <a:cubicBezTo>
                    <a:pt x="170" y="30"/>
                    <a:pt x="163" y="30"/>
                    <a:pt x="157" y="31"/>
                  </a:cubicBezTo>
                  <a:cubicBezTo>
                    <a:pt x="146" y="33"/>
                    <a:pt x="138" y="39"/>
                    <a:pt x="134" y="48"/>
                  </a:cubicBezTo>
                  <a:cubicBezTo>
                    <a:pt x="130" y="58"/>
                    <a:pt x="129" y="67"/>
                    <a:pt x="132" y="77"/>
                  </a:cubicBezTo>
                  <a:cubicBezTo>
                    <a:pt x="135" y="86"/>
                    <a:pt x="141" y="92"/>
                    <a:pt x="150" y="95"/>
                  </a:cubicBezTo>
                  <a:cubicBezTo>
                    <a:pt x="156" y="97"/>
                    <a:pt x="162" y="97"/>
                    <a:pt x="168" y="96"/>
                  </a:cubicBezTo>
                  <a:cubicBezTo>
                    <a:pt x="171" y="96"/>
                    <a:pt x="174" y="95"/>
                    <a:pt x="177" y="93"/>
                  </a:cubicBezTo>
                  <a:cubicBezTo>
                    <a:pt x="178" y="93"/>
                    <a:pt x="178" y="93"/>
                    <a:pt x="178" y="92"/>
                  </a:cubicBezTo>
                  <a:cubicBezTo>
                    <a:pt x="178" y="89"/>
                    <a:pt x="178" y="86"/>
                    <a:pt x="178" y="83"/>
                  </a:cubicBezTo>
                  <a:cubicBezTo>
                    <a:pt x="177" y="83"/>
                    <a:pt x="177" y="84"/>
                    <a:pt x="177" y="84"/>
                  </a:cubicBezTo>
                  <a:close/>
                  <a:moveTo>
                    <a:pt x="200" y="44"/>
                  </a:moveTo>
                  <a:cubicBezTo>
                    <a:pt x="200" y="44"/>
                    <a:pt x="200" y="43"/>
                    <a:pt x="200" y="43"/>
                  </a:cubicBezTo>
                  <a:cubicBezTo>
                    <a:pt x="200" y="40"/>
                    <a:pt x="199" y="36"/>
                    <a:pt x="200" y="33"/>
                  </a:cubicBezTo>
                  <a:cubicBezTo>
                    <a:pt x="200" y="32"/>
                    <a:pt x="199" y="32"/>
                    <a:pt x="198" y="32"/>
                  </a:cubicBezTo>
                  <a:cubicBezTo>
                    <a:pt x="196" y="32"/>
                    <a:pt x="194" y="32"/>
                    <a:pt x="191" y="32"/>
                  </a:cubicBezTo>
                  <a:cubicBezTo>
                    <a:pt x="189" y="32"/>
                    <a:pt x="189" y="32"/>
                    <a:pt x="189" y="34"/>
                  </a:cubicBezTo>
                  <a:cubicBezTo>
                    <a:pt x="189" y="54"/>
                    <a:pt x="189" y="74"/>
                    <a:pt x="189" y="93"/>
                  </a:cubicBezTo>
                  <a:cubicBezTo>
                    <a:pt x="189" y="94"/>
                    <a:pt x="189" y="94"/>
                    <a:pt x="189" y="94"/>
                  </a:cubicBezTo>
                  <a:cubicBezTo>
                    <a:pt x="189" y="95"/>
                    <a:pt x="190" y="96"/>
                    <a:pt x="190" y="95"/>
                  </a:cubicBezTo>
                  <a:cubicBezTo>
                    <a:pt x="193" y="95"/>
                    <a:pt x="196" y="95"/>
                    <a:pt x="198" y="95"/>
                  </a:cubicBezTo>
                  <a:cubicBezTo>
                    <a:pt x="199" y="95"/>
                    <a:pt x="200" y="95"/>
                    <a:pt x="200" y="94"/>
                  </a:cubicBezTo>
                  <a:cubicBezTo>
                    <a:pt x="200" y="94"/>
                    <a:pt x="200" y="94"/>
                    <a:pt x="200" y="93"/>
                  </a:cubicBezTo>
                  <a:cubicBezTo>
                    <a:pt x="200" y="83"/>
                    <a:pt x="200" y="73"/>
                    <a:pt x="200" y="63"/>
                  </a:cubicBezTo>
                  <a:cubicBezTo>
                    <a:pt x="200" y="61"/>
                    <a:pt x="200" y="59"/>
                    <a:pt x="200" y="56"/>
                  </a:cubicBezTo>
                  <a:cubicBezTo>
                    <a:pt x="201" y="52"/>
                    <a:pt x="202" y="48"/>
                    <a:pt x="205" y="45"/>
                  </a:cubicBezTo>
                  <a:cubicBezTo>
                    <a:pt x="208" y="42"/>
                    <a:pt x="211" y="40"/>
                    <a:pt x="215" y="40"/>
                  </a:cubicBezTo>
                  <a:cubicBezTo>
                    <a:pt x="217" y="40"/>
                    <a:pt x="220" y="41"/>
                    <a:pt x="222" y="42"/>
                  </a:cubicBezTo>
                  <a:cubicBezTo>
                    <a:pt x="222" y="39"/>
                    <a:pt x="222" y="36"/>
                    <a:pt x="222" y="32"/>
                  </a:cubicBezTo>
                  <a:cubicBezTo>
                    <a:pt x="222" y="32"/>
                    <a:pt x="222" y="32"/>
                    <a:pt x="221" y="31"/>
                  </a:cubicBezTo>
                  <a:cubicBezTo>
                    <a:pt x="220" y="31"/>
                    <a:pt x="219" y="31"/>
                    <a:pt x="217" y="31"/>
                  </a:cubicBezTo>
                  <a:cubicBezTo>
                    <a:pt x="213" y="31"/>
                    <a:pt x="210" y="32"/>
                    <a:pt x="206" y="35"/>
                  </a:cubicBezTo>
                  <a:cubicBezTo>
                    <a:pt x="204" y="37"/>
                    <a:pt x="202" y="39"/>
                    <a:pt x="201" y="42"/>
                  </a:cubicBezTo>
                  <a:cubicBezTo>
                    <a:pt x="201" y="43"/>
                    <a:pt x="200" y="44"/>
                    <a:pt x="200" y="44"/>
                  </a:cubicBezTo>
                  <a:cubicBezTo>
                    <a:pt x="200" y="44"/>
                    <a:pt x="200" y="44"/>
                    <a:pt x="200" y="44"/>
                  </a:cubicBezTo>
                  <a:close/>
                  <a:moveTo>
                    <a:pt x="1032" y="44"/>
                  </a:moveTo>
                  <a:cubicBezTo>
                    <a:pt x="1032" y="44"/>
                    <a:pt x="1032" y="44"/>
                    <a:pt x="1032" y="43"/>
                  </a:cubicBezTo>
                  <a:cubicBezTo>
                    <a:pt x="1032" y="40"/>
                    <a:pt x="1032" y="37"/>
                    <a:pt x="1032" y="33"/>
                  </a:cubicBezTo>
                  <a:cubicBezTo>
                    <a:pt x="1032" y="32"/>
                    <a:pt x="1031" y="32"/>
                    <a:pt x="1030" y="32"/>
                  </a:cubicBezTo>
                  <a:cubicBezTo>
                    <a:pt x="1028" y="32"/>
                    <a:pt x="1026" y="32"/>
                    <a:pt x="1023" y="32"/>
                  </a:cubicBezTo>
                  <a:cubicBezTo>
                    <a:pt x="1021" y="32"/>
                    <a:pt x="1021" y="32"/>
                    <a:pt x="1021" y="34"/>
                  </a:cubicBezTo>
                  <a:cubicBezTo>
                    <a:pt x="1021" y="54"/>
                    <a:pt x="1021" y="74"/>
                    <a:pt x="1021" y="94"/>
                  </a:cubicBezTo>
                  <a:cubicBezTo>
                    <a:pt x="1021" y="94"/>
                    <a:pt x="1021" y="94"/>
                    <a:pt x="1021" y="94"/>
                  </a:cubicBezTo>
                  <a:cubicBezTo>
                    <a:pt x="1021" y="95"/>
                    <a:pt x="1021" y="95"/>
                    <a:pt x="1023" y="95"/>
                  </a:cubicBezTo>
                  <a:cubicBezTo>
                    <a:pt x="1025" y="95"/>
                    <a:pt x="1027" y="95"/>
                    <a:pt x="1030" y="95"/>
                  </a:cubicBezTo>
                  <a:cubicBezTo>
                    <a:pt x="1032" y="95"/>
                    <a:pt x="1032" y="96"/>
                    <a:pt x="1032" y="94"/>
                  </a:cubicBezTo>
                  <a:cubicBezTo>
                    <a:pt x="1032" y="84"/>
                    <a:pt x="1032" y="74"/>
                    <a:pt x="1032" y="63"/>
                  </a:cubicBezTo>
                  <a:cubicBezTo>
                    <a:pt x="1032" y="61"/>
                    <a:pt x="1032" y="59"/>
                    <a:pt x="1032" y="57"/>
                  </a:cubicBezTo>
                  <a:cubicBezTo>
                    <a:pt x="1033" y="52"/>
                    <a:pt x="1034" y="48"/>
                    <a:pt x="1038" y="44"/>
                  </a:cubicBezTo>
                  <a:cubicBezTo>
                    <a:pt x="1040" y="42"/>
                    <a:pt x="1043" y="40"/>
                    <a:pt x="1047" y="40"/>
                  </a:cubicBezTo>
                  <a:cubicBezTo>
                    <a:pt x="1049" y="40"/>
                    <a:pt x="1052" y="41"/>
                    <a:pt x="1054" y="42"/>
                  </a:cubicBezTo>
                  <a:cubicBezTo>
                    <a:pt x="1054" y="39"/>
                    <a:pt x="1054" y="36"/>
                    <a:pt x="1054" y="33"/>
                  </a:cubicBezTo>
                  <a:cubicBezTo>
                    <a:pt x="1054" y="32"/>
                    <a:pt x="1054" y="32"/>
                    <a:pt x="1053" y="31"/>
                  </a:cubicBezTo>
                  <a:cubicBezTo>
                    <a:pt x="1052" y="31"/>
                    <a:pt x="1050" y="31"/>
                    <a:pt x="1049" y="31"/>
                  </a:cubicBezTo>
                  <a:cubicBezTo>
                    <a:pt x="1045" y="31"/>
                    <a:pt x="1042" y="32"/>
                    <a:pt x="1039" y="34"/>
                  </a:cubicBezTo>
                  <a:cubicBezTo>
                    <a:pt x="1036" y="37"/>
                    <a:pt x="1034" y="39"/>
                    <a:pt x="1033" y="43"/>
                  </a:cubicBezTo>
                  <a:cubicBezTo>
                    <a:pt x="1032" y="43"/>
                    <a:pt x="1032" y="44"/>
                    <a:pt x="1032" y="45"/>
                  </a:cubicBezTo>
                  <a:cubicBezTo>
                    <a:pt x="1032" y="44"/>
                    <a:pt x="1032" y="44"/>
                    <a:pt x="1032" y="44"/>
                  </a:cubicBezTo>
                  <a:close/>
                  <a:moveTo>
                    <a:pt x="868" y="43"/>
                  </a:moveTo>
                  <a:cubicBezTo>
                    <a:pt x="868" y="40"/>
                    <a:pt x="868" y="37"/>
                    <a:pt x="868" y="33"/>
                  </a:cubicBezTo>
                  <a:cubicBezTo>
                    <a:pt x="868" y="32"/>
                    <a:pt x="868" y="32"/>
                    <a:pt x="867" y="32"/>
                  </a:cubicBezTo>
                  <a:cubicBezTo>
                    <a:pt x="865" y="32"/>
                    <a:pt x="862" y="32"/>
                    <a:pt x="860" y="32"/>
                  </a:cubicBezTo>
                  <a:cubicBezTo>
                    <a:pt x="858" y="32"/>
                    <a:pt x="858" y="32"/>
                    <a:pt x="858" y="34"/>
                  </a:cubicBezTo>
                  <a:cubicBezTo>
                    <a:pt x="858" y="54"/>
                    <a:pt x="858" y="74"/>
                    <a:pt x="858" y="94"/>
                  </a:cubicBezTo>
                  <a:cubicBezTo>
                    <a:pt x="858" y="94"/>
                    <a:pt x="858" y="94"/>
                    <a:pt x="858" y="95"/>
                  </a:cubicBezTo>
                  <a:cubicBezTo>
                    <a:pt x="858" y="95"/>
                    <a:pt x="858" y="95"/>
                    <a:pt x="859" y="95"/>
                  </a:cubicBezTo>
                  <a:cubicBezTo>
                    <a:pt x="862" y="95"/>
                    <a:pt x="865" y="95"/>
                    <a:pt x="868" y="95"/>
                  </a:cubicBezTo>
                  <a:cubicBezTo>
                    <a:pt x="868" y="95"/>
                    <a:pt x="868" y="95"/>
                    <a:pt x="868" y="95"/>
                  </a:cubicBezTo>
                  <a:cubicBezTo>
                    <a:pt x="868" y="94"/>
                    <a:pt x="868" y="94"/>
                    <a:pt x="868" y="94"/>
                  </a:cubicBezTo>
                  <a:cubicBezTo>
                    <a:pt x="868" y="84"/>
                    <a:pt x="868" y="74"/>
                    <a:pt x="868" y="65"/>
                  </a:cubicBezTo>
                  <a:cubicBezTo>
                    <a:pt x="868" y="62"/>
                    <a:pt x="868" y="60"/>
                    <a:pt x="869" y="58"/>
                  </a:cubicBezTo>
                  <a:cubicBezTo>
                    <a:pt x="869" y="53"/>
                    <a:pt x="871" y="49"/>
                    <a:pt x="874" y="45"/>
                  </a:cubicBezTo>
                  <a:cubicBezTo>
                    <a:pt x="878" y="39"/>
                    <a:pt x="886" y="40"/>
                    <a:pt x="890" y="42"/>
                  </a:cubicBezTo>
                  <a:cubicBezTo>
                    <a:pt x="891" y="42"/>
                    <a:pt x="891" y="42"/>
                    <a:pt x="891" y="42"/>
                  </a:cubicBezTo>
                  <a:cubicBezTo>
                    <a:pt x="891" y="39"/>
                    <a:pt x="891" y="36"/>
                    <a:pt x="891" y="33"/>
                  </a:cubicBezTo>
                  <a:cubicBezTo>
                    <a:pt x="891" y="32"/>
                    <a:pt x="891" y="32"/>
                    <a:pt x="890" y="31"/>
                  </a:cubicBezTo>
                  <a:cubicBezTo>
                    <a:pt x="889" y="31"/>
                    <a:pt x="888" y="31"/>
                    <a:pt x="886" y="31"/>
                  </a:cubicBezTo>
                  <a:cubicBezTo>
                    <a:pt x="882" y="31"/>
                    <a:pt x="878" y="32"/>
                    <a:pt x="874" y="35"/>
                  </a:cubicBezTo>
                  <a:cubicBezTo>
                    <a:pt x="872" y="38"/>
                    <a:pt x="871" y="40"/>
                    <a:pt x="869" y="43"/>
                  </a:cubicBezTo>
                  <a:cubicBezTo>
                    <a:pt x="869" y="44"/>
                    <a:pt x="869" y="44"/>
                    <a:pt x="868" y="45"/>
                  </a:cubicBezTo>
                  <a:cubicBezTo>
                    <a:pt x="868" y="44"/>
                    <a:pt x="868" y="44"/>
                    <a:pt x="868" y="43"/>
                  </a:cubicBezTo>
                  <a:close/>
                  <a:moveTo>
                    <a:pt x="119" y="58"/>
                  </a:moveTo>
                  <a:cubicBezTo>
                    <a:pt x="119" y="50"/>
                    <a:pt x="119" y="42"/>
                    <a:pt x="119" y="34"/>
                  </a:cubicBezTo>
                  <a:cubicBezTo>
                    <a:pt x="119" y="32"/>
                    <a:pt x="119" y="32"/>
                    <a:pt x="117" y="32"/>
                  </a:cubicBezTo>
                  <a:cubicBezTo>
                    <a:pt x="115" y="32"/>
                    <a:pt x="113" y="32"/>
                    <a:pt x="110" y="32"/>
                  </a:cubicBezTo>
                  <a:cubicBezTo>
                    <a:pt x="108" y="32"/>
                    <a:pt x="109" y="32"/>
                    <a:pt x="109" y="34"/>
                  </a:cubicBezTo>
                  <a:cubicBezTo>
                    <a:pt x="109" y="54"/>
                    <a:pt x="109" y="74"/>
                    <a:pt x="109" y="94"/>
                  </a:cubicBezTo>
                  <a:cubicBezTo>
                    <a:pt x="109" y="94"/>
                    <a:pt x="109" y="94"/>
                    <a:pt x="109" y="95"/>
                  </a:cubicBezTo>
                  <a:cubicBezTo>
                    <a:pt x="109" y="95"/>
                    <a:pt x="109" y="95"/>
                    <a:pt x="109" y="95"/>
                  </a:cubicBezTo>
                  <a:cubicBezTo>
                    <a:pt x="112" y="95"/>
                    <a:pt x="115" y="95"/>
                    <a:pt x="118" y="95"/>
                  </a:cubicBezTo>
                  <a:cubicBezTo>
                    <a:pt x="119" y="95"/>
                    <a:pt x="119" y="95"/>
                    <a:pt x="119" y="95"/>
                  </a:cubicBezTo>
                  <a:cubicBezTo>
                    <a:pt x="119" y="94"/>
                    <a:pt x="119" y="94"/>
                    <a:pt x="119" y="94"/>
                  </a:cubicBezTo>
                  <a:cubicBezTo>
                    <a:pt x="119" y="84"/>
                    <a:pt x="119" y="74"/>
                    <a:pt x="119" y="64"/>
                  </a:cubicBezTo>
                  <a:cubicBezTo>
                    <a:pt x="119" y="62"/>
                    <a:pt x="119" y="60"/>
                    <a:pt x="119" y="58"/>
                  </a:cubicBezTo>
                  <a:close/>
                  <a:moveTo>
                    <a:pt x="114" y="3"/>
                  </a:moveTo>
                  <a:cubicBezTo>
                    <a:pt x="110" y="3"/>
                    <a:pt x="107" y="6"/>
                    <a:pt x="107" y="9"/>
                  </a:cubicBezTo>
                  <a:cubicBezTo>
                    <a:pt x="107" y="13"/>
                    <a:pt x="110" y="16"/>
                    <a:pt x="114" y="16"/>
                  </a:cubicBezTo>
                  <a:cubicBezTo>
                    <a:pt x="118" y="16"/>
                    <a:pt x="121" y="13"/>
                    <a:pt x="121" y="9"/>
                  </a:cubicBezTo>
                  <a:cubicBezTo>
                    <a:pt x="121" y="6"/>
                    <a:pt x="118" y="3"/>
                    <a:pt x="114" y="3"/>
                  </a:cubicBezTo>
                  <a:close/>
                  <a:moveTo>
                    <a:pt x="480" y="36"/>
                  </a:moveTo>
                  <a:cubicBezTo>
                    <a:pt x="479" y="36"/>
                    <a:pt x="479" y="36"/>
                    <a:pt x="478" y="35"/>
                  </a:cubicBezTo>
                  <a:cubicBezTo>
                    <a:pt x="478" y="35"/>
                    <a:pt x="478" y="34"/>
                    <a:pt x="478" y="34"/>
                  </a:cubicBezTo>
                  <a:cubicBezTo>
                    <a:pt x="477" y="34"/>
                    <a:pt x="477" y="33"/>
                    <a:pt x="477" y="33"/>
                  </a:cubicBezTo>
                  <a:cubicBezTo>
                    <a:pt x="476" y="34"/>
                    <a:pt x="477" y="35"/>
                    <a:pt x="477" y="36"/>
                  </a:cubicBezTo>
                  <a:cubicBezTo>
                    <a:pt x="478" y="36"/>
                    <a:pt x="479" y="37"/>
                    <a:pt x="480" y="36"/>
                  </a:cubicBezTo>
                  <a:cubicBezTo>
                    <a:pt x="480" y="36"/>
                    <a:pt x="480" y="36"/>
                    <a:pt x="480" y="36"/>
                  </a:cubicBezTo>
                  <a:close/>
                  <a:moveTo>
                    <a:pt x="480" y="33"/>
                  </a:moveTo>
                  <a:cubicBezTo>
                    <a:pt x="480" y="33"/>
                    <a:pt x="480" y="33"/>
                    <a:pt x="480" y="33"/>
                  </a:cubicBezTo>
                  <a:cubicBezTo>
                    <a:pt x="480" y="33"/>
                    <a:pt x="480" y="33"/>
                    <a:pt x="480" y="33"/>
                  </a:cubicBezTo>
                  <a:cubicBezTo>
                    <a:pt x="481" y="34"/>
                    <a:pt x="480" y="35"/>
                    <a:pt x="481" y="35"/>
                  </a:cubicBezTo>
                  <a:cubicBezTo>
                    <a:pt x="481" y="36"/>
                    <a:pt x="481" y="35"/>
                    <a:pt x="481" y="35"/>
                  </a:cubicBezTo>
                  <a:cubicBezTo>
                    <a:pt x="482" y="34"/>
                    <a:pt x="482" y="34"/>
                    <a:pt x="481" y="33"/>
                  </a:cubicBezTo>
                  <a:cubicBezTo>
                    <a:pt x="481" y="33"/>
                    <a:pt x="480" y="33"/>
                    <a:pt x="480" y="33"/>
                  </a:cubicBezTo>
                  <a:close/>
                  <a:moveTo>
                    <a:pt x="1059" y="36"/>
                  </a:moveTo>
                  <a:cubicBezTo>
                    <a:pt x="1059" y="36"/>
                    <a:pt x="1058" y="36"/>
                    <a:pt x="1058" y="35"/>
                  </a:cubicBezTo>
                  <a:cubicBezTo>
                    <a:pt x="1058" y="35"/>
                    <a:pt x="1058" y="35"/>
                    <a:pt x="1057" y="35"/>
                  </a:cubicBezTo>
                  <a:cubicBezTo>
                    <a:pt x="1057" y="35"/>
                    <a:pt x="1057" y="35"/>
                    <a:pt x="1057" y="35"/>
                  </a:cubicBezTo>
                  <a:cubicBezTo>
                    <a:pt x="1057" y="36"/>
                    <a:pt x="1057" y="36"/>
                    <a:pt x="1058" y="36"/>
                  </a:cubicBezTo>
                  <a:cubicBezTo>
                    <a:pt x="1059" y="37"/>
                    <a:pt x="1059" y="36"/>
                    <a:pt x="1059" y="36"/>
                  </a:cubicBezTo>
                  <a:close/>
                  <a:moveTo>
                    <a:pt x="478" y="33"/>
                  </a:moveTo>
                  <a:cubicBezTo>
                    <a:pt x="478" y="33"/>
                    <a:pt x="478" y="33"/>
                    <a:pt x="478" y="33"/>
                  </a:cubicBezTo>
                  <a:cubicBezTo>
                    <a:pt x="479" y="33"/>
                    <a:pt x="479" y="33"/>
                    <a:pt x="480" y="33"/>
                  </a:cubicBezTo>
                  <a:cubicBezTo>
                    <a:pt x="480" y="33"/>
                    <a:pt x="480" y="33"/>
                    <a:pt x="480" y="33"/>
                  </a:cubicBezTo>
                  <a:cubicBezTo>
                    <a:pt x="480" y="33"/>
                    <a:pt x="480" y="33"/>
                    <a:pt x="480" y="33"/>
                  </a:cubicBezTo>
                  <a:cubicBezTo>
                    <a:pt x="480" y="33"/>
                    <a:pt x="480" y="32"/>
                    <a:pt x="480" y="32"/>
                  </a:cubicBezTo>
                  <a:cubicBezTo>
                    <a:pt x="480" y="32"/>
                    <a:pt x="479" y="32"/>
                    <a:pt x="478" y="32"/>
                  </a:cubicBezTo>
                  <a:cubicBezTo>
                    <a:pt x="478" y="32"/>
                    <a:pt x="478" y="32"/>
                    <a:pt x="478" y="33"/>
                  </a:cubicBezTo>
                  <a:close/>
                  <a:moveTo>
                    <a:pt x="1057" y="34"/>
                  </a:moveTo>
                  <a:cubicBezTo>
                    <a:pt x="1058" y="34"/>
                    <a:pt x="1058" y="33"/>
                    <a:pt x="1058" y="33"/>
                  </a:cubicBezTo>
                  <a:cubicBezTo>
                    <a:pt x="1058" y="33"/>
                    <a:pt x="1058" y="33"/>
                    <a:pt x="1058" y="33"/>
                  </a:cubicBezTo>
                  <a:cubicBezTo>
                    <a:pt x="1058" y="32"/>
                    <a:pt x="1058" y="32"/>
                    <a:pt x="1058" y="32"/>
                  </a:cubicBezTo>
                  <a:cubicBezTo>
                    <a:pt x="1057" y="32"/>
                    <a:pt x="1057" y="33"/>
                    <a:pt x="1057" y="34"/>
                  </a:cubicBezTo>
                  <a:cubicBezTo>
                    <a:pt x="1057" y="34"/>
                    <a:pt x="1057" y="34"/>
                    <a:pt x="1057" y="34"/>
                  </a:cubicBezTo>
                  <a:close/>
                  <a:moveTo>
                    <a:pt x="1060" y="33"/>
                  </a:moveTo>
                  <a:cubicBezTo>
                    <a:pt x="1060" y="33"/>
                    <a:pt x="1060" y="33"/>
                    <a:pt x="1060" y="33"/>
                  </a:cubicBezTo>
                  <a:cubicBezTo>
                    <a:pt x="1060" y="33"/>
                    <a:pt x="1060" y="33"/>
                    <a:pt x="1061" y="34"/>
                  </a:cubicBezTo>
                  <a:cubicBezTo>
                    <a:pt x="1061" y="34"/>
                    <a:pt x="1061" y="34"/>
                    <a:pt x="1061" y="33"/>
                  </a:cubicBezTo>
                  <a:cubicBezTo>
                    <a:pt x="1061" y="33"/>
                    <a:pt x="1061" y="32"/>
                    <a:pt x="1060" y="32"/>
                  </a:cubicBezTo>
                  <a:cubicBezTo>
                    <a:pt x="1060" y="32"/>
                    <a:pt x="1060" y="32"/>
                    <a:pt x="1060" y="33"/>
                  </a:cubicBezTo>
                  <a:close/>
                  <a:moveTo>
                    <a:pt x="1058" y="32"/>
                  </a:moveTo>
                  <a:cubicBezTo>
                    <a:pt x="1058" y="32"/>
                    <a:pt x="1058" y="32"/>
                    <a:pt x="1058" y="33"/>
                  </a:cubicBezTo>
                  <a:cubicBezTo>
                    <a:pt x="1059" y="33"/>
                    <a:pt x="1059" y="33"/>
                    <a:pt x="1060" y="32"/>
                  </a:cubicBezTo>
                  <a:cubicBezTo>
                    <a:pt x="1060" y="32"/>
                    <a:pt x="1060" y="32"/>
                    <a:pt x="1060" y="32"/>
                  </a:cubicBezTo>
                  <a:cubicBezTo>
                    <a:pt x="1059" y="32"/>
                    <a:pt x="1059" y="32"/>
                    <a:pt x="1058" y="32"/>
                  </a:cubicBezTo>
                  <a:close/>
                  <a:moveTo>
                    <a:pt x="1060" y="36"/>
                  </a:moveTo>
                  <a:cubicBezTo>
                    <a:pt x="1060" y="36"/>
                    <a:pt x="1060" y="36"/>
                    <a:pt x="1059" y="36"/>
                  </a:cubicBezTo>
                  <a:cubicBezTo>
                    <a:pt x="1059" y="36"/>
                    <a:pt x="1059" y="36"/>
                    <a:pt x="1059" y="36"/>
                  </a:cubicBezTo>
                  <a:cubicBezTo>
                    <a:pt x="1059" y="36"/>
                    <a:pt x="1058" y="36"/>
                    <a:pt x="1058" y="36"/>
                  </a:cubicBezTo>
                  <a:cubicBezTo>
                    <a:pt x="1059" y="37"/>
                    <a:pt x="1059" y="37"/>
                    <a:pt x="1060" y="36"/>
                  </a:cubicBezTo>
                  <a:close/>
                  <a:moveTo>
                    <a:pt x="1061" y="35"/>
                  </a:moveTo>
                  <a:cubicBezTo>
                    <a:pt x="1061" y="35"/>
                    <a:pt x="1061" y="35"/>
                    <a:pt x="1061" y="35"/>
                  </a:cubicBezTo>
                  <a:cubicBezTo>
                    <a:pt x="1061" y="34"/>
                    <a:pt x="1061" y="34"/>
                    <a:pt x="1061" y="33"/>
                  </a:cubicBezTo>
                  <a:cubicBezTo>
                    <a:pt x="1061" y="33"/>
                    <a:pt x="1061" y="33"/>
                    <a:pt x="1061" y="33"/>
                  </a:cubicBezTo>
                  <a:cubicBezTo>
                    <a:pt x="1061" y="34"/>
                    <a:pt x="1061" y="34"/>
                    <a:pt x="1061" y="35"/>
                  </a:cubicBezTo>
                  <a:close/>
                  <a:moveTo>
                    <a:pt x="1061" y="36"/>
                  </a:moveTo>
                  <a:cubicBezTo>
                    <a:pt x="1061" y="36"/>
                    <a:pt x="1061" y="36"/>
                    <a:pt x="1060" y="35"/>
                  </a:cubicBezTo>
                  <a:cubicBezTo>
                    <a:pt x="1060" y="35"/>
                    <a:pt x="1060" y="35"/>
                    <a:pt x="1060" y="36"/>
                  </a:cubicBezTo>
                  <a:cubicBezTo>
                    <a:pt x="1060" y="36"/>
                    <a:pt x="1059" y="36"/>
                    <a:pt x="1059" y="36"/>
                  </a:cubicBezTo>
                  <a:cubicBezTo>
                    <a:pt x="1059" y="36"/>
                    <a:pt x="1060" y="36"/>
                    <a:pt x="1060" y="36"/>
                  </a:cubicBezTo>
                  <a:cubicBezTo>
                    <a:pt x="1060" y="36"/>
                    <a:pt x="1061" y="36"/>
                    <a:pt x="1061" y="36"/>
                  </a:cubicBezTo>
                  <a:close/>
                  <a:moveTo>
                    <a:pt x="1057" y="35"/>
                  </a:moveTo>
                  <a:cubicBezTo>
                    <a:pt x="1057" y="35"/>
                    <a:pt x="1057" y="35"/>
                    <a:pt x="1057" y="35"/>
                  </a:cubicBezTo>
                  <a:cubicBezTo>
                    <a:pt x="1057" y="34"/>
                    <a:pt x="1057" y="34"/>
                    <a:pt x="1057" y="34"/>
                  </a:cubicBezTo>
                  <a:cubicBezTo>
                    <a:pt x="1057" y="34"/>
                    <a:pt x="1057" y="34"/>
                    <a:pt x="1057" y="34"/>
                  </a:cubicBezTo>
                  <a:cubicBezTo>
                    <a:pt x="1057" y="34"/>
                    <a:pt x="1057" y="35"/>
                    <a:pt x="1057" y="35"/>
                  </a:cubicBezTo>
                  <a:close/>
                  <a:moveTo>
                    <a:pt x="480" y="36"/>
                  </a:moveTo>
                  <a:cubicBezTo>
                    <a:pt x="480" y="36"/>
                    <a:pt x="480" y="36"/>
                    <a:pt x="480" y="36"/>
                  </a:cubicBezTo>
                  <a:cubicBezTo>
                    <a:pt x="480" y="35"/>
                    <a:pt x="480" y="35"/>
                    <a:pt x="480" y="35"/>
                  </a:cubicBezTo>
                  <a:cubicBezTo>
                    <a:pt x="480" y="35"/>
                    <a:pt x="480" y="35"/>
                    <a:pt x="480" y="35"/>
                  </a:cubicBezTo>
                  <a:cubicBezTo>
                    <a:pt x="480" y="36"/>
                    <a:pt x="480" y="36"/>
                    <a:pt x="480" y="36"/>
                  </a:cubicBezTo>
                  <a:cubicBezTo>
                    <a:pt x="480" y="36"/>
                    <a:pt x="480" y="36"/>
                    <a:pt x="480" y="36"/>
                  </a:cubicBezTo>
                  <a:cubicBezTo>
                    <a:pt x="480" y="36"/>
                    <a:pt x="480" y="36"/>
                    <a:pt x="480" y="36"/>
                  </a:cubicBezTo>
                  <a:close/>
                  <a:moveTo>
                    <a:pt x="1061" y="35"/>
                  </a:moveTo>
                  <a:cubicBezTo>
                    <a:pt x="1061" y="35"/>
                    <a:pt x="1061" y="35"/>
                    <a:pt x="1061" y="35"/>
                  </a:cubicBezTo>
                  <a:cubicBezTo>
                    <a:pt x="1060" y="35"/>
                    <a:pt x="1060" y="35"/>
                    <a:pt x="1060" y="36"/>
                  </a:cubicBezTo>
                  <a:cubicBezTo>
                    <a:pt x="1060" y="36"/>
                    <a:pt x="1061" y="36"/>
                    <a:pt x="1061" y="36"/>
                  </a:cubicBezTo>
                  <a:cubicBezTo>
                    <a:pt x="1061" y="36"/>
                    <a:pt x="1061" y="35"/>
                    <a:pt x="1061" y="35"/>
                  </a:cubicBezTo>
                  <a:close/>
                  <a:moveTo>
                    <a:pt x="478" y="33"/>
                  </a:moveTo>
                  <a:cubicBezTo>
                    <a:pt x="478" y="33"/>
                    <a:pt x="478" y="33"/>
                    <a:pt x="478" y="33"/>
                  </a:cubicBezTo>
                  <a:cubicBezTo>
                    <a:pt x="477" y="33"/>
                    <a:pt x="477" y="33"/>
                    <a:pt x="477" y="33"/>
                  </a:cubicBezTo>
                  <a:cubicBezTo>
                    <a:pt x="477" y="33"/>
                    <a:pt x="477" y="33"/>
                    <a:pt x="477" y="33"/>
                  </a:cubicBezTo>
                  <a:cubicBezTo>
                    <a:pt x="477" y="33"/>
                    <a:pt x="477" y="34"/>
                    <a:pt x="477" y="34"/>
                  </a:cubicBezTo>
                  <a:cubicBezTo>
                    <a:pt x="478" y="34"/>
                    <a:pt x="478" y="33"/>
                    <a:pt x="478" y="33"/>
                  </a:cubicBezTo>
                  <a:close/>
                  <a:moveTo>
                    <a:pt x="477" y="33"/>
                  </a:moveTo>
                  <a:cubicBezTo>
                    <a:pt x="478" y="33"/>
                    <a:pt x="478" y="33"/>
                    <a:pt x="478" y="33"/>
                  </a:cubicBezTo>
                  <a:cubicBezTo>
                    <a:pt x="478" y="33"/>
                    <a:pt x="478" y="33"/>
                    <a:pt x="478" y="33"/>
                  </a:cubicBezTo>
                  <a:cubicBezTo>
                    <a:pt x="478" y="33"/>
                    <a:pt x="478" y="33"/>
                    <a:pt x="478" y="33"/>
                  </a:cubicBezTo>
                  <a:cubicBezTo>
                    <a:pt x="478" y="33"/>
                    <a:pt x="478" y="33"/>
                    <a:pt x="478" y="33"/>
                  </a:cubicBezTo>
                  <a:cubicBezTo>
                    <a:pt x="478" y="33"/>
                    <a:pt x="478" y="32"/>
                    <a:pt x="478" y="32"/>
                  </a:cubicBezTo>
                  <a:cubicBezTo>
                    <a:pt x="478" y="32"/>
                    <a:pt x="478" y="32"/>
                    <a:pt x="478" y="32"/>
                  </a:cubicBezTo>
                  <a:cubicBezTo>
                    <a:pt x="478" y="32"/>
                    <a:pt x="478" y="32"/>
                    <a:pt x="477" y="33"/>
                  </a:cubicBezTo>
                  <a:close/>
                  <a:moveTo>
                    <a:pt x="481" y="36"/>
                  </a:moveTo>
                  <a:cubicBezTo>
                    <a:pt x="481" y="36"/>
                    <a:pt x="481" y="36"/>
                    <a:pt x="481" y="36"/>
                  </a:cubicBezTo>
                  <a:cubicBezTo>
                    <a:pt x="480" y="36"/>
                    <a:pt x="480" y="36"/>
                    <a:pt x="480" y="36"/>
                  </a:cubicBezTo>
                  <a:cubicBezTo>
                    <a:pt x="480" y="36"/>
                    <a:pt x="480" y="36"/>
                    <a:pt x="480" y="36"/>
                  </a:cubicBezTo>
                  <a:cubicBezTo>
                    <a:pt x="481" y="36"/>
                    <a:pt x="481" y="36"/>
                    <a:pt x="481" y="36"/>
                  </a:cubicBezTo>
                  <a:close/>
                  <a:moveTo>
                    <a:pt x="481" y="33"/>
                  </a:moveTo>
                  <a:cubicBezTo>
                    <a:pt x="481" y="33"/>
                    <a:pt x="481" y="32"/>
                    <a:pt x="480" y="32"/>
                  </a:cubicBezTo>
                  <a:cubicBezTo>
                    <a:pt x="480" y="32"/>
                    <a:pt x="480" y="33"/>
                    <a:pt x="480" y="33"/>
                  </a:cubicBezTo>
                  <a:cubicBezTo>
                    <a:pt x="481" y="33"/>
                    <a:pt x="481" y="33"/>
                    <a:pt x="481" y="33"/>
                  </a:cubicBezTo>
                  <a:close/>
                  <a:moveTo>
                    <a:pt x="481" y="36"/>
                  </a:moveTo>
                  <a:cubicBezTo>
                    <a:pt x="481" y="36"/>
                    <a:pt x="481" y="36"/>
                    <a:pt x="481" y="36"/>
                  </a:cubicBezTo>
                  <a:cubicBezTo>
                    <a:pt x="481" y="36"/>
                    <a:pt x="481" y="36"/>
                    <a:pt x="481" y="35"/>
                  </a:cubicBezTo>
                  <a:cubicBezTo>
                    <a:pt x="481" y="35"/>
                    <a:pt x="481" y="35"/>
                    <a:pt x="481" y="35"/>
                  </a:cubicBezTo>
                  <a:cubicBezTo>
                    <a:pt x="481" y="35"/>
                    <a:pt x="480" y="36"/>
                    <a:pt x="481" y="36"/>
                  </a:cubicBezTo>
                  <a:close/>
                  <a:moveTo>
                    <a:pt x="637" y="52"/>
                  </a:moveTo>
                  <a:cubicBezTo>
                    <a:pt x="637" y="46"/>
                    <a:pt x="636" y="39"/>
                    <a:pt x="634" y="33"/>
                  </a:cubicBezTo>
                  <a:cubicBezTo>
                    <a:pt x="631" y="26"/>
                    <a:pt x="627" y="21"/>
                    <a:pt x="620" y="17"/>
                  </a:cubicBezTo>
                  <a:cubicBezTo>
                    <a:pt x="614" y="14"/>
                    <a:pt x="607" y="14"/>
                    <a:pt x="600" y="15"/>
                  </a:cubicBezTo>
                  <a:cubicBezTo>
                    <a:pt x="591" y="17"/>
                    <a:pt x="584" y="22"/>
                    <a:pt x="580" y="30"/>
                  </a:cubicBezTo>
                  <a:cubicBezTo>
                    <a:pt x="577" y="35"/>
                    <a:pt x="576" y="40"/>
                    <a:pt x="575" y="46"/>
                  </a:cubicBezTo>
                  <a:cubicBezTo>
                    <a:pt x="574" y="54"/>
                    <a:pt x="575" y="61"/>
                    <a:pt x="578" y="68"/>
                  </a:cubicBezTo>
                  <a:cubicBezTo>
                    <a:pt x="581" y="76"/>
                    <a:pt x="586" y="82"/>
                    <a:pt x="594" y="85"/>
                  </a:cubicBezTo>
                  <a:cubicBezTo>
                    <a:pt x="599" y="87"/>
                    <a:pt x="604" y="88"/>
                    <a:pt x="610" y="87"/>
                  </a:cubicBezTo>
                  <a:cubicBezTo>
                    <a:pt x="620" y="86"/>
                    <a:pt x="628" y="81"/>
                    <a:pt x="632" y="72"/>
                  </a:cubicBezTo>
                  <a:cubicBezTo>
                    <a:pt x="636" y="66"/>
                    <a:pt x="637" y="60"/>
                    <a:pt x="637" y="52"/>
                  </a:cubicBezTo>
                  <a:cubicBezTo>
                    <a:pt x="637" y="52"/>
                    <a:pt x="637" y="52"/>
                    <a:pt x="637" y="52"/>
                  </a:cubicBezTo>
                  <a:close/>
                  <a:moveTo>
                    <a:pt x="967" y="58"/>
                  </a:moveTo>
                  <a:cubicBezTo>
                    <a:pt x="977" y="58"/>
                    <a:pt x="988" y="58"/>
                    <a:pt x="999" y="58"/>
                  </a:cubicBezTo>
                  <a:cubicBezTo>
                    <a:pt x="1000" y="58"/>
                    <a:pt x="1000" y="57"/>
                    <a:pt x="1000" y="57"/>
                  </a:cubicBezTo>
                  <a:cubicBezTo>
                    <a:pt x="1000" y="54"/>
                    <a:pt x="999" y="51"/>
                    <a:pt x="998" y="48"/>
                  </a:cubicBezTo>
                  <a:cubicBezTo>
                    <a:pt x="997" y="44"/>
                    <a:pt x="994" y="42"/>
                    <a:pt x="991" y="40"/>
                  </a:cubicBezTo>
                  <a:cubicBezTo>
                    <a:pt x="985" y="38"/>
                    <a:pt x="980" y="39"/>
                    <a:pt x="975" y="42"/>
                  </a:cubicBezTo>
                  <a:cubicBezTo>
                    <a:pt x="969" y="46"/>
                    <a:pt x="967" y="51"/>
                    <a:pt x="966" y="58"/>
                  </a:cubicBezTo>
                  <a:cubicBezTo>
                    <a:pt x="966" y="58"/>
                    <a:pt x="966" y="58"/>
                    <a:pt x="967" y="58"/>
                  </a:cubicBezTo>
                  <a:close/>
                  <a:moveTo>
                    <a:pt x="804" y="58"/>
                  </a:moveTo>
                  <a:cubicBezTo>
                    <a:pt x="814" y="58"/>
                    <a:pt x="825" y="58"/>
                    <a:pt x="836" y="58"/>
                  </a:cubicBezTo>
                  <a:cubicBezTo>
                    <a:pt x="836" y="58"/>
                    <a:pt x="836" y="58"/>
                    <a:pt x="836" y="58"/>
                  </a:cubicBezTo>
                  <a:cubicBezTo>
                    <a:pt x="837" y="58"/>
                    <a:pt x="837" y="57"/>
                    <a:pt x="837" y="57"/>
                  </a:cubicBezTo>
                  <a:cubicBezTo>
                    <a:pt x="837" y="54"/>
                    <a:pt x="836" y="51"/>
                    <a:pt x="835" y="49"/>
                  </a:cubicBezTo>
                  <a:cubicBezTo>
                    <a:pt x="834" y="44"/>
                    <a:pt x="831" y="41"/>
                    <a:pt x="826" y="40"/>
                  </a:cubicBezTo>
                  <a:cubicBezTo>
                    <a:pt x="819" y="38"/>
                    <a:pt x="813" y="40"/>
                    <a:pt x="809" y="45"/>
                  </a:cubicBezTo>
                  <a:cubicBezTo>
                    <a:pt x="805" y="48"/>
                    <a:pt x="804" y="53"/>
                    <a:pt x="803" y="58"/>
                  </a:cubicBezTo>
                  <a:cubicBezTo>
                    <a:pt x="803" y="58"/>
                    <a:pt x="803" y="58"/>
                    <a:pt x="804" y="58"/>
                  </a:cubicBezTo>
                  <a:close/>
                  <a:moveTo>
                    <a:pt x="234" y="69"/>
                  </a:moveTo>
                  <a:cubicBezTo>
                    <a:pt x="234" y="70"/>
                    <a:pt x="234" y="72"/>
                    <a:pt x="235" y="73"/>
                  </a:cubicBezTo>
                  <a:cubicBezTo>
                    <a:pt x="236" y="80"/>
                    <a:pt x="240" y="85"/>
                    <a:pt x="247" y="87"/>
                  </a:cubicBezTo>
                  <a:cubicBezTo>
                    <a:pt x="250" y="88"/>
                    <a:pt x="254" y="89"/>
                    <a:pt x="258" y="88"/>
                  </a:cubicBezTo>
                  <a:cubicBezTo>
                    <a:pt x="266" y="87"/>
                    <a:pt x="271" y="83"/>
                    <a:pt x="273" y="75"/>
                  </a:cubicBezTo>
                  <a:cubicBezTo>
                    <a:pt x="274" y="72"/>
                    <a:pt x="275" y="70"/>
                    <a:pt x="275" y="67"/>
                  </a:cubicBezTo>
                  <a:cubicBezTo>
                    <a:pt x="275" y="62"/>
                    <a:pt x="275" y="57"/>
                    <a:pt x="273" y="51"/>
                  </a:cubicBezTo>
                  <a:cubicBezTo>
                    <a:pt x="271" y="46"/>
                    <a:pt x="267" y="42"/>
                    <a:pt x="261" y="40"/>
                  </a:cubicBezTo>
                  <a:cubicBezTo>
                    <a:pt x="259" y="39"/>
                    <a:pt x="256" y="39"/>
                    <a:pt x="253" y="39"/>
                  </a:cubicBezTo>
                  <a:cubicBezTo>
                    <a:pt x="245" y="39"/>
                    <a:pt x="239" y="44"/>
                    <a:pt x="235" y="52"/>
                  </a:cubicBezTo>
                  <a:cubicBezTo>
                    <a:pt x="234" y="56"/>
                    <a:pt x="233" y="60"/>
                    <a:pt x="233" y="64"/>
                  </a:cubicBezTo>
                  <a:cubicBezTo>
                    <a:pt x="233" y="66"/>
                    <a:pt x="233" y="67"/>
                    <a:pt x="234" y="69"/>
                  </a:cubicBezTo>
                  <a:close/>
                  <a:moveTo>
                    <a:pt x="349" y="74"/>
                  </a:moveTo>
                  <a:cubicBezTo>
                    <a:pt x="351" y="80"/>
                    <a:pt x="356" y="85"/>
                    <a:pt x="363" y="87"/>
                  </a:cubicBezTo>
                  <a:cubicBezTo>
                    <a:pt x="365" y="88"/>
                    <a:pt x="368" y="88"/>
                    <a:pt x="371" y="88"/>
                  </a:cubicBezTo>
                  <a:cubicBezTo>
                    <a:pt x="379" y="88"/>
                    <a:pt x="385" y="84"/>
                    <a:pt x="388" y="76"/>
                  </a:cubicBezTo>
                  <a:cubicBezTo>
                    <a:pt x="389" y="72"/>
                    <a:pt x="390" y="68"/>
                    <a:pt x="390" y="64"/>
                  </a:cubicBezTo>
                  <a:cubicBezTo>
                    <a:pt x="390" y="60"/>
                    <a:pt x="389" y="55"/>
                    <a:pt x="387" y="51"/>
                  </a:cubicBezTo>
                  <a:cubicBezTo>
                    <a:pt x="385" y="45"/>
                    <a:pt x="381" y="41"/>
                    <a:pt x="375" y="40"/>
                  </a:cubicBezTo>
                  <a:cubicBezTo>
                    <a:pt x="372" y="39"/>
                    <a:pt x="370" y="39"/>
                    <a:pt x="368" y="39"/>
                  </a:cubicBezTo>
                  <a:cubicBezTo>
                    <a:pt x="360" y="40"/>
                    <a:pt x="354" y="44"/>
                    <a:pt x="350" y="51"/>
                  </a:cubicBezTo>
                  <a:cubicBezTo>
                    <a:pt x="349" y="55"/>
                    <a:pt x="348" y="60"/>
                    <a:pt x="348" y="64"/>
                  </a:cubicBezTo>
                  <a:cubicBezTo>
                    <a:pt x="348" y="67"/>
                    <a:pt x="348" y="70"/>
                    <a:pt x="349" y="74"/>
                  </a:cubicBezTo>
                  <a:close/>
                  <a:moveTo>
                    <a:pt x="477" y="33"/>
                  </a:moveTo>
                  <a:cubicBezTo>
                    <a:pt x="477" y="33"/>
                    <a:pt x="477" y="34"/>
                    <a:pt x="477" y="34"/>
                  </a:cubicBezTo>
                  <a:cubicBezTo>
                    <a:pt x="477" y="34"/>
                    <a:pt x="477" y="35"/>
                    <a:pt x="478" y="36"/>
                  </a:cubicBezTo>
                  <a:cubicBezTo>
                    <a:pt x="478" y="36"/>
                    <a:pt x="478" y="36"/>
                    <a:pt x="478" y="35"/>
                  </a:cubicBezTo>
                  <a:cubicBezTo>
                    <a:pt x="479" y="35"/>
                    <a:pt x="479" y="34"/>
                    <a:pt x="478" y="33"/>
                  </a:cubicBezTo>
                  <a:cubicBezTo>
                    <a:pt x="478" y="33"/>
                    <a:pt x="478" y="33"/>
                    <a:pt x="478" y="33"/>
                  </a:cubicBezTo>
                  <a:cubicBezTo>
                    <a:pt x="478" y="33"/>
                    <a:pt x="477" y="33"/>
                    <a:pt x="477" y="33"/>
                  </a:cubicBezTo>
                  <a:close/>
                  <a:moveTo>
                    <a:pt x="480" y="35"/>
                  </a:moveTo>
                  <a:cubicBezTo>
                    <a:pt x="478" y="34"/>
                    <a:pt x="478" y="35"/>
                    <a:pt x="478" y="35"/>
                  </a:cubicBezTo>
                  <a:cubicBezTo>
                    <a:pt x="478" y="36"/>
                    <a:pt x="478" y="36"/>
                    <a:pt x="478" y="36"/>
                  </a:cubicBezTo>
                  <a:cubicBezTo>
                    <a:pt x="478" y="36"/>
                    <a:pt x="478" y="36"/>
                    <a:pt x="478" y="36"/>
                  </a:cubicBezTo>
                  <a:cubicBezTo>
                    <a:pt x="478" y="36"/>
                    <a:pt x="479" y="36"/>
                    <a:pt x="480" y="36"/>
                  </a:cubicBezTo>
                  <a:cubicBezTo>
                    <a:pt x="480" y="36"/>
                    <a:pt x="480" y="36"/>
                    <a:pt x="480" y="36"/>
                  </a:cubicBezTo>
                  <a:cubicBezTo>
                    <a:pt x="480" y="35"/>
                    <a:pt x="480" y="35"/>
                    <a:pt x="480" y="35"/>
                  </a:cubicBezTo>
                  <a:close/>
                  <a:moveTo>
                    <a:pt x="480" y="33"/>
                  </a:moveTo>
                  <a:cubicBezTo>
                    <a:pt x="480" y="33"/>
                    <a:pt x="480" y="33"/>
                    <a:pt x="480" y="33"/>
                  </a:cubicBezTo>
                  <a:cubicBezTo>
                    <a:pt x="480" y="33"/>
                    <a:pt x="480" y="33"/>
                    <a:pt x="480" y="33"/>
                  </a:cubicBezTo>
                  <a:cubicBezTo>
                    <a:pt x="480" y="33"/>
                    <a:pt x="480" y="34"/>
                    <a:pt x="479" y="34"/>
                  </a:cubicBezTo>
                  <a:cubicBezTo>
                    <a:pt x="479" y="34"/>
                    <a:pt x="479" y="35"/>
                    <a:pt x="480" y="35"/>
                  </a:cubicBezTo>
                  <a:cubicBezTo>
                    <a:pt x="480" y="35"/>
                    <a:pt x="480" y="35"/>
                    <a:pt x="480" y="35"/>
                  </a:cubicBezTo>
                  <a:cubicBezTo>
                    <a:pt x="480" y="35"/>
                    <a:pt x="480" y="36"/>
                    <a:pt x="480" y="36"/>
                  </a:cubicBezTo>
                  <a:cubicBezTo>
                    <a:pt x="480" y="36"/>
                    <a:pt x="481" y="36"/>
                    <a:pt x="481" y="36"/>
                  </a:cubicBezTo>
                  <a:cubicBezTo>
                    <a:pt x="481" y="36"/>
                    <a:pt x="481" y="35"/>
                    <a:pt x="481" y="35"/>
                  </a:cubicBezTo>
                  <a:cubicBezTo>
                    <a:pt x="481" y="35"/>
                    <a:pt x="481" y="34"/>
                    <a:pt x="480" y="33"/>
                  </a:cubicBezTo>
                  <a:close/>
                  <a:moveTo>
                    <a:pt x="480" y="33"/>
                  </a:moveTo>
                  <a:cubicBezTo>
                    <a:pt x="480" y="33"/>
                    <a:pt x="480" y="33"/>
                    <a:pt x="480" y="33"/>
                  </a:cubicBezTo>
                  <a:cubicBezTo>
                    <a:pt x="480" y="33"/>
                    <a:pt x="480" y="33"/>
                    <a:pt x="480" y="33"/>
                  </a:cubicBezTo>
                  <a:cubicBezTo>
                    <a:pt x="480" y="33"/>
                    <a:pt x="480" y="33"/>
                    <a:pt x="480" y="33"/>
                  </a:cubicBezTo>
                  <a:cubicBezTo>
                    <a:pt x="480" y="33"/>
                    <a:pt x="480" y="33"/>
                    <a:pt x="480" y="33"/>
                  </a:cubicBezTo>
                  <a:cubicBezTo>
                    <a:pt x="480" y="33"/>
                    <a:pt x="480" y="33"/>
                    <a:pt x="480" y="33"/>
                  </a:cubicBezTo>
                  <a:close/>
                  <a:moveTo>
                    <a:pt x="1058" y="36"/>
                  </a:moveTo>
                  <a:cubicBezTo>
                    <a:pt x="1058" y="36"/>
                    <a:pt x="1058" y="36"/>
                    <a:pt x="1058" y="36"/>
                  </a:cubicBezTo>
                  <a:cubicBezTo>
                    <a:pt x="1059" y="35"/>
                    <a:pt x="1059" y="34"/>
                    <a:pt x="1058" y="33"/>
                  </a:cubicBezTo>
                  <a:cubicBezTo>
                    <a:pt x="1058" y="33"/>
                    <a:pt x="1058" y="33"/>
                    <a:pt x="1058" y="33"/>
                  </a:cubicBezTo>
                  <a:cubicBezTo>
                    <a:pt x="1057" y="33"/>
                    <a:pt x="1057" y="33"/>
                    <a:pt x="1057" y="34"/>
                  </a:cubicBezTo>
                  <a:cubicBezTo>
                    <a:pt x="1057" y="34"/>
                    <a:pt x="1057" y="34"/>
                    <a:pt x="1057" y="35"/>
                  </a:cubicBezTo>
                  <a:cubicBezTo>
                    <a:pt x="1057" y="35"/>
                    <a:pt x="1057" y="36"/>
                    <a:pt x="1058" y="36"/>
                  </a:cubicBezTo>
                  <a:close/>
                  <a:moveTo>
                    <a:pt x="1060" y="35"/>
                  </a:moveTo>
                  <a:cubicBezTo>
                    <a:pt x="1060" y="35"/>
                    <a:pt x="1060" y="35"/>
                    <a:pt x="1060" y="35"/>
                  </a:cubicBezTo>
                  <a:cubicBezTo>
                    <a:pt x="1059" y="35"/>
                    <a:pt x="1059" y="35"/>
                    <a:pt x="1059" y="34"/>
                  </a:cubicBezTo>
                  <a:cubicBezTo>
                    <a:pt x="1059" y="34"/>
                    <a:pt x="1059" y="34"/>
                    <a:pt x="1058" y="35"/>
                  </a:cubicBezTo>
                  <a:cubicBezTo>
                    <a:pt x="1058" y="35"/>
                    <a:pt x="1058" y="35"/>
                    <a:pt x="1058" y="36"/>
                  </a:cubicBezTo>
                  <a:cubicBezTo>
                    <a:pt x="1058" y="36"/>
                    <a:pt x="1058" y="36"/>
                    <a:pt x="1058" y="36"/>
                  </a:cubicBezTo>
                  <a:cubicBezTo>
                    <a:pt x="1058" y="36"/>
                    <a:pt x="1058" y="36"/>
                    <a:pt x="1059" y="36"/>
                  </a:cubicBezTo>
                  <a:cubicBezTo>
                    <a:pt x="1059" y="36"/>
                    <a:pt x="1059" y="36"/>
                    <a:pt x="1059" y="36"/>
                  </a:cubicBezTo>
                  <a:cubicBezTo>
                    <a:pt x="1060" y="36"/>
                    <a:pt x="1060" y="36"/>
                    <a:pt x="1060" y="36"/>
                  </a:cubicBezTo>
                  <a:cubicBezTo>
                    <a:pt x="1060" y="36"/>
                    <a:pt x="1060" y="36"/>
                    <a:pt x="1060" y="35"/>
                  </a:cubicBezTo>
                  <a:close/>
                  <a:moveTo>
                    <a:pt x="479" y="33"/>
                  </a:moveTo>
                  <a:cubicBezTo>
                    <a:pt x="479" y="33"/>
                    <a:pt x="478" y="33"/>
                    <a:pt x="478" y="32"/>
                  </a:cubicBezTo>
                  <a:cubicBezTo>
                    <a:pt x="478" y="32"/>
                    <a:pt x="478" y="32"/>
                    <a:pt x="478" y="32"/>
                  </a:cubicBezTo>
                  <a:cubicBezTo>
                    <a:pt x="478" y="33"/>
                    <a:pt x="478" y="33"/>
                    <a:pt x="478" y="33"/>
                  </a:cubicBezTo>
                  <a:cubicBezTo>
                    <a:pt x="478" y="34"/>
                    <a:pt x="478" y="35"/>
                    <a:pt x="478" y="36"/>
                  </a:cubicBezTo>
                  <a:cubicBezTo>
                    <a:pt x="478" y="36"/>
                    <a:pt x="478" y="36"/>
                    <a:pt x="478" y="36"/>
                  </a:cubicBezTo>
                  <a:cubicBezTo>
                    <a:pt x="478" y="35"/>
                    <a:pt x="479" y="34"/>
                    <a:pt x="479" y="33"/>
                  </a:cubicBezTo>
                  <a:close/>
                  <a:moveTo>
                    <a:pt x="480" y="33"/>
                  </a:moveTo>
                  <a:cubicBezTo>
                    <a:pt x="480" y="33"/>
                    <a:pt x="480" y="33"/>
                    <a:pt x="480" y="33"/>
                  </a:cubicBezTo>
                  <a:cubicBezTo>
                    <a:pt x="480" y="33"/>
                    <a:pt x="480" y="33"/>
                    <a:pt x="480" y="33"/>
                  </a:cubicBezTo>
                  <a:cubicBezTo>
                    <a:pt x="480" y="33"/>
                    <a:pt x="480" y="33"/>
                    <a:pt x="480" y="33"/>
                  </a:cubicBezTo>
                  <a:cubicBezTo>
                    <a:pt x="480" y="32"/>
                    <a:pt x="479" y="32"/>
                    <a:pt x="478" y="32"/>
                  </a:cubicBezTo>
                  <a:cubicBezTo>
                    <a:pt x="478" y="33"/>
                    <a:pt x="478" y="33"/>
                    <a:pt x="478" y="33"/>
                  </a:cubicBezTo>
                  <a:cubicBezTo>
                    <a:pt x="479" y="33"/>
                    <a:pt x="479" y="33"/>
                    <a:pt x="480" y="33"/>
                  </a:cubicBezTo>
                  <a:close/>
                  <a:moveTo>
                    <a:pt x="1058" y="33"/>
                  </a:moveTo>
                  <a:cubicBezTo>
                    <a:pt x="1058" y="33"/>
                    <a:pt x="1058" y="33"/>
                    <a:pt x="1058" y="33"/>
                  </a:cubicBezTo>
                  <a:cubicBezTo>
                    <a:pt x="1059" y="33"/>
                    <a:pt x="1059" y="33"/>
                    <a:pt x="1060" y="33"/>
                  </a:cubicBezTo>
                  <a:cubicBezTo>
                    <a:pt x="1060" y="33"/>
                    <a:pt x="1060" y="33"/>
                    <a:pt x="1060" y="33"/>
                  </a:cubicBezTo>
                  <a:cubicBezTo>
                    <a:pt x="1060" y="33"/>
                    <a:pt x="1060" y="33"/>
                    <a:pt x="1060" y="32"/>
                  </a:cubicBezTo>
                  <a:cubicBezTo>
                    <a:pt x="1059" y="32"/>
                    <a:pt x="1059" y="32"/>
                    <a:pt x="1058" y="33"/>
                  </a:cubicBezTo>
                  <a:cubicBezTo>
                    <a:pt x="1058" y="33"/>
                    <a:pt x="1058" y="33"/>
                    <a:pt x="1058" y="33"/>
                  </a:cubicBezTo>
                  <a:close/>
                  <a:moveTo>
                    <a:pt x="1060" y="33"/>
                  </a:moveTo>
                  <a:cubicBezTo>
                    <a:pt x="1060" y="34"/>
                    <a:pt x="1060" y="34"/>
                    <a:pt x="1060" y="34"/>
                  </a:cubicBezTo>
                  <a:cubicBezTo>
                    <a:pt x="1059" y="34"/>
                    <a:pt x="1059" y="34"/>
                    <a:pt x="1059" y="35"/>
                  </a:cubicBezTo>
                  <a:cubicBezTo>
                    <a:pt x="1060" y="35"/>
                    <a:pt x="1060" y="35"/>
                    <a:pt x="1060" y="36"/>
                  </a:cubicBezTo>
                  <a:cubicBezTo>
                    <a:pt x="1060" y="36"/>
                    <a:pt x="1060" y="36"/>
                    <a:pt x="1060" y="36"/>
                  </a:cubicBezTo>
                  <a:cubicBezTo>
                    <a:pt x="1060" y="36"/>
                    <a:pt x="1060" y="36"/>
                    <a:pt x="1060" y="36"/>
                  </a:cubicBezTo>
                  <a:cubicBezTo>
                    <a:pt x="1060" y="36"/>
                    <a:pt x="1060" y="36"/>
                    <a:pt x="1060" y="36"/>
                  </a:cubicBezTo>
                  <a:cubicBezTo>
                    <a:pt x="1060" y="35"/>
                    <a:pt x="1061" y="35"/>
                    <a:pt x="1061" y="35"/>
                  </a:cubicBezTo>
                  <a:cubicBezTo>
                    <a:pt x="1061" y="34"/>
                    <a:pt x="1061" y="34"/>
                    <a:pt x="1061" y="33"/>
                  </a:cubicBezTo>
                  <a:cubicBezTo>
                    <a:pt x="1061" y="33"/>
                    <a:pt x="1060" y="33"/>
                    <a:pt x="1060" y="33"/>
                  </a:cubicBezTo>
                  <a:cubicBezTo>
                    <a:pt x="1060" y="33"/>
                    <a:pt x="1060" y="33"/>
                    <a:pt x="1060" y="33"/>
                  </a:cubicBezTo>
                  <a:cubicBezTo>
                    <a:pt x="1060" y="33"/>
                    <a:pt x="1060" y="33"/>
                    <a:pt x="1060" y="33"/>
                  </a:cubicBezTo>
                  <a:close/>
                  <a:moveTo>
                    <a:pt x="479" y="35"/>
                  </a:moveTo>
                  <a:cubicBezTo>
                    <a:pt x="479" y="35"/>
                    <a:pt x="480" y="36"/>
                    <a:pt x="480" y="36"/>
                  </a:cubicBezTo>
                  <a:cubicBezTo>
                    <a:pt x="480" y="36"/>
                    <a:pt x="480" y="35"/>
                    <a:pt x="480" y="35"/>
                  </a:cubicBezTo>
                  <a:cubicBezTo>
                    <a:pt x="480" y="35"/>
                    <a:pt x="480" y="35"/>
                    <a:pt x="480" y="35"/>
                  </a:cubicBezTo>
                  <a:cubicBezTo>
                    <a:pt x="480" y="35"/>
                    <a:pt x="479" y="35"/>
                    <a:pt x="479" y="35"/>
                  </a:cubicBezTo>
                  <a:close/>
                  <a:moveTo>
                    <a:pt x="478" y="33"/>
                  </a:moveTo>
                  <a:cubicBezTo>
                    <a:pt x="478" y="33"/>
                    <a:pt x="477" y="33"/>
                    <a:pt x="477" y="33"/>
                  </a:cubicBezTo>
                  <a:cubicBezTo>
                    <a:pt x="478" y="33"/>
                    <a:pt x="478" y="33"/>
                    <a:pt x="478" y="33"/>
                  </a:cubicBezTo>
                  <a:cubicBezTo>
                    <a:pt x="478" y="33"/>
                    <a:pt x="478" y="33"/>
                    <a:pt x="478" y="33"/>
                  </a:cubicBezTo>
                  <a:close/>
                  <a:moveTo>
                    <a:pt x="480" y="34"/>
                  </a:moveTo>
                  <a:cubicBezTo>
                    <a:pt x="480" y="34"/>
                    <a:pt x="480" y="34"/>
                    <a:pt x="480" y="34"/>
                  </a:cubicBezTo>
                  <a:cubicBezTo>
                    <a:pt x="479" y="34"/>
                    <a:pt x="480" y="34"/>
                    <a:pt x="480" y="33"/>
                  </a:cubicBezTo>
                  <a:cubicBezTo>
                    <a:pt x="480" y="33"/>
                    <a:pt x="480" y="33"/>
                    <a:pt x="480" y="33"/>
                  </a:cubicBezTo>
                  <a:cubicBezTo>
                    <a:pt x="480" y="33"/>
                    <a:pt x="480" y="33"/>
                    <a:pt x="480" y="33"/>
                  </a:cubicBezTo>
                  <a:cubicBezTo>
                    <a:pt x="479" y="33"/>
                    <a:pt x="479" y="33"/>
                    <a:pt x="478" y="33"/>
                  </a:cubicBezTo>
                  <a:cubicBezTo>
                    <a:pt x="478" y="34"/>
                    <a:pt x="478" y="35"/>
                    <a:pt x="478" y="36"/>
                  </a:cubicBezTo>
                  <a:cubicBezTo>
                    <a:pt x="479" y="36"/>
                    <a:pt x="479" y="35"/>
                    <a:pt x="479" y="35"/>
                  </a:cubicBezTo>
                  <a:cubicBezTo>
                    <a:pt x="479" y="34"/>
                    <a:pt x="479" y="35"/>
                    <a:pt x="479" y="35"/>
                  </a:cubicBezTo>
                  <a:cubicBezTo>
                    <a:pt x="479" y="35"/>
                    <a:pt x="480" y="35"/>
                    <a:pt x="480" y="35"/>
                  </a:cubicBezTo>
                  <a:cubicBezTo>
                    <a:pt x="480" y="34"/>
                    <a:pt x="480" y="34"/>
                    <a:pt x="480" y="34"/>
                  </a:cubicBezTo>
                  <a:close/>
                  <a:moveTo>
                    <a:pt x="480" y="34"/>
                  </a:moveTo>
                  <a:cubicBezTo>
                    <a:pt x="480" y="34"/>
                    <a:pt x="480" y="34"/>
                    <a:pt x="480" y="34"/>
                  </a:cubicBezTo>
                  <a:cubicBezTo>
                    <a:pt x="480" y="34"/>
                    <a:pt x="480" y="33"/>
                    <a:pt x="480" y="33"/>
                  </a:cubicBezTo>
                  <a:cubicBezTo>
                    <a:pt x="480" y="33"/>
                    <a:pt x="480" y="33"/>
                    <a:pt x="480" y="33"/>
                  </a:cubicBezTo>
                  <a:cubicBezTo>
                    <a:pt x="480" y="33"/>
                    <a:pt x="480" y="33"/>
                    <a:pt x="480" y="33"/>
                  </a:cubicBezTo>
                  <a:cubicBezTo>
                    <a:pt x="479" y="34"/>
                    <a:pt x="479" y="34"/>
                    <a:pt x="480" y="34"/>
                  </a:cubicBezTo>
                  <a:close/>
                  <a:moveTo>
                    <a:pt x="1060" y="33"/>
                  </a:moveTo>
                  <a:cubicBezTo>
                    <a:pt x="1060" y="33"/>
                    <a:pt x="1060" y="33"/>
                    <a:pt x="1060" y="33"/>
                  </a:cubicBezTo>
                  <a:cubicBezTo>
                    <a:pt x="1059" y="33"/>
                    <a:pt x="1059" y="33"/>
                    <a:pt x="1058" y="33"/>
                  </a:cubicBezTo>
                  <a:cubicBezTo>
                    <a:pt x="1058" y="34"/>
                    <a:pt x="1058" y="35"/>
                    <a:pt x="1058" y="36"/>
                  </a:cubicBezTo>
                  <a:cubicBezTo>
                    <a:pt x="1059" y="36"/>
                    <a:pt x="1058" y="35"/>
                    <a:pt x="1059" y="34"/>
                  </a:cubicBezTo>
                  <a:cubicBezTo>
                    <a:pt x="1059" y="34"/>
                    <a:pt x="1059" y="34"/>
                    <a:pt x="1059" y="34"/>
                  </a:cubicBezTo>
                  <a:cubicBezTo>
                    <a:pt x="1059" y="34"/>
                    <a:pt x="1059" y="34"/>
                    <a:pt x="1059" y="34"/>
                  </a:cubicBezTo>
                  <a:cubicBezTo>
                    <a:pt x="1059" y="34"/>
                    <a:pt x="1059" y="34"/>
                    <a:pt x="1059" y="34"/>
                  </a:cubicBezTo>
                  <a:cubicBezTo>
                    <a:pt x="1059" y="34"/>
                    <a:pt x="1059" y="35"/>
                    <a:pt x="1059" y="35"/>
                  </a:cubicBezTo>
                  <a:cubicBezTo>
                    <a:pt x="1059" y="35"/>
                    <a:pt x="1059" y="35"/>
                    <a:pt x="1059" y="35"/>
                  </a:cubicBezTo>
                  <a:cubicBezTo>
                    <a:pt x="1059" y="35"/>
                    <a:pt x="1060" y="35"/>
                    <a:pt x="1060" y="35"/>
                  </a:cubicBezTo>
                  <a:cubicBezTo>
                    <a:pt x="1060" y="34"/>
                    <a:pt x="1060" y="34"/>
                    <a:pt x="1060" y="34"/>
                  </a:cubicBezTo>
                  <a:cubicBezTo>
                    <a:pt x="1060" y="34"/>
                    <a:pt x="1060" y="34"/>
                    <a:pt x="1060" y="33"/>
                  </a:cubicBezTo>
                  <a:close/>
                  <a:moveTo>
                    <a:pt x="1059" y="35"/>
                  </a:moveTo>
                  <a:cubicBezTo>
                    <a:pt x="1059" y="35"/>
                    <a:pt x="1059" y="34"/>
                    <a:pt x="1059" y="34"/>
                  </a:cubicBezTo>
                  <a:cubicBezTo>
                    <a:pt x="1059" y="34"/>
                    <a:pt x="1059" y="34"/>
                    <a:pt x="1059" y="34"/>
                  </a:cubicBezTo>
                  <a:cubicBezTo>
                    <a:pt x="1058" y="34"/>
                    <a:pt x="1059" y="34"/>
                    <a:pt x="1059" y="34"/>
                  </a:cubicBezTo>
                  <a:cubicBezTo>
                    <a:pt x="1059" y="35"/>
                    <a:pt x="1059" y="35"/>
                    <a:pt x="1059" y="35"/>
                  </a:cubicBezTo>
                  <a:close/>
                  <a:moveTo>
                    <a:pt x="1060" y="36"/>
                  </a:moveTo>
                  <a:cubicBezTo>
                    <a:pt x="1060" y="35"/>
                    <a:pt x="1060" y="35"/>
                    <a:pt x="1060" y="35"/>
                  </a:cubicBezTo>
                  <a:cubicBezTo>
                    <a:pt x="1059" y="35"/>
                    <a:pt x="1059" y="35"/>
                    <a:pt x="1059" y="35"/>
                  </a:cubicBezTo>
                  <a:cubicBezTo>
                    <a:pt x="1059" y="35"/>
                    <a:pt x="1059" y="36"/>
                    <a:pt x="1060" y="36"/>
                  </a:cubicBezTo>
                  <a:close/>
                  <a:moveTo>
                    <a:pt x="1060" y="34"/>
                  </a:moveTo>
                  <a:cubicBezTo>
                    <a:pt x="1060" y="34"/>
                    <a:pt x="1060" y="33"/>
                    <a:pt x="1060" y="33"/>
                  </a:cubicBezTo>
                  <a:cubicBezTo>
                    <a:pt x="1060" y="34"/>
                    <a:pt x="1060" y="34"/>
                    <a:pt x="1060" y="34"/>
                  </a:cubicBezTo>
                  <a:cubicBezTo>
                    <a:pt x="1060" y="34"/>
                    <a:pt x="1060" y="34"/>
                    <a:pt x="1060" y="34"/>
                  </a:cubicBezTo>
                  <a:close/>
                  <a:moveTo>
                    <a:pt x="479" y="33"/>
                  </a:moveTo>
                  <a:cubicBezTo>
                    <a:pt x="479" y="33"/>
                    <a:pt x="479" y="34"/>
                    <a:pt x="479" y="34"/>
                  </a:cubicBezTo>
                  <a:cubicBezTo>
                    <a:pt x="479" y="34"/>
                    <a:pt x="479" y="34"/>
                    <a:pt x="480" y="34"/>
                  </a:cubicBezTo>
                  <a:cubicBezTo>
                    <a:pt x="480" y="34"/>
                    <a:pt x="480" y="34"/>
                    <a:pt x="480" y="34"/>
                  </a:cubicBezTo>
                  <a:cubicBezTo>
                    <a:pt x="480" y="34"/>
                    <a:pt x="480" y="34"/>
                    <a:pt x="480" y="33"/>
                  </a:cubicBezTo>
                  <a:cubicBezTo>
                    <a:pt x="479" y="33"/>
                    <a:pt x="479" y="33"/>
                    <a:pt x="479" y="33"/>
                  </a:cubicBezTo>
                  <a:close/>
                  <a:moveTo>
                    <a:pt x="1059" y="33"/>
                  </a:moveTo>
                  <a:cubicBezTo>
                    <a:pt x="1058" y="33"/>
                    <a:pt x="1059" y="34"/>
                    <a:pt x="1059" y="34"/>
                  </a:cubicBezTo>
                  <a:cubicBezTo>
                    <a:pt x="1059" y="34"/>
                    <a:pt x="1059" y="34"/>
                    <a:pt x="1059" y="34"/>
                  </a:cubicBezTo>
                  <a:cubicBezTo>
                    <a:pt x="1059" y="34"/>
                    <a:pt x="1059" y="33"/>
                    <a:pt x="1059" y="3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spTree>
    <p:extLst>
      <p:ext uri="{BB962C8B-B14F-4D97-AF65-F5344CB8AC3E}">
        <p14:creationId xmlns:p14="http://schemas.microsoft.com/office/powerpoint/2010/main" val="204135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74316E-6 -2.96296E-6 L -0.19706 -2.96296E-6 " pathEditMode="relative" rAng="0" ptsTypes="AA">
                                      <p:cBhvr>
                                        <p:cTn id="6" dur="800" fill="hold"/>
                                        <p:tgtEl>
                                          <p:spTgt spid="2"/>
                                        </p:tgtEl>
                                        <p:attrNameLst>
                                          <p:attrName>ppt_x</p:attrName>
                                          <p:attrName>ppt_y</p:attrName>
                                        </p:attrNameLst>
                                      </p:cBhvr>
                                      <p:rCtr x="-9859" y="0"/>
                                    </p:animMotion>
                                  </p:childTnLst>
                                </p:cTn>
                              </p:par>
                              <p:par>
                                <p:cTn id="7" presetID="63" presetClass="path" presetSubtype="0" decel="100000" fill="hold" nodeType="withEffect">
                                  <p:stCondLst>
                                    <p:cond delay="0"/>
                                  </p:stCondLst>
                                  <p:childTnLst>
                                    <p:animMotion origin="layout" path="M -3.01641E-6 -2.96296E-6 L 0.19432 -2.96296E-6 " pathEditMode="relative" rAng="0" ptsTypes="AA">
                                      <p:cBhvr>
                                        <p:cTn id="8" dur="800" fill="hold"/>
                                        <p:tgtEl>
                                          <p:spTgt spid="4"/>
                                        </p:tgtEl>
                                        <p:attrNameLst>
                                          <p:attrName>ppt_x</p:attrName>
                                          <p:attrName>ppt_y</p:attrName>
                                        </p:attrNameLst>
                                      </p:cBhvr>
                                      <p:rCtr x="9716" y="0"/>
                                    </p:animMotion>
                                  </p:childTnLst>
                                </p:cTn>
                              </p:par>
                              <p:par>
                                <p:cTn id="9" presetID="10" presetClass="entr" presetSubtype="0" fill="hold" grpId="0" nodeType="withEffect">
                                  <p:stCondLst>
                                    <p:cond delay="85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2000"/>
                                        <p:tgtEl>
                                          <p:spTgt spid="70"/>
                                        </p:tgtEl>
                                      </p:cBhvr>
                                    </p:animEffect>
                                  </p:childTnLst>
                                </p:cTn>
                              </p:par>
                              <p:par>
                                <p:cTn id="12" presetID="10" presetClass="entr" presetSubtype="0" fill="hold" nodeType="withEffect">
                                  <p:stCondLst>
                                    <p:cond delay="105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2000"/>
                                        <p:tgtEl>
                                          <p:spTgt spid="78"/>
                                        </p:tgtEl>
                                      </p:cBhvr>
                                    </p:animEffect>
                                  </p:childTnLst>
                                </p:cTn>
                              </p:par>
                              <p:par>
                                <p:cTn id="15" presetID="10" presetClass="entr" presetSubtype="0" fill="hold" nodeType="withEffect">
                                  <p:stCondLst>
                                    <p:cond delay="115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2000"/>
                                        <p:tgtEl>
                                          <p:spTgt spid="72"/>
                                        </p:tgtEl>
                                      </p:cBhvr>
                                    </p:animEffect>
                                  </p:childTnLst>
                                </p:cTn>
                              </p:par>
                              <p:par>
                                <p:cTn id="18" presetID="10" presetClass="entr" presetSubtype="0" fill="hold" nodeType="withEffect">
                                  <p:stCondLst>
                                    <p:cond delay="1250"/>
                                  </p:stCondLst>
                                  <p:childTnLst>
                                    <p:set>
                                      <p:cBhvr>
                                        <p:cTn id="19" dur="1" fill="hold">
                                          <p:stCondLst>
                                            <p:cond delay="0"/>
                                          </p:stCondLst>
                                        </p:cTn>
                                        <p:tgtEl>
                                          <p:spTgt spid="75"/>
                                        </p:tgtEl>
                                        <p:attrNameLst>
                                          <p:attrName>style.visibility</p:attrName>
                                        </p:attrNameLst>
                                      </p:cBhvr>
                                      <p:to>
                                        <p:strVal val="visible"/>
                                      </p:to>
                                    </p:set>
                                    <p:animEffect transition="in" filter="fade">
                                      <p:cBhvr>
                                        <p:cTn id="20" dur="2000"/>
                                        <p:tgtEl>
                                          <p:spTgt spid="75"/>
                                        </p:tgtEl>
                                      </p:cBhvr>
                                    </p:animEffect>
                                  </p:childTnLst>
                                </p:cTn>
                              </p:par>
                              <p:par>
                                <p:cTn id="21" presetID="10" presetClass="entr" presetSubtype="0" fill="hold" nodeType="withEffect">
                                  <p:stCondLst>
                                    <p:cond delay="135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2000"/>
                                        <p:tgtEl>
                                          <p:spTgt spid="87"/>
                                        </p:tgtEl>
                                      </p:cBhvr>
                                    </p:animEffect>
                                  </p:childTnLst>
                                </p:cTn>
                              </p:par>
                              <p:par>
                                <p:cTn id="24" presetID="10" presetClass="entr" presetSubtype="0" fill="hold" nodeType="withEffect">
                                  <p:stCondLst>
                                    <p:cond delay="14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2000"/>
                                        <p:tgtEl>
                                          <p:spTgt spid="81"/>
                                        </p:tgtEl>
                                      </p:cBhvr>
                                    </p:animEffect>
                                  </p:childTnLst>
                                </p:cTn>
                              </p:par>
                              <p:par>
                                <p:cTn id="27" presetID="10" presetClass="entr" presetSubtype="0" fill="hold" nodeType="withEffect">
                                  <p:stCondLst>
                                    <p:cond delay="1550"/>
                                  </p:stCondLst>
                                  <p:childTnLst>
                                    <p:set>
                                      <p:cBhvr>
                                        <p:cTn id="28" dur="1" fill="hold">
                                          <p:stCondLst>
                                            <p:cond delay="0"/>
                                          </p:stCondLst>
                                        </p:cTn>
                                        <p:tgtEl>
                                          <p:spTgt spid="84"/>
                                        </p:tgtEl>
                                        <p:attrNameLst>
                                          <p:attrName>style.visibility</p:attrName>
                                        </p:attrNameLst>
                                      </p:cBhvr>
                                      <p:to>
                                        <p:strVal val="visible"/>
                                      </p:to>
                                    </p:set>
                                    <p:animEffect transition="in" filter="fade">
                                      <p:cBhvr>
                                        <p:cTn id="29" dur="2000"/>
                                        <p:tgtEl>
                                          <p:spTgt spid="84"/>
                                        </p:tgtEl>
                                      </p:cBhvr>
                                    </p:animEffect>
                                  </p:childTnLst>
                                </p:cTn>
                              </p:par>
                              <p:par>
                                <p:cTn id="30" presetID="10" presetClass="entr" presetSubtype="0" fill="hold" grpId="0" nodeType="withEffect">
                                  <p:stCondLst>
                                    <p:cond delay="165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Chakkaradeep (Chaks) Chinnakonda Chandran</DisplayName>
        <AccountId>285</AccountId>
        <AccountType/>
      </UserInfo>
    </SharedWithUsers>
  </documentManagement>
</p:properties>
</file>

<file path=customXml/itemProps1.xml><?xml version="1.0" encoding="utf-8"?>
<ds:datastoreItem xmlns:ds="http://schemas.openxmlformats.org/officeDocument/2006/customXml" ds:itemID="{1B6D018A-B68C-4382-B334-319055AF8637}">
  <ds:schemaRefs>
    <ds:schemaRef ds:uri="http://schemas.microsoft.com/sharepoint/v3/contenttype/forms"/>
  </ds:schemaRefs>
</ds:datastoreItem>
</file>

<file path=customXml/itemProps2.xml><?xml version="1.0" encoding="utf-8"?>
<ds:datastoreItem xmlns:ds="http://schemas.openxmlformats.org/officeDocument/2006/customXml" ds:itemID="{890F2F74-9098-42B9-BEE7-84AD4E57F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2C87EC-C796-48CF-A1ED-51EC3C3FFFA2}">
  <ds:schemaRefs>
    <ds:schemaRef ds:uri="http://schemas.microsoft.com/office/2006/metadata/properties"/>
    <ds:schemaRef ds:uri="http://schemas.microsoft.com/office/infopath/2007/PartnerControls"/>
    <ds:schemaRef ds:uri="5fad15d0-477e-40da-a20d-40d4ca777c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3373</Words>
  <Application>Microsoft Office PowerPoint</Application>
  <PresentationFormat>Custom</PresentationFormat>
  <Paragraphs>317</Paragraphs>
  <Slides>32</Slides>
  <Notes>17</Notes>
  <HiddenSlides>1</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32</vt:i4>
      </vt:variant>
    </vt:vector>
  </HeadingPairs>
  <TitlesOfParts>
    <vt:vector size="45" baseType="lpstr">
      <vt:lpstr>Arial</vt:lpstr>
      <vt:lpstr>Calibri</vt:lpstr>
      <vt:lpstr>Consolas</vt:lpstr>
      <vt:lpstr>Courier New</vt:lpstr>
      <vt:lpstr>Segoe Pro</vt:lpstr>
      <vt:lpstr>Segoe Pro Light</vt:lpstr>
      <vt:lpstr>Segoe UI</vt:lpstr>
      <vt:lpstr>Segoe UI Light</vt:lpstr>
      <vt:lpstr>Wingdings</vt:lpstr>
      <vt:lpstr>5-30055_Office Template 2012 - 16x9 - White Background</vt:lpstr>
      <vt:lpstr>TechEd 2014 Dk Blue</vt:lpstr>
      <vt:lpstr>1_Metro Presentation</vt:lpstr>
      <vt:lpstr>2_Metro Presentation</vt:lpstr>
      <vt:lpstr>Office 365 Development</vt:lpstr>
      <vt:lpstr>Course Agenda</vt:lpstr>
      <vt:lpstr>Getting started with Apps for Office</vt:lpstr>
      <vt:lpstr>Agenda  </vt:lpstr>
      <vt:lpstr>Office 365 development platform </vt:lpstr>
      <vt:lpstr>Intro to the app model</vt:lpstr>
      <vt:lpstr>Contextual apps</vt:lpstr>
      <vt:lpstr>Introducing the app model</vt:lpstr>
      <vt:lpstr>Modern app development </vt:lpstr>
      <vt:lpstr>PowerPoint Presentation</vt:lpstr>
      <vt:lpstr>Apps for Office</vt:lpstr>
      <vt:lpstr>Office 2013 development scenarios</vt:lpstr>
      <vt:lpstr>Office 2013 development options</vt:lpstr>
      <vt:lpstr>Office 2013 development example scenarios</vt:lpstr>
      <vt:lpstr>PowerPoint Presentation</vt:lpstr>
      <vt:lpstr>Anatomy of an app for Office</vt:lpstr>
      <vt:lpstr>App shapes for Office</vt:lpstr>
      <vt:lpstr>PowerPoint Presentation</vt:lpstr>
      <vt:lpstr>App shapes for Office</vt:lpstr>
      <vt:lpstr>PowerPoint Presentation</vt:lpstr>
      <vt:lpstr>App shapes for Office</vt:lpstr>
      <vt:lpstr>PowerPoint Presentation</vt:lpstr>
      <vt:lpstr>PowerPoint Presentation</vt:lpstr>
      <vt:lpstr>Getting started</vt:lpstr>
      <vt:lpstr>Visual Studio 2013</vt:lpstr>
      <vt:lpstr>Environment</vt:lpstr>
      <vt:lpstr>PowerPoint Presentation</vt:lpstr>
      <vt:lpstr>Conclusion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2014-06-20T16:01:45Z</dcterms:created>
  <dcterms:modified xsi:type="dcterms:W3CDTF">2014-08-07T03:43:56Z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IsMyDocuments">
    <vt:bool>true</vt:bool>
  </property>
  <property fmtid="{D5CDD505-2E9C-101B-9397-08002B2CF9AE}" pid="4" name="DocVizMetadataToken">
    <vt:lpwstr>300x277x1</vt:lpwstr>
  </property>
</Properties>
</file>