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58"/>
  </p:notesMasterIdLst>
  <p:handoutMasterIdLst>
    <p:handoutMasterId r:id="rId59"/>
  </p:handoutMasterIdLst>
  <p:sldIdLst>
    <p:sldId id="327" r:id="rId8"/>
    <p:sldId id="328" r:id="rId9"/>
    <p:sldId id="329" r:id="rId10"/>
    <p:sldId id="357" r:id="rId11"/>
    <p:sldId id="331" r:id="rId12"/>
    <p:sldId id="346" r:id="rId13"/>
    <p:sldId id="325" r:id="rId14"/>
    <p:sldId id="332" r:id="rId15"/>
    <p:sldId id="294" r:id="rId16"/>
    <p:sldId id="295" r:id="rId17"/>
    <p:sldId id="326" r:id="rId18"/>
    <p:sldId id="333" r:id="rId19"/>
    <p:sldId id="334" r:id="rId20"/>
    <p:sldId id="299" r:id="rId21"/>
    <p:sldId id="349" r:id="rId22"/>
    <p:sldId id="301" r:id="rId23"/>
    <p:sldId id="302" r:id="rId24"/>
    <p:sldId id="303" r:id="rId25"/>
    <p:sldId id="304" r:id="rId26"/>
    <p:sldId id="305" r:id="rId27"/>
    <p:sldId id="306" r:id="rId28"/>
    <p:sldId id="307" r:id="rId29"/>
    <p:sldId id="348" r:id="rId30"/>
    <p:sldId id="343" r:id="rId31"/>
    <p:sldId id="344" r:id="rId32"/>
    <p:sldId id="345" r:id="rId33"/>
    <p:sldId id="312" r:id="rId34"/>
    <p:sldId id="313" r:id="rId35"/>
    <p:sldId id="350" r:id="rId36"/>
    <p:sldId id="351" r:id="rId37"/>
    <p:sldId id="347" r:id="rId38"/>
    <p:sldId id="257" r:id="rId39"/>
    <p:sldId id="258" r:id="rId40"/>
    <p:sldId id="259" r:id="rId41"/>
    <p:sldId id="260" r:id="rId42"/>
    <p:sldId id="261" r:id="rId43"/>
    <p:sldId id="262" r:id="rId44"/>
    <p:sldId id="263" r:id="rId45"/>
    <p:sldId id="264" r:id="rId46"/>
    <p:sldId id="265" r:id="rId47"/>
    <p:sldId id="335" r:id="rId48"/>
    <p:sldId id="338" r:id="rId49"/>
    <p:sldId id="281" r:id="rId50"/>
    <p:sldId id="282" r:id="rId51"/>
    <p:sldId id="340" r:id="rId52"/>
    <p:sldId id="285" r:id="rId53"/>
    <p:sldId id="354" r:id="rId54"/>
    <p:sldId id="342" r:id="rId55"/>
    <p:sldId id="356" r:id="rId56"/>
    <p:sldId id="341" r:id="rId57"/>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434" autoAdjust="0"/>
  </p:normalViewPr>
  <p:slideViewPr>
    <p:cSldViewPr snapToGrid="0">
      <p:cViewPr varScale="1">
        <p:scale>
          <a:sx n="70" d="100"/>
          <a:sy n="70" d="100"/>
        </p:scale>
        <p:origin x="72" y="584"/>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81000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6672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326571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1718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8/6/2014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23</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26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1335909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89375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94015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19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t>An app uses permission requests to specify the permissions that it needs</a:t>
            </a:r>
          </a:p>
          <a:p>
            <a:r>
              <a:rPr lang="en-US" sz="2400" dirty="0" smtClean="0"/>
              <a:t>The requests specify both the rights and scope which are needed</a:t>
            </a:r>
          </a:p>
          <a:p>
            <a:r>
              <a:rPr lang="en-US" sz="2400" dirty="0" smtClean="0"/>
              <a:t>Scopes indicate where in the SharePoint hierarchy a permission request applies. SharePoint  supports four different content scopes:</a:t>
            </a:r>
          </a:p>
          <a:p>
            <a:pPr lvl="1"/>
            <a:r>
              <a:rPr lang="en-US" sz="1800" b="1" dirty="0" err="1" smtClean="0"/>
              <a:t>SPSite</a:t>
            </a:r>
            <a:r>
              <a:rPr lang="en-US" sz="1800" dirty="0" smtClean="0"/>
              <a:t>—site collection</a:t>
            </a:r>
          </a:p>
          <a:p>
            <a:pPr lvl="1"/>
            <a:r>
              <a:rPr lang="en-US" sz="1800" b="1" dirty="0" err="1" smtClean="0"/>
              <a:t>SPWeb</a:t>
            </a:r>
            <a:r>
              <a:rPr lang="en-US" sz="1800" dirty="0" smtClean="0"/>
              <a:t>—website</a:t>
            </a:r>
          </a:p>
          <a:p>
            <a:pPr lvl="1"/>
            <a:r>
              <a:rPr lang="en-US" sz="1800" b="1" dirty="0" err="1" smtClean="0"/>
              <a:t>SPList</a:t>
            </a:r>
            <a:r>
              <a:rPr lang="en-US" sz="1800" dirty="0" smtClean="0"/>
              <a:t>—list</a:t>
            </a:r>
          </a:p>
          <a:p>
            <a:pPr lvl="1"/>
            <a:r>
              <a:rPr lang="en-US" sz="1800" b="1" dirty="0" smtClean="0"/>
              <a:t>Tenancy</a:t>
            </a:r>
            <a:r>
              <a:rPr lang="en-US" sz="1800" dirty="0" smtClean="0"/>
              <a:t>—the tenancy scope is at http://&lt;sharepointserver&gt;/&lt;content&gt;/&lt;tenant&gt;/</a:t>
            </a:r>
          </a:p>
          <a:p>
            <a:r>
              <a:rPr lang="en-US" sz="2000" dirty="0" smtClean="0"/>
              <a:t>There are also scopes for things like performing search queries, accessing taxonomy data, user profiles, etc.</a:t>
            </a:r>
          </a:p>
          <a:p>
            <a:endParaRPr lang="en-US" dirty="0"/>
          </a:p>
        </p:txBody>
      </p:sp>
    </p:spTree>
    <p:extLst>
      <p:ext uri="{BB962C8B-B14F-4D97-AF65-F5344CB8AC3E}">
        <p14:creationId xmlns:p14="http://schemas.microsoft.com/office/powerpoint/2010/main" val="344492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7F128E7-32FC-4C98-B4DD-46D81AA194C8}" type="datetime1">
              <a:rPr lang="en-US" smtClean="0"/>
              <a:t>8/6/2014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477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smtClean="0"/>
              <a:t>Permission rights indicate what an app is permitted to do within a scope. SharePoint supports four rights levels for content (there are others for things like search, term store, etc.):</a:t>
            </a:r>
          </a:p>
          <a:p>
            <a:pPr lvl="1"/>
            <a:r>
              <a:rPr lang="en-US" sz="1800" dirty="0" smtClean="0"/>
              <a:t>Read-Only</a:t>
            </a:r>
          </a:p>
          <a:p>
            <a:pPr lvl="1"/>
            <a:r>
              <a:rPr lang="en-US" sz="1800" dirty="0" smtClean="0"/>
              <a:t>Write</a:t>
            </a:r>
          </a:p>
          <a:p>
            <a:pPr lvl="1"/>
            <a:r>
              <a:rPr lang="en-US" sz="1800" dirty="0" smtClean="0"/>
              <a:t>Manage</a:t>
            </a:r>
          </a:p>
          <a:p>
            <a:pPr lvl="1"/>
            <a:r>
              <a:rPr lang="en-US" sz="1800" dirty="0" smtClean="0"/>
              <a:t>Full Control</a:t>
            </a:r>
          </a:p>
          <a:p>
            <a:r>
              <a:rPr lang="en-US" sz="2000" dirty="0" smtClean="0"/>
              <a:t>Unlike SharePoint user roles, these rights levels are not customizable</a:t>
            </a:r>
          </a:p>
          <a:p>
            <a:r>
              <a:rPr lang="en-US" sz="2000" dirty="0" smtClean="0"/>
              <a:t>If an app is granted permission to a scope, the permission applies to all children of the scope</a:t>
            </a:r>
          </a:p>
          <a:p>
            <a:pPr lvl="1"/>
            <a:r>
              <a:rPr lang="en-US" sz="1800" dirty="0" smtClean="0"/>
              <a:t>If an app is granted perms to an </a:t>
            </a:r>
            <a:r>
              <a:rPr lang="en-US" sz="1800" b="1" dirty="0" err="1" smtClean="0"/>
              <a:t>SPWeb</a:t>
            </a:r>
            <a:r>
              <a:rPr lang="en-US" sz="1800" dirty="0" smtClean="0"/>
              <a:t>, the app is also granted perms to each </a:t>
            </a:r>
            <a:r>
              <a:rPr lang="en-US" sz="1800" b="1" dirty="0" err="1" smtClean="0"/>
              <a:t>SPList</a:t>
            </a:r>
            <a:r>
              <a:rPr lang="en-US" sz="1800" dirty="0" smtClean="0"/>
              <a:t> in the </a:t>
            </a:r>
            <a:r>
              <a:rPr lang="en-US" sz="1800" b="1" dirty="0" err="1" smtClean="0"/>
              <a:t>SPWeb</a:t>
            </a:r>
            <a:r>
              <a:rPr lang="en-US" sz="1800" dirty="0" smtClean="0"/>
              <a:t>, and all </a:t>
            </a:r>
            <a:r>
              <a:rPr lang="en-US" sz="1800" b="1" dirty="0" err="1" smtClean="0"/>
              <a:t>SPListItems</a:t>
            </a:r>
            <a:r>
              <a:rPr lang="en-US" sz="1800" dirty="0" smtClean="0"/>
              <a:t> in each list, but </a:t>
            </a:r>
            <a:r>
              <a:rPr lang="en-US" sz="1800" b="1" dirty="0" smtClean="0"/>
              <a:t>NOT</a:t>
            </a:r>
            <a:r>
              <a:rPr lang="en-US" sz="1800" dirty="0" smtClean="0"/>
              <a:t> each </a:t>
            </a:r>
            <a:r>
              <a:rPr lang="en-US" sz="1800" dirty="0" err="1" smtClean="0"/>
              <a:t>subweb</a:t>
            </a:r>
            <a:endParaRPr lang="en-US" sz="1800" dirty="0" smtClean="0"/>
          </a:p>
        </p:txBody>
      </p:sp>
    </p:spTree>
    <p:extLst>
      <p:ext uri="{BB962C8B-B14F-4D97-AF65-F5344CB8AC3E}">
        <p14:creationId xmlns:p14="http://schemas.microsoft.com/office/powerpoint/2010/main" val="3905285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6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8/6/2014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8785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8/6/2014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8/6/2014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8/6/2014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8/6/2014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245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8/6/2014</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42330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83310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312562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673172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0028848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14567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13751368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3.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 id="2147484207" r:id="rId8"/>
    <p:sldLayoutId id="2147484208"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 id="2147484205" r:id="rId3"/>
    <p:sldLayoutId id="2147484210" r:id="rId4"/>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smtClean="0"/>
              <a:t>Introducing the app </a:t>
            </a:r>
            <a:r>
              <a:rPr lang="en-US" dirty="0"/>
              <a:t>m</a:t>
            </a:r>
            <a:r>
              <a:rPr lang="en-US" dirty="0" smtClean="0"/>
              <a:t>odel</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a:t>SharePoint apps do not “live” on the SharePoint server</a:t>
            </a:r>
          </a:p>
          <a:p>
            <a:pPr marL="0" indent="0">
              <a:buNone/>
            </a:pPr>
            <a:r>
              <a:rPr lang="en-US" sz="3671" dirty="0"/>
              <a:t>Custom code executes in the client, cloud or on-premises</a:t>
            </a:r>
          </a:p>
          <a:p>
            <a:pPr marL="0" indent="0">
              <a:buNone/>
            </a:pPr>
            <a:r>
              <a:rPr lang="en-US" sz="3671" dirty="0"/>
              <a:t>Apps are granted permissions to SharePoint via OAuth </a:t>
            </a:r>
          </a:p>
          <a:p>
            <a:pPr marL="0" indent="0">
              <a:buNone/>
            </a:pPr>
            <a:r>
              <a:rPr lang="en-US" sz="3671" dirty="0"/>
              <a:t>Apps communicate with SharePoint via REST/CSOM</a:t>
            </a:r>
          </a:p>
          <a:p>
            <a:pPr marL="0" indent="0">
              <a:buNone/>
            </a:pPr>
            <a:r>
              <a:rPr lang="en-US" sz="3671" dirty="0"/>
              <a:t>Acquire apps via centralized location</a:t>
            </a:r>
          </a:p>
          <a:p>
            <a:pPr marL="228292" lvl="1" indent="0">
              <a:buNone/>
            </a:pPr>
            <a:r>
              <a:rPr lang="en-US" dirty="0"/>
              <a:t>App </a:t>
            </a:r>
            <a:r>
              <a:rPr lang="en-US" dirty="0" smtClean="0"/>
              <a:t>catalog</a:t>
            </a:r>
            <a:endParaRPr lang="en-US" dirty="0"/>
          </a:p>
          <a:p>
            <a:pPr marL="228292" lvl="1" indent="0">
              <a:buNone/>
            </a:pPr>
            <a:r>
              <a:rPr lang="en-US" dirty="0"/>
              <a:t>Public </a:t>
            </a:r>
            <a:r>
              <a:rPr lang="en-US" dirty="0" smtClean="0"/>
              <a:t>store </a:t>
            </a:r>
            <a:r>
              <a:rPr lang="en-US" dirty="0"/>
              <a:t>(via submission process)</a:t>
            </a:r>
          </a:p>
          <a:p>
            <a:pPr marL="228292" lvl="1" indent="0">
              <a:buNone/>
            </a:pPr>
            <a:r>
              <a:rPr lang="en-US" dirty="0"/>
              <a:t>APIs for manual deployment</a:t>
            </a:r>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Modern app development </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Adding your </a:t>
            </a:r>
            <a:r>
              <a:rPr lang="en-US" b="0" dirty="0" smtClean="0"/>
              <a:t>first </a:t>
            </a:r>
            <a:r>
              <a:rPr lang="en-US" b="0" dirty="0"/>
              <a:t>apps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SharePoint</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398494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smtClean="0"/>
              <a:t>SharePoint building blocks</a:t>
            </a:r>
            <a:endParaRPr lang="en-US" dirty="0"/>
          </a:p>
        </p:txBody>
      </p:sp>
      <p:sp>
        <p:nvSpPr>
          <p:cNvPr id="2" name="Text Placeholder 1"/>
          <p:cNvSpPr>
            <a:spLocks noGrp="1"/>
          </p:cNvSpPr>
          <p:nvPr>
            <p:ph type="body" sz="quarter" idx="10"/>
          </p:nvPr>
        </p:nvSpPr>
        <p:spPr>
          <a:xfrm>
            <a:off x="305179" y="1227305"/>
            <a:ext cx="11887200" cy="5484812"/>
          </a:xfrm>
        </p:spPr>
        <p:txBody>
          <a:bodyPr/>
          <a:lstStyle/>
          <a:p>
            <a:pPr marL="0" indent="0">
              <a:buNone/>
            </a:pPr>
            <a:r>
              <a:rPr lang="en-US" dirty="0" smtClean="0"/>
              <a:t>Lists/libraries</a:t>
            </a:r>
          </a:p>
          <a:p>
            <a:pPr marL="0" indent="0">
              <a:buNone/>
            </a:pPr>
            <a:r>
              <a:rPr lang="en-US" dirty="0" smtClean="0"/>
              <a:t>Web parts</a:t>
            </a:r>
          </a:p>
          <a:p>
            <a:pPr marL="0" indent="0">
              <a:buNone/>
            </a:pPr>
            <a:r>
              <a:rPr lang="en-US" dirty="0" smtClean="0"/>
              <a:t>Site columns</a:t>
            </a:r>
          </a:p>
          <a:p>
            <a:pPr marL="0" indent="0">
              <a:buNone/>
            </a:pPr>
            <a:r>
              <a:rPr lang="en-US" dirty="0" smtClean="0"/>
              <a:t>Content types</a:t>
            </a:r>
          </a:p>
          <a:p>
            <a:pPr marL="0" indent="0">
              <a:buNone/>
            </a:pPr>
            <a:r>
              <a:rPr lang="en-US" dirty="0" smtClean="0"/>
              <a:t>Remote event receivers</a:t>
            </a:r>
          </a:p>
          <a:p>
            <a:pPr marL="0" indent="0">
              <a:buNone/>
            </a:pPr>
            <a:r>
              <a:rPr lang="en-US" dirty="0" smtClean="0"/>
              <a:t>Workflows</a:t>
            </a:r>
            <a:endParaRPr lang="en-US" dirty="0"/>
          </a:p>
        </p:txBody>
      </p:sp>
    </p:spTree>
    <p:extLst>
      <p:ext uri="{BB962C8B-B14F-4D97-AF65-F5344CB8AC3E}">
        <p14:creationId xmlns:p14="http://schemas.microsoft.com/office/powerpoint/2010/main" val="7848328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Architecture of apps</a:t>
            </a:r>
            <a:endParaRPr lang="en-US" dirty="0"/>
          </a:p>
        </p:txBody>
      </p:sp>
      <p:sp>
        <p:nvSpPr>
          <p:cNvPr id="26" name="Rectangle 25"/>
          <p:cNvSpPr/>
          <p:nvPr/>
        </p:nvSpPr>
        <p:spPr>
          <a:xfrm>
            <a:off x="6615903"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615903"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90982"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29" name="Oval 28"/>
          <p:cNvSpPr/>
          <p:nvPr/>
        </p:nvSpPr>
        <p:spPr>
          <a:xfrm>
            <a:off x="8518989" y="380761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30" name="Oval 28"/>
          <p:cNvSpPr/>
          <p:nvPr/>
        </p:nvSpPr>
        <p:spPr>
          <a:xfrm>
            <a:off x="10351817" y="3805010"/>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
        <p:nvSpPr>
          <p:cNvPr id="31" name="Rectangle 30"/>
          <p:cNvSpPr/>
          <p:nvPr/>
        </p:nvSpPr>
        <p:spPr>
          <a:xfrm>
            <a:off x="6615903"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90982"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518989" y="5658558"/>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51817"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2883"/>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64" name="Oval 28"/>
          <p:cNvSpPr/>
          <p:nvPr/>
        </p:nvSpPr>
        <p:spPr>
          <a:xfrm>
            <a:off x="6692796"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5" name="Oval 28"/>
          <p:cNvSpPr/>
          <p:nvPr/>
        </p:nvSpPr>
        <p:spPr>
          <a:xfrm>
            <a:off x="8520803" y="195818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6" name="Oval 28"/>
          <p:cNvSpPr/>
          <p:nvPr/>
        </p:nvSpPr>
        <p:spPr>
          <a:xfrm>
            <a:off x="10353631" y="1955576"/>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165724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681" y="299914"/>
            <a:ext cx="11375536" cy="762786"/>
          </a:xfrm>
        </p:spPr>
        <p:txBody>
          <a:bodyPr/>
          <a:lstStyle/>
          <a:p>
            <a:r>
              <a:rPr lang="en-US" dirty="0" smtClean="0"/>
              <a:t>Client-side pattern</a:t>
            </a:r>
            <a:endParaRPr lang="en-US" dirty="0"/>
          </a:p>
        </p:txBody>
      </p:sp>
      <p:grpSp>
        <p:nvGrpSpPr>
          <p:cNvPr id="2" name="Group 1"/>
          <p:cNvGrpSpPr/>
          <p:nvPr/>
        </p:nvGrpSpPr>
        <p:grpSpPr>
          <a:xfrm>
            <a:off x="320842" y="1213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86150"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App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226549" y="5371205"/>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8317728" y="5371204"/>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04763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0510" y="273020"/>
            <a:ext cx="11375536" cy="762786"/>
          </a:xfrm>
        </p:spPr>
        <p:txBody>
          <a:bodyPr/>
          <a:lstStyle/>
          <a:p>
            <a:r>
              <a:rPr lang="en-US" dirty="0" smtClean="0"/>
              <a:t>Server-side pattern</a:t>
            </a:r>
            <a:endParaRPr lang="en-US" dirty="0"/>
          </a:p>
        </p:txBody>
      </p:sp>
      <p:sp>
        <p:nvSpPr>
          <p:cNvPr id="18" name="Rectangle 17"/>
          <p:cNvSpPr/>
          <p:nvPr/>
        </p:nvSpPr>
        <p:spPr>
          <a:xfrm>
            <a:off x="314298" y="1222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044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870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205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34" name="Rectangle 33"/>
          <p:cNvSpPr/>
          <p:nvPr/>
        </p:nvSpPr>
        <p:spPr>
          <a:xfrm>
            <a:off x="2407575" y="5031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346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222999"/>
            <a:ext cx="7503084" cy="5450517"/>
            <a:chOff x="1783302" y="1159306"/>
            <a:chExt cx="7530031" cy="5470093"/>
          </a:xfrm>
        </p:grpSpPr>
        <p:sp>
          <p:nvSpPr>
            <p:cNvPr id="13" name="Rectangle 12"/>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225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369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Tree>
    <p:extLst>
      <p:ext uri="{BB962C8B-B14F-4D97-AF65-F5344CB8AC3E}">
        <p14:creationId xmlns:p14="http://schemas.microsoft.com/office/powerpoint/2010/main" val="2995288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99914"/>
            <a:ext cx="11375536" cy="762786"/>
          </a:xfrm>
        </p:spPr>
        <p:txBody>
          <a:bodyPr/>
          <a:lstStyle/>
          <a:p>
            <a:r>
              <a:rPr lang="en-US" dirty="0" smtClean="0"/>
              <a:t>Hybrid pattern</a:t>
            </a:r>
            <a:endParaRPr lang="en-US" dirty="0"/>
          </a:p>
        </p:txBody>
      </p:sp>
      <p:sp>
        <p:nvSpPr>
          <p:cNvPr id="84" name="Rectangle 83"/>
          <p:cNvSpPr/>
          <p:nvPr/>
        </p:nvSpPr>
        <p:spPr>
          <a:xfrm>
            <a:off x="324862" y="1219199"/>
            <a:ext cx="3738532" cy="5437668"/>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85" name="Rectangle 84"/>
          <p:cNvSpPr/>
          <p:nvPr/>
        </p:nvSpPr>
        <p:spPr>
          <a:xfrm>
            <a:off x="393753" y="3039052"/>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86" name="Rectangle 85"/>
          <p:cNvSpPr/>
          <p:nvPr/>
        </p:nvSpPr>
        <p:spPr>
          <a:xfrm>
            <a:off x="473068" y="3864098"/>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0" name="Rectangle 89"/>
          <p:cNvSpPr/>
          <p:nvPr/>
        </p:nvSpPr>
        <p:spPr>
          <a:xfrm>
            <a:off x="2337126" y="4199324"/>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91" name="Rectangle 90"/>
          <p:cNvSpPr/>
          <p:nvPr/>
        </p:nvSpPr>
        <p:spPr>
          <a:xfrm>
            <a:off x="2416441" y="5024369"/>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2" name="Right Arrow 91"/>
          <p:cNvSpPr/>
          <p:nvPr/>
        </p:nvSpPr>
        <p:spPr bwMode="auto">
          <a:xfrm>
            <a:off x="1950189" y="4339686"/>
            <a:ext cx="333119" cy="33311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50190" y="1219199"/>
            <a:ext cx="7496999" cy="5446097"/>
            <a:chOff x="1783302" y="1159306"/>
            <a:chExt cx="7530031" cy="5470093"/>
          </a:xfrm>
        </p:grpSpPr>
        <p:sp>
          <p:nvSpPr>
            <p:cNvPr id="87" name="Rectangle 86"/>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Windows Azure</a:t>
              </a:r>
            </a:p>
          </p:txBody>
        </p:sp>
        <p:sp>
          <p:nvSpPr>
            <p:cNvPr id="93" name="Rectangle 92"/>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94" name="Rectangle 93"/>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endParaRPr lang="en-US" sz="2040" dirty="0">
                <a:gradFill>
                  <a:gsLst>
                    <a:gs pos="1250">
                      <a:schemeClr val="bg1"/>
                    </a:gs>
                    <a:gs pos="100000">
                      <a:schemeClr val="bg1"/>
                    </a:gs>
                  </a:gsLst>
                  <a:lin ang="5400000" scaled="0"/>
                </a:gradFill>
              </a:endParaRPr>
            </a:p>
            <a:p>
              <a:pPr>
                <a:lnSpc>
                  <a:spcPct val="90000"/>
                </a:lnSpc>
              </a:pPr>
              <a:r>
                <a:rPr lang="en-US" sz="2040" dirty="0">
                  <a:gradFill>
                    <a:gsLst>
                      <a:gs pos="1250">
                        <a:schemeClr val="bg1"/>
                      </a:gs>
                      <a:gs pos="100000">
                        <a:schemeClr val="bg1"/>
                      </a:gs>
                    </a:gsLst>
                    <a:lin ang="5400000" scaled="0"/>
                  </a:gradFill>
                </a:rPr>
                <a:t>web service</a:t>
              </a:r>
            </a:p>
          </p:txBody>
        </p:sp>
        <p:sp>
          <p:nvSpPr>
            <p:cNvPr id="95" name="Rectangle 94"/>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6" name="Rectangle 95"/>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7" name="Right Arrow 96"/>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Arrow 97"/>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ight Arrow 98"/>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ight Arrow 99"/>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4050042" y="5361929"/>
            <a:ext cx="2867968" cy="621458"/>
            <a:chOff x="3892407" y="5320289"/>
            <a:chExt cx="2880605" cy="624196"/>
          </a:xfrm>
        </p:grpSpPr>
        <p:sp>
          <p:nvSpPr>
            <p:cNvPr id="103" name="Freeform 102"/>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grpSp>
        <p:nvGrpSpPr>
          <p:cNvPr id="4" name="Group 3"/>
          <p:cNvGrpSpPr/>
          <p:nvPr/>
        </p:nvGrpSpPr>
        <p:grpSpPr>
          <a:xfrm>
            <a:off x="9315604" y="1221302"/>
            <a:ext cx="2844312" cy="5442973"/>
            <a:chOff x="9181168" y="1161418"/>
            <a:chExt cx="2856845" cy="5466955"/>
          </a:xfrm>
        </p:grpSpPr>
        <p:sp>
          <p:nvSpPr>
            <p:cNvPr id="88" name="Rectangle 87"/>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89" name="Rectangle 88"/>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101" name="Right Arrow 100"/>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ight Arrow 101"/>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53046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86467"/>
            <a:ext cx="11375536" cy="762786"/>
          </a:xfrm>
        </p:spPr>
        <p:txBody>
          <a:bodyPr/>
          <a:lstStyle/>
          <a:p>
            <a:r>
              <a:rPr lang="en-US" dirty="0" smtClean="0"/>
              <a:t>Provider versus SharePoint hosted</a:t>
            </a:r>
            <a:endParaRPr lang="en-US" dirty="0"/>
          </a:p>
        </p:txBody>
      </p:sp>
      <p:grpSp>
        <p:nvGrpSpPr>
          <p:cNvPr id="5" name="Group 4"/>
          <p:cNvGrpSpPr/>
          <p:nvPr/>
        </p:nvGrpSpPr>
        <p:grpSpPr>
          <a:xfrm>
            <a:off x="309564" y="1228965"/>
            <a:ext cx="11856310"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apps</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Provider hosted apps</a:t>
              </a:r>
            </a:p>
            <a:p>
              <a:pPr fontAlgn="ctr">
                <a:lnSpc>
                  <a:spcPct val="90000"/>
                </a:lnSpc>
              </a:pPr>
              <a:r>
                <a:rPr lang="en-US" sz="2448" dirty="0">
                  <a:gradFill>
                    <a:gsLst>
                      <a:gs pos="1250">
                        <a:schemeClr val="bg1"/>
                      </a:gs>
                      <a:gs pos="100000">
                        <a:schemeClr val="bg1"/>
                      </a:gs>
                    </a:gsLst>
                    <a:lin ang="5400000" scaled="0"/>
                  </a:gradFill>
                </a:rPr>
                <a:t>SharePoint hosted apps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apps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apps and resource 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SharePoint-based; no server-side code</a:t>
              </a:r>
              <a:endParaRPr lang="en-US" sz="2244" dirty="0">
                <a:gradFill>
                  <a:gsLst>
                    <a:gs pos="1250">
                      <a:schemeClr val="bg2"/>
                    </a:gs>
                    <a:gs pos="100000">
                      <a:schemeClr val="bg2"/>
                    </a:gs>
                  </a:gsLst>
                  <a:lin ang="5400000" scaled="0"/>
                </a:gradFill>
              </a:endParaRP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Automatically hosted in SharePoint</a:t>
              </a:r>
              <a:endParaRPr lang="en-US" sz="2244" dirty="0">
                <a:gradFill>
                  <a:gsLst>
                    <a:gs pos="1250">
                      <a:schemeClr val="bg2"/>
                    </a:gs>
                    <a:gs pos="100000">
                      <a:schemeClr val="bg2"/>
                    </a:gs>
                  </a:gsLst>
                  <a:lin ang="5400000" scaled="0"/>
                </a:gradFill>
              </a:endParaRP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Tree>
    <p:extLst>
      <p:ext uri="{BB962C8B-B14F-4D97-AF65-F5344CB8AC3E}">
        <p14:creationId xmlns:p14="http://schemas.microsoft.com/office/powerpoint/2010/main" val="28898602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27500033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isolation</a:t>
            </a:r>
            <a:endParaRPr lang="en-US" dirty="0"/>
          </a:p>
        </p:txBody>
      </p:sp>
      <p:sp>
        <p:nvSpPr>
          <p:cNvPr id="5" name="Content Placeholder 4"/>
          <p:cNvSpPr>
            <a:spLocks noGrp="1"/>
          </p:cNvSpPr>
          <p:nvPr>
            <p:ph type="body" sz="quarter" idx="10"/>
          </p:nvPr>
        </p:nvSpPr>
        <p:spPr>
          <a:xfrm>
            <a:off x="257448" y="1227305"/>
            <a:ext cx="11887200"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apps 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r>
              <a:rPr lang="en-US" sz="4080" dirty="0" err="1">
                <a:gradFill>
                  <a:gsLst>
                    <a:gs pos="1250">
                      <a:schemeClr val="tx2"/>
                    </a:gs>
                    <a:gs pos="100000">
                      <a:schemeClr val="tx2"/>
                    </a:gs>
                  </a:gsLst>
                  <a:lin ang="5400000" scaled="0"/>
                </a:gradFill>
              </a:rPr>
              <a:t>AppWeb</a:t>
            </a:r>
            <a:r>
              <a:rPr lang="en-US" sz="4080" dirty="0">
                <a:gradFill>
                  <a:gsLst>
                    <a:gs pos="1250">
                      <a:schemeClr val="tx2"/>
                    </a:gs>
                    <a:gs pos="100000">
                      <a:schemeClr val="tx2"/>
                    </a:gs>
                  </a:gsLst>
                  <a:lin ang="5400000" scaled="0"/>
                </a:gradFill>
              </a:rPr>
              <a:t>)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a:t>Each app resides within it’s own </a:t>
            </a:r>
            <a:r>
              <a:rPr lang="en-US" sz="2040" dirty="0" err="1"/>
              <a:t>SPWeb</a:t>
            </a:r>
            <a:r>
              <a:rPr lang="en-US" sz="2040" dirty="0"/>
              <a:t> for isolation</a:t>
            </a:r>
          </a:p>
          <a:p>
            <a:pPr marL="0" lvl="1" indent="0">
              <a:spcBef>
                <a:spcPts val="1224"/>
              </a:spcBef>
              <a:buNone/>
            </a:pPr>
            <a:r>
              <a:rPr lang="en-US" sz="2040" dirty="0"/>
              <a:t>Special DNS address configured by administrators</a:t>
            </a:r>
          </a:p>
          <a:p>
            <a:pPr marL="0" lvl="1" indent="0">
              <a:spcBef>
                <a:spcPts val="1224"/>
              </a:spcBef>
              <a:buNone/>
            </a:pPr>
            <a:r>
              <a:rPr lang="en-US" sz="2040" dirty="0"/>
              <a:t>App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app hosted on it’s own unique URL because</a:t>
            </a:r>
          </a:p>
          <a:p>
            <a:pPr marL="0" lvl="1" indent="0">
              <a:spcBef>
                <a:spcPts val="1224"/>
              </a:spcBef>
              <a:buNone/>
            </a:pPr>
            <a:r>
              <a:rPr lang="en-US" sz="2040" dirty="0"/>
              <a:t>Blocks XSS: isolation to special </a:t>
            </a:r>
            <a:r>
              <a:rPr lang="en-US" sz="2040" dirty="0" err="1"/>
              <a:t>SPWeb</a:t>
            </a:r>
            <a:r>
              <a:rPr lang="en-US" sz="2040" dirty="0"/>
              <a:t> under special domain blocks cross site scripting</a:t>
            </a:r>
          </a:p>
          <a:p>
            <a:pPr marL="0" lvl="1" indent="0">
              <a:spcBef>
                <a:spcPts val="1224"/>
              </a:spcBef>
              <a:buNone/>
            </a:pPr>
            <a:r>
              <a:rPr lang="en-US" sz="2040" dirty="0"/>
              <a:t>Enforces app permissions: apps communicate with sites via CSOM/API and must be granted to do so</a:t>
            </a:r>
          </a:p>
        </p:txBody>
      </p:sp>
    </p:spTree>
    <p:extLst>
      <p:ext uri="{BB962C8B-B14F-4D97-AF65-F5344CB8AC3E}">
        <p14:creationId xmlns:p14="http://schemas.microsoft.com/office/powerpoint/2010/main" val="39073087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3" name="Title 2"/>
          <p:cNvSpPr>
            <a:spLocks noGrp="1"/>
          </p:cNvSpPr>
          <p:nvPr>
            <p:ph type="title"/>
          </p:nvPr>
        </p:nvSpPr>
        <p:spPr>
          <a:xfrm>
            <a:off x="260510" y="299914"/>
            <a:ext cx="11375536" cy="762786"/>
          </a:xfrm>
        </p:spPr>
        <p:txBody>
          <a:bodyPr/>
          <a:lstStyle/>
          <a:p>
            <a:r>
              <a:rPr lang="en-US" dirty="0" smtClean="0"/>
              <a:t>Understanding the app URL</a:t>
            </a:r>
            <a:endParaRPr lang="en-US" dirty="0"/>
          </a:p>
        </p:txBody>
      </p:sp>
      <p:sp>
        <p:nvSpPr>
          <p:cNvPr id="2" name="Text Placeholder 1"/>
          <p:cNvSpPr>
            <a:spLocks noGrp="1"/>
          </p:cNvSpPr>
          <p:nvPr>
            <p:ph type="body" sz="quarter" idx="10"/>
          </p:nvPr>
        </p:nvSpPr>
        <p:spPr>
          <a:xfrm>
            <a:off x="234496" y="1178639"/>
            <a:ext cx="11882419" cy="5484812"/>
          </a:xfrm>
        </p:spPr>
        <p:txBody>
          <a:bodyPr vert="horz" lIns="186521" tIns="149217" rIns="186521" bIns="149217" rtlCol="0">
            <a:noAutofit/>
          </a:bodyPr>
          <a:lstStyle/>
          <a:p>
            <a:pPr marL="0" indent="0">
              <a:lnSpc>
                <a:spcPct val="100000"/>
              </a:lnSpc>
              <a:buNone/>
            </a:pPr>
            <a:r>
              <a:rPr lang="en-US" sz="4080" dirty="0" smtClean="0">
                <a:gradFill>
                  <a:gsLst>
                    <a:gs pos="1250">
                      <a:schemeClr val="tx2"/>
                    </a:gs>
                    <a:gs pos="100000">
                      <a:schemeClr val="tx2"/>
                    </a:gs>
                  </a:gsLst>
                  <a:lin ang="5400000" scaled="0"/>
                </a:gradFill>
              </a:rPr>
              <a:t>Scenario: </a:t>
            </a:r>
          </a:p>
          <a:p>
            <a:pPr marL="0" indent="0">
              <a:lnSpc>
                <a:spcPct val="100000"/>
              </a:lnSpc>
              <a:buNone/>
            </a:pPr>
            <a:r>
              <a:rPr lang="en-US" sz="2448" dirty="0" smtClean="0">
                <a:latin typeface="+mn-lt"/>
              </a:rPr>
              <a:t>App installed in </a:t>
            </a:r>
            <a:r>
              <a:rPr lang="en-US" sz="2448" b="1" dirty="0" smtClean="0">
                <a:latin typeface="+mn-lt"/>
              </a:rPr>
              <a:t>https://intranet.contoso.com </a:t>
            </a:r>
          </a:p>
          <a:p>
            <a:pPr marL="0" indent="0">
              <a:lnSpc>
                <a:spcPct val="100000"/>
              </a:lnSpc>
              <a:buNone/>
            </a:pPr>
            <a:endParaRPr lang="en-US" sz="4080" dirty="0" smtClean="0"/>
          </a:p>
          <a:p>
            <a:pPr marL="0" indent="0">
              <a:lnSpc>
                <a:spcPct val="100000"/>
              </a:lnSpc>
              <a:buNone/>
            </a:pPr>
            <a:r>
              <a:rPr lang="en-US" sz="4080" dirty="0" smtClean="0">
                <a:gradFill>
                  <a:gsLst>
                    <a:gs pos="0">
                      <a:schemeClr val="tx2"/>
                    </a:gs>
                    <a:gs pos="100000">
                      <a:schemeClr val="tx2"/>
                    </a:gs>
                  </a:gsLst>
                  <a:lin ang="5400000" scaled="0"/>
                </a:gradFill>
              </a:rPr>
              <a:t>Dissecting the app URL:</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7" name="Rounded Rectangle 6"/>
          <p:cNvSpPr/>
          <p:nvPr/>
        </p:nvSpPr>
        <p:spPr>
          <a:xfrm>
            <a:off x="593168" y="2610379"/>
            <a:ext cx="11287380" cy="46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265884" y="4640822"/>
            <a:ext cx="5281251"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a:gradFill>
                  <a:gsLst>
                    <a:gs pos="1250">
                      <a:schemeClr val="bg2"/>
                    </a:gs>
                    <a:gs pos="100000">
                      <a:schemeClr val="bg2"/>
                    </a:gs>
                  </a:gsLst>
                  <a:lin ang="5400000" scaled="0"/>
                </a:gradFill>
              </a:rPr>
              <a:t>APPUID</a:t>
            </a:r>
          </a:p>
        </p:txBody>
      </p:sp>
      <p:sp>
        <p:nvSpPr>
          <p:cNvPr id="20" name="Content Placeholder 1"/>
          <p:cNvSpPr txBox="1">
            <a:spLocks/>
          </p:cNvSpPr>
          <p:nvPr/>
        </p:nvSpPr>
        <p:spPr>
          <a:xfrm>
            <a:off x="265884" y="5023757"/>
            <a:ext cx="5281251"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Unique ID given to each </a:t>
            </a:r>
            <a:br>
              <a:rPr lang="en-US" sz="2040" dirty="0">
                <a:gradFill>
                  <a:gsLst>
                    <a:gs pos="1250">
                      <a:schemeClr val="bg2"/>
                    </a:gs>
                    <a:gs pos="100000">
                      <a:schemeClr val="bg2"/>
                    </a:gs>
                  </a:gsLst>
                  <a:lin ang="5400000" scaled="0"/>
                </a:gradFill>
              </a:rPr>
            </a:br>
            <a:r>
              <a:rPr lang="en-US" sz="2040" dirty="0">
                <a:gradFill>
                  <a:gsLst>
                    <a:gs pos="1250">
                      <a:schemeClr val="bg2"/>
                    </a:gs>
                    <a:gs pos="100000">
                      <a:schemeClr val="bg2"/>
                    </a:gs>
                  </a:gsLst>
                  <a:lin ang="5400000" scaled="0"/>
                </a:gradFill>
              </a:rPr>
              <a:t>app installation in tenancy</a:t>
            </a:r>
          </a:p>
          <a:p>
            <a:pPr marL="0" indent="0">
              <a:lnSpc>
                <a:spcPct val="90000"/>
              </a:lnSpc>
              <a:spcBef>
                <a:spcPts val="1224"/>
              </a:spcBef>
              <a:buNone/>
            </a:pPr>
            <a:r>
              <a:rPr lang="en-US" sz="2040" dirty="0">
                <a:gradFill>
                  <a:gsLst>
                    <a:gs pos="1250">
                      <a:schemeClr val="bg2"/>
                    </a:gs>
                    <a:gs pos="100000">
                      <a:schemeClr val="bg2"/>
                    </a:gs>
                  </a:gsLst>
                  <a:lin ang="5400000" scaled="0"/>
                </a:gradFill>
              </a:rPr>
              <a:t>Makes each app 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a:gradFill>
                  <a:gsLst>
                    <a:gs pos="1250">
                      <a:schemeClr val="bg2"/>
                    </a:gs>
                    <a:gs pos="100000">
                      <a:schemeClr val="bg2"/>
                    </a:gs>
                  </a:gsLst>
                  <a:lin ang="5400000" scaled="0"/>
                </a:gradFill>
              </a:rPr>
              <a:t>APPNAME</a:t>
            </a:r>
          </a:p>
        </p:txBody>
      </p:sp>
      <p:sp>
        <p:nvSpPr>
          <p:cNvPr id="22" name="Content Placeholder 2"/>
          <p:cNvSpPr txBox="1">
            <a:spLocks/>
          </p:cNvSpPr>
          <p:nvPr/>
        </p:nvSpPr>
        <p:spPr>
          <a:xfrm>
            <a:off x="5583370" y="5023757"/>
            <a:ext cx="5285566"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Name of </a:t>
            </a:r>
            <a:r>
              <a:rPr lang="en-US" sz="2040" dirty="0" err="1">
                <a:gradFill>
                  <a:gsLst>
                    <a:gs pos="1250">
                      <a:schemeClr val="bg2"/>
                    </a:gs>
                    <a:gs pos="100000">
                      <a:schemeClr val="bg2"/>
                    </a:gs>
                  </a:gsLst>
                  <a:lin ang="5400000" scaled="0"/>
                </a:gradFill>
              </a:rPr>
              <a:t>SPWeb</a:t>
            </a:r>
            <a:r>
              <a:rPr lang="en-US" sz="2040" dirty="0">
                <a:gradFill>
                  <a:gsLst>
                    <a:gs pos="1250">
                      <a:schemeClr val="bg2"/>
                    </a:gs>
                    <a:gs pos="100000">
                      <a:schemeClr val="bg2"/>
                    </a:gs>
                  </a:gsLst>
                  <a:lin ang="5400000" scaled="0"/>
                </a:gradFill>
              </a:rPr>
              <a:t> under where app is installed</a:t>
            </a:r>
          </a:p>
          <a:p>
            <a:pPr marL="0" indent="0">
              <a:lnSpc>
                <a:spcPct val="90000"/>
              </a:lnSpc>
              <a:spcBef>
                <a:spcPts val="1224"/>
              </a:spcBef>
              <a:buNone/>
            </a:pPr>
            <a:r>
              <a:rPr lang="en-US" sz="2040" dirty="0">
                <a:gradFill>
                  <a:gsLst>
                    <a:gs pos="1250">
                      <a:schemeClr val="bg2"/>
                    </a:gs>
                    <a:gs pos="100000">
                      <a:schemeClr val="bg2"/>
                    </a:gs>
                  </a:gsLst>
                  <a:lin ang="5400000" scaled="0"/>
                </a:gradFill>
              </a:rPr>
              <a:t>Developers have control</a:t>
            </a:r>
          </a:p>
        </p:txBody>
      </p:sp>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16" name="Right Arrow 15"/>
          <p:cNvSpPr/>
          <p:nvPr/>
        </p:nvSpPr>
        <p:spPr bwMode="auto">
          <a:xfrm rot="2981525">
            <a:off x="7257329" y="2154507"/>
            <a:ext cx="1024587" cy="328178"/>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0951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entry points</a:t>
            </a:r>
            <a:endParaRPr lang="en-US" dirty="0"/>
          </a:p>
        </p:txBody>
      </p:sp>
      <p:sp>
        <p:nvSpPr>
          <p:cNvPr id="3" name="Content Placeholder 2"/>
          <p:cNvSpPr>
            <a:spLocks noGrp="1"/>
          </p:cNvSpPr>
          <p:nvPr>
            <p:ph type="body" sz="quarter" idx="10"/>
          </p:nvPr>
        </p:nvSpPr>
        <p:spPr>
          <a:xfrm>
            <a:off x="260208" y="1175956"/>
            <a:ext cx="11882419" cy="5484812"/>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App entry points</a:t>
            </a:r>
          </a:p>
          <a:p>
            <a:pPr marL="0" lvl="1" indent="0">
              <a:spcBef>
                <a:spcPts val="1224"/>
              </a:spcBef>
              <a:buNone/>
            </a:pPr>
            <a:r>
              <a:rPr lang="en-US" sz="2040" dirty="0" smtClean="0"/>
              <a:t>Start page</a:t>
            </a:r>
          </a:p>
          <a:p>
            <a:pPr marL="0" lvl="1" indent="0">
              <a:spcBef>
                <a:spcPts val="1224"/>
              </a:spcBef>
              <a:buNone/>
            </a:pPr>
            <a:r>
              <a:rPr lang="en-US" sz="2040" dirty="0" smtClean="0"/>
              <a:t>App parts</a:t>
            </a:r>
          </a:p>
          <a:p>
            <a:pPr marL="0" lvl="1" indent="0">
              <a:spcBef>
                <a:spcPts val="1224"/>
              </a:spcBef>
              <a:buNone/>
            </a:pPr>
            <a:r>
              <a:rPr lang="en-US" sz="2040" dirty="0" smtClean="0"/>
              <a:t>UI custom commands</a:t>
            </a:r>
          </a:p>
          <a:p>
            <a:pPr marL="0" indent="0">
              <a:spcBef>
                <a:spcPts val="1224"/>
              </a:spcBef>
              <a:buNone/>
            </a:pPr>
            <a:r>
              <a:rPr lang="en-US" dirty="0" smtClean="0">
                <a:gradFill>
                  <a:gsLst>
                    <a:gs pos="1250">
                      <a:schemeClr val="tx2"/>
                    </a:gs>
                    <a:gs pos="100000">
                      <a:schemeClr val="tx2"/>
                    </a:gs>
                  </a:gsLst>
                  <a:lin ang="5400000" scaled="0"/>
                </a:gradFill>
              </a:rPr>
              <a:t>The Chrome Control</a:t>
            </a:r>
          </a:p>
          <a:p>
            <a:pPr marL="0" lvl="1" indent="0">
              <a:spcBef>
                <a:spcPts val="1224"/>
              </a:spcBef>
              <a:buNone/>
            </a:pPr>
            <a:r>
              <a:rPr lang="en-US" sz="2040" dirty="0" smtClean="0"/>
              <a:t>Use the Chrome Control to inherit style and links from the host web in a cloud app</a:t>
            </a:r>
            <a:endParaRPr lang="en-US" sz="2040" dirty="0"/>
          </a:p>
        </p:txBody>
      </p:sp>
    </p:spTree>
    <p:extLst>
      <p:ext uri="{BB962C8B-B14F-4D97-AF65-F5344CB8AC3E}">
        <p14:creationId xmlns:p14="http://schemas.microsoft.com/office/powerpoint/2010/main" val="8989693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6826" y="296863"/>
            <a:ext cx="11374438" cy="763587"/>
          </a:xfrm>
        </p:spPr>
        <p:txBody>
          <a:bodyPr/>
          <a:lstStyle/>
          <a:p>
            <a:r>
              <a:rPr lang="en-US" sz="5400" dirty="0" smtClean="0"/>
              <a:t>The SharePoint client APIs</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85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type="body" sz="quarter" idx="10"/>
          </p:nvPr>
        </p:nvSpPr>
        <p:spPr>
          <a:xfrm>
            <a:off x="258749" y="1177954"/>
            <a:ext cx="5221174"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Web scope</a:t>
            </a:r>
          </a:p>
          <a:p>
            <a:pPr marL="0" lvl="1" indent="0">
              <a:spcBef>
                <a:spcPts val="1224"/>
              </a:spcBef>
              <a:buNone/>
            </a:pPr>
            <a:r>
              <a:rPr lang="en-US" sz="2040" dirty="0"/>
              <a:t>Can register and use resources </a:t>
            </a:r>
            <a:br>
              <a:rPr lang="en-US" sz="2040" dirty="0"/>
            </a:br>
            <a:r>
              <a:rPr lang="en-US" sz="2040" dirty="0"/>
              <a:t>in parent site, site collection</a:t>
            </a:r>
          </a:p>
          <a:p>
            <a:pPr marL="0" indent="0">
              <a:spcBef>
                <a:spcPts val="1224"/>
              </a:spcBef>
              <a:buNone/>
            </a:pPr>
            <a:r>
              <a:rPr lang="en-US" sz="4080" dirty="0">
                <a:gradFill>
                  <a:gsLst>
                    <a:gs pos="1250">
                      <a:schemeClr val="tx2"/>
                    </a:gs>
                    <a:gs pos="100000">
                      <a:schemeClr val="tx2"/>
                    </a:gs>
                  </a:gsLst>
                  <a:lin ang="5400000" scaled="0"/>
                </a:gradFill>
              </a:rPr>
              <a:t>Tenant scope</a:t>
            </a:r>
          </a:p>
          <a:p>
            <a:pPr marL="0" lvl="1" indent="0">
              <a:spcBef>
                <a:spcPts val="1224"/>
              </a:spcBef>
              <a:buNone/>
            </a:pPr>
            <a:r>
              <a:rPr lang="en-US" sz="2040" dirty="0"/>
              <a:t>Can register start page, custom actions</a:t>
            </a:r>
          </a:p>
          <a:p>
            <a:pPr marL="0" lvl="1" indent="0">
              <a:spcBef>
                <a:spcPts val="1224"/>
              </a:spcBef>
              <a:buNone/>
            </a:pPr>
            <a:r>
              <a:rPr lang="en-US" sz="2040" dirty="0"/>
              <a:t>Tenant admins can filter-enable on sites</a:t>
            </a:r>
          </a:p>
          <a:p>
            <a:pPr marL="0" lvl="2" indent="0">
              <a:spcBef>
                <a:spcPts val="1224"/>
              </a:spcBef>
              <a:buNone/>
            </a:pPr>
            <a:r>
              <a:rPr lang="en-US" sz="2040" dirty="0"/>
              <a:t>By site collection, managed path,  template type</a:t>
            </a:r>
          </a:p>
          <a:p>
            <a:pPr marL="0" lvl="1" indent="0">
              <a:spcBef>
                <a:spcPts val="1224"/>
              </a:spcBef>
              <a:buNone/>
            </a:pPr>
            <a:r>
              <a:rPr lang="en-US" sz="2040" dirty="0"/>
              <a:t>(SharePoint-hosted tenant-scope apps  not available)</a:t>
            </a:r>
          </a:p>
          <a:p>
            <a:endParaRPr lang="en-US" dirty="0"/>
          </a:p>
        </p:txBody>
      </p:sp>
      <p:grpSp>
        <p:nvGrpSpPr>
          <p:cNvPr id="4" name="Group 4"/>
          <p:cNvGrpSpPr>
            <a:grpSpLocks noChangeAspect="1"/>
          </p:cNvGrpSpPr>
          <p:nvPr/>
        </p:nvGrpSpPr>
        <p:grpSpPr bwMode="auto">
          <a:xfrm>
            <a:off x="4819333" y="-2348840"/>
            <a:ext cx="8622774" cy="11150248"/>
            <a:chOff x="3579" y="-252"/>
            <a:chExt cx="4111" cy="5316"/>
          </a:xfrm>
        </p:grpSpPr>
        <p:sp>
          <p:nvSpPr>
            <p:cNvPr id="5" name="AutoShape 3"/>
            <p:cNvSpPr>
              <a:spLocks noChangeAspect="1" noChangeArrowheads="1" noTextEdit="1"/>
            </p:cNvSpPr>
            <p:nvPr/>
          </p:nvSpPr>
          <p:spPr bwMode="auto">
            <a:xfrm>
              <a:off x="3579"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 name="Rectangle 5"/>
            <p:cNvSpPr>
              <a:spLocks noChangeArrowheads="1"/>
            </p:cNvSpPr>
            <p:nvPr/>
          </p:nvSpPr>
          <p:spPr bwMode="auto">
            <a:xfrm>
              <a:off x="4024" y="868"/>
              <a:ext cx="3185" cy="333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 name="Rectangle 6"/>
            <p:cNvSpPr>
              <a:spLocks noChangeArrowheads="1"/>
            </p:cNvSpPr>
            <p:nvPr/>
          </p:nvSpPr>
          <p:spPr bwMode="auto">
            <a:xfrm>
              <a:off x="3581"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 name="Freeform 7"/>
            <p:cNvSpPr>
              <a:spLocks/>
            </p:cNvSpPr>
            <p:nvPr/>
          </p:nvSpPr>
          <p:spPr bwMode="auto">
            <a:xfrm>
              <a:off x="4307" y="3665"/>
              <a:ext cx="2414" cy="172"/>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4427" y="2260"/>
              <a:ext cx="797" cy="1515"/>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5843" y="1580"/>
              <a:ext cx="1242" cy="747"/>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6221" y="1792"/>
              <a:ext cx="864" cy="535"/>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6545" y="2092"/>
              <a:ext cx="262" cy="176"/>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6144" y="3530"/>
              <a:ext cx="90"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6254" y="3530"/>
              <a:ext cx="91"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6286" y="2178"/>
              <a:ext cx="501" cy="1384"/>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5016" y="2067"/>
              <a:ext cx="485" cy="349"/>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6025" y="3631"/>
              <a:ext cx="538"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6025" y="3631"/>
              <a:ext cx="53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5110" y="2921"/>
              <a:ext cx="163" cy="68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5110" y="2921"/>
              <a:ext cx="16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4527" y="1827"/>
              <a:ext cx="670" cy="1072"/>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5377" y="3607"/>
              <a:ext cx="48" cy="16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5377" y="3607"/>
              <a:ext cx="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5377" y="2987"/>
              <a:ext cx="48" cy="62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5377" y="2987"/>
              <a:ext cx="4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5110" y="3665"/>
              <a:ext cx="1" cy="105"/>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5110" y="3665"/>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5261"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5261"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6404" y="2522"/>
              <a:ext cx="0" cy="1109"/>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6404" y="3148"/>
              <a:ext cx="0" cy="3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6404" y="3631"/>
              <a:ext cx="1" cy="9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6404" y="3631"/>
              <a:ext cx="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5707"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5707"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5125" y="2401"/>
              <a:ext cx="117" cy="49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5125" y="2401"/>
              <a:ext cx="117"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4527" y="2424"/>
              <a:ext cx="1" cy="37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4527" y="2424"/>
              <a:ext cx="0" cy="37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5048" y="2132"/>
              <a:ext cx="203" cy="204"/>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4677" y="2389"/>
              <a:ext cx="1727" cy="13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4677" y="2389"/>
              <a:ext cx="172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5085" y="2312"/>
              <a:ext cx="65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5085" y="2312"/>
              <a:ext cx="6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5085" y="2312"/>
              <a:ext cx="276" cy="77"/>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5234" y="1570"/>
              <a:ext cx="923" cy="761"/>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5273" y="1570"/>
              <a:ext cx="950" cy="761"/>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5273" y="1664"/>
              <a:ext cx="950" cy="667"/>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4811" y="1649"/>
              <a:ext cx="166" cy="202"/>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5862"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5956" y="2171"/>
              <a:ext cx="387" cy="1388"/>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4677" y="2487"/>
              <a:ext cx="115" cy="128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4677" y="2487"/>
              <a:ext cx="115" cy="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4843" y="1894"/>
              <a:ext cx="55" cy="77"/>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4836" y="1971"/>
              <a:ext cx="67" cy="333"/>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4814" y="1849"/>
              <a:ext cx="57" cy="107"/>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4868" y="1849"/>
              <a:ext cx="59" cy="107"/>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4984" y="2039"/>
              <a:ext cx="69" cy="47"/>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5019" y="2039"/>
              <a:ext cx="67" cy="47"/>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5053" y="1569"/>
              <a:ext cx="72" cy="137"/>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4796" y="1428"/>
              <a:ext cx="334" cy="411"/>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4740" y="1325"/>
              <a:ext cx="403" cy="422"/>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4846" y="1659"/>
              <a:ext cx="9" cy="36"/>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4242" y="3218"/>
              <a:ext cx="740" cy="55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4242" y="3218"/>
              <a:ext cx="74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4470" y="3123"/>
              <a:ext cx="252" cy="125"/>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4824" y="1537"/>
              <a:ext cx="81" cy="129"/>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4858" y="1574"/>
              <a:ext cx="40" cy="62"/>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App scoping</a:t>
            </a:r>
            <a:endParaRPr lang="en-US" dirty="0"/>
          </a:p>
        </p:txBody>
      </p:sp>
    </p:spTree>
    <p:extLst>
      <p:ext uri="{BB962C8B-B14F-4D97-AF65-F5344CB8AC3E}">
        <p14:creationId xmlns:p14="http://schemas.microsoft.com/office/powerpoint/2010/main" val="30009894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693800" y="1171061"/>
            <a:ext cx="3811254" cy="1953438"/>
          </a:xfrm>
          <a:prstGeom prst="rect">
            <a:avLst/>
          </a:prstGeom>
        </p:spPr>
      </p:pic>
      <p:sp>
        <p:nvSpPr>
          <p:cNvPr id="4" name="Title 3"/>
          <p:cNvSpPr>
            <a:spLocks noGrp="1"/>
          </p:cNvSpPr>
          <p:nvPr>
            <p:ph type="title"/>
          </p:nvPr>
        </p:nvSpPr>
        <p:spPr>
          <a:xfrm>
            <a:off x="300851" y="299914"/>
            <a:ext cx="11375536" cy="762786"/>
          </a:xfrm>
        </p:spPr>
        <p:txBody>
          <a:bodyPr/>
          <a:lstStyle/>
          <a:p>
            <a:r>
              <a:rPr lang="en-US" dirty="0" smtClean="0"/>
              <a:t>Apps in site collection hierarchy</a:t>
            </a:r>
            <a:endParaRPr lang="en-US"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3"/>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4"/>
            <a:stretch>
              <a:fillRect/>
            </a:stretch>
          </p:blipFill>
          <p:spPr>
            <a:xfrm>
              <a:off x="1283997" y="1118377"/>
              <a:ext cx="1422316" cy="2523744"/>
            </a:xfrm>
            <a:prstGeom prst="rect">
              <a:avLst/>
            </a:prstGeom>
          </p:spPr>
        </p:pic>
        <p:pic>
          <p:nvPicPr>
            <p:cNvPr id="95" name="Picture 94"/>
            <p:cNvPicPr>
              <a:picLocks noChangeAspect="1"/>
            </p:cNvPicPr>
            <p:nvPr/>
          </p:nvPicPr>
          <p:blipFill>
            <a:blip r:embed="rId5"/>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11479" cy="949711"/>
            <a:chOff x="1276200" y="5701697"/>
            <a:chExt cx="5501949"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19399" cy="927666"/>
              <a:chOff x="2775922" y="5701697"/>
              <a:chExt cx="4719399"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3"/>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pic>
            <p:nvPicPr>
              <p:cNvPr id="120" name="Picture 119"/>
              <p:cNvPicPr>
                <a:picLocks noChangeAspect="1"/>
              </p:cNvPicPr>
              <p:nvPr/>
            </p:nvPicPr>
            <p:blipFill>
              <a:blip r:embed="rId3"/>
              <a:stretch>
                <a:fillRect/>
              </a:stretch>
            </p:blipFill>
            <p:spPr>
              <a:xfrm>
                <a:off x="2768408" y="3365015"/>
                <a:ext cx="906373" cy="511040"/>
              </a:xfrm>
              <a:prstGeom prst="rect">
                <a:avLst/>
              </a:prstGeom>
            </p:spPr>
          </p:pic>
        </p:grpSp>
        <p:grpSp>
          <p:nvGrpSpPr>
            <p:cNvPr id="146" name="Group 145"/>
            <p:cNvGrpSpPr/>
            <p:nvPr/>
          </p:nvGrpSpPr>
          <p:grpSpPr>
            <a:xfrm>
              <a:off x="3572486" y="3034562"/>
              <a:ext cx="448162" cy="448162"/>
              <a:chOff x="3715580" y="4192197"/>
              <a:chExt cx="448162" cy="448162"/>
            </a:xfrm>
          </p:grpSpPr>
          <p:sp>
            <p:nvSpPr>
              <p:cNvPr id="56" name="Rectangle 55"/>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Tree>
    <p:extLst>
      <p:ext uri="{BB962C8B-B14F-4D97-AF65-F5344CB8AC3E}">
        <p14:creationId xmlns:p14="http://schemas.microsoft.com/office/powerpoint/2010/main" val="396642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273957" y="299914"/>
            <a:ext cx="11375536" cy="762786"/>
          </a:xfrm>
        </p:spPr>
        <p:txBody>
          <a:bodyPr/>
          <a:lstStyle/>
          <a:p>
            <a:r>
              <a:rPr lang="en-US" dirty="0"/>
              <a:t>Centrally deployed app</a:t>
            </a:r>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2"/>
            <a:stretch>
              <a:fillRect/>
            </a:stretch>
          </p:blipFill>
          <p:spPr>
            <a:xfrm>
              <a:off x="1283997" y="1118377"/>
              <a:ext cx="1422316" cy="2523744"/>
            </a:xfrm>
            <a:prstGeom prst="rect">
              <a:avLst/>
            </a:prstGeom>
          </p:spPr>
        </p:pic>
        <p:pic>
          <p:nvPicPr>
            <p:cNvPr id="66" name="Picture 65"/>
            <p:cNvPicPr>
              <a:picLocks noChangeAspect="1"/>
            </p:cNvPicPr>
            <p:nvPr/>
          </p:nvPicPr>
          <p:blipFill>
            <a:blip r:embed="rId3"/>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4"/>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9932" y="3618370"/>
              <a:ext cx="1788031" cy="1015599"/>
              <a:chOff x="2454115" y="3594733"/>
              <a:chExt cx="1788750"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5"/>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5"/>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5"/>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5"/>
              <a:stretch>
                <a:fillRect/>
              </a:stretch>
            </p:blipFill>
            <p:spPr>
              <a:xfrm>
                <a:off x="3169458" y="3108343"/>
                <a:ext cx="906373" cy="511040"/>
              </a:xfrm>
              <a:prstGeom prst="rect">
                <a:avLst/>
              </a:prstGeom>
            </p:spPr>
          </p:pic>
          <p:grpSp>
            <p:nvGrpSpPr>
              <p:cNvPr id="98" name="Group 97"/>
              <p:cNvGrpSpPr/>
              <p:nvPr/>
            </p:nvGrpSpPr>
            <p:grpSpPr>
              <a:xfrm>
                <a:off x="3973536" y="2777890"/>
                <a:ext cx="448162" cy="448162"/>
                <a:chOff x="3715580" y="4192197"/>
                <a:chExt cx="448162" cy="448162"/>
              </a:xfrm>
            </p:grpSpPr>
            <p:sp>
              <p:nvSpPr>
                <p:cNvPr id="99" name="Rectangle 98"/>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Tree>
    <p:extLst>
      <p:ext uri="{BB962C8B-B14F-4D97-AF65-F5344CB8AC3E}">
        <p14:creationId xmlns:p14="http://schemas.microsoft.com/office/powerpoint/2010/main" val="237001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4" y="313361"/>
            <a:ext cx="11375536" cy="762786"/>
          </a:xfrm>
        </p:spPr>
        <p:txBody>
          <a:bodyPr/>
          <a:lstStyle/>
          <a:p>
            <a:r>
              <a:rPr lang="en-US" dirty="0" smtClean="0"/>
              <a:t>Packaging and </a:t>
            </a:r>
            <a:r>
              <a:rPr lang="en-US" dirty="0"/>
              <a:t>p</a:t>
            </a:r>
            <a:r>
              <a:rPr lang="en-US" dirty="0" smtClean="0"/>
              <a:t>ublishing </a:t>
            </a:r>
            <a:r>
              <a:rPr lang="en-US" dirty="0"/>
              <a:t>a</a:t>
            </a:r>
            <a:r>
              <a:rPr lang="en-US" dirty="0" smtClean="0"/>
              <a:t>pps</a:t>
            </a:r>
            <a:endParaRPr lang="en-US" dirty="0"/>
          </a:p>
        </p:txBody>
      </p:sp>
      <p:sp>
        <p:nvSpPr>
          <p:cNvPr id="3" name="Content Placeholder 2"/>
          <p:cNvSpPr>
            <a:spLocks noGrp="1"/>
          </p:cNvSpPr>
          <p:nvPr>
            <p:ph type="body" sz="quarter" idx="10"/>
          </p:nvPr>
        </p:nvSpPr>
        <p:spPr>
          <a:xfrm>
            <a:off x="228869" y="1191833"/>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apps</a:t>
            </a:r>
          </a:p>
          <a:p>
            <a:pPr marL="0" lvl="1" indent="0">
              <a:spcBef>
                <a:spcPts val="1224"/>
              </a:spcBef>
              <a:buNone/>
            </a:pPr>
            <a:r>
              <a:rPr lang="en-US" sz="2040" dirty="0"/>
              <a:t>.app file extension—a package typically includes the following files:</a:t>
            </a:r>
          </a:p>
          <a:p>
            <a:pPr marL="299532" lvl="2" indent="-71240">
              <a:spcBef>
                <a:spcPts val="1224"/>
              </a:spcBef>
              <a:buNone/>
            </a:pPr>
            <a:r>
              <a:rPr lang="en-US" sz="2040" dirty="0"/>
              <a:t>AppManifest.xml</a:t>
            </a:r>
          </a:p>
          <a:p>
            <a:pPr marL="299532" lvl="2" indent="-71240">
              <a:spcBef>
                <a:spcPts val="1224"/>
              </a:spcBef>
              <a:buNone/>
            </a:pPr>
            <a:r>
              <a:rPr lang="en-US" sz="2040" dirty="0"/>
              <a:t>AppIcon.png</a:t>
            </a:r>
          </a:p>
          <a:p>
            <a:pPr marL="299532" lvl="2" indent="-71240">
              <a:spcBef>
                <a:spcPts val="1224"/>
              </a:spcBef>
              <a:buNone/>
            </a:pPr>
            <a:r>
              <a:rPr lang="en-US" sz="2040" dirty="0"/>
              <a:t>Solution file</a:t>
            </a:r>
          </a:p>
          <a:p>
            <a:pPr marL="299532" lvl="2" indent="-71240">
              <a:spcBef>
                <a:spcPts val="1224"/>
              </a:spcBef>
              <a:buNone/>
            </a:pPr>
            <a:r>
              <a:rPr lang="en-US" sz="2040" dirty="0"/>
              <a:t>Data tier application package</a:t>
            </a:r>
          </a:p>
          <a:p>
            <a:pPr marL="299532" lvl="2" indent="-71240">
              <a:spcBef>
                <a:spcPts val="1224"/>
              </a:spcBef>
              <a:buNone/>
            </a:pPr>
            <a:r>
              <a:rPr lang="en-US" sz="2040" dirty="0"/>
              <a:t>Auto hosted apps</a:t>
            </a:r>
          </a:p>
          <a:p>
            <a:pPr marL="0" indent="0">
              <a:spcBef>
                <a:spcPts val="1224"/>
              </a:spcBef>
              <a:buNone/>
            </a:pPr>
            <a:r>
              <a:rPr lang="en-US" sz="4080" dirty="0">
                <a:gradFill>
                  <a:gsLst>
                    <a:gs pos="1250">
                      <a:schemeClr val="tx2"/>
                    </a:gs>
                    <a:gs pos="100000">
                      <a:schemeClr val="tx2"/>
                    </a:gs>
                  </a:gsLst>
                  <a:lin ang="5400000" scaled="0"/>
                </a:gradFill>
              </a:rPr>
              <a:t>Publishing apps</a:t>
            </a:r>
          </a:p>
          <a:p>
            <a:pPr marL="0" lvl="1" indent="0">
              <a:spcBef>
                <a:spcPts val="1224"/>
              </a:spcBef>
              <a:buNone/>
            </a:pPr>
            <a:r>
              <a:rPr lang="en-US" sz="2040" dirty="0"/>
              <a:t>Office Store</a:t>
            </a:r>
          </a:p>
          <a:p>
            <a:pPr marL="0" lvl="1" indent="0">
              <a:spcBef>
                <a:spcPts val="1224"/>
              </a:spcBef>
              <a:buNone/>
            </a:pPr>
            <a:r>
              <a:rPr lang="en-US" sz="2040" dirty="0"/>
              <a:t>App catalogs</a:t>
            </a:r>
          </a:p>
        </p:txBody>
      </p:sp>
    </p:spTree>
    <p:extLst>
      <p:ext uri="{BB962C8B-B14F-4D97-AF65-F5344CB8AC3E}">
        <p14:creationId xmlns:p14="http://schemas.microsoft.com/office/powerpoint/2010/main" val="3175384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40" y="299914"/>
            <a:ext cx="11375536" cy="762786"/>
          </a:xfrm>
        </p:spPr>
        <p:txBody>
          <a:bodyPr/>
          <a:lstStyle/>
          <a:p>
            <a:r>
              <a:rPr lang="en-US" dirty="0" smtClean="0"/>
              <a:t>Cross domain </a:t>
            </a:r>
            <a:r>
              <a:rPr lang="en-US" dirty="0"/>
              <a:t>c</a:t>
            </a:r>
            <a:r>
              <a:rPr lang="en-US" dirty="0" smtClean="0"/>
              <a:t>alls</a:t>
            </a:r>
            <a:endParaRPr lang="en-US" dirty="0"/>
          </a:p>
        </p:txBody>
      </p:sp>
      <p:sp>
        <p:nvSpPr>
          <p:cNvPr id="3" name="Content Placeholder 2"/>
          <p:cNvSpPr>
            <a:spLocks noGrp="1"/>
          </p:cNvSpPr>
          <p:nvPr>
            <p:ph type="body" sz="quarter" idx="10"/>
          </p:nvPr>
        </p:nvSpPr>
        <p:spPr>
          <a:xfrm>
            <a:off x="258749" y="1177954"/>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0" lvl="1" indent="0">
              <a:spcBef>
                <a:spcPts val="1224"/>
              </a:spcBef>
              <a:buNone/>
            </a:pPr>
            <a:r>
              <a:rPr lang="en-US" sz="2040" dirty="0"/>
              <a:t>Access content in the app web from JavaScript in a remote web</a:t>
            </a:r>
          </a:p>
          <a:p>
            <a:pPr marL="0" lvl="1" indent="0">
              <a:spcBef>
                <a:spcPts val="1224"/>
              </a:spcBef>
              <a:buNone/>
            </a:pPr>
            <a:r>
              <a:rPr lang="en-US" sz="2040" dirty="0"/>
              <a:t>SP.RequestExecutor.js</a:t>
            </a:r>
          </a:p>
          <a:p>
            <a:pPr marL="0" lvl="1" indent="0">
              <a:spcBef>
                <a:spcPts val="1224"/>
              </a:spcBef>
              <a:buNone/>
            </a:pPr>
            <a:r>
              <a:rPr lang="en-US" sz="2040" dirty="0"/>
              <a:t>AppWebProxy.aspx</a:t>
            </a:r>
          </a:p>
          <a:p>
            <a:pPr marL="0" indent="0">
              <a:spcBef>
                <a:spcPts val="1224"/>
              </a:spcBef>
              <a:buNone/>
            </a:pPr>
            <a:r>
              <a:rPr lang="en-US" sz="4080" dirty="0">
                <a:gradFill>
                  <a:gsLst>
                    <a:gs pos="100000">
                      <a:schemeClr val="tx2"/>
                    </a:gs>
                    <a:gs pos="0">
                      <a:schemeClr val="tx2"/>
                    </a:gs>
                  </a:gsLst>
                  <a:lin ang="5400000" scaled="0"/>
                </a:gradFill>
              </a:rPr>
              <a:t>Using the web proxy</a:t>
            </a:r>
          </a:p>
          <a:p>
            <a:pPr marL="0" lvl="1" indent="0">
              <a:spcBef>
                <a:spcPts val="1224"/>
              </a:spcBef>
              <a:buNone/>
            </a:pPr>
            <a:r>
              <a:rPr lang="en-US" sz="2040" dirty="0"/>
              <a:t>Access content in SharePoint or elsewhere from JavaScript in a remote web</a:t>
            </a:r>
          </a:p>
          <a:p>
            <a:pPr marL="0" lvl="1" indent="0">
              <a:spcBef>
                <a:spcPts val="1224"/>
              </a:spcBef>
              <a:buNone/>
            </a:pPr>
            <a:r>
              <a:rPr lang="en-US" sz="2040" dirty="0" err="1"/>
              <a:t>SP.WebRequestInfo</a:t>
            </a:r>
            <a:endParaRPr lang="en-US" sz="2040" dirty="0"/>
          </a:p>
          <a:p>
            <a:pPr marL="0" lvl="1" indent="0">
              <a:spcBef>
                <a:spcPts val="1224"/>
              </a:spcBef>
              <a:buNone/>
            </a:pPr>
            <a:r>
              <a:rPr lang="en-US" sz="2040" dirty="0"/>
              <a:t>Trusting domains for cross domain calls</a:t>
            </a:r>
          </a:p>
        </p:txBody>
      </p:sp>
    </p:spTree>
    <p:extLst>
      <p:ext uri="{BB962C8B-B14F-4D97-AF65-F5344CB8AC3E}">
        <p14:creationId xmlns:p14="http://schemas.microsoft.com/office/powerpoint/2010/main" val="14172292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Authentication</a:t>
            </a:r>
            <a:endParaRPr lang="en-US" dirty="0"/>
          </a:p>
        </p:txBody>
      </p:sp>
      <p:grpSp>
        <p:nvGrpSpPr>
          <p:cNvPr id="33" name="Group 32"/>
          <p:cNvGrpSpPr/>
          <p:nvPr/>
        </p:nvGrpSpPr>
        <p:grpSpPr>
          <a:xfrm>
            <a:off x="6605880" y="1230085"/>
            <a:ext cx="5554162" cy="5475515"/>
            <a:chOff x="6148181" y="1154627"/>
            <a:chExt cx="5897562" cy="5814053"/>
          </a:xfrm>
        </p:grpSpPr>
        <p:sp>
          <p:nvSpPr>
            <p:cNvPr id="38" name="Rectangle 37"/>
            <p:cNvSpPr/>
            <p:nvPr/>
          </p:nvSpPr>
          <p:spPr>
            <a:xfrm>
              <a:off x="6148181" y="1154627"/>
              <a:ext cx="5897562" cy="188328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grpSp>
          <p:nvGrpSpPr>
            <p:cNvPr id="61" name="Group 60"/>
            <p:cNvGrpSpPr/>
            <p:nvPr/>
          </p:nvGrpSpPr>
          <p:grpSpPr>
            <a:xfrm>
              <a:off x="6148181" y="3107263"/>
              <a:ext cx="5897562" cy="1896035"/>
              <a:chOff x="3915196" y="-264362"/>
              <a:chExt cx="5897562" cy="1896035"/>
            </a:xfrm>
          </p:grpSpPr>
          <p:sp>
            <p:nvSpPr>
              <p:cNvPr id="69" name="Rectangle 68"/>
              <p:cNvSpPr/>
              <p:nvPr/>
            </p:nvSpPr>
            <p:spPr>
              <a:xfrm>
                <a:off x="3915196" y="-264362"/>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70" name="Oval 28"/>
              <p:cNvSpPr/>
              <p:nvPr/>
            </p:nvSpPr>
            <p:spPr>
              <a:xfrm>
                <a:off x="3994917" y="520822"/>
                <a:ext cx="1867313" cy="10045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71" name="Oval 28"/>
              <p:cNvSpPr/>
              <p:nvPr/>
            </p:nvSpPr>
            <p:spPr>
              <a:xfrm>
                <a:off x="5935945" y="520821"/>
                <a:ext cx="1867313" cy="10083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72" name="Oval 28"/>
              <p:cNvSpPr/>
              <p:nvPr/>
            </p:nvSpPr>
            <p:spPr>
              <a:xfrm>
                <a:off x="7882092" y="518054"/>
                <a:ext cx="1867313" cy="100834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grpSp>
        <p:grpSp>
          <p:nvGrpSpPr>
            <p:cNvPr id="62" name="Group 61"/>
            <p:cNvGrpSpPr/>
            <p:nvPr/>
          </p:nvGrpSpPr>
          <p:grpSpPr>
            <a:xfrm>
              <a:off x="6148181" y="5072645"/>
              <a:ext cx="5897562" cy="1896035"/>
              <a:chOff x="1774032" y="5786001"/>
              <a:chExt cx="5897562" cy="1896035"/>
            </a:xfrm>
          </p:grpSpPr>
          <p:sp>
            <p:nvSpPr>
              <p:cNvPr id="65" name="Rectangle 64"/>
              <p:cNvSpPr/>
              <p:nvPr/>
            </p:nvSpPr>
            <p:spPr>
              <a:xfrm>
                <a:off x="1774032" y="5786001"/>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66" name="Oval 28"/>
              <p:cNvSpPr/>
              <p:nvPr/>
            </p:nvSpPr>
            <p:spPr>
              <a:xfrm>
                <a:off x="1853753" y="6571184"/>
                <a:ext cx="1867313" cy="100458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7" name="Oval 28"/>
              <p:cNvSpPr/>
              <p:nvPr/>
            </p:nvSpPr>
            <p:spPr>
              <a:xfrm>
                <a:off x="3794781" y="6571184"/>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8" name="Oval 28"/>
              <p:cNvSpPr/>
              <p:nvPr/>
            </p:nvSpPr>
            <p:spPr>
              <a:xfrm>
                <a:off x="5740928" y="6568417"/>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Windows service</a:t>
                </a:r>
                <a:endParaRPr lang="en-US" dirty="0">
                  <a:gradFill>
                    <a:gsLst>
                      <a:gs pos="1250">
                        <a:schemeClr val="tx1"/>
                      </a:gs>
                      <a:gs pos="100000">
                        <a:schemeClr val="tx1"/>
                      </a:gs>
                    </a:gsLst>
                    <a:lin ang="5400000" scaled="0"/>
                  </a:gradFill>
                </a:endParaRPr>
              </a:p>
            </p:txBody>
          </p:sp>
        </p:grpSp>
      </p:grpSp>
      <p:sp>
        <p:nvSpPr>
          <p:cNvPr id="73" name="Rectangle 72"/>
          <p:cNvSpPr/>
          <p:nvPr/>
        </p:nvSpPr>
        <p:spPr>
          <a:xfrm>
            <a:off x="327866"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4" name="Rectangle 73"/>
          <p:cNvSpPr/>
          <p:nvPr/>
        </p:nvSpPr>
        <p:spPr>
          <a:xfrm>
            <a:off x="411872"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75" name="Rectangle 74"/>
          <p:cNvSpPr/>
          <p:nvPr/>
        </p:nvSpPr>
        <p:spPr>
          <a:xfrm>
            <a:off x="480632"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76" name="Rectangle 75"/>
          <p:cNvSpPr/>
          <p:nvPr/>
        </p:nvSpPr>
        <p:spPr>
          <a:xfrm>
            <a:off x="581921"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grpSp>
        <p:nvGrpSpPr>
          <p:cNvPr id="77" name="Group 76"/>
          <p:cNvGrpSpPr/>
          <p:nvPr/>
        </p:nvGrpSpPr>
        <p:grpSpPr>
          <a:xfrm>
            <a:off x="671324" y="3733755"/>
            <a:ext cx="5535826" cy="972695"/>
            <a:chOff x="571183" y="3657556"/>
            <a:chExt cx="5419419" cy="952242"/>
          </a:xfrm>
        </p:grpSpPr>
        <p:sp>
          <p:nvSpPr>
            <p:cNvPr id="78" name="Oval 28"/>
            <p:cNvSpPr/>
            <p:nvPr/>
          </p:nvSpPr>
          <p:spPr>
            <a:xfrm>
              <a:off x="571183" y="366016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79" name="Oval 28"/>
            <p:cNvSpPr/>
            <p:nvPr/>
          </p:nvSpPr>
          <p:spPr>
            <a:xfrm>
              <a:off x="2399190" y="366016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0" name="Oval 28"/>
            <p:cNvSpPr/>
            <p:nvPr/>
          </p:nvSpPr>
          <p:spPr>
            <a:xfrm>
              <a:off x="4232018" y="365755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grpSp>
      <p:sp>
        <p:nvSpPr>
          <p:cNvPr id="81" name="Rectangle 80"/>
          <p:cNvSpPr/>
          <p:nvPr/>
        </p:nvSpPr>
        <p:spPr>
          <a:xfrm>
            <a:off x="671324"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82" name="Oval 28"/>
          <p:cNvSpPr/>
          <p:nvPr/>
        </p:nvSpPr>
        <p:spPr>
          <a:xfrm>
            <a:off x="2478440"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3" name="Oval 28"/>
          <p:cNvSpPr/>
          <p:nvPr/>
        </p:nvSpPr>
        <p:spPr>
          <a:xfrm>
            <a:off x="4345712"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4"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85"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86" name="Oval 28"/>
          <p:cNvSpPr/>
          <p:nvPr/>
        </p:nvSpPr>
        <p:spPr>
          <a:xfrm>
            <a:off x="10343608" y="1956448"/>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pic>
        <p:nvPicPr>
          <p:cNvPr id="87"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20"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008"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510" y="56764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098" y="5676480"/>
            <a:ext cx="620808" cy="61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6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42" presetClass="path" presetSubtype="0" accel="50000" decel="50000" fill="hold" nodeType="withEffect">
                                  <p:stCondLst>
                                    <p:cond delay="0"/>
                                  </p:stCondLst>
                                  <p:childTnLst>
                                    <p:animMotion origin="layout" path="M -2.37171E-6 4.6709E-6 L 0.47434 -0.25375 " pathEditMode="relative" rAng="0" ptsTypes="AA">
                                      <p:cBhvr>
                                        <p:cTn id="9" dur="2000" fill="hold"/>
                                        <p:tgtEl>
                                          <p:spTgt spid="87"/>
                                        </p:tgtEl>
                                        <p:attrNameLst>
                                          <p:attrName>ppt_x</p:attrName>
                                          <p:attrName>ppt_y</p:attrName>
                                        </p:attrNameLst>
                                      </p:cBhvr>
                                      <p:rCtr x="23717" y="-12687"/>
                                    </p:animMotion>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par>
                          <p:cTn id="14" fill="hold">
                            <p:stCondLst>
                              <p:cond delay="2500"/>
                            </p:stCondLst>
                            <p:childTnLst>
                              <p:par>
                                <p:cTn id="15" presetID="42" presetClass="path" presetSubtype="0" accel="50000" decel="50000" fill="hold" nodeType="afterEffect">
                                  <p:stCondLst>
                                    <p:cond delay="0"/>
                                  </p:stCondLst>
                                  <p:childTnLst>
                                    <p:animMotion origin="layout" path="M 9.59918E-7 4.6709E-6 L 0.32423 0.00771 " pathEditMode="relative" rAng="0" ptsTypes="AA">
                                      <p:cBhvr>
                                        <p:cTn id="16" dur="2000" fill="hold"/>
                                        <p:tgtEl>
                                          <p:spTgt spid="88"/>
                                        </p:tgtEl>
                                        <p:attrNameLst>
                                          <p:attrName>ppt_x</p:attrName>
                                          <p:attrName>ppt_y</p:attrName>
                                        </p:attrNameLst>
                                      </p:cBhvr>
                                      <p:rCtr x="16211" y="386"/>
                                    </p:animMotion>
                                  </p:childTnLst>
                                </p:cTn>
                              </p:par>
                            </p:childTnLst>
                          </p:cTn>
                        </p:par>
                        <p:par>
                          <p:cTn id="17" fill="hold">
                            <p:stCondLst>
                              <p:cond delay="4500"/>
                            </p:stCondLst>
                            <p:childTnLst>
                              <p:par>
                                <p:cTn id="18" presetID="22" presetClass="entr" presetSubtype="4"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down)">
                                      <p:cBhvr>
                                        <p:cTn id="20" dur="500"/>
                                        <p:tgtEl>
                                          <p:spTgt spid="89"/>
                                        </p:tgtEl>
                                      </p:cBhvr>
                                    </p:animEffect>
                                  </p:childTnLst>
                                </p:cTn>
                              </p:par>
                            </p:childTnLst>
                          </p:cTn>
                        </p:par>
                        <p:par>
                          <p:cTn id="21" fill="hold">
                            <p:stCondLst>
                              <p:cond delay="5000"/>
                            </p:stCondLst>
                            <p:childTnLst>
                              <p:par>
                                <p:cTn id="22" presetID="42" presetClass="path" presetSubtype="0" accel="50000" decel="50000" fill="hold" nodeType="afterEffect">
                                  <p:stCondLst>
                                    <p:cond delay="0"/>
                                  </p:stCondLst>
                                  <p:childTnLst>
                                    <p:animMotion origin="layout" path="M -3.50523E-6 -1.38448E-6 L 0.48073 -0.30277 " pathEditMode="relative" rAng="0" ptsTypes="AA">
                                      <p:cBhvr>
                                        <p:cTn id="23" dur="2000" fill="hold"/>
                                        <p:tgtEl>
                                          <p:spTgt spid="89"/>
                                        </p:tgtEl>
                                        <p:attrNameLst>
                                          <p:attrName>ppt_x</p:attrName>
                                          <p:attrName>ppt_y</p:attrName>
                                        </p:attrNameLst>
                                      </p:cBhvr>
                                      <p:rCtr x="24036" y="-15138"/>
                                    </p:animMotion>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7500"/>
                            </p:stCondLst>
                            <p:childTnLst>
                              <p:par>
                                <p:cTn id="29" presetID="42" presetClass="path" presetSubtype="0" accel="50000" decel="50000" fill="hold" nodeType="afterEffect">
                                  <p:stCondLst>
                                    <p:cond delay="0"/>
                                  </p:stCondLst>
                                  <p:childTnLst>
                                    <p:animMotion origin="layout" path="M -2.52489E-6 -1.38448E-6 L 0.17743 0.03495 " pathEditMode="relative" rAng="0" ptsTypes="AA">
                                      <p:cBhvr>
                                        <p:cTn id="30" dur="2000" fill="hold"/>
                                        <p:tgtEl>
                                          <p:spTgt spid="90"/>
                                        </p:tgtEl>
                                        <p:attrNameLst>
                                          <p:attrName>ppt_x</p:attrName>
                                          <p:attrName>ppt_y</p:attrName>
                                        </p:attrNameLst>
                                      </p:cBhvr>
                                      <p:rCtr x="8872" y="17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Scott Hillier | </a:t>
            </a:r>
            <a:r>
              <a:rPr lang="en-US" dirty="0"/>
              <a:t>@</a:t>
            </a:r>
            <a:r>
              <a:rPr lang="en-US" dirty="0" err="1"/>
              <a:t>ScotHillier</a:t>
            </a:r>
            <a:endParaRPr lang="en-US" dirty="0"/>
          </a:p>
        </p:txBody>
      </p:sp>
      <p:sp>
        <p:nvSpPr>
          <p:cNvPr id="7" name="Content Placeholder 6"/>
          <p:cNvSpPr>
            <a:spLocks noGrp="1"/>
          </p:cNvSpPr>
          <p:nvPr>
            <p:ph sz="quarter" idx="10"/>
          </p:nvPr>
        </p:nvSpPr>
        <p:spPr/>
        <p:txBody>
          <a:bodyPr>
            <a:normAutofit lnSpcReduction="10000"/>
          </a:bodyPr>
          <a:lstStyle/>
          <a:p>
            <a:r>
              <a:rPr lang="en-US" dirty="0"/>
              <a:t>I</a:t>
            </a:r>
            <a:r>
              <a:rPr lang="en-US" dirty="0" smtClean="0"/>
              <a:t>ndependent </a:t>
            </a:r>
            <a:r>
              <a:rPr lang="en-US" dirty="0"/>
              <a:t>consultant and Microsoft SharePoint Most Valuable Professional </a:t>
            </a:r>
            <a:r>
              <a:rPr lang="en-US" dirty="0" smtClean="0"/>
              <a:t>(MVP)</a:t>
            </a:r>
          </a:p>
          <a:p>
            <a:pPr lvl="1"/>
            <a:r>
              <a:rPr lang="en-US" dirty="0"/>
              <a:t>http://</a:t>
            </a:r>
            <a:r>
              <a:rPr lang="en-US" dirty="0" smtClean="0"/>
              <a:t>www.shillier.com</a:t>
            </a:r>
          </a:p>
          <a:p>
            <a:r>
              <a:rPr lang="en-US" dirty="0"/>
              <a:t>SharePoint Conference 2014</a:t>
            </a:r>
          </a:p>
          <a:p>
            <a:pPr lvl="1"/>
            <a:r>
              <a:rPr lang="en-US" dirty="0"/>
              <a:t>SPC230: Building Search Driven Applications with SharePoint 2013</a:t>
            </a:r>
          </a:p>
          <a:p>
            <a:pPr lvl="1"/>
            <a:r>
              <a:rPr lang="en-US" dirty="0"/>
              <a:t>SPC136: JavaScript Best Practices for Developing Apps</a:t>
            </a:r>
          </a:p>
          <a:p>
            <a:pPr lvl="1"/>
            <a:r>
              <a:rPr lang="en-US" dirty="0" smtClean="0"/>
              <a:t>SPC005</a:t>
            </a:r>
            <a:r>
              <a:rPr lang="en-US" dirty="0"/>
              <a:t>: A Primer in HTML5 and JavaScript</a:t>
            </a:r>
          </a:p>
          <a:p>
            <a:r>
              <a:rPr lang="en-US" dirty="0" smtClean="0"/>
              <a:t>Authored over 20 books</a:t>
            </a:r>
          </a:p>
          <a:p>
            <a:pPr lvl="1"/>
            <a:r>
              <a:rPr lang="en-US" dirty="0" smtClean="0"/>
              <a:t>Professional </a:t>
            </a:r>
            <a:r>
              <a:rPr lang="en-US" dirty="0"/>
              <a:t>SharePoint 2013 Development</a:t>
            </a:r>
          </a:p>
          <a:p>
            <a:pPr lvl="1"/>
            <a:r>
              <a:rPr lang="en-US" dirty="0" smtClean="0"/>
              <a:t>Inside </a:t>
            </a:r>
            <a:r>
              <a:rPr lang="en-US" dirty="0"/>
              <a:t>Microsoft SharePoint </a:t>
            </a:r>
            <a:r>
              <a:rPr lang="en-US" dirty="0" smtClean="0"/>
              <a:t>2013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386" y="4148142"/>
            <a:ext cx="2595563" cy="2595563"/>
          </a:xfrm>
          <a:prstGeom prst="rect">
            <a:avLst/>
          </a:prstGeom>
        </p:spPr>
      </p:pic>
    </p:spTree>
    <p:extLst>
      <p:ext uri="{BB962C8B-B14F-4D97-AF65-F5344CB8AC3E}">
        <p14:creationId xmlns:p14="http://schemas.microsoft.com/office/powerpoint/2010/main" val="12784017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6605880" y="1230085"/>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86" name="Rectangle 85"/>
          <p:cNvSpPr/>
          <p:nvPr/>
        </p:nvSpPr>
        <p:spPr>
          <a:xfrm>
            <a:off x="6605880" y="306902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grpSp>
        <p:nvGrpSpPr>
          <p:cNvPr id="81" name="Group 80"/>
          <p:cNvGrpSpPr/>
          <p:nvPr/>
        </p:nvGrpSpPr>
        <p:grpSpPr>
          <a:xfrm>
            <a:off x="6593607" y="3795007"/>
            <a:ext cx="5554162" cy="2944870"/>
            <a:chOff x="1761000" y="4591488"/>
            <a:chExt cx="5897562" cy="3126944"/>
          </a:xfrm>
        </p:grpSpPr>
        <p:sp>
          <p:nvSpPr>
            <p:cNvPr id="82" name="Rectangle 81"/>
            <p:cNvSpPr/>
            <p:nvPr/>
          </p:nvSpPr>
          <p:spPr>
            <a:xfrm>
              <a:off x="1761000" y="5822397"/>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83" name="Oval 28"/>
            <p:cNvSpPr/>
            <p:nvPr/>
          </p:nvSpPr>
          <p:spPr>
            <a:xfrm>
              <a:off x="1849817" y="4594255"/>
              <a:ext cx="1867313" cy="10045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4" name="Oval 28"/>
            <p:cNvSpPr/>
            <p:nvPr/>
          </p:nvSpPr>
          <p:spPr>
            <a:xfrm>
              <a:off x="3790845" y="4594255"/>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5" name="Oval 28"/>
            <p:cNvSpPr/>
            <p:nvPr/>
          </p:nvSpPr>
          <p:spPr>
            <a:xfrm>
              <a:off x="5736991" y="4591488"/>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grpSp>
      <p:sp>
        <p:nvSpPr>
          <p:cNvPr id="2" name="Title 1"/>
          <p:cNvSpPr>
            <a:spLocks noGrp="1"/>
          </p:cNvSpPr>
          <p:nvPr>
            <p:ph type="title"/>
          </p:nvPr>
        </p:nvSpPr>
        <p:spPr>
          <a:xfrm>
            <a:off x="300851" y="286467"/>
            <a:ext cx="11375536" cy="762786"/>
          </a:xfrm>
        </p:spPr>
        <p:txBody>
          <a:bodyPr/>
          <a:lstStyle/>
          <a:p>
            <a:r>
              <a:rPr lang="en-US" dirty="0" smtClean="0"/>
              <a:t>Versioning</a:t>
            </a:r>
            <a:endParaRPr lang="en-US" dirty="0"/>
          </a:p>
        </p:txBody>
      </p:sp>
      <p:sp>
        <p:nvSpPr>
          <p:cNvPr id="89" name="Rectangle 88"/>
          <p:cNvSpPr/>
          <p:nvPr/>
        </p:nvSpPr>
        <p:spPr>
          <a:xfrm>
            <a:off x="322263"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90" name="Rectangle 89"/>
          <p:cNvSpPr/>
          <p:nvPr/>
        </p:nvSpPr>
        <p:spPr>
          <a:xfrm>
            <a:off x="406269"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91" name="Rectangle 90"/>
          <p:cNvSpPr/>
          <p:nvPr/>
        </p:nvSpPr>
        <p:spPr>
          <a:xfrm>
            <a:off x="475029"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92" name="Rectangle 91"/>
          <p:cNvSpPr/>
          <p:nvPr/>
        </p:nvSpPr>
        <p:spPr>
          <a:xfrm>
            <a:off x="576318"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9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5" name="Oval 28"/>
          <p:cNvSpPr/>
          <p:nvPr/>
        </p:nvSpPr>
        <p:spPr>
          <a:xfrm>
            <a:off x="4405189"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V1.0.0.0</a:t>
            </a:r>
            <a:endParaRPr lang="en-US" dirty="0">
              <a:gradFill>
                <a:gsLst>
                  <a:gs pos="1250">
                    <a:schemeClr val="tx1"/>
                  </a:gs>
                  <a:gs pos="100000">
                    <a:schemeClr val="tx1"/>
                  </a:gs>
                </a:gsLst>
                <a:lin ang="5400000" scaled="0"/>
              </a:gradFill>
            </a:endParaRPr>
          </a:p>
        </p:txBody>
      </p:sp>
      <p:sp>
        <p:nvSpPr>
          <p:cNvPr id="96" name="Rectangle 95"/>
          <p:cNvSpPr/>
          <p:nvPr/>
        </p:nvSpPr>
        <p:spPr>
          <a:xfrm>
            <a:off x="665721"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97" name="Oval 28"/>
          <p:cNvSpPr/>
          <p:nvPr/>
        </p:nvSpPr>
        <p:spPr>
          <a:xfrm>
            <a:off x="2472837"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8" name="Oval 28"/>
          <p:cNvSpPr/>
          <p:nvPr/>
        </p:nvSpPr>
        <p:spPr>
          <a:xfrm>
            <a:off x="4340109"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V1.0.0.0</a:t>
            </a:r>
          </a:p>
        </p:txBody>
      </p:sp>
      <p:sp>
        <p:nvSpPr>
          <p:cNvPr id="99"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00"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useBgFill="1">
        <p:nvSpPr>
          <p:cNvPr id="101" name="Rectangle 100"/>
          <p:cNvSpPr/>
          <p:nvPr/>
        </p:nvSpPr>
        <p:spPr bwMode="auto">
          <a:xfrm>
            <a:off x="155121" y="6705600"/>
            <a:ext cx="12188825" cy="55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5" name="Oval 28"/>
          <p:cNvSpPr/>
          <p:nvPr/>
        </p:nvSpPr>
        <p:spPr>
          <a:xfrm>
            <a:off x="6680959"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6" name="Oval 28"/>
          <p:cNvSpPr/>
          <p:nvPr/>
        </p:nvSpPr>
        <p:spPr>
          <a:xfrm>
            <a:off x="8512505" y="1946849"/>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7"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8" name="Oval 28"/>
          <p:cNvSpPr/>
          <p:nvPr/>
        </p:nvSpPr>
        <p:spPr>
          <a:xfrm>
            <a:off x="6681866" y="1957113"/>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9" name="Oval 28"/>
          <p:cNvSpPr/>
          <p:nvPr/>
        </p:nvSpPr>
        <p:spPr>
          <a:xfrm>
            <a:off x="8511983"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0" name="Oval 28"/>
          <p:cNvSpPr/>
          <p:nvPr/>
        </p:nvSpPr>
        <p:spPr>
          <a:xfrm>
            <a:off x="6676906" y="3782144"/>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1" name="Oval 28"/>
          <p:cNvSpPr/>
          <p:nvPr/>
        </p:nvSpPr>
        <p:spPr>
          <a:xfrm>
            <a:off x="8505258" y="3780371"/>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2" name="Oval 28"/>
          <p:cNvSpPr/>
          <p:nvPr/>
        </p:nvSpPr>
        <p:spPr>
          <a:xfrm>
            <a:off x="10338086" y="3777765"/>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3" name="Oval 28"/>
          <p:cNvSpPr/>
          <p:nvPr/>
        </p:nvSpPr>
        <p:spPr>
          <a:xfrm>
            <a:off x="4401318"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V2.0.0.0</a:t>
            </a:r>
            <a:endParaRPr lang="en-US" dirty="0">
              <a:gradFill>
                <a:gsLst>
                  <a:gs pos="1250">
                    <a:schemeClr val="tx1"/>
                  </a:gs>
                  <a:gs pos="100000">
                    <a:schemeClr val="tx1"/>
                  </a:gs>
                </a:gsLst>
                <a:lin ang="5400000" scaled="0"/>
              </a:gradFill>
            </a:endParaRPr>
          </a:p>
        </p:txBody>
      </p:sp>
      <p:sp>
        <p:nvSpPr>
          <p:cNvPr id="114" name="Oval 28"/>
          <p:cNvSpPr/>
          <p:nvPr/>
        </p:nvSpPr>
        <p:spPr>
          <a:xfrm>
            <a:off x="6676906" y="378689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5" name="Oval 28"/>
          <p:cNvSpPr/>
          <p:nvPr/>
        </p:nvSpPr>
        <p:spPr>
          <a:xfrm>
            <a:off x="8505258" y="378689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6" name="Oval 28"/>
          <p:cNvSpPr/>
          <p:nvPr/>
        </p:nvSpPr>
        <p:spPr>
          <a:xfrm>
            <a:off x="10338086" y="378428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7" name="Oval 28"/>
          <p:cNvSpPr/>
          <p:nvPr/>
        </p:nvSpPr>
        <p:spPr>
          <a:xfrm>
            <a:off x="4403913" y="3732396"/>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V3.0.0.0</a:t>
            </a:r>
            <a:endParaRPr lang="en-US" dirty="0">
              <a:gradFill>
                <a:gsLst>
                  <a:gs pos="1250">
                    <a:schemeClr val="tx1"/>
                  </a:gs>
                  <a:gs pos="100000">
                    <a:schemeClr val="tx1"/>
                  </a:gs>
                </a:gsLst>
                <a:lin ang="5400000" scaled="0"/>
              </a:gradFill>
            </a:endParaRPr>
          </a:p>
        </p:txBody>
      </p:sp>
      <p:sp>
        <p:nvSpPr>
          <p:cNvPr id="118" name="Oval 28"/>
          <p:cNvSpPr/>
          <p:nvPr/>
        </p:nvSpPr>
        <p:spPr>
          <a:xfrm>
            <a:off x="2453202"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7" name="Oval 28"/>
          <p:cNvSpPr/>
          <p:nvPr/>
        </p:nvSpPr>
        <p:spPr>
          <a:xfrm>
            <a:off x="10341794" y="195534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48" name="Oval 28"/>
          <p:cNvSpPr/>
          <p:nvPr/>
        </p:nvSpPr>
        <p:spPr>
          <a:xfrm>
            <a:off x="10330435" y="195194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9" name="Oval 28"/>
          <p:cNvSpPr/>
          <p:nvPr/>
        </p:nvSpPr>
        <p:spPr>
          <a:xfrm>
            <a:off x="10333686"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88" name="Oval 28"/>
          <p:cNvSpPr/>
          <p:nvPr/>
        </p:nvSpPr>
        <p:spPr>
          <a:xfrm>
            <a:off x="8508966" y="5656380"/>
            <a:ext cx="1758584" cy="9496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7" name="Oval 28"/>
          <p:cNvSpPr/>
          <p:nvPr/>
        </p:nvSpPr>
        <p:spPr>
          <a:xfrm>
            <a:off x="6680959" y="5656379"/>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19" name="Oval 28"/>
          <p:cNvSpPr/>
          <p:nvPr/>
        </p:nvSpPr>
        <p:spPr>
          <a:xfrm>
            <a:off x="6705021" y="5663221"/>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20" name="Oval 28"/>
          <p:cNvSpPr/>
          <p:nvPr/>
        </p:nvSpPr>
        <p:spPr>
          <a:xfrm>
            <a:off x="8533028" y="566322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00454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ppt_x"/>
                                          </p:val>
                                        </p:tav>
                                        <p:tav tm="100000">
                                          <p:val>
                                            <p:strVal val="#ppt_x"/>
                                          </p:val>
                                        </p:tav>
                                      </p:tavLst>
                                    </p:anim>
                                    <p:anim calcmode="lin" valueType="num">
                                      <p:cBhvr additive="base">
                                        <p:cTn id="46" dur="500" fill="hold"/>
                                        <p:tgtEl>
                                          <p:spTgt spid="1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 calcmode="lin" valueType="num">
                                      <p:cBhvr additive="base">
                                        <p:cTn id="53" dur="500" fill="hold"/>
                                        <p:tgtEl>
                                          <p:spTgt spid="108"/>
                                        </p:tgtEl>
                                        <p:attrNameLst>
                                          <p:attrName>ppt_x</p:attrName>
                                        </p:attrNameLst>
                                      </p:cBhvr>
                                      <p:tavLst>
                                        <p:tav tm="0">
                                          <p:val>
                                            <p:strVal val="#ppt_x"/>
                                          </p:val>
                                        </p:tav>
                                        <p:tav tm="100000">
                                          <p:val>
                                            <p:strVal val="#ppt_x"/>
                                          </p:val>
                                        </p:tav>
                                      </p:tavLst>
                                    </p:anim>
                                    <p:anim calcmode="lin" valueType="num">
                                      <p:cBhvr additive="base">
                                        <p:cTn id="5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3"/>
                                        </p:tgtEl>
                                        <p:attrNameLst>
                                          <p:attrName>style.visibility</p:attrName>
                                        </p:attrNameLst>
                                      </p:cBhvr>
                                      <p:to>
                                        <p:strVal val="visible"/>
                                      </p:to>
                                    </p:set>
                                    <p:anim calcmode="lin" valueType="num">
                                      <p:cBhvr additive="base">
                                        <p:cTn id="59" dur="500" fill="hold"/>
                                        <p:tgtEl>
                                          <p:spTgt spid="113"/>
                                        </p:tgtEl>
                                        <p:attrNameLst>
                                          <p:attrName>ppt_x</p:attrName>
                                        </p:attrNameLst>
                                      </p:cBhvr>
                                      <p:tavLst>
                                        <p:tav tm="0">
                                          <p:val>
                                            <p:strVal val="#ppt_x"/>
                                          </p:val>
                                        </p:tav>
                                        <p:tav tm="100000">
                                          <p:val>
                                            <p:strVal val="#ppt_x"/>
                                          </p:val>
                                        </p:tav>
                                      </p:tavLst>
                                    </p:anim>
                                    <p:anim calcmode="lin" valueType="num">
                                      <p:cBhvr additive="base">
                                        <p:cTn id="6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additive="base">
                                        <p:cTn id="65" dur="500" fill="hold"/>
                                        <p:tgtEl>
                                          <p:spTgt spid="111"/>
                                        </p:tgtEl>
                                        <p:attrNameLst>
                                          <p:attrName>ppt_x</p:attrName>
                                        </p:attrNameLst>
                                      </p:cBhvr>
                                      <p:tavLst>
                                        <p:tav tm="0">
                                          <p:val>
                                            <p:strVal val="#ppt_x"/>
                                          </p:val>
                                        </p:tav>
                                        <p:tav tm="100000">
                                          <p:val>
                                            <p:strVal val="#ppt_x"/>
                                          </p:val>
                                        </p:tav>
                                      </p:tavLst>
                                    </p:anim>
                                    <p:anim calcmode="lin" valueType="num">
                                      <p:cBhvr additive="base">
                                        <p:cTn id="66" dur="500" fill="hold"/>
                                        <p:tgtEl>
                                          <p:spTgt spid="1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 calcmode="lin" valueType="num">
                                      <p:cBhvr additive="base">
                                        <p:cTn id="69" dur="500" fill="hold"/>
                                        <p:tgtEl>
                                          <p:spTgt spid="112"/>
                                        </p:tgtEl>
                                        <p:attrNameLst>
                                          <p:attrName>ppt_x</p:attrName>
                                        </p:attrNameLst>
                                      </p:cBhvr>
                                      <p:tavLst>
                                        <p:tav tm="0">
                                          <p:val>
                                            <p:strVal val="#ppt_x"/>
                                          </p:val>
                                        </p:tav>
                                        <p:tav tm="100000">
                                          <p:val>
                                            <p:strVal val="#ppt_x"/>
                                          </p:val>
                                        </p:tav>
                                      </p:tavLst>
                                    </p:anim>
                                    <p:anim calcmode="lin" valueType="num">
                                      <p:cBhvr additive="base">
                                        <p:cTn id="70" dur="500" fill="hold"/>
                                        <p:tgtEl>
                                          <p:spTgt spid="1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ppt_x"/>
                                          </p:val>
                                        </p:tav>
                                        <p:tav tm="100000">
                                          <p:val>
                                            <p:strVal val="#ppt_x"/>
                                          </p:val>
                                        </p:tav>
                                      </p:tavLst>
                                    </p:anim>
                                    <p:anim calcmode="lin" valueType="num">
                                      <p:cBhvr additive="base">
                                        <p:cTn id="7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500" fill="hold"/>
                                        <p:tgtEl>
                                          <p:spTgt spid="115"/>
                                        </p:tgtEl>
                                        <p:attrNameLst>
                                          <p:attrName>ppt_x</p:attrName>
                                        </p:attrNameLst>
                                      </p:cBhvr>
                                      <p:tavLst>
                                        <p:tav tm="0">
                                          <p:val>
                                            <p:strVal val="#ppt_x"/>
                                          </p:val>
                                        </p:tav>
                                        <p:tav tm="100000">
                                          <p:val>
                                            <p:strVal val="#ppt_x"/>
                                          </p:val>
                                        </p:tav>
                                      </p:tavLst>
                                    </p:anim>
                                    <p:anim calcmode="lin" valueType="num">
                                      <p:cBhvr additive="base">
                                        <p:cTn id="86" dur="500" fill="hold"/>
                                        <p:tgtEl>
                                          <p:spTgt spid="1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 calcmode="lin" valueType="num">
                                      <p:cBhvr additive="base">
                                        <p:cTn id="89" dur="500" fill="hold"/>
                                        <p:tgtEl>
                                          <p:spTgt spid="116"/>
                                        </p:tgtEl>
                                        <p:attrNameLst>
                                          <p:attrName>ppt_x</p:attrName>
                                        </p:attrNameLst>
                                      </p:cBhvr>
                                      <p:tavLst>
                                        <p:tav tm="0">
                                          <p:val>
                                            <p:strVal val="#ppt_x"/>
                                          </p:val>
                                        </p:tav>
                                        <p:tav tm="100000">
                                          <p:val>
                                            <p:strVal val="#ppt_x"/>
                                          </p:val>
                                        </p:tav>
                                      </p:tavLst>
                                    </p:anim>
                                    <p:anim calcmode="lin" valueType="num">
                                      <p:cBhvr additive="base">
                                        <p:cTn id="90" dur="500" fill="hold"/>
                                        <p:tgtEl>
                                          <p:spTgt spid="1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500" fill="hold"/>
                                        <p:tgtEl>
                                          <p:spTgt spid="114"/>
                                        </p:tgtEl>
                                        <p:attrNameLst>
                                          <p:attrName>ppt_x</p:attrName>
                                        </p:attrNameLst>
                                      </p:cBhvr>
                                      <p:tavLst>
                                        <p:tav tm="0">
                                          <p:val>
                                            <p:strVal val="#ppt_x"/>
                                          </p:val>
                                        </p:tav>
                                        <p:tav tm="100000">
                                          <p:val>
                                            <p:strVal val="#ppt_x"/>
                                          </p:val>
                                        </p:tav>
                                      </p:tavLst>
                                    </p:anim>
                                    <p:anim calcmode="lin" valueType="num">
                                      <p:cBhvr additive="base">
                                        <p:cTn id="9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ppt_x"/>
                                          </p:val>
                                        </p:tav>
                                        <p:tav tm="100000">
                                          <p:val>
                                            <p:strVal val="#ppt_x"/>
                                          </p:val>
                                        </p:tav>
                                      </p:tavLst>
                                    </p:anim>
                                    <p:anim calcmode="lin" valueType="num">
                                      <p:cBhvr additive="base">
                                        <p:cTn id="10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48" grpId="0" animBg="1"/>
      <p:bldP spid="49" grpId="0" animBg="1"/>
      <p:bldP spid="119" grpId="0" animBg="1"/>
      <p:bldP spid="1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525922" y="3624385"/>
            <a:ext cx="3589104" cy="2229916"/>
          </a:xfrm>
          <a:prstGeom prst="rect">
            <a:avLst/>
          </a:prstGeom>
          <a:noFill/>
          <a:ln>
            <a:noFill/>
          </a:ln>
        </p:spPr>
      </p:pic>
      <p:grpSp>
        <p:nvGrpSpPr>
          <p:cNvPr id="37" name="Group 36"/>
          <p:cNvGrpSpPr/>
          <p:nvPr/>
        </p:nvGrpSpPr>
        <p:grpSpPr>
          <a:xfrm>
            <a:off x="304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a:xfrm>
            <a:off x="268215" y="275913"/>
            <a:ext cx="11601993" cy="777971"/>
          </a:xfrm>
        </p:spPr>
        <p:txBody>
          <a:bodyPr/>
          <a:lstStyle/>
          <a:p>
            <a:r>
              <a:rPr lang="en-US" dirty="0" smtClean="0"/>
              <a:t>SP app upgrade process</a:t>
            </a:r>
            <a:endParaRPr lang="en-US" dirty="0"/>
          </a:p>
        </p:txBody>
      </p:sp>
      <p:grpSp>
        <p:nvGrpSpPr>
          <p:cNvPr id="42" name="Group 41"/>
          <p:cNvGrpSpPr/>
          <p:nvPr/>
        </p:nvGrpSpPr>
        <p:grpSpPr>
          <a:xfrm>
            <a:off x="7686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626294" y="2653193"/>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626294" y="3612686"/>
              <a:ext cx="1382996"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626294" y="4572179"/>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57" idx="1"/>
            </p:cNvCxnSpPr>
            <p:nvPr/>
          </p:nvCxnSpPr>
          <p:spPr>
            <a:xfrm flipV="1">
              <a:off x="5797817" y="2137830"/>
              <a:ext cx="828476" cy="1360631"/>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828476"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828476" cy="558355"/>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828476"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178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App</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315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525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3252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197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178072" y="1206630"/>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App</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242699"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1709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9164576" y="1196520"/>
            <a:ext cx="2988277" cy="2809718"/>
            <a:chOff x="9039459" y="1209127"/>
            <a:chExt cx="2929949"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5" idx="1"/>
            </p:cNvCxnSpPr>
            <p:nvPr/>
          </p:nvCxnSpPr>
          <p:spPr>
            <a:xfrm flipV="1">
              <a:off x="9039459" y="1653194"/>
              <a:ext cx="1085956" cy="231080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10272150" y="2169254"/>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10272147" y="1196519"/>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627407"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Tree>
    <p:extLst>
      <p:ext uri="{BB962C8B-B14F-4D97-AF65-F5344CB8AC3E}">
        <p14:creationId xmlns:p14="http://schemas.microsoft.com/office/powerpoint/2010/main" val="388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scopes</a:t>
            </a:r>
            <a:endParaRPr lang="en-US" dirty="0"/>
          </a:p>
        </p:txBody>
      </p:sp>
      <p:sp>
        <p:nvSpPr>
          <p:cNvPr id="3" name="Content Placeholder 2"/>
          <p:cNvSpPr>
            <a:spLocks noGrp="1"/>
          </p:cNvSpPr>
          <p:nvPr>
            <p:ph type="body" sz="quarter" idx="10"/>
          </p:nvPr>
        </p:nvSpPr>
        <p:spPr>
          <a:xfrm>
            <a:off x="272354" y="1177954"/>
            <a:ext cx="11882419" cy="5484812"/>
          </a:xfrm>
          <a:prstGeom prst="rect">
            <a:avLst/>
          </a:prstGeom>
        </p:spPr>
        <p:txBody>
          <a:bodyPr vert="horz" lIns="149217" tIns="93260" rIns="149217" bIns="93260" rtlCol="0">
            <a:noAutofit/>
          </a:bodyPr>
          <a:lstStyle/>
          <a:p>
            <a:pPr marL="0" indent="0">
              <a:spcBef>
                <a:spcPts val="1224"/>
              </a:spcBef>
              <a:buNone/>
            </a:pPr>
            <a:r>
              <a:rPr lang="en-US" b="1" dirty="0" err="1"/>
              <a:t>SPSite</a:t>
            </a:r>
            <a:r>
              <a:rPr lang="en-US" dirty="0"/>
              <a:t>—site collection</a:t>
            </a:r>
          </a:p>
          <a:p>
            <a:pPr marL="0" indent="0">
              <a:spcBef>
                <a:spcPts val="1224"/>
              </a:spcBef>
              <a:buNone/>
            </a:pPr>
            <a:r>
              <a:rPr lang="en-US" b="1" dirty="0" err="1"/>
              <a:t>SPWeb</a:t>
            </a:r>
            <a:r>
              <a:rPr lang="en-US" dirty="0"/>
              <a:t>—website</a:t>
            </a:r>
          </a:p>
          <a:p>
            <a:pPr marL="0" indent="0">
              <a:spcBef>
                <a:spcPts val="1224"/>
              </a:spcBef>
              <a:buNone/>
            </a:pPr>
            <a:r>
              <a:rPr lang="en-US" b="1" dirty="0" err="1"/>
              <a:t>SPList</a:t>
            </a:r>
            <a:r>
              <a:rPr lang="en-US" dirty="0"/>
              <a:t>—list</a:t>
            </a:r>
          </a:p>
          <a:p>
            <a:pPr marL="0" indent="0">
              <a:spcBef>
                <a:spcPts val="1224"/>
              </a:spcBef>
              <a:buNone/>
            </a:pPr>
            <a:r>
              <a:rPr lang="en-US" b="1" dirty="0"/>
              <a:t>Tenancy</a:t>
            </a:r>
            <a:r>
              <a:rPr lang="en-US" dirty="0"/>
              <a:t>—the tenancy scope is at http://&lt;sharepointserver&gt;/&lt;content&gt;/&lt;tenant&gt;/</a:t>
            </a:r>
          </a:p>
          <a:p>
            <a:pPr marL="0" indent="0">
              <a:spcBef>
                <a:spcPts val="1224"/>
              </a:spcBef>
              <a:buNone/>
            </a:pPr>
            <a:r>
              <a:rPr lang="en-US" dirty="0"/>
              <a:t>performing search queries, accessing taxonomy data, </a:t>
            </a:r>
            <a:r>
              <a:rPr lang="en-US" dirty="0" smtClean="0"/>
              <a:t/>
            </a:r>
            <a:br>
              <a:rPr lang="en-US" dirty="0" smtClean="0"/>
            </a:br>
            <a:r>
              <a:rPr lang="en-US" dirty="0" smtClean="0"/>
              <a:t>user </a:t>
            </a:r>
            <a:r>
              <a:rPr lang="en-US" dirty="0"/>
              <a:t>profiles, etc.</a:t>
            </a:r>
          </a:p>
        </p:txBody>
      </p:sp>
    </p:spTree>
    <p:extLst>
      <p:ext uri="{BB962C8B-B14F-4D97-AF65-F5344CB8AC3E}">
        <p14:creationId xmlns:p14="http://schemas.microsoft.com/office/powerpoint/2010/main" val="303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273020"/>
            <a:ext cx="11375536" cy="762786"/>
          </a:xfrm>
        </p:spPr>
        <p:txBody>
          <a:bodyPr/>
          <a:lstStyle/>
          <a:p>
            <a:r>
              <a:rPr lang="en-US" dirty="0" smtClean="0"/>
              <a:t>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67285" y="1177954"/>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Rights</a:t>
            </a:r>
          </a:p>
          <a:p>
            <a:pPr marL="0" lvl="1" indent="0">
              <a:spcBef>
                <a:spcPts val="1224"/>
              </a:spcBef>
              <a:buNone/>
            </a:pPr>
            <a:r>
              <a:rPr lang="en-US" sz="2040" dirty="0"/>
              <a:t>Read-only</a:t>
            </a:r>
          </a:p>
          <a:p>
            <a:pPr marL="0" lvl="1" indent="0">
              <a:spcBef>
                <a:spcPts val="1224"/>
              </a:spcBef>
              <a:buNone/>
            </a:pPr>
            <a:r>
              <a:rPr lang="en-US" sz="2040" dirty="0"/>
              <a:t>Write</a:t>
            </a:r>
          </a:p>
          <a:p>
            <a:pPr marL="0" lvl="1" indent="0">
              <a:spcBef>
                <a:spcPts val="1224"/>
              </a:spcBef>
              <a:buNone/>
            </a:pPr>
            <a:r>
              <a:rPr lang="en-US" sz="2040" dirty="0"/>
              <a:t>Manage</a:t>
            </a:r>
          </a:p>
          <a:p>
            <a:pPr marL="0" lvl="1" indent="0">
              <a:spcBef>
                <a:spcPts val="1224"/>
              </a:spcBef>
              <a:buNone/>
            </a:pPr>
            <a:r>
              <a:rPr lang="en-US" sz="2040" dirty="0"/>
              <a:t>Full control (not supported in Store)</a:t>
            </a:r>
          </a:p>
          <a:p>
            <a:pPr marL="0" indent="0">
              <a:spcBef>
                <a:spcPts val="1224"/>
              </a:spcBef>
              <a:buNone/>
            </a:pPr>
            <a:r>
              <a:rPr lang="en-US" sz="4080" dirty="0">
                <a:gradFill>
                  <a:gsLst>
                    <a:gs pos="1250">
                      <a:schemeClr val="tx2"/>
                    </a:gs>
                    <a:gs pos="100000">
                      <a:schemeClr val="tx2"/>
                    </a:gs>
                  </a:gsLst>
                  <a:lin ang="5400000" scaled="0"/>
                </a:gradFill>
              </a:rPr>
              <a:t>Not customizable if an app is granted permission        to a scope</a:t>
            </a:r>
          </a:p>
          <a:p>
            <a:pPr marL="0" lvl="1" indent="0">
              <a:spcBef>
                <a:spcPts val="1224"/>
              </a:spcBef>
              <a:buNone/>
            </a:pPr>
            <a:r>
              <a:rPr lang="en-US" sz="2040" dirty="0"/>
              <a:t>The permission applies to all children of the scope</a:t>
            </a:r>
          </a:p>
        </p:txBody>
      </p:sp>
    </p:spTree>
    <p:extLst>
      <p:ext uri="{BB962C8B-B14F-4D97-AF65-F5344CB8AC3E}">
        <p14:creationId xmlns:p14="http://schemas.microsoft.com/office/powerpoint/2010/main" val="3425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286467"/>
            <a:ext cx="11375536" cy="762786"/>
          </a:xfrm>
        </p:spPr>
        <p:txBody>
          <a:bodyPr/>
          <a:lstStyle/>
          <a:p>
            <a:r>
              <a:rPr lang="en-US" dirty="0" smtClean="0"/>
              <a:t>Setting 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94182" y="1191833"/>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App rights are set when</a:t>
            </a:r>
          </a:p>
          <a:p>
            <a:pPr marL="0" lvl="1" indent="0">
              <a:spcBef>
                <a:spcPts val="1224"/>
              </a:spcBef>
              <a:buNone/>
            </a:pPr>
            <a:r>
              <a:rPr lang="en-US" sz="2040" dirty="0"/>
              <a:t>An app is installed by an </a:t>
            </a:r>
            <a:r>
              <a:rPr lang="en-US" sz="2040" b="1" dirty="0" err="1"/>
              <a:t>SPWeb</a:t>
            </a:r>
            <a:r>
              <a:rPr lang="en-US" sz="2040" dirty="0"/>
              <a:t> administrator</a:t>
            </a:r>
          </a:p>
          <a:p>
            <a:pPr marL="0" lvl="1" indent="0">
              <a:spcBef>
                <a:spcPts val="1224"/>
              </a:spcBef>
              <a:buNone/>
            </a:pPr>
            <a:r>
              <a:rPr lang="en-US" sz="2040" dirty="0"/>
              <a:t>An app is explicitly granted permission by a tenant administrator or </a:t>
            </a:r>
            <a:r>
              <a:rPr lang="en-US" sz="2040" b="1" dirty="0" err="1"/>
              <a:t>SPWeb</a:t>
            </a:r>
            <a:r>
              <a:rPr lang="en-US" sz="2040" dirty="0"/>
              <a:t> administrator</a:t>
            </a:r>
          </a:p>
          <a:p>
            <a:pPr marL="0" lvl="1" indent="0">
              <a:spcBef>
                <a:spcPts val="1224"/>
              </a:spcBef>
              <a:buNone/>
            </a:pPr>
            <a:r>
              <a:rPr lang="en-US" sz="2040" dirty="0"/>
              <a:t>An end-user gives consent</a:t>
            </a:r>
          </a:p>
          <a:p>
            <a:pPr marL="0" lvl="1" indent="0">
              <a:spcBef>
                <a:spcPts val="1224"/>
              </a:spcBef>
              <a:buNone/>
            </a:pPr>
            <a:r>
              <a:rPr lang="en-US" sz="2040" dirty="0"/>
              <a:t>An app is removed</a:t>
            </a:r>
          </a:p>
          <a:p>
            <a:pPr marL="0" indent="0">
              <a:spcBef>
                <a:spcPts val="1224"/>
              </a:spcBef>
              <a:buNone/>
            </a:pPr>
            <a:r>
              <a:rPr lang="en-US" sz="4080" spc="0" dirty="0">
                <a:gradFill>
                  <a:gsLst>
                    <a:gs pos="1250">
                      <a:schemeClr val="tx2"/>
                    </a:gs>
                    <a:gs pos="100000">
                      <a:schemeClr val="tx2"/>
                    </a:gs>
                  </a:gsLst>
                  <a:lin ang="5400000" scaled="0"/>
                </a:gradFill>
              </a:rPr>
              <a:t>Once provisioned, the rights for an app cannot change—they can only be revoked in whole</a:t>
            </a:r>
          </a:p>
          <a:p>
            <a:pPr marL="0" lvl="1" indent="0">
              <a:spcBef>
                <a:spcPts val="1224"/>
              </a:spcBef>
              <a:buNone/>
            </a:pPr>
            <a:r>
              <a:rPr lang="en-US" sz="2040" dirty="0"/>
              <a:t>This ensures the app will not have to account for missing rights, i.e., become broken after installation</a:t>
            </a:r>
          </a:p>
        </p:txBody>
      </p:sp>
    </p:spTree>
    <p:extLst>
      <p:ext uri="{BB962C8B-B14F-4D97-AF65-F5344CB8AC3E}">
        <p14:creationId xmlns:p14="http://schemas.microsoft.com/office/powerpoint/2010/main" val="13722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8502" y="290302"/>
            <a:ext cx="11373923" cy="762786"/>
          </a:xfrm>
        </p:spPr>
        <p:txBody>
          <a:bodyPr/>
          <a:lstStyle/>
          <a:p>
            <a:r>
              <a:rPr lang="en-US" dirty="0" smtClean="0"/>
              <a:t>App shapes for SharePoint</a:t>
            </a:r>
            <a:endParaRPr lang="en-US" dirty="0"/>
          </a:p>
        </p:txBody>
      </p:sp>
      <p:sp>
        <p:nvSpPr>
          <p:cNvPr id="32" name="Text Placeholder 2"/>
          <p:cNvSpPr txBox="1">
            <a:spLocks/>
          </p:cNvSpPr>
          <p:nvPr/>
        </p:nvSpPr>
        <p:spPr>
          <a:xfrm>
            <a:off x="4818044" y="1411064"/>
            <a:ext cx="8948397"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business scenarios</a:t>
            </a:r>
          </a:p>
        </p:txBody>
      </p:sp>
      <p:sp>
        <p:nvSpPr>
          <p:cNvPr id="33" name="Rectangle 32"/>
          <p:cNvSpPr/>
          <p:nvPr/>
        </p:nvSpPr>
        <p:spPr>
          <a:xfrm>
            <a:off x="4818042" y="3316486"/>
            <a:ext cx="7462118"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a:t>
            </a:r>
            <a:br>
              <a:rPr lang="en-US" sz="2040" dirty="0">
                <a:gradFill>
                  <a:gsLst>
                    <a:gs pos="1250">
                      <a:srgbClr val="797A7D"/>
                    </a:gs>
                    <a:gs pos="100000">
                      <a:srgbClr val="797A7D"/>
                    </a:gs>
                  </a:gsLst>
                  <a:lin ang="5400000" scaled="0"/>
                </a:gradFill>
              </a:rPr>
            </a:br>
            <a:r>
              <a:rPr lang="en-US" sz="204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13370" y="1231478"/>
            <a:ext cx="10639110" cy="553616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Tree>
    <p:extLst>
      <p:ext uri="{BB962C8B-B14F-4D97-AF65-F5344CB8AC3E}">
        <p14:creationId xmlns:p14="http://schemas.microsoft.com/office/powerpoint/2010/main" val="197850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Tree>
    <p:extLst>
      <p:ext uri="{BB962C8B-B14F-4D97-AF65-F5344CB8AC3E}">
        <p14:creationId xmlns:p14="http://schemas.microsoft.com/office/powerpoint/2010/main" val="49520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0658" y="290302"/>
            <a:ext cx="11373923" cy="762786"/>
          </a:xfrm>
        </p:spPr>
        <p:txBody>
          <a:bodyPr/>
          <a:lstStyle/>
          <a:p>
            <a:r>
              <a:rPr lang="en-US" dirty="0" smtClean="0"/>
              <a:t>App shapes for SharePoint</a:t>
            </a:r>
            <a:endParaRPr lang="en-US" dirty="0"/>
          </a:p>
        </p:txBody>
      </p:sp>
      <p:sp>
        <p:nvSpPr>
          <p:cNvPr id="45" name="Text Placeholder 2"/>
          <p:cNvSpPr txBox="1">
            <a:spLocks/>
          </p:cNvSpPr>
          <p:nvPr/>
        </p:nvSpPr>
        <p:spPr>
          <a:xfrm>
            <a:off x="4818043" y="1411064"/>
            <a:ext cx="7615931"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818042" y="3316486"/>
            <a:ext cx="7615932"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13370" y="1205345"/>
            <a:ext cx="10689330" cy="556230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7620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454866"/>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3315377"/>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7078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a:xfrm>
            <a:off x="270658" y="271252"/>
            <a:ext cx="11373923" cy="762786"/>
          </a:xfrm>
        </p:spPr>
        <p:txBody>
          <a:bodyPr/>
          <a:lstStyle/>
          <a:p>
            <a:r>
              <a:rPr lang="en-US" dirty="0" smtClean="0"/>
              <a:t>App shapes for SharePoint</a:t>
            </a:r>
            <a:endParaRPr lang="en-US" dirty="0"/>
          </a:p>
        </p:txBody>
      </p:sp>
      <p:grpSp>
        <p:nvGrpSpPr>
          <p:cNvPr id="2" name="Group 1"/>
          <p:cNvGrpSpPr/>
          <p:nvPr/>
        </p:nvGrpSpPr>
        <p:grpSpPr>
          <a:xfrm>
            <a:off x="313370" y="1205345"/>
            <a:ext cx="12336183" cy="556230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897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447754" y="1268177"/>
          <a:ext cx="11453125" cy="3208207"/>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xmlns="" val="1253488153"/>
                    </a:ext>
                  </a:extLst>
                </a:gridCol>
              </a:tblGrid>
              <a:tr h="1068310">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3260" marR="93260" marT="46630" marB="46630" anchor="ctr"/>
                </a:tc>
                <a:extLst>
                  <a:ext uri="{0D108BD9-81ED-4DB2-BD59-A6C34878D82A}">
                    <a16:rowId xmlns:a16="http://schemas.microsoft.com/office/drawing/2014/main" xmlns="" val="829859176"/>
                  </a:ext>
                </a:extLst>
              </a:tr>
              <a:tr h="0">
                <a:tc>
                  <a:txBody>
                    <a:bodyPr/>
                    <a:lstStyle/>
                    <a:p>
                      <a:r>
                        <a:rPr lang="en-US" sz="1800" b="0" dirty="0" smtClean="0"/>
                        <a:t>Module 1: Overview of Office</a:t>
                      </a:r>
                      <a:r>
                        <a:rPr lang="en-US" sz="1800" b="0" baseline="0" dirty="0" smtClean="0"/>
                        <a:t> 365 Development</a:t>
                      </a:r>
                    </a:p>
                  </a:txBody>
                  <a:tcPr marL="93260" marR="93260" marT="46630" marB="46630" anchor="ctr"/>
                </a:tc>
                <a:extLst>
                  <a:ext uri="{0D108BD9-81ED-4DB2-BD59-A6C34878D82A}">
                    <a16:rowId xmlns:a16="http://schemas.microsoft.com/office/drawing/2014/main" xmlns=""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3260" marR="93260" marT="46630" marB="46630" anchor="ctr"/>
                </a:tc>
                <a:extLst>
                  <a:ext uri="{0D108BD9-81ED-4DB2-BD59-A6C34878D82A}">
                    <a16:rowId xmlns:a16="http://schemas.microsoft.com/office/drawing/2014/main" xmlns=""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a16="http://schemas.microsoft.com/office/drawing/2014/main" xmlns=""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Getting started with the Office 365 APIs</a:t>
                      </a:r>
                    </a:p>
                  </a:txBody>
                  <a:tcPr marL="93260" marR="93260" marT="46630" marB="46630" anchor="ctr"/>
                </a:tc>
              </a:tr>
            </a:tbl>
          </a:graphicData>
        </a:graphic>
      </p:graphicFrame>
    </p:spTree>
    <p:extLst>
      <p:ext uri="{BB962C8B-B14F-4D97-AF65-F5344CB8AC3E}">
        <p14:creationId xmlns:p14="http://schemas.microsoft.com/office/powerpoint/2010/main" val="39005859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1554" y="473404"/>
            <a:ext cx="10241835" cy="5328304"/>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669835" y="885512"/>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067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Apps for SharePoint samples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0490909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smtClean="0"/>
              <a:t>Environment</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a:t>Building your first </a:t>
            </a:r>
            <a:r>
              <a:rPr lang="en-US" sz="3200" spc="-102" dirty="0" smtClean="0"/>
              <a:t>app for </a:t>
            </a:r>
            <a:r>
              <a:rPr lang="en-US" sz="3200" spc="-102" dirty="0"/>
              <a:t>SharePoint</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4276200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Surface your business solutions in Office 365 user interface</a:t>
            </a:r>
          </a:p>
          <a:p>
            <a:pPr marL="0" indent="0">
              <a:spcBef>
                <a:spcPts val="1224"/>
              </a:spcBef>
              <a:buNone/>
            </a:pPr>
            <a:r>
              <a:rPr lang="en-US" dirty="0"/>
              <a:t>Leverage the building </a:t>
            </a:r>
            <a:r>
              <a:rPr lang="en-US" dirty="0" smtClean="0"/>
              <a:t>blocks of the platform</a:t>
            </a:r>
          </a:p>
          <a:p>
            <a:pPr marL="0" indent="0">
              <a:spcBef>
                <a:spcPts val="1224"/>
              </a:spcBef>
              <a:buNone/>
            </a:pPr>
            <a:r>
              <a:rPr lang="en-US" dirty="0" smtClean="0"/>
              <a:t>Use the development platform of your choice</a:t>
            </a:r>
            <a:endParaRPr lang="en-US" dirty="0"/>
          </a:p>
          <a:p>
            <a:pPr marL="0" indent="0">
              <a:buNone/>
            </a:pP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806" r="11353"/>
          <a:stretch/>
        </p:blipFill>
        <p:spPr>
          <a:xfrm>
            <a:off x="385" y="-98454"/>
            <a:ext cx="12435704" cy="7527593"/>
          </a:xfrm>
          <a:prstGeom prst="rect">
            <a:avLst/>
          </a:prstGeom>
        </p:spPr>
      </p:pic>
    </p:spTree>
    <p:extLst>
      <p:ext uri="{BB962C8B-B14F-4D97-AF65-F5344CB8AC3E}">
        <p14:creationId xmlns:p14="http://schemas.microsoft.com/office/powerpoint/2010/main" val="3889601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childTnLst>
                          </p:cTn>
                        </p:par>
                        <p:par>
                          <p:cTn id="176" fill="hold">
                            <p:stCondLst>
                              <p:cond delay="1000"/>
                            </p:stCondLst>
                            <p:childTnLst>
                              <p:par>
                                <p:cTn id="177" presetID="10" presetClass="entr" presetSubtype="0" fill="hold" nodeType="afterEffect">
                                  <p:stCondLst>
                                    <p:cond delay="0"/>
                                  </p:stCondLst>
                                  <p:childTnLst>
                                    <p:set>
                                      <p:cBhvr>
                                        <p:cTn id="178" dur="1" fill="hold">
                                          <p:stCondLst>
                                            <p:cond delay="0"/>
                                          </p:stCondLst>
                                        </p:cTn>
                                        <p:tgtEl>
                                          <p:spTgt spid="2"/>
                                        </p:tgtEl>
                                        <p:attrNameLst>
                                          <p:attrName>style.visibility</p:attrName>
                                        </p:attrNameLst>
                                      </p:cBhvr>
                                      <p:to>
                                        <p:strVal val="visible"/>
                                      </p:to>
                                    </p:set>
                                    <p:animEffect transition="in" filter="fade">
                                      <p:cBhvr>
                                        <p:cTn id="1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711076" y="4391048"/>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20461098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lvl="1" defTabSz="577482">
              <a:lnSpc>
                <a:spcPct val="90000"/>
              </a:lnSpc>
              <a:spcBef>
                <a:spcPts val="600"/>
              </a:spcBef>
              <a:spcAft>
                <a:spcPts val="1000"/>
              </a:spcAft>
            </a:pPr>
            <a:r>
              <a:rPr lang="en-US" sz="399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98" dirty="0" smtClean="0">
                <a:gradFill>
                  <a:gsLst>
                    <a:gs pos="0">
                      <a:srgbClr val="FFFFFF"/>
                    </a:gs>
                    <a:gs pos="100000">
                      <a:srgbClr val="FFFFFF"/>
                    </a:gs>
                  </a:gsLst>
                  <a:lin ang="5400000" scaled="1"/>
                </a:gradFill>
                <a:cs typeface="Segoe UI" panose="020B0502040204020203" pitchFamily="34" charset="0"/>
              </a:rPr>
              <a:t/>
            </a:r>
            <a:br>
              <a:rPr lang="en-US" sz="1998" dirty="0" smtClean="0">
                <a:gradFill>
                  <a:gsLst>
                    <a:gs pos="0">
                      <a:srgbClr val="FFFFFF"/>
                    </a:gs>
                    <a:gs pos="100000">
                      <a:srgbClr val="FFFFFF"/>
                    </a:gs>
                  </a:gsLst>
                  <a:lin ang="5400000" scaled="1"/>
                </a:gradFill>
                <a:cs typeface="Segoe UI" panose="020B0502040204020203" pitchFamily="34" charset="0"/>
              </a:rPr>
            </a:br>
            <a:r>
              <a:rPr lang="en-US" sz="1998" dirty="0" smtClean="0">
                <a:gradFill>
                  <a:gsLst>
                    <a:gs pos="0">
                      <a:srgbClr val="FFFFFF"/>
                    </a:gs>
                    <a:gs pos="100000">
                      <a:srgbClr val="FFFFFF"/>
                    </a:gs>
                  </a:gsLst>
                  <a:lin ang="5400000" scaled="1"/>
                </a:gradFill>
                <a:cs typeface="Segoe UI" panose="020B0502040204020203" pitchFamily="34" charset="0"/>
              </a:rPr>
              <a:t>Providing </a:t>
            </a:r>
            <a:r>
              <a:rPr lang="en-US" sz="1998" dirty="0">
                <a:gradFill>
                  <a:gsLst>
                    <a:gs pos="0">
                      <a:srgbClr val="FFFFFF"/>
                    </a:gs>
                    <a:gs pos="100000">
                      <a:srgbClr val="FFFFFF"/>
                    </a:gs>
                  </a:gsLst>
                  <a:lin ang="5400000" scaled="1"/>
                </a:gradFill>
                <a:cs typeface="Segoe UI" panose="020B0502040204020203" pitchFamily="34" charset="0"/>
              </a:rPr>
              <a:t>App Model Patterns for common </a:t>
            </a:r>
            <a:br>
              <a:rPr lang="en-US" sz="1998" dirty="0">
                <a:gradFill>
                  <a:gsLst>
                    <a:gs pos="0">
                      <a:srgbClr val="FFFFFF"/>
                    </a:gs>
                    <a:gs pos="100000">
                      <a:srgbClr val="FFFFFF"/>
                    </a:gs>
                  </a:gsLst>
                  <a:lin ang="5400000" scaled="1"/>
                </a:gradFill>
                <a:cs typeface="Segoe UI" panose="020B0502040204020203" pitchFamily="34" charset="0"/>
              </a:rPr>
            </a:br>
            <a:r>
              <a:rPr lang="en-US" sz="1998" dirty="0">
                <a:gradFill>
                  <a:gsLst>
                    <a:gs pos="0">
                      <a:srgbClr val="FFFFFF"/>
                    </a:gs>
                    <a:gs pos="100000">
                      <a:srgbClr val="FFFFFF"/>
                    </a:gs>
                  </a:gsLst>
                  <a:lin ang="5400000" scaled="1"/>
                </a:gradFill>
                <a:cs typeface="Segoe UI" panose="020B0502040204020203" pitchFamily="34" charset="0"/>
              </a:rPr>
              <a:t>Full Trust Code scenarios</a:t>
            </a:r>
            <a:endParaRPr lang="en-US" sz="2398" b="1"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Branding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Site provisioning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Remote event receivers </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Large file support</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Taxonomy driven navigation</a:t>
            </a:r>
          </a:p>
          <a:p>
            <a:pPr marL="234787" lvl="1" indent="-234787" defTabSz="577482">
              <a:lnSpc>
                <a:spcPct val="90000"/>
              </a:lnSpc>
              <a:spcBef>
                <a:spcPts val="300"/>
              </a:spcBef>
              <a:spcAft>
                <a:spcPts val="1000"/>
              </a:spcAft>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And much more…</a:t>
            </a:r>
            <a:endParaRPr lang="en-US" sz="2398"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482">
              <a:lnSpc>
                <a:spcPct val="90000"/>
              </a:lnSpc>
            </a:pPr>
            <a:r>
              <a:rPr lang="en-US" sz="199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algn="ctr" defTabSz="931829" fontAlgn="base">
              <a:lnSpc>
                <a:spcPct val="90000"/>
              </a:lnSpc>
              <a:spcBef>
                <a:spcPct val="0"/>
              </a:spcBef>
              <a:spcAft>
                <a:spcPct val="0"/>
              </a:spcAft>
            </a:pPr>
            <a:endParaRPr lang="en-US" sz="2398"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542532" y="5417481"/>
            <a:ext cx="6102969" cy="987460"/>
          </a:xfrm>
          <a:prstGeom prst="rect">
            <a:avLst/>
          </a:prstGeom>
          <a:noFill/>
        </p:spPr>
        <p:txBody>
          <a:bodyPr wrap="none" lIns="182729" tIns="146182" rIns="182729" bIns="146182" rtlCol="0">
            <a:spAutoFit/>
          </a:bodyPr>
          <a:lstStyle/>
          <a:p>
            <a:pPr defTabSz="931920">
              <a:lnSpc>
                <a:spcPct val="90000"/>
              </a:lnSpc>
              <a:spcAft>
                <a:spcPts val="600"/>
              </a:spcAft>
            </a:pPr>
            <a:r>
              <a:rPr lang="en-US" sz="4998" u="sng" dirty="0" smtClean="0">
                <a:gradFill>
                  <a:gsLst>
                    <a:gs pos="2917">
                      <a:srgbClr val="FFFFFF"/>
                    </a:gs>
                    <a:gs pos="30000">
                      <a:srgbClr val="FFFFFF"/>
                    </a:gs>
                  </a:gsLst>
                  <a:lin ang="5400000" scaled="0"/>
                </a:gradFill>
                <a:latin typeface="Segoe UI Light"/>
              </a:rPr>
              <a:t>aka.ms/</a:t>
            </a:r>
            <a:r>
              <a:rPr lang="en-US" sz="4998" u="sng" dirty="0" err="1" smtClean="0">
                <a:gradFill>
                  <a:gsLst>
                    <a:gs pos="2917">
                      <a:srgbClr val="FFFFFF"/>
                    </a:gs>
                    <a:gs pos="30000">
                      <a:srgbClr val="FFFFFF"/>
                    </a:gs>
                  </a:gsLst>
                  <a:lin ang="5400000" scaled="0"/>
                </a:gradFill>
                <a:latin typeface="Segoe UI Light"/>
              </a:rPr>
              <a:t>OfficeDevPnP</a:t>
            </a:r>
            <a:endParaRPr lang="en-US" sz="4998"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800" dirty="0" smtClean="0">
                  <a:latin typeface="+mj-lt"/>
                </a:rPr>
                <a:t>Developer</a:t>
              </a:r>
            </a:p>
            <a:p>
              <a:r>
                <a:rPr lang="en-US" sz="2800" dirty="0" smtClean="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87542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Apps for </a:t>
            </a:r>
            <a:r>
              <a:rPr lang="en-US" dirty="0" smtClean="0"/>
              <a:t>SharePoint</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Intro to the app model</a:t>
            </a: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SharePoint</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app model</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a:t>Contextual </a:t>
            </a:r>
            <a:r>
              <a:rPr lang="en-US" dirty="0" smtClean="0"/>
              <a:t>apps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smtClean="0"/>
              <a:t>Surface your apps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Client, Office Online, and modern </a:t>
            </a:r>
            <a:r>
              <a:rPr lang="en-US" dirty="0"/>
              <a:t>a</a:t>
            </a:r>
            <a:r>
              <a:rPr lang="en-US" dirty="0" smtClean="0"/>
              <a:t>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UserInfo>
        <DisplayName>Rob Howard (SHAREPOINT)</DisplayName>
        <AccountId>27</AccountId>
        <AccountType/>
      </UserInfo>
    </SharedWithUsers>
  </documentManagement>
</p:properties>
</file>

<file path=customXml/itemProps1.xml><?xml version="1.0" encoding="utf-8"?>
<ds:datastoreItem xmlns:ds="http://schemas.openxmlformats.org/officeDocument/2006/customXml" ds:itemID="{CDCC3652-7098-4D06-B7D9-1273FE7298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949F37-ADA0-43B5-A4BE-A06E29314F92}">
  <ds:schemaRefs>
    <ds:schemaRef ds:uri="http://schemas.microsoft.com/sharepoint/v3/contenttype/forms"/>
  </ds:schemaRefs>
</ds:datastoreItem>
</file>

<file path=customXml/itemProps3.xml><?xml version="1.0" encoding="utf-8"?>
<ds:datastoreItem xmlns:ds="http://schemas.openxmlformats.org/officeDocument/2006/customXml" ds:itemID="{203BD6B7-4615-45E3-BF8C-DA148C6A139C}">
  <ds:schemaRefs>
    <ds:schemaRef ds:uri="http://purl.org/dc/terms/"/>
    <ds:schemaRef ds:uri="http://schemas.openxmlformats.org/package/2006/metadata/core-properties"/>
    <ds:schemaRef ds:uri="5fad15d0-477e-40da-a20d-40d4ca777cbd"/>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4388</Words>
  <Application>Microsoft Office PowerPoint</Application>
  <PresentationFormat>Custom</PresentationFormat>
  <Paragraphs>694</Paragraphs>
  <Slides>50</Slides>
  <Notes>29</Notes>
  <HiddenSlides>5</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50</vt:i4>
      </vt:variant>
    </vt:vector>
  </HeadingPairs>
  <TitlesOfParts>
    <vt:vector size="66" baseType="lpstr">
      <vt:lpstr>Arial</vt:lpstr>
      <vt:lpstr>Calibri</vt:lpstr>
      <vt:lpstr>Consolas</vt:lpstr>
      <vt:lpstr>Courier New</vt:lpstr>
      <vt:lpstr>Segoe Pro</vt:lpstr>
      <vt:lpstr>Segoe Pro Light</vt:lpstr>
      <vt:lpstr>Segoe UI</vt:lpstr>
      <vt:lpstr>Segoe UI Black</vt:lpstr>
      <vt:lpstr>Segoe UI Light</vt:lpstr>
      <vt:lpstr>Segoe UI Semibold</vt:lpstr>
      <vt:lpstr>Times New Roman</vt:lpstr>
      <vt:lpstr>Wingdings</vt:lpstr>
      <vt:lpstr>5-30055_Office Template 2012 - 16x9 - White Background</vt:lpstr>
      <vt:lpstr>TechEd 2014 Dk Blue</vt:lpstr>
      <vt:lpstr>1_Metro Presentation</vt:lpstr>
      <vt:lpstr>2_Metro Presentation</vt:lpstr>
      <vt:lpstr>Office 365 Development</vt:lpstr>
      <vt:lpstr>Meet Jeremy Thake | @jthake</vt:lpstr>
      <vt:lpstr>Meet Scott Hillier | @ScotHillier</vt:lpstr>
      <vt:lpstr>Course Agenda</vt:lpstr>
      <vt:lpstr>Getting started with Apps for SharePoint</vt:lpstr>
      <vt:lpstr>Agenda  </vt:lpstr>
      <vt:lpstr>Office 365 development platform </vt:lpstr>
      <vt:lpstr>Intro to the app model</vt:lpstr>
      <vt:lpstr>Contextual apps</vt:lpstr>
      <vt:lpstr>Introducing the app model</vt:lpstr>
      <vt:lpstr>Modern app development </vt:lpstr>
      <vt:lpstr>PowerPoint Presentation</vt:lpstr>
      <vt:lpstr>Apps for SharePoint</vt:lpstr>
      <vt:lpstr>SharePoint building blocks</vt:lpstr>
      <vt:lpstr>Architecture of apps</vt:lpstr>
      <vt:lpstr>Client-side pattern</vt:lpstr>
      <vt:lpstr>Server-side pattern</vt:lpstr>
      <vt:lpstr>Hybrid pattern</vt:lpstr>
      <vt:lpstr>Provider versus SharePoint hosted</vt:lpstr>
      <vt:lpstr>Application isolation</vt:lpstr>
      <vt:lpstr>Understanding the app URL</vt:lpstr>
      <vt:lpstr>App entry points</vt:lpstr>
      <vt:lpstr>The SharePoint client APIs</vt:lpstr>
      <vt:lpstr>PowerPoint Presentation</vt:lpstr>
      <vt:lpstr>Apps in site collection hierarchy</vt:lpstr>
      <vt:lpstr>Centrally deployed app</vt:lpstr>
      <vt:lpstr>Packaging and publishing apps</vt:lpstr>
      <vt:lpstr>Cross domain calls</vt:lpstr>
      <vt:lpstr>Authentication</vt:lpstr>
      <vt:lpstr>Versioning</vt:lpstr>
      <vt:lpstr>SP app upgrade process</vt:lpstr>
      <vt:lpstr>App scopes</vt:lpstr>
      <vt:lpstr>App rights</vt:lpstr>
      <vt:lpstr>Setting app rights</vt:lpstr>
      <vt:lpstr>App shapes for SharePoint</vt:lpstr>
      <vt:lpstr>PowerPoint Presentation</vt:lpstr>
      <vt:lpstr>App shapes for SharePoint</vt:lpstr>
      <vt:lpstr>PowerPoint Presentation</vt:lpstr>
      <vt:lpstr>App shapes for SharePoint</vt:lpstr>
      <vt:lpstr>PowerPoint Presentation</vt:lpstr>
      <vt:lpstr>PowerPoint Presentation</vt:lpstr>
      <vt:lpstr>Getting started</vt:lpstr>
      <vt:lpstr>Visual Studio 2013</vt:lpstr>
      <vt:lpstr>Environment</vt:lpstr>
      <vt:lpstr>PowerPoint Presentation</vt:lpstr>
      <vt:lpstr>Conclusion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2014-08-07T03:43:58Z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y fmtid="{D5CDD505-2E9C-101B-9397-08002B2CF9AE}" pid="4" name="DocVizMetadataToken">
    <vt:lpwstr>300x259x1</vt:lpwstr>
  </property>
</Properties>
</file>