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2"/>
  </p:notesMasterIdLst>
  <p:handoutMasterIdLst>
    <p:handoutMasterId r:id="rId43"/>
  </p:handoutMasterIdLst>
  <p:sldIdLst>
    <p:sldId id="780" r:id="rId6"/>
    <p:sldId id="781" r:id="rId7"/>
    <p:sldId id="782" r:id="rId8"/>
    <p:sldId id="779" r:id="rId9"/>
    <p:sldId id="783" r:id="rId10"/>
    <p:sldId id="797" r:id="rId11"/>
    <p:sldId id="793" r:id="rId12"/>
    <p:sldId id="806" r:id="rId13"/>
    <p:sldId id="808" r:id="rId14"/>
    <p:sldId id="794" r:id="rId15"/>
    <p:sldId id="807" r:id="rId16"/>
    <p:sldId id="819" r:id="rId17"/>
    <p:sldId id="802" r:id="rId18"/>
    <p:sldId id="809" r:id="rId19"/>
    <p:sldId id="798" r:id="rId20"/>
    <p:sldId id="800" r:id="rId21"/>
    <p:sldId id="801" r:id="rId22"/>
    <p:sldId id="803" r:id="rId23"/>
    <p:sldId id="784" r:id="rId24"/>
    <p:sldId id="812" r:id="rId25"/>
    <p:sldId id="813" r:id="rId26"/>
    <p:sldId id="814" r:id="rId27"/>
    <p:sldId id="815" r:id="rId28"/>
    <p:sldId id="810" r:id="rId29"/>
    <p:sldId id="785" r:id="rId30"/>
    <p:sldId id="816" r:id="rId31"/>
    <p:sldId id="817" r:id="rId32"/>
    <p:sldId id="818" r:id="rId33"/>
    <p:sldId id="811" r:id="rId34"/>
    <p:sldId id="820" r:id="rId35"/>
    <p:sldId id="821" r:id="rId36"/>
    <p:sldId id="822" r:id="rId37"/>
    <p:sldId id="823" r:id="rId38"/>
    <p:sldId id="824" r:id="rId39"/>
    <p:sldId id="825" r:id="rId40"/>
    <p:sldId id="654"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93" d="100"/>
          <a:sy n="93" d="100"/>
        </p:scale>
        <p:origin x="1218"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9/18/2014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9/18/2014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46919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EC07A5DE-1429-409E-95F7-F13CDA16C6E2}"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Office 365 Directory to an Azure subscription</a:t>
            </a:r>
          </a:p>
          <a:p>
            <a:r>
              <a:rPr lang="en-US" dirty="0" smtClean="0"/>
              <a:t>for simply creating provider-hosted apps, but it makes life a bit easier</a:t>
            </a:r>
          </a:p>
          <a:p>
            <a:r>
              <a:rPr lang="en-US" dirty="0" smtClean="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Office 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If you are a software developer who creates apps that support or enhance Microsoft technologies, such as Microsoft SharePoint, Microsoft Office, and Azure, you can use the Seller Dashboard to submit and distribute your apps to Microsoft marketplaces.</a:t>
            </a:r>
            <a:endParaRPr lang="en-US" dirty="0"/>
          </a:p>
        </p:txBody>
      </p:sp>
      <p:sp>
        <p:nvSpPr>
          <p:cNvPr id="4" name="Date Placeholder 3"/>
          <p:cNvSpPr>
            <a:spLocks noGrp="1"/>
          </p:cNvSpPr>
          <p:nvPr>
            <p:ph type="dt" idx="10"/>
          </p:nvPr>
        </p:nvSpPr>
        <p:spPr/>
        <p:txBody>
          <a:bodyPr/>
          <a:lstStyle/>
          <a:p>
            <a:fld id="{52399918-EEB6-4F99-B0AF-2A7FFCFDFFF9}"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109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36</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61421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247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578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5768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1146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9/18/2014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14</a:t>
            </a:fld>
            <a:endParaRPr lang="en-US" dirty="0"/>
          </a:p>
        </p:txBody>
      </p:sp>
    </p:spTree>
    <p:extLst>
      <p:ext uri="{BB962C8B-B14F-4D97-AF65-F5344CB8AC3E}">
        <p14:creationId xmlns:p14="http://schemas.microsoft.com/office/powerpoint/2010/main" val="2861342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9707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686722429"/>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7863700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50" r:id="rId25"/>
    <p:sldLayoutId id="2147484151"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365 Development</a:t>
            </a:r>
            <a:endParaRPr lang="en-US" sz="6595" dirty="0"/>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17184724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smtClean="0"/>
              <a:t>Can </a:t>
            </a:r>
            <a:r>
              <a:rPr lang="en-US" dirty="0"/>
              <a:t>create new namespaces in Azure subscription</a:t>
            </a:r>
          </a:p>
          <a:p>
            <a:r>
              <a:rPr lang="en-US" dirty="0"/>
              <a:t>Used by </a:t>
            </a:r>
            <a:r>
              <a:rPr lang="en-US" dirty="0" smtClean="0"/>
              <a:t>Office 365 </a:t>
            </a:r>
            <a:r>
              <a:rPr lang="en-US" dirty="0"/>
              <a:t>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2774124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1734710" y="1977122"/>
            <a:ext cx="7971211" cy="2095682"/>
          </a:xfrm>
          <a:prstGeom prst="rect">
            <a:avLst/>
          </a:prstGeom>
        </p:spPr>
      </p:pic>
    </p:spTree>
    <p:extLst>
      <p:ext uri="{BB962C8B-B14F-4D97-AF65-F5344CB8AC3E}">
        <p14:creationId xmlns:p14="http://schemas.microsoft.com/office/powerpoint/2010/main" val="19064375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588883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22580369"/>
              </p:ext>
            </p:extLst>
          </p:nvPr>
        </p:nvGraphicFramePr>
        <p:xfrm>
          <a:off x="519113" y="1388435"/>
          <a:ext cx="11463780" cy="2834419"/>
        </p:xfrm>
        <a:graphic>
          <a:graphicData uri="http://schemas.openxmlformats.org/drawingml/2006/table">
            <a:tbl>
              <a:tblPr firstRow="1" bandCol="1">
                <a:tableStyleId>{21E4AEA4-8DFA-4A89-87EB-49C32662AFE0}</a:tableStyleId>
              </a:tblPr>
              <a:tblGrid>
                <a:gridCol w="2341045"/>
                <a:gridCol w="3317358"/>
                <a:gridCol w="3072810"/>
                <a:gridCol w="2732567"/>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Web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Office 365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Windows 8.1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rgbClr val="5F5F5F"/>
                          </a:solidFill>
                        </a:rPr>
                        <a:t>Cloud-Hosted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5F5F5F"/>
                          </a:solidFill>
                        </a:rPr>
                        <a:t>SharePoint-Hosted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indent="-285750">
                        <a:buFont typeface="Arial" panose="020B0604020202020204" pitchFamily="34" charset="0"/>
                        <a:buChar char="•"/>
                      </a:pPr>
                      <a:r>
                        <a:rPr lang="en-US" dirty="0" smtClean="0">
                          <a:solidFill>
                            <a:srgbClr val="5F5F5F"/>
                          </a:solidFill>
                        </a:rPr>
                        <a:t>Task Pane App</a:t>
                      </a:r>
                    </a:p>
                    <a:p>
                      <a:pPr marL="285750" indent="-285750">
                        <a:buFont typeface="Arial" panose="020B0604020202020204" pitchFamily="34" charset="0"/>
                        <a:buChar char="•"/>
                      </a:pPr>
                      <a:r>
                        <a:rPr lang="en-US" dirty="0" smtClean="0">
                          <a:solidFill>
                            <a:srgbClr val="5F5F5F"/>
                          </a:solidFill>
                        </a:rPr>
                        <a:t>Content App</a:t>
                      </a:r>
                    </a:p>
                    <a:p>
                      <a:pPr marL="285750" indent="-285750">
                        <a:buFont typeface="Arial" panose="020B0604020202020204" pitchFamily="34" charset="0"/>
                        <a:buChar char="•"/>
                      </a:pPr>
                      <a:r>
                        <a:rPr lang="en-US" dirty="0" smtClean="0">
                          <a:solidFill>
                            <a:srgbClr val="5F5F5F"/>
                          </a:solidFill>
                        </a:rPr>
                        <a:t>Mail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Office 365 APIs</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Web Application</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Windows 8.1 App</a:t>
                      </a:r>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63277050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Developer Site Collection</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1094217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5029136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 (or other infrastructure)</a:t>
            </a:r>
          </a:p>
          <a:p>
            <a:r>
              <a:rPr lang="en-US" dirty="0" smtClean="0"/>
              <a:t>Windows 8.1</a:t>
            </a:r>
          </a:p>
          <a:p>
            <a:r>
              <a:rPr lang="en-US" dirty="0" smtClean="0"/>
              <a:t>Visual Studio 2013 (or other IDE)</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Tree>
    <p:extLst>
      <p:ext uri="{BB962C8B-B14F-4D97-AF65-F5344CB8AC3E}">
        <p14:creationId xmlns:p14="http://schemas.microsoft.com/office/powerpoint/2010/main" val="39339540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Setting up Environments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30967070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766875516"/>
              </p:ext>
            </p:extLst>
          </p:nvPr>
        </p:nvGraphicFramePr>
        <p:xfrm>
          <a:off x="351383" y="1063255"/>
          <a:ext cx="11225057" cy="5338712"/>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365 Development</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Overview of Office 365 Development</a:t>
                      </a:r>
                    </a:p>
                  </a:txBody>
                  <a:tcPr marL="91403" marR="91403" marT="45701" marB="45701" anchor="ctr"/>
                </a:tc>
                <a:extLst>
                  <a:ext uri="{0D108BD9-81ED-4DB2-BD59-A6C34878D82A}">
                    <a16:rowId xmlns:a16="http://schemas.microsoft.com/office/drawing/2014/main" xmlns=""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Getting started with Apps for</a:t>
                      </a:r>
                      <a:r>
                        <a:rPr lang="en-US" sz="2400" baseline="0" dirty="0" smtClean="0"/>
                        <a:t> SharePoint</a:t>
                      </a:r>
                      <a:endParaRPr lang="en-US" sz="2400" dirty="0" smtClean="0"/>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Getting started with Apps for Office</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Getting started with the Office 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Getting started with Mobile Development with Office 365</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 Moving Full Trust Code to the cloud using repeatable patterns</a:t>
                      </a:r>
                    </a:p>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                 and best practices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smtClean="0"/>
                        <a:t>Module 7: Setting up your Developer environment in Office 365</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8: Setting up your on-premises environment for app development</a:t>
                      </a:r>
                    </a:p>
                  </a:txBody>
                  <a:tcPr marL="91403" marR="91403" marT="45701" marB="45701" anchor="ctr"/>
                </a:tc>
              </a:tr>
            </a:tbl>
          </a:graphicData>
        </a:graphic>
      </p:graphicFrame>
    </p:spTree>
    <p:extLst>
      <p:ext uri="{BB962C8B-B14F-4D97-AF65-F5344CB8AC3E}">
        <p14:creationId xmlns:p14="http://schemas.microsoft.com/office/powerpoint/2010/main" val="3869179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41355014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82880"/>
          </a:xfrm>
        </p:spPr>
        <p:txBody>
          <a:bodyPr/>
          <a:lstStyle/>
          <a:p>
            <a:r>
              <a:rPr lang="en-US" dirty="0" smtClean="0"/>
              <a:t>Required to publish apps</a:t>
            </a:r>
          </a:p>
          <a:p>
            <a:r>
              <a:rPr lang="en-US" dirty="0" smtClean="0"/>
              <a:t>Create in the SharePoint Admin Center</a:t>
            </a:r>
          </a:p>
          <a:p>
            <a:r>
              <a:rPr lang="en-US" dirty="0" smtClean="0"/>
              <a:t>	Apps/App Catalog</a:t>
            </a:r>
            <a:endParaRPr lang="en-US" dirty="0"/>
          </a:p>
        </p:txBody>
      </p:sp>
      <p:sp>
        <p:nvSpPr>
          <p:cNvPr id="3" name="Title 2"/>
          <p:cNvSpPr>
            <a:spLocks noGrp="1"/>
          </p:cNvSpPr>
          <p:nvPr>
            <p:ph type="title"/>
          </p:nvPr>
        </p:nvSpPr>
        <p:spPr/>
        <p:txBody>
          <a:bodyPr/>
          <a:lstStyle/>
          <a:p>
            <a:r>
              <a:rPr lang="en-US" dirty="0" smtClean="0"/>
              <a:t>App Catalog</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11477638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Windows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87" y="3131829"/>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32030587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a:t>
            </a:r>
            <a:r>
              <a:rPr lang="en-US" dirty="0" smtClean="0"/>
              <a:t>Office 365</a:t>
            </a:r>
            <a:endParaRPr lang="en-US" dirty="0"/>
          </a:p>
          <a:p>
            <a:endParaRPr lang="en-US" dirty="0"/>
          </a:p>
        </p:txBody>
      </p:sp>
      <p:sp>
        <p:nvSpPr>
          <p:cNvPr id="3" name="Title 2"/>
          <p:cNvSpPr>
            <a:spLocks noGrp="1"/>
          </p:cNvSpPr>
          <p:nvPr>
            <p:ph type="title"/>
          </p:nvPr>
        </p:nvSpPr>
        <p:spPr/>
        <p:txBody>
          <a:bodyPr/>
          <a:lstStyle/>
          <a:p>
            <a:r>
              <a:rPr lang="en-US" dirty="0" smtClean="0"/>
              <a:t>Office 365 </a:t>
            </a:r>
            <a:r>
              <a:rPr lang="en-US" dirty="0"/>
              <a:t>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97092446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t>Setting up your Developer </a:t>
            </a:r>
            <a:r>
              <a:rPr lang="en-US" sz="4800" dirty="0" smtClean="0"/>
              <a:t>Environment</a:t>
            </a:r>
            <a:br>
              <a:rPr lang="en-US" sz="4800" dirty="0" smtClean="0"/>
            </a:br>
            <a:r>
              <a:rPr lang="en-US" sz="4800" dirty="0" smtClean="0"/>
              <a:t>in </a:t>
            </a:r>
            <a:r>
              <a:rPr lang="en-US" sz="4800" dirty="0"/>
              <a:t>Office 365</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Seller Dashboard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8427734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smtClean="0"/>
              <a:t>Required to submit apps to Microsoft marketplaces</a:t>
            </a:r>
          </a:p>
          <a:p>
            <a:r>
              <a:rPr lang="en-US" dirty="0"/>
              <a:t>	</a:t>
            </a:r>
            <a:r>
              <a:rPr lang="en-US" sz="3600" dirty="0" smtClean="0"/>
              <a:t>Apps for SharePoint</a:t>
            </a:r>
          </a:p>
          <a:p>
            <a:r>
              <a:rPr lang="en-US" sz="3600" dirty="0"/>
              <a:t>	</a:t>
            </a:r>
            <a:r>
              <a:rPr lang="en-US" sz="3600" dirty="0" smtClean="0"/>
              <a:t>Apps for Office</a:t>
            </a:r>
          </a:p>
          <a:p>
            <a:r>
              <a:rPr lang="en-US" sz="3600" dirty="0"/>
              <a:t>	</a:t>
            </a:r>
            <a:r>
              <a:rPr lang="en-US" sz="3600" dirty="0" smtClean="0"/>
              <a:t>Windows 8.1</a:t>
            </a:r>
          </a:p>
          <a:p>
            <a:r>
              <a:rPr lang="en-US" sz="3600" dirty="0"/>
              <a:t>	</a:t>
            </a:r>
            <a:r>
              <a:rPr lang="en-US" sz="3600" dirty="0" smtClean="0"/>
              <a:t>Azure Marketplace</a:t>
            </a:r>
          </a:p>
          <a:p>
            <a:r>
              <a:rPr lang="en-US" dirty="0" smtClean="0"/>
              <a:t>May be company or individual</a:t>
            </a:r>
          </a:p>
          <a:p>
            <a:r>
              <a:rPr lang="en-US" dirty="0" smtClean="0"/>
              <a:t> </a:t>
            </a:r>
          </a:p>
        </p:txBody>
      </p:sp>
      <p:sp>
        <p:nvSpPr>
          <p:cNvPr id="3" name="Title 2"/>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Tree>
    <p:extLst>
      <p:ext uri="{BB962C8B-B14F-4D97-AF65-F5344CB8AC3E}">
        <p14:creationId xmlns:p14="http://schemas.microsoft.com/office/powerpoint/2010/main" val="33635227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Obtain a Microsoft account, if you do not have one</a:t>
            </a:r>
          </a:p>
          <a:p>
            <a:r>
              <a:rPr lang="en-US" dirty="0" smtClean="0"/>
              <a:t>Sign into the Seller Dashboard with your Microsoft Account</a:t>
            </a:r>
          </a:p>
          <a:p>
            <a:r>
              <a:rPr lang="en-US" dirty="0"/>
              <a:t>	</a:t>
            </a:r>
            <a:r>
              <a:rPr lang="en-US" dirty="0">
                <a:solidFill>
                  <a:srgbClr val="0088EE"/>
                </a:solidFill>
              </a:rPr>
              <a:t> </a:t>
            </a:r>
            <a:r>
              <a:rPr lang="en-US" sz="2800" u="sng" dirty="0">
                <a:solidFill>
                  <a:srgbClr val="0088EE"/>
                </a:solidFill>
              </a:rPr>
              <a:t>http://go.microsoft.com/fwlink/?LinkId=248605</a:t>
            </a:r>
            <a:r>
              <a:rPr lang="en-US" sz="2800" dirty="0"/>
              <a:t> </a:t>
            </a:r>
            <a:endParaRPr lang="en-US" sz="2800" dirty="0" smtClean="0"/>
          </a:p>
          <a:p>
            <a:r>
              <a:rPr lang="en-US" dirty="0" smtClean="0"/>
              <a:t>Fill in the registration information</a:t>
            </a:r>
          </a:p>
          <a:p>
            <a:r>
              <a:rPr lang="en-US" dirty="0" smtClean="0"/>
              <a:t>Submit for approval</a:t>
            </a:r>
            <a:endParaRPr lang="en-US" dirty="0"/>
          </a:p>
        </p:txBody>
      </p:sp>
      <p:sp>
        <p:nvSpPr>
          <p:cNvPr id="3" name="Title 2"/>
          <p:cNvSpPr>
            <a:spLocks noGrp="1"/>
          </p:cNvSpPr>
          <p:nvPr>
            <p:ph type="title"/>
          </p:nvPr>
        </p:nvSpPr>
        <p:spPr/>
        <p:txBody>
          <a:bodyPr/>
          <a:lstStyle/>
          <a:p>
            <a:r>
              <a:rPr lang="en-US" dirty="0" smtClean="0"/>
              <a:t>Sign Up Process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Tree>
    <p:extLst>
      <p:ext uri="{BB962C8B-B14F-4D97-AF65-F5344CB8AC3E}">
        <p14:creationId xmlns:p14="http://schemas.microsoft.com/office/powerpoint/2010/main" val="27540988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smtClean="0"/>
              <a:t>Build the app</a:t>
            </a:r>
          </a:p>
          <a:p>
            <a:r>
              <a:rPr lang="en-US" dirty="0" smtClean="0"/>
              <a:t>Upload app to your Seller Dashboard account</a:t>
            </a:r>
          </a:p>
          <a:p>
            <a:r>
              <a:rPr lang="en-US" dirty="0" smtClean="0"/>
              <a:t>Submit app for approval</a:t>
            </a:r>
          </a:p>
          <a:p>
            <a:r>
              <a:rPr lang="en-US" dirty="0" smtClean="0"/>
              <a:t>See app in the marketplace</a:t>
            </a:r>
          </a:p>
          <a:p>
            <a:r>
              <a:rPr lang="en-US" dirty="0" smtClean="0"/>
              <a:t>Track app usage and receive payout</a:t>
            </a:r>
            <a:endParaRPr lang="en-US" dirty="0"/>
          </a:p>
        </p:txBody>
      </p:sp>
      <p:sp>
        <p:nvSpPr>
          <p:cNvPr id="3" name="Title 2"/>
          <p:cNvSpPr>
            <a:spLocks noGrp="1"/>
          </p:cNvSpPr>
          <p:nvPr>
            <p:ph type="title"/>
          </p:nvPr>
        </p:nvSpPr>
        <p:spPr/>
        <p:txBody>
          <a:bodyPr/>
          <a:lstStyle/>
          <a:p>
            <a:r>
              <a:rPr lang="en-US" dirty="0" smtClean="0"/>
              <a:t>Publishing Process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33</a:t>
            </a:fld>
            <a:endParaRPr lang="en-US" dirty="0"/>
          </a:p>
        </p:txBody>
      </p:sp>
    </p:spTree>
    <p:extLst>
      <p:ext uri="{BB962C8B-B14F-4D97-AF65-F5344CB8AC3E}">
        <p14:creationId xmlns:p14="http://schemas.microsoft.com/office/powerpoint/2010/main" val="184271679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Wrap Up</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238152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Seller Dashboard</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Overview</a:t>
            </a:r>
          </a:p>
          <a:p>
            <a:r>
              <a:rPr lang="en-US" dirty="0" smtClean="0"/>
              <a:t>The Office 365 Environment</a:t>
            </a:r>
          </a:p>
          <a:p>
            <a:r>
              <a:rPr lang="en-US" dirty="0" smtClean="0"/>
              <a:t>The Windows Azure Environment</a:t>
            </a:r>
          </a:p>
          <a:p>
            <a:r>
              <a:rPr lang="en-US" dirty="0" smtClean="0"/>
              <a:t>Seller Dashboard</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1762158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16337" y="1265350"/>
            <a:ext cx="11650488" cy="5375592"/>
          </a:xfrm>
        </p:spPr>
        <p:txBody>
          <a:bodyPr/>
          <a:lstStyle/>
          <a:p>
            <a:endParaRPr lang="en-US"/>
          </a:p>
        </p:txBody>
      </p:sp>
      <p:grpSp>
        <p:nvGrpSpPr>
          <p:cNvPr id="59" name="Group 58"/>
          <p:cNvGrpSpPr/>
          <p:nvPr/>
        </p:nvGrpSpPr>
        <p:grpSpPr>
          <a:xfrm>
            <a:off x="305543" y="1206038"/>
            <a:ext cx="3817762" cy="5330841"/>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1301" y="1206038"/>
            <a:ext cx="3851721" cy="5330841"/>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895911"/>
                  <a:endParaRPr lang="en-US" sz="1764">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1017" y="1206038"/>
            <a:ext cx="3812267" cy="5330841"/>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594" tIns="44796" rIns="89594" bIns="44796" numCol="1" anchor="t" anchorCtr="0" compatLnSpc="1">
                  <a:prstTxWarp prst="textNoShape">
                    <a:avLst/>
                  </a:prstTxWarp>
                </a:bodyPr>
                <a:lstStyle/>
                <a:p>
                  <a:pPr defTabSz="913919"/>
                  <a:endParaRPr lang="en-US" sz="1764">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2473615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a:t>
            </a:r>
          </a:p>
          <a:p>
            <a:r>
              <a:rPr lang="en-US" dirty="0" smtClean="0"/>
              <a:t>SharePoint</a:t>
            </a:r>
          </a:p>
          <a:p>
            <a:r>
              <a:rPr lang="en-US" dirty="0" smtClean="0"/>
              <a:t>OneDrive for Business</a:t>
            </a:r>
            <a:endParaRPr lang="en-US" dirty="0" smtClean="0"/>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27391883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a:t>
            </a:r>
            <a:r>
              <a:rPr lang="en-US" dirty="0" smtClean="0"/>
              <a:t>Office 365 </a:t>
            </a:r>
            <a:r>
              <a:rPr lang="en-US" dirty="0"/>
              <a:t>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7732416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4126638667"/>
              </p:ext>
            </p:extLst>
          </p:nvPr>
        </p:nvGraphicFramePr>
        <p:xfrm>
          <a:off x="729465" y="1350314"/>
          <a:ext cx="10682257" cy="4374937"/>
        </p:xfrm>
        <a:graphic>
          <a:graphicData uri="http://schemas.openxmlformats.org/drawingml/2006/table">
            <a:tbl>
              <a:tblPr firstRow="1" firstCol="1" bandCol="1">
                <a:tableStyleId>{21E4AEA4-8DFA-4A89-87EB-49C32662AFE0}</a:tableStyleId>
              </a:tblPr>
              <a:tblGrid>
                <a:gridCol w="2393879"/>
                <a:gridCol w="3051425"/>
                <a:gridCol w="2361923"/>
                <a:gridCol w="2875030"/>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 365 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a:t>
                      </a:r>
                    </a:p>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Excel</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Calendar</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Contacts</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Files</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Sites</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Files</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27334085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3751</Words>
  <Application>Microsoft Office PowerPoint</Application>
  <PresentationFormat>Custom</PresentationFormat>
  <Paragraphs>333</Paragraphs>
  <Slides>36</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Setting up your Developer Environment in Office 365</vt:lpstr>
      <vt:lpstr>Agenda </vt:lpstr>
      <vt:lpstr>Overview</vt:lpstr>
      <vt:lpstr>Office 365 development platform </vt:lpstr>
      <vt:lpstr>Office 365 Environment</vt:lpstr>
      <vt:lpstr>Azure Active Directory</vt:lpstr>
      <vt:lpstr>Office 365 Development Options</vt:lpstr>
      <vt:lpstr>Windows Azure Environment</vt:lpstr>
      <vt:lpstr>Azure Access Control Services</vt:lpstr>
      <vt:lpstr>Azure Web Sites</vt:lpstr>
      <vt:lpstr>Office 365 and Azure</vt:lpstr>
      <vt:lpstr>Hosting Options</vt:lpstr>
      <vt:lpstr>Apps for SharePoint Dev Environment</vt:lpstr>
      <vt:lpstr>Apps for Office Dev Environment</vt:lpstr>
      <vt:lpstr>Office 365 APIs Dev Environment</vt:lpstr>
      <vt:lpstr>Setting up Environments</vt:lpstr>
      <vt:lpstr>The Office 365 Environment</vt:lpstr>
      <vt:lpstr>Office Dev Center</vt:lpstr>
      <vt:lpstr>Developer Site Collection</vt:lpstr>
      <vt:lpstr>App Catalog</vt:lpstr>
      <vt:lpstr>Visual Studio 2013</vt:lpstr>
      <vt:lpstr>PowerPoint Presentation</vt:lpstr>
      <vt:lpstr>The Windows Azure Environment</vt:lpstr>
      <vt:lpstr>Azure Subscription</vt:lpstr>
      <vt:lpstr>Link Office 365 and Azure</vt:lpstr>
      <vt:lpstr>Office 365 Account as Azure Admin</vt:lpstr>
      <vt:lpstr>PowerPoint Presentation</vt:lpstr>
      <vt:lpstr>Seller Dashboard</vt:lpstr>
      <vt:lpstr>Overview</vt:lpstr>
      <vt:lpstr>Sign Up Process</vt:lpstr>
      <vt:lpstr>Publishing Process</vt:lpstr>
      <vt:lpstr>Wrap Up</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2014-09-18T14:44:11Z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