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2"/>
  </p:notesMasterIdLst>
  <p:handoutMasterIdLst>
    <p:handoutMasterId r:id="rId43"/>
  </p:handoutMasterIdLst>
  <p:sldIdLst>
    <p:sldId id="780" r:id="rId6"/>
    <p:sldId id="826" r:id="rId7"/>
    <p:sldId id="782" r:id="rId8"/>
    <p:sldId id="779" r:id="rId9"/>
    <p:sldId id="827" r:id="rId10"/>
    <p:sldId id="798" r:id="rId11"/>
    <p:sldId id="813" r:id="rId12"/>
    <p:sldId id="810" r:id="rId13"/>
    <p:sldId id="800" r:id="rId14"/>
    <p:sldId id="831" r:id="rId15"/>
    <p:sldId id="832" r:id="rId16"/>
    <p:sldId id="845" r:id="rId17"/>
    <p:sldId id="828" r:id="rId18"/>
    <p:sldId id="846" r:id="rId19"/>
    <p:sldId id="833" r:id="rId20"/>
    <p:sldId id="847" r:id="rId21"/>
    <p:sldId id="848" r:id="rId22"/>
    <p:sldId id="849" r:id="rId23"/>
    <p:sldId id="850" r:id="rId24"/>
    <p:sldId id="829" r:id="rId25"/>
    <p:sldId id="834" r:id="rId26"/>
    <p:sldId id="835" r:id="rId27"/>
    <p:sldId id="836" r:id="rId28"/>
    <p:sldId id="837" r:id="rId29"/>
    <p:sldId id="842" r:id="rId30"/>
    <p:sldId id="843" r:id="rId31"/>
    <p:sldId id="838" r:id="rId32"/>
    <p:sldId id="839" r:id="rId33"/>
    <p:sldId id="840" r:id="rId34"/>
    <p:sldId id="830" r:id="rId35"/>
    <p:sldId id="806" r:id="rId36"/>
    <p:sldId id="794" r:id="rId37"/>
    <p:sldId id="807" r:id="rId38"/>
    <p:sldId id="851" r:id="rId39"/>
    <p:sldId id="825" r:id="rId40"/>
    <p:sldId id="841"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9747" autoAdjust="0"/>
  </p:normalViewPr>
  <p:slideViewPr>
    <p:cSldViewPr snapToGrid="0">
      <p:cViewPr varScale="1">
        <p:scale>
          <a:sx n="90" d="100"/>
          <a:sy n="90" d="100"/>
        </p:scale>
        <p:origin x="1254" y="9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1146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36</a:t>
            </a:fld>
            <a:endParaRPr lang="en-US" dirty="0"/>
          </a:p>
        </p:txBody>
      </p:sp>
    </p:spTree>
    <p:extLst>
      <p:ext uri="{BB962C8B-B14F-4D97-AF65-F5344CB8AC3E}">
        <p14:creationId xmlns:p14="http://schemas.microsoft.com/office/powerpoint/2010/main" val="16357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9707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a:t>
            </a:r>
            <a:r>
              <a:rPr lang="en-US" dirty="0" smtClean="0">
                <a:effectLst/>
              </a:rPr>
              <a:t>SharePoint 2013 Developer </a:t>
            </a:r>
            <a:r>
              <a:rPr lang="en-US" dirty="0" smtClean="0">
                <a:effectLst/>
              </a:rPr>
              <a:t>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noProof="0" dirty="0" smtClean="0"/>
              <a:t>The </a:t>
            </a:r>
            <a:r>
              <a:rPr lang="en-US" b="1" noProof="0" dirty="0" smtClean="0"/>
              <a:t>App Management Service</a:t>
            </a:r>
            <a:r>
              <a:rPr lang="en-US" noProof="0" dirty="0" smtClean="0"/>
              <a:t> is what manages the installation of apps. Any</a:t>
            </a:r>
            <a:r>
              <a:rPr lang="en-US" baseline="0" noProof="0" dirty="0" smtClean="0"/>
              <a:t> time an app is installed, SharePoint calls to the </a:t>
            </a:r>
            <a:r>
              <a:rPr lang="en-US" noProof="0" dirty="0" smtClean="0"/>
              <a:t>App Management Service which updates</a:t>
            </a:r>
            <a:r>
              <a:rPr lang="en-US" baseline="0" noProof="0" dirty="0" smtClean="0"/>
              <a:t> its database with </a:t>
            </a:r>
            <a:r>
              <a:rPr lang="en-US" noProof="0" dirty="0" smtClean="0"/>
              <a:t>metadata for the app</a:t>
            </a:r>
            <a:r>
              <a:rPr lang="en-US" baseline="0" noProof="0" dirty="0" smtClean="0"/>
              <a:t> to track various aspects of the app such as the app’s start page URL and security information for app authentication.</a:t>
            </a:r>
            <a:endParaRPr lang="en-US" noProof="0" dirty="0" smtClean="0"/>
          </a:p>
          <a:p>
            <a:endParaRPr lang="en-US" noProof="0" dirty="0" smtClean="0"/>
          </a:p>
          <a:p>
            <a:r>
              <a:rPr lang="en-US" noProof="0" dirty="0" smtClean="0"/>
              <a:t>The </a:t>
            </a:r>
            <a:r>
              <a:rPr lang="en-US" b="1" noProof="0" dirty="0" smtClean="0"/>
              <a:t>Site Subscription Management Service</a:t>
            </a:r>
            <a:r>
              <a:rPr lang="en-US" noProof="0" dirty="0" smtClean="0"/>
              <a:t> is used by the SharePoint host environment to track tenancies.</a:t>
            </a:r>
            <a:r>
              <a:rPr lang="en-US" baseline="0" noProof="0" dirty="0" smtClean="0"/>
              <a:t> In the Office 365 environment, each customer is assigned its own tenancy. However, in on-premises farms the vast majority of SharePoint customers do not manage their site collections using tenancies. However, an on-premises farm still requires the Site Subscription Manage Service to be created. You can create an instance of the Site Subscription Manage Service in an on-premises farm using the following PowerShell script. Simply creating the service will create a single farm-wide default tenancy which meets the requirements for installing and running SharePoint apps. Note that the script shown here is also available in the Demo folder for this module under the name of </a:t>
            </a:r>
            <a:r>
              <a:rPr lang="en-US" b="1" baseline="0" noProof="0" dirty="0" smtClean="0"/>
              <a:t>CreateSubscriptionSettingsService.ps1</a:t>
            </a:r>
            <a:r>
              <a:rPr lang="en-US" baseline="0" noProof="0" dirty="0" smtClean="0"/>
              <a:t> if you want to open it up and examine it.</a:t>
            </a:r>
          </a:p>
          <a:p>
            <a:endParaRPr lang="en-US" sz="1000" baseline="0" noProof="0" dirty="0" smtClean="0">
              <a:latin typeface="Lucida Console" panose="020B0609040504020204" pitchFamily="49" charset="0"/>
            </a:endParaRPr>
          </a:p>
          <a:p>
            <a:r>
              <a:rPr lang="en-US" sz="700" b="0" noProof="0" dirty="0" smtClean="0">
                <a:latin typeface="Lucida Console" panose="020B0609040504020204" pitchFamily="49" charset="0"/>
              </a:rPr>
              <a:t># load in SharePoint snap-in</a:t>
            </a:r>
          </a:p>
          <a:p>
            <a:r>
              <a:rPr lang="en-US" sz="700" b="1" noProof="0" dirty="0" smtClean="0">
                <a:latin typeface="Lucida Console" panose="020B0609040504020204" pitchFamily="49" charset="0"/>
              </a:rPr>
              <a:t>Add-</a:t>
            </a:r>
            <a:r>
              <a:rPr lang="en-US" sz="700" b="1" noProof="0" dirty="0" err="1" smtClean="0">
                <a:latin typeface="Lucida Console" panose="020B0609040504020204" pitchFamily="49" charset="0"/>
              </a:rPr>
              <a:t>PSSnapin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Microsoft.SharePoint.PowerShell</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WarningAction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SilentlyContinue</a:t>
            </a:r>
            <a:endParaRPr lang="en-US" sz="700" b="1" noProof="0" dirty="0" smtClean="0">
              <a:latin typeface="Lucida Console" panose="020B0609040504020204" pitchFamily="49" charset="0"/>
            </a:endParaRP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assign root domain name to configure URL used to access app webs</a:t>
            </a:r>
          </a:p>
          <a:p>
            <a:r>
              <a:rPr lang="en-US" sz="700" b="1" noProof="0" dirty="0" smtClean="0">
                <a:latin typeface="Lucida Console" panose="020B0609040504020204" pitchFamily="49" charset="0"/>
              </a:rPr>
              <a:t>Set-</a:t>
            </a:r>
            <a:r>
              <a:rPr lang="en-US" sz="700" b="1" noProof="0" dirty="0" err="1" smtClean="0">
                <a:latin typeface="Lucida Console" panose="020B0609040504020204" pitchFamily="49" charset="0"/>
              </a:rPr>
              <a:t>SPAppDomain</a:t>
            </a:r>
            <a:r>
              <a:rPr lang="en-US" sz="700" b="1" noProof="0" dirty="0" smtClean="0">
                <a:latin typeface="Lucida Console" panose="020B0609040504020204" pitchFamily="49" charset="0"/>
              </a:rPr>
              <a:t> "apps.wingtip.com" –confirm:$false </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a:t>
            </a:r>
            <a:r>
              <a:rPr lang="en-US" sz="700" b="1" noProof="0" dirty="0" err="1" smtClean="0">
                <a:latin typeface="Lucida Console" panose="020B0609040504020204" pitchFamily="49" charset="0"/>
              </a:rPr>
              <a:t>subscriptionSettingsService</a:t>
            </a:r>
            <a:r>
              <a:rPr lang="en-US" sz="700" b="1" noProof="0" dirty="0" smtClean="0">
                <a:latin typeface="Lucida Console" panose="020B0609040504020204" pitchFamily="49" charset="0"/>
              </a:rPr>
              <a:t> = Get-</a:t>
            </a:r>
            <a:r>
              <a:rPr lang="en-US" sz="700" b="1" noProof="0" dirty="0" err="1" smtClean="0">
                <a:latin typeface="Lucida Console" panose="020B0609040504020204" pitchFamily="49" charset="0"/>
              </a:rPr>
              <a:t>SPServiceInstance</a:t>
            </a:r>
            <a:r>
              <a:rPr lang="en-US" sz="700" b="1" noProof="0" dirty="0" smtClean="0">
                <a:latin typeface="Lucida Console" panose="020B0609040504020204" pitchFamily="49" charset="0"/>
              </a:rPr>
              <a:t> | </a:t>
            </a:r>
          </a:p>
          <a:p>
            <a:r>
              <a:rPr lang="en-US" sz="700" b="1" noProof="0" dirty="0" smtClean="0">
                <a:latin typeface="Lucida Console" panose="020B0609040504020204" pitchFamily="49" charset="0"/>
              </a:rPr>
              <a:t> </a:t>
            </a:r>
            <a:r>
              <a:rPr lang="en-US" sz="700" b="1" baseline="0" noProof="0" dirty="0" smtClean="0">
                <a:latin typeface="Lucida Console" panose="020B0609040504020204" pitchFamily="49" charset="0"/>
              </a:rPr>
              <a:t>  </a:t>
            </a:r>
            <a:r>
              <a:rPr lang="en-US" sz="700" b="1" noProof="0" dirty="0" smtClean="0">
                <a:latin typeface="Lucida Console" panose="020B0609040504020204" pitchFamily="49" charset="0"/>
              </a:rPr>
              <a:t>where {$_.</a:t>
            </a:r>
            <a:r>
              <a:rPr lang="en-US" sz="700" b="1" noProof="0" dirty="0" err="1" smtClean="0">
                <a:latin typeface="Lucida Console" panose="020B0609040504020204" pitchFamily="49" charset="0"/>
              </a:rPr>
              <a:t>TypeName</a:t>
            </a:r>
            <a:r>
              <a:rPr lang="en-US" sz="700" b="1" noProof="0" dirty="0" smtClean="0">
                <a:latin typeface="Lucida Console" panose="020B0609040504020204" pitchFamily="49" charset="0"/>
              </a:rPr>
              <a:t> -like "Microsoft SharePoint Foundation Subscription Settings Service"}</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if($</a:t>
            </a:r>
            <a:r>
              <a:rPr lang="en-US" sz="700" b="1" noProof="0" dirty="0" err="1" smtClean="0">
                <a:latin typeface="Lucida Console" panose="020B0609040504020204" pitchFamily="49" charset="0"/>
              </a:rPr>
              <a:t>subscriptionSettingsService.Status</a:t>
            </a:r>
            <a:r>
              <a:rPr lang="en-US" sz="700" b="1" noProof="0" dirty="0" smtClean="0">
                <a:latin typeface="Lucida Console" panose="020B0609040504020204" pitchFamily="49" charset="0"/>
              </a:rPr>
              <a:t> -ne "Online") { </a:t>
            </a:r>
          </a:p>
          <a:p>
            <a:r>
              <a:rPr lang="en-US" sz="700" b="1" noProof="0" dirty="0" smtClean="0">
                <a:latin typeface="Lucida Console" panose="020B0609040504020204" pitchFamily="49" charset="0"/>
              </a:rPr>
              <a:t>    Write-Host "Starting Subscription Settings Service" </a:t>
            </a:r>
          </a:p>
          <a:p>
            <a:r>
              <a:rPr lang="en-US" sz="700" b="1" noProof="0" dirty="0" smtClean="0">
                <a:latin typeface="Lucida Console" panose="020B0609040504020204" pitchFamily="49" charset="0"/>
              </a:rPr>
              <a:t>    Start-</a:t>
            </a:r>
            <a:r>
              <a:rPr lang="en-US" sz="700" b="1" noProof="0" dirty="0" err="1" smtClean="0">
                <a:latin typeface="Lucida Console" panose="020B0609040504020204" pitchFamily="49" charset="0"/>
              </a:rPr>
              <a:t>SPServiceInstance</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t>
            </a:r>
            <a:r>
              <a:rPr lang="en-US" sz="700" b="1" noProof="0" dirty="0" smtClean="0">
                <a:latin typeface="Lucida Console" panose="020B0609040504020204" pitchFamily="49" charset="0"/>
              </a:rPr>
              <a:t> | Out-Null</a:t>
            </a:r>
          </a:p>
          <a:p>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wait for subscription service to start</a:t>
            </a:r>
          </a:p>
          <a:p>
            <a:r>
              <a:rPr lang="en-US" sz="700" b="1" noProof="0" dirty="0" smtClean="0">
                <a:latin typeface="Lucida Console" panose="020B0609040504020204" pitchFamily="49" charset="0"/>
              </a:rPr>
              <a:t>while ($</a:t>
            </a:r>
            <a:r>
              <a:rPr lang="en-US" sz="700" b="1" noProof="0" dirty="0" err="1" smtClean="0">
                <a:latin typeface="Lucida Console" panose="020B0609040504020204" pitchFamily="49" charset="0"/>
              </a:rPr>
              <a:t>service.Status</a:t>
            </a:r>
            <a:r>
              <a:rPr lang="en-US" sz="700" b="1" noProof="0" dirty="0" smtClean="0">
                <a:latin typeface="Lucida Console" panose="020B0609040504020204" pitchFamily="49" charset="0"/>
              </a:rPr>
              <a:t> -ne "Online") {</a:t>
            </a:r>
          </a:p>
          <a:p>
            <a:r>
              <a:rPr lang="en-US" sz="700" b="1" noProof="0" dirty="0" smtClean="0">
                <a:latin typeface="Lucida Console" panose="020B0609040504020204" pitchFamily="49" charset="0"/>
              </a:rPr>
              <a:t>    # delay 5 seconds then check to see if service has started   sleep 5</a:t>
            </a:r>
          </a:p>
          <a:p>
            <a:r>
              <a:rPr lang="en-US" sz="700" b="1" noProof="0" dirty="0" smtClean="0">
                <a:latin typeface="Lucida Console" panose="020B0609040504020204" pitchFamily="49" charset="0"/>
              </a:rPr>
              <a:t>    $service = Get-</a:t>
            </a:r>
            <a:r>
              <a:rPr lang="en-US" sz="700" b="1" noProof="0" dirty="0" err="1" smtClean="0">
                <a:latin typeface="Lucida Console" panose="020B0609040504020204" pitchFamily="49" charset="0"/>
              </a:rPr>
              <a:t>SPServiceInstance</a:t>
            </a:r>
            <a:r>
              <a:rPr lang="en-US" sz="700" b="1" noProof="0" dirty="0" smtClean="0">
                <a:latin typeface="Lucida Console" panose="020B0609040504020204" pitchFamily="49" charset="0"/>
              </a:rPr>
              <a:t> | </a:t>
            </a:r>
          </a:p>
          <a:p>
            <a:r>
              <a:rPr lang="en-US" sz="700" b="1" noProof="0" dirty="0" smtClean="0">
                <a:latin typeface="Lucida Console" panose="020B0609040504020204" pitchFamily="49" charset="0"/>
              </a:rPr>
              <a:t>                     where {$_.</a:t>
            </a:r>
            <a:r>
              <a:rPr lang="en-US" sz="700" b="1" noProof="0" dirty="0" err="1" smtClean="0">
                <a:latin typeface="Lucida Console" panose="020B0609040504020204" pitchFamily="49" charset="0"/>
              </a:rPr>
              <a:t>TypeName</a:t>
            </a:r>
            <a:r>
              <a:rPr lang="en-US" sz="700" b="1" noProof="0" dirty="0" smtClean="0">
                <a:latin typeface="Lucida Console" panose="020B0609040504020204" pitchFamily="49" charset="0"/>
              </a:rPr>
              <a:t> -like "Microsoft SharePoint Foundation Subscription Settings Service"}</a:t>
            </a:r>
          </a:p>
          <a:p>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a:t>
            </a:r>
            <a:r>
              <a:rPr lang="en-US" sz="700" b="1" noProof="0" dirty="0" err="1" smtClean="0">
                <a:latin typeface="Lucida Console" panose="020B0609040504020204" pitchFamily="49" charset="0"/>
              </a:rPr>
              <a:t>subscriptionSettingsServiceApplicationName</a:t>
            </a:r>
            <a:r>
              <a:rPr lang="en-US" sz="700" b="1" noProof="0" dirty="0" smtClean="0">
                <a:latin typeface="Lucida Console" panose="020B0609040504020204" pitchFamily="49" charset="0"/>
              </a:rPr>
              <a:t> = "Site Subscription Settings Service Application"</a:t>
            </a:r>
          </a:p>
          <a:p>
            <a:r>
              <a:rPr lang="en-US" sz="700" b="1" noProof="0" dirty="0" smtClean="0">
                <a:latin typeface="Lucida Console" panose="020B0609040504020204" pitchFamily="49" charset="0"/>
              </a:rPr>
              <a:t>$</a:t>
            </a:r>
            <a:r>
              <a:rPr lang="en-US" sz="700" b="1" noProof="0" dirty="0" err="1" smtClean="0">
                <a:latin typeface="Lucida Console" panose="020B0609040504020204" pitchFamily="49" charset="0"/>
              </a:rPr>
              <a:t>subscriptionSettingsServiceApplication</a:t>
            </a:r>
            <a:r>
              <a:rPr lang="en-US" sz="700" b="1" noProof="0" dirty="0" smtClean="0">
                <a:latin typeface="Lucida Console" panose="020B0609040504020204" pitchFamily="49" charset="0"/>
              </a:rPr>
              <a:t> = Get-</a:t>
            </a:r>
            <a:r>
              <a:rPr lang="en-US" sz="700" b="1" noProof="0" dirty="0" err="1" smtClean="0">
                <a:latin typeface="Lucida Console" panose="020B0609040504020204" pitchFamily="49" charset="0"/>
              </a:rPr>
              <a:t>SPServiceApplication</a:t>
            </a:r>
            <a:r>
              <a:rPr lang="en-US" sz="700" b="1" noProof="0" dirty="0" smtClean="0">
                <a:latin typeface="Lucida Console" panose="020B0609040504020204" pitchFamily="49" charset="0"/>
              </a:rPr>
              <a:t> | </a:t>
            </a:r>
          </a:p>
          <a:p>
            <a:r>
              <a:rPr lang="en-US" sz="700" b="1" noProof="0" dirty="0" smtClean="0">
                <a:latin typeface="Lucida Console" panose="020B0609040504020204" pitchFamily="49" charset="0"/>
              </a:rPr>
              <a:t>                                                                     where {$_.Name -</a:t>
            </a:r>
            <a:r>
              <a:rPr lang="en-US" sz="700" b="1" noProof="0" dirty="0" err="1" smtClean="0">
                <a:latin typeface="Lucida Console" panose="020B0609040504020204" pitchFamily="49" charset="0"/>
              </a:rPr>
              <a:t>eq</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subscriptionSettingsServiceApplicationName</a:t>
            </a:r>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create an instance Subscription Service Application and proxy if they do not exist </a:t>
            </a:r>
          </a:p>
          <a:p>
            <a:r>
              <a:rPr lang="en-US" sz="700" b="1" noProof="0" dirty="0" smtClean="0">
                <a:latin typeface="Lucida Console" panose="020B0609040504020204" pitchFamily="49" charset="0"/>
              </a:rPr>
              <a:t>if($</a:t>
            </a:r>
            <a:r>
              <a:rPr lang="en-US" sz="700" b="1" noProof="0" dirty="0" err="1" smtClean="0">
                <a:latin typeface="Lucida Console" panose="020B0609040504020204" pitchFamily="49" charset="0"/>
              </a:rPr>
              <a:t>subscriptionSettingsServiceApplication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eq</a:t>
            </a:r>
            <a:r>
              <a:rPr lang="en-US" sz="700" b="1" noProof="0" dirty="0" smtClean="0">
                <a:latin typeface="Lucida Console" panose="020B0609040504020204" pitchFamily="49" charset="0"/>
              </a:rPr>
              <a:t> $null) { </a:t>
            </a:r>
          </a:p>
          <a:p>
            <a:r>
              <a:rPr lang="en-US" sz="700" b="1" noProof="0" dirty="0" smtClean="0">
                <a:latin typeface="Lucida Console" panose="020B0609040504020204" pitchFamily="49" charset="0"/>
              </a:rPr>
              <a:t>    Write-Host "Creating Subscription Settings Service Application..." </a:t>
            </a:r>
          </a:p>
          <a:p>
            <a:r>
              <a:rPr lang="en-US" sz="700" b="1" noProof="0" dirty="0" smtClean="0">
                <a:latin typeface="Lucida Console" panose="020B0609040504020204" pitchFamily="49" charset="0"/>
              </a:rPr>
              <a:t>    $pool = Get-</a:t>
            </a:r>
            <a:r>
              <a:rPr lang="en-US" sz="700" b="1" noProof="0" dirty="0" err="1" smtClean="0">
                <a:latin typeface="Lucida Console" panose="020B0609040504020204" pitchFamily="49" charset="0"/>
              </a:rPr>
              <a:t>SPServiceApplicationPool</a:t>
            </a:r>
            <a:r>
              <a:rPr lang="en-US" sz="700" b="1" noProof="0" dirty="0" smtClean="0">
                <a:latin typeface="Lucida Console" panose="020B0609040504020204" pitchFamily="49" charset="0"/>
              </a:rPr>
              <a:t> "SharePoint Web Services Default"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subscriptionSettingsServiceDB</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Sharepoint_SiteSubscriptionSettingsServiceDB</a:t>
            </a:r>
            <a:r>
              <a:rPr lang="en-US" sz="700" b="1" noProof="0" dirty="0" smtClean="0">
                <a:latin typeface="Lucida Console" panose="020B0609040504020204" pitchFamily="49" charset="0"/>
              </a:rPr>
              <a:t>"</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subscriptionSettingsServiceApplication</a:t>
            </a:r>
            <a:r>
              <a:rPr lang="en-US" sz="700" b="1" noProof="0" dirty="0" smtClean="0">
                <a:latin typeface="Lucida Console" panose="020B0609040504020204" pitchFamily="49" charset="0"/>
              </a:rPr>
              <a:t> = New-</a:t>
            </a:r>
            <a:r>
              <a:rPr lang="en-US" sz="700" b="1" noProof="0" dirty="0" err="1" smtClean="0">
                <a:latin typeface="Lucida Console" panose="020B0609040504020204" pitchFamily="49" charset="0"/>
              </a:rPr>
              <a:t>SPSubscriptionSettingsServiceApplication</a:t>
            </a:r>
            <a:r>
              <a:rPr lang="en-US" sz="700" b="1" noProof="0" dirty="0" smtClean="0">
                <a:latin typeface="Lucida Console" panose="020B0609040504020204" pitchFamily="49" charset="0"/>
              </a:rPr>
              <a: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ApplicationPool</a:t>
            </a:r>
            <a:r>
              <a:rPr lang="en-US" sz="700" b="1" noProof="0" dirty="0" smtClean="0">
                <a:latin typeface="Lucida Console" panose="020B0609040504020204" pitchFamily="49" charset="0"/>
              </a:rPr>
              <a:t> $pool `</a:t>
            </a:r>
          </a:p>
          <a:p>
            <a:r>
              <a:rPr lang="en-US" sz="700" b="1" noProof="0" dirty="0" smtClean="0">
                <a:latin typeface="Lucida Console" panose="020B0609040504020204" pitchFamily="49" charset="0"/>
              </a:rPr>
              <a:t>                                                -Name $</a:t>
            </a:r>
            <a:r>
              <a:rPr lang="en-US" sz="700" b="1" noProof="0" dirty="0" err="1" smtClean="0">
                <a:latin typeface="Lucida Console" panose="020B0609040504020204" pitchFamily="49" charset="0"/>
              </a:rPr>
              <a:t>subscriptionSettingsServiceApplicationName</a:t>
            </a:r>
            <a:r>
              <a:rPr lang="en-US" sz="700" b="1" noProof="0" dirty="0" smtClean="0">
                <a:latin typeface="Lucida Console" panose="020B0609040504020204" pitchFamily="49" charset="0"/>
              </a:rPr>
              <a: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DatabaseName</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subscriptionSettingsServiceDB</a:t>
            </a:r>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    Write-Host "Creating Subscription Settings Service Application Proxy..."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subscriptionSettingsServicApplicationProxy</a:t>
            </a:r>
            <a:r>
              <a:rPr lang="en-US" sz="700" b="1" noProof="0" dirty="0" smtClean="0">
                <a:latin typeface="Lucida Console" panose="020B0609040504020204" pitchFamily="49" charset="0"/>
              </a:rPr>
              <a:t> = New-</a:t>
            </a:r>
            <a:r>
              <a:rPr lang="en-US" sz="700" b="1" noProof="0" dirty="0" err="1" smtClean="0">
                <a:latin typeface="Lucida Console" panose="020B0609040504020204" pitchFamily="49" charset="0"/>
              </a:rPr>
              <a:t>SPSubscriptionSettingsServiceApplicationProxy</a:t>
            </a:r>
            <a:r>
              <a:rPr lang="en-US" sz="700" b="1" noProof="0" dirty="0" smtClean="0">
                <a:latin typeface="Lucida Console" panose="020B0609040504020204" pitchFamily="49" charset="0"/>
              </a:rPr>
              <a: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ServiceApplication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subscriptionSettingsServiceApplication</a:t>
            </a:r>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a:t>
            </a: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assign name to default tenant to configure URL used to access web apps </a:t>
            </a:r>
          </a:p>
          <a:p>
            <a:r>
              <a:rPr lang="en-US" sz="700" b="1" noProof="0" dirty="0" smtClean="0">
                <a:latin typeface="Lucida Console" panose="020B0609040504020204" pitchFamily="49" charset="0"/>
              </a:rPr>
              <a:t>Set-</a:t>
            </a:r>
            <a:r>
              <a:rPr lang="en-US" sz="700" b="1" noProof="0" dirty="0" err="1" smtClean="0">
                <a:latin typeface="Lucida Console" panose="020B0609040504020204" pitchFamily="49" charset="0"/>
              </a:rPr>
              <a:t>SPAppSiteSubscriptionName</a:t>
            </a:r>
            <a:r>
              <a:rPr lang="en-US" sz="700" b="1" noProof="0" dirty="0" smtClean="0">
                <a:latin typeface="Lucida Console" panose="020B0609040504020204" pitchFamily="49" charset="0"/>
              </a:rPr>
              <a:t> -Name "</a:t>
            </a:r>
            <a:r>
              <a:rPr lang="en-US" sz="700" b="1" noProof="0" dirty="0" err="1" smtClean="0">
                <a:latin typeface="Lucida Console" panose="020B0609040504020204" pitchFamily="49" charset="0"/>
              </a:rPr>
              <a:t>WingtipTenant</a:t>
            </a:r>
            <a:r>
              <a:rPr lang="en-US" sz="700" b="1" noProof="0" dirty="0" smtClean="0">
                <a:latin typeface="Lucida Console" panose="020B0609040504020204" pitchFamily="49" charset="0"/>
              </a:rPr>
              <a:t>" -Confirm:$false</a:t>
            </a:r>
          </a:p>
        </p:txBody>
      </p:sp>
    </p:spTree>
    <p:extLst>
      <p:ext uri="{BB962C8B-B14F-4D97-AF65-F5344CB8AC3E}">
        <p14:creationId xmlns:p14="http://schemas.microsoft.com/office/powerpoint/2010/main" val="84033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makes it possible for Web servers</a:t>
            </a:r>
            <a:r>
              <a:rPr lang="en-US" baseline="0" dirty="0" smtClean="0"/>
              <a:t> in a SharePoint farm to </a:t>
            </a:r>
            <a:r>
              <a:rPr lang="en-US" dirty="0" smtClean="0"/>
              <a:t>a client app requests using a server-to-server (S2S) trust.</a:t>
            </a:r>
            <a:r>
              <a:rPr lang="en-US" baseline="0" dirty="0" smtClean="0"/>
              <a:t> This type of configuration can be used when deploying developer-hosted apps in a private network when it is beneficial to avoid any dependencies on ACS or any other servers running across the Internet. That means that all the servers involved can run behind a single firewall and on the same local area network.</a:t>
            </a:r>
          </a:p>
          <a:p>
            <a:endParaRPr lang="en-US" dirty="0" smtClean="0"/>
          </a:p>
          <a:p>
            <a:r>
              <a:rPr lang="en-US" dirty="0" smtClean="0"/>
              <a:t>A S2S trust represents a trusted connection between a client app running on a local app server and the Web servers in the SharePoint farm. Configuring</a:t>
            </a:r>
            <a:r>
              <a:rPr lang="en-US" baseline="0" dirty="0" smtClean="0"/>
              <a:t> the </a:t>
            </a:r>
            <a:r>
              <a:rPr lang="en-US" dirty="0" smtClean="0"/>
              <a:t>trust requires an SSL certificate which is based on the URL with the DNS name (</a:t>
            </a:r>
            <a:r>
              <a:rPr lang="en-US" dirty="0" err="1" smtClean="0"/>
              <a:t>e.g</a:t>
            </a:r>
            <a:r>
              <a:rPr lang="en-US" dirty="0" smtClean="0"/>
              <a:t> https://appserver.wingtip.com) where the client app is located. The</a:t>
            </a:r>
            <a:r>
              <a:rPr lang="en-US" baseline="0" dirty="0" smtClean="0"/>
              <a:t> client a</a:t>
            </a:r>
            <a:r>
              <a:rPr lang="en-US" dirty="0" smtClean="0"/>
              <a:t>pp contains code which has</a:t>
            </a:r>
            <a:r>
              <a:rPr lang="en-US" baseline="0" dirty="0" smtClean="0"/>
              <a:t> access to the private key associated with the SSL certificate and it uses this private key to sign security tokens. On the SharePoint Web Server, you must create a security token service which can use the public key to authenticate and decrypt these security tokens generated by the client app.</a:t>
            </a:r>
          </a:p>
        </p:txBody>
      </p:sp>
    </p:spTree>
    <p:extLst>
      <p:ext uri="{BB962C8B-B14F-4D97-AF65-F5344CB8AC3E}">
        <p14:creationId xmlns:p14="http://schemas.microsoft.com/office/powerpoint/2010/main" val="382594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PowerShell script that creates a self-signed SSL certificate for</a:t>
            </a:r>
            <a:r>
              <a:rPr lang="en-US" baseline="0" dirty="0" smtClean="0"/>
              <a:t> an app running at the DNS name of http</a:t>
            </a:r>
            <a:r>
              <a:rPr lang="en-US" baseline="0" smtClean="0"/>
              <a:t>://appserver.wingtip.com</a:t>
            </a:r>
            <a:r>
              <a:rPr lang="en-US" baseline="0" dirty="0" smtClean="0"/>
              <a:t>. The self-signed certificate is made by calling the </a:t>
            </a:r>
            <a:r>
              <a:rPr lang="en-US" b="1" baseline="0" dirty="0" smtClean="0"/>
              <a:t>makecert.exe</a:t>
            </a:r>
            <a:r>
              <a:rPr lang="en-US" baseline="0" dirty="0" smtClean="0"/>
              <a:t> utility. Note that the script creates the self-signed certificate with a private key. This certificate is then installed into the certificate store on the local machine using the </a:t>
            </a:r>
            <a:r>
              <a:rPr lang="en-US" b="1" baseline="0" dirty="0" smtClean="0"/>
              <a:t>certmgr.exe</a:t>
            </a:r>
            <a:r>
              <a:rPr lang="en-US" baseline="0" dirty="0" smtClean="0"/>
              <a:t> utility. The code at the bottom of the script shows how to enumerate through the SSL certificates stored on the local machine and to find those that have private keys. The call to Export is what produces a private key file that is signed with the password of Password1.</a:t>
            </a:r>
            <a:endParaRPr lang="en-US" dirty="0"/>
          </a:p>
        </p:txBody>
      </p:sp>
    </p:spTree>
    <p:extLst>
      <p:ext uri="{BB962C8B-B14F-4D97-AF65-F5344CB8AC3E}">
        <p14:creationId xmlns:p14="http://schemas.microsoft.com/office/powerpoint/2010/main" val="3839423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S2S high trust connection in an on-premise SharePoint farm, you must use Windows PowerShell</a:t>
            </a:r>
            <a:r>
              <a:rPr lang="en-US" baseline="0" dirty="0" smtClean="0"/>
              <a:t> and SharePoint 2013 </a:t>
            </a:r>
            <a:r>
              <a:rPr lang="en-US" baseline="0" dirty="0" err="1" smtClean="0"/>
              <a:t>cmdlet</a:t>
            </a:r>
            <a:r>
              <a:rPr lang="en-US" baseline="0" dirty="0" smtClean="0"/>
              <a:t> named New-</a:t>
            </a:r>
            <a:r>
              <a:rPr lang="en-US" baseline="0" dirty="0" err="1" smtClean="0"/>
              <a:t>SPTrustedSecurityTokenService</a:t>
            </a:r>
            <a:r>
              <a:rPr lang="en-US" baseline="0" dirty="0" smtClean="0"/>
              <a:t>. When you call the </a:t>
            </a:r>
            <a:r>
              <a:rPr lang="en-US" dirty="0" smtClean="0"/>
              <a:t>New-</a:t>
            </a:r>
            <a:r>
              <a:rPr lang="en-US" dirty="0" err="1" smtClean="0"/>
              <a:t>SPTrustedSecurityTokenService</a:t>
            </a:r>
            <a:r>
              <a:rPr lang="en-US" dirty="0" smtClean="0"/>
              <a:t> </a:t>
            </a:r>
            <a:r>
              <a:rPr lang="en-US" dirty="0" err="1" smtClean="0"/>
              <a:t>cmdlet</a:t>
            </a:r>
            <a:r>
              <a:rPr lang="en-US" dirty="0" smtClean="0"/>
              <a:t> </a:t>
            </a:r>
            <a:r>
              <a:rPr lang="en-US" dirty="0" err="1" smtClean="0"/>
              <a:t>ou</a:t>
            </a:r>
            <a:r>
              <a:rPr lang="en-US" dirty="0" smtClean="0"/>
              <a:t> </a:t>
            </a:r>
            <a:r>
              <a:rPr lang="en-US" dirty="0" err="1" smtClean="0"/>
              <a:t>mus</a:t>
            </a:r>
            <a:r>
              <a:rPr lang="en-US" dirty="0" smtClean="0"/>
              <a:t> pass it a string-based name and the URL to the metadata discovery endpoint for the app. SharePoint then uses the metadata in the JSON token returned from the metadata discovery endpoint to properly create the new STS configured with the correct public key.</a:t>
            </a:r>
          </a:p>
          <a:p>
            <a:endParaRPr lang="en-US" dirty="0" smtClean="0"/>
          </a:p>
          <a:p>
            <a:r>
              <a:rPr lang="en-US" dirty="0" smtClean="0"/>
              <a:t>After creating the S2S trust between the client app and the </a:t>
            </a:r>
            <a:r>
              <a:rPr lang="en-US" dirty="0" err="1" smtClean="0"/>
              <a:t>SHarePoint</a:t>
            </a:r>
            <a:r>
              <a:rPr lang="en-US" dirty="0" smtClean="0"/>
              <a:t> Web servers, it is then required to register one on more app principals using the Register-</a:t>
            </a:r>
            <a:r>
              <a:rPr lang="en-US" dirty="0" err="1" smtClean="0"/>
              <a:t>SPAppPrincipal</a:t>
            </a:r>
            <a:r>
              <a:rPr lang="en-US" dirty="0" smtClean="0"/>
              <a:t> </a:t>
            </a:r>
            <a:r>
              <a:rPr lang="en-US" dirty="0" err="1" smtClean="0"/>
              <a:t>cmdlet</a:t>
            </a:r>
            <a:r>
              <a:rPr lang="en-US" dirty="0" smtClean="0"/>
              <a:t>. Note that app principals are</a:t>
            </a:r>
            <a:r>
              <a:rPr lang="en-US" baseline="0" dirty="0" smtClean="0"/>
              <a:t> scoped to a tenancy. If all the sites in the on-premise local farm are running within the default tenancy, you can create a single farm-wide app principal.</a:t>
            </a:r>
          </a:p>
          <a:p>
            <a:endParaRPr lang="en-US" baseline="0" dirty="0" smtClean="0"/>
          </a:p>
          <a:p>
            <a:r>
              <a:rPr lang="en-US" baseline="0" dirty="0" smtClean="0"/>
              <a:t>Once you have create the app principal, you can then assign permissions to it using the Set-</a:t>
            </a:r>
            <a:r>
              <a:rPr lang="en-US" baseline="0" dirty="0" err="1" smtClean="0"/>
              <a:t>SPAppPrincipalPermission</a:t>
            </a:r>
            <a:r>
              <a:rPr lang="en-US" baseline="0" dirty="0" smtClean="0"/>
              <a:t> </a:t>
            </a:r>
            <a:r>
              <a:rPr lang="en-US" baseline="0" dirty="0" err="1" smtClean="0"/>
              <a:t>cmdlet</a:t>
            </a:r>
            <a:r>
              <a:rPr lang="en-US" baseline="0" dirty="0" smtClean="0"/>
              <a:t>.</a:t>
            </a:r>
            <a:endParaRPr lang="en-US" dirty="0" smtClean="0"/>
          </a:p>
          <a:p>
            <a:endParaRPr lang="en-US" dirty="0"/>
          </a:p>
        </p:txBody>
      </p:sp>
    </p:spTree>
    <p:extLst>
      <p:ext uri="{BB962C8B-B14F-4D97-AF65-F5344CB8AC3E}">
        <p14:creationId xmlns:p14="http://schemas.microsoft.com/office/powerpoint/2010/main" val="1153721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5782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616633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042604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86589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51" r:id="rId24"/>
    <p:sldLayoutId id="2147484152" r:id="rId25"/>
    <p:sldLayoutId id="2147484153" r:id="rId26"/>
    <p:sldLayoutId id="2147484154"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criticalpathtraining.com/articles/critical-path-training-sharepoint-server-2013-virtual-machine-setup-guide/" TargetMode="External"/><Relationship Id="rId2" Type="http://schemas.openxmlformats.org/officeDocument/2006/relationships/hyperlink" Target="http://technet.microsoft.com/en-us/library/cc262957.aspx"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365 Development</a:t>
            </a:r>
            <a:endParaRPr lang="en-US" sz="6595" dirty="0"/>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Setup Overview</a:t>
            </a:r>
            <a:endParaRPr lang="en-US" dirty="0"/>
          </a:p>
        </p:txBody>
      </p:sp>
      <p:sp>
        <p:nvSpPr>
          <p:cNvPr id="3" name="Text Placeholder 2"/>
          <p:cNvSpPr>
            <a:spLocks noGrp="1"/>
          </p:cNvSpPr>
          <p:nvPr>
            <p:ph type="body" sz="quarter" idx="10"/>
          </p:nvPr>
        </p:nvSpPr>
        <p:spPr/>
        <p:txBody>
          <a:bodyPr/>
          <a:lstStyle/>
          <a:p>
            <a:r>
              <a:rPr lang="en-US" dirty="0" smtClean="0"/>
              <a:t>Steps</a:t>
            </a:r>
          </a:p>
          <a:p>
            <a:pPr lvl="1"/>
            <a:r>
              <a:rPr lang="en-US" dirty="0" smtClean="0"/>
              <a:t>Create a new VM using a VM product such as Hyper-V</a:t>
            </a:r>
          </a:p>
          <a:p>
            <a:pPr lvl="1"/>
            <a:r>
              <a:rPr lang="en-US" dirty="0" smtClean="0"/>
              <a:t>Install Windows Server, Active Directory and SQL Server</a:t>
            </a:r>
          </a:p>
          <a:p>
            <a:pPr lvl="1"/>
            <a:r>
              <a:rPr lang="en-US" dirty="0" smtClean="0"/>
              <a:t>Install SharePoint Server 2013 with SP1</a:t>
            </a:r>
          </a:p>
          <a:p>
            <a:pPr lvl="1"/>
            <a:r>
              <a:rPr lang="en-US" dirty="0" smtClean="0"/>
              <a:t>Install Visual Studio 2013 and update tools</a:t>
            </a:r>
          </a:p>
          <a:p>
            <a:pPr lvl="1"/>
            <a:r>
              <a:rPr lang="en-US" dirty="0" smtClean="0"/>
              <a:t>Install Office 2013 with SP1</a:t>
            </a:r>
          </a:p>
          <a:p>
            <a:pPr lvl="1"/>
            <a:r>
              <a:rPr lang="en-US" dirty="0" smtClean="0"/>
              <a:t>Configure support for SharePoint apps</a:t>
            </a:r>
          </a:p>
          <a:p>
            <a:pPr lvl="1"/>
            <a:r>
              <a:rPr lang="en-US" dirty="0" smtClean="0"/>
              <a:t>Configure S2S authentication</a:t>
            </a:r>
          </a:p>
          <a:p>
            <a:pPr lvl="1"/>
            <a:r>
              <a:rPr lang="en-US" dirty="0" smtClean="0"/>
              <a:t>Configure support for OAuth using Windows Azure ACS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7791069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Resources</a:t>
            </a:r>
            <a:endParaRPr lang="en-US" dirty="0"/>
          </a:p>
        </p:txBody>
      </p:sp>
      <p:sp>
        <p:nvSpPr>
          <p:cNvPr id="3" name="Text Placeholder 2"/>
          <p:cNvSpPr>
            <a:spLocks noGrp="1"/>
          </p:cNvSpPr>
          <p:nvPr>
            <p:ph type="body" sz="quarter" idx="10"/>
          </p:nvPr>
        </p:nvSpPr>
        <p:spPr/>
        <p:txBody>
          <a:bodyPr/>
          <a:lstStyle/>
          <a:p>
            <a:r>
              <a:rPr lang="en-US" b="1" dirty="0" smtClean="0"/>
              <a:t>Install </a:t>
            </a:r>
            <a:r>
              <a:rPr lang="en-US" b="1" dirty="0"/>
              <a:t>and configure SharePoint 2013</a:t>
            </a:r>
            <a:endParaRPr lang="en-US" dirty="0" smtClean="0"/>
          </a:p>
          <a:p>
            <a:pPr lvl="1"/>
            <a:r>
              <a:rPr lang="en-US" dirty="0">
                <a:hlinkClick r:id="rId2"/>
              </a:rPr>
              <a:t>http://</a:t>
            </a:r>
            <a:r>
              <a:rPr lang="en-US" dirty="0" smtClean="0">
                <a:hlinkClick r:id="rId2"/>
              </a:rPr>
              <a:t>technet.microsoft.com/en-us/library/cc262957.aspx</a:t>
            </a:r>
            <a:endParaRPr lang="en-US" dirty="0" smtClean="0"/>
          </a:p>
          <a:p>
            <a:pPr lvl="1"/>
            <a:endParaRPr lang="en-US" dirty="0" smtClean="0"/>
          </a:p>
          <a:p>
            <a:endParaRPr lang="en-US" dirty="0"/>
          </a:p>
          <a:p>
            <a:r>
              <a:rPr lang="en-US" b="1" dirty="0"/>
              <a:t>SharePoint Server 2013 Virtual Machine Setup Guide</a:t>
            </a:r>
            <a:endParaRPr lang="en-US" b="1" dirty="0" smtClean="0"/>
          </a:p>
          <a:p>
            <a:pPr lvl="1"/>
            <a:r>
              <a:rPr lang="en-US" dirty="0">
                <a:hlinkClick r:id="rId3"/>
              </a:rPr>
              <a:t>https://www.criticalpathtraining.com/articles/critical-path-training-sharepoint-server-2013-virtual-machine-setup-guide</a:t>
            </a:r>
            <a:r>
              <a:rPr lang="en-US" dirty="0" smtClean="0">
                <a:hlinkClick r:id="rId3"/>
              </a:rPr>
              <a: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6847342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800" b="0" dirty="0" smtClean="0"/>
              <a:t>Reviewing the Installation </a:t>
            </a:r>
            <a:r>
              <a:rPr lang="en-US" sz="2800" b="0" dirty="0" smtClean="0"/>
              <a:t>Requirements for </a:t>
            </a:r>
            <a:r>
              <a:rPr lang="en-US" sz="2800" b="0" dirty="0" smtClean="0"/>
              <a:t>SharePoint 2013</a:t>
            </a:r>
            <a:endParaRPr lang="en-US" sz="28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2420277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Configuring Support for Apps</a:t>
            </a:r>
          </a:p>
        </p:txBody>
      </p:sp>
    </p:spTree>
    <p:extLst>
      <p:ext uri="{BB962C8B-B14F-4D97-AF65-F5344CB8AC3E}">
        <p14:creationId xmlns:p14="http://schemas.microsoft.com/office/powerpoint/2010/main" val="37047279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Application Support for Apps</a:t>
            </a:r>
            <a:endParaRPr lang="en-US" dirty="0"/>
          </a:p>
        </p:txBody>
      </p:sp>
      <p:sp>
        <p:nvSpPr>
          <p:cNvPr id="3" name="Content Placeholder 2"/>
          <p:cNvSpPr>
            <a:spLocks noGrp="1"/>
          </p:cNvSpPr>
          <p:nvPr>
            <p:ph idx="1"/>
          </p:nvPr>
        </p:nvSpPr>
        <p:spPr/>
        <p:txBody>
          <a:bodyPr/>
          <a:lstStyle/>
          <a:p>
            <a:r>
              <a:rPr lang="en-US" dirty="0" smtClean="0"/>
              <a:t>App support requires two service applications</a:t>
            </a:r>
          </a:p>
          <a:p>
            <a:pPr lvl="1"/>
            <a:r>
              <a:rPr lang="en-US" dirty="0" smtClean="0"/>
              <a:t>App Management Service</a:t>
            </a:r>
          </a:p>
          <a:p>
            <a:pPr lvl="1"/>
            <a:r>
              <a:rPr lang="en-US" dirty="0" smtClean="0"/>
              <a:t>Site Subscription Management Service</a:t>
            </a:r>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pPr lvl="1"/>
            <a:r>
              <a:rPr lang="en-US" dirty="0" smtClean="0"/>
              <a:t>These services must be created in on-premises farms to support apps</a:t>
            </a:r>
            <a:endParaRPr lang="en-US" dirty="0"/>
          </a:p>
        </p:txBody>
      </p:sp>
      <p:pic>
        <p:nvPicPr>
          <p:cNvPr id="4" name="Picture 3"/>
          <p:cNvPicPr>
            <a:picLocks noChangeAspect="1"/>
          </p:cNvPicPr>
          <p:nvPr/>
        </p:nvPicPr>
        <p:blipFill>
          <a:blip r:embed="rId3"/>
          <a:stretch>
            <a:fillRect/>
          </a:stretch>
        </p:blipFill>
        <p:spPr>
          <a:xfrm>
            <a:off x="930533" y="2936358"/>
            <a:ext cx="5257800" cy="2911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6716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Support for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1251835" y="1075503"/>
            <a:ext cx="10560937" cy="5543510"/>
          </a:xfrm>
          <a:prstGeom prst="rect">
            <a:avLst/>
          </a:prstGeom>
          <a:ln>
            <a:solidFill>
              <a:schemeClr val="bg1">
                <a:lumMod val="50000"/>
              </a:schemeClr>
            </a:solidFill>
          </a:ln>
        </p:spPr>
      </p:pic>
    </p:spTree>
    <p:extLst>
      <p:ext uri="{BB962C8B-B14F-4D97-AF65-F5344CB8AC3E}">
        <p14:creationId xmlns:p14="http://schemas.microsoft.com/office/powerpoint/2010/main" val="16117275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Creating the App Catalog Site Collection</a:t>
            </a:r>
            <a:endParaRPr lang="en-US" dirty="0"/>
          </a:p>
        </p:txBody>
      </p:sp>
      <p:sp>
        <p:nvSpPr>
          <p:cNvPr id="8" name="Content Placeholder 7"/>
          <p:cNvSpPr>
            <a:spLocks noGrp="1"/>
          </p:cNvSpPr>
          <p:nvPr>
            <p:ph idx="1"/>
          </p:nvPr>
        </p:nvSpPr>
        <p:spPr/>
        <p:txBody>
          <a:bodyPr/>
          <a:lstStyle/>
          <a:p>
            <a:r>
              <a:rPr lang="en-US" dirty="0" smtClean="0"/>
              <a:t>You must create the App Catalog site collection</a:t>
            </a:r>
          </a:p>
          <a:p>
            <a:pPr lvl="1"/>
            <a:r>
              <a:rPr lang="en-US" dirty="0" smtClean="0"/>
              <a:t>You can create it using a PowerShell script</a:t>
            </a:r>
          </a:p>
          <a:p>
            <a:pPr lvl="1"/>
            <a:r>
              <a:rPr lang="en-US" dirty="0" smtClean="0"/>
              <a:t>You can create it using Central Administration</a:t>
            </a:r>
          </a:p>
          <a:p>
            <a:pPr lvl="1"/>
            <a:r>
              <a:rPr lang="en-US" dirty="0" smtClean="0"/>
              <a:t>App Catalog site associated with one web application</a:t>
            </a:r>
          </a:p>
          <a:p>
            <a:pPr lvl="1"/>
            <a:endParaRPr lang="en-US" dirty="0"/>
          </a:p>
          <a:p>
            <a:pPr lvl="1"/>
            <a:endParaRPr lang="en-US" dirty="0" smtClean="0"/>
          </a:p>
          <a:p>
            <a:pPr lvl="1"/>
            <a:endParaRPr lang="en-US" dirty="0"/>
          </a:p>
          <a:p>
            <a:pPr lvl="1"/>
            <a:endParaRPr lang="en-US" dirty="0" smtClean="0"/>
          </a:p>
          <a:p>
            <a:pPr lvl="1"/>
            <a:endParaRPr lang="en-US" dirty="0" smtClean="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5412" y="3505200"/>
            <a:ext cx="6116834" cy="2514600"/>
          </a:xfrm>
          <a:prstGeom prst="rect">
            <a:avLst/>
          </a:prstGeom>
          <a:noFill/>
          <a:ln>
            <a:solidFill>
              <a:schemeClr val="bg1">
                <a:lumMod val="75000"/>
              </a:schemeClr>
            </a:solidFill>
          </a:ln>
        </p:spPr>
      </p:pic>
    </p:spTree>
    <p:extLst>
      <p:ext uri="{BB962C8B-B14F-4D97-AF65-F5344CB8AC3E}">
        <p14:creationId xmlns:p14="http://schemas.microsoft.com/office/powerpoint/2010/main" val="2840400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App Catalog URL and Permissions</a:t>
            </a:r>
            <a:endParaRPr lang="en-US" dirty="0"/>
          </a:p>
        </p:txBody>
      </p:sp>
      <p:sp>
        <p:nvSpPr>
          <p:cNvPr id="6" name="Content Placeholder 5"/>
          <p:cNvSpPr>
            <a:spLocks noGrp="1"/>
          </p:cNvSpPr>
          <p:nvPr>
            <p:ph idx="1"/>
          </p:nvPr>
        </p:nvSpPr>
        <p:spPr/>
        <p:txBody>
          <a:bodyPr>
            <a:normAutofit/>
          </a:bodyPr>
          <a:lstStyle/>
          <a:p>
            <a:r>
              <a:rPr lang="en-US" sz="2400" dirty="0"/>
              <a:t>App catalog site created at a specific URL</a:t>
            </a:r>
          </a:p>
          <a:p>
            <a:pPr lvl="1"/>
            <a:r>
              <a:rPr lang="en-US" sz="2000" dirty="0"/>
              <a:t>Creating App Catalog site with PowerShell is more flexible</a:t>
            </a:r>
            <a:br>
              <a:rPr lang="en-US" sz="2000" dirty="0"/>
            </a:br>
            <a:r>
              <a:rPr lang="en-US" sz="1600" i="1" dirty="0"/>
              <a:t>you can create site as top-level domain using host-named site collections (HNSCs)</a:t>
            </a:r>
          </a:p>
          <a:p>
            <a:pPr lvl="1"/>
            <a:endParaRPr lang="en-US" sz="2000" dirty="0"/>
          </a:p>
          <a:p>
            <a:pPr lvl="1"/>
            <a:endParaRPr lang="en-US" sz="2000" dirty="0"/>
          </a:p>
          <a:p>
            <a:pPr lvl="1"/>
            <a:endParaRPr lang="en-US" sz="2000" dirty="0"/>
          </a:p>
          <a:p>
            <a:r>
              <a:rPr lang="en-US" sz="2400" dirty="0"/>
              <a:t>Setting App Catalog permissions</a:t>
            </a:r>
          </a:p>
          <a:p>
            <a:pPr lvl="1"/>
            <a:r>
              <a:rPr lang="en-US" sz="2000" dirty="0"/>
              <a:t>Site collection administrator becomes App Catalog administrator</a:t>
            </a:r>
          </a:p>
          <a:p>
            <a:pPr lvl="1"/>
            <a:r>
              <a:rPr lang="en-US" sz="2000" dirty="0"/>
              <a:t>End user permissions allows user to discover and install apps</a:t>
            </a:r>
          </a:p>
          <a:p>
            <a:endParaRPr lang="en-US" sz="2000" dirty="0"/>
          </a:p>
          <a:p>
            <a:endParaRPr lang="en-US" sz="20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35762" y="4634023"/>
            <a:ext cx="5728246" cy="1676400"/>
          </a:xfrm>
          <a:prstGeom prst="rect">
            <a:avLst/>
          </a:prstGeom>
          <a:noFill/>
          <a:ln w="28575">
            <a:solidFill>
              <a:schemeClr val="bg1">
                <a:lumMod val="7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059896" y="2431312"/>
            <a:ext cx="5118100" cy="990600"/>
          </a:xfrm>
          <a:prstGeom prst="rect">
            <a:avLst/>
          </a:prstGeom>
          <a:noFill/>
          <a:ln w="28575">
            <a:solidFill>
              <a:schemeClr val="bg1">
                <a:lumMod val="75000"/>
              </a:schemeClr>
            </a:solidFill>
          </a:ln>
        </p:spPr>
      </p:pic>
    </p:spTree>
    <p:extLst>
      <p:ext uri="{BB962C8B-B14F-4D97-AF65-F5344CB8AC3E}">
        <p14:creationId xmlns:p14="http://schemas.microsoft.com/office/powerpoint/2010/main" val="2577363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Apps for SharePoint Document Library</a:t>
            </a:r>
            <a:endParaRPr lang="en-US" dirty="0"/>
          </a:p>
        </p:txBody>
      </p:sp>
      <p:sp>
        <p:nvSpPr>
          <p:cNvPr id="3" name="Content Placeholder 2"/>
          <p:cNvSpPr>
            <a:spLocks noGrp="1"/>
          </p:cNvSpPr>
          <p:nvPr>
            <p:ph idx="1"/>
          </p:nvPr>
        </p:nvSpPr>
        <p:spPr/>
        <p:txBody>
          <a:bodyPr>
            <a:normAutofit/>
          </a:bodyPr>
          <a:lstStyle/>
          <a:p>
            <a:r>
              <a:rPr lang="en-US" sz="2400" dirty="0"/>
              <a:t>Apps for SharePoint is special document library</a:t>
            </a:r>
          </a:p>
          <a:p>
            <a:pPr lvl="1"/>
            <a:r>
              <a:rPr lang="en-US" sz="2000" dirty="0"/>
              <a:t>It's the place where you publish SharePoint apps</a:t>
            </a:r>
          </a:p>
          <a:p>
            <a:pPr lvl="1"/>
            <a:r>
              <a:rPr lang="en-US" sz="2000" dirty="0"/>
              <a:t>You upload app package and enter the related metadata</a:t>
            </a:r>
            <a:endParaRPr lang="en-US" sz="2000" dirty="0"/>
          </a:p>
        </p:txBody>
      </p:sp>
      <p:grpSp>
        <p:nvGrpSpPr>
          <p:cNvPr id="16" name="Group 15"/>
          <p:cNvGrpSpPr/>
          <p:nvPr/>
        </p:nvGrpSpPr>
        <p:grpSpPr>
          <a:xfrm>
            <a:off x="2132012" y="2895600"/>
            <a:ext cx="7177520" cy="3239938"/>
            <a:chOff x="685800" y="2945202"/>
            <a:chExt cx="7177520" cy="3239938"/>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45202"/>
              <a:ext cx="4370451" cy="198120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051540"/>
              <a:ext cx="6034520" cy="2133600"/>
            </a:xfrm>
            <a:prstGeom prst="rect">
              <a:avLst/>
            </a:prstGeom>
            <a:noFill/>
            <a:ln w="12700">
              <a:solidFill>
                <a:schemeClr val="tx1"/>
              </a:solidFill>
            </a:ln>
          </p:spPr>
        </p:pic>
        <p:cxnSp>
          <p:nvCxnSpPr>
            <p:cNvPr id="10" name="Straight Connector 9"/>
            <p:cNvCxnSpPr/>
            <p:nvPr/>
          </p:nvCxnSpPr>
          <p:spPr>
            <a:xfrm>
              <a:off x="5041874" y="2945202"/>
              <a:ext cx="14377" cy="11063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90601" y="4926402"/>
              <a:ext cx="8381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5332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800" b="0" dirty="0" smtClean="0"/>
              <a:t>Creating the App Catalog Site Collection</a:t>
            </a:r>
            <a:endParaRPr lang="en-US" sz="28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6913440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067342021"/>
              </p:ext>
            </p:extLst>
          </p:nvPr>
        </p:nvGraphicFramePr>
        <p:xfrm>
          <a:off x="351383" y="1063255"/>
          <a:ext cx="11225057" cy="5338712"/>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365 Development</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Overview of Office 365 Development</a:t>
                      </a:r>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Getting started with Apps for</a:t>
                      </a:r>
                      <a:r>
                        <a:rPr lang="en-US" sz="2400" baseline="0" dirty="0" smtClean="0"/>
                        <a:t> SharePoint</a:t>
                      </a:r>
                      <a:endParaRPr lang="en-US" sz="2400" dirty="0" smtClean="0"/>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Getting started with Apps for Office</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Getting started with the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Getting started with Mobile Development with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 Moving Full Trust Code to the cloud using repeatable patterns</a:t>
                      </a:r>
                    </a:p>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                 and best practices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7: Setting up your Developer environment in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smtClean="0"/>
                        <a:t>Module 8: Setting up your on-premises environment for app development</a:t>
                      </a:r>
                    </a:p>
                  </a:txBody>
                  <a:tcPr marL="91403" marR="91403" marT="45701" marB="45701" anchor="ctr"/>
                </a:tc>
              </a:tr>
            </a:tbl>
          </a:graphicData>
        </a:graphic>
      </p:graphicFrame>
    </p:spTree>
    <p:extLst>
      <p:ext uri="{BB962C8B-B14F-4D97-AF65-F5344CB8AC3E}">
        <p14:creationId xmlns:p14="http://schemas.microsoft.com/office/powerpoint/2010/main" val="401651079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Configuring S2S authentication</a:t>
            </a:r>
          </a:p>
        </p:txBody>
      </p:sp>
    </p:spTree>
    <p:extLst>
      <p:ext uri="{BB962C8B-B14F-4D97-AF65-F5344CB8AC3E}">
        <p14:creationId xmlns:p14="http://schemas.microsoft.com/office/powerpoint/2010/main" val="26068570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Server-to-server (S2S) Trust</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a:t>Trusted connection between app and SharePoint</a:t>
            </a:r>
          </a:p>
          <a:p>
            <a:pPr lvl="1"/>
            <a:r>
              <a:rPr lang="en-US" sz="2000" dirty="0"/>
              <a:t>Eliminates need for ACS when running apps in on-premises farm</a:t>
            </a:r>
          </a:p>
          <a:p>
            <a:pPr lvl="1"/>
            <a:r>
              <a:rPr lang="en-US" sz="2000" dirty="0"/>
              <a:t>Trust between servers configured using SSL certificates</a:t>
            </a:r>
          </a:p>
          <a:p>
            <a:pPr lvl="1"/>
            <a:r>
              <a:rPr lang="en-US" sz="2000" dirty="0"/>
              <a:t>App code requires access to private key of SSL certificate</a:t>
            </a:r>
          </a:p>
          <a:p>
            <a:pPr lvl="1"/>
            <a:r>
              <a:rPr lang="en-US" sz="2000" dirty="0"/>
              <a:t>Requires creating Security Token Service on SharePoint server(s)</a:t>
            </a:r>
          </a:p>
          <a:p>
            <a:endParaRPr lang="en-US" sz="2400" dirty="0"/>
          </a:p>
          <a:p>
            <a:endParaRPr lang="en-US" sz="2400" dirty="0"/>
          </a:p>
        </p:txBody>
      </p:sp>
      <p:grpSp>
        <p:nvGrpSpPr>
          <p:cNvPr id="23" name="Group 22"/>
          <p:cNvGrpSpPr/>
          <p:nvPr/>
        </p:nvGrpSpPr>
        <p:grpSpPr>
          <a:xfrm>
            <a:off x="1157360" y="3457355"/>
            <a:ext cx="5020156" cy="2805222"/>
            <a:chOff x="2653654" y="3687393"/>
            <a:chExt cx="3637492" cy="2103066"/>
          </a:xfrm>
        </p:grpSpPr>
        <p:sp>
          <p:nvSpPr>
            <p:cNvPr id="21" name="Rectangle 20"/>
            <p:cNvSpPr/>
            <p:nvPr/>
          </p:nvSpPr>
          <p:spPr bwMode="auto">
            <a:xfrm>
              <a:off x="2653654" y="3687393"/>
              <a:ext cx="3637492" cy="2103066"/>
            </a:xfrm>
            <a:prstGeom prst="rect">
              <a:avLst/>
            </a:prstGeom>
            <a:solidFill>
              <a:schemeClr val="bg1">
                <a:lumMod val="8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2882" tIns="20576" rIns="102882" bIns="25719" numCol="1" rtlCol="0" anchor="t" anchorCtr="0" compatLnSpc="1">
              <a:prstTxWarp prst="textNoShape">
                <a:avLst/>
              </a:prstTxWarp>
            </a:bodyPr>
            <a:lstStyle/>
            <a:p>
              <a:pPr algn="ctr" defTabSz="514272" fontAlgn="base">
                <a:spcBef>
                  <a:spcPct val="0"/>
                </a:spcBef>
                <a:spcAft>
                  <a:spcPct val="0"/>
                </a:spcAft>
              </a:pPr>
              <a:r>
                <a:rPr lang="en-US" sz="900" dirty="0">
                  <a:solidFill>
                    <a:schemeClr val="tx1"/>
                  </a:solidFill>
                  <a:latin typeface="Segoe Condensed" pitchFamily="34" charset="0"/>
                </a:rPr>
                <a:t>On-premises Farm</a:t>
              </a:r>
            </a:p>
          </p:txBody>
        </p:sp>
        <p:sp>
          <p:nvSpPr>
            <p:cNvPr id="22" name="Rectangle 21"/>
            <p:cNvSpPr/>
            <p:nvPr/>
          </p:nvSpPr>
          <p:spPr bwMode="auto">
            <a:xfrm>
              <a:off x="4668923" y="4469204"/>
              <a:ext cx="503653" cy="705955"/>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2882" tIns="102882" rIns="102882" bIns="25719" numCol="1" rtlCol="0" anchor="t" anchorCtr="0" compatLnSpc="1">
              <a:prstTxWarp prst="textNoShape">
                <a:avLst/>
              </a:prstTxWarp>
            </a:bodyPr>
            <a:lstStyle/>
            <a:p>
              <a:pPr algn="ctr" defTabSz="514272" fontAlgn="base">
                <a:spcBef>
                  <a:spcPct val="0"/>
                </a:spcBef>
                <a:spcAft>
                  <a:spcPct val="0"/>
                </a:spcAft>
              </a:pPr>
              <a:endParaRPr lang="en-US" sz="1500" dirty="0">
                <a:gradFill>
                  <a:gsLst>
                    <a:gs pos="0">
                      <a:srgbClr val="FFFFFF"/>
                    </a:gs>
                    <a:gs pos="100000">
                      <a:srgbClr val="FFFFFF"/>
                    </a:gs>
                  </a:gsLst>
                  <a:lin ang="5400000" scaled="0"/>
                </a:gradFill>
                <a:latin typeface="Segoe Condensed" pitchFamily="34" charset="0"/>
              </a:endParaRPr>
            </a:p>
          </p:txBody>
        </p:sp>
        <p:cxnSp>
          <p:nvCxnSpPr>
            <p:cNvPr id="5" name="Straight Arrow Connector 4"/>
            <p:cNvCxnSpPr>
              <a:stCxn id="14" idx="3"/>
              <a:endCxn id="13" idx="1"/>
            </p:cNvCxnSpPr>
            <p:nvPr/>
          </p:nvCxnSpPr>
          <p:spPr>
            <a:xfrm flipV="1">
              <a:off x="3444800" y="4213008"/>
              <a:ext cx="1106207" cy="52946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044007" y="4323149"/>
              <a:ext cx="141522" cy="166617"/>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88" b="1" dirty="0">
                  <a:solidFill>
                    <a:prstClr val="black"/>
                  </a:solidFill>
                </a:rPr>
                <a:t>1</a:t>
              </a:r>
            </a:p>
          </p:txBody>
        </p:sp>
        <p:cxnSp>
          <p:nvCxnSpPr>
            <p:cNvPr id="7" name="Straight Arrow Connector 6"/>
            <p:cNvCxnSpPr>
              <a:stCxn id="15" idx="1"/>
              <a:endCxn id="14" idx="3"/>
            </p:cNvCxnSpPr>
            <p:nvPr/>
          </p:nvCxnSpPr>
          <p:spPr>
            <a:xfrm flipH="1" flipV="1">
              <a:off x="3444799" y="4742474"/>
              <a:ext cx="1106297" cy="605485"/>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054453" y="5029104"/>
              <a:ext cx="141522" cy="166617"/>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88" b="1" dirty="0">
                  <a:solidFill>
                    <a:prstClr val="black"/>
                  </a:solidFill>
                </a:rPr>
                <a:t>2</a:t>
              </a:r>
            </a:p>
          </p:txBody>
        </p:sp>
        <p:grpSp>
          <p:nvGrpSpPr>
            <p:cNvPr id="18" name="Group 17"/>
            <p:cNvGrpSpPr/>
            <p:nvPr/>
          </p:nvGrpSpPr>
          <p:grpSpPr>
            <a:xfrm>
              <a:off x="4731279" y="4554531"/>
              <a:ext cx="369816" cy="486151"/>
              <a:chOff x="4461636" y="4735284"/>
              <a:chExt cx="520196" cy="81131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1867" y="5171280"/>
                <a:ext cx="375323" cy="375323"/>
              </a:xfrm>
              <a:prstGeom prst="rect">
                <a:avLst/>
              </a:prstGeom>
            </p:spPr>
          </p:pic>
          <p:cxnSp>
            <p:nvCxnSpPr>
              <p:cNvPr id="9" name="Straight Arrow Connector 8"/>
              <p:cNvCxnSpPr/>
              <p:nvPr/>
            </p:nvCxnSpPr>
            <p:spPr>
              <a:xfrm flipH="1">
                <a:off x="4559359" y="4735284"/>
                <a:ext cx="1" cy="7612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884563" y="4770220"/>
                <a:ext cx="1" cy="726334"/>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793185" y="4928889"/>
                <a:ext cx="188647" cy="222098"/>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50" b="1" dirty="0">
                    <a:solidFill>
                      <a:prstClr val="black"/>
                    </a:solidFill>
                  </a:rPr>
                  <a:t>4</a:t>
                </a:r>
              </a:p>
            </p:txBody>
          </p:sp>
          <p:sp>
            <p:nvSpPr>
              <p:cNvPr id="12" name="Oval 11"/>
              <p:cNvSpPr/>
              <p:nvPr/>
            </p:nvSpPr>
            <p:spPr>
              <a:xfrm>
                <a:off x="4461636" y="4928889"/>
                <a:ext cx="188647" cy="222098"/>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50" b="1" dirty="0">
                    <a:solidFill>
                      <a:prstClr val="black"/>
                    </a:solidFill>
                  </a:rPr>
                  <a:t>3</a:t>
                </a:r>
              </a:p>
            </p:txBody>
          </p:sp>
        </p:grpSp>
        <p:sp>
          <p:nvSpPr>
            <p:cNvPr id="13" name="Rectangle 12"/>
            <p:cNvSpPr/>
            <p:nvPr/>
          </p:nvSpPr>
          <p:spPr bwMode="auto">
            <a:xfrm>
              <a:off x="4551007" y="3905604"/>
              <a:ext cx="727455" cy="6148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0" compatLnSpc="1">
              <a:prstTxWarp prst="textNoShape">
                <a:avLst/>
              </a:prstTxWarp>
            </a:bodyPr>
            <a:lstStyle/>
            <a:p>
              <a:pPr algn="ctr" defTabSz="514272" fontAlgn="base">
                <a:spcBef>
                  <a:spcPts val="338"/>
                </a:spcBef>
                <a:spcAft>
                  <a:spcPts val="338"/>
                </a:spcAft>
              </a:pPr>
              <a:r>
                <a:rPr lang="en-US" sz="750" dirty="0">
                  <a:gradFill>
                    <a:gsLst>
                      <a:gs pos="0">
                        <a:srgbClr val="FFFFFF"/>
                      </a:gs>
                      <a:gs pos="100000">
                        <a:srgbClr val="FFFFFF"/>
                      </a:gs>
                    </a:gsLst>
                    <a:lin ang="5400000" scaled="0"/>
                  </a:gradFill>
                  <a:latin typeface="Arial" pitchFamily="34" charset="0"/>
                  <a:cs typeface="Arial" pitchFamily="34" charset="0"/>
                </a:rPr>
                <a:t>SharePoint Web Server</a:t>
              </a:r>
            </a:p>
          </p:txBody>
        </p:sp>
        <p:sp>
          <p:nvSpPr>
            <p:cNvPr id="14" name="Rectangle 13"/>
            <p:cNvSpPr/>
            <p:nvPr/>
          </p:nvSpPr>
          <p:spPr bwMode="auto">
            <a:xfrm>
              <a:off x="2829243" y="4468214"/>
              <a:ext cx="615556" cy="548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1" compatLnSpc="1">
              <a:prstTxWarp prst="textNoShape">
                <a:avLst/>
              </a:prstTxWarp>
            </a:bodyPr>
            <a:lstStyle/>
            <a:p>
              <a:pPr algn="ctr" defTabSz="514272" fontAlgn="base">
                <a:spcBef>
                  <a:spcPts val="338"/>
                </a:spcBef>
                <a:spcAft>
                  <a:spcPts val="338"/>
                </a:spcAft>
              </a:pPr>
              <a:r>
                <a:rPr lang="en-US" sz="750" dirty="0">
                  <a:gradFill>
                    <a:gsLst>
                      <a:gs pos="0">
                        <a:srgbClr val="FFFFFF"/>
                      </a:gs>
                      <a:gs pos="100000">
                        <a:srgbClr val="FFFFFF"/>
                      </a:gs>
                    </a:gsLst>
                    <a:lin ang="5400000" scaled="0"/>
                  </a:gradFill>
                  <a:latin typeface="Arial" pitchFamily="34" charset="0"/>
                  <a:cs typeface="Arial" pitchFamily="34" charset="0"/>
                </a:rPr>
                <a:t>User</a:t>
              </a:r>
            </a:p>
          </p:txBody>
        </p:sp>
        <p:sp>
          <p:nvSpPr>
            <p:cNvPr id="15" name="Rectangle 14"/>
            <p:cNvSpPr/>
            <p:nvPr/>
          </p:nvSpPr>
          <p:spPr bwMode="auto">
            <a:xfrm>
              <a:off x="4551096" y="5040554"/>
              <a:ext cx="727455" cy="6148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1" compatLnSpc="1">
              <a:prstTxWarp prst="textNoShape">
                <a:avLst/>
              </a:prstTxWarp>
            </a:bodyPr>
            <a:lstStyle/>
            <a:p>
              <a:pPr algn="ctr" defTabSz="514272" fontAlgn="base">
                <a:spcBef>
                  <a:spcPts val="338"/>
                </a:spcBef>
                <a:spcAft>
                  <a:spcPts val="338"/>
                </a:spcAft>
              </a:pPr>
              <a:r>
                <a:rPr lang="en-US" sz="750" dirty="0">
                  <a:gradFill>
                    <a:gsLst>
                      <a:gs pos="0">
                        <a:srgbClr val="FFFFFF"/>
                      </a:gs>
                      <a:gs pos="100000">
                        <a:srgbClr val="FFFFFF"/>
                      </a:gs>
                    </a:gsLst>
                    <a:lin ang="5400000" scaled="0"/>
                  </a:gradFill>
                  <a:latin typeface="Arial" pitchFamily="34" charset="0"/>
                  <a:cs typeface="Arial" pitchFamily="34" charset="0"/>
                </a:rPr>
                <a:t>Client App</a:t>
              </a:r>
            </a:p>
          </p:txBody>
        </p:sp>
        <p:sp>
          <p:nvSpPr>
            <p:cNvPr id="16" name="Oval 15"/>
            <p:cNvSpPr/>
            <p:nvPr/>
          </p:nvSpPr>
          <p:spPr bwMode="auto">
            <a:xfrm>
              <a:off x="5345489" y="4048092"/>
              <a:ext cx="730539" cy="320860"/>
            </a:xfrm>
            <a:prstGeom prst="ellipse">
              <a:avLst/>
            </a:prstGeom>
            <a:solidFill>
              <a:schemeClr val="accent5">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514272" fontAlgn="base">
                <a:spcBef>
                  <a:spcPct val="0"/>
                </a:spcBef>
                <a:spcAft>
                  <a:spcPct val="0"/>
                </a:spcAft>
              </a:pPr>
              <a:r>
                <a:rPr lang="en-US" sz="675" b="1" dirty="0">
                  <a:solidFill>
                    <a:schemeClr val="tx1"/>
                  </a:solidFill>
                  <a:latin typeface="Segoe Condensed" pitchFamily="34" charset="0"/>
                </a:rPr>
                <a:t>S2S STS</a:t>
              </a:r>
            </a:p>
          </p:txBody>
        </p:sp>
        <p:sp>
          <p:nvSpPr>
            <p:cNvPr id="17" name="Oval 16"/>
            <p:cNvSpPr/>
            <p:nvPr/>
          </p:nvSpPr>
          <p:spPr bwMode="auto">
            <a:xfrm>
              <a:off x="5323683" y="5125698"/>
              <a:ext cx="856904" cy="438778"/>
            </a:xfrm>
            <a:prstGeom prst="ellipse">
              <a:avLst/>
            </a:prstGeom>
            <a:solidFill>
              <a:schemeClr val="accent5">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514272" fontAlgn="base">
                <a:spcBef>
                  <a:spcPct val="0"/>
                </a:spcBef>
                <a:spcAft>
                  <a:spcPct val="0"/>
                </a:spcAft>
              </a:pPr>
              <a:r>
                <a:rPr lang="en-US" sz="675" b="1" dirty="0">
                  <a:solidFill>
                    <a:schemeClr val="tx1"/>
                  </a:solidFill>
                  <a:latin typeface="Segoe Condensed" pitchFamily="34" charset="0"/>
                </a:rPr>
                <a:t>SSL Cert </a:t>
              </a:r>
            </a:p>
            <a:p>
              <a:pPr algn="ctr" defTabSz="514272" fontAlgn="base">
                <a:spcBef>
                  <a:spcPct val="0"/>
                </a:spcBef>
                <a:spcAft>
                  <a:spcPct val="0"/>
                </a:spcAft>
              </a:pPr>
              <a:r>
                <a:rPr lang="en-US" sz="675" dirty="0">
                  <a:solidFill>
                    <a:schemeClr val="tx1"/>
                  </a:solidFill>
                  <a:latin typeface="Segoe Condensed" pitchFamily="34" charset="0"/>
                </a:rPr>
                <a:t>Public/Private key pair (.</a:t>
              </a:r>
              <a:r>
                <a:rPr lang="en-US" sz="675" dirty="0" err="1">
                  <a:solidFill>
                    <a:schemeClr val="tx1"/>
                  </a:solidFill>
                  <a:latin typeface="Segoe Condensed" pitchFamily="34" charset="0"/>
                </a:rPr>
                <a:t>pfx</a:t>
              </a:r>
              <a:r>
                <a:rPr lang="en-US" sz="675" dirty="0">
                  <a:solidFill>
                    <a:schemeClr val="tx1"/>
                  </a:solidFill>
                  <a:latin typeface="Segoe Condensed" pitchFamily="34" charset="0"/>
                </a:rPr>
                <a:t>)</a:t>
              </a:r>
            </a:p>
          </p:txBody>
        </p:sp>
      </p:grpSp>
    </p:spTree>
    <p:extLst>
      <p:ext uri="{BB962C8B-B14F-4D97-AF65-F5344CB8AC3E}">
        <p14:creationId xmlns:p14="http://schemas.microsoft.com/office/powerpoint/2010/main" val="324176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Server-to-Server Trust</a:t>
            </a:r>
            <a:endParaRPr lang="en-US" dirty="0"/>
          </a:p>
        </p:txBody>
      </p:sp>
      <p:sp>
        <p:nvSpPr>
          <p:cNvPr id="3" name="Text Placeholder 2"/>
          <p:cNvSpPr>
            <a:spLocks noGrp="1"/>
          </p:cNvSpPr>
          <p:nvPr>
            <p:ph idx="1"/>
          </p:nvPr>
        </p:nvSpPr>
        <p:spPr>
          <a:prstGeom prst="rect">
            <a:avLst/>
          </a:prstGeom>
        </p:spPr>
        <p:txBody>
          <a:bodyPr>
            <a:normAutofit/>
          </a:bodyPr>
          <a:lstStyle/>
          <a:p>
            <a:r>
              <a:rPr lang="en-US" sz="2400" dirty="0"/>
              <a:t>Steps to configure an S2S trust</a:t>
            </a:r>
          </a:p>
          <a:p>
            <a:pPr lvl="1"/>
            <a:r>
              <a:rPr lang="en-US" sz="2000" dirty="0"/>
              <a:t>Create an x509 certificate</a:t>
            </a:r>
          </a:p>
          <a:p>
            <a:pPr lvl="1"/>
            <a:r>
              <a:rPr lang="en-US" sz="2000" dirty="0"/>
              <a:t>Make certificate’s public key accessible to SharePoint</a:t>
            </a:r>
          </a:p>
          <a:p>
            <a:pPr lvl="1"/>
            <a:r>
              <a:rPr lang="en-US" sz="2000" dirty="0"/>
              <a:t>Use PowerShell to create a trusted security token issuer based on public key</a:t>
            </a:r>
          </a:p>
          <a:p>
            <a:pPr lvl="1"/>
            <a:r>
              <a:rPr lang="en-US" sz="2000" dirty="0"/>
              <a:t>Develop provider-hosted app which has access to private key file </a:t>
            </a:r>
          </a:p>
          <a:p>
            <a:pPr lvl="1"/>
            <a:r>
              <a:rPr lang="en-US" sz="2000" dirty="0"/>
              <a:t>Create S2S access tokens with the help of TokenHelper class</a:t>
            </a:r>
          </a:p>
          <a:p>
            <a:pPr lvl="1"/>
            <a:r>
              <a:rPr lang="en-US" sz="2000" dirty="0"/>
              <a:t>Pass access token with calling into SharePoint using CSOM or REST API</a:t>
            </a:r>
          </a:p>
          <a:p>
            <a:pPr lvl="1"/>
            <a:endParaRPr lang="en-US" sz="2000" dirty="0"/>
          </a:p>
          <a:p>
            <a:r>
              <a:rPr lang="en-US" sz="2400" dirty="0"/>
              <a:t>Two ways to make a certificate available</a:t>
            </a:r>
          </a:p>
          <a:p>
            <a:pPr lvl="1"/>
            <a:r>
              <a:rPr lang="en-US" sz="2000" dirty="0"/>
              <a:t>Pass file path of certificate to SharePoint </a:t>
            </a:r>
          </a:p>
          <a:p>
            <a:pPr lvl="1"/>
            <a:r>
              <a:rPr lang="en-US" sz="2000" dirty="0"/>
              <a:t>Expose certificate from app as metadata endpoint</a:t>
            </a:r>
          </a:p>
        </p:txBody>
      </p:sp>
    </p:spTree>
    <p:extLst>
      <p:ext uri="{BB962C8B-B14F-4D97-AF65-F5344CB8AC3E}">
        <p14:creationId xmlns:p14="http://schemas.microsoft.com/office/powerpoint/2010/main" val="95263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Certificates</a:t>
            </a:r>
            <a:endParaRPr lang="en-US" dirty="0"/>
          </a:p>
        </p:txBody>
      </p:sp>
      <p:pic>
        <p:nvPicPr>
          <p:cNvPr id="3" name="Picture 2"/>
          <p:cNvPicPr>
            <a:picLocks noChangeAspect="1"/>
          </p:cNvPicPr>
          <p:nvPr/>
        </p:nvPicPr>
        <p:blipFill>
          <a:blip r:embed="rId3"/>
          <a:stretch>
            <a:fillRect/>
          </a:stretch>
        </p:blipFill>
        <p:spPr>
          <a:xfrm>
            <a:off x="1892422" y="1749370"/>
            <a:ext cx="8301917" cy="3528506"/>
          </a:xfrm>
          <a:prstGeom prst="rect">
            <a:avLst/>
          </a:prstGeom>
          <a:ln>
            <a:solidFill>
              <a:schemeClr val="bg1">
                <a:lumMod val="85000"/>
              </a:schemeClr>
            </a:solidFill>
          </a:ln>
        </p:spPr>
      </p:pic>
    </p:spTree>
    <p:extLst>
      <p:ext uri="{BB962C8B-B14F-4D97-AF65-F5344CB8AC3E}">
        <p14:creationId xmlns:p14="http://schemas.microsoft.com/office/powerpoint/2010/main" val="344245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Secure Token Issuer</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a:t>Steps to creating security token issuer in SharePoint farm</a:t>
            </a:r>
          </a:p>
          <a:p>
            <a:pPr lvl="1"/>
            <a:r>
              <a:rPr lang="en-US" sz="1600" dirty="0"/>
              <a:t>Get the authentication realm (aka tenancy)</a:t>
            </a:r>
          </a:p>
          <a:p>
            <a:pPr lvl="1"/>
            <a:r>
              <a:rPr lang="en-US" sz="1600" dirty="0"/>
              <a:t>Create realm-qualified app identifier</a:t>
            </a:r>
          </a:p>
          <a:p>
            <a:pPr lvl="1"/>
            <a:r>
              <a:rPr lang="en-US" sz="1600" dirty="0"/>
              <a:t>Create certificate object using .</a:t>
            </a:r>
            <a:r>
              <a:rPr lang="en-US" sz="1600" dirty="0" err="1"/>
              <a:t>pfx</a:t>
            </a:r>
            <a:r>
              <a:rPr lang="en-US" sz="1600" dirty="0"/>
              <a:t> file containing password-protected private key </a:t>
            </a:r>
          </a:p>
          <a:p>
            <a:pPr lvl="1"/>
            <a:r>
              <a:rPr lang="en-US" sz="1600" dirty="0"/>
              <a:t>Call </a:t>
            </a:r>
            <a:r>
              <a:rPr lang="en-US" sz="1600" dirty="0">
                <a:solidFill>
                  <a:srgbClr val="822F08"/>
                </a:solidFill>
              </a:rPr>
              <a:t>New-</a:t>
            </a:r>
            <a:r>
              <a:rPr lang="en-US" sz="1600" dirty="0" err="1">
                <a:solidFill>
                  <a:srgbClr val="822F08"/>
                </a:solidFill>
              </a:rPr>
              <a:t>SPTrustedSecurityTokenIssuer</a:t>
            </a:r>
            <a:endParaRPr lang="en-US" sz="1600" dirty="0">
              <a:solidFill>
                <a:srgbClr val="822F08"/>
              </a:solidFill>
            </a:endParaRPr>
          </a:p>
        </p:txBody>
      </p:sp>
      <p:pic>
        <p:nvPicPr>
          <p:cNvPr id="7" name="Picture 6"/>
          <p:cNvPicPr>
            <a:picLocks noChangeAspect="1"/>
          </p:cNvPicPr>
          <p:nvPr/>
        </p:nvPicPr>
        <p:blipFill>
          <a:blip r:embed="rId3"/>
          <a:stretch>
            <a:fillRect/>
          </a:stretch>
        </p:blipFill>
        <p:spPr>
          <a:xfrm>
            <a:off x="2132012" y="3581400"/>
            <a:ext cx="7730836" cy="2743200"/>
          </a:xfrm>
          <a:prstGeom prst="rect">
            <a:avLst/>
          </a:prstGeom>
          <a:ln>
            <a:solidFill>
              <a:schemeClr val="bg1">
                <a:lumMod val="85000"/>
              </a:schemeClr>
            </a:solidFill>
          </a:ln>
        </p:spPr>
      </p:pic>
    </p:spTree>
    <p:extLst>
      <p:ext uri="{BB962C8B-B14F-4D97-AF65-F5344CB8AC3E}">
        <p14:creationId xmlns:p14="http://schemas.microsoft.com/office/powerpoint/2010/main" val="56280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Principals</a:t>
            </a:r>
            <a:endParaRPr lang="en-US" dirty="0"/>
          </a:p>
        </p:txBody>
      </p:sp>
      <p:sp>
        <p:nvSpPr>
          <p:cNvPr id="2" name="Text Placeholder 1"/>
          <p:cNvSpPr>
            <a:spLocks noGrp="1"/>
          </p:cNvSpPr>
          <p:nvPr>
            <p:ph type="body" sz="quarter" idx="1"/>
          </p:nvPr>
        </p:nvSpPr>
        <p:spPr/>
        <p:txBody>
          <a:bodyPr/>
          <a:lstStyle/>
          <a:p>
            <a:r>
              <a:rPr lang="en-US" dirty="0" smtClean="0"/>
              <a:t>External authentication requires app principals</a:t>
            </a:r>
          </a:p>
          <a:p>
            <a:pPr lvl="1"/>
            <a:r>
              <a:rPr lang="en-US" dirty="0" smtClean="0"/>
              <a:t>App principal is a tenancy-scoped account for app identity</a:t>
            </a:r>
          </a:p>
          <a:p>
            <a:pPr lvl="1"/>
            <a:r>
              <a:rPr lang="en-US" dirty="0" smtClean="0"/>
              <a:t>App principal identified using a GUID</a:t>
            </a:r>
          </a:p>
          <a:p>
            <a:pPr lvl="1"/>
            <a:r>
              <a:rPr lang="en-US" dirty="0" smtClean="0"/>
              <a:t>App principals must be created in SharePoint host</a:t>
            </a:r>
          </a:p>
          <a:p>
            <a:pPr lvl="1"/>
            <a:endParaRPr lang="en-US" dirty="0" smtClean="0"/>
          </a:p>
          <a:p>
            <a:r>
              <a:rPr lang="en-US" dirty="0" smtClean="0"/>
              <a:t>App principal properties</a:t>
            </a:r>
          </a:p>
          <a:p>
            <a:pPr lvl="1"/>
            <a:r>
              <a:rPr lang="en-US" b="1" dirty="0" smtClean="0"/>
              <a:t>Client ID</a:t>
            </a:r>
            <a:r>
              <a:rPr lang="en-US" dirty="0" smtClean="0"/>
              <a:t>: GUID-based identifier for app principal</a:t>
            </a:r>
          </a:p>
          <a:p>
            <a:pPr lvl="1"/>
            <a:r>
              <a:rPr lang="en-US" b="1" dirty="0" smtClean="0"/>
              <a:t>Client Secret</a:t>
            </a:r>
            <a:r>
              <a:rPr lang="en-US" dirty="0" smtClean="0"/>
              <a:t>: (not used in S2S)</a:t>
            </a:r>
          </a:p>
          <a:p>
            <a:pPr lvl="1"/>
            <a:r>
              <a:rPr lang="en-US" b="1" dirty="0" smtClean="0"/>
              <a:t>App Host Domain</a:t>
            </a:r>
            <a:r>
              <a:rPr lang="en-US" dirty="0" smtClean="0"/>
              <a:t>: Base URL of remote web</a:t>
            </a:r>
          </a:p>
          <a:p>
            <a:pPr lvl="1"/>
            <a:r>
              <a:rPr lang="en-US" b="1" dirty="0" smtClean="0"/>
              <a:t>Redirect URL</a:t>
            </a:r>
            <a:r>
              <a:rPr lang="en-US" dirty="0" smtClean="0"/>
              <a:t>: URL to a page used to configure on-the-fly security</a:t>
            </a:r>
            <a:endParaRPr lang="en-US" dirty="0"/>
          </a:p>
        </p:txBody>
      </p:sp>
    </p:spTree>
    <p:extLst>
      <p:ext uri="{BB962C8B-B14F-4D97-AF65-F5344CB8AC3E}">
        <p14:creationId xmlns:p14="http://schemas.microsoft.com/office/powerpoint/2010/main" val="649950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an App Security Principal</a:t>
            </a:r>
            <a:endParaRPr lang="en-US" dirty="0"/>
          </a:p>
        </p:txBody>
      </p:sp>
      <p:sp>
        <p:nvSpPr>
          <p:cNvPr id="9" name="Content Placeholder 8"/>
          <p:cNvSpPr>
            <a:spLocks noGrp="1"/>
          </p:cNvSpPr>
          <p:nvPr>
            <p:ph idx="1"/>
          </p:nvPr>
        </p:nvSpPr>
        <p:spPr/>
        <p:txBody>
          <a:bodyPr>
            <a:normAutofit/>
          </a:bodyPr>
          <a:lstStyle/>
          <a:p>
            <a:r>
              <a:rPr lang="en-US" sz="2400" dirty="0"/>
              <a:t>Done automatically by Visual Studio during development</a:t>
            </a:r>
          </a:p>
          <a:p>
            <a:pPr lvl="1"/>
            <a:r>
              <a:rPr lang="en-US" sz="2000" dirty="0"/>
              <a:t>When you press {F5}, VS automatically registers app principal</a:t>
            </a:r>
          </a:p>
          <a:p>
            <a:pPr lvl="1"/>
            <a:r>
              <a:rPr lang="en-US" sz="2000" dirty="0"/>
              <a:t>Visual Studio also updates web.config file </a:t>
            </a:r>
          </a:p>
          <a:p>
            <a:r>
              <a:rPr lang="en-US" sz="2400" dirty="0"/>
              <a:t>Can also be done using AppRegNew.aspx page</a:t>
            </a:r>
          </a:p>
          <a:p>
            <a:pPr lvl="1"/>
            <a:r>
              <a:rPr lang="en-US" sz="2000" dirty="0"/>
              <a:t>App deployment covered in more detail in App Publishing module</a:t>
            </a:r>
          </a:p>
          <a:p>
            <a:endParaRPr lang="en-US" sz="2400" dirty="0"/>
          </a:p>
          <a:p>
            <a:pPr lvl="1"/>
            <a:endParaRPr lang="en-US" sz="1800" dirty="0"/>
          </a:p>
        </p:txBody>
      </p:sp>
      <p:grpSp>
        <p:nvGrpSpPr>
          <p:cNvPr id="11" name="Group 10"/>
          <p:cNvGrpSpPr/>
          <p:nvPr/>
        </p:nvGrpSpPr>
        <p:grpSpPr>
          <a:xfrm>
            <a:off x="2665412" y="3676638"/>
            <a:ext cx="6186948" cy="2952763"/>
            <a:chOff x="762000" y="3276600"/>
            <a:chExt cx="7025148" cy="3352800"/>
          </a:xfrm>
        </p:grpSpPr>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5257800"/>
              <a:ext cx="3748548" cy="1371600"/>
            </a:xfrm>
            <a:prstGeom prst="rect">
              <a:avLst/>
            </a:prstGeom>
            <a:noFill/>
            <a:ln>
              <a:solidFill>
                <a:schemeClr val="bg1">
                  <a:lumMod val="75000"/>
                </a:schemeClr>
              </a:solidFill>
            </a:ln>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276600"/>
              <a:ext cx="6248400" cy="1752600"/>
            </a:xfrm>
            <a:prstGeom prst="rect">
              <a:avLst/>
            </a:prstGeom>
            <a:noFill/>
            <a:ln>
              <a:solidFill>
                <a:schemeClr val="bg1">
                  <a:lumMod val="75000"/>
                </a:schemeClr>
              </a:solidFill>
            </a:ln>
          </p:spPr>
        </p:pic>
        <p:sp>
          <p:nvSpPr>
            <p:cNvPr id="10" name="Down Arrow 9"/>
            <p:cNvSpPr/>
            <p:nvPr/>
          </p:nvSpPr>
          <p:spPr>
            <a:xfrm>
              <a:off x="5943600" y="50292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6948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S2S Certification in VS</a:t>
            </a:r>
            <a:endParaRPr lang="en-US" dirty="0"/>
          </a:p>
        </p:txBody>
      </p:sp>
      <p:sp>
        <p:nvSpPr>
          <p:cNvPr id="6" name="Content Placeholder 5"/>
          <p:cNvSpPr>
            <a:spLocks noGrp="1"/>
          </p:cNvSpPr>
          <p:nvPr>
            <p:ph idx="1"/>
          </p:nvPr>
        </p:nvSpPr>
        <p:spPr/>
        <p:txBody>
          <a:bodyPr>
            <a:normAutofit/>
          </a:bodyPr>
          <a:lstStyle/>
          <a:p>
            <a:r>
              <a:rPr lang="en-US" sz="2400" dirty="0"/>
              <a:t>Visual Studio provides two app authentication options</a:t>
            </a:r>
          </a:p>
          <a:p>
            <a:pPr lvl="1"/>
            <a:r>
              <a:rPr lang="en-US" sz="2000" dirty="0"/>
              <a:t>Use Windows Azure Access Control Service </a:t>
            </a:r>
            <a:r>
              <a:rPr lang="en-US" sz="1600" i="1" dirty="0">
                <a:solidFill>
                  <a:srgbClr val="9F002D"/>
                </a:solidFill>
              </a:rPr>
              <a:t>(this means OAuth)</a:t>
            </a:r>
            <a:endParaRPr lang="en-US" sz="2000" i="1" dirty="0">
              <a:solidFill>
                <a:srgbClr val="9F002D"/>
              </a:solidFill>
            </a:endParaRPr>
          </a:p>
          <a:p>
            <a:pPr lvl="1"/>
            <a:r>
              <a:rPr lang="en-US" sz="2000" dirty="0"/>
              <a:t>Use a certificate </a:t>
            </a:r>
            <a:r>
              <a:rPr lang="en-US" sz="1600" i="1" dirty="0">
                <a:solidFill>
                  <a:srgbClr val="9F002D"/>
                </a:solidFill>
              </a:rPr>
              <a:t>(this means S2S)</a:t>
            </a:r>
            <a:endParaRPr lang="en-US" sz="2000" i="1" dirty="0">
              <a:solidFill>
                <a:srgbClr val="9F002D"/>
              </a:solidFill>
            </a:endParaRPr>
          </a:p>
        </p:txBody>
      </p:sp>
      <p:pic>
        <p:nvPicPr>
          <p:cNvPr id="4" name="Picture 3"/>
          <p:cNvPicPr>
            <a:picLocks noChangeAspect="1"/>
          </p:cNvPicPr>
          <p:nvPr/>
        </p:nvPicPr>
        <p:blipFill>
          <a:blip r:embed="rId2"/>
          <a:stretch>
            <a:fillRect/>
          </a:stretch>
        </p:blipFill>
        <p:spPr>
          <a:xfrm>
            <a:off x="1674812" y="3657600"/>
            <a:ext cx="7859946" cy="2988824"/>
          </a:xfrm>
          <a:prstGeom prst="rect">
            <a:avLst/>
          </a:prstGeom>
          <a:ln>
            <a:solidFill>
              <a:schemeClr val="bg1">
                <a:lumMod val="50000"/>
              </a:schemeClr>
            </a:solidFill>
          </a:ln>
        </p:spPr>
      </p:pic>
      <p:pic>
        <p:nvPicPr>
          <p:cNvPr id="3" name="Picture 2"/>
          <p:cNvPicPr/>
          <p:nvPr/>
        </p:nvPicPr>
        <p:blipFill>
          <a:blip r:embed="rId3"/>
          <a:stretch>
            <a:fillRect/>
          </a:stretch>
        </p:blipFill>
        <p:spPr>
          <a:xfrm>
            <a:off x="6399212" y="2602908"/>
            <a:ext cx="3733800" cy="2470355"/>
          </a:xfrm>
          <a:prstGeom prst="rect">
            <a:avLst/>
          </a:prstGeom>
        </p:spPr>
      </p:pic>
      <p:sp>
        <p:nvSpPr>
          <p:cNvPr id="5" name="Freeform 4"/>
          <p:cNvSpPr/>
          <p:nvPr/>
        </p:nvSpPr>
        <p:spPr>
          <a:xfrm>
            <a:off x="3587186" y="3878827"/>
            <a:ext cx="2816942" cy="1120877"/>
          </a:xfrm>
          <a:custGeom>
            <a:avLst/>
            <a:gdLst>
              <a:gd name="connsiteX0" fmla="*/ 2816942 w 2816942"/>
              <a:gd name="connsiteY0" fmla="*/ 0 h 1120877"/>
              <a:gd name="connsiteX1" fmla="*/ 1135626 w 2816942"/>
              <a:gd name="connsiteY1" fmla="*/ 457200 h 1120877"/>
              <a:gd name="connsiteX2" fmla="*/ 0 w 2816942"/>
              <a:gd name="connsiteY2" fmla="*/ 1120877 h 1120877"/>
            </a:gdLst>
            <a:ahLst/>
            <a:cxnLst>
              <a:cxn ang="0">
                <a:pos x="connsiteX0" y="connsiteY0"/>
              </a:cxn>
              <a:cxn ang="0">
                <a:pos x="connsiteX1" y="connsiteY1"/>
              </a:cxn>
              <a:cxn ang="0">
                <a:pos x="connsiteX2" y="connsiteY2"/>
              </a:cxn>
            </a:cxnLst>
            <a:rect l="l" t="t" r="r" b="b"/>
            <a:pathLst>
              <a:path w="2816942" h="1120877">
                <a:moveTo>
                  <a:pt x="2816942" y="0"/>
                </a:moveTo>
                <a:cubicBezTo>
                  <a:pt x="2211029" y="135193"/>
                  <a:pt x="1605116" y="270387"/>
                  <a:pt x="1135626" y="457200"/>
                </a:cubicBezTo>
                <a:cubicBezTo>
                  <a:pt x="666136" y="644013"/>
                  <a:pt x="333068" y="882445"/>
                  <a:pt x="0" y="1120877"/>
                </a:cubicBezTo>
              </a:path>
            </a:pathLst>
          </a:custGeom>
          <a:noFill/>
          <a:ln w="57150">
            <a:solidFill>
              <a:schemeClr val="accent5">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575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during Development</a:t>
            </a:r>
            <a:endParaRPr lang="en-US" dirty="0"/>
          </a:p>
        </p:txBody>
      </p:sp>
      <p:pic>
        <p:nvPicPr>
          <p:cNvPr id="3" name="Picture 2"/>
          <p:cNvPicPr>
            <a:picLocks noChangeAspect="1"/>
          </p:cNvPicPr>
          <p:nvPr/>
        </p:nvPicPr>
        <p:blipFill>
          <a:blip r:embed="rId2"/>
          <a:stretch>
            <a:fillRect/>
          </a:stretch>
        </p:blipFill>
        <p:spPr>
          <a:xfrm>
            <a:off x="1827212" y="1524000"/>
            <a:ext cx="8305800" cy="32042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487508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Manifest </a:t>
            </a:r>
            <a:r>
              <a:rPr lang="en-US" dirty="0" smtClean="0"/>
              <a:t>in Real-world Deployment</a:t>
            </a:r>
            <a:endParaRPr lang="en-US" dirty="0"/>
          </a:p>
        </p:txBody>
      </p:sp>
      <p:pic>
        <p:nvPicPr>
          <p:cNvPr id="5" name="Picture 4"/>
          <p:cNvPicPr>
            <a:picLocks noChangeAspect="1"/>
          </p:cNvPicPr>
          <p:nvPr/>
        </p:nvPicPr>
        <p:blipFill>
          <a:blip r:embed="rId2"/>
          <a:stretch>
            <a:fillRect/>
          </a:stretch>
        </p:blipFill>
        <p:spPr>
          <a:xfrm>
            <a:off x="1828380" y="1524001"/>
            <a:ext cx="8457032" cy="3280151"/>
          </a:xfrm>
          <a:prstGeom prst="rect">
            <a:avLst/>
          </a:prstGeom>
          <a:ln>
            <a:solidFill>
              <a:schemeClr val="bg1">
                <a:lumMod val="50000"/>
              </a:schemeClr>
            </a:solidFill>
          </a:ln>
        </p:spPr>
      </p:pic>
    </p:spTree>
    <p:extLst>
      <p:ext uri="{BB962C8B-B14F-4D97-AF65-F5344CB8AC3E}">
        <p14:creationId xmlns:p14="http://schemas.microsoft.com/office/powerpoint/2010/main" val="70461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smtClean="0"/>
              <a:t>Setting </a:t>
            </a:r>
            <a:r>
              <a:rPr lang="en-US" sz="4800" dirty="0"/>
              <a:t>up your on-premises environment for app development</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Configuring OAuth2 for on Premises</a:t>
            </a:r>
          </a:p>
        </p:txBody>
      </p:sp>
    </p:spTree>
    <p:extLst>
      <p:ext uri="{BB962C8B-B14F-4D97-AF65-F5344CB8AC3E}">
        <p14:creationId xmlns:p14="http://schemas.microsoft.com/office/powerpoint/2010/main" val="39226653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7732416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17184724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327741241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800" b="0" dirty="0" smtClean="0"/>
              <a:t>Configuring Support for </a:t>
            </a:r>
            <a:r>
              <a:rPr lang="en-US" sz="2800" b="0" dirty="0" err="1" smtClean="0"/>
              <a:t>Oauth</a:t>
            </a:r>
            <a:r>
              <a:rPr lang="en-US" sz="2800" b="0" dirty="0" smtClean="0"/>
              <a:t> in an Op-premises Farm</a:t>
            </a:r>
            <a:endParaRPr lang="en-US" sz="28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1257053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a:t>On-premises Setup Overview</a:t>
            </a:r>
          </a:p>
          <a:p>
            <a:r>
              <a:rPr lang="en-US" dirty="0"/>
              <a:t>Creating a SharePoint 2013 VM</a:t>
            </a:r>
          </a:p>
          <a:p>
            <a:r>
              <a:rPr lang="en-US" dirty="0"/>
              <a:t>Configuring Support for Apps</a:t>
            </a:r>
          </a:p>
          <a:p>
            <a:r>
              <a:rPr lang="en-US" dirty="0"/>
              <a:t>Configuring S2S authentication</a:t>
            </a:r>
          </a:p>
          <a:p>
            <a:r>
              <a:rPr lang="en-US" dirty="0"/>
              <a:t>Configuring OAuth2 for on Premises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187602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On-premises Setup Overview</a:t>
            </a:r>
          </a:p>
          <a:p>
            <a:r>
              <a:rPr lang="en-US" dirty="0" smtClean="0"/>
              <a:t>Creating a SharePoint 2013 VM</a:t>
            </a:r>
          </a:p>
          <a:p>
            <a:r>
              <a:rPr lang="en-US" dirty="0" smtClean="0"/>
              <a:t>Configuring Support for Apps</a:t>
            </a:r>
          </a:p>
          <a:p>
            <a:r>
              <a:rPr lang="en-US" dirty="0" smtClean="0"/>
              <a:t>Configuring S2S authentication</a:t>
            </a:r>
          </a:p>
          <a:p>
            <a:r>
              <a:rPr lang="en-US" dirty="0" smtClean="0"/>
              <a:t>Configuring OAuth2 for on Premises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Creating a SharePoint 2013 VM</a:t>
            </a:r>
          </a:p>
        </p:txBody>
      </p:sp>
    </p:spTree>
    <p:extLst>
      <p:ext uri="{BB962C8B-B14F-4D97-AF65-F5344CB8AC3E}">
        <p14:creationId xmlns:p14="http://schemas.microsoft.com/office/powerpoint/2010/main" val="31339895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SharePoint 2013 with SP1</a:t>
            </a:r>
          </a:p>
          <a:p>
            <a:r>
              <a:rPr lang="en-US" dirty="0" smtClean="0"/>
              <a:t>Visual </a:t>
            </a:r>
            <a:r>
              <a:rPr lang="en-US" dirty="0" smtClean="0"/>
              <a:t>Studio </a:t>
            </a:r>
            <a:r>
              <a:rPr lang="en-US" dirty="0" smtClean="0"/>
              <a:t>2013</a:t>
            </a:r>
          </a:p>
          <a:p>
            <a:r>
              <a:rPr lang="en-US" dirty="0"/>
              <a:t>	</a:t>
            </a:r>
            <a:r>
              <a:rPr lang="en-US" dirty="0" smtClean="0"/>
              <a:t>Latest Visual Studio updates</a:t>
            </a:r>
            <a:endParaRPr lang="en-US" dirty="0" smtClean="0"/>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09421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Not required when developing locally</a:t>
            </a:r>
            <a:endParaRPr lang="en-US" dirty="0" smtClean="0"/>
          </a:p>
          <a:p>
            <a:r>
              <a:rPr lang="en-US" dirty="0" smtClean="0"/>
              <a:t>Use the Developer Site template to create a new </a:t>
            </a:r>
            <a:r>
              <a:rPr lang="en-US" dirty="0"/>
              <a:t>s</a:t>
            </a:r>
            <a:r>
              <a:rPr lang="en-US" dirty="0" smtClean="0"/>
              <a:t>ite</a:t>
            </a:r>
            <a:endParaRPr lang="en-US" dirty="0"/>
          </a:p>
        </p:txBody>
      </p:sp>
      <p:sp>
        <p:nvSpPr>
          <p:cNvPr id="3" name="Title 2"/>
          <p:cNvSpPr>
            <a:spLocks noGrp="1"/>
          </p:cNvSpPr>
          <p:nvPr>
            <p:ph type="title"/>
          </p:nvPr>
        </p:nvSpPr>
        <p:spPr/>
        <p:txBody>
          <a:bodyPr/>
          <a:lstStyle/>
          <a:p>
            <a:r>
              <a:rPr lang="en-US" dirty="0" smtClean="0"/>
              <a:t>Developer Site </a:t>
            </a:r>
            <a:r>
              <a:rPr lang="en-US" dirty="0" smtClean="0"/>
              <a:t>Collections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SharePoint 2013 Developer Site</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2013 with SP1</a:t>
            </a:r>
          </a:p>
          <a:p>
            <a:r>
              <a:rPr lang="en-US" dirty="0" smtClean="0"/>
              <a:t>Visual Studio </a:t>
            </a:r>
            <a:r>
              <a:rPr lang="en-US" dirty="0" smtClean="0"/>
              <a:t>2013</a:t>
            </a:r>
          </a:p>
          <a:p>
            <a:r>
              <a:rPr lang="en-US" dirty="0" smtClean="0"/>
              <a:t>	Visual Studio updates</a:t>
            </a:r>
          </a:p>
          <a:p>
            <a:r>
              <a:rPr lang="en-US" dirty="0" smtClean="0"/>
              <a:t>	Office </a:t>
            </a:r>
            <a:r>
              <a:rPr lang="en-US" dirty="0"/>
              <a:t>Developer Tools for Visual Studio </a:t>
            </a:r>
            <a:r>
              <a:rPr lang="en-US" dirty="0" smtClean="0"/>
              <a:t>2013</a:t>
            </a:r>
          </a:p>
          <a:p>
            <a:r>
              <a:rPr lang="en-US" dirty="0"/>
              <a:t>Exchange 2013 (mail apps only</a:t>
            </a:r>
            <a:r>
              <a:rPr lang="en-US" dirty="0" smtClean="0"/>
              <a:t>)</a:t>
            </a:r>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502913619"/>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5fad15d0-477e-40da-a20d-40d4ca777cbd"/>
    <ds:schemaRef ds:uri="http://purl.org/dc/terms/"/>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3037</Words>
  <Application>Microsoft Office PowerPoint</Application>
  <PresentationFormat>Custom</PresentationFormat>
  <Paragraphs>294</Paragraphs>
  <Slides>36</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Arial</vt:lpstr>
      <vt:lpstr>Calibri</vt:lpstr>
      <vt:lpstr>Consolas</vt:lpstr>
      <vt:lpstr>Courier New</vt:lpstr>
      <vt:lpstr>Lucida Console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Setting up your on-premises environment for app development</vt:lpstr>
      <vt:lpstr>Agenda </vt:lpstr>
      <vt:lpstr>Creating a SharePoint 2013 VM</vt:lpstr>
      <vt:lpstr>Apps for SharePoint Dev Environment</vt:lpstr>
      <vt:lpstr>Developer Site Collections</vt:lpstr>
      <vt:lpstr>PowerPoint Presentation</vt:lpstr>
      <vt:lpstr>Apps for Office Dev Environment</vt:lpstr>
      <vt:lpstr>On-premises Setup Overview</vt:lpstr>
      <vt:lpstr>Available Resources</vt:lpstr>
      <vt:lpstr>PowerPoint Presentation</vt:lpstr>
      <vt:lpstr>Configuring Support for Apps</vt:lpstr>
      <vt:lpstr>Service Application Support for Apps</vt:lpstr>
      <vt:lpstr>Configuring Support for Apps</vt:lpstr>
      <vt:lpstr>Creating the App Catalog Site Collection</vt:lpstr>
      <vt:lpstr>App Catalog URL and Permissions</vt:lpstr>
      <vt:lpstr>Apps for SharePoint Document Library</vt:lpstr>
      <vt:lpstr>PowerPoint Presentation</vt:lpstr>
      <vt:lpstr>Configuring S2S authentication</vt:lpstr>
      <vt:lpstr>What is a Server-to-server (S2S) Trust</vt:lpstr>
      <vt:lpstr>Configuring a Server-to-Server Trust</vt:lpstr>
      <vt:lpstr>Creating Certificates</vt:lpstr>
      <vt:lpstr>Creating the Secure Token Issuer</vt:lpstr>
      <vt:lpstr>App Principals</vt:lpstr>
      <vt:lpstr>Registering an App Security Principal</vt:lpstr>
      <vt:lpstr>Configuring the S2S Certification in VS</vt:lpstr>
      <vt:lpstr>App Manifest during Development</vt:lpstr>
      <vt:lpstr>App Manifest in Real-world Deployment</vt:lpstr>
      <vt:lpstr>Configuring OAuth2 for on Premises</vt:lpstr>
      <vt:lpstr>Azure Active Directory</vt:lpstr>
      <vt:lpstr>Windows Azure Environment</vt:lpstr>
      <vt:lpstr>Azure Access Control Services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2014-08-29T17:13:01Z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