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780" r:id="rId7"/>
    <p:sldId id="789" r:id="rId8"/>
    <p:sldId id="817" r:id="rId9"/>
    <p:sldId id="853" r:id="rId10"/>
    <p:sldId id="854" r:id="rId11"/>
    <p:sldId id="855" r:id="rId12"/>
    <p:sldId id="856" r:id="rId13"/>
    <p:sldId id="857" r:id="rId14"/>
    <p:sldId id="858" r:id="rId15"/>
    <p:sldId id="859" r:id="rId16"/>
    <p:sldId id="860" r:id="rId17"/>
    <p:sldId id="861" r:id="rId18"/>
    <p:sldId id="862" r:id="rId19"/>
    <p:sldId id="863" r:id="rId20"/>
    <p:sldId id="849" r:id="rId21"/>
    <p:sldId id="864" r:id="rId22"/>
    <p:sldId id="865" r:id="rId23"/>
    <p:sldId id="866" r:id="rId24"/>
    <p:sldId id="867" r:id="rId25"/>
    <p:sldId id="868" r:id="rId26"/>
    <p:sldId id="816" r:id="rId27"/>
    <p:sldId id="850" r:id="rId28"/>
    <p:sldId id="840" r:id="rId29"/>
    <p:sldId id="841" r:id="rId30"/>
    <p:sldId id="842" r:id="rId31"/>
    <p:sldId id="843" r:id="rId32"/>
    <p:sldId id="844" r:id="rId33"/>
    <p:sldId id="851" r:id="rId34"/>
    <p:sldId id="846" r:id="rId35"/>
    <p:sldId id="852" r:id="rId36"/>
    <p:sldId id="870"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4" d="100"/>
          <a:sy n="64" d="100"/>
        </p:scale>
        <p:origin x="1044"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1334"/>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a typical example using the CSOM from JavaScript behind a page in a SharePoint 2013 site. This code also leverages jQuery and in particular the document ready</a:t>
            </a:r>
            <a:r>
              <a:rPr lang="en-US" baseline="0" dirty="0" smtClean="0"/>
              <a:t> function to execute the </a:t>
            </a:r>
            <a:r>
              <a:rPr lang="en-US" b="1" baseline="0" dirty="0" err="1" smtClean="0"/>
              <a:t>onPageLoad</a:t>
            </a:r>
            <a:r>
              <a:rPr lang="en-US" baseline="0" dirty="0" smtClean="0"/>
              <a:t> function when the DOM is ready to access. Note how this code calls </a:t>
            </a:r>
            <a:r>
              <a:rPr lang="en-US" b="1" baseline="0" dirty="0" err="1" smtClean="0"/>
              <a:t>ExecuteOrDelayUntilScriptLoaded</a:t>
            </a:r>
            <a:r>
              <a:rPr lang="en-US" baseline="0" dirty="0" smtClean="0"/>
              <a:t> to force the download of sp.js before executing the </a:t>
            </a:r>
            <a:r>
              <a:rPr lang="en-US" b="1" baseline="0" dirty="0" err="1" smtClean="0"/>
              <a:t>initializeCSOM</a:t>
            </a:r>
            <a:r>
              <a:rPr lang="en-US" baseline="0" dirty="0" smtClean="0"/>
              <a:t> function. This is a common practice to ensure that that CSOM is available for use before you begin to program against it.</a:t>
            </a:r>
            <a:endParaRPr lang="en-US" dirty="0"/>
          </a:p>
        </p:txBody>
      </p:sp>
    </p:spTree>
    <p:extLst>
      <p:ext uri="{BB962C8B-B14F-4D97-AF65-F5344CB8AC3E}">
        <p14:creationId xmlns:p14="http://schemas.microsoft.com/office/powerpoint/2010/main" val="357447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By default, the managed client object models authenticate users by using their Windows credentials (</a:t>
            </a:r>
            <a:r>
              <a:rPr lang="en-US" b="1" dirty="0" err="1" smtClean="0"/>
              <a:t>DefaultCredentials</a:t>
            </a:r>
            <a:r>
              <a:rPr lang="en-US" dirty="0" smtClean="0"/>
              <a:t>). Optionally, you can change the authentication mode on the </a:t>
            </a:r>
            <a:r>
              <a:rPr lang="en-US" b="1" dirty="0" err="1" smtClean="0"/>
              <a:t>ClientContext</a:t>
            </a:r>
            <a:r>
              <a:rPr lang="en-US" dirty="0" smtClean="0"/>
              <a:t> object and specify using Forms authentication instead. A user must then supply a user name and password through properties on </a:t>
            </a:r>
            <a:r>
              <a:rPr lang="en-US" b="1" dirty="0" err="1" smtClean="0"/>
              <a:t>ClientContext</a:t>
            </a:r>
            <a:r>
              <a:rPr lang="en-US" dirty="0" smtClean="0"/>
              <a:t>. Behind the scenes, SharePoint Foundation calls the </a:t>
            </a:r>
            <a:r>
              <a:rPr lang="en-US" b="1" dirty="0" smtClean="0"/>
              <a:t>Authentication</a:t>
            </a:r>
            <a:r>
              <a:rPr lang="en-US" dirty="0" smtClean="0"/>
              <a:t> Web service, obtains the correct cookie, and then makes the necessary object model calls. To run managed client code against a Forms authentication server, you must change to Forms authentication. This requirement does not apply to the JavaScript object model.</a:t>
            </a:r>
          </a:p>
          <a:p>
            <a:endParaRPr lang="en-US" dirty="0" smtClean="0"/>
          </a:p>
          <a:p>
            <a:r>
              <a:rPr lang="en-US" dirty="0" smtClean="0"/>
              <a:t>The managed client object models provide a </a:t>
            </a:r>
            <a:r>
              <a:rPr lang="en-US" b="1" dirty="0" err="1" smtClean="0"/>
              <a:t>ClientAuthenticationMode</a:t>
            </a:r>
            <a:r>
              <a:rPr lang="en-US" dirty="0" smtClean="0"/>
              <a:t> enumeration whose values are </a:t>
            </a:r>
            <a:r>
              <a:rPr lang="en-US" b="1" dirty="0" smtClean="0"/>
              <a:t>Anonymous</a:t>
            </a:r>
            <a:r>
              <a:rPr lang="en-US" dirty="0" smtClean="0"/>
              <a:t>, </a:t>
            </a:r>
            <a:r>
              <a:rPr lang="en-US" b="1" dirty="0" smtClean="0"/>
              <a:t>Default</a:t>
            </a:r>
            <a:r>
              <a:rPr lang="en-US" dirty="0" smtClean="0"/>
              <a:t>, and </a:t>
            </a:r>
            <a:r>
              <a:rPr lang="en-US" b="1" dirty="0" err="1" smtClean="0"/>
              <a:t>FormsAuthentication</a:t>
            </a:r>
            <a:r>
              <a:rPr lang="en-US" dirty="0" smtClean="0"/>
              <a:t>. To specify Forms authentication, use code similar to the following:</a:t>
            </a:r>
          </a:p>
          <a:p>
            <a:pPr lvl="1"/>
            <a:r>
              <a:rPr lang="en-US" b="1" dirty="0" err="1" smtClean="0"/>
              <a:t>clientContext.AuthenticationMode</a:t>
            </a:r>
            <a:r>
              <a:rPr lang="en-US" b="1" dirty="0" smtClean="0"/>
              <a:t> = </a:t>
            </a:r>
            <a:r>
              <a:rPr lang="en-US" b="1" dirty="0" err="1" smtClean="0"/>
              <a:t>ClientAuthenticationMode.FormsAuthentication</a:t>
            </a:r>
            <a:r>
              <a:rPr lang="en-US" b="1" dirty="0" smtClean="0"/>
              <a:t>;</a:t>
            </a:r>
          </a:p>
          <a:p>
            <a:endParaRPr lang="en-US" dirty="0" smtClean="0"/>
          </a:p>
          <a:p>
            <a:r>
              <a:rPr lang="en-US" dirty="0" smtClean="0"/>
              <a:t>In addition to setting the authentication mode, you must specify the user name and password information, such as follows:</a:t>
            </a:r>
          </a:p>
          <a:p>
            <a:pPr lvl="1"/>
            <a:r>
              <a:rPr lang="en-US" b="1" dirty="0" err="1" smtClean="0"/>
              <a:t>FormsAuthenticationLoginInfoformsAuthInfo</a:t>
            </a:r>
            <a:r>
              <a:rPr lang="en-US" b="1" dirty="0" smtClean="0"/>
              <a:t> = new </a:t>
            </a:r>
            <a:r>
              <a:rPr lang="en-US" b="1" dirty="0" err="1" smtClean="0"/>
              <a:t>FormsAuthenticationLoginInfo</a:t>
            </a:r>
            <a:r>
              <a:rPr lang="en-US" b="1" dirty="0" smtClean="0"/>
              <a:t>("</a:t>
            </a:r>
            <a:r>
              <a:rPr lang="en-US" b="1" dirty="0" err="1" smtClean="0"/>
              <a:t>MyUser</a:t>
            </a:r>
            <a:r>
              <a:rPr lang="en-US" b="1" dirty="0" smtClean="0"/>
              <a:t>", "</a:t>
            </a:r>
            <a:r>
              <a:rPr lang="en-US" b="1" dirty="0" err="1" smtClean="0"/>
              <a:t>MyPassword</a:t>
            </a:r>
            <a:r>
              <a:rPr lang="en-US" b="1" dirty="0" smtClean="0"/>
              <a:t>");</a:t>
            </a:r>
          </a:p>
          <a:p>
            <a:pPr lvl="1"/>
            <a:r>
              <a:rPr lang="en-US" b="1" dirty="0" err="1" smtClean="0"/>
              <a:t>clientContext.FormsAuthenticationLoginInfo</a:t>
            </a:r>
            <a:r>
              <a:rPr lang="en-US" b="1" dirty="0" smtClean="0"/>
              <a:t> = </a:t>
            </a:r>
            <a:r>
              <a:rPr lang="en-US" b="1" dirty="0" err="1" smtClean="0"/>
              <a:t>formsAuthInfo</a:t>
            </a:r>
            <a:r>
              <a:rPr lang="en-US" b="1" dirty="0" smtClean="0"/>
              <a:t>;</a:t>
            </a:r>
          </a:p>
          <a:p>
            <a:r>
              <a:rPr lang="en-US" dirty="0" smtClean="0"/>
              <a:t> </a:t>
            </a:r>
          </a:p>
          <a:p>
            <a:r>
              <a:rPr lang="en-US" b="1" i="1" dirty="0" smtClean="0"/>
              <a:t>Note:  </a:t>
            </a:r>
            <a:r>
              <a:rPr lang="en-US" i="1" dirty="0" smtClean="0"/>
              <a:t>The account name and password in </a:t>
            </a:r>
            <a:r>
              <a:rPr lang="en-US" i="1" dirty="0" err="1" smtClean="0"/>
              <a:t>formsAuthInfo</a:t>
            </a:r>
            <a:r>
              <a:rPr lang="en-US" i="1" dirty="0" smtClean="0"/>
              <a:t> are sent in clear text, so you must use HTTPS protocol instead of HTTP.</a:t>
            </a:r>
            <a:endParaRPr lang="en-US" i="1"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13</a:t>
            </a:fld>
            <a:endParaRPr lang="en-US" dirty="0"/>
          </a:p>
        </p:txBody>
      </p:sp>
    </p:spTree>
    <p:extLst>
      <p:ext uri="{BB962C8B-B14F-4D97-AF65-F5344CB8AC3E}">
        <p14:creationId xmlns:p14="http://schemas.microsoft.com/office/powerpoint/2010/main" val="3112247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15</a:t>
            </a:fld>
            <a:endParaRPr lang="en-US" dirty="0"/>
          </a:p>
        </p:txBody>
      </p:sp>
    </p:spTree>
    <p:extLst>
      <p:ext uri="{BB962C8B-B14F-4D97-AF65-F5344CB8AC3E}">
        <p14:creationId xmlns:p14="http://schemas.microsoft.com/office/powerpoint/2010/main" val="156525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You cannot</a:t>
            </a:r>
            <a:r>
              <a:rPr lang="nl-BE" baseline="0" dirty="0" smtClean="0"/>
              <a:t> only retrieve data using the ClientOM, but you can also create objects using specific classes.</a:t>
            </a:r>
          </a:p>
          <a:p>
            <a:pPr marL="628650" lvl="1" indent="-171450">
              <a:buFont typeface="Arial" pitchFamily="34" charset="0"/>
              <a:buChar char="•"/>
            </a:pPr>
            <a:r>
              <a:rPr lang="nl-BE" b="1" baseline="0" dirty="0" smtClean="0"/>
              <a:t>ListCreationInformation</a:t>
            </a:r>
            <a:r>
              <a:rPr lang="nl-BE" baseline="0" dirty="0" smtClean="0"/>
              <a:t>: use this class to create a new list. You can set properties like </a:t>
            </a:r>
            <a:r>
              <a:rPr lang="nl-BE" b="1" baseline="0" dirty="0" smtClean="0"/>
              <a:t>Title</a:t>
            </a:r>
            <a:r>
              <a:rPr lang="nl-BE" baseline="0" dirty="0" smtClean="0"/>
              <a:t> and </a:t>
            </a:r>
            <a:r>
              <a:rPr lang="nl-BE" b="1" baseline="0" dirty="0" smtClean="0"/>
              <a:t>TemplateType</a:t>
            </a:r>
            <a:r>
              <a:rPr lang="nl-BE" baseline="0" dirty="0" smtClean="0"/>
              <a:t> before calling the </a:t>
            </a:r>
            <a:r>
              <a:rPr lang="nl-BE" b="1" baseline="0" dirty="0" smtClean="0"/>
              <a:t>web.Lists.Add</a:t>
            </a:r>
            <a:r>
              <a:rPr lang="nl-BE" baseline="0" dirty="0" smtClean="0"/>
              <a:t> method, passing the </a:t>
            </a:r>
            <a:r>
              <a:rPr lang="nl-BE" b="1" baseline="0" dirty="0" smtClean="0"/>
              <a:t>ListCreationInformation</a:t>
            </a:r>
            <a:r>
              <a:rPr lang="nl-BE" baseline="0" dirty="0" smtClean="0"/>
              <a:t> object as argument.</a:t>
            </a:r>
          </a:p>
          <a:p>
            <a:pPr marL="628650" lvl="1" indent="-171450">
              <a:buFont typeface="Arial" pitchFamily="34" charset="0"/>
              <a:buChar char="•"/>
            </a:pPr>
            <a:r>
              <a:rPr lang="nl-BE" b="1" baseline="0" dirty="0" smtClean="0"/>
              <a:t>ListItemCreationInformation</a:t>
            </a:r>
            <a:r>
              <a:rPr lang="nl-BE" baseline="0" dirty="0" smtClean="0"/>
              <a:t>: use this class to create a new list item on an existing list. The </a:t>
            </a:r>
            <a:r>
              <a:rPr lang="nl-BE" b="1" baseline="0" dirty="0" smtClean="0"/>
              <a:t>AddItem</a:t>
            </a:r>
            <a:r>
              <a:rPr lang="nl-BE" baseline="0" dirty="0" smtClean="0"/>
              <a:t> method on the List object accepts the </a:t>
            </a:r>
            <a:r>
              <a:rPr lang="nl-BE" b="1" baseline="0" dirty="0" smtClean="0"/>
              <a:t>ListItemCreationInformation</a:t>
            </a:r>
            <a:r>
              <a:rPr lang="nl-BE" baseline="0" dirty="0" smtClean="0"/>
              <a:t> argument and returns the new list item of type </a:t>
            </a:r>
            <a:r>
              <a:rPr lang="nl-BE" b="1" baseline="0" dirty="0" smtClean="0"/>
              <a:t>ListItem</a:t>
            </a:r>
            <a:r>
              <a:rPr lang="nl-BE" baseline="0" dirty="0" smtClean="0"/>
              <a:t>. You can fill out the list item using the </a:t>
            </a:r>
            <a:r>
              <a:rPr lang="en-US" sz="1200" b="1" kern="1200" dirty="0" err="1" smtClean="0">
                <a:solidFill>
                  <a:schemeClr val="tx1"/>
                </a:solidFill>
                <a:effectLst/>
                <a:latin typeface="+mn-lt"/>
                <a:ea typeface="+mn-ea"/>
                <a:cs typeface="+mn-cs"/>
              </a:rPr>
              <a:t>listItem</a:t>
            </a:r>
            <a:r>
              <a:rPr lang="en-US" sz="1200" b="1" kern="1200" dirty="0" smtClean="0">
                <a:solidFill>
                  <a:schemeClr val="tx1"/>
                </a:solidFill>
                <a:effectLst/>
                <a:latin typeface="+mn-lt"/>
                <a:ea typeface="+mn-ea"/>
                <a:cs typeface="+mn-cs"/>
              </a:rPr>
              <a:t>["Title"] </a:t>
            </a:r>
            <a:r>
              <a:rPr lang="en-US" sz="1200" kern="1200" dirty="0" smtClean="0">
                <a:solidFill>
                  <a:schemeClr val="tx1"/>
                </a:solidFill>
                <a:effectLst/>
                <a:latin typeface="+mn-lt"/>
                <a:ea typeface="+mn-ea"/>
                <a:cs typeface="+mn-cs"/>
              </a:rPr>
              <a:t>syntax for the different</a:t>
            </a:r>
            <a:r>
              <a:rPr lang="en-US" sz="1200" kern="1200" baseline="0" dirty="0" smtClean="0">
                <a:solidFill>
                  <a:schemeClr val="tx1"/>
                </a:solidFill>
                <a:effectLst/>
                <a:latin typeface="+mn-lt"/>
                <a:ea typeface="+mn-ea"/>
                <a:cs typeface="+mn-cs"/>
              </a:rPr>
              <a:t> columns on the list, and calling the </a:t>
            </a:r>
            <a:r>
              <a:rPr lang="en-US" sz="1200" b="1" kern="1200" baseline="0" dirty="0" smtClean="0">
                <a:solidFill>
                  <a:schemeClr val="tx1"/>
                </a:solidFill>
                <a:effectLst/>
                <a:latin typeface="+mn-lt"/>
                <a:ea typeface="+mn-ea"/>
                <a:cs typeface="+mn-cs"/>
              </a:rPr>
              <a:t>Update()</a:t>
            </a:r>
            <a:r>
              <a:rPr lang="en-US" sz="1200" kern="1200" baseline="0" dirty="0" smtClean="0">
                <a:solidFill>
                  <a:schemeClr val="tx1"/>
                </a:solidFill>
                <a:effectLst/>
                <a:latin typeface="+mn-lt"/>
                <a:ea typeface="+mn-ea"/>
                <a:cs typeface="+mn-cs"/>
              </a:rPr>
              <a:t> method on the list item.</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WebCreationInformation</a:t>
            </a:r>
            <a:r>
              <a:rPr lang="nl-BE" sz="1200" kern="1200" baseline="0" dirty="0" smtClean="0">
                <a:solidFill>
                  <a:schemeClr val="tx1"/>
                </a:solidFill>
                <a:effectLst/>
                <a:latin typeface="+mn-lt"/>
                <a:ea typeface="+mn-ea"/>
                <a:cs typeface="+mn-cs"/>
              </a:rPr>
              <a:t>:  if you want to create a new SharePoint site, instantiate an object of this type and pass it to the </a:t>
            </a:r>
            <a:r>
              <a:rPr lang="nl-BE" sz="1200" b="1" kern="1200" baseline="0" dirty="0" smtClean="0">
                <a:solidFill>
                  <a:schemeClr val="tx1"/>
                </a:solidFill>
                <a:effectLst/>
                <a:latin typeface="+mn-lt"/>
                <a:ea typeface="+mn-ea"/>
                <a:cs typeface="+mn-cs"/>
              </a:rPr>
              <a:t>Webs.Add</a:t>
            </a:r>
            <a:r>
              <a:rPr lang="nl-BE" sz="1200" kern="1200" baseline="0" dirty="0" smtClean="0">
                <a:solidFill>
                  <a:schemeClr val="tx1"/>
                </a:solidFill>
                <a:effectLst/>
                <a:latin typeface="+mn-lt"/>
                <a:ea typeface="+mn-ea"/>
                <a:cs typeface="+mn-cs"/>
              </a:rPr>
              <a:t> method of a Web object.</a:t>
            </a:r>
          </a:p>
          <a:p>
            <a:pPr marL="628650" lvl="1" indent="-171450">
              <a:buFont typeface="Arial" pitchFamily="34" charset="0"/>
              <a:buChar char="•"/>
            </a:pPr>
            <a:r>
              <a:rPr lang="nl-BE" sz="1200" b="1" kern="1200" baseline="0" dirty="0" smtClean="0">
                <a:solidFill>
                  <a:schemeClr val="tx1"/>
                </a:solidFill>
                <a:effectLst/>
                <a:latin typeface="+mn-lt"/>
                <a:ea typeface="+mn-ea"/>
                <a:cs typeface="+mn-cs"/>
              </a:rPr>
              <a:t>NavigationNodeCreationInformation</a:t>
            </a:r>
            <a:r>
              <a:rPr lang="nl-BE" sz="1200" kern="1200" baseline="0" dirty="0" smtClean="0">
                <a:solidFill>
                  <a:schemeClr val="tx1"/>
                </a:solidFill>
                <a:effectLst/>
                <a:latin typeface="+mn-lt"/>
                <a:ea typeface="+mn-ea"/>
                <a:cs typeface="+mn-cs"/>
              </a:rPr>
              <a:t>: use this class to create a new navigation node.</a:t>
            </a:r>
            <a:endParaRPr lang="nl-BE"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24</a:t>
            </a:fld>
            <a:endParaRPr lang="en-US" dirty="0"/>
          </a:p>
        </p:txBody>
      </p:sp>
    </p:spTree>
    <p:extLst>
      <p:ext uri="{BB962C8B-B14F-4D97-AF65-F5344CB8AC3E}">
        <p14:creationId xmlns:p14="http://schemas.microsoft.com/office/powerpoint/2010/main" val="359698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196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x</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5</a:t>
            </a:fld>
            <a:endParaRPr lang="en-US" dirty="0"/>
          </a:p>
        </p:txBody>
      </p:sp>
    </p:spTree>
    <p:extLst>
      <p:ext uri="{BB962C8B-B14F-4D97-AF65-F5344CB8AC3E}">
        <p14:creationId xmlns:p14="http://schemas.microsoft.com/office/powerpoint/2010/main" val="117973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Client Object Model contains a lot of overlap coverage</a:t>
            </a:r>
            <a:r>
              <a:rPr lang="en-US" baseline="0" dirty="0" smtClean="0"/>
              <a:t> with the full SharePoint API. A lot activities that are possible through the SharePoint API, are also possible through the different client object models.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6</a:t>
            </a:fld>
            <a:endParaRPr lang="en-US" dirty="0"/>
          </a:p>
        </p:txBody>
      </p:sp>
    </p:spTree>
    <p:extLst>
      <p:ext uri="{BB962C8B-B14F-4D97-AF65-F5344CB8AC3E}">
        <p14:creationId xmlns:p14="http://schemas.microsoft.com/office/powerpoint/2010/main" val="173774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above lists new areas in the SharePoint 2013 remote API that are accessible through</a:t>
            </a:r>
            <a:r>
              <a:rPr lang="en-US" baseline="0" dirty="0" smtClean="0"/>
              <a:t> both CSOM and REST. This is a welcome change because most of this functionality is only available through server-side APIs in a SharePoint 2010 farm. You can also see adding this remote access is very important to the new app model where developers can no longer run code in a SharePoint environment not can they access the server-side APIs.</a:t>
            </a:r>
            <a:endParaRPr lang="en-US" dirty="0"/>
          </a:p>
        </p:txBody>
      </p:sp>
    </p:spTree>
    <p:extLst>
      <p:ext uri="{BB962C8B-B14F-4D97-AF65-F5344CB8AC3E}">
        <p14:creationId xmlns:p14="http://schemas.microsoft.com/office/powerpoint/2010/main" val="1773658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architectural</a:t>
            </a:r>
            <a:r>
              <a:rPr lang="en-US" baseline="0" dirty="0" smtClean="0"/>
              <a:t> diagram shows how things have changed in SharePoint 2013. client-side code uses the CSOM in SharePoint 2010. The major changes include:</a:t>
            </a:r>
          </a:p>
          <a:p>
            <a:endParaRPr lang="en-US" baseline="0" dirty="0" smtClean="0"/>
          </a:p>
          <a:p>
            <a:pPr marL="228600" indent="-228600">
              <a:buFont typeface="+mj-lt"/>
              <a:buAutoNum type="arabicPeriod"/>
            </a:pPr>
            <a:r>
              <a:rPr lang="en-US" baseline="0" dirty="0" smtClean="0"/>
              <a:t>You can substitute the alias </a:t>
            </a:r>
            <a:r>
              <a:rPr lang="en-US" b="1" baseline="0" dirty="0" smtClean="0"/>
              <a:t>_</a:t>
            </a:r>
            <a:r>
              <a:rPr lang="en-US" b="1" baseline="0" dirty="0" err="1" smtClean="0"/>
              <a:t>api</a:t>
            </a:r>
            <a:r>
              <a:rPr lang="en-US" baseline="0" dirty="0" smtClean="0"/>
              <a:t> in order to reference </a:t>
            </a:r>
            <a:r>
              <a:rPr lang="en-US" b="1" baseline="0" dirty="0" smtClean="0"/>
              <a:t>_</a:t>
            </a:r>
            <a:r>
              <a:rPr lang="en-US" b="1" baseline="0" dirty="0" err="1" smtClean="0"/>
              <a:t>vti_bin</a:t>
            </a:r>
            <a:r>
              <a:rPr lang="en-US" b="1" baseline="0" dirty="0" smtClean="0"/>
              <a:t>/client.svc</a:t>
            </a:r>
          </a:p>
          <a:p>
            <a:pPr marL="228600" indent="-228600">
              <a:buFont typeface="+mj-lt"/>
              <a:buAutoNum type="arabicPeriod"/>
            </a:pPr>
            <a:r>
              <a:rPr lang="en-US" baseline="0" dirty="0" smtClean="0"/>
              <a:t>Client code can access client.svc directly using REST-based HTTP requests.</a:t>
            </a:r>
          </a:p>
          <a:p>
            <a:pPr marL="228600" indent="-228600">
              <a:buFont typeface="+mj-lt"/>
              <a:buAutoNum type="arabicPeriod"/>
            </a:pPr>
            <a:r>
              <a:rPr lang="en-US" baseline="0" dirty="0" smtClean="0"/>
              <a:t>Much of the REST-based API is based on the OData protocol.</a:t>
            </a:r>
          </a:p>
          <a:p>
            <a:endParaRPr lang="en-US" baseline="0" dirty="0" smtClean="0"/>
          </a:p>
          <a:p>
            <a:r>
              <a:rPr lang="en-US" baseline="0" dirty="0" smtClean="0"/>
              <a:t>Code which uses the CSOM in SharePoint 2010 should migrate to SharePoint 2013 without any problems. </a:t>
            </a:r>
          </a:p>
          <a:p>
            <a:endParaRPr lang="en-US" baseline="0" dirty="0" smtClean="0"/>
          </a:p>
          <a:p>
            <a:r>
              <a:rPr lang="en-US" baseline="0" dirty="0" smtClean="0"/>
              <a:t>It is important to note that the CSOM is not the same as the REST/</a:t>
            </a:r>
            <a:r>
              <a:rPr lang="en-US" baseline="0" dirty="0" err="1" smtClean="0"/>
              <a:t>OData</a:t>
            </a:r>
            <a:r>
              <a:rPr lang="en-US" baseline="0" dirty="0" smtClean="0"/>
              <a:t> interface. Microsoft has focused primarily on the CSOM while added REST/</a:t>
            </a:r>
            <a:r>
              <a:rPr lang="en-US" baseline="0" dirty="0" err="1" smtClean="0"/>
              <a:t>OData</a:t>
            </a:r>
            <a:r>
              <a:rPr lang="en-US" baseline="0" dirty="0" smtClean="0"/>
              <a:t> endpoints in many cases, but in many cases you will find there is no REST/</a:t>
            </a:r>
            <a:r>
              <a:rPr lang="en-US" baseline="0" dirty="0" err="1" smtClean="0"/>
              <a:t>OData</a:t>
            </a:r>
            <a:r>
              <a:rPr lang="en-US" baseline="0" dirty="0" smtClean="0"/>
              <a:t> where there is CSOM coverage.</a:t>
            </a:r>
          </a:p>
          <a:p>
            <a:endParaRPr lang="en-US" baseline="0" dirty="0" smtClean="0"/>
          </a:p>
          <a:p>
            <a:endParaRPr lang="en-US" dirty="0"/>
          </a:p>
        </p:txBody>
      </p:sp>
    </p:spTree>
    <p:extLst>
      <p:ext uri="{BB962C8B-B14F-4D97-AF65-F5344CB8AC3E}">
        <p14:creationId xmlns:p14="http://schemas.microsoft.com/office/powerpoint/2010/main" val="65364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a:t>
            </a:r>
            <a:r>
              <a:rPr lang="en-US" baseline="0" dirty="0" smtClean="0"/>
              <a:t> enhancement to the CSOM for </a:t>
            </a:r>
            <a:r>
              <a:rPr lang="en-US" dirty="0" smtClean="0"/>
              <a:t>SharePoint Foundation is that the majority of it functionality has now also</a:t>
            </a:r>
            <a:r>
              <a:rPr lang="en-US" baseline="0" dirty="0" smtClean="0"/>
              <a:t> been exposed to Web service clients making REST calls across the network. This makes it easier to program JavaScript behind Web pages and it opens to doors to client applications that do not run using the .NET framework.</a:t>
            </a:r>
          </a:p>
          <a:p>
            <a:endParaRPr lang="en-US" dirty="0" smtClean="0"/>
          </a:p>
          <a:p>
            <a:r>
              <a:rPr lang="en-US" dirty="0" smtClean="0"/>
              <a:t>While SharePoint</a:t>
            </a:r>
            <a:r>
              <a:rPr lang="en-US" baseline="0" dirty="0" smtClean="0"/>
              <a:t> foundation does not expand its CSOM functionality, many of the SharePoint server services that did not expose Web service entry points in SharePoint 2010 now do in SharePoint 203. </a:t>
            </a:r>
            <a:r>
              <a:rPr lang="en-US" dirty="0" smtClean="0"/>
              <a:t>Some examples</a:t>
            </a:r>
            <a:r>
              <a:rPr lang="en-US" baseline="0" dirty="0" smtClean="0"/>
              <a:t> are Web services exposed for document management, WCM, terms and term sets and user profiles. You should also note that most (but not all) new CSOM functionality introduced in SharePoint Server 2013 is also mirrored with REST-based entry points as well.</a:t>
            </a:r>
            <a:endParaRPr lang="en-US" dirty="0" smtClean="0"/>
          </a:p>
          <a:p>
            <a:endParaRPr lang="en-US" dirty="0"/>
          </a:p>
        </p:txBody>
      </p:sp>
    </p:spTree>
    <p:extLst>
      <p:ext uri="{BB962C8B-B14F-4D97-AF65-F5344CB8AC3E}">
        <p14:creationId xmlns:p14="http://schemas.microsoft.com/office/powerpoint/2010/main" val="17229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different entry points you can use to program against the CSOM.</a:t>
            </a:r>
          </a:p>
          <a:p>
            <a:pPr marL="171450" indent="-171450">
              <a:buFont typeface="Arial" panose="020B0604020202020204" pitchFamily="34" charset="0"/>
              <a:buChar char="•"/>
            </a:pPr>
            <a:r>
              <a:rPr lang="en-US" dirty="0" smtClean="0"/>
              <a:t>.NET</a:t>
            </a:r>
            <a:r>
              <a:rPr lang="en-US" baseline="0" dirty="0" smtClean="0"/>
              <a:t> Applications</a:t>
            </a:r>
          </a:p>
          <a:p>
            <a:pPr marL="171450" indent="-171450">
              <a:buFont typeface="Arial" panose="020B0604020202020204" pitchFamily="34" charset="0"/>
              <a:buChar char="•"/>
            </a:pPr>
            <a:r>
              <a:rPr lang="en-US" baseline="0" dirty="0" smtClean="0"/>
              <a:t>Silverlight Applications</a:t>
            </a:r>
          </a:p>
          <a:p>
            <a:pPr marL="171450" indent="-171450">
              <a:buFont typeface="Arial" panose="020B0604020202020204" pitchFamily="34" charset="0"/>
              <a:buChar char="•"/>
            </a:pPr>
            <a:r>
              <a:rPr lang="en-US" baseline="0" dirty="0" smtClean="0"/>
              <a:t>JavaScript code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.NET applications and Silverlight applications program against class in an assembly while JavaScript code programs against JavaScript objects made accessible through sp.js. In all three cases the programmer </a:t>
            </a:r>
            <a:r>
              <a:rPr lang="en-US" baseline="0" smtClean="0"/>
              <a:t>is shielded </a:t>
            </a:r>
            <a:r>
              <a:rPr lang="en-US" baseline="0" dirty="0" smtClean="0"/>
              <a:t>from having to send and </a:t>
            </a:r>
            <a:r>
              <a:rPr lang="en-US" baseline="0" smtClean="0"/>
              <a:t>receive WCF </a:t>
            </a:r>
            <a:r>
              <a:rPr lang="en-US" baseline="0" dirty="0" smtClean="0"/>
              <a:t>messages are they are sent to the Web server.</a:t>
            </a:r>
            <a:endParaRPr lang="en-US" dirty="0"/>
          </a:p>
        </p:txBody>
      </p:sp>
    </p:spTree>
    <p:extLst>
      <p:ext uri="{BB962C8B-B14F-4D97-AF65-F5344CB8AC3E}">
        <p14:creationId xmlns:p14="http://schemas.microsoft.com/office/powerpoint/2010/main" val="225028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 shows an example of CSOM code which accomplishes the following:</a:t>
            </a:r>
          </a:p>
          <a:p>
            <a:pPr marL="228600" indent="-228600">
              <a:buFont typeface="+mj-lt"/>
              <a:buAutoNum type="arabicPeriod"/>
            </a:pPr>
            <a:r>
              <a:rPr lang="en-US" baseline="0" dirty="0" smtClean="0"/>
              <a:t>Establishes a connection to the SharePoint farm using default credentials</a:t>
            </a:r>
          </a:p>
          <a:p>
            <a:pPr marL="228600" indent="-228600">
              <a:buFont typeface="+mj-lt"/>
              <a:buAutoNum type="arabicPeriod"/>
            </a:pPr>
            <a:r>
              <a:rPr lang="en-US" baseline="0" dirty="0" smtClean="0"/>
              <a:t>Retrieves information about the current site</a:t>
            </a:r>
          </a:p>
          <a:p>
            <a:pPr marL="228600" indent="-228600">
              <a:buFont typeface="+mj-lt"/>
              <a:buAutoNum type="arabicPeriod"/>
            </a:pPr>
            <a:r>
              <a:rPr lang="en-US" baseline="0" dirty="0" smtClean="0"/>
              <a:t>Creates a new Contacts list</a:t>
            </a:r>
          </a:p>
          <a:p>
            <a:pPr marL="228600" indent="-228600">
              <a:buFont typeface="+mj-lt"/>
              <a:buAutoNum type="arabicPeriod"/>
            </a:pPr>
            <a:r>
              <a:rPr lang="en-US" baseline="0" dirty="0" smtClean="0"/>
              <a:t>Retrieves and display information about the lists in the current site</a:t>
            </a:r>
            <a:endParaRPr lang="en-US" dirty="0"/>
          </a:p>
        </p:txBody>
      </p:sp>
    </p:spTree>
    <p:extLst>
      <p:ext uri="{BB962C8B-B14F-4D97-AF65-F5344CB8AC3E}">
        <p14:creationId xmlns:p14="http://schemas.microsoft.com/office/powerpoint/2010/main" val="4078796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3004791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315184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401541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2" r:id="rId24"/>
    <p:sldLayoutId id="2147484153" r:id="rId25"/>
    <p:sldLayoutId id="2147484154" r:id="rId26"/>
    <p:sldLayoutId id="2147484155"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Programming using CSOM </a:t>
            </a:r>
            <a:endParaRPr lang="en-US" dirty="0"/>
          </a:p>
        </p:txBody>
      </p:sp>
      <p:grpSp>
        <p:nvGrpSpPr>
          <p:cNvPr id="42" name="Group 41"/>
          <p:cNvGrpSpPr/>
          <p:nvPr/>
        </p:nvGrpSpPr>
        <p:grpSpPr>
          <a:xfrm>
            <a:off x="1893803" y="1632973"/>
            <a:ext cx="8467810" cy="3683802"/>
            <a:chOff x="228600" y="1143000"/>
            <a:chExt cx="8763000" cy="5106319"/>
          </a:xfrm>
        </p:grpSpPr>
        <p:sp>
          <p:nvSpPr>
            <p:cNvPr id="8" name="Rectangle 7"/>
            <p:cNvSpPr/>
            <p:nvPr/>
          </p:nvSpPr>
          <p:spPr>
            <a:xfrm>
              <a:off x="228600" y="1143000"/>
              <a:ext cx="8763000" cy="5106319"/>
            </a:xfrm>
            <a:prstGeom prst="rect">
              <a:avLst/>
            </a:prstGeom>
            <a:solidFill>
              <a:srgbClr val="EDEB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p>
          </p:txBody>
        </p:sp>
        <p:grpSp>
          <p:nvGrpSpPr>
            <p:cNvPr id="9" name="Group 8"/>
            <p:cNvGrpSpPr/>
            <p:nvPr/>
          </p:nvGrpSpPr>
          <p:grpSpPr>
            <a:xfrm>
              <a:off x="609601" y="1524000"/>
              <a:ext cx="8077199" cy="4526013"/>
              <a:chOff x="0" y="1066800"/>
              <a:chExt cx="8839200" cy="4953009"/>
            </a:xfrm>
          </p:grpSpPr>
          <p:sp>
            <p:nvSpPr>
              <p:cNvPr id="10" name="Rounded Rectangle 9"/>
              <p:cNvSpPr/>
              <p:nvPr/>
            </p:nvSpPr>
            <p:spPr bwMode="auto">
              <a:xfrm>
                <a:off x="5029200" y="1828803"/>
                <a:ext cx="1676400" cy="3429004"/>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Client.svc</a:t>
                </a:r>
              </a:p>
            </p:txBody>
          </p:sp>
          <p:sp>
            <p:nvSpPr>
              <p:cNvPr id="11" name="Rounded Rectangle 10"/>
              <p:cNvSpPr/>
              <p:nvPr/>
            </p:nvSpPr>
            <p:spPr bwMode="auto">
              <a:xfrm>
                <a:off x="7086601" y="1828803"/>
                <a:ext cx="1676400" cy="1371602"/>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Server OM</a:t>
                </a:r>
              </a:p>
            </p:txBody>
          </p:sp>
          <p:sp>
            <p:nvSpPr>
              <p:cNvPr id="12" name="Can 11"/>
              <p:cNvSpPr/>
              <p:nvPr/>
            </p:nvSpPr>
            <p:spPr bwMode="auto">
              <a:xfrm>
                <a:off x="7162800" y="3733806"/>
                <a:ext cx="1676400" cy="1600203"/>
              </a:xfrm>
              <a:prstGeom prst="can">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575" dirty="0">
                    <a:solidFill>
                      <a:sysClr val="windowText" lastClr="000000"/>
                    </a:solidFill>
                    <a:effectLst>
                      <a:outerShdw blurRad="38100" dist="38100" dir="2700000" algn="tl">
                        <a:srgbClr val="000000">
                          <a:alpha val="43137"/>
                        </a:srgbClr>
                      </a:outerShdw>
                    </a:effectLst>
                    <a:latin typeface="Segoe" pitchFamily="34" charset="0"/>
                  </a:rPr>
                  <a:t>Content</a:t>
                </a:r>
                <a:br>
                  <a:rPr lang="en-US" sz="1575" dirty="0">
                    <a:solidFill>
                      <a:sysClr val="windowText" lastClr="000000"/>
                    </a:solidFill>
                    <a:effectLst>
                      <a:outerShdw blurRad="38100" dist="38100" dir="2700000" algn="tl">
                        <a:srgbClr val="000000">
                          <a:alpha val="43137"/>
                        </a:srgbClr>
                      </a:outerShdw>
                    </a:effectLst>
                    <a:latin typeface="Segoe" pitchFamily="34" charset="0"/>
                  </a:rPr>
                </a:br>
                <a:r>
                  <a:rPr lang="en-US" sz="1575" dirty="0">
                    <a:solidFill>
                      <a:sysClr val="windowText" lastClr="000000"/>
                    </a:solidFill>
                    <a:effectLst>
                      <a:outerShdw blurRad="38100" dist="38100" dir="2700000" algn="tl">
                        <a:srgbClr val="000000">
                          <a:alpha val="43137"/>
                        </a:srgbClr>
                      </a:outerShdw>
                    </a:effectLst>
                    <a:latin typeface="Segoe" pitchFamily="34" charset="0"/>
                  </a:rPr>
                  <a:t>database</a:t>
                </a:r>
              </a:p>
            </p:txBody>
          </p:sp>
          <p:sp>
            <p:nvSpPr>
              <p:cNvPr id="13" name="Left-Right Arrow 12"/>
              <p:cNvSpPr/>
              <p:nvPr/>
            </p:nvSpPr>
            <p:spPr bwMode="auto">
              <a:xfrm>
                <a:off x="6629401" y="2209803"/>
                <a:ext cx="609600"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14" name="Left-Right Arrow 13"/>
              <p:cNvSpPr/>
              <p:nvPr/>
            </p:nvSpPr>
            <p:spPr bwMode="auto">
              <a:xfrm rot="5400000">
                <a:off x="7658100" y="3314705"/>
                <a:ext cx="609601" cy="381000"/>
              </a:xfrm>
              <a:prstGeom prst="lef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Connector 14"/>
              <p:cNvCxnSpPr/>
              <p:nvPr/>
            </p:nvCxnSpPr>
            <p:spPr>
              <a:xfrm rot="5400000">
                <a:off x="4266406" y="2590805"/>
                <a:ext cx="305595" cy="7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914400" y="2133603"/>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a:r>
                  <a:rPr lang="en-US" sz="1350" dirty="0">
                    <a:solidFill>
                      <a:sysClr val="windowText" lastClr="000000"/>
                    </a:solidFill>
                    <a:effectLst>
                      <a:outerShdw blurRad="38100" dist="38100" dir="2700000" algn="tl">
                        <a:srgbClr val="000000">
                          <a:alpha val="43137"/>
                        </a:srgbClr>
                      </a:outerShdw>
                    </a:effectLst>
                    <a:latin typeface="Segoe" pitchFamily="34" charset="0"/>
                  </a:rPr>
                  <a:t>JavaScript OM</a:t>
                </a:r>
              </a:p>
            </p:txBody>
          </p:sp>
          <p:sp>
            <p:nvSpPr>
              <p:cNvPr id="17" name="Rounded Rectangle 16"/>
              <p:cNvSpPr/>
              <p:nvPr/>
            </p:nvSpPr>
            <p:spPr bwMode="auto">
              <a:xfrm>
                <a:off x="914400" y="3733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18" name="Rounded Rectangle 17"/>
              <p:cNvSpPr/>
              <p:nvPr/>
            </p:nvSpPr>
            <p:spPr bwMode="auto">
              <a:xfrm>
                <a:off x="914400" y="4495806"/>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Managed OM</a:t>
                </a:r>
              </a:p>
            </p:txBody>
          </p:sp>
          <p:sp>
            <p:nvSpPr>
              <p:cNvPr id="19" name="Rounded Rectangle 18"/>
              <p:cNvSpPr/>
              <p:nvPr/>
            </p:nvSpPr>
            <p:spPr bwMode="auto">
              <a:xfrm>
                <a:off x="914400" y="2819405"/>
                <a:ext cx="2286000" cy="381000"/>
              </a:xfrm>
              <a:prstGeom prst="roundRect">
                <a:avLst/>
              </a:prstGeom>
              <a:ln>
                <a:headEnd type="none" w="med" len="med"/>
                <a:tailEnd type="none" w="med" len="med"/>
              </a:ln>
              <a:effectLst>
                <a:glow rad="101600">
                  <a:schemeClr val="accent4">
                    <a:satMod val="175000"/>
                    <a:alpha val="40000"/>
                  </a:schemeClr>
                </a:glow>
                <a:outerShdw blurRad="50800" dist="38100" dir="5400000" rotWithShape="0">
                  <a:srgbClr val="000000">
                    <a:alpha val="35000"/>
                  </a:srgbClr>
                </a:outerShdw>
              </a:effectLst>
            </p:spPr>
            <p:style>
              <a:lnRef idx="1">
                <a:schemeClr val="accent4"/>
              </a:lnRef>
              <a:fillRef idx="2">
                <a:schemeClr val="accent4"/>
              </a:fillRef>
              <a:effectRef idx="1">
                <a:schemeClr val="accent4"/>
              </a:effectRef>
              <a:fontRef idx="minor">
                <a:schemeClr val="dk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350" dirty="0">
                    <a:solidFill>
                      <a:sysClr val="windowText" lastClr="000000"/>
                    </a:solidFill>
                    <a:effectLst>
                      <a:outerShdw blurRad="38100" dist="38100" dir="2700000" algn="tl">
                        <a:srgbClr val="000000">
                          <a:alpha val="43137"/>
                        </a:srgbClr>
                      </a:outerShdw>
                    </a:effectLst>
                    <a:latin typeface="Segoe" pitchFamily="34" charset="0"/>
                  </a:rPr>
                  <a:t>Proxy</a:t>
                </a:r>
              </a:p>
            </p:txBody>
          </p:sp>
          <p:sp>
            <p:nvSpPr>
              <p:cNvPr id="20" name="Rounded Rectangle 19"/>
              <p:cNvSpPr/>
              <p:nvPr/>
            </p:nvSpPr>
            <p:spPr bwMode="auto">
              <a:xfrm>
                <a:off x="304800" y="5334008"/>
                <a:ext cx="3810001" cy="6858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r>
                  <a:rPr lang="en-US" sz="1125" dirty="0">
                    <a:solidFill>
                      <a:schemeClr val="bg1">
                        <a:lumMod val="75000"/>
                        <a:lumOff val="25000"/>
                      </a:schemeClr>
                    </a:solidFill>
                    <a:latin typeface="Arial Black" pitchFamily="34" charset="0"/>
                  </a:rPr>
                  <a:t>Your C# and VB.NET Code</a:t>
                </a:r>
              </a:p>
            </p:txBody>
          </p:sp>
          <p:sp>
            <p:nvSpPr>
              <p:cNvPr id="21" name="Rounded Rectangle 20"/>
              <p:cNvSpPr/>
              <p:nvPr/>
            </p:nvSpPr>
            <p:spPr bwMode="auto">
              <a:xfrm>
                <a:off x="228600" y="1066800"/>
                <a:ext cx="3886201" cy="6096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a:r>
                  <a:rPr lang="en-US" sz="1125" dirty="0">
                    <a:solidFill>
                      <a:schemeClr val="bg1">
                        <a:lumMod val="75000"/>
                        <a:lumOff val="25000"/>
                      </a:schemeClr>
                    </a:solidFill>
                    <a:latin typeface="Arial Black" pitchFamily="34" charset="0"/>
                  </a:rPr>
                  <a:t>Your JavaScript Code</a:t>
                </a:r>
              </a:p>
            </p:txBody>
          </p:sp>
          <p:cxnSp>
            <p:nvCxnSpPr>
              <p:cNvPr id="22" name="Straight Connector 21"/>
              <p:cNvCxnSpPr/>
              <p:nvPr/>
            </p:nvCxnSpPr>
            <p:spPr>
              <a:xfrm>
                <a:off x="228600" y="3429005"/>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bwMode="auto">
              <a:xfrm>
                <a:off x="3200400" y="3810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4" name="Right Arrow 23"/>
              <p:cNvSpPr/>
              <p:nvPr/>
            </p:nvSpPr>
            <p:spPr bwMode="auto">
              <a:xfrm>
                <a:off x="3200400" y="2895604"/>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5" name="Right Arrow 24"/>
              <p:cNvSpPr/>
              <p:nvPr/>
            </p:nvSpPr>
            <p:spPr bwMode="auto">
              <a:xfrm rot="10800000">
                <a:off x="3200400" y="4572005"/>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6" name="Right Arrow 25"/>
              <p:cNvSpPr/>
              <p:nvPr/>
            </p:nvSpPr>
            <p:spPr bwMode="auto">
              <a:xfrm rot="10800000">
                <a:off x="3200400" y="2209802"/>
                <a:ext cx="1981200" cy="2286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7" name="Right Arrow 26"/>
              <p:cNvSpPr/>
              <p:nvPr/>
            </p:nvSpPr>
            <p:spPr bwMode="auto">
              <a:xfrm rot="16200000">
                <a:off x="1828800" y="4191005"/>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8" name="Right Arrow 27"/>
              <p:cNvSpPr/>
              <p:nvPr/>
            </p:nvSpPr>
            <p:spPr bwMode="auto">
              <a:xfrm rot="5400000">
                <a:off x="1828800" y="2590804"/>
                <a:ext cx="419101" cy="266700"/>
              </a:xfrm>
              <a:prstGeom prst="rightArrow">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29" name="Up-Down Arrow 28"/>
              <p:cNvSpPr/>
              <p:nvPr/>
            </p:nvSpPr>
            <p:spPr bwMode="auto">
              <a:xfrm>
                <a:off x="1828800" y="1600202"/>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0" name="Up-Down Arrow 29"/>
              <p:cNvSpPr/>
              <p:nvPr/>
            </p:nvSpPr>
            <p:spPr bwMode="auto">
              <a:xfrm>
                <a:off x="1905000" y="4800606"/>
                <a:ext cx="304800" cy="609601"/>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79003" fontAlgn="base">
                  <a:spcBef>
                    <a:spcPct val="0"/>
                  </a:spcBef>
                  <a:spcAft>
                    <a:spcPct val="0"/>
                  </a:spcAft>
                </a:pPr>
                <a:endParaRPr lang="en-US" sz="1575" dirty="0">
                  <a:solidFill>
                    <a:srgbClr val="FFFFFF"/>
                  </a:solidFill>
                  <a:effectLst>
                    <a:outerShdw blurRad="38100" dist="38100" dir="2700000" algn="tl">
                      <a:srgbClr val="000000">
                        <a:alpha val="43137"/>
                      </a:srgbClr>
                    </a:outerShdw>
                  </a:effectLst>
                  <a:latin typeface="Segoe" pitchFamily="34" charset="0"/>
                </a:endParaRPr>
              </a:p>
            </p:txBody>
          </p:sp>
          <p:sp>
            <p:nvSpPr>
              <p:cNvPr id="31" name="TextBox 30"/>
              <p:cNvSpPr txBox="1"/>
              <p:nvPr/>
            </p:nvSpPr>
            <p:spPr>
              <a:xfrm>
                <a:off x="3276600" y="2636382"/>
                <a:ext cx="1733550" cy="385172"/>
              </a:xfrm>
              <a:prstGeom prst="rect">
                <a:avLst/>
              </a:prstGeom>
              <a:noFill/>
            </p:spPr>
            <p:txBody>
              <a:bodyPr wrap="square" rtlCol="0">
                <a:spAutoFit/>
              </a:bodyPr>
              <a:lstStyle/>
              <a:p>
                <a:pPr algn="ctr"/>
                <a:r>
                  <a:rPr lang="en-US" sz="1050" dirty="0"/>
                  <a:t>XML Request</a:t>
                </a:r>
              </a:p>
            </p:txBody>
          </p:sp>
          <p:sp>
            <p:nvSpPr>
              <p:cNvPr id="32" name="TextBox 31"/>
              <p:cNvSpPr txBox="1"/>
              <p:nvPr/>
            </p:nvSpPr>
            <p:spPr>
              <a:xfrm>
                <a:off x="3276600" y="3550784"/>
                <a:ext cx="1676946" cy="385172"/>
              </a:xfrm>
              <a:prstGeom prst="rect">
                <a:avLst/>
              </a:prstGeom>
              <a:noFill/>
            </p:spPr>
            <p:txBody>
              <a:bodyPr wrap="square" rtlCol="0">
                <a:spAutoFit/>
              </a:bodyPr>
              <a:lstStyle/>
              <a:p>
                <a:pPr algn="ctr"/>
                <a:r>
                  <a:rPr lang="en-US" sz="1050" dirty="0"/>
                  <a:t>XML Request</a:t>
                </a:r>
              </a:p>
            </p:txBody>
          </p:sp>
          <p:sp>
            <p:nvSpPr>
              <p:cNvPr id="33" name="TextBox 32"/>
              <p:cNvSpPr txBox="1"/>
              <p:nvPr/>
            </p:nvSpPr>
            <p:spPr>
              <a:xfrm>
                <a:off x="3276600" y="1950578"/>
                <a:ext cx="1733550" cy="385172"/>
              </a:xfrm>
              <a:prstGeom prst="rect">
                <a:avLst/>
              </a:prstGeom>
              <a:noFill/>
            </p:spPr>
            <p:txBody>
              <a:bodyPr wrap="square" rtlCol="0">
                <a:spAutoFit/>
              </a:bodyPr>
              <a:lstStyle/>
              <a:p>
                <a:pPr algn="ctr"/>
                <a:r>
                  <a:rPr lang="en-US" sz="1050" dirty="0"/>
                  <a:t>JSON Response</a:t>
                </a:r>
              </a:p>
            </p:txBody>
          </p:sp>
          <p:sp>
            <p:nvSpPr>
              <p:cNvPr id="34" name="TextBox 33"/>
              <p:cNvSpPr txBox="1"/>
              <p:nvPr/>
            </p:nvSpPr>
            <p:spPr>
              <a:xfrm>
                <a:off x="3200399" y="4312782"/>
                <a:ext cx="1905000" cy="385172"/>
              </a:xfrm>
              <a:prstGeom prst="rect">
                <a:avLst/>
              </a:prstGeom>
              <a:noFill/>
            </p:spPr>
            <p:txBody>
              <a:bodyPr wrap="square" rtlCol="0">
                <a:spAutoFit/>
              </a:bodyPr>
              <a:lstStyle/>
              <a:p>
                <a:pPr algn="ctr"/>
                <a:r>
                  <a:rPr lang="en-US" sz="1050" dirty="0"/>
                  <a:t>JSON Response</a:t>
                </a:r>
              </a:p>
            </p:txBody>
          </p:sp>
          <p:cxnSp>
            <p:nvCxnSpPr>
              <p:cNvPr id="35" name="Straight Connector 34"/>
              <p:cNvCxnSpPr/>
              <p:nvPr/>
            </p:nvCxnSpPr>
            <p:spPr>
              <a:xfrm rot="5400000">
                <a:off x="4039393" y="1600202"/>
                <a:ext cx="761207"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191397" y="3352407"/>
                <a:ext cx="4572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229497" y="4228709"/>
                <a:ext cx="381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3657996" y="5189154"/>
                <a:ext cx="1524000" cy="79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0" y="1752600"/>
                <a:ext cx="1066800" cy="402679"/>
              </a:xfrm>
              <a:prstGeom prst="rect">
                <a:avLst/>
              </a:prstGeom>
              <a:noFill/>
            </p:spPr>
            <p:txBody>
              <a:bodyPr wrap="square" rtlCol="0">
                <a:spAutoFit/>
              </a:bodyPr>
              <a:lstStyle/>
              <a:p>
                <a:r>
                  <a:rPr lang="en-US" sz="1125" dirty="0"/>
                  <a:t>Browser</a:t>
                </a:r>
              </a:p>
            </p:txBody>
          </p:sp>
          <p:sp>
            <p:nvSpPr>
              <p:cNvPr id="40" name="TextBox 39"/>
              <p:cNvSpPr txBox="1"/>
              <p:nvPr/>
            </p:nvSpPr>
            <p:spPr>
              <a:xfrm>
                <a:off x="0" y="4953005"/>
                <a:ext cx="1905000" cy="402679"/>
              </a:xfrm>
              <a:prstGeom prst="rect">
                <a:avLst/>
              </a:prstGeom>
              <a:noFill/>
            </p:spPr>
            <p:txBody>
              <a:bodyPr wrap="square" rtlCol="0">
                <a:spAutoFit/>
              </a:bodyPr>
              <a:lstStyle/>
              <a:p>
                <a:r>
                  <a:rPr lang="en-US" sz="1125" dirty="0"/>
                  <a:t>Managed Client</a:t>
                </a:r>
              </a:p>
            </p:txBody>
          </p:sp>
          <p:sp>
            <p:nvSpPr>
              <p:cNvPr id="41" name="TextBox 40"/>
              <p:cNvSpPr txBox="1"/>
              <p:nvPr/>
            </p:nvSpPr>
            <p:spPr>
              <a:xfrm>
                <a:off x="4942904" y="5422452"/>
                <a:ext cx="1986163" cy="402679"/>
              </a:xfrm>
              <a:prstGeom prst="rect">
                <a:avLst/>
              </a:prstGeom>
              <a:noFill/>
            </p:spPr>
            <p:txBody>
              <a:bodyPr wrap="square" rtlCol="0">
                <a:spAutoFit/>
              </a:bodyPr>
              <a:lstStyle/>
              <a:p>
                <a:r>
                  <a:rPr lang="en-US" sz="1125" dirty="0"/>
                  <a:t>SharePoint Web Server</a:t>
                </a:r>
              </a:p>
            </p:txBody>
          </p:sp>
        </p:grpSp>
      </p:grpSp>
    </p:spTree>
    <p:extLst>
      <p:ext uri="{BB962C8B-B14F-4D97-AF65-F5344CB8AC3E}">
        <p14:creationId xmlns:p14="http://schemas.microsoft.com/office/powerpoint/2010/main" val="80319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Managed Code</a:t>
            </a:r>
            <a:endParaRPr lang="en-US" dirty="0"/>
          </a:p>
        </p:txBody>
      </p:sp>
      <p:pic>
        <p:nvPicPr>
          <p:cNvPr id="2" name="Picture 1"/>
          <p:cNvPicPr>
            <a:picLocks noChangeAspect="1"/>
          </p:cNvPicPr>
          <p:nvPr/>
        </p:nvPicPr>
        <p:blipFill>
          <a:blip r:embed="rId3"/>
          <a:stretch>
            <a:fillRect/>
          </a:stretch>
        </p:blipFill>
        <p:spPr>
          <a:xfrm>
            <a:off x="1903412" y="1295400"/>
            <a:ext cx="6910388" cy="5311900"/>
          </a:xfrm>
          <a:prstGeom prst="rect">
            <a:avLst/>
          </a:prstGeom>
          <a:ln>
            <a:solidFill>
              <a:schemeClr val="bg1">
                <a:lumMod val="50000"/>
              </a:schemeClr>
            </a:solidFill>
          </a:ln>
        </p:spPr>
      </p:pic>
    </p:spTree>
    <p:extLst>
      <p:ext uri="{BB962C8B-B14F-4D97-AF65-F5344CB8AC3E}">
        <p14:creationId xmlns:p14="http://schemas.microsoft.com/office/powerpoint/2010/main" val="3662416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using JavaScript</a:t>
            </a:r>
            <a:endParaRPr lang="en-US" dirty="0"/>
          </a:p>
        </p:txBody>
      </p:sp>
      <p:pic>
        <p:nvPicPr>
          <p:cNvPr id="5" name="Picture 4"/>
          <p:cNvPicPr>
            <a:picLocks noChangeAspect="1"/>
          </p:cNvPicPr>
          <p:nvPr/>
        </p:nvPicPr>
        <p:blipFill>
          <a:blip r:embed="rId3"/>
          <a:stretch>
            <a:fillRect/>
          </a:stretch>
        </p:blipFill>
        <p:spPr>
          <a:xfrm>
            <a:off x="2270125" y="1285875"/>
            <a:ext cx="7648575" cy="4286250"/>
          </a:xfrm>
          <a:prstGeom prst="rect">
            <a:avLst/>
          </a:prstGeom>
          <a:ln>
            <a:solidFill>
              <a:schemeClr val="bg1">
                <a:lumMod val="50000"/>
              </a:schemeClr>
            </a:solidFill>
          </a:ln>
        </p:spPr>
      </p:pic>
    </p:spTree>
    <p:extLst>
      <p:ext uri="{BB962C8B-B14F-4D97-AF65-F5344CB8AC3E}">
        <p14:creationId xmlns:p14="http://schemas.microsoft.com/office/powerpoint/2010/main" val="285492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Authentication using CSOM</a:t>
            </a:r>
            <a:endParaRPr lang="en-US" dirty="0"/>
          </a:p>
        </p:txBody>
      </p:sp>
      <p:sp>
        <p:nvSpPr>
          <p:cNvPr id="5" name="Content Placeholder 4"/>
          <p:cNvSpPr>
            <a:spLocks noGrp="1"/>
          </p:cNvSpPr>
          <p:nvPr>
            <p:ph idx="1"/>
          </p:nvPr>
        </p:nvSpPr>
        <p:spPr>
          <a:xfrm>
            <a:off x="1903412" y="1447800"/>
            <a:ext cx="8534400" cy="5181600"/>
          </a:xfrm>
        </p:spPr>
        <p:txBody>
          <a:bodyPr>
            <a:normAutofit/>
          </a:bodyPr>
          <a:lstStyle/>
          <a:p>
            <a:r>
              <a:rPr lang="en-US" dirty="0" smtClean="0"/>
              <a:t>CSOM support user </a:t>
            </a:r>
            <a:r>
              <a:rPr lang="en-US" dirty="0" err="1" smtClean="0"/>
              <a:t>auth</a:t>
            </a:r>
            <a:r>
              <a:rPr lang="en-US" dirty="0" smtClean="0"/>
              <a:t> and app </a:t>
            </a:r>
            <a:r>
              <a:rPr lang="en-US" dirty="0" err="1" smtClean="0"/>
              <a:t>auth</a:t>
            </a:r>
            <a:endParaRPr lang="en-US" dirty="0" smtClean="0"/>
          </a:p>
          <a:p>
            <a:pPr lvl="1"/>
            <a:r>
              <a:rPr lang="en-US" dirty="0" smtClean="0"/>
              <a:t>User </a:t>
            </a:r>
            <a:r>
              <a:rPr lang="en-US" dirty="0" err="1" smtClean="0"/>
              <a:t>auth</a:t>
            </a:r>
            <a:r>
              <a:rPr lang="en-US" dirty="0" smtClean="0"/>
              <a:t> can use Windows of Forms Authentication</a:t>
            </a:r>
          </a:p>
          <a:p>
            <a:pPr lvl="1"/>
            <a:r>
              <a:rPr lang="en-US" dirty="0" smtClean="0"/>
              <a:t>External </a:t>
            </a:r>
            <a:r>
              <a:rPr lang="en-US" dirty="0" err="1" smtClean="0"/>
              <a:t>auth</a:t>
            </a:r>
            <a:r>
              <a:rPr lang="en-US" dirty="0" smtClean="0"/>
              <a:t> used for apps with server-side code</a:t>
            </a:r>
          </a:p>
          <a:p>
            <a:r>
              <a:rPr lang="en-US" dirty="0" smtClean="0"/>
              <a:t>Set authentication mode:</a:t>
            </a:r>
          </a:p>
          <a:p>
            <a:pPr marL="347662" lvl="1" indent="0">
              <a:buNone/>
            </a:pPr>
            <a:r>
              <a:rPr lang="en-US" sz="1800" b="1" dirty="0" err="1">
                <a:latin typeface="Courier New" pitchFamily="49" charset="0"/>
                <a:cs typeface="Courier New" pitchFamily="49" charset="0"/>
              </a:rPr>
              <a:t>clientCtx.AuthenticationMode</a:t>
            </a:r>
            <a:r>
              <a:rPr lang="en-US" sz="1800" b="1" dirty="0">
                <a:latin typeface="Courier New" pitchFamily="49" charset="0"/>
                <a:cs typeface="Courier New" pitchFamily="49" charset="0"/>
              </a:rPr>
              <a:t> = </a:t>
            </a:r>
          </a:p>
          <a:p>
            <a:pPr marL="347662" lvl="1" indent="0">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ClientAuthenticationMode.FormsAuthentication</a:t>
            </a:r>
            <a:r>
              <a:rPr lang="en-US" sz="1800" b="1" dirty="0">
                <a:latin typeface="Courier New" pitchFamily="49" charset="0"/>
                <a:cs typeface="Courier New" pitchFamily="49" charset="0"/>
              </a:rPr>
              <a:t>;</a:t>
            </a:r>
          </a:p>
          <a:p>
            <a:r>
              <a:rPr lang="en-US" dirty="0" smtClean="0"/>
              <a:t>Specify user authentication details:</a:t>
            </a:r>
            <a:endParaRPr lang="en-US" dirty="0"/>
          </a:p>
          <a:p>
            <a:pPr marL="347662" lvl="1" indent="0">
              <a:buNone/>
            </a:pPr>
            <a:r>
              <a:rPr lang="en-US" sz="1400" b="1" dirty="0" err="1">
                <a:latin typeface="Courier New" pitchFamily="49" charset="0"/>
                <a:cs typeface="Courier New" pitchFamily="49" charset="0"/>
              </a:rPr>
              <a:t>FormAuthenticationLoginInfo</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loginInfo</a:t>
            </a:r>
            <a:r>
              <a:rPr lang="en-US" sz="1400" b="1" dirty="0">
                <a:latin typeface="Courier New" pitchFamily="49" charset="0"/>
                <a:cs typeface="Courier New" pitchFamily="49" charset="0"/>
              </a:rPr>
              <a:t> =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new </a:t>
            </a:r>
            <a:r>
              <a:rPr lang="en-US" sz="1400" b="1" dirty="0" err="1">
                <a:latin typeface="Courier New" pitchFamily="49" charset="0"/>
                <a:cs typeface="Courier New" pitchFamily="49" charset="0"/>
              </a:rPr>
              <a:t>FormAuthenticationLoginInfo</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User”,”password</a:t>
            </a:r>
            <a:r>
              <a:rPr lang="en-US" sz="1400" b="1" dirty="0">
                <a:latin typeface="Courier New" pitchFamily="49" charset="0"/>
                <a:cs typeface="Courier New" pitchFamily="49" charset="0"/>
              </a:rPr>
              <a:t>”);</a:t>
            </a:r>
          </a:p>
          <a:p>
            <a:pPr marL="347662" lvl="1" indent="0">
              <a:buNone/>
            </a:pPr>
            <a:r>
              <a:rPr lang="en-US" sz="1400" b="1" dirty="0" err="1">
                <a:latin typeface="Courier New" pitchFamily="49" charset="0"/>
                <a:cs typeface="Courier New" pitchFamily="49" charset="0"/>
              </a:rPr>
              <a:t>clientCtx.FormsAuthenticationLoginInfo</a:t>
            </a:r>
            <a:r>
              <a:rPr lang="en-US" sz="1400" b="1" dirty="0">
                <a:latin typeface="Courier New" pitchFamily="49" charset="0"/>
                <a:cs typeface="Courier New" pitchFamily="49" charset="0"/>
              </a:rPr>
              <a:t> = </a:t>
            </a:r>
            <a:r>
              <a:rPr lang="en-US" sz="1400" b="1" dirty="0" err="1">
                <a:latin typeface="Courier New" pitchFamily="49" charset="0"/>
                <a:cs typeface="Courier New" pitchFamily="49" charset="0"/>
              </a:rPr>
              <a:t>loginInfo</a:t>
            </a:r>
            <a:r>
              <a:rPr lang="en-US" sz="1400" b="1" dirty="0">
                <a:latin typeface="Courier New" pitchFamily="49" charset="0"/>
                <a:cs typeface="Courier New" pitchFamily="49" charset="0"/>
              </a:rPr>
              <a:t>;</a:t>
            </a:r>
          </a:p>
        </p:txBody>
      </p:sp>
    </p:spTree>
    <p:extLst>
      <p:ext uri="{BB962C8B-B14F-4D97-AF65-F5344CB8AC3E}">
        <p14:creationId xmlns:p14="http://schemas.microsoft.com/office/powerpoint/2010/main" val="3476659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Authenticating from the Remote Web</a:t>
            </a:r>
            <a:endParaRPr lang="en-US" dirty="0"/>
          </a:p>
        </p:txBody>
      </p:sp>
      <p:sp>
        <p:nvSpPr>
          <p:cNvPr id="5" name="Content Placeholder 4"/>
          <p:cNvSpPr>
            <a:spLocks noGrp="1"/>
          </p:cNvSpPr>
          <p:nvPr>
            <p:ph idx="1"/>
          </p:nvPr>
        </p:nvSpPr>
        <p:spPr/>
        <p:txBody>
          <a:bodyPr>
            <a:normAutofit/>
          </a:bodyPr>
          <a:lstStyle/>
          <a:p>
            <a:r>
              <a:rPr lang="en-US" sz="2400" dirty="0"/>
              <a:t>Create client context with access token</a:t>
            </a:r>
          </a:p>
          <a:p>
            <a:pPr lvl="1"/>
            <a:r>
              <a:rPr lang="en-US" sz="2000" dirty="0"/>
              <a:t>Call </a:t>
            </a:r>
            <a:r>
              <a:rPr lang="en-US" sz="2000" b="1" dirty="0"/>
              <a:t>GetS2SClientContextwithWindowsIdentity</a:t>
            </a:r>
          </a:p>
          <a:p>
            <a:pPr lvl="1"/>
            <a:r>
              <a:rPr lang="en-US" sz="2000" dirty="0"/>
              <a:t>Commonly done inside using statement</a:t>
            </a:r>
          </a:p>
          <a:p>
            <a:pPr lvl="1"/>
            <a:r>
              <a:rPr lang="en-US" sz="2000" dirty="0"/>
              <a:t>Pass null value for user name for App-only identity</a:t>
            </a:r>
          </a:p>
        </p:txBody>
      </p:sp>
      <p:pic>
        <p:nvPicPr>
          <p:cNvPr id="6" name="Picture 5"/>
          <p:cNvPicPr>
            <a:picLocks noChangeAspect="1"/>
          </p:cNvPicPr>
          <p:nvPr/>
        </p:nvPicPr>
        <p:blipFill>
          <a:blip r:embed="rId2"/>
          <a:stretch>
            <a:fillRect/>
          </a:stretch>
        </p:blipFill>
        <p:spPr>
          <a:xfrm>
            <a:off x="1968431" y="3276600"/>
            <a:ext cx="8329876" cy="1981200"/>
          </a:xfrm>
          <a:prstGeom prst="rect">
            <a:avLst/>
          </a:prstGeom>
          <a:ln>
            <a:solidFill>
              <a:schemeClr val="bg1">
                <a:lumMod val="50000"/>
              </a:schemeClr>
            </a:solidFill>
          </a:ln>
        </p:spPr>
      </p:pic>
    </p:spTree>
    <p:extLst>
      <p:ext uri="{BB962C8B-B14F-4D97-AF65-F5344CB8AC3E}">
        <p14:creationId xmlns:p14="http://schemas.microsoft.com/office/powerpoint/2010/main" val="85456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768" y="3124200"/>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36430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Optimizing the Execution of CSOM Queries</a:t>
            </a:r>
          </a:p>
        </p:txBody>
      </p:sp>
    </p:spTree>
    <p:extLst>
      <p:ext uri="{BB962C8B-B14F-4D97-AF65-F5344CB8AC3E}">
        <p14:creationId xmlns:p14="http://schemas.microsoft.com/office/powerpoint/2010/main" val="38724436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This Code?</a:t>
            </a:r>
            <a:endParaRPr lang="en-US" dirty="0"/>
          </a:p>
        </p:txBody>
      </p:sp>
      <p:pic>
        <p:nvPicPr>
          <p:cNvPr id="4" name="Picture 3"/>
          <p:cNvPicPr>
            <a:picLocks noChangeAspect="1"/>
          </p:cNvPicPr>
          <p:nvPr/>
        </p:nvPicPr>
        <p:blipFill>
          <a:blip r:embed="rId2"/>
          <a:stretch>
            <a:fillRect/>
          </a:stretch>
        </p:blipFill>
        <p:spPr>
          <a:xfrm>
            <a:off x="2970213" y="1600200"/>
            <a:ext cx="5662579" cy="4724400"/>
          </a:xfrm>
          <a:prstGeom prst="rect">
            <a:avLst/>
          </a:prstGeom>
          <a:ln>
            <a:solidFill>
              <a:schemeClr val="bg1">
                <a:lumMod val="50000"/>
              </a:schemeClr>
            </a:solidFill>
          </a:ln>
        </p:spPr>
      </p:pic>
    </p:spTree>
    <p:extLst>
      <p:ext uri="{BB962C8B-B14F-4D97-AF65-F5344CB8AC3E}">
        <p14:creationId xmlns:p14="http://schemas.microsoft.com/office/powerpoint/2010/main" val="326516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CSOM Calls using Fiddler</a:t>
            </a:r>
            <a:endParaRPr lang="en-US" dirty="0"/>
          </a:p>
        </p:txBody>
      </p:sp>
      <p:pic>
        <p:nvPicPr>
          <p:cNvPr id="3" name="Picture 2"/>
          <p:cNvPicPr>
            <a:picLocks noChangeAspect="1"/>
          </p:cNvPicPr>
          <p:nvPr/>
        </p:nvPicPr>
        <p:blipFill>
          <a:blip r:embed="rId2"/>
          <a:stretch>
            <a:fillRect/>
          </a:stretch>
        </p:blipFill>
        <p:spPr>
          <a:xfrm>
            <a:off x="1903412" y="1175904"/>
            <a:ext cx="8605838" cy="5525376"/>
          </a:xfrm>
          <a:prstGeom prst="rect">
            <a:avLst/>
          </a:prstGeom>
        </p:spPr>
      </p:pic>
      <p:pic>
        <p:nvPicPr>
          <p:cNvPr id="4" name="Picture 3"/>
          <p:cNvPicPr>
            <a:picLocks noChangeAspect="1"/>
          </p:cNvPicPr>
          <p:nvPr/>
        </p:nvPicPr>
        <p:blipFill>
          <a:blip r:embed="rId3"/>
          <a:stretch>
            <a:fillRect/>
          </a:stretch>
        </p:blipFill>
        <p:spPr>
          <a:xfrm>
            <a:off x="1674812" y="3276600"/>
            <a:ext cx="2971800" cy="492470"/>
          </a:xfrm>
          <a:prstGeom prst="rect">
            <a:avLst/>
          </a:prstGeom>
          <a:ln>
            <a:solidFill>
              <a:schemeClr val="accent1">
                <a:lumMod val="50000"/>
              </a:schemeClr>
            </a:solidFill>
          </a:ln>
        </p:spPr>
      </p:pic>
      <p:cxnSp>
        <p:nvCxnSpPr>
          <p:cNvPr id="6" name="Straight Arrow Connector 5"/>
          <p:cNvCxnSpPr/>
          <p:nvPr/>
        </p:nvCxnSpPr>
        <p:spPr>
          <a:xfrm>
            <a:off x="4265612" y="3657600"/>
            <a:ext cx="838200" cy="28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524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p:txBody>
          <a:bodyPr/>
          <a:lstStyle/>
          <a:p>
            <a:r>
              <a:rPr lang="en-US" dirty="0" smtClean="0"/>
              <a:t>C# supports the use of lambda expressions</a:t>
            </a:r>
          </a:p>
          <a:p>
            <a:pPr lvl="1"/>
            <a:r>
              <a:rPr lang="en-US" dirty="0" smtClean="0"/>
              <a:t>Syntax Introduced as part of LINQ with .NET 3.5</a:t>
            </a:r>
          </a:p>
          <a:p>
            <a:pPr lvl="1"/>
            <a:r>
              <a:rPr lang="en-US" dirty="0" smtClean="0"/>
              <a:t>Can (and should) be used with CSOM programming</a:t>
            </a:r>
          </a:p>
          <a:p>
            <a:r>
              <a:rPr lang="en-US" dirty="0" smtClean="0"/>
              <a:t>Lambda expression is an anonymous function</a:t>
            </a:r>
          </a:p>
          <a:p>
            <a:pPr lvl="1"/>
            <a:r>
              <a:rPr lang="en-US" dirty="0" smtClean="0"/>
              <a:t>It defines a parameter list and a function body</a:t>
            </a:r>
          </a:p>
          <a:p>
            <a:pPr lvl="2"/>
            <a:r>
              <a:rPr lang="en-US" dirty="0" smtClean="0"/>
              <a:t>[</a:t>
            </a:r>
            <a:r>
              <a:rPr lang="en-US" dirty="0" err="1" smtClean="0"/>
              <a:t>Parameter_list</a:t>
            </a:r>
            <a:r>
              <a:rPr lang="en-US" dirty="0" smtClean="0"/>
              <a:t>] =&gt; [</a:t>
            </a:r>
            <a:r>
              <a:rPr lang="en-US" dirty="0" err="1" smtClean="0"/>
              <a:t>Function_Body</a:t>
            </a:r>
            <a:r>
              <a:rPr lang="en-US" dirty="0" smtClean="0"/>
              <a:t>]</a:t>
            </a:r>
          </a:p>
        </p:txBody>
      </p:sp>
      <p:sp>
        <p:nvSpPr>
          <p:cNvPr id="4" name="Rectangle 3"/>
          <p:cNvSpPr/>
          <p:nvPr/>
        </p:nvSpPr>
        <p:spPr>
          <a:xfrm>
            <a:off x="2741612" y="4495801"/>
            <a:ext cx="6705600" cy="16031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 name="Group 4"/>
          <p:cNvGrpSpPr/>
          <p:nvPr/>
        </p:nvGrpSpPr>
        <p:grpSpPr>
          <a:xfrm>
            <a:off x="2894012" y="4628380"/>
            <a:ext cx="6400800" cy="477021"/>
            <a:chOff x="1066800" y="5257800"/>
            <a:chExt cx="6934200" cy="609600"/>
          </a:xfrm>
        </p:grpSpPr>
        <p:sp>
          <p:nvSpPr>
            <p:cNvPr id="13" name="Rectangle 12"/>
            <p:cNvSpPr/>
            <p:nvPr/>
          </p:nvSpPr>
          <p:spPr>
            <a:xfrm>
              <a:off x="1066800" y="5257800"/>
              <a:ext cx="6934200" cy="6096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99" y="5334000"/>
              <a:ext cx="6858001" cy="450376"/>
            </a:xfrm>
            <a:prstGeom prst="rect">
              <a:avLst/>
            </a:prstGeom>
            <a:noFill/>
            <a:ln w="9525">
              <a:noFill/>
              <a:miter lim="800000"/>
              <a:headEnd/>
              <a:tailEnd/>
            </a:ln>
            <a:effectLst/>
            <a:extLst/>
          </p:spPr>
        </p:pic>
        <p:sp>
          <p:nvSpPr>
            <p:cNvPr id="15" name="Rounded Rectangle 14"/>
            <p:cNvSpPr/>
            <p:nvPr/>
          </p:nvSpPr>
          <p:spPr>
            <a:xfrm>
              <a:off x="3039191" y="5349857"/>
              <a:ext cx="792832"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ounded Rectangle 15"/>
            <p:cNvSpPr/>
            <p:nvPr/>
          </p:nvSpPr>
          <p:spPr>
            <a:xfrm>
              <a:off x="3886200" y="5354262"/>
              <a:ext cx="3810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ounded Rectangle 16"/>
            <p:cNvSpPr/>
            <p:nvPr/>
          </p:nvSpPr>
          <p:spPr>
            <a:xfrm>
              <a:off x="4343400" y="5349857"/>
              <a:ext cx="31242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Rectangle 5"/>
          <p:cNvSpPr/>
          <p:nvPr/>
        </p:nvSpPr>
        <p:spPr>
          <a:xfrm>
            <a:off x="3732213" y="5410200"/>
            <a:ext cx="1445935"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Input Parameter(s)</a:t>
            </a:r>
          </a:p>
        </p:txBody>
      </p:sp>
      <p:cxnSp>
        <p:nvCxnSpPr>
          <p:cNvPr id="7" name="Straight Arrow Connector 6"/>
          <p:cNvCxnSpPr/>
          <p:nvPr/>
        </p:nvCxnSpPr>
        <p:spPr>
          <a:xfrm flipV="1">
            <a:off x="4455180" y="5005102"/>
            <a:ext cx="343833" cy="40509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309203" y="5410352"/>
            <a:ext cx="1316744"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Lambda Operator</a:t>
            </a:r>
          </a:p>
        </p:txBody>
      </p:sp>
      <p:sp>
        <p:nvSpPr>
          <p:cNvPr id="9" name="Rectangle 8"/>
          <p:cNvSpPr/>
          <p:nvPr/>
        </p:nvSpPr>
        <p:spPr>
          <a:xfrm>
            <a:off x="6780213" y="5410352"/>
            <a:ext cx="1445935"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accent1"/>
                </a:solidFill>
              </a:rPr>
              <a:t>Statement Block</a:t>
            </a:r>
          </a:p>
        </p:txBody>
      </p:sp>
      <p:cxnSp>
        <p:nvCxnSpPr>
          <p:cNvPr id="10" name="Straight Arrow Connector 9"/>
          <p:cNvCxnSpPr>
            <a:stCxn id="8" idx="0"/>
          </p:cNvCxnSpPr>
          <p:nvPr/>
        </p:nvCxnSpPr>
        <p:spPr>
          <a:xfrm flipH="1" flipV="1">
            <a:off x="5672381" y="5005102"/>
            <a:ext cx="295194" cy="4052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299958" y="5001656"/>
            <a:ext cx="203222" cy="40869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7012" y="5791201"/>
            <a:ext cx="3962400" cy="30777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bg1">
                    <a:lumMod val="65000"/>
                  </a:schemeClr>
                </a:solidFill>
              </a:rPr>
              <a:t>read as "</a:t>
            </a:r>
            <a:r>
              <a:rPr lang="en-US" sz="1400" dirty="0">
                <a:solidFill>
                  <a:schemeClr val="tx1"/>
                </a:solidFill>
              </a:rPr>
              <a:t>value goes into value starts with B</a:t>
            </a:r>
            <a:r>
              <a:rPr lang="en-US" sz="1400" dirty="0">
                <a:solidFill>
                  <a:schemeClr val="bg1">
                    <a:lumMod val="65000"/>
                  </a:schemeClr>
                </a:solidFill>
              </a:rPr>
              <a:t>"</a:t>
            </a:r>
          </a:p>
        </p:txBody>
      </p:sp>
    </p:spTree>
    <p:extLst>
      <p:ext uri="{BB962C8B-B14F-4D97-AF65-F5344CB8AC3E}">
        <p14:creationId xmlns:p14="http://schemas.microsoft.com/office/powerpoint/2010/main" val="57844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O3656-4 Deep dive into SharePoint Lists with CSOM APIs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Lambda Expressions</a:t>
            </a:r>
            <a:endParaRPr lang="en-US" dirty="0"/>
          </a:p>
        </p:txBody>
      </p:sp>
      <p:sp>
        <p:nvSpPr>
          <p:cNvPr id="9" name="Content Placeholder 8"/>
          <p:cNvSpPr>
            <a:spLocks noGrp="1"/>
          </p:cNvSpPr>
          <p:nvPr>
            <p:ph idx="1"/>
          </p:nvPr>
        </p:nvSpPr>
        <p:spPr/>
        <p:txBody>
          <a:bodyPr>
            <a:normAutofit/>
          </a:bodyPr>
          <a:lstStyle/>
          <a:p>
            <a:r>
              <a:rPr lang="en-US" sz="24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Lambda expressions can be used to optimize</a:t>
            </a:r>
          </a:p>
          <a:p>
            <a:pPr lvl="1"/>
            <a:r>
              <a:rPr lang="en-US" sz="2000" dirty="0"/>
              <a:t>You can indicate which properties you want populated</a:t>
            </a:r>
          </a:p>
        </p:txBody>
      </p:sp>
      <p:pic>
        <p:nvPicPr>
          <p:cNvPr id="4" name="Picture 3"/>
          <p:cNvPicPr>
            <a:picLocks noChangeAspect="1"/>
          </p:cNvPicPr>
          <p:nvPr/>
        </p:nvPicPr>
        <p:blipFill>
          <a:blip r:embed="rId2"/>
          <a:stretch>
            <a:fillRect/>
          </a:stretch>
        </p:blipFill>
        <p:spPr>
          <a:xfrm>
            <a:off x="7710444" y="2373453"/>
            <a:ext cx="1745208" cy="165120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7801768" y="5375396"/>
            <a:ext cx="2362200" cy="679208"/>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894013" y="5245682"/>
            <a:ext cx="4238625" cy="723900"/>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3198813" y="2743200"/>
            <a:ext cx="3724275" cy="704850"/>
          </a:xfrm>
          <a:prstGeom prst="rect">
            <a:avLst/>
          </a:prstGeom>
          <a:ln>
            <a:solidFill>
              <a:schemeClr val="bg1">
                <a:lumMod val="50000"/>
              </a:schemeClr>
            </a:solidFill>
          </a:ln>
        </p:spPr>
      </p:pic>
      <p:sp>
        <p:nvSpPr>
          <p:cNvPr id="13" name="Right Arrow 12"/>
          <p:cNvSpPr/>
          <p:nvPr/>
        </p:nvSpPr>
        <p:spPr>
          <a:xfrm>
            <a:off x="7085012" y="2971801"/>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237412" y="5487746"/>
            <a:ext cx="442912" cy="227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66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Where() and </a:t>
            </a:r>
            <a:r>
              <a:rPr lang="en-US" dirty="0"/>
              <a:t>Include</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Where lets you pass filter criteria to server</a:t>
            </a:r>
          </a:p>
          <a:p>
            <a:pPr lvl="1"/>
            <a:endParaRPr lang="en-US" sz="2000" dirty="0"/>
          </a:p>
          <a:p>
            <a:endParaRPr lang="en-US" dirty="0" smtClean="0"/>
          </a:p>
          <a:p>
            <a:pPr lvl="1"/>
            <a:endParaRPr lang="en-US" sz="2000" dirty="0"/>
          </a:p>
          <a:p>
            <a:r>
              <a:rPr lang="en-US" sz="2400" dirty="0"/>
              <a:t>Include lets you pick fields on item in a collection</a:t>
            </a:r>
          </a:p>
          <a:p>
            <a:endParaRPr lang="en-US" dirty="0"/>
          </a:p>
          <a:p>
            <a:pPr lvl="1"/>
            <a:endParaRPr lang="en-US" sz="2000" dirty="0"/>
          </a:p>
          <a:p>
            <a:r>
              <a:rPr lang="en-US" sz="2400" dirty="0"/>
              <a:t>Syntax is powerful although hard to read and write at first</a:t>
            </a:r>
          </a:p>
        </p:txBody>
      </p:sp>
      <p:pic>
        <p:nvPicPr>
          <p:cNvPr id="5" name="Picture 4"/>
          <p:cNvPicPr>
            <a:picLocks noChangeAspect="1"/>
          </p:cNvPicPr>
          <p:nvPr/>
        </p:nvPicPr>
        <p:blipFill>
          <a:blip r:embed="rId2"/>
          <a:stretch>
            <a:fillRect/>
          </a:stretch>
        </p:blipFill>
        <p:spPr>
          <a:xfrm>
            <a:off x="2424456" y="2071953"/>
            <a:ext cx="6324600" cy="88529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2436814" y="3854408"/>
            <a:ext cx="7467599" cy="565192"/>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424456" y="5181600"/>
            <a:ext cx="6019800" cy="908274"/>
          </a:xfrm>
          <a:prstGeom prst="rect">
            <a:avLst/>
          </a:prstGeom>
          <a:ln>
            <a:solidFill>
              <a:schemeClr val="bg1">
                <a:lumMod val="50000"/>
              </a:schemeClr>
            </a:solidFill>
          </a:ln>
        </p:spPr>
      </p:pic>
    </p:spTree>
    <p:extLst>
      <p:ext uri="{BB962C8B-B14F-4D97-AF65-F5344CB8AC3E}">
        <p14:creationId xmlns:p14="http://schemas.microsoft.com/office/powerpoint/2010/main" val="838549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Optimizing CSOM Queries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Creating Lists and Document Libraries</a:t>
            </a:r>
          </a:p>
        </p:txBody>
      </p:sp>
    </p:spTree>
    <p:extLst>
      <p:ext uri="{BB962C8B-B14F-4D97-AF65-F5344CB8AC3E}">
        <p14:creationId xmlns:p14="http://schemas.microsoft.com/office/powerpoint/2010/main" val="2051760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Objects</a:t>
            </a:r>
            <a:endParaRPr lang="en-US" dirty="0"/>
          </a:p>
        </p:txBody>
      </p:sp>
      <p:sp>
        <p:nvSpPr>
          <p:cNvPr id="3" name="Content Placeholder 2"/>
          <p:cNvSpPr>
            <a:spLocks noGrp="1"/>
          </p:cNvSpPr>
          <p:nvPr>
            <p:ph idx="1"/>
          </p:nvPr>
        </p:nvSpPr>
        <p:spPr/>
        <p:txBody>
          <a:bodyPr>
            <a:normAutofit/>
          </a:bodyPr>
          <a:lstStyle/>
          <a:p>
            <a:r>
              <a:rPr lang="en-US" sz="2400" dirty="0"/>
              <a:t>CSOM uses pattern based on creation objects:</a:t>
            </a:r>
          </a:p>
          <a:p>
            <a:pPr lvl="2"/>
            <a:r>
              <a:rPr lang="en-US" sz="1600" dirty="0" err="1"/>
              <a:t>ListCreationInformation</a:t>
            </a:r>
            <a:r>
              <a:rPr lang="en-US" sz="1600" dirty="0"/>
              <a:t>()</a:t>
            </a:r>
          </a:p>
          <a:p>
            <a:pPr lvl="2"/>
            <a:r>
              <a:rPr lang="en-US" sz="1600" dirty="0" err="1"/>
              <a:t>ListItemCreationInformation</a:t>
            </a:r>
            <a:r>
              <a:rPr lang="en-US" sz="1600" dirty="0"/>
              <a:t>()</a:t>
            </a:r>
          </a:p>
          <a:p>
            <a:pPr lvl="2"/>
            <a:r>
              <a:rPr lang="en-US" sz="1600" dirty="0" err="1"/>
              <a:t>WebCreationInformation</a:t>
            </a:r>
            <a:r>
              <a:rPr lang="en-US" sz="1600" dirty="0"/>
              <a:t>()</a:t>
            </a:r>
          </a:p>
          <a:p>
            <a:pPr lvl="2"/>
            <a:r>
              <a:rPr lang="en-US" sz="1600" dirty="0" err="1"/>
              <a:t>NavigationNodeCreationInformation</a:t>
            </a:r>
            <a:r>
              <a:rPr lang="en-US" sz="1600" dirty="0"/>
              <a:t>()</a:t>
            </a:r>
          </a:p>
          <a:p>
            <a:pPr lvl="2"/>
            <a:r>
              <a:rPr lang="en-US" sz="1600" dirty="0"/>
              <a:t>…</a:t>
            </a:r>
          </a:p>
          <a:p>
            <a:endParaRPr lang="en-US" sz="2400" dirty="0"/>
          </a:p>
        </p:txBody>
      </p:sp>
    </p:spTree>
    <p:extLst>
      <p:ext uri="{BB962C8B-B14F-4D97-AF65-F5344CB8AC3E}">
        <p14:creationId xmlns:p14="http://schemas.microsoft.com/office/powerpoint/2010/main" val="2289052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1979612" y="1600201"/>
            <a:ext cx="7353300" cy="3380919"/>
          </a:xfrm>
          <a:prstGeom prst="rect">
            <a:avLst/>
          </a:prstGeom>
          <a:ln>
            <a:solidFill>
              <a:schemeClr val="bg1">
                <a:lumMod val="50000"/>
              </a:schemeClr>
            </a:solidFill>
          </a:ln>
        </p:spPr>
      </p:pic>
    </p:spTree>
    <p:extLst>
      <p:ext uri="{BB962C8B-B14F-4D97-AF65-F5344CB8AC3E}">
        <p14:creationId xmlns:p14="http://schemas.microsoft.com/office/powerpoint/2010/main" val="1204366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653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979612" y="1295400"/>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356444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Creating Content Types and Lists </a:t>
            </a:r>
            <a:r>
              <a:rPr lang="en-US" dirty="0" smtClean="0"/>
              <a:t>using CSOM</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066508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Registering Remote Event Receivers</a:t>
            </a:r>
          </a:p>
        </p:txBody>
      </p:sp>
    </p:spTree>
    <p:extLst>
      <p:ext uri="{BB962C8B-B14F-4D97-AF65-F5344CB8AC3E}">
        <p14:creationId xmlns:p14="http://schemas.microsoft.com/office/powerpoint/2010/main" val="8662668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CSOM 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Remote Event Receivers</a:t>
            </a:r>
            <a:endParaRPr lang="en-US" dirty="0"/>
          </a:p>
        </p:txBody>
      </p:sp>
      <p:sp>
        <p:nvSpPr>
          <p:cNvPr id="10" name="Content Placeholder 9"/>
          <p:cNvSpPr>
            <a:spLocks noGrp="1"/>
          </p:cNvSpPr>
          <p:nvPr>
            <p:ph idx="1"/>
          </p:nvPr>
        </p:nvSpPr>
        <p:spPr/>
        <p:txBody>
          <a:bodyPr>
            <a:normAutofit/>
          </a:bodyPr>
          <a:lstStyle/>
          <a:p>
            <a:r>
              <a:rPr lang="en-US" sz="2000" dirty="0"/>
              <a:t>Remote Event Receivers require registration</a:t>
            </a:r>
          </a:p>
          <a:p>
            <a:pPr lvl="1"/>
            <a:r>
              <a:rPr lang="en-US" sz="1600" dirty="0"/>
              <a:t>Declarative registration only possible in app web</a:t>
            </a:r>
          </a:p>
          <a:p>
            <a:pPr lvl="1"/>
            <a:r>
              <a:rPr lang="en-US" sz="1600" dirty="0"/>
              <a:t>Registration in host web requires CSOM code</a:t>
            </a:r>
          </a:p>
          <a:p>
            <a:pPr lvl="1"/>
            <a:r>
              <a:rPr lang="en-US" sz="1600" dirty="0"/>
              <a:t>Remote web must supply the required entry point (e.g. </a:t>
            </a:r>
            <a:r>
              <a:rPr lang="en-US" sz="1600" dirty="0" err="1"/>
              <a:t>MyEventReceiver.svc</a:t>
            </a:r>
            <a:r>
              <a:rPr lang="en-US" sz="1600" dirty="0"/>
              <a:t>)</a:t>
            </a:r>
          </a:p>
        </p:txBody>
      </p:sp>
      <p:pic>
        <p:nvPicPr>
          <p:cNvPr id="11" name="Picture 10"/>
          <p:cNvPicPr>
            <a:picLocks noChangeAspect="1"/>
          </p:cNvPicPr>
          <p:nvPr/>
        </p:nvPicPr>
        <p:blipFill>
          <a:blip r:embed="rId2"/>
          <a:stretch>
            <a:fillRect/>
          </a:stretch>
        </p:blipFill>
        <p:spPr>
          <a:xfrm>
            <a:off x="2055812" y="2879286"/>
            <a:ext cx="7239000" cy="2759514"/>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8228013" y="4594516"/>
            <a:ext cx="2275483" cy="2123784"/>
          </a:xfrm>
          <a:prstGeom prst="rect">
            <a:avLst/>
          </a:prstGeom>
          <a:ln>
            <a:solidFill>
              <a:schemeClr val="bg1">
                <a:lumMod val="50000"/>
              </a:schemeClr>
            </a:solidFill>
          </a:ln>
        </p:spPr>
      </p:pic>
      <p:cxnSp>
        <p:nvCxnSpPr>
          <p:cNvPr id="13" name="Straight Arrow Connector 12"/>
          <p:cNvCxnSpPr/>
          <p:nvPr/>
        </p:nvCxnSpPr>
        <p:spPr>
          <a:xfrm flipV="1">
            <a:off x="7548390" y="5932879"/>
            <a:ext cx="755822" cy="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986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smtClean="0"/>
              <a:t>CSOM Overview</a:t>
            </a:r>
            <a:endParaRPr lang="en-US" sz="2800" dirty="0"/>
          </a:p>
          <a:p>
            <a:pPr lvl="0"/>
            <a:r>
              <a:rPr lang="en-US" sz="2800" dirty="0"/>
              <a:t>Optimizing the Execution of CSOM Queries</a:t>
            </a:r>
          </a:p>
          <a:p>
            <a:pPr lvl="0"/>
            <a:r>
              <a:rPr lang="en-US" sz="2800" dirty="0"/>
              <a:t>Creating Lists and Document Libraries</a:t>
            </a:r>
          </a:p>
          <a:p>
            <a:pPr lvl="0"/>
            <a:r>
              <a:rPr lang="en-US" sz="2800" dirty="0"/>
              <a:t>Registering Remote Event Receivers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03776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321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CSOM Overview</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Client Object Model (CSOM)?</a:t>
            </a:r>
            <a:endParaRPr lang="en-US" dirty="0"/>
          </a:p>
        </p:txBody>
      </p:sp>
      <p:sp>
        <p:nvSpPr>
          <p:cNvPr id="3" name="Content Placeholder 2"/>
          <p:cNvSpPr>
            <a:spLocks noGrp="1"/>
          </p:cNvSpPr>
          <p:nvPr>
            <p:ph idx="1"/>
          </p:nvPr>
        </p:nvSpPr>
        <p:spPr/>
        <p:txBody>
          <a:bodyPr/>
          <a:lstStyle/>
          <a:p>
            <a:r>
              <a:rPr lang="en-US" dirty="0" smtClean="0"/>
              <a:t>Advantages of CSOM over the REST API</a:t>
            </a:r>
          </a:p>
          <a:p>
            <a:pPr lvl="1"/>
            <a:r>
              <a:rPr lang="en-US" dirty="0" smtClean="0"/>
              <a:t>Strongly-typed programming</a:t>
            </a:r>
          </a:p>
          <a:p>
            <a:pPr lvl="1"/>
            <a:r>
              <a:rPr lang="en-US" dirty="0" smtClean="0"/>
              <a:t>Higher productivity when writing C# or VB.NET</a:t>
            </a:r>
          </a:p>
          <a:p>
            <a:pPr lvl="1"/>
            <a:r>
              <a:rPr lang="en-US" dirty="0" smtClean="0"/>
              <a:t>Provides ability to batch requests to web server</a:t>
            </a:r>
          </a:p>
          <a:p>
            <a:pPr lvl="1"/>
            <a:r>
              <a:rPr lang="en-US" dirty="0" smtClean="0"/>
              <a:t>Some areas are covered by CSOM but not REST </a:t>
            </a:r>
          </a:p>
        </p:txBody>
      </p:sp>
    </p:spTree>
    <p:extLst>
      <p:ext uri="{BB962C8B-B14F-4D97-AF65-F5344CB8AC3E}">
        <p14:creationId xmlns:p14="http://schemas.microsoft.com/office/powerpoint/2010/main" val="294523654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Areas</a:t>
            </a:r>
            <a:endParaRPr lang="en-US" dirty="0"/>
          </a:p>
        </p:txBody>
      </p:sp>
      <p:sp>
        <p:nvSpPr>
          <p:cNvPr id="3" name="Content Placeholder 2"/>
          <p:cNvSpPr>
            <a:spLocks noGrp="1"/>
          </p:cNvSpPr>
          <p:nvPr>
            <p:ph idx="1"/>
          </p:nvPr>
        </p:nvSpPr>
        <p:spPr/>
        <p:txBody>
          <a:bodyPr/>
          <a:lstStyle/>
          <a:p>
            <a:r>
              <a:rPr lang="en-US" dirty="0" smtClean="0"/>
              <a:t>What can you do with CSOM?</a:t>
            </a:r>
          </a:p>
          <a:p>
            <a:pPr lvl="1"/>
            <a:r>
              <a:rPr lang="en-US" dirty="0" smtClean="0"/>
              <a:t>Work within a specific site collection</a:t>
            </a:r>
          </a:p>
          <a:p>
            <a:pPr lvl="1"/>
            <a:r>
              <a:rPr lang="en-US" dirty="0" smtClean="0"/>
              <a:t>Read and modify site properties</a:t>
            </a:r>
          </a:p>
          <a:p>
            <a:pPr lvl="1"/>
            <a:r>
              <a:rPr lang="en-US" dirty="0"/>
              <a:t>Create site columns and content types</a:t>
            </a:r>
          </a:p>
          <a:p>
            <a:pPr lvl="1"/>
            <a:r>
              <a:rPr lang="en-US" dirty="0" smtClean="0"/>
              <a:t>Create lists, items, views and list types</a:t>
            </a:r>
          </a:p>
          <a:p>
            <a:pPr lvl="1"/>
            <a:r>
              <a:rPr lang="en-US" dirty="0" smtClean="0"/>
              <a:t>Register remote event handlers</a:t>
            </a:r>
          </a:p>
          <a:p>
            <a:pPr lvl="1"/>
            <a:r>
              <a:rPr lang="en-US" dirty="0" smtClean="0"/>
              <a:t>Create folder and upload and download files</a:t>
            </a:r>
          </a:p>
          <a:p>
            <a:pPr lvl="1"/>
            <a:r>
              <a:rPr lang="en-US" dirty="0" smtClean="0"/>
              <a:t>Add web part and web part pages</a:t>
            </a:r>
          </a:p>
          <a:p>
            <a:pPr marL="0" indent="0">
              <a:buNone/>
            </a:pPr>
            <a:endParaRPr lang="en-US" dirty="0"/>
          </a:p>
        </p:txBody>
      </p:sp>
    </p:spTree>
    <p:extLst>
      <p:ext uri="{BB962C8B-B14F-4D97-AF65-F5344CB8AC3E}">
        <p14:creationId xmlns:p14="http://schemas.microsoft.com/office/powerpoint/2010/main" val="141434066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CSOM Expansion in SharePoint 2013?</a:t>
            </a:r>
            <a:endParaRPr lang="en-US" dirty="0"/>
          </a:p>
        </p:txBody>
      </p:sp>
      <p:sp>
        <p:nvSpPr>
          <p:cNvPr id="5" name="Content Placeholder 4"/>
          <p:cNvSpPr>
            <a:spLocks noGrp="1"/>
          </p:cNvSpPr>
          <p:nvPr>
            <p:ph idx="1"/>
          </p:nvPr>
        </p:nvSpPr>
        <p:spPr/>
        <p:txBody>
          <a:bodyPr/>
          <a:lstStyle/>
          <a:p>
            <a:r>
              <a:rPr lang="en-US" dirty="0" smtClean="0"/>
              <a:t>New APIs with SharePoint Server functionality</a:t>
            </a:r>
          </a:p>
          <a:p>
            <a:pPr lvl="1"/>
            <a:r>
              <a:rPr lang="en-US" sz="2000" dirty="0"/>
              <a:t>User Profiles</a:t>
            </a:r>
          </a:p>
          <a:p>
            <a:pPr lvl="1"/>
            <a:r>
              <a:rPr lang="en-US" sz="2000" dirty="0"/>
              <a:t>Search</a:t>
            </a:r>
          </a:p>
          <a:p>
            <a:pPr lvl="1"/>
            <a:r>
              <a:rPr lang="en-US" sz="2000" dirty="0"/>
              <a:t>Taxonomy</a:t>
            </a:r>
          </a:p>
          <a:p>
            <a:pPr lvl="1"/>
            <a:r>
              <a:rPr lang="en-US" sz="2000" dirty="0"/>
              <a:t>Feeds</a:t>
            </a:r>
          </a:p>
          <a:p>
            <a:pPr lvl="1"/>
            <a:r>
              <a:rPr lang="en-US" sz="2000" dirty="0"/>
              <a:t>Publishing</a:t>
            </a:r>
          </a:p>
          <a:p>
            <a:pPr lvl="1"/>
            <a:r>
              <a:rPr lang="en-US" sz="2000" dirty="0"/>
              <a:t>Sharing</a:t>
            </a:r>
          </a:p>
          <a:p>
            <a:pPr lvl="1"/>
            <a:r>
              <a:rPr lang="en-US" sz="2000" dirty="0"/>
              <a:t>Workflow</a:t>
            </a:r>
          </a:p>
          <a:p>
            <a:pPr lvl="1"/>
            <a:r>
              <a:rPr lang="en-US" sz="2000" dirty="0"/>
              <a:t>E-Discovery</a:t>
            </a:r>
          </a:p>
          <a:p>
            <a:pPr lvl="1"/>
            <a:r>
              <a:rPr lang="en-US" sz="2000" dirty="0"/>
              <a:t>IRM</a:t>
            </a:r>
          </a:p>
          <a:p>
            <a:pPr lvl="1"/>
            <a:r>
              <a:rPr lang="en-US" sz="2000" dirty="0"/>
              <a:t>Analytics</a:t>
            </a:r>
          </a:p>
          <a:p>
            <a:pPr lvl="1"/>
            <a:r>
              <a:rPr lang="en-US" sz="2000" dirty="0"/>
              <a:t>Business Data</a:t>
            </a:r>
          </a:p>
        </p:txBody>
      </p:sp>
    </p:spTree>
    <p:extLst>
      <p:ext uri="{BB962C8B-B14F-4D97-AF65-F5344CB8AC3E}">
        <p14:creationId xmlns:p14="http://schemas.microsoft.com/office/powerpoint/2010/main" val="3620834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SharePoint 2013 Remote API Architecture</a:t>
            </a:r>
            <a:endParaRPr lang="en-US" dirty="0"/>
          </a:p>
        </p:txBody>
      </p:sp>
      <p:grpSp>
        <p:nvGrpSpPr>
          <p:cNvPr id="11" name="Group 10"/>
          <p:cNvGrpSpPr/>
          <p:nvPr/>
        </p:nvGrpSpPr>
        <p:grpSpPr>
          <a:xfrm>
            <a:off x="1751013" y="2362201"/>
            <a:ext cx="8710461" cy="3562887"/>
            <a:chOff x="814539" y="2304513"/>
            <a:chExt cx="7415062" cy="2811208"/>
          </a:xfrm>
        </p:grpSpPr>
        <p:cxnSp>
          <p:nvCxnSpPr>
            <p:cNvPr id="7" name="Straight Connector 6"/>
            <p:cNvCxnSpPr/>
            <p:nvPr/>
          </p:nvCxnSpPr>
          <p:spPr>
            <a:xfrm>
              <a:off x="838201" y="3229279"/>
              <a:ext cx="73914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Right Arrow Callout 11"/>
            <p:cNvSpPr/>
            <p:nvPr/>
          </p:nvSpPr>
          <p:spPr>
            <a:xfrm rot="16200000">
              <a:off x="4420934" y="1753307"/>
              <a:ext cx="1483499" cy="3869377"/>
            </a:xfrm>
            <a:prstGeom prst="rightArrowCallout">
              <a:avLst>
                <a:gd name="adj1" fmla="val 46561"/>
                <a:gd name="adj2" fmla="val 34138"/>
                <a:gd name="adj3" fmla="val 25000"/>
                <a:gd name="adj4" fmla="val 62622"/>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endParaRPr lang="en-US" sz="1350">
                <a:solidFill>
                  <a:prstClr val="white"/>
                </a:solidFill>
              </a:endParaRPr>
            </a:p>
          </p:txBody>
        </p:sp>
        <p:sp>
          <p:nvSpPr>
            <p:cNvPr id="2" name="Rectangle 1"/>
            <p:cNvSpPr/>
            <p:nvPr/>
          </p:nvSpPr>
          <p:spPr>
            <a:xfrm>
              <a:off x="3306845"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JavaScript Library</a:t>
              </a:r>
            </a:p>
          </p:txBody>
        </p:sp>
        <p:sp>
          <p:nvSpPr>
            <p:cNvPr id="3" name="Rectangle 2"/>
            <p:cNvSpPr/>
            <p:nvPr/>
          </p:nvSpPr>
          <p:spPr>
            <a:xfrm>
              <a:off x="4563746" y="3669200"/>
              <a:ext cx="1143000" cy="685979"/>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a:solidFill>
                    <a:schemeClr val="bg1"/>
                  </a:solidFill>
                  <a:latin typeface="Segoe UI" pitchFamily="34" charset="0"/>
                  <a:ea typeface="Segoe UI" pitchFamily="34" charset="0"/>
                  <a:cs typeface="Segoe UI" pitchFamily="34" charset="0"/>
                </a:rPr>
                <a:t>Silverlight Library</a:t>
              </a:r>
            </a:p>
          </p:txBody>
        </p:sp>
        <p:sp>
          <p:nvSpPr>
            <p:cNvPr id="4" name="Rectangle 3"/>
            <p:cNvSpPr/>
            <p:nvPr/>
          </p:nvSpPr>
          <p:spPr>
            <a:xfrm>
              <a:off x="5820648" y="3669200"/>
              <a:ext cx="1143000" cy="68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17" tIns="43958" rIns="87917" bIns="43958" rtlCol="0" anchor="ctr"/>
            <a:lstStyle/>
            <a:p>
              <a:pPr algn="ctr" defTabSz="659476"/>
              <a:r>
                <a:rPr lang="en-US" sz="1350" dirty="0" err="1">
                  <a:solidFill>
                    <a:schemeClr val="bg1"/>
                  </a:solidFill>
                  <a:latin typeface="Segoe UI" pitchFamily="34" charset="0"/>
                  <a:ea typeface="Segoe UI" pitchFamily="34" charset="0"/>
                  <a:cs typeface="Segoe UI" pitchFamily="34" charset="0"/>
                </a:rPr>
                <a:t>.Net</a:t>
              </a:r>
              <a:r>
                <a:rPr lang="en-US" sz="1350" dirty="0">
                  <a:solidFill>
                    <a:schemeClr val="bg1"/>
                  </a:solidFill>
                  <a:latin typeface="Segoe UI" pitchFamily="34" charset="0"/>
                  <a:ea typeface="Segoe UI" pitchFamily="34" charset="0"/>
                  <a:cs typeface="Segoe UI" pitchFamily="34" charset="0"/>
                </a:rPr>
                <a:t> CLR Library</a:t>
              </a:r>
            </a:p>
          </p:txBody>
        </p:sp>
        <p:sp>
          <p:nvSpPr>
            <p:cNvPr id="5" name="Rectangle 4"/>
            <p:cNvSpPr/>
            <p:nvPr/>
          </p:nvSpPr>
          <p:spPr>
            <a:xfrm>
              <a:off x="1905002" y="4486907"/>
              <a:ext cx="5181599" cy="6288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87917" tIns="43958" rIns="87917" bIns="43958" rtlCol="0" anchor="ctr"/>
            <a:lstStyle/>
            <a:p>
              <a:pPr algn="ctr" defTabSz="659476"/>
              <a:r>
                <a:rPr lang="en-US" sz="2000" dirty="0">
                  <a:solidFill>
                    <a:srgbClr val="343434">
                      <a:lumMod val="75000"/>
                    </a:srgbClr>
                  </a:solidFill>
                  <a:latin typeface="Segoe UI" pitchFamily="34" charset="0"/>
                  <a:ea typeface="Segoe UI" pitchFamily="34" charset="0"/>
                  <a:cs typeface="Segoe UI" pitchFamily="34" charset="0"/>
                </a:rPr>
                <a:t>Custom Client Code</a:t>
              </a:r>
            </a:p>
          </p:txBody>
        </p:sp>
        <p:sp>
          <p:nvSpPr>
            <p:cNvPr id="8" name="TextBox 7"/>
            <p:cNvSpPr txBox="1"/>
            <p:nvPr/>
          </p:nvSpPr>
          <p:spPr>
            <a:xfrm>
              <a:off x="844387" y="3229282"/>
              <a:ext cx="523684"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Client</a:t>
              </a:r>
            </a:p>
          </p:txBody>
        </p:sp>
        <p:sp>
          <p:nvSpPr>
            <p:cNvPr id="9" name="TextBox 8"/>
            <p:cNvSpPr txBox="1"/>
            <p:nvPr/>
          </p:nvSpPr>
          <p:spPr>
            <a:xfrm>
              <a:off x="814539" y="2946245"/>
              <a:ext cx="561457" cy="233965"/>
            </a:xfrm>
            <a:prstGeom prst="rect">
              <a:avLst/>
            </a:prstGeom>
            <a:noFill/>
          </p:spPr>
          <p:txBody>
            <a:bodyPr wrap="none" lIns="87917" tIns="43958" rIns="87917" bIns="43958" rtlCol="0">
              <a:spAutoFit/>
            </a:bodyPr>
            <a:lstStyle/>
            <a:p>
              <a:pPr defTabSz="659476"/>
              <a:r>
                <a:rPr lang="en-US" sz="1350" dirty="0">
                  <a:solidFill>
                    <a:prstClr val="black"/>
                  </a:solidFill>
                  <a:latin typeface="Segoe UI" pitchFamily="34" charset="0"/>
                  <a:ea typeface="Segoe UI" pitchFamily="34" charset="0"/>
                  <a:cs typeface="Segoe UI" pitchFamily="34" charset="0"/>
                </a:rPr>
                <a:t>Server</a:t>
              </a:r>
            </a:p>
          </p:txBody>
        </p:sp>
        <p:sp>
          <p:nvSpPr>
            <p:cNvPr id="10" name="Rectangle 9"/>
            <p:cNvSpPr/>
            <p:nvPr/>
          </p:nvSpPr>
          <p:spPr>
            <a:xfrm>
              <a:off x="1981201" y="2304513"/>
              <a:ext cx="5105400" cy="6288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87917" tIns="43958" rIns="87917" bIns="43958" rtlCol="0" anchor="ctr"/>
            <a:lstStyle/>
            <a:p>
              <a:pPr algn="ctr" defTabSz="659476"/>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api</a:t>
              </a:r>
              <a:r>
                <a:rPr lang="en-US" sz="2000" dirty="0">
                  <a:solidFill>
                    <a:schemeClr val="bg1"/>
                  </a:solidFill>
                  <a:latin typeface="Segoe UI" pitchFamily="34" charset="0"/>
                  <a:ea typeface="Segoe UI" pitchFamily="34" charset="0"/>
                  <a:cs typeface="Segoe UI" pitchFamily="34" charset="0"/>
                </a:rPr>
                <a:t>  </a:t>
              </a:r>
              <a:r>
                <a:rPr lang="en-US" sz="2000" dirty="0">
                  <a:solidFill>
                    <a:schemeClr val="bg1">
                      <a:lumMod val="85000"/>
                    </a:schemeClr>
                  </a:solidFill>
                  <a:latin typeface="Segoe UI" pitchFamily="34" charset="0"/>
                  <a:ea typeface="Segoe UI" pitchFamily="34" charset="0"/>
                  <a:cs typeface="Segoe UI" pitchFamily="34" charset="0"/>
                </a:rPr>
                <a:t>is new alias for</a:t>
              </a:r>
              <a:r>
                <a:rPr lang="en-US" sz="2000" dirty="0">
                  <a:solidFill>
                    <a:schemeClr val="bg1"/>
                  </a:solidFill>
                  <a:latin typeface="Segoe UI" pitchFamily="34" charset="0"/>
                  <a:ea typeface="Segoe UI" pitchFamily="34" charset="0"/>
                  <a:cs typeface="Segoe UI" pitchFamily="34" charset="0"/>
                </a:rPr>
                <a:t> </a:t>
              </a:r>
              <a:r>
                <a:rPr lang="en-US" sz="2000" b="1" dirty="0">
                  <a:solidFill>
                    <a:schemeClr val="bg1"/>
                  </a:solidFill>
                  <a:latin typeface="Segoe UI" pitchFamily="34" charset="0"/>
                  <a:ea typeface="Segoe UI" pitchFamily="34" charset="0"/>
                  <a:cs typeface="Segoe UI" pitchFamily="34" charset="0"/>
                </a:rPr>
                <a:t>_</a:t>
              </a:r>
              <a:r>
                <a:rPr lang="en-US" sz="2000" b="1" dirty="0" err="1">
                  <a:solidFill>
                    <a:schemeClr val="bg1"/>
                  </a:solidFill>
                  <a:latin typeface="Segoe UI" pitchFamily="34" charset="0"/>
                  <a:ea typeface="Segoe UI" pitchFamily="34" charset="0"/>
                  <a:cs typeface="Segoe UI" pitchFamily="34" charset="0"/>
                </a:rPr>
                <a:t>vti_bin</a:t>
              </a:r>
              <a:r>
                <a:rPr lang="en-US" sz="2000" b="1" dirty="0">
                  <a:solidFill>
                    <a:schemeClr val="bg1"/>
                  </a:solidFill>
                  <a:latin typeface="Segoe UI" pitchFamily="34" charset="0"/>
                  <a:ea typeface="Segoe UI" pitchFamily="34" charset="0"/>
                  <a:cs typeface="Segoe UI" pitchFamily="34" charset="0"/>
                </a:rPr>
                <a:t>/client.svc</a:t>
              </a:r>
            </a:p>
          </p:txBody>
        </p:sp>
        <p:sp>
          <p:nvSpPr>
            <p:cNvPr id="14" name="Down Arrow 13"/>
            <p:cNvSpPr/>
            <p:nvPr/>
          </p:nvSpPr>
          <p:spPr>
            <a:xfrm rot="10800000">
              <a:off x="1962762" y="2985718"/>
              <a:ext cx="1228483" cy="1489464"/>
            </a:xfrm>
            <a:prstGeom prst="downArrow">
              <a:avLst>
                <a:gd name="adj1" fmla="val 51994"/>
                <a:gd name="adj2" fmla="val 52111"/>
              </a:avLst>
            </a:prstGeom>
          </p:spPr>
          <p:style>
            <a:lnRef idx="2">
              <a:schemeClr val="accent3">
                <a:shade val="50000"/>
              </a:schemeClr>
            </a:lnRef>
            <a:fillRef idx="1">
              <a:schemeClr val="accent3"/>
            </a:fillRef>
            <a:effectRef idx="0">
              <a:schemeClr val="accent3"/>
            </a:effectRef>
            <a:fontRef idx="minor">
              <a:schemeClr val="lt1"/>
            </a:fontRef>
          </p:style>
          <p:txBody>
            <a:bodyPr lIns="87917" tIns="43958" rIns="87917" bIns="43958" rtlCol="0" anchor="ctr"/>
            <a:lstStyle/>
            <a:p>
              <a:pPr algn="ctr" defTabSz="659476"/>
              <a:endParaRPr lang="en-US" sz="1350" dirty="0">
                <a:solidFill>
                  <a:prstClr val="white"/>
                </a:solidFill>
              </a:endParaRPr>
            </a:p>
          </p:txBody>
        </p:sp>
        <p:sp>
          <p:nvSpPr>
            <p:cNvPr id="15" name="TextBox 14"/>
            <p:cNvSpPr txBox="1"/>
            <p:nvPr/>
          </p:nvSpPr>
          <p:spPr>
            <a:xfrm>
              <a:off x="2081702" y="3322827"/>
              <a:ext cx="990600" cy="215751"/>
            </a:xfrm>
            <a:prstGeom prst="rect">
              <a:avLst/>
            </a:prstGeom>
            <a:noFill/>
          </p:spPr>
          <p:txBody>
            <a:bodyPr wrap="square" lIns="87917" tIns="43958" rIns="87917" bIns="43958" rtlCol="0">
              <a:spAutoFit/>
            </a:bodyPr>
            <a:lstStyle/>
            <a:p>
              <a:pPr algn="ctr" defTabSz="659476"/>
              <a:r>
                <a:rPr lang="en-US" sz="1200" b="1" dirty="0">
                  <a:solidFill>
                    <a:schemeClr val="bg1"/>
                  </a:solidFill>
                </a:rPr>
                <a:t>OData</a:t>
              </a:r>
            </a:p>
          </p:txBody>
        </p:sp>
        <p:sp>
          <p:nvSpPr>
            <p:cNvPr id="16" name="TextBox 15"/>
            <p:cNvSpPr txBox="1"/>
            <p:nvPr/>
          </p:nvSpPr>
          <p:spPr>
            <a:xfrm>
              <a:off x="4667383" y="3096315"/>
              <a:ext cx="990600" cy="397884"/>
            </a:xfrm>
            <a:prstGeom prst="rect">
              <a:avLst/>
            </a:prstGeom>
            <a:noFill/>
          </p:spPr>
          <p:txBody>
            <a:bodyPr wrap="square" lIns="87917" tIns="43958" rIns="87917" bIns="43958" rtlCol="0">
              <a:spAutoFit/>
            </a:bodyPr>
            <a:lstStyle/>
            <a:p>
              <a:pPr algn="ctr" defTabSz="659476"/>
              <a:r>
                <a:rPr lang="en-US" sz="1350" dirty="0">
                  <a:solidFill>
                    <a:schemeClr val="bg1"/>
                  </a:solidFill>
                  <a:effectLst>
                    <a:outerShdw blurRad="50800" dist="38100" dir="2700000" algn="tl" rotWithShape="0">
                      <a:prstClr val="black">
                        <a:alpha val="40000"/>
                      </a:prstClr>
                    </a:outerShdw>
                  </a:effectLst>
                </a:rPr>
                <a:t>Execute Query</a:t>
              </a:r>
            </a:p>
          </p:txBody>
        </p:sp>
      </p:grpSp>
    </p:spTree>
    <p:extLst>
      <p:ext uri="{BB962C8B-B14F-4D97-AF65-F5344CB8AC3E}">
        <p14:creationId xmlns:p14="http://schemas.microsoft.com/office/powerpoint/2010/main" val="285514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Changes to CSOM in SharePoint 2013</a:t>
            </a:r>
            <a:endParaRPr lang="en-US" dirty="0"/>
          </a:p>
        </p:txBody>
      </p:sp>
      <p:sp>
        <p:nvSpPr>
          <p:cNvPr id="5" name="Content Placeholder 4"/>
          <p:cNvSpPr>
            <a:spLocks noGrp="1"/>
          </p:cNvSpPr>
          <p:nvPr>
            <p:ph idx="1"/>
          </p:nvPr>
        </p:nvSpPr>
        <p:spPr/>
        <p:txBody>
          <a:bodyPr/>
          <a:lstStyle/>
          <a:p>
            <a:r>
              <a:rPr lang="en-US" dirty="0" smtClean="0"/>
              <a:t>SharePoint Foundation 2013</a:t>
            </a:r>
          </a:p>
          <a:p>
            <a:pPr lvl="1"/>
            <a:r>
              <a:rPr lang="en-US" dirty="0" smtClean="0"/>
              <a:t>No significant </a:t>
            </a:r>
            <a:r>
              <a:rPr lang="en-US" dirty="0"/>
              <a:t>c</a:t>
            </a:r>
            <a:r>
              <a:rPr lang="en-US" dirty="0" smtClean="0"/>
              <a:t>hanges to CSOM beyond REST support</a:t>
            </a:r>
          </a:p>
          <a:p>
            <a:pPr lvl="1"/>
            <a:r>
              <a:rPr lang="en-US" dirty="0" smtClean="0"/>
              <a:t>Primary investment was adding REST to existing API</a:t>
            </a:r>
          </a:p>
          <a:p>
            <a:pPr marL="345373" lvl="1" indent="0">
              <a:buNone/>
            </a:pPr>
            <a:r>
              <a:rPr lang="en-US" dirty="0" smtClean="0"/>
              <a:t/>
            </a:r>
            <a:br>
              <a:rPr lang="en-US" dirty="0" smtClean="0"/>
            </a:br>
            <a:endParaRPr lang="en-US" dirty="0" smtClean="0"/>
          </a:p>
          <a:p>
            <a:pPr marL="345373" lvl="1" indent="0">
              <a:buNone/>
            </a:pPr>
            <a:endParaRPr lang="en-US" dirty="0" smtClean="0"/>
          </a:p>
          <a:p>
            <a:r>
              <a:rPr lang="en-US" dirty="0" smtClean="0"/>
              <a:t>SharePoint Server 2013</a:t>
            </a:r>
          </a:p>
          <a:p>
            <a:pPr lvl="1"/>
            <a:r>
              <a:rPr lang="en-US" dirty="0" smtClean="0"/>
              <a:t>New APIs added with CSOM and REST support</a:t>
            </a:r>
          </a:p>
          <a:p>
            <a:pPr lvl="1"/>
            <a:endParaRPr lang="en-US" dirty="0" smtClean="0"/>
          </a:p>
          <a:p>
            <a:pPr lvl="1"/>
            <a:endParaRPr lang="en-US" dirty="0"/>
          </a:p>
        </p:txBody>
      </p:sp>
      <p:pic>
        <p:nvPicPr>
          <p:cNvPr id="2" name="Picture 1"/>
          <p:cNvPicPr>
            <a:picLocks noChangeAspect="1"/>
          </p:cNvPicPr>
          <p:nvPr/>
        </p:nvPicPr>
        <p:blipFill>
          <a:blip r:embed="rId3"/>
          <a:stretch>
            <a:fillRect/>
          </a:stretch>
        </p:blipFill>
        <p:spPr>
          <a:xfrm>
            <a:off x="2759197" y="5181600"/>
            <a:ext cx="5258835" cy="1447800"/>
          </a:xfrm>
          <a:prstGeom prst="rect">
            <a:avLst/>
          </a:prstGeom>
          <a:ln>
            <a:solidFill>
              <a:schemeClr val="bg1">
                <a:lumMod val="75000"/>
              </a:schemeClr>
            </a:solidFill>
          </a:ln>
        </p:spPr>
      </p:pic>
      <p:pic>
        <p:nvPicPr>
          <p:cNvPr id="4" name="Picture 3"/>
          <p:cNvPicPr>
            <a:picLocks noChangeAspect="1"/>
          </p:cNvPicPr>
          <p:nvPr/>
        </p:nvPicPr>
        <p:blipFill>
          <a:blip r:embed="rId4"/>
          <a:stretch>
            <a:fillRect/>
          </a:stretch>
        </p:blipFill>
        <p:spPr>
          <a:xfrm>
            <a:off x="2741612" y="2995322"/>
            <a:ext cx="3761154" cy="890878"/>
          </a:xfrm>
          <a:prstGeom prst="rect">
            <a:avLst/>
          </a:prstGeom>
          <a:ln>
            <a:solidFill>
              <a:schemeClr val="bg1">
                <a:lumMod val="75000"/>
              </a:schemeClr>
            </a:solidFill>
          </a:ln>
        </p:spPr>
      </p:pic>
    </p:spTree>
    <p:extLst>
      <p:ext uri="{BB962C8B-B14F-4D97-AF65-F5344CB8AC3E}">
        <p14:creationId xmlns:p14="http://schemas.microsoft.com/office/powerpoint/2010/main" val="41328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terms/"/>
    <ds:schemaRef ds:uri="5fad15d0-477e-40da-a20d-40d4ca777cbd"/>
    <ds:schemaRef ds:uri="http://purl.org/dc/dcmityp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1927</Words>
  <Application>Microsoft Office PowerPoint</Application>
  <PresentationFormat>Custom</PresentationFormat>
  <Paragraphs>226</Paragraphs>
  <Slides>32</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Arial</vt:lpstr>
      <vt:lpstr>Arial Black</vt:lpstr>
      <vt:lpstr>Calibri</vt:lpstr>
      <vt:lpstr>Consolas</vt:lpstr>
      <vt:lpstr>Courier New</vt:lpstr>
      <vt:lpstr>Lucida Console</vt:lpstr>
      <vt:lpstr>Segoe</vt:lpstr>
      <vt:lpstr>Segoe UI</vt:lpstr>
      <vt:lpstr>Segoe UI Light</vt:lpstr>
      <vt:lpstr>Wingdings</vt:lpstr>
      <vt:lpstr>5-30055_Office Template 2012 - 16x9 - White Background</vt:lpstr>
      <vt:lpstr>5-30055_Office Template 2012 - 16x9 - Colored Accent Slides</vt:lpstr>
      <vt:lpstr>Office 365 Development</vt:lpstr>
      <vt:lpstr>O3656-4 Deep dive into SharePoint Lists with CSOM APIs</vt:lpstr>
      <vt:lpstr>Agenda </vt:lpstr>
      <vt:lpstr>CSOM Overview</vt:lpstr>
      <vt:lpstr>Why Client Object Model (CSOM)?</vt:lpstr>
      <vt:lpstr>Supported Areas</vt:lpstr>
      <vt:lpstr>CSOM Expansion in SharePoint 2013?</vt:lpstr>
      <vt:lpstr>SharePoint 2013 Remote API Architecture</vt:lpstr>
      <vt:lpstr>Changes to CSOM in SharePoint 2013</vt:lpstr>
      <vt:lpstr>Programming using CSOM </vt:lpstr>
      <vt:lpstr>CSOM using Managed Code</vt:lpstr>
      <vt:lpstr>CSOM using JavaScript</vt:lpstr>
      <vt:lpstr>Authentication using CSOM</vt:lpstr>
      <vt:lpstr>Authenticating from the Remote Web</vt:lpstr>
      <vt:lpstr>Remote Error Handling</vt:lpstr>
      <vt:lpstr>Optimizing the Execution of CSOM Queries</vt:lpstr>
      <vt:lpstr>What’s Wrong with This Code?</vt:lpstr>
      <vt:lpstr>Inspecting CSOM Calls using Fiddler</vt:lpstr>
      <vt:lpstr>Lambda Expressions</vt:lpstr>
      <vt:lpstr>Using Lambda Expressions</vt:lpstr>
      <vt:lpstr>Using Where() and Include()</vt:lpstr>
      <vt:lpstr>PowerPoint Presentation</vt:lpstr>
      <vt:lpstr>Creating Lists and Document Libraries</vt:lpstr>
      <vt:lpstr>Creating Objects</vt:lpstr>
      <vt:lpstr>Creating a List</vt:lpstr>
      <vt:lpstr>Checking Whether the List Already Exists</vt:lpstr>
      <vt:lpstr>Creating List Items</vt:lpstr>
      <vt:lpstr>PowerPoint Presentation</vt:lpstr>
      <vt:lpstr>Registering Remote Event Receivers</vt:lpstr>
      <vt:lpstr>Registering Remote Event Receivers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with CSOM APIs</dc:title>
  <dc:subject/>
  <dc:creator/>
  <cp:keywords/>
  <dc:description/>
  <cp:lastModifiedBy/>
  <cp:revision>1</cp:revision>
  <dcterms:created xsi:type="dcterms:W3CDTF">2014-07-23T12:37:45Z</dcterms:created>
  <dcterms:modified xsi:type="dcterms:W3CDTF">2014-12-01T15:08:09Z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