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5"/>
  </p:notesMasterIdLst>
  <p:handoutMasterIdLst>
    <p:handoutMasterId r:id="rId36"/>
  </p:handoutMasterIdLst>
  <p:sldIdLst>
    <p:sldId id="778" r:id="rId6"/>
    <p:sldId id="889" r:id="rId7"/>
    <p:sldId id="779" r:id="rId8"/>
    <p:sldId id="780" r:id="rId9"/>
    <p:sldId id="788" r:id="rId10"/>
    <p:sldId id="783" r:id="rId11"/>
    <p:sldId id="869" r:id="rId12"/>
    <p:sldId id="871" r:id="rId13"/>
    <p:sldId id="870" r:id="rId14"/>
    <p:sldId id="872" r:id="rId15"/>
    <p:sldId id="865" r:id="rId16"/>
    <p:sldId id="873" r:id="rId17"/>
    <p:sldId id="874" r:id="rId18"/>
    <p:sldId id="875" r:id="rId19"/>
    <p:sldId id="876" r:id="rId20"/>
    <p:sldId id="866" r:id="rId21"/>
    <p:sldId id="867" r:id="rId22"/>
    <p:sldId id="881" r:id="rId23"/>
    <p:sldId id="882" r:id="rId24"/>
    <p:sldId id="878" r:id="rId25"/>
    <p:sldId id="879" r:id="rId26"/>
    <p:sldId id="880" r:id="rId27"/>
    <p:sldId id="868" r:id="rId28"/>
    <p:sldId id="853" r:id="rId29"/>
    <p:sldId id="883" r:id="rId30"/>
    <p:sldId id="884" r:id="rId31"/>
    <p:sldId id="885" r:id="rId32"/>
    <p:sldId id="886" r:id="rId33"/>
    <p:sldId id="887" r:id="rId3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048" autoAdjust="0"/>
  </p:normalViewPr>
  <p:slideViewPr>
    <p:cSldViewPr snapToGrid="0">
      <p:cViewPr varScale="1">
        <p:scale>
          <a:sx n="64" d="100"/>
          <a:sy n="64" d="100"/>
        </p:scale>
        <p:origin x="1668" y="10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10/5/2014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10/5/2014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office.microsoft.com/en-us/sharepoint-server-help/what-is-onedrive-for-business-HA102822076.aspx#difference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office.microsoft.com/en-us/sharepoint-server-help/redir/HA104105232.aspx?CTT=5&amp;origin=HA102822076"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office.microsoft.com/en-us/sharepoint-server-help/redir/HA104138582.aspx?CTT=5&amp;origin=HA102788380"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office.microsoft.com/en-us/sharepoint-server-help/redir/HA102832401.aspx?CTT=5&amp;origin=HA102822076"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office.microsoft.com/en-us/sharepoint-server-help/redir/XT104067049.aspx?CTT=5&amp;origin=HA102822076"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
        <p:nvSpPr>
          <p:cNvPr id="10" name="Date Placeholder 9"/>
          <p:cNvSpPr>
            <a:spLocks noGrp="1"/>
          </p:cNvSpPr>
          <p:nvPr>
            <p:ph type="dt" idx="13"/>
          </p:nvPr>
        </p:nvSpPr>
        <p:spPr/>
        <p:txBody>
          <a:bodyPr/>
          <a:lstStyle/>
          <a:p>
            <a:fld id="{F6D0C1E9-C76A-461C-8E91-17FFC972AC04}" type="datetime1">
              <a:rPr lang="en-US" smtClean="0">
                <a:solidFill>
                  <a:prstClr val="black"/>
                </a:solidFill>
              </a:rPr>
              <a:pPr/>
              <a:t>10/5/2014</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59924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support for $skip</a:t>
            </a:r>
            <a:r>
              <a:rPr lang="en-US" baseline="0" dirty="0" smtClean="0"/>
              <a:t> and $</a:t>
            </a:r>
            <a:r>
              <a:rPr lang="en-US" baseline="0" dirty="0" err="1" smtClean="0"/>
              <a:t>orderby</a:t>
            </a:r>
            <a:r>
              <a:rPr lang="en-US" baseline="0" dirty="0" smtClean="0"/>
              <a:t> so paging is post-query</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Note that the OneDrive URI is hard-coded just for clarity. Normally, you would get this from the discover service.</a:t>
            </a:r>
          </a:p>
          <a:p>
            <a:endParaRPr lang="en-US" dirty="0"/>
          </a:p>
        </p:txBody>
      </p:sp>
      <p:sp>
        <p:nvSpPr>
          <p:cNvPr id="4" name="Date Placeholder 3"/>
          <p:cNvSpPr>
            <a:spLocks noGrp="1"/>
          </p:cNvSpPr>
          <p:nvPr>
            <p:ph type="dt" idx="10"/>
          </p:nvPr>
        </p:nvSpPr>
        <p:spPr/>
        <p:txBody>
          <a:bodyPr/>
          <a:lstStyle/>
          <a:p>
            <a:fld id="{9F6C2A45-62A9-453C-B1A0-E9BD4232256A}" type="datetime1">
              <a:rPr lang="en-US" smtClean="0"/>
              <a:t>10/5/2014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5922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Note that the OneDrive URI is hard-coded just for clarity. Normally, you would get this from the discover service.</a:t>
            </a:r>
          </a:p>
          <a:p>
            <a:endParaRPr lang="en-US" dirty="0"/>
          </a:p>
        </p:txBody>
      </p:sp>
      <p:sp>
        <p:nvSpPr>
          <p:cNvPr id="4" name="Date Placeholder 3"/>
          <p:cNvSpPr>
            <a:spLocks noGrp="1"/>
          </p:cNvSpPr>
          <p:nvPr>
            <p:ph type="dt" idx="10"/>
          </p:nvPr>
        </p:nvSpPr>
        <p:spPr/>
        <p:txBody>
          <a:bodyPr/>
          <a:lstStyle/>
          <a:p>
            <a:fld id="{4A523DA0-D7F9-40C8-93F2-955D0B90721A}" type="datetime1">
              <a:rPr lang="en-US" smtClean="0"/>
              <a:t>10/5/2014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46729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Note that the OneDrive URI is hard-coded just for clarity. </a:t>
            </a:r>
            <a:r>
              <a:rPr lang="en-US" smtClean="0"/>
              <a:t>Normally, you would get this from the discover service.</a:t>
            </a:r>
          </a:p>
          <a:p>
            <a:endParaRPr lang="en-US"/>
          </a:p>
        </p:txBody>
      </p:sp>
      <p:sp>
        <p:nvSpPr>
          <p:cNvPr id="4" name="Date Placeholder 3"/>
          <p:cNvSpPr>
            <a:spLocks noGrp="1"/>
          </p:cNvSpPr>
          <p:nvPr>
            <p:ph type="dt" idx="10"/>
          </p:nvPr>
        </p:nvSpPr>
        <p:spPr/>
        <p:txBody>
          <a:bodyPr/>
          <a:lstStyle/>
          <a:p>
            <a:fld id="{1CC0E6A2-9C05-4C6A-B248-617B7C1A9EAE}" type="datetime1">
              <a:rPr lang="en-US" smtClean="0"/>
              <a:t>10/5/2014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4553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80687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10/5/2014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29736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10/5/2014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697203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10/5/2014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29</a:t>
            </a:fld>
            <a:endParaRPr lang="en-US" dirty="0"/>
          </a:p>
        </p:txBody>
      </p:sp>
    </p:spTree>
    <p:extLst>
      <p:ext uri="{BB962C8B-B14F-4D97-AF65-F5344CB8AC3E}">
        <p14:creationId xmlns:p14="http://schemas.microsoft.com/office/powerpoint/2010/main" val="499749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OneDrive for Business is a personal library intended for storing and organizing your work documents. As an integral part of Office 365 or SharePoint Server 2013, OneDrive for Business lets you work within the context of your organization, with features such as direct access to your organization’s address book.</a:t>
            </a:r>
          </a:p>
          <a:p>
            <a:r>
              <a:rPr lang="en-US" b="1" dirty="0" smtClean="0"/>
              <a:t> Note </a:t>
            </a:r>
            <a:r>
              <a:rPr lang="en-US" dirty="0" smtClean="0"/>
              <a:t>   </a:t>
            </a:r>
            <a:r>
              <a:rPr lang="en-US" dirty="0" smtClean="0">
                <a:hlinkClick r:id="rId3"/>
              </a:rPr>
              <a:t>OneDrive for Business is different from OneDrive</a:t>
            </a:r>
            <a:r>
              <a:rPr lang="en-US" dirty="0" smtClean="0"/>
              <a:t>, which is intended for personal storage separate from your workplace. </a:t>
            </a:r>
            <a:r>
              <a:rPr lang="en-US" dirty="0" smtClean="0">
                <a:hlinkClick r:id="rId4"/>
              </a:rPr>
              <a:t>OneDrive for Business is also different from your team site</a:t>
            </a:r>
            <a:r>
              <a:rPr lang="en-US" dirty="0" smtClean="0"/>
              <a:t>, which is intended for storing team or project-related documents. </a:t>
            </a:r>
          </a:p>
          <a:p>
            <a:endParaRPr lang="en-US" dirty="0"/>
          </a:p>
        </p:txBody>
      </p:sp>
      <p:sp>
        <p:nvSpPr>
          <p:cNvPr id="4" name="Date Placeholder 3"/>
          <p:cNvSpPr>
            <a:spLocks noGrp="1"/>
          </p:cNvSpPr>
          <p:nvPr>
            <p:ph type="dt" idx="10"/>
          </p:nvPr>
        </p:nvSpPr>
        <p:spPr/>
        <p:txBody>
          <a:bodyPr/>
          <a:lstStyle/>
          <a:p>
            <a:fld id="{EF0BC8FF-1410-4CCA-B01C-BFED761700B3}" type="datetime1">
              <a:rPr lang="en-US" smtClean="0"/>
              <a:t>10/5/2014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3392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The documents and folders you store in OneDrive for Business are private until you decide to share them. When you share documents and folders, you can decide whether to let people edit them, or just view them. You can also </a:t>
            </a:r>
            <a:r>
              <a:rPr lang="en-US" dirty="0" smtClean="0">
                <a:effectLst/>
                <a:hlinkClick r:id="rId3"/>
              </a:rPr>
              <a:t>share documents or folders in a site library</a:t>
            </a:r>
            <a:r>
              <a:rPr lang="en-US" dirty="0" smtClean="0">
                <a:effectLst/>
              </a:rPr>
              <a:t>.</a:t>
            </a:r>
          </a:p>
          <a:p>
            <a:r>
              <a:rPr lang="en-US" b="1" dirty="0" smtClean="0"/>
              <a:t> Note </a:t>
            </a:r>
            <a:r>
              <a:rPr lang="en-US" dirty="0" smtClean="0"/>
              <a:t>   If you’re using Office 365, you may be able share documents with external users (people not on your network) by inviting them as “Guests,” or by creating and posting guest links</a:t>
            </a:r>
          </a:p>
          <a:p>
            <a:endParaRPr lang="en-US" dirty="0"/>
          </a:p>
        </p:txBody>
      </p:sp>
      <p:sp>
        <p:nvSpPr>
          <p:cNvPr id="4" name="Date Placeholder 3"/>
          <p:cNvSpPr>
            <a:spLocks noGrp="1"/>
          </p:cNvSpPr>
          <p:nvPr>
            <p:ph type="dt" idx="10"/>
          </p:nvPr>
        </p:nvSpPr>
        <p:spPr/>
        <p:txBody>
          <a:bodyPr/>
          <a:lstStyle/>
          <a:p>
            <a:fld id="{ADC4CC81-B90F-4AD9-813B-0B6C2BAB785E}" type="datetime1">
              <a:rPr lang="en-US" smtClean="0"/>
              <a:t>10/5/2014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4452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OneDrive for Business sync app lets you </a:t>
            </a:r>
            <a:r>
              <a:rPr lang="en-US" dirty="0" smtClean="0">
                <a:hlinkClick r:id="rId3"/>
              </a:rPr>
              <a:t>synchronize your OneDrive for Business library or other SharePoint site libraries to your local computer</a:t>
            </a:r>
            <a:r>
              <a:rPr lang="en-US" dirty="0" smtClean="0"/>
              <a:t>. This sync app is available with Office 2013 or with Office 365 subscriptions that include Office 2013 applications. If you don’t have Office 2013, a </a:t>
            </a:r>
            <a:r>
              <a:rPr lang="en-US" dirty="0" smtClean="0">
                <a:hlinkClick r:id="rId4"/>
              </a:rPr>
              <a:t>free download</a:t>
            </a:r>
            <a:r>
              <a:rPr lang="en-US" dirty="0" smtClean="0"/>
              <a:t> of the OneDrive for Business sync app is also available. </a:t>
            </a:r>
          </a:p>
          <a:p>
            <a:r>
              <a:rPr lang="en-US" dirty="0" smtClean="0"/>
              <a:t>To sync OneDrive for Business, sign in to Office 365 or SharePoint, select </a:t>
            </a:r>
            <a:r>
              <a:rPr lang="en-US" b="1" dirty="0" smtClean="0"/>
              <a:t>OneDrive</a:t>
            </a:r>
            <a:r>
              <a:rPr lang="en-US" dirty="0" smtClean="0"/>
              <a:t> at the top of the page, and then click </a:t>
            </a:r>
            <a:r>
              <a:rPr lang="en-US" b="1" dirty="0" smtClean="0"/>
              <a:t>Sync</a:t>
            </a:r>
            <a:r>
              <a:rPr lang="en-US" dirty="0" smtClean="0"/>
              <a:t>.</a:t>
            </a:r>
          </a:p>
          <a:p>
            <a:endParaRPr lang="en-US" dirty="0" smtClean="0"/>
          </a:p>
          <a:p>
            <a:r>
              <a:rPr lang="en-US" dirty="0" smtClean="0"/>
              <a:t>You’ll find your synchronized files in your File Explorer, under Favorites. If you’re syncing an Office 365 OneDrive for Business library, your synchronized files appear in the OneDrive@&lt;</a:t>
            </a:r>
            <a:r>
              <a:rPr lang="en-US" i="1" dirty="0" smtClean="0"/>
              <a:t>organization</a:t>
            </a:r>
            <a:r>
              <a:rPr lang="en-US" dirty="0" smtClean="0"/>
              <a:t>&gt; folder. Work on them locally if you like and your changes will be synchronized automatically with your OneDrive for Business library when you’re online.</a:t>
            </a:r>
            <a:endParaRPr lang="en-US" dirty="0"/>
          </a:p>
        </p:txBody>
      </p:sp>
      <p:sp>
        <p:nvSpPr>
          <p:cNvPr id="4" name="Date Placeholder 3"/>
          <p:cNvSpPr>
            <a:spLocks noGrp="1"/>
          </p:cNvSpPr>
          <p:nvPr>
            <p:ph type="dt" idx="10"/>
          </p:nvPr>
        </p:nvSpPr>
        <p:spPr/>
        <p:txBody>
          <a:bodyPr/>
          <a:lstStyle/>
          <a:p>
            <a:fld id="{ECF38875-AA95-4108-85FB-972DEC840C1C}" type="datetime1">
              <a:rPr lang="en-US" smtClean="0"/>
              <a:t>10/5/2014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90125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_</a:t>
            </a:r>
            <a:r>
              <a:rPr lang="en-US" dirty="0" err="1" smtClean="0"/>
              <a:t>api</a:t>
            </a:r>
            <a:r>
              <a:rPr lang="en-US" dirty="0" smtClean="0"/>
              <a:t>/Files always targets the “Documents” library in a SharePoint site</a:t>
            </a:r>
          </a:p>
          <a:p>
            <a:r>
              <a:rPr lang="en-US" dirty="0" smtClean="0"/>
              <a:t>For personal sites, this is the OneDrive for Business library</a:t>
            </a:r>
            <a:endParaRPr lang="en-US" dirty="0"/>
          </a:p>
        </p:txBody>
      </p:sp>
      <p:sp>
        <p:nvSpPr>
          <p:cNvPr id="4" name="Date Placeholder 3"/>
          <p:cNvSpPr>
            <a:spLocks noGrp="1"/>
          </p:cNvSpPr>
          <p:nvPr>
            <p:ph type="dt" idx="10"/>
          </p:nvPr>
        </p:nvSpPr>
        <p:spPr/>
        <p:txBody>
          <a:bodyPr/>
          <a:lstStyle/>
          <a:p>
            <a:fld id="{F4ED0980-F356-492E-AEE0-341D5AB7B1F8}" type="datetime1">
              <a:rPr lang="en-US" smtClean="0"/>
              <a:t>10/5/2014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35662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discovery service discovers the “</a:t>
            </a:r>
            <a:r>
              <a:rPr lang="en-US" dirty="0" err="1" smtClean="0"/>
              <a:t>MyFiles</a:t>
            </a:r>
            <a:r>
              <a:rPr lang="en-US" dirty="0" smtClean="0"/>
              <a:t>” capability,</a:t>
            </a:r>
            <a:r>
              <a:rPr lang="en-US" baseline="0" dirty="0" smtClean="0"/>
              <a:t> which will always try to access the OneDrive for Business library</a:t>
            </a:r>
            <a:endParaRPr lang="en-US" dirty="0"/>
          </a:p>
        </p:txBody>
      </p:sp>
      <p:sp>
        <p:nvSpPr>
          <p:cNvPr id="4" name="Date Placeholder 3"/>
          <p:cNvSpPr>
            <a:spLocks noGrp="1"/>
          </p:cNvSpPr>
          <p:nvPr>
            <p:ph type="dt" idx="10"/>
          </p:nvPr>
        </p:nvSpPr>
        <p:spPr/>
        <p:txBody>
          <a:bodyPr/>
          <a:lstStyle/>
          <a:p>
            <a:fld id="{23FDFFE0-9E47-4B8C-842E-FA426FE218C8}" type="datetime1">
              <a:rPr lang="en-US" smtClean="0"/>
              <a:t>10/5/2014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19406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No support for $skip</a:t>
            </a:r>
            <a:r>
              <a:rPr lang="en-US" baseline="0" dirty="0" smtClean="0"/>
              <a:t> and $</a:t>
            </a:r>
            <a:r>
              <a:rPr lang="en-US" baseline="0" dirty="0" err="1" smtClean="0"/>
              <a:t>orderby</a:t>
            </a:r>
            <a:r>
              <a:rPr lang="en-US" baseline="0" dirty="0" smtClean="0"/>
              <a:t> so paging is post-query</a:t>
            </a:r>
            <a:endParaRPr lang="en-US" dirty="0" smtClean="0"/>
          </a:p>
          <a:p>
            <a:endParaRPr lang="en-US" dirty="0"/>
          </a:p>
        </p:txBody>
      </p:sp>
      <p:sp>
        <p:nvSpPr>
          <p:cNvPr id="4" name="Date Placeholder 3"/>
          <p:cNvSpPr>
            <a:spLocks noGrp="1"/>
          </p:cNvSpPr>
          <p:nvPr>
            <p:ph type="dt" idx="10"/>
          </p:nvPr>
        </p:nvSpPr>
        <p:spPr/>
        <p:txBody>
          <a:bodyPr/>
          <a:lstStyle/>
          <a:p>
            <a:fld id="{8DACB9AA-B03F-4672-BD3F-07034206D49E}" type="datetime1">
              <a:rPr lang="en-US" smtClean="0"/>
              <a:t>10/5/2014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8602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
        <p:nvSpPr>
          <p:cNvPr id="10" name="Date Placeholder 9"/>
          <p:cNvSpPr>
            <a:spLocks noGrp="1"/>
          </p:cNvSpPr>
          <p:nvPr>
            <p:ph type="dt" idx="13"/>
          </p:nvPr>
        </p:nvSpPr>
        <p:spPr/>
        <p:txBody>
          <a:bodyPr/>
          <a:lstStyle/>
          <a:p>
            <a:fld id="{F6D0C1E9-C76A-461C-8E91-17FFC972AC04}" type="datetime1">
              <a:rPr lang="en-US" smtClean="0">
                <a:solidFill>
                  <a:prstClr val="black"/>
                </a:solidFill>
              </a:rPr>
              <a:pPr/>
              <a:t>10/5/2014</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22057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106027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 id="2147484149"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35.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3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October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Files API</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10</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043" y="1679346"/>
            <a:ext cx="10058400" cy="4399199"/>
          </a:xfrm>
          <a:prstGeom prst="rect">
            <a:avLst/>
          </a:prstGeom>
        </p:spPr>
      </p:pic>
      <p:sp>
        <p:nvSpPr>
          <p:cNvPr id="5" name="TextBox 4"/>
          <p:cNvSpPr txBox="1"/>
          <p:nvPr/>
        </p:nvSpPr>
        <p:spPr>
          <a:xfrm>
            <a:off x="801043" y="1112843"/>
            <a:ext cx="2804422"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https://[site]/_api/Files</a:t>
            </a:r>
          </a:p>
        </p:txBody>
      </p:sp>
    </p:spTree>
    <p:extLst>
      <p:ext uri="{BB962C8B-B14F-4D97-AF65-F5344CB8AC3E}">
        <p14:creationId xmlns:p14="http://schemas.microsoft.com/office/powerpoint/2010/main" val="36215754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File Operations with </a:t>
            </a:r>
            <a:r>
              <a:rPr lang="en-US" dirty="0" err="1"/>
              <a:t>SharePointClient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74518818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96589"/>
            <a:ext cx="11149013" cy="4370197"/>
          </a:xfrm>
        </p:spPr>
        <p:txBody>
          <a:bodyPr/>
          <a:lstStyle/>
          <a:p>
            <a:r>
              <a:rPr lang="en-US" dirty="0"/>
              <a:t>Discovery Service discovers “</a:t>
            </a:r>
            <a:r>
              <a:rPr lang="en-US" dirty="0" err="1"/>
              <a:t>MyFiles</a:t>
            </a:r>
            <a:r>
              <a:rPr lang="en-US" dirty="0"/>
              <a:t>” </a:t>
            </a:r>
            <a:r>
              <a:rPr lang="en-US" dirty="0" smtClean="0"/>
              <a:t>capability</a:t>
            </a:r>
          </a:p>
          <a:p>
            <a:pPr lvl="1"/>
            <a:r>
              <a:rPr lang="en-US" dirty="0" smtClean="0"/>
              <a:t>Returns tenant and user-specific URL for user’s OneDrive for Business</a:t>
            </a:r>
            <a:endParaRPr lang="en-US" dirty="0"/>
          </a:p>
          <a:p>
            <a:r>
              <a:rPr lang="en-US" dirty="0" err="1" smtClean="0"/>
              <a:t>SharePointClient.Files</a:t>
            </a:r>
            <a:r>
              <a:rPr lang="en-US" dirty="0" smtClean="0"/>
              <a:t> abstracts Files API</a:t>
            </a:r>
          </a:p>
          <a:p>
            <a:pPr lvl="1"/>
            <a:endParaRPr lang="en-US" dirty="0"/>
          </a:p>
        </p:txBody>
      </p:sp>
      <p:sp>
        <p:nvSpPr>
          <p:cNvPr id="3" name="Title 2"/>
          <p:cNvSpPr>
            <a:spLocks noGrp="1"/>
          </p:cNvSpPr>
          <p:nvPr>
            <p:ph type="title"/>
          </p:nvPr>
        </p:nvSpPr>
        <p:spPr/>
        <p:txBody>
          <a:bodyPr/>
          <a:lstStyle/>
          <a:p>
            <a:r>
              <a:rPr lang="en-US" dirty="0" err="1" smtClean="0"/>
              <a:t>SharePointClient</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8926" y="2951116"/>
            <a:ext cx="7825111" cy="2716154"/>
          </a:xfrm>
          <a:prstGeom prst="rect">
            <a:avLst/>
          </a:prstGeom>
        </p:spPr>
      </p:pic>
    </p:spTree>
    <p:extLst>
      <p:ext uri="{BB962C8B-B14F-4D97-AF65-F5344CB8AC3E}">
        <p14:creationId xmlns:p14="http://schemas.microsoft.com/office/powerpoint/2010/main" val="288941158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159626"/>
          </a:xfrm>
        </p:spPr>
        <p:txBody>
          <a:bodyPr/>
          <a:lstStyle/>
          <a:p>
            <a:r>
              <a:rPr lang="en-US" dirty="0" smtClean="0"/>
              <a:t>Read Files collection</a:t>
            </a:r>
          </a:p>
          <a:p>
            <a:r>
              <a:rPr lang="en-US" dirty="0" smtClean="0"/>
              <a:t>Can also read an individual </a:t>
            </a:r>
            <a:r>
              <a:rPr lang="en-US" dirty="0" smtClean="0"/>
              <a:t>Folder</a:t>
            </a:r>
            <a:endParaRPr lang="en-US" dirty="0" smtClean="0"/>
          </a:p>
        </p:txBody>
      </p:sp>
      <p:sp>
        <p:nvSpPr>
          <p:cNvPr id="3" name="Title 2"/>
          <p:cNvSpPr>
            <a:spLocks noGrp="1"/>
          </p:cNvSpPr>
          <p:nvPr>
            <p:ph type="title"/>
          </p:nvPr>
        </p:nvSpPr>
        <p:spPr/>
        <p:txBody>
          <a:bodyPr/>
          <a:lstStyle/>
          <a:p>
            <a:r>
              <a:rPr lang="en-US" dirty="0" smtClean="0"/>
              <a:t>Reading File Metadata</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36096487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Use </a:t>
            </a:r>
            <a:r>
              <a:rPr lang="en-US" dirty="0" err="1" smtClean="0"/>
              <a:t>AddAsync</a:t>
            </a:r>
            <a:r>
              <a:rPr lang="en-US" dirty="0" smtClean="0"/>
              <a:t> method</a:t>
            </a:r>
          </a:p>
          <a:p>
            <a:r>
              <a:rPr lang="en-US" dirty="0" smtClean="0"/>
              <a:t>Provide a file name and the file stream</a:t>
            </a:r>
            <a:endParaRPr lang="en-US" dirty="0"/>
          </a:p>
        </p:txBody>
      </p:sp>
      <p:sp>
        <p:nvSpPr>
          <p:cNvPr id="3" name="Title 2"/>
          <p:cNvSpPr>
            <a:spLocks noGrp="1"/>
          </p:cNvSpPr>
          <p:nvPr>
            <p:ph type="title"/>
          </p:nvPr>
        </p:nvSpPr>
        <p:spPr/>
        <p:txBody>
          <a:bodyPr/>
          <a:lstStyle/>
          <a:p>
            <a:r>
              <a:rPr lang="en-US" dirty="0" smtClean="0"/>
              <a:t>Uploading a new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683" y="3547219"/>
            <a:ext cx="8244332" cy="695616"/>
          </a:xfrm>
          <a:prstGeom prst="rect">
            <a:avLst/>
          </a:prstGeom>
        </p:spPr>
      </p:pic>
    </p:spTree>
    <p:extLst>
      <p:ext uri="{BB962C8B-B14F-4D97-AF65-F5344CB8AC3E}">
        <p14:creationId xmlns:p14="http://schemas.microsoft.com/office/powerpoint/2010/main" val="384410830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Get the target file using </a:t>
            </a:r>
            <a:r>
              <a:rPr lang="en-US" dirty="0" err="1" smtClean="0"/>
              <a:t>GetByAsync</a:t>
            </a:r>
            <a:r>
              <a:rPr lang="en-US" dirty="0" smtClean="0"/>
              <a:t> method</a:t>
            </a:r>
          </a:p>
          <a:p>
            <a:r>
              <a:rPr lang="en-US" dirty="0" smtClean="0"/>
              <a:t>Delete using </a:t>
            </a:r>
            <a:r>
              <a:rPr lang="en-US" dirty="0" err="1" smtClean="0"/>
              <a:t>DeleteAsync</a:t>
            </a:r>
            <a:r>
              <a:rPr lang="en-US" dirty="0" smtClean="0"/>
              <a:t> method</a:t>
            </a:r>
            <a:endParaRPr lang="en-US" dirty="0"/>
          </a:p>
        </p:txBody>
      </p:sp>
      <p:sp>
        <p:nvSpPr>
          <p:cNvPr id="3" name="Title 2"/>
          <p:cNvSpPr>
            <a:spLocks noGrp="1"/>
          </p:cNvSpPr>
          <p:nvPr>
            <p:ph type="title"/>
          </p:nvPr>
        </p:nvSpPr>
        <p:spPr/>
        <p:txBody>
          <a:bodyPr/>
          <a:lstStyle/>
          <a:p>
            <a:r>
              <a:rPr lang="en-US" dirty="0" smtClean="0"/>
              <a:t>Deleting a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43" y="4032471"/>
            <a:ext cx="7372862" cy="770642"/>
          </a:xfrm>
          <a:prstGeom prst="rect">
            <a:avLst/>
          </a:prstGeom>
        </p:spPr>
      </p:pic>
    </p:spTree>
    <p:extLst>
      <p:ext uri="{BB962C8B-B14F-4D97-AF65-F5344CB8AC3E}">
        <p14:creationId xmlns:p14="http://schemas.microsoft.com/office/powerpoint/2010/main" val="403403792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File operations with the </a:t>
            </a:r>
            <a:r>
              <a:rPr lang="en-US" dirty="0" err="1" smtClean="0"/>
              <a:t>SharePointClient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7388249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File Operations with REST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4836983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OneDrive for Business Files REST API</a:t>
            </a:r>
            <a:endParaRPr lang="en-US" dirty="0"/>
          </a:p>
        </p:txBody>
      </p:sp>
      <p:sp>
        <p:nvSpPr>
          <p:cNvPr id="5" name="Text Placeholder 4"/>
          <p:cNvSpPr>
            <a:spLocks noGrp="1"/>
          </p:cNvSpPr>
          <p:nvPr>
            <p:ph type="body" sz="quarter" idx="10"/>
          </p:nvPr>
        </p:nvSpPr>
        <p:spPr>
          <a:xfrm>
            <a:off x="268374" y="1042232"/>
            <a:ext cx="11650487" cy="5815768"/>
          </a:xfrm>
        </p:spPr>
        <p:txBody>
          <a:bodyPr/>
          <a:lstStyle/>
          <a:p>
            <a:r>
              <a:rPr lang="en-US" sz="2352" dirty="0"/>
              <a:t>Get the metadata for all files in OneDrive</a:t>
            </a:r>
          </a:p>
          <a:p>
            <a:r>
              <a:rPr lang="en-US" sz="2352" dirty="0"/>
              <a:t>GET http://&lt;onedrive&gt;/_api/Files</a:t>
            </a:r>
          </a:p>
          <a:p>
            <a:endParaRPr lang="en-US" sz="1960" dirty="0"/>
          </a:p>
          <a:p>
            <a:r>
              <a:rPr lang="en-US" sz="2352" dirty="0"/>
              <a:t>Get the metadata for a folder in OneDrive</a:t>
            </a:r>
          </a:p>
          <a:p>
            <a:r>
              <a:rPr lang="en-US" sz="2352" dirty="0"/>
              <a:t>GET http://&lt;onedrive&gt;/_api/Files('folder')</a:t>
            </a:r>
          </a:p>
          <a:p>
            <a:endParaRPr lang="en-US" sz="1960" dirty="0"/>
          </a:p>
          <a:p>
            <a:r>
              <a:rPr lang="en-US" sz="2352" dirty="0"/>
              <a:t>Get the metadata for the children of a folder in OneDrive</a:t>
            </a:r>
          </a:p>
          <a:p>
            <a:r>
              <a:rPr lang="en-US" sz="2352" dirty="0"/>
              <a:t>GET http://&lt;onedrive&gt;/_api/Files('folder')/Children</a:t>
            </a:r>
          </a:p>
          <a:p>
            <a:endParaRPr lang="en-US" sz="1960" dirty="0"/>
          </a:p>
          <a:p>
            <a:r>
              <a:rPr lang="en-US" sz="2352" dirty="0"/>
              <a:t>Get the metadata for a single file in OneDrive</a:t>
            </a:r>
          </a:p>
          <a:p>
            <a:r>
              <a:rPr lang="en-US" sz="2352" dirty="0"/>
              <a:t>GET http://&lt;onedrive&gt;/_api/Files('folder/filename.docx')</a:t>
            </a:r>
          </a:p>
          <a:p>
            <a:endParaRPr lang="en-US" sz="1960" dirty="0"/>
          </a:p>
          <a:p>
            <a:r>
              <a:rPr lang="en-US" sz="2352" dirty="0"/>
              <a:t>Download a single file from OneDrive</a:t>
            </a:r>
          </a:p>
          <a:p>
            <a:r>
              <a:rPr lang="en-US" sz="2352" dirty="0"/>
              <a:t>GET http://&lt;onedrive&gt;/_api/Files('folder/filename.docx')/download</a:t>
            </a:r>
          </a:p>
          <a:p>
            <a:endParaRPr lang="en-US" sz="2352" dirty="0"/>
          </a:p>
        </p:txBody>
      </p:sp>
    </p:spTree>
    <p:extLst>
      <p:ext uri="{BB962C8B-B14F-4D97-AF65-F5344CB8AC3E}">
        <p14:creationId xmlns:p14="http://schemas.microsoft.com/office/powerpoint/2010/main" val="2556547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OneDrive for Business Files REST API</a:t>
            </a:r>
            <a:endParaRPr lang="en-US" dirty="0"/>
          </a:p>
        </p:txBody>
      </p:sp>
      <p:sp>
        <p:nvSpPr>
          <p:cNvPr id="5" name="Text Placeholder 4"/>
          <p:cNvSpPr>
            <a:spLocks noGrp="1"/>
          </p:cNvSpPr>
          <p:nvPr>
            <p:ph type="body" sz="quarter" idx="10"/>
          </p:nvPr>
        </p:nvSpPr>
        <p:spPr>
          <a:xfrm>
            <a:off x="268374" y="1092831"/>
            <a:ext cx="11650487" cy="5417593"/>
          </a:xfrm>
        </p:spPr>
        <p:txBody>
          <a:bodyPr/>
          <a:lstStyle/>
          <a:p>
            <a:r>
              <a:rPr lang="en-US" sz="2352" dirty="0"/>
              <a:t>Upload a file to the specified path in OneDrive (pass file in body)</a:t>
            </a:r>
          </a:p>
          <a:p>
            <a:r>
              <a:rPr lang="en-US" sz="2352" dirty="0"/>
              <a:t>POST /_api/Files/Add(name='folder/filename.</a:t>
            </a:r>
            <a:r>
              <a:rPr lang="en-US" sz="2352" dirty="0" err="1"/>
              <a:t>docx</a:t>
            </a:r>
            <a:r>
              <a:rPr lang="en-US" sz="2352" dirty="0"/>
              <a:t>',overwrite=&lt;</a:t>
            </a:r>
            <a:r>
              <a:rPr lang="en-US" sz="2352" dirty="0" err="1"/>
              <a:t>bool</a:t>
            </a:r>
            <a:r>
              <a:rPr lang="en-US" sz="2352" dirty="0"/>
              <a:t>&gt;)</a:t>
            </a:r>
          </a:p>
          <a:p>
            <a:endParaRPr lang="en-US" sz="1960" dirty="0"/>
          </a:p>
          <a:p>
            <a:r>
              <a:rPr lang="en-US" sz="2352" dirty="0"/>
              <a:t>Delete a file from OneDrive</a:t>
            </a:r>
          </a:p>
          <a:p>
            <a:r>
              <a:rPr lang="en-US" sz="2352" dirty="0"/>
              <a:t>DELETE /_api/Files('folder/filename.docx')</a:t>
            </a:r>
          </a:p>
          <a:p>
            <a:endParaRPr lang="en-US" sz="1960" dirty="0"/>
          </a:p>
          <a:p>
            <a:r>
              <a:rPr lang="en-US" sz="2352" dirty="0"/>
              <a:t>Get metadata for a folder and its children</a:t>
            </a:r>
          </a:p>
          <a:p>
            <a:r>
              <a:rPr lang="en-US" sz="2352" dirty="0"/>
              <a:t>GET /_</a:t>
            </a:r>
            <a:r>
              <a:rPr lang="en-US" sz="2352" dirty="0" err="1"/>
              <a:t>api</a:t>
            </a:r>
            <a:r>
              <a:rPr lang="en-US" sz="2352" dirty="0"/>
              <a:t>/Files('folder')?$expand=Children</a:t>
            </a:r>
          </a:p>
          <a:p>
            <a:endParaRPr lang="en-US" sz="1960" dirty="0"/>
          </a:p>
          <a:p>
            <a:r>
              <a:rPr lang="en-US" sz="2352" dirty="0"/>
              <a:t>Get on selected metadata fields back for first 5 files in OneDrive</a:t>
            </a:r>
          </a:p>
          <a:p>
            <a:r>
              <a:rPr lang="en-US" sz="2352" dirty="0"/>
              <a:t>GET /_api/Files?$select=</a:t>
            </a:r>
            <a:r>
              <a:rPr lang="en-US" sz="2352" dirty="0" err="1"/>
              <a:t>Name,Id,TimeCreated,Size</a:t>
            </a:r>
            <a:r>
              <a:rPr lang="en-US" sz="2352" dirty="0"/>
              <a:t>&amp;$top=5</a:t>
            </a:r>
          </a:p>
          <a:p>
            <a:endParaRPr lang="en-US" sz="1960" dirty="0"/>
          </a:p>
          <a:p>
            <a:r>
              <a:rPr lang="en-US" sz="2352" dirty="0"/>
              <a:t>Use Files API on other document libraries</a:t>
            </a:r>
          </a:p>
          <a:p>
            <a:r>
              <a:rPr lang="en-US" sz="2352" dirty="0"/>
              <a:t>GET /_</a:t>
            </a:r>
            <a:r>
              <a:rPr lang="en-US" sz="2352" dirty="0" err="1"/>
              <a:t>api</a:t>
            </a:r>
            <a:r>
              <a:rPr lang="en-US" sz="2352" dirty="0"/>
              <a:t>/Lists/</a:t>
            </a:r>
            <a:r>
              <a:rPr lang="en-US" sz="2352" dirty="0" err="1"/>
              <a:t>GetByTitle</a:t>
            </a:r>
            <a:r>
              <a:rPr lang="en-US" sz="2352" dirty="0"/>
              <a:t>('</a:t>
            </a:r>
            <a:r>
              <a:rPr lang="en-US" sz="2352" dirty="0" err="1"/>
              <a:t>ListTitle</a:t>
            </a:r>
            <a:r>
              <a:rPr lang="en-US" sz="2352" dirty="0"/>
              <a:t>')/Files</a:t>
            </a:r>
          </a:p>
        </p:txBody>
      </p:sp>
    </p:spTree>
    <p:extLst>
      <p:ext uri="{BB962C8B-B14F-4D97-AF65-F5344CB8AC3E}">
        <p14:creationId xmlns:p14="http://schemas.microsoft.com/office/powerpoint/2010/main" val="271764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marL="0" marR="0" lvl="0" indent="0" algn="ctr" defTabSz="912645" rtl="0" eaLnBrk="1" fontAlgn="auto" latinLnBrk="0" hangingPunct="1">
              <a:lnSpc>
                <a:spcPct val="100000"/>
              </a:lnSpc>
              <a:spcBef>
                <a:spcPts val="0"/>
              </a:spcBef>
              <a:spcAft>
                <a:spcPts val="0"/>
              </a:spcAft>
              <a:buClrTx/>
              <a:buSzTx/>
              <a:buFontTx/>
              <a:buNone/>
              <a:tabLst/>
              <a:defRPr/>
            </a:pPr>
            <a:endParaRPr kumimoji="0" lang="en-US" sz="1735"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Oval 6"/>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marL="0" marR="0" lvl="0" indent="0" algn="ctr" defTabSz="912645" rtl="0" eaLnBrk="1" fontAlgn="auto" latinLnBrk="0" hangingPunct="1">
              <a:lnSpc>
                <a:spcPct val="100000"/>
              </a:lnSpc>
              <a:spcBef>
                <a:spcPts val="0"/>
              </a:spcBef>
              <a:spcAft>
                <a:spcPts val="0"/>
              </a:spcAft>
              <a:buClrTx/>
              <a:buSzTx/>
              <a:buFontTx/>
              <a:buNone/>
              <a:tabLst/>
              <a:defRPr/>
            </a:pPr>
            <a:endParaRPr kumimoji="0" lang="en-US" sz="1735"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8" name="Picture 7"/>
          <p:cNvPicPr>
            <a:picLocks noChangeAspect="1"/>
          </p:cNvPicPr>
          <p:nvPr/>
        </p:nvPicPr>
        <p:blipFill>
          <a:blip r:embed="rId2">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grpSp>
        <p:nvGrpSpPr>
          <p:cNvPr id="13" name="Group 12"/>
          <p:cNvGrpSpPr/>
          <p:nvPr/>
        </p:nvGrpSpPr>
        <p:grpSpPr>
          <a:xfrm>
            <a:off x="650053" y="4089195"/>
            <a:ext cx="3871059" cy="2124827"/>
            <a:chOff x="-2301875" y="-2038350"/>
            <a:chExt cx="1924050" cy="1055688"/>
          </a:xfrm>
        </p:grpSpPr>
        <p:sp>
          <p:nvSpPr>
            <p:cNvPr id="14"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5"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6"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7"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8"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9"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5" name="Title 4"/>
          <p:cNvSpPr>
            <a:spLocks noGrp="1"/>
          </p:cNvSpPr>
          <p:nvPr>
            <p:ph type="title" idx="4294967295"/>
          </p:nvPr>
        </p:nvSpPr>
        <p:spPr>
          <a:xfrm>
            <a:off x="987425" y="157163"/>
            <a:ext cx="11201400" cy="1206500"/>
          </a:xfrm>
          <a:prstGeom prst="rect">
            <a:avLst/>
          </a:prstGeom>
        </p:spPr>
        <p:txBody>
          <a:bodyPr/>
          <a:lstStyle/>
          <a:p>
            <a:r>
              <a:rPr lang="en-US" dirty="0" smtClean="0"/>
              <a:t>Recap</a:t>
            </a:r>
            <a:endParaRPr lang="en-US" dirty="0"/>
          </a:p>
        </p:txBody>
      </p:sp>
      <p:graphicFrame>
        <p:nvGraphicFramePr>
          <p:cNvPr id="10" name="Content Placeholder 9"/>
          <p:cNvGraphicFramePr>
            <a:graphicFrameLocks noGrp="1"/>
          </p:cNvGraphicFramePr>
          <p:nvPr>
            <p:ph sz="quarter" idx="4294967295"/>
            <p:extLst/>
          </p:nvPr>
        </p:nvGraphicFramePr>
        <p:xfrm>
          <a:off x="5689600" y="1357313"/>
          <a:ext cx="5760278" cy="3846147"/>
        </p:xfrm>
        <a:graphic>
          <a:graphicData uri="http://schemas.openxmlformats.org/drawingml/2006/table">
            <a:tbl>
              <a:tblPr firstRow="1" bandRow="1">
                <a:tableStyleId>{5C22544A-7EE6-4342-B048-85BDC9FD1C3A}</a:tableStyleId>
              </a:tblPr>
              <a:tblGrid>
                <a:gridCol w="5760278">
                  <a:extLst>
                    <a:ext uri="{9D8B030D-6E8A-4147-A177-3AD203B41FA5}">
                      <a16:colId xmlns:a16="http://schemas.microsoft.com/office/drawing/2014/main" xmlns="" val="1253488153"/>
                    </a:ext>
                  </a:extLst>
                </a:gridCol>
              </a:tblGrid>
              <a:tr h="730152">
                <a:tc>
                  <a:txBody>
                    <a:bodyPr/>
                    <a:lstStyle/>
                    <a:p>
                      <a:r>
                        <a:rPr lang="en-US" sz="2100" b="1" dirty="0" smtClean="0"/>
                        <a:t>Introduction</a:t>
                      </a:r>
                      <a:r>
                        <a:rPr lang="en-US" sz="2100" b="1" baseline="0" dirty="0" smtClean="0"/>
                        <a:t> to Office 365 development</a:t>
                      </a:r>
                      <a:endParaRPr lang="en-US" sz="2100" b="1" dirty="0"/>
                    </a:p>
                  </a:txBody>
                  <a:tcPr marL="67371" marR="67371" marT="33685" marB="33685" anchor="ctr"/>
                </a:tc>
                <a:extLst>
                  <a:ext uri="{0D108BD9-81ED-4DB2-BD59-A6C34878D82A}">
                    <a16:rowId xmlns:a16="http://schemas.microsoft.com/office/drawing/2014/main" xmlns="" val="829859176"/>
                  </a:ext>
                </a:extLst>
              </a:tr>
              <a:tr h="458282">
                <a:tc>
                  <a:txBody>
                    <a:bodyPr/>
                    <a:lstStyle/>
                    <a:p>
                      <a:r>
                        <a:rPr lang="en-US" sz="1800" b="0" dirty="0" smtClean="0"/>
                        <a:t>Module 1: Introduction</a:t>
                      </a:r>
                      <a:r>
                        <a:rPr lang="en-US" sz="1800" b="0" baseline="0" dirty="0" smtClean="0"/>
                        <a:t> to Office 365 development</a:t>
                      </a:r>
                      <a:endParaRPr lang="en-US" sz="1800" b="0" dirty="0" smtClean="0"/>
                    </a:p>
                  </a:txBody>
                  <a:tcPr marL="67371" marR="67371" marT="33685" marB="33685" anchor="ctr"/>
                </a:tc>
                <a:extLst>
                  <a:ext uri="{0D108BD9-81ED-4DB2-BD59-A6C34878D82A}">
                    <a16:rowId xmlns:a16="http://schemas.microsoft.com/office/drawing/2014/main" xmlns="" val="1946132611"/>
                  </a:ext>
                </a:extLst>
              </a:tr>
              <a:tr h="458282">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Getting started with Apps for</a:t>
                      </a:r>
                      <a:r>
                        <a:rPr lang="en-US" sz="1800" b="0" baseline="0" dirty="0" smtClean="0"/>
                        <a:t> Office</a:t>
                      </a:r>
                      <a:endParaRPr lang="en-US" sz="1800" b="0" dirty="0" smtClean="0"/>
                    </a:p>
                  </a:txBody>
                  <a:tcPr marL="67371" marR="67371" marT="33685" marB="33685" anchor="ctr"/>
                </a:tc>
                <a:extLst>
                  <a:ext uri="{0D108BD9-81ED-4DB2-BD59-A6C34878D82A}">
                    <a16:rowId xmlns:a16="http://schemas.microsoft.com/office/drawing/2014/main" xmlns="" val="3204002662"/>
                  </a:ext>
                </a:extLst>
              </a:tr>
              <a:tr h="45828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Getting started with Apps for SharePoint</a:t>
                      </a:r>
                    </a:p>
                  </a:txBody>
                  <a:tcPr marL="67371" marR="67371" marT="33685" marB="33685" anchor="ctr"/>
                </a:tc>
                <a:extLst>
                  <a:ext uri="{0D108BD9-81ED-4DB2-BD59-A6C34878D82A}">
                    <a16:rowId xmlns:a16="http://schemas.microsoft.com/office/drawing/2014/main" xmlns="" val="3774542436"/>
                  </a:ext>
                </a:extLst>
              </a:tr>
              <a:tr h="82620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Moving Full Trust Code to the Cloud Using </a:t>
                      </a:r>
                      <a:br>
                        <a:rPr lang="en-US" sz="1800" b="0" dirty="0" smtClean="0"/>
                      </a:br>
                      <a:r>
                        <a:rPr lang="en-US" sz="1800" b="0" dirty="0" smtClean="0"/>
                        <a:t>                 Repeatable Patterns and</a:t>
                      </a:r>
                      <a:r>
                        <a:rPr lang="en-US" sz="1800" b="0" baseline="0" dirty="0" smtClean="0"/>
                        <a:t> </a:t>
                      </a:r>
                      <a:r>
                        <a:rPr lang="en-US" sz="1800" b="0" dirty="0" smtClean="0"/>
                        <a:t>Best Practices</a:t>
                      </a:r>
                    </a:p>
                  </a:txBody>
                  <a:tcPr marL="67371" marR="67371" marT="33685" marB="33685" anchor="ctr"/>
                </a:tc>
                <a:extLst>
                  <a:ext uri="{0D108BD9-81ED-4DB2-BD59-A6C34878D82A}">
                    <a16:rowId xmlns:a16="http://schemas.microsoft.com/office/drawing/2014/main" xmlns="" val="4266278162"/>
                  </a:ext>
                </a:extLst>
              </a:tr>
              <a:tr h="91494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5: Getting started with the Office 365 APIs</a:t>
                      </a:r>
                    </a:p>
                  </a:txBody>
                  <a:tcPr marL="67371" marR="67371" marT="33685" marB="33685" anchor="ctr"/>
                </a:tc>
                <a:extLst>
                  <a:ext uri="{0D108BD9-81ED-4DB2-BD59-A6C34878D82A}">
                    <a16:rowId xmlns:a16="http://schemas.microsoft.com/office/drawing/2014/main" xmlns="" val="1208832343"/>
                  </a:ext>
                </a:extLst>
              </a:tr>
            </a:tbl>
          </a:graphicData>
        </a:graphic>
      </p:graphicFrame>
      <p:sp>
        <p:nvSpPr>
          <p:cNvPr id="2" name="TextBox 1"/>
          <p:cNvSpPr txBox="1"/>
          <p:nvPr/>
        </p:nvSpPr>
        <p:spPr>
          <a:xfrm>
            <a:off x="2403537" y="5532266"/>
            <a:ext cx="12188825" cy="553998"/>
          </a:xfrm>
          <a:prstGeom prst="rect">
            <a:avLst/>
          </a:prstGeom>
          <a:noFill/>
        </p:spPr>
        <p:txBody>
          <a:bodyPr wrap="square" lIns="0" tIns="0" rIns="0" bIns="0" rtlCol="0">
            <a:spAutoFit/>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70" normalizeH="0" baseline="0" noProof="0" dirty="0" smtClean="0">
                <a:ln>
                  <a:noFill/>
                </a:ln>
                <a:solidFill>
                  <a:srgbClr val="FFFFFF"/>
                </a:solidFill>
                <a:effectLst/>
                <a:uLnTx/>
                <a:uFillTx/>
                <a:latin typeface="Segoe UI"/>
                <a:ea typeface="+mn-ea"/>
                <a:cs typeface="+mn-cs"/>
              </a:rPr>
              <a:t>dev.office.com/training</a:t>
            </a:r>
          </a:p>
        </p:txBody>
      </p:sp>
    </p:spTree>
    <p:extLst>
      <p:ext uri="{BB962C8B-B14F-4D97-AF65-F5344CB8AC3E}">
        <p14:creationId xmlns:p14="http://schemas.microsoft.com/office/powerpoint/2010/main" val="30256436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par>
                                <p:cTn id="11" presetID="10" presetClass="entr" presetSubtype="0" fill="hold" nodeType="withEffect">
                                  <p:stCondLst>
                                    <p:cond delay="8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par>
                                <p:cTn id="14" presetID="53" presetClass="entr" presetSubtype="16" fill="hold" grpId="0" nodeType="withEffect">
                                  <p:stCondLst>
                                    <p:cond delay="80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nodeType="withEffect">
                                  <p:stCondLst>
                                    <p:cond delay="120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10" presetClass="entr" presetSubtype="0" fill="hold" nodeType="withEffect">
                                  <p:stCondLst>
                                    <p:cond delay="75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childTnLst>
                                </p:cTn>
                              </p:par>
                              <p:par>
                                <p:cTn id="32" presetID="63" presetClass="path" presetSubtype="0" decel="100000" fill="hold" nodeType="withEffect">
                                  <p:stCondLst>
                                    <p:cond delay="750"/>
                                  </p:stCondLst>
                                  <p:childTnLst>
                                    <p:animMotion origin="layout" path="M -0.0241 2.59259E-6 L 4.92837E-6 2.59259E-6 " pathEditMode="relative" rAng="0" ptsTypes="AA">
                                      <p:cBhvr>
                                        <p:cTn id="33" dur="1000" fill="hold"/>
                                        <p:tgtEl>
                                          <p:spTgt spid="13"/>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1566707"/>
          </a:xfrm>
        </p:spPr>
        <p:txBody>
          <a:bodyPr/>
          <a:lstStyle/>
          <a:p>
            <a:r>
              <a:rPr lang="en-US" dirty="0" smtClean="0"/>
              <a:t>GET Files endpoint</a:t>
            </a:r>
          </a:p>
          <a:p>
            <a:r>
              <a:rPr lang="en-US" dirty="0" smtClean="0"/>
              <a:t>Paging is accomplished post-query using LINQ</a:t>
            </a:r>
            <a:endParaRPr lang="en-US" dirty="0"/>
          </a:p>
        </p:txBody>
      </p:sp>
      <p:sp>
        <p:nvSpPr>
          <p:cNvPr id="3" name="Title 2"/>
          <p:cNvSpPr>
            <a:spLocks noGrp="1"/>
          </p:cNvSpPr>
          <p:nvPr>
            <p:ph type="title"/>
          </p:nvPr>
        </p:nvSpPr>
        <p:spPr/>
        <p:txBody>
          <a:bodyPr/>
          <a:lstStyle/>
          <a:p>
            <a:r>
              <a:rPr lang="en-US" dirty="0" smtClean="0"/>
              <a:t>Reading File Metadata</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657" y="3130267"/>
            <a:ext cx="9214840" cy="2707825"/>
          </a:xfrm>
          <a:prstGeom prst="rect">
            <a:avLst/>
          </a:prstGeom>
        </p:spPr>
      </p:pic>
    </p:spTree>
    <p:extLst>
      <p:ext uri="{BB962C8B-B14F-4D97-AF65-F5344CB8AC3E}">
        <p14:creationId xmlns:p14="http://schemas.microsoft.com/office/powerpoint/2010/main" val="28454784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POST to Add endpoint</a:t>
            </a:r>
          </a:p>
          <a:p>
            <a:r>
              <a:rPr lang="en-US" dirty="0" smtClean="0"/>
              <a:t>Provide a file name and the file stream</a:t>
            </a:r>
            <a:endParaRPr lang="en-US" dirty="0"/>
          </a:p>
        </p:txBody>
      </p:sp>
      <p:sp>
        <p:nvSpPr>
          <p:cNvPr id="3" name="Title 2"/>
          <p:cNvSpPr>
            <a:spLocks noGrp="1"/>
          </p:cNvSpPr>
          <p:nvPr>
            <p:ph type="title"/>
          </p:nvPr>
        </p:nvSpPr>
        <p:spPr/>
        <p:txBody>
          <a:bodyPr/>
          <a:lstStyle/>
          <a:p>
            <a:r>
              <a:rPr lang="en-US" dirty="0" smtClean="0"/>
              <a:t>Uploading a new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58" y="2977179"/>
            <a:ext cx="8965228" cy="3122170"/>
          </a:xfrm>
          <a:prstGeom prst="rect">
            <a:avLst/>
          </a:prstGeom>
        </p:spPr>
      </p:pic>
    </p:spTree>
    <p:extLst>
      <p:ext uri="{BB962C8B-B14F-4D97-AF65-F5344CB8AC3E}">
        <p14:creationId xmlns:p14="http://schemas.microsoft.com/office/powerpoint/2010/main" val="248480791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913564"/>
          </a:xfrm>
        </p:spPr>
        <p:txBody>
          <a:bodyPr/>
          <a:lstStyle/>
          <a:p>
            <a:r>
              <a:rPr lang="en-US" dirty="0" smtClean="0"/>
              <a:t>DELETE the target file ID</a:t>
            </a:r>
          </a:p>
        </p:txBody>
      </p:sp>
      <p:sp>
        <p:nvSpPr>
          <p:cNvPr id="3" name="Title 2"/>
          <p:cNvSpPr>
            <a:spLocks noGrp="1"/>
          </p:cNvSpPr>
          <p:nvPr>
            <p:ph type="title"/>
          </p:nvPr>
        </p:nvSpPr>
        <p:spPr/>
        <p:txBody>
          <a:bodyPr/>
          <a:lstStyle/>
          <a:p>
            <a:r>
              <a:rPr lang="en-US" dirty="0" smtClean="0"/>
              <a:t>Deleting a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2536260"/>
            <a:ext cx="10067144" cy="2719028"/>
          </a:xfrm>
          <a:prstGeom prst="rect">
            <a:avLst/>
          </a:prstGeom>
        </p:spPr>
      </p:pic>
    </p:spTree>
    <p:extLst>
      <p:ext uri="{BB962C8B-B14F-4D97-AF65-F5344CB8AC3E}">
        <p14:creationId xmlns:p14="http://schemas.microsoft.com/office/powerpoint/2010/main" val="5908827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File Operations with REST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43534710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Overview</a:t>
            </a:r>
          </a:p>
          <a:p>
            <a:r>
              <a:rPr lang="en-US" dirty="0"/>
              <a:t>File Operations with </a:t>
            </a:r>
            <a:r>
              <a:rPr lang="en-US" dirty="0" err="1"/>
              <a:t>SharePointClient</a:t>
            </a:r>
            <a:endParaRPr lang="en-US" dirty="0"/>
          </a:p>
          <a:p>
            <a:r>
              <a:rPr lang="en-US" dirty="0"/>
              <a:t>File Operations with </a:t>
            </a:r>
            <a:r>
              <a:rPr lang="en-US" dirty="0" smtClean="0"/>
              <a:t>REST</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323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quare"/>
          <p:cNvSpPr/>
          <p:nvPr/>
        </p:nvSpPr>
        <p:spPr bwMode="auto">
          <a:xfrm>
            <a:off x="4952501" y="992921"/>
            <a:ext cx="2283837" cy="4872189"/>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00241" y="3252"/>
            <a:ext cx="2588349" cy="2283838"/>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00241" y="4570921"/>
            <a:ext cx="2588349" cy="1920066"/>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467716"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439873"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4952501" y="2287086"/>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178607" y="3012211"/>
            <a:ext cx="808675" cy="920436"/>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2"/>
          </a:solidFill>
          <a:ln>
            <a:noFill/>
          </a:ln>
        </p:spPr>
        <p:txBody>
          <a:bodyPr vert="horz" wrap="square" lIns="91267" tIns="45632" rIns="91267" bIns="45632" numCol="1" anchor="t" anchorCtr="0" compatLnSpc="1">
            <a:prstTxWarp prst="textNoShape">
              <a:avLst/>
            </a:prstTxWarp>
          </a:bodyPr>
          <a:lstStyle/>
          <a:p>
            <a:pPr defTabSz="913407"/>
            <a:endParaRPr lang="en-US" sz="1762" dirty="0">
              <a:solidFill>
                <a:srgbClr val="292929"/>
              </a:solidFill>
              <a:latin typeface="Segoe Pro" pitchFamily="34" charset="0"/>
            </a:endParaRPr>
          </a:p>
        </p:txBody>
      </p:sp>
      <p:sp>
        <p:nvSpPr>
          <p:cNvPr id="35" name="Office Logo"/>
          <p:cNvSpPr>
            <a:spLocks/>
          </p:cNvSpPr>
          <p:nvPr/>
        </p:nvSpPr>
        <p:spPr bwMode="auto">
          <a:xfrm>
            <a:off x="5490286" y="2732621"/>
            <a:ext cx="1189055" cy="1421573"/>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913549"/>
            <a:endParaRPr lang="en-US" sz="1762" dirty="0">
              <a:solidFill>
                <a:srgbClr val="FFFFFF"/>
              </a:solidFill>
            </a:endParaRPr>
          </a:p>
        </p:txBody>
      </p:sp>
      <p:sp>
        <p:nvSpPr>
          <p:cNvPr id="6" name="Rectangle 5"/>
          <p:cNvSpPr/>
          <p:nvPr/>
        </p:nvSpPr>
        <p:spPr bwMode="auto">
          <a:xfrm>
            <a:off x="5770" y="3250"/>
            <a:ext cx="12177294" cy="68515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32" tIns="45632" rIns="45632" bIns="45632" numCol="1" spcCol="0" rtlCol="0" fromWordArt="0" anchor="ctr" anchorCtr="0" forceAA="0" compatLnSpc="1">
            <a:prstTxWarp prst="textNoShape">
              <a:avLst/>
            </a:prstTxWarp>
            <a:noAutofit/>
          </a:bodyPr>
          <a:lstStyle/>
          <a:p>
            <a:pPr algn="ctr" defTabSz="912341" fontAlgn="base">
              <a:spcBef>
                <a:spcPct val="0"/>
              </a:spcBef>
              <a:spcAft>
                <a:spcPct val="0"/>
              </a:spcAft>
            </a:pPr>
            <a:endParaRPr lang="en-US" sz="1762" dirty="0">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495550" y="1183923"/>
            <a:ext cx="1891206"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Dev.</a:t>
            </a:r>
            <a:endParaRPr sz="5974" b="0" spc="-160" dirty="0">
              <a:noFill/>
              <a:latin typeface="Segoe Pro Light" pitchFamily="34" charset="0"/>
            </a:endParaRPr>
          </a:p>
        </p:txBody>
      </p:sp>
      <p:sp>
        <p:nvSpPr>
          <p:cNvPr id="90" name="differentiation"/>
          <p:cNvSpPr>
            <a:spLocks noGrp="1"/>
          </p:cNvSpPr>
          <p:nvPr/>
        </p:nvSpPr>
        <p:spPr>
          <a:xfrm>
            <a:off x="6566624" y="1183923"/>
            <a:ext cx="2408885"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13375">
              <a:spcAft>
                <a:spcPts val="588"/>
              </a:spcAft>
            </a:pPr>
            <a:r>
              <a:rPr sz="6465" b="0" dirty="0">
                <a:gradFill>
                  <a:gsLst>
                    <a:gs pos="2917">
                      <a:srgbClr val="FFFFFF"/>
                    </a:gs>
                    <a:gs pos="30000">
                      <a:srgbClr val="FFFFFF"/>
                    </a:gs>
                  </a:gsLst>
                  <a:lin ang="5400000" scaled="0"/>
                </a:gradFill>
              </a:rPr>
              <a:t>.com</a:t>
            </a:r>
          </a:p>
        </p:txBody>
      </p:sp>
      <p:sp>
        <p:nvSpPr>
          <p:cNvPr id="44" name="and"/>
          <p:cNvSpPr>
            <a:spLocks noGrp="1"/>
          </p:cNvSpPr>
          <p:nvPr/>
        </p:nvSpPr>
        <p:spPr>
          <a:xfrm>
            <a:off x="4962268" y="1183923"/>
            <a:ext cx="2409489"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Office</a:t>
            </a:r>
            <a:endParaRPr sz="5974" b="0" spc="-160" dirty="0">
              <a:noFill/>
              <a:latin typeface="Segoe Pro Light" pitchFamily="34" charset="0"/>
            </a:endParaRPr>
          </a:p>
        </p:txBody>
      </p:sp>
      <p:sp>
        <p:nvSpPr>
          <p:cNvPr id="36" name="Globe"/>
          <p:cNvSpPr>
            <a:spLocks noEditPoints="1"/>
          </p:cNvSpPr>
          <p:nvPr/>
        </p:nvSpPr>
        <p:spPr bwMode="auto">
          <a:xfrm>
            <a:off x="3156266" y="3029994"/>
            <a:ext cx="898358" cy="89872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895373"/>
            <a:endParaRPr lang="en-US" sz="1664" dirty="0">
              <a:solidFill>
                <a:srgbClr val="000000"/>
              </a:solidFill>
            </a:endParaRPr>
          </a:p>
        </p:txBody>
      </p:sp>
      <p:sp>
        <p:nvSpPr>
          <p:cNvPr id="37" name="TextBox 36"/>
          <p:cNvSpPr txBox="1"/>
          <p:nvPr/>
        </p:nvSpPr>
        <p:spPr>
          <a:xfrm>
            <a:off x="3246703" y="4774699"/>
            <a:ext cx="6056480" cy="614912"/>
          </a:xfrm>
          <a:prstGeom prst="rect">
            <a:avLst/>
          </a:prstGeom>
          <a:noFill/>
        </p:spPr>
        <p:txBody>
          <a:bodyPr wrap="square" lIns="179114" tIns="143293" rIns="179114" bIns="143293" rtlCol="0">
            <a:spAutoFit/>
          </a:bodyPr>
          <a:lstStyle/>
          <a:p>
            <a:pPr defTabSz="913549">
              <a:lnSpc>
                <a:spcPct val="90000"/>
              </a:lnSpc>
              <a:spcAft>
                <a:spcPts val="588"/>
              </a:spcAft>
            </a:pPr>
            <a:r>
              <a:rPr lang="en-US" sz="2350" b="1" dirty="0">
                <a:gradFill>
                  <a:gsLst>
                    <a:gs pos="2917">
                      <a:srgbClr val="FFFFFF"/>
                    </a:gs>
                    <a:gs pos="30000">
                      <a:srgbClr val="FFFFFF"/>
                    </a:gs>
                  </a:gsLst>
                  <a:lin ang="5400000" scaled="0"/>
                </a:gradFill>
                <a:latin typeface="Segoe UI Light"/>
              </a:rPr>
              <a:t>One stop shop for Office Developer Platform</a:t>
            </a:r>
          </a:p>
        </p:txBody>
      </p:sp>
      <p:grpSp>
        <p:nvGrpSpPr>
          <p:cNvPr id="38" name="Group 37"/>
          <p:cNvGrpSpPr/>
          <p:nvPr/>
        </p:nvGrpSpPr>
        <p:grpSpPr>
          <a:xfrm>
            <a:off x="4904" y="-89063"/>
            <a:ext cx="12179022" cy="7252193"/>
            <a:chOff x="0" y="-93725"/>
            <a:chExt cx="12436475" cy="7402520"/>
          </a:xfrm>
        </p:grpSpPr>
        <p:sp>
          <p:nvSpPr>
            <p:cNvPr id="39" name="Rectangle 38"/>
            <p:cNvSpPr/>
            <p:nvPr/>
          </p:nvSpPr>
          <p:spPr bwMode="auto">
            <a:xfrm>
              <a:off x="0" y="-1"/>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0" y="0"/>
              <a:ext cx="12436475" cy="110013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58" y="-93725"/>
              <a:ext cx="11115965" cy="7402520"/>
            </a:xfrm>
            <a:prstGeom prst="rect">
              <a:avLst/>
            </a:prstGeom>
          </p:spPr>
        </p:pic>
      </p:grpSp>
    </p:spTree>
    <p:extLst>
      <p:ext uri="{BB962C8B-B14F-4D97-AF65-F5344CB8AC3E}">
        <p14:creationId xmlns:p14="http://schemas.microsoft.com/office/powerpoint/2010/main" val="146377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67363E-6 L 0 0.33295 " pathEditMode="relative" rAng="0" ptsTypes="AA">
                                      <p:cBhvr>
                                        <p:cTn id="130" dur="600" fill="hold"/>
                                        <p:tgtEl>
                                          <p:spTgt spid="5"/>
                                        </p:tgtEl>
                                        <p:attrNameLst>
                                          <p:attrName>ppt_x</p:attrName>
                                          <p:attrName>ppt_y</p:attrName>
                                        </p:attrNameLst>
                                      </p:cBhvr>
                                      <p:rCtr x="0" y="16636"/>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par>
                                <p:cTn id="176" presetID="10" presetClass="entr" presetSubtype="0" fill="hold" nodeType="withEffect">
                                  <p:stCondLst>
                                    <p:cond delay="40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1000"/>
                                        <p:tgtEl>
                                          <p:spTgt spid="38"/>
                                        </p:tgtEl>
                                      </p:cBhvr>
                                    </p:animEffect>
                                  </p:childTnLst>
                                </p:cTn>
                              </p:par>
                              <p:par>
                                <p:cTn id="179" presetID="63" presetClass="path" presetSubtype="0" decel="100000" fill="hold" nodeType="withEffect">
                                  <p:stCondLst>
                                    <p:cond delay="400"/>
                                  </p:stCondLst>
                                  <p:childTnLst>
                                    <p:animMotion origin="layout" path="M -0.02409 0 L 0 0 " pathEditMode="relative" rAng="0" ptsTypes="AA">
                                      <p:cBhvr>
                                        <p:cTn id="180" dur="1000" fill="hold"/>
                                        <p:tgtEl>
                                          <p:spTgt spid="38"/>
                                        </p:tgtEl>
                                        <p:attrNameLst>
                                          <p:attrName>ppt_x</p:attrName>
                                          <p:attrName>ppt_y</p:attrName>
                                        </p:attrNameLst>
                                      </p:cBhvr>
                                      <p:rCtr x="1198" y="0"/>
                                    </p:animMotion>
                                  </p:childTnLst>
                                </p:cTn>
                              </p:par>
                              <p:par>
                                <p:cTn id="181" presetID="6" presetClass="emph" presetSubtype="0" accel="100000" autoRev="1" fill="hold" nodeType="withEffect">
                                  <p:stCondLst>
                                    <p:cond delay="0"/>
                                  </p:stCondLst>
                                  <p:childTnLst>
                                    <p:animScale>
                                      <p:cBhvr>
                                        <p:cTn id="182" dur="500" fill="hold"/>
                                        <p:tgtEl>
                                          <p:spTgt spid="38"/>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sp>
        <p:nvSpPr>
          <p:cNvPr id="18" name="Oval 17"/>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sp>
        <p:nvSpPr>
          <p:cNvPr id="23" name="TextBox 22"/>
          <p:cNvSpPr txBox="1"/>
          <p:nvPr/>
        </p:nvSpPr>
        <p:spPr>
          <a:xfrm>
            <a:off x="5049116" y="985164"/>
            <a:ext cx="6936015" cy="1126566"/>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Explore our developer center</a:t>
            </a:r>
          </a:p>
          <a:p>
            <a:pPr marL="51309" lvl="1" defTabSz="565990"/>
            <a:r>
              <a:rPr lang="en-US" sz="1764" dirty="0">
                <a:gradFill>
                  <a:gsLst>
                    <a:gs pos="0">
                      <a:srgbClr val="FFFFFF"/>
                    </a:gs>
                    <a:gs pos="100000">
                      <a:srgbClr val="FFFFFF"/>
                    </a:gs>
                  </a:gsLst>
                  <a:lin ang="5400000" scaled="1"/>
                </a:gradFill>
                <a:cs typeface="Segoe UI" panose="020B0502040204020203" pitchFamily="34" charset="0"/>
              </a:rPr>
              <a:t>http://dev.office.com</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5049116" y="151022"/>
            <a:ext cx="4114451" cy="981514"/>
          </a:xfrm>
          <a:prstGeom prst="rect">
            <a:avLst/>
          </a:prstGeom>
          <a:noFill/>
        </p:spPr>
        <p:txBody>
          <a:bodyPr wrap="none" lIns="179090" tIns="143271" rIns="179090" bIns="143271" rtlCol="0">
            <a:spAutoFit/>
          </a:bodyPr>
          <a:lstStyle/>
          <a:p>
            <a:pPr defTabSz="913375">
              <a:lnSpc>
                <a:spcPct val="90000"/>
              </a:lnSpc>
              <a:spcAft>
                <a:spcPts val="588"/>
              </a:spcAft>
            </a:pPr>
            <a:r>
              <a:rPr lang="en-US" sz="4899" dirty="0">
                <a:gradFill>
                  <a:gsLst>
                    <a:gs pos="2917">
                      <a:srgbClr val="FFFFFF"/>
                    </a:gs>
                    <a:gs pos="30000">
                      <a:srgbClr val="FFFFFF"/>
                    </a:gs>
                  </a:gsLst>
                  <a:lin ang="5400000" scaled="0"/>
                </a:gradFill>
                <a:latin typeface="Segoe UI Light"/>
              </a:rPr>
              <a:t>Calls to action</a:t>
            </a:r>
          </a:p>
        </p:txBody>
      </p:sp>
      <p:sp>
        <p:nvSpPr>
          <p:cNvPr id="14" name="TextBox 13"/>
          <p:cNvSpPr txBox="1"/>
          <p:nvPr/>
        </p:nvSpPr>
        <p:spPr>
          <a:xfrm>
            <a:off x="5049115" y="4886036"/>
            <a:ext cx="6936015" cy="1235323"/>
          </a:xfrm>
          <a:prstGeom prst="rect">
            <a:avLst/>
          </a:prstGeom>
          <a:noFill/>
        </p:spPr>
        <p:txBody>
          <a:bodyPr wrap="square" lIns="179090" tIns="143271" rIns="179090" bIns="146204" rtlCol="0" anchor="t">
            <a:noAutofit/>
          </a:bodyPr>
          <a:lstStyle/>
          <a:p>
            <a:pPr defTabSz="565990">
              <a:spcBef>
                <a:spcPts val="1958"/>
              </a:spcBef>
            </a:pP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Give feedback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Drive our roadmap http://aka.ms/OfficeDevFeedback</a:t>
            </a:r>
            <a:endParaRPr lang="en-US" sz="1960" dirty="0">
              <a:gradFill>
                <a:gsLst>
                  <a:gs pos="0">
                    <a:srgbClr val="FFFFFF"/>
                  </a:gs>
                  <a:gs pos="100000">
                    <a:srgbClr val="FFFFFF"/>
                  </a:gs>
                </a:gsLst>
                <a:lin ang="5400000" scaled="1"/>
              </a:gradFill>
              <a:ea typeface="PMingLiU-ExtB" panose="02020500000000000000" pitchFamily="18" charset="-120"/>
              <a:cs typeface="Segoe UI Light" panose="020B0502040204020203" pitchFamily="34" charset="0"/>
            </a:endParaRPr>
          </a:p>
        </p:txBody>
      </p:sp>
      <p:sp>
        <p:nvSpPr>
          <p:cNvPr id="15" name="TextBox 14"/>
          <p:cNvSpPr txBox="1"/>
          <p:nvPr/>
        </p:nvSpPr>
        <p:spPr>
          <a:xfrm>
            <a:off x="5049115" y="3749836"/>
            <a:ext cx="6936015" cy="1235323"/>
          </a:xfrm>
          <a:prstGeom prst="rect">
            <a:avLst/>
          </a:prstGeom>
          <a:noFill/>
        </p:spPr>
        <p:txBody>
          <a:bodyPr wrap="square" lIns="179090" tIns="143271" rIns="179090" bIns="146204" rtlCol="0" anchor="t">
            <a:noAutofit/>
          </a:bodyPr>
          <a:lstStyle/>
          <a:p>
            <a:pPr marL="0" lvl="1"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Get answers</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http://aka.ms/AskSharePoint</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http://aka.ms/AskOffice</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9" name="TextBox 18"/>
          <p:cNvSpPr txBox="1"/>
          <p:nvPr/>
        </p:nvSpPr>
        <p:spPr>
          <a:xfrm>
            <a:off x="5049115" y="2861039"/>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Play with our code samples</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http://dev.office.com/code-samples</a:t>
            </a:r>
          </a:p>
        </p:txBody>
      </p:sp>
      <p:grpSp>
        <p:nvGrpSpPr>
          <p:cNvPr id="28" name="Group 27"/>
          <p:cNvGrpSpPr/>
          <p:nvPr/>
        </p:nvGrpSpPr>
        <p:grpSpPr>
          <a:xfrm>
            <a:off x="650053" y="4089195"/>
            <a:ext cx="3871059" cy="2124827"/>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grpSp>
      <p:sp>
        <p:nvSpPr>
          <p:cNvPr id="26" name="TextBox 25"/>
          <p:cNvSpPr txBox="1"/>
          <p:nvPr/>
        </p:nvSpPr>
        <p:spPr>
          <a:xfrm>
            <a:off x="5049115" y="1906808"/>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Jumpstart into our training</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http://dev.office.com/training</a:t>
            </a:r>
          </a:p>
        </p:txBody>
      </p:sp>
    </p:spTree>
    <p:extLst>
      <p:ext uri="{BB962C8B-B14F-4D97-AF65-F5344CB8AC3E}">
        <p14:creationId xmlns:p14="http://schemas.microsoft.com/office/powerpoint/2010/main" val="425576524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nodeType="withEffect">
                                  <p:stCondLst>
                                    <p:cond delay="75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childTnLst>
                                </p:cTn>
                              </p:par>
                              <p:par>
                                <p:cTn id="52" presetID="63" presetClass="path" presetSubtype="0" decel="100000" fill="hold" nodeType="withEffect">
                                  <p:stCondLst>
                                    <p:cond delay="750"/>
                                  </p:stCondLst>
                                  <p:childTnLst>
                                    <p:animMotion origin="layout" path="M -0.0241 2.59259E-6 L 4.92837E-6 2.59259E-6 " pathEditMode="relative" rAng="0" ptsTypes="AA">
                                      <p:cBhvr>
                                        <p:cTn id="53" dur="1000" fill="hold"/>
                                        <p:tgtEl>
                                          <p:spTgt spid="28"/>
                                        </p:tgtEl>
                                        <p:attrNameLst>
                                          <p:attrName>ppt_x</p:attrName>
                                          <p:attrName>ppt_y</p:attrName>
                                        </p:attrNameLst>
                                      </p:cBhvr>
                                      <p:rCtr x="1198" y="0"/>
                                    </p:animMotion>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childTnLst>
                                </p:cTn>
                              </p:par>
                              <p:par>
                                <p:cTn id="57" presetID="63" presetClass="path" presetSubtype="0" decel="100000" fill="hold" grpId="1" nodeType="withEffect">
                                  <p:stCondLst>
                                    <p:cond delay="0"/>
                                  </p:stCondLst>
                                  <p:childTnLst>
                                    <p:animMotion origin="layout" path="M -0.02412 2.38765E-6 L -8.88435E-7 2.38765E-6 " pathEditMode="relative" rAng="0" ptsTypes="AA">
                                      <p:cBhvr>
                                        <p:cTn id="58" dur="1000" fill="hold"/>
                                        <p:tgtEl>
                                          <p:spTgt spid="2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6" grpId="0"/>
      <p:bldP spid="26"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93143" y="325619"/>
            <a:ext cx="6193672" cy="5269840"/>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58" dirty="0">
                <a:gradFill>
                  <a:gsLst>
                    <a:gs pos="0">
                      <a:srgbClr val="FFFFFF"/>
                    </a:gs>
                    <a:gs pos="100000">
                      <a:srgbClr val="FFFFFF"/>
                    </a:gs>
                  </a:gsLst>
                  <a:lin ang="5400000" scaled="1"/>
                </a:gradFill>
                <a:cs typeface="Segoe UI" panose="020B0502040204020203" pitchFamily="34" charset="0"/>
              </a:rPr>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Providing App Model Patterns for common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Full Trust Code scenarios</a:t>
            </a:r>
            <a:endParaRPr lang="en-US" sz="2350" b="1"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60+ Visual Studio projects</a:t>
            </a:r>
            <a:b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33"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And much more…</a:t>
            </a:r>
            <a:endParaRPr lang="en-US" sz="2350"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sz="1958" dirty="0">
                <a:gradFill>
                  <a:gsLst>
                    <a:gs pos="0">
                      <a:srgbClr val="FFFFFF"/>
                    </a:gs>
                    <a:gs pos="100000">
                      <a:srgbClr val="FFFFFF"/>
                    </a:gs>
                  </a:gsLst>
                  <a:lin ang="5400000" scaled="1"/>
                </a:gradFill>
                <a:cs typeface="Segoe UI" panose="020B0502040204020203" pitchFamily="34" charset="0"/>
              </a:rPr>
              <a:t>Open source coming soon!</a:t>
            </a: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207386" y="5595458"/>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a:t>
            </a:r>
            <a:r>
              <a:rPr lang="en-US" sz="4899" u="sng" dirty="0" err="1">
                <a:gradFill>
                  <a:gsLst>
                    <a:gs pos="2917">
                      <a:srgbClr val="FFFFFF"/>
                    </a:gs>
                    <a:gs pos="30000">
                      <a:srgbClr val="FFFFFF"/>
                    </a:gs>
                  </a:gsLst>
                  <a:lin ang="5400000" scaled="0"/>
                </a:gradFill>
                <a:latin typeface="Segoe UI Light"/>
              </a:rPr>
              <a:t>OfficeDevPnP</a:t>
            </a:r>
            <a:endParaRPr lang="en-US" sz="4899"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latin typeface="+mj-lt"/>
                </a:rPr>
                <a:t>Developer</a:t>
              </a:r>
            </a:p>
            <a:p>
              <a:r>
                <a:rPr lang="en-US" sz="2744" dirty="0">
                  <a:latin typeface="+mj-l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r="10518"/>
          <a:stretch/>
        </p:blipFill>
        <p:spPr bwMode="auto">
          <a:xfrm>
            <a:off x="-4876219" y="2248732"/>
            <a:ext cx="11053027"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7869594"/>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28974"/>
            <a:ext cx="12188825" cy="747713"/>
          </a:xfrm>
          <a:prstGeom prst="rect">
            <a:avLst/>
          </a:prstGeom>
        </p:spPr>
        <p:txBody>
          <a:bodyPr/>
          <a:lstStyle/>
          <a:p>
            <a:pPr algn="ctr"/>
            <a:r>
              <a:rPr lang="en-US" dirty="0" smtClean="0"/>
              <a:t>Microsoft Virtual Academy courses</a:t>
            </a:r>
            <a:endParaRPr lang="en-US" dirty="0"/>
          </a:p>
        </p:txBody>
      </p:sp>
      <p:grpSp>
        <p:nvGrpSpPr>
          <p:cNvPr id="64" name="Group 63"/>
          <p:cNvGrpSpPr/>
          <p:nvPr/>
        </p:nvGrpSpPr>
        <p:grpSpPr>
          <a:xfrm>
            <a:off x="-104244" y="1296085"/>
            <a:ext cx="12293069" cy="4965055"/>
            <a:chOff x="-106363" y="1321011"/>
            <a:chExt cx="12542837" cy="5065934"/>
          </a:xfrm>
        </p:grpSpPr>
        <p:sp>
          <p:nvSpPr>
            <p:cNvPr id="4" name="Rectangle 3"/>
            <p:cNvSpPr/>
            <p:nvPr/>
          </p:nvSpPr>
          <p:spPr>
            <a:xfrm>
              <a:off x="-106363" y="1972881"/>
              <a:ext cx="8507566" cy="4414038"/>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14" name="Rectangle 13"/>
            <p:cNvSpPr/>
            <p:nvPr/>
          </p:nvSpPr>
          <p:spPr>
            <a:xfrm>
              <a:off x="8450669" y="1972880"/>
              <a:ext cx="3985805" cy="4414065"/>
            </a:xfrm>
            <a:prstGeom prst="rect">
              <a:avLst/>
            </a:prstGeom>
            <a:solidFill>
              <a:srgbClr val="CA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23" name="Rectangle 22"/>
            <p:cNvSpPr/>
            <p:nvPr/>
          </p:nvSpPr>
          <p:spPr>
            <a:xfrm>
              <a:off x="274639" y="5349471"/>
              <a:ext cx="11599101" cy="4572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56"/>
              <a:endParaRPr lang="en-US" sz="1100" dirty="0">
                <a:solidFill>
                  <a:srgbClr val="FF8A00">
                    <a:lumMod val="50000"/>
                  </a:srgbClr>
                </a:solidFill>
                <a:latin typeface="Segoe UI Light"/>
              </a:endParaRPr>
            </a:p>
          </p:txBody>
        </p:sp>
        <p:sp>
          <p:nvSpPr>
            <p:cNvPr id="5" name="TextBox 4"/>
            <p:cNvSpPr txBox="1"/>
            <p:nvPr/>
          </p:nvSpPr>
          <p:spPr>
            <a:xfrm>
              <a:off x="7031123" y="1325713"/>
              <a:ext cx="1301915" cy="815235"/>
            </a:xfrm>
            <a:prstGeom prst="rect">
              <a:avLst/>
            </a:prstGeom>
            <a:noFill/>
          </p:spPr>
          <p:txBody>
            <a:bodyPr wrap="none" lIns="0" tIns="0" rIns="0" bIns="0" rtlCol="0">
              <a:spAutoFit/>
            </a:bodyPr>
            <a:lstStyle/>
            <a:p>
              <a:pPr defTabSz="913156"/>
              <a:r>
                <a:rPr lang="en-US" sz="5192" dirty="0">
                  <a:latin typeface="Segoe UI Light"/>
                </a:rPr>
                <a:t>2014</a:t>
              </a:r>
            </a:p>
          </p:txBody>
        </p:sp>
        <p:sp>
          <p:nvSpPr>
            <p:cNvPr id="6" name="Rectangle 5"/>
            <p:cNvSpPr/>
            <p:nvPr/>
          </p:nvSpPr>
          <p:spPr>
            <a:xfrm>
              <a:off x="554036"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Aug</a:t>
              </a:r>
            </a:p>
          </p:txBody>
        </p:sp>
        <p:sp>
          <p:nvSpPr>
            <p:cNvPr id="7" name="Rectangle 6"/>
            <p:cNvSpPr/>
            <p:nvPr/>
          </p:nvSpPr>
          <p:spPr>
            <a:xfrm>
              <a:off x="2137532"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Sept</a:t>
              </a:r>
            </a:p>
          </p:txBody>
        </p:sp>
        <p:sp>
          <p:nvSpPr>
            <p:cNvPr id="8" name="Rectangle 7"/>
            <p:cNvSpPr/>
            <p:nvPr/>
          </p:nvSpPr>
          <p:spPr>
            <a:xfrm>
              <a:off x="3721028"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Oct</a:t>
              </a:r>
            </a:p>
          </p:txBody>
        </p:sp>
        <p:grpSp>
          <p:nvGrpSpPr>
            <p:cNvPr id="24" name="Group 23"/>
            <p:cNvGrpSpPr/>
            <p:nvPr/>
          </p:nvGrpSpPr>
          <p:grpSpPr>
            <a:xfrm>
              <a:off x="641578" y="4140806"/>
              <a:ext cx="1630188" cy="1286514"/>
              <a:chOff x="641578" y="3447662"/>
              <a:chExt cx="1630188" cy="1286514"/>
            </a:xfrm>
          </p:grpSpPr>
          <p:sp>
            <p:nvSpPr>
              <p:cNvPr id="9" name="Rectangular Callout 8"/>
              <p:cNvSpPr/>
              <p:nvPr/>
            </p:nvSpPr>
            <p:spPr bwMode="auto">
              <a:xfrm>
                <a:off x="769794" y="3605411"/>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Introduction to Office 365 Development </a:t>
                </a:r>
              </a:p>
            </p:txBody>
          </p:sp>
          <p:grpSp>
            <p:nvGrpSpPr>
              <p:cNvPr id="10" name="Group 9"/>
              <p:cNvGrpSpPr/>
              <p:nvPr/>
            </p:nvGrpSpPr>
            <p:grpSpPr>
              <a:xfrm>
                <a:off x="641578" y="3447662"/>
                <a:ext cx="205663" cy="1286514"/>
                <a:chOff x="2115261" y="2675984"/>
                <a:chExt cx="205663" cy="1286514"/>
              </a:xfrm>
              <a:solidFill>
                <a:schemeClr val="accent6"/>
              </a:solidFill>
            </p:grpSpPr>
            <p:cxnSp>
              <p:nvCxnSpPr>
                <p:cNvPr id="11" name="Straight Connector 10"/>
                <p:cNvCxnSpPr>
                  <a:stCxn id="13"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3" name="Oval 12"/>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sp>
          <p:nvSpPr>
            <p:cNvPr id="15" name="TextBox 14"/>
            <p:cNvSpPr txBox="1"/>
            <p:nvPr/>
          </p:nvSpPr>
          <p:spPr>
            <a:xfrm>
              <a:off x="10649630" y="1321011"/>
              <a:ext cx="1292102" cy="815235"/>
            </a:xfrm>
            <a:prstGeom prst="rect">
              <a:avLst/>
            </a:prstGeom>
            <a:noFill/>
          </p:spPr>
          <p:txBody>
            <a:bodyPr wrap="none" lIns="0" tIns="0" rIns="0" bIns="0" rtlCol="0">
              <a:spAutoFit/>
            </a:bodyPr>
            <a:lstStyle/>
            <a:p>
              <a:pPr defTabSz="913156"/>
              <a:r>
                <a:rPr lang="en-US" sz="5192" dirty="0">
                  <a:latin typeface="Segoe UI Light"/>
                </a:rPr>
                <a:t>2015</a:t>
              </a:r>
            </a:p>
          </p:txBody>
        </p:sp>
        <p:sp>
          <p:nvSpPr>
            <p:cNvPr id="16" name="Rectangle 15"/>
            <p:cNvSpPr/>
            <p:nvPr/>
          </p:nvSpPr>
          <p:spPr>
            <a:xfrm>
              <a:off x="8450670" y="5381851"/>
              <a:ext cx="1535276"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Jan</a:t>
              </a:r>
            </a:p>
          </p:txBody>
        </p:sp>
        <p:sp>
          <p:nvSpPr>
            <p:cNvPr id="20" name="Rectangle 19"/>
            <p:cNvSpPr/>
            <p:nvPr/>
          </p:nvSpPr>
          <p:spPr>
            <a:xfrm>
              <a:off x="5304524"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Nov</a:t>
              </a:r>
            </a:p>
          </p:txBody>
        </p:sp>
        <p:sp>
          <p:nvSpPr>
            <p:cNvPr id="21" name="Rectangle 20"/>
            <p:cNvSpPr/>
            <p:nvPr/>
          </p:nvSpPr>
          <p:spPr>
            <a:xfrm>
              <a:off x="6888020"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Dec</a:t>
              </a:r>
            </a:p>
          </p:txBody>
        </p:sp>
        <p:grpSp>
          <p:nvGrpSpPr>
            <p:cNvPr id="19" name="Group 18"/>
            <p:cNvGrpSpPr/>
            <p:nvPr/>
          </p:nvGrpSpPr>
          <p:grpSpPr>
            <a:xfrm>
              <a:off x="2926302" y="4140806"/>
              <a:ext cx="1623066" cy="1286514"/>
              <a:chOff x="2106450" y="3660197"/>
              <a:chExt cx="1623066" cy="1286514"/>
            </a:xfrm>
          </p:grpSpPr>
          <p:sp>
            <p:nvSpPr>
              <p:cNvPr id="26" name="Rectangular Callout 25"/>
              <p:cNvSpPr/>
              <p:nvPr/>
            </p:nvSpPr>
            <p:spPr bwMode="auto">
              <a:xfrm>
                <a:off x="2106450" y="3778348"/>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the Office 365 App Model </a:t>
                </a:r>
              </a:p>
            </p:txBody>
          </p:sp>
          <p:grpSp>
            <p:nvGrpSpPr>
              <p:cNvPr id="27" name="Group 26"/>
              <p:cNvGrpSpPr/>
              <p:nvPr/>
            </p:nvGrpSpPr>
            <p:grpSpPr>
              <a:xfrm>
                <a:off x="3523853" y="3660197"/>
                <a:ext cx="205663" cy="1286514"/>
                <a:chOff x="2115261" y="2675984"/>
                <a:chExt cx="205663" cy="1286514"/>
              </a:xfrm>
              <a:solidFill>
                <a:schemeClr val="accent6"/>
              </a:solidFill>
            </p:grpSpPr>
            <p:cxnSp>
              <p:nvCxnSpPr>
                <p:cNvPr id="28" name="Straight Connector 27"/>
                <p:cNvCxnSpPr>
                  <a:stCxn id="30"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0" name="Oval 29"/>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cxnSp>
          <p:nvCxnSpPr>
            <p:cNvPr id="32" name="Straight Connector 31"/>
            <p:cNvCxnSpPr>
              <a:stCxn id="34" idx="0"/>
              <a:endCxn id="33" idx="0"/>
            </p:cNvCxnSpPr>
            <p:nvPr/>
          </p:nvCxnSpPr>
          <p:spPr>
            <a:xfrm>
              <a:off x="4953200" y="3105548"/>
              <a:ext cx="0" cy="21145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4850368" y="5220087"/>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5" name="Rectangular Callout 34"/>
            <p:cNvSpPr/>
            <p:nvPr/>
          </p:nvSpPr>
          <p:spPr bwMode="auto">
            <a:xfrm>
              <a:off x="2454965" y="3151568"/>
              <a:ext cx="2417342" cy="47155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standalone web application development </a:t>
              </a:r>
            </a:p>
          </p:txBody>
        </p:sp>
        <p:grpSp>
          <p:nvGrpSpPr>
            <p:cNvPr id="57" name="Group 56"/>
            <p:cNvGrpSpPr/>
            <p:nvPr/>
          </p:nvGrpSpPr>
          <p:grpSpPr>
            <a:xfrm>
              <a:off x="4850368" y="2205604"/>
              <a:ext cx="205663" cy="899944"/>
              <a:chOff x="4850368" y="2000742"/>
              <a:chExt cx="205663" cy="899944"/>
            </a:xfrm>
          </p:grpSpPr>
          <p:cxnSp>
            <p:nvCxnSpPr>
              <p:cNvPr id="36" name="Straight Connector 35"/>
              <p:cNvCxnSpPr>
                <a:stCxn id="37" idx="0"/>
                <a:endCxn id="34" idx="0"/>
              </p:cNvCxnSpPr>
              <p:nvPr/>
            </p:nvCxnSpPr>
            <p:spPr>
              <a:xfrm>
                <a:off x="4953200" y="2000742"/>
                <a:ext cx="0" cy="899944"/>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4850368" y="2000742"/>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8" name="Rectangular Callout 37"/>
            <p:cNvSpPr/>
            <p:nvPr/>
          </p:nvSpPr>
          <p:spPr bwMode="auto">
            <a:xfrm>
              <a:off x="2454965" y="2286990"/>
              <a:ext cx="2396221" cy="58637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mobile device development 	</a:t>
              </a:r>
            </a:p>
          </p:txBody>
        </p:sp>
        <p:sp>
          <p:nvSpPr>
            <p:cNvPr id="40" name="Rectangular Callout 39"/>
            <p:cNvSpPr/>
            <p:nvPr/>
          </p:nvSpPr>
          <p:spPr bwMode="auto">
            <a:xfrm>
              <a:off x="8368951" y="4662007"/>
              <a:ext cx="1768612" cy="248908"/>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Shipping your Office 365 App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to the</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Office Store </a:t>
              </a:r>
            </a:p>
          </p:txBody>
        </p:sp>
        <p:sp>
          <p:nvSpPr>
            <p:cNvPr id="45" name="Rectangular Callout 44"/>
            <p:cNvSpPr/>
            <p:nvPr/>
          </p:nvSpPr>
          <p:spPr bwMode="auto">
            <a:xfrm>
              <a:off x="9841662" y="2894411"/>
              <a:ext cx="2001943" cy="22185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the building blocks and services of the SharePoint platform </a:t>
              </a:r>
            </a:p>
          </p:txBody>
        </p:sp>
        <p:grpSp>
          <p:nvGrpSpPr>
            <p:cNvPr id="41" name="Group 40"/>
            <p:cNvGrpSpPr/>
            <p:nvPr/>
          </p:nvGrpSpPr>
          <p:grpSpPr>
            <a:xfrm>
              <a:off x="9641181" y="4130456"/>
              <a:ext cx="205663" cy="1214594"/>
              <a:chOff x="5805212" y="2675984"/>
              <a:chExt cx="205663" cy="1214594"/>
            </a:xfrm>
            <a:solidFill>
              <a:schemeClr val="accent6"/>
            </a:solidFill>
          </p:grpSpPr>
          <p:cxnSp>
            <p:nvCxnSpPr>
              <p:cNvPr id="42" name="Straight Connector 41"/>
              <p:cNvCxnSpPr>
                <a:stCxn id="44" idx="0"/>
              </p:cNvCxnSpPr>
              <p:nvPr/>
            </p:nvCxnSpPr>
            <p:spPr>
              <a:xfrm flipH="1">
                <a:off x="5908043"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5805212"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49" name="Rectangle 48"/>
            <p:cNvSpPr/>
            <p:nvPr/>
          </p:nvSpPr>
          <p:spPr>
            <a:xfrm>
              <a:off x="10030562" y="5381851"/>
              <a:ext cx="1540149"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Feb</a:t>
              </a:r>
            </a:p>
          </p:txBody>
        </p:sp>
        <p:grpSp>
          <p:nvGrpSpPr>
            <p:cNvPr id="50" name="Group 49"/>
            <p:cNvGrpSpPr/>
            <p:nvPr/>
          </p:nvGrpSpPr>
          <p:grpSpPr>
            <a:xfrm>
              <a:off x="10205179" y="4138936"/>
              <a:ext cx="2035464" cy="1286514"/>
              <a:chOff x="1733706" y="3447662"/>
              <a:chExt cx="2035464" cy="1286514"/>
            </a:xfrm>
          </p:grpSpPr>
          <p:sp>
            <p:nvSpPr>
              <p:cNvPr id="51" name="Rectangular Callout 50"/>
              <p:cNvSpPr/>
              <p:nvPr/>
            </p:nvSpPr>
            <p:spPr bwMode="auto">
              <a:xfrm>
                <a:off x="1861921" y="3605411"/>
                <a:ext cx="1907249" cy="437036"/>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Office 365 Development on non-Microsoft Stack	</a:t>
                </a:r>
              </a:p>
            </p:txBody>
          </p:sp>
          <p:grpSp>
            <p:nvGrpSpPr>
              <p:cNvPr id="52" name="Group 51"/>
              <p:cNvGrpSpPr/>
              <p:nvPr/>
            </p:nvGrpSpPr>
            <p:grpSpPr>
              <a:xfrm>
                <a:off x="1733706" y="3447662"/>
                <a:ext cx="205663" cy="1286514"/>
                <a:chOff x="3207389" y="2675984"/>
                <a:chExt cx="205663" cy="1286514"/>
              </a:xfrm>
              <a:solidFill>
                <a:schemeClr val="accent6"/>
              </a:solidFill>
            </p:grpSpPr>
            <p:cxnSp>
              <p:nvCxnSpPr>
                <p:cNvPr id="53" name="Straight Connector 52"/>
                <p:cNvCxnSpPr>
                  <a:stCxn id="55" idx="0"/>
                </p:cNvCxnSpPr>
                <p:nvPr/>
              </p:nvCxnSpPr>
              <p:spPr>
                <a:xfrm flipH="1">
                  <a:off x="3310220"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auto">
                <a:xfrm>
                  <a:off x="3207389"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5" name="Oval 54"/>
                <p:cNvSpPr/>
                <p:nvPr/>
              </p:nvSpPr>
              <p:spPr bwMode="auto">
                <a:xfrm>
                  <a:off x="3207389"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grpSp>
          <p:nvGrpSpPr>
            <p:cNvPr id="63" name="Group 62"/>
            <p:cNvGrpSpPr/>
            <p:nvPr/>
          </p:nvGrpSpPr>
          <p:grpSpPr>
            <a:xfrm>
              <a:off x="9635999" y="2868659"/>
              <a:ext cx="210845" cy="2562227"/>
              <a:chOff x="7525884" y="2868659"/>
              <a:chExt cx="210845" cy="2562227"/>
            </a:xfrm>
          </p:grpSpPr>
          <p:cxnSp>
            <p:nvCxnSpPr>
              <p:cNvPr id="46" name="Straight Connector 45"/>
              <p:cNvCxnSpPr>
                <a:endCxn id="61" idx="4"/>
              </p:cNvCxnSpPr>
              <p:nvPr/>
            </p:nvCxnSpPr>
            <p:spPr>
              <a:xfrm>
                <a:off x="7628718" y="2995447"/>
                <a:ext cx="5180" cy="24354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7" name="Oval 46"/>
              <p:cNvSpPr/>
              <p:nvPr/>
            </p:nvSpPr>
            <p:spPr bwMode="auto">
              <a:xfrm>
                <a:off x="7525884" y="2868659"/>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61" name="Oval 60"/>
              <p:cNvSpPr/>
              <p:nvPr/>
            </p:nvSpPr>
            <p:spPr bwMode="auto">
              <a:xfrm>
                <a:off x="7531066" y="5225223"/>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4" name="Oval 33"/>
            <p:cNvSpPr/>
            <p:nvPr/>
          </p:nvSpPr>
          <p:spPr bwMode="auto">
            <a:xfrm>
              <a:off x="4850368" y="3105548"/>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881121944"/>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24519566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3852056370"/>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a16="http://schemas.microsoft.com/office/drawing/2014/main" xmlns="" val="829859176"/>
                  </a:ext>
                </a:extLst>
              </a:tr>
              <a:tr h="417220">
                <a:tc>
                  <a:txBody>
                    <a:bodyPr/>
                    <a:lstStyle/>
                    <a:p>
                      <a:r>
                        <a:rPr lang="en-US" sz="1800" b="0" dirty="0" smtClean="0"/>
                        <a:t>Module 1: Deep Dive into Azure AD with the Office 365 APIs</a:t>
                      </a:r>
                      <a:endParaRPr lang="en-US" sz="1800" b="0" baseline="0" dirty="0" smtClean="0"/>
                    </a:p>
                  </a:txBody>
                  <a:tcPr marL="91403" marR="91403" marT="45701" marB="45701" anchor="ctr"/>
                </a:tc>
                <a:extLst>
                  <a:ext uri="{0D108BD9-81ED-4DB2-BD59-A6C34878D82A}">
                    <a16:rowId xmlns:a16="http://schemas.microsoft.com/office/drawing/2014/main" xmlns=""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into Office 365 APIs for Calendar,</a:t>
                      </a:r>
                      <a:r>
                        <a:rPr lang="en-US" sz="1800" b="0" baseline="0" dirty="0" smtClean="0"/>
                        <a:t> Mail, and Contacts</a:t>
                      </a:r>
                      <a:endParaRPr lang="en-US" sz="1800" b="0" dirty="0" smtClean="0"/>
                    </a:p>
                  </a:txBody>
                  <a:tcPr marL="91403" marR="91403" marT="45701" marB="45701" anchor="ctr"/>
                </a:tc>
                <a:extLst>
                  <a:ext uri="{0D108BD9-81ED-4DB2-BD59-A6C34878D82A}">
                    <a16:rowId xmlns:a16="http://schemas.microsoft.com/office/drawing/2014/main" xmlns=""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3: Deep Dive into Office 365 APIs for OneDrive for Business</a:t>
                      </a:r>
                    </a:p>
                  </a:txBody>
                  <a:tcPr marL="91403" marR="91403" marT="45701" marB="45701" anchor="ctr"/>
                </a:tc>
                <a:extLst>
                  <a:ext uri="{0D108BD9-81ED-4DB2-BD59-A6C34878D82A}">
                    <a16:rowId xmlns:a16="http://schemas.microsoft.com/office/drawing/2014/main" xmlns=""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into Office 365 APIs for SharePoint Site services</a:t>
                      </a:r>
                      <a:endParaRPr lang="en-US" sz="1800" b="1" dirty="0" smtClean="0"/>
                    </a:p>
                  </a:txBody>
                  <a:tcPr marL="91403" marR="91403" marT="45701" marB="45701" anchor="ctr"/>
                </a:tc>
                <a:extLst>
                  <a:ext uri="{0D108BD9-81ED-4DB2-BD59-A6C34878D82A}">
                    <a16:rowId xmlns:a16="http://schemas.microsoft.com/office/drawing/2014/main" xmlns="" val="2405060554"/>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dirty="0" smtClean="0"/>
                        <a:t>Deep Dive into Office 365 APIs for Yammer services</a:t>
                      </a:r>
                    </a:p>
                  </a:txBody>
                  <a:tcPr marL="91403" marR="91403" marT="45701" marB="45701" anchor="ctr"/>
                </a:tc>
                <a:extLst>
                  <a:ext uri="{0D108BD9-81ED-4DB2-BD59-A6C34878D82A}">
                    <a16:rowId xmlns:a16="http://schemas.microsoft.com/office/drawing/2014/main" xmlns="" val="3069023435"/>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extLst>
                  <a:ext uri="{0D108BD9-81ED-4DB2-BD59-A6C34878D82A}">
                    <a16:rowId xmlns:a16="http://schemas.microsoft.com/office/drawing/2014/main" xmlns="" val="2293274207"/>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Office 365 APIs for OneNote services</a:t>
                      </a:r>
                    </a:p>
                  </a:txBody>
                  <a:tcPr marL="91403" marR="91403" marT="45701" marB="45701" anchor="ctr"/>
                </a:tc>
                <a:extLst>
                  <a:ext uri="{0D108BD9-81ED-4DB2-BD59-A6C34878D82A}">
                    <a16:rowId xmlns:a16="http://schemas.microsoft.com/office/drawing/2014/main" xmlns="" val="4198435309"/>
                  </a:ext>
                </a:extLst>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b="1" dirty="0"/>
              <a:t>Deep Dive into Office 365 APIs</a:t>
            </a:r>
            <a:br>
              <a:rPr lang="en-US" sz="4800" b="1" dirty="0"/>
            </a:br>
            <a:r>
              <a:rPr lang="en-US" sz="4800" b="1" dirty="0"/>
              <a:t>for OneDrive for Business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Overview</a:t>
            </a:r>
          </a:p>
          <a:p>
            <a:r>
              <a:rPr lang="en-US" dirty="0" smtClean="0"/>
              <a:t>File Operations with </a:t>
            </a:r>
            <a:r>
              <a:rPr lang="en-US" dirty="0" err="1" smtClean="0"/>
              <a:t>SharePointClient</a:t>
            </a:r>
            <a:endParaRPr lang="en-US" dirty="0" smtClean="0"/>
          </a:p>
          <a:p>
            <a:r>
              <a:rPr lang="en-US" dirty="0" smtClean="0"/>
              <a:t>File Operations with REST</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OneDrive for Business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325190"/>
            <a:ext cx="8070174" cy="5708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045" y="2501733"/>
            <a:ext cx="6607113" cy="3292125"/>
          </a:xfrm>
          <a:prstGeom prst="rect">
            <a:avLst/>
          </a:prstGeom>
          <a:ln>
            <a:solidFill>
              <a:srgbClr val="0042AC"/>
            </a:solidFill>
          </a:ln>
        </p:spPr>
      </p:pic>
      <p:sp>
        <p:nvSpPr>
          <p:cNvPr id="8" name="Down Arrow 7"/>
          <p:cNvSpPr/>
          <p:nvPr/>
        </p:nvSpPr>
        <p:spPr bwMode="auto">
          <a:xfrm rot="19288868">
            <a:off x="5365378" y="1755712"/>
            <a:ext cx="443753" cy="75303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533528" y="3227294"/>
            <a:ext cx="4020671" cy="1107996"/>
          </a:xfrm>
          <a:prstGeom prst="rect">
            <a:avLst/>
          </a:prstGeom>
          <a:noFill/>
        </p:spPr>
        <p:txBody>
          <a:bodyPr wrap="square" lIns="0" tIns="0" rIns="0" bIns="0" rtlCol="0">
            <a:spAutoFit/>
          </a:bodyPr>
          <a:lstStyle/>
          <a:p>
            <a:r>
              <a:rPr lang="en-US" sz="2400" dirty="0" smtClean="0"/>
              <a:t>A personal </a:t>
            </a:r>
            <a:r>
              <a:rPr lang="en-US" sz="2400" dirty="0"/>
              <a:t>library </a:t>
            </a:r>
            <a:r>
              <a:rPr lang="en-US" sz="2400" dirty="0" smtClean="0"/>
              <a:t>for </a:t>
            </a:r>
            <a:r>
              <a:rPr lang="en-US" sz="2400" dirty="0"/>
              <a:t>storing and organizing your work documents</a:t>
            </a:r>
            <a:endParaRPr lang="en-US"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156962569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OneDrive for Business Sharing</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8</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2641" y="1083765"/>
            <a:ext cx="6569009" cy="366553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4017" y="2916534"/>
            <a:ext cx="4999153" cy="3132091"/>
          </a:xfrm>
          <a:prstGeom prst="rect">
            <a:avLst/>
          </a:prstGeom>
        </p:spPr>
      </p:pic>
      <p:sp>
        <p:nvSpPr>
          <p:cNvPr id="6" name="Bent-Up Arrow 5"/>
          <p:cNvSpPr/>
          <p:nvPr/>
        </p:nvSpPr>
        <p:spPr bwMode="auto">
          <a:xfrm rot="5400000">
            <a:off x="3562533" y="4614001"/>
            <a:ext cx="659581" cy="703385"/>
          </a:xfrm>
          <a:prstGeom prst="ben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193683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OneDrive for Business Sync</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174" y="1436197"/>
            <a:ext cx="11195115" cy="3969521"/>
          </a:xfrm>
          <a:prstGeom prst="rect">
            <a:avLst/>
          </a:prstGeom>
        </p:spPr>
      </p:pic>
    </p:spTree>
    <p:extLst>
      <p:ext uri="{BB962C8B-B14F-4D97-AF65-F5344CB8AC3E}">
        <p14:creationId xmlns:p14="http://schemas.microsoft.com/office/powerpoint/2010/main" val="1756366791"/>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5fad15d0-477e-40da-a20d-40d4ca777cbd"/>
    <ds:schemaRef ds:uri="http://schemas.openxmlformats.org/package/2006/metadata/core-properties"/>
    <ds:schemaRef ds:uri="http://purl.org/dc/terms/"/>
    <ds:schemaRef ds:uri="http://schemas.microsoft.com/office/2006/documentManagement/type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3046</Words>
  <Application>Microsoft Office PowerPoint</Application>
  <PresentationFormat>Custom</PresentationFormat>
  <Paragraphs>237</Paragraphs>
  <Slides>29</Slides>
  <Notes>17</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29</vt:i4>
      </vt:variant>
    </vt:vector>
  </HeadingPairs>
  <TitlesOfParts>
    <vt:vector size="42" baseType="lpstr">
      <vt:lpstr>PMingLiU-ExtB</vt:lpstr>
      <vt:lpstr>Arial</vt:lpstr>
      <vt:lpstr>Calibri</vt:lpstr>
      <vt:lpstr>Consolas</vt:lpstr>
      <vt:lpstr>Courier New</vt:lpstr>
      <vt:lpstr>Segoe Pro</vt:lpstr>
      <vt:lpstr>Segoe Pro Light</vt:lpstr>
      <vt:lpstr>Segoe UI</vt:lpstr>
      <vt:lpstr>Segoe UI Light</vt:lpstr>
      <vt:lpstr>Segoe UI Semibold</vt:lpstr>
      <vt:lpstr>Wingdings</vt:lpstr>
      <vt:lpstr>5-30055_Office Template 2012 - 16x9 - White Background</vt:lpstr>
      <vt:lpstr>5-30055_Office Template 2012 - 16x9 - Colored Accent Slides</vt:lpstr>
      <vt:lpstr>Office 365 Development</vt:lpstr>
      <vt:lpstr>Recap</vt:lpstr>
      <vt:lpstr>Course Agenda</vt:lpstr>
      <vt:lpstr>Deep Dive into Office 365 APIs for OneDrive for Business</vt:lpstr>
      <vt:lpstr>Agenda </vt:lpstr>
      <vt:lpstr>Overview</vt:lpstr>
      <vt:lpstr>OneDrive for Business</vt:lpstr>
      <vt:lpstr>OneDrive for Business Sharing</vt:lpstr>
      <vt:lpstr>OneDrive for Business Sync</vt:lpstr>
      <vt:lpstr>The Files API</vt:lpstr>
      <vt:lpstr>File Operations with SharePointClient</vt:lpstr>
      <vt:lpstr>SharePointClient class</vt:lpstr>
      <vt:lpstr>Reading File Metadata</vt:lpstr>
      <vt:lpstr>Uploading a new File</vt:lpstr>
      <vt:lpstr>Deleting a File</vt:lpstr>
      <vt:lpstr>PowerPoint Presentation</vt:lpstr>
      <vt:lpstr>File Operations with REST</vt:lpstr>
      <vt:lpstr>OneDrive for Business Files REST API</vt:lpstr>
      <vt:lpstr>OneDrive for Business Files REST API</vt:lpstr>
      <vt:lpstr>Reading File Metadata</vt:lpstr>
      <vt:lpstr>Uploading a new File</vt:lpstr>
      <vt:lpstr>Deleting a File</vt:lpstr>
      <vt:lpstr>PowerPoint Presentation</vt:lpstr>
      <vt:lpstr>Summary </vt:lpstr>
      <vt:lpstr>PowerPoint Presentation</vt:lpstr>
      <vt:lpstr>PowerPoint Presentation</vt:lpstr>
      <vt:lpstr>PowerPoint Presentation</vt:lpstr>
      <vt:lpstr>Microsoft Virtual Academy courses</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2014-10-06T01:49:36Z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