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9"/>
  </p:notesMasterIdLst>
  <p:handoutMasterIdLst>
    <p:handoutMasterId r:id="rId30"/>
  </p:handoutMasterIdLst>
  <p:sldIdLst>
    <p:sldId id="657" r:id="rId6"/>
    <p:sldId id="658" r:id="rId7"/>
    <p:sldId id="659" r:id="rId8"/>
    <p:sldId id="660" r:id="rId9"/>
    <p:sldId id="663" r:id="rId10"/>
    <p:sldId id="662" r:id="rId11"/>
    <p:sldId id="664" r:id="rId12"/>
    <p:sldId id="665" r:id="rId13"/>
    <p:sldId id="668" r:id="rId14"/>
    <p:sldId id="666" r:id="rId15"/>
    <p:sldId id="661" r:id="rId16"/>
    <p:sldId id="669" r:id="rId17"/>
    <p:sldId id="670" r:id="rId18"/>
    <p:sldId id="677" r:id="rId19"/>
    <p:sldId id="678" r:id="rId20"/>
    <p:sldId id="676" r:id="rId21"/>
    <p:sldId id="671" r:id="rId22"/>
    <p:sldId id="673" r:id="rId23"/>
    <p:sldId id="679" r:id="rId24"/>
    <p:sldId id="672" r:id="rId25"/>
    <p:sldId id="680" r:id="rId26"/>
    <p:sldId id="674" r:id="rId27"/>
    <p:sldId id="654"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9" autoAdjust="0"/>
    <p:restoredTop sz="86364" autoAdjust="0"/>
  </p:normalViewPr>
  <p:slideViewPr>
    <p:cSldViewPr snapToGrid="0">
      <p:cViewPr varScale="1">
        <p:scale>
          <a:sx n="71" d="100"/>
          <a:sy n="71" d="100"/>
        </p:scale>
        <p:origin x="48" y="2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7244"/>
    </p:cViewPr>
  </p:outlineViewPr>
  <p:notesTextViewPr>
    <p:cViewPr>
      <p:scale>
        <a:sx n="100" d="100"/>
        <a:sy n="100" d="100"/>
      </p:scale>
      <p:origin x="0" y="0"/>
    </p:cViewPr>
  </p:notesTextViewPr>
  <p:sorterViewPr>
    <p:cViewPr varScale="1">
      <p:scale>
        <a:sx n="1" d="1"/>
        <a:sy n="1" d="1"/>
      </p:scale>
      <p:origin x="0" y="-7044"/>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10/2/2014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part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347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10/2/2014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925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solidFill>
                  <a:prstClr val="black"/>
                </a:solidFill>
              </a:rPr>
              <a:pPr/>
              <a:t>10/2/2014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8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https://dev.windows.com/en-us/develop/Building-universal-Windows-apps</a:t>
            </a:r>
          </a:p>
          <a:p>
            <a:endParaRPr lang="en-US" dirty="0" smtClean="0"/>
          </a:p>
          <a:p>
            <a:r>
              <a:rPr lang="en-US" dirty="0" smtClean="0"/>
              <a:t>The Windows App Certification</a:t>
            </a:r>
            <a:r>
              <a:rPr lang="en-US" baseline="0" dirty="0" smtClean="0"/>
              <a:t> Kit has been extended to Phone apps. This allows a universal app to be in both Stores</a:t>
            </a:r>
            <a:endParaRPr lang="en-US" dirty="0"/>
          </a:p>
        </p:txBody>
      </p:sp>
      <p:sp>
        <p:nvSpPr>
          <p:cNvPr id="4" name="Date Placeholder 3"/>
          <p:cNvSpPr>
            <a:spLocks noGrp="1"/>
          </p:cNvSpPr>
          <p:nvPr>
            <p:ph type="dt" idx="10"/>
          </p:nvPr>
        </p:nvSpPr>
        <p:spPr/>
        <p:txBody>
          <a:bodyPr/>
          <a:lstStyle/>
          <a:p>
            <a:fld id="{831D7532-73E3-4C55-9F73-B019210AAFE6}" type="datetime1">
              <a:rPr lang="en-US" smtClean="0"/>
              <a:t>10/2/2014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956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new </a:t>
            </a:r>
            <a:r>
              <a:rPr lang="en-US" baseline="0" dirty="0" err="1" smtClean="0"/>
              <a:t>HubApp</a:t>
            </a:r>
            <a:r>
              <a:rPr lang="en-US" baseline="0" dirty="0" smtClean="0"/>
              <a:t> project. Show the sample data and </a:t>
            </a:r>
            <a:r>
              <a:rPr lang="en-US" baseline="0" dirty="0" err="1" smtClean="0"/>
              <a:t>datasource</a:t>
            </a:r>
            <a:endParaRPr lang="en-US" baseline="0" dirty="0" smtClean="0"/>
          </a:p>
          <a:p>
            <a:endParaRPr lang="en-US" baseline="0" dirty="0" smtClean="0"/>
          </a:p>
          <a:p>
            <a:r>
              <a:rPr lang="en-US" baseline="0" dirty="0" smtClean="0"/>
              <a:t>Right-click on windows app, set as startup project. Then open code-behind of </a:t>
            </a:r>
            <a:r>
              <a:rPr lang="en-US" baseline="0" dirty="0" err="1" smtClean="0"/>
              <a:t>HubPage</a:t>
            </a:r>
            <a:r>
              <a:rPr lang="en-US" baseline="0" dirty="0" smtClean="0"/>
              <a:t> and show the </a:t>
            </a:r>
            <a:r>
              <a:rPr lang="en-US" baseline="0" dirty="0" err="1" smtClean="0"/>
              <a:t>NavigationHelper_LoadState</a:t>
            </a:r>
            <a:r>
              <a:rPr lang="en-US" baseline="0" dirty="0" smtClean="0"/>
              <a:t> method. Point out the call to the sample data source. Run the project (F5)</a:t>
            </a:r>
          </a:p>
          <a:p>
            <a:endParaRPr lang="en-US" baseline="0" dirty="0" smtClean="0"/>
          </a:p>
          <a:p>
            <a:r>
              <a:rPr lang="en-US" baseline="0" dirty="0" smtClean="0"/>
              <a:t>Right-click on phone app, set as startup project. Again, show code behind of </a:t>
            </a:r>
            <a:r>
              <a:rPr lang="en-US" baseline="0" dirty="0" err="1" smtClean="0"/>
              <a:t>HubPage</a:t>
            </a:r>
            <a:r>
              <a:rPr lang="en-US" baseline="0" dirty="0" smtClean="0"/>
              <a:t>, pointing out the similarities. The same method loads the same sample data. Run the project (F5)</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10/2/2014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276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4FEFE75-68DA-4913-B3E8-A4425B5A08D2}" type="datetime1">
              <a:rPr lang="en-US" smtClean="0"/>
              <a:t>10/2/2014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9806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441370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Deep Dive into native Universal App development with the Office 365 APIs</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p>
        </p:txBody>
      </p:sp>
    </p:spTree>
    <p:extLst>
      <p:ext uri="{BB962C8B-B14F-4D97-AF65-F5344CB8AC3E}">
        <p14:creationId xmlns:p14="http://schemas.microsoft.com/office/powerpoint/2010/main" val="930537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App project template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
        <p:nvSpPr>
          <p:cNvPr id="5" name="Text Placeholder 4"/>
          <p:cNvSpPr>
            <a:spLocks noGrp="1"/>
          </p:cNvSpPr>
          <p:nvPr>
            <p:ph type="body" sz="quarter" idx="10"/>
          </p:nvPr>
        </p:nvSpPr>
        <p:spPr/>
        <p:txBody>
          <a:bodyPr/>
          <a:lstStyle/>
          <a:p>
            <a:r>
              <a:rPr lang="en-US" dirty="0" smtClean="0"/>
              <a:t>C</a:t>
            </a:r>
            <a:r>
              <a:rPr lang="en-US" baseline="0" dirty="0" smtClean="0"/>
              <a:t>ontains sample data in Shared project</a:t>
            </a:r>
          </a:p>
          <a:p>
            <a:pPr lvl="1"/>
            <a:r>
              <a:rPr lang="en-US" dirty="0" err="1" smtClean="0"/>
              <a:t>SampleData.json</a:t>
            </a:r>
            <a:endParaRPr lang="en-US" dirty="0" smtClean="0"/>
          </a:p>
          <a:p>
            <a:pPr lvl="0"/>
            <a:r>
              <a:rPr lang="en-US" dirty="0" smtClean="0"/>
              <a:t>Phone app</a:t>
            </a:r>
            <a:r>
              <a:rPr lang="en-US" baseline="0" dirty="0" smtClean="0"/>
              <a:t> is completely data-bound</a:t>
            </a:r>
          </a:p>
          <a:p>
            <a:pPr lvl="0"/>
            <a:r>
              <a:rPr lang="en-US" baseline="0" dirty="0" smtClean="0"/>
              <a:t>Windows app only binds “Section 3”</a:t>
            </a:r>
            <a:endParaRPr lang="en-US" dirty="0"/>
          </a:p>
        </p:txBody>
      </p:sp>
    </p:spTree>
    <p:extLst>
      <p:ext uri="{BB962C8B-B14F-4D97-AF65-F5344CB8AC3E}">
        <p14:creationId xmlns:p14="http://schemas.microsoft.com/office/powerpoint/2010/main" val="3056305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Universal</a:t>
            </a:r>
            <a:r>
              <a:rPr lang="en-US" baseline="0" dirty="0" smtClean="0"/>
              <a:t> App template</a:t>
            </a:r>
            <a:endParaRPr lang="en-US" dirty="0"/>
          </a:p>
        </p:txBody>
      </p:sp>
    </p:spTree>
    <p:extLst>
      <p:ext uri="{BB962C8B-B14F-4D97-AF65-F5344CB8AC3E}">
        <p14:creationId xmlns:p14="http://schemas.microsoft.com/office/powerpoint/2010/main" val="3222560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Office 365</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67796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lvl="0"/>
            <a:r>
              <a:rPr lang="en-US" dirty="0" smtClean="0"/>
              <a:t>Add Connected Service</a:t>
            </a:r>
          </a:p>
          <a:p>
            <a:pPr lvl="1"/>
            <a:r>
              <a:rPr lang="en-US" dirty="0" smtClean="0"/>
              <a:t>Need to add</a:t>
            </a:r>
            <a:r>
              <a:rPr lang="en-US" baseline="0" dirty="0" smtClean="0"/>
              <a:t> to both Windows and Phone projects</a:t>
            </a:r>
          </a:p>
          <a:p>
            <a:pPr lvl="2"/>
            <a:r>
              <a:rPr lang="en-US" dirty="0" smtClean="0"/>
              <a:t>As of September</a:t>
            </a:r>
            <a:r>
              <a:rPr lang="en-US" baseline="0" dirty="0" smtClean="0"/>
              <a:t> 2014, Office 365 libraries not compatible for Phone projects</a:t>
            </a:r>
          </a:p>
          <a:p>
            <a:pPr lvl="0"/>
            <a:r>
              <a:rPr lang="en-US" dirty="0" smtClean="0"/>
              <a:t>Create a data source</a:t>
            </a:r>
          </a:p>
          <a:p>
            <a:pPr lvl="1"/>
            <a:r>
              <a:rPr lang="en-US" dirty="0" smtClean="0"/>
              <a:t>XAML makes heavy use of data binding, embrace that paradigm</a:t>
            </a:r>
          </a:p>
          <a:p>
            <a:pPr lvl="0"/>
            <a:r>
              <a:rPr lang="en-US" dirty="0" err="1" smtClean="0"/>
              <a:t>Stateful</a:t>
            </a:r>
            <a:r>
              <a:rPr lang="en-US" dirty="0" smtClean="0"/>
              <a:t> client</a:t>
            </a:r>
          </a:p>
          <a:p>
            <a:pPr lvl="1"/>
            <a:r>
              <a:rPr lang="en-US" dirty="0" smtClean="0"/>
              <a:t>Initiate</a:t>
            </a:r>
            <a:r>
              <a:rPr lang="en-US" baseline="0" dirty="0" smtClean="0"/>
              <a:t> login/consent and store Discovery Context</a:t>
            </a:r>
            <a:endParaRPr lang="en-US" dirty="0"/>
          </a:p>
        </p:txBody>
      </p:sp>
      <p:sp>
        <p:nvSpPr>
          <p:cNvPr id="7" name="Title 6"/>
          <p:cNvSpPr>
            <a:spLocks noGrp="1"/>
          </p:cNvSpPr>
          <p:nvPr>
            <p:ph type="title"/>
          </p:nvPr>
        </p:nvSpPr>
        <p:spPr/>
        <p:txBody>
          <a:bodyPr/>
          <a:lstStyle/>
          <a:p>
            <a:r>
              <a:rPr lang="en-US" dirty="0" smtClean="0"/>
              <a:t>Add</a:t>
            </a:r>
            <a:r>
              <a:rPr lang="en-US" baseline="0" dirty="0" smtClean="0"/>
              <a:t> Office 365 to Universal App</a:t>
            </a:r>
            <a:endParaRPr lang="en-US" dirty="0"/>
          </a:p>
        </p:txBody>
      </p:sp>
    </p:spTree>
    <p:extLst>
      <p:ext uri="{BB962C8B-B14F-4D97-AF65-F5344CB8AC3E}">
        <p14:creationId xmlns:p14="http://schemas.microsoft.com/office/powerpoint/2010/main" val="175696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14</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Register your app</a:t>
            </a:r>
          </a:p>
        </p:txBody>
      </p:sp>
      <p:pic>
        <p:nvPicPr>
          <p:cNvPr id="13" name="Picture 2" descr="C:\Users\Paul\AppData\Local\Temp\SNAGHTML2dc24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427" y="1338560"/>
            <a:ext cx="5883986" cy="314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667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15</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1852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Installs </a:t>
            </a:r>
            <a:r>
              <a:rPr lang="en-US" dirty="0" err="1" smtClean="0"/>
              <a:t>NuGet</a:t>
            </a:r>
            <a:r>
              <a:rPr lang="en-US" dirty="0" smtClean="0"/>
              <a:t> Packages for Office 365 and dependencies</a:t>
            </a:r>
            <a:endParaRPr lang="en-US" dirty="0"/>
          </a:p>
        </p:txBody>
      </p:sp>
      <p:sp>
        <p:nvSpPr>
          <p:cNvPr id="3" name="Title 2"/>
          <p:cNvSpPr>
            <a:spLocks noGrp="1"/>
          </p:cNvSpPr>
          <p:nvPr>
            <p:ph type="title"/>
          </p:nvPr>
        </p:nvSpPr>
        <p:spPr/>
        <p:txBody>
          <a:bodyPr/>
          <a:lstStyle/>
          <a:p>
            <a:r>
              <a:rPr lang="en-US" dirty="0" smtClean="0"/>
              <a:t>Add Connected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8" name="Picture 7"/>
          <p:cNvPicPr>
            <a:picLocks noChangeAspect="1"/>
          </p:cNvPicPr>
          <p:nvPr/>
        </p:nvPicPr>
        <p:blipFill>
          <a:blip r:embed="rId2"/>
          <a:stretch>
            <a:fillRect/>
          </a:stretch>
        </p:blipFill>
        <p:spPr>
          <a:xfrm>
            <a:off x="1675114" y="2960871"/>
            <a:ext cx="7582290" cy="3067208"/>
          </a:xfrm>
          <a:prstGeom prst="rect">
            <a:avLst/>
          </a:prstGeom>
        </p:spPr>
      </p:pic>
    </p:spTree>
    <p:extLst>
      <p:ext uri="{BB962C8B-B14F-4D97-AF65-F5344CB8AC3E}">
        <p14:creationId xmlns:p14="http://schemas.microsoft.com/office/powerpoint/2010/main" val="10266774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94413"/>
          </a:xfrm>
        </p:spPr>
        <p:txBody>
          <a:bodyPr/>
          <a:lstStyle/>
          <a:p>
            <a:r>
              <a:rPr lang="en-US" dirty="0" smtClean="0"/>
              <a:t>Web-based</a:t>
            </a:r>
            <a:r>
              <a:rPr lang="en-US" baseline="0" dirty="0" smtClean="0"/>
              <a:t> apps use passive authentication</a:t>
            </a:r>
          </a:p>
          <a:p>
            <a:pPr lvl="1"/>
            <a:r>
              <a:rPr lang="en-US" dirty="0" smtClean="0"/>
              <a:t>Accomplished via browser</a:t>
            </a:r>
            <a:r>
              <a:rPr lang="en-US" baseline="0" dirty="0" smtClean="0"/>
              <a:t> redirects</a:t>
            </a:r>
          </a:p>
          <a:p>
            <a:pPr lvl="0"/>
            <a:r>
              <a:rPr lang="en-US" dirty="0" smtClean="0"/>
              <a:t>Universal Apps use active authentication</a:t>
            </a:r>
          </a:p>
          <a:p>
            <a:pPr lvl="1"/>
            <a:r>
              <a:rPr lang="en-US" dirty="0" smtClean="0"/>
              <a:t>App code (or library code) initiates call to authentication</a:t>
            </a:r>
            <a:r>
              <a:rPr lang="en-US" baseline="0" dirty="0" smtClean="0"/>
              <a:t> source</a:t>
            </a:r>
            <a:endParaRPr lang="en-US" dirty="0" smtClean="0"/>
          </a:p>
          <a:p>
            <a:pPr lvl="0"/>
            <a:r>
              <a:rPr lang="en-US" dirty="0" smtClean="0"/>
              <a:t>The “Connected Service” wizard adds the appropriate library</a:t>
            </a:r>
          </a:p>
          <a:p>
            <a:pPr lvl="1"/>
            <a:r>
              <a:rPr lang="en-US" dirty="0" smtClean="0"/>
              <a:t>Microsoft.Office365.OAuth.Web.dll for web projects</a:t>
            </a:r>
          </a:p>
          <a:p>
            <a:pPr lvl="1"/>
            <a:r>
              <a:rPr lang="en-US" dirty="0" smtClean="0"/>
              <a:t>Microsoft.Office365.OAuth.WindowsStore.dll for native projects</a:t>
            </a:r>
          </a:p>
        </p:txBody>
      </p:sp>
      <p:sp>
        <p:nvSpPr>
          <p:cNvPr id="3" name="Title 2"/>
          <p:cNvSpPr>
            <a:spLocks noGrp="1"/>
          </p:cNvSpPr>
          <p:nvPr>
            <p:ph type="title"/>
          </p:nvPr>
        </p:nvSpPr>
        <p:spPr/>
        <p:txBody>
          <a:bodyPr/>
          <a:lstStyle/>
          <a:p>
            <a:r>
              <a:rPr lang="en-US" dirty="0" err="1" smtClean="0"/>
              <a:t>OAuth</a:t>
            </a:r>
            <a:r>
              <a:rPr lang="en-US" dirty="0" smtClean="0"/>
              <a:t> Implementation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28219608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Create a </a:t>
            </a:r>
            <a:r>
              <a:rPr lang="en-US" dirty="0" err="1" smtClean="0"/>
              <a:t>DiscoveryContext</a:t>
            </a:r>
            <a:endParaRPr lang="en-US" dirty="0" smtClean="0"/>
          </a:p>
          <a:p>
            <a:pPr lvl="2"/>
            <a:r>
              <a:rPr lang="en-US" dirty="0" err="1" smtClean="0"/>
              <a:t>DiscoveryContext</a:t>
            </a:r>
            <a:r>
              <a:rPr lang="en-US" dirty="0" smtClean="0"/>
              <a:t> will invoke </a:t>
            </a:r>
            <a:r>
              <a:rPr lang="en-US" dirty="0" err="1" smtClean="0"/>
              <a:t>WebAuthenticationBroker</a:t>
            </a:r>
            <a:r>
              <a:rPr lang="en-US" dirty="0" smtClean="0"/>
              <a:t> (WAB)</a:t>
            </a:r>
          </a:p>
          <a:p>
            <a:pPr lvl="2"/>
            <a:r>
              <a:rPr lang="en-US" dirty="0" smtClean="0"/>
              <a:t>WAB will display logon</a:t>
            </a:r>
            <a:r>
              <a:rPr lang="en-US" baseline="0" dirty="0" smtClean="0"/>
              <a:t> form and common consent form</a:t>
            </a:r>
            <a:br>
              <a:rPr lang="en-US" baseline="0" dirty="0" smtClean="0"/>
            </a:br>
            <a:endParaRPr lang="en-US" dirty="0" smtClean="0"/>
          </a:p>
        </p:txBody>
      </p:sp>
      <p:sp>
        <p:nvSpPr>
          <p:cNvPr id="3" name="Title 2"/>
          <p:cNvSpPr>
            <a:spLocks noGrp="1"/>
          </p:cNvSpPr>
          <p:nvPr>
            <p:ph type="title"/>
          </p:nvPr>
        </p:nvSpPr>
        <p:spPr/>
        <p:txBody>
          <a:bodyPr/>
          <a:lstStyle/>
          <a:p>
            <a:r>
              <a:rPr lang="en-US" dirty="0" smtClean="0"/>
              <a:t>Authentication in O365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
        <p:nvSpPr>
          <p:cNvPr id="6" name="TextBox 5"/>
          <p:cNvSpPr txBox="1"/>
          <p:nvPr/>
        </p:nvSpPr>
        <p:spPr>
          <a:xfrm>
            <a:off x="920562" y="3801036"/>
            <a:ext cx="10346112" cy="1846659"/>
          </a:xfrm>
          <a:prstGeom prst="rect">
            <a:avLst/>
          </a:prstGeom>
          <a:noFill/>
        </p:spPr>
        <p:txBody>
          <a:bodyPr wrap="square" lIns="0" tIns="0" rIns="0" bIns="0" rtlCol="0">
            <a:spAutoFit/>
          </a:bodyPr>
          <a:lstStyle/>
          <a:p>
            <a:r>
              <a:rPr lang="en-US" sz="2400" dirty="0">
                <a:solidFill>
                  <a:srgbClr val="0000FF"/>
                </a:solidFill>
                <a:highlight>
                  <a:srgbClr val="FFFFFF"/>
                </a:highlight>
                <a:latin typeface="Consolas" panose="020B0609020204030204" pitchFamily="49" charset="0"/>
              </a:rPr>
              <a:t>if</a:t>
            </a:r>
            <a:r>
              <a:rPr lang="en-US" sz="2400" dirty="0">
                <a:solidFill>
                  <a:srgbClr val="000000"/>
                </a:solidFill>
                <a:highlight>
                  <a:srgbClr val="FFFFFF"/>
                </a:highlight>
                <a:latin typeface="Consolas" panose="020B0609020204030204" pitchFamily="49" charset="0"/>
              </a:rPr>
              <a:t> (_</a:t>
            </a:r>
            <a:r>
              <a:rPr lang="en-US" sz="2400" dirty="0" err="1">
                <a:solidFill>
                  <a:srgbClr val="000000"/>
                </a:solidFill>
                <a:highlight>
                  <a:srgbClr val="FFFFFF"/>
                </a:highlight>
                <a:latin typeface="Consolas" panose="020B0609020204030204" pitchFamily="49" charset="0"/>
              </a:rPr>
              <a:t>discoveryContext</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null</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_</a:t>
            </a:r>
            <a:r>
              <a:rPr lang="en-US" sz="2400" dirty="0" err="1">
                <a:solidFill>
                  <a:srgbClr val="000000"/>
                </a:solidFill>
                <a:highlight>
                  <a:srgbClr val="FFFFFF"/>
                </a:highlight>
                <a:latin typeface="Consolas" panose="020B0609020204030204" pitchFamily="49" charset="0"/>
              </a:rPr>
              <a:t>discoveryContext</a:t>
            </a:r>
            <a:r>
              <a:rPr lang="en-US" sz="2400" dirty="0">
                <a:solidFill>
                  <a:srgbClr val="000000"/>
                </a:solidFill>
                <a:highlight>
                  <a:srgbClr val="FFFFFF"/>
                </a:highlight>
                <a:latin typeface="Consolas" panose="020B0609020204030204" pitchFamily="49" charset="0"/>
              </a:rPr>
              <a:t> = </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DiscoveryContext</a:t>
            </a:r>
            <a:r>
              <a:rPr lang="en-US" sz="2400" dirty="0" err="1">
                <a:solidFill>
                  <a:srgbClr val="000000"/>
                </a:solidFill>
                <a:highlight>
                  <a:srgbClr val="FFFFFF"/>
                </a:highlight>
                <a:latin typeface="Consolas" panose="020B0609020204030204" pitchFamily="49" charset="0"/>
              </a:rPr>
              <a:t>.CreateAsync</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63087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Authentication UI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3967" b="28268"/>
          <a:stretch/>
        </p:blipFill>
        <p:spPr>
          <a:xfrm>
            <a:off x="519112" y="1447799"/>
            <a:ext cx="7647735" cy="405653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3797" b="25380"/>
          <a:stretch/>
        </p:blipFill>
        <p:spPr>
          <a:xfrm>
            <a:off x="4428565" y="1921013"/>
            <a:ext cx="7664824" cy="4219810"/>
          </a:xfrm>
          <a:prstGeom prst="rect">
            <a:avLst/>
          </a:prstGeom>
        </p:spPr>
      </p:pic>
    </p:spTree>
    <p:extLst>
      <p:ext uri="{BB962C8B-B14F-4D97-AF65-F5344CB8AC3E}">
        <p14:creationId xmlns:p14="http://schemas.microsoft.com/office/powerpoint/2010/main" val="42030334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baseline="0" dirty="0" smtClean="0"/>
              <a:t>Universal App projects</a:t>
            </a:r>
          </a:p>
          <a:p>
            <a:r>
              <a:rPr lang="en-US" dirty="0" smtClean="0"/>
              <a:t>Integrating Office 365 APIs</a:t>
            </a:r>
            <a:r>
              <a:rPr lang="en-US" baseline="0" dirty="0" smtClean="0"/>
              <a:t>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19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“Client” objects for each service</a:t>
            </a:r>
          </a:p>
          <a:p>
            <a:pPr lvl="1"/>
            <a:r>
              <a:rPr lang="en-US" dirty="0" err="1" smtClean="0"/>
              <a:t>ExchangeClient</a:t>
            </a:r>
            <a:endParaRPr lang="en-US" dirty="0" smtClean="0"/>
          </a:p>
          <a:p>
            <a:pPr lvl="1"/>
            <a:r>
              <a:rPr lang="en-US" dirty="0" err="1" smtClean="0"/>
              <a:t>SharePointClient</a:t>
            </a:r>
            <a:endParaRPr lang="en-US" dirty="0" smtClean="0"/>
          </a:p>
          <a:p>
            <a:pPr lvl="0"/>
            <a:r>
              <a:rPr lang="en-US" dirty="0" smtClean="0"/>
              <a:t>Constructor takes</a:t>
            </a:r>
            <a:r>
              <a:rPr lang="en-US" baseline="0" dirty="0" smtClean="0"/>
              <a:t> a “token getter” function</a:t>
            </a:r>
          </a:p>
          <a:p>
            <a:pPr lvl="1"/>
            <a:r>
              <a:rPr lang="en-US" dirty="0" err="1" smtClean="0"/>
              <a:t>DiscoveryContext</a:t>
            </a:r>
            <a:r>
              <a:rPr lang="en-US" dirty="0" smtClean="0"/>
              <a:t> wraps an </a:t>
            </a:r>
            <a:r>
              <a:rPr lang="en-US" dirty="0" err="1" smtClean="0"/>
              <a:t>AuthenticationContext</a:t>
            </a:r>
            <a:endParaRPr lang="en-US" dirty="0" smtClean="0"/>
          </a:p>
          <a:p>
            <a:pPr lvl="1"/>
            <a:r>
              <a:rPr lang="en-US" dirty="0" err="1" smtClean="0"/>
              <a:t>AuthenticationContext</a:t>
            </a:r>
            <a:r>
              <a:rPr lang="en-US" baseline="0" dirty="0" smtClean="0"/>
              <a:t> has methods for getting tokens</a:t>
            </a:r>
            <a:endParaRPr lang="en-US" dirty="0" smtClean="0"/>
          </a:p>
        </p:txBody>
      </p:sp>
      <p:sp>
        <p:nvSpPr>
          <p:cNvPr id="3" name="Title 2"/>
          <p:cNvSpPr>
            <a:spLocks noGrp="1"/>
          </p:cNvSpPr>
          <p:nvPr>
            <p:ph type="title"/>
          </p:nvPr>
        </p:nvSpPr>
        <p:spPr/>
        <p:txBody>
          <a:bodyPr/>
          <a:lstStyle/>
          <a:p>
            <a:r>
              <a:rPr lang="en-US" dirty="0" smtClean="0"/>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11894714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 object constructor example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
        <p:nvSpPr>
          <p:cNvPr id="5" name="TextBox 4"/>
          <p:cNvSpPr txBox="1"/>
          <p:nvPr/>
        </p:nvSpPr>
        <p:spPr>
          <a:xfrm>
            <a:off x="456359" y="1287370"/>
            <a:ext cx="11574276" cy="4801314"/>
          </a:xfrm>
          <a:prstGeom prst="rect">
            <a:avLst/>
          </a:prstGeom>
          <a:noFill/>
        </p:spPr>
        <p:txBody>
          <a:bodyPr wrap="square" lIns="0" tIns="0" rIns="0" bIns="0" rtlCol="0">
            <a:spAutoFit/>
          </a:bodyPr>
          <a:lstStyle/>
          <a:p>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ExchangeClient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ExchangeServiceEndpointUri</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async</a:t>
            </a:r>
            <a:r>
              <a:rPr lang="en-US" sz="2400" dirty="0">
                <a:solidFill>
                  <a:srgbClr val="000000"/>
                </a:solidFill>
                <a:highlight>
                  <a:srgbClr val="FFFFFF"/>
                </a:highlight>
                <a:latin typeface="Consolas" panose="020B0609020204030204" pitchFamily="49" charset="0"/>
              </a:rPr>
              <a:t> () =&gt;</a:t>
            </a:r>
          </a:p>
          <a:p>
            <a:r>
              <a:rPr lang="en-US" sz="2400" dirty="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  return</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await</a:t>
            </a:r>
            <a:r>
              <a:rPr lang="en-US" sz="2400" dirty="0">
                <a:solidFill>
                  <a:srgbClr val="000000"/>
                </a:solidFill>
                <a:highlight>
                  <a:srgbClr val="FFFFFF"/>
                </a:highlight>
                <a:latin typeface="Consolas" panose="020B0609020204030204" pitchFamily="49" charset="0"/>
              </a:rPr>
              <a:t> _</a:t>
            </a:r>
            <a:r>
              <a:rPr lang="en-US" sz="2400" dirty="0" err="1" smtClean="0">
                <a:solidFill>
                  <a:srgbClr val="000000"/>
                </a:solidFill>
                <a:highlight>
                  <a:srgbClr val="FFFFFF"/>
                </a:highlight>
                <a:latin typeface="Consolas" panose="020B0609020204030204" pitchFamily="49" charset="0"/>
              </a:rPr>
              <a:t>discoveryContext.AuthenticationContext</a:t>
            </a:r>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AcquireTokenSilentAsync</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ExchangeServiceResourceId</a:t>
            </a:r>
            <a:r>
              <a:rPr lang="en-US" sz="2400" dirty="0">
                <a:solidFill>
                  <a:srgbClr val="000000"/>
                </a:solidFill>
                <a:highlight>
                  <a:srgbClr val="FFFFFF"/>
                </a:highlight>
                <a:latin typeface="Consolas" panose="020B0609020204030204" pitchFamily="49" charset="0"/>
              </a:rPr>
              <a:t>, </a:t>
            </a:r>
          </a:p>
          <a:p>
            <a:r>
              <a:rPr lang="en-US" sz="2400" dirty="0" smtClean="0">
                <a:solidFill>
                  <a:srgbClr val="000000"/>
                </a:solidFill>
                <a:highlight>
                  <a:srgbClr val="FFFFFF"/>
                </a:highlight>
                <a:latin typeface="Consolas" panose="020B0609020204030204" pitchFamily="49" charset="0"/>
              </a:rPr>
              <a:t>                     _</a:t>
            </a:r>
            <a:r>
              <a:rPr lang="en-US" sz="2400" dirty="0" err="1">
                <a:solidFill>
                  <a:srgbClr val="000000"/>
                </a:solidFill>
                <a:highlight>
                  <a:srgbClr val="FFFFFF"/>
                </a:highlight>
                <a:latin typeface="Consolas" panose="020B0609020204030204" pitchFamily="49" charset="0"/>
              </a:rPr>
              <a:t>discoveryContext.AppIdentity.ClientId</a:t>
            </a:r>
            <a:r>
              <a:rPr lang="en-US" sz="2400" dirty="0">
                <a:solidFill>
                  <a:srgbClr val="000000"/>
                </a:solidFill>
                <a:highlight>
                  <a:srgbClr val="FFFFFF"/>
                </a:highlight>
                <a:latin typeface="Consolas" panose="020B0609020204030204" pitchFamily="49" charset="0"/>
              </a:rPr>
              <a:t>, </a:t>
            </a:r>
          </a:p>
          <a:p>
            <a:r>
              <a:rPr lang="en-US" sz="2400" dirty="0" smtClean="0">
                <a:solidFill>
                  <a:srgbClr val="0000FF"/>
                </a:solidFill>
                <a:highlight>
                  <a:srgbClr val="FFFFFF"/>
                </a:highlight>
                <a:latin typeface="Consolas" panose="020B0609020204030204" pitchFamily="49" charset="0"/>
              </a:rPr>
              <a:t>                     new</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ActiveDirectory.</a:t>
            </a:r>
            <a:r>
              <a:rPr lang="en-US" sz="2400" dirty="0" err="1" smtClean="0">
                <a:solidFill>
                  <a:srgbClr val="2B91AF"/>
                </a:solidFill>
                <a:highlight>
                  <a:srgbClr val="FFFFFF"/>
                </a:highlight>
                <a:latin typeface="Consolas" panose="020B0609020204030204" pitchFamily="49" charset="0"/>
              </a:rPr>
              <a:t>UserIdentifier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dcr.UserId</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UserIdentifierType</a:t>
            </a:r>
            <a:r>
              <a:rPr lang="en-US" sz="2400" dirty="0" err="1" smtClean="0">
                <a:solidFill>
                  <a:srgbClr val="000000"/>
                </a:solidFill>
                <a:highlight>
                  <a:srgbClr val="FFFFFF"/>
                </a:highlight>
                <a:latin typeface="Consolas" panose="020B0609020204030204" pitchFamily="49" charset="0"/>
              </a:rPr>
              <a:t>.UniqueId</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AccessToken</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0598310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949359" cy="4699148"/>
          </a:xfrm>
        </p:spPr>
        <p:txBody>
          <a:bodyPr/>
          <a:lstStyle/>
          <a:p>
            <a:r>
              <a:rPr lang="en-US" dirty="0" smtClean="0"/>
              <a:t>Client Object exposes properties</a:t>
            </a:r>
          </a:p>
          <a:p>
            <a:pPr lvl="1"/>
            <a:r>
              <a:rPr lang="en-US" dirty="0" smtClean="0"/>
              <a:t>Most are </a:t>
            </a:r>
            <a:r>
              <a:rPr lang="en-US" dirty="0" err="1" smtClean="0"/>
              <a:t>IEnumerable</a:t>
            </a:r>
            <a:r>
              <a:rPr lang="en-US" dirty="0" smtClean="0"/>
              <a:t>&lt;T&gt; collections</a:t>
            </a:r>
          </a:p>
          <a:p>
            <a:pPr lvl="0"/>
            <a:r>
              <a:rPr lang="en-US" dirty="0" smtClean="0"/>
              <a:t>Designed much like Entity Framework</a:t>
            </a:r>
          </a:p>
          <a:p>
            <a:pPr lvl="1"/>
            <a:r>
              <a:rPr lang="en-US" dirty="0" smtClean="0"/>
              <a:t>Client == </a:t>
            </a:r>
            <a:r>
              <a:rPr lang="en-US" dirty="0" err="1" smtClean="0"/>
              <a:t>DataContext</a:t>
            </a:r>
            <a:endParaRPr lang="en-US" dirty="0" smtClean="0"/>
          </a:p>
          <a:p>
            <a:pPr lvl="1"/>
            <a:r>
              <a:rPr lang="en-US" dirty="0" err="1" smtClean="0"/>
              <a:t>IEnumerable</a:t>
            </a:r>
            <a:r>
              <a:rPr lang="en-US" dirty="0" smtClean="0"/>
              <a:t>&lt;T&gt; entities</a:t>
            </a:r>
          </a:p>
          <a:p>
            <a:pPr lvl="0"/>
            <a:r>
              <a:rPr lang="en-US" dirty="0" smtClean="0"/>
              <a:t>Includes</a:t>
            </a:r>
            <a:r>
              <a:rPr lang="en-US" baseline="0" dirty="0" smtClean="0"/>
              <a:t> common CRUD operations</a:t>
            </a:r>
            <a:endParaRPr lang="en-US" dirty="0"/>
          </a:p>
        </p:txBody>
      </p:sp>
      <p:sp>
        <p:nvSpPr>
          <p:cNvPr id="3" name="Title 2"/>
          <p:cNvSpPr>
            <a:spLocks noGrp="1"/>
          </p:cNvSpPr>
          <p:nvPr>
            <p:ph type="title"/>
          </p:nvPr>
        </p:nvSpPr>
        <p:spPr/>
        <p:txBody>
          <a:bodyPr/>
          <a:lstStyle/>
          <a:p>
            <a:r>
              <a: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rPr>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grpSp>
        <p:nvGrpSpPr>
          <p:cNvPr id="9" name="Group 8"/>
          <p:cNvGrpSpPr/>
          <p:nvPr/>
        </p:nvGrpSpPr>
        <p:grpSpPr>
          <a:xfrm>
            <a:off x="5751275" y="1362742"/>
            <a:ext cx="2952750" cy="3488624"/>
            <a:chOff x="4618037" y="1497713"/>
            <a:chExt cx="2952750" cy="3488624"/>
          </a:xfrm>
        </p:grpSpPr>
        <p:pic>
          <p:nvPicPr>
            <p:cNvPr id="10" name="Picture 9"/>
            <p:cNvPicPr>
              <a:picLocks noChangeAspect="1"/>
            </p:cNvPicPr>
            <p:nvPr/>
          </p:nvPicPr>
          <p:blipFill>
            <a:blip r:embed="rId2"/>
            <a:stretch>
              <a:fillRect/>
            </a:stretch>
          </p:blipFill>
          <p:spPr>
            <a:xfrm>
              <a:off x="4618037" y="1871662"/>
              <a:ext cx="2952750" cy="3114675"/>
            </a:xfrm>
            <a:prstGeom prst="rect">
              <a:avLst/>
            </a:prstGeom>
            <a:ln>
              <a:solidFill>
                <a:schemeClr val="bg1">
                  <a:lumMod val="50000"/>
                </a:schemeClr>
              </a:solidFill>
            </a:ln>
          </p:spPr>
        </p:pic>
        <p:sp>
          <p:nvSpPr>
            <p:cNvPr id="11" name="Rectangle 10"/>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grpSp>
        <p:nvGrpSpPr>
          <p:cNvPr id="6" name="Group 5"/>
          <p:cNvGrpSpPr/>
          <p:nvPr/>
        </p:nvGrpSpPr>
        <p:grpSpPr>
          <a:xfrm>
            <a:off x="7666148" y="2416873"/>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8" name="Rectangle 7"/>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9659513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74389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Announced at //build/</a:t>
            </a:r>
            <a:r>
              <a:rPr lang="en-US" baseline="0" dirty="0" smtClean="0"/>
              <a:t> 2014</a:t>
            </a:r>
            <a:endParaRPr lang="en-US" dirty="0" smtClean="0"/>
          </a:p>
          <a:p>
            <a:r>
              <a:rPr lang="en-US" dirty="0" smtClean="0"/>
              <a:t>Three major</a:t>
            </a:r>
            <a:r>
              <a:rPr lang="en-US" baseline="0" dirty="0" smtClean="0"/>
              <a:t> goals</a:t>
            </a:r>
            <a:endParaRPr lang="en-US" dirty="0" smtClean="0"/>
          </a:p>
          <a:p>
            <a:pPr lvl="1"/>
            <a:r>
              <a:rPr lang="en-US" dirty="0" smtClean="0"/>
              <a:t>Reach customers across phones,</a:t>
            </a:r>
            <a:r>
              <a:rPr lang="en-US" baseline="0" dirty="0" smtClean="0"/>
              <a:t> tablets and PCs</a:t>
            </a:r>
          </a:p>
          <a:p>
            <a:pPr lvl="1"/>
            <a:r>
              <a:rPr lang="en-US" baseline="0" dirty="0" smtClean="0"/>
              <a:t>Deliver innovation that supports developer investments</a:t>
            </a:r>
          </a:p>
          <a:p>
            <a:pPr lvl="1"/>
            <a:r>
              <a:rPr lang="en-US" baseline="0" dirty="0" smtClean="0"/>
              <a:t>Make cross-platform technology easier and more capable</a:t>
            </a:r>
          </a:p>
          <a:p>
            <a:pPr lvl="0"/>
            <a:r>
              <a:rPr lang="en-US" dirty="0" smtClean="0"/>
              <a:t>Delivered</a:t>
            </a:r>
            <a:r>
              <a:rPr lang="en-US" baseline="0" dirty="0" smtClean="0"/>
              <a:t> in Visual Studio 2013 Update 2</a:t>
            </a:r>
            <a:endParaRPr lang="en-US" dirty="0"/>
          </a:p>
        </p:txBody>
      </p:sp>
      <p:sp>
        <p:nvSpPr>
          <p:cNvPr id="4" name="Title 3"/>
          <p:cNvSpPr>
            <a:spLocks noGrp="1"/>
          </p:cNvSpPr>
          <p:nvPr>
            <p:ph type="title"/>
          </p:nvPr>
        </p:nvSpPr>
        <p:spPr/>
        <p:txBody>
          <a:bodyPr/>
          <a:lstStyle/>
          <a:p>
            <a:r>
              <a:rPr lang="en-US" dirty="0" smtClean="0"/>
              <a:t>Universal Windows Apps</a:t>
            </a:r>
            <a:endParaRPr lang="en-US" dirty="0"/>
          </a:p>
        </p:txBody>
      </p:sp>
    </p:spTree>
    <p:extLst>
      <p:ext uri="{BB962C8B-B14F-4D97-AF65-F5344CB8AC3E}">
        <p14:creationId xmlns:p14="http://schemas.microsoft.com/office/powerpoint/2010/main" val="7989738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 App</a:t>
            </a:r>
            <a:r>
              <a:rPr lang="en-US" baseline="0" dirty="0" smtClean="0"/>
              <a:t> Project</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367673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78" y="3051034"/>
            <a:ext cx="8251718" cy="3567979"/>
          </a:xfrm>
          <a:prstGeom prst="rect">
            <a:avLst/>
          </a:prstGeom>
        </p:spPr>
      </p:pic>
      <p:sp>
        <p:nvSpPr>
          <p:cNvPr id="6" name="Text Placeholder 5"/>
          <p:cNvSpPr>
            <a:spLocks noGrp="1"/>
          </p:cNvSpPr>
          <p:nvPr>
            <p:ph type="body" sz="quarter" idx="10"/>
          </p:nvPr>
        </p:nvSpPr>
        <p:spPr/>
        <p:txBody>
          <a:bodyPr/>
          <a:lstStyle/>
          <a:p>
            <a: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a:pPr>
            <a:r>
              <a:rPr lang="en-US" dirty="0" smtClean="0"/>
              <a:t>Windows App Certification Kit</a:t>
            </a:r>
          </a:p>
          <a:p>
            <a:r>
              <a:rPr lang="en-US" dirty="0" smtClean="0"/>
              <a:t>Project template</a:t>
            </a:r>
          </a:p>
        </p:txBody>
      </p:sp>
    </p:spTree>
    <p:extLst>
      <p:ext uri="{BB962C8B-B14F-4D97-AF65-F5344CB8AC3E}">
        <p14:creationId xmlns:p14="http://schemas.microsoft.com/office/powerpoint/2010/main" val="13075079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a:t>
            </a:r>
            <a:r>
              <a:rPr lang="en-US" baseline="0" dirty="0" smtClean="0"/>
              <a:t> App project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1241"/>
          <a:stretch/>
        </p:blipFill>
        <p:spPr>
          <a:xfrm>
            <a:off x="1704108" y="1315327"/>
            <a:ext cx="8477295" cy="4612599"/>
          </a:xfrm>
          <a:prstGeom prst="rect">
            <a:avLst/>
          </a:prstGeom>
        </p:spPr>
      </p:pic>
    </p:spTree>
    <p:extLst>
      <p:ext uri="{BB962C8B-B14F-4D97-AF65-F5344CB8AC3E}">
        <p14:creationId xmlns:p14="http://schemas.microsoft.com/office/powerpoint/2010/main" val="21274792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contains three projects</a:t>
            </a:r>
          </a:p>
          <a:p>
            <a:pPr lvl="1"/>
            <a:r>
              <a:rPr lang="en-US" dirty="0" smtClean="0"/>
              <a:t>Windows</a:t>
            </a:r>
          </a:p>
          <a:p>
            <a:pPr lvl="1"/>
            <a:r>
              <a:rPr lang="en-US" dirty="0" smtClean="0"/>
              <a:t>Phone</a:t>
            </a:r>
          </a:p>
          <a:p>
            <a:pPr lvl="1"/>
            <a:r>
              <a:rPr lang="en-US" dirty="0" smtClean="0"/>
              <a:t>Shared</a:t>
            </a:r>
          </a:p>
          <a:p>
            <a:pPr lvl="0"/>
            <a:r>
              <a:rPr lang="en-US" dirty="0" smtClean="0"/>
              <a:t>Shared is a special</a:t>
            </a:r>
            <a:r>
              <a:rPr lang="en-US" baseline="0" dirty="0" smtClean="0"/>
              <a:t> project type</a:t>
            </a:r>
          </a:p>
          <a:p>
            <a:pPr lvl="1"/>
            <a:r>
              <a:rPr lang="en-US" dirty="0" smtClean="0"/>
              <a:t>File type is “</a:t>
            </a:r>
            <a:r>
              <a:rPr lang="en-US" dirty="0" err="1" smtClean="0"/>
              <a:t>shproj</a:t>
            </a:r>
            <a:r>
              <a:rPr lang="en-US" dirty="0" smtClean="0"/>
              <a:t>”</a:t>
            </a:r>
          </a:p>
          <a:p>
            <a:pPr lvl="1"/>
            <a:r>
              <a:rPr lang="en-US" dirty="0" smtClean="0"/>
              <a:t>Does not contain references</a:t>
            </a:r>
          </a:p>
          <a:p>
            <a:pPr lvl="1"/>
            <a:r>
              <a:rPr lang="en-US" dirty="0" smtClean="0"/>
              <a:t>Does not build</a:t>
            </a:r>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7483260" y="1087337"/>
            <a:ext cx="4184865" cy="4940554"/>
          </a:xfrm>
          <a:prstGeom prst="rect">
            <a:avLst/>
          </a:prstGeom>
        </p:spPr>
      </p:pic>
    </p:spTree>
    <p:extLst>
      <p:ext uri="{BB962C8B-B14F-4D97-AF65-F5344CB8AC3E}">
        <p14:creationId xmlns:p14="http://schemas.microsoft.com/office/powerpoint/2010/main" val="39151310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523943" cy="1975926"/>
          </a:xfrm>
        </p:spPr>
        <p:txBody>
          <a:bodyPr/>
          <a:lstStyle/>
          <a:p>
            <a:pPr lvl="0"/>
            <a:r>
              <a:rPr lang="en-US" dirty="0" smtClean="0"/>
              <a:t>Shared</a:t>
            </a:r>
            <a:r>
              <a:rPr lang="en-US" baseline="0" dirty="0" smtClean="0"/>
              <a:t> items imported into other projects</a:t>
            </a:r>
          </a:p>
          <a:p>
            <a:pPr lvl="0"/>
            <a:r>
              <a:rPr lang="en-US" baseline="0" dirty="0" smtClean="0"/>
              <a:t>Compile-time constants</a:t>
            </a:r>
          </a:p>
          <a:p>
            <a:pPr lvl="1"/>
            <a:r>
              <a:rPr lang="en-US" dirty="0" smtClean="0"/>
              <a:t>#if WINDOWS_APP</a:t>
            </a:r>
          </a:p>
          <a:p>
            <a:pPr lvl="1"/>
            <a:r>
              <a:rPr lang="en-US" dirty="0" smtClean="0"/>
              <a:t>#</a:t>
            </a:r>
            <a:r>
              <a:rPr lang="en-US" dirty="0" err="1" smtClean="0"/>
              <a:t>endif</a:t>
            </a:r>
            <a:endParaRPr lang="en-US" dirty="0" smtClean="0"/>
          </a:p>
          <a:p>
            <a:pPr lvl="1"/>
            <a:endParaRPr lang="en-US" dirty="0" smtClean="0"/>
          </a:p>
          <a:p>
            <a:pPr lvl="1"/>
            <a:r>
              <a:rPr lang="en-US" dirty="0" smtClean="0"/>
              <a:t>#if WINDOWS_PHONE_APP</a:t>
            </a:r>
          </a:p>
          <a:p>
            <a:pPr lvl="1"/>
            <a:r>
              <a:rPr lang="en-US" dirty="0" smtClean="0"/>
              <a:t>#</a:t>
            </a:r>
            <a:r>
              <a:rPr lang="en-US" dirty="0" err="1" smtClean="0"/>
              <a:t>endif</a:t>
            </a:r>
            <a:endParaRPr lang="en-US" dirty="0"/>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158061" y="1157164"/>
            <a:ext cx="6510064" cy="4872276"/>
          </a:xfrm>
          <a:prstGeom prst="rect">
            <a:avLst/>
          </a:prstGeom>
        </p:spPr>
      </p:pic>
    </p:spTree>
    <p:extLst>
      <p:ext uri="{BB962C8B-B14F-4D97-AF65-F5344CB8AC3E}">
        <p14:creationId xmlns:p14="http://schemas.microsoft.com/office/powerpoint/2010/main" val="173506637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3CB00D-FBE3-46CD-905F-2C1357C53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sharepoint/v3"/>
    <ds:schemaRef ds:uri="http://purl.org/dc/terms/"/>
    <ds:schemaRef ds:uri="http://schemas.microsoft.com/office/2006/documentManagement/types"/>
    <ds:schemaRef ds:uri="http://purl.org/dc/dcmitype/"/>
    <ds:schemaRef ds:uri="http://schemas.microsoft.com/office/infopath/2007/PartnerControls"/>
    <ds:schemaRef ds:uri="c7dd7a47-5eb0-4219-9c75-8258c822be9e"/>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1502</Words>
  <Application>Microsoft Office PowerPoint</Application>
  <PresentationFormat>Custom</PresentationFormat>
  <Paragraphs>169</Paragraphs>
  <Slides>23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Deep Dive into native Universal App development with the Office 365 APIs</vt:lpstr>
      <vt:lpstr>Agenda</vt:lpstr>
      <vt:lpstr>Introduction</vt:lpstr>
      <vt:lpstr>Universal Windows Apps</vt:lpstr>
      <vt:lpstr>Universal App Project</vt:lpstr>
      <vt:lpstr>Visual Studio support</vt:lpstr>
      <vt:lpstr>Universal App project template</vt:lpstr>
      <vt:lpstr>Universal App project template</vt:lpstr>
      <vt:lpstr>Universal App project template</vt:lpstr>
      <vt:lpstr>Universal App project template</vt:lpstr>
      <vt:lpstr>demo</vt:lpstr>
      <vt:lpstr>Integrating Office 365</vt:lpstr>
      <vt:lpstr>Add Office 365 to Universal App</vt:lpstr>
      <vt:lpstr>Adding Connected Services</vt:lpstr>
      <vt:lpstr>Connected Services Permissions</vt:lpstr>
      <vt:lpstr>Add Connected Service</vt:lpstr>
      <vt:lpstr>OAuth Implementation</vt:lpstr>
      <vt:lpstr>Authentication in O365 API Libraries</vt:lpstr>
      <vt:lpstr>Authentication UI</vt:lpstr>
      <vt:lpstr>Office 365 Service Communication</vt:lpstr>
      <vt:lpstr>“Client” object constructor example</vt:lpstr>
      <vt:lpstr>Office 365 Service Communication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2014-09-30T00:38:07Z</dcterms:created>
  <dcterms:modified xsi:type="dcterms:W3CDTF">2014-10-02T19:38:56Z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