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78" r:id="rId6"/>
    <p:sldId id="779" r:id="rId7"/>
    <p:sldId id="780" r:id="rId8"/>
    <p:sldId id="788" r:id="rId9"/>
    <p:sldId id="862" r:id="rId10"/>
    <p:sldId id="898" r:id="rId11"/>
    <p:sldId id="861" r:id="rId12"/>
    <p:sldId id="865" r:id="rId13"/>
    <p:sldId id="867" r:id="rId14"/>
    <p:sldId id="924" r:id="rId15"/>
    <p:sldId id="911" r:id="rId16"/>
    <p:sldId id="874" r:id="rId17"/>
    <p:sldId id="875" r:id="rId18"/>
    <p:sldId id="876" r:id="rId19"/>
    <p:sldId id="877" r:id="rId20"/>
    <p:sldId id="914" r:id="rId21"/>
    <p:sldId id="878" r:id="rId22"/>
    <p:sldId id="926" r:id="rId23"/>
    <p:sldId id="927" r:id="rId24"/>
    <p:sldId id="879" r:id="rId25"/>
    <p:sldId id="880" r:id="rId26"/>
    <p:sldId id="928" r:id="rId27"/>
    <p:sldId id="923" r:id="rId28"/>
    <p:sldId id="931" r:id="rId29"/>
    <p:sldId id="932" r:id="rId30"/>
    <p:sldId id="933" r:id="rId31"/>
    <p:sldId id="934" r:id="rId32"/>
    <p:sldId id="929" r:id="rId33"/>
    <p:sldId id="921" r:id="rId34"/>
    <p:sldId id="930" r:id="rId35"/>
    <p:sldId id="935" r:id="rId36"/>
    <p:sldId id="936" r:id="rId37"/>
    <p:sldId id="937" r:id="rId38"/>
    <p:sldId id="938" r:id="rId39"/>
    <p:sldId id="922" r:id="rId40"/>
    <p:sldId id="890" r:id="rId41"/>
    <p:sldId id="891" r:id="rId42"/>
    <p:sldId id="894" r:id="rId43"/>
    <p:sldId id="939" r:id="rId44"/>
    <p:sldId id="654"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0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52243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4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66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909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401149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325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18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78682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a:t>
            </a:r>
            <a:r>
              <a:rPr lang="en-US" dirty="0" smtClean="0"/>
              <a:t>2013 project </a:t>
            </a:r>
            <a:r>
              <a:rPr lang="en-US" dirty="0" smtClean="0"/>
              <a:t>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5385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388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548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7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content controls, you must enable and show the Word Developer tab. Then you can add one or more Rich</a:t>
            </a:r>
            <a:r>
              <a:rPr lang="en-US" baseline="0" dirty="0" smtClean="0"/>
              <a:t> Text content controls to a Word document for binding. Also note that you must assign each content control with a unique Title property because that is the ID you will use to bind to the content control.</a:t>
            </a:r>
            <a:endParaRPr lang="en-US" dirty="0"/>
          </a:p>
        </p:txBody>
      </p:sp>
      <p:sp>
        <p:nvSpPr>
          <p:cNvPr id="4" name="Date Placeholder 3"/>
          <p:cNvSpPr>
            <a:spLocks noGrp="1"/>
          </p:cNvSpPr>
          <p:nvPr>
            <p:ph type="dt" idx="10"/>
          </p:nvPr>
        </p:nvSpPr>
        <p:spPr/>
        <p:txBody>
          <a:bodyPr/>
          <a:lstStyle/>
          <a:p>
            <a:fld id="{EAAF7A1D-E478-4D65-ACC8-4A753A4B48E4}"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9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077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a:t>
            </a:r>
            <a:r>
              <a:rPr lang="en-US" dirty="0" smtClean="0"/>
              <a:t>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760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app, the actual deployment is similar to standard web site because you must</a:t>
            </a:r>
            <a:r>
              <a:rPr lang="en-US" baseline="0" dirty="0" smtClean="0"/>
              <a:t> make the Web page for an app and the office supporting files available on a Web server. However, you must also publish the manifest to make the app discoverable for installation. </a:t>
            </a:r>
            <a:r>
              <a:rPr lang="en-US" dirty="0" smtClean="0"/>
              <a:t>IT admins can designate trusted App Catalogs via Global Policy Objects (GPO). Note</a:t>
            </a:r>
            <a:r>
              <a:rPr lang="en-US" baseline="0" dirty="0" smtClean="0"/>
              <a:t> that the m</a:t>
            </a:r>
            <a:r>
              <a:rPr lang="en-US" dirty="0" smtClean="0"/>
              <a:t>anifests for Mail Apps must be uploaded to Exchange 2013 App Catalog.</a:t>
            </a:r>
          </a:p>
        </p:txBody>
      </p:sp>
      <p:sp>
        <p:nvSpPr>
          <p:cNvPr id="4" name="Date Placeholder 3"/>
          <p:cNvSpPr>
            <a:spLocks noGrp="1"/>
          </p:cNvSpPr>
          <p:nvPr>
            <p:ph type="dt" idx="10"/>
          </p:nvPr>
        </p:nvSpPr>
        <p:spPr>
          <a:xfrm>
            <a:off x="3884613" y="0"/>
            <a:ext cx="2971800" cy="457200"/>
          </a:xfrm>
          <a:prstGeom prst="rect">
            <a:avLst/>
          </a:prstGeom>
        </p:spPr>
        <p:txBody>
          <a:bodyPr/>
          <a:lstStyle/>
          <a:p>
            <a:fld id="{1FACD3AE-923F-4C13-A9A6-673B7F1DFF4E}"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4272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implements the App Catalog using a site collection created from a special site template. The app Catalog is designed for Office 365 and for private corporate networks in that it is available to only</a:t>
            </a:r>
            <a:r>
              <a:rPr lang="en-US" baseline="0" dirty="0" smtClean="0"/>
              <a:t> to users who have been granted access. It p</a:t>
            </a:r>
            <a:r>
              <a:rPr lang="en-US" dirty="0" smtClean="0"/>
              <a:t>rovides users with catalog of pre-screened and pre-approved apps. An App</a:t>
            </a:r>
            <a:r>
              <a:rPr lang="en-US" baseline="0" dirty="0" smtClean="0"/>
              <a:t> Catalog can be </a:t>
            </a:r>
            <a:r>
              <a:rPr lang="en-US" dirty="0" smtClean="0"/>
              <a:t>used to deploy apps developed in-house of by 3</a:t>
            </a:r>
            <a:r>
              <a:rPr lang="en-US" baseline="30000" dirty="0" smtClean="0"/>
              <a:t>rd</a:t>
            </a:r>
            <a:r>
              <a:rPr lang="en-US" dirty="0" smtClean="0"/>
              <a:t> party ISVs. Note that the App Catalog in SharePoint</a:t>
            </a:r>
            <a:r>
              <a:rPr lang="en-US" baseline="0" dirty="0" smtClean="0"/>
              <a:t> s</a:t>
            </a:r>
            <a:r>
              <a:rPr lang="en-US" dirty="0" smtClean="0"/>
              <a:t>upports document-based apps (</a:t>
            </a:r>
            <a:r>
              <a:rPr lang="en-US" i="1" dirty="0" smtClean="0"/>
              <a:t>i.e. Task pane apps and Content apps</a:t>
            </a:r>
            <a:r>
              <a:rPr lang="en-US" dirty="0" smtClean="0"/>
              <a:t>).</a:t>
            </a:r>
          </a:p>
          <a:p>
            <a:endParaRPr lang="en-US" dirty="0" smtClean="0"/>
          </a:p>
          <a:p>
            <a:r>
              <a:rPr lang="en-US" dirty="0" smtClean="0"/>
              <a:t>As already mentioned, the SharePoint App Catalog hosted using a SharePoint 2013 site collection. The actual catalog is simply a document library to which app manifests are uploaded.</a:t>
            </a:r>
            <a:r>
              <a:rPr lang="en-US" baseline="0" dirty="0" smtClean="0"/>
              <a:t> The a</a:t>
            </a:r>
            <a:r>
              <a:rPr lang="en-US" dirty="0" smtClean="0"/>
              <a:t>dministrator can configure app security settings that</a:t>
            </a:r>
            <a:r>
              <a:rPr lang="en-US" baseline="0" dirty="0" smtClean="0"/>
              <a:t> controls who can see and install the apps inside.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8ACEF62-E2D2-43AA-9423-0EAFEA11EF99}"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6203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Share App Catalog provides the easiest way to deploy Apps for Office. It does not require either SharePoint 2013 or Exchange 2013. Instead, app manifest are simply</a:t>
            </a:r>
            <a:r>
              <a:rPr lang="en-US" baseline="0" dirty="0" smtClean="0"/>
              <a:t> copied to </a:t>
            </a:r>
            <a:r>
              <a:rPr lang="en-US" dirty="0" smtClean="0"/>
              <a:t>a Windows file share. Of course, the user desktops running Office Applications must be configured </a:t>
            </a:r>
            <a:r>
              <a:rPr lang="en-US" dirty="0" err="1" smtClean="0"/>
              <a:t>configured</a:t>
            </a:r>
            <a:r>
              <a:rPr lang="en-US" dirty="0" smtClean="0"/>
              <a:t> with the correct file share path to discover Apps for Office which can be done manually by user or centrally using GPO.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FBB715-882E-494B-9411-DF2FAA2E6AAD}"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1996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64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75391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624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404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73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91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81621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33799854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52"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msdn.microsoft.com/en-us/library/office/fp142185(v=office.1501401).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00" dirty="0"/>
              <a:t>Familiar User Experience</a:t>
            </a:r>
          </a:p>
          <a:p>
            <a:pPr lvl="1"/>
            <a:r>
              <a:rPr lang="en-US" dirty="0"/>
              <a:t>Leverages familiar </a:t>
            </a:r>
            <a:r>
              <a:rPr lang="en-US" dirty="0" smtClean="0"/>
              <a:t>Office </a:t>
            </a:r>
            <a:r>
              <a:rPr lang="en-US" dirty="0"/>
              <a:t>UI paradigm</a:t>
            </a:r>
          </a:p>
          <a:p>
            <a:r>
              <a:rPr lang="en-US" sz="3600" dirty="0" smtClean="0"/>
              <a:t>Reference </a:t>
            </a:r>
            <a:r>
              <a:rPr lang="en-US" sz="3600" dirty="0"/>
              <a:t>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786656" y="3491435"/>
            <a:ext cx="6454667" cy="320937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7911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Word</a:t>
            </a:r>
            <a:endParaRPr lang="en-US" sz="8000" dirty="0"/>
          </a:p>
        </p:txBody>
      </p:sp>
    </p:spTree>
    <p:extLst>
      <p:ext uri="{BB962C8B-B14F-4D97-AF65-F5344CB8AC3E}">
        <p14:creationId xmlns:p14="http://schemas.microsoft.com/office/powerpoint/2010/main" val="904529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2162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share and (2) which Office application are to be supported</a:t>
            </a:r>
            <a:endParaRPr lang="en-US" sz="1999" dirty="0"/>
          </a:p>
        </p:txBody>
      </p:sp>
      <p:grpSp>
        <p:nvGrpSpPr>
          <p:cNvPr id="10" name="Group 9"/>
          <p:cNvGrpSpPr/>
          <p:nvPr/>
        </p:nvGrpSpPr>
        <p:grpSpPr>
          <a:xfrm>
            <a:off x="151605" y="2672859"/>
            <a:ext cx="11884025" cy="4031033"/>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15254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7937866" y="1322921"/>
            <a:ext cx="3644534" cy="4336995"/>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25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086460" y="1125415"/>
            <a:ext cx="9534648" cy="5197525"/>
          </a:xfrm>
          <a:prstGeom prst="rect">
            <a:avLst/>
          </a:prstGeom>
          <a:ln>
            <a:solidFill>
              <a:schemeClr val="bg1">
                <a:lumMod val="50000"/>
              </a:schemeClr>
            </a:solidFill>
          </a:ln>
        </p:spPr>
      </p:pic>
    </p:spTree>
    <p:extLst>
      <p:ext uri="{BB962C8B-B14F-4D97-AF65-F5344CB8AC3E}">
        <p14:creationId xmlns:p14="http://schemas.microsoft.com/office/powerpoint/2010/main" val="35010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2201" y="1570892"/>
            <a:ext cx="1838369" cy="3035110"/>
          </a:xfrm>
          <a:prstGeom prst="rect">
            <a:avLst/>
          </a:prstGeom>
        </p:spPr>
      </p:pic>
      <p:pic>
        <p:nvPicPr>
          <p:cNvPr id="6" name="Picture 5"/>
          <p:cNvPicPr>
            <a:picLocks noChangeAspect="1"/>
          </p:cNvPicPr>
          <p:nvPr/>
        </p:nvPicPr>
        <p:blipFill>
          <a:blip r:embed="rId4"/>
          <a:stretch>
            <a:fillRect/>
          </a:stretch>
        </p:blipFill>
        <p:spPr>
          <a:xfrm>
            <a:off x="2486360" y="1570892"/>
            <a:ext cx="9334288" cy="5156227"/>
          </a:xfrm>
          <a:prstGeom prst="rect">
            <a:avLst/>
          </a:prstGeom>
          <a:ln>
            <a:solidFill>
              <a:schemeClr val="bg1">
                <a:lumMod val="50000"/>
              </a:schemeClr>
            </a:solidFill>
          </a:ln>
        </p:spPr>
      </p:pic>
      <p:cxnSp>
        <p:nvCxnSpPr>
          <p:cNvPr id="9" name="Straight Arrow Connector 8"/>
          <p:cNvCxnSpPr/>
          <p:nvPr/>
        </p:nvCxnSpPr>
        <p:spPr>
          <a:xfrm>
            <a:off x="1652954" y="2555631"/>
            <a:ext cx="833406" cy="468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520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2453857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47052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310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2055531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858110" y="1197585"/>
            <a:ext cx="5886450" cy="5400675"/>
          </a:xfrm>
          <a:prstGeom prst="rect">
            <a:avLst/>
          </a:prstGeom>
          <a:ln>
            <a:solidFill>
              <a:schemeClr val="bg1">
                <a:lumMod val="50000"/>
              </a:schemeClr>
            </a:solidFill>
          </a:ln>
        </p:spPr>
      </p:pic>
    </p:spTree>
    <p:extLst>
      <p:ext uri="{BB962C8B-B14F-4D97-AF65-F5344CB8AC3E}">
        <p14:creationId xmlns:p14="http://schemas.microsoft.com/office/powerpoint/2010/main" val="196685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Test/Debug the Apps for Office using {F5}</a:t>
            </a:r>
            <a:endParaRPr lang="en-US" sz="4800" dirty="0"/>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00759" y="2959191"/>
            <a:ext cx="5176594" cy="3684319"/>
          </a:xfrm>
          <a:prstGeom prst="rect">
            <a:avLst/>
          </a:prstGeom>
          <a:ln>
            <a:solidFill>
              <a:schemeClr val="bg1">
                <a:lumMod val="50000"/>
              </a:schemeClr>
            </a:solidFill>
          </a:ln>
        </p:spPr>
      </p:pic>
    </p:spTree>
    <p:extLst>
      <p:ext uri="{BB962C8B-B14F-4D97-AF65-F5344CB8AC3E}">
        <p14:creationId xmlns:p14="http://schemas.microsoft.com/office/powerpoint/2010/main" val="206579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a:t>
            </a:r>
            <a:r>
              <a:rPr lang="en-US" dirty="0" smtClean="0"/>
              <a:t>for </a:t>
            </a:r>
            <a:r>
              <a:rPr lang="en-US" dirty="0" smtClean="0"/>
              <a:t>Office Targeting Microsoft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7889409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
            </a:r>
            <a:br>
              <a:rPr lang="en-US" dirty="0" smtClean="0"/>
            </a:br>
            <a:r>
              <a:rPr lang="en-US" dirty="0" smtClean="0"/>
              <a:t>with </a:t>
            </a:r>
            <a:r>
              <a:rPr lang="en-US" dirty="0"/>
              <a:t>Documents</a:t>
            </a:r>
          </a:p>
        </p:txBody>
      </p:sp>
    </p:spTree>
    <p:extLst>
      <p:ext uri="{BB962C8B-B14F-4D97-AF65-F5344CB8AC3E}">
        <p14:creationId xmlns:p14="http://schemas.microsoft.com/office/powerpoint/2010/main" val="20802929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08892" y="1342292"/>
            <a:ext cx="10859233" cy="1975926"/>
          </a:xfrm>
        </p:spPr>
        <p:txBody>
          <a:bodyPr/>
          <a:lstStyle/>
          <a:p>
            <a:pPr lvl="1"/>
            <a:r>
              <a:rPr lang="en-US" dirty="0" smtClean="0"/>
              <a:t>see more at </a:t>
            </a:r>
            <a:r>
              <a:rPr lang="en-US" sz="1800" b="1" dirty="0" smtClean="0">
                <a:hlinkClick r:id="rId2"/>
              </a:rPr>
              <a:t>http</a:t>
            </a:r>
            <a:r>
              <a:rPr lang="en-US" sz="1800" b="1" dirty="0">
                <a:hlinkClick r:id="rId2"/>
              </a:rPr>
              <a:t>://msdn.microsoft.com/en-us/library/office/fp142185(v=office.1501401).</a:t>
            </a:r>
            <a:r>
              <a:rPr lang="en-US" sz="1800" b="1" dirty="0" smtClean="0">
                <a:hlinkClick r:id="rId2"/>
              </a:rPr>
              <a:t>aspx</a:t>
            </a:r>
            <a:endParaRPr lang="en-US" sz="1800" b="1" dirty="0" smtClean="0"/>
          </a:p>
          <a:p>
            <a:pPr lvl="1"/>
            <a:endParaRPr lang="en-US" b="1" dirty="0"/>
          </a:p>
        </p:txBody>
      </p:sp>
      <p:sp>
        <p:nvSpPr>
          <p:cNvPr id="5" name="Title 4"/>
          <p:cNvSpPr>
            <a:spLocks noGrp="1"/>
          </p:cNvSpPr>
          <p:nvPr>
            <p:ph type="title"/>
          </p:nvPr>
        </p:nvSpPr>
        <p:spPr/>
        <p:txBody>
          <a:bodyPr/>
          <a:lstStyle/>
          <a:p>
            <a:r>
              <a:rPr lang="en-US" dirty="0" smtClean="0"/>
              <a:t>JavaScript API for Word Apps (v 1.1)</a:t>
            </a:r>
            <a:endParaRPr lang="en-US" dirty="0"/>
          </a:p>
        </p:txBody>
      </p:sp>
      <p:pic>
        <p:nvPicPr>
          <p:cNvPr id="6" name="Picture 5"/>
          <p:cNvPicPr>
            <a:picLocks noChangeAspect="1"/>
          </p:cNvPicPr>
          <p:nvPr/>
        </p:nvPicPr>
        <p:blipFill>
          <a:blip r:embed="rId3"/>
          <a:stretch>
            <a:fillRect/>
          </a:stretch>
        </p:blipFill>
        <p:spPr>
          <a:xfrm>
            <a:off x="808892" y="1798462"/>
            <a:ext cx="11043139" cy="4954031"/>
          </a:xfrm>
          <a:prstGeom prst="rect">
            <a:avLst/>
          </a:prstGeom>
          <a:ln>
            <a:solidFill>
              <a:schemeClr val="bg1">
                <a:lumMod val="50000"/>
              </a:schemeClr>
            </a:solidFill>
          </a:ln>
        </p:spPr>
      </p:pic>
    </p:spTree>
    <p:extLst>
      <p:ext uri="{BB962C8B-B14F-4D97-AF65-F5344CB8AC3E}">
        <p14:creationId xmlns:p14="http://schemas.microsoft.com/office/powerpoint/2010/main" val="5746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17344661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1962155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40178481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Writing Content To the Selected Region of a Word doc</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9726323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t>
            </a:r>
            <a:r>
              <a:rPr lang="en-US" dirty="0" smtClean="0"/>
              <a:t>Bindings</a:t>
            </a:r>
            <a:endParaRPr lang="en-US" dirty="0"/>
          </a:p>
        </p:txBody>
      </p:sp>
    </p:spTree>
    <p:extLst>
      <p:ext uri="{BB962C8B-B14F-4D97-AF65-F5344CB8AC3E}">
        <p14:creationId xmlns:p14="http://schemas.microsoft.com/office/powerpoint/2010/main" val="2519931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Apps for Office in Word</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App Bindings using Word Content Controls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44549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Word</a:t>
            </a:r>
            <a:endParaRPr lang="en-US" dirty="0"/>
          </a:p>
        </p:txBody>
      </p:sp>
      <p:sp>
        <p:nvSpPr>
          <p:cNvPr id="3" name="Text Placeholder 2"/>
          <p:cNvSpPr>
            <a:spLocks noGrp="1"/>
          </p:cNvSpPr>
          <p:nvPr>
            <p:ph type="body" sz="quarter" idx="10"/>
          </p:nvPr>
        </p:nvSpPr>
        <p:spPr/>
        <p:txBody>
          <a:bodyPr/>
          <a:lstStyle/>
          <a:p>
            <a:r>
              <a:rPr lang="en-US" dirty="0" smtClean="0"/>
              <a:t>Word supports data binding to content in document</a:t>
            </a:r>
          </a:p>
          <a:p>
            <a:pPr lvl="1">
              <a:lnSpc>
                <a:spcPct val="150000"/>
              </a:lnSpc>
            </a:pPr>
            <a:r>
              <a:rPr lang="en-US" dirty="0" smtClean="0"/>
              <a:t>Word currently only supports binding with Rich Text content control</a:t>
            </a:r>
          </a:p>
          <a:p>
            <a:pPr lvl="1">
              <a:lnSpc>
                <a:spcPct val="150000"/>
              </a:lnSpc>
            </a:pPr>
            <a:r>
              <a:rPr lang="en-US" dirty="0" smtClean="0"/>
              <a:t>Bindings created using content control Title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98807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Content Controls</a:t>
            </a:r>
            <a:endParaRPr lang="en-US" dirty="0"/>
          </a:p>
        </p:txBody>
      </p:sp>
      <p:sp>
        <p:nvSpPr>
          <p:cNvPr id="6" name="Text Placeholder 5"/>
          <p:cNvSpPr>
            <a:spLocks noGrp="1"/>
          </p:cNvSpPr>
          <p:nvPr>
            <p:ph type="body" sz="quarter" idx="10"/>
          </p:nvPr>
        </p:nvSpPr>
        <p:spPr/>
        <p:txBody>
          <a:bodyPr/>
          <a:lstStyle/>
          <a:p>
            <a:pPr lvl="1"/>
            <a:r>
              <a:rPr lang="en-US" dirty="0" smtClean="0"/>
              <a:t>Add Rich Text content control from Developer tab</a:t>
            </a:r>
          </a:p>
          <a:p>
            <a:pPr lvl="1"/>
            <a:endParaRPr lang="en-US" dirty="0"/>
          </a:p>
          <a:p>
            <a:pPr lvl="1"/>
            <a:endParaRPr lang="en-US" dirty="0" smtClean="0"/>
          </a:p>
          <a:p>
            <a:pPr lvl="1"/>
            <a:endParaRPr lang="en-US" dirty="0"/>
          </a:p>
          <a:p>
            <a:pPr lvl="1"/>
            <a:endParaRPr lang="en-US" dirty="0" smtClean="0"/>
          </a:p>
          <a:p>
            <a:pPr lvl="1"/>
            <a:r>
              <a:rPr lang="en-US" dirty="0" smtClean="0"/>
              <a:t>Modify content control Title property to assign ID for binding</a:t>
            </a:r>
            <a:endParaRPr lang="en-US" dirty="0"/>
          </a:p>
        </p:txBody>
      </p:sp>
      <p:pic>
        <p:nvPicPr>
          <p:cNvPr id="7" name="Picture 6"/>
          <p:cNvPicPr>
            <a:picLocks noChangeAspect="1"/>
          </p:cNvPicPr>
          <p:nvPr/>
        </p:nvPicPr>
        <p:blipFill>
          <a:blip r:embed="rId3"/>
          <a:stretch>
            <a:fillRect/>
          </a:stretch>
        </p:blipFill>
        <p:spPr>
          <a:xfrm>
            <a:off x="1043231" y="3868614"/>
            <a:ext cx="3956566" cy="2886442"/>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043231" y="1876909"/>
            <a:ext cx="6474192" cy="1185415"/>
          </a:xfrm>
          <a:prstGeom prst="rect">
            <a:avLst/>
          </a:prstGeom>
          <a:ln>
            <a:solidFill>
              <a:schemeClr val="bg1">
                <a:lumMod val="50000"/>
              </a:schemeClr>
            </a:solidFill>
          </a:ln>
        </p:spPr>
      </p:pic>
    </p:spTree>
    <p:extLst>
      <p:ext uri="{BB962C8B-B14F-4D97-AF65-F5344CB8AC3E}">
        <p14:creationId xmlns:p14="http://schemas.microsoft.com/office/powerpoint/2010/main" val="12539262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37104618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35867257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Packaging and Deployment</a:t>
            </a:r>
          </a:p>
        </p:txBody>
      </p:sp>
    </p:spTree>
    <p:extLst>
      <p:ext uri="{BB962C8B-B14F-4D97-AF65-F5344CB8AC3E}">
        <p14:creationId xmlns:p14="http://schemas.microsoft.com/office/powerpoint/2010/main" val="16069350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for Office Deployment</a:t>
            </a:r>
            <a:endParaRPr lang="en-US" dirty="0"/>
          </a:p>
        </p:txBody>
      </p:sp>
      <p:sp>
        <p:nvSpPr>
          <p:cNvPr id="3" name="Content Placeholder 2"/>
          <p:cNvSpPr>
            <a:spLocks noGrp="1"/>
          </p:cNvSpPr>
          <p:nvPr>
            <p:ph type="body" sz="quarter" idx="10"/>
          </p:nvPr>
        </p:nvSpPr>
        <p:spPr/>
        <p:txBody>
          <a:bodyPr/>
          <a:lstStyle/>
          <a:p>
            <a:r>
              <a:rPr lang="en-US" dirty="0" smtClean="0"/>
              <a:t>Steps</a:t>
            </a:r>
          </a:p>
          <a:p>
            <a:pPr lvl="1"/>
            <a:r>
              <a:rPr lang="en-US" dirty="0" smtClean="0"/>
              <a:t>Deploy the remote web to Windows Azure or to other web server</a:t>
            </a:r>
          </a:p>
          <a:p>
            <a:pPr lvl="1"/>
            <a:r>
              <a:rPr lang="en-US" dirty="0" smtClean="0"/>
              <a:t>Build app package which must include HTTPS URL of remote web</a:t>
            </a:r>
          </a:p>
          <a:p>
            <a:pPr lvl="1"/>
            <a:r>
              <a:rPr lang="en-US" dirty="0" smtClean="0"/>
              <a:t>Upload app package to app catalog</a:t>
            </a:r>
          </a:p>
          <a:p>
            <a:pPr lvl="1"/>
            <a:endParaRPr lang="en-US" dirty="0" smtClean="0"/>
          </a:p>
          <a:p>
            <a:r>
              <a:rPr lang="en-US" dirty="0" smtClean="0"/>
              <a:t>Choosing </a:t>
            </a:r>
            <a:r>
              <a:rPr lang="en-US" dirty="0" smtClean="0"/>
              <a:t>An App Catalog</a:t>
            </a:r>
          </a:p>
          <a:p>
            <a:pPr lvl="1"/>
            <a:r>
              <a:rPr lang="en-US" dirty="0" smtClean="0"/>
              <a:t>SharePoint App Catalog is preferred because it offers several advantages</a:t>
            </a:r>
          </a:p>
          <a:p>
            <a:pPr lvl="1"/>
            <a:r>
              <a:rPr lang="en-US" dirty="0" smtClean="0"/>
              <a:t>File </a:t>
            </a:r>
            <a:r>
              <a:rPr lang="en-US" dirty="0"/>
              <a:t>Share App </a:t>
            </a:r>
            <a:r>
              <a:rPr lang="en-US" dirty="0" smtClean="0"/>
              <a:t>Catalog deployment is a simpler, less-powerful option</a:t>
            </a:r>
          </a:p>
        </p:txBody>
      </p:sp>
    </p:spTree>
    <p:extLst>
      <p:ext uri="{BB962C8B-B14F-4D97-AF65-F5344CB8AC3E}">
        <p14:creationId xmlns:p14="http://schemas.microsoft.com/office/powerpoint/2010/main" val="247237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App Catalog</a:t>
            </a:r>
            <a:endParaRPr lang="en-US" dirty="0"/>
          </a:p>
        </p:txBody>
      </p:sp>
      <p:sp>
        <p:nvSpPr>
          <p:cNvPr id="5" name="Content Placeholder 4"/>
          <p:cNvSpPr>
            <a:spLocks noGrp="1"/>
          </p:cNvSpPr>
          <p:nvPr>
            <p:ph type="body" sz="quarter" idx="10"/>
          </p:nvPr>
        </p:nvSpPr>
        <p:spPr/>
        <p:txBody>
          <a:bodyPr/>
          <a:lstStyle/>
          <a:p>
            <a:r>
              <a:rPr lang="en-US" dirty="0" smtClean="0"/>
              <a:t>Designed for private corporate networks</a:t>
            </a:r>
          </a:p>
          <a:p>
            <a:pPr lvl="1"/>
            <a:r>
              <a:rPr lang="en-US" dirty="0" smtClean="0"/>
              <a:t>Provides users with catalog of pre-screened and pre-approved apps</a:t>
            </a:r>
          </a:p>
          <a:p>
            <a:pPr lvl="1"/>
            <a:r>
              <a:rPr lang="en-US" dirty="0" smtClean="0"/>
              <a:t>Often used to deploy apps developed in-house of by 3</a:t>
            </a:r>
            <a:r>
              <a:rPr lang="en-US" baseline="30000" dirty="0" smtClean="0"/>
              <a:t>rd</a:t>
            </a:r>
            <a:r>
              <a:rPr lang="en-US" dirty="0" smtClean="0"/>
              <a:t> party ISV</a:t>
            </a:r>
          </a:p>
          <a:p>
            <a:pPr lvl="1"/>
            <a:r>
              <a:rPr lang="en-US" dirty="0" smtClean="0"/>
              <a:t>Supports document-based apps (</a:t>
            </a:r>
            <a:r>
              <a:rPr lang="en-US" i="1" dirty="0" smtClean="0"/>
              <a:t>i.e. Task </a:t>
            </a:r>
            <a:r>
              <a:rPr lang="en-US" i="1" dirty="0"/>
              <a:t>pane </a:t>
            </a:r>
            <a:r>
              <a:rPr lang="en-US" i="1" dirty="0" smtClean="0"/>
              <a:t>apps and Content apps</a:t>
            </a:r>
            <a:r>
              <a:rPr lang="en-US" dirty="0" smtClean="0"/>
              <a:t>)</a:t>
            </a:r>
            <a:endParaRPr lang="en-US" dirty="0"/>
          </a:p>
          <a:p>
            <a:endParaRPr lang="en-US" dirty="0" smtClean="0"/>
          </a:p>
          <a:p>
            <a:r>
              <a:rPr lang="en-US" dirty="0" smtClean="0"/>
              <a:t>SharePoint App Catalog hosted using Site Collection</a:t>
            </a:r>
          </a:p>
          <a:p>
            <a:pPr lvl="1"/>
            <a:r>
              <a:rPr lang="en-US" dirty="0" smtClean="0"/>
              <a:t>Actual catalog is document </a:t>
            </a:r>
            <a:r>
              <a:rPr lang="en-US" dirty="0"/>
              <a:t>library </a:t>
            </a:r>
            <a:r>
              <a:rPr lang="en-US" dirty="0" smtClean="0"/>
              <a:t>containing app manifests</a:t>
            </a:r>
            <a:endParaRPr lang="en-US" dirty="0"/>
          </a:p>
          <a:p>
            <a:pPr lvl="1"/>
            <a:r>
              <a:rPr lang="en-US" dirty="0" smtClean="0"/>
              <a:t>Administrator </a:t>
            </a:r>
            <a:r>
              <a:rPr lang="en-US" dirty="0"/>
              <a:t>can configure </a:t>
            </a:r>
            <a:r>
              <a:rPr lang="en-US" dirty="0" smtClean="0"/>
              <a:t>app for Office </a:t>
            </a:r>
            <a:r>
              <a:rPr lang="en-US" dirty="0"/>
              <a:t>security </a:t>
            </a:r>
            <a:r>
              <a:rPr lang="en-US" dirty="0" smtClean="0"/>
              <a:t>settings</a:t>
            </a:r>
          </a:p>
        </p:txBody>
      </p:sp>
    </p:spTree>
    <p:extLst>
      <p:ext uri="{BB962C8B-B14F-4D97-AF65-F5344CB8AC3E}">
        <p14:creationId xmlns:p14="http://schemas.microsoft.com/office/powerpoint/2010/main" val="32485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Share App Catalog</a:t>
            </a:r>
            <a:endParaRPr lang="en-US" dirty="0"/>
          </a:p>
        </p:txBody>
      </p:sp>
      <p:sp>
        <p:nvSpPr>
          <p:cNvPr id="5" name="Content Placeholder 4"/>
          <p:cNvSpPr>
            <a:spLocks noGrp="1"/>
          </p:cNvSpPr>
          <p:nvPr>
            <p:ph type="body" sz="quarter" idx="10"/>
          </p:nvPr>
        </p:nvSpPr>
        <p:spPr/>
        <p:txBody>
          <a:bodyPr/>
          <a:lstStyle/>
          <a:p>
            <a:r>
              <a:rPr lang="en-US" dirty="0" smtClean="0"/>
              <a:t>Provides Simplest Means to Deploy Apps for Office</a:t>
            </a:r>
          </a:p>
          <a:p>
            <a:pPr lvl="1"/>
            <a:r>
              <a:rPr lang="en-US" dirty="0" smtClean="0"/>
              <a:t>Does not require either SharePoint or Exchange</a:t>
            </a:r>
          </a:p>
          <a:p>
            <a:pPr lvl="1"/>
            <a:r>
              <a:rPr lang="en-US" dirty="0" smtClean="0"/>
              <a:t>Apps for Office manifests copied to Windows File Share</a:t>
            </a:r>
          </a:p>
          <a:p>
            <a:pPr lvl="1"/>
            <a:r>
              <a:rPr lang="en-US" dirty="0" smtClean="0"/>
              <a:t>Office Applications configured to read file share to discover Apps for Office</a:t>
            </a:r>
          </a:p>
          <a:p>
            <a:pPr lvl="1"/>
            <a:r>
              <a:rPr lang="en-US" dirty="0" smtClean="0"/>
              <a:t>Client machine requires registry entry with file share path</a:t>
            </a:r>
            <a:endParaRPr lang="en-US" dirty="0"/>
          </a:p>
          <a:p>
            <a:endParaRPr lang="en-US" dirty="0"/>
          </a:p>
        </p:txBody>
      </p:sp>
    </p:spTree>
    <p:extLst>
      <p:ext uri="{BB962C8B-B14F-4D97-AF65-F5344CB8AC3E}">
        <p14:creationId xmlns:p14="http://schemas.microsoft.com/office/powerpoint/2010/main" val="395990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Deploying an App for Office using Windows Azure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66599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Word</a:t>
            </a:r>
            <a:endParaRPr lang="en-US" dirty="0"/>
          </a:p>
          <a:p>
            <a:r>
              <a:rPr lang="en-US" dirty="0"/>
              <a:t>Developing Apps for </a:t>
            </a:r>
            <a:r>
              <a:rPr lang="en-US" dirty="0" smtClean="0"/>
              <a:t>Word</a:t>
            </a:r>
          </a:p>
          <a:p>
            <a:r>
              <a:rPr lang="en-US" dirty="0" smtClean="0"/>
              <a:t>Reading and Writing with Documents</a:t>
            </a:r>
          </a:p>
          <a:p>
            <a:r>
              <a:rPr lang="en-US" dirty="0" smtClean="0"/>
              <a:t>Document Bindings</a:t>
            </a:r>
            <a:endParaRPr lang="en-US" dirty="0"/>
          </a:p>
          <a:p>
            <a:r>
              <a:rPr lang="en-US" dirty="0"/>
              <a:t>Packaging and </a:t>
            </a:r>
            <a:r>
              <a:rPr lang="en-US" dirty="0" smtClean="0"/>
              <a:t>Deployment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1955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4" name="Group 3"/>
          <p:cNvGrpSpPr/>
          <p:nvPr/>
        </p:nvGrpSpPr>
        <p:grpSpPr>
          <a:xfrm>
            <a:off x="1074686" y="3535108"/>
            <a:ext cx="9831548" cy="2548920"/>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5319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00911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306891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587555" y="1927983"/>
            <a:ext cx="6057841" cy="1566315"/>
          </a:xfrm>
          <a:prstGeom prst="rect">
            <a:avLst/>
          </a:prstGeom>
        </p:spPr>
      </p:pic>
      <p:pic>
        <p:nvPicPr>
          <p:cNvPr id="6" name="Picture 5"/>
          <p:cNvPicPr>
            <a:picLocks noChangeAspect="1"/>
          </p:cNvPicPr>
          <p:nvPr/>
        </p:nvPicPr>
        <p:blipFill>
          <a:blip r:embed="rId4"/>
          <a:stretch>
            <a:fillRect/>
          </a:stretch>
        </p:blipFill>
        <p:spPr>
          <a:xfrm>
            <a:off x="1669178" y="4050034"/>
            <a:ext cx="3422035" cy="2160251"/>
          </a:xfrm>
          <a:prstGeom prst="rect">
            <a:avLst/>
          </a:prstGeom>
        </p:spPr>
      </p:pic>
    </p:spTree>
    <p:extLst>
      <p:ext uri="{BB962C8B-B14F-4D97-AF65-F5344CB8AC3E}">
        <p14:creationId xmlns:p14="http://schemas.microsoft.com/office/powerpoint/2010/main" val="34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http://purl.org/dc/dcmitype/"/>
    <ds:schemaRef ds:uri="5fad15d0-477e-40da-a20d-40d4ca777cbd"/>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5990</Words>
  <Application>Microsoft Office PowerPoint</Application>
  <PresentationFormat>Custom</PresentationFormat>
  <Paragraphs>358</Paragraphs>
  <Slides>40</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Apps for Office in Word</vt:lpstr>
      <vt:lpstr>Agenda </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Developing Apps for Word</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Reading and Writing  with Documents</vt:lpstr>
      <vt:lpstr>JavaScript API for Word Apps (v 1.1)</vt:lpstr>
      <vt:lpstr>getSelectedDataAsync()</vt:lpstr>
      <vt:lpstr>setSelectDataAsync()</vt:lpstr>
      <vt:lpstr>Coercion Types</vt:lpstr>
      <vt:lpstr>PowerPoint Presentation</vt:lpstr>
      <vt:lpstr>Document Bindings</vt:lpstr>
      <vt:lpstr>PowerPoint Presentation</vt:lpstr>
      <vt:lpstr>Bindings in App for Office with Word</vt:lpstr>
      <vt:lpstr>Adding Content Controls</vt:lpstr>
      <vt:lpstr>Adding Bindings in JavaScript</vt:lpstr>
      <vt:lpstr>Adding Event Hander Bindings</vt:lpstr>
      <vt:lpstr>Packaging and Deployment</vt:lpstr>
      <vt:lpstr>App for Office Deployment</vt:lpstr>
      <vt:lpstr>SharePoint App Catalog</vt:lpstr>
      <vt:lpstr>File Share App Catalog</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2014-08-28T15:45:48Z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