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778" r:id="rId6"/>
    <p:sldId id="779" r:id="rId7"/>
    <p:sldId id="780" r:id="rId8"/>
    <p:sldId id="788" r:id="rId9"/>
    <p:sldId id="783" r:id="rId10"/>
    <p:sldId id="913" r:id="rId11"/>
    <p:sldId id="918" r:id="rId12"/>
    <p:sldId id="919" r:id="rId13"/>
    <p:sldId id="917" r:id="rId14"/>
    <p:sldId id="920" r:id="rId15"/>
    <p:sldId id="926" r:id="rId16"/>
    <p:sldId id="921" r:id="rId17"/>
    <p:sldId id="914" r:id="rId18"/>
    <p:sldId id="916" r:id="rId19"/>
    <p:sldId id="905" r:id="rId20"/>
    <p:sldId id="922" r:id="rId21"/>
    <p:sldId id="904" r:id="rId22"/>
    <p:sldId id="928" r:id="rId23"/>
    <p:sldId id="929" r:id="rId24"/>
    <p:sldId id="930" r:id="rId25"/>
    <p:sldId id="931" r:id="rId26"/>
    <p:sldId id="923" r:id="rId27"/>
    <p:sldId id="893" r:id="rId28"/>
    <p:sldId id="891" r:id="rId29"/>
    <p:sldId id="894" r:id="rId30"/>
    <p:sldId id="933" r:id="rId31"/>
    <p:sldId id="908" r:id="rId32"/>
    <p:sldId id="934" r:id="rId33"/>
    <p:sldId id="906" r:id="rId34"/>
    <p:sldId id="936" r:id="rId35"/>
    <p:sldId id="935" r:id="rId36"/>
    <p:sldId id="924" r:id="rId37"/>
    <p:sldId id="942" r:id="rId38"/>
    <p:sldId id="944" r:id="rId39"/>
    <p:sldId id="938" r:id="rId40"/>
    <p:sldId id="943" r:id="rId41"/>
    <p:sldId id="941" r:id="rId42"/>
    <p:sldId id="925" r:id="rId43"/>
    <p:sldId id="654"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96" autoAdjust="0"/>
    <p:restoredTop sz="86457" autoAdjust="0"/>
  </p:normalViewPr>
  <p:slideViewPr>
    <p:cSldViewPr snapToGrid="0">
      <p:cViewPr varScale="1">
        <p:scale>
          <a:sx n="61" d="100"/>
          <a:sy n="61" d="100"/>
        </p:scale>
        <p:origin x="82" y="403"/>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5587"/>
    </p:cViewPr>
  </p:outlineViewPr>
  <p:notesTextViewPr>
    <p:cViewPr>
      <p:scale>
        <a:sx n="100" d="100"/>
        <a:sy n="100" d="100"/>
      </p:scale>
      <p:origin x="0" y="0"/>
    </p:cViewPr>
  </p:notesTextViewPr>
  <p:sorterViewPr>
    <p:cViewPr>
      <p:scale>
        <a:sx n="92" d="100"/>
        <a:sy n="92" d="100"/>
      </p:scale>
      <p:origin x="0" y="-6528"/>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10-01T15:03:50.661" idx="1">
    <p:pos x="7012" y="911"/>
    <p:text>I think we shouldn't concentrate on this topic here. Slide 10 already says that it is a commercial product. Lets focus on what actually Xamarin is here.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4-10-01T15:10:13.783" idx="2">
    <p:pos x="6912" y="148"/>
    <p:text>It would be helpful to add few comments on how to make the android emulator faster.
- Install the Intel HAX module
- Disable Hyper-V to make the emulator faster or have a boot option that will boot into Windows without Hyper-V (http://serena-yeoh.blogspot.com/2014/02/boost-performance-of-android-emulator.html)
- Also have the option to install 3rd party emulators like Genymotion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C40D553-C046-4F19-92B4-3645428110C2}"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502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D74FDF0-D6CC-4F2E-9835-4D446E7809F9}"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412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D74FDF0-D6CC-4F2E-9835-4D446E7809F9}"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926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951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about/dashboards/index.html"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on Android Architecture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
        <p:nvSpPr>
          <p:cNvPr id="5" name="Rounded Rectangle 4"/>
          <p:cNvSpPr/>
          <p:nvPr/>
        </p:nvSpPr>
        <p:spPr bwMode="auto">
          <a:xfrm>
            <a:off x="1557375" y="1875960"/>
            <a:ext cx="3215041" cy="776555"/>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6" name="Rounded Rectangle 5"/>
          <p:cNvSpPr/>
          <p:nvPr/>
        </p:nvSpPr>
        <p:spPr bwMode="auto">
          <a:xfrm>
            <a:off x="1557375" y="2812727"/>
            <a:ext cx="1571494" cy="776555"/>
          </a:xfrm>
          <a:prstGeom prst="roundRect">
            <a:avLst/>
          </a:prstGeom>
          <a:solidFill>
            <a:schemeClr val="accent6">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.NET APIs</a:t>
            </a:r>
          </a:p>
        </p:txBody>
      </p:sp>
      <p:sp>
        <p:nvSpPr>
          <p:cNvPr id="7" name="Rounded Rectangle 6"/>
          <p:cNvSpPr/>
          <p:nvPr/>
        </p:nvSpPr>
        <p:spPr bwMode="auto">
          <a:xfrm>
            <a:off x="3212895" y="2812727"/>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Bindings</a:t>
            </a:r>
          </a:p>
        </p:txBody>
      </p:sp>
      <p:sp>
        <p:nvSpPr>
          <p:cNvPr id="8" name="Rounded Rectangle 7"/>
          <p:cNvSpPr/>
          <p:nvPr/>
        </p:nvSpPr>
        <p:spPr bwMode="auto">
          <a:xfrm>
            <a:off x="1571989" y="3756948"/>
            <a:ext cx="3215041" cy="776555"/>
          </a:xfrm>
          <a:prstGeom prst="roundRect">
            <a:avLst/>
          </a:prstGeom>
          <a:solidFill>
            <a:srgbClr val="0042AC"/>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Runtime</a:t>
            </a:r>
          </a:p>
        </p:txBody>
      </p:sp>
      <p:sp>
        <p:nvSpPr>
          <p:cNvPr id="9" name="Rounded Rectangle 8"/>
          <p:cNvSpPr/>
          <p:nvPr/>
        </p:nvSpPr>
        <p:spPr bwMode="auto">
          <a:xfrm>
            <a:off x="1574077" y="4723538"/>
            <a:ext cx="8293034" cy="776555"/>
          </a:xfrm>
          <a:prstGeom prst="roundRect">
            <a:avLst/>
          </a:prstGeom>
          <a:solidFill>
            <a:schemeClr val="accent2">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 Kernel</a:t>
            </a:r>
          </a:p>
        </p:txBody>
      </p:sp>
      <p:sp>
        <p:nvSpPr>
          <p:cNvPr id="10" name="Rounded Rectangle 9"/>
          <p:cNvSpPr/>
          <p:nvPr/>
        </p:nvSpPr>
        <p:spPr bwMode="auto">
          <a:xfrm>
            <a:off x="6640097" y="283494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a:t>
            </a:r>
            <a:r>
              <a:rPr lang="en-US" sz="2200" dirty="0" smtClean="0">
                <a:gradFill>
                  <a:gsLst>
                    <a:gs pos="0">
                      <a:srgbClr val="FFFFFF"/>
                    </a:gs>
                    <a:gs pos="100000">
                      <a:srgbClr val="FFFFFF"/>
                    </a:gs>
                  </a:gsLst>
                  <a:lin ang="5400000" scaled="0"/>
                </a:gradFill>
                <a:ea typeface="Segoe UI" pitchFamily="34" charset="0"/>
                <a:cs typeface="Segoe UI" pitchFamily="34" charset="0"/>
              </a:rPr>
              <a:t>ndroid.*</a:t>
            </a:r>
          </a:p>
        </p:txBody>
      </p:sp>
      <p:sp>
        <p:nvSpPr>
          <p:cNvPr id="11" name="Rounded Rectangle 10"/>
          <p:cNvSpPr/>
          <p:nvPr/>
        </p:nvSpPr>
        <p:spPr bwMode="auto">
          <a:xfrm>
            <a:off x="8295617" y="283494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j</a:t>
            </a:r>
            <a:r>
              <a:rPr lang="en-US" sz="2200" dirty="0" smtClean="0">
                <a:gradFill>
                  <a:gsLst>
                    <a:gs pos="0">
                      <a:srgbClr val="FFFFFF"/>
                    </a:gs>
                    <a:gs pos="100000">
                      <a:srgbClr val="FFFFFF"/>
                    </a:gs>
                  </a:gsLst>
                  <a:lin ang="5400000" scaled="0"/>
                </a:gradFill>
                <a:ea typeface="Segoe UI" pitchFamily="34" charset="0"/>
                <a:cs typeface="Segoe UI" pitchFamily="34" charset="0"/>
              </a:rPr>
              <a:t>ava.*</a:t>
            </a:r>
          </a:p>
        </p:txBody>
      </p:sp>
      <p:sp>
        <p:nvSpPr>
          <p:cNvPr id="12" name="Rounded Rectangle 11"/>
          <p:cNvSpPr/>
          <p:nvPr/>
        </p:nvSpPr>
        <p:spPr bwMode="auto">
          <a:xfrm>
            <a:off x="6654711" y="3779164"/>
            <a:ext cx="3215041" cy="776555"/>
          </a:xfrm>
          <a:prstGeom prst="roundRect">
            <a:avLst/>
          </a:prstGeom>
          <a:solidFill>
            <a:schemeClr val="accent3">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Dalvik</a:t>
            </a:r>
            <a:r>
              <a:rPr lang="en-US" sz="2200" dirty="0" smtClean="0">
                <a:gradFill>
                  <a:gsLst>
                    <a:gs pos="0">
                      <a:srgbClr val="FFFFFF"/>
                    </a:gs>
                    <a:gs pos="100000">
                      <a:srgbClr val="FFFFFF"/>
                    </a:gs>
                  </a:gsLst>
                  <a:lin ang="5400000" scaled="0"/>
                </a:gradFill>
                <a:ea typeface="Segoe UI" pitchFamily="34" charset="0"/>
                <a:cs typeface="Segoe UI" pitchFamily="34" charset="0"/>
              </a:rPr>
              <a:t> Runtime</a:t>
            </a:r>
          </a:p>
        </p:txBody>
      </p:sp>
      <p:sp>
        <p:nvSpPr>
          <p:cNvPr id="13" name="Right Arrow 12"/>
          <p:cNvSpPr/>
          <p:nvPr/>
        </p:nvSpPr>
        <p:spPr bwMode="auto">
          <a:xfrm>
            <a:off x="5109281" y="2812727"/>
            <a:ext cx="1304045" cy="820681"/>
          </a:xfrm>
          <a:prstGeom prst="rightArrow">
            <a:avLst>
              <a:gd name="adj1" fmla="val 55306"/>
              <a:gd name="adj2" fmla="val 64593"/>
            </a:avLst>
          </a:prstGeom>
          <a:solidFill>
            <a:srgbClr val="FFC000"/>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tx1"/>
                </a:solidFill>
                <a:ea typeface="Segoe UI" pitchFamily="34" charset="0"/>
                <a:cs typeface="Segoe UI" pitchFamily="34" charset="0"/>
              </a:rPr>
              <a:t>MCW</a:t>
            </a:r>
          </a:p>
        </p:txBody>
      </p:sp>
      <p:sp>
        <p:nvSpPr>
          <p:cNvPr id="14" name="Right Arrow 13"/>
          <p:cNvSpPr/>
          <p:nvPr/>
        </p:nvSpPr>
        <p:spPr bwMode="auto">
          <a:xfrm flipH="1">
            <a:off x="5011160" y="3734884"/>
            <a:ext cx="1304045" cy="820681"/>
          </a:xfrm>
          <a:prstGeom prst="rightArrow">
            <a:avLst>
              <a:gd name="adj1" fmla="val 55306"/>
              <a:gd name="adj2" fmla="val 64593"/>
            </a:avLst>
          </a:prstGeom>
          <a:solidFill>
            <a:srgbClr val="FFC000"/>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solidFill>
                  <a:schemeClr val="tx1"/>
                </a:solidFill>
                <a:ea typeface="Segoe UI" pitchFamily="34" charset="0"/>
                <a:cs typeface="Segoe UI" pitchFamily="34" charset="0"/>
              </a:rPr>
              <a:t>A</a:t>
            </a:r>
            <a:r>
              <a:rPr lang="en-US" dirty="0" smtClean="0">
                <a:solidFill>
                  <a:schemeClr val="tx1"/>
                </a:solidFill>
                <a:ea typeface="Segoe UI" pitchFamily="34" charset="0"/>
                <a:cs typeface="Segoe UI" pitchFamily="34" charset="0"/>
              </a:rPr>
              <a:t>CW</a:t>
            </a:r>
          </a:p>
        </p:txBody>
      </p:sp>
    </p:spTree>
    <p:extLst>
      <p:ext uri="{BB962C8B-B14F-4D97-AF65-F5344CB8AC3E}">
        <p14:creationId xmlns:p14="http://schemas.microsoft.com/office/powerpoint/2010/main" val="198039838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720" y="934299"/>
            <a:ext cx="11042945" cy="5303663"/>
          </a:xfrm>
          <a:prstGeom prst="rect">
            <a:avLst/>
          </a:prstGeom>
        </p:spPr>
      </p:pic>
      <p:sp>
        <p:nvSpPr>
          <p:cNvPr id="3" name="TextBox 2"/>
          <p:cNvSpPr txBox="1"/>
          <p:nvPr/>
        </p:nvSpPr>
        <p:spPr>
          <a:xfrm>
            <a:off x="287720" y="313152"/>
            <a:ext cx="1163805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Android usage statistics </a:t>
            </a:r>
            <a:r>
              <a:rPr lang="en-US" sz="2400" spc="-70" dirty="0">
                <a:gradFill>
                  <a:gsLst>
                    <a:gs pos="2917">
                      <a:schemeClr val="bg2"/>
                    </a:gs>
                    <a:gs pos="95000">
                      <a:schemeClr val="bg2"/>
                    </a:gs>
                  </a:gsLst>
                  <a:lin ang="5400000" scaled="0"/>
                </a:gradFill>
              </a:rPr>
              <a:t>from </a:t>
            </a:r>
            <a:r>
              <a:rPr lang="en-US" sz="2400" spc="-70" dirty="0">
                <a:gradFill>
                  <a:gsLst>
                    <a:gs pos="2917">
                      <a:schemeClr val="bg2"/>
                    </a:gs>
                    <a:gs pos="95000">
                      <a:schemeClr val="bg2"/>
                    </a:gs>
                  </a:gsLst>
                  <a:lin ang="5400000" scaled="0"/>
                </a:gradFill>
                <a:hlinkClick r:id="rId3"/>
              </a:rPr>
              <a:t>http://</a:t>
            </a:r>
            <a:r>
              <a:rPr lang="en-US" sz="2400" spc="-70" dirty="0" smtClean="0">
                <a:gradFill>
                  <a:gsLst>
                    <a:gs pos="2917">
                      <a:schemeClr val="bg2"/>
                    </a:gs>
                    <a:gs pos="95000">
                      <a:schemeClr val="bg2"/>
                    </a:gs>
                  </a:gsLst>
                  <a:lin ang="5400000" scaled="0"/>
                </a:gradFill>
                <a:hlinkClick r:id="rId3"/>
              </a:rPr>
              <a:t>developer.android.com/about/dashboards/index.html</a:t>
            </a:r>
            <a:r>
              <a:rPr lang="en-US" sz="2400" spc="-70" dirty="0" smtClean="0">
                <a:gradFill>
                  <a:gsLst>
                    <a:gs pos="2917">
                      <a:schemeClr val="bg2"/>
                    </a:gs>
                    <a:gs pos="95000">
                      <a:schemeClr val="bg2"/>
                    </a:gs>
                  </a:gsLst>
                  <a:lin ang="5400000" scaled="0"/>
                </a:gradFill>
              </a:rPr>
              <a:t> </a:t>
            </a:r>
          </a:p>
        </p:txBody>
      </p:sp>
    </p:spTree>
    <p:extLst>
      <p:ext uri="{BB962C8B-B14F-4D97-AF65-F5344CB8AC3E}">
        <p14:creationId xmlns:p14="http://schemas.microsoft.com/office/powerpoint/2010/main" val="148965257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on iOS Architecture</a:t>
            </a:r>
            <a:endParaRPr lang="en-US" dirty="0"/>
          </a:p>
        </p:txBody>
      </p:sp>
      <p:sp>
        <p:nvSpPr>
          <p:cNvPr id="3" name="Text Placeholder 2"/>
          <p:cNvSpPr>
            <a:spLocks noGrp="1"/>
          </p:cNvSpPr>
          <p:nvPr>
            <p:ph type="body" sz="quarter" idx="10"/>
          </p:nvPr>
        </p:nvSpPr>
        <p:spPr/>
        <p:txBody>
          <a:bodyPr/>
          <a:lstStyle/>
          <a:p>
            <a:r>
              <a:rPr lang="en-US" dirty="0" smtClean="0"/>
              <a:t>Apple does not allow for runtimes on iOS</a:t>
            </a:r>
          </a:p>
          <a:p>
            <a:pPr lvl="1"/>
            <a:r>
              <a:rPr lang="en-US" dirty="0" smtClean="0"/>
              <a:t>App must be packages with everything it needs to run on iOS</a:t>
            </a:r>
          </a:p>
          <a:p>
            <a:pPr lvl="1"/>
            <a:r>
              <a:rPr lang="en-US" dirty="0" smtClean="0"/>
              <a:t>Compilation of app must be done on computer with iOS not Windows </a:t>
            </a:r>
            <a:endParaRPr lang="en-US" dirty="0"/>
          </a:p>
        </p:txBody>
      </p:sp>
      <p:sp>
        <p:nvSpPr>
          <p:cNvPr id="4" name="Slide Number Placeholder 3"/>
          <p:cNvSpPr>
            <a:spLocks noGrp="1"/>
          </p:cNvSpPr>
          <p:nvPr>
            <p:ph type="sldNum" sz="quarter" idx="12"/>
          </p:nvPr>
        </p:nvSpPr>
        <p:spPr>
          <a:xfrm>
            <a:off x="658487" y="6437135"/>
            <a:ext cx="560686" cy="219456"/>
          </a:xfrm>
        </p:spPr>
        <p:txBody>
          <a:bodyPr/>
          <a:lstStyle/>
          <a:p>
            <a:fld id="{727B4C2D-45E2-4621-8491-2995EB46A674}" type="slidenum">
              <a:rPr lang="en-US" smtClean="0"/>
              <a:pPr/>
              <a:t>12</a:t>
            </a:fld>
            <a:endParaRPr lang="en-US" dirty="0"/>
          </a:p>
        </p:txBody>
      </p:sp>
      <p:grpSp>
        <p:nvGrpSpPr>
          <p:cNvPr id="15" name="Group 14"/>
          <p:cNvGrpSpPr/>
          <p:nvPr/>
        </p:nvGrpSpPr>
        <p:grpSpPr>
          <a:xfrm>
            <a:off x="1691837" y="3094028"/>
            <a:ext cx="5060515" cy="2417524"/>
            <a:chOff x="1878904" y="2755726"/>
            <a:chExt cx="3666150" cy="2417524"/>
          </a:xfrm>
        </p:grpSpPr>
        <p:sp>
          <p:nvSpPr>
            <p:cNvPr id="5" name="Rounded Rectangle 4"/>
            <p:cNvSpPr/>
            <p:nvPr/>
          </p:nvSpPr>
          <p:spPr bwMode="auto">
            <a:xfrm>
              <a:off x="1878904" y="2755726"/>
              <a:ext cx="3666150" cy="2417524"/>
            </a:xfrm>
            <a:prstGeom prst="roundRect">
              <a:avLst>
                <a:gd name="adj" fmla="val 7477"/>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6" name="Rounded Rectangle 5"/>
            <p:cNvSpPr/>
            <p:nvPr/>
          </p:nvSpPr>
          <p:spPr bwMode="auto">
            <a:xfrm>
              <a:off x="2095994" y="4149693"/>
              <a:ext cx="1571494" cy="776555"/>
            </a:xfrm>
            <a:prstGeom prst="roundRect">
              <a:avLst/>
            </a:prstGeom>
            <a:solidFill>
              <a:schemeClr val="accent6">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.NET APIs</a:t>
              </a:r>
            </a:p>
          </p:txBody>
        </p:sp>
        <p:sp>
          <p:nvSpPr>
            <p:cNvPr id="7" name="Rounded Rectangle 6"/>
            <p:cNvSpPr/>
            <p:nvPr/>
          </p:nvSpPr>
          <p:spPr bwMode="auto">
            <a:xfrm>
              <a:off x="3751514" y="414969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Bindings</a:t>
              </a:r>
            </a:p>
          </p:txBody>
        </p:sp>
        <p:sp>
          <p:nvSpPr>
            <p:cNvPr id="8" name="Rounded Rectangle 7"/>
            <p:cNvSpPr/>
            <p:nvPr/>
          </p:nvSpPr>
          <p:spPr bwMode="auto">
            <a:xfrm>
              <a:off x="2095994" y="3293032"/>
              <a:ext cx="3215041" cy="776555"/>
            </a:xfrm>
            <a:prstGeom prst="roundRect">
              <a:avLst/>
            </a:prstGeom>
            <a:solidFill>
              <a:srgbClr val="0042AC"/>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Application Code</a:t>
              </a:r>
            </a:p>
          </p:txBody>
        </p:sp>
      </p:grpSp>
      <p:sp>
        <p:nvSpPr>
          <p:cNvPr id="9" name="Rounded Rectangle 8"/>
          <p:cNvSpPr/>
          <p:nvPr/>
        </p:nvSpPr>
        <p:spPr bwMode="auto">
          <a:xfrm>
            <a:off x="1691837" y="5660580"/>
            <a:ext cx="5060515" cy="776555"/>
          </a:xfrm>
          <a:prstGeom prst="roundRect">
            <a:avLst/>
          </a:prstGeom>
          <a:solidFill>
            <a:schemeClr val="accent2">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Tree>
    <p:extLst>
      <p:ext uri="{BB962C8B-B14F-4D97-AF65-F5344CB8AC3E}">
        <p14:creationId xmlns:p14="http://schemas.microsoft.com/office/powerpoint/2010/main" val="21362107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Setup</a:t>
            </a:r>
            <a:endParaRPr lang="en-US" dirty="0"/>
          </a:p>
        </p:txBody>
      </p:sp>
      <p:sp>
        <p:nvSpPr>
          <p:cNvPr id="3" name="Text Placeholder 2"/>
          <p:cNvSpPr>
            <a:spLocks noGrp="1"/>
          </p:cNvSpPr>
          <p:nvPr>
            <p:ph type="body" sz="quarter" idx="10"/>
          </p:nvPr>
        </p:nvSpPr>
        <p:spPr/>
        <p:txBody>
          <a:bodyPr/>
          <a:lstStyle/>
          <a:p>
            <a:r>
              <a:rPr lang="en-US" dirty="0" smtClean="0"/>
              <a:t>Visual Studio 2013 with Update 3</a:t>
            </a:r>
          </a:p>
          <a:p>
            <a:r>
              <a:rPr lang="en-US" dirty="0" smtClean="0"/>
              <a:t>Install </a:t>
            </a:r>
            <a:r>
              <a:rPr lang="en-US" dirty="0" smtClean="0"/>
              <a:t>Xamarin</a:t>
            </a:r>
            <a:endParaRPr lang="en-US" dirty="0" smtClean="0"/>
          </a:p>
          <a:p>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935641" y="3053097"/>
            <a:ext cx="9721849" cy="3784799"/>
          </a:xfrm>
          <a:prstGeom prst="rect">
            <a:avLst/>
          </a:prstGeom>
        </p:spPr>
      </p:pic>
    </p:spTree>
    <p:extLst>
      <p:ext uri="{BB962C8B-B14F-4D97-AF65-F5344CB8AC3E}">
        <p14:creationId xmlns:p14="http://schemas.microsoft.com/office/powerpoint/2010/main" val="22923565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49175" y="489813"/>
            <a:ext cx="4918950" cy="4608279"/>
          </a:xfrm>
          <a:prstGeom prst="rect">
            <a:avLst/>
          </a:prstGeom>
        </p:spPr>
      </p:pic>
      <p:sp>
        <p:nvSpPr>
          <p:cNvPr id="4" name="Title 3"/>
          <p:cNvSpPr>
            <a:spLocks noGrp="1"/>
          </p:cNvSpPr>
          <p:nvPr>
            <p:ph type="title"/>
          </p:nvPr>
        </p:nvSpPr>
        <p:spPr/>
        <p:txBody>
          <a:bodyPr/>
          <a:lstStyle/>
          <a:p>
            <a:r>
              <a:rPr lang="en-US" dirty="0" smtClean="0"/>
              <a:t>Xamarin Installer</a:t>
            </a:r>
            <a:endParaRPr lang="en-US" dirty="0"/>
          </a:p>
        </p:txBody>
      </p:sp>
      <p:sp>
        <p:nvSpPr>
          <p:cNvPr id="5" name="Text Placeholder 4"/>
          <p:cNvSpPr>
            <a:spLocks noGrp="1"/>
          </p:cNvSpPr>
          <p:nvPr>
            <p:ph type="body" sz="quarter" idx="10"/>
          </p:nvPr>
        </p:nvSpPr>
        <p:spPr/>
        <p:txBody>
          <a:bodyPr/>
          <a:lstStyle/>
          <a:p>
            <a:r>
              <a:rPr lang="en-US" dirty="0" smtClean="0"/>
              <a:t>What does it install?</a:t>
            </a:r>
          </a:p>
          <a:p>
            <a:pPr lvl="1"/>
            <a:r>
              <a:rPr lang="en-US" dirty="0" smtClean="0"/>
              <a:t>Integration support into Visual Studio</a:t>
            </a:r>
          </a:p>
          <a:p>
            <a:pPr lvl="1"/>
            <a:r>
              <a:rPr lang="en-US" dirty="0" smtClean="0"/>
              <a:t>Java JDK</a:t>
            </a:r>
          </a:p>
          <a:p>
            <a:pPr lvl="1"/>
            <a:r>
              <a:rPr lang="en-US" dirty="0" smtClean="0"/>
              <a:t>Android SDK</a:t>
            </a:r>
          </a:p>
          <a:p>
            <a:pPr lvl="1"/>
            <a:r>
              <a:rPr lang="en-US" dirty="0"/>
              <a:t>GTK# </a:t>
            </a:r>
            <a:r>
              <a:rPr lang="en-US" sz="1800" i="1" dirty="0" smtClean="0"/>
              <a:t>(UI Toolkit </a:t>
            </a:r>
            <a:r>
              <a:rPr lang="en-US" sz="1800" i="1" dirty="0"/>
              <a:t>for mono and .</a:t>
            </a:r>
            <a:r>
              <a:rPr lang="en-US" sz="1800" i="1" dirty="0" smtClean="0"/>
              <a:t>NET)</a:t>
            </a:r>
            <a:endParaRPr lang="en-US" i="1" dirty="0" smtClean="0"/>
          </a:p>
          <a:p>
            <a:pPr lvl="1"/>
            <a:r>
              <a:rPr lang="en-US" dirty="0" smtClean="0"/>
              <a:t>Xamarin Studio</a:t>
            </a:r>
            <a:endParaRPr lang="en-US" dirty="0"/>
          </a:p>
        </p:txBody>
      </p:sp>
      <p:grpSp>
        <p:nvGrpSpPr>
          <p:cNvPr id="6" name="Group 5"/>
          <p:cNvGrpSpPr/>
          <p:nvPr/>
        </p:nvGrpSpPr>
        <p:grpSpPr>
          <a:xfrm>
            <a:off x="1138642" y="4196218"/>
            <a:ext cx="4798696" cy="2511469"/>
            <a:chOff x="824817" y="1548586"/>
            <a:chExt cx="9267767" cy="4644083"/>
          </a:xfrm>
        </p:grpSpPr>
        <p:pic>
          <p:nvPicPr>
            <p:cNvPr id="7" name="Picture 6"/>
            <p:cNvPicPr>
              <a:picLocks noChangeAspect="1"/>
            </p:cNvPicPr>
            <p:nvPr/>
          </p:nvPicPr>
          <p:blipFill>
            <a:blip r:embed="rId3"/>
            <a:stretch>
              <a:fillRect/>
            </a:stretch>
          </p:blipFill>
          <p:spPr>
            <a:xfrm>
              <a:off x="824817" y="1548586"/>
              <a:ext cx="9267767" cy="2738371"/>
            </a:xfrm>
            <a:prstGeom prst="rect">
              <a:avLst/>
            </a:prstGeom>
            <a:ln>
              <a:solidFill>
                <a:schemeClr val="bg1">
                  <a:lumMod val="65000"/>
                </a:schemeClr>
              </a:solidFill>
            </a:ln>
          </p:spPr>
        </p:pic>
        <p:pic>
          <p:nvPicPr>
            <p:cNvPr id="8" name="Picture 7"/>
            <p:cNvPicPr>
              <a:picLocks noChangeAspect="1"/>
            </p:cNvPicPr>
            <p:nvPr/>
          </p:nvPicPr>
          <p:blipFill>
            <a:blip r:embed="rId4"/>
            <a:stretch>
              <a:fillRect/>
            </a:stretch>
          </p:blipFill>
          <p:spPr>
            <a:xfrm>
              <a:off x="5458700" y="3350352"/>
              <a:ext cx="4355759" cy="2842317"/>
            </a:xfrm>
            <a:prstGeom prst="rect">
              <a:avLst/>
            </a:prstGeom>
          </p:spPr>
        </p:pic>
      </p:grpSp>
    </p:spTree>
    <p:extLst>
      <p:ext uri="{BB962C8B-B14F-4D97-AF65-F5344CB8AC3E}">
        <p14:creationId xmlns:p14="http://schemas.microsoft.com/office/powerpoint/2010/main" val="3848751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440" y="1333804"/>
            <a:ext cx="6454426" cy="5136585"/>
          </a:xfrm>
          <a:prstGeom prst="rect">
            <a:avLst/>
          </a:prstGeom>
        </p:spPr>
      </p:pic>
      <p:sp>
        <p:nvSpPr>
          <p:cNvPr id="3" name="Title 2"/>
          <p:cNvSpPr>
            <a:spLocks noGrp="1"/>
          </p:cNvSpPr>
          <p:nvPr>
            <p:ph type="title"/>
          </p:nvPr>
        </p:nvSpPr>
        <p:spPr/>
        <p:txBody>
          <a:bodyPr/>
          <a:lstStyle/>
          <a:p>
            <a:r>
              <a:rPr lang="en-US" dirty="0" smtClean="0"/>
              <a:t>Tools &gt; Options &gt; Xamarin</a:t>
            </a:r>
            <a:endParaRPr lang="en-US" dirty="0"/>
          </a:p>
        </p:txBody>
      </p:sp>
    </p:spTree>
    <p:extLst>
      <p:ext uri="{BB962C8B-B14F-4D97-AF65-F5344CB8AC3E}">
        <p14:creationId xmlns:p14="http://schemas.microsoft.com/office/powerpoint/2010/main" val="28559172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Xamarin </a:t>
            </a:r>
            <a:r>
              <a:rPr lang="en-US" sz="8000" dirty="0" smtClean="0"/>
              <a:t>Apps</a:t>
            </a:r>
            <a:endParaRPr lang="en-US" sz="8000" dirty="0"/>
          </a:p>
        </p:txBody>
      </p:sp>
    </p:spTree>
    <p:extLst>
      <p:ext uri="{BB962C8B-B14F-4D97-AF65-F5344CB8AC3E}">
        <p14:creationId xmlns:p14="http://schemas.microsoft.com/office/powerpoint/2010/main" val="275155591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5481" y="1910306"/>
            <a:ext cx="5204110" cy="3595805"/>
          </a:xfrm>
          <a:prstGeom prst="rect">
            <a:avLst/>
          </a:prstGeom>
        </p:spPr>
      </p:pic>
      <p:pic>
        <p:nvPicPr>
          <p:cNvPr id="3" name="Picture 2"/>
          <p:cNvPicPr>
            <a:picLocks noChangeAspect="1"/>
          </p:cNvPicPr>
          <p:nvPr/>
        </p:nvPicPr>
        <p:blipFill>
          <a:blip r:embed="rId3"/>
          <a:stretch>
            <a:fillRect/>
          </a:stretch>
        </p:blipFill>
        <p:spPr>
          <a:xfrm>
            <a:off x="6751597" y="1818866"/>
            <a:ext cx="4924425" cy="4610100"/>
          </a:xfrm>
          <a:prstGeom prst="rect">
            <a:avLst/>
          </a:prstGeom>
        </p:spPr>
      </p:pic>
      <p:sp>
        <p:nvSpPr>
          <p:cNvPr id="4" name="Title 3"/>
          <p:cNvSpPr>
            <a:spLocks noGrp="1"/>
          </p:cNvSpPr>
          <p:nvPr>
            <p:ph type="title"/>
          </p:nvPr>
        </p:nvSpPr>
        <p:spPr/>
        <p:txBody>
          <a:bodyPr/>
          <a:lstStyle/>
          <a:p>
            <a:r>
              <a:rPr lang="en-US" dirty="0" smtClean="0"/>
              <a:t>Creating an Android App Project</a:t>
            </a:r>
            <a:endParaRPr lang="en-US" dirty="0"/>
          </a:p>
        </p:txBody>
      </p:sp>
    </p:spTree>
    <p:extLst>
      <p:ext uri="{BB962C8B-B14F-4D97-AF65-F5344CB8AC3E}">
        <p14:creationId xmlns:p14="http://schemas.microsoft.com/office/powerpoint/2010/main" val="7271034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Layouts</a:t>
            </a:r>
            <a:endParaRPr lang="en-US" dirty="0"/>
          </a:p>
        </p:txBody>
      </p:sp>
      <p:sp>
        <p:nvSpPr>
          <p:cNvPr id="3" name="Text Placeholder 2"/>
          <p:cNvSpPr>
            <a:spLocks noGrp="1"/>
          </p:cNvSpPr>
          <p:nvPr>
            <p:ph type="body" sz="quarter" idx="10"/>
          </p:nvPr>
        </p:nvSpPr>
        <p:spPr/>
        <p:txBody>
          <a:bodyPr/>
          <a:lstStyle/>
          <a:p>
            <a:r>
              <a:rPr lang="en-US" dirty="0" smtClean="0"/>
              <a:t>UI layout decoupled from UI management code</a:t>
            </a:r>
          </a:p>
          <a:p>
            <a:pPr lvl="1"/>
            <a:r>
              <a:rPr lang="en-US" dirty="0" smtClean="0"/>
              <a:t>UI Layouts created in XML-based resource files with .</a:t>
            </a:r>
            <a:r>
              <a:rPr lang="en-US" dirty="0" err="1" smtClean="0"/>
              <a:t>axml</a:t>
            </a:r>
            <a:r>
              <a:rPr lang="en-US" dirty="0" smtClean="0"/>
              <a:t> extensions</a:t>
            </a:r>
          </a:p>
          <a:p>
            <a:pPr lvl="1"/>
            <a:r>
              <a:rPr lang="en-US" dirty="0" smtClean="0"/>
              <a:t>Xamarin adds Android </a:t>
            </a:r>
            <a:r>
              <a:rPr lang="en-US" dirty="0" smtClean="0"/>
              <a:t>layout design </a:t>
            </a:r>
            <a:r>
              <a:rPr lang="en-US" dirty="0"/>
              <a:t>editor into to Visual </a:t>
            </a:r>
            <a:r>
              <a:rPr lang="en-US" dirty="0" smtClean="0"/>
              <a:t>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7" name="Picture 6"/>
          <p:cNvPicPr>
            <a:picLocks noChangeAspect="1"/>
          </p:cNvPicPr>
          <p:nvPr/>
        </p:nvPicPr>
        <p:blipFill>
          <a:blip r:embed="rId2"/>
          <a:stretch>
            <a:fillRect/>
          </a:stretch>
        </p:blipFill>
        <p:spPr>
          <a:xfrm>
            <a:off x="314960" y="3172346"/>
            <a:ext cx="7284720" cy="2637425"/>
          </a:xfrm>
          <a:prstGeom prst="rect">
            <a:avLst/>
          </a:prstGeom>
          <a:ln>
            <a:solidFill>
              <a:schemeClr val="bg1">
                <a:lumMod val="65000"/>
              </a:schemeClr>
            </a:solidFill>
          </a:ln>
        </p:spPr>
      </p:pic>
      <p:pic>
        <p:nvPicPr>
          <p:cNvPr id="5" name="Picture 4"/>
          <p:cNvPicPr>
            <a:picLocks noChangeAspect="1"/>
          </p:cNvPicPr>
          <p:nvPr/>
        </p:nvPicPr>
        <p:blipFill>
          <a:blip r:embed="rId3"/>
          <a:stretch>
            <a:fillRect/>
          </a:stretch>
        </p:blipFill>
        <p:spPr>
          <a:xfrm>
            <a:off x="7284720" y="4671006"/>
            <a:ext cx="4813616" cy="2149924"/>
          </a:xfrm>
          <a:prstGeom prst="rect">
            <a:avLst/>
          </a:prstGeom>
          <a:ln>
            <a:solidFill>
              <a:schemeClr val="bg1">
                <a:lumMod val="65000"/>
              </a:schemeClr>
            </a:solidFill>
          </a:ln>
        </p:spPr>
      </p:pic>
      <p:cxnSp>
        <p:nvCxnSpPr>
          <p:cNvPr id="9" name="Straight Arrow Connector 8"/>
          <p:cNvCxnSpPr/>
          <p:nvPr/>
        </p:nvCxnSpPr>
        <p:spPr>
          <a:xfrm>
            <a:off x="6858000" y="4968240"/>
            <a:ext cx="335280" cy="71120"/>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200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Activity-based User Interface Code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stretch>
            <a:fillRect/>
          </a:stretch>
        </p:blipFill>
        <p:spPr>
          <a:xfrm>
            <a:off x="1081386" y="1212827"/>
            <a:ext cx="9220854" cy="5186730"/>
          </a:xfrm>
          <a:prstGeom prst="rect">
            <a:avLst/>
          </a:prstGeom>
          <a:ln>
            <a:solidFill>
              <a:schemeClr val="bg1">
                <a:lumMod val="50000"/>
              </a:schemeClr>
            </a:solidFill>
          </a:ln>
        </p:spPr>
      </p:pic>
    </p:spTree>
    <p:extLst>
      <p:ext uri="{BB962C8B-B14F-4D97-AF65-F5344CB8AC3E}">
        <p14:creationId xmlns:p14="http://schemas.microsoft.com/office/powerpoint/2010/main" val="13968705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740299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a:t>
                      </a:r>
                      <a:r>
                        <a:rPr lang="en-GB" sz="1800" b="0" dirty="0" smtClean="0"/>
                        <a:t>Deep dive into Mobile Development with Office 365 and Cordova</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a:t>
                      </a:r>
                      <a:r>
                        <a:rPr lang="en-US" sz="1800" b="1" baseline="0" dirty="0" smtClean="0"/>
                        <a:t> </a:t>
                      </a:r>
                      <a:r>
                        <a:rPr lang="en-US" sz="1800" b="1" kern="1200" dirty="0" smtClean="0">
                          <a:solidFill>
                            <a:schemeClr val="dk1"/>
                          </a:solidFill>
                          <a:effectLst/>
                          <a:latin typeface="+mn-lt"/>
                          <a:ea typeface="+mn-ea"/>
                          <a:cs typeface="+mn-cs"/>
                        </a:rPr>
                        <a:t>Deep dive into native Universal Windows App Development with Office 365 APIs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b="1" kern="1200" dirty="0" smtClean="0">
                          <a:solidFill>
                            <a:schemeClr val="dk1"/>
                          </a:solidFill>
                          <a:effectLst/>
                          <a:latin typeface="+mn-lt"/>
                          <a:ea typeface="+mn-ea"/>
                          <a:cs typeface="+mn-cs"/>
                        </a:rPr>
                        <a:t>Deep dive into native Xamarin Development with Office 365 APIs</a:t>
                      </a:r>
                      <a:endParaRPr lang="en-US" sz="1800" b="0" dirty="0" smtClean="0"/>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an Android Emulator</a:t>
            </a:r>
            <a:endParaRPr lang="en-US" dirty="0"/>
          </a:p>
        </p:txBody>
      </p:sp>
      <p:sp>
        <p:nvSpPr>
          <p:cNvPr id="5" name="Text Placeholder 4"/>
          <p:cNvSpPr>
            <a:spLocks noGrp="1"/>
          </p:cNvSpPr>
          <p:nvPr>
            <p:ph type="body" sz="quarter" idx="10"/>
          </p:nvPr>
        </p:nvSpPr>
        <p:spPr/>
        <p:txBody>
          <a:bodyPr/>
          <a:lstStyle/>
          <a:p>
            <a:r>
              <a:rPr lang="en-US" sz="3600" dirty="0" smtClean="0"/>
              <a:t>Android emulators created with Android SDK can be slow</a:t>
            </a:r>
          </a:p>
          <a:p>
            <a:pPr lvl="1"/>
            <a:r>
              <a:rPr lang="en-US" dirty="0" smtClean="0"/>
              <a:t>You can optimize performance by installing the </a:t>
            </a:r>
            <a:r>
              <a:rPr lang="en-US" dirty="0"/>
              <a:t>Intel HAX module</a:t>
            </a:r>
          </a:p>
          <a:p>
            <a:pPr lvl="1"/>
            <a:r>
              <a:rPr lang="en-US" dirty="0"/>
              <a:t>Intel HAX module </a:t>
            </a:r>
            <a:r>
              <a:rPr lang="en-US" dirty="0" smtClean="0"/>
              <a:t>requires disabling Hyper-V</a:t>
            </a:r>
          </a:p>
          <a:p>
            <a:pPr lvl="2"/>
            <a:r>
              <a:rPr lang="en-US" sz="2000" dirty="0">
                <a:solidFill>
                  <a:srgbClr val="C00000"/>
                </a:solidFill>
              </a:rPr>
              <a:t>http://serena-yeoh.blogspot.com/2014/02/boost-performance-of-android-emulator.html</a:t>
            </a:r>
            <a:endParaRPr lang="en-US" sz="2000" dirty="0" smtClean="0">
              <a:solidFill>
                <a:srgbClr val="C00000"/>
              </a:solidFill>
            </a:endParaRPr>
          </a:p>
          <a:p>
            <a:pPr lvl="1"/>
            <a:r>
              <a:rPr lang="en-US" dirty="0" smtClean="0"/>
              <a:t>Use 3</a:t>
            </a:r>
            <a:r>
              <a:rPr lang="en-US" baseline="30000" dirty="0" smtClean="0"/>
              <a:t>rd</a:t>
            </a:r>
            <a:r>
              <a:rPr lang="en-US" dirty="0" smtClean="0"/>
              <a:t> party emulator such as </a:t>
            </a:r>
            <a:r>
              <a:rPr lang="en-US" dirty="0" err="1" smtClean="0"/>
              <a:t>Genymotion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stretch>
            <a:fillRect/>
          </a:stretch>
        </p:blipFill>
        <p:spPr>
          <a:xfrm>
            <a:off x="7340451" y="3368509"/>
            <a:ext cx="4586265" cy="3250504"/>
          </a:xfrm>
          <a:prstGeom prst="rect">
            <a:avLst/>
          </a:prstGeom>
        </p:spPr>
      </p:pic>
    </p:spTree>
    <p:extLst>
      <p:ext uri="{BB962C8B-B14F-4D97-AF65-F5344CB8AC3E}">
        <p14:creationId xmlns:p14="http://schemas.microsoft.com/office/powerpoint/2010/main" val="19987352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Creating and Testing an Android App using Xamarin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755008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for Office </a:t>
            </a:r>
            <a:r>
              <a:rPr lang="en-US" dirty="0" smtClean="0"/>
              <a:t>365</a:t>
            </a:r>
            <a:endParaRPr lang="en-US" dirty="0"/>
          </a:p>
        </p:txBody>
      </p:sp>
    </p:spTree>
    <p:extLst>
      <p:ext uri="{BB962C8B-B14F-4D97-AF65-F5344CB8AC3E}">
        <p14:creationId xmlns:p14="http://schemas.microsoft.com/office/powerpoint/2010/main" val="371766313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Nuget</a:t>
            </a:r>
            <a:r>
              <a:rPr lang="en-US" sz="4400" dirty="0" smtClean="0"/>
              <a:t> Packages Added with Connected Services</a:t>
            </a:r>
            <a:endParaRPr lang="en-US" sz="4400" dirty="0"/>
          </a:p>
        </p:txBody>
      </p:sp>
      <p:sp>
        <p:nvSpPr>
          <p:cNvPr id="3" name="Text Placeholder 2"/>
          <p:cNvSpPr>
            <a:spLocks noGrp="1"/>
          </p:cNvSpPr>
          <p:nvPr>
            <p:ph type="body" sz="quarter" idx="10"/>
          </p:nvPr>
        </p:nvSpPr>
        <p:spPr/>
        <p:txBody>
          <a:bodyPr/>
          <a:lstStyle/>
          <a:p>
            <a:r>
              <a:rPr lang="en-US" sz="2800" dirty="0" smtClean="0"/>
              <a:t>These packages are added to project when adding a Connected Service</a:t>
            </a:r>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14" name="Picture 13"/>
          <p:cNvPicPr>
            <a:picLocks noChangeAspect="1"/>
          </p:cNvPicPr>
          <p:nvPr/>
        </p:nvPicPr>
        <p:blipFill>
          <a:blip r:embed="rId3"/>
          <a:stretch>
            <a:fillRect/>
          </a:stretch>
        </p:blipFill>
        <p:spPr>
          <a:xfrm>
            <a:off x="914400" y="1998089"/>
            <a:ext cx="8077199" cy="4198129"/>
          </a:xfrm>
          <a:prstGeom prst="rect">
            <a:avLst/>
          </a:prstGeom>
        </p:spPr>
      </p:pic>
    </p:spTree>
    <p:extLst>
      <p:ext uri="{BB962C8B-B14F-4D97-AF65-F5344CB8AC3E}">
        <p14:creationId xmlns:p14="http://schemas.microsoft.com/office/powerpoint/2010/main" val="269941026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Assemblies Added with Connected Services</a:t>
            </a:r>
            <a:endParaRPr lang="en-US" sz="4800" dirty="0"/>
          </a:p>
        </p:txBody>
      </p:sp>
      <p:sp>
        <p:nvSpPr>
          <p:cNvPr id="3" name="Text Placeholder 2"/>
          <p:cNvSpPr>
            <a:spLocks noGrp="1"/>
          </p:cNvSpPr>
          <p:nvPr>
            <p:ph type="body" sz="quarter" idx="10"/>
          </p:nvPr>
        </p:nvSpPr>
        <p:spPr/>
        <p:txBody>
          <a:bodyPr/>
          <a:lstStyle/>
          <a:p>
            <a:r>
              <a:rPr lang="en-US" sz="2800" dirty="0" smtClean="0"/>
              <a:t>These assemblies are added to project when adding a Connected Service</a:t>
            </a:r>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12" name="Picture 11"/>
          <p:cNvPicPr>
            <a:picLocks noChangeAspect="1"/>
          </p:cNvPicPr>
          <p:nvPr/>
        </p:nvPicPr>
        <p:blipFill>
          <a:blip r:embed="rId3"/>
          <a:stretch>
            <a:fillRect/>
          </a:stretch>
        </p:blipFill>
        <p:spPr>
          <a:xfrm>
            <a:off x="872163" y="1971830"/>
            <a:ext cx="2612717" cy="2387483"/>
          </a:xfrm>
          <a:prstGeom prst="rect">
            <a:avLst/>
          </a:prstGeom>
          <a:ln>
            <a:solidFill>
              <a:schemeClr val="bg1">
                <a:lumMod val="50000"/>
              </a:schemeClr>
            </a:solidFill>
          </a:ln>
        </p:spPr>
      </p:pic>
      <p:pic>
        <p:nvPicPr>
          <p:cNvPr id="13" name="Picture 12"/>
          <p:cNvPicPr>
            <a:picLocks noChangeAspect="1"/>
          </p:cNvPicPr>
          <p:nvPr/>
        </p:nvPicPr>
        <p:blipFill rotWithShape="1">
          <a:blip r:embed="rId4"/>
          <a:srcRect b="14426"/>
          <a:stretch/>
        </p:blipFill>
        <p:spPr>
          <a:xfrm>
            <a:off x="3920015" y="2593403"/>
            <a:ext cx="7748110" cy="2644296"/>
          </a:xfrm>
          <a:prstGeom prst="rect">
            <a:avLst/>
          </a:prstGeom>
          <a:ln>
            <a:solidFill>
              <a:schemeClr val="bg1">
                <a:lumMod val="50000"/>
              </a:schemeClr>
            </a:solidFill>
          </a:ln>
        </p:spPr>
      </p:pic>
    </p:spTree>
    <p:extLst>
      <p:ext uri="{BB962C8B-B14F-4D97-AF65-F5344CB8AC3E}">
        <p14:creationId xmlns:p14="http://schemas.microsoft.com/office/powerpoint/2010/main" val="144518458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3760" y="1335991"/>
            <a:ext cx="10277474" cy="4682856"/>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C# Code to Authenticate the User</a:t>
            </a:r>
            <a:endParaRPr lang="en-US" dirty="0"/>
          </a:p>
        </p:txBody>
      </p:sp>
    </p:spTree>
    <p:extLst>
      <p:ext uri="{BB962C8B-B14F-4D97-AF65-F5344CB8AC3E}">
        <p14:creationId xmlns:p14="http://schemas.microsoft.com/office/powerpoint/2010/main" val="235195219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28</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231655274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9112" y="1375154"/>
            <a:ext cx="10593705" cy="4333158"/>
          </a:xfrm>
          <a:prstGeom prst="rect">
            <a:avLst/>
          </a:prstGeom>
          <a:ln>
            <a:solidFill>
              <a:schemeClr val="bg1">
                <a:lumMod val="50000"/>
              </a:schemeClr>
            </a:solidFill>
          </a:ln>
        </p:spPr>
      </p:pic>
      <p:sp>
        <p:nvSpPr>
          <p:cNvPr id="4" name="Title 3"/>
          <p:cNvSpPr>
            <a:spLocks noGrp="1"/>
          </p:cNvSpPr>
          <p:nvPr>
            <p:ph type="title"/>
          </p:nvPr>
        </p:nvSpPr>
        <p:spPr/>
        <p:txBody>
          <a:bodyPr/>
          <a:lstStyle/>
          <a:p>
            <a:r>
              <a:rPr lang="en-US" dirty="0" smtClean="0"/>
              <a:t>Programming with Office 365 Contacts</a:t>
            </a:r>
            <a:endParaRPr lang="en-US" dirty="0"/>
          </a:p>
        </p:txBody>
      </p:sp>
    </p:spTree>
    <p:extLst>
      <p:ext uri="{BB962C8B-B14F-4D97-AF65-F5344CB8AC3E}">
        <p14:creationId xmlns:p14="http://schemas.microsoft.com/office/powerpoint/2010/main" val="2109237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b="1" dirty="0" smtClean="0"/>
              <a:t>Deep Dive </a:t>
            </a:r>
            <a:r>
              <a:rPr lang="en-GB" sz="4800" b="1" dirty="0"/>
              <a:t>into native </a:t>
            </a:r>
            <a:r>
              <a:rPr lang="en-GB" sz="4800" b="1" dirty="0" err="1"/>
              <a:t>Xamarin</a:t>
            </a:r>
            <a:r>
              <a:rPr lang="en-GB" sz="4800" b="1" dirty="0"/>
              <a:t> Development with 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Flow</a:t>
            </a:r>
            <a:endParaRPr lang="en-US" dirty="0"/>
          </a:p>
        </p:txBody>
      </p:sp>
      <p:sp>
        <p:nvSpPr>
          <p:cNvPr id="3" name="Slide Number Placeholder 2"/>
          <p:cNvSpPr>
            <a:spLocks noGrp="1"/>
          </p:cNvSpPr>
          <p:nvPr>
            <p:ph type="sldNum" sz="quarter" idx="12"/>
          </p:nvPr>
        </p:nvSpPr>
        <p:spPr>
          <a:xfrm>
            <a:off x="419100" y="6399557"/>
            <a:ext cx="560686" cy="219456"/>
          </a:xfrm>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stretch>
            <a:fillRect/>
          </a:stretch>
        </p:blipFill>
        <p:spPr>
          <a:xfrm>
            <a:off x="325119" y="1448373"/>
            <a:ext cx="4677881" cy="3251984"/>
          </a:xfrm>
          <a:prstGeom prst="rect">
            <a:avLst/>
          </a:prstGeom>
        </p:spPr>
      </p:pic>
      <p:pic>
        <p:nvPicPr>
          <p:cNvPr id="5" name="Picture 4"/>
          <p:cNvPicPr>
            <a:picLocks noChangeAspect="1"/>
          </p:cNvPicPr>
          <p:nvPr/>
        </p:nvPicPr>
        <p:blipFill>
          <a:blip r:embed="rId3"/>
          <a:stretch>
            <a:fillRect/>
          </a:stretch>
        </p:blipFill>
        <p:spPr>
          <a:xfrm>
            <a:off x="2664060" y="1713774"/>
            <a:ext cx="4677881" cy="3251984"/>
          </a:xfrm>
          <a:prstGeom prst="rect">
            <a:avLst/>
          </a:prstGeom>
        </p:spPr>
      </p:pic>
      <p:pic>
        <p:nvPicPr>
          <p:cNvPr id="6" name="Picture 5"/>
          <p:cNvPicPr>
            <a:picLocks noChangeAspect="1"/>
          </p:cNvPicPr>
          <p:nvPr/>
        </p:nvPicPr>
        <p:blipFill>
          <a:blip r:embed="rId4"/>
          <a:stretch>
            <a:fillRect/>
          </a:stretch>
        </p:blipFill>
        <p:spPr>
          <a:xfrm>
            <a:off x="4928522" y="1979175"/>
            <a:ext cx="4677881" cy="3251984"/>
          </a:xfrm>
          <a:prstGeom prst="rect">
            <a:avLst/>
          </a:prstGeom>
        </p:spPr>
      </p:pic>
      <p:pic>
        <p:nvPicPr>
          <p:cNvPr id="7" name="Picture 6"/>
          <p:cNvPicPr>
            <a:picLocks noChangeAspect="1"/>
          </p:cNvPicPr>
          <p:nvPr/>
        </p:nvPicPr>
        <p:blipFill>
          <a:blip r:embed="rId5"/>
          <a:stretch>
            <a:fillRect/>
          </a:stretch>
        </p:blipFill>
        <p:spPr>
          <a:xfrm>
            <a:off x="7267463" y="2244576"/>
            <a:ext cx="4677881" cy="3251984"/>
          </a:xfrm>
          <a:prstGeom prst="rect">
            <a:avLst/>
          </a:prstGeom>
        </p:spPr>
      </p:pic>
    </p:spTree>
    <p:extLst>
      <p:ext uri="{BB962C8B-B14F-4D97-AF65-F5344CB8AC3E}">
        <p14:creationId xmlns:p14="http://schemas.microsoft.com/office/powerpoint/2010/main" val="1867647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Adding A Connected Service to a XAMARIN App</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0506628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Shared Projects</a:t>
            </a:r>
            <a:endParaRPr lang="en-US" dirty="0"/>
          </a:p>
        </p:txBody>
      </p:sp>
    </p:spTree>
    <p:extLst>
      <p:ext uri="{BB962C8B-B14F-4D97-AF65-F5344CB8AC3E}">
        <p14:creationId xmlns:p14="http://schemas.microsoft.com/office/powerpoint/2010/main" val="341730220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Projects</a:t>
            </a:r>
            <a:endParaRPr lang="en-US" dirty="0"/>
          </a:p>
        </p:txBody>
      </p:sp>
      <p:sp>
        <p:nvSpPr>
          <p:cNvPr id="3" name="Text Placeholder 2"/>
          <p:cNvSpPr>
            <a:spLocks noGrp="1"/>
          </p:cNvSpPr>
          <p:nvPr>
            <p:ph type="body" sz="quarter" idx="10"/>
          </p:nvPr>
        </p:nvSpPr>
        <p:spPr/>
        <p:txBody>
          <a:bodyPr/>
          <a:lstStyle/>
          <a:p>
            <a:r>
              <a:rPr lang="en-US" dirty="0" smtClean="0"/>
              <a:t>Allows for reuse of code across projects</a:t>
            </a:r>
          </a:p>
          <a:p>
            <a:pPr lvl="1"/>
            <a:r>
              <a:rPr lang="en-US" dirty="0" smtClean="0"/>
              <a:t>Shared project has no output (e.g. DLL) of its own</a:t>
            </a:r>
          </a:p>
          <a:p>
            <a:pPr lvl="1"/>
            <a:r>
              <a:rPr lang="en-US" dirty="0"/>
              <a:t>Shared </a:t>
            </a:r>
            <a:r>
              <a:rPr lang="en-US" dirty="0" smtClean="0"/>
              <a:t>project code is compiled into any other project that reference it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429113" y="3124705"/>
            <a:ext cx="6899042" cy="3384580"/>
          </a:xfrm>
          <a:prstGeom prst="rect">
            <a:avLst/>
          </a:prstGeom>
          <a:ln>
            <a:solidFill>
              <a:schemeClr val="bg1">
                <a:lumMod val="65000"/>
              </a:schemeClr>
            </a:solidFill>
          </a:ln>
        </p:spPr>
      </p:pic>
    </p:spTree>
    <p:extLst>
      <p:ext uri="{BB962C8B-B14F-4D97-AF65-F5344CB8AC3E}">
        <p14:creationId xmlns:p14="http://schemas.microsoft.com/office/powerpoint/2010/main" val="10351457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Shared Project Solution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stretch>
            <a:fillRect/>
          </a:stretch>
        </p:blipFill>
        <p:spPr>
          <a:xfrm>
            <a:off x="348930" y="1653435"/>
            <a:ext cx="5591981" cy="3863806"/>
          </a:xfrm>
          <a:prstGeom prst="rect">
            <a:avLst/>
          </a:prstGeom>
        </p:spPr>
      </p:pic>
      <p:pic>
        <p:nvPicPr>
          <p:cNvPr id="5" name="Picture 4"/>
          <p:cNvPicPr>
            <a:picLocks noChangeAspect="1"/>
          </p:cNvPicPr>
          <p:nvPr/>
        </p:nvPicPr>
        <p:blipFill>
          <a:blip r:embed="rId3"/>
          <a:stretch>
            <a:fillRect/>
          </a:stretch>
        </p:blipFill>
        <p:spPr>
          <a:xfrm>
            <a:off x="6664250" y="1565753"/>
            <a:ext cx="5207205" cy="5144087"/>
          </a:xfrm>
          <a:prstGeom prst="rect">
            <a:avLst/>
          </a:prstGeom>
          <a:ln>
            <a:solidFill>
              <a:schemeClr val="bg1">
                <a:lumMod val="75000"/>
              </a:schemeClr>
            </a:solidFill>
          </a:ln>
        </p:spPr>
      </p:pic>
      <p:sp>
        <p:nvSpPr>
          <p:cNvPr id="6" name="Right Arrow 5"/>
          <p:cNvSpPr/>
          <p:nvPr/>
        </p:nvSpPr>
        <p:spPr bwMode="auto">
          <a:xfrm>
            <a:off x="5295820" y="3323604"/>
            <a:ext cx="1290181" cy="814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78120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an iOS Project</a:t>
            </a:r>
            <a:endParaRPr lang="en-US" dirty="0"/>
          </a:p>
        </p:txBody>
      </p:sp>
      <p:sp>
        <p:nvSpPr>
          <p:cNvPr id="5" name="Text Placeholder 4"/>
          <p:cNvSpPr>
            <a:spLocks noGrp="1"/>
          </p:cNvSpPr>
          <p:nvPr>
            <p:ph type="body" sz="quarter" idx="10"/>
          </p:nvPr>
        </p:nvSpPr>
        <p:spPr/>
        <p:txBody>
          <a:bodyPr/>
          <a:lstStyle/>
          <a:p>
            <a:r>
              <a:rPr lang="en-US" dirty="0" smtClean="0"/>
              <a:t>To build iOS apps you will needs a Mac</a:t>
            </a:r>
          </a:p>
          <a:p>
            <a:pPr lvl="1"/>
            <a:r>
              <a:rPr lang="en-US" dirty="0" smtClean="0"/>
              <a:t>Xamarin product orchestrates communication between Mac and Windows</a:t>
            </a:r>
          </a:p>
          <a:p>
            <a:pPr lvl="1"/>
            <a:r>
              <a:rPr lang="en-US" dirty="0" smtClean="0"/>
              <a:t>Windows PC with Visual Studio pairs with Mac computer</a:t>
            </a:r>
          </a:p>
          <a:p>
            <a:pPr lvl="1"/>
            <a:r>
              <a:rPr lang="en-US" dirty="0" smtClean="0"/>
              <a:t>Builds and debugging sessions can be initiated from Visual Studio</a:t>
            </a:r>
          </a:p>
          <a:p>
            <a:pPr lvl="1"/>
            <a:r>
              <a:rPr lang="en-US" dirty="0" smtClean="0"/>
              <a:t>App compilation done on the Mac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stretch>
            <a:fillRect/>
          </a:stretch>
        </p:blipFill>
        <p:spPr>
          <a:xfrm>
            <a:off x="1394207" y="3750597"/>
            <a:ext cx="3153729" cy="2868416"/>
          </a:xfrm>
          <a:prstGeom prst="rect">
            <a:avLst/>
          </a:prstGeom>
        </p:spPr>
      </p:pic>
    </p:spTree>
    <p:extLst>
      <p:ext uri="{BB962C8B-B14F-4D97-AF65-F5344CB8AC3E}">
        <p14:creationId xmlns:p14="http://schemas.microsoft.com/office/powerpoint/2010/main" val="135526472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Xamarin.Forms</a:t>
            </a:r>
            <a:endParaRPr lang="en-US" dirty="0"/>
          </a:p>
        </p:txBody>
      </p:sp>
      <p:sp>
        <p:nvSpPr>
          <p:cNvPr id="3" name="Text Placeholder 2"/>
          <p:cNvSpPr>
            <a:spLocks noGrp="1"/>
          </p:cNvSpPr>
          <p:nvPr>
            <p:ph type="body" sz="quarter" idx="10"/>
          </p:nvPr>
        </p:nvSpPr>
        <p:spPr/>
        <p:txBody>
          <a:bodyPr/>
          <a:lstStyle/>
          <a:p>
            <a:r>
              <a:rPr lang="en-US" sz="3600" dirty="0" smtClean="0"/>
              <a:t>Cross-platform </a:t>
            </a:r>
            <a:r>
              <a:rPr lang="en-US" sz="3600" dirty="0"/>
              <a:t>natively backed UI toolkit </a:t>
            </a:r>
            <a:r>
              <a:rPr lang="en-US" sz="3600" dirty="0" smtClean="0"/>
              <a:t>abstraction</a:t>
            </a:r>
          </a:p>
          <a:p>
            <a:pPr lvl="1"/>
            <a:r>
              <a:rPr lang="en-US" sz="2000" dirty="0" smtClean="0"/>
              <a:t>Allows for UI layouts that </a:t>
            </a:r>
            <a:r>
              <a:rPr lang="en-US" sz="2000" dirty="0"/>
              <a:t>can be shared across Android, iOS, and Windows </a:t>
            </a:r>
            <a:r>
              <a:rPr lang="en-US" sz="2000" dirty="0" smtClean="0"/>
              <a:t>Phone</a:t>
            </a:r>
          </a:p>
          <a:p>
            <a:pPr lvl="1"/>
            <a:r>
              <a:rPr lang="en-US" sz="2000" dirty="0" smtClean="0"/>
              <a:t>User </a:t>
            </a:r>
            <a:r>
              <a:rPr lang="en-US" sz="2000" dirty="0"/>
              <a:t>interfaces are rendered using the native controls of the target </a:t>
            </a:r>
            <a:r>
              <a:rPr lang="en-US" sz="2000" dirty="0" smtClean="0"/>
              <a:t>platform</a:t>
            </a:r>
          </a:p>
          <a:p>
            <a:pPr lvl="1"/>
            <a:r>
              <a:rPr lang="en-US" sz="2000" dirty="0" smtClean="0"/>
              <a:t>Allows applications </a:t>
            </a:r>
            <a:r>
              <a:rPr lang="en-US" sz="2000" dirty="0"/>
              <a:t>to retain the appropriate look and feel for each platform</a:t>
            </a:r>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265773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Examining a Xamarin  Cross-Platform Solution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2846795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Xamarin Development Overview</a:t>
            </a:r>
          </a:p>
          <a:p>
            <a:r>
              <a:rPr lang="en-US" dirty="0" smtClean="0"/>
              <a:t>Developing Xamarin Apps</a:t>
            </a:r>
          </a:p>
          <a:p>
            <a:r>
              <a:rPr lang="en-US" dirty="0" smtClean="0"/>
              <a:t>Developing for Office 365</a:t>
            </a:r>
          </a:p>
          <a:p>
            <a:r>
              <a:rPr lang="en-US" dirty="0" smtClean="0"/>
              <a:t>Creating Portable Xamarin Apps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a:t>S</a:t>
            </a:r>
            <a:r>
              <a:rPr lang="en-US" dirty="0" smtClean="0"/>
              <a:t>ummary</a:t>
            </a:r>
            <a:br>
              <a:rPr lang="en-US" dirty="0" smtClean="0"/>
            </a:br>
            <a:endParaRPr lang="en-US" dirty="0"/>
          </a:p>
        </p:txBody>
      </p:sp>
    </p:spTree>
    <p:extLst>
      <p:ext uri="{BB962C8B-B14F-4D97-AF65-F5344CB8AC3E}">
        <p14:creationId xmlns:p14="http://schemas.microsoft.com/office/powerpoint/2010/main" val="24153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Xamarin Development Overview</a:t>
            </a:r>
          </a:p>
          <a:p>
            <a:r>
              <a:rPr lang="en-US" dirty="0" smtClean="0"/>
              <a:t>Developing Xamarin Apps</a:t>
            </a:r>
          </a:p>
          <a:p>
            <a:r>
              <a:rPr lang="en-US" dirty="0" smtClean="0"/>
              <a:t>Developing for Office 365</a:t>
            </a:r>
          </a:p>
          <a:p>
            <a:r>
              <a:rPr lang="en-US" dirty="0" smtClean="0"/>
              <a:t>Creating </a:t>
            </a:r>
            <a:r>
              <a:rPr lang="en-US" dirty="0" smtClean="0"/>
              <a:t>Shared Projects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Xamarin Development Overview</a:t>
            </a:r>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Xamarin?</a:t>
            </a:r>
            <a:endParaRPr lang="en-US" dirty="0"/>
          </a:p>
        </p:txBody>
      </p:sp>
      <p:sp>
        <p:nvSpPr>
          <p:cNvPr id="3" name="Text Placeholder 2"/>
          <p:cNvSpPr>
            <a:spLocks noGrp="1"/>
          </p:cNvSpPr>
          <p:nvPr>
            <p:ph type="body" sz="quarter" idx="10"/>
          </p:nvPr>
        </p:nvSpPr>
        <p:spPr/>
        <p:txBody>
          <a:bodyPr/>
          <a:lstStyle/>
          <a:p>
            <a:r>
              <a:rPr lang="en-US" sz="3200" dirty="0" smtClean="0"/>
              <a:t>A </a:t>
            </a:r>
            <a:r>
              <a:rPr lang="en-US" sz="3200" dirty="0" smtClean="0"/>
              <a:t>Company and a Development Platform</a:t>
            </a:r>
            <a:endParaRPr lang="en-US" sz="3200" dirty="0" smtClean="0"/>
          </a:p>
          <a:p>
            <a:pPr lvl="1"/>
            <a:r>
              <a:rPr lang="en-US" sz="2000" dirty="0" smtClean="0"/>
              <a:t>Developing on Xamarin platform requires monthly or yearly subscription</a:t>
            </a:r>
            <a:endParaRPr lang="en-US" sz="2000" dirty="0" smtClean="0"/>
          </a:p>
          <a:p>
            <a:pPr lvl="1"/>
            <a:r>
              <a:rPr lang="en-US" sz="2000" dirty="0" smtClean="0"/>
              <a:t>You can get a free 30-day trial </a:t>
            </a:r>
            <a:r>
              <a:rPr lang="en-US" sz="2000" i="1" dirty="0" smtClean="0"/>
              <a:t>(90-day trial available for MSDN subscribers)</a:t>
            </a:r>
          </a:p>
          <a:p>
            <a:pPr>
              <a:lnSpc>
                <a:spcPct val="150000"/>
              </a:lnSpc>
            </a:pPr>
            <a:r>
              <a:rPr lang="en-US" sz="3200" dirty="0"/>
              <a:t>Xamarin Development based on the .NET framework</a:t>
            </a:r>
          </a:p>
          <a:p>
            <a:pPr lvl="1"/>
            <a:r>
              <a:rPr lang="en-US" sz="2000" dirty="0"/>
              <a:t>You write code using C# and the .NET framework class </a:t>
            </a:r>
            <a:r>
              <a:rPr lang="en-US" sz="2000" dirty="0" smtClean="0"/>
              <a:t>libraries</a:t>
            </a:r>
            <a:endParaRPr lang="en-US" sz="3200" dirty="0" smtClean="0"/>
          </a:p>
          <a:p>
            <a:pPr>
              <a:lnSpc>
                <a:spcPct val="150000"/>
              </a:lnSpc>
            </a:pPr>
            <a:r>
              <a:rPr lang="en-US" sz="3200" dirty="0" smtClean="0"/>
              <a:t>Xamarin Platform supported across many OSs and devices</a:t>
            </a:r>
            <a:endParaRPr lang="en-US" sz="3200" dirty="0" smtClean="0"/>
          </a:p>
          <a:p>
            <a:pPr lvl="1"/>
            <a:r>
              <a:rPr lang="en-US" sz="2000" dirty="0" smtClean="0"/>
              <a:t>Android</a:t>
            </a:r>
          </a:p>
          <a:p>
            <a:pPr lvl="1"/>
            <a:r>
              <a:rPr lang="en-US" sz="2000" dirty="0" smtClean="0"/>
              <a:t>iOS and Mac</a:t>
            </a:r>
            <a:endParaRPr lang="en-US" sz="2000" dirty="0" smtClean="0"/>
          </a:p>
          <a:p>
            <a:pPr lvl="1"/>
            <a:r>
              <a:rPr lang="en-US" sz="2000" dirty="0" smtClean="0"/>
              <a:t>Windows </a:t>
            </a:r>
            <a:r>
              <a:rPr lang="en-US" sz="2000" dirty="0" smtClean="0"/>
              <a:t>and Windows Phone</a:t>
            </a:r>
            <a:endParaRPr lang="en-US" sz="2000"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5210827" y="4553553"/>
            <a:ext cx="4233797" cy="2065460"/>
          </a:xfrm>
          <a:prstGeom prst="rect">
            <a:avLst/>
          </a:prstGeom>
          <a:ln>
            <a:solidFill>
              <a:schemeClr val="bg1">
                <a:lumMod val="50000"/>
              </a:schemeClr>
            </a:solidFill>
          </a:ln>
        </p:spPr>
      </p:pic>
    </p:spTree>
    <p:extLst>
      <p:ext uri="{BB962C8B-B14F-4D97-AF65-F5344CB8AC3E}">
        <p14:creationId xmlns:p14="http://schemas.microsoft.com/office/powerpoint/2010/main" val="36464922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346841" y="3741683"/>
            <a:ext cx="11445765" cy="3116317"/>
          </a:xfrm>
          <a:prstGeom prst="roundRect">
            <a:avLst/>
          </a:prstGeom>
          <a:solidFill>
            <a:schemeClr val="accent3">
              <a:lumMod val="20000"/>
              <a:lumOff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729290" y="4499103"/>
            <a:ext cx="2718103" cy="1526000"/>
          </a:xfrm>
          <a:prstGeom prst="rect">
            <a:avLst/>
          </a:prstGeom>
          <a:solidFill>
            <a:schemeClr val="accent4"/>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Windows OS</a:t>
            </a:r>
          </a:p>
        </p:txBody>
      </p:sp>
      <p:sp>
        <p:nvSpPr>
          <p:cNvPr id="2" name="Title 1"/>
          <p:cNvSpPr>
            <a:spLocks noGrp="1"/>
          </p:cNvSpPr>
          <p:nvPr>
            <p:ph type="title"/>
          </p:nvPr>
        </p:nvSpPr>
        <p:spPr/>
        <p:txBody>
          <a:bodyPr/>
          <a:lstStyle/>
          <a:p>
            <a:r>
              <a:rPr lang="en-US" dirty="0" smtClean="0"/>
              <a:t>.NET on Android and iOS</a:t>
            </a:r>
            <a:endParaRPr lang="en-US" dirty="0"/>
          </a:p>
        </p:txBody>
      </p:sp>
      <p:sp>
        <p:nvSpPr>
          <p:cNvPr id="3" name="Text Placeholder 2"/>
          <p:cNvSpPr>
            <a:spLocks noGrp="1"/>
          </p:cNvSpPr>
          <p:nvPr>
            <p:ph type="body" sz="quarter" idx="10"/>
          </p:nvPr>
        </p:nvSpPr>
        <p:spPr/>
        <p:txBody>
          <a:bodyPr/>
          <a:lstStyle/>
          <a:p>
            <a:r>
              <a:rPr lang="en-US" sz="3600" dirty="0" smtClean="0"/>
              <a:t>CLR and .NET created for Windows</a:t>
            </a:r>
          </a:p>
          <a:p>
            <a:r>
              <a:rPr lang="en-US" sz="3600" dirty="0" smtClean="0"/>
              <a:t>CLR ported to Linux with Mono project</a:t>
            </a:r>
          </a:p>
          <a:p>
            <a:r>
              <a:rPr lang="en-US" sz="3600" dirty="0" smtClean="0"/>
              <a:t>Mono extended to Android and </a:t>
            </a:r>
            <a:r>
              <a:rPr lang="en-US" sz="3600" dirty="0" smtClean="0"/>
              <a:t>iOS</a:t>
            </a:r>
            <a:endParaRPr lang="en-US" sz="3600" dirty="0"/>
          </a:p>
        </p:txBody>
      </p:sp>
      <p:sp>
        <p:nvSpPr>
          <p:cNvPr id="4" name="Slide Number Placeholder 3"/>
          <p:cNvSpPr>
            <a:spLocks noGrp="1"/>
          </p:cNvSpPr>
          <p:nvPr>
            <p:ph type="sldNum" sz="quarter" idx="12"/>
          </p:nvPr>
        </p:nvSpPr>
        <p:spPr>
          <a:xfrm>
            <a:off x="574786" y="6470742"/>
            <a:ext cx="560686" cy="219456"/>
          </a:xfrm>
        </p:spPr>
        <p:txBody>
          <a:bodyPr/>
          <a:lstStyle/>
          <a:p>
            <a:fld id="{727B4C2D-45E2-4621-8491-2995EB46A674}" type="slidenum">
              <a:rPr lang="en-US" smtClean="0"/>
              <a:pPr/>
              <a:t>7</a:t>
            </a:fld>
            <a:endParaRPr lang="en-US" dirty="0"/>
          </a:p>
        </p:txBody>
      </p:sp>
      <p:sp>
        <p:nvSpPr>
          <p:cNvPr id="7" name="Rounded Rectangle 6"/>
          <p:cNvSpPr/>
          <p:nvPr/>
        </p:nvSpPr>
        <p:spPr bwMode="auto">
          <a:xfrm>
            <a:off x="886945" y="4747097"/>
            <a:ext cx="2327945" cy="515006"/>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8" name="Rectangle 7"/>
          <p:cNvSpPr/>
          <p:nvPr/>
        </p:nvSpPr>
        <p:spPr bwMode="auto">
          <a:xfrm>
            <a:off x="4562934" y="4499103"/>
            <a:ext cx="2718103" cy="1526000"/>
          </a:xfrm>
          <a:prstGeom prst="rect">
            <a:avLst/>
          </a:prstGeom>
          <a:solidFill>
            <a:schemeClr val="accent5">
              <a:lumMod val="40000"/>
              <a:lumOff val="6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Linux</a:t>
            </a:r>
          </a:p>
        </p:txBody>
      </p:sp>
      <p:sp>
        <p:nvSpPr>
          <p:cNvPr id="9" name="Rounded Rectangle 8"/>
          <p:cNvSpPr/>
          <p:nvPr/>
        </p:nvSpPr>
        <p:spPr bwMode="auto">
          <a:xfrm>
            <a:off x="4720589" y="4747097"/>
            <a:ext cx="2327945" cy="639084"/>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a:t>
            </a:r>
          </a:p>
          <a:p>
            <a:pPr algn="ctr" defTabSz="914099" fontAlgn="base">
              <a:spcBef>
                <a:spcPct val="0"/>
              </a:spcBef>
              <a:spcAft>
                <a:spcPct val="0"/>
              </a:spcAft>
            </a:pPr>
            <a:r>
              <a:rPr lang="en-US" sz="1400" i="1"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10" name="Rectangle 9"/>
          <p:cNvSpPr/>
          <p:nvPr/>
        </p:nvSpPr>
        <p:spPr bwMode="auto">
          <a:xfrm>
            <a:off x="8396578" y="3962737"/>
            <a:ext cx="2870510" cy="1176110"/>
          </a:xfrm>
          <a:prstGeom prst="rect">
            <a:avLst/>
          </a:prstGeom>
          <a:solidFill>
            <a:schemeClr val="accent5">
              <a:lumMod val="60000"/>
              <a:lumOff val="4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1" name="Rounded Rectangle 10"/>
          <p:cNvSpPr/>
          <p:nvPr/>
        </p:nvSpPr>
        <p:spPr bwMode="auto">
          <a:xfrm>
            <a:off x="8554233" y="417554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MonoTouch</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8422852" y="5365863"/>
            <a:ext cx="2870510" cy="1176110"/>
          </a:xfrm>
          <a:prstGeom prst="rect">
            <a:avLst/>
          </a:prstGeom>
          <a:solidFill>
            <a:schemeClr val="accent5">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14" name="Rounded Rectangle 13"/>
          <p:cNvSpPr/>
          <p:nvPr/>
        </p:nvSpPr>
        <p:spPr bwMode="auto">
          <a:xfrm>
            <a:off x="8580507" y="5578666"/>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for Android</a:t>
            </a:r>
          </a:p>
        </p:txBody>
      </p:sp>
      <p:sp>
        <p:nvSpPr>
          <p:cNvPr id="25" name="Right Arrow 24"/>
          <p:cNvSpPr/>
          <p:nvPr/>
        </p:nvSpPr>
        <p:spPr bwMode="auto">
          <a:xfrm>
            <a:off x="3710152" y="5044966"/>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a:off x="7520143" y="4356534"/>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a:off x="7525400" y="5759669"/>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79645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Xamarin </a:t>
            </a:r>
            <a:r>
              <a:rPr lang="en-US" dirty="0" smtClean="0"/>
              <a:t>Platform</a:t>
            </a:r>
            <a:endParaRPr lang="en-US" dirty="0"/>
          </a:p>
        </p:txBody>
      </p:sp>
      <p:sp>
        <p:nvSpPr>
          <p:cNvPr id="3" name="Text Placeholder 2"/>
          <p:cNvSpPr>
            <a:spLocks noGrp="1"/>
          </p:cNvSpPr>
          <p:nvPr>
            <p:ph type="body" sz="quarter" idx="10"/>
          </p:nvPr>
        </p:nvSpPr>
        <p:spPr/>
        <p:txBody>
          <a:bodyPr/>
          <a:lstStyle/>
          <a:p>
            <a:r>
              <a:rPr lang="en-US" dirty="0" smtClean="0"/>
              <a:t>Xamarin Platform’s Key Value Proposition</a:t>
            </a:r>
            <a:endParaRPr lang="en-US" dirty="0" smtClean="0"/>
          </a:p>
          <a:p>
            <a:pPr lvl="1"/>
            <a:r>
              <a:rPr lang="en-US" dirty="0" smtClean="0"/>
              <a:t>P</a:t>
            </a:r>
            <a:r>
              <a:rPr lang="en-US" dirty="0" smtClean="0"/>
              <a:t>rovide </a:t>
            </a:r>
            <a:r>
              <a:rPr lang="en-US" dirty="0" smtClean="0"/>
              <a:t>update-to-date </a:t>
            </a:r>
            <a:r>
              <a:rPr lang="en-US" dirty="0" smtClean="0"/>
              <a:t>versions </a:t>
            </a:r>
            <a:r>
              <a:rPr lang="en-US" dirty="0" smtClean="0"/>
              <a:t>of .NET on </a:t>
            </a:r>
            <a:r>
              <a:rPr lang="en-US" dirty="0" err="1" smtClean="0"/>
              <a:t>Xamarin.iOS</a:t>
            </a:r>
            <a:r>
              <a:rPr lang="en-US" dirty="0" smtClean="0"/>
              <a:t> and </a:t>
            </a:r>
            <a:r>
              <a:rPr lang="en-US" dirty="0" err="1" smtClean="0"/>
              <a:t>Xamarin.Android</a:t>
            </a:r>
            <a:endParaRPr lang="en-US" dirty="0" smtClean="0"/>
          </a:p>
          <a:p>
            <a:pPr lvl="1"/>
            <a:r>
              <a:rPr lang="en-US" dirty="0" smtClean="0"/>
              <a:t>Allow you to leverage skills you already have with Visual Studio, C# and .NET</a:t>
            </a:r>
          </a:p>
          <a:p>
            <a:pPr lvl="1"/>
            <a:r>
              <a:rPr lang="en-US" dirty="0" smtClean="0"/>
              <a:t>Support latest C# features such as support for </a:t>
            </a:r>
            <a:r>
              <a:rPr lang="en-US" sz="1800" dirty="0" err="1" smtClean="0">
                <a:solidFill>
                  <a:srgbClr val="C00000"/>
                </a:solidFill>
                <a:latin typeface="Lucida Console" panose="020B0609040504020204" pitchFamily="49" charset="0"/>
              </a:rPr>
              <a:t>async</a:t>
            </a:r>
            <a:r>
              <a:rPr lang="en-US" sz="2000" dirty="0"/>
              <a:t> </a:t>
            </a:r>
            <a:r>
              <a:rPr lang="en-US" dirty="0" smtClean="0"/>
              <a:t>and </a:t>
            </a:r>
            <a:r>
              <a:rPr lang="en-US" sz="1800" b="1" dirty="0" smtClean="0">
                <a:solidFill>
                  <a:srgbClr val="C00000"/>
                </a:solidFill>
              </a:rPr>
              <a:t>await</a:t>
            </a:r>
            <a:endParaRPr lang="en-US" b="1" dirty="0">
              <a:solidFill>
                <a:srgbClr val="C00000"/>
              </a:solidFill>
            </a:endParaRPr>
          </a:p>
        </p:txBody>
      </p:sp>
      <p:grpSp>
        <p:nvGrpSpPr>
          <p:cNvPr id="4" name="Group 3"/>
          <p:cNvGrpSpPr/>
          <p:nvPr/>
        </p:nvGrpSpPr>
        <p:grpSpPr>
          <a:xfrm>
            <a:off x="908952" y="3491435"/>
            <a:ext cx="9976165" cy="2689902"/>
            <a:chOff x="390526" y="2963918"/>
            <a:chExt cx="11445765" cy="3086154"/>
          </a:xfrm>
        </p:grpSpPr>
        <p:sp>
          <p:nvSpPr>
            <p:cNvPr id="5" name="Rounded Rectangle 4"/>
            <p:cNvSpPr/>
            <p:nvPr/>
          </p:nvSpPr>
          <p:spPr bwMode="auto">
            <a:xfrm>
              <a:off x="390526" y="2963918"/>
              <a:ext cx="11445765" cy="3086154"/>
            </a:xfrm>
            <a:prstGeom prst="roundRect">
              <a:avLst>
                <a:gd name="adj" fmla="val 7170"/>
              </a:avLst>
            </a:prstGeom>
            <a:solidFill>
              <a:schemeClr val="bg1"/>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717792" y="3721337"/>
              <a:ext cx="2718103" cy="1526000"/>
            </a:xfrm>
            <a:prstGeom prst="rect">
              <a:avLst/>
            </a:prstGeom>
            <a:solidFill>
              <a:schemeClr val="accent5">
                <a:lumMod val="40000"/>
                <a:lumOff val="6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Linux</a:t>
              </a:r>
            </a:p>
          </p:txBody>
        </p:sp>
        <p:sp>
          <p:nvSpPr>
            <p:cNvPr id="10" name="Rounded Rectangle 9"/>
            <p:cNvSpPr/>
            <p:nvPr/>
          </p:nvSpPr>
          <p:spPr bwMode="auto">
            <a:xfrm>
              <a:off x="875447" y="3969331"/>
              <a:ext cx="2327945" cy="639084"/>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Mono</a:t>
              </a:r>
            </a:p>
            <a:p>
              <a:pPr algn="ctr" defTabSz="914099" fontAlgn="base">
                <a:spcBef>
                  <a:spcPct val="0"/>
                </a:spcBef>
                <a:spcAft>
                  <a:spcPct val="0"/>
                </a:spcAft>
              </a:pPr>
              <a:r>
                <a:rPr lang="en-US" sz="1100" i="1"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11" name="Rectangle 10"/>
            <p:cNvSpPr/>
            <p:nvPr/>
          </p:nvSpPr>
          <p:spPr bwMode="auto">
            <a:xfrm>
              <a:off x="4551436" y="3184971"/>
              <a:ext cx="2870510" cy="1176110"/>
            </a:xfrm>
            <a:prstGeom prst="rect">
              <a:avLst/>
            </a:prstGeom>
            <a:solidFill>
              <a:schemeClr val="accent5">
                <a:lumMod val="60000"/>
                <a:lumOff val="4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2" name="Rounded Rectangle 11"/>
            <p:cNvSpPr/>
            <p:nvPr/>
          </p:nvSpPr>
          <p:spPr bwMode="auto">
            <a:xfrm>
              <a:off x="4709091" y="3397774"/>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MonoTouch</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77710" y="4588097"/>
              <a:ext cx="2870510" cy="1176110"/>
            </a:xfrm>
            <a:prstGeom prst="rect">
              <a:avLst/>
            </a:prstGeom>
            <a:solidFill>
              <a:schemeClr val="accent5">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14" name="Rounded Rectangle 13"/>
            <p:cNvSpPr/>
            <p:nvPr/>
          </p:nvSpPr>
          <p:spPr bwMode="auto">
            <a:xfrm>
              <a:off x="4735365" y="480090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Mono for Android</a:t>
              </a:r>
            </a:p>
          </p:txBody>
        </p:sp>
        <p:sp>
          <p:nvSpPr>
            <p:cNvPr id="16" name="Right Arrow 15"/>
            <p:cNvSpPr/>
            <p:nvPr/>
          </p:nvSpPr>
          <p:spPr bwMode="auto">
            <a:xfrm>
              <a:off x="3675001" y="3578768"/>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ight Arrow 16"/>
            <p:cNvSpPr/>
            <p:nvPr/>
          </p:nvSpPr>
          <p:spPr bwMode="auto">
            <a:xfrm>
              <a:off x="3680258" y="4981903"/>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40106" y="3179721"/>
              <a:ext cx="2870510" cy="1176110"/>
            </a:xfrm>
            <a:prstGeom prst="rect">
              <a:avLst/>
            </a:prstGeom>
            <a:solidFill>
              <a:schemeClr val="accent4">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9" name="Rounded Rectangle 18"/>
            <p:cNvSpPr/>
            <p:nvPr/>
          </p:nvSpPr>
          <p:spPr bwMode="auto">
            <a:xfrm>
              <a:off x="8697761" y="3392524"/>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Xamarin.iOS</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66380" y="4582847"/>
              <a:ext cx="2870510" cy="1176110"/>
            </a:xfrm>
            <a:prstGeom prst="rect">
              <a:avLst/>
            </a:prstGeom>
            <a:solidFill>
              <a:schemeClr val="accent4">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21" name="Rounded Rectangle 20"/>
            <p:cNvSpPr/>
            <p:nvPr/>
          </p:nvSpPr>
          <p:spPr bwMode="auto">
            <a:xfrm>
              <a:off x="8724035" y="479565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Xamarin.Android</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7663671" y="3573518"/>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a:off x="7668928" y="4976653"/>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5848534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Problems does Xamarin Solve?</a:t>
            </a:r>
            <a:endParaRPr lang="en-US" dirty="0"/>
          </a:p>
        </p:txBody>
      </p:sp>
      <p:sp>
        <p:nvSpPr>
          <p:cNvPr id="3" name="Text Placeholder 2"/>
          <p:cNvSpPr>
            <a:spLocks noGrp="1"/>
          </p:cNvSpPr>
          <p:nvPr>
            <p:ph type="body" sz="quarter" idx="10"/>
          </p:nvPr>
        </p:nvSpPr>
        <p:spPr/>
        <p:txBody>
          <a:bodyPr/>
          <a:lstStyle/>
          <a:p>
            <a:r>
              <a:rPr lang="en-US" dirty="0" smtClean="0"/>
              <a:t>Let’s compare Android</a:t>
            </a:r>
            <a:r>
              <a:rPr lang="en-US" dirty="0" smtClean="0"/>
              <a:t>, iOS and Windows Phone</a:t>
            </a:r>
          </a:p>
          <a:p>
            <a:pPr lvl="1"/>
            <a:r>
              <a:rPr lang="en-US" dirty="0" smtClean="0"/>
              <a:t>Significant differences in toolsets</a:t>
            </a:r>
          </a:p>
          <a:p>
            <a:pPr lvl="1"/>
            <a:r>
              <a:rPr lang="en-US" dirty="0"/>
              <a:t>Significant differences in </a:t>
            </a:r>
            <a:r>
              <a:rPr lang="en-US" dirty="0" smtClean="0"/>
              <a:t>UI/UX models</a:t>
            </a:r>
          </a:p>
          <a:p>
            <a:pPr lvl="1"/>
            <a:r>
              <a:rPr lang="en-US" dirty="0"/>
              <a:t>Significant differences </a:t>
            </a:r>
            <a:r>
              <a:rPr lang="en-US" dirty="0" smtClean="0"/>
              <a:t>in execution models</a:t>
            </a:r>
          </a:p>
          <a:p>
            <a:pPr>
              <a:lnSpc>
                <a:spcPct val="150000"/>
              </a:lnSpc>
            </a:pPr>
            <a:r>
              <a:rPr lang="en-US" dirty="0" smtClean="0"/>
              <a:t>Bringing.NET platform to </a:t>
            </a:r>
            <a:r>
              <a:rPr lang="en-US" dirty="0" smtClean="0"/>
              <a:t>Android and iOS is difficult</a:t>
            </a:r>
          </a:p>
          <a:p>
            <a:pPr lvl="1"/>
            <a:r>
              <a:rPr lang="en-US" dirty="0" smtClean="0"/>
              <a:t>Android and iOS platforms have unique </a:t>
            </a:r>
            <a:r>
              <a:rPr lang="en-US" dirty="0" smtClean="0"/>
              <a:t>runtime </a:t>
            </a:r>
            <a:r>
              <a:rPr lang="en-US" dirty="0" smtClean="0"/>
              <a:t>environments</a:t>
            </a:r>
            <a:endParaRPr lang="en-US" dirty="0" smtClean="0"/>
          </a:p>
          <a:p>
            <a:pPr lvl="1"/>
            <a:r>
              <a:rPr lang="en-US" dirty="0" smtClean="0"/>
              <a:t>Environments very different from </a:t>
            </a:r>
            <a:r>
              <a:rPr lang="en-US" dirty="0" smtClean="0"/>
              <a:t>.NET’s Common Language Runtime (CLR)</a:t>
            </a:r>
            <a:endParaRPr lang="en-US" dirty="0" smtClean="0"/>
          </a:p>
          <a:p>
            <a:pPr lvl="1"/>
            <a:r>
              <a:rPr lang="en-US" dirty="0" smtClean="0"/>
              <a:t>Environments for Android and iOS significantly </a:t>
            </a:r>
            <a:r>
              <a:rPr lang="en-US" dirty="0" smtClean="0"/>
              <a:t>difference from each other</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7964317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5fad15d0-477e-40da-a20d-40d4ca777cbd"/>
    <ds:schemaRef ds:uri="http://schemas.microsoft.com/office/infopath/2007/PartnerControls"/>
    <ds:schemaRef ds:uri="http://purl.org/dc/term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1618</Words>
  <Application>Microsoft Office PowerPoint</Application>
  <PresentationFormat>Custom</PresentationFormat>
  <Paragraphs>214</Paragraphs>
  <Slides>39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native Xamarin Development with Office 365 APIs</vt:lpstr>
      <vt:lpstr>Agenda </vt:lpstr>
      <vt:lpstr>Xamarin Development Overview</vt:lpstr>
      <vt:lpstr>What is Xamarin?</vt:lpstr>
      <vt:lpstr>.NET on Android and iOS</vt:lpstr>
      <vt:lpstr>Evolution of the Xamarin Platform</vt:lpstr>
      <vt:lpstr>What Problems does Xamarin Solve?</vt:lpstr>
      <vt:lpstr>Xamarin on Android Architecture</vt:lpstr>
      <vt:lpstr>PowerPoint Presentation</vt:lpstr>
      <vt:lpstr>Xamarin on iOS Architecture</vt:lpstr>
      <vt:lpstr>Xamarin Setup</vt:lpstr>
      <vt:lpstr>Xamarin Installer</vt:lpstr>
      <vt:lpstr>Tools &gt; Options &gt; Xamarin</vt:lpstr>
      <vt:lpstr>Developing Xamarin Apps</vt:lpstr>
      <vt:lpstr>Creating an Android App Project</vt:lpstr>
      <vt:lpstr>Android Layouts</vt:lpstr>
      <vt:lpstr>Activity-based User Interface Code</vt:lpstr>
      <vt:lpstr>Debugging with an Android Emulator</vt:lpstr>
      <vt:lpstr>PowerPoint Presentation</vt:lpstr>
      <vt:lpstr>Developing for Office 365</vt:lpstr>
      <vt:lpstr>Adding Connected Services</vt:lpstr>
      <vt:lpstr>Connected Services Permissions</vt:lpstr>
      <vt:lpstr>Nuget Packages Added with Connected Services</vt:lpstr>
      <vt:lpstr>Assemblies Added with Connected Services</vt:lpstr>
      <vt:lpstr>C# Code to Authenticate the User</vt:lpstr>
      <vt:lpstr>Office 365 Contacts</vt:lpstr>
      <vt:lpstr>Programming with Office 365 Contacts</vt:lpstr>
      <vt:lpstr>Authentication Flow</vt:lpstr>
      <vt:lpstr>PowerPoint Presentation</vt:lpstr>
      <vt:lpstr>Creating Shared Projects</vt:lpstr>
      <vt:lpstr>Shared Projects</vt:lpstr>
      <vt:lpstr>Creating a Shared Project Solution</vt:lpstr>
      <vt:lpstr>Integrating an iOS Project</vt:lpstr>
      <vt:lpstr>Xamarin.Forms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2014-10-02T15:00:16Z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