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0"/>
  </p:notesMasterIdLst>
  <p:handoutMasterIdLst>
    <p:handoutMasterId r:id="rId41"/>
  </p:handoutMasterIdLst>
  <p:sldIdLst>
    <p:sldId id="778" r:id="rId6"/>
    <p:sldId id="780" r:id="rId7"/>
    <p:sldId id="789" r:id="rId8"/>
    <p:sldId id="877" r:id="rId9"/>
    <p:sldId id="878" r:id="rId10"/>
    <p:sldId id="817" r:id="rId11"/>
    <p:sldId id="865" r:id="rId12"/>
    <p:sldId id="867" r:id="rId13"/>
    <p:sldId id="868" r:id="rId14"/>
    <p:sldId id="869" r:id="rId15"/>
    <p:sldId id="861" r:id="rId16"/>
    <p:sldId id="866" r:id="rId17"/>
    <p:sldId id="825" r:id="rId18"/>
    <p:sldId id="826" r:id="rId19"/>
    <p:sldId id="827" r:id="rId20"/>
    <p:sldId id="829" r:id="rId21"/>
    <p:sldId id="830" r:id="rId22"/>
    <p:sldId id="831" r:id="rId23"/>
    <p:sldId id="832" r:id="rId24"/>
    <p:sldId id="833" r:id="rId25"/>
    <p:sldId id="870" r:id="rId26"/>
    <p:sldId id="862" r:id="rId27"/>
    <p:sldId id="837" r:id="rId28"/>
    <p:sldId id="838" r:id="rId29"/>
    <p:sldId id="839" r:id="rId30"/>
    <p:sldId id="840" r:id="rId31"/>
    <p:sldId id="841" r:id="rId32"/>
    <p:sldId id="863" r:id="rId33"/>
    <p:sldId id="873" r:id="rId34"/>
    <p:sldId id="874" r:id="rId35"/>
    <p:sldId id="875" r:id="rId36"/>
    <p:sldId id="876" r:id="rId37"/>
    <p:sldId id="872" r:id="rId38"/>
    <p:sldId id="864" r:id="rId3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64" d="100"/>
          <a:sy n="64" d="100"/>
        </p:scale>
        <p:origin x="1044"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12/10/2014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With</a:t>
            </a:r>
            <a:r>
              <a:rPr lang="nl-BE" baseline="0" dirty="0" smtClean="0"/>
              <a:t> SharePoint 2007 you already had some upgrade scenarios but they were far from complete.</a:t>
            </a:r>
          </a:p>
          <a:p>
            <a:endParaRPr lang="nl-BE" baseline="0" dirty="0" smtClean="0"/>
          </a:p>
          <a:p>
            <a:r>
              <a:rPr lang="nl-BE" baseline="0" dirty="0" smtClean="0"/>
              <a:t>SharePoint 2010 addressed this problem by adding upgrade actions to the schema. These actions allow for declarative upgrades and code-based upgrades. Define declarative upgrades using elements like </a:t>
            </a:r>
            <a:r>
              <a:rPr lang="nl-BE" b="1" baseline="0" dirty="0" smtClean="0"/>
              <a:t>&lt;ApplyElementManifests&gt;</a:t>
            </a:r>
            <a:r>
              <a:rPr lang="nl-BE" baseline="0" dirty="0" smtClean="0"/>
              <a:t>, </a:t>
            </a:r>
            <a:r>
              <a:rPr lang="nl-BE" b="1" baseline="0" dirty="0" smtClean="0"/>
              <a:t>&lt;AddContentTypeField&gt;</a:t>
            </a:r>
            <a:r>
              <a:rPr lang="nl-BE" baseline="0" dirty="0" smtClean="0"/>
              <a:t>, </a:t>
            </a:r>
            <a:r>
              <a:rPr lang="nl-BE" b="1" baseline="0" dirty="0" smtClean="0"/>
              <a:t>&lt;MapFile&gt;</a:t>
            </a:r>
            <a:r>
              <a:rPr lang="nl-BE" baseline="0" dirty="0" smtClean="0"/>
              <a:t>, </a:t>
            </a:r>
            <a:r>
              <a:rPr lang="nl-BE" b="1" baseline="0" dirty="0" smtClean="0"/>
              <a:t>&lt;CustomUpgradeAction&gt;</a:t>
            </a:r>
            <a:r>
              <a:rPr lang="nl-BE" baseline="0" dirty="0" smtClean="0"/>
              <a:t>. Code-based upgrades are defined using the </a:t>
            </a:r>
            <a:r>
              <a:rPr lang="nl-BE" b="1" baseline="0" dirty="0" smtClean="0"/>
              <a:t>&lt;CustomUpgradeAction&gt;</a:t>
            </a:r>
            <a:r>
              <a:rPr lang="nl-BE" baseline="0" dirty="0" smtClean="0"/>
              <a:t> element.</a:t>
            </a:r>
          </a:p>
          <a:p>
            <a:endParaRPr lang="nl-BE" baseline="0" dirty="0" smtClean="0"/>
          </a:p>
          <a:p>
            <a:r>
              <a:rPr lang="nl-BE" baseline="0" dirty="0" smtClean="0"/>
              <a:t>There is also a </a:t>
            </a:r>
            <a:r>
              <a:rPr lang="nl-BE" b="1" baseline="0" dirty="0" smtClean="0"/>
              <a:t>FeatureUpgrading</a:t>
            </a:r>
            <a:r>
              <a:rPr lang="nl-BE" baseline="0" dirty="0" smtClean="0"/>
              <a:t> event added to the </a:t>
            </a:r>
            <a:r>
              <a:rPr lang="nl-BE" b="1" baseline="0" dirty="0" smtClean="0"/>
              <a:t>FeatureReceiver</a:t>
            </a:r>
            <a:r>
              <a:rPr lang="nl-BE" baseline="0" dirty="0" smtClean="0"/>
              <a:t> class. This event is triggered when a feature is upgraded.</a:t>
            </a:r>
            <a:endParaRPr lang="nl-BE" dirty="0" smtClean="0"/>
          </a:p>
          <a:p>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24</a:t>
            </a:fld>
            <a:endParaRPr lang="en-US" dirty="0"/>
          </a:p>
        </p:txBody>
      </p:sp>
    </p:spTree>
    <p:extLst>
      <p:ext uri="{BB962C8B-B14F-4D97-AF65-F5344CB8AC3E}">
        <p14:creationId xmlns:p14="http://schemas.microsoft.com/office/powerpoint/2010/main" val="238705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SharePoint 2007 it is not easy to upgrade the definition of existing content types.</a:t>
            </a:r>
          </a:p>
          <a:p>
            <a:endParaRPr lang="nl-BE" dirty="0" smtClean="0"/>
          </a:p>
          <a:p>
            <a:r>
              <a:rPr lang="nl-BE" dirty="0" smtClean="0"/>
              <a:t>SharePoint </a:t>
            </a:r>
            <a:r>
              <a:rPr lang="nl-BE" baseline="0" dirty="0" smtClean="0"/>
              <a:t>2010 added new elements to the CAML schema that allows for a better upgrade scenario. You can use the </a:t>
            </a:r>
            <a:r>
              <a:rPr lang="nl-BE" b="1" baseline="0" dirty="0" smtClean="0"/>
              <a:t>&lt;UpgradeActions&gt; </a:t>
            </a:r>
            <a:r>
              <a:rPr lang="nl-BE" baseline="0" dirty="0" smtClean="0"/>
              <a:t>element within the </a:t>
            </a:r>
            <a:r>
              <a:rPr lang="nl-BE" b="1" baseline="0" dirty="0" smtClean="0"/>
              <a:t>&lt;Feature&gt; </a:t>
            </a:r>
            <a:r>
              <a:rPr lang="nl-BE" baseline="0" dirty="0" smtClean="0"/>
              <a:t>element to indicate that you want to upgrade a feature. Within the </a:t>
            </a:r>
            <a:r>
              <a:rPr lang="nl-BE" b="1" baseline="0" dirty="0" smtClean="0"/>
              <a:t>&lt;UpgradeActions&gt; </a:t>
            </a:r>
            <a:r>
              <a:rPr lang="nl-BE" baseline="0" dirty="0" smtClean="0"/>
              <a:t>element you can place elements like </a:t>
            </a:r>
            <a:r>
              <a:rPr lang="nl-BE" b="1" baseline="0" dirty="0" smtClean="0"/>
              <a:t>&lt;AddContentTypeField&gt; </a:t>
            </a:r>
            <a:r>
              <a:rPr lang="nl-BE" baseline="0" dirty="0" smtClean="0"/>
              <a:t>to add </a:t>
            </a:r>
            <a:r>
              <a:rPr lang="en-US" dirty="0" smtClean="0"/>
              <a:t>a new field to a provisioned content type and to propagate the change to child lists and content types.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25</a:t>
            </a:fld>
            <a:endParaRPr lang="en-US" dirty="0"/>
          </a:p>
        </p:txBody>
      </p:sp>
    </p:spTree>
    <p:extLst>
      <p:ext uri="{BB962C8B-B14F-4D97-AF65-F5344CB8AC3E}">
        <p14:creationId xmlns:p14="http://schemas.microsoft.com/office/powerpoint/2010/main" val="2916870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a Feature is not an automation action. This is something</a:t>
            </a:r>
            <a:r>
              <a:rPr lang="en-US" baseline="0" dirty="0" smtClean="0"/>
              <a:t> a developer or administrator must perform at the console of the server. </a:t>
            </a:r>
          </a:p>
          <a:p>
            <a:endParaRPr lang="en-US" baseline="0" dirty="0" smtClean="0"/>
          </a:p>
          <a:p>
            <a:r>
              <a:rPr lang="en-US" baseline="0" dirty="0" smtClean="0"/>
              <a:t>The snippet in the screenshot in this slide demonstrates a process of getting a list where a specific Feature has been activated. It then walks through all these instances it found and upgrades each one.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26</a:t>
            </a:fld>
            <a:endParaRPr lang="en-US" dirty="0"/>
          </a:p>
        </p:txBody>
      </p:sp>
    </p:spTree>
    <p:extLst>
      <p:ext uri="{BB962C8B-B14F-4D97-AF65-F5344CB8AC3E}">
        <p14:creationId xmlns:p14="http://schemas.microsoft.com/office/powerpoint/2010/main" val="68921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existing content types has</a:t>
            </a:r>
            <a:r>
              <a:rPr lang="en-US" baseline="0" dirty="0" smtClean="0"/>
              <a:t> been a dynamic challenge since they were introduced in SharePoint 2007. While the improvements in upgrade actions added in SharePoint 2013 are quite helpful and updating content types through the browser is straightforward and reliable, it is strongly recommended that developers review the documentation links in this slide. There are so many different scenarios and conditions that could happen that it is best for developers to get a solid understand of what options are available, what are the advantages and disadvantages of each and come up with their own process.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27</a:t>
            </a:fld>
            <a:endParaRPr lang="en-US" dirty="0"/>
          </a:p>
        </p:txBody>
      </p:sp>
    </p:spTree>
    <p:extLst>
      <p:ext uri="{BB962C8B-B14F-4D97-AF65-F5344CB8AC3E}">
        <p14:creationId xmlns:p14="http://schemas.microsoft.com/office/powerpoint/2010/main" val="821948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After creating</a:t>
            </a:r>
            <a:r>
              <a:rPr lang="nl-BE" baseline="0" dirty="0" smtClean="0"/>
              <a:t> the </a:t>
            </a:r>
            <a:r>
              <a:rPr lang="nl-BE" b="1" baseline="0" dirty="0" smtClean="0"/>
              <a:t>ClientContext</a:t>
            </a:r>
            <a:r>
              <a:rPr lang="nl-BE" baseline="0" dirty="0" smtClean="0"/>
              <a:t>, you can create a </a:t>
            </a:r>
            <a:r>
              <a:rPr lang="nl-BE" b="1" baseline="0" dirty="0" smtClean="0"/>
              <a:t>ExceptionHandlingScope</a:t>
            </a:r>
            <a:r>
              <a:rPr lang="nl-BE" baseline="0" dirty="0" smtClean="0"/>
              <a:t>. You can wrap up all your code that communicates with the client object model within a </a:t>
            </a:r>
            <a:r>
              <a:rPr lang="nl-BE" b="1" baseline="0" dirty="0" smtClean="0"/>
              <a:t>using(eScope.StartScope()){...} </a:t>
            </a:r>
            <a:r>
              <a:rPr lang="nl-BE" baseline="0" dirty="0" smtClean="0"/>
              <a:t>to avoid that exceptions go back and forth over the wire. All exceptions are queued and can be checked in the </a:t>
            </a:r>
            <a:r>
              <a:rPr lang="nl-BE" b="1" baseline="0" dirty="0" smtClean="0"/>
              <a:t>using</a:t>
            </a:r>
            <a:r>
              <a:rPr lang="nl-BE" baseline="0" dirty="0" smtClean="0"/>
              <a:t> (</a:t>
            </a:r>
            <a:r>
              <a:rPr lang="nl-BE" b="1" baseline="0" dirty="0" smtClean="0"/>
              <a:t>StartCatch()){...} </a:t>
            </a:r>
            <a:r>
              <a:rPr lang="nl-BE" baseline="0" dirty="0" smtClean="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Data Access – Client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29</a:t>
            </a:fld>
            <a:endParaRPr lang="en-US" dirty="0"/>
          </a:p>
        </p:txBody>
      </p:sp>
    </p:spTree>
    <p:extLst>
      <p:ext uri="{BB962C8B-B14F-4D97-AF65-F5344CB8AC3E}">
        <p14:creationId xmlns:p14="http://schemas.microsoft.com/office/powerpoint/2010/main" val="345884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Tree>
    <p:extLst>
      <p:ext uri="{BB962C8B-B14F-4D97-AF65-F5344CB8AC3E}">
        <p14:creationId xmlns:p14="http://schemas.microsoft.com/office/powerpoint/2010/main" val="189119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Tree>
    <p:extLst>
      <p:ext uri="{BB962C8B-B14F-4D97-AF65-F5344CB8AC3E}">
        <p14:creationId xmlns:p14="http://schemas.microsoft.com/office/powerpoint/2010/main" val="181648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602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8236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4532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81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 SharePoint did not have</a:t>
            </a:r>
            <a:r>
              <a:rPr lang="en-US" baseline="0" dirty="0" smtClean="0"/>
              <a:t> a way to upgrade deployed Features. Developers were left to write custom code to handle these scenarios on their own.</a:t>
            </a:r>
          </a:p>
          <a:p>
            <a:endParaRPr lang="en-US" baseline="0" dirty="0" smtClean="0"/>
          </a:p>
          <a:p>
            <a:r>
              <a:rPr lang="en-US" baseline="0" dirty="0" smtClean="0"/>
              <a:t>SharePoint 2010 introduced the ability to write custom upgrade actions. There is a declarative option but when that doesn’t satisfy the requirements, developers are given a way to wire up custom code.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23</a:t>
            </a:fld>
            <a:endParaRPr lang="en-US" dirty="0"/>
          </a:p>
        </p:txBody>
      </p:sp>
    </p:spTree>
    <p:extLst>
      <p:ext uri="{BB962C8B-B14F-4D97-AF65-F5344CB8AC3E}">
        <p14:creationId xmlns:p14="http://schemas.microsoft.com/office/powerpoint/2010/main" val="1964666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776938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48428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21293643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320511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3" r:id="rId24"/>
    <p:sldLayoutId id="2147484157" r:id="rId25"/>
    <p:sldLayoutId id="2147484158" r:id="rId26"/>
    <p:sldLayoutId id="2147484159"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hyperlink" Target="http://msdn.microsoft.com/en-us/library/ff770300.aspx"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 Id="rId5" Type="http://schemas.openxmlformats.org/officeDocument/2006/relationships/hyperlink" Target="http://msdn.microsoft.com/en-us/library/aa543504.aspx" TargetMode="External"/><Relationship Id="rId4" Type="http://schemas.openxmlformats.org/officeDocument/2006/relationships/hyperlink" Target="http://msdn.microsoft.com/en-us/library/ff798404.aspx"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12" Type="http://schemas.openxmlformats.org/officeDocument/2006/relationships/image" Target="../media/image16.emf"/><Relationship Id="rId2" Type="http://schemas.openxmlformats.org/officeDocument/2006/relationships/image" Target="../media/image6.emf"/><Relationship Id="rId1" Type="http://schemas.openxmlformats.org/officeDocument/2006/relationships/slideLayout" Target="../slideLayouts/slideLayout17.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png"/><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707896" y="3581401"/>
            <a:ext cx="4605717" cy="16802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SharePoint-supplied content types</a:t>
            </a:r>
          </a:p>
        </p:txBody>
      </p:sp>
      <p:sp>
        <p:nvSpPr>
          <p:cNvPr id="47" name="Rectangle 46"/>
          <p:cNvSpPr/>
          <p:nvPr/>
        </p:nvSpPr>
        <p:spPr>
          <a:xfrm>
            <a:off x="2707896" y="5397453"/>
            <a:ext cx="4605717" cy="1271763"/>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00" dirty="0">
                <a:solidFill>
                  <a:schemeClr val="tx1"/>
                </a:solidFill>
              </a:rPr>
              <a:t>Custom content types</a:t>
            </a:r>
          </a:p>
        </p:txBody>
      </p:sp>
      <p:sp>
        <p:nvSpPr>
          <p:cNvPr id="2" name="Title 1"/>
          <p:cNvSpPr>
            <a:spLocks noGrp="1"/>
          </p:cNvSpPr>
          <p:nvPr>
            <p:ph type="title"/>
          </p:nvPr>
        </p:nvSpPr>
        <p:spPr/>
        <p:txBody>
          <a:bodyPr/>
          <a:lstStyle/>
          <a:p>
            <a:r>
              <a:rPr lang="en-US" smtClean="0"/>
              <a:t>Creating Custom Content Types</a:t>
            </a:r>
            <a:endParaRPr lang="en-US" dirty="0"/>
          </a:p>
        </p:txBody>
      </p:sp>
      <p:sp>
        <p:nvSpPr>
          <p:cNvPr id="24" name="Content Placeholder 23"/>
          <p:cNvSpPr>
            <a:spLocks noGrp="1"/>
          </p:cNvSpPr>
          <p:nvPr>
            <p:ph idx="1"/>
          </p:nvPr>
        </p:nvSpPr>
        <p:spPr/>
        <p:txBody>
          <a:bodyPr>
            <a:normAutofit/>
          </a:bodyPr>
          <a:lstStyle/>
          <a:p>
            <a:r>
              <a:rPr lang="en-US" sz="2400" dirty="0"/>
              <a:t>Creating a custom content type</a:t>
            </a:r>
          </a:p>
          <a:p>
            <a:pPr lvl="1"/>
            <a:r>
              <a:rPr lang="en-US" sz="2000" dirty="0"/>
              <a:t>Select a content type name</a:t>
            </a:r>
          </a:p>
          <a:p>
            <a:pPr lvl="1"/>
            <a:r>
              <a:rPr lang="en-US" sz="2000" dirty="0"/>
              <a:t>Select a parent content type to inherit from</a:t>
            </a:r>
          </a:p>
          <a:p>
            <a:pPr lvl="1"/>
            <a:r>
              <a:rPr lang="en-US" sz="2000" dirty="0"/>
              <a:t>Add whatever site columns are required</a:t>
            </a:r>
          </a:p>
          <a:p>
            <a:pPr lvl="1"/>
            <a:r>
              <a:rPr lang="en-US" sz="2000" dirty="0"/>
              <a:t>Configure content type settings</a:t>
            </a:r>
          </a:p>
          <a:p>
            <a:pPr lvl="1"/>
            <a:endParaRPr lang="en-US" sz="2000" dirty="0"/>
          </a:p>
        </p:txBody>
      </p:sp>
      <p:sp>
        <p:nvSpPr>
          <p:cNvPr id="4" name="Rectangle 3"/>
          <p:cNvSpPr/>
          <p:nvPr/>
        </p:nvSpPr>
        <p:spPr>
          <a:xfrm>
            <a:off x="2941399" y="3978793"/>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Item</a:t>
            </a:r>
          </a:p>
        </p:txBody>
      </p:sp>
      <p:cxnSp>
        <p:nvCxnSpPr>
          <p:cNvPr id="6" name="Straight Connector 5"/>
          <p:cNvCxnSpPr>
            <a:stCxn id="4" idx="2"/>
          </p:cNvCxnSpPr>
          <p:nvPr/>
        </p:nvCxnSpPr>
        <p:spPr>
          <a:xfrm>
            <a:off x="3909429" y="4342208"/>
            <a:ext cx="0" cy="1388125"/>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887982" y="4698671"/>
            <a:ext cx="1292030" cy="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941398" y="5730332"/>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Book</a:t>
            </a:r>
          </a:p>
        </p:txBody>
      </p:sp>
      <p:sp>
        <p:nvSpPr>
          <p:cNvPr id="58" name="Rectangle 57"/>
          <p:cNvSpPr/>
          <p:nvPr/>
        </p:nvSpPr>
        <p:spPr>
          <a:xfrm>
            <a:off x="5180013" y="5730332"/>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Book Cover Image</a:t>
            </a:r>
          </a:p>
        </p:txBody>
      </p:sp>
      <p:sp>
        <p:nvSpPr>
          <p:cNvPr id="21" name="Rectangle 20"/>
          <p:cNvSpPr/>
          <p:nvPr/>
        </p:nvSpPr>
        <p:spPr>
          <a:xfrm>
            <a:off x="5180013" y="4520284"/>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Document</a:t>
            </a:r>
          </a:p>
        </p:txBody>
      </p:sp>
      <p:cxnSp>
        <p:nvCxnSpPr>
          <p:cNvPr id="35" name="Straight Connector 34"/>
          <p:cNvCxnSpPr/>
          <p:nvPr/>
        </p:nvCxnSpPr>
        <p:spPr>
          <a:xfrm flipH="1">
            <a:off x="6151054" y="4880379"/>
            <a:ext cx="1" cy="84995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76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Lists using XML</a:t>
            </a:r>
          </a:p>
        </p:txBody>
      </p:sp>
    </p:spTree>
    <p:extLst>
      <p:ext uri="{BB962C8B-B14F-4D97-AF65-F5344CB8AC3E}">
        <p14:creationId xmlns:p14="http://schemas.microsoft.com/office/powerpoint/2010/main" val="3859032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Columns using XML</a:t>
            </a:r>
            <a:endParaRPr lang="en-US" dirty="0"/>
          </a:p>
        </p:txBody>
      </p:sp>
      <p:sp>
        <p:nvSpPr>
          <p:cNvPr id="3" name="Content Placeholder 2"/>
          <p:cNvSpPr>
            <a:spLocks noGrp="1"/>
          </p:cNvSpPr>
          <p:nvPr>
            <p:ph idx="1"/>
          </p:nvPr>
        </p:nvSpPr>
        <p:spPr/>
        <p:txBody>
          <a:bodyPr/>
          <a:lstStyle/>
          <a:p>
            <a:r>
              <a:rPr lang="en-US" dirty="0" smtClean="0"/>
              <a:t>Site columns can be created declaratively</a:t>
            </a:r>
          </a:p>
          <a:p>
            <a:pPr lvl="1"/>
            <a:r>
              <a:rPr lang="en-US" dirty="0" smtClean="0"/>
              <a:t>Declarative XML element activated using feature</a:t>
            </a:r>
          </a:p>
        </p:txBody>
      </p:sp>
      <p:pic>
        <p:nvPicPr>
          <p:cNvPr id="5" name="Picture 4"/>
          <p:cNvPicPr>
            <a:picLocks noChangeAspect="1"/>
          </p:cNvPicPr>
          <p:nvPr/>
        </p:nvPicPr>
        <p:blipFill>
          <a:blip r:embed="rId2"/>
          <a:stretch>
            <a:fillRect/>
          </a:stretch>
        </p:blipFill>
        <p:spPr>
          <a:xfrm>
            <a:off x="2741612" y="2513540"/>
            <a:ext cx="3657600" cy="4115861"/>
          </a:xfrm>
          <a:prstGeom prst="rect">
            <a:avLst/>
          </a:prstGeom>
          <a:ln>
            <a:solidFill>
              <a:schemeClr val="bg1">
                <a:lumMod val="50000"/>
              </a:schemeClr>
            </a:solidFill>
          </a:ln>
        </p:spPr>
      </p:pic>
    </p:spTree>
    <p:extLst>
      <p:ext uri="{BB962C8B-B14F-4D97-AF65-F5344CB8AC3E}">
        <p14:creationId xmlns:p14="http://schemas.microsoft.com/office/powerpoint/2010/main" val="71404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Content Types using XML</a:t>
            </a:r>
            <a:endParaRPr lang="en-US" dirty="0"/>
          </a:p>
        </p:txBody>
      </p:sp>
      <p:sp>
        <p:nvSpPr>
          <p:cNvPr id="3" name="Content Placeholder 2"/>
          <p:cNvSpPr>
            <a:spLocks noGrp="1"/>
          </p:cNvSpPr>
          <p:nvPr>
            <p:ph idx="1"/>
          </p:nvPr>
        </p:nvSpPr>
        <p:spPr/>
        <p:txBody>
          <a:bodyPr/>
          <a:lstStyle/>
          <a:p>
            <a:r>
              <a:rPr lang="en-US" dirty="0" smtClean="0"/>
              <a:t>This example shows a custom content type</a:t>
            </a:r>
          </a:p>
          <a:p>
            <a:pPr lvl="1"/>
            <a:r>
              <a:rPr lang="en-US" dirty="0" smtClean="0"/>
              <a:t>Designed for use custom Books list type</a:t>
            </a:r>
            <a:endParaRPr lang="en-US" dirty="0"/>
          </a:p>
        </p:txBody>
      </p:sp>
      <p:pic>
        <p:nvPicPr>
          <p:cNvPr id="6" name="Picture 5"/>
          <p:cNvPicPr>
            <a:picLocks noChangeAspect="1"/>
          </p:cNvPicPr>
          <p:nvPr/>
        </p:nvPicPr>
        <p:blipFill>
          <a:blip r:embed="rId3"/>
          <a:stretch>
            <a:fillRect/>
          </a:stretch>
        </p:blipFill>
        <p:spPr>
          <a:xfrm>
            <a:off x="2055812" y="2667001"/>
            <a:ext cx="8077200" cy="3043705"/>
          </a:xfrm>
          <a:prstGeom prst="rect">
            <a:avLst/>
          </a:prstGeom>
          <a:ln>
            <a:solidFill>
              <a:schemeClr val="bg1">
                <a:lumMod val="50000"/>
              </a:schemeClr>
            </a:solidFill>
          </a:ln>
        </p:spPr>
      </p:pic>
    </p:spTree>
    <p:extLst>
      <p:ext uri="{BB962C8B-B14F-4D97-AF65-F5344CB8AC3E}">
        <p14:creationId xmlns:p14="http://schemas.microsoft.com/office/powerpoint/2010/main" val="2292242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Content Type Designer</a:t>
            </a:r>
            <a:endParaRPr lang="en-US" dirty="0"/>
          </a:p>
        </p:txBody>
      </p:sp>
      <p:sp>
        <p:nvSpPr>
          <p:cNvPr id="3" name="Content Placeholder 2"/>
          <p:cNvSpPr>
            <a:spLocks noGrp="1"/>
          </p:cNvSpPr>
          <p:nvPr>
            <p:ph idx="1"/>
          </p:nvPr>
        </p:nvSpPr>
        <p:spPr/>
        <p:txBody>
          <a:bodyPr/>
          <a:lstStyle/>
          <a:p>
            <a:r>
              <a:rPr lang="en-US" dirty="0" smtClean="0"/>
              <a:t>Makes it easier to work with content types</a:t>
            </a:r>
          </a:p>
          <a:p>
            <a:pPr lvl="1"/>
            <a:r>
              <a:rPr lang="en-US" dirty="0" smtClean="0"/>
              <a:t>You don't need to work directly with XML elements</a:t>
            </a:r>
          </a:p>
          <a:p>
            <a:pPr lvl="1"/>
            <a:r>
              <a:rPr lang="en-US" dirty="0" smtClean="0"/>
              <a:t>Site columns added to content type from dropdown list</a:t>
            </a:r>
            <a:endParaRPr lang="en-US" dirty="0"/>
          </a:p>
        </p:txBody>
      </p:sp>
      <p:grpSp>
        <p:nvGrpSpPr>
          <p:cNvPr id="9" name="Group 8"/>
          <p:cNvGrpSpPr/>
          <p:nvPr/>
        </p:nvGrpSpPr>
        <p:grpSpPr>
          <a:xfrm>
            <a:off x="522442" y="3139190"/>
            <a:ext cx="10839220" cy="3126698"/>
            <a:chOff x="152400" y="2930979"/>
            <a:chExt cx="8763000" cy="2526580"/>
          </a:xfrm>
        </p:grpSpPr>
        <p:pic>
          <p:nvPicPr>
            <p:cNvPr id="7" name="Picture 6"/>
            <p:cNvPicPr>
              <a:picLocks noChangeAspect="1"/>
            </p:cNvPicPr>
            <p:nvPr/>
          </p:nvPicPr>
          <p:blipFill>
            <a:blip r:embed="rId2"/>
            <a:stretch>
              <a:fillRect/>
            </a:stretch>
          </p:blipFill>
          <p:spPr>
            <a:xfrm>
              <a:off x="152400" y="2930979"/>
              <a:ext cx="4038600" cy="2526580"/>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4343400" y="2930979"/>
              <a:ext cx="4572000" cy="1708298"/>
            </a:xfrm>
            <a:prstGeom prst="rect">
              <a:avLst/>
            </a:prstGeom>
            <a:ln>
              <a:solidFill>
                <a:schemeClr val="bg1">
                  <a:lumMod val="50000"/>
                </a:schemeClr>
              </a:solidFill>
            </a:ln>
          </p:spPr>
        </p:pic>
      </p:grpSp>
    </p:spTree>
    <p:extLst>
      <p:ext uri="{BB962C8B-B14F-4D97-AF65-F5344CB8AC3E}">
        <p14:creationId xmlns:p14="http://schemas.microsoft.com/office/powerpoint/2010/main" val="408861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Content Types</a:t>
            </a:r>
            <a:endParaRPr lang="en-US" dirty="0"/>
          </a:p>
        </p:txBody>
      </p:sp>
      <p:sp>
        <p:nvSpPr>
          <p:cNvPr id="3" name="Content Placeholder 2"/>
          <p:cNvSpPr>
            <a:spLocks noGrp="1"/>
          </p:cNvSpPr>
          <p:nvPr>
            <p:ph idx="1"/>
          </p:nvPr>
        </p:nvSpPr>
        <p:spPr/>
        <p:txBody>
          <a:bodyPr>
            <a:normAutofit/>
          </a:bodyPr>
          <a:lstStyle/>
          <a:p>
            <a:r>
              <a:rPr lang="en-US" sz="2400" dirty="0"/>
              <a:t>List contains a collection of content types</a:t>
            </a:r>
          </a:p>
          <a:p>
            <a:pPr lvl="1"/>
            <a:r>
              <a:rPr lang="en-US" sz="2000" dirty="0"/>
              <a:t>Every list must contain at least one content type</a:t>
            </a:r>
          </a:p>
          <a:p>
            <a:pPr lvl="1"/>
            <a:r>
              <a:rPr lang="en-US" sz="2000" dirty="0"/>
              <a:t>Content types hidden on </a:t>
            </a:r>
            <a:r>
              <a:rPr lang="en-US" sz="2000"/>
              <a:t>the List </a:t>
            </a:r>
            <a:r>
              <a:rPr lang="en-US" sz="2000" dirty="0"/>
              <a:t>Settings page by default</a:t>
            </a:r>
          </a:p>
          <a:p>
            <a:pPr lvl="1"/>
            <a:r>
              <a:rPr lang="en-US" sz="2000" dirty="0"/>
              <a:t>Advanced Settings page for list provides option  to show them</a:t>
            </a:r>
          </a:p>
          <a:p>
            <a:pPr lvl="1"/>
            <a:endParaRPr lang="en-US" sz="2000" dirty="0"/>
          </a:p>
          <a:p>
            <a:endParaRPr lang="en-US" dirty="0" smtClean="0"/>
          </a:p>
          <a:p>
            <a:pPr lvl="1"/>
            <a:endParaRPr lang="en-US" sz="2000" dirty="0"/>
          </a:p>
          <a:p>
            <a:pPr lvl="1"/>
            <a:r>
              <a:rPr lang="en-US" sz="2000" dirty="0"/>
              <a:t>Content Types section allows for adding/removing content types</a:t>
            </a:r>
          </a:p>
          <a:p>
            <a:pPr lvl="1"/>
            <a:endParaRPr lang="en-US" sz="2000" dirty="0"/>
          </a:p>
        </p:txBody>
      </p:sp>
      <p:pic>
        <p:nvPicPr>
          <p:cNvPr id="4" name="Picture 3"/>
          <p:cNvPicPr>
            <a:picLocks noChangeAspect="1"/>
          </p:cNvPicPr>
          <p:nvPr/>
        </p:nvPicPr>
        <p:blipFill>
          <a:blip r:embed="rId3"/>
          <a:stretch>
            <a:fillRect/>
          </a:stretch>
        </p:blipFill>
        <p:spPr>
          <a:xfrm>
            <a:off x="1196377" y="2962302"/>
            <a:ext cx="3601993" cy="109853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96377" y="4594235"/>
            <a:ext cx="6172200" cy="1555733"/>
          </a:xfrm>
          <a:prstGeom prst="rect">
            <a:avLst/>
          </a:prstGeom>
          <a:ln>
            <a:solidFill>
              <a:schemeClr val="bg1">
                <a:lumMod val="50000"/>
              </a:schemeClr>
            </a:solidFill>
          </a:ln>
        </p:spPr>
      </p:pic>
    </p:spTree>
    <p:extLst>
      <p:ext uri="{BB962C8B-B14F-4D97-AF65-F5344CB8AC3E}">
        <p14:creationId xmlns:p14="http://schemas.microsoft.com/office/powerpoint/2010/main" val="2854346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Lists with Visual Studio</a:t>
            </a:r>
            <a:endParaRPr lang="en-US" dirty="0"/>
          </a:p>
        </p:txBody>
      </p:sp>
      <p:sp>
        <p:nvSpPr>
          <p:cNvPr id="3" name="Content Placeholder 2"/>
          <p:cNvSpPr>
            <a:spLocks noGrp="1"/>
          </p:cNvSpPr>
          <p:nvPr>
            <p:ph idx="1"/>
          </p:nvPr>
        </p:nvSpPr>
        <p:spPr/>
        <p:txBody>
          <a:bodyPr>
            <a:normAutofit/>
          </a:bodyPr>
          <a:lstStyle/>
          <a:p>
            <a:r>
              <a:rPr lang="en-US" sz="2000" dirty="0"/>
              <a:t>Visual Studio provides support for creating SharePoint lists</a:t>
            </a:r>
          </a:p>
          <a:p>
            <a:pPr lvl="1"/>
            <a:r>
              <a:rPr lang="en-US" sz="1800" dirty="0"/>
              <a:t>SharePoint list added to Visual Studio projects using </a:t>
            </a:r>
            <a:r>
              <a:rPr lang="en-US" sz="1800" b="1" dirty="0"/>
              <a:t>List</a:t>
            </a:r>
            <a:r>
              <a:rPr lang="en-US" sz="1800" dirty="0"/>
              <a:t> item template</a:t>
            </a:r>
          </a:p>
          <a:p>
            <a:pPr lvl="1"/>
            <a:r>
              <a:rPr lang="en-US" sz="1800" dirty="0"/>
              <a:t>SharePoint lists supported in SharePoint solutions and SharePoint apps</a:t>
            </a:r>
          </a:p>
          <a:p>
            <a:pPr>
              <a:lnSpc>
                <a:spcPct val="150000"/>
              </a:lnSpc>
            </a:pPr>
            <a:r>
              <a:rPr lang="en-US" sz="2200" dirty="0"/>
              <a:t>Options when creating list</a:t>
            </a:r>
          </a:p>
          <a:p>
            <a:pPr lvl="1"/>
            <a:r>
              <a:rPr lang="en-US" sz="1800" dirty="0"/>
              <a:t>list instance based on existing list type</a:t>
            </a:r>
          </a:p>
          <a:p>
            <a:pPr lvl="1"/>
            <a:r>
              <a:rPr lang="en-US" sz="1800" dirty="0"/>
              <a:t>customizable list template with instance</a:t>
            </a:r>
          </a:p>
        </p:txBody>
      </p:sp>
      <p:pic>
        <p:nvPicPr>
          <p:cNvPr id="5" name="Picture 4"/>
          <p:cNvPicPr>
            <a:picLocks noChangeAspect="1"/>
          </p:cNvPicPr>
          <p:nvPr/>
        </p:nvPicPr>
        <p:blipFill rotWithShape="1">
          <a:blip r:embed="rId2"/>
          <a:srcRect t="6629" r="768" b="33193"/>
          <a:stretch/>
        </p:blipFill>
        <p:spPr>
          <a:xfrm>
            <a:off x="3845178" y="4038600"/>
            <a:ext cx="5385704" cy="2322452"/>
          </a:xfrm>
          <a:prstGeom prst="rect">
            <a:avLst/>
          </a:prstGeom>
          <a:ln>
            <a:solidFill>
              <a:schemeClr val="bg1">
                <a:lumMod val="50000"/>
              </a:schemeClr>
            </a:solidFill>
          </a:ln>
        </p:spPr>
      </p:pic>
      <p:sp>
        <p:nvSpPr>
          <p:cNvPr id="7" name="Right Arrow 6"/>
          <p:cNvSpPr/>
          <p:nvPr/>
        </p:nvSpPr>
        <p:spPr>
          <a:xfrm>
            <a:off x="1674813" y="5240737"/>
            <a:ext cx="2252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a:t>create customizable list template</a:t>
            </a:r>
          </a:p>
        </p:txBody>
      </p:sp>
      <p:sp>
        <p:nvSpPr>
          <p:cNvPr id="8" name="Right Arrow 7"/>
          <p:cNvSpPr/>
          <p:nvPr/>
        </p:nvSpPr>
        <p:spPr>
          <a:xfrm>
            <a:off x="2436813" y="5731162"/>
            <a:ext cx="1490435" cy="41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a:t>create standard list</a:t>
            </a:r>
          </a:p>
        </p:txBody>
      </p:sp>
      <p:pic>
        <p:nvPicPr>
          <p:cNvPr id="4" name="Picture 3"/>
          <p:cNvPicPr>
            <a:picLocks noChangeAspect="1"/>
          </p:cNvPicPr>
          <p:nvPr/>
        </p:nvPicPr>
        <p:blipFill rotWithShape="1">
          <a:blip r:embed="rId3"/>
          <a:srcRect r="28845" b="21295"/>
          <a:stretch/>
        </p:blipFill>
        <p:spPr>
          <a:xfrm>
            <a:off x="7008812" y="2743200"/>
            <a:ext cx="3187390" cy="1661266"/>
          </a:xfrm>
          <a:prstGeom prst="rect">
            <a:avLst/>
          </a:prstGeom>
          <a:ln>
            <a:solidFill>
              <a:schemeClr val="bg1">
                <a:lumMod val="50000"/>
              </a:schemeClr>
            </a:solidFill>
          </a:ln>
        </p:spPr>
      </p:pic>
    </p:spTree>
    <p:extLst>
      <p:ext uri="{BB962C8B-B14F-4D97-AF65-F5344CB8AC3E}">
        <p14:creationId xmlns:p14="http://schemas.microsoft.com/office/powerpoint/2010/main" val="4187787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Standard List Instance</a:t>
            </a:r>
            <a:endParaRPr lang="en-US" dirty="0"/>
          </a:p>
        </p:txBody>
      </p:sp>
      <p:sp>
        <p:nvSpPr>
          <p:cNvPr id="7" name="Content Placeholder 6"/>
          <p:cNvSpPr>
            <a:spLocks noGrp="1"/>
          </p:cNvSpPr>
          <p:nvPr>
            <p:ph idx="1"/>
          </p:nvPr>
        </p:nvSpPr>
        <p:spPr/>
        <p:txBody>
          <a:bodyPr>
            <a:normAutofit/>
          </a:bodyPr>
          <a:lstStyle/>
          <a:p>
            <a:r>
              <a:rPr lang="en-US" sz="2400" dirty="0"/>
              <a:t>Creating using </a:t>
            </a:r>
            <a:r>
              <a:rPr lang="en-US" sz="2400" b="1" dirty="0" err="1"/>
              <a:t>ListInstance</a:t>
            </a:r>
            <a:r>
              <a:rPr lang="en-US" sz="2400" dirty="0"/>
              <a:t> element</a:t>
            </a:r>
          </a:p>
          <a:p>
            <a:pPr lvl="1"/>
            <a:r>
              <a:rPr lang="en-US" sz="2000" b="1" dirty="0"/>
              <a:t>Title</a:t>
            </a:r>
            <a:r>
              <a:rPr lang="en-US" sz="2000" dirty="0"/>
              <a:t>: acts as list display name</a:t>
            </a:r>
          </a:p>
          <a:p>
            <a:pPr lvl="1"/>
            <a:r>
              <a:rPr lang="en-US" sz="2000" b="1" dirty="0"/>
              <a:t>URL</a:t>
            </a:r>
            <a:r>
              <a:rPr lang="en-US" sz="2000" dirty="0"/>
              <a:t>: URL offset from root of site</a:t>
            </a:r>
          </a:p>
          <a:p>
            <a:pPr lvl="1"/>
            <a:r>
              <a:rPr lang="en-US" sz="2000" b="1" dirty="0" err="1"/>
              <a:t>TemplateType</a:t>
            </a:r>
            <a:r>
              <a:rPr lang="en-US" sz="2000" dirty="0"/>
              <a:t>: ID of standard SharePoint list type</a:t>
            </a:r>
          </a:p>
          <a:p>
            <a:pPr lvl="1"/>
            <a:r>
              <a:rPr lang="en-US" sz="2000" b="1" dirty="0" err="1"/>
              <a:t>FeatureId</a:t>
            </a:r>
            <a:r>
              <a:rPr lang="en-US" sz="2000" dirty="0"/>
              <a:t>: ID of SharePoint feature which provide list type</a:t>
            </a:r>
          </a:p>
        </p:txBody>
      </p:sp>
      <p:pic>
        <p:nvPicPr>
          <p:cNvPr id="4" name="Picture 3"/>
          <p:cNvPicPr>
            <a:picLocks noChangeAspect="1"/>
          </p:cNvPicPr>
          <p:nvPr/>
        </p:nvPicPr>
        <p:blipFill>
          <a:blip r:embed="rId2"/>
          <a:stretch>
            <a:fillRect/>
          </a:stretch>
        </p:blipFill>
        <p:spPr>
          <a:xfrm>
            <a:off x="1786324" y="3592073"/>
            <a:ext cx="3162720" cy="2305109"/>
          </a:xfrm>
          <a:prstGeom prst="rect">
            <a:avLst/>
          </a:prstGeom>
        </p:spPr>
      </p:pic>
      <p:pic>
        <p:nvPicPr>
          <p:cNvPr id="5" name="Picture 4"/>
          <p:cNvPicPr>
            <a:picLocks noChangeAspect="1"/>
          </p:cNvPicPr>
          <p:nvPr/>
        </p:nvPicPr>
        <p:blipFill>
          <a:blip r:embed="rId3"/>
          <a:stretch>
            <a:fillRect/>
          </a:stretch>
        </p:blipFill>
        <p:spPr>
          <a:xfrm>
            <a:off x="5146558" y="4191001"/>
            <a:ext cx="1588540" cy="216338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932612" y="5410200"/>
            <a:ext cx="3505200" cy="1221324"/>
          </a:xfrm>
          <a:prstGeom prst="rect">
            <a:avLst/>
          </a:prstGeom>
          <a:ln>
            <a:solidFill>
              <a:schemeClr val="bg1">
                <a:lumMod val="50000"/>
              </a:schemeClr>
            </a:solidFill>
          </a:ln>
        </p:spPr>
      </p:pic>
    </p:spTree>
    <p:extLst>
      <p:ext uri="{BB962C8B-B14F-4D97-AF65-F5344CB8AC3E}">
        <p14:creationId xmlns:p14="http://schemas.microsoft.com/office/powerpoint/2010/main" val="198472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a New List with Items</a:t>
            </a:r>
            <a:endParaRPr lang="en-US" dirty="0"/>
          </a:p>
        </p:txBody>
      </p:sp>
      <p:sp>
        <p:nvSpPr>
          <p:cNvPr id="3" name="Content Placeholder 2"/>
          <p:cNvSpPr>
            <a:spLocks noGrp="1"/>
          </p:cNvSpPr>
          <p:nvPr>
            <p:ph idx="1"/>
          </p:nvPr>
        </p:nvSpPr>
        <p:spPr/>
        <p:txBody>
          <a:bodyPr>
            <a:normAutofit/>
          </a:bodyPr>
          <a:lstStyle/>
          <a:p>
            <a:r>
              <a:rPr lang="en-US" sz="2400" dirty="0"/>
              <a:t>List can be created with pre-populated items</a:t>
            </a:r>
          </a:p>
          <a:p>
            <a:pPr lvl="1"/>
            <a:r>
              <a:rPr lang="en-US" sz="2000" dirty="0"/>
              <a:t>Item data added in Rows and Row elements</a:t>
            </a:r>
          </a:p>
          <a:p>
            <a:pPr lvl="1"/>
            <a:r>
              <a:rPr lang="en-US" sz="2000" dirty="0"/>
              <a:t>Item column values assigned using site column names</a:t>
            </a:r>
          </a:p>
        </p:txBody>
      </p:sp>
      <p:grpSp>
        <p:nvGrpSpPr>
          <p:cNvPr id="9" name="Group 8"/>
          <p:cNvGrpSpPr/>
          <p:nvPr/>
        </p:nvGrpSpPr>
        <p:grpSpPr>
          <a:xfrm>
            <a:off x="3046412" y="2819400"/>
            <a:ext cx="6794946" cy="3942384"/>
            <a:chOff x="1447800" y="2379702"/>
            <a:chExt cx="7404546" cy="4296070"/>
          </a:xfrm>
        </p:grpSpPr>
        <p:pic>
          <p:nvPicPr>
            <p:cNvPr id="4" name="Picture 3"/>
            <p:cNvPicPr>
              <a:picLocks noChangeAspect="1"/>
            </p:cNvPicPr>
            <p:nvPr/>
          </p:nvPicPr>
          <p:blipFill>
            <a:blip r:embed="rId2"/>
            <a:stretch>
              <a:fillRect/>
            </a:stretch>
          </p:blipFill>
          <p:spPr>
            <a:xfrm>
              <a:off x="1447800" y="2379702"/>
              <a:ext cx="4205573" cy="1774127"/>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3657601" y="3740167"/>
              <a:ext cx="5194745" cy="2935605"/>
            </a:xfrm>
            <a:prstGeom prst="rect">
              <a:avLst/>
            </a:prstGeom>
            <a:ln>
              <a:solidFill>
                <a:schemeClr val="bg1">
                  <a:lumMod val="50000"/>
                </a:schemeClr>
              </a:solidFill>
            </a:ln>
          </p:spPr>
        </p:pic>
        <p:cxnSp>
          <p:nvCxnSpPr>
            <p:cNvPr id="8" name="Straight Arrow Connector 7"/>
            <p:cNvCxnSpPr/>
            <p:nvPr/>
          </p:nvCxnSpPr>
          <p:spPr>
            <a:xfrm>
              <a:off x="3048000" y="3733800"/>
              <a:ext cx="8382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6827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Customizable </a:t>
            </a:r>
            <a:r>
              <a:rPr lang="en-US" dirty="0"/>
              <a:t>L</a:t>
            </a:r>
            <a:r>
              <a:rPr lang="en-US" dirty="0" smtClean="0"/>
              <a:t>ist Templates</a:t>
            </a:r>
            <a:endParaRPr lang="en-US" dirty="0"/>
          </a:p>
        </p:txBody>
      </p:sp>
      <p:sp>
        <p:nvSpPr>
          <p:cNvPr id="3" name="Content Placeholder 2"/>
          <p:cNvSpPr>
            <a:spLocks noGrp="1"/>
          </p:cNvSpPr>
          <p:nvPr>
            <p:ph idx="1"/>
          </p:nvPr>
        </p:nvSpPr>
        <p:spPr/>
        <p:txBody>
          <a:bodyPr>
            <a:normAutofit/>
          </a:bodyPr>
          <a:lstStyle/>
          <a:p>
            <a:r>
              <a:rPr lang="en-US" sz="2400" dirty="0"/>
              <a:t>Select standard List type when creating template</a:t>
            </a:r>
          </a:p>
          <a:p>
            <a:pPr lvl="1"/>
            <a:r>
              <a:rPr lang="en-US" sz="2000" dirty="0"/>
              <a:t>Affects initial set of list columns and list content type</a:t>
            </a:r>
          </a:p>
          <a:p>
            <a:pPr lvl="1"/>
            <a:r>
              <a:rPr lang="en-US" sz="2000" dirty="0"/>
              <a:t>Schema.xml contains SharePoint list definition</a:t>
            </a:r>
          </a:p>
          <a:p>
            <a:pPr lvl="1"/>
            <a:r>
              <a:rPr lang="en-US" sz="2000" dirty="0"/>
              <a:t>First Elements.xml file added with </a:t>
            </a:r>
            <a:r>
              <a:rPr lang="en-US" sz="2000" dirty="0" err="1"/>
              <a:t>ListTemplate</a:t>
            </a:r>
            <a:r>
              <a:rPr lang="en-US" sz="2000" dirty="0"/>
              <a:t> element</a:t>
            </a:r>
          </a:p>
          <a:p>
            <a:pPr lvl="1"/>
            <a:r>
              <a:rPr lang="en-US" sz="2000" dirty="0"/>
              <a:t>Second Elements.xml file added with </a:t>
            </a:r>
            <a:r>
              <a:rPr lang="en-US" sz="2000" dirty="0" err="1"/>
              <a:t>ListInstance</a:t>
            </a:r>
            <a:r>
              <a:rPr lang="en-US" sz="2000" dirty="0"/>
              <a:t> element</a:t>
            </a:r>
          </a:p>
        </p:txBody>
      </p:sp>
      <p:pic>
        <p:nvPicPr>
          <p:cNvPr id="4" name="Picture 3"/>
          <p:cNvPicPr>
            <a:picLocks noChangeAspect="1"/>
          </p:cNvPicPr>
          <p:nvPr/>
        </p:nvPicPr>
        <p:blipFill>
          <a:blip r:embed="rId2"/>
          <a:stretch>
            <a:fillRect/>
          </a:stretch>
        </p:blipFill>
        <p:spPr>
          <a:xfrm>
            <a:off x="1751013" y="3581401"/>
            <a:ext cx="3548743" cy="2586459"/>
          </a:xfrm>
          <a:prstGeom prst="rect">
            <a:avLst/>
          </a:prstGeom>
        </p:spPr>
      </p:pic>
      <p:pic>
        <p:nvPicPr>
          <p:cNvPr id="5" name="Picture 4"/>
          <p:cNvPicPr>
            <a:picLocks noChangeAspect="1"/>
          </p:cNvPicPr>
          <p:nvPr/>
        </p:nvPicPr>
        <p:blipFill>
          <a:blip r:embed="rId3"/>
          <a:stretch>
            <a:fillRect/>
          </a:stretch>
        </p:blipFill>
        <p:spPr>
          <a:xfrm>
            <a:off x="6208713" y="3833685"/>
            <a:ext cx="2095500" cy="2200275"/>
          </a:xfrm>
          <a:prstGeom prst="rect">
            <a:avLst/>
          </a:prstGeom>
          <a:ln>
            <a:solidFill>
              <a:schemeClr val="bg1">
                <a:lumMod val="50000"/>
              </a:schemeClr>
            </a:solidFill>
          </a:ln>
        </p:spPr>
      </p:pic>
      <p:sp>
        <p:nvSpPr>
          <p:cNvPr id="6" name="Rectangle 5"/>
          <p:cNvSpPr/>
          <p:nvPr/>
        </p:nvSpPr>
        <p:spPr>
          <a:xfrm>
            <a:off x="8622621" y="60557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Template Definition</a:t>
            </a:r>
          </a:p>
        </p:txBody>
      </p:sp>
      <p:sp>
        <p:nvSpPr>
          <p:cNvPr id="7" name="Rectangle 6"/>
          <p:cNvSpPr/>
          <p:nvPr/>
        </p:nvSpPr>
        <p:spPr>
          <a:xfrm>
            <a:off x="8589963" y="55985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Template Element</a:t>
            </a:r>
          </a:p>
        </p:txBody>
      </p:sp>
      <p:sp>
        <p:nvSpPr>
          <p:cNvPr id="8" name="Rectangle 7"/>
          <p:cNvSpPr/>
          <p:nvPr/>
        </p:nvSpPr>
        <p:spPr>
          <a:xfrm>
            <a:off x="8589963" y="5141330"/>
            <a:ext cx="1790700" cy="304800"/>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74001E"/>
                </a:solidFill>
                <a:latin typeface="Arial" panose="020B0604020202020204" pitchFamily="34" charset="0"/>
                <a:cs typeface="Arial" panose="020B0604020202020204" pitchFamily="34" charset="0"/>
              </a:rPr>
              <a:t>List Instance Element</a:t>
            </a:r>
          </a:p>
        </p:txBody>
      </p:sp>
      <p:cxnSp>
        <p:nvCxnSpPr>
          <p:cNvPr id="10" name="Straight Arrow Connector 9"/>
          <p:cNvCxnSpPr>
            <a:stCxn id="8" idx="1"/>
          </p:cNvCxnSpPr>
          <p:nvPr/>
        </p:nvCxnSpPr>
        <p:spPr>
          <a:xfrm flipH="1">
            <a:off x="7887835" y="5293730"/>
            <a:ext cx="702129" cy="163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flipV="1">
            <a:off x="7778977" y="5663844"/>
            <a:ext cx="810986" cy="8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p:cNvCxnSpPr>
          <p:nvPr/>
        </p:nvCxnSpPr>
        <p:spPr>
          <a:xfrm flipH="1" flipV="1">
            <a:off x="7659235" y="5859788"/>
            <a:ext cx="963387"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592434" y="5043359"/>
            <a:ext cx="1295400" cy="914400"/>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373234" y="460793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59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O3656-2 </a:t>
            </a:r>
            <a:r>
              <a:rPr lang="en-US" dirty="0"/>
              <a:t>Deep dive into SharePoint lists for data storage</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List Designer</a:t>
            </a:r>
            <a:endParaRPr lang="en-US" dirty="0"/>
          </a:p>
        </p:txBody>
      </p:sp>
      <p:sp>
        <p:nvSpPr>
          <p:cNvPr id="3" name="Content Placeholder 2"/>
          <p:cNvSpPr>
            <a:spLocks noGrp="1"/>
          </p:cNvSpPr>
          <p:nvPr>
            <p:ph idx="1"/>
          </p:nvPr>
        </p:nvSpPr>
        <p:spPr>
          <a:xfrm>
            <a:off x="1881640" y="1447800"/>
            <a:ext cx="8382000" cy="5181600"/>
          </a:xfrm>
        </p:spPr>
        <p:txBody>
          <a:bodyPr>
            <a:normAutofit/>
          </a:bodyPr>
          <a:lstStyle/>
          <a:p>
            <a:r>
              <a:rPr lang="en-US" sz="2400" dirty="0"/>
              <a:t>List Designer abstracts away XML in Schema.xml</a:t>
            </a:r>
          </a:p>
          <a:p>
            <a:pPr lvl="1"/>
            <a:r>
              <a:rPr lang="en-US" sz="2000" dirty="0"/>
              <a:t>Used to add columns and content type support</a:t>
            </a:r>
          </a:p>
          <a:p>
            <a:pPr lvl="1"/>
            <a:r>
              <a:rPr lang="en-US" sz="2000" dirty="0"/>
              <a:t>Used configure list properties and add/modify views</a:t>
            </a:r>
          </a:p>
        </p:txBody>
      </p:sp>
      <p:pic>
        <p:nvPicPr>
          <p:cNvPr id="5" name="Picture 4"/>
          <p:cNvPicPr>
            <a:picLocks noChangeAspect="1"/>
          </p:cNvPicPr>
          <p:nvPr/>
        </p:nvPicPr>
        <p:blipFill>
          <a:blip r:embed="rId2"/>
          <a:stretch>
            <a:fillRect/>
          </a:stretch>
        </p:blipFill>
        <p:spPr>
          <a:xfrm>
            <a:off x="3198812" y="2971801"/>
            <a:ext cx="5943600" cy="3778713"/>
          </a:xfrm>
          <a:prstGeom prst="rect">
            <a:avLst/>
          </a:prstGeom>
          <a:ln>
            <a:solidFill>
              <a:schemeClr val="bg1">
                <a:lumMod val="50000"/>
              </a:schemeClr>
            </a:solidFill>
          </a:ln>
        </p:spPr>
      </p:pic>
    </p:spTree>
    <p:extLst>
      <p:ext uri="{BB962C8B-B14F-4D97-AF65-F5344CB8AC3E}">
        <p14:creationId xmlns:p14="http://schemas.microsoft.com/office/powerpoint/2010/main" val="363619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site columns, content types and lists using XML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887993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Site Columns and Content Types</a:t>
            </a:r>
          </a:p>
        </p:txBody>
      </p:sp>
    </p:spTree>
    <p:extLst>
      <p:ext uri="{BB962C8B-B14F-4D97-AF65-F5344CB8AC3E}">
        <p14:creationId xmlns:p14="http://schemas.microsoft.com/office/powerpoint/2010/main" val="12611120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Upgrade</a:t>
            </a:r>
            <a:endParaRPr lang="en-US" dirty="0"/>
          </a:p>
        </p:txBody>
      </p:sp>
      <p:sp>
        <p:nvSpPr>
          <p:cNvPr id="3" name="Content Placeholder 2"/>
          <p:cNvSpPr>
            <a:spLocks noGrp="1"/>
          </p:cNvSpPr>
          <p:nvPr>
            <p:ph idx="1"/>
          </p:nvPr>
        </p:nvSpPr>
        <p:spPr/>
        <p:txBody>
          <a:bodyPr/>
          <a:lstStyle/>
          <a:p>
            <a:r>
              <a:rPr lang="en-US" dirty="0" smtClean="0"/>
              <a:t>Used to version feature instances in production</a:t>
            </a:r>
          </a:p>
          <a:p>
            <a:pPr lvl="1"/>
            <a:r>
              <a:rPr lang="en-US" dirty="0" smtClean="0"/>
              <a:t>Supported in </a:t>
            </a:r>
            <a:r>
              <a:rPr lang="en-US" dirty="0"/>
              <a:t>SharePoint 2010 and SharePoint </a:t>
            </a:r>
            <a:r>
              <a:rPr lang="en-US" dirty="0" smtClean="0"/>
              <a:t>2013</a:t>
            </a:r>
          </a:p>
          <a:p>
            <a:pPr lvl="1"/>
            <a:endParaRPr lang="en-US" dirty="0" smtClean="0"/>
          </a:p>
          <a:p>
            <a:r>
              <a:rPr lang="en-US" dirty="0" smtClean="0"/>
              <a:t>How does it work?</a:t>
            </a:r>
          </a:p>
          <a:p>
            <a:pPr lvl="1"/>
            <a:r>
              <a:rPr lang="en-US" dirty="0" smtClean="0"/>
              <a:t>Feature definition is modified with Upgrade Actions</a:t>
            </a:r>
          </a:p>
          <a:p>
            <a:pPr lvl="1"/>
            <a:r>
              <a:rPr lang="en-US" dirty="0" smtClean="0"/>
              <a:t>New feature definition pushed out using solution update</a:t>
            </a:r>
          </a:p>
          <a:p>
            <a:pPr lvl="1"/>
            <a:r>
              <a:rPr lang="en-US" dirty="0" smtClean="0"/>
              <a:t>Feature instances queried and explicitly upgraded</a:t>
            </a:r>
            <a:endParaRPr lang="en-US" dirty="0"/>
          </a:p>
        </p:txBody>
      </p:sp>
    </p:spTree>
    <p:extLst>
      <p:ext uri="{BB962C8B-B14F-4D97-AF65-F5344CB8AC3E}">
        <p14:creationId xmlns:p14="http://schemas.microsoft.com/office/powerpoint/2010/main" val="3878332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Instructions for what to do during feature upgrade</a:t>
            </a:r>
          </a:p>
          <a:p>
            <a:pPr lvl="1"/>
            <a:r>
              <a:rPr lang="en-US" sz="1600" b="1" dirty="0" err="1">
                <a:latin typeface="Lucida Console" pitchFamily="49" charset="0"/>
              </a:rPr>
              <a:t>ApplyElementManifest</a:t>
            </a:r>
            <a:r>
              <a:rPr lang="en-US" sz="1800" dirty="0"/>
              <a:t> – used to process element manifest</a:t>
            </a:r>
          </a:p>
          <a:p>
            <a:pPr lvl="1"/>
            <a:r>
              <a:rPr lang="en-US" sz="1600" b="1" dirty="0" err="1">
                <a:latin typeface="Lucida Console" pitchFamily="49" charset="0"/>
              </a:rPr>
              <a:t>CustomUpgradeAction</a:t>
            </a:r>
            <a:r>
              <a:rPr lang="en-US" sz="1800" dirty="0"/>
              <a:t> – used to execute event handler</a:t>
            </a:r>
          </a:p>
          <a:p>
            <a:pPr lvl="1"/>
            <a:r>
              <a:rPr lang="en-US" sz="1600" b="1" dirty="0" err="1"/>
              <a:t>MapFile</a:t>
            </a:r>
            <a:r>
              <a:rPr lang="en-US" sz="1800" dirty="0"/>
              <a:t> – used to remap existing file URL to new physical file</a:t>
            </a:r>
          </a:p>
          <a:p>
            <a:pPr lvl="1"/>
            <a:r>
              <a:rPr lang="en-US" sz="1600" b="1" dirty="0" err="1"/>
              <a:t>AddContentTypeField</a:t>
            </a:r>
            <a:r>
              <a:rPr lang="en-US" sz="1800" dirty="0"/>
              <a:t> – used to add new column to existing content type</a:t>
            </a:r>
          </a:p>
          <a:p>
            <a:pPr lvl="1"/>
            <a:endParaRPr lang="en-US" sz="1800" dirty="0"/>
          </a:p>
          <a:p>
            <a:pPr lvl="1"/>
            <a:endParaRPr lang="en-US" sz="2000" dirty="0"/>
          </a:p>
          <a:p>
            <a:pPr lvl="1"/>
            <a:endParaRPr lang="en-US" dirty="0"/>
          </a:p>
        </p:txBody>
      </p:sp>
      <p:sp>
        <p:nvSpPr>
          <p:cNvPr id="2" name="Title 1"/>
          <p:cNvSpPr>
            <a:spLocks noGrp="1"/>
          </p:cNvSpPr>
          <p:nvPr>
            <p:ph type="title"/>
          </p:nvPr>
        </p:nvSpPr>
        <p:spPr/>
        <p:txBody>
          <a:bodyPr/>
          <a:lstStyle/>
          <a:p>
            <a:r>
              <a:rPr lang="en-US" dirty="0" err="1" smtClean="0"/>
              <a:t>UpgradeActions</a:t>
            </a:r>
            <a:endParaRPr lang="en-US" dirty="0"/>
          </a:p>
        </p:txBody>
      </p:sp>
      <p:sp>
        <p:nvSpPr>
          <p:cNvPr id="6" name="TextBox 5"/>
          <p:cNvSpPr txBox="1"/>
          <p:nvPr/>
        </p:nvSpPr>
        <p:spPr>
          <a:xfrm>
            <a:off x="1674812" y="3392718"/>
            <a:ext cx="5486400" cy="325422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86689158-7048-4421-AD21-E0DEF0D67C81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Wingtip Lead Tracker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BeginVersion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1.0.0.0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EndVersion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dirty="0">
              <a:latin typeface="Consolas" panose="020B0609020204030204" pitchFamily="49" charset="0"/>
              <a:cs typeface="Consolas" panose="020B0609020204030204" pitchFamily="49" charset="0"/>
            </a:endParaRPr>
          </a:p>
        </p:txBody>
      </p:sp>
      <p:sp>
        <p:nvSpPr>
          <p:cNvPr id="7" name="TextBox 6"/>
          <p:cNvSpPr txBox="1"/>
          <p:nvPr/>
        </p:nvSpPr>
        <p:spPr>
          <a:xfrm>
            <a:off x="6094412" y="3774874"/>
            <a:ext cx="4419600" cy="124495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0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TemplateType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105</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Sales 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p:txBody>
      </p:sp>
      <p:cxnSp>
        <p:nvCxnSpPr>
          <p:cNvPr id="9" name="Straight Arrow Connector 8"/>
          <p:cNvCxnSpPr/>
          <p:nvPr/>
        </p:nvCxnSpPr>
        <p:spPr>
          <a:xfrm flipV="1">
            <a:off x="6665912" y="4876800"/>
            <a:ext cx="876300" cy="838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9682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a:t>
            </a:r>
            <a:endParaRPr lang="en-US" dirty="0"/>
          </a:p>
        </p:txBody>
      </p:sp>
      <p:sp>
        <p:nvSpPr>
          <p:cNvPr id="3" name="Content Placeholder 2"/>
          <p:cNvSpPr>
            <a:spLocks noGrp="1"/>
          </p:cNvSpPr>
          <p:nvPr>
            <p:ph idx="1"/>
          </p:nvPr>
        </p:nvSpPr>
        <p:spPr/>
        <p:txBody>
          <a:bodyPr>
            <a:normAutofit/>
          </a:bodyPr>
          <a:lstStyle/>
          <a:p>
            <a:r>
              <a:rPr lang="en-US" sz="2400" dirty="0"/>
              <a:t>Use Upgrade Action named </a:t>
            </a:r>
            <a:r>
              <a:rPr lang="en-US" sz="2000" dirty="0">
                <a:latin typeface="Courier New" pitchFamily="49" charset="0"/>
                <a:cs typeface="Courier New" pitchFamily="49" charset="0"/>
              </a:rPr>
              <a:t>&lt;</a:t>
            </a:r>
            <a:r>
              <a:rPr lang="en-US" sz="2000" dirty="0" err="1">
                <a:latin typeface="Courier New" pitchFamily="49" charset="0"/>
                <a:cs typeface="Courier New" pitchFamily="49" charset="0"/>
              </a:rPr>
              <a:t>AddContentTypeField</a:t>
            </a:r>
            <a:r>
              <a:rPr lang="en-US" sz="2000" dirty="0">
                <a:latin typeface="Courier New" pitchFamily="49" charset="0"/>
                <a:cs typeface="Courier New" pitchFamily="49" charset="0"/>
              </a:rPr>
              <a:t>&gt;</a:t>
            </a:r>
            <a:endParaRPr lang="en-US" sz="2400" dirty="0">
              <a:latin typeface="Courier New" pitchFamily="49" charset="0"/>
              <a:cs typeface="Courier New" pitchFamily="49" charset="0"/>
            </a:endParaRPr>
          </a:p>
          <a:p>
            <a:pPr lvl="1"/>
            <a:r>
              <a:rPr lang="en-US" sz="2000" dirty="0"/>
              <a:t>Enables developers to easily upgrade content types</a:t>
            </a:r>
          </a:p>
        </p:txBody>
      </p:sp>
      <p:sp>
        <p:nvSpPr>
          <p:cNvPr id="4" name="TextBox 3"/>
          <p:cNvSpPr txBox="1"/>
          <p:nvPr/>
        </p:nvSpPr>
        <p:spPr>
          <a:xfrm>
            <a:off x="2665412" y="2667000"/>
            <a:ext cx="5867400" cy="213430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BeginVersion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EndVersion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AddContentTypeField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ContentTypeId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0x010600ADFF3A525118400BA1271AAAAB3A7F4B</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FieldId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{41f2138d-f9d7-4bd8-a369-54054b016c22}</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PushDown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97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Feature Upgrade</a:t>
            </a:r>
            <a:endParaRPr lang="en-US" dirty="0"/>
          </a:p>
        </p:txBody>
      </p:sp>
      <p:sp>
        <p:nvSpPr>
          <p:cNvPr id="3" name="Content Placeholder 2"/>
          <p:cNvSpPr>
            <a:spLocks noGrp="1"/>
          </p:cNvSpPr>
          <p:nvPr>
            <p:ph idx="1"/>
          </p:nvPr>
        </p:nvSpPr>
        <p:spPr/>
        <p:txBody>
          <a:bodyPr/>
          <a:lstStyle/>
          <a:p>
            <a:r>
              <a:rPr lang="en-US" dirty="0" smtClean="0"/>
              <a:t>Updating solution do not trigger feature upgrade</a:t>
            </a:r>
          </a:p>
          <a:p>
            <a:pPr lvl="1"/>
            <a:r>
              <a:rPr lang="en-US" dirty="0" smtClean="0"/>
              <a:t>Feature instances must be queried and upgraded</a:t>
            </a:r>
          </a:p>
          <a:p>
            <a:pPr lvl="1"/>
            <a:r>
              <a:rPr lang="en-US" dirty="0" smtClean="0"/>
              <a:t>Typically done using a Windows PowerShell script</a:t>
            </a:r>
            <a:endParaRPr lang="en-US" dirty="0"/>
          </a:p>
        </p:txBody>
      </p:sp>
      <p:sp>
        <p:nvSpPr>
          <p:cNvPr id="4" name="TextBox 3"/>
          <p:cNvSpPr txBox="1"/>
          <p:nvPr/>
        </p:nvSpPr>
        <p:spPr>
          <a:xfrm>
            <a:off x="2208212" y="3184858"/>
            <a:ext cx="7772400" cy="245394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Consolas" panose="020B0609020204030204" pitchFamily="49" charset="0"/>
              </a:rPr>
              <a:t>Add-</a:t>
            </a:r>
            <a:r>
              <a:rPr lang="en-US" sz="1200" kern="0" dirty="0" err="1">
                <a:solidFill>
                  <a:srgbClr val="0000FF"/>
                </a:solidFill>
                <a:latin typeface="Consolas" pitchFamily="49" charset="0"/>
                <a:ea typeface="Calibri" panose="020F0502020204030204" pitchFamily="34" charset="0"/>
                <a:cs typeface="Consolas" panose="020B0609020204030204" pitchFamily="49" charset="0"/>
              </a:rPr>
              <a:t>PSSnapin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Microsoft.SharePoint.Powershell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ErrorAction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SilentlyContinue</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"http://intranet.wingtip.com"</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New-Object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System.Guid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ArgumentList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"86689158-7048-4421-AD21-E0DEF0D67C81"</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8080"/>
                </a:solidFill>
                <a:latin typeface="Consolas" pitchFamily="49" charset="0"/>
                <a:ea typeface="Calibri" panose="020F0502020204030204" pitchFamily="34" charset="0"/>
                <a:cs typeface="Consolas" panose="020B0609020204030204" pitchFamily="49" charset="0"/>
              </a:rPr>
              <a:t>Microsoft.SharePoint.Administration.SPWebApplication</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Lookup(</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QueryFeatures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err="1">
                <a:solidFill>
                  <a:srgbClr val="00008B"/>
                </a:solidFill>
                <a:latin typeface="Consolas" pitchFamily="49" charset="0"/>
                <a:ea typeface="Calibri" panose="020F0502020204030204" pitchFamily="34" charset="0"/>
                <a:cs typeface="Consolas" panose="020B0609020204030204" pitchFamily="49" charset="0"/>
              </a:rPr>
              <a:t>foreach</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B"/>
                </a:solidFill>
                <a:latin typeface="Consolas" pitchFamily="49" charset="0"/>
                <a:ea typeface="Calibri" panose="020F0502020204030204" pitchFamily="34" charset="0"/>
                <a:cs typeface="Consolas" panose="020B0609020204030204" pitchFamily="49" charset="0"/>
              </a:rPr>
              <a:t>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Write-Host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"Updating feature in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Parent</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Url</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Upgrade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80373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 – Special Note</a:t>
            </a:r>
            <a:endParaRPr lang="en-US" dirty="0"/>
          </a:p>
        </p:txBody>
      </p:sp>
      <p:sp>
        <p:nvSpPr>
          <p:cNvPr id="3" name="Content Placeholder 2"/>
          <p:cNvSpPr>
            <a:spLocks noGrp="1"/>
          </p:cNvSpPr>
          <p:nvPr>
            <p:ph idx="1"/>
          </p:nvPr>
        </p:nvSpPr>
        <p:spPr/>
        <p:txBody>
          <a:bodyPr/>
          <a:lstStyle/>
          <a:p>
            <a:r>
              <a:rPr lang="en-US" dirty="0" smtClean="0"/>
              <a:t>Upgrading content types should be thoroughly tested in each scenario</a:t>
            </a:r>
          </a:p>
          <a:p>
            <a:r>
              <a:rPr lang="en-US" dirty="0" smtClean="0"/>
              <a:t>Strongly recommended to read the </a:t>
            </a:r>
            <a:br>
              <a:rPr lang="en-US" dirty="0" smtClean="0"/>
            </a:br>
            <a:r>
              <a:rPr lang="en-US" dirty="0" smtClean="0"/>
              <a:t>following resources:</a:t>
            </a:r>
          </a:p>
          <a:p>
            <a:pPr lvl="1"/>
            <a:r>
              <a:rPr lang="en-US" sz="2000" dirty="0"/>
              <a:t>Patterns &amp; Practices: SharePoint Guidance</a:t>
            </a:r>
            <a:br>
              <a:rPr lang="en-US" sz="2000" dirty="0"/>
            </a:br>
            <a:r>
              <a:rPr lang="en-US" sz="2000" dirty="0">
                <a:hlinkClick r:id="rId3"/>
              </a:rPr>
              <a:t>http://msdn.microsoft.com/en-us/library/ff770300.aspx</a:t>
            </a:r>
            <a:endParaRPr lang="en-US" sz="2000" dirty="0"/>
          </a:p>
          <a:p>
            <a:pPr lvl="1"/>
            <a:r>
              <a:rPr lang="en-US" sz="2000" dirty="0"/>
              <a:t>P&amp;P: SharePoint Guidance: Columns, Lists &amp; Content Types</a:t>
            </a:r>
            <a:br>
              <a:rPr lang="en-US" sz="2000" dirty="0"/>
            </a:br>
            <a:r>
              <a:rPr lang="en-US" sz="2000" dirty="0">
                <a:hlinkClick r:id="rId4"/>
              </a:rPr>
              <a:t>http://msdn.microsoft.com/en-us/library/ff798404.aspx</a:t>
            </a:r>
            <a:endParaRPr lang="en-US" sz="2000" dirty="0"/>
          </a:p>
          <a:p>
            <a:pPr lvl="1"/>
            <a:r>
              <a:rPr lang="en-US" sz="2000" dirty="0"/>
              <a:t>MSDN Documentation: Updating Content Types</a:t>
            </a:r>
            <a:br>
              <a:rPr lang="en-US" sz="2000" dirty="0"/>
            </a:br>
            <a:r>
              <a:rPr lang="en-US" sz="2000" dirty="0">
                <a:hlinkClick r:id="rId5"/>
              </a:rPr>
              <a:t>http://msdn.microsoft.com/en-us/library/aa543504.aspx</a:t>
            </a:r>
            <a:r>
              <a:rPr lang="en-US" sz="2000" dirty="0"/>
              <a:t> </a:t>
            </a:r>
          </a:p>
        </p:txBody>
      </p:sp>
    </p:spTree>
    <p:extLst>
      <p:ext uri="{BB962C8B-B14F-4D97-AF65-F5344CB8AC3E}">
        <p14:creationId xmlns:p14="http://schemas.microsoft.com/office/powerpoint/2010/main" val="4054216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Custom Lists using CSOM</a:t>
            </a:r>
          </a:p>
        </p:txBody>
      </p:sp>
    </p:spTree>
    <p:extLst>
      <p:ext uri="{BB962C8B-B14F-4D97-AF65-F5344CB8AC3E}">
        <p14:creationId xmlns:p14="http://schemas.microsoft.com/office/powerpoint/2010/main" val="304988123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Error Handling</a:t>
            </a:r>
            <a:endParaRPr lang="en-US" dirty="0"/>
          </a:p>
        </p:txBody>
      </p:sp>
      <p:sp>
        <p:nvSpPr>
          <p:cNvPr id="3" name="Content Placeholder 2"/>
          <p:cNvSpPr>
            <a:spLocks noGrp="1"/>
          </p:cNvSpPr>
          <p:nvPr>
            <p:ph idx="1"/>
          </p:nvPr>
        </p:nvSpPr>
        <p:spPr/>
        <p:txBody>
          <a:bodyPr/>
          <a:lstStyle/>
          <a:p>
            <a:r>
              <a:rPr lang="en-US" dirty="0" smtClean="0"/>
              <a:t>CSOM supports structured exception handling </a:t>
            </a:r>
          </a:p>
          <a:p>
            <a:pPr lvl="1"/>
            <a:r>
              <a:rPr lang="en-US" dirty="0" smtClean="0"/>
              <a:t>However, it’s an API not a language feature</a:t>
            </a:r>
            <a:endParaRPr lang="en-US" dirty="0"/>
          </a:p>
          <a:p>
            <a:pPr lvl="1"/>
            <a:r>
              <a:rPr lang="en-US" dirty="0" smtClean="0"/>
              <a:t>Reduces </a:t>
            </a:r>
            <a:r>
              <a:rPr lang="en-US" dirty="0"/>
              <a:t>chatty </a:t>
            </a:r>
            <a:r>
              <a:rPr lang="en-US" dirty="0" smtClean="0"/>
              <a:t>&amp; time consuming round-trips to server</a:t>
            </a:r>
          </a:p>
          <a:p>
            <a:pPr marL="0" indent="0">
              <a:buNone/>
            </a:pP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490" y="3034259"/>
            <a:ext cx="4994844" cy="3429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96777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a:t>Site Columns and Content Types</a:t>
            </a:r>
          </a:p>
          <a:p>
            <a:r>
              <a:rPr lang="en-US" sz="3136" dirty="0"/>
              <a:t>Creating </a:t>
            </a:r>
            <a:r>
              <a:rPr lang="en-US" sz="3136" dirty="0" smtClean="0"/>
              <a:t>Custom Lists using XML</a:t>
            </a:r>
            <a:endParaRPr lang="en-US" sz="3136" dirty="0"/>
          </a:p>
          <a:p>
            <a:r>
              <a:rPr lang="en-US" sz="3136" dirty="0"/>
              <a:t>Updating </a:t>
            </a:r>
            <a:r>
              <a:rPr lang="en-US" sz="3136" dirty="0" smtClean="0"/>
              <a:t>Site Columns and Content Types</a:t>
            </a:r>
          </a:p>
          <a:p>
            <a:r>
              <a:rPr lang="en-US" sz="3136" dirty="0"/>
              <a:t>Creating Custom Lists using </a:t>
            </a:r>
            <a:r>
              <a:rPr lang="en-US" sz="3136" dirty="0" smtClean="0"/>
              <a:t>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List</a:t>
            </a:r>
            <a:endParaRPr lang="en-US" dirty="0"/>
          </a:p>
        </p:txBody>
      </p:sp>
      <p:pic>
        <p:nvPicPr>
          <p:cNvPr id="3" name="Picture 2"/>
          <p:cNvPicPr>
            <a:picLocks noChangeAspect="1"/>
          </p:cNvPicPr>
          <p:nvPr/>
        </p:nvPicPr>
        <p:blipFill>
          <a:blip r:embed="rId2"/>
          <a:stretch>
            <a:fillRect/>
          </a:stretch>
        </p:blipFill>
        <p:spPr>
          <a:xfrm>
            <a:off x="825369" y="1450299"/>
            <a:ext cx="8713078" cy="4006121"/>
          </a:xfrm>
          <a:prstGeom prst="rect">
            <a:avLst/>
          </a:prstGeom>
          <a:ln>
            <a:solidFill>
              <a:schemeClr val="bg1">
                <a:lumMod val="50000"/>
              </a:schemeClr>
            </a:solidFill>
          </a:ln>
        </p:spPr>
      </p:pic>
    </p:spTree>
    <p:extLst>
      <p:ext uri="{BB962C8B-B14F-4D97-AF65-F5344CB8AC3E}">
        <p14:creationId xmlns:p14="http://schemas.microsoft.com/office/powerpoint/2010/main" val="371331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Whether the List Already Exists</a:t>
            </a:r>
            <a:endParaRPr lang="en-US" dirty="0"/>
          </a:p>
        </p:txBody>
      </p:sp>
      <p:pic>
        <p:nvPicPr>
          <p:cNvPr id="5" name="Picture 4"/>
          <p:cNvPicPr>
            <a:picLocks noChangeAspect="1"/>
          </p:cNvPicPr>
          <p:nvPr/>
        </p:nvPicPr>
        <p:blipFill>
          <a:blip r:embed="rId2"/>
          <a:stretch>
            <a:fillRect/>
          </a:stretch>
        </p:blipFill>
        <p:spPr>
          <a:xfrm>
            <a:off x="1827212" y="1219201"/>
            <a:ext cx="8053388" cy="5219045"/>
          </a:xfrm>
          <a:prstGeom prst="rect">
            <a:avLst/>
          </a:prstGeom>
          <a:ln>
            <a:solidFill>
              <a:schemeClr val="bg1">
                <a:lumMod val="50000"/>
              </a:schemeClr>
            </a:solidFill>
          </a:ln>
        </p:spPr>
      </p:pic>
      <p:sp>
        <p:nvSpPr>
          <p:cNvPr id="6" name="Rectangle 5"/>
          <p:cNvSpPr/>
          <p:nvPr/>
        </p:nvSpPr>
        <p:spPr>
          <a:xfrm>
            <a:off x="1903412" y="2057400"/>
            <a:ext cx="6705600" cy="1447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02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List Items</a:t>
            </a:r>
            <a:endParaRPr lang="en-US" dirty="0"/>
          </a:p>
        </p:txBody>
      </p:sp>
      <p:pic>
        <p:nvPicPr>
          <p:cNvPr id="3" name="Picture 2"/>
          <p:cNvPicPr>
            <a:picLocks noChangeAspect="1"/>
          </p:cNvPicPr>
          <p:nvPr/>
        </p:nvPicPr>
        <p:blipFill>
          <a:blip r:embed="rId2"/>
          <a:stretch>
            <a:fillRect/>
          </a:stretch>
        </p:blipFill>
        <p:spPr>
          <a:xfrm>
            <a:off x="1230103" y="1475282"/>
            <a:ext cx="7772922" cy="3614738"/>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228493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Creating site columns, content types and lists using CSOM</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29297765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10673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a:t>
                  </a:r>
                  <a:r>
                    <a:rPr lang="fi-FI" sz="1100" spc="-70" dirty="0">
                      <a:solidFill>
                        <a:schemeClr val="bg1"/>
                      </a:solidFill>
                      <a:effectLst>
                        <a:outerShdw blurRad="50800" dist="38100" dir="2700000" algn="tl" rotWithShape="0">
                          <a:schemeClr val="tx2">
                            <a:alpha val="40000"/>
                          </a:schemeClr>
                        </a:outerShdw>
                      </a:effectLst>
                    </a:rPr>
                    <a:t>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72713" y="4741404"/>
                <a:ext cx="3783182" cy="954177"/>
                <a:chOff x="3327057" y="5127709"/>
                <a:chExt cx="3783182" cy="954177"/>
              </a:xfrm>
            </p:grpSpPr>
            <p:grpSp>
              <p:nvGrpSpPr>
                <p:cNvPr id="15" name="Group 14"/>
                <p:cNvGrpSpPr/>
                <p:nvPr/>
              </p:nvGrpSpPr>
              <p:grpSpPr>
                <a:xfrm>
                  <a:off x="3327057" y="5135048"/>
                  <a:ext cx="900568" cy="946838"/>
                  <a:chOff x="971124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71124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45982" y="5127709"/>
                  <a:ext cx="661336" cy="946838"/>
                  <a:chOff x="985125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5125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endParaRPr lang="en-US" sz="1799" dirty="0">
                  <a:solidFill>
                    <a:schemeClr val="tx1">
                      <a:lumMod val="50000"/>
                      <a:lumOff val="50000"/>
                    </a:schemeClr>
                  </a:solidFill>
                </a:endParaRP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endParaRPr lang="en-US" sz="1600" dirty="0">
                  <a:solidFill>
                    <a:schemeClr val="tx1">
                      <a:lumMod val="50000"/>
                      <a:lumOff val="50000"/>
                    </a:schemeClr>
                  </a:solidFill>
                </a:endParaRP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endParaRPr lang="en-US" sz="1600" i="1" dirty="0">
                  <a:solidFill>
                    <a:schemeClr val="bg1">
                      <a:lumMod val="50000"/>
                    </a:schemeClr>
                  </a:solidFill>
                </a:endParaRP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endParaRPr lang="en-US" sz="1600" i="1" dirty="0">
                  <a:solidFill>
                    <a:schemeClr val="bg1">
                      <a:lumMod val="50000"/>
                    </a:schemeClr>
                  </a:solidFill>
                </a:endParaRP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202566186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SharePoint Storage?</a:t>
            </a:r>
            <a:endParaRPr lang="en-US" dirty="0"/>
          </a:p>
        </p:txBody>
      </p:sp>
      <p:sp>
        <p:nvSpPr>
          <p:cNvPr id="3" name="Text Placeholder 2"/>
          <p:cNvSpPr>
            <a:spLocks noGrp="1"/>
          </p:cNvSpPr>
          <p:nvPr>
            <p:ph type="body" sz="quarter" idx="10"/>
          </p:nvPr>
        </p:nvSpPr>
        <p:spPr/>
        <p:txBody>
          <a:bodyPr/>
          <a:lstStyle/>
          <a:p>
            <a:r>
              <a:rPr lang="en-US" dirty="0" smtClean="0"/>
              <a:t>Gain control over data storage and validation</a:t>
            </a:r>
          </a:p>
          <a:p>
            <a:r>
              <a:rPr lang="en-US" dirty="0" smtClean="0"/>
              <a:t>Leverage SharePoint UI to view, modify and search through content</a:t>
            </a:r>
          </a:p>
          <a:p>
            <a:r>
              <a:rPr lang="en-US" dirty="0" smtClean="0"/>
              <a:t>Make content more searchable to users</a:t>
            </a:r>
          </a:p>
          <a:p>
            <a:r>
              <a:rPr lang="en-US" dirty="0" smtClean="0"/>
              <a:t>Reduce/eliminate dependencies </a:t>
            </a:r>
            <a:r>
              <a:rPr lang="en-US" smtClean="0"/>
              <a:t>on external storage </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21484867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Columns and Content Types</a:t>
            </a:r>
          </a:p>
        </p:txBody>
      </p:sp>
    </p:spTree>
    <p:extLst>
      <p:ext uri="{BB962C8B-B14F-4D97-AF65-F5344CB8AC3E}">
        <p14:creationId xmlns:p14="http://schemas.microsoft.com/office/powerpoint/2010/main" val="29788908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Columns</a:t>
            </a:r>
            <a:endParaRPr lang="en-US" dirty="0"/>
          </a:p>
        </p:txBody>
      </p:sp>
      <p:sp>
        <p:nvSpPr>
          <p:cNvPr id="3" name="Content Placeholder 2"/>
          <p:cNvSpPr>
            <a:spLocks noGrp="1"/>
          </p:cNvSpPr>
          <p:nvPr>
            <p:ph idx="1"/>
          </p:nvPr>
        </p:nvSpPr>
        <p:spPr>
          <a:xfrm>
            <a:off x="507867" y="1133007"/>
            <a:ext cx="11173090" cy="5181600"/>
          </a:xfrm>
        </p:spPr>
        <p:txBody>
          <a:bodyPr/>
          <a:lstStyle/>
          <a:p>
            <a:r>
              <a:rPr lang="en-US" sz="3200" dirty="0" smtClean="0"/>
              <a:t>Reusable column templates that define…</a:t>
            </a:r>
          </a:p>
          <a:p>
            <a:pPr lvl="1"/>
            <a:r>
              <a:rPr lang="en-US" sz="2000" dirty="0" smtClean="0"/>
              <a:t>The underlying field type for column value</a:t>
            </a:r>
          </a:p>
          <a:p>
            <a:pPr lvl="1"/>
            <a:r>
              <a:rPr lang="en-US" sz="2000" dirty="0" smtClean="0"/>
              <a:t>The default value</a:t>
            </a:r>
          </a:p>
          <a:p>
            <a:pPr lvl="1"/>
            <a:r>
              <a:rPr lang="en-US" sz="2000" dirty="0" smtClean="0"/>
              <a:t>Rendering characteristics</a:t>
            </a:r>
          </a:p>
          <a:p>
            <a:r>
              <a:rPr lang="en-US" sz="3200" dirty="0" smtClean="0"/>
              <a:t>Each site has its own Site Column Gallery</a:t>
            </a:r>
          </a:p>
          <a:p>
            <a:pPr lvl="1"/>
            <a:r>
              <a:rPr lang="en-US" sz="2000" dirty="0" smtClean="0"/>
              <a:t>Site columns available in current site and sites below</a:t>
            </a:r>
          </a:p>
          <a:p>
            <a:pPr lvl="1"/>
            <a:r>
              <a:rPr lang="en-US" sz="2000" dirty="0" smtClean="0"/>
              <a:t>Site columns in top site available to site collection</a:t>
            </a:r>
            <a:endParaRPr lang="en-US" sz="2000" dirty="0"/>
          </a:p>
        </p:txBody>
      </p:sp>
      <p:pic>
        <p:nvPicPr>
          <p:cNvPr id="4" name="Picture 3"/>
          <p:cNvPicPr>
            <a:picLocks noChangeAspect="1"/>
          </p:cNvPicPr>
          <p:nvPr/>
        </p:nvPicPr>
        <p:blipFill>
          <a:blip r:embed="rId3"/>
          <a:stretch>
            <a:fillRect/>
          </a:stretch>
        </p:blipFill>
        <p:spPr>
          <a:xfrm>
            <a:off x="1206370" y="4127291"/>
            <a:ext cx="7696200" cy="2531644"/>
          </a:xfrm>
          <a:prstGeom prst="rect">
            <a:avLst/>
          </a:prstGeom>
          <a:ln>
            <a:solidFill>
              <a:schemeClr val="bg1">
                <a:lumMod val="50000"/>
              </a:schemeClr>
            </a:solidFill>
          </a:ln>
        </p:spPr>
      </p:pic>
    </p:spTree>
    <p:extLst>
      <p:ext uri="{BB962C8B-B14F-4D97-AF65-F5344CB8AC3E}">
        <p14:creationId xmlns:p14="http://schemas.microsoft.com/office/powerpoint/2010/main" val="416433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a:t>
            </a:r>
            <a:endParaRPr lang="en-US" dirty="0"/>
          </a:p>
        </p:txBody>
      </p:sp>
      <p:sp>
        <p:nvSpPr>
          <p:cNvPr id="3" name="Content Placeholder 2"/>
          <p:cNvSpPr>
            <a:spLocks noGrp="1"/>
          </p:cNvSpPr>
          <p:nvPr>
            <p:ph idx="1"/>
          </p:nvPr>
        </p:nvSpPr>
        <p:spPr/>
        <p:txBody>
          <a:bodyPr/>
          <a:lstStyle/>
          <a:p>
            <a:r>
              <a:rPr lang="en-US" dirty="0"/>
              <a:t>Reusable </a:t>
            </a:r>
            <a:r>
              <a:rPr lang="en-US" dirty="0" smtClean="0"/>
              <a:t>item/document templates </a:t>
            </a:r>
            <a:r>
              <a:rPr lang="en-US" dirty="0"/>
              <a:t>that define…</a:t>
            </a:r>
          </a:p>
          <a:p>
            <a:pPr lvl="1"/>
            <a:r>
              <a:rPr lang="en-US" dirty="0" smtClean="0"/>
              <a:t>A parent content type</a:t>
            </a:r>
          </a:p>
          <a:p>
            <a:pPr lvl="1"/>
            <a:r>
              <a:rPr lang="en-US" dirty="0" smtClean="0"/>
              <a:t>A collection of site columns</a:t>
            </a:r>
          </a:p>
          <a:p>
            <a:pPr lvl="1"/>
            <a:endParaRPr lang="en-US" dirty="0"/>
          </a:p>
          <a:p>
            <a:r>
              <a:rPr lang="en-US" dirty="0"/>
              <a:t>Each site has its own </a:t>
            </a:r>
            <a:r>
              <a:rPr lang="en-US" dirty="0" smtClean="0"/>
              <a:t>Content Type Gallery</a:t>
            </a:r>
            <a:endParaRPr lang="en-US" dirty="0"/>
          </a:p>
          <a:p>
            <a:pPr lvl="1"/>
            <a:r>
              <a:rPr lang="en-US" dirty="0" smtClean="0"/>
              <a:t>Content types available </a:t>
            </a:r>
            <a:r>
              <a:rPr lang="en-US" dirty="0"/>
              <a:t>in current site and sites below</a:t>
            </a:r>
          </a:p>
          <a:p>
            <a:pPr lvl="1"/>
            <a:r>
              <a:rPr lang="en-US" dirty="0"/>
              <a:t>Content types </a:t>
            </a:r>
            <a:r>
              <a:rPr lang="en-US" dirty="0" smtClean="0"/>
              <a:t>in </a:t>
            </a:r>
            <a:r>
              <a:rPr lang="en-US" dirty="0"/>
              <a:t>top site available to site collection</a:t>
            </a:r>
          </a:p>
          <a:p>
            <a:endParaRPr lang="en-US" dirty="0"/>
          </a:p>
        </p:txBody>
      </p:sp>
    </p:spTree>
    <p:extLst>
      <p:ext uri="{BB962C8B-B14F-4D97-AF65-F5344CB8AC3E}">
        <p14:creationId xmlns:p14="http://schemas.microsoft.com/office/powerpoint/2010/main" val="511414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400" dirty="0"/>
              <a:t>Content types designed in hierarchy</a:t>
            </a:r>
          </a:p>
          <a:p>
            <a:pPr lvl="1"/>
            <a:r>
              <a:rPr lang="en-US" sz="2000" dirty="0"/>
              <a:t>All content types inherit (aka derive) from </a:t>
            </a:r>
            <a:r>
              <a:rPr lang="en-US" sz="2000" b="1" dirty="0"/>
              <a:t>Item</a:t>
            </a:r>
          </a:p>
          <a:p>
            <a:pPr lvl="1"/>
            <a:r>
              <a:rPr lang="en-US" sz="2000" dirty="0"/>
              <a:t>Child content type inherits site columns from parent</a:t>
            </a:r>
          </a:p>
          <a:p>
            <a:pPr lvl="1"/>
            <a:r>
              <a:rPr lang="en-US" sz="2000" dirty="0"/>
              <a:t>Child content type can add new site columns</a:t>
            </a:r>
          </a:p>
          <a:p>
            <a:pPr lvl="1"/>
            <a:r>
              <a:rPr lang="en-US" sz="2000" dirty="0"/>
              <a:t>Child content type can remove site columns inherited from parent</a:t>
            </a:r>
          </a:p>
        </p:txBody>
      </p:sp>
      <p:sp>
        <p:nvSpPr>
          <p:cNvPr id="2" name="Title 1"/>
          <p:cNvSpPr>
            <a:spLocks noGrp="1"/>
          </p:cNvSpPr>
          <p:nvPr>
            <p:ph type="title"/>
          </p:nvPr>
        </p:nvSpPr>
        <p:spPr/>
        <p:txBody>
          <a:bodyPr/>
          <a:lstStyle/>
          <a:p>
            <a:r>
              <a:rPr lang="en-US" dirty="0" smtClean="0"/>
              <a:t>Content Type Hierarchy</a:t>
            </a:r>
            <a:endParaRPr lang="en-US" dirty="0"/>
          </a:p>
        </p:txBody>
      </p:sp>
      <p:grpSp>
        <p:nvGrpSpPr>
          <p:cNvPr id="11" name="Group 10"/>
          <p:cNvGrpSpPr/>
          <p:nvPr/>
        </p:nvGrpSpPr>
        <p:grpSpPr>
          <a:xfrm>
            <a:off x="2741612" y="3581400"/>
            <a:ext cx="4017818" cy="3048000"/>
            <a:chOff x="2057401" y="3352802"/>
            <a:chExt cx="4419602" cy="3352801"/>
          </a:xfrm>
        </p:grpSpPr>
        <p:sp>
          <p:nvSpPr>
            <p:cNvPr id="53" name="Rectangle 52"/>
            <p:cNvSpPr/>
            <p:nvPr/>
          </p:nvSpPr>
          <p:spPr>
            <a:xfrm>
              <a:off x="2057401" y="3352802"/>
              <a:ext cx="4419602" cy="335280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a:solidFill>
                    <a:schemeClr val="tx1"/>
                  </a:solidFill>
                </a:rPr>
                <a:t>SharePoint content type hierarchy</a:t>
              </a:r>
            </a:p>
          </p:txBody>
        </p:sp>
        <p:sp>
          <p:nvSpPr>
            <p:cNvPr id="4" name="Rectangle 3"/>
            <p:cNvSpPr/>
            <p:nvPr/>
          </p:nvSpPr>
          <p:spPr>
            <a:xfrm>
              <a:off x="2232315" y="3714458"/>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Item</a:t>
              </a:r>
            </a:p>
          </p:txBody>
        </p:sp>
        <p:cxnSp>
          <p:nvCxnSpPr>
            <p:cNvPr id="6" name="Straight Connector 5"/>
            <p:cNvCxnSpPr/>
            <p:nvPr/>
          </p:nvCxnSpPr>
          <p:spPr>
            <a:xfrm>
              <a:off x="3060260" y="4059308"/>
              <a:ext cx="0" cy="15241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3" y="415168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Announcement</a:t>
              </a:r>
            </a:p>
          </p:txBody>
        </p:sp>
        <p:cxnSp>
          <p:nvCxnSpPr>
            <p:cNvPr id="13" name="Straight Arrow Connector 12"/>
            <p:cNvCxnSpPr>
              <a:endCxn id="7" idx="1"/>
            </p:cNvCxnSpPr>
            <p:nvPr/>
          </p:nvCxnSpPr>
          <p:spPr>
            <a:xfrm>
              <a:off x="3060260" y="4310769"/>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3" y="457591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Contact</a:t>
              </a:r>
            </a:p>
          </p:txBody>
        </p:sp>
        <p:cxnSp>
          <p:nvCxnSpPr>
            <p:cNvPr id="18" name="Straight Arrow Connector 17"/>
            <p:cNvCxnSpPr>
              <a:endCxn id="17" idx="1"/>
            </p:cNvCxnSpPr>
            <p:nvPr/>
          </p:nvCxnSpPr>
          <p:spPr>
            <a:xfrm>
              <a:off x="3060260" y="4735001"/>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3" y="500014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Task</a:t>
              </a:r>
            </a:p>
          </p:txBody>
        </p:sp>
        <p:cxnSp>
          <p:nvCxnSpPr>
            <p:cNvPr id="20" name="Straight Arrow Connector 19"/>
            <p:cNvCxnSpPr>
              <a:endCxn id="19" idx="1"/>
            </p:cNvCxnSpPr>
            <p:nvPr/>
          </p:nvCxnSpPr>
          <p:spPr>
            <a:xfrm>
              <a:off x="3060260" y="5159231"/>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4"/>
              <a:ext cx="32711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7"/>
              <a:ext cx="0" cy="6756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70" y="582302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Form</a:t>
              </a:r>
            </a:p>
          </p:txBody>
        </p:sp>
        <p:cxnSp>
          <p:nvCxnSpPr>
            <p:cNvPr id="30" name="Straight Arrow Connector 29"/>
            <p:cNvCxnSpPr>
              <a:endCxn id="29" idx="1"/>
            </p:cNvCxnSpPr>
            <p:nvPr/>
          </p:nvCxnSpPr>
          <p:spPr>
            <a:xfrm>
              <a:off x="4258957" y="5982107"/>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70" y="6247253"/>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Picture</a:t>
              </a:r>
            </a:p>
          </p:txBody>
        </p:sp>
        <p:cxnSp>
          <p:nvCxnSpPr>
            <p:cNvPr id="32" name="Straight Arrow Connector 31"/>
            <p:cNvCxnSpPr>
              <a:endCxn id="31" idx="1"/>
            </p:cNvCxnSpPr>
            <p:nvPr/>
          </p:nvCxnSpPr>
          <p:spPr>
            <a:xfrm>
              <a:off x="4258957" y="6406342"/>
              <a:ext cx="327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Document</a:t>
              </a:r>
            </a:p>
          </p:txBody>
        </p:sp>
      </p:grpSp>
    </p:spTree>
    <p:extLst>
      <p:ext uri="{BB962C8B-B14F-4D97-AF65-F5344CB8AC3E}">
        <p14:creationId xmlns:p14="http://schemas.microsoft.com/office/powerpoint/2010/main" val="2825068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5fad15d0-477e-40da-a20d-40d4ca777cbd"/>
    <ds:schemaRef ds:uri="http://schemas.microsoft.com/office/2006/metadata/properties"/>
    <ds:schemaRef ds:uri="http://purl.org/dc/elements/1.1/"/>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2050</Words>
  <Application>Microsoft Office PowerPoint</Application>
  <PresentationFormat>Custom</PresentationFormat>
  <Paragraphs>273</Paragraphs>
  <Slides>34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Arial</vt:lpstr>
      <vt:lpstr>Calibri</vt:lpstr>
      <vt:lpstr>Consolas</vt:lpstr>
      <vt:lpstr>Courier New</vt:lpstr>
      <vt:lpstr>Lucida Console</vt:lpstr>
      <vt:lpstr>Segoe UI</vt:lpstr>
      <vt:lpstr>Segoe UI Light</vt:lpstr>
      <vt:lpstr>Times New Roman</vt:lpstr>
      <vt:lpstr>Wingdings</vt:lpstr>
      <vt:lpstr>5-30055_Office Template 2012 - 16x9 - White Background</vt:lpstr>
      <vt:lpstr>5-30055_Office Template 2012 - 16x9 - Colored Accent Slides</vt:lpstr>
      <vt:lpstr>Office 365 Development</vt:lpstr>
      <vt:lpstr>O3656-2 Deep dive into SharePoint lists for data storage</vt:lpstr>
      <vt:lpstr>Agenda </vt:lpstr>
      <vt:lpstr>SharePoint App Building Blocks</vt:lpstr>
      <vt:lpstr>Why Use SharePoint Storage?</vt:lpstr>
      <vt:lpstr>Site Columns and Content Types</vt:lpstr>
      <vt:lpstr>Site Columns</vt:lpstr>
      <vt:lpstr>Content Types</vt:lpstr>
      <vt:lpstr>Content Type Hierarchy</vt:lpstr>
      <vt:lpstr>Creating Custom Content Types</vt:lpstr>
      <vt:lpstr>Creating Custom Lists using XML</vt:lpstr>
      <vt:lpstr>Creating Site Columns using XML</vt:lpstr>
      <vt:lpstr>Creating Content Types using XML</vt:lpstr>
      <vt:lpstr>Visual Studio Content Type Designer</vt:lpstr>
      <vt:lpstr>Lists and Content Types</vt:lpstr>
      <vt:lpstr>Creating Lists with Visual Studio</vt:lpstr>
      <vt:lpstr>Creating a Standard List Instance</vt:lpstr>
      <vt:lpstr>Populating a New List with Items</vt:lpstr>
      <vt:lpstr>Creating Customizable List Templates</vt:lpstr>
      <vt:lpstr>Visual Studio List Designer</vt:lpstr>
      <vt:lpstr>PowerPoint Presentation</vt:lpstr>
      <vt:lpstr>Updating Site Columns and Content Types</vt:lpstr>
      <vt:lpstr>Feature Upgrade</vt:lpstr>
      <vt:lpstr>UpgradeActions</vt:lpstr>
      <vt:lpstr>Upgrading Content Types</vt:lpstr>
      <vt:lpstr>Triggering Feature Upgrade</vt:lpstr>
      <vt:lpstr>Upgrading Content Types – Special Note</vt:lpstr>
      <vt:lpstr>Creating Custom Lists using CSOM</vt:lpstr>
      <vt:lpstr>Remote Error Handling</vt:lpstr>
      <vt:lpstr>Creating a List</vt:lpstr>
      <vt:lpstr>Checking Whether the List Already Exists</vt:lpstr>
      <vt:lpstr>Creating List Items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 into SharePoint lists for data storage</dc:title>
  <dc:subject/>
  <dc:creator/>
  <cp:keywords/>
  <dc:description/>
  <cp:lastModifiedBy/>
  <cp:revision>1</cp:revision>
  <dcterms:created xsi:type="dcterms:W3CDTF">2014-07-23T12:37:45Z</dcterms:created>
  <dcterms:modified xsi:type="dcterms:W3CDTF">2014-12-10T14:28:24Z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