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778" r:id="rId6"/>
    <p:sldId id="779" r:id="rId7"/>
    <p:sldId id="780" r:id="rId8"/>
    <p:sldId id="788" r:id="rId9"/>
    <p:sldId id="783" r:id="rId10"/>
    <p:sldId id="913" r:id="rId11"/>
    <p:sldId id="914" r:id="rId12"/>
    <p:sldId id="928" r:id="rId13"/>
    <p:sldId id="911" r:id="rId14"/>
    <p:sldId id="901" r:id="rId15"/>
    <p:sldId id="915" r:id="rId16"/>
    <p:sldId id="903" r:id="rId17"/>
    <p:sldId id="904" r:id="rId18"/>
    <p:sldId id="916" r:id="rId19"/>
    <p:sldId id="912" r:id="rId20"/>
    <p:sldId id="905" r:id="rId21"/>
    <p:sldId id="917" r:id="rId22"/>
    <p:sldId id="918" r:id="rId23"/>
    <p:sldId id="919" r:id="rId24"/>
    <p:sldId id="924" r:id="rId25"/>
    <p:sldId id="925" r:id="rId26"/>
    <p:sldId id="907" r:id="rId27"/>
    <p:sldId id="908" r:id="rId28"/>
    <p:sldId id="885" r:id="rId29"/>
    <p:sldId id="886" r:id="rId30"/>
    <p:sldId id="921" r:id="rId31"/>
    <p:sldId id="922" r:id="rId32"/>
    <p:sldId id="923" r:id="rId33"/>
    <p:sldId id="920" r:id="rId34"/>
    <p:sldId id="926" r:id="rId35"/>
    <p:sldId id="927" r:id="rId36"/>
    <p:sldId id="868" r:id="rId37"/>
    <p:sldId id="853" r:id="rId38"/>
    <p:sldId id="654"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2048" autoAdjust="0"/>
  </p:normalViewPr>
  <p:slideViewPr>
    <p:cSldViewPr snapToGrid="0">
      <p:cViewPr varScale="1">
        <p:scale>
          <a:sx n="93" d="100"/>
          <a:sy n="93" d="100"/>
        </p:scale>
        <p:origin x="1134"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460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0170D7A-9E18-46B1-96D4-727DBF3F3357}"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136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34</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msopentech.com/apache-cordov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sdn.microsoft.com/en-us/library/dn757054.aspx"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19112" y="1082567"/>
            <a:ext cx="11326047" cy="5639998"/>
            <a:chOff x="1186106" y="1646748"/>
            <a:chExt cx="10701094" cy="5075816"/>
          </a:xfrm>
        </p:grpSpPr>
        <p:pic>
          <p:nvPicPr>
            <p:cNvPr id="2" name="Picture 1"/>
            <p:cNvPicPr>
              <a:picLocks noChangeAspect="1"/>
            </p:cNvPicPr>
            <p:nvPr/>
          </p:nvPicPr>
          <p:blipFill>
            <a:blip r:embed="rId2"/>
            <a:stretch>
              <a:fillRect/>
            </a:stretch>
          </p:blipFill>
          <p:spPr>
            <a:xfrm>
              <a:off x="1186106" y="1646748"/>
              <a:ext cx="7390335" cy="3007530"/>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6040879" y="4067438"/>
              <a:ext cx="5846321" cy="2655126"/>
            </a:xfrm>
            <a:prstGeom prst="rect">
              <a:avLst/>
            </a:prstGeom>
            <a:ln>
              <a:solidFill>
                <a:schemeClr val="bg1">
                  <a:lumMod val="50000"/>
                </a:schemeClr>
              </a:solidFill>
            </a:ln>
          </p:spPr>
        </p:pic>
      </p:grpSp>
      <p:sp>
        <p:nvSpPr>
          <p:cNvPr id="4" name="Title 3"/>
          <p:cNvSpPr>
            <a:spLocks noGrp="1"/>
          </p:cNvSpPr>
          <p:nvPr>
            <p:ph type="title"/>
          </p:nvPr>
        </p:nvSpPr>
        <p:spPr/>
        <p:txBody>
          <a:bodyPr/>
          <a:lstStyle/>
          <a:p>
            <a:r>
              <a:rPr lang="en-US" sz="4800" dirty="0" smtClean="0"/>
              <a:t>Multi-Device Hybrid Apps for Visual Studio</a:t>
            </a:r>
            <a:endParaRPr lang="en-US" sz="4800" dirty="0"/>
          </a:p>
        </p:txBody>
      </p:sp>
    </p:spTree>
    <p:extLst>
      <p:ext uri="{BB962C8B-B14F-4D97-AF65-F5344CB8AC3E}">
        <p14:creationId xmlns:p14="http://schemas.microsoft.com/office/powerpoint/2010/main" val="31993458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Cordova Apps</a:t>
            </a:r>
          </a:p>
        </p:txBody>
      </p:sp>
    </p:spTree>
    <p:extLst>
      <p:ext uri="{BB962C8B-B14F-4D97-AF65-F5344CB8AC3E}">
        <p14:creationId xmlns:p14="http://schemas.microsoft.com/office/powerpoint/2010/main" val="19502592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5486" y="2634789"/>
            <a:ext cx="7545116" cy="3902646"/>
          </a:xfrm>
          <a:prstGeom prst="rect">
            <a:avLst/>
          </a:prstGeom>
        </p:spPr>
      </p:pic>
      <p:sp>
        <p:nvSpPr>
          <p:cNvPr id="5" name="Title 4"/>
          <p:cNvSpPr>
            <a:spLocks noGrp="1"/>
          </p:cNvSpPr>
          <p:nvPr>
            <p:ph type="title"/>
          </p:nvPr>
        </p:nvSpPr>
        <p:spPr/>
        <p:txBody>
          <a:bodyPr/>
          <a:lstStyle/>
          <a:p>
            <a:r>
              <a:rPr lang="en-US" dirty="0" smtClean="0"/>
              <a:t>Creating a Cordova App</a:t>
            </a:r>
            <a:endParaRPr lang="en-US" dirty="0"/>
          </a:p>
        </p:txBody>
      </p:sp>
      <p:sp>
        <p:nvSpPr>
          <p:cNvPr id="6" name="Text Placeholder 5"/>
          <p:cNvSpPr>
            <a:spLocks noGrp="1"/>
          </p:cNvSpPr>
          <p:nvPr>
            <p:ph type="body" sz="quarter" idx="10"/>
          </p:nvPr>
        </p:nvSpPr>
        <p:spPr/>
        <p:txBody>
          <a:bodyPr/>
          <a:lstStyle/>
          <a:p>
            <a:r>
              <a:rPr lang="en-US" dirty="0" smtClean="0"/>
              <a:t>Use the Blank App (Apache Cordova) template</a:t>
            </a:r>
          </a:p>
          <a:p>
            <a:pPr lvl="1"/>
            <a:r>
              <a:rPr lang="en-US" dirty="0" smtClean="0"/>
              <a:t>Templates &gt; JavaScript &gt; Multi-Device Hybrid Apps</a:t>
            </a:r>
            <a:endParaRPr lang="en-US" dirty="0"/>
          </a:p>
        </p:txBody>
      </p:sp>
    </p:spTree>
    <p:extLst>
      <p:ext uri="{BB962C8B-B14F-4D97-AF65-F5344CB8AC3E}">
        <p14:creationId xmlns:p14="http://schemas.microsoft.com/office/powerpoint/2010/main" val="33672924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9112" y="1103246"/>
            <a:ext cx="6133137" cy="4930349"/>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Cordova App Starting Point</a:t>
            </a:r>
            <a:endParaRPr lang="en-US" dirty="0"/>
          </a:p>
        </p:txBody>
      </p:sp>
      <p:pic>
        <p:nvPicPr>
          <p:cNvPr id="3" name="Picture 2"/>
          <p:cNvPicPr>
            <a:picLocks noChangeAspect="1"/>
          </p:cNvPicPr>
          <p:nvPr/>
        </p:nvPicPr>
        <p:blipFill>
          <a:blip r:embed="rId3"/>
          <a:stretch>
            <a:fillRect/>
          </a:stretch>
        </p:blipFill>
        <p:spPr>
          <a:xfrm>
            <a:off x="5028723" y="4510862"/>
            <a:ext cx="4785360" cy="226314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5028723" y="1719825"/>
            <a:ext cx="6141720" cy="2510790"/>
          </a:xfrm>
          <a:prstGeom prst="rect">
            <a:avLst/>
          </a:prstGeom>
          <a:ln>
            <a:solidFill>
              <a:schemeClr val="bg1">
                <a:lumMod val="50000"/>
              </a:schemeClr>
            </a:solidFill>
          </a:ln>
        </p:spPr>
      </p:pic>
      <p:cxnSp>
        <p:nvCxnSpPr>
          <p:cNvPr id="7" name="Straight Arrow Connector 6"/>
          <p:cNvCxnSpPr/>
          <p:nvPr/>
        </p:nvCxnSpPr>
        <p:spPr>
          <a:xfrm flipV="1">
            <a:off x="2396359" y="3079531"/>
            <a:ext cx="2385848" cy="143133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322786" y="5255172"/>
            <a:ext cx="2522483" cy="1051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1034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1043" y="3748308"/>
            <a:ext cx="10135936" cy="2760977"/>
          </a:xfrm>
          <a:prstGeom prst="rect">
            <a:avLst/>
          </a:prstGeom>
        </p:spPr>
      </p:pic>
      <p:sp>
        <p:nvSpPr>
          <p:cNvPr id="2" name="Title 1"/>
          <p:cNvSpPr>
            <a:spLocks noGrp="1"/>
          </p:cNvSpPr>
          <p:nvPr>
            <p:ph type="title"/>
          </p:nvPr>
        </p:nvSpPr>
        <p:spPr/>
        <p:txBody>
          <a:bodyPr/>
          <a:lstStyle/>
          <a:p>
            <a:r>
              <a:rPr lang="en-US" dirty="0" smtClean="0"/>
              <a:t>Selecting a Debug Target</a:t>
            </a:r>
            <a:endParaRPr lang="en-US" dirty="0"/>
          </a:p>
        </p:txBody>
      </p:sp>
      <p:sp>
        <p:nvSpPr>
          <p:cNvPr id="3" name="Text Placeholder 2"/>
          <p:cNvSpPr>
            <a:spLocks noGrp="1"/>
          </p:cNvSpPr>
          <p:nvPr>
            <p:ph type="body" sz="quarter" idx="10"/>
          </p:nvPr>
        </p:nvSpPr>
        <p:spPr/>
        <p:txBody>
          <a:bodyPr/>
          <a:lstStyle/>
          <a:p>
            <a:r>
              <a:rPr lang="en-US" dirty="0" smtClean="0"/>
              <a:t>Android</a:t>
            </a:r>
          </a:p>
          <a:p>
            <a:r>
              <a:rPr lang="en-US" dirty="0" smtClean="0"/>
              <a:t>Windows Phone</a:t>
            </a:r>
          </a:p>
          <a:p>
            <a:r>
              <a:rPr lang="en-US" dirty="0" smtClean="0"/>
              <a:t>Other Windows Devices</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17852757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01043" y="4213908"/>
            <a:ext cx="8149264" cy="1996463"/>
          </a:xfrm>
          <a:prstGeom prst="rect">
            <a:avLst/>
          </a:prstGeom>
        </p:spPr>
      </p:pic>
      <p:sp>
        <p:nvSpPr>
          <p:cNvPr id="2" name="Title 1"/>
          <p:cNvSpPr>
            <a:spLocks noGrp="1"/>
          </p:cNvSpPr>
          <p:nvPr>
            <p:ph type="title"/>
          </p:nvPr>
        </p:nvSpPr>
        <p:spPr/>
        <p:txBody>
          <a:bodyPr/>
          <a:lstStyle/>
          <a:p>
            <a:r>
              <a:rPr lang="en-US" dirty="0" smtClean="0"/>
              <a:t>Android Emulators and Debugging</a:t>
            </a:r>
            <a:endParaRPr lang="en-US" dirty="0"/>
          </a:p>
        </p:txBody>
      </p:sp>
      <p:sp>
        <p:nvSpPr>
          <p:cNvPr id="3" name="Text Placeholder 2"/>
          <p:cNvSpPr>
            <a:spLocks noGrp="1"/>
          </p:cNvSpPr>
          <p:nvPr>
            <p:ph type="body" sz="quarter" idx="10"/>
          </p:nvPr>
        </p:nvSpPr>
        <p:spPr/>
        <p:txBody>
          <a:bodyPr/>
          <a:lstStyle/>
          <a:p>
            <a:r>
              <a:rPr lang="en-GB" dirty="0" smtClean="0"/>
              <a:t>Apache </a:t>
            </a:r>
            <a:r>
              <a:rPr lang="en-GB" dirty="0"/>
              <a:t>Ripple </a:t>
            </a:r>
            <a:r>
              <a:rPr lang="en-GB" dirty="0" smtClean="0"/>
              <a:t>emulator</a:t>
            </a:r>
          </a:p>
          <a:p>
            <a:r>
              <a:rPr lang="en-GB" dirty="0" smtClean="0"/>
              <a:t>Android emulator</a:t>
            </a:r>
          </a:p>
          <a:p>
            <a:r>
              <a:rPr lang="en-GB" dirty="0" err="1" smtClean="0"/>
              <a:t>Genymotion</a:t>
            </a:r>
            <a:r>
              <a:rPr lang="en-GB" dirty="0" smtClean="0"/>
              <a:t> emulator</a:t>
            </a:r>
          </a:p>
          <a:p>
            <a:r>
              <a:rPr lang="en-GB" dirty="0" smtClean="0"/>
              <a:t>Android </a:t>
            </a:r>
            <a:r>
              <a:rPr lang="en-GB" dirty="0"/>
              <a:t>device </a:t>
            </a:r>
          </a:p>
          <a:p>
            <a:endParaRPr lang="en-GB"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4517269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7452" y="2726876"/>
            <a:ext cx="8812066" cy="4016118"/>
          </a:xfrm>
          <a:prstGeom prst="rect">
            <a:avLst/>
          </a:prstGeom>
        </p:spPr>
      </p:pic>
      <p:sp>
        <p:nvSpPr>
          <p:cNvPr id="3" name="Title 2"/>
          <p:cNvSpPr>
            <a:spLocks noGrp="1"/>
          </p:cNvSpPr>
          <p:nvPr>
            <p:ph type="title"/>
          </p:nvPr>
        </p:nvSpPr>
        <p:spPr/>
        <p:txBody>
          <a:bodyPr/>
          <a:lstStyle/>
          <a:p>
            <a:r>
              <a:rPr lang="en-US" dirty="0" smtClean="0"/>
              <a:t>Debugging with Ripple</a:t>
            </a:r>
            <a:endParaRPr lang="en-US" dirty="0"/>
          </a:p>
        </p:txBody>
      </p:sp>
      <p:sp>
        <p:nvSpPr>
          <p:cNvPr id="4" name="Text Placeholder 3"/>
          <p:cNvSpPr>
            <a:spLocks noGrp="1"/>
          </p:cNvSpPr>
          <p:nvPr>
            <p:ph type="body" sz="quarter" idx="10"/>
          </p:nvPr>
        </p:nvSpPr>
        <p:spPr/>
        <p:txBody>
          <a:bodyPr/>
          <a:lstStyle/>
          <a:p>
            <a:r>
              <a:rPr lang="en-US" sz="3600" dirty="0" smtClean="0"/>
              <a:t>Included with Android SDK</a:t>
            </a:r>
          </a:p>
          <a:p>
            <a:r>
              <a:rPr lang="en-US" sz="3600" dirty="0" smtClean="0"/>
              <a:t>Runs inside Chrome browser</a:t>
            </a:r>
            <a:endParaRPr lang="en-US" sz="3600" dirty="0"/>
          </a:p>
        </p:txBody>
      </p:sp>
    </p:spTree>
    <p:extLst>
      <p:ext uri="{BB962C8B-B14F-4D97-AF65-F5344CB8AC3E}">
        <p14:creationId xmlns:p14="http://schemas.microsoft.com/office/powerpoint/2010/main" val="2855917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Debugging with Windows Phone</a:t>
            </a:r>
            <a:endParaRPr lang="en-US" sz="4800" dirty="0"/>
          </a:p>
        </p:txBody>
      </p:sp>
      <p:sp>
        <p:nvSpPr>
          <p:cNvPr id="6" name="Text Placeholder 5"/>
          <p:cNvSpPr>
            <a:spLocks noGrp="1"/>
          </p:cNvSpPr>
          <p:nvPr>
            <p:ph type="body" sz="quarter" idx="10"/>
          </p:nvPr>
        </p:nvSpPr>
        <p:spPr/>
        <p:txBody>
          <a:bodyPr/>
          <a:lstStyle/>
          <a:p>
            <a:r>
              <a:rPr lang="en-US" dirty="0" smtClean="0"/>
              <a:t>You can use a Windows Phone emulator</a:t>
            </a:r>
          </a:p>
          <a:p>
            <a:r>
              <a:rPr lang="en-US" dirty="0" smtClean="0"/>
              <a:t>You can use an attached Windows Phone device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1249279" y="3029025"/>
            <a:ext cx="6244597" cy="3462970"/>
          </a:xfrm>
          <a:prstGeom prst="rect">
            <a:avLst/>
          </a:prstGeom>
        </p:spPr>
      </p:pic>
    </p:spTree>
    <p:extLst>
      <p:ext uri="{BB962C8B-B14F-4D97-AF65-F5344CB8AC3E}">
        <p14:creationId xmlns:p14="http://schemas.microsoft.com/office/powerpoint/2010/main" val="1849431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Creating and Running a Cordova App Project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0579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Cordova Apps and Office </a:t>
            </a:r>
            <a:r>
              <a:rPr lang="en-US" sz="7200" dirty="0" smtClean="0"/>
              <a:t>365</a:t>
            </a:r>
            <a:endParaRPr lang="en-US" sz="7200" dirty="0"/>
          </a:p>
        </p:txBody>
      </p:sp>
    </p:spTree>
    <p:extLst>
      <p:ext uri="{BB962C8B-B14F-4D97-AF65-F5344CB8AC3E}">
        <p14:creationId xmlns:p14="http://schemas.microsoft.com/office/powerpoint/2010/main" val="17573577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740299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a:t>
                      </a:r>
                      <a:r>
                        <a:rPr lang="en-GB" sz="1800" b="0" dirty="0" smtClean="0"/>
                        <a:t>Deep dive into Mobile Development with Office 365 and Cordova</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a:t>
                      </a:r>
                      <a:r>
                        <a:rPr lang="en-US" sz="1800" b="1" baseline="0" dirty="0" smtClean="0"/>
                        <a:t> </a:t>
                      </a:r>
                      <a:r>
                        <a:rPr lang="en-US" sz="1800" b="1" kern="1200" dirty="0" smtClean="0">
                          <a:solidFill>
                            <a:schemeClr val="dk1"/>
                          </a:solidFill>
                          <a:effectLst/>
                          <a:latin typeface="+mn-lt"/>
                          <a:ea typeface="+mn-ea"/>
                          <a:cs typeface="+mn-cs"/>
                        </a:rPr>
                        <a:t>Deep dive into native Universal Windows App Development with Office 365 APIs</a:t>
                      </a:r>
                      <a:endParaRPr lang="en-US" sz="1800" b="1"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b="1" kern="1200" dirty="0" smtClean="0">
                          <a:solidFill>
                            <a:schemeClr val="dk1"/>
                          </a:solidFill>
                          <a:effectLst/>
                          <a:latin typeface="+mn-lt"/>
                          <a:ea typeface="+mn-ea"/>
                          <a:cs typeface="+mn-cs"/>
                        </a:rPr>
                        <a:t>Deep dive into native </a:t>
                      </a:r>
                      <a:r>
                        <a:rPr lang="en-US" sz="1800" b="1" kern="1200" dirty="0" err="1" smtClean="0">
                          <a:solidFill>
                            <a:schemeClr val="dk1"/>
                          </a:solidFill>
                          <a:effectLst/>
                          <a:latin typeface="+mn-lt"/>
                          <a:ea typeface="+mn-ea"/>
                          <a:cs typeface="+mn-cs"/>
                        </a:rPr>
                        <a:t>Xamarin</a:t>
                      </a:r>
                      <a:r>
                        <a:rPr lang="en-US" sz="1800" b="1" kern="1200" dirty="0" smtClean="0">
                          <a:solidFill>
                            <a:schemeClr val="dk1"/>
                          </a:solidFill>
                          <a:effectLst/>
                          <a:latin typeface="+mn-lt"/>
                          <a:ea typeface="+mn-ea"/>
                          <a:cs typeface="+mn-cs"/>
                        </a:rPr>
                        <a:t> Development with Office 365 APIs</a:t>
                      </a:r>
                      <a:endParaRPr lang="en-US" sz="1800" b="0" dirty="0" smtClean="0"/>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pic>
        <p:nvPicPr>
          <p:cNvPr id="12" name="Picture 11"/>
          <p:cNvPicPr>
            <a:picLocks noChangeAspect="1"/>
          </p:cNvPicPr>
          <p:nvPr/>
        </p:nvPicPr>
        <p:blipFill>
          <a:blip r:embed="rId3"/>
          <a:stretch>
            <a:fillRect/>
          </a:stretch>
        </p:blipFill>
        <p:spPr>
          <a:xfrm>
            <a:off x="1405844" y="1751526"/>
            <a:ext cx="5278735" cy="2735762"/>
          </a:xfrm>
          <a:prstGeom prst="rect">
            <a:avLst/>
          </a:prstGeom>
        </p:spPr>
      </p:pic>
    </p:spTree>
    <p:extLst>
      <p:ext uri="{BB962C8B-B14F-4D97-AF65-F5344CB8AC3E}">
        <p14:creationId xmlns:p14="http://schemas.microsoft.com/office/powerpoint/2010/main" val="25293109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0536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7151" y="1672293"/>
            <a:ext cx="4230476" cy="5017541"/>
          </a:xfrm>
          <a:prstGeom prst="rect">
            <a:avLst/>
          </a:prstGeom>
        </p:spPr>
      </p:pic>
      <p:sp>
        <p:nvSpPr>
          <p:cNvPr id="3" name="Title 2"/>
          <p:cNvSpPr>
            <a:spLocks noGrp="1"/>
          </p:cNvSpPr>
          <p:nvPr>
            <p:ph type="title"/>
          </p:nvPr>
        </p:nvSpPr>
        <p:spPr/>
        <p:txBody>
          <a:bodyPr/>
          <a:lstStyle/>
          <a:p>
            <a:r>
              <a:rPr lang="en-US" dirty="0" smtClean="0"/>
              <a:t>Office 365 API Libraries</a:t>
            </a:r>
            <a:endParaRPr lang="en-US" dirty="0"/>
          </a:p>
        </p:txBody>
      </p:sp>
      <p:sp>
        <p:nvSpPr>
          <p:cNvPr id="4" name="Text Placeholder 3"/>
          <p:cNvSpPr>
            <a:spLocks noGrp="1"/>
          </p:cNvSpPr>
          <p:nvPr>
            <p:ph type="body" sz="quarter" idx="10"/>
          </p:nvPr>
        </p:nvSpPr>
        <p:spPr/>
        <p:txBody>
          <a:bodyPr/>
          <a:lstStyle/>
          <a:p>
            <a:r>
              <a:rPr lang="en-US" dirty="0" smtClean="0"/>
              <a:t>Added with Connected Service</a:t>
            </a:r>
          </a:p>
          <a:p>
            <a:pPr lvl="1"/>
            <a:r>
              <a:rPr lang="en-US" dirty="0" smtClean="0"/>
              <a:t>Provides JS libraries for AAD authentication</a:t>
            </a:r>
          </a:p>
          <a:p>
            <a:pPr lvl="1"/>
            <a:r>
              <a:rPr lang="en-US" dirty="0" smtClean="0"/>
              <a:t>Provides JS libraries for accessing Exchange</a:t>
            </a:r>
          </a:p>
          <a:p>
            <a:pPr lvl="1"/>
            <a:r>
              <a:rPr lang="en-US" dirty="0"/>
              <a:t>Provides JS libraries for accessing </a:t>
            </a:r>
            <a:r>
              <a:rPr lang="en-US" dirty="0" smtClean="0"/>
              <a:t>SharePoint</a:t>
            </a:r>
            <a:endParaRPr lang="en-US" dirty="0"/>
          </a:p>
        </p:txBody>
      </p:sp>
    </p:spTree>
    <p:extLst>
      <p:ext uri="{BB962C8B-B14F-4D97-AF65-F5344CB8AC3E}">
        <p14:creationId xmlns:p14="http://schemas.microsoft.com/office/powerpoint/2010/main" val="41997409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27778" y="1181566"/>
            <a:ext cx="2217078" cy="3578524"/>
          </a:xfrm>
          <a:prstGeom prst="rect">
            <a:avLst/>
          </a:prstGeom>
        </p:spPr>
      </p:pic>
      <p:pic>
        <p:nvPicPr>
          <p:cNvPr id="3" name="Picture 2"/>
          <p:cNvPicPr>
            <a:picLocks noChangeAspect="1"/>
          </p:cNvPicPr>
          <p:nvPr/>
        </p:nvPicPr>
        <p:blipFill>
          <a:blip r:embed="rId3"/>
          <a:stretch>
            <a:fillRect/>
          </a:stretch>
        </p:blipFill>
        <p:spPr>
          <a:xfrm>
            <a:off x="934270" y="2744055"/>
            <a:ext cx="8253523" cy="3863910"/>
          </a:xfrm>
          <a:prstGeom prst="rect">
            <a:avLst/>
          </a:prstGeom>
          <a:ln>
            <a:solidFill>
              <a:schemeClr val="bg1">
                <a:lumMod val="50000"/>
              </a:schemeClr>
            </a:solidFill>
          </a:ln>
        </p:spPr>
      </p:pic>
      <p:cxnSp>
        <p:nvCxnSpPr>
          <p:cNvPr id="4" name="Straight Arrow Connector 3"/>
          <p:cNvCxnSpPr/>
          <p:nvPr/>
        </p:nvCxnSpPr>
        <p:spPr>
          <a:xfrm flipH="1">
            <a:off x="8513379" y="3969869"/>
            <a:ext cx="1348828" cy="70614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a:lstStyle/>
          <a:p>
            <a:r>
              <a:rPr lang="en-US" dirty="0" smtClean="0"/>
              <a:t>Linking to settings.js</a:t>
            </a:r>
            <a:endParaRPr lang="en-US" dirty="0"/>
          </a:p>
        </p:txBody>
      </p:sp>
      <p:sp>
        <p:nvSpPr>
          <p:cNvPr id="10" name="Text Placeholder 9"/>
          <p:cNvSpPr>
            <a:spLocks noGrp="1"/>
          </p:cNvSpPr>
          <p:nvPr>
            <p:ph type="body" sz="quarter" idx="10"/>
          </p:nvPr>
        </p:nvSpPr>
        <p:spPr/>
        <p:txBody>
          <a:bodyPr/>
          <a:lstStyle/>
          <a:p>
            <a:r>
              <a:rPr lang="en-US" dirty="0" smtClean="0"/>
              <a:t>Link index.html to settings.js</a:t>
            </a:r>
          </a:p>
          <a:p>
            <a:pPr lvl="1"/>
            <a:r>
              <a:rPr lang="en-US" dirty="0" smtClean="0"/>
              <a:t>The JavaScript inside automatically links to other script files</a:t>
            </a:r>
            <a:endParaRPr lang="en-US" dirty="0"/>
          </a:p>
        </p:txBody>
      </p:sp>
    </p:spTree>
    <p:extLst>
      <p:ext uri="{BB962C8B-B14F-4D97-AF65-F5344CB8AC3E}">
        <p14:creationId xmlns:p14="http://schemas.microsoft.com/office/powerpoint/2010/main" val="23519521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622" y="1422594"/>
            <a:ext cx="9916785" cy="4841572"/>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Connecting with the Office 365 APIs</a:t>
            </a:r>
            <a:endParaRPr lang="en-US" dirty="0"/>
          </a:p>
        </p:txBody>
      </p:sp>
      <p:pic>
        <p:nvPicPr>
          <p:cNvPr id="4" name="Picture 3"/>
          <p:cNvPicPr>
            <a:picLocks noChangeAspect="1"/>
          </p:cNvPicPr>
          <p:nvPr/>
        </p:nvPicPr>
        <p:blipFill>
          <a:blip r:embed="rId3"/>
          <a:stretch>
            <a:fillRect/>
          </a:stretch>
        </p:blipFill>
        <p:spPr>
          <a:xfrm>
            <a:off x="9732579" y="2630704"/>
            <a:ext cx="2336843" cy="4124820"/>
          </a:xfrm>
          <a:prstGeom prst="rect">
            <a:avLst/>
          </a:prstGeom>
        </p:spPr>
      </p:pic>
    </p:spTree>
    <p:extLst>
      <p:ext uri="{BB962C8B-B14F-4D97-AF65-F5344CB8AC3E}">
        <p14:creationId xmlns:p14="http://schemas.microsoft.com/office/powerpoint/2010/main" val="8012628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834" y="1521044"/>
            <a:ext cx="10090698" cy="2498891"/>
          </a:xfrm>
          <a:prstGeom prst="rect">
            <a:avLst/>
          </a:prstGeom>
          <a:solidFill>
            <a:schemeClr val="bg1">
              <a:lumMod val="50000"/>
            </a:schemeClr>
          </a:solidFill>
          <a:ln>
            <a:solidFill>
              <a:schemeClr val="bg1">
                <a:lumMod val="50000"/>
              </a:schemeClr>
            </a:solidFill>
          </a:ln>
        </p:spPr>
      </p:pic>
      <p:sp>
        <p:nvSpPr>
          <p:cNvPr id="3" name="Title 2"/>
          <p:cNvSpPr>
            <a:spLocks noGrp="1"/>
          </p:cNvSpPr>
          <p:nvPr>
            <p:ph type="title"/>
          </p:nvPr>
        </p:nvSpPr>
        <p:spPr/>
        <p:txBody>
          <a:bodyPr/>
          <a:lstStyle/>
          <a:p>
            <a:r>
              <a:rPr lang="en-US" dirty="0" smtClean="0"/>
              <a:t>Accessing Office 365 Contacts</a:t>
            </a:r>
            <a:endParaRPr lang="en-US" dirty="0"/>
          </a:p>
        </p:txBody>
      </p:sp>
    </p:spTree>
    <p:extLst>
      <p:ext uri="{BB962C8B-B14F-4D97-AF65-F5344CB8AC3E}">
        <p14:creationId xmlns:p14="http://schemas.microsoft.com/office/powerpoint/2010/main" val="19084683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App using Windows Phone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4" name="Picture 3"/>
          <p:cNvPicPr>
            <a:picLocks noChangeAspect="1"/>
          </p:cNvPicPr>
          <p:nvPr/>
        </p:nvPicPr>
        <p:blipFill>
          <a:blip r:embed="rId2"/>
          <a:stretch>
            <a:fillRect/>
          </a:stretch>
        </p:blipFill>
        <p:spPr>
          <a:xfrm>
            <a:off x="995176" y="1209135"/>
            <a:ext cx="2940541" cy="5190422"/>
          </a:xfrm>
          <a:prstGeom prst="rect">
            <a:avLst/>
          </a:prstGeom>
        </p:spPr>
      </p:pic>
      <p:pic>
        <p:nvPicPr>
          <p:cNvPr id="5" name="Picture 4"/>
          <p:cNvPicPr>
            <a:picLocks noChangeAspect="1"/>
          </p:cNvPicPr>
          <p:nvPr/>
        </p:nvPicPr>
        <p:blipFill>
          <a:blip r:embed="rId3"/>
          <a:stretch>
            <a:fillRect/>
          </a:stretch>
        </p:blipFill>
        <p:spPr>
          <a:xfrm>
            <a:off x="4705405" y="1202191"/>
            <a:ext cx="2872826" cy="5154639"/>
          </a:xfrm>
          <a:prstGeom prst="rect">
            <a:avLst/>
          </a:prstGeom>
        </p:spPr>
      </p:pic>
      <p:pic>
        <p:nvPicPr>
          <p:cNvPr id="6" name="Picture 5"/>
          <p:cNvPicPr>
            <a:picLocks noChangeAspect="1"/>
          </p:cNvPicPr>
          <p:nvPr/>
        </p:nvPicPr>
        <p:blipFill>
          <a:blip r:embed="rId4"/>
          <a:stretch>
            <a:fillRect/>
          </a:stretch>
        </p:blipFill>
        <p:spPr>
          <a:xfrm>
            <a:off x="8363465" y="1202191"/>
            <a:ext cx="2858530" cy="5154640"/>
          </a:xfrm>
          <a:prstGeom prst="rect">
            <a:avLst/>
          </a:prstGeom>
        </p:spPr>
      </p:pic>
      <p:sp>
        <p:nvSpPr>
          <p:cNvPr id="7" name="Right Arrow 6"/>
          <p:cNvSpPr/>
          <p:nvPr/>
        </p:nvSpPr>
        <p:spPr bwMode="auto">
          <a:xfrm>
            <a:off x="4078014" y="3195145"/>
            <a:ext cx="441434" cy="28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677793" y="3189894"/>
            <a:ext cx="441434" cy="28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66183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Examining the CordovaOffice365API App Project</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282861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b="1" dirty="0" smtClean="0"/>
              <a:t>Deep </a:t>
            </a:r>
            <a:r>
              <a:rPr lang="en-GB" sz="4800" b="1" dirty="0"/>
              <a:t>dive into Mobile Development with Office 365 and Cordova</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Cordova Apps and </a:t>
            </a:r>
            <a:r>
              <a:rPr lang="en-US" sz="7200" dirty="0" err="1"/>
              <a:t>AngularJS</a:t>
            </a:r>
            <a:endParaRPr lang="en-US" sz="7200" dirty="0"/>
          </a:p>
        </p:txBody>
      </p:sp>
    </p:spTree>
    <p:extLst>
      <p:ext uri="{BB962C8B-B14F-4D97-AF65-F5344CB8AC3E}">
        <p14:creationId xmlns:p14="http://schemas.microsoft.com/office/powerpoint/2010/main" val="12428869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an Cordova/Angular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stretch>
            <a:fillRect/>
          </a:stretch>
        </p:blipFill>
        <p:spPr>
          <a:xfrm>
            <a:off x="1501800" y="1208689"/>
            <a:ext cx="3577661" cy="5490535"/>
          </a:xfrm>
          <a:prstGeom prst="rect">
            <a:avLst/>
          </a:prstGeom>
        </p:spPr>
      </p:pic>
    </p:spTree>
    <p:extLst>
      <p:ext uri="{BB962C8B-B14F-4D97-AF65-F5344CB8AC3E}">
        <p14:creationId xmlns:p14="http://schemas.microsoft.com/office/powerpoint/2010/main" val="26062386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the </a:t>
            </a:r>
            <a:r>
              <a:rPr lang="en-US" dirty="0" err="1" smtClean="0"/>
              <a:t>CordovaAngular</a:t>
            </a:r>
            <a:r>
              <a:rPr lang="en-US" dirty="0" smtClean="0"/>
              <a:t> project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Cordova Overview</a:t>
            </a:r>
          </a:p>
          <a:p>
            <a:r>
              <a:rPr lang="en-US" dirty="0"/>
              <a:t>Developing Cordova Apps</a:t>
            </a:r>
          </a:p>
          <a:p>
            <a:r>
              <a:rPr lang="en-US" dirty="0"/>
              <a:t>Cordova Apps and Office 365</a:t>
            </a:r>
          </a:p>
          <a:p>
            <a:r>
              <a:rPr lang="en-US" dirty="0"/>
              <a:t>Cordova Apps and </a:t>
            </a:r>
            <a:r>
              <a:rPr lang="en-US" dirty="0" err="1"/>
              <a:t>AngularJS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Cordova Overview</a:t>
            </a:r>
          </a:p>
          <a:p>
            <a:r>
              <a:rPr lang="en-US" dirty="0" smtClean="0"/>
              <a:t>Developing Cordova Apps</a:t>
            </a:r>
          </a:p>
          <a:p>
            <a:r>
              <a:rPr lang="en-US" dirty="0" smtClean="0"/>
              <a:t>Cordova Apps and Office 365</a:t>
            </a:r>
          </a:p>
          <a:p>
            <a:r>
              <a:rPr lang="en-US" dirty="0"/>
              <a:t>Cordova </a:t>
            </a:r>
            <a:r>
              <a:rPr lang="en-US" dirty="0" smtClean="0"/>
              <a:t>Apps and </a:t>
            </a:r>
            <a:r>
              <a:rPr lang="en-US" dirty="0" err="1" smtClean="0"/>
              <a:t>AngularJS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Cordova </a:t>
            </a:r>
            <a:r>
              <a:rPr lang="en-US" dirty="0" smtClean="0"/>
              <a:t>Overview</a:t>
            </a:r>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Hybrid App?</a:t>
            </a:r>
            <a:endParaRPr lang="en-US" dirty="0"/>
          </a:p>
        </p:txBody>
      </p:sp>
      <p:sp>
        <p:nvSpPr>
          <p:cNvPr id="3" name="Text Placeholder 2"/>
          <p:cNvSpPr>
            <a:spLocks noGrp="1"/>
          </p:cNvSpPr>
          <p:nvPr>
            <p:ph type="body" sz="quarter" idx="10"/>
          </p:nvPr>
        </p:nvSpPr>
        <p:spPr/>
        <p:txBody>
          <a:bodyPr/>
          <a:lstStyle/>
          <a:p>
            <a:r>
              <a:rPr lang="en-US" dirty="0" smtClean="0"/>
              <a:t>An app created with HTML5, CSS3 and JavaScript</a:t>
            </a:r>
          </a:p>
          <a:p>
            <a:r>
              <a:rPr lang="en-US" dirty="0" smtClean="0"/>
              <a:t>Available through an app store</a:t>
            </a:r>
          </a:p>
          <a:p>
            <a:pPr lvl="1"/>
            <a:r>
              <a:rPr lang="en-US" dirty="0" smtClean="0"/>
              <a:t>Different than a mobile web site</a:t>
            </a:r>
          </a:p>
          <a:p>
            <a:r>
              <a:rPr lang="en-US" dirty="0" smtClean="0"/>
              <a:t>Hybrid app runs in browser of mobile device</a:t>
            </a:r>
          </a:p>
          <a:p>
            <a:pPr lvl="1"/>
            <a:r>
              <a:rPr lang="en-US" dirty="0" err="1" smtClean="0"/>
              <a:t>Chromeless</a:t>
            </a:r>
            <a:r>
              <a:rPr lang="en-US" dirty="0" smtClean="0"/>
              <a:t> (no browser title bar, navigation buttons, etc.)</a:t>
            </a:r>
          </a:p>
          <a:p>
            <a:pPr lvl="1"/>
            <a:r>
              <a:rPr lang="en-US" dirty="0" smtClean="0"/>
              <a:t>HTML, CSS and JavaScript downloaded and run locally from device</a:t>
            </a:r>
          </a:p>
          <a:p>
            <a:pPr lvl="1"/>
            <a:r>
              <a:rPr lang="en-US" dirty="0" smtClean="0"/>
              <a:t>App launched in full screen mode</a:t>
            </a:r>
          </a:p>
          <a:p>
            <a:pPr lvl="1"/>
            <a:r>
              <a:rPr lang="en-US" dirty="0" smtClean="0"/>
              <a:t>User isn’t aware that app is using browser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2043213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Cordova?</a:t>
            </a:r>
            <a:endParaRPr lang="en-US" dirty="0"/>
          </a:p>
        </p:txBody>
      </p:sp>
      <p:sp>
        <p:nvSpPr>
          <p:cNvPr id="3" name="Text Placeholder 2"/>
          <p:cNvSpPr>
            <a:spLocks noGrp="1"/>
          </p:cNvSpPr>
          <p:nvPr>
            <p:ph type="body" sz="quarter" idx="10"/>
          </p:nvPr>
        </p:nvSpPr>
        <p:spPr/>
        <p:txBody>
          <a:bodyPr/>
          <a:lstStyle/>
          <a:p>
            <a:r>
              <a:rPr lang="en-US" sz="2800" dirty="0" smtClean="0"/>
              <a:t>A platform for developing hybrid apps with HTML, CSS and JavaScript</a:t>
            </a:r>
          </a:p>
          <a:p>
            <a:r>
              <a:rPr lang="en-US" sz="2800" dirty="0" smtClean="0"/>
              <a:t>An open source collection of JavaScript device APIs</a:t>
            </a:r>
          </a:p>
          <a:p>
            <a:r>
              <a:rPr lang="en-US" sz="2800" dirty="0" smtClean="0"/>
              <a:t>Something that abstracts away device specific APIs</a:t>
            </a:r>
          </a:p>
          <a:p>
            <a:r>
              <a:rPr lang="en-US" sz="2800" dirty="0" smtClean="0"/>
              <a:t>Toolsets built on top of Cordova</a:t>
            </a:r>
          </a:p>
          <a:p>
            <a:pPr lvl="1"/>
            <a:r>
              <a:rPr lang="en-US" dirty="0" err="1" smtClean="0"/>
              <a:t>PhoneGap</a:t>
            </a:r>
            <a:r>
              <a:rPr lang="en-US" dirty="0"/>
              <a:t> </a:t>
            </a:r>
            <a:r>
              <a:rPr lang="en-US" dirty="0" smtClean="0"/>
              <a:t>(Abode)</a:t>
            </a:r>
          </a:p>
          <a:p>
            <a:pPr lvl="1"/>
            <a:r>
              <a:rPr lang="en-US" dirty="0" err="1" smtClean="0"/>
              <a:t>AppBuilder</a:t>
            </a:r>
            <a:r>
              <a:rPr lang="en-US" dirty="0" smtClean="0"/>
              <a:t> (</a:t>
            </a:r>
            <a:r>
              <a:rPr lang="en-US" dirty="0" err="1" smtClean="0"/>
              <a:t>Telerik</a:t>
            </a:r>
            <a:r>
              <a:rPr lang="en-US" dirty="0" smtClean="0"/>
              <a:t>)</a:t>
            </a:r>
          </a:p>
          <a:p>
            <a:pPr lvl="1"/>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448722" y="3450646"/>
            <a:ext cx="7432214" cy="3265464"/>
          </a:xfrm>
          <a:prstGeom prst="rect">
            <a:avLst/>
          </a:prstGeom>
          <a:ln>
            <a:solidFill>
              <a:schemeClr val="bg1">
                <a:lumMod val="50000"/>
              </a:schemeClr>
            </a:solidFill>
          </a:ln>
        </p:spPr>
      </p:pic>
    </p:spTree>
    <p:extLst>
      <p:ext uri="{BB962C8B-B14F-4D97-AF65-F5344CB8AC3E}">
        <p14:creationId xmlns:p14="http://schemas.microsoft.com/office/powerpoint/2010/main" val="11751950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Cordova in Visual Studio</a:t>
            </a:r>
            <a:endParaRPr lang="en-US" dirty="0"/>
          </a:p>
        </p:txBody>
      </p:sp>
      <p:sp>
        <p:nvSpPr>
          <p:cNvPr id="3" name="Text Placeholder 2"/>
          <p:cNvSpPr>
            <a:spLocks noGrp="1"/>
          </p:cNvSpPr>
          <p:nvPr>
            <p:ph type="body" sz="quarter" idx="10"/>
          </p:nvPr>
        </p:nvSpPr>
        <p:spPr/>
        <p:txBody>
          <a:bodyPr/>
          <a:lstStyle/>
          <a:p>
            <a:r>
              <a:rPr lang="en-US" dirty="0" smtClean="0"/>
              <a:t>MS </a:t>
            </a:r>
            <a:r>
              <a:rPr lang="en-US" dirty="0"/>
              <a:t>Open Tech </a:t>
            </a:r>
            <a:r>
              <a:rPr lang="en-US" dirty="0" smtClean="0"/>
              <a:t>maintains </a:t>
            </a:r>
            <a:r>
              <a:rPr lang="en-US" dirty="0"/>
              <a:t>Windows devices support</a:t>
            </a:r>
          </a:p>
          <a:p>
            <a:pPr lvl="1"/>
            <a:r>
              <a:rPr lang="en-US" dirty="0" smtClean="0">
                <a:hlinkClick r:id="rId2"/>
              </a:rPr>
              <a:t>http</a:t>
            </a:r>
            <a:r>
              <a:rPr lang="en-US" dirty="0">
                <a:hlinkClick r:id="rId2"/>
              </a:rPr>
              <a:t>://</a:t>
            </a:r>
            <a:r>
              <a:rPr lang="en-US" dirty="0" smtClean="0">
                <a:hlinkClick r:id="rId2"/>
              </a:rPr>
              <a:t>msopentech.com/apache-cordova</a:t>
            </a:r>
            <a:r>
              <a:rPr lang="en-US" dirty="0" smtClean="0"/>
              <a:t> </a:t>
            </a:r>
            <a:endParaRPr lang="en-US" dirty="0"/>
          </a:p>
          <a:p>
            <a:pPr lvl="1"/>
            <a:r>
              <a:rPr lang="en-US" dirty="0" smtClean="0"/>
              <a:t>Provides developer environment support for CLI and Visual Studio</a:t>
            </a:r>
            <a:endParaRPr lang="en-US" dirty="0"/>
          </a:p>
          <a:p>
            <a:r>
              <a:rPr lang="en-US" dirty="0" smtClean="0"/>
              <a:t>Command </a:t>
            </a:r>
            <a:r>
              <a:rPr lang="en-US" dirty="0"/>
              <a:t>Line tools (CLI)</a:t>
            </a:r>
          </a:p>
          <a:p>
            <a:pPr lvl="1"/>
            <a:r>
              <a:rPr lang="en-US" dirty="0" smtClean="0"/>
              <a:t>most </a:t>
            </a:r>
            <a:r>
              <a:rPr lang="en-US" dirty="0"/>
              <a:t>popular amongst Web developers</a:t>
            </a:r>
          </a:p>
          <a:p>
            <a:pPr lvl="1"/>
            <a:r>
              <a:rPr lang="en-US" dirty="0" smtClean="0"/>
              <a:t>can </a:t>
            </a:r>
            <a:r>
              <a:rPr lang="en-US" dirty="0"/>
              <a:t>use </a:t>
            </a:r>
            <a:r>
              <a:rPr lang="en-US" dirty="0" err="1"/>
              <a:t>PhoneGap</a:t>
            </a:r>
            <a:r>
              <a:rPr lang="en-US" dirty="0"/>
              <a:t> Build service to build across platforms</a:t>
            </a:r>
          </a:p>
          <a:p>
            <a:r>
              <a:rPr lang="en-US" dirty="0" smtClean="0"/>
              <a:t>Visual </a:t>
            </a:r>
            <a:r>
              <a:rPr lang="en-US" dirty="0"/>
              <a:t>Studio integration (MDD)</a:t>
            </a:r>
          </a:p>
          <a:p>
            <a:pPr lvl="1"/>
            <a:r>
              <a:rPr lang="en-US" dirty="0" smtClean="0"/>
              <a:t>Full integration with Visual Studio including emulators, cross-debugging, etc.</a:t>
            </a:r>
          </a:p>
          <a:p>
            <a:pPr lvl="1"/>
            <a:r>
              <a:rPr lang="en-US" dirty="0" smtClean="0"/>
              <a:t>Builds </a:t>
            </a:r>
            <a:r>
              <a:rPr lang="en-US" dirty="0"/>
              <a:t>for iOS, Android, Windows Phone and Windows Store</a:t>
            </a:r>
          </a:p>
          <a:p>
            <a:pPr marL="0" indent="0">
              <a:buNone/>
            </a:pP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3505685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Developer Environment</a:t>
            </a:r>
            <a:endParaRPr lang="en-US" dirty="0"/>
          </a:p>
        </p:txBody>
      </p:sp>
      <p:sp>
        <p:nvSpPr>
          <p:cNvPr id="3" name="Text Placeholder 2"/>
          <p:cNvSpPr>
            <a:spLocks noGrp="1"/>
          </p:cNvSpPr>
          <p:nvPr>
            <p:ph type="body" sz="quarter" idx="10"/>
          </p:nvPr>
        </p:nvSpPr>
        <p:spPr/>
        <p:txBody>
          <a:bodyPr/>
          <a:lstStyle/>
          <a:p>
            <a:r>
              <a:rPr lang="en-US" dirty="0" smtClean="0"/>
              <a:t>Installation Documentation</a:t>
            </a:r>
          </a:p>
          <a:p>
            <a:pPr lvl="1"/>
            <a:r>
              <a:rPr lang="en-US" dirty="0" smtClean="0">
                <a:hlinkClick r:id="rId2"/>
              </a:rPr>
              <a:t>http://msdn.microsoft.com/en-us/library/dn757054.aspx</a:t>
            </a:r>
            <a:endParaRPr lang="en-US" dirty="0" smtClean="0"/>
          </a:p>
          <a:p>
            <a:endParaRPr lang="en-US" dirty="0" smtClean="0"/>
          </a:p>
          <a:p>
            <a:r>
              <a:rPr lang="en-US" dirty="0" smtClean="0"/>
              <a:t>Setup Overview</a:t>
            </a:r>
          </a:p>
          <a:p>
            <a:pPr lvl="1"/>
            <a:r>
              <a:rPr lang="en-US" dirty="0" smtClean="0"/>
              <a:t>Windows 8.1 or Windows Server 2012 R2</a:t>
            </a:r>
          </a:p>
          <a:p>
            <a:pPr lvl="1"/>
            <a:r>
              <a:rPr lang="en-US" dirty="0" smtClean="0"/>
              <a:t>Visual Studio 2013 with Update 3 with Windows Phone SDK</a:t>
            </a:r>
          </a:p>
          <a:p>
            <a:pPr lvl="1"/>
            <a:r>
              <a:rPr lang="en-US" dirty="0"/>
              <a:t>Multi-Device Hybrid Apps for Visual </a:t>
            </a:r>
            <a:r>
              <a:rPr lang="en-US" dirty="0" smtClean="0"/>
              <a:t>Studio CTP 2.0</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stretch>
            <a:fillRect/>
          </a:stretch>
        </p:blipFill>
        <p:spPr>
          <a:xfrm>
            <a:off x="9262497" y="1447799"/>
            <a:ext cx="2483530" cy="3184635"/>
          </a:xfrm>
          <a:prstGeom prst="rect">
            <a:avLst/>
          </a:prstGeom>
        </p:spPr>
      </p:pic>
    </p:spTree>
    <p:extLst>
      <p:ext uri="{BB962C8B-B14F-4D97-AF65-F5344CB8AC3E}">
        <p14:creationId xmlns:p14="http://schemas.microsoft.com/office/powerpoint/2010/main" val="118194990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purl.org/dc/elements/1.1/"/>
    <ds:schemaRef ds:uri="5fad15d0-477e-40da-a20d-40d4ca777cbd"/>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1131</Words>
  <Application>Microsoft Office PowerPoint</Application>
  <PresentationFormat>Custom</PresentationFormat>
  <Paragraphs>151</Paragraphs>
  <Slides>34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Mobile Development with Office 365 and Cordova</vt:lpstr>
      <vt:lpstr>Agenda </vt:lpstr>
      <vt:lpstr>Cordova Overview</vt:lpstr>
      <vt:lpstr>What is a Hybrid App?</vt:lpstr>
      <vt:lpstr>What is Cordova?</vt:lpstr>
      <vt:lpstr>Cordova in Visual Studio</vt:lpstr>
      <vt:lpstr>Setting Up Your Developer Environment</vt:lpstr>
      <vt:lpstr>Multi-Device Hybrid Apps for Visual Studio</vt:lpstr>
      <vt:lpstr>Developing Cordova Apps</vt:lpstr>
      <vt:lpstr>Creating a Cordova App</vt:lpstr>
      <vt:lpstr>Cordova App Starting Point</vt:lpstr>
      <vt:lpstr>Selecting a Debug Target</vt:lpstr>
      <vt:lpstr>Android Emulators and Debugging</vt:lpstr>
      <vt:lpstr>Debugging with Ripple</vt:lpstr>
      <vt:lpstr>Debugging with Windows Phone</vt:lpstr>
      <vt:lpstr>PowerPoint Presentation</vt:lpstr>
      <vt:lpstr>Cordova Apps and Office 365</vt:lpstr>
      <vt:lpstr>Adding Connected Services</vt:lpstr>
      <vt:lpstr>Connected Services Permissions</vt:lpstr>
      <vt:lpstr>Office 365 API Libraries</vt:lpstr>
      <vt:lpstr>Linking to settings.js</vt:lpstr>
      <vt:lpstr>Contacts</vt:lpstr>
      <vt:lpstr>Calendar Events</vt:lpstr>
      <vt:lpstr>Connecting with the Office 365 APIs</vt:lpstr>
      <vt:lpstr>Accessing Office 365 Contacts</vt:lpstr>
      <vt:lpstr>Testing the App using Windows Phone</vt:lpstr>
      <vt:lpstr>PowerPoint Presentation</vt:lpstr>
      <vt:lpstr>Cordova Apps and AngularJS</vt:lpstr>
      <vt:lpstr>Structure of an Cordova/Angular App</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2014-10-03T19:51:34Z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