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1612" r:id="rId4"/>
    <p:sldId id="1610" r:id="rId5"/>
    <p:sldId id="1613" r:id="rId6"/>
    <p:sldId id="1614" r:id="rId7"/>
    <p:sldId id="1615" r:id="rId8"/>
    <p:sldId id="1616" r:id="rId9"/>
    <p:sldId id="265" r:id="rId10"/>
    <p:sldId id="283" r:id="rId11"/>
    <p:sldId id="284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HTML, Images and Tables" id="{B0BFF9A6-974F-8449-8C5B-AB69438AA832}">
          <p14:sldIdLst>
            <p14:sldId id="282"/>
            <p14:sldId id="1612"/>
            <p14:sldId id="1610"/>
            <p14:sldId id="1613"/>
            <p14:sldId id="1614"/>
            <p14:sldId id="1615"/>
            <p14:sldId id="1616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37" autoAdjust="0"/>
    <p:restoredTop sz="74558" autoAdjust="0"/>
  </p:normalViewPr>
  <p:slideViewPr>
    <p:cSldViewPr snapToGrid="0">
      <p:cViewPr varScale="1">
        <p:scale>
          <a:sx n="92" d="100"/>
          <a:sy n="92" d="100"/>
        </p:scale>
        <p:origin x="100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9/8/19 8:15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9/8/19 8:15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8:15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8:15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54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8:16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30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8:15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8:15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8:15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Modern Office add-ins are built with web technologies, so many add-in developers may find it easier to work with a Word document as HTML rather than the Open Office XML representation which tends to be somewhat cryptic and difficult to decipher</a:t>
            </a:r>
          </a:p>
          <a:p>
            <a:r>
              <a:rPr lang="en-US" dirty="0" err="1"/>
              <a:t>Office.js</a:t>
            </a:r>
            <a:r>
              <a:rPr lang="en-US" dirty="0"/>
              <a:t> allows content to be written to or read from a document as HTML</a:t>
            </a:r>
          </a:p>
          <a:p>
            <a:r>
              <a:rPr lang="en-US" dirty="0"/>
              <a:t>The document body, paragraphs, and ranges can be manipulated as HTML using the </a:t>
            </a:r>
            <a:r>
              <a:rPr lang="en-US" dirty="0" err="1"/>
              <a:t>getHtml</a:t>
            </a:r>
            <a:r>
              <a:rPr lang="en-US" dirty="0"/>
              <a:t> and </a:t>
            </a:r>
            <a:r>
              <a:rPr lang="en-US" dirty="0" err="1"/>
              <a:t>insertHtml</a:t>
            </a:r>
            <a:r>
              <a:rPr lang="en-US" dirty="0"/>
              <a:t> operations.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8:15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298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here is inserting a few paragraphs as HTML to the end of an existing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is reading a paragraph as HTML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8:15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54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can be difficult to work with in JavaScript, especially in a binary form. </a:t>
            </a:r>
            <a:r>
              <a:rPr lang="en-US" dirty="0" err="1"/>
              <a:t>Office.js</a:t>
            </a:r>
            <a:r>
              <a:rPr lang="en-US" dirty="0"/>
              <a:t> makes it easy to work with images in a Word document by exposing them in their base64 encoded string representation</a:t>
            </a:r>
          </a:p>
          <a:p>
            <a:r>
              <a:rPr lang="en-US" dirty="0"/>
              <a:t>Images can be inserted in the body, paragraph, or ranges of a document.</a:t>
            </a:r>
          </a:p>
          <a:p>
            <a:r>
              <a:rPr lang="en-US" dirty="0"/>
              <a:t>Each of these objects contains a </a:t>
            </a:r>
            <a:r>
              <a:rPr lang="en-US" dirty="0" err="1"/>
              <a:t>inlineImages</a:t>
            </a:r>
            <a:r>
              <a:rPr lang="en-US" dirty="0"/>
              <a:t> collection</a:t>
            </a:r>
          </a:p>
          <a:p>
            <a:r>
              <a:rPr lang="en-US" dirty="0" err="1"/>
              <a:t>Office.js</a:t>
            </a:r>
            <a:r>
              <a:rPr lang="en-US" dirty="0"/>
              <a:t> can be used to manipulate how images are displayed in a document, including the height, width and aspect ratios.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8:15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979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is getting all the </a:t>
            </a:r>
            <a:r>
              <a:rPr lang="en-US" dirty="0" err="1"/>
              <a:t>inlinePictures</a:t>
            </a:r>
            <a:r>
              <a:rPr lang="en-US" dirty="0"/>
              <a:t> in the body of the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is inserting an image at the end of the body using a base64 string representation of the image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Next, you see how to read the base64 representation of an image using the getBase64ImageSrc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we see how to lock the aspect ratio of an image and modify it’s width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8:15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1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Office.js</a:t>
            </a:r>
            <a:r>
              <a:rPr lang="en-US" dirty="0"/>
              <a:t> allows tables to be inserted relative to paragraphs, ranges, and the body of a document.</a:t>
            </a:r>
          </a:p>
          <a:p>
            <a:r>
              <a:rPr lang="en-US" dirty="0"/>
              <a:t>The </a:t>
            </a:r>
            <a:r>
              <a:rPr lang="en-US" dirty="0" err="1"/>
              <a:t>insertTable</a:t>
            </a:r>
            <a:r>
              <a:rPr lang="en-US" dirty="0"/>
              <a:t> function accepts the table dimensions, the insert location, and a 2D array of data to display in the table</a:t>
            </a:r>
          </a:p>
          <a:p>
            <a:r>
              <a:rPr lang="en-US" dirty="0"/>
              <a:t>Only the document body and ranges expose a table collection property as tables do not exist within a paragraph, only relative to a paragraph.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8:15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49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sample retrieves all the tables in the body of a document.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second sample is inserting a 3x3 table with data after a paragraph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final two samples show you how to retrieve specific properties of a table such as the </a:t>
            </a:r>
            <a:r>
              <a:rPr lang="en-US" dirty="0" err="1"/>
              <a:t>rowCount</a:t>
            </a:r>
            <a:r>
              <a:rPr lang="en-US" dirty="0"/>
              <a:t> and actual table data as a 2D array.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8:15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65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look at an add-in for Microsoft Word that manipulates HTML, images, and tables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Open the completed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Demos/04 All Complete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build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Launch the add-in using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Show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Taskpane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button in the ribbon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Image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an image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HTML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rich HTML</a:t>
            </a:r>
          </a:p>
          <a:p>
            <a:pPr marL="228600" marR="0" lvl="0" indent="-22860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Click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Insert Table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to insert a table into the document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8:15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word/word-add-ins-programming-overview" TargetMode="External"/><Relationship Id="rId7" Type="http://schemas.openxmlformats.org/officeDocument/2006/relationships/hyperlink" Target="https://docs.microsoft.com/en-us/javascript/api/word/word.tabl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javascript/api/word/word.inlinepicture" TargetMode="External"/><Relationship Id="rId5" Type="http://schemas.openxmlformats.org/officeDocument/2006/relationships/hyperlink" Target="https://github.com/OfficeDev?utf8=%E2%9C%93&amp;q=word" TargetMode="External"/><Relationship Id="rId4" Type="http://schemas.openxmlformats.org/officeDocument/2006/relationships/hyperlink" Target="https://docs.microsoft.com/en-us/office/dev/add-ins/word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Word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HTML, Images and Tables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hoto of a man working at a desk with two monitors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01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HTML, images, and tables are powerful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capabilities for creating attractive documents.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uses the base64 encoded string representation of inline pictures to make manipulation easy with JavaScript.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Tables are a first class citizen in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and can be written to and read from with 2D string arrays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524315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Add-ins overview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https://docs.microsoft.com/en-us/office/dev/add-ins/word/word-add-ins-programming-overview</a:t>
            </a: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JavaScript API reference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https://docs.microsoft.com/en-us/office/dev/add-ins/word/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Word Add-in samples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https://github.com/OfficeDev?utf8=%E2%9C%93&amp;q=word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 err="1">
                <a:latin typeface="+mj-lt"/>
              </a:rPr>
              <a:t>InlinePicture</a:t>
            </a:r>
            <a:r>
              <a:rPr lang="en-US" sz="1800" dirty="0">
                <a:latin typeface="+mj-lt"/>
              </a:rPr>
              <a:t> and Table objects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  <a:hlinkClick r:id="rId6"/>
              </a:rPr>
              <a:t>https://docs.microsoft.com/en-us/javascript/api/word/word.inlinepicture</a:t>
            </a: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  <a:hlinkClick r:id="rId7"/>
              </a:rPr>
              <a:t>https://docs.microsoft.com/en-us/javascript/api/word/word.table</a:t>
            </a:r>
            <a:endParaRPr lang="en-US" sz="1800" dirty="0">
              <a:latin typeface="+mj-lt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58250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HTML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Images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Tables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Demo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Working with HTML, Images and Tables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183742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Why HTML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Many developers will find it easier to interact with a Word document as HTML rather than Open Office XML (OOXML).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Office.js</a:t>
            </a:r>
            <a:r>
              <a:rPr lang="en-US" sz="1600" dirty="0">
                <a:solidFill>
                  <a:srgbClr val="2F2F2F"/>
                </a:solidFill>
              </a:rPr>
              <a:t> allows content to be written to or read from a document as HTML.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Segoe UI Semibold"/>
              </a:rPr>
              <a:t>The document body, paragraphs, and ranges can all be manipulated as HTML using the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getHtml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and </a:t>
            </a:r>
            <a:r>
              <a:rPr lang="en-US" sz="1600" dirty="0" err="1">
                <a:solidFill>
                  <a:srgbClr val="2F2F2F"/>
                </a:solidFill>
                <a:latin typeface="Segoe UI Semibold"/>
              </a:rPr>
              <a:t>insertHtml</a:t>
            </a:r>
            <a:r>
              <a:rPr lang="en-US" sz="1600" dirty="0">
                <a:solidFill>
                  <a:srgbClr val="2F2F2F"/>
                </a:solidFill>
                <a:latin typeface="Segoe UI Semibold"/>
              </a:rPr>
              <a:t> operations.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 Word</a:t>
            </a:r>
          </a:p>
        </p:txBody>
      </p:sp>
      <p:pic>
        <p:nvPicPr>
          <p:cNvPr id="3" name="Picture 2" descr="Screen shot of rich HTML content in Word">
            <a:extLst>
              <a:ext uri="{FF2B5EF4-FFF2-40B4-BE49-F238E27FC236}">
                <a16:creationId xmlns:a16="http://schemas.microsoft.com/office/drawing/2014/main" id="{12190335-9BE8-E14E-86EF-DBA6F0D18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29" y="1500487"/>
            <a:ext cx="5340096" cy="3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0509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 Word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167212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Inserts an HTML block at the end of a paragraph (also valid for body and range)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'&lt;p style="font-family: </a:t>
            </a:r>
            <a:r>
              <a:rPr lang="en-US" sz="1800" b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verdana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;"&gt;Inserted HTML.&lt;/p&gt;&lt;p&gt;Another paragraph&lt;/p&gt;'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HTML representation of the paragraph object (also valid for body and range)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getHtml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827640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05902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Images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Images can be challenging to work with in JavaScript, but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allows images to be manipulated as base64 encoded strings.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Images can be inserted into the body, paragraphs, or ranges of a document. All of these objects have an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inlinePictures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collection.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allows you to manipulate how the images is displayed in the document through properties such as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lockAspectRatio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, height, width, and more.</a:t>
            </a:r>
            <a:endParaRPr lang="en-US" sz="1600" dirty="0">
              <a:solidFill>
                <a:srgbClr val="2F2F2F"/>
              </a:solidFill>
              <a:latin typeface="Segoe UI Semibol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pic>
        <p:nvPicPr>
          <p:cNvPr id="3" name="Picture 2" descr="Screen shot of a image inserted into a Word document.">
            <a:extLst>
              <a:ext uri="{FF2B5EF4-FFF2-40B4-BE49-F238E27FC236}">
                <a16:creationId xmlns:a16="http://schemas.microsoft.com/office/drawing/2014/main" id="{EA8BDDB2-3B34-A241-9142-D25271882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29" y="1500487"/>
            <a:ext cx="5340096" cy="3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405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3443379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all inline pictures in body (also valid for paragraph or range)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body.inlinePictures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an image from base64 encoded string (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insertLocation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support “Start”, “End”)</a:t>
            </a:r>
          </a:p>
          <a:p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insertInlinePictureFromBase64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base64Image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"End"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Retrieves the base64 encoded string of an inline picture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base64 = someInlinePicture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getBase64ImageSrc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Locks the aspect ratio and sets the width of an inline picture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someInlinePicture.lockAspectRatio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someInlinePicture.width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400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440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5905181" cy="257916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Tables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  <a:latin typeface="+mj-lt"/>
              </a:rPr>
              <a:t>Office.js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allows a table to be inserted relative to paragraphs, ranges and the body of a document.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insertTable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 function specifies the dimensions of the table, the insert location, and a 2D array of values.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The tables property allows tables to be accessed and manipulated in JavaScript on body and range objects.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  <a:latin typeface="+mj-lt"/>
              </a:rPr>
              <a:t>It is important to note that tables can be inserted relative to a paragraph, but a table does not exist within a paragraph (this is different from an </a:t>
            </a:r>
            <a:r>
              <a:rPr lang="en-US" sz="1600" dirty="0" err="1">
                <a:solidFill>
                  <a:srgbClr val="2F2F2F"/>
                </a:solidFill>
                <a:latin typeface="+mj-lt"/>
              </a:rPr>
              <a:t>inlinePicture</a:t>
            </a:r>
            <a:r>
              <a:rPr lang="en-US" sz="1600" dirty="0">
                <a:solidFill>
                  <a:srgbClr val="2F2F2F"/>
                </a:solidFill>
                <a:latin typeface="+mj-lt"/>
              </a:rPr>
              <a:t>).</a:t>
            </a:r>
            <a:endParaRPr lang="en-US" sz="1600" dirty="0">
              <a:solidFill>
                <a:srgbClr val="2F2F2F"/>
              </a:solidFill>
              <a:latin typeface="Segoe UI Semibol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pic>
        <p:nvPicPr>
          <p:cNvPr id="3" name="Picture 2" descr="Screen shot of a table in a Word document.">
            <a:extLst>
              <a:ext uri="{FF2B5EF4-FFF2-40B4-BE49-F238E27FC236}">
                <a16:creationId xmlns:a16="http://schemas.microsoft.com/office/drawing/2014/main" id="{0F915EE0-1B48-3F40-8B6F-6B2D5A39D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155" y="1500485"/>
            <a:ext cx="5340096" cy="3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400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0" y="1463041"/>
            <a:ext cx="12436475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040" y="1722120"/>
            <a:ext cx="11792032" cy="5170774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all tables in body (also valid for range)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originalRange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body.tables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Inserts a 3x3 table into the paragraph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tableData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"Birth City"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"434"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"Chicago"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"Sue"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"719"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"Havana"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insertTable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"After"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tableData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the number of rows in a table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table.rowCount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Gets the values from a table as a 2D array</a:t>
            </a:r>
            <a:endParaRPr lang="en-US" sz="1800" b="0" dirty="0">
              <a:solidFill>
                <a:srgbClr val="0101F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array2D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table.values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9723984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1555</Words>
  <Application>Microsoft Macintosh PowerPoint</Application>
  <PresentationFormat>Custom</PresentationFormat>
  <Paragraphs>148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Word </vt:lpstr>
      <vt:lpstr>PowerPoint Presentation</vt:lpstr>
      <vt:lpstr>HTML in Word</vt:lpstr>
      <vt:lpstr>HTML in Word</vt:lpstr>
      <vt:lpstr>Images</vt:lpstr>
      <vt:lpstr>Images</vt:lpstr>
      <vt:lpstr>Tables</vt:lpstr>
      <vt:lpstr>Tables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2019-09-09T01:16:57Z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