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3"/>
  </p:notesMasterIdLst>
  <p:handoutMasterIdLst>
    <p:handoutMasterId r:id="rId44"/>
  </p:handoutMasterIdLst>
  <p:sldIdLst>
    <p:sldId id="778" r:id="rId6"/>
    <p:sldId id="779" r:id="rId7"/>
    <p:sldId id="780" r:id="rId8"/>
    <p:sldId id="788" r:id="rId9"/>
    <p:sldId id="783" r:id="rId10"/>
    <p:sldId id="854" r:id="rId11"/>
    <p:sldId id="891" r:id="rId12"/>
    <p:sldId id="892" r:id="rId13"/>
    <p:sldId id="873" r:id="rId14"/>
    <p:sldId id="893" r:id="rId15"/>
    <p:sldId id="855" r:id="rId16"/>
    <p:sldId id="852" r:id="rId17"/>
    <p:sldId id="859" r:id="rId18"/>
    <p:sldId id="894" r:id="rId19"/>
    <p:sldId id="896" r:id="rId20"/>
    <p:sldId id="897" r:id="rId21"/>
    <p:sldId id="898" r:id="rId22"/>
    <p:sldId id="895" r:id="rId23"/>
    <p:sldId id="899" r:id="rId24"/>
    <p:sldId id="900" r:id="rId25"/>
    <p:sldId id="901" r:id="rId26"/>
    <p:sldId id="874" r:id="rId27"/>
    <p:sldId id="876" r:id="rId28"/>
    <p:sldId id="877" r:id="rId29"/>
    <p:sldId id="878" r:id="rId30"/>
    <p:sldId id="860" r:id="rId31"/>
    <p:sldId id="861" r:id="rId32"/>
    <p:sldId id="902" r:id="rId33"/>
    <p:sldId id="903" r:id="rId34"/>
    <p:sldId id="904" r:id="rId35"/>
    <p:sldId id="862" r:id="rId36"/>
    <p:sldId id="863" r:id="rId37"/>
    <p:sldId id="905" r:id="rId38"/>
    <p:sldId id="906" r:id="rId39"/>
    <p:sldId id="864" r:id="rId40"/>
    <p:sldId id="853" r:id="rId41"/>
    <p:sldId id="654" r:id="rId4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68217A"/>
    <a:srgbClr val="EB3C00"/>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188" autoAdjust="0"/>
  </p:normalViewPr>
  <p:slideViewPr>
    <p:cSldViewPr snapToGrid="0">
      <p:cViewPr varScale="1">
        <p:scale>
          <a:sx n="85" d="100"/>
          <a:sy n="85" d="100"/>
        </p:scale>
        <p:origin x="1536" y="84"/>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8/19/2014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8/19/2014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a:t>
            </a:r>
            <a:r>
              <a:rPr lang="en-US" baseline="0" dirty="0" smtClean="0"/>
              <a:t> is a READ sample. The other CRUD operations follow.</a:t>
            </a:r>
            <a:endParaRPr lang="en-US" dirty="0" smtClean="0"/>
          </a:p>
          <a:p>
            <a:endParaRPr lang="en-US" dirty="0"/>
          </a:p>
        </p:txBody>
      </p:sp>
      <p:sp>
        <p:nvSpPr>
          <p:cNvPr id="4" name="Date Placeholder 3"/>
          <p:cNvSpPr>
            <a:spLocks noGrp="1"/>
          </p:cNvSpPr>
          <p:nvPr>
            <p:ph type="dt" idx="10"/>
          </p:nvPr>
        </p:nvSpPr>
        <p:spPr/>
        <p:txBody>
          <a:bodyPr/>
          <a:lstStyle/>
          <a:p>
            <a:fld id="{EA92B4C5-73A1-48BB-A9A5-32C9642907C3}" type="datetime1">
              <a:rPr lang="en-US" smtClean="0"/>
              <a:t>8/19/2014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68958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it possible to call the host web from JavaScript in the app web</a:t>
            </a:r>
            <a:endParaRPr lang="en-US" dirty="0"/>
          </a:p>
        </p:txBody>
      </p:sp>
      <p:sp>
        <p:nvSpPr>
          <p:cNvPr id="4" name="Date Placeholder 3"/>
          <p:cNvSpPr>
            <a:spLocks noGrp="1"/>
          </p:cNvSpPr>
          <p:nvPr>
            <p:ph type="dt" idx="10"/>
          </p:nvPr>
        </p:nvSpPr>
        <p:spPr/>
        <p:txBody>
          <a:bodyPr/>
          <a:lstStyle/>
          <a:p>
            <a:fld id="{4ADE35DD-7265-41C6-9E2A-205ADF0B08D5}" type="datetime1">
              <a:rPr lang="en-US" smtClean="0"/>
              <a:t>8/19/2014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42563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The app web loads the SPRequestExecutor.js library</a:t>
            </a:r>
          </a:p>
          <a:p>
            <a:pPr marL="228600" indent="-228600">
              <a:buAutoNum type="arabicPeriod"/>
            </a:pPr>
            <a:r>
              <a:rPr lang="en-US" dirty="0" smtClean="0"/>
              <a:t>The app web creates a new </a:t>
            </a:r>
            <a:r>
              <a:rPr lang="en-US" dirty="0" err="1" smtClean="0"/>
              <a:t>SP.RequestExecutor</a:t>
            </a:r>
            <a:r>
              <a:rPr lang="en-US" dirty="0" smtClean="0"/>
              <a:t> object, initializing it with the URL of the app web</a:t>
            </a:r>
          </a:p>
          <a:p>
            <a:pPr marL="228600" indent="-228600">
              <a:buAutoNum type="arabicPeriod"/>
            </a:pPr>
            <a:r>
              <a:rPr lang="en-US" dirty="0" smtClean="0"/>
              <a:t>This causes a hidden IFRAME to be created, which loads APPWebProxy.aspx from the LAYOUTS directory</a:t>
            </a:r>
          </a:p>
          <a:p>
            <a:pPr marL="228600" indent="-228600">
              <a:buAutoNum type="arabicPeriod"/>
            </a:pPr>
            <a:r>
              <a:rPr lang="en-US" dirty="0" smtClean="0"/>
              <a:t>The </a:t>
            </a:r>
            <a:r>
              <a:rPr lang="en-US" dirty="0" err="1" smtClean="0"/>
              <a:t>SP.RequestExecutor</a:t>
            </a:r>
            <a:r>
              <a:rPr lang="en-US" dirty="0" smtClean="0"/>
              <a:t> object uses the HTML5 </a:t>
            </a:r>
            <a:r>
              <a:rPr lang="en-US" dirty="0" err="1" smtClean="0"/>
              <a:t>postmessage</a:t>
            </a:r>
            <a:r>
              <a:rPr lang="en-US" dirty="0" smtClean="0"/>
              <a:t> command to send requests from the remote web</a:t>
            </a:r>
          </a:p>
          <a:p>
            <a:pPr marL="228600" indent="-228600">
              <a:buAutoNum type="arabicPeriod"/>
            </a:pPr>
            <a:r>
              <a:rPr lang="en-US" dirty="0" smtClean="0"/>
              <a:t>The request is executed by the AppWebProxy.aspx page</a:t>
            </a:r>
          </a:p>
          <a:p>
            <a:pPr marL="228600" indent="-228600">
              <a:buAutoNum type="arabicPeriod"/>
            </a:pPr>
            <a:r>
              <a:rPr lang="en-US" dirty="0" smtClean="0"/>
              <a:t>The response is returned</a:t>
            </a:r>
            <a:endParaRPr lang="en-US" dirty="0"/>
          </a:p>
        </p:txBody>
      </p:sp>
      <p:sp>
        <p:nvSpPr>
          <p:cNvPr id="4" name="Date Placeholder 3"/>
          <p:cNvSpPr>
            <a:spLocks noGrp="1"/>
          </p:cNvSpPr>
          <p:nvPr>
            <p:ph type="dt" idx="10"/>
          </p:nvPr>
        </p:nvSpPr>
        <p:spPr/>
        <p:txBody>
          <a:bodyPr/>
          <a:lstStyle/>
          <a:p>
            <a:fld id="{011330EA-3A2F-4AA6-9551-59328781FD06}" type="datetime1">
              <a:rPr lang="en-US" smtClean="0"/>
              <a:t>8/19/2014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4649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calling the host web, you must switch the context</a:t>
            </a:r>
            <a:endParaRPr lang="en-US" dirty="0"/>
          </a:p>
        </p:txBody>
      </p:sp>
      <p:sp>
        <p:nvSpPr>
          <p:cNvPr id="4" name="Date Placeholder 3"/>
          <p:cNvSpPr>
            <a:spLocks noGrp="1"/>
          </p:cNvSpPr>
          <p:nvPr>
            <p:ph type="dt" idx="10"/>
          </p:nvPr>
        </p:nvSpPr>
        <p:spPr/>
        <p:txBody>
          <a:bodyPr/>
          <a:lstStyle/>
          <a:p>
            <a:fld id="{64C927B8-48AC-4209-AA95-18D990AB88E8}" type="datetime1">
              <a:rPr lang="en-US" smtClean="0"/>
              <a:t>8/19/2014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782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When calling the host web, you must switch the context</a:t>
            </a:r>
          </a:p>
          <a:p>
            <a:endParaRPr lang="en-US" dirty="0"/>
          </a:p>
        </p:txBody>
      </p:sp>
      <p:sp>
        <p:nvSpPr>
          <p:cNvPr id="4" name="Date Placeholder 3"/>
          <p:cNvSpPr>
            <a:spLocks noGrp="1"/>
          </p:cNvSpPr>
          <p:nvPr>
            <p:ph type="dt" idx="10"/>
          </p:nvPr>
        </p:nvSpPr>
        <p:spPr/>
        <p:txBody>
          <a:bodyPr/>
          <a:lstStyle/>
          <a:p>
            <a:fld id="{BC8BD616-3C53-4769-B049-3FE930DDEF97}" type="datetime1">
              <a:rPr lang="en-US" smtClean="0"/>
              <a:t>8/19/2014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43704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8/19/2014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83350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C086280-9E36-46F9-9D6E-28EEBD564A2F}" type="datetime1">
              <a:rPr lang="en-US" smtClean="0"/>
              <a:t>8/19/2014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42937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578095F-DAC2-48A6-9439-B5B16DDBB617}" type="datetime1">
              <a:rPr lang="en-US" smtClean="0"/>
              <a:t>8/19/2014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418500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8/19/2014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67516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8/19/2014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8649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8/19/2014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EEDE84A-98EC-4D75-9A7A-DFF39A931950}" type="datetime1">
              <a:rPr lang="en-US" smtClean="0"/>
              <a:t>8/19/2014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24451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8/19/2014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37</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 Web is a sub web under the host web</a:t>
            </a:r>
          </a:p>
          <a:p>
            <a:r>
              <a:rPr lang="en-US" dirty="0" smtClean="0"/>
              <a:t>App web is a separate domain</a:t>
            </a:r>
          </a:p>
          <a:p>
            <a:r>
              <a:rPr lang="en-US" dirty="0" smtClean="0"/>
              <a:t>App web is created during app installation process</a:t>
            </a:r>
          </a:p>
          <a:p>
            <a:r>
              <a:rPr lang="en-US" dirty="0" smtClean="0"/>
              <a:t>App web contains pages and other declarative SharePoint artifacts</a:t>
            </a:r>
          </a:p>
          <a:p>
            <a:r>
              <a:rPr lang="en-US" dirty="0" smtClean="0"/>
              <a:t>App web is limited to JavaScript</a:t>
            </a:r>
          </a:p>
          <a:p>
            <a:r>
              <a:rPr lang="en-US" dirty="0" smtClean="0"/>
              <a:t>App web can access host web as long as it has appropriate permissions</a:t>
            </a:r>
          </a:p>
          <a:p>
            <a:r>
              <a:rPr lang="en-US" dirty="0" smtClean="0"/>
              <a:t>May call to other cross-domain resources using appropriate techniques such as cross-origin resource sharing (CORS) or a web proxy</a:t>
            </a:r>
            <a:endParaRPr lang="en-US" dirty="0"/>
          </a:p>
        </p:txBody>
      </p:sp>
      <p:sp>
        <p:nvSpPr>
          <p:cNvPr id="4" name="Date Placeholder 3"/>
          <p:cNvSpPr>
            <a:spLocks noGrp="1"/>
          </p:cNvSpPr>
          <p:nvPr>
            <p:ph type="dt" idx="10"/>
          </p:nvPr>
        </p:nvSpPr>
        <p:spPr/>
        <p:txBody>
          <a:bodyPr/>
          <a:lstStyle/>
          <a:p>
            <a:fld id="{0C3C20F7-22CF-4B06-A2C4-710BBA74F6A5}" type="datetime1">
              <a:rPr lang="en-US" smtClean="0"/>
              <a:t>8/19/2014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37191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app web is isolated in a unique domain</a:t>
            </a:r>
            <a:endParaRPr lang="en-US" dirty="0"/>
          </a:p>
        </p:txBody>
      </p:sp>
      <p:sp>
        <p:nvSpPr>
          <p:cNvPr id="4" name="Date Placeholder 3"/>
          <p:cNvSpPr>
            <a:spLocks noGrp="1"/>
          </p:cNvSpPr>
          <p:nvPr>
            <p:ph type="dt" idx="10"/>
          </p:nvPr>
        </p:nvSpPr>
        <p:spPr/>
        <p:txBody>
          <a:bodyPr/>
          <a:lstStyle/>
          <a:p>
            <a:fld id="{70210F0F-1244-4C73-AF4A-4072D1118C71}" type="datetime1">
              <a:rPr lang="en-US" smtClean="0"/>
              <a:t>8/19/2014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16737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StandardTokens</a:t>
            </a:r>
            <a:r>
              <a:rPr lang="en-US" dirty="0" smtClean="0"/>
              <a:t>} combines five other tokens. It initially resolves to </a:t>
            </a:r>
            <a:r>
              <a:rPr lang="en-US" dirty="0" err="1" smtClean="0"/>
              <a:t>SPHostUrl</a:t>
            </a:r>
            <a:r>
              <a:rPr lang="en-US" dirty="0" smtClean="0"/>
              <a:t>={</a:t>
            </a:r>
            <a:r>
              <a:rPr lang="en-US" dirty="0" err="1" smtClean="0"/>
              <a:t>HostUrl</a:t>
            </a:r>
            <a:r>
              <a:rPr lang="en-US" dirty="0" smtClean="0"/>
              <a:t>}&amp;</a:t>
            </a:r>
            <a:r>
              <a:rPr lang="en-US" dirty="0" err="1" smtClean="0"/>
              <a:t>SPAppWebUrl</a:t>
            </a:r>
            <a:r>
              <a:rPr lang="en-US" dirty="0" smtClean="0"/>
              <a:t>={</a:t>
            </a:r>
            <a:r>
              <a:rPr lang="en-US" dirty="0" err="1" smtClean="0"/>
              <a:t>AppWebUrl</a:t>
            </a:r>
            <a:r>
              <a:rPr lang="en-US" dirty="0" smtClean="0"/>
              <a:t>}&amp;</a:t>
            </a:r>
            <a:r>
              <a:rPr lang="en-US" dirty="0" err="1" smtClean="0"/>
              <a:t>SPLanguage</a:t>
            </a:r>
            <a:r>
              <a:rPr lang="en-US" dirty="0" smtClean="0"/>
              <a:t>={Language}&amp;</a:t>
            </a:r>
            <a:r>
              <a:rPr lang="en-US" dirty="0" err="1" smtClean="0"/>
              <a:t>SPClientTag</a:t>
            </a:r>
            <a:r>
              <a:rPr lang="en-US" dirty="0" smtClean="0"/>
              <a:t>={</a:t>
            </a:r>
            <a:r>
              <a:rPr lang="en-US" dirty="0" err="1" smtClean="0"/>
              <a:t>ClientTag</a:t>
            </a:r>
            <a:r>
              <a:rPr lang="en-US" dirty="0" smtClean="0"/>
              <a:t>}&amp;</a:t>
            </a:r>
            <a:r>
              <a:rPr lang="en-US" dirty="0" err="1" smtClean="0"/>
              <a:t>SPProductNumber</a:t>
            </a:r>
            <a:r>
              <a:rPr lang="en-US" dirty="0" smtClean="0"/>
              <a:t>={</a:t>
            </a:r>
            <a:r>
              <a:rPr lang="en-US" dirty="0" err="1" smtClean="0"/>
              <a:t>ProductNumber</a:t>
            </a:r>
            <a:r>
              <a:rPr lang="en-US" dirty="0" smtClean="0"/>
              <a:t>}. Then each of these tokens resolves. If there is no app web, the portion &amp;</a:t>
            </a:r>
            <a:r>
              <a:rPr lang="en-US" dirty="0" err="1" smtClean="0"/>
              <a:t>SPAppWebUrl</a:t>
            </a:r>
            <a:r>
              <a:rPr lang="en-US" dirty="0" smtClean="0"/>
              <a:t>={</a:t>
            </a:r>
            <a:r>
              <a:rPr lang="en-US" dirty="0" err="1" smtClean="0"/>
              <a:t>AppWebUrl</a:t>
            </a:r>
            <a:r>
              <a:rPr lang="en-US" dirty="0" smtClean="0"/>
              <a:t>} is not present.</a:t>
            </a:r>
            <a:endParaRPr lang="en-US" dirty="0"/>
          </a:p>
        </p:txBody>
      </p:sp>
      <p:sp>
        <p:nvSpPr>
          <p:cNvPr id="4" name="Date Placeholder 3"/>
          <p:cNvSpPr>
            <a:spLocks noGrp="1"/>
          </p:cNvSpPr>
          <p:nvPr>
            <p:ph type="dt" idx="10"/>
          </p:nvPr>
        </p:nvSpPr>
        <p:spPr/>
        <p:txBody>
          <a:bodyPr/>
          <a:lstStyle/>
          <a:p>
            <a:fld id="{AE9AEF2E-5E0F-470C-8AB5-948C2A6F0374}" type="datetime1">
              <a:rPr lang="en-US" smtClean="0"/>
              <a:t>8/19/2014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8536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a:t>
            </a:r>
            <a:r>
              <a:rPr lang="en-US" dirty="0" err="1" smtClean="0"/>
              <a:t>Oauth</a:t>
            </a:r>
            <a:r>
              <a:rPr lang="en-US" dirty="0" smtClean="0"/>
              <a:t> tokens required</a:t>
            </a:r>
            <a:endParaRPr lang="en-US" dirty="0"/>
          </a:p>
        </p:txBody>
      </p:sp>
      <p:sp>
        <p:nvSpPr>
          <p:cNvPr id="4" name="Date Placeholder 3"/>
          <p:cNvSpPr>
            <a:spLocks noGrp="1"/>
          </p:cNvSpPr>
          <p:nvPr>
            <p:ph type="dt" idx="10"/>
          </p:nvPr>
        </p:nvSpPr>
        <p:spPr/>
        <p:txBody>
          <a:bodyPr/>
          <a:lstStyle/>
          <a:p>
            <a:fld id="{6E50E453-F0F1-4F28-9386-D0CC835A3436}" type="datetime1">
              <a:rPr lang="en-US" smtClean="0"/>
              <a:t>8/19/2014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19557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different experiences</a:t>
            </a:r>
          </a:p>
          <a:p>
            <a:r>
              <a:rPr lang="en-US" dirty="0" smtClean="0"/>
              <a:t>We’ll cover these in detail as we go along</a:t>
            </a:r>
          </a:p>
        </p:txBody>
      </p:sp>
      <p:sp>
        <p:nvSpPr>
          <p:cNvPr id="4" name="Date Placeholder 3"/>
          <p:cNvSpPr>
            <a:spLocks noGrp="1"/>
          </p:cNvSpPr>
          <p:nvPr>
            <p:ph type="dt" idx="10"/>
          </p:nvPr>
        </p:nvSpPr>
        <p:spPr/>
        <p:txBody>
          <a:bodyPr/>
          <a:lstStyle/>
          <a:p>
            <a:fld id="{F372C601-B3D4-4352-8812-691632D028CC}" type="datetime1">
              <a:rPr lang="en-US" smtClean="0"/>
              <a:t>8/19/2014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30400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SharePoint-Hosted</a:t>
            </a:r>
            <a:r>
              <a:rPr lang="en-US" baseline="0" dirty="0" smtClean="0"/>
              <a:t> apps can be built on ASPX or HTML pages</a:t>
            </a:r>
          </a:p>
          <a:p>
            <a:r>
              <a:rPr lang="en-US" baseline="0" dirty="0" smtClean="0"/>
              <a:t>The authorization is always done with “Internal” </a:t>
            </a:r>
            <a:r>
              <a:rPr lang="en-US" baseline="0" dirty="0" err="1" smtClean="0"/>
              <a:t>auth</a:t>
            </a:r>
            <a:r>
              <a:rPr lang="en-US" baseline="0" dirty="0" smtClean="0"/>
              <a:t>, meaning no </a:t>
            </a:r>
            <a:r>
              <a:rPr lang="en-US" baseline="0" dirty="0" err="1" smtClean="0"/>
              <a:t>OAuth</a:t>
            </a:r>
            <a:r>
              <a:rPr lang="en-US" baseline="0" dirty="0" smtClean="0"/>
              <a:t> tokens</a:t>
            </a:r>
          </a:p>
          <a:p>
            <a:r>
              <a:rPr lang="en-US" baseline="0" dirty="0" smtClean="0"/>
              <a:t>Programmability is always JavaScript</a:t>
            </a:r>
          </a:p>
          <a:p>
            <a:r>
              <a:rPr lang="en-US" baseline="0" dirty="0" smtClean="0"/>
              <a:t>You can use CSOM, REST, cross-domain library, or web proxy in your solution</a:t>
            </a:r>
            <a:endParaRPr lang="en-US" dirty="0"/>
          </a:p>
        </p:txBody>
      </p:sp>
      <p:sp>
        <p:nvSpPr>
          <p:cNvPr id="4" name="Date Placeholder 3"/>
          <p:cNvSpPr>
            <a:spLocks noGrp="1"/>
          </p:cNvSpPr>
          <p:nvPr>
            <p:ph type="dt" idx="10"/>
          </p:nvPr>
        </p:nvSpPr>
        <p:spPr/>
        <p:txBody>
          <a:bodyPr/>
          <a:lstStyle/>
          <a:p>
            <a:fld id="{09D58FB4-9AD0-481B-8C84-A17E43C7859F}" type="datetime1">
              <a:rPr lang="en-US" smtClean="0"/>
              <a:t>8/19/2014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2667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READ sample. The other CRUD operations follow.</a:t>
            </a:r>
            <a:endParaRPr lang="en-US" dirty="0"/>
          </a:p>
        </p:txBody>
      </p:sp>
      <p:sp>
        <p:nvSpPr>
          <p:cNvPr id="4" name="Date Placeholder 3"/>
          <p:cNvSpPr>
            <a:spLocks noGrp="1"/>
          </p:cNvSpPr>
          <p:nvPr>
            <p:ph type="dt" idx="10"/>
          </p:nvPr>
        </p:nvSpPr>
        <p:spPr/>
        <p:txBody>
          <a:bodyPr/>
          <a:lstStyle/>
          <a:p>
            <a:fld id="{572172F6-25BB-44AC-BBEC-964D1D29CFE8}" type="datetime1">
              <a:rPr lang="en-US" smtClean="0"/>
              <a:t>8/19/2014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333626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33712"/>
          </a:xfrm>
        </p:spPr>
        <p:txBody>
          <a:bodyPr/>
          <a:lstStyle/>
          <a:p>
            <a:r>
              <a:rPr lang="en-US" dirty="0" smtClean="0"/>
              <a:t>Full Page</a:t>
            </a:r>
          </a:p>
          <a:p>
            <a:pPr lvl="1"/>
            <a:r>
              <a:rPr lang="en-US" dirty="0" smtClean="0"/>
              <a:t>Required for all apps</a:t>
            </a:r>
          </a:p>
          <a:p>
            <a:pPr lvl="1"/>
            <a:r>
              <a:rPr lang="en-US" dirty="0" smtClean="0"/>
              <a:t>Experienced when an app is launched from the contents page</a:t>
            </a:r>
          </a:p>
          <a:p>
            <a:r>
              <a:rPr lang="en-US" dirty="0" smtClean="0"/>
              <a:t>App Part</a:t>
            </a:r>
          </a:p>
          <a:p>
            <a:pPr lvl="1"/>
            <a:r>
              <a:rPr lang="en-US" dirty="0" smtClean="0"/>
              <a:t>Optional</a:t>
            </a:r>
          </a:p>
          <a:p>
            <a:pPr lvl="1"/>
            <a:r>
              <a:rPr lang="en-US" dirty="0" smtClean="0"/>
              <a:t>Allows an app to be hosted in an </a:t>
            </a:r>
            <a:r>
              <a:rPr lang="en-US" dirty="0" err="1" smtClean="0"/>
              <a:t>IFrame</a:t>
            </a:r>
            <a:r>
              <a:rPr lang="en-US" dirty="0" smtClean="0"/>
              <a:t> on the host web</a:t>
            </a:r>
          </a:p>
          <a:p>
            <a:r>
              <a:rPr lang="en-US" dirty="0" smtClean="0"/>
              <a:t>UI Custom Action</a:t>
            </a:r>
          </a:p>
          <a:p>
            <a:pPr lvl="1"/>
            <a:r>
              <a:rPr lang="en-US" dirty="0" smtClean="0"/>
              <a:t>Optional</a:t>
            </a:r>
          </a:p>
          <a:p>
            <a:pPr lvl="1"/>
            <a:r>
              <a:rPr lang="en-US" dirty="0" smtClean="0"/>
              <a:t>Allows an app to be launched from the ribbon or Edit Control Block(ECB)</a:t>
            </a:r>
            <a:endParaRPr lang="en-US" dirty="0"/>
          </a:p>
        </p:txBody>
      </p:sp>
      <p:sp>
        <p:nvSpPr>
          <p:cNvPr id="3" name="Title 2"/>
          <p:cNvSpPr>
            <a:spLocks noGrp="1"/>
          </p:cNvSpPr>
          <p:nvPr>
            <p:ph type="title"/>
          </p:nvPr>
        </p:nvSpPr>
        <p:spPr/>
        <p:txBody>
          <a:bodyPr/>
          <a:lstStyle/>
          <a:p>
            <a:r>
              <a:rPr lang="en-US" dirty="0" smtClean="0"/>
              <a:t>App Shapes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32678943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12148"/>
            <a:ext cx="11149013" cy="4951758"/>
          </a:xfrm>
        </p:spPr>
        <p:txBody>
          <a:bodyPr/>
          <a:lstStyle/>
          <a:p>
            <a:r>
              <a:rPr lang="en-US" dirty="0" smtClean="0"/>
              <a:t>Pages</a:t>
            </a:r>
          </a:p>
          <a:p>
            <a:pPr lvl="1"/>
            <a:r>
              <a:rPr lang="en-US" dirty="0" smtClean="0"/>
              <a:t>ASPX</a:t>
            </a:r>
          </a:p>
          <a:p>
            <a:pPr lvl="1"/>
            <a:r>
              <a:rPr lang="en-US" dirty="0" smtClean="0"/>
              <a:t>HTML</a:t>
            </a:r>
          </a:p>
          <a:p>
            <a:r>
              <a:rPr lang="en-US" dirty="0" smtClean="0"/>
              <a:t>Authorization</a:t>
            </a:r>
          </a:p>
          <a:p>
            <a:pPr lvl="1"/>
            <a:r>
              <a:rPr lang="en-US" dirty="0" smtClean="0"/>
              <a:t>Internal</a:t>
            </a:r>
          </a:p>
          <a:p>
            <a:r>
              <a:rPr lang="en-US" dirty="0" smtClean="0"/>
              <a:t>Programmability</a:t>
            </a:r>
          </a:p>
          <a:p>
            <a:pPr lvl="1"/>
            <a:r>
              <a:rPr lang="en-US" dirty="0" smtClean="0"/>
              <a:t>JavaScript REST or CSOM</a:t>
            </a:r>
          </a:p>
          <a:p>
            <a:pPr lvl="1"/>
            <a:r>
              <a:rPr lang="en-US" dirty="0" smtClean="0"/>
              <a:t>JavaScript Cross-Domain Library</a:t>
            </a:r>
          </a:p>
          <a:p>
            <a:pPr lvl="1"/>
            <a:r>
              <a:rPr lang="en-US" dirty="0" smtClean="0"/>
              <a:t>Web Proxy</a:t>
            </a:r>
            <a:endParaRPr lang="en-US" dirty="0"/>
          </a:p>
        </p:txBody>
      </p:sp>
      <p:sp>
        <p:nvSpPr>
          <p:cNvPr id="3" name="Title 2"/>
          <p:cNvSpPr>
            <a:spLocks noGrp="1"/>
          </p:cNvSpPr>
          <p:nvPr>
            <p:ph type="title"/>
          </p:nvPr>
        </p:nvSpPr>
        <p:spPr/>
        <p:txBody>
          <a:bodyPr/>
          <a:lstStyle/>
          <a:p>
            <a:r>
              <a:rPr lang="en-US" dirty="0" smtClean="0"/>
              <a:t>Creating SharePoint-Hosted Apps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30689016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 SharePoint-Hosted App</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97477360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in JavaScript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02211309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the REST API</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5" y="1429908"/>
            <a:ext cx="9102401" cy="4214536"/>
          </a:xfrm>
          <a:prstGeom prst="rect">
            <a:avLst/>
          </a:prstGeom>
        </p:spPr>
      </p:pic>
    </p:spTree>
    <p:extLst>
      <p:ext uri="{BB962C8B-B14F-4D97-AF65-F5344CB8AC3E}">
        <p14:creationId xmlns:p14="http://schemas.microsoft.com/office/powerpoint/2010/main" val="271199210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List Items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907" y="1211272"/>
            <a:ext cx="6149581" cy="5000866"/>
          </a:xfrm>
          <a:prstGeom prst="rect">
            <a:avLst/>
          </a:prstGeom>
        </p:spPr>
      </p:pic>
    </p:spTree>
    <p:extLst>
      <p:ext uri="{BB962C8B-B14F-4D97-AF65-F5344CB8AC3E}">
        <p14:creationId xmlns:p14="http://schemas.microsoft.com/office/powerpoint/2010/main" val="202496641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List Items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870" y="1130376"/>
            <a:ext cx="6986574" cy="5355801"/>
          </a:xfrm>
          <a:prstGeom prst="rect">
            <a:avLst/>
          </a:prstGeom>
        </p:spPr>
      </p:pic>
    </p:spTree>
    <p:extLst>
      <p:ext uri="{BB962C8B-B14F-4D97-AF65-F5344CB8AC3E}">
        <p14:creationId xmlns:p14="http://schemas.microsoft.com/office/powerpoint/2010/main" val="31265114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List Items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5" y="1438781"/>
            <a:ext cx="7732545" cy="3708952"/>
          </a:xfrm>
          <a:prstGeom prst="rect">
            <a:avLst/>
          </a:prstGeom>
        </p:spPr>
      </p:pic>
    </p:spTree>
    <p:extLst>
      <p:ext uri="{BB962C8B-B14F-4D97-AF65-F5344CB8AC3E}">
        <p14:creationId xmlns:p14="http://schemas.microsoft.com/office/powerpoint/2010/main" val="152907111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the CSOM API</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922" y="1470414"/>
            <a:ext cx="10221034" cy="3079007"/>
          </a:xfrm>
          <a:prstGeom prst="rect">
            <a:avLst/>
          </a:prstGeom>
        </p:spPr>
      </p:pic>
    </p:spTree>
    <p:extLst>
      <p:ext uri="{BB962C8B-B14F-4D97-AF65-F5344CB8AC3E}">
        <p14:creationId xmlns:p14="http://schemas.microsoft.com/office/powerpoint/2010/main" val="264314798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List Items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43" y="1486662"/>
            <a:ext cx="8184913" cy="2806255"/>
          </a:xfrm>
          <a:prstGeom prst="rect">
            <a:avLst/>
          </a:prstGeom>
        </p:spPr>
      </p:pic>
    </p:spTree>
    <p:extLst>
      <p:ext uri="{BB962C8B-B14F-4D97-AF65-F5344CB8AC3E}">
        <p14:creationId xmlns:p14="http://schemas.microsoft.com/office/powerpoint/2010/main" val="245997404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963724347"/>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a16="http://schemas.microsoft.com/office/drawing/2014/main" xmlns="" val="829859176"/>
                  </a:ext>
                </a:extLst>
              </a:tr>
              <a:tr h="360260">
                <a:tc>
                  <a:txBody>
                    <a:bodyPr/>
                    <a:lstStyle/>
                    <a:p>
                      <a:r>
                        <a:rPr lang="en-US" sz="1800" b="0" dirty="0" smtClean="0"/>
                        <a:t>Module 1: Deep Dive Apps for Office in Outlook</a:t>
                      </a:r>
                      <a:endParaRPr lang="en-US" sz="1800" b="0" baseline="0" dirty="0" smtClean="0"/>
                    </a:p>
                  </a:txBody>
                  <a:tcPr marL="91403" marR="91403" marT="45701" marB="45701" anchor="ctr"/>
                </a:tc>
                <a:extLst>
                  <a:ext uri="{0D108BD9-81ED-4DB2-BD59-A6C34878D82A}">
                    <a16:rowId xmlns:a16="http://schemas.microsoft.com/office/drawing/2014/main" xmlns=""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Apps for Office in Word</a:t>
                      </a:r>
                    </a:p>
                  </a:txBody>
                  <a:tcPr marL="91403" marR="91403" marT="45701" marB="45701" anchor="ctr"/>
                </a:tc>
                <a:extLst>
                  <a:ext uri="{0D108BD9-81ED-4DB2-BD59-A6C34878D82A}">
                    <a16:rowId xmlns:a16="http://schemas.microsoft.com/office/drawing/2014/main" xmlns=""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Apps for Office in PowerPoint</a:t>
                      </a:r>
                    </a:p>
                  </a:txBody>
                  <a:tcPr marL="91403" marR="91403" marT="45701" marB="45701" anchor="ctr"/>
                </a:tc>
                <a:extLst>
                  <a:ext uri="{0D108BD9-81ED-4DB2-BD59-A6C34878D82A}">
                    <a16:rowId xmlns:a16="http://schemas.microsoft.com/office/drawing/2014/main" xmlns=""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Apps for Office in Excel</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5:</a:t>
                      </a:r>
                      <a:r>
                        <a:rPr lang="en-US" sz="1800" b="1" baseline="0" dirty="0" smtClean="0"/>
                        <a:t> Deep Dive into SharePoint Hosted Apps</a:t>
                      </a:r>
                      <a:endParaRPr lang="en-US" sz="1800" b="1"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Security and </a:t>
                      </a:r>
                      <a:r>
                        <a:rPr lang="en-US" sz="1800" b="0" dirty="0" err="1" smtClean="0"/>
                        <a:t>OAuth</a:t>
                      </a:r>
                      <a:endParaRPr lang="en-US" sz="1800" b="0"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List Items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43" y="1574301"/>
            <a:ext cx="8131390" cy="2817077"/>
          </a:xfrm>
          <a:prstGeom prst="rect">
            <a:avLst/>
          </a:prstGeom>
        </p:spPr>
      </p:pic>
    </p:spTree>
    <p:extLst>
      <p:ext uri="{BB962C8B-B14F-4D97-AF65-F5344CB8AC3E}">
        <p14:creationId xmlns:p14="http://schemas.microsoft.com/office/powerpoint/2010/main" val="213858622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List Items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395" y="1746902"/>
            <a:ext cx="7823410" cy="1955853"/>
          </a:xfrm>
          <a:prstGeom prst="rect">
            <a:avLst/>
          </a:prstGeom>
        </p:spPr>
      </p:pic>
    </p:spTree>
    <p:extLst>
      <p:ext uri="{BB962C8B-B14F-4D97-AF65-F5344CB8AC3E}">
        <p14:creationId xmlns:p14="http://schemas.microsoft.com/office/powerpoint/2010/main" val="6317905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5171214"/>
          </a:xfrm>
        </p:spPr>
        <p:txBody>
          <a:bodyPr/>
          <a:lstStyle/>
          <a:p>
            <a:r>
              <a:rPr lang="en-US" dirty="0" smtClean="0"/>
              <a:t>Same-domain policy prevents JavaScript from making direct calls to the host web</a:t>
            </a:r>
          </a:p>
          <a:p>
            <a:r>
              <a:rPr lang="en-US" dirty="0"/>
              <a:t>SP.RequestExecutor.js located in LAYOUTS </a:t>
            </a:r>
            <a:r>
              <a:rPr lang="en-US" dirty="0" smtClean="0"/>
              <a:t>directory</a:t>
            </a:r>
          </a:p>
          <a:p>
            <a:pPr lvl="1"/>
            <a:r>
              <a:rPr lang="en-US" dirty="0" smtClean="0"/>
              <a:t>Option 1: Reference directly</a:t>
            </a:r>
          </a:p>
          <a:p>
            <a:pPr lvl="1"/>
            <a:endParaRPr lang="en-US" dirty="0"/>
          </a:p>
          <a:p>
            <a:pPr lvl="1"/>
            <a:endParaRPr lang="en-US" dirty="0" smtClean="0"/>
          </a:p>
          <a:p>
            <a:pPr lvl="1"/>
            <a:r>
              <a:rPr lang="en-US" dirty="0" smtClean="0"/>
              <a:t>Option 2: Load dynamically</a:t>
            </a:r>
            <a:endParaRPr lang="en-US" dirty="0"/>
          </a:p>
          <a:p>
            <a:endParaRPr lang="en-US" dirty="0" smtClean="0"/>
          </a:p>
        </p:txBody>
      </p:sp>
      <p:sp>
        <p:nvSpPr>
          <p:cNvPr id="3" name="Title 2"/>
          <p:cNvSpPr>
            <a:spLocks noGrp="1"/>
          </p:cNvSpPr>
          <p:nvPr>
            <p:ph type="title"/>
          </p:nvPr>
        </p:nvSpPr>
        <p:spPr/>
        <p:txBody>
          <a:bodyPr/>
          <a:lstStyle/>
          <a:p>
            <a:r>
              <a:rPr lang="en-US" dirty="0" smtClean="0"/>
              <a:t>Cross Domain Library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998" y="3705903"/>
            <a:ext cx="8662846" cy="6616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4825399"/>
            <a:ext cx="7245264" cy="1683886"/>
          </a:xfrm>
          <a:prstGeom prst="rect">
            <a:avLst/>
          </a:prstGeom>
        </p:spPr>
      </p:pic>
    </p:spTree>
    <p:extLst>
      <p:ext uri="{BB962C8B-B14F-4D97-AF65-F5344CB8AC3E}">
        <p14:creationId xmlns:p14="http://schemas.microsoft.com/office/powerpoint/2010/main" val="315601408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534528" y="1157120"/>
            <a:ext cx="4943428" cy="4650817"/>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3879562" y="2290899"/>
            <a:ext cx="4250305" cy="2063130"/>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Cross-Domain Library 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23</a:t>
            </a:fld>
            <a:endParaRPr lang="en-US" dirty="0"/>
          </a:p>
        </p:txBody>
      </p:sp>
      <p:sp>
        <p:nvSpPr>
          <p:cNvPr id="7" name="Rounded Rectangle 6"/>
          <p:cNvSpPr/>
          <p:nvPr/>
        </p:nvSpPr>
        <p:spPr bwMode="auto">
          <a:xfrm>
            <a:off x="4961678" y="2670560"/>
            <a:ext cx="1979525" cy="1182275"/>
          </a:xfrm>
          <a:prstGeom prst="round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Flowchart: Alternate Process 8"/>
          <p:cNvSpPr/>
          <p:nvPr/>
        </p:nvSpPr>
        <p:spPr bwMode="auto">
          <a:xfrm>
            <a:off x="6057988" y="4625347"/>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Flowchart: Alternate Process 9"/>
          <p:cNvSpPr/>
          <p:nvPr/>
        </p:nvSpPr>
        <p:spPr bwMode="auto">
          <a:xfrm>
            <a:off x="3879562" y="4640970"/>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p:cNvSpPr txBox="1"/>
          <p:nvPr/>
        </p:nvSpPr>
        <p:spPr>
          <a:xfrm>
            <a:off x="5234693" y="5323102"/>
            <a:ext cx="1366336" cy="369332"/>
          </a:xfrm>
          <a:prstGeom prst="rect">
            <a:avLst/>
          </a:prstGeom>
          <a:noFill/>
        </p:spPr>
        <p:txBody>
          <a:bodyPr wrap="none" lIns="0" tIns="0" rIns="0" bIns="0" rtlCol="0">
            <a:spAutoFit/>
          </a:bodyPr>
          <a:lstStyle/>
          <a:p>
            <a:r>
              <a:rPr lang="en-US" sz="2400" spc="-70" dirty="0" smtClean="0">
                <a:solidFill>
                  <a:srgbClr val="002060"/>
                </a:solidFill>
              </a:rPr>
              <a:t>SharePoint</a:t>
            </a:r>
          </a:p>
        </p:txBody>
      </p:sp>
      <p:sp>
        <p:nvSpPr>
          <p:cNvPr id="15" name="TextBox 14"/>
          <p:cNvSpPr txBox="1"/>
          <p:nvPr/>
        </p:nvSpPr>
        <p:spPr>
          <a:xfrm>
            <a:off x="6114381" y="4832551"/>
            <a:ext cx="1946495" cy="276999"/>
          </a:xfrm>
          <a:prstGeom prst="rect">
            <a:avLst/>
          </a:prstGeom>
          <a:noFill/>
        </p:spPr>
        <p:txBody>
          <a:bodyPr wrap="none" lIns="0" tIns="0" rIns="0" bIns="0" rtlCol="0">
            <a:spAutoFit/>
          </a:bodyPr>
          <a:lstStyle/>
          <a:p>
            <a:r>
              <a:rPr lang="en-US" spc="-70" dirty="0" smtClean="0"/>
              <a:t>SP.RequestExecutor.js</a:t>
            </a:r>
          </a:p>
        </p:txBody>
      </p:sp>
      <p:sp>
        <p:nvSpPr>
          <p:cNvPr id="16" name="TextBox 15"/>
          <p:cNvSpPr txBox="1"/>
          <p:nvPr/>
        </p:nvSpPr>
        <p:spPr>
          <a:xfrm>
            <a:off x="5582625" y="3294600"/>
            <a:ext cx="730008" cy="276999"/>
          </a:xfrm>
          <a:prstGeom prst="rect">
            <a:avLst/>
          </a:prstGeom>
          <a:noFill/>
        </p:spPr>
        <p:txBody>
          <a:bodyPr wrap="none" lIns="0" tIns="0" rIns="0" bIns="0" rtlCol="0">
            <a:spAutoFit/>
          </a:bodyPr>
          <a:lstStyle/>
          <a:p>
            <a:r>
              <a:rPr lang="en-US" spc="-70" dirty="0" smtClean="0"/>
              <a:t>IFRAME</a:t>
            </a:r>
          </a:p>
        </p:txBody>
      </p:sp>
      <p:sp>
        <p:nvSpPr>
          <p:cNvPr id="17" name="TextBox 16"/>
          <p:cNvSpPr txBox="1"/>
          <p:nvPr/>
        </p:nvSpPr>
        <p:spPr>
          <a:xfrm>
            <a:off x="4063892" y="2428335"/>
            <a:ext cx="888641" cy="276999"/>
          </a:xfrm>
          <a:prstGeom prst="rect">
            <a:avLst/>
          </a:prstGeom>
          <a:noFill/>
        </p:spPr>
        <p:txBody>
          <a:bodyPr wrap="none" lIns="0" tIns="0" rIns="0" bIns="0" rtlCol="0">
            <a:spAutoFit/>
          </a:bodyPr>
          <a:lstStyle/>
          <a:p>
            <a:r>
              <a:rPr lang="en-US" spc="-70" dirty="0" smtClean="0"/>
              <a:t>App Web</a:t>
            </a:r>
          </a:p>
        </p:txBody>
      </p:sp>
      <p:sp>
        <p:nvSpPr>
          <p:cNvPr id="18" name="TextBox 17"/>
          <p:cNvSpPr txBox="1"/>
          <p:nvPr/>
        </p:nvSpPr>
        <p:spPr>
          <a:xfrm>
            <a:off x="4019710" y="4795127"/>
            <a:ext cx="1791581" cy="276999"/>
          </a:xfrm>
          <a:prstGeom prst="rect">
            <a:avLst/>
          </a:prstGeom>
          <a:noFill/>
        </p:spPr>
        <p:txBody>
          <a:bodyPr wrap="none" lIns="0" tIns="0" rIns="0" bIns="0" rtlCol="0">
            <a:spAutoFit/>
          </a:bodyPr>
          <a:lstStyle/>
          <a:p>
            <a:r>
              <a:rPr lang="en-US" spc="-70" dirty="0" smtClean="0"/>
              <a:t>AppWebProxy.aspx</a:t>
            </a:r>
          </a:p>
        </p:txBody>
      </p:sp>
      <p:cxnSp>
        <p:nvCxnSpPr>
          <p:cNvPr id="20" name="Elbow Connector 19"/>
          <p:cNvCxnSpPr>
            <a:stCxn id="10" idx="0"/>
            <a:endCxn id="7" idx="2"/>
          </p:cNvCxnSpPr>
          <p:nvPr/>
        </p:nvCxnSpPr>
        <p:spPr>
          <a:xfrm rot="5400000" flipH="1" flipV="1">
            <a:off x="5039404" y="3728934"/>
            <a:ext cx="788135" cy="1035939"/>
          </a:xfrm>
          <a:prstGeom prst="bentConnector3">
            <a:avLst>
              <a:gd name="adj1" fmla="val 5000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Up Arrow 22"/>
          <p:cNvSpPr/>
          <p:nvPr/>
        </p:nvSpPr>
        <p:spPr bwMode="auto">
          <a:xfrm>
            <a:off x="6893790" y="4267066"/>
            <a:ext cx="250249" cy="356717"/>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ounded Rectangle 32"/>
          <p:cNvSpPr/>
          <p:nvPr/>
        </p:nvSpPr>
        <p:spPr bwMode="auto">
          <a:xfrm>
            <a:off x="3930086" y="1358888"/>
            <a:ext cx="4130790" cy="723410"/>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5418417" y="1529363"/>
            <a:ext cx="932563" cy="276999"/>
          </a:xfrm>
          <a:prstGeom prst="rect">
            <a:avLst/>
          </a:prstGeom>
          <a:noFill/>
        </p:spPr>
        <p:txBody>
          <a:bodyPr wrap="none" lIns="0" tIns="0" rIns="0" bIns="0" rtlCol="0">
            <a:spAutoFit/>
          </a:bodyPr>
          <a:lstStyle/>
          <a:p>
            <a:r>
              <a:rPr lang="en-US" spc="-70" dirty="0" smtClean="0"/>
              <a:t>Host Web</a:t>
            </a:r>
          </a:p>
        </p:txBody>
      </p:sp>
      <p:sp>
        <p:nvSpPr>
          <p:cNvPr id="22" name="Left-Right Arrow 21"/>
          <p:cNvSpPr/>
          <p:nvPr/>
        </p:nvSpPr>
        <p:spPr bwMode="auto">
          <a:xfrm rot="5400000">
            <a:off x="5480693" y="2303076"/>
            <a:ext cx="933869" cy="220718"/>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Flowchart: Alternate Process 38"/>
          <p:cNvSpPr/>
          <p:nvPr/>
        </p:nvSpPr>
        <p:spPr bwMode="auto">
          <a:xfrm>
            <a:off x="5258969" y="2848082"/>
            <a:ext cx="1384944" cy="411949"/>
          </a:xfrm>
          <a:prstGeom prst="flowChartAlternateProcess">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0" name="TextBox 39"/>
          <p:cNvSpPr txBox="1"/>
          <p:nvPr/>
        </p:nvSpPr>
        <p:spPr>
          <a:xfrm>
            <a:off x="5399116" y="3002239"/>
            <a:ext cx="1057021" cy="169277"/>
          </a:xfrm>
          <a:prstGeom prst="rect">
            <a:avLst/>
          </a:prstGeom>
          <a:noFill/>
        </p:spPr>
        <p:txBody>
          <a:bodyPr wrap="none" lIns="0" tIns="0" rIns="0" bIns="0" rtlCol="0">
            <a:spAutoFit/>
          </a:bodyPr>
          <a:lstStyle/>
          <a:p>
            <a:r>
              <a:rPr lang="en-US" sz="1100" spc="-70" dirty="0" smtClean="0">
                <a:solidFill>
                  <a:schemeClr val="bg1">
                    <a:lumMod val="50000"/>
                  </a:schemeClr>
                </a:solidFill>
              </a:rPr>
              <a:t>AppWebProxy.aspx</a:t>
            </a:r>
          </a:p>
        </p:txBody>
      </p:sp>
    </p:spTree>
    <p:extLst>
      <p:ext uri="{BB962C8B-B14F-4D97-AF65-F5344CB8AC3E}">
        <p14:creationId xmlns:p14="http://schemas.microsoft.com/office/powerpoint/2010/main" val="326909762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REST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24</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719" y="1454521"/>
            <a:ext cx="8132151" cy="3896412"/>
          </a:xfrm>
          <a:prstGeom prst="rect">
            <a:avLst/>
          </a:prstGeom>
          <a:ln>
            <a:noFill/>
          </a:ln>
        </p:spPr>
      </p:pic>
    </p:spTree>
    <p:extLst>
      <p:ext uri="{BB962C8B-B14F-4D97-AF65-F5344CB8AC3E}">
        <p14:creationId xmlns:p14="http://schemas.microsoft.com/office/powerpoint/2010/main" val="282672730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CSOM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25</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676" y="1629299"/>
            <a:ext cx="6891224" cy="3450702"/>
          </a:xfrm>
          <a:prstGeom prst="rect">
            <a:avLst/>
          </a:prstGeom>
        </p:spPr>
      </p:pic>
    </p:spTree>
    <p:extLst>
      <p:ext uri="{BB962C8B-B14F-4D97-AF65-F5344CB8AC3E}">
        <p14:creationId xmlns:p14="http://schemas.microsoft.com/office/powerpoint/2010/main" val="12504762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CRUD operations against the host web</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01243897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 Parts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48937194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94957"/>
          </a:xfrm>
        </p:spPr>
        <p:txBody>
          <a:bodyPr/>
          <a:lstStyle/>
          <a:p>
            <a:r>
              <a:rPr lang="en-US" dirty="0" smtClean="0"/>
              <a:t>Allow functionality to be added to pages in the host web in a manner similar to web parts</a:t>
            </a:r>
          </a:p>
          <a:p>
            <a:r>
              <a:rPr lang="en-US" dirty="0" smtClean="0"/>
              <a:t>App part is rendered through an </a:t>
            </a:r>
            <a:r>
              <a:rPr lang="en-US" dirty="0" err="1" smtClean="0"/>
              <a:t>IFrame</a:t>
            </a:r>
            <a:r>
              <a:rPr lang="en-US" dirty="0" smtClean="0"/>
              <a:t> on the host web</a:t>
            </a:r>
          </a:p>
          <a:p>
            <a:r>
              <a:rPr lang="en-US" dirty="0" smtClean="0"/>
              <a:t>App part is defined using the Client Web Part</a:t>
            </a:r>
          </a:p>
          <a:p>
            <a:r>
              <a:rPr lang="en-US" dirty="0" smtClean="0"/>
              <a:t>Supported in both SharePoint-hosted and Provider-hosted apps</a:t>
            </a:r>
            <a:endParaRPr lang="en-US" dirty="0"/>
          </a:p>
        </p:txBody>
      </p:sp>
      <p:sp>
        <p:nvSpPr>
          <p:cNvPr id="3" name="Title 2"/>
          <p:cNvSpPr>
            <a:spLocks noGrp="1"/>
          </p:cNvSpPr>
          <p:nvPr>
            <p:ph type="title"/>
          </p:nvPr>
        </p:nvSpPr>
        <p:spPr/>
        <p:txBody>
          <a:bodyPr/>
          <a:lstStyle/>
          <a:p>
            <a:r>
              <a:rPr lang="en-US" dirty="0" smtClean="0"/>
              <a:t>App Parts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spTree>
    <p:extLst>
      <p:ext uri="{BB962C8B-B14F-4D97-AF65-F5344CB8AC3E}">
        <p14:creationId xmlns:p14="http://schemas.microsoft.com/office/powerpoint/2010/main" val="423223409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15934"/>
          </a:xfrm>
        </p:spPr>
        <p:txBody>
          <a:bodyPr/>
          <a:lstStyle/>
          <a:p>
            <a:r>
              <a:rPr lang="en-US" dirty="0" smtClean="0"/>
              <a:t>References the page that should display in the </a:t>
            </a:r>
            <a:r>
              <a:rPr lang="en-US" dirty="0" err="1" smtClean="0"/>
              <a:t>Iframe</a:t>
            </a:r>
            <a:endParaRPr lang="en-US" dirty="0" smtClean="0"/>
          </a:p>
          <a:p>
            <a:r>
              <a:rPr lang="en-US" dirty="0" smtClean="0"/>
              <a:t>Supports the creation of properties that appear in the property pane when the app part is added to a page in the host web</a:t>
            </a:r>
            <a:endParaRPr lang="en-US" dirty="0"/>
          </a:p>
        </p:txBody>
      </p:sp>
      <p:sp>
        <p:nvSpPr>
          <p:cNvPr id="3" name="Title 2"/>
          <p:cNvSpPr>
            <a:spLocks noGrp="1"/>
          </p:cNvSpPr>
          <p:nvPr>
            <p:ph type="title"/>
          </p:nvPr>
        </p:nvSpPr>
        <p:spPr/>
        <p:txBody>
          <a:bodyPr/>
          <a:lstStyle/>
          <a:p>
            <a:r>
              <a:rPr lang="en-US" dirty="0" smtClean="0"/>
              <a:t>Client Web Part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spTree>
    <p:extLst>
      <p:ext uri="{BB962C8B-B14F-4D97-AF65-F5344CB8AC3E}">
        <p14:creationId xmlns:p14="http://schemas.microsoft.com/office/powerpoint/2010/main" val="15617903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Deep </a:t>
            </a:r>
            <a:r>
              <a:rPr lang="en-US" dirty="0"/>
              <a:t>Dive into </a:t>
            </a:r>
            <a:r>
              <a:rPr lang="en-US" dirty="0" smtClean="0"/>
              <a:t>SharePoint-Hosted </a:t>
            </a:r>
            <a:r>
              <a:rPr lang="en-US" dirty="0"/>
              <a:t>Apps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Web Part CAML</a:t>
            </a:r>
            <a:br>
              <a:rPr lang="en-US" dirty="0" smtClean="0"/>
            </a:b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30</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303" y="1073363"/>
            <a:ext cx="7672407" cy="5338786"/>
          </a:xfrm>
          <a:prstGeom prst="rect">
            <a:avLst/>
          </a:prstGeom>
        </p:spPr>
      </p:pic>
    </p:spTree>
    <p:extLst>
      <p:ext uri="{BB962C8B-B14F-4D97-AF65-F5344CB8AC3E}">
        <p14:creationId xmlns:p14="http://schemas.microsoft.com/office/powerpoint/2010/main" val="230795654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App Parts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07433250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UI Custom Actions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587095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3869268"/>
          </a:xfrm>
        </p:spPr>
        <p:txBody>
          <a:bodyPr/>
          <a:lstStyle/>
          <a:p>
            <a:r>
              <a:rPr lang="en-US" dirty="0" smtClean="0"/>
              <a:t>Can extend the Ribbon or Edit Control Block (ECB) in the host web</a:t>
            </a:r>
          </a:p>
          <a:p>
            <a:r>
              <a:rPr lang="en-US" dirty="0" smtClean="0"/>
              <a:t>Launches a target page in your app</a:t>
            </a:r>
          </a:p>
          <a:p>
            <a:r>
              <a:rPr lang="en-US" dirty="0" smtClean="0"/>
              <a:t>Supports the addition of tokens to pass information to the app</a:t>
            </a:r>
            <a:endParaRPr lang="en-US" dirty="0"/>
          </a:p>
        </p:txBody>
      </p:sp>
      <p:sp>
        <p:nvSpPr>
          <p:cNvPr id="3" name="Title 2"/>
          <p:cNvSpPr>
            <a:spLocks noGrp="1"/>
          </p:cNvSpPr>
          <p:nvPr>
            <p:ph type="title"/>
          </p:nvPr>
        </p:nvSpPr>
        <p:spPr/>
        <p:txBody>
          <a:bodyPr/>
          <a:lstStyle/>
          <a:p>
            <a:r>
              <a:rPr lang="en-US" dirty="0" smtClean="0"/>
              <a:t>UI Custom Actions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33</a:t>
            </a:fld>
            <a:endParaRPr lang="en-US" dirty="0"/>
          </a:p>
        </p:txBody>
      </p:sp>
    </p:spTree>
    <p:extLst>
      <p:ext uri="{BB962C8B-B14F-4D97-AF65-F5344CB8AC3E}">
        <p14:creationId xmlns:p14="http://schemas.microsoft.com/office/powerpoint/2010/main" val="295659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Action CAML</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34</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428" y="1329432"/>
            <a:ext cx="7300593" cy="4717189"/>
          </a:xfrm>
          <a:prstGeom prst="rect">
            <a:avLst/>
          </a:prstGeom>
        </p:spPr>
      </p:pic>
    </p:spTree>
    <p:extLst>
      <p:ext uri="{BB962C8B-B14F-4D97-AF65-F5344CB8AC3E}">
        <p14:creationId xmlns:p14="http://schemas.microsoft.com/office/powerpoint/2010/main" val="314297742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UI Custom actions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39382048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541020"/>
          </a:xfrm>
        </p:spPr>
        <p:txBody>
          <a:bodyPr/>
          <a:lstStyle/>
          <a:p>
            <a:r>
              <a:rPr lang="en-US" dirty="0"/>
              <a:t>Introduction</a:t>
            </a:r>
          </a:p>
          <a:p>
            <a:r>
              <a:rPr lang="en-US" dirty="0"/>
              <a:t>Programming in JavaScript</a:t>
            </a:r>
          </a:p>
          <a:p>
            <a:r>
              <a:rPr lang="en-US" dirty="0"/>
              <a:t>App Parts</a:t>
            </a:r>
          </a:p>
          <a:p>
            <a:r>
              <a:rPr lang="en-US" dirty="0"/>
              <a:t>UI Custom Actions</a:t>
            </a: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36</a:t>
            </a:fld>
            <a:endParaRPr lang="en-US" dirty="0"/>
          </a:p>
        </p:txBody>
      </p:sp>
    </p:spTree>
    <p:extLst>
      <p:ext uri="{BB962C8B-B14F-4D97-AF65-F5344CB8AC3E}">
        <p14:creationId xmlns:p14="http://schemas.microsoft.com/office/powerpoint/2010/main" val="141540313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Introduction</a:t>
            </a:r>
          </a:p>
          <a:p>
            <a:r>
              <a:rPr lang="en-US" dirty="0" smtClean="0"/>
              <a:t>Programming in JavaScript</a:t>
            </a:r>
          </a:p>
          <a:p>
            <a:r>
              <a:rPr lang="en-US" dirty="0" smtClean="0"/>
              <a:t>App Parts</a:t>
            </a:r>
          </a:p>
          <a:p>
            <a:r>
              <a:rPr lang="en-US" dirty="0" smtClean="0"/>
              <a:t>UI Custom Actions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6</a:t>
            </a:fld>
            <a:endParaRPr lang="en-US" dirty="0"/>
          </a:p>
        </p:txBody>
      </p:sp>
      <p:sp>
        <p:nvSpPr>
          <p:cNvPr id="5" name="Flowchart: Magnetic Disk 4"/>
          <p:cNvSpPr/>
          <p:nvPr/>
        </p:nvSpPr>
        <p:spPr bwMode="auto">
          <a:xfrm>
            <a:off x="8595880" y="2538473"/>
            <a:ext cx="2703008"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Web Services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626134" y="4389406"/>
            <a:ext cx="949687" cy="1029813"/>
          </a:xfrm>
          <a:prstGeom prst="rect">
            <a:avLst/>
          </a:prstGeom>
        </p:spPr>
      </p:pic>
      <p:sp>
        <p:nvSpPr>
          <p:cNvPr id="28" name="TextBox 27"/>
          <p:cNvSpPr txBox="1"/>
          <p:nvPr/>
        </p:nvSpPr>
        <p:spPr>
          <a:xfrm>
            <a:off x="2610705" y="1504811"/>
            <a:ext cx="2063642" cy="369332"/>
          </a:xfrm>
          <a:prstGeom prst="rect">
            <a:avLst/>
          </a:prstGeom>
          <a:noFill/>
        </p:spPr>
        <p:txBody>
          <a:bodyPr wrap="none" lIns="0" tIns="0" rIns="0" bIns="0" rtlCol="0">
            <a:spAutoFit/>
          </a:bodyPr>
          <a:lstStyle/>
          <a:p>
            <a:r>
              <a:rPr lang="en-US" sz="2400" spc="-70" dirty="0" smtClean="0">
                <a:solidFill>
                  <a:schemeClr val="bg1"/>
                </a:solidFill>
              </a:rPr>
              <a:t>Azure Web Sites</a:t>
            </a:r>
          </a:p>
        </p:txBody>
      </p:sp>
      <p:sp>
        <p:nvSpPr>
          <p:cNvPr id="6" name="Rounded Rectangle 5"/>
          <p:cNvSpPr/>
          <p:nvPr/>
        </p:nvSpPr>
        <p:spPr bwMode="auto">
          <a:xfrm>
            <a:off x="2610704" y="1727200"/>
            <a:ext cx="4354539" cy="2662207"/>
          </a:xfrm>
          <a:prstGeom prst="round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ounded Rectangle 28"/>
          <p:cNvSpPr/>
          <p:nvPr/>
        </p:nvSpPr>
        <p:spPr bwMode="auto">
          <a:xfrm>
            <a:off x="3010714" y="2130546"/>
            <a:ext cx="1777259" cy="815854"/>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1">
                    <a:lumMod val="50000"/>
                  </a:schemeClr>
                </a:solidFill>
                <a:ea typeface="Segoe UI" pitchFamily="34" charset="0"/>
                <a:cs typeface="Segoe UI" pitchFamily="34" charset="0"/>
              </a:rPr>
              <a:t>Host Web</a:t>
            </a:r>
          </a:p>
        </p:txBody>
      </p:sp>
      <p:sp>
        <p:nvSpPr>
          <p:cNvPr id="32" name="Rounded Rectangle 31"/>
          <p:cNvSpPr/>
          <p:nvPr/>
        </p:nvSpPr>
        <p:spPr bwMode="auto">
          <a:xfrm>
            <a:off x="4193433" y="3207423"/>
            <a:ext cx="1891278" cy="613384"/>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1">
                    <a:lumMod val="50000"/>
                  </a:schemeClr>
                </a:solidFill>
                <a:ea typeface="Segoe UI" pitchFamily="34" charset="0"/>
                <a:cs typeface="Segoe UI" pitchFamily="34" charset="0"/>
              </a:rPr>
              <a:t>App Web</a:t>
            </a:r>
          </a:p>
        </p:txBody>
      </p:sp>
      <p:cxnSp>
        <p:nvCxnSpPr>
          <p:cNvPr id="40" name="Elbow Connector 39"/>
          <p:cNvCxnSpPr>
            <a:stCxn id="29" idx="2"/>
            <a:endCxn id="32" idx="1"/>
          </p:cNvCxnSpPr>
          <p:nvPr/>
        </p:nvCxnSpPr>
        <p:spPr>
          <a:xfrm rot="16200000" flipH="1">
            <a:off x="3762531" y="3083212"/>
            <a:ext cx="567715" cy="294089"/>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872628" y="2093923"/>
            <a:ext cx="1537399" cy="738664"/>
          </a:xfrm>
          <a:prstGeom prst="rect">
            <a:avLst/>
          </a:prstGeom>
          <a:noFill/>
        </p:spPr>
        <p:txBody>
          <a:bodyPr wrap="square" lIns="0" tIns="0" rIns="0" bIns="0" rtlCol="0">
            <a:spAutoFit/>
          </a:bodyPr>
          <a:lstStyle/>
          <a:p>
            <a:pPr algn="r"/>
            <a:r>
              <a:rPr lang="en-US" sz="2400" spc="-70" dirty="0" smtClean="0">
                <a:solidFill>
                  <a:schemeClr val="bg1"/>
                </a:solidFill>
              </a:rPr>
              <a:t>SharePoint 2013</a:t>
            </a:r>
          </a:p>
        </p:txBody>
      </p:sp>
      <p:cxnSp>
        <p:nvCxnSpPr>
          <p:cNvPr id="55" name="Elbow Connector 54"/>
          <p:cNvCxnSpPr>
            <a:stCxn id="29" idx="1"/>
          </p:cNvCxnSpPr>
          <p:nvPr/>
        </p:nvCxnSpPr>
        <p:spPr>
          <a:xfrm rot="10800000" flipV="1">
            <a:off x="1883646" y="2538473"/>
            <a:ext cx="1127068" cy="1917742"/>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32" idx="2"/>
          </p:cNvCxnSpPr>
          <p:nvPr/>
        </p:nvCxnSpPr>
        <p:spPr>
          <a:xfrm rot="5400000">
            <a:off x="3321508" y="3086749"/>
            <a:ext cx="1083506" cy="2551622"/>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5" idx="2"/>
            <a:endCxn id="32" idx="3"/>
          </p:cNvCxnSpPr>
          <p:nvPr/>
        </p:nvCxnSpPr>
        <p:spPr>
          <a:xfrm rot="10800000" flipV="1">
            <a:off x="6084712" y="2975577"/>
            <a:ext cx="2511169" cy="538538"/>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51980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78868"/>
          </a:xfrm>
        </p:spPr>
        <p:txBody>
          <a:bodyPr/>
          <a:lstStyle/>
          <a:p>
            <a:r>
              <a:rPr lang="en-US" dirty="0" smtClean="0"/>
              <a:t>App Web is isolated in its own domain</a:t>
            </a:r>
          </a:p>
          <a:p>
            <a:pPr lvl="1"/>
            <a:r>
              <a:rPr lang="en-US" dirty="0" smtClean="0"/>
              <a:t>Enforces “Same Origin” policy for the app</a:t>
            </a:r>
          </a:p>
          <a:p>
            <a:pPr lvl="1"/>
            <a:r>
              <a:rPr lang="en-US" dirty="0" smtClean="0"/>
              <a:t>Allows for authentication and authorization when calls are made to the host web</a:t>
            </a:r>
          </a:p>
          <a:p>
            <a:r>
              <a:rPr lang="en-US" dirty="0" smtClean="0"/>
              <a:t>Each app has it’s own unique URL</a:t>
            </a:r>
          </a:p>
          <a:p>
            <a:pPr lvl="1"/>
            <a:r>
              <a:rPr lang="en-US" dirty="0" smtClean="0"/>
              <a:t>Tenancy – your organization’s tenancy</a:t>
            </a:r>
          </a:p>
          <a:p>
            <a:pPr lvl="1"/>
            <a:r>
              <a:rPr lang="en-US" dirty="0" smtClean="0"/>
              <a:t>App Unique Identifier – unique generated identifier for the app instance</a:t>
            </a:r>
          </a:p>
          <a:p>
            <a:pPr lvl="1"/>
            <a:r>
              <a:rPr lang="en-US" dirty="0" smtClean="0"/>
              <a:t>Hosting Domain – defined for each farm</a:t>
            </a:r>
          </a:p>
          <a:p>
            <a:pPr lvl="1"/>
            <a:r>
              <a:rPr lang="en-US" dirty="0" smtClean="0"/>
              <a:t>App Name – contained in the app manifest</a:t>
            </a:r>
          </a:p>
          <a:p>
            <a:pPr lvl="1"/>
            <a:endParaRPr lang="en-US" dirty="0"/>
          </a:p>
          <a:p>
            <a:pPr lvl="1"/>
            <a:r>
              <a:rPr lang="en-US" dirty="0" smtClean="0">
                <a:solidFill>
                  <a:srgbClr val="0042AC"/>
                </a:solidFill>
              </a:rPr>
              <a:t>https://[tenancy]-[appuid].[hostingdomain]/[appname]</a:t>
            </a:r>
            <a:endParaRPr lang="en-US" dirty="0">
              <a:solidFill>
                <a:srgbClr val="0042AC"/>
              </a:solidFill>
            </a:endParaRPr>
          </a:p>
        </p:txBody>
      </p:sp>
      <p:sp>
        <p:nvSpPr>
          <p:cNvPr id="3" name="Title 2"/>
          <p:cNvSpPr>
            <a:spLocks noGrp="1"/>
          </p:cNvSpPr>
          <p:nvPr>
            <p:ph type="title"/>
          </p:nvPr>
        </p:nvSpPr>
        <p:spPr/>
        <p:txBody>
          <a:bodyPr/>
          <a:lstStyle/>
          <a:p>
            <a:r>
              <a:rPr lang="en-US" dirty="0" smtClean="0"/>
              <a:t>The App Web</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79143933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76865"/>
            <a:ext cx="11149013" cy="2446869"/>
          </a:xfrm>
        </p:spPr>
        <p:txBody>
          <a:bodyPr/>
          <a:lstStyle/>
          <a:p>
            <a:r>
              <a:rPr lang="en-US" dirty="0" smtClean="0"/>
              <a:t>Specified in App Manifest</a:t>
            </a:r>
          </a:p>
          <a:p>
            <a:pPr lvl="1"/>
            <a:r>
              <a:rPr lang="en-US" dirty="0" smtClean="0"/>
              <a:t>~</a:t>
            </a:r>
            <a:r>
              <a:rPr lang="en-US" dirty="0" err="1" smtClean="0"/>
              <a:t>appWebUrl</a:t>
            </a:r>
            <a:r>
              <a:rPr lang="en-US" dirty="0" smtClean="0"/>
              <a:t>/Pages/Default.aspx?{</a:t>
            </a:r>
            <a:r>
              <a:rPr lang="en-US" dirty="0" err="1" smtClean="0"/>
              <a:t>StandardTokens</a:t>
            </a:r>
            <a:r>
              <a:rPr lang="en-US" dirty="0" smtClean="0"/>
              <a:t>}</a:t>
            </a:r>
          </a:p>
          <a:p>
            <a:r>
              <a:rPr lang="en-US" dirty="0" smtClean="0"/>
              <a:t>Utilizes Tokens for dynamic replacement of parameters</a:t>
            </a:r>
          </a:p>
          <a:p>
            <a:pPr lvl="1"/>
            <a:r>
              <a:rPr lang="en-US" dirty="0" smtClean="0"/>
              <a:t>~</a:t>
            </a:r>
            <a:r>
              <a:rPr lang="en-US" dirty="0" err="1" smtClean="0"/>
              <a:t>appWebUrl</a:t>
            </a:r>
            <a:r>
              <a:rPr lang="en-US" dirty="0" smtClean="0"/>
              <a:t> token representing the URL for the app web of this app instance</a:t>
            </a:r>
          </a:p>
          <a:p>
            <a:pPr lvl="1"/>
            <a:r>
              <a:rPr lang="en-US" dirty="0" smtClean="0"/>
              <a:t>{</a:t>
            </a:r>
            <a:r>
              <a:rPr lang="en-US" dirty="0" err="1" smtClean="0"/>
              <a:t>StandardTokens</a:t>
            </a:r>
            <a:r>
              <a:rPr lang="en-US" dirty="0" smtClean="0"/>
              <a:t>} passes key query string parameters to the app on launch</a:t>
            </a:r>
          </a:p>
          <a:p>
            <a:endParaRPr lang="en-US" dirty="0"/>
          </a:p>
        </p:txBody>
      </p:sp>
      <p:sp>
        <p:nvSpPr>
          <p:cNvPr id="3" name="Title 2"/>
          <p:cNvSpPr>
            <a:spLocks noGrp="1"/>
          </p:cNvSpPr>
          <p:nvPr>
            <p:ph type="title"/>
          </p:nvPr>
        </p:nvSpPr>
        <p:spPr/>
        <p:txBody>
          <a:bodyPr/>
          <a:lstStyle/>
          <a:p>
            <a:r>
              <a:rPr lang="en-US" dirty="0" smtClean="0"/>
              <a:t>App Start Page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6010653"/>
              </p:ext>
            </p:extLst>
          </p:nvPr>
        </p:nvGraphicFramePr>
        <p:xfrm>
          <a:off x="1173516" y="3899125"/>
          <a:ext cx="8125884" cy="2225040"/>
        </p:xfrm>
        <a:graphic>
          <a:graphicData uri="http://schemas.openxmlformats.org/drawingml/2006/table">
            <a:tbl>
              <a:tblPr firstRow="1" bandRow="1">
                <a:tableStyleId>{5C22544A-7EE6-4342-B048-85BDC9FD1C3A}</a:tableStyleId>
              </a:tblPr>
              <a:tblGrid>
                <a:gridCol w="2292173"/>
                <a:gridCol w="5833711"/>
              </a:tblGrid>
              <a:tr h="370840">
                <a:tc>
                  <a:txBody>
                    <a:bodyPr/>
                    <a:lstStyle/>
                    <a:p>
                      <a:r>
                        <a:rPr lang="en-US" dirty="0" smtClean="0"/>
                        <a:t>Parameter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SPHostUrl</a:t>
                      </a:r>
                      <a:endParaRPr lang="en-US" dirty="0"/>
                    </a:p>
                  </a:txBody>
                  <a:tcPr/>
                </a:tc>
                <a:tc>
                  <a:txBody>
                    <a:bodyPr/>
                    <a:lstStyle/>
                    <a:p>
                      <a:r>
                        <a:rPr lang="en-US" dirty="0" smtClean="0"/>
                        <a:t>The URL of the host web</a:t>
                      </a:r>
                      <a:endParaRPr lang="en-US" dirty="0"/>
                    </a:p>
                  </a:txBody>
                  <a:tcPr/>
                </a:tc>
              </a:tr>
              <a:tr h="370840">
                <a:tc>
                  <a:txBody>
                    <a:bodyPr/>
                    <a:lstStyle/>
                    <a:p>
                      <a:r>
                        <a:rPr lang="en-US" dirty="0" err="1" smtClean="0"/>
                        <a:t>SPAppWebUrl</a:t>
                      </a:r>
                      <a:endParaRPr lang="en-US" dirty="0"/>
                    </a:p>
                  </a:txBody>
                  <a:tcPr/>
                </a:tc>
                <a:tc>
                  <a:txBody>
                    <a:bodyPr/>
                    <a:lstStyle/>
                    <a:p>
                      <a:r>
                        <a:rPr lang="en-US" dirty="0" smtClean="0"/>
                        <a:t>The URL of the app web</a:t>
                      </a:r>
                      <a:endParaRPr lang="en-US" dirty="0"/>
                    </a:p>
                  </a:txBody>
                  <a:tcPr/>
                </a:tc>
              </a:tr>
              <a:tr h="370840">
                <a:tc>
                  <a:txBody>
                    <a:bodyPr/>
                    <a:lstStyle/>
                    <a:p>
                      <a:r>
                        <a:rPr lang="en-US" dirty="0" err="1" smtClean="0"/>
                        <a:t>SPLanguage</a:t>
                      </a:r>
                      <a:endParaRPr lang="en-US" dirty="0"/>
                    </a:p>
                  </a:txBody>
                  <a:tcPr/>
                </a:tc>
                <a:tc>
                  <a:txBody>
                    <a:bodyPr/>
                    <a:lstStyle/>
                    <a:p>
                      <a:r>
                        <a:rPr lang="en-US" dirty="0" smtClean="0"/>
                        <a:t>The language/culture of the host web</a:t>
                      </a:r>
                      <a:endParaRPr lang="en-US" dirty="0"/>
                    </a:p>
                  </a:txBody>
                  <a:tcPr/>
                </a:tc>
              </a:tr>
              <a:tr h="370840">
                <a:tc>
                  <a:txBody>
                    <a:bodyPr/>
                    <a:lstStyle/>
                    <a:p>
                      <a:r>
                        <a:rPr lang="en-US" dirty="0" err="1" smtClean="0"/>
                        <a:t>SPClientTag</a:t>
                      </a:r>
                      <a:endParaRPr lang="en-US" dirty="0"/>
                    </a:p>
                  </a:txBody>
                  <a:tcPr/>
                </a:tc>
                <a:tc>
                  <a:txBody>
                    <a:bodyPr/>
                    <a:lstStyle/>
                    <a:p>
                      <a:r>
                        <a:rPr lang="en-US" dirty="0" smtClean="0">
                          <a:effectLst/>
                        </a:rPr>
                        <a:t>The client cache control number for the current website</a:t>
                      </a:r>
                      <a:endParaRPr lang="en-US" dirty="0"/>
                    </a:p>
                  </a:txBody>
                  <a:tcPr/>
                </a:tc>
              </a:tr>
              <a:tr h="370840">
                <a:tc>
                  <a:txBody>
                    <a:bodyPr/>
                    <a:lstStyle/>
                    <a:p>
                      <a:r>
                        <a:rPr lang="en-US" dirty="0" err="1" smtClean="0"/>
                        <a:t>SPProductNumber</a:t>
                      </a:r>
                      <a:endParaRPr lang="en-US" dirty="0"/>
                    </a:p>
                  </a:txBody>
                  <a:tcPr/>
                </a:tc>
                <a:tc>
                  <a:txBody>
                    <a:bodyPr/>
                    <a:lstStyle/>
                    <a:p>
                      <a:r>
                        <a:rPr lang="en-US" dirty="0" smtClean="0">
                          <a:effectLst/>
                        </a:rPr>
                        <a:t>The full build version number of the SharePoint farm</a:t>
                      </a:r>
                      <a:endParaRPr lang="en-US" dirty="0"/>
                    </a:p>
                  </a:txBody>
                  <a:tcPr/>
                </a:tc>
              </a:tr>
            </a:tbl>
          </a:graphicData>
        </a:graphic>
      </p:graphicFrame>
    </p:spTree>
    <p:extLst>
      <p:ext uri="{BB962C8B-B14F-4D97-AF65-F5344CB8AC3E}">
        <p14:creationId xmlns:p14="http://schemas.microsoft.com/office/powerpoint/2010/main" val="371255762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2187223"/>
          </a:xfrm>
        </p:spPr>
        <p:txBody>
          <a:bodyPr/>
          <a:lstStyle/>
          <a:p>
            <a:r>
              <a:rPr lang="en-US" dirty="0" smtClean="0"/>
              <a:t>Utilizes “Internal” Authentication</a:t>
            </a:r>
          </a:p>
          <a:p>
            <a:r>
              <a:rPr lang="en-US" dirty="0" smtClean="0"/>
              <a:t>App permissions are the lesser of user and app permissions to the given resource</a:t>
            </a:r>
          </a:p>
        </p:txBody>
      </p:sp>
      <p:sp>
        <p:nvSpPr>
          <p:cNvPr id="3" name="Title 2"/>
          <p:cNvSpPr>
            <a:spLocks noGrp="1"/>
          </p:cNvSpPr>
          <p:nvPr>
            <p:ph type="title"/>
          </p:nvPr>
        </p:nvSpPr>
        <p:spPr/>
        <p:txBody>
          <a:bodyPr/>
          <a:lstStyle/>
          <a:p>
            <a:r>
              <a:rPr lang="en-US" dirty="0" smtClean="0"/>
              <a:t>App 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spTree>
    <p:extLst>
      <p:ext uri="{BB962C8B-B14F-4D97-AF65-F5344CB8AC3E}">
        <p14:creationId xmlns:p14="http://schemas.microsoft.com/office/powerpoint/2010/main" val="169426870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593625-DB14-4FB0-B5A9-3269FA9C120B}">
  <ds:schemaRefs>
    <ds:schemaRef ds:uri="http://schemas.microsoft.com/office/2006/documentManagement/types"/>
    <ds:schemaRef ds:uri="http://purl.org/dc/elements/1.1/"/>
    <ds:schemaRef ds:uri="http://schemas.microsoft.com/office/2006/metadata/properties"/>
    <ds:schemaRef ds:uri="5fad15d0-477e-40da-a20d-40d4ca777cbd"/>
    <ds:schemaRef ds:uri="http://www.w3.org/XML/1998/namespace"/>
    <ds:schemaRef ds:uri="http://schemas.microsoft.com/office/infopath/2007/PartnerControls"/>
    <ds:schemaRef ds:uri="http://purl.org/dc/dcmitype/"/>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3463</Words>
  <Application>Microsoft Office PowerPoint</Application>
  <PresentationFormat>Custom</PresentationFormat>
  <Paragraphs>287</Paragraphs>
  <Slides>37</Slides>
  <Notes>21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37</vt:i4>
      </vt:variant>
    </vt:vector>
  </HeadingPairs>
  <TitlesOfParts>
    <vt:vector size="46"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SharePoint-Hosted Apps</vt:lpstr>
      <vt:lpstr>Agenda </vt:lpstr>
      <vt:lpstr>Introduction</vt:lpstr>
      <vt:lpstr>Architecture</vt:lpstr>
      <vt:lpstr>The App Web</vt:lpstr>
      <vt:lpstr>App Start Page</vt:lpstr>
      <vt:lpstr>App Permissions</vt:lpstr>
      <vt:lpstr>App Shapes</vt:lpstr>
      <vt:lpstr>Creating SharePoint-Hosted Apps</vt:lpstr>
      <vt:lpstr>PowerPoint Presentation</vt:lpstr>
      <vt:lpstr>Programming in JavaScript</vt:lpstr>
      <vt:lpstr>Using the REST API</vt:lpstr>
      <vt:lpstr>Create List Items</vt:lpstr>
      <vt:lpstr>Update List Items</vt:lpstr>
      <vt:lpstr>Delete List Items</vt:lpstr>
      <vt:lpstr>Using the CSOM API</vt:lpstr>
      <vt:lpstr>Create List Items</vt:lpstr>
      <vt:lpstr>Update List Items</vt:lpstr>
      <vt:lpstr>Delete List Items</vt:lpstr>
      <vt:lpstr>Cross Domain Library</vt:lpstr>
      <vt:lpstr>Cross-Domain Library Architecture</vt:lpstr>
      <vt:lpstr>Cross-Domain REST Calls</vt:lpstr>
      <vt:lpstr>Cross-Domain CSOM Calls</vt:lpstr>
      <vt:lpstr>PowerPoint Presentation</vt:lpstr>
      <vt:lpstr>App Parts</vt:lpstr>
      <vt:lpstr>App Parts</vt:lpstr>
      <vt:lpstr>Client Web Part</vt:lpstr>
      <vt:lpstr>Client Web Part CAML </vt:lpstr>
      <vt:lpstr>PowerPoint Presentation</vt:lpstr>
      <vt:lpstr>UI Custom Actions</vt:lpstr>
      <vt:lpstr>UI Custom Actions</vt:lpstr>
      <vt:lpstr>Custom Action CAML</vt:lpstr>
      <vt:lpstr>PowerPoint Presentation</vt:lpstr>
      <vt:lpstr>Summary</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2014-08-19T15:03:01Z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