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23"/>
  </p:notesMasterIdLst>
  <p:handoutMasterIdLst>
    <p:handoutMasterId r:id="rId24"/>
  </p:handoutMasterIdLst>
  <p:sldIdLst>
    <p:sldId id="281" r:id="rId2"/>
    <p:sldId id="282" r:id="rId3"/>
    <p:sldId id="1606" r:id="rId4"/>
    <p:sldId id="286" r:id="rId5"/>
    <p:sldId id="318" r:id="rId6"/>
    <p:sldId id="1614" r:id="rId7"/>
    <p:sldId id="1608" r:id="rId8"/>
    <p:sldId id="1611" r:id="rId9"/>
    <p:sldId id="1615" r:id="rId10"/>
    <p:sldId id="1609" r:id="rId11"/>
    <p:sldId id="1612" r:id="rId12"/>
    <p:sldId id="1616" r:id="rId13"/>
    <p:sldId id="1617" r:id="rId14"/>
    <p:sldId id="1618" r:id="rId15"/>
    <p:sldId id="1619" r:id="rId16"/>
    <p:sldId id="1610" r:id="rId17"/>
    <p:sldId id="265" r:id="rId18"/>
    <p:sldId id="283" r:id="rId19"/>
    <p:sldId id="1613" r:id="rId20"/>
    <p:sldId id="261" r:id="rId21"/>
    <p:sldId id="260" r:id="rId2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 an Office add-in using modern JavaScript tools and techniques" id="{7E829F76-CD83-44A3-B3F7-007301260BD8}">
          <p14:sldIdLst>
            <p14:sldId id="281"/>
          </p14:sldIdLst>
        </p14:section>
        <p14:section name="Working with Tables and Charts" id="{B0BFF9A6-974F-8449-8C5B-AB69438AA832}">
          <p14:sldIdLst>
            <p14:sldId id="282"/>
            <p14:sldId id="1606"/>
            <p14:sldId id="286"/>
            <p14:sldId id="318"/>
            <p14:sldId id="1614"/>
            <p14:sldId id="1608"/>
            <p14:sldId id="1611"/>
            <p14:sldId id="1615"/>
            <p14:sldId id="1609"/>
            <p14:sldId id="1612"/>
            <p14:sldId id="1616"/>
            <p14:sldId id="1617"/>
            <p14:sldId id="1618"/>
            <p14:sldId id="1619"/>
            <p14:sldId id="1610"/>
            <p14:sldId id="265"/>
          </p14:sldIdLst>
        </p14:section>
        <p14:section name="Summary" id="{0515D85C-C91E-4BDB-B673-651C2D8A364D}">
          <p14:sldIdLst>
            <p14:sldId id="283"/>
            <p14:sldId id="1613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72" autoAdjust="0"/>
    <p:restoredTop sz="77629" autoAdjust="0"/>
  </p:normalViewPr>
  <p:slideViewPr>
    <p:cSldViewPr snapToGrid="0">
      <p:cViewPr varScale="1">
        <p:scale>
          <a:sx n="67" d="100"/>
          <a:sy n="67" d="100"/>
        </p:scale>
        <p:origin x="-96" y="2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6/8/18 1:49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6/8/18 1:49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6/8/18 1:49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shows three simple samples for applying a filter, reapplying the filter after edits and clearing filters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6/8/18 1:49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98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demonstrates how to sort a table by one or more fields. In this case sorting by the second column descending followed by the third column ascending</a:t>
            </a:r>
          </a:p>
          <a:p>
            <a:r>
              <a:rPr lang="en-US" dirty="0"/>
              <a:t>You can also see how to reapply a sort after edits are made and how to clear a sort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6/8/18 1:49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28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Charts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Microsoft Excel has become a playground for data manipulation and visualization. So it no surprise that the Excel JavaScript APIs allow developers to add and manipulate charts.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Charts exist within worksheets, but can also be accessed directly from the workbook object.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Charts have a number of complex relational properties that can be used to fine-tune the look of a chart. These include titles, legends, axes, series, labels, format, and much more.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  <a:latin typeface="Segoe UI Semibold"/>
              </a:rPr>
              <a:t>Charts are created based on a data range and are often created in conjunction with tables.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  <a:latin typeface="Segoe UI Semibold"/>
              </a:rPr>
              <a:t>The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worksheet.charts.add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 function is used to create a chart, which accepts a chart type (discussed more in the next slide), a data range, and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seriesBy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 (possible values include Auto, Scalar, Matrix).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6/8/18 1:49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5770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slide shows the script for adding a chart and all the support chart types…just about every chart type imaginable is supported.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6/8/18 1:49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056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table outlines the properties of a chart object in </a:t>
            </a:r>
            <a:r>
              <a:rPr lang="en-US" dirty="0" err="1"/>
              <a:t>Office.js</a:t>
            </a:r>
            <a:r>
              <a:rPr lang="en-US" dirty="0"/>
              <a:t>, notice a number of properties to determine the appearance (ex: height, width, top) and many that are used to make the chart easily referenceable such as id and name.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6/8/18 1:49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434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Relationships on the chart object make a big difference in how the chart appears. Here you can manipulate the axes, labels, legend, series, title, and more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6/8/18 1:49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97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sample shows how to insert a new chart and getting an existing chart based on a name.</a:t>
            </a:r>
          </a:p>
          <a:p>
            <a:r>
              <a:rPr lang="en-US" dirty="0"/>
              <a:t>The new chart is being defined as a clustered column chart, based on some table data, and asked Excel to figure out if it should be 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charted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rowwise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or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columnwise</a:t>
            </a:r>
            <a:endParaRPr lang="en-US" sz="900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Below you can see how you can use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Office.js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to manipulate details to perfect a chart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6/8/18 1:49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947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look at an add-in for Microsoft Excel that manipulates tables and charts in an Excel Workbook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Open the completed solution located in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Demos/04 All Complete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folder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install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run build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start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add-in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Launch the add-in using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Show </a:t>
            </a:r>
            <a:r>
              <a:rPr lang="en-US" sz="900" b="1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Taskpane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button in the ribbon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Create Table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button to demonstrate table creation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Filter Table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button to demonstrate the table being filtered by category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Sort Table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button to demonstrate sorting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Create Chart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button to create a chart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Freeze Header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button to freeze the header row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6/8/18 1:49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6/8/18 1:49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3296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6/8/18 1:49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6/8/18 1:49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6/8/18 1:49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22AD0-0B7F-488E-9964-D0921E2F5B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C1B8A5-A28A-4304-8371-25D67565D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Office 365 Platform offers a number of canvases for developers to embed customizations. Office add-ins are one of those canvases.</a:t>
            </a:r>
          </a:p>
        </p:txBody>
      </p:sp>
    </p:spTree>
    <p:extLst>
      <p:ext uri="{BB962C8B-B14F-4D97-AF65-F5344CB8AC3E}">
        <p14:creationId xmlns:p14="http://schemas.microsoft.com/office/powerpoint/2010/main" val="1132458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All Office add-ins must call </a:t>
            </a:r>
            <a:r>
              <a:rPr lang="en-US" dirty="0" err="1"/>
              <a:t>Office.initialize</a:t>
            </a:r>
            <a:r>
              <a:rPr lang="en-US" dirty="0"/>
              <a:t> when a page first loads in the add-in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If using newer </a:t>
            </a:r>
            <a:r>
              <a:rPr lang="en-US" dirty="0" err="1"/>
              <a:t>Office.js</a:t>
            </a:r>
            <a:r>
              <a:rPr lang="en-US" dirty="0"/>
              <a:t> capabilities, it is important to check if the client supports those extensions. You can check this using the </a:t>
            </a:r>
            <a:r>
              <a:rPr lang="en-US" dirty="0" err="1"/>
              <a:t>requirements.isSetSupported</a:t>
            </a:r>
            <a:r>
              <a:rPr lang="en-US" dirty="0"/>
              <a:t> operation.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For Excel JavaScript APIs, you should get context using the </a:t>
            </a:r>
            <a:r>
              <a:rPr lang="en-US" dirty="0" err="1"/>
              <a:t>Excel.run</a:t>
            </a:r>
            <a:r>
              <a:rPr lang="en-US" dirty="0"/>
              <a:t> operation.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Using the context, you can load any properties you might need to work with.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Calling </a:t>
            </a:r>
            <a:r>
              <a:rPr lang="en-US" dirty="0" err="1"/>
              <a:t>context.sync</a:t>
            </a:r>
            <a:r>
              <a:rPr lang="en-US" dirty="0"/>
              <a:t> will execute a batch of operations.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/>
              <a:t>Context.sync</a:t>
            </a:r>
            <a:r>
              <a:rPr lang="en-US" dirty="0"/>
              <a:t> returns a promise that can be used to get results or a previous operation and/or perform new operations.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It is a best practice to catch and handle errors that might occur when working with the Excel APIs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6/8/18 1:49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307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manipulating a Excel workbook, it is important to understand it’s hierarchy and how that relates to the objects you will work with in </a:t>
            </a:r>
            <a:r>
              <a:rPr lang="en-US" dirty="0" err="1"/>
              <a:t>Office.js</a:t>
            </a:r>
            <a:r>
              <a:rPr lang="en-US" dirty="0"/>
              <a:t>.</a:t>
            </a:r>
          </a:p>
          <a:p>
            <a:r>
              <a:rPr lang="en-US" dirty="0"/>
              <a:t>As seen in the previous slide, </a:t>
            </a:r>
            <a:r>
              <a:rPr lang="en-US" dirty="0" err="1"/>
              <a:t>Office.js</a:t>
            </a:r>
            <a:r>
              <a:rPr lang="en-US" dirty="0"/>
              <a:t> provides context to an add-in via </a:t>
            </a:r>
            <a:r>
              <a:rPr lang="en-US" dirty="0" err="1"/>
              <a:t>Excel.run</a:t>
            </a:r>
            <a:r>
              <a:rPr lang="en-US" dirty="0"/>
              <a:t>…that context contains a workbook property.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workbook </a:t>
            </a: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contains worksheets, which contains a number of collections, including charts, tables, </a:t>
            </a:r>
            <a:r>
              <a:rPr lang="en-US" sz="900" kern="1200" dirty="0" err="1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pivotTables</a:t>
            </a: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, and more</a:t>
            </a:r>
            <a:r>
              <a:rPr lang="en-US" dirty="0"/>
              <a:t>.</a:t>
            </a:r>
          </a:p>
          <a:p>
            <a:r>
              <a:rPr lang="en-US" dirty="0" err="1"/>
              <a:t>Office.js</a:t>
            </a:r>
            <a:r>
              <a:rPr lang="en-US" dirty="0"/>
              <a:t> allows you to easily traverse and manipulate this hierarchy.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Many objects within a worksheet can be accessed directly from the workbook object, including tables and </a:t>
            </a:r>
            <a:r>
              <a:rPr lang="en-US" sz="900" kern="1200" dirty="0" err="1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pivotTables</a:t>
            </a: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.</a:t>
            </a:r>
            <a:endParaRPr lang="en-US" dirty="0"/>
          </a:p>
          <a:p>
            <a:r>
              <a:rPr lang="en-US" dirty="0"/>
              <a:t>Worksheets are aware of their siblings, with abilities to </a:t>
            </a:r>
            <a:r>
              <a:rPr lang="en-US" dirty="0" err="1"/>
              <a:t>getNext</a:t>
            </a:r>
            <a:r>
              <a:rPr lang="en-US" dirty="0"/>
              <a:t> and </a:t>
            </a:r>
            <a:r>
              <a:rPr lang="en-US" dirty="0" err="1"/>
              <a:t>getPrevious</a:t>
            </a:r>
            <a:endParaRPr lang="en-US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rgbClr val="2F2F2F"/>
                </a:solidFill>
                <a:latin typeface="Segoe UI Semibold"/>
              </a:rPr>
              <a:t>You can get the active worksheet using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workbook.worksheets.getActiveWorkshee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() and set the active worksheet using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worksheet.activate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().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 also offers a number of events that developers can hook into for various worksheet actions by a user including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onActivated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,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onDeactivated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,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onSelectionChanged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 and more.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6/8/18 1:49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9838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Ranges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A range represents a set of one or more contiguous cells such as a cell, a row, a column, block of cells, etc.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You can get a range object with </a:t>
            </a:r>
            <a:r>
              <a:rPr lang="en-US" sz="900" dirty="0" err="1">
                <a:solidFill>
                  <a:srgbClr val="2F2F2F"/>
                </a:solidFill>
              </a:rPr>
              <a:t>Office.js</a:t>
            </a:r>
            <a:r>
              <a:rPr lang="en-US" sz="900" dirty="0">
                <a:solidFill>
                  <a:srgbClr val="2F2F2F"/>
                </a:solidFill>
              </a:rPr>
              <a:t> using a worksheet and address (ex: “A1:D4” represents a range from </a:t>
            </a:r>
            <a:r>
              <a:rPr lang="en-US" sz="900" dirty="0" err="1">
                <a:solidFill>
                  <a:srgbClr val="2F2F2F"/>
                </a:solidFill>
              </a:rPr>
              <a:t>topLeft</a:t>
            </a:r>
            <a:r>
              <a:rPr lang="en-US" sz="900" dirty="0">
                <a:solidFill>
                  <a:srgbClr val="2F2F2F"/>
                </a:solidFill>
              </a:rPr>
              <a:t> to </a:t>
            </a:r>
            <a:r>
              <a:rPr lang="en-US" sz="900" dirty="0" err="1">
                <a:solidFill>
                  <a:srgbClr val="2F2F2F"/>
                </a:solidFill>
              </a:rPr>
              <a:t>bottomRight</a:t>
            </a:r>
            <a:r>
              <a:rPr lang="en-US" sz="900" dirty="0">
                <a:solidFill>
                  <a:srgbClr val="2F2F2F"/>
                </a:solidFill>
              </a:rPr>
              <a:t> cells)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9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Tables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 table is established based on a range of data.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  <a:latin typeface="Segoe UI Semibold"/>
              </a:rPr>
              <a:t>The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tables.add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 function accepts a data range with a flag to indicate of the table has headers or not.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  <a:latin typeface="Segoe UI Semibold"/>
              </a:rPr>
              <a:t>Existing tables can be retrieved by name/id or iterated through.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  <a:latin typeface="Segoe UI Semibold"/>
              </a:rPr>
              <a:t>After the table is added, headers and table rows can be added using 2D arrays.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9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Headers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  <a:latin typeface="Segoe UI Semibold"/>
              </a:rPr>
              <a:t>A table created with a header flag will use the first row in the data range for its headers.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  <a:latin typeface="Segoe UI Semibold"/>
              </a:rPr>
              <a:t>You can also set headers using the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getHeaderRowRange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().values property with a 2D array.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6/8/18 1:49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3410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some examples of working with ranges, worksheets, and tables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First, we are getting a range based on address in the current worksheet, again, the current worksheet is available through </a:t>
            </a:r>
            <a:r>
              <a:rPr lang="en-US" dirty="0" err="1"/>
              <a:t>context.workbook.worksheets.getActiveWorksheet</a:t>
            </a:r>
            <a:r>
              <a:rPr lang="en-US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Next, we are adding a table to the current worksheet based on the range and naming it the ”</a:t>
            </a:r>
            <a:r>
              <a:rPr lang="en-US" dirty="0" err="1"/>
              <a:t>ExpensesTable</a:t>
            </a:r>
            <a:r>
              <a:rPr lang="en-US" dirty="0"/>
              <a:t>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can use this name to easily re-reference the table later as seen in the next code sample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Next, we are setting the header row for the table using a 2D array.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also freeze the header row using the </a:t>
            </a:r>
            <a:r>
              <a:rPr lang="en-US" dirty="0" err="1"/>
              <a:t>freezePanes</a:t>
            </a:r>
            <a:r>
              <a:rPr lang="en-US" dirty="0"/>
              <a:t> collection on the worksheet and call </a:t>
            </a:r>
            <a:r>
              <a:rPr lang="en-US" dirty="0" err="1"/>
              <a:t>freezeRow</a:t>
            </a:r>
            <a:r>
              <a:rPr lang="en-US" dirty="0"/>
              <a:t>()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6/8/18 1:49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470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sample on this slide deletes the third row of a table. Notice we reference row three by an index of 1 because it is a zero-based index collection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next sample updates the values of the second row in a table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finally, we add a few rows to the back and front of a table. The </a:t>
            </a:r>
            <a:r>
              <a:rPr lang="en-US" dirty="0" err="1"/>
              <a:t>rows.add</a:t>
            </a:r>
            <a:r>
              <a:rPr lang="en-US" dirty="0"/>
              <a:t> function takes the row index where to insert…null or -1 means to insert at the end. Anywhere other than the end and all the rows will shift down to accept the new row(s)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6/8/18 1:49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646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Filtering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Any column of a table can be filtered using </a:t>
            </a:r>
            <a:r>
              <a:rPr lang="en-US" sz="900" kern="1200" dirty="0" err="1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Office.js</a:t>
            </a: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Filter a column by getting the column and using the </a:t>
            </a:r>
            <a:r>
              <a:rPr lang="en-US" sz="900" kern="1200" dirty="0" err="1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applyValuesFilter</a:t>
            </a: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 function on its filter property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You can also programmatically re-apply filters and and clear filters on a table using the table functions </a:t>
            </a:r>
            <a:r>
              <a:rPr lang="en-US" sz="900" kern="1200" dirty="0" err="1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reapplyFilters</a:t>
            </a: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 and </a:t>
            </a:r>
            <a:r>
              <a:rPr lang="en-US" sz="900" dirty="0" err="1">
                <a:solidFill>
                  <a:srgbClr val="2F2F2F"/>
                </a:solidFill>
              </a:rPr>
              <a:t>clearFilters</a:t>
            </a:r>
            <a:r>
              <a:rPr lang="en-US" sz="900" dirty="0">
                <a:solidFill>
                  <a:srgbClr val="2F2F2F"/>
                </a:solidFill>
              </a:rPr>
              <a:t> respectively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9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Sorting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Table sorting can be applied by passing an array of </a:t>
            </a:r>
            <a:r>
              <a:rPr lang="en-US" sz="900" dirty="0" err="1">
                <a:solidFill>
                  <a:srgbClr val="2F2F2F"/>
                </a:solidFill>
              </a:rPr>
              <a:t>SortFields</a:t>
            </a:r>
            <a:r>
              <a:rPr lang="en-US" sz="900" dirty="0">
                <a:solidFill>
                  <a:srgbClr val="2F2F2F"/>
                </a:solidFill>
              </a:rPr>
              <a:t> to the </a:t>
            </a:r>
            <a:r>
              <a:rPr lang="en-US" sz="900" dirty="0" err="1">
                <a:solidFill>
                  <a:srgbClr val="2F2F2F"/>
                </a:solidFill>
              </a:rPr>
              <a:t>table.sort.apply</a:t>
            </a:r>
            <a:r>
              <a:rPr lang="en-US" sz="900" dirty="0">
                <a:solidFill>
                  <a:srgbClr val="2F2F2F"/>
                </a:solidFill>
              </a:rPr>
              <a:t>() function.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  <a:latin typeface="Segoe UI Semibold"/>
              </a:rPr>
              <a:t>You can re-apply and clear table sorts using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table.sort.reapply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() and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table.sort.clear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() respectively.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6/8/18 1:49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9738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ev.office.com/reference/add-ins/excel/charttitle.htm" TargetMode="External"/><Relationship Id="rId3" Type="http://schemas.openxmlformats.org/officeDocument/2006/relationships/hyperlink" Target="https://dev.office.com/reference/add-ins/excel/chartaxes.htm" TargetMode="External"/><Relationship Id="rId7" Type="http://schemas.openxmlformats.org/officeDocument/2006/relationships/hyperlink" Target="https://dev.office.com/reference/add-ins/excel/chartseriescollection.ht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dev.office.com/reference/add-ins/excel/chartlegend.htm" TargetMode="External"/><Relationship Id="rId5" Type="http://schemas.openxmlformats.org/officeDocument/2006/relationships/hyperlink" Target="https://dev.office.com/reference/add-ins/excel/chartareaformat.htm" TargetMode="External"/><Relationship Id="rId4" Type="http://schemas.openxmlformats.org/officeDocument/2006/relationships/hyperlink" Target="https://dev.office.com/reference/add-ins/excel/chartdatalabels.htm" TargetMode="External"/><Relationship Id="rId9" Type="http://schemas.openxmlformats.org/officeDocument/2006/relationships/hyperlink" Target="https://dev.office.com/reference/add-ins/excel/worksheet.htm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ffice/dev/add-ins/excel/excel-add-ins-overview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ev.office.com/reference/add-ins/excel/chart" TargetMode="External"/><Relationship Id="rId5" Type="http://schemas.openxmlformats.org/officeDocument/2006/relationships/hyperlink" Target="https://github.com/OfficeDev?utf8=%E2%9C%93&amp;q=excel" TargetMode="External"/><Relationship Id="rId4" Type="http://schemas.openxmlformats.org/officeDocument/2006/relationships/hyperlink" Target="https://dev.office.com/reference/add-ins/excel/excel-add-ins-reference-overview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Building Office Add-ins for Microsoft Excel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Working with Tables and Charts</a:t>
            </a:r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tables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932920" cy="2749342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Filter table on the "Category" column by values "Education" and "Groceries"</a:t>
            </a: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categoryFilter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columns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'Category'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categoryFilter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applyValuesFilter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"Education"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"Groceries"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Re-apply filters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reapplyFilters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Clear filters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clearFilters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07937483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tables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932920" cy="3961982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Sort the table by the second column (at column index of 1)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then third column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asc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sortFields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key: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ascending: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},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key: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ascending: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sortFields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Re-apply sort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reapply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Clear filters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79370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of a chart in Excel">
            <a:extLst>
              <a:ext uri="{FF2B5EF4-FFF2-40B4-BE49-F238E27FC236}">
                <a16:creationId xmlns:a16="http://schemas.microsoft.com/office/drawing/2014/main" id="{EE19E06D-E792-CD46-B1B6-DC7DA77A3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933" y="1500487"/>
            <a:ext cx="5422392" cy="3773314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354250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Charts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Microsoft Excel has become a playground for data manipulation and visualization. So it no surprise that the Excel JavaScript APIs allow developers to add and manipulate charts.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Charts exist within worksheets, but can also be accessed directly from the workbook object.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Charts have a number of complex relational properties that can be used to fine-tune the look of a chart. These include titles, legends, axes, series, labels, format, and much more.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Charts are created based on a data range and are often created in conjunction with tables.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The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worksheet.charts.add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function is used to create a chart, which accepts a chart type (discussed more in the next slide), a data range, and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seriesBy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(possible values include Auto, Scalar, Matrix).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</a:t>
            </a:r>
          </a:p>
        </p:txBody>
      </p:sp>
    </p:spTree>
    <p:extLst>
      <p:ext uri="{BB962C8B-B14F-4D97-AF65-F5344CB8AC3E}">
        <p14:creationId xmlns:p14="http://schemas.microsoft.com/office/powerpoint/2010/main" val="219553764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209D0D3-7FEC-D849-BFD6-ACAAE5DE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chart types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9223AED-C440-C848-99F3-71BE003427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8" y="1919804"/>
            <a:ext cx="11734296" cy="323165"/>
          </a:xfrm>
        </p:spPr>
        <p:txBody>
          <a:bodyPr/>
          <a:lstStyle/>
          <a:p>
            <a:r>
              <a:rPr lang="en-US" sz="280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worksheet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charts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"&lt;CHART_TYPE_BELOW /&gt;"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"auto"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72D1A2E-B421-654C-85D7-93FF3ADF0A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2119" y="2879593"/>
            <a:ext cx="2055038" cy="378565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 dirty="0"/>
              <a:t>_3DArea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_3DAreaStacked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_3DAreaStacked100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_3DBarClustered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_3DBarStacked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_3DBarStacked100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_3DColumn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_3DColumnClustered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_3DColumnStacked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_3DColumnStacked100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_3DLine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_3DPie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_3DPieExploded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5DA63F2-51B9-3345-8CBC-3D62A916F4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7157" y="2879593"/>
            <a:ext cx="2057400" cy="378565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 dirty="0"/>
              <a:t>Area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AreaStacked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AreaStacked100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BarClustered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BarOfPie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BarStacked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BarStacked100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Bubble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Bubble3DEffect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ColumnClustered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ColumnStacked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ColumnStacked100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ConeBarClustered</a:t>
            </a:r>
            <a:endParaRPr lang="en-US" sz="1200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95DF9C79-1B4C-4C4C-A1AB-B4FBC59990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52195" y="2879593"/>
            <a:ext cx="2057400" cy="378565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 dirty="0" err="1"/>
              <a:t>ConeBarStacked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ConeBarStacked100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ConeCol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ConeColClustered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ConeColStacked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ConeColStacked100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CylinderBarClustered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CylinderBarStacked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CylinderBarStacked100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CylinderCol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CylinderColClustered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CylinderColStacked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CylinderColStacked100</a:t>
            </a:r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DB62AF55-4718-654E-98C7-DF6AB7853655}"/>
              </a:ext>
            </a:extLst>
          </p:cNvPr>
          <p:cNvSpPr txBox="1">
            <a:spLocks/>
          </p:cNvSpPr>
          <p:nvPr/>
        </p:nvSpPr>
        <p:spPr>
          <a:xfrm>
            <a:off x="6407233" y="2879592"/>
            <a:ext cx="2057400" cy="3785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200" dirty="0"/>
              <a:t>Doughnut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DoughnutExploded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Line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LineMarkers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LineMarkersStacked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LineMarkersStacked100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LineStacked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LineStacked100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Pie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PieExploded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PieOfPie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PyramidBarClustered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PyramidBarStacked</a:t>
            </a:r>
            <a:endParaRPr lang="en-US" sz="1200" dirty="0"/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BB968975-F279-2B41-9370-118430C4F6F0}"/>
              </a:ext>
            </a:extLst>
          </p:cNvPr>
          <p:cNvSpPr txBox="1">
            <a:spLocks/>
          </p:cNvSpPr>
          <p:nvPr/>
        </p:nvSpPr>
        <p:spPr>
          <a:xfrm>
            <a:off x="8462271" y="2879592"/>
            <a:ext cx="2057400" cy="3785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200" dirty="0"/>
              <a:t>PyramidBarStacked100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PyramidCol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PyramidColClustered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PyramidColStacked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PyramidColStacked100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Radar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RadarFilled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RadarMarkers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StockHLC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StockOHLC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StockVHLC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StockVOHLC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Surface</a:t>
            </a:r>
          </a:p>
        </p:txBody>
      </p:sp>
      <p:sp>
        <p:nvSpPr>
          <p:cNvPr id="29" name="Text Placeholder 25">
            <a:extLst>
              <a:ext uri="{FF2B5EF4-FFF2-40B4-BE49-F238E27FC236}">
                <a16:creationId xmlns:a16="http://schemas.microsoft.com/office/drawing/2014/main" id="{0144F44F-E7D4-A449-A40F-4CE5C261C4EE}"/>
              </a:ext>
            </a:extLst>
          </p:cNvPr>
          <p:cNvSpPr txBox="1">
            <a:spLocks/>
          </p:cNvSpPr>
          <p:nvPr/>
        </p:nvSpPr>
        <p:spPr>
          <a:xfrm>
            <a:off x="10514947" y="2879591"/>
            <a:ext cx="2057400" cy="31854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200" dirty="0" err="1"/>
              <a:t>SurfaceTopView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SurfaceTopViewWireframe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SurfaceWireframe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XYScatter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XYScatterLines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XYScatterLinesNoMarkers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XYScatterSmooth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XYScatterSmoothNoMarkers</a:t>
            </a:r>
            <a:endParaRPr lang="en-US" sz="1200" dirty="0"/>
          </a:p>
          <a:p>
            <a:pPr>
              <a:lnSpc>
                <a:spcPct val="100000"/>
              </a:lnSpc>
            </a:pPr>
            <a:endParaRPr lang="en-US" sz="1200" dirty="0"/>
          </a:p>
          <a:p>
            <a:pPr>
              <a:lnSpc>
                <a:spcPct val="100000"/>
              </a:lnSpc>
            </a:pPr>
            <a:endParaRPr lang="en-US" sz="1200" dirty="0"/>
          </a:p>
          <a:p>
            <a:pPr>
              <a:lnSpc>
                <a:spcPct val="100000"/>
              </a:lnSpc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7437246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E4ABFE6-DA41-7F49-B07A-51E3246F7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object properties</a:t>
            </a:r>
          </a:p>
        </p:txBody>
      </p:sp>
      <p:graphicFrame>
        <p:nvGraphicFramePr>
          <p:cNvPr id="8" name="Table Placeholder 7">
            <a:extLst>
              <a:ext uri="{FF2B5EF4-FFF2-40B4-BE49-F238E27FC236}">
                <a16:creationId xmlns:a16="http://schemas.microsoft.com/office/drawing/2014/main" id="{65942B70-B565-6046-AA65-0F3892783A07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74529857"/>
              </p:ext>
            </p:extLst>
          </p:nvPr>
        </p:nvGraphicFramePr>
        <p:xfrm>
          <a:off x="465138" y="1391285"/>
          <a:ext cx="10976811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784">
                  <a:extLst>
                    <a:ext uri="{9D8B030D-6E8A-4147-A177-3AD203B41FA5}">
                      <a16:colId xmlns:a16="http://schemas.microsoft.com/office/drawing/2014/main" val="2486055764"/>
                    </a:ext>
                  </a:extLst>
                </a:gridCol>
                <a:gridCol w="8498027">
                  <a:extLst>
                    <a:ext uri="{9D8B030D-6E8A-4147-A177-3AD203B41FA5}">
                      <a16:colId xmlns:a16="http://schemas.microsoft.com/office/drawing/2014/main" val="3131693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91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chartType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Represents the type of the chart (possible values on previous slide)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9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Represents the height, in points, of the chart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96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unique id of chart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11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distance, in points, from the left side of the chart to the worksheet origin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219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Represents the name of a chart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059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showAllFieldButtons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Represents whether to display all field buttons on a PivotChart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18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Represents the distance, in points, from the top edge of the object to the top of row 1 (on a worksheet) or the top of the chart area (on a chart)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475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Represents the width, in points, of the chart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41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12840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E4ABFE6-DA41-7F49-B07A-51E3246F7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object relationships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F6EA8EE0-8529-7549-9953-8A9BBFA04618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505741109"/>
              </p:ext>
            </p:extLst>
          </p:nvPr>
        </p:nvGraphicFramePr>
        <p:xfrm>
          <a:off x="465137" y="1454847"/>
          <a:ext cx="115331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594">
                  <a:extLst>
                    <a:ext uri="{9D8B030D-6E8A-4147-A177-3AD203B41FA5}">
                      <a16:colId xmlns:a16="http://schemas.microsoft.com/office/drawing/2014/main" val="3673307344"/>
                    </a:ext>
                  </a:extLst>
                </a:gridCol>
                <a:gridCol w="2497873">
                  <a:extLst>
                    <a:ext uri="{9D8B030D-6E8A-4147-A177-3AD203B41FA5}">
                      <a16:colId xmlns:a16="http://schemas.microsoft.com/office/drawing/2014/main" val="1672436492"/>
                    </a:ext>
                  </a:extLst>
                </a:gridCol>
                <a:gridCol w="7381721">
                  <a:extLst>
                    <a:ext uri="{9D8B030D-6E8A-4147-A177-3AD203B41FA5}">
                      <a16:colId xmlns:a16="http://schemas.microsoft.com/office/drawing/2014/main" val="123279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solidFill>
                            <a:schemeClr val="bg2"/>
                          </a:solidFill>
                          <a:effectLst/>
                        </a:rPr>
                        <a:t>Relationship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2"/>
                          </a:solidFill>
                          <a:effectLst/>
                        </a:rPr>
                        <a:t>Type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2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82829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axes</a:t>
                      </a: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rgbClr val="1570A6"/>
                          </a:solidFill>
                          <a:effectLst/>
                          <a:hlinkClick r:id="rId3"/>
                        </a:rPr>
                        <a:t>ChartAxes</a:t>
                      </a:r>
                      <a:endParaRPr lang="en-US" sz="2000">
                        <a:effectLst/>
                      </a:endParaRP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Represents chart axes. Read-only.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318476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dataLabels</a:t>
                      </a: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rgbClr val="1570A6"/>
                          </a:solidFill>
                          <a:effectLst/>
                          <a:hlinkClick r:id="rId4"/>
                        </a:rPr>
                        <a:t>ChartDataLabels</a:t>
                      </a:r>
                      <a:endParaRPr lang="en-US" sz="2000">
                        <a:effectLst/>
                      </a:endParaRP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Represents the datalabels on the chart. Read-only.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57300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format</a:t>
                      </a: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rgbClr val="1570A6"/>
                          </a:solidFill>
                          <a:effectLst/>
                          <a:hlinkClick r:id="rId5"/>
                        </a:rPr>
                        <a:t>ChartAreaFormat</a:t>
                      </a:r>
                      <a:endParaRPr lang="en-US" sz="2000">
                        <a:effectLst/>
                      </a:endParaRP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Encapsulates the format properties for the chart area. Read-only.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04943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legend</a:t>
                      </a: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rgbClr val="1570A6"/>
                          </a:solidFill>
                          <a:effectLst/>
                          <a:hlinkClick r:id="rId6"/>
                        </a:rPr>
                        <a:t>ChartLegend</a:t>
                      </a:r>
                      <a:endParaRPr lang="en-US" sz="2000">
                        <a:effectLst/>
                      </a:endParaRP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Represents the legend for the chart. Read-only.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959014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series</a:t>
                      </a: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rgbClr val="1570A6"/>
                          </a:solidFill>
                          <a:effectLst/>
                          <a:hlinkClick r:id="rId7"/>
                        </a:rPr>
                        <a:t>ChartSeriesCollection</a:t>
                      </a:r>
                      <a:endParaRPr lang="en-US" sz="2000">
                        <a:effectLst/>
                      </a:endParaRP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Represents either a single series or collection of series in the chart. Read-only.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942916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title</a:t>
                      </a: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rgbClr val="1570A6"/>
                          </a:solidFill>
                          <a:effectLst/>
                          <a:hlinkClick r:id="rId8"/>
                        </a:rPr>
                        <a:t>ChartTitle</a:t>
                      </a:r>
                      <a:endParaRPr lang="en-US" sz="2000">
                        <a:effectLst/>
                      </a:endParaRP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Represents the title of the specified chart, including the text, visibility, position and formatting of the title. Read-only.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9667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worksheet</a:t>
                      </a: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 dirty="0">
                          <a:solidFill>
                            <a:srgbClr val="1570A6"/>
                          </a:solidFill>
                          <a:effectLst/>
                          <a:hlinkClick r:id="rId9"/>
                        </a:rPr>
                        <a:t>Worksheet</a:t>
                      </a:r>
                      <a:endParaRPr lang="en-US" sz="2000" dirty="0">
                        <a:effectLst/>
                      </a:endParaRP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The worksheet containing the current chart. Read-only.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111766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21272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790560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a clustered column chart using table data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dataRange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getDataBodyRange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ColumnClustered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dataRange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"auto"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existing chart by name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workbook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"MyChart"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Modify chart properties such as position, titles, colors, sizes, and more</a:t>
            </a: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setPosition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"A15"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"F30"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"Expenses"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legend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"right"</a:t>
            </a: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legend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setSolidColor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"white"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dataLabels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dataLabels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"black"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series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getItemAt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"Value in €"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16610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2012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Tables and charts are fundamental components of Microsoft Excel and are exposed through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Office,js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for developers.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Both tables and charts are defined using simple data ranges or 2D arrays.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exposes a number of properties to fine-tune the look and feel of tables and charts in Excel.</a:t>
            </a: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4755148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Excel Add-ins overview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https://docs.microsoft.com/en-us/office/dev/add-ins/excel/excel-add-ins-overview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Excel JavaScript API reference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https://dev.office.com/reference/add-ins/excel/excel-add-ins-reference-overview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>
                <a:latin typeface="+mj-lt"/>
              </a:rPr>
              <a:t>Excel </a:t>
            </a:r>
            <a:r>
              <a:rPr lang="en-US" sz="1800" dirty="0">
                <a:latin typeface="+mj-lt"/>
              </a:rPr>
              <a:t>Add-in samples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https://github.com/OfficeDev?utf8=%E2%9C%93&amp;q=excel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Table and Chart objects</a:t>
            </a: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600" dirty="0">
                <a:hlinkClick r:id="rId6"/>
              </a:rPr>
              <a:t>https://dev.office.com/reference/add-ins/excel/table</a:t>
            </a: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600" dirty="0">
                <a:hlinkClick r:id="rId6"/>
              </a:rPr>
              <a:t>https://dev.office.com/reference/add-ins/excel/chart</a:t>
            </a:r>
            <a:endParaRPr lang="en-US" sz="1600" dirty="0"/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600" dirty="0"/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498529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hotograph of two people talking in an office.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Anatomy of Excel Add-in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Table and headers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Filtering and sorting tables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Charts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Chart options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Demo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sz="2800" dirty="0">
                <a:solidFill>
                  <a:srgbClr val="2F2F2F"/>
                </a:solidFill>
              </a:rPr>
              <a:t>Working with Tables and Charts</a:t>
            </a:r>
            <a:endParaRPr lang="en-US" sz="28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365 Platform</a:t>
            </a:r>
          </a:p>
        </p:txBody>
      </p:sp>
      <p:sp>
        <p:nvSpPr>
          <p:cNvPr id="159" name="Content Placeholder 6">
            <a:extLst/>
          </p:cNvPr>
          <p:cNvSpPr txBox="1">
            <a:spLocks/>
          </p:cNvSpPr>
          <p:nvPr/>
        </p:nvSpPr>
        <p:spPr>
          <a:xfrm>
            <a:off x="9304227" y="1714015"/>
            <a:ext cx="2899977" cy="29411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lvl="1">
              <a:spcAft>
                <a:spcPts val="600"/>
              </a:spcAft>
              <a:defRPr>
                <a:solidFill>
                  <a:schemeClr val="accent1"/>
                </a:solidFill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Action</a:t>
            </a:r>
          </a:p>
          <a:p>
            <a:pPr marL="0" marR="0" lvl="1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Task pane</a:t>
            </a:r>
          </a:p>
          <a:p>
            <a:pPr marL="0" marR="0" lvl="1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Dialog box</a:t>
            </a:r>
          </a:p>
          <a:p>
            <a:pPr marL="0" marR="0" lvl="1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Event</a:t>
            </a:r>
          </a:p>
          <a:p>
            <a:pPr marL="342768" marR="0" lvl="0" indent="-342768" algn="l" defTabSz="93238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endParaRPr kumimoji="0" lang="en-US" sz="3998" b="0" i="0" u="none" strike="noStrike" kern="1200" cap="none" spc="0" normalizeH="0" baseline="0" noProof="0">
              <a:ln>
                <a:noFill/>
              </a:ln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342768" marR="0" lvl="0" indent="-342768" algn="l" defTabSz="93238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endParaRPr kumimoji="0" lang="en-US" sz="3998" b="0" i="0" u="none" strike="noStrike" kern="1200" cap="none" spc="0" normalizeH="0" baseline="0" noProof="0">
              <a:ln>
                <a:noFill/>
              </a:ln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8913927" y="1332743"/>
            <a:ext cx="3219346" cy="382254"/>
            <a:chOff x="8739447" y="1306428"/>
            <a:chExt cx="3156956" cy="374846"/>
          </a:xfrm>
        </p:grpSpPr>
        <p:sp>
          <p:nvSpPr>
            <p:cNvPr id="146" name="Rectangle 145"/>
            <p:cNvSpPr/>
            <p:nvPr/>
          </p:nvSpPr>
          <p:spPr>
            <a:xfrm>
              <a:off x="9122182" y="1306428"/>
              <a:ext cx="2774221" cy="3748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Common across canvases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8739447" y="1491094"/>
              <a:ext cx="382735" cy="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Rectangle 159"/>
          <p:cNvSpPr/>
          <p:nvPr/>
        </p:nvSpPr>
        <p:spPr>
          <a:xfrm>
            <a:off x="575985" y="5124079"/>
            <a:ext cx="1439916" cy="958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Canvas specific</a:t>
            </a:r>
          </a:p>
          <a:p>
            <a:pPr marL="0" marR="0" lvl="0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extensions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173129" y="4738145"/>
            <a:ext cx="1406339" cy="1324247"/>
            <a:chOff x="2129285" y="4645833"/>
            <a:chExt cx="1379085" cy="1298583"/>
          </a:xfrm>
        </p:grpSpPr>
        <p:sp>
          <p:nvSpPr>
            <p:cNvPr id="161" name="Rectangle 160"/>
            <p:cNvSpPr/>
            <p:nvPr/>
          </p:nvSpPr>
          <p:spPr>
            <a:xfrm>
              <a:off x="2129285" y="5224343"/>
              <a:ext cx="1379085" cy="7200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Data import</a:t>
              </a:r>
            </a:p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Dictionary</a:t>
              </a:r>
            </a:p>
          </p:txBody>
        </p:sp>
        <p:cxnSp>
          <p:nvCxnSpPr>
            <p:cNvPr id="21" name="Straight Connector 20"/>
            <p:cNvCxnSpPr>
              <a:cxnSpLocks/>
            </p:cNvCxnSpPr>
            <p:nvPr/>
          </p:nvCxnSpPr>
          <p:spPr>
            <a:xfrm>
              <a:off x="2431359" y="4645833"/>
              <a:ext cx="0" cy="57851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4307847" y="4738142"/>
            <a:ext cx="1951325" cy="1324247"/>
            <a:chOff x="4222632" y="4645833"/>
            <a:chExt cx="1913509" cy="1298584"/>
          </a:xfrm>
        </p:grpSpPr>
        <p:sp>
          <p:nvSpPr>
            <p:cNvPr id="162" name="Rectangle 161"/>
            <p:cNvSpPr/>
            <p:nvPr/>
          </p:nvSpPr>
          <p:spPr>
            <a:xfrm>
              <a:off x="4222632" y="5224343"/>
              <a:ext cx="1913509" cy="720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Connectors</a:t>
              </a:r>
            </a:p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Actionable emails</a:t>
              </a:r>
            </a:p>
          </p:txBody>
        </p:sp>
        <p:cxnSp>
          <p:nvCxnSpPr>
            <p:cNvPr id="164" name="Straight Connector 163"/>
            <p:cNvCxnSpPr>
              <a:cxnSpLocks/>
            </p:cNvCxnSpPr>
            <p:nvPr/>
          </p:nvCxnSpPr>
          <p:spPr>
            <a:xfrm>
              <a:off x="4475641" y="4645833"/>
              <a:ext cx="0" cy="57851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798159" y="4738144"/>
            <a:ext cx="1422833" cy="1338759"/>
            <a:chOff x="6664682" y="4645833"/>
            <a:chExt cx="1395259" cy="1312814"/>
          </a:xfrm>
        </p:grpSpPr>
        <p:sp>
          <p:nvSpPr>
            <p:cNvPr id="163" name="Rectangle 162"/>
            <p:cNvSpPr/>
            <p:nvPr/>
          </p:nvSpPr>
          <p:spPr>
            <a:xfrm>
              <a:off x="6664682" y="5224343"/>
              <a:ext cx="1395259" cy="7343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Navigation</a:t>
              </a:r>
            </a:p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Branding</a:t>
              </a:r>
            </a:p>
          </p:txBody>
        </p:sp>
        <p:cxnSp>
          <p:nvCxnSpPr>
            <p:cNvPr id="165" name="Straight Connector 164"/>
            <p:cNvCxnSpPr>
              <a:cxnSpLocks/>
            </p:cNvCxnSpPr>
            <p:nvPr/>
          </p:nvCxnSpPr>
          <p:spPr>
            <a:xfrm>
              <a:off x="6987001" y="4645833"/>
              <a:ext cx="0" cy="57851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404714" y="1303028"/>
            <a:ext cx="8509212" cy="3659242"/>
            <a:chOff x="395141" y="1277288"/>
            <a:chExt cx="8344306" cy="3588327"/>
          </a:xfrm>
        </p:grpSpPr>
        <p:sp>
          <p:nvSpPr>
            <p:cNvPr id="169" name="Rectangle 168"/>
            <p:cNvSpPr/>
            <p:nvPr/>
          </p:nvSpPr>
          <p:spPr>
            <a:xfrm>
              <a:off x="425884" y="1277288"/>
              <a:ext cx="8313563" cy="358832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  <p:grpSp>
          <p:nvGrpSpPr>
            <p:cNvPr id="232" name="Group 231"/>
            <p:cNvGrpSpPr/>
            <p:nvPr/>
          </p:nvGrpSpPr>
          <p:grpSpPr>
            <a:xfrm>
              <a:off x="395141" y="2520753"/>
              <a:ext cx="1735896" cy="1102264"/>
              <a:chOff x="395141" y="2520753"/>
              <a:chExt cx="1735896" cy="1102264"/>
            </a:xfrm>
          </p:grpSpPr>
          <p:pic>
            <p:nvPicPr>
              <p:cNvPr id="233" name="Picture 232"/>
              <p:cNvPicPr>
                <a:picLocks noChangeAspect="1"/>
              </p:cNvPicPr>
              <p:nvPr/>
            </p:nvPicPr>
            <p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09582" y="2520753"/>
                <a:ext cx="961590" cy="673680"/>
              </a:xfrm>
              <a:prstGeom prst="rect">
                <a:avLst/>
              </a:prstGeom>
            </p:spPr>
          </p:pic>
          <p:sp>
            <p:nvSpPr>
              <p:cNvPr id="234" name="TextBox 233"/>
              <p:cNvSpPr txBox="1"/>
              <p:nvPr/>
            </p:nvSpPr>
            <p:spPr>
              <a:xfrm>
                <a:off x="395141" y="3045038"/>
                <a:ext cx="1735896" cy="577979"/>
              </a:xfrm>
              <a:prstGeom prst="rect">
                <a:avLst/>
              </a:prstGeom>
              <a:noFill/>
            </p:spPr>
            <p:txBody>
              <a:bodyPr wrap="square" lIns="186494" tIns="149196" rIns="186494" bIns="149196" rtlCol="0">
                <a:spAutoFit/>
              </a:bodyPr>
              <a:lstStyle/>
              <a:p>
                <a:pPr marL="0" marR="0" lvl="0" indent="0" algn="ctr" defTabSz="932418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12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4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CANVASES</a:t>
                </a:r>
              </a:p>
            </p:txBody>
          </p:sp>
        </p:grpSp>
      </p:grpSp>
      <p:grpSp>
        <p:nvGrpSpPr>
          <p:cNvPr id="235" name="Group 234" descr="Illustration of a document canvas on a mobile device."/>
          <p:cNvGrpSpPr/>
          <p:nvPr/>
        </p:nvGrpSpPr>
        <p:grpSpPr>
          <a:xfrm>
            <a:off x="2173130" y="1993083"/>
            <a:ext cx="1700533" cy="2713271"/>
            <a:chOff x="2129285" y="1953970"/>
            <a:chExt cx="1667578" cy="2660689"/>
          </a:xfrm>
        </p:grpSpPr>
        <p:sp>
          <p:nvSpPr>
            <p:cNvPr id="236" name="TextBox 235"/>
            <p:cNvSpPr txBox="1"/>
            <p:nvPr/>
          </p:nvSpPr>
          <p:spPr>
            <a:xfrm>
              <a:off x="2129285" y="1953970"/>
              <a:ext cx="1667578" cy="489365"/>
            </a:xfrm>
            <a:prstGeom prst="rect">
              <a:avLst/>
            </a:prstGeom>
            <a:noFill/>
          </p:spPr>
          <p:txBody>
            <a:bodyPr wrap="square" lIns="186494" tIns="149196" rIns="186494" bIns="149196" rtlCol="0">
              <a:spAutoFit/>
            </a:bodyPr>
            <a:lstStyle/>
            <a:p>
              <a:pPr marL="0" marR="0" lvl="0" indent="0" algn="ctr" defTabSz="93241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DOCUMENTS</a:t>
              </a:r>
            </a:p>
          </p:txBody>
        </p:sp>
        <p:grpSp>
          <p:nvGrpSpPr>
            <p:cNvPr id="237" name="Group 236"/>
            <p:cNvGrpSpPr/>
            <p:nvPr/>
          </p:nvGrpSpPr>
          <p:grpSpPr>
            <a:xfrm>
              <a:off x="2174655" y="2290698"/>
              <a:ext cx="1569623" cy="2323961"/>
              <a:chOff x="2316078" y="2290698"/>
              <a:chExt cx="1569623" cy="2323961"/>
            </a:xfrm>
          </p:grpSpPr>
          <p:sp>
            <p:nvSpPr>
              <p:cNvPr id="238" name="Rectangle 237"/>
              <p:cNvSpPr/>
              <p:nvPr/>
            </p:nvSpPr>
            <p:spPr bwMode="auto">
              <a:xfrm>
                <a:off x="2316078" y="2374137"/>
                <a:ext cx="1569623" cy="21618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 bwMode="auto">
              <a:xfrm>
                <a:off x="2316078" y="2535453"/>
                <a:ext cx="1569623" cy="17046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0" name="Freeform 124"/>
              <p:cNvSpPr>
                <a:spLocks/>
              </p:cNvSpPr>
              <p:nvPr/>
            </p:nvSpPr>
            <p:spPr bwMode="auto">
              <a:xfrm>
                <a:off x="2316078" y="2374137"/>
                <a:ext cx="1569623" cy="2240522"/>
              </a:xfrm>
              <a:custGeom>
                <a:avLst/>
                <a:gdLst>
                  <a:gd name="T0" fmla="*/ 0 w 423"/>
                  <a:gd name="T1" fmla="*/ 590 h 604"/>
                  <a:gd name="T2" fmla="*/ 14 w 423"/>
                  <a:gd name="T3" fmla="*/ 604 h 604"/>
                  <a:gd name="T4" fmla="*/ 409 w 423"/>
                  <a:gd name="T5" fmla="*/ 604 h 604"/>
                  <a:gd name="T6" fmla="*/ 423 w 423"/>
                  <a:gd name="T7" fmla="*/ 590 h 604"/>
                  <a:gd name="T8" fmla="*/ 423 w 423"/>
                  <a:gd name="T9" fmla="*/ 14 h 604"/>
                  <a:gd name="T10" fmla="*/ 409 w 423"/>
                  <a:gd name="T11" fmla="*/ 0 h 604"/>
                  <a:gd name="T12" fmla="*/ 14 w 423"/>
                  <a:gd name="T13" fmla="*/ 0 h 604"/>
                  <a:gd name="T14" fmla="*/ 0 w 423"/>
                  <a:gd name="T15" fmla="*/ 14 h 604"/>
                  <a:gd name="T16" fmla="*/ 0 w 423"/>
                  <a:gd name="T17" fmla="*/ 590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3" h="604">
                    <a:moveTo>
                      <a:pt x="0" y="590"/>
                    </a:moveTo>
                    <a:cubicBezTo>
                      <a:pt x="0" y="598"/>
                      <a:pt x="6" y="604"/>
                      <a:pt x="14" y="604"/>
                    </a:cubicBezTo>
                    <a:cubicBezTo>
                      <a:pt x="409" y="604"/>
                      <a:pt x="409" y="604"/>
                      <a:pt x="409" y="604"/>
                    </a:cubicBezTo>
                    <a:cubicBezTo>
                      <a:pt x="417" y="604"/>
                      <a:pt x="423" y="598"/>
                      <a:pt x="423" y="590"/>
                    </a:cubicBezTo>
                    <a:cubicBezTo>
                      <a:pt x="423" y="14"/>
                      <a:pt x="423" y="14"/>
                      <a:pt x="423" y="14"/>
                    </a:cubicBezTo>
                    <a:cubicBezTo>
                      <a:pt x="423" y="6"/>
                      <a:pt x="417" y="0"/>
                      <a:pt x="409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lnTo>
                      <a:pt x="0" y="590"/>
                    </a:lnTo>
                    <a:close/>
                  </a:path>
                </a:pathLst>
              </a:custGeom>
              <a:noFill/>
              <a:ln w="7620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grpSp>
            <p:nvGrpSpPr>
              <p:cNvPr id="241" name="Group 240"/>
              <p:cNvGrpSpPr/>
              <p:nvPr/>
            </p:nvGrpSpPr>
            <p:grpSpPr>
              <a:xfrm>
                <a:off x="3519313" y="2290698"/>
                <a:ext cx="313150" cy="406265"/>
                <a:chOff x="3519313" y="2290698"/>
                <a:chExt cx="313150" cy="406265"/>
              </a:xfrm>
            </p:grpSpPr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3519313" y="2494798"/>
                  <a:ext cx="72363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6" name="Rectangle 255"/>
                <p:cNvSpPr/>
                <p:nvPr/>
              </p:nvSpPr>
              <p:spPr bwMode="auto">
                <a:xfrm>
                  <a:off x="3650938" y="2455072"/>
                  <a:ext cx="47177" cy="51895"/>
                </a:xfrm>
                <a:prstGeom prst="rect">
                  <a:avLst/>
                </a:prstGeom>
                <a:noFill/>
                <a:ln w="6350">
                  <a:solidFill>
                    <a:schemeClr val="bg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57" name="TextBox 256"/>
                <p:cNvSpPr txBox="1"/>
                <p:nvPr/>
              </p:nvSpPr>
              <p:spPr>
                <a:xfrm>
                  <a:off x="3659682" y="2290698"/>
                  <a:ext cx="172781" cy="406265"/>
                </a:xfrm>
                <a:prstGeom prst="rect">
                  <a:avLst/>
                </a:prstGeom>
                <a:noFill/>
              </p:spPr>
              <p:txBody>
                <a:bodyPr wrap="square" lIns="186494" tIns="149196" rIns="186494" bIns="149196" rtlCol="0">
                  <a:spAutoFit/>
                </a:bodyPr>
                <a:lstStyle/>
                <a:p>
                  <a:pPr marL="0" marR="0" lvl="0" indent="0" algn="l" defTabSz="932418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612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1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AEAEA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  <a:sym typeface="Wingdings 2" panose="05020102010507070707" pitchFamily="18" charset="2"/>
                    </a:rPr>
                    <a:t></a:t>
                  </a:r>
                  <a:endParaRPr kumimoji="0" lang="en-US" sz="816" b="0" i="0" u="none" strike="noStrike" kern="1200" cap="none" spc="0" normalizeH="0" baseline="0" noProof="0">
                    <a:ln>
                      <a:noFill/>
                    </a:ln>
                    <a:solidFill>
                      <a:srgbClr val="EAEAEA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2" name="Rectangle 241"/>
              <p:cNvSpPr/>
              <p:nvPr/>
            </p:nvSpPr>
            <p:spPr bwMode="auto">
              <a:xfrm>
                <a:off x="2461946" y="2489734"/>
                <a:ext cx="110836" cy="45719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endParaRPr>
              </a:p>
            </p:txBody>
          </p:sp>
          <p:cxnSp>
            <p:nvCxnSpPr>
              <p:cNvPr id="243" name="Straight Connector 242"/>
              <p:cNvCxnSpPr>
                <a:cxnSpLocks/>
              </p:cNvCxnSpPr>
              <p:nvPr/>
            </p:nvCxnSpPr>
            <p:spPr>
              <a:xfrm>
                <a:off x="2415882" y="2801521"/>
                <a:ext cx="848413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>
                <a:off x="2415882" y="2988486"/>
                <a:ext cx="848413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>
                <a:off x="2415882" y="3175451"/>
                <a:ext cx="848413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>
                <a:off x="2415882" y="3362416"/>
                <a:ext cx="848413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>
                <a:off x="2415881" y="3736346"/>
                <a:ext cx="1371600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>
                <a:off x="2415881" y="3549381"/>
                <a:ext cx="1371600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2415881" y="4484205"/>
                <a:ext cx="1371600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>
                <a:off x="2415881" y="4297241"/>
                <a:ext cx="1371600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Rectangle 250"/>
              <p:cNvSpPr/>
              <p:nvPr/>
            </p:nvSpPr>
            <p:spPr>
              <a:xfrm>
                <a:off x="2744250" y="3882462"/>
                <a:ext cx="735290" cy="2796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324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52" name="Group 251"/>
              <p:cNvGrpSpPr/>
              <p:nvPr/>
            </p:nvGrpSpPr>
            <p:grpSpPr>
              <a:xfrm>
                <a:off x="3334482" y="2911595"/>
                <a:ext cx="442023" cy="436406"/>
                <a:chOff x="5236308" y="471199"/>
                <a:chExt cx="662637" cy="654216"/>
              </a:xfrm>
            </p:grpSpPr>
            <p:sp>
              <p:nvSpPr>
                <p:cNvPr id="253" name="Partial Circle 252"/>
                <p:cNvSpPr/>
                <p:nvPr/>
              </p:nvSpPr>
              <p:spPr bwMode="auto">
                <a:xfrm>
                  <a:off x="5236308" y="508000"/>
                  <a:ext cx="617415" cy="617415"/>
                </a:xfrm>
                <a:prstGeom prst="pie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54" name="Partial Circle 253"/>
                <p:cNvSpPr/>
                <p:nvPr/>
              </p:nvSpPr>
              <p:spPr bwMode="auto">
                <a:xfrm rot="18411831">
                  <a:off x="5272772" y="471199"/>
                  <a:ext cx="626173" cy="626173"/>
                </a:xfrm>
                <a:prstGeom prst="pie">
                  <a:avLst>
                    <a:gd name="adj1" fmla="val 19394019"/>
                    <a:gd name="adj2" fmla="val 3105972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</p:grpSp>
      <p:grpSp>
        <p:nvGrpSpPr>
          <p:cNvPr id="258" name="Group 257" descr="Illustration of a conversation window on a laptop"/>
          <p:cNvGrpSpPr/>
          <p:nvPr/>
        </p:nvGrpSpPr>
        <p:grpSpPr>
          <a:xfrm>
            <a:off x="3990494" y="2789188"/>
            <a:ext cx="2667693" cy="1948956"/>
            <a:chOff x="3911429" y="2734647"/>
            <a:chExt cx="2615994" cy="1911186"/>
          </a:xfrm>
        </p:grpSpPr>
        <p:sp>
          <p:nvSpPr>
            <p:cNvPr id="259" name="TextBox 258"/>
            <p:cNvSpPr txBox="1"/>
            <p:nvPr/>
          </p:nvSpPr>
          <p:spPr>
            <a:xfrm>
              <a:off x="4317053" y="2734647"/>
              <a:ext cx="1834336" cy="493212"/>
            </a:xfrm>
            <a:prstGeom prst="rect">
              <a:avLst/>
            </a:prstGeom>
            <a:noFill/>
          </p:spPr>
          <p:txBody>
            <a:bodyPr wrap="square" lIns="186494" tIns="149196" rIns="186494" bIns="149196" rtlCol="0">
              <a:spAutoFit/>
            </a:bodyPr>
            <a:lstStyle/>
            <a:p>
              <a:pPr marL="0" marR="0" lvl="0" indent="0" algn="ctr" defTabSz="93241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CONVERSATIONS</a:t>
              </a:r>
            </a:p>
          </p:txBody>
        </p:sp>
        <p:grpSp>
          <p:nvGrpSpPr>
            <p:cNvPr id="260" name="Group 259"/>
            <p:cNvGrpSpPr/>
            <p:nvPr/>
          </p:nvGrpSpPr>
          <p:grpSpPr>
            <a:xfrm>
              <a:off x="3911429" y="3130687"/>
              <a:ext cx="2615994" cy="1515146"/>
              <a:chOff x="4052852" y="3130687"/>
              <a:chExt cx="2615994" cy="1515146"/>
            </a:xfrm>
          </p:grpSpPr>
          <p:grpSp>
            <p:nvGrpSpPr>
              <p:cNvPr id="261" name="Group 260"/>
              <p:cNvGrpSpPr/>
              <p:nvPr/>
            </p:nvGrpSpPr>
            <p:grpSpPr>
              <a:xfrm>
                <a:off x="4052852" y="3130687"/>
                <a:ext cx="2615994" cy="1515146"/>
                <a:chOff x="860785" y="2260433"/>
                <a:chExt cx="1711028" cy="991002"/>
              </a:xfrm>
            </p:grpSpPr>
            <p:grpSp>
              <p:nvGrpSpPr>
                <p:cNvPr id="281" name="Group 280"/>
                <p:cNvGrpSpPr/>
                <p:nvPr/>
              </p:nvGrpSpPr>
              <p:grpSpPr>
                <a:xfrm>
                  <a:off x="860785" y="2260433"/>
                  <a:ext cx="1711028" cy="991002"/>
                  <a:chOff x="506413" y="1770063"/>
                  <a:chExt cx="2105025" cy="1219200"/>
                </a:xfrm>
              </p:grpSpPr>
              <p:sp>
                <p:nvSpPr>
                  <p:cNvPr id="285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758825" y="1770063"/>
                    <a:ext cx="1624012" cy="1120775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1" tIns="45700" rIns="91401" bIns="45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20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6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1552575" y="1793876"/>
                    <a:ext cx="36512" cy="36513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1" tIns="45700" rIns="91401" bIns="45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20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7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819150" y="1855788"/>
                    <a:ext cx="1514475" cy="987425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1" tIns="45700" rIns="91401" bIns="45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20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8" name="Freeform 23"/>
                  <p:cNvSpPr>
                    <a:spLocks/>
                  </p:cNvSpPr>
                  <p:nvPr/>
                </p:nvSpPr>
                <p:spPr bwMode="auto">
                  <a:xfrm>
                    <a:off x="506413" y="2903538"/>
                    <a:ext cx="2105025" cy="85725"/>
                  </a:xfrm>
                  <a:custGeom>
                    <a:avLst/>
                    <a:gdLst>
                      <a:gd name="T0" fmla="*/ 0 w 175"/>
                      <a:gd name="T1" fmla="*/ 0 h 7"/>
                      <a:gd name="T2" fmla="*/ 0 w 175"/>
                      <a:gd name="T3" fmla="*/ 1 h 7"/>
                      <a:gd name="T4" fmla="*/ 7 w 175"/>
                      <a:gd name="T5" fmla="*/ 7 h 7"/>
                      <a:gd name="T6" fmla="*/ 168 w 175"/>
                      <a:gd name="T7" fmla="*/ 7 h 7"/>
                      <a:gd name="T8" fmla="*/ 175 w 175"/>
                      <a:gd name="T9" fmla="*/ 1 h 7"/>
                      <a:gd name="T10" fmla="*/ 175 w 175"/>
                      <a:gd name="T11" fmla="*/ 0 h 7"/>
                      <a:gd name="T12" fmla="*/ 0 w 175"/>
                      <a:gd name="T13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75" h="7"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4"/>
                          <a:pt x="3" y="7"/>
                          <a:pt x="7" y="7"/>
                        </a:cubicBezTo>
                        <a:cubicBezTo>
                          <a:pt x="168" y="7"/>
                          <a:pt x="168" y="7"/>
                          <a:pt x="168" y="7"/>
                        </a:cubicBezTo>
                        <a:cubicBezTo>
                          <a:pt x="172" y="7"/>
                          <a:pt x="175" y="4"/>
                          <a:pt x="175" y="1"/>
                        </a:cubicBezTo>
                        <a:cubicBezTo>
                          <a:pt x="175" y="0"/>
                          <a:pt x="175" y="0"/>
                          <a:pt x="175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96969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1" tIns="45700" rIns="91401" bIns="45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20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82" name="Rectangle 281"/>
                <p:cNvSpPr/>
                <p:nvPr/>
              </p:nvSpPr>
              <p:spPr bwMode="auto">
                <a:xfrm>
                  <a:off x="1416844" y="2379232"/>
                  <a:ext cx="846536" cy="73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3241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36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3" name="Rectangle 282"/>
                <p:cNvSpPr/>
                <p:nvPr/>
              </p:nvSpPr>
              <p:spPr bwMode="auto">
                <a:xfrm>
                  <a:off x="1142807" y="2375321"/>
                  <a:ext cx="234036" cy="73958"/>
                </a:xfrm>
                <a:prstGeom prst="rect">
                  <a:avLst/>
                </a:prstGeom>
                <a:solidFill>
                  <a:srgbClr val="0078D7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93234" tIns="93234" rIns="34968" bIns="34968" rtlCol="0" anchor="b" anchorCtr="0"/>
                <a:lstStyle/>
                <a:p>
                  <a:pPr marL="0" marR="0" lvl="0" indent="0" algn="ctr" defTabSz="95059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16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84" name="Rectangle 283"/>
                <p:cNvSpPr/>
                <p:nvPr/>
              </p:nvSpPr>
              <p:spPr bwMode="auto">
                <a:xfrm>
                  <a:off x="1142807" y="2375321"/>
                  <a:ext cx="234036" cy="7091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3241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36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262" name="Picture 261"/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889571" y="3490418"/>
                <a:ext cx="137208" cy="133591"/>
              </a:xfrm>
              <a:prstGeom prst="rect">
                <a:avLst/>
              </a:prstGeom>
            </p:spPr>
          </p:pic>
          <p:cxnSp>
            <p:nvCxnSpPr>
              <p:cNvPr id="263" name="Straight Connector 262"/>
              <p:cNvCxnSpPr/>
              <p:nvPr/>
            </p:nvCxnSpPr>
            <p:spPr>
              <a:xfrm>
                <a:off x="5026779" y="3519615"/>
                <a:ext cx="905098" cy="0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/>
              <p:cNvCxnSpPr/>
              <p:nvPr/>
            </p:nvCxnSpPr>
            <p:spPr>
              <a:xfrm>
                <a:off x="5026779" y="3589404"/>
                <a:ext cx="905098" cy="0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5" name="Group 264"/>
              <p:cNvGrpSpPr/>
              <p:nvPr/>
            </p:nvGrpSpPr>
            <p:grpSpPr>
              <a:xfrm>
                <a:off x="5032181" y="3672651"/>
                <a:ext cx="1055096" cy="243005"/>
                <a:chOff x="5032181" y="3672651"/>
                <a:chExt cx="1055096" cy="243005"/>
              </a:xfrm>
            </p:grpSpPr>
            <p:sp>
              <p:nvSpPr>
                <p:cNvPr id="277" name="Rectangle 276"/>
                <p:cNvSpPr/>
                <p:nvPr/>
              </p:nvSpPr>
              <p:spPr bwMode="auto">
                <a:xfrm>
                  <a:off x="5032181" y="3672651"/>
                  <a:ext cx="1055096" cy="243005"/>
                </a:xfrm>
                <a:prstGeom prst="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pic>
              <p:nvPicPr>
                <p:cNvPr id="278" name="Picture 277"/>
                <p:cNvPicPr>
                  <a:picLocks noChangeAspect="1"/>
                </p:cNvPicPr>
                <p:nvPr/>
              </p:nvPicPr>
              <p:blipFill rotWithShape="1"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5040333" y="3687176"/>
                  <a:ext cx="92725" cy="92855"/>
                </a:xfrm>
                <a:prstGeom prst="rect">
                  <a:avLst/>
                </a:prstGeom>
              </p:spPr>
            </p:pic>
            <p:cxnSp>
              <p:nvCxnSpPr>
                <p:cNvPr id="279" name="Straight Connector 278"/>
                <p:cNvCxnSpPr/>
                <p:nvPr/>
              </p:nvCxnSpPr>
              <p:spPr>
                <a:xfrm>
                  <a:off x="5149230" y="3727609"/>
                  <a:ext cx="905098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>
                  <a:off x="5149230" y="3807184"/>
                  <a:ext cx="905098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66" name="Picture 265"/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887901" y="3982737"/>
                <a:ext cx="137208" cy="133591"/>
              </a:xfrm>
              <a:prstGeom prst="rect">
                <a:avLst/>
              </a:prstGeom>
            </p:spPr>
          </p:pic>
          <p:cxnSp>
            <p:nvCxnSpPr>
              <p:cNvPr id="267" name="Straight Connector 266"/>
              <p:cNvCxnSpPr/>
              <p:nvPr/>
            </p:nvCxnSpPr>
            <p:spPr>
              <a:xfrm>
                <a:off x="5025109" y="4011934"/>
                <a:ext cx="905098" cy="0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5025109" y="4081723"/>
                <a:ext cx="905098" cy="0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9" name="Group 268"/>
              <p:cNvGrpSpPr/>
              <p:nvPr/>
            </p:nvGrpSpPr>
            <p:grpSpPr>
              <a:xfrm>
                <a:off x="5031043" y="4162123"/>
                <a:ext cx="1055096" cy="112261"/>
                <a:chOff x="5184581" y="3825051"/>
                <a:chExt cx="1055096" cy="112261"/>
              </a:xfrm>
            </p:grpSpPr>
            <p:sp>
              <p:nvSpPr>
                <p:cNvPr id="274" name="Rectangle 273"/>
                <p:cNvSpPr/>
                <p:nvPr/>
              </p:nvSpPr>
              <p:spPr bwMode="auto">
                <a:xfrm>
                  <a:off x="5184581" y="3825051"/>
                  <a:ext cx="1055096" cy="112261"/>
                </a:xfrm>
                <a:prstGeom prst="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75" name="Picture 274"/>
                <p:cNvPicPr>
                  <a:picLocks noChangeAspect="1"/>
                </p:cNvPicPr>
                <p:nvPr/>
              </p:nvPicPr>
              <p:blipFill rotWithShape="1"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5192733" y="3839576"/>
                  <a:ext cx="92725" cy="92855"/>
                </a:xfrm>
                <a:prstGeom prst="rect">
                  <a:avLst/>
                </a:prstGeom>
              </p:spPr>
            </p:pic>
            <p:cxnSp>
              <p:nvCxnSpPr>
                <p:cNvPr id="276" name="Straight Connector 275"/>
                <p:cNvCxnSpPr/>
                <p:nvPr/>
              </p:nvCxnSpPr>
              <p:spPr>
                <a:xfrm>
                  <a:off x="5301630" y="3880009"/>
                  <a:ext cx="905098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/>
              <p:cNvGrpSpPr/>
              <p:nvPr/>
            </p:nvGrpSpPr>
            <p:grpSpPr>
              <a:xfrm>
                <a:off x="5031043" y="4282195"/>
                <a:ext cx="1055096" cy="112261"/>
                <a:chOff x="5184581" y="3825051"/>
                <a:chExt cx="1055096" cy="112261"/>
              </a:xfrm>
            </p:grpSpPr>
            <p:sp>
              <p:nvSpPr>
                <p:cNvPr id="271" name="Rectangle 270"/>
                <p:cNvSpPr/>
                <p:nvPr/>
              </p:nvSpPr>
              <p:spPr bwMode="auto">
                <a:xfrm>
                  <a:off x="5184581" y="3825051"/>
                  <a:ext cx="1055096" cy="112261"/>
                </a:xfrm>
                <a:prstGeom prst="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72" name="Picture 271"/>
                <p:cNvPicPr>
                  <a:picLocks noChangeAspect="1"/>
                </p:cNvPicPr>
                <p:nvPr/>
              </p:nvPicPr>
              <p:blipFill rotWithShape="1"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5192733" y="3839576"/>
                  <a:ext cx="92725" cy="92855"/>
                </a:xfrm>
                <a:prstGeom prst="rect">
                  <a:avLst/>
                </a:prstGeom>
              </p:spPr>
            </p:pic>
            <p:cxnSp>
              <p:nvCxnSpPr>
                <p:cNvPr id="273" name="Straight Connector 272"/>
                <p:cNvCxnSpPr/>
                <p:nvPr/>
              </p:nvCxnSpPr>
              <p:spPr>
                <a:xfrm>
                  <a:off x="5301630" y="3880009"/>
                  <a:ext cx="905098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89" name="Group 288" descr="Illustration of a web page displayed in a browser"/>
          <p:cNvGrpSpPr/>
          <p:nvPr/>
        </p:nvGrpSpPr>
        <p:grpSpPr>
          <a:xfrm>
            <a:off x="6824715" y="1993081"/>
            <a:ext cx="1700533" cy="2708737"/>
            <a:chOff x="6832147" y="1953970"/>
            <a:chExt cx="1667578" cy="2656243"/>
          </a:xfrm>
        </p:grpSpPr>
        <p:sp>
          <p:nvSpPr>
            <p:cNvPr id="290" name="TextBox 289"/>
            <p:cNvSpPr txBox="1"/>
            <p:nvPr/>
          </p:nvSpPr>
          <p:spPr>
            <a:xfrm>
              <a:off x="6832147" y="1953970"/>
              <a:ext cx="1667578" cy="489365"/>
            </a:xfrm>
            <a:prstGeom prst="rect">
              <a:avLst/>
            </a:prstGeom>
            <a:noFill/>
          </p:spPr>
          <p:txBody>
            <a:bodyPr wrap="square" lIns="186494" tIns="149196" rIns="186494" bIns="149196" rtlCol="0">
              <a:spAutoFit/>
            </a:bodyPr>
            <a:lstStyle/>
            <a:p>
              <a:pPr marL="0" marR="0" lvl="0" indent="0" algn="ctr" defTabSz="93241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PAGES</a:t>
              </a:r>
            </a:p>
          </p:txBody>
        </p:sp>
        <p:sp>
          <p:nvSpPr>
            <p:cNvPr id="291" name="Rectangle 290"/>
            <p:cNvSpPr/>
            <p:nvPr/>
          </p:nvSpPr>
          <p:spPr bwMode="auto">
            <a:xfrm>
              <a:off x="6866999" y="2395258"/>
              <a:ext cx="1569623" cy="216180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2" name="Freeform 124"/>
            <p:cNvSpPr>
              <a:spLocks/>
            </p:cNvSpPr>
            <p:nvPr/>
          </p:nvSpPr>
          <p:spPr bwMode="auto">
            <a:xfrm>
              <a:off x="6881125" y="2369691"/>
              <a:ext cx="1569623" cy="2240522"/>
            </a:xfrm>
            <a:custGeom>
              <a:avLst/>
              <a:gdLst>
                <a:gd name="T0" fmla="*/ 0 w 423"/>
                <a:gd name="T1" fmla="*/ 590 h 604"/>
                <a:gd name="T2" fmla="*/ 14 w 423"/>
                <a:gd name="T3" fmla="*/ 604 h 604"/>
                <a:gd name="T4" fmla="*/ 409 w 423"/>
                <a:gd name="T5" fmla="*/ 604 h 604"/>
                <a:gd name="T6" fmla="*/ 423 w 423"/>
                <a:gd name="T7" fmla="*/ 590 h 604"/>
                <a:gd name="T8" fmla="*/ 423 w 423"/>
                <a:gd name="T9" fmla="*/ 14 h 604"/>
                <a:gd name="T10" fmla="*/ 409 w 423"/>
                <a:gd name="T11" fmla="*/ 0 h 604"/>
                <a:gd name="T12" fmla="*/ 14 w 423"/>
                <a:gd name="T13" fmla="*/ 0 h 604"/>
                <a:gd name="T14" fmla="*/ 0 w 423"/>
                <a:gd name="T15" fmla="*/ 14 h 604"/>
                <a:gd name="T16" fmla="*/ 0 w 423"/>
                <a:gd name="T17" fmla="*/ 59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3" h="604">
                  <a:moveTo>
                    <a:pt x="0" y="590"/>
                  </a:moveTo>
                  <a:cubicBezTo>
                    <a:pt x="0" y="598"/>
                    <a:pt x="6" y="604"/>
                    <a:pt x="14" y="604"/>
                  </a:cubicBezTo>
                  <a:cubicBezTo>
                    <a:pt x="409" y="604"/>
                    <a:pt x="409" y="604"/>
                    <a:pt x="409" y="604"/>
                  </a:cubicBezTo>
                  <a:cubicBezTo>
                    <a:pt x="417" y="604"/>
                    <a:pt x="423" y="598"/>
                    <a:pt x="423" y="590"/>
                  </a:cubicBezTo>
                  <a:cubicBezTo>
                    <a:pt x="423" y="14"/>
                    <a:pt x="423" y="14"/>
                    <a:pt x="423" y="14"/>
                  </a:cubicBezTo>
                  <a:cubicBezTo>
                    <a:pt x="423" y="6"/>
                    <a:pt x="417" y="0"/>
                    <a:pt x="40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lnTo>
                    <a:pt x="0" y="590"/>
                  </a:lnTo>
                  <a:close/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cxnSp>
          <p:nvCxnSpPr>
            <p:cNvPr id="293" name="Straight Connector 292"/>
            <p:cNvCxnSpPr>
              <a:cxnSpLocks/>
            </p:cNvCxnSpPr>
            <p:nvPr/>
          </p:nvCxnSpPr>
          <p:spPr>
            <a:xfrm>
              <a:off x="6941647" y="2503348"/>
              <a:ext cx="373555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Rectangle 293"/>
            <p:cNvSpPr/>
            <p:nvPr/>
          </p:nvSpPr>
          <p:spPr>
            <a:xfrm>
              <a:off x="7002590" y="2774445"/>
              <a:ext cx="1318182" cy="3739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7002590" y="3261494"/>
              <a:ext cx="320512" cy="359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7002589" y="3761115"/>
              <a:ext cx="819347" cy="7195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7" name="Rectangle 296">
              <a:extLst/>
            </p:cNvPr>
            <p:cNvSpPr/>
            <p:nvPr/>
          </p:nvSpPr>
          <p:spPr>
            <a:xfrm>
              <a:off x="7999243" y="3258189"/>
              <a:ext cx="320512" cy="12192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8" name="Rectangle 297">
              <a:extLst/>
            </p:cNvPr>
            <p:cNvSpPr/>
            <p:nvPr/>
          </p:nvSpPr>
          <p:spPr>
            <a:xfrm>
              <a:off x="7500408" y="3258190"/>
              <a:ext cx="320512" cy="359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9" name="Group 298"/>
            <p:cNvGrpSpPr/>
            <p:nvPr/>
          </p:nvGrpSpPr>
          <p:grpSpPr>
            <a:xfrm>
              <a:off x="8060995" y="2312234"/>
              <a:ext cx="313150" cy="406265"/>
              <a:chOff x="3519313" y="2290698"/>
              <a:chExt cx="313150" cy="406265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>
                <a:off x="3519313" y="2494798"/>
                <a:ext cx="72363" cy="0"/>
              </a:xfrm>
              <a:prstGeom prst="line">
                <a:avLst/>
              </a:prstGeom>
              <a:ln w="6350">
                <a:solidFill>
                  <a:schemeClr val="bg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1" name="Rectangle 300"/>
              <p:cNvSpPr/>
              <p:nvPr/>
            </p:nvSpPr>
            <p:spPr bwMode="auto">
              <a:xfrm>
                <a:off x="3650938" y="2455072"/>
                <a:ext cx="47177" cy="51895"/>
              </a:xfrm>
              <a:prstGeom prst="rect">
                <a:avLst/>
              </a:prstGeom>
              <a:noFill/>
              <a:ln w="6350">
                <a:solidFill>
                  <a:schemeClr val="bg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02" name="TextBox 301"/>
              <p:cNvSpPr txBox="1"/>
              <p:nvPr/>
            </p:nvSpPr>
            <p:spPr>
              <a:xfrm>
                <a:off x="3659682" y="2290698"/>
                <a:ext cx="172781" cy="406265"/>
              </a:xfrm>
              <a:prstGeom prst="rect">
                <a:avLst/>
              </a:prstGeom>
              <a:noFill/>
            </p:spPr>
            <p:txBody>
              <a:bodyPr wrap="square" lIns="186494" tIns="149196" rIns="186494" bIns="149196" rtlCol="0">
                <a:spAutoFit/>
              </a:bodyPr>
              <a:lstStyle/>
              <a:p>
                <a:pPr marL="0" marR="0" lvl="0" indent="0" algn="l" defTabSz="932418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12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16" b="0" i="0" u="none" strike="noStrike" kern="1200" cap="none" spc="0" normalizeH="0" baseline="0" noProof="0">
                    <a:ln>
                      <a:noFill/>
                    </a:ln>
                    <a:solidFill>
                      <a:srgbClr val="EAEAEA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  <a:sym typeface="Wingdings 2" panose="05020102010507070707" pitchFamily="18" charset="2"/>
                  </a:rPr>
                  <a:t></a:t>
                </a:r>
                <a:endParaRPr kumimoji="0" lang="en-US" sz="816" b="0" i="0" u="none" strike="noStrike" kern="1200" cap="none" spc="0" normalizeH="0" baseline="0" noProof="0">
                  <a:ln>
                    <a:noFill/>
                  </a:ln>
                  <a:solidFill>
                    <a:srgbClr val="EAEAEA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sp>
        <p:nvSpPr>
          <p:cNvPr id="303" name="Rectangle 302"/>
          <p:cNvSpPr/>
          <p:nvPr/>
        </p:nvSpPr>
        <p:spPr bwMode="auto">
          <a:xfrm>
            <a:off x="436065" y="1288112"/>
            <a:ext cx="8477861" cy="46589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EXTENSIONS</a:t>
            </a:r>
          </a:p>
        </p:txBody>
      </p:sp>
      <p:sp>
        <p:nvSpPr>
          <p:cNvPr id="304" name="Rectangle 303"/>
          <p:cNvSpPr/>
          <p:nvPr/>
        </p:nvSpPr>
        <p:spPr>
          <a:xfrm>
            <a:off x="3637577" y="1314647"/>
            <a:ext cx="1659559" cy="467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5F369B0-1085-44C3-85C3-28D85F00020D}"/>
              </a:ext>
            </a:extLst>
          </p:cNvPr>
          <p:cNvSpPr/>
          <p:nvPr/>
        </p:nvSpPr>
        <p:spPr bwMode="auto">
          <a:xfrm>
            <a:off x="2072648" y="2097157"/>
            <a:ext cx="1907806" cy="3979745"/>
          </a:xfrm>
          <a:prstGeom prst="roundRect">
            <a:avLst/>
          </a:prstGeom>
          <a:noFill/>
          <a:ln w="381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586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 xmlns:a14="http://schemas.microsoft.com/office/drawing/2010/main" xmlns:p14="http://schemas.microsoft.com/office/powerpoint/2010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7D7A22DA-87F5-CC4C-AC16-2DE44E25B88C}"/>
              </a:ext>
            </a:extLst>
          </p:cNvPr>
          <p:cNvSpPr/>
          <p:nvPr/>
        </p:nvSpPr>
        <p:spPr>
          <a:xfrm flipH="1">
            <a:off x="568789" y="1241694"/>
            <a:ext cx="4180522" cy="654006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6" bIns="68581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Initialize Office when Add-in page first loads via </a:t>
            </a:r>
            <a:r>
              <a:rPr lang="en-US" sz="1800" kern="1200" dirty="0" err="1">
                <a:solidFill>
                  <a:schemeClr val="bg2"/>
                </a:solidFill>
              </a:rPr>
              <a:t>Office.initialize</a:t>
            </a:r>
            <a:endParaRPr lang="en-US" sz="1800" kern="1200" dirty="0">
              <a:solidFill>
                <a:schemeClr val="bg2"/>
              </a:solidFill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4056FD4-7D20-294D-9A50-622494C074E1}"/>
              </a:ext>
            </a:extLst>
          </p:cNvPr>
          <p:cNvSpPr/>
          <p:nvPr/>
        </p:nvSpPr>
        <p:spPr>
          <a:xfrm flipH="1">
            <a:off x="568789" y="2090924"/>
            <a:ext cx="4180522" cy="654006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6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Check if client supports API version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55CB4EC2-37E3-FE42-8811-FE345390EEA7}"/>
              </a:ext>
            </a:extLst>
          </p:cNvPr>
          <p:cNvSpPr/>
          <p:nvPr/>
        </p:nvSpPr>
        <p:spPr>
          <a:xfrm flipH="1">
            <a:off x="568789" y="2940155"/>
            <a:ext cx="4180522" cy="654004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0" rIns="128016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Get context to perform operations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E53628A7-0D95-FE48-8043-5348E46B5243}"/>
              </a:ext>
            </a:extLst>
          </p:cNvPr>
          <p:cNvSpPr/>
          <p:nvPr/>
        </p:nvSpPr>
        <p:spPr>
          <a:xfrm flipH="1">
            <a:off x="568789" y="3789384"/>
            <a:ext cx="4180522" cy="654005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6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Load desired properties 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CFD7B513-4E74-BF43-A97F-273808CD7FBD}"/>
              </a:ext>
            </a:extLst>
          </p:cNvPr>
          <p:cNvSpPr/>
          <p:nvPr/>
        </p:nvSpPr>
        <p:spPr>
          <a:xfrm flipH="1">
            <a:off x="568789" y="4638614"/>
            <a:ext cx="4180522" cy="654005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6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Sync context to execute batch operations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38082FC7-37DC-C74A-B354-84F76E372EC7}"/>
              </a:ext>
            </a:extLst>
          </p:cNvPr>
          <p:cNvSpPr/>
          <p:nvPr/>
        </p:nvSpPr>
        <p:spPr>
          <a:xfrm flipH="1">
            <a:off x="568789" y="5487844"/>
            <a:ext cx="4180523" cy="654005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7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Use promises to get results or perform additional operations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0012796F-A6C8-1143-8D69-D427936A3296}"/>
              </a:ext>
            </a:extLst>
          </p:cNvPr>
          <p:cNvSpPr/>
          <p:nvPr/>
        </p:nvSpPr>
        <p:spPr>
          <a:xfrm flipH="1">
            <a:off x="568789" y="6337074"/>
            <a:ext cx="4180523" cy="654005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7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Handle errors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5242560" y="1238250"/>
            <a:ext cx="7193915" cy="5756275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</a:t>
            </a:r>
            <a:r>
              <a:rPr lang="en-US" dirty="0" err="1"/>
              <a:t>Office.js</a:t>
            </a:r>
            <a:r>
              <a:rPr lang="en-US" dirty="0"/>
              <a:t> Add-in for Microsoft Excel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394960" y="1188720"/>
            <a:ext cx="6888480" cy="5935215"/>
          </a:xfrm>
          <a:ln>
            <a:noFill/>
          </a:ln>
        </p:spPr>
        <p:txBody>
          <a:bodyPr lIns="91440" tIns="91440" rIns="91440" bIns="91440"/>
          <a:lstStyle/>
          <a:p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initialize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reason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(!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requirements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isSetSupported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‘</a:t>
            </a:r>
            <a:r>
              <a:rPr lang="en-US" sz="1200" b="0" dirty="0" err="1">
                <a:solidFill>
                  <a:srgbClr val="A31515"/>
                </a:solidFill>
                <a:latin typeface="Menlo" panose="020B0609030804020204" pitchFamily="49" charset="0"/>
              </a:rPr>
              <a:t>ExcelApi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9885A"/>
                </a:solidFill>
                <a:latin typeface="Menlo" panose="020B0609030804020204" pitchFamily="49" charset="0"/>
              </a:rPr>
              <a:t>1.7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))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 err="1">
                <a:solidFill>
                  <a:srgbClr val="267F99"/>
                </a:solidFill>
                <a:latin typeface="Menlo" panose="020B0609030804020204" pitchFamily="49" charset="0"/>
              </a:rPr>
              <a:t>console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‘Unsupported client’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-US" sz="1200" b="0" dirty="0">
                <a:solidFill>
                  <a:srgbClr val="AF00DB"/>
                </a:solidFill>
                <a:latin typeface="Menlo" panose="020B0609030804020204" pitchFamily="49" charset="0"/>
              </a:rPr>
              <a:t>    else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Excel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run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            // Do Excel stuff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    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load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obj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obtions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AF00DB"/>
                </a:solidFill>
                <a:latin typeface="Menlo" panose="020B0609030804020204" pitchFamily="49" charset="0"/>
              </a:rPr>
              <a:t>            return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sync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.</a:t>
            </a:r>
            <a:r>
              <a:rPr lang="en-US" sz="1200" b="0" dirty="0">
                <a:solidFill>
                  <a:srgbClr val="795E26"/>
                </a:solidFill>
                <a:latin typeface="Menlo" panose="020B0609030804020204" pitchFamily="49" charset="0"/>
              </a:rPr>
              <a:t>then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(()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=&gt;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  </a:t>
            </a: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Do more Excel stuff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});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})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.</a:t>
            </a:r>
            <a:r>
              <a:rPr lang="en-US" sz="1200" b="0" dirty="0">
                <a:solidFill>
                  <a:srgbClr val="795E26"/>
                </a:solidFill>
                <a:latin typeface="Menlo" panose="020B0609030804020204" pitchFamily="49" charset="0"/>
              </a:rPr>
              <a:t>catch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error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267F99"/>
                </a:solidFill>
                <a:latin typeface="Menlo" panose="020B0609030804020204" pitchFamily="49" charset="0"/>
              </a:rPr>
              <a:t>            </a:t>
            </a:r>
            <a:r>
              <a:rPr lang="en-US" sz="1200" b="0" dirty="0" err="1">
                <a:solidFill>
                  <a:srgbClr val="267F99"/>
                </a:solidFill>
                <a:latin typeface="Menlo" panose="020B0609030804020204" pitchFamily="49" charset="0"/>
              </a:rPr>
              <a:t>console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"Error: 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sz="1200" b="0" dirty="0" err="1">
                <a:solidFill>
                  <a:srgbClr val="267F99"/>
                </a:solidFill>
                <a:latin typeface="Menlo" panose="020B0609030804020204" pitchFamily="49" charset="0"/>
              </a:rPr>
              <a:t>JSON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stringify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error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});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47D7AC3-A58D-244D-AC5E-AFD998B74000}"/>
              </a:ext>
            </a:extLst>
          </p:cNvPr>
          <p:cNvGrpSpPr/>
          <p:nvPr/>
        </p:nvGrpSpPr>
        <p:grpSpPr>
          <a:xfrm>
            <a:off x="4655549" y="1238250"/>
            <a:ext cx="4526551" cy="349250"/>
            <a:chOff x="4655549" y="1238250"/>
            <a:chExt cx="4526551" cy="34925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B4066EE-DD5A-1C45-AC8A-1CB33DD70528}"/>
                </a:ext>
              </a:extLst>
            </p:cNvPr>
            <p:cNvSpPr/>
            <p:nvPr/>
          </p:nvSpPr>
          <p:spPr bwMode="auto">
            <a:xfrm>
              <a:off x="5394960" y="1238250"/>
              <a:ext cx="3787140" cy="349250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C995DC5-F03D-5D46-AA2C-56081836AB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549" y="1409700"/>
              <a:ext cx="739411" cy="177800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17B67BC-2FC5-924B-8EDA-66EFDE15BD34}"/>
              </a:ext>
            </a:extLst>
          </p:cNvPr>
          <p:cNvGrpSpPr/>
          <p:nvPr/>
        </p:nvGrpSpPr>
        <p:grpSpPr>
          <a:xfrm>
            <a:off x="4655549" y="1629408"/>
            <a:ext cx="7460251" cy="948691"/>
            <a:chOff x="4655549" y="1629408"/>
            <a:chExt cx="7460251" cy="948691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297F0B2-9D41-104E-B683-1D7299EB94FA}"/>
                </a:ext>
              </a:extLst>
            </p:cNvPr>
            <p:cNvSpPr/>
            <p:nvPr/>
          </p:nvSpPr>
          <p:spPr bwMode="auto">
            <a:xfrm>
              <a:off x="5788659" y="1629408"/>
              <a:ext cx="6327141" cy="948691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230D6CD-666E-854E-B290-D8F549375FE5}"/>
                </a:ext>
              </a:extLst>
            </p:cNvPr>
            <p:cNvCxnSpPr>
              <a:cxnSpLocks/>
              <a:endCxn id="59" idx="1"/>
            </p:cNvCxnSpPr>
            <p:nvPr/>
          </p:nvCxnSpPr>
          <p:spPr>
            <a:xfrm flipV="1">
              <a:off x="4655549" y="2103754"/>
              <a:ext cx="1133110" cy="337740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F2C73D3-1C75-EC4B-BFAB-222740BDD4CD}"/>
              </a:ext>
            </a:extLst>
          </p:cNvPr>
          <p:cNvGrpSpPr/>
          <p:nvPr/>
        </p:nvGrpSpPr>
        <p:grpSpPr>
          <a:xfrm>
            <a:off x="4688041" y="2969256"/>
            <a:ext cx="4494059" cy="2745743"/>
            <a:chOff x="4688041" y="2969256"/>
            <a:chExt cx="4494059" cy="274574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43FD707-0264-DE49-9B86-4B27397C5149}"/>
                </a:ext>
              </a:extLst>
            </p:cNvPr>
            <p:cNvSpPr/>
            <p:nvPr/>
          </p:nvSpPr>
          <p:spPr bwMode="auto">
            <a:xfrm>
              <a:off x="6131560" y="2969256"/>
              <a:ext cx="3050540" cy="2745743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E3E5DE1-61D1-4B45-B6F2-7A3EBBF64354}"/>
                </a:ext>
              </a:extLst>
            </p:cNvPr>
            <p:cNvCxnSpPr>
              <a:cxnSpLocks/>
            </p:cNvCxnSpPr>
            <p:nvPr/>
          </p:nvCxnSpPr>
          <p:spPr>
            <a:xfrm>
              <a:off x="4688041" y="3258420"/>
              <a:ext cx="1443519" cy="183280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9AC4C38-C950-7E4E-8CD1-C483F68AEF9B}"/>
              </a:ext>
            </a:extLst>
          </p:cNvPr>
          <p:cNvGrpSpPr/>
          <p:nvPr/>
        </p:nvGrpSpPr>
        <p:grpSpPr>
          <a:xfrm>
            <a:off x="4655549" y="3626167"/>
            <a:ext cx="4526551" cy="500237"/>
            <a:chOff x="4655549" y="3626167"/>
            <a:chExt cx="4526551" cy="500237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E870C6A-92B2-1540-BBBC-EA7321936D87}"/>
                </a:ext>
              </a:extLst>
            </p:cNvPr>
            <p:cNvSpPr/>
            <p:nvPr/>
          </p:nvSpPr>
          <p:spPr bwMode="auto">
            <a:xfrm>
              <a:off x="6499860" y="3626167"/>
              <a:ext cx="2682240" cy="349250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29A99B3-A046-F546-BF19-E90C236F6B15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 flipV="1">
              <a:off x="4655549" y="3800792"/>
              <a:ext cx="1844311" cy="325612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F4F74B3-1CF2-3E4F-BB21-875B77E6AD21}"/>
              </a:ext>
            </a:extLst>
          </p:cNvPr>
          <p:cNvGrpSpPr/>
          <p:nvPr/>
        </p:nvGrpSpPr>
        <p:grpSpPr>
          <a:xfrm>
            <a:off x="4655549" y="3991924"/>
            <a:ext cx="3993151" cy="1002464"/>
            <a:chOff x="4655549" y="3991924"/>
            <a:chExt cx="3993151" cy="1002464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E2A9558-7777-9743-A9C3-27BA60F3BA15}"/>
                </a:ext>
              </a:extLst>
            </p:cNvPr>
            <p:cNvSpPr/>
            <p:nvPr/>
          </p:nvSpPr>
          <p:spPr bwMode="auto">
            <a:xfrm>
              <a:off x="6499860" y="3991924"/>
              <a:ext cx="2148840" cy="349250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BD47C9B-388F-4046-86FA-1D5CC38C82EA}"/>
                </a:ext>
              </a:extLst>
            </p:cNvPr>
            <p:cNvCxnSpPr>
              <a:cxnSpLocks/>
              <a:endCxn id="62" idx="1"/>
            </p:cNvCxnSpPr>
            <p:nvPr/>
          </p:nvCxnSpPr>
          <p:spPr>
            <a:xfrm flipV="1">
              <a:off x="4655549" y="4166549"/>
              <a:ext cx="1844311" cy="827839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2E219DD-CA1A-4143-A356-489BD0A28F27}"/>
              </a:ext>
            </a:extLst>
          </p:cNvPr>
          <p:cNvGrpSpPr/>
          <p:nvPr/>
        </p:nvGrpSpPr>
        <p:grpSpPr>
          <a:xfrm>
            <a:off x="4655549" y="4341173"/>
            <a:ext cx="4381771" cy="1516733"/>
            <a:chOff x="4655549" y="4341173"/>
            <a:chExt cx="4381771" cy="1516733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0F17A52-655B-F74B-BB49-FC5095BA6CB7}"/>
                </a:ext>
              </a:extLst>
            </p:cNvPr>
            <p:cNvSpPr/>
            <p:nvPr/>
          </p:nvSpPr>
          <p:spPr bwMode="auto">
            <a:xfrm>
              <a:off x="6499860" y="4341173"/>
              <a:ext cx="2537460" cy="951445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EFD16C8-B9AF-D948-AE1B-B29E263D4D22}"/>
                </a:ext>
              </a:extLst>
            </p:cNvPr>
            <p:cNvCxnSpPr>
              <a:cxnSpLocks/>
              <a:endCxn id="63" idx="1"/>
            </p:cNvCxnSpPr>
            <p:nvPr/>
          </p:nvCxnSpPr>
          <p:spPr>
            <a:xfrm flipV="1">
              <a:off x="4655549" y="4816896"/>
              <a:ext cx="1844311" cy="1041010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D9C0641-09ED-5546-A133-99FABF348490}"/>
              </a:ext>
            </a:extLst>
          </p:cNvPr>
          <p:cNvGrpSpPr/>
          <p:nvPr/>
        </p:nvGrpSpPr>
        <p:grpSpPr>
          <a:xfrm>
            <a:off x="4655549" y="5712631"/>
            <a:ext cx="6301753" cy="985233"/>
            <a:chOff x="4655549" y="5712631"/>
            <a:chExt cx="6301753" cy="98523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F1076E6-6FAB-3E42-A47E-66BA6831FB36}"/>
                </a:ext>
              </a:extLst>
            </p:cNvPr>
            <p:cNvSpPr/>
            <p:nvPr/>
          </p:nvSpPr>
          <p:spPr bwMode="auto">
            <a:xfrm>
              <a:off x="6131560" y="5712631"/>
              <a:ext cx="4825742" cy="951445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A5B69D-9239-E943-89CA-8465DD0F7A8B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 flipV="1">
              <a:off x="4655549" y="6188354"/>
              <a:ext cx="1476011" cy="509510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50480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6" grpId="0" animBg="1"/>
      <p:bldP spid="28" grpId="0" animBg="1"/>
      <p:bldP spid="30" grpId="0" animBg="1"/>
      <p:bldP spid="32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7291318" cy="382874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Hierarchy of a workbook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</a:rPr>
              <a:t>Office.js</a:t>
            </a:r>
            <a:r>
              <a:rPr lang="en-US" sz="1600" dirty="0">
                <a:solidFill>
                  <a:srgbClr val="2F2F2F"/>
                </a:solidFill>
              </a:rPr>
              <a:t> provides context to an Excel workbook through </a:t>
            </a:r>
            <a:r>
              <a:rPr lang="en-US" sz="1600" dirty="0" err="1">
                <a:solidFill>
                  <a:srgbClr val="2F2F2F"/>
                </a:solidFill>
              </a:rPr>
              <a:t>Excel.run</a:t>
            </a:r>
            <a:r>
              <a:rPr lang="en-US" sz="1600" dirty="0">
                <a:solidFill>
                  <a:srgbClr val="2F2F2F"/>
                </a:solidFill>
              </a:rPr>
              <a:t> and the </a:t>
            </a:r>
            <a:r>
              <a:rPr lang="en-US" sz="1600" dirty="0" err="1">
                <a:solidFill>
                  <a:srgbClr val="2F2F2F"/>
                </a:solidFill>
              </a:rPr>
              <a:t>context.workbook</a:t>
            </a:r>
            <a:r>
              <a:rPr lang="en-US" sz="1600" dirty="0">
                <a:solidFill>
                  <a:srgbClr val="2F2F2F"/>
                </a:solidFill>
              </a:rPr>
              <a:t> property. 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The workbook contains worksheets, which contains a number of collections, including charts, tables,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pivotTables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, and more.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Many objects within a worksheet can be accessed directly from the workbook object, including tables and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pivotTables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.</a:t>
            </a:r>
            <a:endParaRPr lang="en-US" sz="1600" dirty="0">
              <a:solidFill>
                <a:srgbClr val="2F2F2F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Worksheets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Worksheets are aware of their siblings using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getNext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and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getPrevious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operations.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You can get the active worksheet using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workbook.worksheets.getActiveWorkshee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() and set the active worksheet using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worksheet.activate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().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also offers a number of worksheet events such as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onActivated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,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onDeactivated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,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onSelectionChanged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and more.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object hierarchy</a:t>
            </a:r>
          </a:p>
        </p:txBody>
      </p:sp>
      <p:sp>
        <p:nvSpPr>
          <p:cNvPr id="3" name="Rectangle 2" descr="Diagram of the object hierarchy in Excel, with a root workbook containing a collection of worksheets, each with a collections of tables, charts, and more.">
            <a:extLst>
              <a:ext uri="{FF2B5EF4-FFF2-40B4-BE49-F238E27FC236}">
                <a16:creationId xmlns:a16="http://schemas.microsoft.com/office/drawing/2014/main" id="{54F7E05E-618B-E942-AAD7-E79B457BD650}"/>
              </a:ext>
            </a:extLst>
          </p:cNvPr>
          <p:cNvSpPr/>
          <p:nvPr/>
        </p:nvSpPr>
        <p:spPr bwMode="auto">
          <a:xfrm>
            <a:off x="7848600" y="1356360"/>
            <a:ext cx="4149725" cy="515472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1AF093-DA3F-BD4C-A515-546E6E90B2C7}"/>
              </a:ext>
            </a:extLst>
          </p:cNvPr>
          <p:cNvSpPr/>
          <p:nvPr/>
        </p:nvSpPr>
        <p:spPr bwMode="auto">
          <a:xfrm>
            <a:off x="8092440" y="2026920"/>
            <a:ext cx="3657600" cy="195072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E0223F-6678-0A49-8DD7-5CBD637A5FD5}"/>
              </a:ext>
            </a:extLst>
          </p:cNvPr>
          <p:cNvSpPr/>
          <p:nvPr/>
        </p:nvSpPr>
        <p:spPr bwMode="auto">
          <a:xfrm>
            <a:off x="8252460" y="2510136"/>
            <a:ext cx="3337560" cy="6088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083437-7035-9147-BF06-EFD4AC37F876}"/>
              </a:ext>
            </a:extLst>
          </p:cNvPr>
          <p:cNvSpPr txBox="1"/>
          <p:nvPr/>
        </p:nvSpPr>
        <p:spPr>
          <a:xfrm>
            <a:off x="7844155" y="1399056"/>
            <a:ext cx="161999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workbook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16EF1E-CB35-3D4A-BA56-1D384046C79F}"/>
              </a:ext>
            </a:extLst>
          </p:cNvPr>
          <p:cNvSpPr txBox="1"/>
          <p:nvPr/>
        </p:nvSpPr>
        <p:spPr>
          <a:xfrm>
            <a:off x="8092440" y="1924183"/>
            <a:ext cx="168276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worksheet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71F891-DFF2-3F45-B819-882BFBFE948E}"/>
              </a:ext>
            </a:extLst>
          </p:cNvPr>
          <p:cNvSpPr txBox="1"/>
          <p:nvPr/>
        </p:nvSpPr>
        <p:spPr>
          <a:xfrm>
            <a:off x="8277264" y="2515934"/>
            <a:ext cx="100194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table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A0B92B-B01D-124E-BBE7-4EB3CC66FD53}"/>
              </a:ext>
            </a:extLst>
          </p:cNvPr>
          <p:cNvSpPr/>
          <p:nvPr/>
        </p:nvSpPr>
        <p:spPr bwMode="auto">
          <a:xfrm>
            <a:off x="8252460" y="3180696"/>
            <a:ext cx="3337560" cy="6088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A25C47-2691-AB4B-B4C9-0FB7B7B5B792}"/>
              </a:ext>
            </a:extLst>
          </p:cNvPr>
          <p:cNvSpPr txBox="1"/>
          <p:nvPr/>
        </p:nvSpPr>
        <p:spPr>
          <a:xfrm>
            <a:off x="8277264" y="3186494"/>
            <a:ext cx="101854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chart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DA7E85-84D2-934E-B3E1-6F7502E66489}"/>
              </a:ext>
            </a:extLst>
          </p:cNvPr>
          <p:cNvSpPr/>
          <p:nvPr/>
        </p:nvSpPr>
        <p:spPr bwMode="auto">
          <a:xfrm>
            <a:off x="8092440" y="4246437"/>
            <a:ext cx="3657600" cy="195072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5E4A62-40BD-9649-9EDB-F7559806651F}"/>
              </a:ext>
            </a:extLst>
          </p:cNvPr>
          <p:cNvSpPr/>
          <p:nvPr/>
        </p:nvSpPr>
        <p:spPr bwMode="auto">
          <a:xfrm>
            <a:off x="8252460" y="4729653"/>
            <a:ext cx="3337560" cy="6088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EA454B-32B0-0648-8EA9-7E7A32C7E73C}"/>
              </a:ext>
            </a:extLst>
          </p:cNvPr>
          <p:cNvSpPr txBox="1"/>
          <p:nvPr/>
        </p:nvSpPr>
        <p:spPr>
          <a:xfrm>
            <a:off x="8092440" y="4143700"/>
            <a:ext cx="168276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worksheet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E1D3A6-69CA-B448-A193-9C42220CC7AB}"/>
              </a:ext>
            </a:extLst>
          </p:cNvPr>
          <p:cNvSpPr txBox="1"/>
          <p:nvPr/>
        </p:nvSpPr>
        <p:spPr>
          <a:xfrm>
            <a:off x="8277264" y="4735451"/>
            <a:ext cx="100194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table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1F8F55-1FF9-794D-86EC-F555C9CE190C}"/>
              </a:ext>
            </a:extLst>
          </p:cNvPr>
          <p:cNvSpPr/>
          <p:nvPr/>
        </p:nvSpPr>
        <p:spPr bwMode="auto">
          <a:xfrm>
            <a:off x="8252460" y="5400213"/>
            <a:ext cx="3337560" cy="6088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2EEA9F-2F49-A148-A8CD-99DC53EEE183}"/>
              </a:ext>
            </a:extLst>
          </p:cNvPr>
          <p:cNvSpPr txBox="1"/>
          <p:nvPr/>
        </p:nvSpPr>
        <p:spPr>
          <a:xfrm>
            <a:off x="8277264" y="5406011"/>
            <a:ext cx="101854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287025947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5299912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Ranges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A range represents a set of one or more contiguous cells such as a cell, a row, a column, block of cells, etc.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You can get a range object with </a:t>
            </a:r>
            <a:r>
              <a:rPr lang="en-US" sz="1600" dirty="0" err="1">
                <a:solidFill>
                  <a:srgbClr val="2F2F2F"/>
                </a:solidFill>
              </a:rPr>
              <a:t>Office.js</a:t>
            </a:r>
            <a:r>
              <a:rPr lang="en-US" sz="1600" dirty="0">
                <a:solidFill>
                  <a:srgbClr val="2F2F2F"/>
                </a:solidFill>
              </a:rPr>
              <a:t> using a worksheet and address (ex: “A1:D4” represents a range from </a:t>
            </a:r>
            <a:r>
              <a:rPr lang="en-US" sz="1600" dirty="0" err="1">
                <a:solidFill>
                  <a:srgbClr val="2F2F2F"/>
                </a:solidFill>
              </a:rPr>
              <a:t>topLeft</a:t>
            </a:r>
            <a:r>
              <a:rPr lang="en-US" sz="1600" dirty="0">
                <a:solidFill>
                  <a:srgbClr val="2F2F2F"/>
                </a:solidFill>
              </a:rPr>
              <a:t> to </a:t>
            </a:r>
            <a:r>
              <a:rPr lang="en-US" sz="1600" dirty="0" err="1">
                <a:solidFill>
                  <a:srgbClr val="2F2F2F"/>
                </a:solidFill>
              </a:rPr>
              <a:t>bottomRight</a:t>
            </a:r>
            <a:r>
              <a:rPr lang="en-US" sz="1600" dirty="0">
                <a:solidFill>
                  <a:srgbClr val="2F2F2F"/>
                </a:solidFill>
              </a:rPr>
              <a:t> cells)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Tables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 table is established based on a range of data.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The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tables.add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function accepts a data range with a flag to indicate if the table has headers or not.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Existing tables can be retrieved by name/id or iterated through.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After the table is added, headers and table rows can be added using 2D arrays.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Headers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A table created with a header flag will use the first row in the data range for its headers.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You can also set header values using the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getHeaderRowRange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().values property with a 2D array.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and headers</a:t>
            </a:r>
          </a:p>
        </p:txBody>
      </p:sp>
      <p:pic>
        <p:nvPicPr>
          <p:cNvPr id="4" name="Picture 3" descr="Screen shot of a table in Excel.">
            <a:extLst>
              <a:ext uri="{FF2B5EF4-FFF2-40B4-BE49-F238E27FC236}">
                <a16:creationId xmlns:a16="http://schemas.microsoft.com/office/drawing/2014/main" id="{0549D5CF-D976-FB43-860C-F21024DB4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008" y="1500487"/>
            <a:ext cx="5422317" cy="377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4180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and headers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637060"/>
            <a:ext cx="11792032" cy="4671022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range from worksheet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101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getRange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A1:D1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table into current worksheet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ExpensesTable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table by name (can also be performed on worksheet)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101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workbook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ExpensesTable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Add header row to table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getHeaderRowRange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[[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"Date"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"Merchant"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"Category"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"Amount"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]];</a:t>
            </a:r>
          </a:p>
          <a:p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Freeze header row where 1 is the count of rows at top to freeze (0 to unfreeze)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currWorksheet.freezePanes.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freezeRows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589140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and headers (cont.)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637060"/>
            <a:ext cx="11792032" cy="5705921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Delete the second row in a table (at row index of 1)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101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101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workbook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ExpensesTable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getItemAt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Update the second row in a table (at row index of 1)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101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101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workbook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ExpensesTable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getItemAt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[[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"1/15/2017"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"Best For You Organics Company"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"Groceries"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"97.8"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Add row(s) to the end of the table (null or -1 for row index appends to end)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"1/1/2017"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Phone Company"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"Communications"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"120"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Add row(s) to the beginning row of the table (at row index of 0)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"1/10/2017"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"Coho Vineyard"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"Restaurant"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"33"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22016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353019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Filtering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Any column of a table can be filtered using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Filter a column by getting the column and using the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applyValuesFilter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function on its filter property.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You can also programmatically re-apply filters and clear filters on a table using the table functions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reapplyFilters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and </a:t>
            </a:r>
            <a:r>
              <a:rPr lang="en-US" sz="1600" dirty="0" err="1">
                <a:solidFill>
                  <a:srgbClr val="2F2F2F"/>
                </a:solidFill>
              </a:rPr>
              <a:t>clearFilters</a:t>
            </a:r>
            <a:r>
              <a:rPr lang="en-US" sz="1600" dirty="0">
                <a:solidFill>
                  <a:srgbClr val="2F2F2F"/>
                </a:solidFill>
              </a:rPr>
              <a:t> respectively.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Sorting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Table sorting can be applied by passing an array of </a:t>
            </a:r>
            <a:r>
              <a:rPr lang="en-US" sz="1600" dirty="0" err="1">
                <a:solidFill>
                  <a:srgbClr val="2F2F2F"/>
                </a:solidFill>
              </a:rPr>
              <a:t>SortFields</a:t>
            </a:r>
            <a:r>
              <a:rPr lang="en-US" sz="1600" dirty="0">
                <a:solidFill>
                  <a:srgbClr val="2F2F2F"/>
                </a:solidFill>
              </a:rPr>
              <a:t> to the </a:t>
            </a:r>
            <a:r>
              <a:rPr lang="en-US" sz="1600" dirty="0" err="1">
                <a:solidFill>
                  <a:srgbClr val="2F2F2F"/>
                </a:solidFill>
              </a:rPr>
              <a:t>table.sort.apply</a:t>
            </a:r>
            <a:r>
              <a:rPr lang="en-US" sz="1600" dirty="0">
                <a:solidFill>
                  <a:srgbClr val="2F2F2F"/>
                </a:solidFill>
              </a:rPr>
              <a:t>() function.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You can re-apply and clear table sorts using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table.sort.reapply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() and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table.sort.clear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() respectively.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and sorting tables</a:t>
            </a:r>
          </a:p>
        </p:txBody>
      </p:sp>
      <p:grpSp>
        <p:nvGrpSpPr>
          <p:cNvPr id="4" name="Group 3" descr="Screen shot of a table in Excel with sorting/filtering menus expanded.">
            <a:extLst>
              <a:ext uri="{FF2B5EF4-FFF2-40B4-BE49-F238E27FC236}">
                <a16:creationId xmlns:a16="http://schemas.microsoft.com/office/drawing/2014/main" id="{33FA015A-5AB5-BC42-9E6C-DE4F1196627B}"/>
              </a:ext>
            </a:extLst>
          </p:cNvPr>
          <p:cNvGrpSpPr/>
          <p:nvPr/>
        </p:nvGrpSpPr>
        <p:grpSpPr>
          <a:xfrm>
            <a:off x="6576007" y="1500487"/>
            <a:ext cx="5422392" cy="3773314"/>
            <a:chOff x="6576007" y="1500487"/>
            <a:chExt cx="5422392" cy="377331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3213B45-58BB-894E-8422-CF9556193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6007" y="1500487"/>
              <a:ext cx="5422392" cy="3773314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6DED17B-3CD5-8341-AD44-C7FC6ADBE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33097" y="1672552"/>
              <a:ext cx="2044220" cy="30183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233853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3699</Words>
  <Application>Microsoft Macintosh PowerPoint</Application>
  <PresentationFormat>Custom</PresentationFormat>
  <Paragraphs>447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Calibri</vt:lpstr>
      <vt:lpstr>Consolas</vt:lpstr>
      <vt:lpstr>Menlo</vt:lpstr>
      <vt:lpstr>Segoe UI</vt:lpstr>
      <vt:lpstr>Segoe UI Light</vt:lpstr>
      <vt:lpstr>Segoe UI Semibold</vt:lpstr>
      <vt:lpstr>Segoe UI Semilight</vt:lpstr>
      <vt:lpstr>Wingdings</vt:lpstr>
      <vt:lpstr>Wingdings 2</vt:lpstr>
      <vt:lpstr>Office 365 PPT Template - 2017</vt:lpstr>
      <vt:lpstr>Building Office Add-ins for Microsoft Excel </vt:lpstr>
      <vt:lpstr>PowerPoint Presentation</vt:lpstr>
      <vt:lpstr>Office 365 Platform</vt:lpstr>
      <vt:lpstr>Anatomy of Office.js Add-in for Microsoft Excel</vt:lpstr>
      <vt:lpstr>Excel object hierarchy</vt:lpstr>
      <vt:lpstr>Tables and headers</vt:lpstr>
      <vt:lpstr>Tables and headers</vt:lpstr>
      <vt:lpstr>Tables and headers (cont.)</vt:lpstr>
      <vt:lpstr>Filtering and sorting tables</vt:lpstr>
      <vt:lpstr>Filtering tables</vt:lpstr>
      <vt:lpstr>Sorting tables</vt:lpstr>
      <vt:lpstr>Charts</vt:lpstr>
      <vt:lpstr>Valid chart types</vt:lpstr>
      <vt:lpstr>Chart object properties</vt:lpstr>
      <vt:lpstr>Chart object relationships</vt:lpstr>
      <vt:lpstr>Charts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2018-06-08T18:52:44Z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