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4" r:id="rId4"/>
    <p:sldId id="1608" r:id="rId5"/>
    <p:sldId id="1615" r:id="rId6"/>
    <p:sldId id="1618" r:id="rId7"/>
    <p:sldId id="277" r:id="rId8"/>
    <p:sldId id="1610" r:id="rId9"/>
    <p:sldId id="265" r:id="rId10"/>
    <p:sldId id="283" r:id="rId11"/>
    <p:sldId id="1617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Worksheets and Add-in Commands" id="{B0BFF9A6-974F-8449-8C5B-AB69438AA832}">
          <p14:sldIdLst>
            <p14:sldId id="282"/>
            <p14:sldId id="1614"/>
            <p14:sldId id="1608"/>
            <p14:sldId id="1615"/>
            <p14:sldId id="1618"/>
            <p14:sldId id="277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71390" autoAdjust="0"/>
  </p:normalViewPr>
  <p:slideViewPr>
    <p:cSldViewPr snapToGrid="0">
      <p:cViewPr varScale="1">
        <p:scale>
          <a:sx n="65" d="100"/>
          <a:sy n="65" d="100"/>
        </p:scale>
        <p:origin x="3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6/8/18 1:52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6/8/18 1:52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1:52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performs some advanced worksheet operations has a </a:t>
            </a:r>
            <a:r>
              <a:rPr lang="en-US" baseline="0" dirty="0" err="1"/>
              <a:t>ExecuteFunction</a:t>
            </a:r>
            <a:r>
              <a:rPr lang="en-US" baseline="0" dirty="0"/>
              <a:t> add-in command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Load the add-in through the Insert menu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Toggle Worksheet Protection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in the Home tab of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this button a few more times to show how it locks/unlocks the </a:t>
            </a:r>
            <a:r>
              <a:rPr lang="en-US" sz="900" b="0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worksheet from the add-in command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1:52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a property of the Excel add-in context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900" dirty="0" err="1">
                <a:solidFill>
                  <a:srgbClr val="2F2F2F"/>
                </a:solidFill>
              </a:rPr>
              <a:t>pivotTables</a:t>
            </a:r>
            <a:r>
              <a:rPr lang="en-US" sz="9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Interacting with worksheets is a fundamental operation of building and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iterate worksheets off the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900" dirty="0" err="1">
                <a:solidFill>
                  <a:srgbClr val="2F2F2F"/>
                </a:solidFill>
              </a:rPr>
              <a:t>workbook.worksheets.add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There are a number of advanced worksheet operations, such as binding to worksheet events such as </a:t>
            </a:r>
            <a:r>
              <a:rPr lang="en-US" sz="900" dirty="0" err="1">
                <a:solidFill>
                  <a:srgbClr val="2F2F2F"/>
                </a:solidFill>
              </a:rPr>
              <a:t>onActivated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onAdded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onDeactivated</a:t>
            </a:r>
            <a:r>
              <a:rPr lang="en-US" sz="900" dirty="0">
                <a:solidFill>
                  <a:srgbClr val="2F2F2F"/>
                </a:solidFill>
              </a:rPr>
              <a:t>, and </a:t>
            </a:r>
            <a:r>
              <a:rPr lang="en-US" sz="900" dirty="0" err="1">
                <a:solidFill>
                  <a:srgbClr val="2F2F2F"/>
                </a:solidFill>
              </a:rPr>
              <a:t>onDeleted</a:t>
            </a:r>
            <a:r>
              <a:rPr lang="en-US" sz="9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1:52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87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worksheets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demonstrates how to get the active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demonstrates how to get a worksheet by it’s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the sample activates a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are examples that demonstrate creating and deleting a worksheet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 few more advanced, but popular operations with a worksheet.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uses the </a:t>
            </a:r>
            <a:r>
              <a:rPr lang="en-US" dirty="0" err="1"/>
              <a:t>onDeactivated</a:t>
            </a:r>
            <a:r>
              <a:rPr lang="en-US" dirty="0"/>
              <a:t> event to be notified when the worksheet is deactivated…in this case, just logging some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shows how to freeze panes in a worksheet. This sample freezes the top row, but you can also freeze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toggles the protection of a worksheet…notice we must first load the protection details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9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1:52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7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3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Demos/02 Worksheets and Add-in Commands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create-addin-commands" TargetMode="External"/><Relationship Id="rId5" Type="http://schemas.openxmlformats.org/officeDocument/2006/relationships/hyperlink" Target="https://github.com/OfficeDev/Office-Add-in-Commands-Samples" TargetMode="External"/><Relationship Id="rId4" Type="http://schemas.openxmlformats.org/officeDocument/2006/relationships/hyperlink" Target="https://dev.office.com/reference/add-ins/excel/workshe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Excel JavaScript APIs offer a number of ways to interact with worksheets in an Excel workbook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are a powerful way to customize the default Office user interface (UI) with custom commands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commands can run script in the background without a UI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31983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/>
              <a:t>Excel Add-ins </a:t>
            </a:r>
            <a:r>
              <a:rPr lang="en-US" sz="1800" dirty="0"/>
              <a:t>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Worksheet object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4"/>
              </a:rPr>
              <a:t>https://dev.office.com/reference/add-ins/excel/worksheet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https://github.com/OfficeDev/Office-Add-in-Commands-Samples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Create 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https://docs.microsoft.com/en-us/office/dev/add-ins/develop/create-addin-commands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41894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Basic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Advanced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30731" cy="493365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a property of the Excel Add-in context (ex: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)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1600" dirty="0" err="1">
                <a:solidFill>
                  <a:srgbClr val="2F2F2F"/>
                </a:solidFill>
              </a:rPr>
              <a:t>pivotTables</a:t>
            </a:r>
            <a:r>
              <a:rPr lang="en-US" sz="16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Interacting with worksheets is a fundamental operation of building an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iterate worksheets in a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1600" dirty="0" err="1">
                <a:solidFill>
                  <a:srgbClr val="2F2F2F"/>
                </a:solidFill>
              </a:rPr>
              <a:t>workbook.worksheets.add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There are a number of advanced worksheet operations, including worksheet events for </a:t>
            </a:r>
            <a:r>
              <a:rPr lang="en-US" sz="1600" dirty="0" err="1">
                <a:solidFill>
                  <a:srgbClr val="2F2F2F"/>
                </a:solidFill>
              </a:rPr>
              <a:t>onActivated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onAdded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onDeactivated</a:t>
            </a:r>
            <a:r>
              <a:rPr lang="en-US" sz="1600" dirty="0">
                <a:solidFill>
                  <a:srgbClr val="2F2F2F"/>
                </a:solidFill>
              </a:rPr>
              <a:t>, and </a:t>
            </a:r>
            <a:r>
              <a:rPr lang="en-US" sz="1600" dirty="0" err="1">
                <a:solidFill>
                  <a:srgbClr val="2F2F2F"/>
                </a:solidFill>
              </a:rPr>
              <a:t>onDeleted</a:t>
            </a:r>
            <a:r>
              <a:rPr lang="en-US" sz="16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Worksheets</a:t>
            </a:r>
          </a:p>
        </p:txBody>
      </p:sp>
      <p:sp>
        <p:nvSpPr>
          <p:cNvPr id="5" name="Rectangle 4" descr="Diagram of the object hierarchy in Excel, with a root workbook containing a collection of worksheets, each with a collection of tables, charts, and more.">
            <a:extLst>
              <a:ext uri="{FF2B5EF4-FFF2-40B4-BE49-F238E27FC236}">
                <a16:creationId xmlns:a16="http://schemas.microsoft.com/office/drawing/2014/main" id="{CEB5077B-E360-0B44-8290-C535CFB7974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713A4-6C03-3D44-B3AC-B7B0F0F0F5D9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D51FD-FB5D-3C4A-BE36-D3B6251BAEFE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C5B6C-B261-A24E-9D7C-B752BB545F3B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EF97C-AE3E-B046-BE2A-FC10F1E16A78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5812-94FB-7C40-98B6-277575BE5B97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2383E-8C2A-B44E-81A1-439F3C5EA14E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CB36C-C743-004E-9BFE-A0EA48728ACB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357C9-931F-5A49-9E44-159EA96F1D5C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E63D9-3FAD-124C-B041-C95049289677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42044-83A2-7A40-AEA7-B76B285FF324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39F8A-C077-AF41-BBB6-9436C225DC8D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EB585-FDC0-134B-8246-B0FFE31AFAE9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852EC-9120-F946-A283-3C4025D9CB7F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524413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42095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active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getActiveWorksheet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worksheet by name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active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816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38660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Wire into the 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"Worksheet 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worksheetId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deactivated"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first row of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Toggle worksheet protection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"protection/protected"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2993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9460189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586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add-in command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4485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manifext.xml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2629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1901</Words>
  <Application>Microsoft Macintosh PowerPoint</Application>
  <PresentationFormat>Custom</PresentationFormat>
  <Paragraphs>217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Worksheets</vt:lpstr>
      <vt:lpstr>Basic worksheet operations</vt:lpstr>
      <vt:lpstr>Advanced worksheet operations</vt:lpstr>
      <vt:lpstr>Add-in commands</vt:lpstr>
      <vt:lpstr>Add-in command in manifest</vt:lpstr>
      <vt:lpstr>ExecuteFunction add-in command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2018-06-08T18:54:46Z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