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2"/>
  </p:notesMasterIdLst>
  <p:handoutMasterIdLst>
    <p:handoutMasterId r:id="rId13"/>
  </p:handoutMasterIdLst>
  <p:sldIdLst>
    <p:sldId id="281" r:id="rId2"/>
    <p:sldId id="282" r:id="rId3"/>
    <p:sldId id="269" r:id="rId4"/>
    <p:sldId id="1618" r:id="rId5"/>
    <p:sldId id="277" r:id="rId6"/>
    <p:sldId id="265" r:id="rId7"/>
    <p:sldId id="283" r:id="rId8"/>
    <p:sldId id="1617" r:id="rId9"/>
    <p:sldId id="261" r:id="rId10"/>
    <p:sldId id="260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Excel" id="{7E829F76-CD83-44A3-B3F7-007301260BD8}">
          <p14:sldIdLst>
            <p14:sldId id="281"/>
          </p14:sldIdLst>
        </p14:section>
        <p14:section name="Working with Dialogs" id="{B0BFF9A6-974F-8449-8C5B-AB69438AA832}">
          <p14:sldIdLst>
            <p14:sldId id="282"/>
            <p14:sldId id="269"/>
            <p14:sldId id="1618"/>
            <p14:sldId id="277"/>
            <p14:sldId id="265"/>
          </p14:sldIdLst>
        </p14:section>
        <p14:section name="Summary" id="{0515D85C-C91E-4BDB-B673-651C2D8A364D}">
          <p14:sldIdLst>
            <p14:sldId id="283"/>
            <p14:sldId id="1617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2" autoAdjust="0"/>
    <p:restoredTop sz="81996" autoAdjust="0"/>
  </p:normalViewPr>
  <p:slideViewPr>
    <p:cSldViewPr snapToGrid="0">
      <p:cViewPr varScale="1">
        <p:scale>
          <a:sx n="67" d="100"/>
          <a:sy n="67" d="100"/>
        </p:scale>
        <p:origin x="-56" y="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6/8/18 1:54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6/8/18 1:54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1:54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1:54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Dialog API is and extension of the user experience you can customize in Office. You can use it to open dialogs from your add-in that interact with the user and your main add-in UX.</a:t>
            </a:r>
          </a:p>
          <a:p>
            <a:endParaRPr lang="en-US" dirty="0"/>
          </a:p>
          <a:p>
            <a:r>
              <a:rPr lang="en-US" dirty="0"/>
              <a:t>The primary scenario for the dialog API is authentication with 3</a:t>
            </a:r>
            <a:r>
              <a:rPr lang="en-US" baseline="30000" dirty="0"/>
              <a:t>rd</a:t>
            </a:r>
            <a:r>
              <a:rPr lang="en-US" dirty="0"/>
              <a:t> party providers. Most identity providers prevent their sign-in experiences from being displayed in an </a:t>
            </a:r>
            <a:r>
              <a:rPr lang="en-US" dirty="0" err="1"/>
              <a:t>iframe</a:t>
            </a:r>
            <a:r>
              <a:rPr lang="en-US" dirty="0"/>
              <a:t> due to click-jacking concerns. This is troublesome with an add-in as they are displayed in </a:t>
            </a:r>
            <a:r>
              <a:rPr lang="en-US" dirty="0" err="1"/>
              <a:t>iframes</a:t>
            </a:r>
            <a:r>
              <a:rPr lang="en-US" dirty="0"/>
              <a:t> in some of the clients such as Office Online. Another challenge with authentication scenarios is predicting the domains that will need to load. In federated sign-in scenarios the potential list of domains could be endless, which again is troublesome in an add-in where all domains need to be registered in the manifest.</a:t>
            </a:r>
          </a:p>
          <a:p>
            <a:endParaRPr lang="en-US" dirty="0"/>
          </a:p>
          <a:p>
            <a:r>
              <a:rPr lang="en-US" dirty="0"/>
              <a:t>It is important to note that Office offers a single sign-on experience specific for Microsoft identities. So if you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add-in requires data about the Office user or their resources accessible through Microsoft Graph, such as Office 365 or OneDrive, we recommend that you use the single sign-on API whenever you can. If you use the APIs for single sign-on, then you will not need the Dialog API.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Beyond authentication, the dialog API can provide additional screen real estate for elements difficult to display in a traditional task pane of content add-in. A good example would be hosting a video that would be too small if confined to a task pane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suggested when I mentioned federated scenarios…the dialog API can display ANY https webpage, but you must launch it to an app domain first and then redirect.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9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script used to display a dialog from an Office add-in. Notice it takes three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URL is the page you want displayed in the dialog…it most initially be a page hosted from an app domain as defined in the manifest. However, you can immediately redirect to a different page.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options parameter allows the developer the modify the size of the dialog. By default, the dialog will display as 80% of the height and width of the device screen. The values for height and width are expressed that way…as % of the device screen. You can also optionally set the </a:t>
            </a:r>
            <a:r>
              <a:rPr lang="en-US" dirty="0" err="1"/>
              <a:t>displayInIframe</a:t>
            </a:r>
            <a:r>
              <a:rPr lang="en-US" dirty="0"/>
              <a:t> property in the options. Setting this to true will cause the dialog </a:t>
            </a:r>
            <a:r>
              <a:rPr lang="en-US" b="0" dirty="0">
                <a:solidFill>
                  <a:srgbClr val="2F2F2F"/>
                </a:solidFill>
              </a:rPr>
              <a:t>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optional callback allows you host page to respond to messages and events from the dialog…we will look into that more next.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5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dirty="0"/>
              <a:t>The primary way to pass information to a dialog it through local storage (ex: </a:t>
            </a:r>
            <a:r>
              <a:rPr lang="en-US" sz="900" dirty="0" err="1"/>
              <a:t>window.localStorage</a:t>
            </a:r>
            <a:r>
              <a:rPr lang="en-US" sz="900" dirty="0"/>
              <a:t>) or through URL parameters in the dialog URL. In this sample, the host page is passing an id of “123” to the dialog via a </a:t>
            </a:r>
            <a:r>
              <a:rPr lang="en-US" sz="900" dirty="0" err="1"/>
              <a:t>url</a:t>
            </a:r>
            <a:r>
              <a:rPr lang="en-US" sz="900" dirty="0"/>
              <a:t> parameter.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A dialog can pass messages back to the host by calling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Office.context.ui.messageParent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to send either a Boolean value or a string message (including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stringified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object) to the host page. At the bottom of the sample you can see the dialog script where it is passing the message “Hello from the dialog!!!” to the parent.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host page must “listen” for messages by subscribing to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DialogMessageReceived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handler. In the sample, the host page registers this handler using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processMessage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function, where it simply logs the message.</a:t>
            </a:r>
            <a:endParaRPr lang="en-US" sz="800" kern="1200" dirty="0">
              <a:solidFill>
                <a:schemeClr val="tx1"/>
              </a:solidFill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96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leverages the dialog API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Dialog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launch the dialog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 the dialog, enter your name and then 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Ok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Point out how the dialog closes, but not before messaging the host page your name.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84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ffice/dev/add-ins/develop/dialog-api-in-office-add-ins#handle-errors-and-events" TargetMode="External"/><Relationship Id="rId5" Type="http://schemas.openxmlformats.org/officeDocument/2006/relationships/hyperlink" Target="https://github.com/OfficeDev/Office-Add-in-Dialog-API-Simple-Example" TargetMode="External"/><Relationship Id="rId4" Type="http://schemas.openxmlformats.org/officeDocument/2006/relationships/hyperlink" Target="https://dev.office.com/reference/add-ins/excel/excel-add-ins-reference-overvie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Dialogs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 overview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Opening dialogs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 input/output</a:t>
            </a:r>
          </a:p>
          <a:p>
            <a:pPr>
              <a:spcBef>
                <a:spcPts val="1200"/>
              </a:spcBef>
            </a:pPr>
            <a:r>
              <a:rPr lang="en-US" sz="2000">
                <a:solidFill>
                  <a:srgbClr val="D83B01"/>
                </a:solidFill>
              </a:rPr>
              <a:t>Demo</a:t>
            </a:r>
            <a:endParaRPr lang="en-US" sz="2000" dirty="0">
              <a:solidFill>
                <a:srgbClr val="D83B0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Dialogs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8" y="1678902"/>
            <a:ext cx="7877115" cy="615553"/>
          </a:xfrm>
        </p:spPr>
        <p:txBody>
          <a:bodyPr/>
          <a:lstStyle/>
          <a:p>
            <a:r>
              <a:rPr lang="en-US" dirty="0"/>
              <a:t>The Dialog API enables a dialog box to be opened from an Office Add-in and is an extension of the UX you can customize in Office.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primary scenario for the Dialog API is to enable authentication with 3</a:t>
            </a:r>
            <a:r>
              <a:rPr lang="en-US" baseline="30000" dirty="0"/>
              <a:t>rd</a:t>
            </a:r>
            <a:r>
              <a:rPr lang="en-US" dirty="0"/>
              <a:t> party providers, where app domains might not be predictable or </a:t>
            </a:r>
            <a:r>
              <a:rPr lang="en-US" dirty="0" err="1"/>
              <a:t>framable</a:t>
            </a:r>
            <a:r>
              <a:rPr lang="en-US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can provide additional screen real estate for elements difficult to view in a traditional task pane or content Add-in.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must be launched with a known app domain, but can immediately go to any website (or other resource) that uses HTTPS.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 descr="Screen shot of the Dialog API being display from and Add-in">
            <a:extLst>
              <a:ext uri="{FF2B5EF4-FFF2-40B4-BE49-F238E27FC236}">
                <a16:creationId xmlns:a16="http://schemas.microsoft.com/office/drawing/2014/main" id="{0FFCFFD8-EC08-4CEF-993B-3DA2647F86CF}"/>
              </a:ext>
            </a:extLst>
          </p:cNvPr>
          <p:cNvGrpSpPr/>
          <p:nvPr/>
        </p:nvGrpSpPr>
        <p:grpSpPr>
          <a:xfrm>
            <a:off x="8342253" y="762749"/>
            <a:ext cx="3788787" cy="2492901"/>
            <a:chOff x="8342253" y="762749"/>
            <a:chExt cx="3788787" cy="24929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1600" y="762749"/>
              <a:ext cx="3139440" cy="2492901"/>
            </a:xfrm>
            <a:prstGeom prst="rect">
              <a:avLst/>
            </a:prstGeom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1B0E5A8-6CF6-454F-A0C4-2BFB8661AD21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131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dialogs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07777"/>
          </a:xfrm>
        </p:spPr>
        <p:txBody>
          <a:bodyPr/>
          <a:lstStyle/>
          <a:p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"&lt;URL /&gt;"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3112-0553-0F4F-8C2C-0B21A3EDD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3577" y="3214124"/>
            <a:ext cx="3694748" cy="1374672"/>
          </a:xfrm>
        </p:spPr>
        <p:txBody>
          <a:bodyPr/>
          <a:lstStyle/>
          <a:p>
            <a:r>
              <a:rPr lang="en-US" sz="1800" dirty="0"/>
              <a:t>Optional Callback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optional callback allows a host page (the page that opens the dialog) to listen for messages from dialog.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53FD2-977F-9643-8754-248262337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9597" y="3223704"/>
            <a:ext cx="3669666" cy="2413418"/>
          </a:xfrm>
        </p:spPr>
        <p:txBody>
          <a:bodyPr/>
          <a:lstStyle/>
          <a:p>
            <a:r>
              <a:rPr lang="en-US" sz="1800" dirty="0"/>
              <a:t>Options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Display options include dialog height and width (in % of device screen), which by default are 80% of the height and width of the device screen.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A </a:t>
            </a:r>
            <a:r>
              <a:rPr lang="en-US" b="0" dirty="0" err="1">
                <a:solidFill>
                  <a:srgbClr val="2F2F2F"/>
                </a:solidFill>
              </a:rPr>
              <a:t>displayInIframe</a:t>
            </a:r>
            <a:r>
              <a:rPr lang="en-US" b="0" dirty="0">
                <a:solidFill>
                  <a:srgbClr val="2F2F2F"/>
                </a:solidFill>
              </a:rPr>
              <a:t> option can be set 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ABA28-FE7F-0F47-8A25-32DC0D8DD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374672"/>
          </a:xfrm>
        </p:spPr>
        <p:txBody>
          <a:bodyPr/>
          <a:lstStyle/>
          <a:p>
            <a:r>
              <a:rPr lang="en-US" sz="1800" dirty="0"/>
              <a:t>URL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should initially open to a page hosted from an app domain (as defined in manifest).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can display any page that is hosted securely (HTTPS).</a:t>
            </a:r>
            <a:endParaRPr lang="en-US" b="0" dirty="0">
              <a:solidFill>
                <a:srgbClr val="000A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904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4927600" y="1"/>
            <a:ext cx="7508876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40" y="1915250"/>
            <a:ext cx="4285718" cy="333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The primary way to pass information to a dialog is through local storage (ex: </a:t>
            </a:r>
            <a:r>
              <a:rPr lang="en-US" sz="1600" dirty="0" err="1"/>
              <a:t>window.localStorage</a:t>
            </a:r>
            <a:r>
              <a:rPr lang="en-US" sz="1600" dirty="0"/>
              <a:t>) or URL parameters in the dialog URL.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A dialog can pass messages back to the host by calling </a:t>
            </a:r>
            <a:r>
              <a:rPr lang="en-US" sz="1600" dirty="0" err="1">
                <a:latin typeface="+mj-lt"/>
              </a:rPr>
              <a:t>Office.context.ui.messageParent</a:t>
            </a:r>
            <a:r>
              <a:rPr lang="en-US" sz="1600" dirty="0">
                <a:latin typeface="+mj-lt"/>
              </a:rPr>
              <a:t> and sending either a Boolean or string value to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</a:t>
            </a:r>
            <a:r>
              <a:rPr lang="en-US" sz="1600" dirty="0" err="1">
                <a:latin typeface="+mj-lt"/>
              </a:rPr>
              <a:t>messageParent</a:t>
            </a:r>
            <a:r>
              <a:rPr lang="en-US" sz="1600" dirty="0">
                <a:latin typeface="+mj-lt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host page must “listen” for messages by subscribing to the </a:t>
            </a:r>
            <a:r>
              <a:rPr lang="en-US" sz="1600" dirty="0" err="1">
                <a:latin typeface="+mj-lt"/>
              </a:rPr>
              <a:t>DialogMessageReceived</a:t>
            </a:r>
            <a:r>
              <a:rPr lang="en-US" sz="1600" dirty="0">
                <a:latin typeface="+mj-lt"/>
              </a:rPr>
              <a:t> handler.</a:t>
            </a:r>
            <a:endParaRPr lang="en-US" sz="1400" dirty="0">
              <a:latin typeface="+mj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Dialog input/output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246665" y="369708"/>
            <a:ext cx="7013068" cy="6583084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Host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Open the dialog passing the parameter id=123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'https://domain/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popup.html?id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=123’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height: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45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width: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55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},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Listen for messages coming from the dialog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addEventHandler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Microsoft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WebExtension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EventType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DialogMessageReceived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Log the message send from the dialog and close the dialog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End Host page script *******/</a:t>
            </a:r>
          </a:p>
          <a:p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Dialog must call </a:t>
            </a:r>
            <a:r>
              <a:rPr lang="en-US" sz="1200" b="0" dirty="0" err="1">
                <a:solidFill>
                  <a:srgbClr val="008000"/>
                </a:solidFill>
                <a:latin typeface="Menlo" panose="020B0609030804020204" pitchFamily="49" charset="0"/>
              </a:rPr>
              <a:t>Office.initialize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Send the parent/host a message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messageParent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‘Hello from the dialog!!!‘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95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Dialog API provides a flexible extension to the Add-in user experience.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Dialogs can enable 3</a:t>
            </a:r>
            <a:r>
              <a:rPr lang="en-US" sz="1600" b="0" baseline="30000" dirty="0">
                <a:solidFill>
                  <a:srgbClr val="2F2F2F"/>
                </a:solidFill>
                <a:latin typeface="Segoe UI Semibold"/>
              </a:rPr>
              <a:t>rd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party authentication scenarios and scenarios where additional screen space is required.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Information can easily be pass to and from the Dialog API.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31983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Excel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3"/>
              </a:rPr>
              <a:t>https://docs.microsoft.com/en-us/office/dev/add-ins/excel/excel-add-ins-overview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Excel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4"/>
              </a:rPr>
              <a:t>https://dev.office.com/reference/add-ins/excel/excel-add-ins-reference-overview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Dialog API sample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5"/>
              </a:rPr>
              <a:t>https://github.com/OfficeDev/Office-Add-in-Dialog-API-Simple-Example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Use the Dialog API in your </a:t>
            </a:r>
            <a:r>
              <a:rPr lang="en-US" sz="1800">
                <a:latin typeface="+mj-lt"/>
              </a:rPr>
              <a:t>Office Add-in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6"/>
              </a:rPr>
              <a:t>https://docs.microsoft.com/en-us/office/dev/add-ins/develop/dialog-api-in-office-add-ins#handle-errors-and-events</a:t>
            </a:r>
            <a:endParaRPr lang="en-US" sz="16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53230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1519</Words>
  <Application>Microsoft Macintosh PowerPoint</Application>
  <PresentationFormat>Custom</PresentationFormat>
  <Paragraphs>109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Excel </vt:lpstr>
      <vt:lpstr>PowerPoint Presentation</vt:lpstr>
      <vt:lpstr>Dialogs</vt:lpstr>
      <vt:lpstr>Opening dialogs</vt:lpstr>
      <vt:lpstr>Dialog input/output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2018-06-08T18:55:38Z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