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0"/>
  </p:notesMasterIdLst>
  <p:handoutMasterIdLst>
    <p:handoutMasterId r:id="rId51"/>
  </p:handoutMasterIdLst>
  <p:sldIdLst>
    <p:sldId id="778" r:id="rId6"/>
    <p:sldId id="779" r:id="rId7"/>
    <p:sldId id="780" r:id="rId8"/>
    <p:sldId id="788" r:id="rId9"/>
    <p:sldId id="783" r:id="rId10"/>
    <p:sldId id="854" r:id="rId11"/>
    <p:sldId id="856" r:id="rId12"/>
    <p:sldId id="873" r:id="rId13"/>
    <p:sldId id="871" r:id="rId14"/>
    <p:sldId id="855" r:id="rId15"/>
    <p:sldId id="852" r:id="rId16"/>
    <p:sldId id="857" r:id="rId17"/>
    <p:sldId id="865" r:id="rId18"/>
    <p:sldId id="866" r:id="rId19"/>
    <p:sldId id="867" r:id="rId20"/>
    <p:sldId id="868" r:id="rId21"/>
    <p:sldId id="869" r:id="rId22"/>
    <p:sldId id="870" r:id="rId23"/>
    <p:sldId id="858" r:id="rId24"/>
    <p:sldId id="859" r:id="rId25"/>
    <p:sldId id="872" r:id="rId26"/>
    <p:sldId id="874" r:id="rId27"/>
    <p:sldId id="875" r:id="rId28"/>
    <p:sldId id="876" r:id="rId29"/>
    <p:sldId id="877" r:id="rId30"/>
    <p:sldId id="878" r:id="rId31"/>
    <p:sldId id="860" r:id="rId32"/>
    <p:sldId id="861" r:id="rId33"/>
    <p:sldId id="879" r:id="rId34"/>
    <p:sldId id="880" r:id="rId35"/>
    <p:sldId id="881" r:id="rId36"/>
    <p:sldId id="882" r:id="rId37"/>
    <p:sldId id="862" r:id="rId38"/>
    <p:sldId id="863" r:id="rId39"/>
    <p:sldId id="883" r:id="rId40"/>
    <p:sldId id="884" r:id="rId41"/>
    <p:sldId id="887" r:id="rId42"/>
    <p:sldId id="885" r:id="rId43"/>
    <p:sldId id="888" r:id="rId44"/>
    <p:sldId id="889" r:id="rId45"/>
    <p:sldId id="886" r:id="rId46"/>
    <p:sldId id="864" r:id="rId47"/>
    <p:sldId id="853" r:id="rId48"/>
    <p:sldId id="654" r:id="rId4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optional component</a:t>
            </a:r>
          </a:p>
          <a:p>
            <a:r>
              <a:rPr lang="en-US" dirty="0" smtClean="0"/>
              <a:t>You could also use HTML5 to build your own cache</a:t>
            </a:r>
          </a:p>
          <a:p>
            <a:r>
              <a:rPr lang="en-US" dirty="0" smtClean="0"/>
              <a:t>But you really need to save the standard tokens because you will</a:t>
            </a:r>
            <a:r>
              <a:rPr lang="en-US" baseline="0" dirty="0" smtClean="0"/>
              <a:t> need them on other pages in the app</a:t>
            </a:r>
          </a:p>
          <a:p>
            <a:r>
              <a:rPr lang="en-US" baseline="0" dirty="0" smtClean="0"/>
              <a:t>That’s the basic problem: you need the standard tokens in many places, so you can cache them or pass them along</a:t>
            </a:r>
            <a:endParaRPr lang="en-US" dirty="0"/>
          </a:p>
        </p:txBody>
      </p:sp>
      <p:sp>
        <p:nvSpPr>
          <p:cNvPr id="4" name="Date Placeholder 3"/>
          <p:cNvSpPr>
            <a:spLocks noGrp="1"/>
          </p:cNvSpPr>
          <p:nvPr>
            <p:ph type="dt" idx="10"/>
          </p:nvPr>
        </p:nvSpPr>
        <p:spPr/>
        <p:txBody>
          <a:bodyPr/>
          <a:lstStyle/>
          <a:p>
            <a:fld id="{5CA12F01-F32E-42E6-9812-70BEA5DBCFD4}"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101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remote web, it’s nice to have it borrow some of the characteristics of the host web</a:t>
            </a:r>
          </a:p>
          <a:p>
            <a:r>
              <a:rPr lang="en-US" dirty="0" smtClean="0"/>
              <a:t>This way, it doesn’t surprise</a:t>
            </a:r>
            <a:r>
              <a:rPr lang="en-US" baseline="0" dirty="0" smtClean="0"/>
              <a:t> the user by changing the UI drastically</a:t>
            </a:r>
            <a:endParaRPr lang="en-US" dirty="0"/>
          </a:p>
        </p:txBody>
      </p:sp>
      <p:sp>
        <p:nvSpPr>
          <p:cNvPr id="4" name="Date Placeholder 3"/>
          <p:cNvSpPr>
            <a:spLocks noGrp="1"/>
          </p:cNvSpPr>
          <p:nvPr>
            <p:ph type="dt" idx="10"/>
          </p:nvPr>
        </p:nvSpPr>
        <p:spPr/>
        <p:txBody>
          <a:bodyPr/>
          <a:lstStyle/>
          <a:p>
            <a:fld id="{14FCA8DF-D437-4F44-A7FA-1D633C22570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662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div tag</a:t>
            </a:r>
          </a:p>
          <a:p>
            <a:r>
              <a:rPr lang="en-US" dirty="0" smtClean="0"/>
              <a:t>Use the attributes data-</a:t>
            </a:r>
            <a:r>
              <a:rPr lang="en-US" dirty="0" err="1" smtClean="0"/>
              <a:t>ms</a:t>
            </a:r>
            <a:r>
              <a:rPr lang="en-US" dirty="0" smtClean="0"/>
              <a:t>-control and data-</a:t>
            </a:r>
            <a:r>
              <a:rPr lang="en-US" dirty="0" err="1" smtClean="0"/>
              <a:t>ms</a:t>
            </a:r>
            <a:r>
              <a:rPr lang="en-US" dirty="0" smtClean="0"/>
              <a:t>-options</a:t>
            </a:r>
          </a:p>
          <a:p>
            <a:r>
              <a:rPr lang="en-US" dirty="0" smtClean="0"/>
              <a:t>The chrome control will look for these attributes and render itself in this div</a:t>
            </a:r>
            <a:endParaRPr lang="en-US" dirty="0"/>
          </a:p>
        </p:txBody>
      </p:sp>
      <p:sp>
        <p:nvSpPr>
          <p:cNvPr id="4" name="Date Placeholder 3"/>
          <p:cNvSpPr>
            <a:spLocks noGrp="1"/>
          </p:cNvSpPr>
          <p:nvPr>
            <p:ph type="dt" idx="10"/>
          </p:nvPr>
        </p:nvSpPr>
        <p:spPr/>
        <p:txBody>
          <a:bodyPr/>
          <a:lstStyle/>
          <a:p>
            <a:fld id="{A889F05F-80B9-41D3-BF23-A8E444F7425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741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new chrome control is created in code</a:t>
            </a:r>
          </a:p>
          <a:p>
            <a:r>
              <a:rPr lang="en-US" dirty="0" smtClean="0"/>
              <a:t>When created, it</a:t>
            </a:r>
            <a:r>
              <a:rPr lang="en-US" baseline="0" dirty="0" smtClean="0"/>
              <a:t> expects you to supply the options and the ID of the div where it should render</a:t>
            </a:r>
          </a:p>
          <a:p>
            <a:r>
              <a:rPr lang="en-US" baseline="0" dirty="0" smtClean="0"/>
              <a:t>Then it renders itself in the div</a:t>
            </a:r>
            <a:endParaRPr lang="en-US" dirty="0"/>
          </a:p>
        </p:txBody>
      </p:sp>
      <p:sp>
        <p:nvSpPr>
          <p:cNvPr id="4" name="Date Placeholder 3"/>
          <p:cNvSpPr>
            <a:spLocks noGrp="1"/>
          </p:cNvSpPr>
          <p:nvPr>
            <p:ph type="dt" idx="10"/>
          </p:nvPr>
        </p:nvSpPr>
        <p:spPr/>
        <p:txBody>
          <a:bodyPr/>
          <a:lstStyle/>
          <a:p>
            <a:fld id="{312D89D2-8BAD-4162-8E57-B687236DD4F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5110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a:t>
            </a:r>
            <a:r>
              <a:rPr lang="en-US" baseline="0" dirty="0" err="1" smtClean="0"/>
              <a:t>ItemAdding</a:t>
            </a:r>
            <a:r>
              <a:rPr lang="en-US" baseline="0" dirty="0" smtClean="0"/>
              <a:t>” and “</a:t>
            </a:r>
            <a:r>
              <a:rPr lang="en-US" baseline="0" dirty="0" err="1" smtClean="0"/>
              <a:t>ItemAdded</a:t>
            </a:r>
            <a:r>
              <a:rPr lang="en-US" baseline="0" dirty="0" smtClean="0"/>
              <a:t>”</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381A498E-1F91-490C-B0FC-CB0211CC8B4D}"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228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IIS,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Server-to-Server High Trust or cross-domain library</a:t>
            </a:r>
          </a:p>
          <a:p>
            <a:r>
              <a:rPr lang="en-US" dirty="0" smtClean="0"/>
              <a:t>Additional assets like SQL databases </a:t>
            </a:r>
            <a:r>
              <a:rPr lang="en-US" baseline="0" dirty="0" smtClean="0"/>
              <a:t>or web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2100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C#</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 Code in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45235148"/>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00342"/>
          </a:xfrm>
        </p:spPr>
        <p:txBody>
          <a:bodyPr/>
          <a:lstStyle/>
          <a:p>
            <a:r>
              <a:rPr lang="en-US" dirty="0" smtClean="0"/>
              <a:t>SPContext.js Library part of project template</a:t>
            </a:r>
          </a:p>
          <a:p>
            <a:r>
              <a:rPr lang="en-US" dirty="0"/>
              <a:t>Appends </a:t>
            </a:r>
            <a:r>
              <a:rPr lang="en-US" dirty="0" err="1"/>
              <a:t>SPHostUrl</a:t>
            </a:r>
            <a:r>
              <a:rPr lang="en-US" dirty="0"/>
              <a:t> as query string to all the links which point to current </a:t>
            </a:r>
            <a:r>
              <a:rPr lang="en-US" dirty="0" smtClean="0"/>
              <a:t>domain</a:t>
            </a:r>
          </a:p>
          <a:p>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4902764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Chrome Control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182512"/>
          </a:xfrm>
        </p:spPr>
        <p:txBody>
          <a:bodyPr/>
          <a:lstStyle/>
          <a:p>
            <a:r>
              <a:rPr lang="en-US" dirty="0" smtClean="0"/>
              <a:t>JavaScript Component for creating basic banner and navigation elements</a:t>
            </a:r>
          </a:p>
          <a:p>
            <a:endParaRPr lang="en-US" dirty="0"/>
          </a:p>
        </p:txBody>
      </p:sp>
      <p:sp>
        <p:nvSpPr>
          <p:cNvPr id="3" name="Title 2"/>
          <p:cNvSpPr>
            <a:spLocks noGrp="1"/>
          </p:cNvSpPr>
          <p:nvPr>
            <p:ph type="title"/>
          </p:nvPr>
        </p:nvSpPr>
        <p:spPr/>
        <p:txBody>
          <a:bodyPr/>
          <a:lstStyle/>
          <a:p>
            <a:r>
              <a:rPr lang="en-US" dirty="0" smtClean="0"/>
              <a:t>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01613"/>
            <a:ext cx="9860243" cy="1470387"/>
          </a:xfrm>
          <a:prstGeom prst="rect">
            <a:avLst/>
          </a:prstGeom>
          <a:ln>
            <a:solidFill>
              <a:schemeClr val="tx1"/>
            </a:solidFill>
          </a:ln>
        </p:spPr>
      </p:pic>
    </p:spTree>
    <p:extLst>
      <p:ext uri="{BB962C8B-B14F-4D97-AF65-F5344CB8AC3E}">
        <p14:creationId xmlns:p14="http://schemas.microsoft.com/office/powerpoint/2010/main" val="2608557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Provider Hosted 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SP.UI.Controls.js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282804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Chrome Control (Declaratively)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7" y="1243059"/>
            <a:ext cx="6084637" cy="4554719"/>
          </a:xfrm>
          <a:prstGeom prst="rect">
            <a:avLst/>
          </a:prstGeom>
        </p:spPr>
      </p:pic>
    </p:spTree>
    <p:extLst>
      <p:ext uri="{BB962C8B-B14F-4D97-AF65-F5344CB8AC3E}">
        <p14:creationId xmlns:p14="http://schemas.microsoft.com/office/powerpoint/2010/main" val="232880843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Control (Programmatically)</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282389"/>
            <a:ext cx="5770970" cy="4813834"/>
          </a:xfrm>
          <a:prstGeom prst="rect">
            <a:avLst/>
          </a:prstGeom>
        </p:spPr>
      </p:pic>
    </p:spTree>
    <p:extLst>
      <p:ext uri="{BB962C8B-B14F-4D97-AF65-F5344CB8AC3E}">
        <p14:creationId xmlns:p14="http://schemas.microsoft.com/office/powerpoint/2010/main" val="29258961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Chrome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Remote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12147"/>
            <a:ext cx="11149013" cy="5187410"/>
          </a:xfrm>
        </p:spPr>
        <p:txBody>
          <a:bodyPr/>
          <a:lstStyle/>
          <a:p>
            <a:r>
              <a:rPr lang="en-US" dirty="0" smtClean="0"/>
              <a:t>Event Handler code runs in remote web</a:t>
            </a:r>
          </a:p>
          <a:p>
            <a:r>
              <a:rPr lang="en-US" dirty="0" smtClean="0"/>
              <a:t>Deployed as web service in remote web</a:t>
            </a:r>
          </a:p>
          <a:p>
            <a:r>
              <a:rPr lang="en-US" dirty="0" smtClean="0"/>
              <a:t>Two-way events</a:t>
            </a:r>
          </a:p>
          <a:p>
            <a:pPr lvl="1"/>
            <a:r>
              <a:rPr lang="en-US" dirty="0" smtClean="0"/>
              <a:t>“Before” events (</a:t>
            </a:r>
            <a:r>
              <a:rPr lang="en-US" dirty="0" err="1" smtClean="0"/>
              <a:t>a.k.a</a:t>
            </a:r>
            <a:r>
              <a:rPr lang="en-US" dirty="0" smtClean="0"/>
              <a:t>, “ING” events)</a:t>
            </a:r>
          </a:p>
          <a:p>
            <a:pPr lvl="1"/>
            <a:r>
              <a:rPr lang="en-US" dirty="0" smtClean="0"/>
              <a:t>Synchronous call</a:t>
            </a:r>
          </a:p>
          <a:p>
            <a:pPr lvl="1"/>
            <a:r>
              <a:rPr lang="en-US" dirty="0" smtClean="0"/>
              <a:t>Supports a return value</a:t>
            </a:r>
          </a:p>
          <a:p>
            <a:r>
              <a:rPr lang="en-US" dirty="0" smtClean="0"/>
              <a:t>One-way events</a:t>
            </a:r>
          </a:p>
          <a:p>
            <a:pPr lvl="1"/>
            <a:r>
              <a:rPr lang="en-US" dirty="0" smtClean="0"/>
              <a:t>“After” events (</a:t>
            </a:r>
            <a:r>
              <a:rPr lang="en-US" dirty="0" err="1" smtClean="0"/>
              <a:t>a.k.a</a:t>
            </a:r>
            <a:r>
              <a:rPr lang="en-US" dirty="0" smtClean="0"/>
              <a:t>, “ED” events)</a:t>
            </a:r>
          </a:p>
          <a:p>
            <a:pPr lvl="1"/>
            <a:r>
              <a:rPr lang="en-US" dirty="0" smtClean="0"/>
              <a:t>Asynchronous call</a:t>
            </a:r>
          </a:p>
          <a:p>
            <a:pPr lvl="1"/>
            <a:r>
              <a:rPr lang="en-US" dirty="0" smtClean="0"/>
              <a:t>No return value</a:t>
            </a:r>
            <a:endParaRPr lang="en-US" dirty="0"/>
          </a:p>
        </p:txBody>
      </p:sp>
      <p:sp>
        <p:nvSpPr>
          <p:cNvPr id="3" name="Title 2"/>
          <p:cNvSpPr>
            <a:spLocks noGrp="1"/>
          </p:cNvSpPr>
          <p:nvPr>
            <p:ph type="title"/>
          </p:nvPr>
        </p:nvSpPr>
        <p:spPr/>
        <p:txBody>
          <a:bodyPr/>
          <a:lstStyle/>
          <a:p>
            <a:r>
              <a:rPr lang="en-US" dirty="0" smtClean="0"/>
              <a:t>Remote Event Handlers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5612791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867390"/>
              </p:ext>
            </p:extLst>
          </p:nvPr>
        </p:nvGraphicFramePr>
        <p:xfrm>
          <a:off x="1860317" y="1205794"/>
          <a:ext cx="7622351" cy="5090160"/>
        </p:xfrm>
        <a:graphic>
          <a:graphicData uri="http://schemas.openxmlformats.org/drawingml/2006/table">
            <a:tbl>
              <a:tblPr firstRow="1" bandRow="1">
                <a:tableStyleId>{5C22544A-7EE6-4342-B048-85BDC9FD1C3A}</a:tableStyleId>
              </a:tblPr>
              <a:tblGrid>
                <a:gridCol w="2484456"/>
                <a:gridCol w="1043297"/>
                <a:gridCol w="932793"/>
                <a:gridCol w="1049678"/>
                <a:gridCol w="971949"/>
                <a:gridCol w="1140178"/>
              </a:tblGrid>
              <a:tr h="370840">
                <a:tc>
                  <a:txBody>
                    <a:bodyPr/>
                    <a:lstStyle/>
                    <a:p>
                      <a:endParaRPr lang="en-US" dirty="0"/>
                    </a:p>
                  </a:txBody>
                  <a:tcPr/>
                </a:tc>
                <a:tc>
                  <a:txBody>
                    <a:bodyPr/>
                    <a:lstStyle/>
                    <a:p>
                      <a:r>
                        <a:rPr lang="en-US" dirty="0" smtClean="0"/>
                        <a:t>Site</a:t>
                      </a:r>
                      <a:endParaRPr lang="en-US" dirty="0"/>
                    </a:p>
                  </a:txBody>
                  <a:tcPr/>
                </a:tc>
                <a:tc>
                  <a:txBody>
                    <a:bodyPr/>
                    <a:lstStyle/>
                    <a:p>
                      <a:r>
                        <a:rPr lang="en-US" dirty="0" smtClean="0"/>
                        <a:t>List</a:t>
                      </a:r>
                      <a:endParaRPr lang="en-US" dirty="0"/>
                    </a:p>
                  </a:txBody>
                  <a:tcPr/>
                </a:tc>
                <a:tc>
                  <a:txBody>
                    <a:bodyPr/>
                    <a:lstStyle/>
                    <a:p>
                      <a:r>
                        <a:rPr lang="en-US" dirty="0" smtClean="0"/>
                        <a:t>List </a:t>
                      </a:r>
                      <a:br>
                        <a:rPr lang="en-US" dirty="0" smtClean="0"/>
                      </a:br>
                      <a:r>
                        <a:rPr lang="en-US" dirty="0" smtClean="0"/>
                        <a:t>Schema</a:t>
                      </a:r>
                      <a:endParaRPr lang="en-US" dirty="0"/>
                    </a:p>
                  </a:txBody>
                  <a:tcPr/>
                </a:tc>
                <a:tc>
                  <a:txBody>
                    <a:bodyPr/>
                    <a:lstStyle/>
                    <a:p>
                      <a:r>
                        <a:rPr lang="en-US" dirty="0" smtClean="0"/>
                        <a:t>List</a:t>
                      </a:r>
                      <a:br>
                        <a:rPr lang="en-US" dirty="0" smtClean="0"/>
                      </a:br>
                      <a:r>
                        <a:rPr lang="en-US" dirty="0" smtClean="0"/>
                        <a:t>Item</a:t>
                      </a:r>
                      <a:endParaRPr lang="en-US" dirty="0"/>
                    </a:p>
                  </a:txBody>
                  <a:tcPr/>
                </a:tc>
                <a:tc>
                  <a:txBody>
                    <a:bodyPr/>
                    <a:lstStyle/>
                    <a:p>
                      <a:r>
                        <a:rPr lang="en-US" dirty="0" smtClean="0"/>
                        <a:t>App</a:t>
                      </a:r>
                      <a:endParaRPr lang="en-US" dirty="0"/>
                    </a:p>
                  </a:txBody>
                  <a:tcPr/>
                </a:tc>
              </a:tr>
              <a:tr h="370840">
                <a:tc>
                  <a:txBody>
                    <a:bodyPr/>
                    <a:lstStyle/>
                    <a:p>
                      <a:r>
                        <a:rPr lang="en-US" dirty="0" smtClean="0"/>
                        <a:t>Create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Delete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Move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Uncheck-In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Check-out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Attachments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File Move/Convert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Uninstall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6622044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 Event Receiver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331871"/>
            <a:ext cx="3682525" cy="25449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4247773"/>
            <a:ext cx="3125736" cy="1780872"/>
          </a:xfrm>
          <a:prstGeom prst="rect">
            <a:avLst/>
          </a:prstGeom>
        </p:spPr>
      </p:pic>
      <p:sp>
        <p:nvSpPr>
          <p:cNvPr id="6" name="TextBox 5"/>
          <p:cNvSpPr txBox="1"/>
          <p:nvPr/>
        </p:nvSpPr>
        <p:spPr>
          <a:xfrm>
            <a:off x="6366933" y="1964267"/>
            <a:ext cx="3365473" cy="1107996"/>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“Add New” dialog </a:t>
            </a:r>
          </a:p>
          <a:p>
            <a:r>
              <a:rPr lang="en-US" sz="2400" spc="-70" dirty="0" smtClean="0">
                <a:gradFill>
                  <a:gsLst>
                    <a:gs pos="2917">
                      <a:schemeClr val="bg2"/>
                    </a:gs>
                    <a:gs pos="95000">
                      <a:schemeClr val="bg2"/>
                    </a:gs>
                  </a:gsLst>
                  <a:lin ang="5400000" scaled="0"/>
                </a:gradFill>
              </a:rPr>
              <a:t>For Site, List, Item, and </a:t>
            </a:r>
          </a:p>
          <a:p>
            <a:r>
              <a:rPr lang="en-US" sz="2400" spc="-70" dirty="0" smtClean="0">
                <a:gradFill>
                  <a:gsLst>
                    <a:gs pos="2917">
                      <a:schemeClr val="bg2"/>
                    </a:gs>
                    <a:gs pos="95000">
                      <a:schemeClr val="bg2"/>
                    </a:gs>
                  </a:gsLst>
                  <a:lin ang="5400000" scaled="0"/>
                </a:gradFill>
              </a:rPr>
              <a:t>Schema events</a:t>
            </a:r>
          </a:p>
        </p:txBody>
      </p:sp>
      <p:sp>
        <p:nvSpPr>
          <p:cNvPr id="7" name="TextBox 6"/>
          <p:cNvSpPr txBox="1"/>
          <p:nvPr/>
        </p:nvSpPr>
        <p:spPr>
          <a:xfrm>
            <a:off x="6366933" y="4549422"/>
            <a:ext cx="3420488"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“Properties” dialog</a:t>
            </a:r>
          </a:p>
          <a:p>
            <a:r>
              <a:rPr lang="en-US" sz="2400" spc="-70" dirty="0">
                <a:gradFill>
                  <a:gsLst>
                    <a:gs pos="2917">
                      <a:schemeClr val="bg2"/>
                    </a:gs>
                    <a:gs pos="95000">
                      <a:schemeClr val="bg2"/>
                    </a:gs>
                  </a:gsLst>
                  <a:lin ang="5400000" scaled="0"/>
                </a:gradFill>
              </a:rPr>
              <a:t>f</a:t>
            </a:r>
            <a:r>
              <a:rPr lang="en-US" sz="2400" spc="-70" dirty="0" smtClean="0">
                <a:gradFill>
                  <a:gsLst>
                    <a:gs pos="2917">
                      <a:schemeClr val="bg2"/>
                    </a:gs>
                    <a:gs pos="95000">
                      <a:schemeClr val="bg2"/>
                    </a:gs>
                  </a:gsLst>
                  <a:lin ang="5400000" scaled="0"/>
                </a:gradFill>
              </a:rPr>
              <a:t>or App events</a:t>
            </a:r>
          </a:p>
        </p:txBody>
      </p:sp>
    </p:spTree>
    <p:extLst>
      <p:ext uri="{BB962C8B-B14F-4D97-AF65-F5344CB8AC3E}">
        <p14:creationId xmlns:p14="http://schemas.microsoft.com/office/powerpoint/2010/main" val="37788533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674512"/>
          </a:xfrm>
        </p:spPr>
        <p:txBody>
          <a:bodyPr/>
          <a:lstStyle/>
          <a:p>
            <a:r>
              <a:rPr lang="en-US" dirty="0" smtClean="0"/>
              <a:t>Must be implemented by the remote web service</a:t>
            </a:r>
          </a:p>
        </p:txBody>
      </p:sp>
      <p:sp>
        <p:nvSpPr>
          <p:cNvPr id="3" name="Title 2"/>
          <p:cNvSpPr>
            <a:spLocks noGrp="1"/>
          </p:cNvSpPr>
          <p:nvPr>
            <p:ph type="title"/>
          </p:nvPr>
        </p:nvSpPr>
        <p:spPr/>
        <p:txBody>
          <a:bodyPr/>
          <a:lstStyle/>
          <a:p>
            <a:r>
              <a:rPr lang="en-US" dirty="0" err="1" smtClean="0"/>
              <a:t>IRemoteEventService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2122311"/>
            <a:ext cx="7148838" cy="4191585"/>
          </a:xfrm>
          <a:prstGeom prst="rect">
            <a:avLst/>
          </a:prstGeom>
        </p:spPr>
      </p:pic>
    </p:spTree>
    <p:extLst>
      <p:ext uri="{BB962C8B-B14F-4D97-AF65-F5344CB8AC3E}">
        <p14:creationId xmlns:p14="http://schemas.microsoft.com/office/powerpoint/2010/main" val="32764384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09534"/>
          </a:xfrm>
        </p:spPr>
        <p:txBody>
          <a:bodyPr/>
          <a:lstStyle/>
          <a:p>
            <a:r>
              <a:rPr lang="en-US" dirty="0" smtClean="0"/>
              <a:t>Passed to web service in response to event</a:t>
            </a:r>
          </a:p>
          <a:p>
            <a:r>
              <a:rPr lang="en-US" dirty="0" smtClean="0"/>
              <a:t>Provides contextual information</a:t>
            </a:r>
          </a:p>
          <a:p>
            <a:r>
              <a:rPr lang="en-US" dirty="0" smtClean="0"/>
              <a:t>Supports reading and updating user inputs</a:t>
            </a:r>
          </a:p>
          <a:p>
            <a:r>
              <a:rPr lang="en-US" dirty="0" smtClean="0"/>
              <a:t>Allows for data validation</a:t>
            </a:r>
            <a:endParaRPr lang="en-US" dirty="0"/>
          </a:p>
        </p:txBody>
      </p:sp>
      <p:sp>
        <p:nvSpPr>
          <p:cNvPr id="3" name="Title 2"/>
          <p:cNvSpPr>
            <a:spLocks noGrp="1"/>
          </p:cNvSpPr>
          <p:nvPr>
            <p:ph type="title"/>
          </p:nvPr>
        </p:nvSpPr>
        <p:spPr/>
        <p:txBody>
          <a:bodyPr/>
          <a:lstStyle/>
          <a:p>
            <a:r>
              <a:rPr lang="en-US" dirty="0" err="1" smtClean="0"/>
              <a:t>SPRemoteEventProperties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spTree>
    <p:extLst>
      <p:ext uri="{BB962C8B-B14F-4D97-AF65-F5344CB8AC3E}">
        <p14:creationId xmlns:p14="http://schemas.microsoft.com/office/powerpoint/2010/main" val="18905855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C#</a:t>
            </a:r>
          </a:p>
          <a:p>
            <a:r>
              <a:rPr lang="en-US" dirty="0" smtClean="0"/>
              <a:t>Programming in JavaScript</a:t>
            </a:r>
          </a:p>
          <a:p>
            <a:r>
              <a:rPr lang="en-US" dirty="0" smtClean="0"/>
              <a:t>Chrome Control</a:t>
            </a:r>
          </a:p>
          <a:p>
            <a:r>
              <a:rPr lang="en-US" dirty="0" smtClean="0"/>
              <a:t>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54690"/>
          </a:xfrm>
        </p:spPr>
        <p:txBody>
          <a:bodyPr/>
          <a:lstStyle/>
          <a:p>
            <a:r>
              <a:rPr lang="en-US" dirty="0" smtClean="0"/>
              <a:t>Returns by two-way events</a:t>
            </a:r>
          </a:p>
          <a:p>
            <a:r>
              <a:rPr lang="en-US" dirty="0" smtClean="0"/>
              <a:t>Allows events to be cancelled</a:t>
            </a:r>
          </a:p>
          <a:p>
            <a:r>
              <a:rPr lang="en-US" dirty="0" smtClean="0"/>
              <a:t>Allows status to be returned</a:t>
            </a:r>
            <a:endParaRPr lang="en-US" dirty="0"/>
          </a:p>
        </p:txBody>
      </p:sp>
      <p:sp>
        <p:nvSpPr>
          <p:cNvPr id="3" name="Title 2"/>
          <p:cNvSpPr>
            <a:spLocks noGrp="1"/>
          </p:cNvSpPr>
          <p:nvPr>
            <p:ph type="title"/>
          </p:nvPr>
        </p:nvSpPr>
        <p:spPr/>
        <p:txBody>
          <a:bodyPr/>
          <a:lstStyle/>
          <a:p>
            <a:r>
              <a:rPr lang="en-US" dirty="0" err="1" smtClean="0"/>
              <a:t>SPRemoteEventResult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spTree>
    <p:extLst>
      <p:ext uri="{BB962C8B-B14F-4D97-AF65-F5344CB8AC3E}">
        <p14:creationId xmlns:p14="http://schemas.microsoft.com/office/powerpoint/2010/main" val="37795673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561856"/>
            <a:ext cx="4861981" cy="1828958"/>
          </a:xfrm>
          <a:prstGeom prst="rect">
            <a:avLst/>
          </a:prstGeom>
          <a:ln>
            <a:solidFill>
              <a:schemeClr val="tx1"/>
            </a:solidFill>
          </a:ln>
        </p:spPr>
      </p:pic>
      <p:sp>
        <p:nvSpPr>
          <p:cNvPr id="7" name="TextBox 6"/>
          <p:cNvSpPr txBox="1"/>
          <p:nvPr/>
        </p:nvSpPr>
        <p:spPr>
          <a:xfrm>
            <a:off x="6624863" y="1879071"/>
            <a:ext cx="2867378"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CAML Element for Lists, Items, Sites, Schema events</a:t>
            </a:r>
          </a:p>
        </p:txBody>
      </p:sp>
      <p:sp>
        <p:nvSpPr>
          <p:cNvPr id="8" name="TextBox 7"/>
          <p:cNvSpPr txBox="1"/>
          <p:nvPr/>
        </p:nvSpPr>
        <p:spPr>
          <a:xfrm>
            <a:off x="9337197" y="4029562"/>
            <a:ext cx="2221442"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App Manifest for </a:t>
            </a:r>
          </a:p>
          <a:p>
            <a:r>
              <a:rPr lang="en-US" sz="2400" spc="-70" dirty="0" smtClean="0">
                <a:gradFill>
                  <a:gsLst>
                    <a:gs pos="2917">
                      <a:schemeClr val="bg2"/>
                    </a:gs>
                    <a:gs pos="95000">
                      <a:schemeClr val="bg2"/>
                    </a:gs>
                  </a:gsLst>
                  <a:lin ang="5400000" scaled="0"/>
                </a:gradFill>
              </a:rPr>
              <a:t>App events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754948"/>
            <a:ext cx="7948349" cy="1287892"/>
          </a:xfrm>
          <a:prstGeom prst="rect">
            <a:avLst/>
          </a:prstGeom>
          <a:ln>
            <a:solidFill>
              <a:schemeClr val="tx1"/>
            </a:solidFill>
          </a:ln>
        </p:spPr>
      </p:pic>
    </p:spTree>
    <p:extLst>
      <p:ext uri="{BB962C8B-B14F-4D97-AF65-F5344CB8AC3E}">
        <p14:creationId xmlns:p14="http://schemas.microsoft.com/office/powerpoint/2010/main" val="7360910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Remote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C#</a:t>
            </a:r>
          </a:p>
          <a:p>
            <a:r>
              <a:rPr lang="en-US" dirty="0"/>
              <a:t>Programming in JavaScript</a:t>
            </a:r>
          </a:p>
          <a:p>
            <a:r>
              <a:rPr lang="en-US" dirty="0"/>
              <a:t>Chrome Control</a:t>
            </a:r>
          </a:p>
          <a:p>
            <a:r>
              <a:rPr lang="en-US" dirty="0"/>
              <a:t>Remote Event Receivers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43</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Cloud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17549" y="5683932"/>
            <a:ext cx="3779561" cy="492443"/>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presence is dependent upon</a:t>
            </a:r>
          </a:p>
          <a:p>
            <a:r>
              <a:rPr lang="en-US" sz="1600" spc="-70" dirty="0" smtClean="0">
                <a:gradFill>
                  <a:gsLst>
                    <a:gs pos="2917">
                      <a:schemeClr val="bg2"/>
                    </a:gs>
                    <a:gs pos="95000">
                      <a:schemeClr val="bg2"/>
                    </a:gs>
                  </a:gsLst>
                  <a:lin ang="5400000" scaled="0"/>
                </a:gradFill>
              </a:rPr>
              <a:t>  whether or not artifacts like lists are deployed</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On Premises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sp>
        <p:nvSpPr>
          <p:cNvPr id="4" name="Rectangle 3"/>
          <p:cNvSpPr/>
          <p:nvPr/>
        </p:nvSpPr>
        <p:spPr bwMode="auto">
          <a:xfrm>
            <a:off x="2351314" y="2304401"/>
            <a:ext cx="2582426" cy="2347986"/>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Web Services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70"/>
            <a:ext cx="2150347" cy="86492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38106" y="1487157"/>
            <a:ext cx="2567626" cy="738664"/>
          </a:xfrm>
          <a:prstGeom prst="rect">
            <a:avLst/>
          </a:prstGeom>
          <a:noFill/>
        </p:spPr>
        <p:txBody>
          <a:bodyPr wrap="none" lIns="0" tIns="0" rIns="0" bIns="0" rtlCol="0">
            <a:spAutoFit/>
          </a:bodyPr>
          <a:lstStyle/>
          <a:p>
            <a:pPr algn="ctr"/>
            <a:r>
              <a:rPr lang="en-US" sz="2400" spc="-70" dirty="0" smtClean="0">
                <a:solidFill>
                  <a:schemeClr val="bg1"/>
                </a:solidFill>
              </a:rPr>
              <a:t>Internet Information</a:t>
            </a:r>
            <a:br>
              <a:rPr lang="en-US" sz="2400" spc="-70" dirty="0" smtClean="0">
                <a:solidFill>
                  <a:schemeClr val="bg1"/>
                </a:solidFill>
              </a:rPr>
            </a:br>
            <a:r>
              <a:rPr lang="en-US" sz="2400" spc="-70" dirty="0" smtClean="0">
                <a:solidFill>
                  <a:schemeClr val="bg1"/>
                </a:solidFill>
              </a:rPr>
              <a:t>Server</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2013</a:t>
            </a:r>
          </a:p>
        </p:txBody>
      </p:sp>
      <p:cxnSp>
        <p:nvCxnSpPr>
          <p:cNvPr id="19" name="Elbow Connector 18"/>
          <p:cNvCxnSpPr>
            <a:stCxn id="32" idx="1"/>
            <a:endCxn id="4" idx="3"/>
          </p:cNvCxnSpPr>
          <p:nvPr/>
        </p:nvCxnSpPr>
        <p:spPr>
          <a:xfrm rot="10800000">
            <a:off x="4933741" y="3478395"/>
            <a:ext cx="2483809" cy="1072605"/>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78395"/>
            <a:ext cx="1812105" cy="182171"/>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17549" y="5683932"/>
            <a:ext cx="3779561" cy="492443"/>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presence is dependent upon</a:t>
            </a:r>
          </a:p>
          <a:p>
            <a:r>
              <a:rPr lang="en-US" sz="1600" spc="-70" dirty="0" smtClean="0">
                <a:gradFill>
                  <a:gsLst>
                    <a:gs pos="2917">
                      <a:schemeClr val="bg2"/>
                    </a:gs>
                    <a:gs pos="95000">
                      <a:schemeClr val="bg2"/>
                    </a:gs>
                  </a:gsLst>
                  <a:lin ang="5400000" scaled="0"/>
                </a:gradFill>
              </a:rPr>
              <a:t>  whether or not artifacts like lists are deployed</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Databases</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5843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4530</Words>
  <Application>Microsoft Office PowerPoint</Application>
  <PresentationFormat>Custom</PresentationFormat>
  <Paragraphs>432</Paragraphs>
  <Slides>44</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Provider Hosted Apps</vt:lpstr>
      <vt:lpstr>Agenda </vt:lpstr>
      <vt:lpstr>Introduction</vt:lpstr>
      <vt:lpstr>Cloud Architecture</vt:lpstr>
      <vt:lpstr>On Premises Architecture</vt:lpstr>
      <vt:lpstr>App Permissions</vt:lpstr>
      <vt:lpstr>App-Only Permissions</vt:lpstr>
      <vt:lpstr>Creating Provider-Hosted Apps</vt:lpstr>
      <vt:lpstr>PowerPoint Presentation</vt:lpstr>
      <vt:lpstr>Programming in C#</vt:lpstr>
      <vt:lpstr>SharePointContextProvider Class</vt:lpstr>
      <vt:lpstr>Validating Context Token</vt:lpstr>
      <vt:lpstr>Managing SharePoint Context</vt:lpstr>
      <vt:lpstr>Managing Security Tokens</vt:lpstr>
      <vt:lpstr>Managed CSOM</vt:lpstr>
      <vt:lpstr>Managed REST</vt:lpstr>
      <vt:lpstr>PowerPoint Presentation</vt:lpstr>
      <vt:lpstr>Programming in JavaScript</vt:lpstr>
      <vt:lpstr>Managing SharePoint Context</vt:lpstr>
      <vt:lpstr>Cross Domain Library</vt:lpstr>
      <vt:lpstr>Loading the Cross-Domain Library</vt:lpstr>
      <vt:lpstr>Cross-Domain Library Architecture</vt:lpstr>
      <vt:lpstr>Cross-Domain REST Calls</vt:lpstr>
      <vt:lpstr>Cross-Domain CSOM Calls</vt:lpstr>
      <vt:lpstr>PowerPoint Presentation</vt:lpstr>
      <vt:lpstr>The Chrome Control</vt:lpstr>
      <vt:lpstr>Chrome Control</vt:lpstr>
      <vt:lpstr>Loading the Chrome Control</vt:lpstr>
      <vt:lpstr>Chrome Control (Declaratively)</vt:lpstr>
      <vt:lpstr>Chrome Control (Programmatically)</vt:lpstr>
      <vt:lpstr>PowerPoint Presentation</vt:lpstr>
      <vt:lpstr>Remote Event Receivers</vt:lpstr>
      <vt:lpstr>Remote Event Handlers</vt:lpstr>
      <vt:lpstr>Supported Events</vt:lpstr>
      <vt:lpstr>Adding a Remote Event Receiver</vt:lpstr>
      <vt:lpstr>IRemoteEventService</vt:lpstr>
      <vt:lpstr>SPRemoteEventProperties</vt:lpstr>
      <vt:lpstr>SPRemoteEventResult</vt:lpstr>
      <vt:lpstr>Registering Events Receivers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2014-08-04T12:18:28Z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