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38"/>
  </p:notesMasterIdLst>
  <p:handoutMasterIdLst>
    <p:handoutMasterId r:id="rId39"/>
  </p:handoutMasterIdLst>
  <p:sldIdLst>
    <p:sldId id="778" r:id="rId6"/>
    <p:sldId id="780" r:id="rId7"/>
    <p:sldId id="789" r:id="rId8"/>
    <p:sldId id="817" r:id="rId9"/>
    <p:sldId id="865" r:id="rId10"/>
    <p:sldId id="867" r:id="rId11"/>
    <p:sldId id="868" r:id="rId12"/>
    <p:sldId id="869" r:id="rId13"/>
    <p:sldId id="861" r:id="rId14"/>
    <p:sldId id="866" r:id="rId15"/>
    <p:sldId id="825" r:id="rId16"/>
    <p:sldId id="826" r:id="rId17"/>
    <p:sldId id="827" r:id="rId18"/>
    <p:sldId id="829" r:id="rId19"/>
    <p:sldId id="830" r:id="rId20"/>
    <p:sldId id="831" r:id="rId21"/>
    <p:sldId id="832" r:id="rId22"/>
    <p:sldId id="833" r:id="rId23"/>
    <p:sldId id="870" r:id="rId24"/>
    <p:sldId id="862" r:id="rId25"/>
    <p:sldId id="837" r:id="rId26"/>
    <p:sldId id="838" r:id="rId27"/>
    <p:sldId id="839" r:id="rId28"/>
    <p:sldId id="840" r:id="rId29"/>
    <p:sldId id="841" r:id="rId30"/>
    <p:sldId id="863" r:id="rId31"/>
    <p:sldId id="873" r:id="rId32"/>
    <p:sldId id="874" r:id="rId33"/>
    <p:sldId id="875" r:id="rId34"/>
    <p:sldId id="876" r:id="rId35"/>
    <p:sldId id="872" r:id="rId36"/>
    <p:sldId id="864" r:id="rId37"/>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3C00"/>
    <a:srgbClr val="0042AC"/>
    <a:srgbClr val="68217A"/>
    <a:srgbClr val="0072C6"/>
    <a:srgbClr val="2D82FF"/>
    <a:srgbClr val="0088EE"/>
    <a:srgbClr val="D2D2D2"/>
    <a:srgbClr val="969696"/>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3188" autoAdjust="0"/>
  </p:normalViewPr>
  <p:slideViewPr>
    <p:cSldViewPr snapToGrid="0">
      <p:cViewPr varScale="1">
        <p:scale>
          <a:sx n="64" d="100"/>
          <a:sy n="64" d="100"/>
        </p:scale>
        <p:origin x="1044" y="60"/>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11334"/>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handoutMaster" Target="handoutMasters/handoutMaster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12/1/2014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12/1/2014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050352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With</a:t>
            </a:r>
            <a:r>
              <a:rPr lang="nl-BE" baseline="0" dirty="0" smtClean="0"/>
              <a:t> SharePoint 2007 you already had some upgrade scenarios but they were far from complete.</a:t>
            </a:r>
          </a:p>
          <a:p>
            <a:endParaRPr lang="nl-BE" baseline="0" dirty="0" smtClean="0"/>
          </a:p>
          <a:p>
            <a:r>
              <a:rPr lang="nl-BE" baseline="0" dirty="0" smtClean="0"/>
              <a:t>SharePoint 2010 addressed this problem by adding upgrade actions to the schema. These actions allow for declarative upgrades and code-based upgrades. Define declarative upgrades using elements like </a:t>
            </a:r>
            <a:r>
              <a:rPr lang="nl-BE" b="1" baseline="0" dirty="0" smtClean="0"/>
              <a:t>&lt;ApplyElementManifests&gt;</a:t>
            </a:r>
            <a:r>
              <a:rPr lang="nl-BE" baseline="0" dirty="0" smtClean="0"/>
              <a:t>, </a:t>
            </a:r>
            <a:r>
              <a:rPr lang="nl-BE" b="1" baseline="0" dirty="0" smtClean="0"/>
              <a:t>&lt;AddContentTypeField&gt;</a:t>
            </a:r>
            <a:r>
              <a:rPr lang="nl-BE" baseline="0" dirty="0" smtClean="0"/>
              <a:t>, </a:t>
            </a:r>
            <a:r>
              <a:rPr lang="nl-BE" b="1" baseline="0" dirty="0" smtClean="0"/>
              <a:t>&lt;MapFile&gt;</a:t>
            </a:r>
            <a:r>
              <a:rPr lang="nl-BE" baseline="0" dirty="0" smtClean="0"/>
              <a:t>, </a:t>
            </a:r>
            <a:r>
              <a:rPr lang="nl-BE" b="1" baseline="0" dirty="0" smtClean="0"/>
              <a:t>&lt;CustomUpgradeAction&gt;</a:t>
            </a:r>
            <a:r>
              <a:rPr lang="nl-BE" baseline="0" dirty="0" smtClean="0"/>
              <a:t>. Code-based upgrades are defined using the </a:t>
            </a:r>
            <a:r>
              <a:rPr lang="nl-BE" b="1" baseline="0" dirty="0" smtClean="0"/>
              <a:t>&lt;CustomUpgradeAction&gt;</a:t>
            </a:r>
            <a:r>
              <a:rPr lang="nl-BE" baseline="0" dirty="0" smtClean="0"/>
              <a:t> element.</a:t>
            </a:r>
          </a:p>
          <a:p>
            <a:endParaRPr lang="nl-BE" baseline="0" dirty="0" smtClean="0"/>
          </a:p>
          <a:p>
            <a:r>
              <a:rPr lang="nl-BE" baseline="0" dirty="0" smtClean="0"/>
              <a:t>There is also a </a:t>
            </a:r>
            <a:r>
              <a:rPr lang="nl-BE" b="1" baseline="0" dirty="0" smtClean="0"/>
              <a:t>FeatureUpgrading</a:t>
            </a:r>
            <a:r>
              <a:rPr lang="nl-BE" baseline="0" dirty="0" smtClean="0"/>
              <a:t> event added to the </a:t>
            </a:r>
            <a:r>
              <a:rPr lang="nl-BE" b="1" baseline="0" dirty="0" smtClean="0"/>
              <a:t>FeatureReceiver</a:t>
            </a:r>
            <a:r>
              <a:rPr lang="nl-BE" baseline="0" dirty="0" smtClean="0"/>
              <a:t> class. This event is triggered when a feature is upgraded.</a:t>
            </a:r>
            <a:endParaRPr lang="nl-BE" dirty="0" smtClean="0"/>
          </a:p>
          <a:p>
            <a:endParaRPr lang="en-US" dirty="0"/>
          </a:p>
        </p:txBody>
      </p:sp>
      <p:sp>
        <p:nvSpPr>
          <p:cNvPr id="4" name="Header Placeholder 3"/>
          <p:cNvSpPr>
            <a:spLocks noGrp="1"/>
          </p:cNvSpPr>
          <p:nvPr>
            <p:ph type="hdr" sz="quarter" idx="10"/>
          </p:nvPr>
        </p:nvSpPr>
        <p:spPr>
          <a:xfrm>
            <a:off x="0" y="0"/>
            <a:ext cx="3170238" cy="479425"/>
          </a:xfrm>
          <a:prstGeom prst="rect">
            <a:avLst/>
          </a:prstGeom>
        </p:spPr>
        <p:txBody>
          <a:bodyPr/>
          <a:lstStyle/>
          <a:p>
            <a:r>
              <a:rPr lang="en-US" smtClean="0"/>
              <a:t>02 - SharePoint Foundation Development</a:t>
            </a:r>
            <a:endParaRPr lang="en-US"/>
          </a:p>
        </p:txBody>
      </p:sp>
      <p:sp>
        <p:nvSpPr>
          <p:cNvPr id="5" name="Date Placeholder 4"/>
          <p:cNvSpPr>
            <a:spLocks noGrp="1"/>
          </p:cNvSpPr>
          <p:nvPr>
            <p:ph type="dt" idx="11"/>
          </p:nvPr>
        </p:nvSpPr>
        <p:spPr>
          <a:xfrm>
            <a:off x="4143375" y="0"/>
            <a:ext cx="3170238" cy="479425"/>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120188"/>
            <a:ext cx="3170238" cy="479425"/>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375" y="9120188"/>
            <a:ext cx="3170238" cy="479425"/>
          </a:xfrm>
          <a:prstGeom prst="rect">
            <a:avLst/>
          </a:prstGeom>
        </p:spPr>
        <p:txBody>
          <a:bodyPr/>
          <a:lstStyle/>
          <a:p>
            <a:r>
              <a:rPr lang="en-US" smtClean="0"/>
              <a:t>02-</a:t>
            </a:r>
            <a:fld id="{073E6628-0705-4E34-90AA-D61A964D0AFD}" type="slidenum">
              <a:rPr lang="en-US" smtClean="0"/>
              <a:pPr/>
              <a:t>22</a:t>
            </a:fld>
            <a:endParaRPr lang="en-US" dirty="0"/>
          </a:p>
        </p:txBody>
      </p:sp>
    </p:spTree>
    <p:extLst>
      <p:ext uri="{BB962C8B-B14F-4D97-AF65-F5344CB8AC3E}">
        <p14:creationId xmlns:p14="http://schemas.microsoft.com/office/powerpoint/2010/main" val="23870540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In SharePoint 2007 it is not easy to upgrade the definition of existing content types.</a:t>
            </a:r>
          </a:p>
          <a:p>
            <a:endParaRPr lang="nl-BE" dirty="0" smtClean="0"/>
          </a:p>
          <a:p>
            <a:r>
              <a:rPr lang="nl-BE" dirty="0" smtClean="0"/>
              <a:t>SharePoint </a:t>
            </a:r>
            <a:r>
              <a:rPr lang="nl-BE" baseline="0" dirty="0" smtClean="0"/>
              <a:t>2010 added new elements to the CAML schema that allows for a better upgrade scenario. You can use the </a:t>
            </a:r>
            <a:r>
              <a:rPr lang="nl-BE" b="1" baseline="0" dirty="0" smtClean="0"/>
              <a:t>&lt;UpgradeActions&gt; </a:t>
            </a:r>
            <a:r>
              <a:rPr lang="nl-BE" baseline="0" dirty="0" smtClean="0"/>
              <a:t>element within the </a:t>
            </a:r>
            <a:r>
              <a:rPr lang="nl-BE" b="1" baseline="0" dirty="0" smtClean="0"/>
              <a:t>&lt;Feature&gt; </a:t>
            </a:r>
            <a:r>
              <a:rPr lang="nl-BE" baseline="0" dirty="0" smtClean="0"/>
              <a:t>element to indicate that you want to upgrade a feature. Within the </a:t>
            </a:r>
            <a:r>
              <a:rPr lang="nl-BE" b="1" baseline="0" dirty="0" smtClean="0"/>
              <a:t>&lt;UpgradeActions&gt; </a:t>
            </a:r>
            <a:r>
              <a:rPr lang="nl-BE" baseline="0" dirty="0" smtClean="0"/>
              <a:t>element you can place elements like </a:t>
            </a:r>
            <a:r>
              <a:rPr lang="nl-BE" b="1" baseline="0" dirty="0" smtClean="0"/>
              <a:t>&lt;AddContentTypeField&gt; </a:t>
            </a:r>
            <a:r>
              <a:rPr lang="nl-BE" baseline="0" dirty="0" smtClean="0"/>
              <a:t>to add </a:t>
            </a:r>
            <a:r>
              <a:rPr lang="en-US" dirty="0" smtClean="0"/>
              <a:t>a new field to a provisioned content type and to propagate the change to child lists and content types.</a:t>
            </a:r>
            <a:endParaRPr lang="nl-BE"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07 - Creating Fields, Site Columns &amp; Content Types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07-</a:t>
            </a:r>
            <a:fld id="{073E6628-0705-4E34-90AA-D61A964D0AFD}" type="slidenum">
              <a:rPr lang="en-US" smtClean="0"/>
              <a:pPr/>
              <a:t>23</a:t>
            </a:fld>
            <a:endParaRPr lang="en-US" dirty="0"/>
          </a:p>
        </p:txBody>
      </p:sp>
    </p:spTree>
    <p:extLst>
      <p:ext uri="{BB962C8B-B14F-4D97-AF65-F5344CB8AC3E}">
        <p14:creationId xmlns:p14="http://schemas.microsoft.com/office/powerpoint/2010/main" val="29168706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process of upgrading a Feature is not an automation action. This is something</a:t>
            </a:r>
            <a:r>
              <a:rPr lang="en-US" baseline="0" dirty="0" smtClean="0"/>
              <a:t> a developer or administrator must perform at the console of the server. </a:t>
            </a:r>
          </a:p>
          <a:p>
            <a:endParaRPr lang="en-US" baseline="0" dirty="0" smtClean="0"/>
          </a:p>
          <a:p>
            <a:r>
              <a:rPr lang="en-US" baseline="0" dirty="0" smtClean="0"/>
              <a:t>The snippet in the screenshot in this slide demonstrates a process of getting a list where a specific Feature has been activated. It then walks through all these instances it found and upgrades each one.</a:t>
            </a:r>
            <a:endParaRPr lang="en-US" dirty="0"/>
          </a:p>
        </p:txBody>
      </p:sp>
      <p:sp>
        <p:nvSpPr>
          <p:cNvPr id="4" name="Header Placeholder 3"/>
          <p:cNvSpPr>
            <a:spLocks noGrp="1"/>
          </p:cNvSpPr>
          <p:nvPr>
            <p:ph type="hdr" sz="quarter" idx="10"/>
          </p:nvPr>
        </p:nvSpPr>
        <p:spPr>
          <a:xfrm>
            <a:off x="0" y="0"/>
            <a:ext cx="3170238" cy="479425"/>
          </a:xfrm>
          <a:prstGeom prst="rect">
            <a:avLst/>
          </a:prstGeom>
        </p:spPr>
        <p:txBody>
          <a:bodyPr/>
          <a:lstStyle/>
          <a:p>
            <a:r>
              <a:rPr lang="en-US" smtClean="0"/>
              <a:t>02 - SharePoint Foundation Development</a:t>
            </a:r>
            <a:endParaRPr lang="en-US"/>
          </a:p>
        </p:txBody>
      </p:sp>
      <p:sp>
        <p:nvSpPr>
          <p:cNvPr id="5" name="Date Placeholder 4"/>
          <p:cNvSpPr>
            <a:spLocks noGrp="1"/>
          </p:cNvSpPr>
          <p:nvPr>
            <p:ph type="dt" idx="11"/>
          </p:nvPr>
        </p:nvSpPr>
        <p:spPr>
          <a:xfrm>
            <a:off x="4143375" y="0"/>
            <a:ext cx="3170238" cy="479425"/>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120188"/>
            <a:ext cx="3170238" cy="479425"/>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375" y="9120188"/>
            <a:ext cx="3170238" cy="479425"/>
          </a:xfrm>
          <a:prstGeom prst="rect">
            <a:avLst/>
          </a:prstGeom>
        </p:spPr>
        <p:txBody>
          <a:bodyPr/>
          <a:lstStyle/>
          <a:p>
            <a:r>
              <a:rPr lang="en-US" smtClean="0"/>
              <a:t>02-</a:t>
            </a:r>
            <a:fld id="{073E6628-0705-4E34-90AA-D61A964D0AFD}" type="slidenum">
              <a:rPr lang="en-US" smtClean="0"/>
              <a:pPr/>
              <a:t>24</a:t>
            </a:fld>
            <a:endParaRPr lang="en-US" dirty="0"/>
          </a:p>
        </p:txBody>
      </p:sp>
    </p:spTree>
    <p:extLst>
      <p:ext uri="{BB962C8B-B14F-4D97-AF65-F5344CB8AC3E}">
        <p14:creationId xmlns:p14="http://schemas.microsoft.com/office/powerpoint/2010/main" val="689216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process of upgrading existing content types has</a:t>
            </a:r>
            <a:r>
              <a:rPr lang="en-US" baseline="0" dirty="0" smtClean="0"/>
              <a:t> been a dynamic challenge since they were introduced in SharePoint 2007. While the improvements in upgrade actions added in SharePoint 2013 are quite helpful and updating content types through the browser is straightforward and reliable, it is strongly recommended that developers review the documentation links in this slide. There are so many different scenarios and conditions that could happen that it is best for developers to get a solid understand of what options are available, what are the advantages and disadvantages of each and come up with their own process.</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07 - Creating Fields, Site Columns &amp; Content Types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v1.1</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07-</a:t>
            </a:r>
            <a:fld id="{073E6628-0705-4E34-90AA-D61A964D0AFD}" type="slidenum">
              <a:rPr lang="en-US" smtClean="0"/>
              <a:pPr/>
              <a:t>25</a:t>
            </a:fld>
            <a:endParaRPr lang="en-US" dirty="0"/>
          </a:p>
        </p:txBody>
      </p:sp>
    </p:spTree>
    <p:extLst>
      <p:ext uri="{BB962C8B-B14F-4D97-AF65-F5344CB8AC3E}">
        <p14:creationId xmlns:p14="http://schemas.microsoft.com/office/powerpoint/2010/main" val="8219487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After creating</a:t>
            </a:r>
            <a:r>
              <a:rPr lang="nl-BE" baseline="0" dirty="0" smtClean="0"/>
              <a:t> the </a:t>
            </a:r>
            <a:r>
              <a:rPr lang="nl-BE" b="1" baseline="0" dirty="0" smtClean="0"/>
              <a:t>ClientContext</a:t>
            </a:r>
            <a:r>
              <a:rPr lang="nl-BE" baseline="0" dirty="0" smtClean="0"/>
              <a:t>, you can create a </a:t>
            </a:r>
            <a:r>
              <a:rPr lang="nl-BE" b="1" baseline="0" dirty="0" smtClean="0"/>
              <a:t>ExceptionHandlingScope</a:t>
            </a:r>
            <a:r>
              <a:rPr lang="nl-BE" baseline="0" dirty="0" smtClean="0"/>
              <a:t>. You can wrap up all your code that communicates with the client object model within a </a:t>
            </a:r>
            <a:r>
              <a:rPr lang="nl-BE" b="1" baseline="0" dirty="0" smtClean="0"/>
              <a:t>using(eScope.StartScope()){...} </a:t>
            </a:r>
            <a:r>
              <a:rPr lang="nl-BE" baseline="0" dirty="0" smtClean="0"/>
              <a:t>to avoid that exceptions go back and forth over the wire. All exceptions are queued and can be checked in the </a:t>
            </a:r>
            <a:r>
              <a:rPr lang="nl-BE" b="1" baseline="0" dirty="0" smtClean="0"/>
              <a:t>using</a:t>
            </a:r>
            <a:r>
              <a:rPr lang="nl-BE" baseline="0" dirty="0" smtClean="0"/>
              <a:t> (</a:t>
            </a:r>
            <a:r>
              <a:rPr lang="nl-BE" b="1" baseline="0" dirty="0" smtClean="0"/>
              <a:t>StartCatch()){...} </a:t>
            </a:r>
            <a:r>
              <a:rPr lang="nl-BE" baseline="0" dirty="0" smtClean="0"/>
              <a:t>part of your code.</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10 - Data Access – Client Side</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10-</a:t>
            </a:r>
            <a:fld id="{073E6628-0705-4E34-90AA-D61A964D0AFD}" type="slidenum">
              <a:rPr lang="en-US" smtClean="0"/>
              <a:pPr/>
              <a:t>27</a:t>
            </a:fld>
            <a:endParaRPr lang="en-US" dirty="0"/>
          </a:p>
        </p:txBody>
      </p:sp>
    </p:spTree>
    <p:extLst>
      <p:ext uri="{BB962C8B-B14F-4D97-AF65-F5344CB8AC3E}">
        <p14:creationId xmlns:p14="http://schemas.microsoft.com/office/powerpoint/2010/main" val="34588471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12/1/2014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1875356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site column represents the definition for a reusable column templates. Each site column defines an underlying field type for column value, a default value and the rendering characteristics for that field type. For example, a site column based on the underlying field type of Currency can define the formatting in terms of US Dollars.</a:t>
            </a:r>
          </a:p>
          <a:p>
            <a:endParaRPr lang="en-US" dirty="0" smtClean="0"/>
          </a:p>
          <a:p>
            <a:r>
              <a:rPr lang="en-US" dirty="0" smtClean="0"/>
              <a:t>Each site has its own Site Column Gallery. This is true of both top level sites as well as child sites. A site column in the site column gallery is available for use in the current site and in child sites below in the site hierarchy. A site column in the site column gallery of the top-level site is available for use throughout the entire site collection.</a:t>
            </a:r>
          </a:p>
          <a:p>
            <a:endParaRPr lang="en-US" dirty="0" smtClean="0"/>
          </a:p>
          <a:p>
            <a:endParaRPr lang="en-US" dirty="0"/>
          </a:p>
        </p:txBody>
      </p:sp>
    </p:spTree>
    <p:extLst>
      <p:ext uri="{BB962C8B-B14F-4D97-AF65-F5344CB8AC3E}">
        <p14:creationId xmlns:p14="http://schemas.microsoft.com/office/powerpoint/2010/main" val="18911919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content type is a reusable template of site columns used for an item or document. Since we are concentrating on publishing sites in this course,  we are interested in content types that are used behind the Pages document library.</a:t>
            </a:r>
          </a:p>
          <a:p>
            <a:endParaRPr lang="en-US" dirty="0" smtClean="0"/>
          </a:p>
          <a:p>
            <a:r>
              <a:rPr lang="en-US" dirty="0" smtClean="0"/>
              <a:t>Each content type lives in a large hierarchy of content types and therefore must be defined with a parent content type. The content type inherits a set of site columns from its parent content type and can add more of its own.</a:t>
            </a:r>
          </a:p>
          <a:p>
            <a:endParaRPr lang="en-US" dirty="0"/>
          </a:p>
          <a:p>
            <a:r>
              <a:rPr lang="en-US" dirty="0" smtClean="0"/>
              <a:t>Just like site columns, content types are tracked in a content type gallery. Each site within a site collection has its own Content Type Gallery. Content types in a content type gallery are available in the current site as well as in child sites below in the sire hierarchy. Content types that have been added to the content type gallery of the top-level site are available for use throughout the current site collection.</a:t>
            </a:r>
          </a:p>
          <a:p>
            <a:endParaRPr lang="en-US" dirty="0" smtClean="0"/>
          </a:p>
          <a:p>
            <a:endParaRPr lang="en-US" dirty="0"/>
          </a:p>
        </p:txBody>
      </p:sp>
    </p:spTree>
    <p:extLst>
      <p:ext uri="{BB962C8B-B14F-4D97-AF65-F5344CB8AC3E}">
        <p14:creationId xmlns:p14="http://schemas.microsoft.com/office/powerpoint/2010/main" val="18164861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15602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382366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44532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538127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Previously SharePoint did not have</a:t>
            </a:r>
            <a:r>
              <a:rPr lang="en-US" baseline="0" dirty="0" smtClean="0"/>
              <a:t> a way to upgrade deployed Features. Developers were left to write custom code to handle these scenarios on their own.</a:t>
            </a:r>
          </a:p>
          <a:p>
            <a:endParaRPr lang="en-US" baseline="0" dirty="0" smtClean="0"/>
          </a:p>
          <a:p>
            <a:r>
              <a:rPr lang="en-US" baseline="0" dirty="0" smtClean="0"/>
              <a:t>SharePoint 2010 introduced the ability to write custom upgrade actions. There is a declarative option but when that doesn’t satisfy the requirements, developers are given a way to wire up custom code.</a:t>
            </a:r>
            <a:endParaRPr lang="en-US" dirty="0"/>
          </a:p>
        </p:txBody>
      </p:sp>
      <p:sp>
        <p:nvSpPr>
          <p:cNvPr id="4" name="Header Placeholder 3"/>
          <p:cNvSpPr>
            <a:spLocks noGrp="1"/>
          </p:cNvSpPr>
          <p:nvPr>
            <p:ph type="hdr" sz="quarter" idx="10"/>
          </p:nvPr>
        </p:nvSpPr>
        <p:spPr>
          <a:xfrm>
            <a:off x="0" y="0"/>
            <a:ext cx="3170238" cy="479425"/>
          </a:xfrm>
          <a:prstGeom prst="rect">
            <a:avLst/>
          </a:prstGeom>
        </p:spPr>
        <p:txBody>
          <a:bodyPr/>
          <a:lstStyle/>
          <a:p>
            <a:r>
              <a:rPr lang="en-US" smtClean="0"/>
              <a:t>02 - SharePoint Foundation Development</a:t>
            </a:r>
            <a:endParaRPr lang="en-US"/>
          </a:p>
        </p:txBody>
      </p:sp>
      <p:sp>
        <p:nvSpPr>
          <p:cNvPr id="5" name="Date Placeholder 4"/>
          <p:cNvSpPr>
            <a:spLocks noGrp="1"/>
          </p:cNvSpPr>
          <p:nvPr>
            <p:ph type="dt" idx="11"/>
          </p:nvPr>
        </p:nvSpPr>
        <p:spPr>
          <a:xfrm>
            <a:off x="4143375" y="0"/>
            <a:ext cx="3170238" cy="479425"/>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120188"/>
            <a:ext cx="3170238" cy="479425"/>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375" y="9120188"/>
            <a:ext cx="3170238" cy="479425"/>
          </a:xfrm>
          <a:prstGeom prst="rect">
            <a:avLst/>
          </a:prstGeom>
        </p:spPr>
        <p:txBody>
          <a:bodyPr/>
          <a:lstStyle/>
          <a:p>
            <a:r>
              <a:rPr lang="en-US" smtClean="0"/>
              <a:t>02-</a:t>
            </a:r>
            <a:fld id="{073E6628-0705-4E34-90AA-D61A964D0AFD}" type="slidenum">
              <a:rPr lang="en-US" smtClean="0"/>
              <a:pPr/>
              <a:t>21</a:t>
            </a:fld>
            <a:endParaRPr lang="en-US" dirty="0"/>
          </a:p>
        </p:txBody>
      </p:sp>
    </p:spTree>
    <p:extLst>
      <p:ext uri="{BB962C8B-B14F-4D97-AF65-F5344CB8AC3E}">
        <p14:creationId xmlns:p14="http://schemas.microsoft.com/office/powerpoint/2010/main" val="19646662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Tree>
    <p:extLst>
      <p:ext uri="{BB962C8B-B14F-4D97-AF65-F5344CB8AC3E}">
        <p14:creationId xmlns:p14="http://schemas.microsoft.com/office/powerpoint/2010/main" val="1425019903"/>
      </p:ext>
    </p:extLst>
  </p:cSld>
  <p:clrMapOvr>
    <a:masterClrMapping/>
  </p:clrMapOvr>
  <p:transition>
    <p:fade/>
  </p:transition>
  <p:timing>
    <p:tnLst>
      <p:par>
        <p:cT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35809422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9170" y="289511"/>
            <a:ext cx="11652805" cy="899665"/>
          </a:xfrm>
          <a:prstGeom prst="rect">
            <a:avLst/>
          </a:prstGeom>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6"/>
            <a:ext cx="11652805" cy="2018835"/>
          </a:xfrm>
          <a:prstGeom prst="rect">
            <a:avLst/>
          </a:prstGeom>
        </p:spPr>
        <p:txBody>
          <a:bodyPr/>
          <a:lstStyle>
            <a:lvl1pPr marL="0" indent="0">
              <a:buNone/>
              <a:defRPr/>
            </a:lvl1pPr>
            <a:lvl2pPr marL="28006" indent="0">
              <a:buNone/>
              <a:defRPr sz="1960"/>
            </a:lvl2pPr>
            <a:lvl3pPr marL="219384" indent="0">
              <a:buNone/>
              <a:defRPr sz="1960"/>
            </a:lvl3pPr>
            <a:lvl4pPr marL="466773" indent="0">
              <a:buNone/>
              <a:defRPr sz="1764"/>
            </a:lvl4pPr>
            <a:lvl5pPr marL="725053"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69901071"/>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3147" y="76200"/>
            <a:ext cx="1147781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507868" y="1447800"/>
            <a:ext cx="1117309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97769385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12762" y="2922746"/>
            <a:ext cx="5767719" cy="2350013"/>
          </a:xfrm>
          <a:prstGeom prst="rect">
            <a:avLst/>
          </a:prstGeom>
        </p:spPr>
      </p:pic>
      <p:sp>
        <p:nvSpPr>
          <p:cNvPr id="9" name="Rectangle 2"/>
          <p:cNvSpPr>
            <a:spLocks noChangeArrowheads="1"/>
          </p:cNvSpPr>
          <p:nvPr userDrawn="1"/>
        </p:nvSpPr>
        <p:spPr bwMode="auto">
          <a:xfrm>
            <a:off x="530087" y="5960743"/>
            <a:ext cx="11078818" cy="751488"/>
          </a:xfrm>
          <a:prstGeom prst="rect">
            <a:avLst/>
          </a:prstGeom>
          <a:noFill/>
          <a:ln w="9525">
            <a:noFill/>
            <a:miter lim="800000"/>
            <a:headEnd/>
            <a:tailEnd/>
          </a:ln>
        </p:spPr>
        <p:txBody>
          <a:bodyPr wrap="square">
            <a:spAutoFit/>
          </a:bodyPr>
          <a:lstStyle/>
          <a:p>
            <a:pPr marL="0" lvl="1" defTabSz="913726">
              <a:defRPr/>
            </a:pPr>
            <a:r>
              <a:rPr lang="en-US" sz="1050"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44842862"/>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4212936438"/>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ext uri="{BB962C8B-B14F-4D97-AF65-F5344CB8AC3E}">
        <p14:creationId xmlns:p14="http://schemas.microsoft.com/office/powerpoint/2010/main" val="132051153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theme" Target="../theme/theme2.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5" r:id="rId21"/>
    <p:sldLayoutId id="2147484148" r:id="rId22"/>
    <p:sldLayoutId id="2147484150" r:id="rId23"/>
    <p:sldLayoutId id="2147484153" r:id="rId24"/>
    <p:sldLayoutId id="2147484157" r:id="rId25"/>
    <p:sldLayoutId id="2147484158" r:id="rId26"/>
    <p:sldLayoutId id="2147484159" r:id="rId27"/>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4.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24.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3" Type="http://schemas.openxmlformats.org/officeDocument/2006/relationships/hyperlink" Target="http://msdn.microsoft.com/en-us/library/ff770300.aspx" TargetMode="External"/><Relationship Id="rId2" Type="http://schemas.openxmlformats.org/officeDocument/2006/relationships/notesSlide" Target="../notesSlides/notesSlide13.xml"/><Relationship Id="rId1" Type="http://schemas.openxmlformats.org/officeDocument/2006/relationships/slideLayout" Target="../slideLayouts/slideLayout24.xml"/><Relationship Id="rId5" Type="http://schemas.openxmlformats.org/officeDocument/2006/relationships/hyperlink" Target="http://msdn.microsoft.com/en-us/library/aa543504.aspx" TargetMode="External"/><Relationship Id="rId4" Type="http://schemas.openxmlformats.org/officeDocument/2006/relationships/hyperlink" Target="http://msdn.microsoft.com/en-us/library/ff798404.aspx"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7.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595" dirty="0"/>
              <a:t>Office 365 Development</a:t>
            </a:r>
          </a:p>
        </p:txBody>
      </p:sp>
      <p:sp>
        <p:nvSpPr>
          <p:cNvPr id="4" name="Text Placeholder 3"/>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1662860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Site Columns using XML</a:t>
            </a:r>
            <a:endParaRPr lang="en-US" dirty="0"/>
          </a:p>
        </p:txBody>
      </p:sp>
      <p:sp>
        <p:nvSpPr>
          <p:cNvPr id="3" name="Content Placeholder 2"/>
          <p:cNvSpPr>
            <a:spLocks noGrp="1"/>
          </p:cNvSpPr>
          <p:nvPr>
            <p:ph idx="1"/>
          </p:nvPr>
        </p:nvSpPr>
        <p:spPr/>
        <p:txBody>
          <a:bodyPr/>
          <a:lstStyle/>
          <a:p>
            <a:r>
              <a:rPr lang="en-US" dirty="0" smtClean="0"/>
              <a:t>Site columns can be created declaratively</a:t>
            </a:r>
          </a:p>
          <a:p>
            <a:pPr lvl="1"/>
            <a:r>
              <a:rPr lang="en-US" dirty="0" smtClean="0"/>
              <a:t>Declarative XML element activated using feature</a:t>
            </a:r>
          </a:p>
        </p:txBody>
      </p:sp>
      <p:pic>
        <p:nvPicPr>
          <p:cNvPr id="5" name="Picture 4"/>
          <p:cNvPicPr>
            <a:picLocks noChangeAspect="1"/>
          </p:cNvPicPr>
          <p:nvPr/>
        </p:nvPicPr>
        <p:blipFill>
          <a:blip r:embed="rId2"/>
          <a:stretch>
            <a:fillRect/>
          </a:stretch>
        </p:blipFill>
        <p:spPr>
          <a:xfrm>
            <a:off x="2741612" y="2513540"/>
            <a:ext cx="3657600" cy="4115861"/>
          </a:xfrm>
          <a:prstGeom prst="rect">
            <a:avLst/>
          </a:prstGeom>
          <a:ln>
            <a:solidFill>
              <a:schemeClr val="bg1">
                <a:lumMod val="50000"/>
              </a:schemeClr>
            </a:solidFill>
          </a:ln>
        </p:spPr>
      </p:pic>
    </p:spTree>
    <p:extLst>
      <p:ext uri="{BB962C8B-B14F-4D97-AF65-F5344CB8AC3E}">
        <p14:creationId xmlns:p14="http://schemas.microsoft.com/office/powerpoint/2010/main" val="714048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Content Types using XML</a:t>
            </a:r>
            <a:endParaRPr lang="en-US" dirty="0"/>
          </a:p>
        </p:txBody>
      </p:sp>
      <p:sp>
        <p:nvSpPr>
          <p:cNvPr id="3" name="Content Placeholder 2"/>
          <p:cNvSpPr>
            <a:spLocks noGrp="1"/>
          </p:cNvSpPr>
          <p:nvPr>
            <p:ph idx="1"/>
          </p:nvPr>
        </p:nvSpPr>
        <p:spPr/>
        <p:txBody>
          <a:bodyPr/>
          <a:lstStyle/>
          <a:p>
            <a:r>
              <a:rPr lang="en-US" dirty="0" smtClean="0"/>
              <a:t>This example shows a custom content type</a:t>
            </a:r>
          </a:p>
          <a:p>
            <a:pPr lvl="1"/>
            <a:r>
              <a:rPr lang="en-US" dirty="0" smtClean="0"/>
              <a:t>Designed for use custom Books list type</a:t>
            </a:r>
            <a:endParaRPr lang="en-US" dirty="0"/>
          </a:p>
        </p:txBody>
      </p:sp>
      <p:pic>
        <p:nvPicPr>
          <p:cNvPr id="6" name="Picture 5"/>
          <p:cNvPicPr>
            <a:picLocks noChangeAspect="1"/>
          </p:cNvPicPr>
          <p:nvPr/>
        </p:nvPicPr>
        <p:blipFill>
          <a:blip r:embed="rId3"/>
          <a:stretch>
            <a:fillRect/>
          </a:stretch>
        </p:blipFill>
        <p:spPr>
          <a:xfrm>
            <a:off x="2055812" y="2667001"/>
            <a:ext cx="8077200" cy="3043705"/>
          </a:xfrm>
          <a:prstGeom prst="rect">
            <a:avLst/>
          </a:prstGeom>
          <a:ln>
            <a:solidFill>
              <a:schemeClr val="bg1">
                <a:lumMod val="50000"/>
              </a:schemeClr>
            </a:solidFill>
          </a:ln>
        </p:spPr>
      </p:pic>
    </p:spTree>
    <p:extLst>
      <p:ext uri="{BB962C8B-B14F-4D97-AF65-F5344CB8AC3E}">
        <p14:creationId xmlns:p14="http://schemas.microsoft.com/office/powerpoint/2010/main" val="22922422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Studio Content Type Designer</a:t>
            </a:r>
            <a:endParaRPr lang="en-US" dirty="0"/>
          </a:p>
        </p:txBody>
      </p:sp>
      <p:sp>
        <p:nvSpPr>
          <p:cNvPr id="3" name="Content Placeholder 2"/>
          <p:cNvSpPr>
            <a:spLocks noGrp="1"/>
          </p:cNvSpPr>
          <p:nvPr>
            <p:ph idx="1"/>
          </p:nvPr>
        </p:nvSpPr>
        <p:spPr/>
        <p:txBody>
          <a:bodyPr/>
          <a:lstStyle/>
          <a:p>
            <a:r>
              <a:rPr lang="en-US" dirty="0" smtClean="0"/>
              <a:t>Makes it easier to work with content types</a:t>
            </a:r>
          </a:p>
          <a:p>
            <a:pPr lvl="1"/>
            <a:r>
              <a:rPr lang="en-US" dirty="0" smtClean="0"/>
              <a:t>You don't need to work directly with XML elements</a:t>
            </a:r>
          </a:p>
          <a:p>
            <a:pPr lvl="1"/>
            <a:r>
              <a:rPr lang="en-US" dirty="0" smtClean="0"/>
              <a:t>Site columns added to content type from dropdown list</a:t>
            </a:r>
            <a:endParaRPr lang="en-US" dirty="0"/>
          </a:p>
        </p:txBody>
      </p:sp>
      <p:grpSp>
        <p:nvGrpSpPr>
          <p:cNvPr id="9" name="Group 8"/>
          <p:cNvGrpSpPr/>
          <p:nvPr/>
        </p:nvGrpSpPr>
        <p:grpSpPr>
          <a:xfrm>
            <a:off x="522442" y="3139190"/>
            <a:ext cx="10839220" cy="3126698"/>
            <a:chOff x="152400" y="2930979"/>
            <a:chExt cx="8763000" cy="2526580"/>
          </a:xfrm>
        </p:grpSpPr>
        <p:pic>
          <p:nvPicPr>
            <p:cNvPr id="7" name="Picture 6"/>
            <p:cNvPicPr>
              <a:picLocks noChangeAspect="1"/>
            </p:cNvPicPr>
            <p:nvPr/>
          </p:nvPicPr>
          <p:blipFill>
            <a:blip r:embed="rId2"/>
            <a:stretch>
              <a:fillRect/>
            </a:stretch>
          </p:blipFill>
          <p:spPr>
            <a:xfrm>
              <a:off x="152400" y="2930979"/>
              <a:ext cx="4038600" cy="2526580"/>
            </a:xfrm>
            <a:prstGeom prst="rect">
              <a:avLst/>
            </a:prstGeom>
            <a:ln>
              <a:solidFill>
                <a:schemeClr val="bg1">
                  <a:lumMod val="50000"/>
                </a:schemeClr>
              </a:solidFill>
            </a:ln>
          </p:spPr>
        </p:pic>
        <p:pic>
          <p:nvPicPr>
            <p:cNvPr id="8" name="Picture 7"/>
            <p:cNvPicPr>
              <a:picLocks noChangeAspect="1"/>
            </p:cNvPicPr>
            <p:nvPr/>
          </p:nvPicPr>
          <p:blipFill>
            <a:blip r:embed="rId3"/>
            <a:stretch>
              <a:fillRect/>
            </a:stretch>
          </p:blipFill>
          <p:spPr>
            <a:xfrm>
              <a:off x="4343400" y="2930979"/>
              <a:ext cx="4572000" cy="1708298"/>
            </a:xfrm>
            <a:prstGeom prst="rect">
              <a:avLst/>
            </a:prstGeom>
            <a:ln>
              <a:solidFill>
                <a:schemeClr val="bg1">
                  <a:lumMod val="50000"/>
                </a:schemeClr>
              </a:solidFill>
            </a:ln>
          </p:spPr>
        </p:pic>
      </p:grpSp>
    </p:spTree>
    <p:extLst>
      <p:ext uri="{BB962C8B-B14F-4D97-AF65-F5344CB8AC3E}">
        <p14:creationId xmlns:p14="http://schemas.microsoft.com/office/powerpoint/2010/main" val="40886164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 and Content Types</a:t>
            </a:r>
            <a:endParaRPr lang="en-US" dirty="0"/>
          </a:p>
        </p:txBody>
      </p:sp>
      <p:sp>
        <p:nvSpPr>
          <p:cNvPr id="3" name="Content Placeholder 2"/>
          <p:cNvSpPr>
            <a:spLocks noGrp="1"/>
          </p:cNvSpPr>
          <p:nvPr>
            <p:ph idx="1"/>
          </p:nvPr>
        </p:nvSpPr>
        <p:spPr/>
        <p:txBody>
          <a:bodyPr>
            <a:normAutofit/>
          </a:bodyPr>
          <a:lstStyle/>
          <a:p>
            <a:r>
              <a:rPr lang="en-US" sz="2400" dirty="0"/>
              <a:t>List contains a collection of content types</a:t>
            </a:r>
          </a:p>
          <a:p>
            <a:pPr lvl="1"/>
            <a:r>
              <a:rPr lang="en-US" sz="2000" dirty="0"/>
              <a:t>Every list must contain at least one content type</a:t>
            </a:r>
          </a:p>
          <a:p>
            <a:pPr lvl="1"/>
            <a:r>
              <a:rPr lang="en-US" sz="2000" dirty="0"/>
              <a:t>Content types hidden on </a:t>
            </a:r>
            <a:r>
              <a:rPr lang="en-US" sz="2000"/>
              <a:t>the List </a:t>
            </a:r>
            <a:r>
              <a:rPr lang="en-US" sz="2000" dirty="0"/>
              <a:t>Settings page by default</a:t>
            </a:r>
          </a:p>
          <a:p>
            <a:pPr lvl="1"/>
            <a:r>
              <a:rPr lang="en-US" sz="2000" dirty="0"/>
              <a:t>Advanced Settings page for list provides option  to show them</a:t>
            </a:r>
          </a:p>
          <a:p>
            <a:pPr lvl="1"/>
            <a:endParaRPr lang="en-US" sz="2000" dirty="0"/>
          </a:p>
          <a:p>
            <a:endParaRPr lang="en-US" dirty="0" smtClean="0"/>
          </a:p>
          <a:p>
            <a:pPr lvl="1"/>
            <a:endParaRPr lang="en-US" sz="2000" dirty="0"/>
          </a:p>
          <a:p>
            <a:pPr lvl="1"/>
            <a:r>
              <a:rPr lang="en-US" sz="2000" dirty="0"/>
              <a:t>Content Types section allows for adding/removing content types</a:t>
            </a:r>
          </a:p>
          <a:p>
            <a:pPr lvl="1"/>
            <a:endParaRPr lang="en-US" sz="2000" dirty="0"/>
          </a:p>
        </p:txBody>
      </p:sp>
      <p:pic>
        <p:nvPicPr>
          <p:cNvPr id="4" name="Picture 3"/>
          <p:cNvPicPr>
            <a:picLocks noChangeAspect="1"/>
          </p:cNvPicPr>
          <p:nvPr/>
        </p:nvPicPr>
        <p:blipFill>
          <a:blip r:embed="rId3"/>
          <a:stretch>
            <a:fillRect/>
          </a:stretch>
        </p:blipFill>
        <p:spPr>
          <a:xfrm>
            <a:off x="1196377" y="2962302"/>
            <a:ext cx="3601993" cy="1098533"/>
          </a:xfrm>
          <a:prstGeom prst="rect">
            <a:avLst/>
          </a:prstGeom>
          <a:ln>
            <a:solidFill>
              <a:schemeClr val="bg1">
                <a:lumMod val="50000"/>
              </a:schemeClr>
            </a:solidFill>
          </a:ln>
        </p:spPr>
      </p:pic>
      <p:pic>
        <p:nvPicPr>
          <p:cNvPr id="5" name="Picture 4"/>
          <p:cNvPicPr>
            <a:picLocks noChangeAspect="1"/>
          </p:cNvPicPr>
          <p:nvPr/>
        </p:nvPicPr>
        <p:blipFill>
          <a:blip r:embed="rId4"/>
          <a:stretch>
            <a:fillRect/>
          </a:stretch>
        </p:blipFill>
        <p:spPr>
          <a:xfrm>
            <a:off x="1196377" y="4594235"/>
            <a:ext cx="6172200" cy="1555733"/>
          </a:xfrm>
          <a:prstGeom prst="rect">
            <a:avLst/>
          </a:prstGeom>
          <a:ln>
            <a:solidFill>
              <a:schemeClr val="bg1">
                <a:lumMod val="50000"/>
              </a:schemeClr>
            </a:solidFill>
          </a:ln>
        </p:spPr>
      </p:pic>
    </p:spTree>
    <p:extLst>
      <p:ext uri="{BB962C8B-B14F-4D97-AF65-F5344CB8AC3E}">
        <p14:creationId xmlns:p14="http://schemas.microsoft.com/office/powerpoint/2010/main" val="28543467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Lists with Visual Studio</a:t>
            </a:r>
            <a:endParaRPr lang="en-US" dirty="0"/>
          </a:p>
        </p:txBody>
      </p:sp>
      <p:sp>
        <p:nvSpPr>
          <p:cNvPr id="3" name="Content Placeholder 2"/>
          <p:cNvSpPr>
            <a:spLocks noGrp="1"/>
          </p:cNvSpPr>
          <p:nvPr>
            <p:ph idx="1"/>
          </p:nvPr>
        </p:nvSpPr>
        <p:spPr/>
        <p:txBody>
          <a:bodyPr>
            <a:normAutofit/>
          </a:bodyPr>
          <a:lstStyle/>
          <a:p>
            <a:r>
              <a:rPr lang="en-US" sz="2000" dirty="0"/>
              <a:t>Visual Studio provides support for creating SharePoint lists</a:t>
            </a:r>
          </a:p>
          <a:p>
            <a:pPr lvl="1"/>
            <a:r>
              <a:rPr lang="en-US" sz="1800" dirty="0"/>
              <a:t>SharePoint list added to Visual Studio projects using </a:t>
            </a:r>
            <a:r>
              <a:rPr lang="en-US" sz="1800" b="1" dirty="0"/>
              <a:t>List</a:t>
            </a:r>
            <a:r>
              <a:rPr lang="en-US" sz="1800" dirty="0"/>
              <a:t> item template</a:t>
            </a:r>
          </a:p>
          <a:p>
            <a:pPr lvl="1"/>
            <a:r>
              <a:rPr lang="en-US" sz="1800" dirty="0"/>
              <a:t>SharePoint lists supported in SharePoint solutions and SharePoint apps</a:t>
            </a:r>
          </a:p>
          <a:p>
            <a:pPr>
              <a:lnSpc>
                <a:spcPct val="150000"/>
              </a:lnSpc>
            </a:pPr>
            <a:r>
              <a:rPr lang="en-US" sz="2200" dirty="0"/>
              <a:t>Options when creating list</a:t>
            </a:r>
          </a:p>
          <a:p>
            <a:pPr lvl="1"/>
            <a:r>
              <a:rPr lang="en-US" sz="1800" dirty="0"/>
              <a:t>list instance based on existing list type</a:t>
            </a:r>
          </a:p>
          <a:p>
            <a:pPr lvl="1"/>
            <a:r>
              <a:rPr lang="en-US" sz="1800" dirty="0"/>
              <a:t>customizable list template with instance</a:t>
            </a:r>
          </a:p>
        </p:txBody>
      </p:sp>
      <p:pic>
        <p:nvPicPr>
          <p:cNvPr id="5" name="Picture 4"/>
          <p:cNvPicPr>
            <a:picLocks noChangeAspect="1"/>
          </p:cNvPicPr>
          <p:nvPr/>
        </p:nvPicPr>
        <p:blipFill rotWithShape="1">
          <a:blip r:embed="rId2"/>
          <a:srcRect t="6629" r="768" b="33193"/>
          <a:stretch/>
        </p:blipFill>
        <p:spPr>
          <a:xfrm>
            <a:off x="3845178" y="4038600"/>
            <a:ext cx="5385704" cy="2322452"/>
          </a:xfrm>
          <a:prstGeom prst="rect">
            <a:avLst/>
          </a:prstGeom>
          <a:ln>
            <a:solidFill>
              <a:schemeClr val="bg1">
                <a:lumMod val="50000"/>
              </a:schemeClr>
            </a:solidFill>
          </a:ln>
        </p:spPr>
      </p:pic>
      <p:sp>
        <p:nvSpPr>
          <p:cNvPr id="7" name="Right Arrow 6"/>
          <p:cNvSpPr/>
          <p:nvPr/>
        </p:nvSpPr>
        <p:spPr>
          <a:xfrm>
            <a:off x="1674813" y="5240737"/>
            <a:ext cx="2252435" cy="4141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50" dirty="0"/>
              <a:t>create customizable list template</a:t>
            </a:r>
          </a:p>
        </p:txBody>
      </p:sp>
      <p:sp>
        <p:nvSpPr>
          <p:cNvPr id="8" name="Right Arrow 7"/>
          <p:cNvSpPr/>
          <p:nvPr/>
        </p:nvSpPr>
        <p:spPr>
          <a:xfrm>
            <a:off x="2436813" y="5731162"/>
            <a:ext cx="1490435" cy="4141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50" dirty="0"/>
              <a:t>create standard list</a:t>
            </a:r>
          </a:p>
        </p:txBody>
      </p:sp>
      <p:pic>
        <p:nvPicPr>
          <p:cNvPr id="4" name="Picture 3"/>
          <p:cNvPicPr>
            <a:picLocks noChangeAspect="1"/>
          </p:cNvPicPr>
          <p:nvPr/>
        </p:nvPicPr>
        <p:blipFill rotWithShape="1">
          <a:blip r:embed="rId3"/>
          <a:srcRect r="28845" b="21295"/>
          <a:stretch/>
        </p:blipFill>
        <p:spPr>
          <a:xfrm>
            <a:off x="7008812" y="2743200"/>
            <a:ext cx="3187390" cy="1661266"/>
          </a:xfrm>
          <a:prstGeom prst="rect">
            <a:avLst/>
          </a:prstGeom>
          <a:ln>
            <a:solidFill>
              <a:schemeClr val="bg1">
                <a:lumMod val="50000"/>
              </a:schemeClr>
            </a:solidFill>
          </a:ln>
        </p:spPr>
      </p:pic>
    </p:spTree>
    <p:extLst>
      <p:ext uri="{BB962C8B-B14F-4D97-AF65-F5344CB8AC3E}">
        <p14:creationId xmlns:p14="http://schemas.microsoft.com/office/powerpoint/2010/main" val="41877873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Creating a Standard List Instance</a:t>
            </a:r>
            <a:endParaRPr lang="en-US" dirty="0"/>
          </a:p>
        </p:txBody>
      </p:sp>
      <p:sp>
        <p:nvSpPr>
          <p:cNvPr id="7" name="Content Placeholder 6"/>
          <p:cNvSpPr>
            <a:spLocks noGrp="1"/>
          </p:cNvSpPr>
          <p:nvPr>
            <p:ph idx="1"/>
          </p:nvPr>
        </p:nvSpPr>
        <p:spPr/>
        <p:txBody>
          <a:bodyPr>
            <a:normAutofit/>
          </a:bodyPr>
          <a:lstStyle/>
          <a:p>
            <a:r>
              <a:rPr lang="en-US" sz="2400" dirty="0"/>
              <a:t>Creating using </a:t>
            </a:r>
            <a:r>
              <a:rPr lang="en-US" sz="2400" b="1" dirty="0" err="1"/>
              <a:t>ListInstance</a:t>
            </a:r>
            <a:r>
              <a:rPr lang="en-US" sz="2400" dirty="0"/>
              <a:t> element</a:t>
            </a:r>
          </a:p>
          <a:p>
            <a:pPr lvl="1"/>
            <a:r>
              <a:rPr lang="en-US" sz="2000" b="1" dirty="0"/>
              <a:t>Title</a:t>
            </a:r>
            <a:r>
              <a:rPr lang="en-US" sz="2000" dirty="0"/>
              <a:t>: acts as list display name</a:t>
            </a:r>
          </a:p>
          <a:p>
            <a:pPr lvl="1"/>
            <a:r>
              <a:rPr lang="en-US" sz="2000" b="1" dirty="0"/>
              <a:t>URL</a:t>
            </a:r>
            <a:r>
              <a:rPr lang="en-US" sz="2000" dirty="0"/>
              <a:t>: URL offset from root of site</a:t>
            </a:r>
          </a:p>
          <a:p>
            <a:pPr lvl="1"/>
            <a:r>
              <a:rPr lang="en-US" sz="2000" b="1" dirty="0" err="1"/>
              <a:t>TemplateType</a:t>
            </a:r>
            <a:r>
              <a:rPr lang="en-US" sz="2000" dirty="0"/>
              <a:t>: ID of standard SharePoint list type</a:t>
            </a:r>
          </a:p>
          <a:p>
            <a:pPr lvl="1"/>
            <a:r>
              <a:rPr lang="en-US" sz="2000" b="1" dirty="0" err="1"/>
              <a:t>FeatureId</a:t>
            </a:r>
            <a:r>
              <a:rPr lang="en-US" sz="2000" dirty="0"/>
              <a:t>: ID of SharePoint feature which provide list type</a:t>
            </a:r>
          </a:p>
        </p:txBody>
      </p:sp>
      <p:pic>
        <p:nvPicPr>
          <p:cNvPr id="4" name="Picture 3"/>
          <p:cNvPicPr>
            <a:picLocks noChangeAspect="1"/>
          </p:cNvPicPr>
          <p:nvPr/>
        </p:nvPicPr>
        <p:blipFill>
          <a:blip r:embed="rId2"/>
          <a:stretch>
            <a:fillRect/>
          </a:stretch>
        </p:blipFill>
        <p:spPr>
          <a:xfrm>
            <a:off x="1786324" y="3592073"/>
            <a:ext cx="3162720" cy="2305109"/>
          </a:xfrm>
          <a:prstGeom prst="rect">
            <a:avLst/>
          </a:prstGeom>
        </p:spPr>
      </p:pic>
      <p:pic>
        <p:nvPicPr>
          <p:cNvPr id="5" name="Picture 4"/>
          <p:cNvPicPr>
            <a:picLocks noChangeAspect="1"/>
          </p:cNvPicPr>
          <p:nvPr/>
        </p:nvPicPr>
        <p:blipFill>
          <a:blip r:embed="rId3"/>
          <a:stretch>
            <a:fillRect/>
          </a:stretch>
        </p:blipFill>
        <p:spPr>
          <a:xfrm>
            <a:off x="5146558" y="4191001"/>
            <a:ext cx="1588540" cy="2163381"/>
          </a:xfrm>
          <a:prstGeom prst="rect">
            <a:avLst/>
          </a:prstGeom>
          <a:ln>
            <a:solidFill>
              <a:schemeClr val="bg1">
                <a:lumMod val="50000"/>
              </a:schemeClr>
            </a:solidFill>
          </a:ln>
        </p:spPr>
      </p:pic>
      <p:pic>
        <p:nvPicPr>
          <p:cNvPr id="6" name="Picture 5"/>
          <p:cNvPicPr>
            <a:picLocks noChangeAspect="1"/>
          </p:cNvPicPr>
          <p:nvPr/>
        </p:nvPicPr>
        <p:blipFill>
          <a:blip r:embed="rId4"/>
          <a:stretch>
            <a:fillRect/>
          </a:stretch>
        </p:blipFill>
        <p:spPr>
          <a:xfrm>
            <a:off x="6932612" y="5410200"/>
            <a:ext cx="3505200" cy="1221324"/>
          </a:xfrm>
          <a:prstGeom prst="rect">
            <a:avLst/>
          </a:prstGeom>
          <a:ln>
            <a:solidFill>
              <a:schemeClr val="bg1">
                <a:lumMod val="50000"/>
              </a:schemeClr>
            </a:solidFill>
          </a:ln>
        </p:spPr>
      </p:pic>
    </p:spTree>
    <p:extLst>
      <p:ext uri="{BB962C8B-B14F-4D97-AF65-F5344CB8AC3E}">
        <p14:creationId xmlns:p14="http://schemas.microsoft.com/office/powerpoint/2010/main" val="1984720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Populating a New List with Items</a:t>
            </a:r>
            <a:endParaRPr lang="en-US" dirty="0"/>
          </a:p>
        </p:txBody>
      </p:sp>
      <p:sp>
        <p:nvSpPr>
          <p:cNvPr id="3" name="Content Placeholder 2"/>
          <p:cNvSpPr>
            <a:spLocks noGrp="1"/>
          </p:cNvSpPr>
          <p:nvPr>
            <p:ph idx="1"/>
          </p:nvPr>
        </p:nvSpPr>
        <p:spPr/>
        <p:txBody>
          <a:bodyPr>
            <a:normAutofit/>
          </a:bodyPr>
          <a:lstStyle/>
          <a:p>
            <a:r>
              <a:rPr lang="en-US" sz="2400" dirty="0"/>
              <a:t>List can be created with pre-populated items</a:t>
            </a:r>
          </a:p>
          <a:p>
            <a:pPr lvl="1"/>
            <a:r>
              <a:rPr lang="en-US" sz="2000" dirty="0"/>
              <a:t>Item data added in Rows and Row elements</a:t>
            </a:r>
          </a:p>
          <a:p>
            <a:pPr lvl="1"/>
            <a:r>
              <a:rPr lang="en-US" sz="2000" dirty="0"/>
              <a:t>Item column values assigned using site column names</a:t>
            </a:r>
          </a:p>
        </p:txBody>
      </p:sp>
      <p:grpSp>
        <p:nvGrpSpPr>
          <p:cNvPr id="9" name="Group 8"/>
          <p:cNvGrpSpPr/>
          <p:nvPr/>
        </p:nvGrpSpPr>
        <p:grpSpPr>
          <a:xfrm>
            <a:off x="3046412" y="2819400"/>
            <a:ext cx="6794946" cy="3942384"/>
            <a:chOff x="1447800" y="2379702"/>
            <a:chExt cx="7404546" cy="4296070"/>
          </a:xfrm>
        </p:grpSpPr>
        <p:pic>
          <p:nvPicPr>
            <p:cNvPr id="4" name="Picture 3"/>
            <p:cNvPicPr>
              <a:picLocks noChangeAspect="1"/>
            </p:cNvPicPr>
            <p:nvPr/>
          </p:nvPicPr>
          <p:blipFill>
            <a:blip r:embed="rId2"/>
            <a:stretch>
              <a:fillRect/>
            </a:stretch>
          </p:blipFill>
          <p:spPr>
            <a:xfrm>
              <a:off x="1447800" y="2379702"/>
              <a:ext cx="4205573" cy="1774127"/>
            </a:xfrm>
            <a:prstGeom prst="rect">
              <a:avLst/>
            </a:prstGeom>
            <a:ln>
              <a:solidFill>
                <a:schemeClr val="bg1">
                  <a:lumMod val="50000"/>
                </a:schemeClr>
              </a:solidFill>
            </a:ln>
          </p:spPr>
        </p:pic>
        <p:pic>
          <p:nvPicPr>
            <p:cNvPr id="6" name="Picture 5"/>
            <p:cNvPicPr>
              <a:picLocks noChangeAspect="1"/>
            </p:cNvPicPr>
            <p:nvPr/>
          </p:nvPicPr>
          <p:blipFill>
            <a:blip r:embed="rId3"/>
            <a:stretch>
              <a:fillRect/>
            </a:stretch>
          </p:blipFill>
          <p:spPr>
            <a:xfrm>
              <a:off x="3657601" y="3740167"/>
              <a:ext cx="5194745" cy="2935605"/>
            </a:xfrm>
            <a:prstGeom prst="rect">
              <a:avLst/>
            </a:prstGeom>
            <a:ln>
              <a:solidFill>
                <a:schemeClr val="bg1">
                  <a:lumMod val="50000"/>
                </a:schemeClr>
              </a:solidFill>
            </a:ln>
          </p:spPr>
        </p:pic>
        <p:cxnSp>
          <p:nvCxnSpPr>
            <p:cNvPr id="8" name="Straight Arrow Connector 7"/>
            <p:cNvCxnSpPr/>
            <p:nvPr/>
          </p:nvCxnSpPr>
          <p:spPr>
            <a:xfrm>
              <a:off x="3048000" y="3733800"/>
              <a:ext cx="838200" cy="4572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268276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Customizable </a:t>
            </a:r>
            <a:r>
              <a:rPr lang="en-US" dirty="0"/>
              <a:t>L</a:t>
            </a:r>
            <a:r>
              <a:rPr lang="en-US" dirty="0" smtClean="0"/>
              <a:t>ist Templates</a:t>
            </a:r>
            <a:endParaRPr lang="en-US" dirty="0"/>
          </a:p>
        </p:txBody>
      </p:sp>
      <p:sp>
        <p:nvSpPr>
          <p:cNvPr id="3" name="Content Placeholder 2"/>
          <p:cNvSpPr>
            <a:spLocks noGrp="1"/>
          </p:cNvSpPr>
          <p:nvPr>
            <p:ph idx="1"/>
          </p:nvPr>
        </p:nvSpPr>
        <p:spPr/>
        <p:txBody>
          <a:bodyPr>
            <a:normAutofit/>
          </a:bodyPr>
          <a:lstStyle/>
          <a:p>
            <a:r>
              <a:rPr lang="en-US" sz="2400" dirty="0"/>
              <a:t>Select standard List type when creating template</a:t>
            </a:r>
          </a:p>
          <a:p>
            <a:pPr lvl="1"/>
            <a:r>
              <a:rPr lang="en-US" sz="2000" dirty="0"/>
              <a:t>Affects initial set of list columns and list content type</a:t>
            </a:r>
          </a:p>
          <a:p>
            <a:pPr lvl="1"/>
            <a:r>
              <a:rPr lang="en-US" sz="2000" dirty="0"/>
              <a:t>Schema.xml contains SharePoint list definition</a:t>
            </a:r>
          </a:p>
          <a:p>
            <a:pPr lvl="1"/>
            <a:r>
              <a:rPr lang="en-US" sz="2000" dirty="0"/>
              <a:t>First Elements.xml file added with </a:t>
            </a:r>
            <a:r>
              <a:rPr lang="en-US" sz="2000" dirty="0" err="1"/>
              <a:t>ListTemplate</a:t>
            </a:r>
            <a:r>
              <a:rPr lang="en-US" sz="2000" dirty="0"/>
              <a:t> element</a:t>
            </a:r>
          </a:p>
          <a:p>
            <a:pPr lvl="1"/>
            <a:r>
              <a:rPr lang="en-US" sz="2000" dirty="0"/>
              <a:t>Second Elements.xml file added with </a:t>
            </a:r>
            <a:r>
              <a:rPr lang="en-US" sz="2000" dirty="0" err="1"/>
              <a:t>ListInstance</a:t>
            </a:r>
            <a:r>
              <a:rPr lang="en-US" sz="2000" dirty="0"/>
              <a:t> element</a:t>
            </a:r>
          </a:p>
        </p:txBody>
      </p:sp>
      <p:pic>
        <p:nvPicPr>
          <p:cNvPr id="4" name="Picture 3"/>
          <p:cNvPicPr>
            <a:picLocks noChangeAspect="1"/>
          </p:cNvPicPr>
          <p:nvPr/>
        </p:nvPicPr>
        <p:blipFill>
          <a:blip r:embed="rId2"/>
          <a:stretch>
            <a:fillRect/>
          </a:stretch>
        </p:blipFill>
        <p:spPr>
          <a:xfrm>
            <a:off x="1751013" y="3581401"/>
            <a:ext cx="3548743" cy="2586459"/>
          </a:xfrm>
          <a:prstGeom prst="rect">
            <a:avLst/>
          </a:prstGeom>
        </p:spPr>
      </p:pic>
      <p:pic>
        <p:nvPicPr>
          <p:cNvPr id="5" name="Picture 4"/>
          <p:cNvPicPr>
            <a:picLocks noChangeAspect="1"/>
          </p:cNvPicPr>
          <p:nvPr/>
        </p:nvPicPr>
        <p:blipFill>
          <a:blip r:embed="rId3"/>
          <a:stretch>
            <a:fillRect/>
          </a:stretch>
        </p:blipFill>
        <p:spPr>
          <a:xfrm>
            <a:off x="6208713" y="3833685"/>
            <a:ext cx="2095500" cy="2200275"/>
          </a:xfrm>
          <a:prstGeom prst="rect">
            <a:avLst/>
          </a:prstGeom>
          <a:ln>
            <a:solidFill>
              <a:schemeClr val="bg1">
                <a:lumMod val="50000"/>
              </a:schemeClr>
            </a:solidFill>
          </a:ln>
        </p:spPr>
      </p:pic>
      <p:sp>
        <p:nvSpPr>
          <p:cNvPr id="6" name="Rectangle 5"/>
          <p:cNvSpPr/>
          <p:nvPr/>
        </p:nvSpPr>
        <p:spPr>
          <a:xfrm>
            <a:off x="8622621" y="6055730"/>
            <a:ext cx="1790700" cy="304800"/>
          </a:xfrm>
          <a:prstGeom prst="rect">
            <a:avLst/>
          </a:prstGeom>
          <a:solidFill>
            <a:srgbClr val="FFFFCC"/>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74001E"/>
                </a:solidFill>
                <a:latin typeface="Arial" panose="020B0604020202020204" pitchFamily="34" charset="0"/>
                <a:cs typeface="Arial" panose="020B0604020202020204" pitchFamily="34" charset="0"/>
              </a:rPr>
              <a:t>List Template Definition</a:t>
            </a:r>
          </a:p>
        </p:txBody>
      </p:sp>
      <p:sp>
        <p:nvSpPr>
          <p:cNvPr id="7" name="Rectangle 6"/>
          <p:cNvSpPr/>
          <p:nvPr/>
        </p:nvSpPr>
        <p:spPr>
          <a:xfrm>
            <a:off x="8589963" y="5598530"/>
            <a:ext cx="1790700" cy="304800"/>
          </a:xfrm>
          <a:prstGeom prst="rect">
            <a:avLst/>
          </a:prstGeom>
          <a:solidFill>
            <a:srgbClr val="FFFFCC"/>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74001E"/>
                </a:solidFill>
                <a:latin typeface="Arial" panose="020B0604020202020204" pitchFamily="34" charset="0"/>
                <a:cs typeface="Arial" panose="020B0604020202020204" pitchFamily="34" charset="0"/>
              </a:rPr>
              <a:t>List Template Element</a:t>
            </a:r>
          </a:p>
        </p:txBody>
      </p:sp>
      <p:sp>
        <p:nvSpPr>
          <p:cNvPr id="8" name="Rectangle 7"/>
          <p:cNvSpPr/>
          <p:nvPr/>
        </p:nvSpPr>
        <p:spPr>
          <a:xfrm>
            <a:off x="8589963" y="5141330"/>
            <a:ext cx="1790700" cy="304800"/>
          </a:xfrm>
          <a:prstGeom prst="rect">
            <a:avLst/>
          </a:prstGeom>
          <a:solidFill>
            <a:srgbClr val="FFFFCC"/>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74001E"/>
                </a:solidFill>
                <a:latin typeface="Arial" panose="020B0604020202020204" pitchFamily="34" charset="0"/>
                <a:cs typeface="Arial" panose="020B0604020202020204" pitchFamily="34" charset="0"/>
              </a:rPr>
              <a:t>List Instance Element</a:t>
            </a:r>
          </a:p>
        </p:txBody>
      </p:sp>
      <p:cxnSp>
        <p:nvCxnSpPr>
          <p:cNvPr id="10" name="Straight Arrow Connector 9"/>
          <p:cNvCxnSpPr>
            <a:stCxn id="8" idx="1"/>
          </p:cNvCxnSpPr>
          <p:nvPr/>
        </p:nvCxnSpPr>
        <p:spPr>
          <a:xfrm flipH="1">
            <a:off x="7887835" y="5293730"/>
            <a:ext cx="702129" cy="163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1"/>
          </p:cNvCxnSpPr>
          <p:nvPr/>
        </p:nvCxnSpPr>
        <p:spPr>
          <a:xfrm flipH="1" flipV="1">
            <a:off x="7778977" y="5663844"/>
            <a:ext cx="810986" cy="870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1"/>
          </p:cNvCxnSpPr>
          <p:nvPr/>
        </p:nvCxnSpPr>
        <p:spPr>
          <a:xfrm flipH="1" flipV="1">
            <a:off x="7659235" y="5859788"/>
            <a:ext cx="963387" cy="348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6592434" y="5043359"/>
            <a:ext cx="1295400" cy="914400"/>
          </a:xfrm>
          <a:prstGeom prst="rect">
            <a:avLst/>
          </a:prstGeom>
          <a:noFill/>
          <a:ln w="127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5373234" y="4607930"/>
            <a:ext cx="7620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35912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Studio List Designer</a:t>
            </a:r>
            <a:endParaRPr lang="en-US" dirty="0"/>
          </a:p>
        </p:txBody>
      </p:sp>
      <p:sp>
        <p:nvSpPr>
          <p:cNvPr id="3" name="Content Placeholder 2"/>
          <p:cNvSpPr>
            <a:spLocks noGrp="1"/>
          </p:cNvSpPr>
          <p:nvPr>
            <p:ph idx="1"/>
          </p:nvPr>
        </p:nvSpPr>
        <p:spPr>
          <a:xfrm>
            <a:off x="1881640" y="1447800"/>
            <a:ext cx="8382000" cy="5181600"/>
          </a:xfrm>
        </p:spPr>
        <p:txBody>
          <a:bodyPr>
            <a:normAutofit/>
          </a:bodyPr>
          <a:lstStyle/>
          <a:p>
            <a:r>
              <a:rPr lang="en-US" sz="2400" dirty="0"/>
              <a:t>List Designer abstracts away XML in Schema.xml</a:t>
            </a:r>
          </a:p>
          <a:p>
            <a:pPr lvl="1"/>
            <a:r>
              <a:rPr lang="en-US" sz="2000" dirty="0"/>
              <a:t>Used to add columns and content type support</a:t>
            </a:r>
          </a:p>
          <a:p>
            <a:pPr lvl="1"/>
            <a:r>
              <a:rPr lang="en-US" sz="2000" dirty="0"/>
              <a:t>Used configure list properties and add/modify views</a:t>
            </a:r>
          </a:p>
        </p:txBody>
      </p:sp>
      <p:pic>
        <p:nvPicPr>
          <p:cNvPr id="5" name="Picture 4"/>
          <p:cNvPicPr>
            <a:picLocks noChangeAspect="1"/>
          </p:cNvPicPr>
          <p:nvPr/>
        </p:nvPicPr>
        <p:blipFill>
          <a:blip r:embed="rId2"/>
          <a:stretch>
            <a:fillRect/>
          </a:stretch>
        </p:blipFill>
        <p:spPr>
          <a:xfrm>
            <a:off x="3198812" y="2971801"/>
            <a:ext cx="5943600" cy="3778713"/>
          </a:xfrm>
          <a:prstGeom prst="rect">
            <a:avLst/>
          </a:prstGeom>
          <a:ln>
            <a:solidFill>
              <a:schemeClr val="bg1">
                <a:lumMod val="50000"/>
              </a:schemeClr>
            </a:solidFill>
          </a:ln>
        </p:spPr>
      </p:pic>
    </p:spTree>
    <p:extLst>
      <p:ext uri="{BB962C8B-B14F-4D97-AF65-F5344CB8AC3E}">
        <p14:creationId xmlns:p14="http://schemas.microsoft.com/office/powerpoint/2010/main" val="3636190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Creating site columns, content types and lists using XML</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258887993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smtClean="0"/>
              <a:t>O3656-2 </a:t>
            </a:r>
            <a:r>
              <a:rPr lang="en-US" dirty="0"/>
              <a:t>Deep dive into SharePoint lists for data storage</a:t>
            </a:r>
          </a:p>
        </p:txBody>
      </p:sp>
      <p:sp>
        <p:nvSpPr>
          <p:cNvPr id="5" name="Subtitle 4"/>
          <p:cNvSpPr>
            <a:spLocks noGrp="1"/>
          </p:cNvSpPr>
          <p:nvPr>
            <p:ph type="subTitle" idx="1"/>
          </p:nvPr>
        </p:nvSpPr>
        <p:spPr>
          <a:xfrm>
            <a:off x="532265" y="4735249"/>
            <a:ext cx="7640611" cy="1878025"/>
          </a:xfrm>
        </p:spPr>
        <p:txBody>
          <a:bodyPr/>
          <a:lstStyle/>
          <a:p>
            <a:r>
              <a:rPr lang="en-US" dirty="0" smtClean="0"/>
              <a:t>Speaker</a:t>
            </a:r>
          </a:p>
          <a:p>
            <a:endParaRPr lang="en-US" dirty="0" smtClean="0"/>
          </a:p>
          <a:p>
            <a:r>
              <a:rPr lang="en-US" dirty="0" smtClean="0"/>
              <a:t>Speaker</a:t>
            </a:r>
            <a:endParaRPr lang="en-US" dirty="0"/>
          </a:p>
        </p:txBody>
      </p:sp>
    </p:spTree>
    <p:extLst>
      <p:ext uri="{BB962C8B-B14F-4D97-AF65-F5344CB8AC3E}">
        <p14:creationId xmlns:p14="http://schemas.microsoft.com/office/powerpoint/2010/main" val="1233982471"/>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Updating Site Columns and Content Types</a:t>
            </a:r>
          </a:p>
        </p:txBody>
      </p:sp>
    </p:spTree>
    <p:extLst>
      <p:ext uri="{BB962C8B-B14F-4D97-AF65-F5344CB8AC3E}">
        <p14:creationId xmlns:p14="http://schemas.microsoft.com/office/powerpoint/2010/main" val="126111204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Upgrade</a:t>
            </a:r>
            <a:endParaRPr lang="en-US" dirty="0"/>
          </a:p>
        </p:txBody>
      </p:sp>
      <p:sp>
        <p:nvSpPr>
          <p:cNvPr id="3" name="Content Placeholder 2"/>
          <p:cNvSpPr>
            <a:spLocks noGrp="1"/>
          </p:cNvSpPr>
          <p:nvPr>
            <p:ph idx="1"/>
          </p:nvPr>
        </p:nvSpPr>
        <p:spPr/>
        <p:txBody>
          <a:bodyPr/>
          <a:lstStyle/>
          <a:p>
            <a:r>
              <a:rPr lang="en-US" dirty="0" smtClean="0"/>
              <a:t>Used to version feature instances in production</a:t>
            </a:r>
          </a:p>
          <a:p>
            <a:pPr lvl="1"/>
            <a:r>
              <a:rPr lang="en-US" dirty="0" smtClean="0"/>
              <a:t>Supported in </a:t>
            </a:r>
            <a:r>
              <a:rPr lang="en-US" dirty="0"/>
              <a:t>SharePoint 2010 and SharePoint </a:t>
            </a:r>
            <a:r>
              <a:rPr lang="en-US" dirty="0" smtClean="0"/>
              <a:t>2013</a:t>
            </a:r>
          </a:p>
          <a:p>
            <a:pPr lvl="1"/>
            <a:endParaRPr lang="en-US" dirty="0" smtClean="0"/>
          </a:p>
          <a:p>
            <a:r>
              <a:rPr lang="en-US" dirty="0" smtClean="0"/>
              <a:t>How does it work?</a:t>
            </a:r>
          </a:p>
          <a:p>
            <a:pPr lvl="1"/>
            <a:r>
              <a:rPr lang="en-US" dirty="0" smtClean="0"/>
              <a:t>Feature definition is modified with Upgrade Actions</a:t>
            </a:r>
          </a:p>
          <a:p>
            <a:pPr lvl="1"/>
            <a:r>
              <a:rPr lang="en-US" dirty="0" smtClean="0"/>
              <a:t>New feature definition pushed out using solution update</a:t>
            </a:r>
          </a:p>
          <a:p>
            <a:pPr lvl="1"/>
            <a:r>
              <a:rPr lang="en-US" dirty="0" smtClean="0"/>
              <a:t>Feature instances queried and explicitly upgraded</a:t>
            </a:r>
            <a:endParaRPr lang="en-US" dirty="0"/>
          </a:p>
        </p:txBody>
      </p:sp>
    </p:spTree>
    <p:extLst>
      <p:ext uri="{BB962C8B-B14F-4D97-AF65-F5344CB8AC3E}">
        <p14:creationId xmlns:p14="http://schemas.microsoft.com/office/powerpoint/2010/main" val="38783326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Instructions for what to do during feature upgrade</a:t>
            </a:r>
          </a:p>
          <a:p>
            <a:pPr lvl="1"/>
            <a:r>
              <a:rPr lang="en-US" sz="1600" b="1" dirty="0" err="1">
                <a:latin typeface="Lucida Console" pitchFamily="49" charset="0"/>
              </a:rPr>
              <a:t>ApplyElementManifest</a:t>
            </a:r>
            <a:r>
              <a:rPr lang="en-US" sz="1800" dirty="0"/>
              <a:t> – used to process element manifest</a:t>
            </a:r>
          </a:p>
          <a:p>
            <a:pPr lvl="1"/>
            <a:r>
              <a:rPr lang="en-US" sz="1600" b="1" dirty="0" err="1">
                <a:latin typeface="Lucida Console" pitchFamily="49" charset="0"/>
              </a:rPr>
              <a:t>CustomUpgradeAction</a:t>
            </a:r>
            <a:r>
              <a:rPr lang="en-US" sz="1800" dirty="0"/>
              <a:t> – used to execute event handler</a:t>
            </a:r>
          </a:p>
          <a:p>
            <a:pPr lvl="1"/>
            <a:r>
              <a:rPr lang="en-US" sz="1600" b="1" dirty="0" err="1"/>
              <a:t>MapFile</a:t>
            </a:r>
            <a:r>
              <a:rPr lang="en-US" sz="1800" dirty="0"/>
              <a:t> – used to remap existing file URL to new physical file</a:t>
            </a:r>
          </a:p>
          <a:p>
            <a:pPr lvl="1"/>
            <a:r>
              <a:rPr lang="en-US" sz="1600" b="1" dirty="0" err="1"/>
              <a:t>AddContentTypeField</a:t>
            </a:r>
            <a:r>
              <a:rPr lang="en-US" sz="1800" dirty="0"/>
              <a:t> – used to add new column to existing content type</a:t>
            </a:r>
          </a:p>
          <a:p>
            <a:pPr lvl="1"/>
            <a:endParaRPr lang="en-US" sz="1800" dirty="0"/>
          </a:p>
          <a:p>
            <a:pPr lvl="1"/>
            <a:endParaRPr lang="en-US" sz="2000" dirty="0"/>
          </a:p>
          <a:p>
            <a:pPr lvl="1"/>
            <a:endParaRPr lang="en-US" dirty="0"/>
          </a:p>
        </p:txBody>
      </p:sp>
      <p:sp>
        <p:nvSpPr>
          <p:cNvPr id="2" name="Title 1"/>
          <p:cNvSpPr>
            <a:spLocks noGrp="1"/>
          </p:cNvSpPr>
          <p:nvPr>
            <p:ph type="title"/>
          </p:nvPr>
        </p:nvSpPr>
        <p:spPr/>
        <p:txBody>
          <a:bodyPr/>
          <a:lstStyle/>
          <a:p>
            <a:r>
              <a:rPr lang="en-US" dirty="0" err="1" smtClean="0"/>
              <a:t>UpgradeActions</a:t>
            </a:r>
            <a:endParaRPr lang="en-US" dirty="0"/>
          </a:p>
        </p:txBody>
      </p:sp>
      <p:sp>
        <p:nvSpPr>
          <p:cNvPr id="6" name="TextBox 5"/>
          <p:cNvSpPr txBox="1"/>
          <p:nvPr/>
        </p:nvSpPr>
        <p:spPr>
          <a:xfrm>
            <a:off x="1674812" y="3392718"/>
            <a:ext cx="5486400" cy="3254224"/>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Feature</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FF0000"/>
                </a:solidFill>
                <a:latin typeface="Consolas" panose="020B0609020204030204" pitchFamily="49" charset="0"/>
                <a:ea typeface="Calibri" panose="020F0502020204030204" pitchFamily="34" charset="0"/>
                <a:cs typeface="Consolas" panose="020B0609020204030204" pitchFamily="49" charset="0"/>
              </a:rPr>
              <a:t>xmlns</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http://schemas.microsoft.com/</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sharepoint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FF0000"/>
                </a:solidFill>
                <a:latin typeface="Consolas" panose="020B0609020204030204" pitchFamily="49" charset="0"/>
                <a:ea typeface="Calibri" panose="020F0502020204030204" pitchFamily="34" charset="0"/>
                <a:cs typeface="Consolas" panose="020B0609020204030204" pitchFamily="49" charset="0"/>
              </a:rPr>
              <a:t>Id</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86689158-7048-4421-AD21-E0DEF0D67C81</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FF0000"/>
                </a:solidFill>
                <a:latin typeface="Consolas" panose="020B0609020204030204" pitchFamily="49" charset="0"/>
                <a:ea typeface="Calibri" panose="020F0502020204030204" pitchFamily="34" charset="0"/>
                <a:cs typeface="Consolas" panose="020B0609020204030204" pitchFamily="49" charset="0"/>
              </a:rPr>
              <a:t>Title</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Wingtip Lead Tracker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FF0000"/>
                </a:solidFill>
                <a:latin typeface="Consolas" panose="020B0609020204030204" pitchFamily="49" charset="0"/>
                <a:ea typeface="Calibri" panose="020F0502020204030204" pitchFamily="34" charset="0"/>
                <a:cs typeface="Consolas" panose="020B0609020204030204" pitchFamily="49" charset="0"/>
              </a:rPr>
              <a:t>Version</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2.0.0.0</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FF0000"/>
                </a:solidFill>
                <a:latin typeface="Consolas" panose="020B0609020204030204" pitchFamily="49" charset="0"/>
                <a:ea typeface="Calibri" panose="020F0502020204030204" pitchFamily="34" charset="0"/>
                <a:cs typeface="Consolas" panose="020B0609020204030204" pitchFamily="49" charset="0"/>
              </a:rPr>
              <a:t>Scope</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Web</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ElementManifests</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ElementManifest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FF0000"/>
                </a:solidFill>
                <a:latin typeface="Consolas" panose="020B0609020204030204" pitchFamily="49" charset="0"/>
                <a:ea typeface="Calibri" panose="020F0502020204030204" pitchFamily="34" charset="0"/>
                <a:cs typeface="Consolas" panose="020B0609020204030204" pitchFamily="49" charset="0"/>
              </a:rPr>
              <a:t>Location</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elements.xml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/&gt;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ElementManifest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FF0000"/>
                </a:solidFill>
                <a:latin typeface="Consolas" panose="020B0609020204030204" pitchFamily="49" charset="0"/>
                <a:ea typeface="Calibri" panose="020F0502020204030204" pitchFamily="34" charset="0"/>
                <a:cs typeface="Consolas" panose="020B0609020204030204" pitchFamily="49" charset="0"/>
              </a:rPr>
              <a:t>Location</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elements_v2.xml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/&gt;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ElementManifests</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UpgradeActions</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VersionRange</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FF0000"/>
                </a:solidFill>
                <a:latin typeface="Consolas" panose="020B0609020204030204" pitchFamily="49" charset="0"/>
                <a:ea typeface="Calibri" panose="020F0502020204030204" pitchFamily="34" charset="0"/>
                <a:cs typeface="Consolas" panose="020B0609020204030204" pitchFamily="49" charset="0"/>
              </a:rPr>
              <a:t>BeginVersion</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1.0.0.0</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FF0000"/>
                </a:solidFill>
                <a:latin typeface="Consolas" panose="020B0609020204030204" pitchFamily="49" charset="0"/>
                <a:ea typeface="Calibri" panose="020F0502020204030204" pitchFamily="34" charset="0"/>
                <a:cs typeface="Consolas" panose="020B0609020204030204" pitchFamily="49" charset="0"/>
              </a:rPr>
              <a:t>EndVersion</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2.0.0.0</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ApplyElementManifests</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ElementManifest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FF0000"/>
                </a:solidFill>
                <a:latin typeface="Consolas" panose="020B0609020204030204" pitchFamily="49" charset="0"/>
                <a:ea typeface="Calibri" panose="020F0502020204030204" pitchFamily="34" charset="0"/>
                <a:cs typeface="Consolas" panose="020B0609020204030204" pitchFamily="49" charset="0"/>
              </a:rPr>
              <a:t>Location</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elements_v2.xml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ApplyElementManifests</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VersionRange</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UpgradeActions</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spcAft>
                <a:spcPts val="80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Feature</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dirty="0">
              <a:latin typeface="Consolas" panose="020B0609020204030204" pitchFamily="49" charset="0"/>
              <a:cs typeface="Consolas" panose="020B0609020204030204" pitchFamily="49" charset="0"/>
            </a:endParaRPr>
          </a:p>
        </p:txBody>
      </p:sp>
      <p:sp>
        <p:nvSpPr>
          <p:cNvPr id="7" name="TextBox 6"/>
          <p:cNvSpPr txBox="1"/>
          <p:nvPr/>
        </p:nvSpPr>
        <p:spPr>
          <a:xfrm>
            <a:off x="6094412" y="3774874"/>
            <a:ext cx="4419600" cy="1244956"/>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pP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000" kern="0" dirty="0">
                <a:solidFill>
                  <a:srgbClr val="A31515"/>
                </a:solidFill>
                <a:latin typeface="Consolas" panose="020B0609020204030204" pitchFamily="49" charset="0"/>
                <a:ea typeface="Calibri" panose="020F0502020204030204" pitchFamily="34" charset="0"/>
                <a:cs typeface="Consolas" panose="020B0609020204030204" pitchFamily="49" charset="0"/>
              </a:rPr>
              <a:t>Elements</a:t>
            </a: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000" kern="0" dirty="0" err="1">
                <a:solidFill>
                  <a:srgbClr val="FF0000"/>
                </a:solidFill>
                <a:latin typeface="Consolas" panose="020B0609020204030204" pitchFamily="49" charset="0"/>
                <a:ea typeface="Calibri" panose="020F0502020204030204" pitchFamily="34" charset="0"/>
                <a:cs typeface="Consolas" panose="020B0609020204030204" pitchFamily="49" charset="0"/>
              </a:rPr>
              <a:t>xmlns</a:t>
            </a: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0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http://schemas.microsoft.com/</a:t>
            </a:r>
            <a:r>
              <a:rPr lang="en-US" sz="1000" kern="0" dirty="0" err="1">
                <a:solidFill>
                  <a:srgbClr val="0000FF"/>
                </a:solidFill>
                <a:latin typeface="Consolas" panose="020B0609020204030204" pitchFamily="49" charset="0"/>
                <a:ea typeface="Calibri" panose="020F0502020204030204" pitchFamily="34" charset="0"/>
                <a:cs typeface="Consolas" panose="020B0609020204030204" pitchFamily="49" charset="0"/>
              </a:rPr>
              <a:t>sharepoint</a:t>
            </a: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0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0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000" kern="0" dirty="0" err="1">
                <a:solidFill>
                  <a:srgbClr val="A31515"/>
                </a:solidFill>
                <a:latin typeface="Consolas" panose="020B0609020204030204" pitchFamily="49" charset="0"/>
                <a:ea typeface="Calibri" panose="020F0502020204030204" pitchFamily="34" charset="0"/>
                <a:cs typeface="Consolas" panose="020B0609020204030204" pitchFamily="49" charset="0"/>
              </a:rPr>
              <a:t>ListInstance</a:t>
            </a: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000" kern="0" dirty="0">
                <a:solidFill>
                  <a:srgbClr val="FF0000"/>
                </a:solidFill>
                <a:latin typeface="Consolas" panose="020B0609020204030204" pitchFamily="49" charset="0"/>
                <a:ea typeface="Calibri" panose="020F0502020204030204" pitchFamily="34" charset="0"/>
                <a:cs typeface="Consolas" panose="020B0609020204030204" pitchFamily="49" charset="0"/>
              </a:rPr>
              <a:t>Id</a:t>
            </a: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0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000" kern="0" dirty="0" err="1">
                <a:solidFill>
                  <a:srgbClr val="0000FF"/>
                </a:solidFill>
                <a:latin typeface="Consolas" panose="020B0609020204030204" pitchFamily="49" charset="0"/>
                <a:ea typeface="Calibri" panose="020F0502020204030204" pitchFamily="34" charset="0"/>
                <a:cs typeface="Consolas" panose="020B0609020204030204" pitchFamily="49" charset="0"/>
              </a:rPr>
              <a:t>SalesLeads</a:t>
            </a:r>
            <a:r>
              <a:rPr lang="en-US" sz="10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0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000" kern="0" dirty="0">
                <a:solidFill>
                  <a:srgbClr val="FF0000"/>
                </a:solidFill>
                <a:latin typeface="Consolas" panose="020B0609020204030204" pitchFamily="49" charset="0"/>
                <a:ea typeface="Calibri" panose="020F0502020204030204" pitchFamily="34" charset="0"/>
                <a:cs typeface="Consolas" panose="020B0609020204030204" pitchFamily="49" charset="0"/>
              </a:rPr>
              <a:t>    </a:t>
            </a:r>
            <a:r>
              <a:rPr lang="en-US" sz="1000" kern="0" dirty="0" err="1">
                <a:solidFill>
                  <a:srgbClr val="FF0000"/>
                </a:solidFill>
                <a:latin typeface="Consolas" panose="020B0609020204030204" pitchFamily="49" charset="0"/>
                <a:ea typeface="Calibri" panose="020F0502020204030204" pitchFamily="34" charset="0"/>
                <a:cs typeface="Consolas" panose="020B0609020204030204" pitchFamily="49" charset="0"/>
              </a:rPr>
              <a:t>TemplateType</a:t>
            </a: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0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105</a:t>
            </a:r>
            <a:r>
              <a:rPr lang="en-US" sz="10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0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000" kern="0" dirty="0">
                <a:solidFill>
                  <a:srgbClr val="FF0000"/>
                </a:solidFill>
                <a:latin typeface="Consolas" panose="020B0609020204030204" pitchFamily="49" charset="0"/>
                <a:ea typeface="Calibri" panose="020F0502020204030204" pitchFamily="34" charset="0"/>
                <a:cs typeface="Consolas" panose="020B0609020204030204" pitchFamily="49" charset="0"/>
              </a:rPr>
              <a:t>Title</a:t>
            </a: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0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Sales Leads</a:t>
            </a:r>
            <a:r>
              <a:rPr lang="en-US" sz="10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0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000" kern="0" dirty="0" err="1">
                <a:solidFill>
                  <a:srgbClr val="FF0000"/>
                </a:solidFill>
                <a:latin typeface="Consolas" panose="020B0609020204030204" pitchFamily="49" charset="0"/>
                <a:ea typeface="Calibri" panose="020F0502020204030204" pitchFamily="34" charset="0"/>
                <a:cs typeface="Consolas" panose="020B0609020204030204" pitchFamily="49" charset="0"/>
              </a:rPr>
              <a:t>Url</a:t>
            </a: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0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000" kern="0" dirty="0" err="1">
                <a:solidFill>
                  <a:srgbClr val="0000FF"/>
                </a:solidFill>
                <a:latin typeface="Consolas" panose="020B0609020204030204" pitchFamily="49" charset="0"/>
                <a:ea typeface="Calibri" panose="020F0502020204030204" pitchFamily="34" charset="0"/>
                <a:cs typeface="Consolas" panose="020B0609020204030204" pitchFamily="49" charset="0"/>
              </a:rPr>
              <a:t>SalesLeads</a:t>
            </a:r>
            <a:r>
              <a:rPr lang="en-US" sz="10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0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000" kern="0" dirty="0" err="1">
                <a:solidFill>
                  <a:srgbClr val="FF0000"/>
                </a:solidFill>
                <a:latin typeface="Consolas" panose="020B0609020204030204" pitchFamily="49" charset="0"/>
                <a:ea typeface="Calibri" panose="020F0502020204030204" pitchFamily="34" charset="0"/>
                <a:cs typeface="Consolas" panose="020B0609020204030204" pitchFamily="49" charset="0"/>
              </a:rPr>
              <a:t>OnQuickLaunch</a:t>
            </a: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0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TRUE</a:t>
            </a:r>
            <a:r>
              <a:rPr lang="en-US" sz="10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 /&gt;</a:t>
            </a:r>
            <a:endParaRPr lang="en-US" sz="10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000" kern="0" dirty="0">
                <a:solidFill>
                  <a:srgbClr val="A31515"/>
                </a:solidFill>
                <a:latin typeface="Consolas" panose="020B0609020204030204" pitchFamily="49" charset="0"/>
                <a:ea typeface="Calibri" panose="020F0502020204030204" pitchFamily="34" charset="0"/>
                <a:cs typeface="Consolas" panose="020B0609020204030204" pitchFamily="49" charset="0"/>
              </a:rPr>
              <a:t>Elements</a:t>
            </a: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000" kern="100" dirty="0">
              <a:latin typeface="Consolas" panose="020B0609020204030204" pitchFamily="49" charset="0"/>
              <a:ea typeface="Calibri" panose="020F0502020204030204" pitchFamily="34" charset="0"/>
              <a:cs typeface="Consolas" panose="020B0609020204030204" pitchFamily="49" charset="0"/>
            </a:endParaRPr>
          </a:p>
        </p:txBody>
      </p:sp>
      <p:cxnSp>
        <p:nvCxnSpPr>
          <p:cNvPr id="9" name="Straight Arrow Connector 8"/>
          <p:cNvCxnSpPr/>
          <p:nvPr/>
        </p:nvCxnSpPr>
        <p:spPr>
          <a:xfrm flipV="1">
            <a:off x="6665912" y="4876800"/>
            <a:ext cx="876300" cy="8382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896821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Upgrading Content Types</a:t>
            </a:r>
            <a:endParaRPr lang="en-US" dirty="0"/>
          </a:p>
        </p:txBody>
      </p:sp>
      <p:sp>
        <p:nvSpPr>
          <p:cNvPr id="3" name="Content Placeholder 2"/>
          <p:cNvSpPr>
            <a:spLocks noGrp="1"/>
          </p:cNvSpPr>
          <p:nvPr>
            <p:ph idx="1"/>
          </p:nvPr>
        </p:nvSpPr>
        <p:spPr/>
        <p:txBody>
          <a:bodyPr>
            <a:normAutofit/>
          </a:bodyPr>
          <a:lstStyle/>
          <a:p>
            <a:r>
              <a:rPr lang="en-US" sz="2400" dirty="0"/>
              <a:t>Use Upgrade Action named </a:t>
            </a:r>
            <a:r>
              <a:rPr lang="en-US" sz="2000" dirty="0">
                <a:latin typeface="Courier New" pitchFamily="49" charset="0"/>
                <a:cs typeface="Courier New" pitchFamily="49" charset="0"/>
              </a:rPr>
              <a:t>&lt;</a:t>
            </a:r>
            <a:r>
              <a:rPr lang="en-US" sz="2000" dirty="0" err="1">
                <a:latin typeface="Courier New" pitchFamily="49" charset="0"/>
                <a:cs typeface="Courier New" pitchFamily="49" charset="0"/>
              </a:rPr>
              <a:t>AddContentTypeField</a:t>
            </a:r>
            <a:r>
              <a:rPr lang="en-US" sz="2000" dirty="0">
                <a:latin typeface="Courier New" pitchFamily="49" charset="0"/>
                <a:cs typeface="Courier New" pitchFamily="49" charset="0"/>
              </a:rPr>
              <a:t>&gt;</a:t>
            </a:r>
            <a:endParaRPr lang="en-US" sz="2400" dirty="0">
              <a:latin typeface="Courier New" pitchFamily="49" charset="0"/>
              <a:cs typeface="Courier New" pitchFamily="49" charset="0"/>
            </a:endParaRPr>
          </a:p>
          <a:p>
            <a:pPr lvl="1"/>
            <a:r>
              <a:rPr lang="en-US" sz="2000" dirty="0"/>
              <a:t>Enables developers to easily upgrade content types</a:t>
            </a:r>
          </a:p>
        </p:txBody>
      </p:sp>
      <p:sp>
        <p:nvSpPr>
          <p:cNvPr id="4" name="TextBox 3"/>
          <p:cNvSpPr txBox="1"/>
          <p:nvPr/>
        </p:nvSpPr>
        <p:spPr>
          <a:xfrm>
            <a:off x="2665412" y="2667000"/>
            <a:ext cx="5867400" cy="2134302"/>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pP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sz="11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xml</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100" kern="0" dirty="0">
                <a:solidFill>
                  <a:srgbClr val="FF0000"/>
                </a:solidFill>
                <a:latin typeface="Consolas" panose="020B0609020204030204" pitchFamily="49" charset="0"/>
                <a:ea typeface="Calibri" panose="020F0502020204030204" pitchFamily="34" charset="0"/>
                <a:cs typeface="Times New Roman" panose="02020603050405020304" pitchFamily="18" charset="0"/>
              </a:rPr>
              <a:t>version</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1.0</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100" kern="0" dirty="0">
                <a:solidFill>
                  <a:srgbClr val="FF0000"/>
                </a:solidFill>
                <a:latin typeface="Consolas" panose="020B0609020204030204" pitchFamily="49" charset="0"/>
                <a:ea typeface="Calibri" panose="020F0502020204030204" pitchFamily="34" charset="0"/>
                <a:cs typeface="Times New Roman" panose="02020603050405020304" pitchFamily="18" charset="0"/>
              </a:rPr>
              <a:t>encoding</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utf-8</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?&gt;</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sz="11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Feature</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100" kern="0" dirty="0" err="1">
                <a:solidFill>
                  <a:srgbClr val="FF0000"/>
                </a:solidFill>
                <a:latin typeface="Consolas" panose="020B0609020204030204" pitchFamily="49" charset="0"/>
                <a:ea typeface="Calibri" panose="020F0502020204030204" pitchFamily="34" charset="0"/>
                <a:cs typeface="Times New Roman" panose="02020603050405020304" pitchFamily="18" charset="0"/>
              </a:rPr>
              <a:t>xmlns</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http://schemas.microsoft.com/</a:t>
            </a:r>
            <a:r>
              <a:rPr lang="en-US" sz="1100" kern="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sharepoint</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&lt;</a:t>
            </a:r>
            <a:r>
              <a:rPr lang="en-US" sz="1100" kern="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UpgradeActions</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&lt;</a:t>
            </a:r>
            <a:r>
              <a:rPr lang="en-US" sz="1100" kern="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VersionRange</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100" kern="0" dirty="0" err="1">
                <a:solidFill>
                  <a:srgbClr val="FF0000"/>
                </a:solidFill>
                <a:latin typeface="Consolas" panose="020B0609020204030204" pitchFamily="49" charset="0"/>
                <a:ea typeface="Calibri" panose="020F0502020204030204" pitchFamily="34" charset="0"/>
                <a:cs typeface="Times New Roman" panose="02020603050405020304" pitchFamily="18" charset="0"/>
              </a:rPr>
              <a:t>BeginVersion</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1.0.0.0</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100" kern="0" dirty="0" err="1">
                <a:solidFill>
                  <a:srgbClr val="FF0000"/>
                </a:solidFill>
                <a:latin typeface="Consolas" panose="020B0609020204030204" pitchFamily="49" charset="0"/>
                <a:ea typeface="Calibri" panose="020F0502020204030204" pitchFamily="34" charset="0"/>
                <a:cs typeface="Times New Roman" panose="02020603050405020304" pitchFamily="18" charset="0"/>
              </a:rPr>
              <a:t>EndVersion</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2.0.0.0</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&lt;</a:t>
            </a:r>
            <a:r>
              <a:rPr lang="en-US" sz="1100" kern="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AddContentTypeField</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100" kern="0" dirty="0" err="1">
                <a:solidFill>
                  <a:srgbClr val="FF0000"/>
                </a:solidFill>
                <a:latin typeface="Consolas" panose="020B0609020204030204" pitchFamily="49" charset="0"/>
                <a:ea typeface="Calibri" panose="020F0502020204030204" pitchFamily="34" charset="0"/>
                <a:cs typeface="Times New Roman" panose="02020603050405020304" pitchFamily="18" charset="0"/>
              </a:rPr>
              <a:t>ContentTypeId</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0x010600ADFF3A525118400BA1271AAAAB3A7F4B</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100" kern="0" dirty="0" err="1">
                <a:solidFill>
                  <a:srgbClr val="FF0000"/>
                </a:solidFill>
                <a:latin typeface="Consolas" panose="020B0609020204030204" pitchFamily="49" charset="0"/>
                <a:ea typeface="Calibri" panose="020F0502020204030204" pitchFamily="34" charset="0"/>
                <a:cs typeface="Times New Roman" panose="02020603050405020304" pitchFamily="18" charset="0"/>
              </a:rPr>
              <a:t>FieldId</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{41f2138d-f9d7-4bd8-a369-54054b016c22}</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100" kern="0" dirty="0" err="1">
                <a:solidFill>
                  <a:srgbClr val="FF0000"/>
                </a:solidFill>
                <a:latin typeface="Consolas" panose="020B0609020204030204" pitchFamily="49" charset="0"/>
                <a:ea typeface="Calibri" panose="020F0502020204030204" pitchFamily="34" charset="0"/>
                <a:cs typeface="Times New Roman" panose="02020603050405020304" pitchFamily="18" charset="0"/>
              </a:rPr>
              <a:t>PushDown</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TRUE</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    </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&lt;/</a:t>
            </a:r>
            <a:r>
              <a:rPr lang="en-US" sz="1100" kern="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VersionRange</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&lt;/</a:t>
            </a:r>
            <a:r>
              <a:rPr lang="en-US" sz="1100" kern="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UpgradeActions</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sz="11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Feature</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139775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Triggering Feature Upgrade</a:t>
            </a:r>
            <a:endParaRPr lang="en-US" dirty="0"/>
          </a:p>
        </p:txBody>
      </p:sp>
      <p:sp>
        <p:nvSpPr>
          <p:cNvPr id="3" name="Content Placeholder 2"/>
          <p:cNvSpPr>
            <a:spLocks noGrp="1"/>
          </p:cNvSpPr>
          <p:nvPr>
            <p:ph idx="1"/>
          </p:nvPr>
        </p:nvSpPr>
        <p:spPr/>
        <p:txBody>
          <a:bodyPr/>
          <a:lstStyle/>
          <a:p>
            <a:r>
              <a:rPr lang="en-US" dirty="0" smtClean="0"/>
              <a:t>Updating solution do not trigger feature upgrade</a:t>
            </a:r>
          </a:p>
          <a:p>
            <a:pPr lvl="1"/>
            <a:r>
              <a:rPr lang="en-US" dirty="0" smtClean="0"/>
              <a:t>Feature instances must be queried and upgraded</a:t>
            </a:r>
          </a:p>
          <a:p>
            <a:pPr lvl="1"/>
            <a:r>
              <a:rPr lang="en-US" dirty="0" smtClean="0"/>
              <a:t>Typically done using a Windows PowerShell script</a:t>
            </a:r>
            <a:endParaRPr lang="en-US" dirty="0"/>
          </a:p>
        </p:txBody>
      </p:sp>
      <p:sp>
        <p:nvSpPr>
          <p:cNvPr id="4" name="TextBox 3"/>
          <p:cNvSpPr txBox="1"/>
          <p:nvPr/>
        </p:nvSpPr>
        <p:spPr>
          <a:xfrm>
            <a:off x="2208212" y="3184858"/>
            <a:ext cx="7772400" cy="2453942"/>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indent="-342900" defTabSz="-13873163" fontAlgn="base">
              <a:lnSpc>
                <a:spcPct val="107000"/>
              </a:lnSpc>
            </a:pPr>
            <a:r>
              <a:rPr lang="en-US" sz="1200" kern="0" dirty="0">
                <a:solidFill>
                  <a:srgbClr val="0000FF"/>
                </a:solidFill>
                <a:latin typeface="Consolas" pitchFamily="49" charset="0"/>
                <a:ea typeface="Calibri" panose="020F0502020204030204" pitchFamily="34" charset="0"/>
                <a:cs typeface="Consolas" panose="020B0609020204030204" pitchFamily="49" charset="0"/>
              </a:rPr>
              <a:t>Add-</a:t>
            </a:r>
            <a:r>
              <a:rPr lang="en-US" sz="1200" kern="0" dirty="0" err="1">
                <a:solidFill>
                  <a:srgbClr val="0000FF"/>
                </a:solidFill>
                <a:latin typeface="Consolas" pitchFamily="49" charset="0"/>
                <a:ea typeface="Calibri" panose="020F0502020204030204" pitchFamily="34" charset="0"/>
                <a:cs typeface="Consolas" panose="020B0609020204030204" pitchFamily="49" charset="0"/>
              </a:rPr>
              <a:t>PSSnapin</a:t>
            </a: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err="1">
                <a:solidFill>
                  <a:srgbClr val="8A2BE2"/>
                </a:solidFill>
                <a:latin typeface="Consolas" pitchFamily="49" charset="0"/>
                <a:ea typeface="Calibri" panose="020F0502020204030204" pitchFamily="34" charset="0"/>
                <a:cs typeface="Consolas" panose="020B0609020204030204" pitchFamily="49" charset="0"/>
              </a:rPr>
              <a:t>Microsoft.SharePoint.Powershell</a:t>
            </a: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a:solidFill>
                  <a:srgbClr val="000080"/>
                </a:solidFill>
                <a:latin typeface="Consolas" pitchFamily="49" charset="0"/>
                <a:ea typeface="Calibri" panose="020F0502020204030204" pitchFamily="34" charset="0"/>
                <a:cs typeface="Consolas" panose="020B0609020204030204" pitchFamily="49" charset="0"/>
              </a:rPr>
              <a:t>-</a:t>
            </a:r>
            <a:r>
              <a:rPr lang="en-US" sz="1200" kern="0" dirty="0" err="1">
                <a:solidFill>
                  <a:srgbClr val="000080"/>
                </a:solidFill>
                <a:latin typeface="Consolas" pitchFamily="49" charset="0"/>
                <a:ea typeface="Calibri" panose="020F0502020204030204" pitchFamily="34" charset="0"/>
                <a:cs typeface="Consolas" panose="020B0609020204030204" pitchFamily="49" charset="0"/>
              </a:rPr>
              <a:t>ErrorAction</a:t>
            </a: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err="1">
                <a:solidFill>
                  <a:srgbClr val="8A2BE2"/>
                </a:solidFill>
                <a:latin typeface="Consolas" pitchFamily="49" charset="0"/>
                <a:ea typeface="Calibri" panose="020F0502020204030204" pitchFamily="34" charset="0"/>
                <a:cs typeface="Consolas" panose="020B0609020204030204" pitchFamily="49" charset="0"/>
              </a:rPr>
              <a:t>SilentlyContinue</a:t>
            </a:r>
            <a:endParaRPr lang="en-US" sz="1200" kern="100" dirty="0">
              <a:solidFill>
                <a:prstClr val="black"/>
              </a:solidFill>
              <a:latin typeface="Consolas" pitchFamily="49" charset="0"/>
              <a:ea typeface="Calibri" panose="020F0502020204030204" pitchFamily="34" charset="0"/>
              <a:cs typeface="Consolas" panose="020B0609020204030204" pitchFamily="49" charset="0"/>
            </a:endParaRPr>
          </a:p>
          <a:p>
            <a:pPr indent="-342900" defTabSz="-13873163" fontAlgn="base">
              <a:lnSpc>
                <a:spcPct val="107000"/>
              </a:lnSpc>
            </a:pP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endParaRPr lang="en-US" sz="1200" kern="100" dirty="0">
              <a:solidFill>
                <a:prstClr val="black"/>
              </a:solidFill>
              <a:latin typeface="Consolas" pitchFamily="49" charset="0"/>
              <a:ea typeface="Calibri" panose="020F0502020204030204" pitchFamily="34" charset="0"/>
              <a:cs typeface="Consolas" panose="020B0609020204030204" pitchFamily="49" charset="0"/>
            </a:endParaRPr>
          </a:p>
          <a:p>
            <a:pPr indent="-342900" defTabSz="-13873163" fontAlgn="base">
              <a:lnSpc>
                <a:spcPct val="107000"/>
              </a:lnSpc>
            </a:pPr>
            <a:r>
              <a:rPr lang="en-US" sz="1200" kern="0" dirty="0">
                <a:solidFill>
                  <a:srgbClr val="FF4500"/>
                </a:solidFill>
                <a:latin typeface="Consolas" pitchFamily="49" charset="0"/>
                <a:ea typeface="Calibri" panose="020F0502020204030204" pitchFamily="34" charset="0"/>
                <a:cs typeface="Consolas" panose="020B0609020204030204" pitchFamily="49" charset="0"/>
              </a:rPr>
              <a:t>$</a:t>
            </a:r>
            <a:r>
              <a:rPr lang="en-US" sz="1200" kern="0" dirty="0" err="1">
                <a:solidFill>
                  <a:srgbClr val="FF4500"/>
                </a:solidFill>
                <a:latin typeface="Consolas" pitchFamily="49" charset="0"/>
                <a:ea typeface="Calibri" panose="020F0502020204030204" pitchFamily="34" charset="0"/>
                <a:cs typeface="Consolas" panose="020B0609020204030204" pitchFamily="49" charset="0"/>
              </a:rPr>
              <a:t>WebAppUrl</a:t>
            </a: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a:solidFill>
                  <a:srgbClr val="A9A9A9"/>
                </a:solidFill>
                <a:latin typeface="Consolas" pitchFamily="49" charset="0"/>
                <a:ea typeface="Calibri" panose="020F0502020204030204" pitchFamily="34" charset="0"/>
                <a:cs typeface="Consolas" panose="020B0609020204030204" pitchFamily="49" charset="0"/>
              </a:rPr>
              <a:t>=</a:t>
            </a: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a:solidFill>
                  <a:srgbClr val="8B0000"/>
                </a:solidFill>
                <a:latin typeface="Consolas" pitchFamily="49" charset="0"/>
                <a:ea typeface="Calibri" panose="020F0502020204030204" pitchFamily="34" charset="0"/>
                <a:cs typeface="Consolas" panose="020B0609020204030204" pitchFamily="49" charset="0"/>
              </a:rPr>
              <a:t>"http://intranet.wingtip.com"</a:t>
            </a:r>
            <a:endParaRPr lang="en-US" sz="1200" kern="100" dirty="0">
              <a:solidFill>
                <a:prstClr val="black"/>
              </a:solidFill>
              <a:latin typeface="Consolas" pitchFamily="49" charset="0"/>
              <a:ea typeface="Calibri" panose="020F0502020204030204" pitchFamily="34" charset="0"/>
              <a:cs typeface="Consolas" panose="020B0609020204030204" pitchFamily="49" charset="0"/>
            </a:endParaRPr>
          </a:p>
          <a:p>
            <a:pPr indent="-342900" defTabSz="-13873163" fontAlgn="base">
              <a:lnSpc>
                <a:spcPct val="107000"/>
              </a:lnSpc>
            </a:pPr>
            <a:r>
              <a:rPr lang="en-US" sz="1200" kern="0" dirty="0">
                <a:solidFill>
                  <a:srgbClr val="FF4500"/>
                </a:solidFill>
                <a:latin typeface="Consolas" pitchFamily="49" charset="0"/>
                <a:ea typeface="Calibri" panose="020F0502020204030204" pitchFamily="34" charset="0"/>
                <a:cs typeface="Consolas" panose="020B0609020204030204" pitchFamily="49" charset="0"/>
              </a:rPr>
              <a:t>$</a:t>
            </a:r>
            <a:r>
              <a:rPr lang="en-US" sz="1200" kern="0" dirty="0" err="1">
                <a:solidFill>
                  <a:srgbClr val="FF4500"/>
                </a:solidFill>
                <a:latin typeface="Consolas" pitchFamily="49" charset="0"/>
                <a:ea typeface="Calibri" panose="020F0502020204030204" pitchFamily="34" charset="0"/>
                <a:cs typeface="Consolas" panose="020B0609020204030204" pitchFamily="49" charset="0"/>
              </a:rPr>
              <a:t>featureId</a:t>
            </a: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a:solidFill>
                  <a:srgbClr val="A9A9A9"/>
                </a:solidFill>
                <a:latin typeface="Consolas" pitchFamily="49" charset="0"/>
                <a:ea typeface="Calibri" panose="020F0502020204030204" pitchFamily="34" charset="0"/>
                <a:cs typeface="Consolas" panose="020B0609020204030204" pitchFamily="49" charset="0"/>
              </a:rPr>
              <a:t>=</a:t>
            </a: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a:solidFill>
                  <a:srgbClr val="0000FF"/>
                </a:solidFill>
                <a:latin typeface="Consolas" pitchFamily="49" charset="0"/>
                <a:ea typeface="Calibri" panose="020F0502020204030204" pitchFamily="34" charset="0"/>
                <a:cs typeface="Consolas" panose="020B0609020204030204" pitchFamily="49" charset="0"/>
              </a:rPr>
              <a:t>New-Object</a:t>
            </a: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err="1">
                <a:solidFill>
                  <a:srgbClr val="8A2BE2"/>
                </a:solidFill>
                <a:latin typeface="Consolas" pitchFamily="49" charset="0"/>
                <a:ea typeface="Calibri" panose="020F0502020204030204" pitchFamily="34" charset="0"/>
                <a:cs typeface="Consolas" panose="020B0609020204030204" pitchFamily="49" charset="0"/>
              </a:rPr>
              <a:t>System.Guid</a:t>
            </a: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a:solidFill>
                  <a:srgbClr val="000080"/>
                </a:solidFill>
                <a:latin typeface="Consolas" pitchFamily="49" charset="0"/>
                <a:ea typeface="Calibri" panose="020F0502020204030204" pitchFamily="34" charset="0"/>
                <a:cs typeface="Consolas" panose="020B0609020204030204" pitchFamily="49" charset="0"/>
              </a:rPr>
              <a:t>-</a:t>
            </a:r>
            <a:r>
              <a:rPr lang="en-US" sz="1200" kern="0" dirty="0" err="1">
                <a:solidFill>
                  <a:srgbClr val="000080"/>
                </a:solidFill>
                <a:latin typeface="Consolas" pitchFamily="49" charset="0"/>
                <a:ea typeface="Calibri" panose="020F0502020204030204" pitchFamily="34" charset="0"/>
                <a:cs typeface="Consolas" panose="020B0609020204030204" pitchFamily="49" charset="0"/>
              </a:rPr>
              <a:t>ArgumentList</a:t>
            </a: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a:solidFill>
                  <a:srgbClr val="8B0000"/>
                </a:solidFill>
                <a:latin typeface="Consolas" pitchFamily="49" charset="0"/>
                <a:ea typeface="Calibri" panose="020F0502020204030204" pitchFamily="34" charset="0"/>
                <a:cs typeface="Consolas" panose="020B0609020204030204" pitchFamily="49" charset="0"/>
              </a:rPr>
              <a:t>"86689158-7048-4421-AD21-E0DEF0D67C81"</a:t>
            </a:r>
            <a:endParaRPr lang="en-US" sz="1200" kern="100" dirty="0">
              <a:solidFill>
                <a:prstClr val="black"/>
              </a:solidFill>
              <a:latin typeface="Consolas" pitchFamily="49" charset="0"/>
              <a:ea typeface="Calibri" panose="020F0502020204030204" pitchFamily="34" charset="0"/>
              <a:cs typeface="Consolas" panose="020B0609020204030204" pitchFamily="49" charset="0"/>
            </a:endParaRPr>
          </a:p>
          <a:p>
            <a:pPr indent="-342900" defTabSz="-13873163" fontAlgn="base">
              <a:lnSpc>
                <a:spcPct val="107000"/>
              </a:lnSpc>
            </a:pP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endParaRPr lang="en-US" sz="1200" kern="100" dirty="0">
              <a:solidFill>
                <a:prstClr val="black"/>
              </a:solidFill>
              <a:latin typeface="Consolas" pitchFamily="49" charset="0"/>
              <a:ea typeface="Calibri" panose="020F0502020204030204" pitchFamily="34" charset="0"/>
              <a:cs typeface="Consolas" panose="020B0609020204030204" pitchFamily="49" charset="0"/>
            </a:endParaRPr>
          </a:p>
          <a:p>
            <a:pPr indent="-342900" defTabSz="-13873163" fontAlgn="base">
              <a:lnSpc>
                <a:spcPct val="107000"/>
              </a:lnSpc>
            </a:pPr>
            <a:r>
              <a:rPr lang="en-US" sz="1200" kern="0" dirty="0">
                <a:solidFill>
                  <a:srgbClr val="FF4500"/>
                </a:solidFill>
                <a:latin typeface="Consolas" pitchFamily="49" charset="0"/>
                <a:ea typeface="Calibri" panose="020F0502020204030204" pitchFamily="34" charset="0"/>
                <a:cs typeface="Consolas" panose="020B0609020204030204" pitchFamily="49" charset="0"/>
              </a:rPr>
              <a:t>$</a:t>
            </a:r>
            <a:r>
              <a:rPr lang="en-US" sz="1200" kern="0" dirty="0" err="1">
                <a:solidFill>
                  <a:srgbClr val="FF4500"/>
                </a:solidFill>
                <a:latin typeface="Consolas" pitchFamily="49" charset="0"/>
                <a:ea typeface="Calibri" panose="020F0502020204030204" pitchFamily="34" charset="0"/>
                <a:cs typeface="Consolas" panose="020B0609020204030204" pitchFamily="49" charset="0"/>
              </a:rPr>
              <a:t>webApp</a:t>
            </a: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a:solidFill>
                  <a:srgbClr val="A9A9A9"/>
                </a:solidFill>
                <a:latin typeface="Consolas" pitchFamily="49" charset="0"/>
                <a:ea typeface="Calibri" panose="020F0502020204030204" pitchFamily="34" charset="0"/>
                <a:cs typeface="Consolas" panose="020B0609020204030204" pitchFamily="49" charset="0"/>
              </a:rPr>
              <a:t>=</a:t>
            </a: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a:solidFill>
                  <a:srgbClr val="A9A9A9"/>
                </a:solidFill>
                <a:latin typeface="Consolas" pitchFamily="49" charset="0"/>
                <a:ea typeface="Calibri" panose="020F0502020204030204" pitchFamily="34" charset="0"/>
                <a:cs typeface="Consolas" panose="020B0609020204030204" pitchFamily="49" charset="0"/>
              </a:rPr>
              <a:t>[</a:t>
            </a:r>
            <a:r>
              <a:rPr lang="en-US" sz="1200" kern="0" dirty="0" err="1">
                <a:solidFill>
                  <a:srgbClr val="008080"/>
                </a:solidFill>
                <a:latin typeface="Consolas" pitchFamily="49" charset="0"/>
                <a:ea typeface="Calibri" panose="020F0502020204030204" pitchFamily="34" charset="0"/>
                <a:cs typeface="Consolas" panose="020B0609020204030204" pitchFamily="49" charset="0"/>
              </a:rPr>
              <a:t>Microsoft.SharePoint.Administration.SPWebApplication</a:t>
            </a:r>
            <a:r>
              <a:rPr lang="en-US" sz="1200" kern="0" dirty="0">
                <a:solidFill>
                  <a:srgbClr val="A9A9A9"/>
                </a:solidFill>
                <a:latin typeface="Consolas" pitchFamily="49" charset="0"/>
                <a:ea typeface="Calibri" panose="020F0502020204030204" pitchFamily="34" charset="0"/>
                <a:cs typeface="Consolas" panose="020B0609020204030204" pitchFamily="49" charset="0"/>
              </a:rPr>
              <a:t>]::</a:t>
            </a:r>
            <a:r>
              <a:rPr lang="en-US" sz="1200" kern="0" dirty="0">
                <a:solidFill>
                  <a:prstClr val="black"/>
                </a:solidFill>
                <a:latin typeface="Consolas" pitchFamily="49" charset="0"/>
                <a:ea typeface="Calibri" panose="020F0502020204030204" pitchFamily="34" charset="0"/>
                <a:cs typeface="Consolas" panose="020B0609020204030204" pitchFamily="49" charset="0"/>
              </a:rPr>
              <a:t>Lookup(</a:t>
            </a:r>
            <a:r>
              <a:rPr lang="en-US" sz="1200" kern="0" dirty="0">
                <a:solidFill>
                  <a:srgbClr val="FF4500"/>
                </a:solidFill>
                <a:latin typeface="Consolas" pitchFamily="49" charset="0"/>
                <a:ea typeface="Calibri" panose="020F0502020204030204" pitchFamily="34" charset="0"/>
                <a:cs typeface="Consolas" panose="020B0609020204030204" pitchFamily="49" charset="0"/>
              </a:rPr>
              <a:t>$</a:t>
            </a:r>
            <a:r>
              <a:rPr lang="en-US" sz="1200" kern="0" dirty="0" err="1">
                <a:solidFill>
                  <a:srgbClr val="FF4500"/>
                </a:solidFill>
                <a:latin typeface="Consolas" pitchFamily="49" charset="0"/>
                <a:ea typeface="Calibri" panose="020F0502020204030204" pitchFamily="34" charset="0"/>
                <a:cs typeface="Consolas" panose="020B0609020204030204" pitchFamily="49" charset="0"/>
              </a:rPr>
              <a:t>WebAppUrl</a:t>
            </a:r>
            <a:r>
              <a:rPr lang="en-US" sz="1200" kern="0" dirty="0">
                <a:solidFill>
                  <a:prstClr val="black"/>
                </a:solidFill>
                <a:latin typeface="Consolas" pitchFamily="49" charset="0"/>
                <a:ea typeface="Calibri" panose="020F0502020204030204" pitchFamily="34" charset="0"/>
                <a:cs typeface="Consolas" panose="020B0609020204030204" pitchFamily="49" charset="0"/>
              </a:rPr>
              <a:t>)</a:t>
            </a:r>
            <a:endParaRPr lang="en-US" sz="1200" kern="100" dirty="0">
              <a:solidFill>
                <a:prstClr val="black"/>
              </a:solidFill>
              <a:latin typeface="Consolas" pitchFamily="49" charset="0"/>
              <a:ea typeface="Calibri" panose="020F0502020204030204" pitchFamily="34" charset="0"/>
              <a:cs typeface="Consolas" panose="020B0609020204030204" pitchFamily="49" charset="0"/>
            </a:endParaRPr>
          </a:p>
          <a:p>
            <a:pPr indent="-342900" defTabSz="-13873163" fontAlgn="base">
              <a:lnSpc>
                <a:spcPct val="107000"/>
              </a:lnSpc>
            </a:pPr>
            <a:r>
              <a:rPr lang="en-US" sz="1200" kern="0" dirty="0">
                <a:solidFill>
                  <a:srgbClr val="FF4500"/>
                </a:solidFill>
                <a:latin typeface="Consolas" pitchFamily="49" charset="0"/>
                <a:ea typeface="Calibri" panose="020F0502020204030204" pitchFamily="34" charset="0"/>
                <a:cs typeface="Consolas" panose="020B0609020204030204" pitchFamily="49" charset="0"/>
              </a:rPr>
              <a:t>$features</a:t>
            </a: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a:solidFill>
                  <a:srgbClr val="A9A9A9"/>
                </a:solidFill>
                <a:latin typeface="Consolas" pitchFamily="49" charset="0"/>
                <a:ea typeface="Calibri" panose="020F0502020204030204" pitchFamily="34" charset="0"/>
                <a:cs typeface="Consolas" panose="020B0609020204030204" pitchFamily="49" charset="0"/>
              </a:rPr>
              <a:t>=</a:t>
            </a: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a:solidFill>
                  <a:srgbClr val="FF4500"/>
                </a:solidFill>
                <a:latin typeface="Consolas" pitchFamily="49" charset="0"/>
                <a:ea typeface="Calibri" panose="020F0502020204030204" pitchFamily="34" charset="0"/>
                <a:cs typeface="Consolas" panose="020B0609020204030204" pitchFamily="49" charset="0"/>
              </a:rPr>
              <a:t>$</a:t>
            </a:r>
            <a:r>
              <a:rPr lang="en-US" sz="1200" kern="0" dirty="0" err="1">
                <a:solidFill>
                  <a:srgbClr val="FF4500"/>
                </a:solidFill>
                <a:latin typeface="Consolas" pitchFamily="49" charset="0"/>
                <a:ea typeface="Calibri" panose="020F0502020204030204" pitchFamily="34" charset="0"/>
                <a:cs typeface="Consolas" panose="020B0609020204030204" pitchFamily="49" charset="0"/>
              </a:rPr>
              <a:t>webApp</a:t>
            </a:r>
            <a:r>
              <a:rPr lang="en-US" sz="1200" kern="0" dirty="0" err="1">
                <a:solidFill>
                  <a:srgbClr val="A9A9A9"/>
                </a:solidFill>
                <a:latin typeface="Consolas" pitchFamily="49" charset="0"/>
                <a:ea typeface="Calibri" panose="020F0502020204030204" pitchFamily="34" charset="0"/>
                <a:cs typeface="Consolas" panose="020B0609020204030204" pitchFamily="49" charset="0"/>
              </a:rPr>
              <a:t>.</a:t>
            </a:r>
            <a:r>
              <a:rPr lang="en-US" sz="1200" kern="0" dirty="0" err="1">
                <a:solidFill>
                  <a:prstClr val="black"/>
                </a:solidFill>
                <a:latin typeface="Consolas" pitchFamily="49" charset="0"/>
                <a:ea typeface="Calibri" panose="020F0502020204030204" pitchFamily="34" charset="0"/>
                <a:cs typeface="Consolas" panose="020B0609020204030204" pitchFamily="49" charset="0"/>
              </a:rPr>
              <a:t>QueryFeatures</a:t>
            </a:r>
            <a:r>
              <a:rPr lang="en-US" sz="1200" kern="0" dirty="0">
                <a:solidFill>
                  <a:prstClr val="black"/>
                </a:solidFill>
                <a:latin typeface="Consolas" pitchFamily="49" charset="0"/>
                <a:ea typeface="Calibri" panose="020F0502020204030204" pitchFamily="34" charset="0"/>
                <a:cs typeface="Consolas" panose="020B0609020204030204" pitchFamily="49" charset="0"/>
              </a:rPr>
              <a:t>(</a:t>
            </a:r>
            <a:r>
              <a:rPr lang="en-US" sz="1200" kern="0" dirty="0">
                <a:solidFill>
                  <a:srgbClr val="FF4500"/>
                </a:solidFill>
                <a:latin typeface="Consolas" pitchFamily="49" charset="0"/>
                <a:ea typeface="Calibri" panose="020F0502020204030204" pitchFamily="34" charset="0"/>
                <a:cs typeface="Consolas" panose="020B0609020204030204" pitchFamily="49" charset="0"/>
              </a:rPr>
              <a:t>$</a:t>
            </a:r>
            <a:r>
              <a:rPr lang="en-US" sz="1200" kern="0" dirty="0" err="1">
                <a:solidFill>
                  <a:srgbClr val="FF4500"/>
                </a:solidFill>
                <a:latin typeface="Consolas" pitchFamily="49" charset="0"/>
                <a:ea typeface="Calibri" panose="020F0502020204030204" pitchFamily="34" charset="0"/>
                <a:cs typeface="Consolas" panose="020B0609020204030204" pitchFamily="49" charset="0"/>
              </a:rPr>
              <a:t>FeatureId</a:t>
            </a:r>
            <a:r>
              <a:rPr lang="en-US" sz="1200" kern="0" dirty="0">
                <a:solidFill>
                  <a:srgbClr val="A9A9A9"/>
                </a:solidFill>
                <a:latin typeface="Consolas" pitchFamily="49" charset="0"/>
                <a:ea typeface="Calibri" panose="020F0502020204030204" pitchFamily="34" charset="0"/>
                <a:cs typeface="Consolas" panose="020B0609020204030204" pitchFamily="49" charset="0"/>
              </a:rPr>
              <a:t>,</a:t>
            </a: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a:solidFill>
                  <a:srgbClr val="FF4500"/>
                </a:solidFill>
                <a:latin typeface="Consolas" pitchFamily="49" charset="0"/>
                <a:ea typeface="Calibri" panose="020F0502020204030204" pitchFamily="34" charset="0"/>
                <a:cs typeface="Consolas" panose="020B0609020204030204" pitchFamily="49" charset="0"/>
              </a:rPr>
              <a:t>$true</a:t>
            </a:r>
            <a:r>
              <a:rPr lang="en-US" sz="1200" kern="0" dirty="0">
                <a:solidFill>
                  <a:prstClr val="black"/>
                </a:solidFill>
                <a:latin typeface="Consolas" pitchFamily="49" charset="0"/>
                <a:ea typeface="Calibri" panose="020F0502020204030204" pitchFamily="34" charset="0"/>
                <a:cs typeface="Consolas" panose="020B0609020204030204" pitchFamily="49" charset="0"/>
              </a:rPr>
              <a:t>)</a:t>
            </a:r>
            <a:endParaRPr lang="en-US" sz="1200" kern="100" dirty="0">
              <a:solidFill>
                <a:prstClr val="black"/>
              </a:solidFill>
              <a:latin typeface="Consolas" pitchFamily="49" charset="0"/>
              <a:ea typeface="Calibri" panose="020F0502020204030204" pitchFamily="34" charset="0"/>
              <a:cs typeface="Consolas" panose="020B0609020204030204" pitchFamily="49" charset="0"/>
            </a:endParaRPr>
          </a:p>
          <a:p>
            <a:pPr indent="-342900" defTabSz="-13873163" fontAlgn="base">
              <a:lnSpc>
                <a:spcPct val="107000"/>
              </a:lnSpc>
            </a:pP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endParaRPr lang="en-US" sz="1200" kern="100" dirty="0">
              <a:solidFill>
                <a:prstClr val="black"/>
              </a:solidFill>
              <a:latin typeface="Consolas" pitchFamily="49" charset="0"/>
              <a:ea typeface="Calibri" panose="020F0502020204030204" pitchFamily="34" charset="0"/>
              <a:cs typeface="Consolas" panose="020B0609020204030204" pitchFamily="49" charset="0"/>
            </a:endParaRPr>
          </a:p>
          <a:p>
            <a:pPr indent="-342900" defTabSz="-13873163" fontAlgn="base">
              <a:lnSpc>
                <a:spcPct val="107000"/>
              </a:lnSpc>
            </a:pPr>
            <a:r>
              <a:rPr lang="en-US" sz="1200" kern="0" dirty="0" err="1">
                <a:solidFill>
                  <a:srgbClr val="00008B"/>
                </a:solidFill>
                <a:latin typeface="Consolas" pitchFamily="49" charset="0"/>
                <a:ea typeface="Calibri" panose="020F0502020204030204" pitchFamily="34" charset="0"/>
                <a:cs typeface="Consolas" panose="020B0609020204030204" pitchFamily="49" charset="0"/>
              </a:rPr>
              <a:t>foreach</a:t>
            </a:r>
            <a:r>
              <a:rPr lang="en-US" sz="1200" kern="0" dirty="0">
                <a:solidFill>
                  <a:prstClr val="black"/>
                </a:solidFill>
                <a:latin typeface="Consolas" pitchFamily="49" charset="0"/>
                <a:ea typeface="Calibri" panose="020F0502020204030204" pitchFamily="34" charset="0"/>
                <a:cs typeface="Consolas" panose="020B0609020204030204" pitchFamily="49" charset="0"/>
              </a:rPr>
              <a:t>(</a:t>
            </a:r>
            <a:r>
              <a:rPr lang="en-US" sz="1200" kern="0" dirty="0">
                <a:solidFill>
                  <a:srgbClr val="FF4500"/>
                </a:solidFill>
                <a:latin typeface="Consolas" pitchFamily="49" charset="0"/>
                <a:ea typeface="Calibri" panose="020F0502020204030204" pitchFamily="34" charset="0"/>
                <a:cs typeface="Consolas" panose="020B0609020204030204" pitchFamily="49" charset="0"/>
              </a:rPr>
              <a:t>$feature</a:t>
            </a: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a:solidFill>
                  <a:srgbClr val="00008B"/>
                </a:solidFill>
                <a:latin typeface="Consolas" pitchFamily="49" charset="0"/>
                <a:ea typeface="Calibri" panose="020F0502020204030204" pitchFamily="34" charset="0"/>
                <a:cs typeface="Consolas" panose="020B0609020204030204" pitchFamily="49" charset="0"/>
              </a:rPr>
              <a:t>in</a:t>
            </a: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a:solidFill>
                  <a:srgbClr val="FF4500"/>
                </a:solidFill>
                <a:latin typeface="Consolas" pitchFamily="49" charset="0"/>
                <a:ea typeface="Calibri" panose="020F0502020204030204" pitchFamily="34" charset="0"/>
                <a:cs typeface="Consolas" panose="020B0609020204030204" pitchFamily="49" charset="0"/>
              </a:rPr>
              <a:t>$features</a:t>
            </a:r>
            <a:r>
              <a:rPr lang="en-US" sz="1200" kern="0" dirty="0">
                <a:solidFill>
                  <a:prstClr val="black"/>
                </a:solidFill>
                <a:latin typeface="Consolas" pitchFamily="49" charset="0"/>
                <a:ea typeface="Calibri" panose="020F0502020204030204" pitchFamily="34" charset="0"/>
                <a:cs typeface="Consolas" panose="020B0609020204030204" pitchFamily="49" charset="0"/>
              </a:rPr>
              <a:t>){</a:t>
            </a:r>
            <a:endParaRPr lang="en-US" sz="1200" kern="100" dirty="0">
              <a:solidFill>
                <a:prstClr val="black"/>
              </a:solidFill>
              <a:latin typeface="Consolas" pitchFamily="49" charset="0"/>
              <a:ea typeface="Calibri" panose="020F0502020204030204" pitchFamily="34" charset="0"/>
              <a:cs typeface="Consolas" panose="020B0609020204030204" pitchFamily="49" charset="0"/>
            </a:endParaRPr>
          </a:p>
          <a:p>
            <a:pPr indent="-342900" defTabSz="-13873163" fontAlgn="base">
              <a:lnSpc>
                <a:spcPct val="107000"/>
              </a:lnSpc>
            </a:pP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a:solidFill>
                  <a:srgbClr val="0000FF"/>
                </a:solidFill>
                <a:latin typeface="Consolas" pitchFamily="49" charset="0"/>
                <a:ea typeface="Calibri" panose="020F0502020204030204" pitchFamily="34" charset="0"/>
                <a:cs typeface="Consolas" panose="020B0609020204030204" pitchFamily="49" charset="0"/>
              </a:rPr>
              <a:t>Write-Host</a:t>
            </a: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a:solidFill>
                  <a:srgbClr val="8B0000"/>
                </a:solidFill>
                <a:latin typeface="Consolas" pitchFamily="49" charset="0"/>
                <a:ea typeface="Calibri" panose="020F0502020204030204" pitchFamily="34" charset="0"/>
                <a:cs typeface="Consolas" panose="020B0609020204030204" pitchFamily="49" charset="0"/>
              </a:rPr>
              <a:t>"Updating feature in "</a:t>
            </a:r>
            <a:r>
              <a:rPr lang="en-US" sz="1200" kern="0" dirty="0">
                <a:solidFill>
                  <a:srgbClr val="FF4500"/>
                </a:solidFill>
                <a:latin typeface="Consolas" pitchFamily="49" charset="0"/>
                <a:ea typeface="Calibri" panose="020F0502020204030204" pitchFamily="34" charset="0"/>
                <a:cs typeface="Consolas" panose="020B0609020204030204" pitchFamily="49" charset="0"/>
              </a:rPr>
              <a:t>$</a:t>
            </a:r>
            <a:r>
              <a:rPr lang="en-US" sz="1200" kern="0" dirty="0" err="1">
                <a:solidFill>
                  <a:srgbClr val="FF4500"/>
                </a:solidFill>
                <a:latin typeface="Consolas" pitchFamily="49" charset="0"/>
                <a:ea typeface="Calibri" panose="020F0502020204030204" pitchFamily="34" charset="0"/>
                <a:cs typeface="Consolas" panose="020B0609020204030204" pitchFamily="49" charset="0"/>
              </a:rPr>
              <a:t>feature</a:t>
            </a:r>
            <a:r>
              <a:rPr lang="en-US" sz="1200" kern="0" dirty="0" err="1">
                <a:solidFill>
                  <a:srgbClr val="A9A9A9"/>
                </a:solidFill>
                <a:latin typeface="Consolas" pitchFamily="49" charset="0"/>
                <a:ea typeface="Calibri" panose="020F0502020204030204" pitchFamily="34" charset="0"/>
                <a:cs typeface="Consolas" panose="020B0609020204030204" pitchFamily="49" charset="0"/>
              </a:rPr>
              <a:t>.</a:t>
            </a:r>
            <a:r>
              <a:rPr lang="en-US" sz="1200" kern="0" dirty="0" err="1">
                <a:solidFill>
                  <a:prstClr val="black"/>
                </a:solidFill>
                <a:latin typeface="Consolas" pitchFamily="49" charset="0"/>
                <a:ea typeface="Calibri" panose="020F0502020204030204" pitchFamily="34" charset="0"/>
                <a:cs typeface="Consolas" panose="020B0609020204030204" pitchFamily="49" charset="0"/>
              </a:rPr>
              <a:t>Parent</a:t>
            </a:r>
            <a:r>
              <a:rPr lang="en-US" sz="1200" kern="0" dirty="0" err="1">
                <a:solidFill>
                  <a:srgbClr val="A9A9A9"/>
                </a:solidFill>
                <a:latin typeface="Consolas" pitchFamily="49" charset="0"/>
                <a:ea typeface="Calibri" panose="020F0502020204030204" pitchFamily="34" charset="0"/>
                <a:cs typeface="Consolas" panose="020B0609020204030204" pitchFamily="49" charset="0"/>
              </a:rPr>
              <a:t>.</a:t>
            </a:r>
            <a:r>
              <a:rPr lang="en-US" sz="1200" kern="0" dirty="0" err="1">
                <a:solidFill>
                  <a:prstClr val="black"/>
                </a:solidFill>
                <a:latin typeface="Consolas" pitchFamily="49" charset="0"/>
                <a:ea typeface="Calibri" panose="020F0502020204030204" pitchFamily="34" charset="0"/>
                <a:cs typeface="Consolas" panose="020B0609020204030204" pitchFamily="49" charset="0"/>
              </a:rPr>
              <a:t>Url</a:t>
            </a:r>
            <a:endParaRPr lang="en-US" sz="1200" kern="100" dirty="0">
              <a:solidFill>
                <a:prstClr val="black"/>
              </a:solidFill>
              <a:latin typeface="Consolas" pitchFamily="49" charset="0"/>
              <a:ea typeface="Calibri" panose="020F0502020204030204" pitchFamily="34" charset="0"/>
              <a:cs typeface="Consolas" panose="020B0609020204030204" pitchFamily="49" charset="0"/>
            </a:endParaRPr>
          </a:p>
          <a:p>
            <a:pPr indent="-342900" defTabSz="-13873163" fontAlgn="base">
              <a:lnSpc>
                <a:spcPct val="107000"/>
              </a:lnSpc>
            </a:pP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a:solidFill>
                  <a:srgbClr val="FF4500"/>
                </a:solidFill>
                <a:latin typeface="Consolas" pitchFamily="49" charset="0"/>
                <a:ea typeface="Calibri" panose="020F0502020204030204" pitchFamily="34" charset="0"/>
                <a:cs typeface="Consolas" panose="020B0609020204030204" pitchFamily="49" charset="0"/>
              </a:rPr>
              <a:t>$</a:t>
            </a:r>
            <a:r>
              <a:rPr lang="en-US" sz="1200" kern="0" dirty="0" err="1">
                <a:solidFill>
                  <a:srgbClr val="FF4500"/>
                </a:solidFill>
                <a:latin typeface="Consolas" pitchFamily="49" charset="0"/>
                <a:ea typeface="Calibri" panose="020F0502020204030204" pitchFamily="34" charset="0"/>
                <a:cs typeface="Consolas" panose="020B0609020204030204" pitchFamily="49" charset="0"/>
              </a:rPr>
              <a:t>feature</a:t>
            </a:r>
            <a:r>
              <a:rPr lang="en-US" sz="1200" kern="0" dirty="0" err="1">
                <a:solidFill>
                  <a:srgbClr val="A9A9A9"/>
                </a:solidFill>
                <a:latin typeface="Consolas" pitchFamily="49" charset="0"/>
                <a:ea typeface="Calibri" panose="020F0502020204030204" pitchFamily="34" charset="0"/>
                <a:cs typeface="Consolas" panose="020B0609020204030204" pitchFamily="49" charset="0"/>
              </a:rPr>
              <a:t>.</a:t>
            </a:r>
            <a:r>
              <a:rPr lang="en-US" sz="1200" kern="0" dirty="0" err="1">
                <a:solidFill>
                  <a:prstClr val="black"/>
                </a:solidFill>
                <a:latin typeface="Consolas" pitchFamily="49" charset="0"/>
                <a:ea typeface="Calibri" panose="020F0502020204030204" pitchFamily="34" charset="0"/>
                <a:cs typeface="Consolas" panose="020B0609020204030204" pitchFamily="49" charset="0"/>
              </a:rPr>
              <a:t>Upgrade</a:t>
            </a:r>
            <a:r>
              <a:rPr lang="en-US" sz="1200" kern="0" dirty="0">
                <a:solidFill>
                  <a:prstClr val="black"/>
                </a:solidFill>
                <a:latin typeface="Consolas" pitchFamily="49" charset="0"/>
                <a:ea typeface="Calibri" panose="020F0502020204030204" pitchFamily="34" charset="0"/>
                <a:cs typeface="Consolas" panose="020B0609020204030204" pitchFamily="49" charset="0"/>
              </a:rPr>
              <a:t>(</a:t>
            </a:r>
            <a:r>
              <a:rPr lang="en-US" sz="1200" kern="0" dirty="0">
                <a:solidFill>
                  <a:srgbClr val="FF4500"/>
                </a:solidFill>
                <a:latin typeface="Consolas" pitchFamily="49" charset="0"/>
                <a:ea typeface="Calibri" panose="020F0502020204030204" pitchFamily="34" charset="0"/>
                <a:cs typeface="Consolas" panose="020B0609020204030204" pitchFamily="49" charset="0"/>
              </a:rPr>
              <a:t>$true</a:t>
            </a:r>
            <a:r>
              <a:rPr lang="en-US" sz="1200" kern="0" dirty="0">
                <a:solidFill>
                  <a:prstClr val="black"/>
                </a:solidFill>
                <a:latin typeface="Consolas" pitchFamily="49" charset="0"/>
                <a:ea typeface="Calibri" panose="020F0502020204030204" pitchFamily="34" charset="0"/>
                <a:cs typeface="Consolas" panose="020B0609020204030204" pitchFamily="49" charset="0"/>
              </a:rPr>
              <a:t>)</a:t>
            </a:r>
            <a:endParaRPr lang="en-US" sz="1200" kern="100" dirty="0">
              <a:solidFill>
                <a:prstClr val="black"/>
              </a:solidFill>
              <a:latin typeface="Consolas" pitchFamily="49" charset="0"/>
              <a:ea typeface="Calibri" panose="020F0502020204030204" pitchFamily="34" charset="0"/>
              <a:cs typeface="Consolas" panose="020B0609020204030204" pitchFamily="49" charset="0"/>
            </a:endParaRPr>
          </a:p>
          <a:p>
            <a:pPr indent="-342900" defTabSz="-13873163" fontAlgn="base">
              <a:lnSpc>
                <a:spcPct val="107000"/>
              </a:lnSpc>
            </a:pP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endParaRPr lang="en-US" sz="1200" kern="100" dirty="0">
              <a:solidFill>
                <a:prstClr val="black"/>
              </a:solidFill>
              <a:latin typeface="Consolas"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37803732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Upgrading Content Types – Special Note</a:t>
            </a:r>
            <a:endParaRPr lang="en-US" dirty="0"/>
          </a:p>
        </p:txBody>
      </p:sp>
      <p:sp>
        <p:nvSpPr>
          <p:cNvPr id="3" name="Content Placeholder 2"/>
          <p:cNvSpPr>
            <a:spLocks noGrp="1"/>
          </p:cNvSpPr>
          <p:nvPr>
            <p:ph idx="1"/>
          </p:nvPr>
        </p:nvSpPr>
        <p:spPr/>
        <p:txBody>
          <a:bodyPr/>
          <a:lstStyle/>
          <a:p>
            <a:r>
              <a:rPr lang="en-US" dirty="0" smtClean="0"/>
              <a:t>Upgrading content types should be thoroughly tested in each scenario</a:t>
            </a:r>
          </a:p>
          <a:p>
            <a:r>
              <a:rPr lang="en-US" dirty="0" smtClean="0"/>
              <a:t>Strongly recommended to read the </a:t>
            </a:r>
            <a:br>
              <a:rPr lang="en-US" dirty="0" smtClean="0"/>
            </a:br>
            <a:r>
              <a:rPr lang="en-US" dirty="0" smtClean="0"/>
              <a:t>following resources:</a:t>
            </a:r>
          </a:p>
          <a:p>
            <a:pPr lvl="1"/>
            <a:r>
              <a:rPr lang="en-US" sz="2000" dirty="0"/>
              <a:t>Patterns &amp; Practices: SharePoint Guidance</a:t>
            </a:r>
            <a:br>
              <a:rPr lang="en-US" sz="2000" dirty="0"/>
            </a:br>
            <a:r>
              <a:rPr lang="en-US" sz="2000" dirty="0">
                <a:hlinkClick r:id="rId3"/>
              </a:rPr>
              <a:t>http://msdn.microsoft.com/en-us/library/ff770300.aspx</a:t>
            </a:r>
            <a:endParaRPr lang="en-US" sz="2000" dirty="0"/>
          </a:p>
          <a:p>
            <a:pPr lvl="1"/>
            <a:r>
              <a:rPr lang="en-US" sz="2000" dirty="0"/>
              <a:t>P&amp;P: SharePoint Guidance: Columns, Lists &amp; Content Types</a:t>
            </a:r>
            <a:br>
              <a:rPr lang="en-US" sz="2000" dirty="0"/>
            </a:br>
            <a:r>
              <a:rPr lang="en-US" sz="2000" dirty="0">
                <a:hlinkClick r:id="rId4"/>
              </a:rPr>
              <a:t>http://msdn.microsoft.com/en-us/library/ff798404.aspx</a:t>
            </a:r>
            <a:endParaRPr lang="en-US" sz="2000" dirty="0"/>
          </a:p>
          <a:p>
            <a:pPr lvl="1"/>
            <a:r>
              <a:rPr lang="en-US" sz="2000" dirty="0"/>
              <a:t>MSDN Documentation: Updating Content Types</a:t>
            </a:r>
            <a:br>
              <a:rPr lang="en-US" sz="2000" dirty="0"/>
            </a:br>
            <a:r>
              <a:rPr lang="en-US" sz="2000" dirty="0">
                <a:hlinkClick r:id="rId5"/>
              </a:rPr>
              <a:t>http://msdn.microsoft.com/en-us/library/aa543504.aspx</a:t>
            </a:r>
            <a:r>
              <a:rPr lang="en-US" sz="2000" dirty="0"/>
              <a:t> </a:t>
            </a:r>
          </a:p>
        </p:txBody>
      </p:sp>
    </p:spTree>
    <p:extLst>
      <p:ext uri="{BB962C8B-B14F-4D97-AF65-F5344CB8AC3E}">
        <p14:creationId xmlns:p14="http://schemas.microsoft.com/office/powerpoint/2010/main" val="40542160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Custom Lists using CSOM</a:t>
            </a:r>
          </a:p>
        </p:txBody>
      </p:sp>
    </p:spTree>
    <p:extLst>
      <p:ext uri="{BB962C8B-B14F-4D97-AF65-F5344CB8AC3E}">
        <p14:creationId xmlns:p14="http://schemas.microsoft.com/office/powerpoint/2010/main" val="3049881232"/>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Error Handling</a:t>
            </a:r>
            <a:endParaRPr lang="en-US" dirty="0"/>
          </a:p>
        </p:txBody>
      </p:sp>
      <p:sp>
        <p:nvSpPr>
          <p:cNvPr id="3" name="Content Placeholder 2"/>
          <p:cNvSpPr>
            <a:spLocks noGrp="1"/>
          </p:cNvSpPr>
          <p:nvPr>
            <p:ph idx="1"/>
          </p:nvPr>
        </p:nvSpPr>
        <p:spPr/>
        <p:txBody>
          <a:bodyPr/>
          <a:lstStyle/>
          <a:p>
            <a:r>
              <a:rPr lang="en-US" dirty="0" smtClean="0"/>
              <a:t>CSOM supports structured exception handling </a:t>
            </a:r>
          </a:p>
          <a:p>
            <a:pPr lvl="1"/>
            <a:r>
              <a:rPr lang="en-US" dirty="0" smtClean="0"/>
              <a:t>However, it’s an API not a language feature</a:t>
            </a:r>
            <a:endParaRPr lang="en-US" dirty="0"/>
          </a:p>
          <a:p>
            <a:pPr lvl="1"/>
            <a:r>
              <a:rPr lang="en-US" dirty="0" smtClean="0"/>
              <a:t>Reduces </a:t>
            </a:r>
            <a:r>
              <a:rPr lang="en-US" dirty="0"/>
              <a:t>chatty </a:t>
            </a:r>
            <a:r>
              <a:rPr lang="en-US" dirty="0" smtClean="0"/>
              <a:t>&amp; time consuming round-trips to server</a:t>
            </a:r>
          </a:p>
          <a:p>
            <a:pPr marL="0" indent="0">
              <a:buNone/>
            </a:pPr>
            <a:endParaRPr lang="en-US" dirty="0" smtClean="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9490" y="3034259"/>
            <a:ext cx="4994844" cy="3429000"/>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39677726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List</a:t>
            </a:r>
            <a:endParaRPr lang="en-US" dirty="0"/>
          </a:p>
        </p:txBody>
      </p:sp>
      <p:pic>
        <p:nvPicPr>
          <p:cNvPr id="3" name="Picture 2"/>
          <p:cNvPicPr>
            <a:picLocks noChangeAspect="1"/>
          </p:cNvPicPr>
          <p:nvPr/>
        </p:nvPicPr>
        <p:blipFill>
          <a:blip r:embed="rId2"/>
          <a:stretch>
            <a:fillRect/>
          </a:stretch>
        </p:blipFill>
        <p:spPr>
          <a:xfrm>
            <a:off x="825369" y="1450299"/>
            <a:ext cx="8713078" cy="4006121"/>
          </a:xfrm>
          <a:prstGeom prst="rect">
            <a:avLst/>
          </a:prstGeom>
          <a:ln>
            <a:solidFill>
              <a:schemeClr val="bg1">
                <a:lumMod val="50000"/>
              </a:schemeClr>
            </a:solidFill>
          </a:ln>
        </p:spPr>
      </p:pic>
    </p:spTree>
    <p:extLst>
      <p:ext uri="{BB962C8B-B14F-4D97-AF65-F5344CB8AC3E}">
        <p14:creationId xmlns:p14="http://schemas.microsoft.com/office/powerpoint/2010/main" val="3713310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Checking Whether the List Already Exists</a:t>
            </a:r>
            <a:endParaRPr lang="en-US" dirty="0"/>
          </a:p>
        </p:txBody>
      </p:sp>
      <p:pic>
        <p:nvPicPr>
          <p:cNvPr id="5" name="Picture 4"/>
          <p:cNvPicPr>
            <a:picLocks noChangeAspect="1"/>
          </p:cNvPicPr>
          <p:nvPr/>
        </p:nvPicPr>
        <p:blipFill>
          <a:blip r:embed="rId2"/>
          <a:stretch>
            <a:fillRect/>
          </a:stretch>
        </p:blipFill>
        <p:spPr>
          <a:xfrm>
            <a:off x="1827212" y="1219201"/>
            <a:ext cx="8053388" cy="5219045"/>
          </a:xfrm>
          <a:prstGeom prst="rect">
            <a:avLst/>
          </a:prstGeom>
          <a:ln>
            <a:solidFill>
              <a:schemeClr val="bg1">
                <a:lumMod val="50000"/>
              </a:schemeClr>
            </a:solidFill>
          </a:ln>
        </p:spPr>
      </p:pic>
      <p:sp>
        <p:nvSpPr>
          <p:cNvPr id="6" name="Rectangle 5"/>
          <p:cNvSpPr/>
          <p:nvPr/>
        </p:nvSpPr>
        <p:spPr>
          <a:xfrm>
            <a:off x="1903412" y="2057400"/>
            <a:ext cx="6705600" cy="1447800"/>
          </a:xfrm>
          <a:prstGeom prst="rect">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8502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9495" y="1814699"/>
            <a:ext cx="7166650" cy="2880360"/>
          </a:xfrm>
        </p:spPr>
        <p:txBody>
          <a:bodyPr/>
          <a:lstStyle/>
          <a:p>
            <a:r>
              <a:rPr lang="en-US" sz="3136" dirty="0"/>
              <a:t>Site Columns and Content Types</a:t>
            </a:r>
          </a:p>
          <a:p>
            <a:r>
              <a:rPr lang="en-US" sz="3136" dirty="0"/>
              <a:t>Creating </a:t>
            </a:r>
            <a:r>
              <a:rPr lang="en-US" sz="3136" dirty="0" smtClean="0"/>
              <a:t>Custom Lists using XML</a:t>
            </a:r>
            <a:endParaRPr lang="en-US" sz="3136" dirty="0"/>
          </a:p>
          <a:p>
            <a:r>
              <a:rPr lang="en-US" sz="3136" dirty="0"/>
              <a:t>Updating </a:t>
            </a:r>
            <a:r>
              <a:rPr lang="en-US" sz="3136" dirty="0" smtClean="0"/>
              <a:t>Site Columns and Content Types</a:t>
            </a:r>
          </a:p>
          <a:p>
            <a:r>
              <a:rPr lang="en-US" sz="3136" dirty="0"/>
              <a:t>Creating Custom Lists using </a:t>
            </a:r>
            <a:r>
              <a:rPr lang="en-US" sz="3136" dirty="0" smtClean="0"/>
              <a:t>CSOM</a:t>
            </a:r>
            <a:endParaRPr lang="en-US" sz="3136" dirty="0"/>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71513" y="1906106"/>
            <a:ext cx="4300003" cy="2864463"/>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591341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List Items</a:t>
            </a:r>
            <a:endParaRPr lang="en-US" dirty="0"/>
          </a:p>
        </p:txBody>
      </p:sp>
      <p:pic>
        <p:nvPicPr>
          <p:cNvPr id="3" name="Picture 2"/>
          <p:cNvPicPr>
            <a:picLocks noChangeAspect="1"/>
          </p:cNvPicPr>
          <p:nvPr/>
        </p:nvPicPr>
        <p:blipFill>
          <a:blip r:embed="rId2"/>
          <a:stretch>
            <a:fillRect/>
          </a:stretch>
        </p:blipFill>
        <p:spPr>
          <a:xfrm>
            <a:off x="1230103" y="1475282"/>
            <a:ext cx="7772922" cy="3614738"/>
          </a:xfrm>
          <a:prstGeom prst="rect">
            <a:avLst/>
          </a:prstGeom>
          <a:solidFill>
            <a:schemeClr val="bg1">
              <a:lumMod val="50000"/>
            </a:schemeClr>
          </a:solidFill>
          <a:ln>
            <a:solidFill>
              <a:schemeClr val="bg1">
                <a:lumMod val="50000"/>
              </a:schemeClr>
            </a:solidFill>
          </a:ln>
        </p:spPr>
      </p:pic>
    </p:spTree>
    <p:extLst>
      <p:ext uri="{BB962C8B-B14F-4D97-AF65-F5344CB8AC3E}">
        <p14:creationId xmlns:p14="http://schemas.microsoft.com/office/powerpoint/2010/main" val="22284939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Creating site columns, content types and lists using CSOM</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4292977658"/>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9106732"/>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Site Columns and Content Types</a:t>
            </a:r>
          </a:p>
        </p:txBody>
      </p:sp>
    </p:spTree>
    <p:extLst>
      <p:ext uri="{BB962C8B-B14F-4D97-AF65-F5344CB8AC3E}">
        <p14:creationId xmlns:p14="http://schemas.microsoft.com/office/powerpoint/2010/main" val="297889082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Site Columns</a:t>
            </a:r>
            <a:endParaRPr lang="en-US" dirty="0"/>
          </a:p>
        </p:txBody>
      </p:sp>
      <p:sp>
        <p:nvSpPr>
          <p:cNvPr id="3" name="Content Placeholder 2"/>
          <p:cNvSpPr>
            <a:spLocks noGrp="1"/>
          </p:cNvSpPr>
          <p:nvPr>
            <p:ph idx="1"/>
          </p:nvPr>
        </p:nvSpPr>
        <p:spPr>
          <a:xfrm>
            <a:off x="507867" y="1133007"/>
            <a:ext cx="11173090" cy="5181600"/>
          </a:xfrm>
        </p:spPr>
        <p:txBody>
          <a:bodyPr/>
          <a:lstStyle/>
          <a:p>
            <a:r>
              <a:rPr lang="en-US" sz="3200" dirty="0" smtClean="0"/>
              <a:t>Reusable column templates that define…</a:t>
            </a:r>
          </a:p>
          <a:p>
            <a:pPr lvl="1"/>
            <a:r>
              <a:rPr lang="en-US" sz="2000" dirty="0" smtClean="0"/>
              <a:t>The underlying field type for column value</a:t>
            </a:r>
          </a:p>
          <a:p>
            <a:pPr lvl="1"/>
            <a:r>
              <a:rPr lang="en-US" sz="2000" dirty="0" smtClean="0"/>
              <a:t>The default value</a:t>
            </a:r>
          </a:p>
          <a:p>
            <a:pPr lvl="1"/>
            <a:r>
              <a:rPr lang="en-US" sz="2000" dirty="0" smtClean="0"/>
              <a:t>Rendering characteristics</a:t>
            </a:r>
          </a:p>
          <a:p>
            <a:r>
              <a:rPr lang="en-US" sz="3200" dirty="0" smtClean="0"/>
              <a:t>Each site has its own Site Column Gallery</a:t>
            </a:r>
          </a:p>
          <a:p>
            <a:pPr lvl="1"/>
            <a:r>
              <a:rPr lang="en-US" sz="2000" dirty="0" smtClean="0"/>
              <a:t>Site columns available in current site and sites below</a:t>
            </a:r>
          </a:p>
          <a:p>
            <a:pPr lvl="1"/>
            <a:r>
              <a:rPr lang="en-US" sz="2000" dirty="0" smtClean="0"/>
              <a:t>Site columns in top site available to site collection</a:t>
            </a:r>
            <a:endParaRPr lang="en-US" sz="2000" dirty="0"/>
          </a:p>
        </p:txBody>
      </p:sp>
      <p:pic>
        <p:nvPicPr>
          <p:cNvPr id="4" name="Picture 3"/>
          <p:cNvPicPr>
            <a:picLocks noChangeAspect="1"/>
          </p:cNvPicPr>
          <p:nvPr/>
        </p:nvPicPr>
        <p:blipFill>
          <a:blip r:embed="rId3"/>
          <a:stretch>
            <a:fillRect/>
          </a:stretch>
        </p:blipFill>
        <p:spPr>
          <a:xfrm>
            <a:off x="1206370" y="4127291"/>
            <a:ext cx="7696200" cy="2531644"/>
          </a:xfrm>
          <a:prstGeom prst="rect">
            <a:avLst/>
          </a:prstGeom>
          <a:ln>
            <a:solidFill>
              <a:schemeClr val="bg1">
                <a:lumMod val="50000"/>
              </a:schemeClr>
            </a:solidFill>
          </a:ln>
        </p:spPr>
      </p:pic>
    </p:spTree>
    <p:extLst>
      <p:ext uri="{BB962C8B-B14F-4D97-AF65-F5344CB8AC3E}">
        <p14:creationId xmlns:p14="http://schemas.microsoft.com/office/powerpoint/2010/main" val="41643330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Types</a:t>
            </a:r>
            <a:endParaRPr lang="en-US" dirty="0"/>
          </a:p>
        </p:txBody>
      </p:sp>
      <p:sp>
        <p:nvSpPr>
          <p:cNvPr id="3" name="Content Placeholder 2"/>
          <p:cNvSpPr>
            <a:spLocks noGrp="1"/>
          </p:cNvSpPr>
          <p:nvPr>
            <p:ph idx="1"/>
          </p:nvPr>
        </p:nvSpPr>
        <p:spPr/>
        <p:txBody>
          <a:bodyPr/>
          <a:lstStyle/>
          <a:p>
            <a:r>
              <a:rPr lang="en-US" dirty="0"/>
              <a:t>Reusable </a:t>
            </a:r>
            <a:r>
              <a:rPr lang="en-US" dirty="0" smtClean="0"/>
              <a:t>item/document templates </a:t>
            </a:r>
            <a:r>
              <a:rPr lang="en-US" dirty="0"/>
              <a:t>that define…</a:t>
            </a:r>
          </a:p>
          <a:p>
            <a:pPr lvl="1"/>
            <a:r>
              <a:rPr lang="en-US" dirty="0" smtClean="0"/>
              <a:t>A parent content type</a:t>
            </a:r>
          </a:p>
          <a:p>
            <a:pPr lvl="1"/>
            <a:r>
              <a:rPr lang="en-US" dirty="0" smtClean="0"/>
              <a:t>A collection of site columns</a:t>
            </a:r>
          </a:p>
          <a:p>
            <a:pPr lvl="1"/>
            <a:endParaRPr lang="en-US" dirty="0"/>
          </a:p>
          <a:p>
            <a:r>
              <a:rPr lang="en-US" dirty="0"/>
              <a:t>Each site has its own </a:t>
            </a:r>
            <a:r>
              <a:rPr lang="en-US" dirty="0" smtClean="0"/>
              <a:t>Content Type Gallery</a:t>
            </a:r>
            <a:endParaRPr lang="en-US" dirty="0"/>
          </a:p>
          <a:p>
            <a:pPr lvl="1"/>
            <a:r>
              <a:rPr lang="en-US" dirty="0" smtClean="0"/>
              <a:t>Content types available </a:t>
            </a:r>
            <a:r>
              <a:rPr lang="en-US" dirty="0"/>
              <a:t>in current site and sites below</a:t>
            </a:r>
          </a:p>
          <a:p>
            <a:pPr lvl="1"/>
            <a:r>
              <a:rPr lang="en-US" dirty="0"/>
              <a:t>Content types </a:t>
            </a:r>
            <a:r>
              <a:rPr lang="en-US" dirty="0" smtClean="0"/>
              <a:t>in </a:t>
            </a:r>
            <a:r>
              <a:rPr lang="en-US" dirty="0"/>
              <a:t>top site available to site collection</a:t>
            </a:r>
          </a:p>
          <a:p>
            <a:endParaRPr lang="en-US" dirty="0"/>
          </a:p>
        </p:txBody>
      </p:sp>
    </p:spTree>
    <p:extLst>
      <p:ext uri="{BB962C8B-B14F-4D97-AF65-F5344CB8AC3E}">
        <p14:creationId xmlns:p14="http://schemas.microsoft.com/office/powerpoint/2010/main" val="5114144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p:txBody>
          <a:bodyPr>
            <a:normAutofit/>
          </a:bodyPr>
          <a:lstStyle/>
          <a:p>
            <a:r>
              <a:rPr lang="en-US" sz="2400" dirty="0"/>
              <a:t>Content types designed in hierarchy</a:t>
            </a:r>
          </a:p>
          <a:p>
            <a:pPr lvl="1"/>
            <a:r>
              <a:rPr lang="en-US" sz="2000" dirty="0"/>
              <a:t>All content types inherit (aka derive) from </a:t>
            </a:r>
            <a:r>
              <a:rPr lang="en-US" sz="2000" b="1" dirty="0"/>
              <a:t>Item</a:t>
            </a:r>
          </a:p>
          <a:p>
            <a:pPr lvl="1"/>
            <a:r>
              <a:rPr lang="en-US" sz="2000" dirty="0"/>
              <a:t>Child content type inherits site columns from parent</a:t>
            </a:r>
          </a:p>
          <a:p>
            <a:pPr lvl="1"/>
            <a:r>
              <a:rPr lang="en-US" sz="2000" dirty="0"/>
              <a:t>Child content type can add new site columns</a:t>
            </a:r>
          </a:p>
          <a:p>
            <a:pPr lvl="1"/>
            <a:r>
              <a:rPr lang="en-US" sz="2000" dirty="0"/>
              <a:t>Child content type can remove site columns inherited from parent</a:t>
            </a:r>
          </a:p>
        </p:txBody>
      </p:sp>
      <p:sp>
        <p:nvSpPr>
          <p:cNvPr id="2" name="Title 1"/>
          <p:cNvSpPr>
            <a:spLocks noGrp="1"/>
          </p:cNvSpPr>
          <p:nvPr>
            <p:ph type="title"/>
          </p:nvPr>
        </p:nvSpPr>
        <p:spPr/>
        <p:txBody>
          <a:bodyPr/>
          <a:lstStyle/>
          <a:p>
            <a:r>
              <a:rPr lang="en-US" dirty="0" smtClean="0"/>
              <a:t>Content Type Hierarchy</a:t>
            </a:r>
            <a:endParaRPr lang="en-US" dirty="0"/>
          </a:p>
        </p:txBody>
      </p:sp>
      <p:grpSp>
        <p:nvGrpSpPr>
          <p:cNvPr id="11" name="Group 10"/>
          <p:cNvGrpSpPr/>
          <p:nvPr/>
        </p:nvGrpSpPr>
        <p:grpSpPr>
          <a:xfrm>
            <a:off x="2741612" y="3581400"/>
            <a:ext cx="4017818" cy="3048000"/>
            <a:chOff x="2057401" y="3352802"/>
            <a:chExt cx="4419602" cy="3352801"/>
          </a:xfrm>
        </p:grpSpPr>
        <p:sp>
          <p:nvSpPr>
            <p:cNvPr id="53" name="Rectangle 52"/>
            <p:cNvSpPr/>
            <p:nvPr/>
          </p:nvSpPr>
          <p:spPr>
            <a:xfrm>
              <a:off x="2057401" y="3352802"/>
              <a:ext cx="4419602" cy="335280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400" dirty="0">
                  <a:solidFill>
                    <a:schemeClr val="tx1"/>
                  </a:solidFill>
                </a:rPr>
                <a:t>SharePoint content type hierarchy</a:t>
              </a:r>
            </a:p>
          </p:txBody>
        </p:sp>
        <p:sp>
          <p:nvSpPr>
            <p:cNvPr id="4" name="Rectangle 3"/>
            <p:cNvSpPr/>
            <p:nvPr/>
          </p:nvSpPr>
          <p:spPr>
            <a:xfrm>
              <a:off x="2232315" y="3714458"/>
              <a:ext cx="1695041" cy="318173"/>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Item</a:t>
              </a:r>
            </a:p>
          </p:txBody>
        </p:sp>
        <p:cxnSp>
          <p:nvCxnSpPr>
            <p:cNvPr id="6" name="Straight Connector 5"/>
            <p:cNvCxnSpPr/>
            <p:nvPr/>
          </p:nvCxnSpPr>
          <p:spPr>
            <a:xfrm>
              <a:off x="3060260" y="4059308"/>
              <a:ext cx="0" cy="152415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387373" y="4151683"/>
              <a:ext cx="1695041" cy="318173"/>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Announcement</a:t>
              </a:r>
            </a:p>
          </p:txBody>
        </p:sp>
        <p:cxnSp>
          <p:nvCxnSpPr>
            <p:cNvPr id="13" name="Straight Arrow Connector 12"/>
            <p:cNvCxnSpPr>
              <a:endCxn id="7" idx="1"/>
            </p:cNvCxnSpPr>
            <p:nvPr/>
          </p:nvCxnSpPr>
          <p:spPr>
            <a:xfrm>
              <a:off x="3060260" y="4310769"/>
              <a:ext cx="32711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3387373" y="4575913"/>
              <a:ext cx="1695041" cy="318173"/>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Contact</a:t>
              </a:r>
            </a:p>
          </p:txBody>
        </p:sp>
        <p:cxnSp>
          <p:nvCxnSpPr>
            <p:cNvPr id="18" name="Straight Arrow Connector 17"/>
            <p:cNvCxnSpPr>
              <a:endCxn id="17" idx="1"/>
            </p:cNvCxnSpPr>
            <p:nvPr/>
          </p:nvCxnSpPr>
          <p:spPr>
            <a:xfrm>
              <a:off x="3060260" y="4735001"/>
              <a:ext cx="32711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387373" y="5000143"/>
              <a:ext cx="1695041" cy="318173"/>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Task</a:t>
              </a:r>
            </a:p>
          </p:txBody>
        </p:sp>
        <p:cxnSp>
          <p:nvCxnSpPr>
            <p:cNvPr id="20" name="Straight Arrow Connector 19"/>
            <p:cNvCxnSpPr>
              <a:endCxn id="19" idx="1"/>
            </p:cNvCxnSpPr>
            <p:nvPr/>
          </p:nvCxnSpPr>
          <p:spPr>
            <a:xfrm>
              <a:off x="3060260" y="5159231"/>
              <a:ext cx="327113"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21" idx="1"/>
            </p:cNvCxnSpPr>
            <p:nvPr/>
          </p:nvCxnSpPr>
          <p:spPr>
            <a:xfrm>
              <a:off x="3060259" y="5583464"/>
              <a:ext cx="327113"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258957" y="5730647"/>
              <a:ext cx="0" cy="675692"/>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4586070" y="5823020"/>
              <a:ext cx="1695041" cy="318173"/>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Form</a:t>
              </a:r>
            </a:p>
          </p:txBody>
        </p:sp>
        <p:cxnSp>
          <p:nvCxnSpPr>
            <p:cNvPr id="30" name="Straight Arrow Connector 29"/>
            <p:cNvCxnSpPr>
              <a:endCxn id="29" idx="1"/>
            </p:cNvCxnSpPr>
            <p:nvPr/>
          </p:nvCxnSpPr>
          <p:spPr>
            <a:xfrm>
              <a:off x="4258957" y="5982107"/>
              <a:ext cx="32711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4586070" y="6247253"/>
              <a:ext cx="1695041" cy="318173"/>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Picture</a:t>
              </a:r>
            </a:p>
          </p:txBody>
        </p:sp>
        <p:cxnSp>
          <p:nvCxnSpPr>
            <p:cNvPr id="32" name="Straight Arrow Connector 31"/>
            <p:cNvCxnSpPr>
              <a:endCxn id="31" idx="1"/>
            </p:cNvCxnSpPr>
            <p:nvPr/>
          </p:nvCxnSpPr>
          <p:spPr>
            <a:xfrm>
              <a:off x="4258957" y="6406342"/>
              <a:ext cx="32711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3387372" y="5424376"/>
              <a:ext cx="1695041" cy="318173"/>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Document</a:t>
              </a:r>
            </a:p>
          </p:txBody>
        </p:sp>
      </p:grpSp>
    </p:spTree>
    <p:extLst>
      <p:ext uri="{BB962C8B-B14F-4D97-AF65-F5344CB8AC3E}">
        <p14:creationId xmlns:p14="http://schemas.microsoft.com/office/powerpoint/2010/main" val="28250683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p:cNvSpPr/>
          <p:nvPr/>
        </p:nvSpPr>
        <p:spPr>
          <a:xfrm>
            <a:off x="2707896" y="3581401"/>
            <a:ext cx="4605717" cy="168025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400" dirty="0">
                <a:solidFill>
                  <a:schemeClr val="tx1"/>
                </a:solidFill>
              </a:rPr>
              <a:t>SharePoint-supplied content types</a:t>
            </a:r>
          </a:p>
        </p:txBody>
      </p:sp>
      <p:sp>
        <p:nvSpPr>
          <p:cNvPr id="47" name="Rectangle 46"/>
          <p:cNvSpPr/>
          <p:nvPr/>
        </p:nvSpPr>
        <p:spPr>
          <a:xfrm>
            <a:off x="2707896" y="5397453"/>
            <a:ext cx="4605717" cy="1271763"/>
          </a:xfrm>
          <a:prstGeom prst="rect">
            <a:avLst/>
          </a:prstGeom>
          <a:solidFill>
            <a:schemeClr val="accent5">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r>
              <a:rPr lang="en-US" sz="1400" dirty="0">
                <a:solidFill>
                  <a:schemeClr val="tx1"/>
                </a:solidFill>
              </a:rPr>
              <a:t>Custom content types</a:t>
            </a:r>
          </a:p>
        </p:txBody>
      </p:sp>
      <p:sp>
        <p:nvSpPr>
          <p:cNvPr id="2" name="Title 1"/>
          <p:cNvSpPr>
            <a:spLocks noGrp="1"/>
          </p:cNvSpPr>
          <p:nvPr>
            <p:ph type="title"/>
          </p:nvPr>
        </p:nvSpPr>
        <p:spPr/>
        <p:txBody>
          <a:bodyPr/>
          <a:lstStyle/>
          <a:p>
            <a:r>
              <a:rPr lang="en-US" smtClean="0"/>
              <a:t>Creating Custom Content Types</a:t>
            </a:r>
            <a:endParaRPr lang="en-US" dirty="0"/>
          </a:p>
        </p:txBody>
      </p:sp>
      <p:sp>
        <p:nvSpPr>
          <p:cNvPr id="24" name="Content Placeholder 23"/>
          <p:cNvSpPr>
            <a:spLocks noGrp="1"/>
          </p:cNvSpPr>
          <p:nvPr>
            <p:ph idx="1"/>
          </p:nvPr>
        </p:nvSpPr>
        <p:spPr/>
        <p:txBody>
          <a:bodyPr>
            <a:normAutofit/>
          </a:bodyPr>
          <a:lstStyle/>
          <a:p>
            <a:r>
              <a:rPr lang="en-US" sz="2400" dirty="0"/>
              <a:t>Creating a custom content type</a:t>
            </a:r>
          </a:p>
          <a:p>
            <a:pPr lvl="1"/>
            <a:r>
              <a:rPr lang="en-US" sz="2000" dirty="0"/>
              <a:t>Select a content type name</a:t>
            </a:r>
          </a:p>
          <a:p>
            <a:pPr lvl="1"/>
            <a:r>
              <a:rPr lang="en-US" sz="2000" dirty="0"/>
              <a:t>Select a parent content type to inherit from</a:t>
            </a:r>
          </a:p>
          <a:p>
            <a:pPr lvl="1"/>
            <a:r>
              <a:rPr lang="en-US" sz="2000" dirty="0"/>
              <a:t>Add whatever site columns are required</a:t>
            </a:r>
          </a:p>
          <a:p>
            <a:pPr lvl="1"/>
            <a:r>
              <a:rPr lang="en-US" sz="2000" dirty="0"/>
              <a:t>Configure content type settings</a:t>
            </a:r>
          </a:p>
          <a:p>
            <a:pPr lvl="1"/>
            <a:endParaRPr lang="en-US" sz="2000" dirty="0"/>
          </a:p>
        </p:txBody>
      </p:sp>
      <p:sp>
        <p:nvSpPr>
          <p:cNvPr id="4" name="Rectangle 3"/>
          <p:cNvSpPr/>
          <p:nvPr/>
        </p:nvSpPr>
        <p:spPr>
          <a:xfrm>
            <a:off x="2941399" y="3978793"/>
            <a:ext cx="1936061" cy="363415"/>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Item</a:t>
            </a:r>
          </a:p>
        </p:txBody>
      </p:sp>
      <p:cxnSp>
        <p:nvCxnSpPr>
          <p:cNvPr id="6" name="Straight Connector 5"/>
          <p:cNvCxnSpPr>
            <a:stCxn id="4" idx="2"/>
          </p:cNvCxnSpPr>
          <p:nvPr/>
        </p:nvCxnSpPr>
        <p:spPr>
          <a:xfrm>
            <a:off x="3909429" y="4342208"/>
            <a:ext cx="0" cy="1388125"/>
          </a:xfrm>
          <a:prstGeom prst="line">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21" idx="1"/>
          </p:cNvCxnSpPr>
          <p:nvPr/>
        </p:nvCxnSpPr>
        <p:spPr>
          <a:xfrm>
            <a:off x="3887982" y="4698671"/>
            <a:ext cx="1292030" cy="33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2941398" y="5730332"/>
            <a:ext cx="1936061" cy="363415"/>
          </a:xfrm>
          <a:prstGeom prst="rect">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Book</a:t>
            </a:r>
          </a:p>
        </p:txBody>
      </p:sp>
      <p:sp>
        <p:nvSpPr>
          <p:cNvPr id="58" name="Rectangle 57"/>
          <p:cNvSpPr/>
          <p:nvPr/>
        </p:nvSpPr>
        <p:spPr>
          <a:xfrm>
            <a:off x="5180013" y="5730332"/>
            <a:ext cx="1936061" cy="363415"/>
          </a:xfrm>
          <a:prstGeom prst="rect">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Book Cover Image</a:t>
            </a:r>
          </a:p>
        </p:txBody>
      </p:sp>
      <p:sp>
        <p:nvSpPr>
          <p:cNvPr id="21" name="Rectangle 20"/>
          <p:cNvSpPr/>
          <p:nvPr/>
        </p:nvSpPr>
        <p:spPr>
          <a:xfrm>
            <a:off x="5180013" y="4520284"/>
            <a:ext cx="1936061" cy="363415"/>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Document</a:t>
            </a:r>
          </a:p>
        </p:txBody>
      </p:sp>
      <p:cxnSp>
        <p:nvCxnSpPr>
          <p:cNvPr id="35" name="Straight Connector 34"/>
          <p:cNvCxnSpPr/>
          <p:nvPr/>
        </p:nvCxnSpPr>
        <p:spPr>
          <a:xfrm flipH="1">
            <a:off x="6151054" y="4880379"/>
            <a:ext cx="1" cy="849952"/>
          </a:xfrm>
          <a:prstGeom prst="line">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31761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Custom Lists using XML</a:t>
            </a:r>
          </a:p>
        </p:txBody>
      </p:sp>
    </p:spTree>
    <p:extLst>
      <p:ext uri="{BB962C8B-B14F-4D97-AF65-F5344CB8AC3E}">
        <p14:creationId xmlns:p14="http://schemas.microsoft.com/office/powerpoint/2010/main" val="385903215"/>
      </p:ext>
    </p:extLst>
  </p:cSld>
  <p:clrMapOvr>
    <a:masterClrMapping/>
  </p:clrMapOvr>
  <p:transition>
    <p:fade/>
  </p:transition>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1E0CE18-CA03-4891-9CD8-3448778E3D53}">
  <ds:schemaRefs>
    <ds:schemaRef ds:uri="http://schemas.microsoft.com/sharepoint/v3/contenttype/forms"/>
  </ds:schemaRefs>
</ds:datastoreItem>
</file>

<file path=customXml/itemProps3.xml><?xml version="1.0" encoding="utf-8"?>
<ds:datastoreItem xmlns:ds="http://schemas.openxmlformats.org/officeDocument/2006/customXml" ds:itemID="{DA593625-DB14-4FB0-B5A9-3269FA9C120B}">
  <ds:schemaRefs>
    <ds:schemaRef ds:uri="http://schemas.microsoft.com/office/2006/documentManagement/types"/>
    <ds:schemaRef ds:uri="5fad15d0-477e-40da-a20d-40d4ca777cbd"/>
    <ds:schemaRef ds:uri="http://schemas.microsoft.com/office/2006/metadata/properties"/>
    <ds:schemaRef ds:uri="http://purl.org/dc/elements/1.1/"/>
    <ds:schemaRef ds:uri="http://purl.org/dc/dcmitype/"/>
    <ds:schemaRef ds:uri="http://schemas.openxmlformats.org/package/2006/metadata/core-properties"/>
    <ds:schemaRef ds:uri="http://schemas.microsoft.com/office/infopath/2007/PartnerControl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1984</Words>
  <Application>Microsoft Office PowerPoint</Application>
  <PresentationFormat>Custom</PresentationFormat>
  <Paragraphs>245</Paragraphs>
  <Slides>32</Slides>
  <Notes>14</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32</vt:i4>
      </vt:variant>
    </vt:vector>
  </HeadingPairs>
  <TitlesOfParts>
    <vt:vector size="43" baseType="lpstr">
      <vt:lpstr>Arial</vt:lpstr>
      <vt:lpstr>Calibri</vt:lpstr>
      <vt:lpstr>Consolas</vt:lpstr>
      <vt:lpstr>Courier New</vt:lpstr>
      <vt:lpstr>Lucida Console</vt:lpstr>
      <vt:lpstr>Segoe UI</vt:lpstr>
      <vt:lpstr>Segoe UI Light</vt:lpstr>
      <vt:lpstr>Times New Roman</vt:lpstr>
      <vt:lpstr>Wingdings</vt:lpstr>
      <vt:lpstr>5-30055_Office Template 2012 - 16x9 - White Background</vt:lpstr>
      <vt:lpstr>5-30055_Office Template 2012 - 16x9 - Colored Accent Slides</vt:lpstr>
      <vt:lpstr>Office 365 Development</vt:lpstr>
      <vt:lpstr>O3656-2 Deep dive into SharePoint lists for data storage</vt:lpstr>
      <vt:lpstr>Agenda </vt:lpstr>
      <vt:lpstr>Site Columns and Content Types</vt:lpstr>
      <vt:lpstr>Site Columns</vt:lpstr>
      <vt:lpstr>Content Types</vt:lpstr>
      <vt:lpstr>Content Type Hierarchy</vt:lpstr>
      <vt:lpstr>Creating Custom Content Types</vt:lpstr>
      <vt:lpstr>Creating Custom Lists using XML</vt:lpstr>
      <vt:lpstr>Creating Site Columns using XML</vt:lpstr>
      <vt:lpstr>Creating Content Types using XML</vt:lpstr>
      <vt:lpstr>Visual Studio Content Type Designer</vt:lpstr>
      <vt:lpstr>Lists and Content Types</vt:lpstr>
      <vt:lpstr>Creating Lists with Visual Studio</vt:lpstr>
      <vt:lpstr>Creating a Standard List Instance</vt:lpstr>
      <vt:lpstr>Populating a New List with Items</vt:lpstr>
      <vt:lpstr>Creating Customizable List Templates</vt:lpstr>
      <vt:lpstr>Visual Studio List Designer</vt:lpstr>
      <vt:lpstr>PowerPoint Presentation</vt:lpstr>
      <vt:lpstr>Updating Site Columns and Content Types</vt:lpstr>
      <vt:lpstr>Feature Upgrade</vt:lpstr>
      <vt:lpstr>UpgradeActions</vt:lpstr>
      <vt:lpstr>Upgrading Content Types</vt:lpstr>
      <vt:lpstr>Triggering Feature Upgrade</vt:lpstr>
      <vt:lpstr>Upgrading Content Types – Special Note</vt:lpstr>
      <vt:lpstr>Creating Custom Lists using CSOM</vt:lpstr>
      <vt:lpstr>Remote Error Handling</vt:lpstr>
      <vt:lpstr>Creating a List</vt:lpstr>
      <vt:lpstr>Checking Whether the List Already Exists</vt:lpstr>
      <vt:lpstr>Creating List Items</vt:lpstr>
      <vt:lpstr>PowerPoint Presentation</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dive into SharePoint lists for data storage</dc:title>
  <dc:subject/>
  <dc:creator/>
  <cp:keywords/>
  <dc:description/>
  <cp:lastModifiedBy/>
  <cp:revision>1</cp:revision>
  <dcterms:created xsi:type="dcterms:W3CDTF">2014-07-23T12:37:45Z</dcterms:created>
  <dcterms:modified xsi:type="dcterms:W3CDTF">2014-12-01T15:07:01Z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