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3"/>
  </p:notesMasterIdLst>
  <p:handoutMasterIdLst>
    <p:handoutMasterId r:id="rId24"/>
  </p:handoutMasterIdLst>
  <p:sldIdLst>
    <p:sldId id="281" r:id="rId2"/>
    <p:sldId id="282" r:id="rId3"/>
    <p:sldId id="1606" r:id="rId4"/>
    <p:sldId id="286" r:id="rId5"/>
    <p:sldId id="318" r:id="rId6"/>
    <p:sldId id="1614" r:id="rId7"/>
    <p:sldId id="1608" r:id="rId8"/>
    <p:sldId id="1611" r:id="rId9"/>
    <p:sldId id="1615" r:id="rId10"/>
    <p:sldId id="1609" r:id="rId11"/>
    <p:sldId id="1612" r:id="rId12"/>
    <p:sldId id="1616" r:id="rId13"/>
    <p:sldId id="1617" r:id="rId14"/>
    <p:sldId id="1618" r:id="rId15"/>
    <p:sldId id="1619" r:id="rId16"/>
    <p:sldId id="1610" r:id="rId17"/>
    <p:sldId id="265" r:id="rId18"/>
    <p:sldId id="283" r:id="rId19"/>
    <p:sldId id="1613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Working with Tables and Charts" id="{B0BFF9A6-974F-8449-8C5B-AB69438AA832}">
          <p14:sldIdLst>
            <p14:sldId id="282"/>
            <p14:sldId id="1606"/>
            <p14:sldId id="286"/>
            <p14:sldId id="318"/>
            <p14:sldId id="1614"/>
            <p14:sldId id="1608"/>
            <p14:sldId id="1611"/>
            <p14:sldId id="1615"/>
            <p14:sldId id="1609"/>
            <p14:sldId id="1612"/>
            <p14:sldId id="1616"/>
            <p14:sldId id="1617"/>
            <p14:sldId id="1618"/>
            <p14:sldId id="1619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7551" autoAdjust="0"/>
  </p:normalViewPr>
  <p:slideViewPr>
    <p:cSldViewPr snapToGrid="0">
      <p:cViewPr varScale="1">
        <p:scale>
          <a:sx n="96" d="100"/>
          <a:sy n="96" d="100"/>
        </p:scale>
        <p:origin x="1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 8:50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three simple samples for applying a filter, reapplying the filter after edits and clearing filters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demonstrates how to sort a table by one or more fields. In this case sorting by the second column descending followed by the third column ascending</a:t>
            </a:r>
          </a:p>
          <a:p>
            <a:r>
              <a:rPr lang="en-US" dirty="0"/>
              <a:t>You can also see how to reapply a sort after edits are made and how to clear a sort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77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 shows the script for adding a chart and all the support chart types…just about every chart type imaginable is supported.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of a chart object in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height, width, top) and many that are used to make the chart easily referenceable such as id and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4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on the chart object make a big difference in how the chart appears. Here you can manipulate the axes, labels, legend, series, title, and more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sample shows how to insert a new chart and getting an existing chart based on a name.</a:t>
            </a:r>
          </a:p>
          <a:p>
            <a:r>
              <a:rPr lang="en-US" dirty="0"/>
              <a:t>The new chart is being defined as a clustered column chart, based on some table data, and asked Excel to figure out if it should be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charted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rowwise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columnwise</a:t>
            </a: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Below you can see how you can use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manipulate details to perfect a chart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7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manipulates tables and charts in an Excel Workbook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Table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to demonstrate table creation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Filter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the table being filtered by category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sorting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Chart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create a chart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Freeze Header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freeze the header row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9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113245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Excel JavaScript APIs, you should get context using the </a:t>
            </a:r>
            <a:r>
              <a:rPr lang="en-US" dirty="0" err="1"/>
              <a:t>Excel.run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Excel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Excel workbook,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Excel.run</a:t>
            </a:r>
            <a:r>
              <a:rPr lang="en-US" dirty="0"/>
              <a:t>…that context contains a workbook property.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workbook 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contains worksheets, which contains a number of collections, including charts, tables,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, and more</a:t>
            </a:r>
            <a:r>
              <a:rPr lang="en-US" dirty="0"/>
              <a:t>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Many objects within a worksheet can be accessed directly from the workbook object, including tables and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en-US" dirty="0"/>
              <a:t>Worksheets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also offers a number of events that developers can hook into for various worksheet actions by a user including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3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get a range object with </a:t>
            </a:r>
            <a:r>
              <a:rPr lang="en-US" sz="900" dirty="0" err="1">
                <a:solidFill>
                  <a:srgbClr val="2F2F2F"/>
                </a:solidFill>
              </a:rPr>
              <a:t>Office.js</a:t>
            </a:r>
            <a:r>
              <a:rPr lang="en-US" sz="9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900" dirty="0" err="1">
                <a:solidFill>
                  <a:srgbClr val="2F2F2F"/>
                </a:solidFill>
              </a:rPr>
              <a:t>topLeft</a:t>
            </a:r>
            <a:r>
              <a:rPr lang="en-US" sz="900" dirty="0">
                <a:solidFill>
                  <a:srgbClr val="2F2F2F"/>
                </a:solidFill>
              </a:rPr>
              <a:t> to </a:t>
            </a:r>
            <a:r>
              <a:rPr lang="en-US" sz="900" dirty="0" err="1">
                <a:solidFill>
                  <a:srgbClr val="2F2F2F"/>
                </a:solidFill>
              </a:rPr>
              <a:t>bottomRight</a:t>
            </a:r>
            <a:r>
              <a:rPr lang="en-US" sz="9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accepts a data range with a flag to indicate of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also set headers using 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1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ranges, worksheets, and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we are getting a range based on address in the current worksheet, again, the current worksheet is available through </a:t>
            </a:r>
            <a:r>
              <a:rPr lang="en-US" dirty="0" err="1"/>
              <a:t>context.workbook.worksheets.getActiveWorksheet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adding a table to the current worksheet based on the range and naming it the ”</a:t>
            </a:r>
            <a:r>
              <a:rPr lang="en-US" dirty="0" err="1"/>
              <a:t>ExpensesTable</a:t>
            </a:r>
            <a:r>
              <a:rPr lang="en-US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this name to easily re-reference the table later as seen in the next code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setting the header row for the table using a 2D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freeze the header row using the </a:t>
            </a:r>
            <a:r>
              <a:rPr lang="en-US" dirty="0" err="1"/>
              <a:t>freezePanes</a:t>
            </a:r>
            <a:r>
              <a:rPr lang="en-US" dirty="0"/>
              <a:t> collection on the worksheet and call </a:t>
            </a:r>
            <a:r>
              <a:rPr lang="en-US" dirty="0" err="1"/>
              <a:t>freezeRow</a:t>
            </a:r>
            <a:r>
              <a:rPr lang="en-US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on this slide deletes the third row of a table. Notice we reference row three by an index of 1 because it is a zero-based index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updates the values of the second row in a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finally, we add a few rows to the back and front of a table. The </a:t>
            </a:r>
            <a:r>
              <a:rPr lang="en-US" dirty="0" err="1"/>
              <a:t>rows.add</a:t>
            </a:r>
            <a:r>
              <a:rPr lang="en-US" dirty="0"/>
              <a:t> function takes the row index where to insert…null or -1 means to insert at the end. Anywhere other than the end and all the rows will shift down to accept the new row(s)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Any column of a table can be filtered using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Filter a column by getting the column and using the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applyValuesFilter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function on its filter property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You can also programmatically re-apply filters and and clear filters on a table using the table functions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reapplyFilters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US" sz="900" dirty="0" err="1">
                <a:solidFill>
                  <a:srgbClr val="2F2F2F"/>
                </a:solidFill>
              </a:rPr>
              <a:t>clearFilters</a:t>
            </a:r>
            <a:r>
              <a:rPr lang="en-US" sz="900" dirty="0">
                <a:solidFill>
                  <a:srgbClr val="2F2F2F"/>
                </a:solidFill>
              </a:rPr>
              <a:t> respectively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900" dirty="0" err="1">
                <a:solidFill>
                  <a:srgbClr val="2F2F2F"/>
                </a:solidFill>
              </a:rPr>
              <a:t>SortFields</a:t>
            </a:r>
            <a:r>
              <a:rPr lang="en-US" sz="900" dirty="0">
                <a:solidFill>
                  <a:srgbClr val="2F2F2F"/>
                </a:solidFill>
              </a:rPr>
              <a:t> to the </a:t>
            </a:r>
            <a:r>
              <a:rPr lang="en-US" sz="900" dirty="0" err="1">
                <a:solidFill>
                  <a:srgbClr val="2F2F2F"/>
                </a:solidFill>
              </a:rPr>
              <a:t>table.sort.apply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office.com/reference/add-ins/excel/charttitle.htm" TargetMode="External"/><Relationship Id="rId3" Type="http://schemas.openxmlformats.org/officeDocument/2006/relationships/hyperlink" Target="https://dev.office.com/reference/add-ins/excel/chartaxes.htm" TargetMode="External"/><Relationship Id="rId7" Type="http://schemas.openxmlformats.org/officeDocument/2006/relationships/hyperlink" Target="https://dev.office.com/reference/add-ins/excel/chartseriescollectio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.office.com/reference/add-ins/excel/chartlegend.htm" TargetMode="External"/><Relationship Id="rId5" Type="http://schemas.openxmlformats.org/officeDocument/2006/relationships/hyperlink" Target="https://dev.office.com/reference/add-ins/excel/chartareaformat.htm" TargetMode="External"/><Relationship Id="rId4" Type="http://schemas.openxmlformats.org/officeDocument/2006/relationships/hyperlink" Target="https://dev.office.com/reference/add-ins/excel/chartdatalabels.htm" TargetMode="External"/><Relationship Id="rId9" Type="http://schemas.openxmlformats.org/officeDocument/2006/relationships/hyperlink" Target="https://dev.office.com/reference/add-ins/excel/worksheet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7" Type="http://schemas.openxmlformats.org/officeDocument/2006/relationships/hyperlink" Target="https://docs.microsoft.com/en-us/javascript/api/excel/excel.cha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excel/excel.table" TargetMode="External"/><Relationship Id="rId5" Type="http://schemas.openxmlformats.org/officeDocument/2006/relationships/hyperlink" Target="https://github.com/OfficeDev?utf8=%E2%9C%93&amp;q=excel" TargetMode="External"/><Relationship Id="rId4" Type="http://schemas.openxmlformats.org/officeDocument/2006/relationships/hyperlink" Target="https://docs.microsoft.com/en-us/javascript/api/excel?view=excel-js-pre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Tables and Charts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274934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Filter table on the "Category" column by values "Education" and "Groceries"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'Category'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applyValuesFilter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"Education"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9374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396198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the table by the second column (at column index of 1)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third column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sort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937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of a chart in Excel">
            <a:extLst>
              <a:ext uri="{FF2B5EF4-FFF2-40B4-BE49-F238E27FC236}">
                <a16:creationId xmlns:a16="http://schemas.microsoft.com/office/drawing/2014/main" id="{EE19E06D-E792-CD46-B1B6-DC7DA77A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33" y="1500487"/>
            <a:ext cx="5422392" cy="37733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4250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1955376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chart types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23165"/>
          </a:xfrm>
        </p:spPr>
        <p:txBody>
          <a:bodyPr/>
          <a:lstStyle/>
          <a:p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"&lt;CHART_TYPE_BELOW /&gt;"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72D1A2E-B421-654C-85D7-93FF3ADF0A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119" y="2879593"/>
            <a:ext cx="2055038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_3DArea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_3DLine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_3DPieExploded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5DA63F2-51B9-3345-8CBC-3D62A916F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7157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Area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AreaStacked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AreaStacked100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Bubble3DEffect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ColumnClustered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ColumnStacked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ColumnStacked100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ConeBarClustered</a:t>
            </a:r>
            <a:endParaRPr lang="en-US" sz="12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5DF9C79-1B4C-4C4C-A1AB-B4FBC5999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195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 err="1"/>
              <a:t>ConeBarStacked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ConeColStacked100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CylinderColStacked100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B62AF55-4718-654E-98C7-DF6AB7853655}"/>
              </a:ext>
            </a:extLst>
          </p:cNvPr>
          <p:cNvSpPr txBox="1">
            <a:spLocks/>
          </p:cNvSpPr>
          <p:nvPr/>
        </p:nvSpPr>
        <p:spPr>
          <a:xfrm>
            <a:off x="6407233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Doughnut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DoughnutExploded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LineMarkersStacked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LineMarkersStacked100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Pie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PieExploded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PieOfPie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PyramidBarStacked</a:t>
            </a:r>
            <a:endParaRPr lang="en-US" sz="1200" dirty="0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BB968975-F279-2B41-9370-118430C4F6F0}"/>
              </a:ext>
            </a:extLst>
          </p:cNvPr>
          <p:cNvSpPr txBox="1">
            <a:spLocks/>
          </p:cNvSpPr>
          <p:nvPr/>
        </p:nvSpPr>
        <p:spPr>
          <a:xfrm>
            <a:off x="8462271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PyramidBarStacked100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PyramidCol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PyramidColStacked100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Radar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RadarFilled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RadarMarkers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Surface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144F44F-E7D4-A449-A40F-4CE5C261C4EE}"/>
              </a:ext>
            </a:extLst>
          </p:cNvPr>
          <p:cNvSpPr txBox="1">
            <a:spLocks/>
          </p:cNvSpPr>
          <p:nvPr/>
        </p:nvSpPr>
        <p:spPr>
          <a:xfrm>
            <a:off x="10514947" y="2879591"/>
            <a:ext cx="2057400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err="1"/>
              <a:t>SurfaceTopView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SurfaceTopViewWireframe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XYScatterLinesNoMarkers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XYScatterSmoothNoMarkers</a:t>
            </a: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4372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4529857"/>
              </p:ext>
            </p:extLst>
          </p:nvPr>
        </p:nvGraphicFramePr>
        <p:xfrm>
          <a:off x="465138" y="1391285"/>
          <a:ext cx="1097681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84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8498027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chartType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type of the chart (possible values on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height,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unique id of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distance, in points, from the left side of the chart to the worksheet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name of a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showAllFieldButtons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whether to display all field buttons on a PivotChart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distance, in points, from the top edge of the object to the top of row 1 (on a worksheet) or the top of the chart area (on a chart)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width,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284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relationships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F6EA8EE0-8529-7549-9953-8A9BBFA046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05741109"/>
              </p:ext>
            </p:extLst>
          </p:nvPr>
        </p:nvGraphicFramePr>
        <p:xfrm>
          <a:off x="465137" y="1454847"/>
          <a:ext cx="115331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94">
                  <a:extLst>
                    <a:ext uri="{9D8B030D-6E8A-4147-A177-3AD203B41FA5}">
                      <a16:colId xmlns:a16="http://schemas.microsoft.com/office/drawing/2014/main" val="3673307344"/>
                    </a:ext>
                  </a:extLst>
                </a:gridCol>
                <a:gridCol w="2497873">
                  <a:extLst>
                    <a:ext uri="{9D8B030D-6E8A-4147-A177-3AD203B41FA5}">
                      <a16:colId xmlns:a16="http://schemas.microsoft.com/office/drawing/2014/main" val="1672436492"/>
                    </a:ext>
                  </a:extLst>
                </a:gridCol>
                <a:gridCol w="7381721">
                  <a:extLst>
                    <a:ext uri="{9D8B030D-6E8A-4147-A177-3AD203B41FA5}">
                      <a16:colId xmlns:a16="http://schemas.microsoft.com/office/drawing/2014/main" val="12327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bg2"/>
                          </a:solidFill>
                          <a:effectLst/>
                        </a:rPr>
                        <a:t>Relationship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82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axes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3"/>
                        </a:rPr>
                        <a:t>ChartAxes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chart axes.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84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dataLabels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4"/>
                        </a:rPr>
                        <a:t>ChartDataLabels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datalabels on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730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format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5"/>
                        </a:rPr>
                        <a:t>ChartAreaFormat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Encapsulates the format properties for the chart area.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4943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legend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6"/>
                        </a:rPr>
                        <a:t>ChartLegend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legend for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90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series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7"/>
                        </a:rPr>
                        <a:t>ChartSeriesCollection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either a single series or collection of series in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29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title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8"/>
                        </a:rPr>
                        <a:t>ChartTitle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Represents the title of the specified chart, including the text, visibility, position and formatting of the title.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66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worksheet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rgbClr val="1570A6"/>
                          </a:solidFill>
                          <a:effectLst/>
                          <a:hlinkClick r:id="rId9"/>
                        </a:rPr>
                        <a:t>Worksheet</a:t>
                      </a:r>
                      <a:endParaRPr lang="en-US" sz="2000" dirty="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worksheet containing the current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7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127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79056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 clustered column chart using table data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getDataBodyRange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ColumnClustered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existing chart by name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"MyChart"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Modify chart properties such as position, titles, colors, sizes, and more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"A15"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"F30"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"Expenses"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"right"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setSolidColor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in €"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661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and charts are fundamental components of Microsoft Excel and are exposed through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Office,js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for developers.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Both tables and charts are defined using simple data ranges or 2D arrays.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exposes a number of properties to fine-tune the look and feel of tables and charts in Excel.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17037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Add-ins overview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https://docs.microsoft.com/en-us/office/dev/add-ins/excel/excel-add-ins-overview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https://docs.microsoft.com/en-us/javascript/api/excel?view=excel-js-preview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https://github.com/OfficeDev?utf8=%E2%9C%93&amp;q=excel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Table and Chart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https://docs.microsoft.com/en-us/javascript/api/excel/excel.table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7"/>
              </a:rPr>
              <a:t>https://docs.microsoft.com/en-us/javascript/api/excel/excel.chart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9852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Excel Add-in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 and headers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Filtering and sorting tables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 options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Working with Tables and Charts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.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window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display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Excel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ExcelApi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1.7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Excel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460251" cy="948691"/>
            <a:chOff x="4655549" y="1629408"/>
            <a:chExt cx="7460251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327141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81771" cy="1516733"/>
            <a:chOff x="4655549" y="4341173"/>
            <a:chExt cx="4381771" cy="15167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53746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048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291318" cy="382874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provides context to an Excel workbook through </a:t>
            </a:r>
            <a:r>
              <a:rPr lang="en-US" sz="1600" dirty="0" err="1">
                <a:solidFill>
                  <a:srgbClr val="2F2F2F"/>
                </a:solidFill>
              </a:rPr>
              <a:t>Excel.run</a:t>
            </a:r>
            <a:r>
              <a:rPr lang="en-US" sz="1600" dirty="0">
                <a:solidFill>
                  <a:srgbClr val="2F2F2F"/>
                </a:solidFill>
              </a:rPr>
              <a:t> and the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 property. 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workbook contains worksheets, which contains a number of collections, including charts, tables,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objects within a worksheet can be accessed directly from the workbook object, including tables and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Worksheets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also offers a number of worksheet events such as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object hierarchy</a:t>
            </a:r>
          </a:p>
        </p:txBody>
      </p:sp>
      <p:sp>
        <p:nvSpPr>
          <p:cNvPr id="3" name="Rectangle 2" descr="Diagram of the object hierarchy in Excel, with a root workbook containing a collection of worksheets, each with a collections of tables, charts, and more.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0B92B-B01D-124E-BBE7-4EB3CC66FD53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25C47-2691-AB4B-B4C9-0FB7B7B5B792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A7E85-84D2-934E-B3E1-6F7502E66489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5E4A62-40BD-9649-9EDB-F7559806651F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A454B-32B0-0648-8EA9-7E7A32C7E73C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1D3A6-69CA-B448-A193-9C42220CC7AB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F8F55-1FF9-794D-86EC-F555C9CE190C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EEA9F-2F49-A148-A8CD-99DC53EEE183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02594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29991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get a range object with </a:t>
            </a: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1600" dirty="0" err="1">
                <a:solidFill>
                  <a:srgbClr val="2F2F2F"/>
                </a:solidFill>
              </a:rPr>
              <a:t>topLeft</a:t>
            </a:r>
            <a:r>
              <a:rPr lang="en-US" sz="1600" dirty="0">
                <a:solidFill>
                  <a:srgbClr val="2F2F2F"/>
                </a:solidFill>
              </a:rPr>
              <a:t> to </a:t>
            </a:r>
            <a:r>
              <a:rPr lang="en-US" sz="1600" dirty="0" err="1">
                <a:solidFill>
                  <a:srgbClr val="2F2F2F"/>
                </a:solidFill>
              </a:rPr>
              <a:t>bottomRight</a:t>
            </a:r>
            <a:r>
              <a:rPr lang="en-US" sz="16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accepts a data range with a flag to indicate if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also set header values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pic>
        <p:nvPicPr>
          <p:cNvPr id="4" name="Picture 3" descr="Screen shot of a table in Excel.">
            <a:extLst>
              <a:ext uri="{FF2B5EF4-FFF2-40B4-BE49-F238E27FC236}">
                <a16:creationId xmlns:a16="http://schemas.microsoft.com/office/drawing/2014/main" id="{0549D5CF-D976-FB43-860C-F21024DB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08" y="1500487"/>
            <a:ext cx="5422317" cy="3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67102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range from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A1:D1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table into current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table by name (can also be performed on worksheet)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header row to table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getHeaderRowRange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"Merchant"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header row where 1 is the count of rows at top to freeze (0 to unfreeze)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891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705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"1/15/2017"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"Best For You Organics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"97.8"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end of the table (null or -1 for row index appends to end)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Phone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"Communications"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beginning row of the table (at row index of 0)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"1/10/2017"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"Coho Vineyard"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"Restaurant"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"33"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201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301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Any column of a table can be filtered using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Filter a column by getting the column and using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applyValuesFilter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on its filter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You can also programmatically re-apply filters and clear filters on a table using the table functions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reapplyFilters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rgbClr val="2F2F2F"/>
                </a:solidFill>
              </a:rPr>
              <a:t>clearFilters</a:t>
            </a:r>
            <a:r>
              <a:rPr lang="en-US" sz="1600" dirty="0">
                <a:solidFill>
                  <a:srgbClr val="2F2F2F"/>
                </a:solidFill>
              </a:rPr>
              <a:t> respectively.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1600" dirty="0" err="1">
                <a:solidFill>
                  <a:srgbClr val="2F2F2F"/>
                </a:solidFill>
              </a:rPr>
              <a:t>SortFields</a:t>
            </a:r>
            <a:r>
              <a:rPr lang="en-US" sz="1600" dirty="0">
                <a:solidFill>
                  <a:srgbClr val="2F2F2F"/>
                </a:solidFill>
              </a:rPr>
              <a:t> to the </a:t>
            </a:r>
            <a:r>
              <a:rPr lang="en-US" sz="1600" dirty="0" err="1">
                <a:solidFill>
                  <a:srgbClr val="2F2F2F"/>
                </a:solidFill>
              </a:rPr>
              <a:t>table.sort.apply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tables</a:t>
            </a:r>
          </a:p>
        </p:txBody>
      </p:sp>
      <p:grpSp>
        <p:nvGrpSpPr>
          <p:cNvPr id="4" name="Group 3" descr="Screen shot of a table in Excel with sorting/filtering menus expanded.">
            <a:extLst>
              <a:ext uri="{FF2B5EF4-FFF2-40B4-BE49-F238E27FC236}">
                <a16:creationId xmlns:a16="http://schemas.microsoft.com/office/drawing/2014/main" id="{33FA015A-5AB5-BC42-9E6C-DE4F1196627B}"/>
              </a:ext>
            </a:extLst>
          </p:cNvPr>
          <p:cNvGrpSpPr/>
          <p:nvPr/>
        </p:nvGrpSpPr>
        <p:grpSpPr>
          <a:xfrm>
            <a:off x="6576007" y="1500487"/>
            <a:ext cx="5422392" cy="3773314"/>
            <a:chOff x="6576007" y="1500487"/>
            <a:chExt cx="5422392" cy="37733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213B45-58BB-894E-8422-CF955619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6007" y="1500487"/>
              <a:ext cx="5422392" cy="37733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DED17B-3CD5-8341-AD44-C7FC6ADB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3097" y="1672552"/>
              <a:ext cx="2044220" cy="301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338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3711</Words>
  <Application>Microsoft Macintosh PowerPoint</Application>
  <PresentationFormat>Custom</PresentationFormat>
  <Paragraphs>447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Excel </vt:lpstr>
      <vt:lpstr>PowerPoint Presentation</vt:lpstr>
      <vt:lpstr>Office 365 Platform</vt:lpstr>
      <vt:lpstr>Anatomy of Office.js Add-in for Microsoft Excel</vt:lpstr>
      <vt:lpstr>Excel object hierarchy</vt:lpstr>
      <vt:lpstr>Tables and headers</vt:lpstr>
      <vt:lpstr>Tables and headers</vt:lpstr>
      <vt:lpstr>Tables and headers (cont.)</vt:lpstr>
      <vt:lpstr>Filtering and sorting tables</vt:lpstr>
      <vt:lpstr>Filtering tables</vt:lpstr>
      <vt:lpstr>Sorting tables</vt:lpstr>
      <vt:lpstr>Charts</vt:lpstr>
      <vt:lpstr>Valid chart types</vt:lpstr>
      <vt:lpstr>Chart object properties</vt:lpstr>
      <vt:lpstr>Chart object relationships</vt:lpstr>
      <vt:lpstr>Charts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2020-03-04T02:50:43Z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