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9"/>
  </p:notesMasterIdLst>
  <p:handoutMasterIdLst>
    <p:handoutMasterId r:id="rId50"/>
  </p:handoutMasterIdLst>
  <p:sldIdLst>
    <p:sldId id="778" r:id="rId6"/>
    <p:sldId id="924" r:id="rId7"/>
    <p:sldId id="779" r:id="rId8"/>
    <p:sldId id="780" r:id="rId9"/>
    <p:sldId id="788" r:id="rId10"/>
    <p:sldId id="882" r:id="rId11"/>
    <p:sldId id="886" r:id="rId12"/>
    <p:sldId id="925" r:id="rId13"/>
    <p:sldId id="926" r:id="rId14"/>
    <p:sldId id="887" r:id="rId15"/>
    <p:sldId id="888" r:id="rId16"/>
    <p:sldId id="927" r:id="rId17"/>
    <p:sldId id="892" r:id="rId18"/>
    <p:sldId id="908" r:id="rId19"/>
    <p:sldId id="890" r:id="rId20"/>
    <p:sldId id="866" r:id="rId21"/>
    <p:sldId id="909" r:id="rId22"/>
    <p:sldId id="910" r:id="rId23"/>
    <p:sldId id="911" r:id="rId24"/>
    <p:sldId id="915" r:id="rId25"/>
    <p:sldId id="916" r:id="rId26"/>
    <p:sldId id="917" r:id="rId27"/>
    <p:sldId id="928" r:id="rId28"/>
    <p:sldId id="929" r:id="rId29"/>
    <p:sldId id="912" r:id="rId30"/>
    <p:sldId id="893" r:id="rId31"/>
    <p:sldId id="913" r:id="rId32"/>
    <p:sldId id="901" r:id="rId33"/>
    <p:sldId id="902" r:id="rId34"/>
    <p:sldId id="903" r:id="rId35"/>
    <p:sldId id="904" r:id="rId36"/>
    <p:sldId id="905" r:id="rId37"/>
    <p:sldId id="896" r:id="rId38"/>
    <p:sldId id="894" r:id="rId39"/>
    <p:sldId id="914" r:id="rId40"/>
    <p:sldId id="906" r:id="rId41"/>
    <p:sldId id="897" r:id="rId42"/>
    <p:sldId id="853" r:id="rId43"/>
    <p:sldId id="918" r:id="rId44"/>
    <p:sldId id="919" r:id="rId45"/>
    <p:sldId id="920" r:id="rId46"/>
    <p:sldId id="921" r:id="rId47"/>
    <p:sldId id="922"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42AC"/>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80" d="100"/>
          <a:sy n="80" d="100"/>
        </p:scale>
        <p:origin x="126" y="182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10/14/2014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10/14/2014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82E5D-FB14-405A-89EC-342CC8444898}" type="slidenum">
              <a:rPr lang="en-AU" smtClean="0"/>
              <a:t>18</a:t>
            </a:fld>
            <a:endParaRPr lang="en-AU"/>
          </a:p>
        </p:txBody>
      </p:sp>
    </p:spTree>
    <p:extLst>
      <p:ext uri="{BB962C8B-B14F-4D97-AF65-F5344CB8AC3E}">
        <p14:creationId xmlns:p14="http://schemas.microsoft.com/office/powerpoint/2010/main" val="125486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82E5D-FB14-405A-89EC-342CC8444898}" type="slidenum">
              <a:rPr lang="en-AU" smtClean="0"/>
              <a:t>19</a:t>
            </a:fld>
            <a:endParaRPr lang="en-AU"/>
          </a:p>
        </p:txBody>
      </p:sp>
    </p:spTree>
    <p:extLst>
      <p:ext uri="{BB962C8B-B14F-4D97-AF65-F5344CB8AC3E}">
        <p14:creationId xmlns:p14="http://schemas.microsoft.com/office/powerpoint/2010/main" val="711397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10/14/2014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44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The platform offers standard components to more easily build social networking features, such as feeds, profiles, following and likes, into business applications. This approach not only helps save developers time, it also enables enterprise customers to seamlessly connect people, conversations and data across their business applications — an experience Yammer calls the “Enterprise Graph.” </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The Yammer platform solves this problem of “social network sprawl” by creating an Enterprise Graph that provides a standard set of social components. This standardization means that all of a company’s employees and business data can be brought together in a common conversation layer.</a:t>
            </a:r>
            <a:br>
              <a:rPr lang="en-US" sz="900" kern="1200" dirty="0" smtClean="0">
                <a:solidFill>
                  <a:schemeClr val="tx1"/>
                </a:solidFill>
                <a:effectLst/>
                <a:latin typeface="Segoe UI Light" pitchFamily="34" charset="0"/>
                <a:ea typeface="+mn-ea"/>
                <a:cs typeface="+mn-cs"/>
              </a:rPr>
            </a:br>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Just as Facebook is creating a social graph for people’s personal lives, mapping the connections between people, places, music and games, the Enterprise Graph shows how employees, content and business data are connected in the workplace. </a:t>
            </a:r>
          </a:p>
          <a:p>
            <a:endParaRPr lang="en-US" dirty="0" smtClean="0"/>
          </a:p>
          <a:p>
            <a:endParaRPr lang="en-US" dirty="0"/>
          </a:p>
        </p:txBody>
      </p:sp>
      <p:sp>
        <p:nvSpPr>
          <p:cNvPr id="4" name="Date Placeholder 3"/>
          <p:cNvSpPr>
            <a:spLocks noGrp="1"/>
          </p:cNvSpPr>
          <p:nvPr>
            <p:ph type="dt" idx="10"/>
          </p:nvPr>
        </p:nvSpPr>
        <p:spPr/>
        <p:txBody>
          <a:bodyPr/>
          <a:lstStyle/>
          <a:p>
            <a:fld id="{DBFE54A2-1656-4DD1-A317-41E0A5D1EEC8}" type="datetime1">
              <a:rPr lang="en-US" smtClean="0"/>
              <a:t>10/14/2014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5247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Activities are displayed</a:t>
            </a:r>
            <a:r>
              <a:rPr lang="en-US" baseline="0" dirty="0" smtClean="0"/>
              <a:t> in the activity stream, and they map neatly to events in your application. Your application can make use of custom activities that you register for the object. Users are not going to be annoyed by activities because they don’t appear in message feeds.</a:t>
            </a:r>
            <a:endParaRPr lang="en-US" dirty="0" smtClean="0"/>
          </a:p>
          <a:p>
            <a:endParaRPr lang="en-US" dirty="0" smtClean="0"/>
          </a:p>
          <a:p>
            <a:r>
              <a:rPr lang="en-US" dirty="0" smtClean="0"/>
              <a:t>Actor - The actor is the user that performed an action. </a:t>
            </a:r>
          </a:p>
          <a:p>
            <a:r>
              <a:rPr lang="en-US" dirty="0" smtClean="0"/>
              <a:t>Action - The action is a verb that describes what happened to the object.</a:t>
            </a:r>
          </a:p>
          <a:p>
            <a:pPr marL="174708" indent="-174708">
              <a:buFont typeface="Arial" panose="020B0604020202020204" pitchFamily="34" charset="0"/>
              <a:buChar char="•"/>
            </a:pPr>
            <a:r>
              <a:rPr lang="en-US" dirty="0" smtClean="0"/>
              <a:t>Standard actions are “created, updated, deleted, followed, and liked”.</a:t>
            </a:r>
          </a:p>
          <a:p>
            <a:pPr marL="174708" indent="-174708">
              <a:buFont typeface="Arial" panose="020B0604020202020204" pitchFamily="34" charset="0"/>
              <a:buChar char="•"/>
            </a:pPr>
            <a:r>
              <a:rPr lang="en-US" dirty="0" smtClean="0"/>
              <a:t>Custom Actions can be created for your network.</a:t>
            </a:r>
          </a:p>
          <a:p>
            <a:r>
              <a:rPr lang="en-US" dirty="0" smtClean="0"/>
              <a:t>Object</a:t>
            </a:r>
            <a:r>
              <a:rPr lang="en-US" baseline="0" dirty="0" smtClean="0"/>
              <a:t> – The unique URL of an object in your application.</a:t>
            </a:r>
          </a:p>
          <a:p>
            <a:r>
              <a:rPr lang="en-US" baseline="0" dirty="0" smtClean="0"/>
              <a:t>App Name – Determined when an app is created.</a:t>
            </a:r>
          </a:p>
          <a:p>
            <a:r>
              <a:rPr lang="en-US" baseline="0" dirty="0" smtClean="0"/>
              <a:t>Message – An optional message included with the activity stream post.</a:t>
            </a:r>
            <a:endParaRPr lang="en-US" dirty="0"/>
          </a:p>
        </p:txBody>
      </p:sp>
      <p:sp>
        <p:nvSpPr>
          <p:cNvPr id="4" name="Slide Number Placeholder 3"/>
          <p:cNvSpPr>
            <a:spLocks noGrp="1"/>
          </p:cNvSpPr>
          <p:nvPr>
            <p:ph type="sldNum" sz="quarter" idx="10"/>
          </p:nvPr>
        </p:nvSpPr>
        <p:spPr/>
        <p:txBody>
          <a:bodyPr/>
          <a:lstStyle/>
          <a:p>
            <a:fld id="{C39122B4-C596-483B-908C-E928F5495D03}"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27689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6DD12EC-D112-4645-8E12-A43713208CFA}" type="datetime1">
              <a:rPr lang="en-US" smtClean="0"/>
              <a:t>10/14/2014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406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also examples of Multiple Activity Stories and Single Activity Private Stories (where the URL is not publically </a:t>
            </a:r>
            <a:r>
              <a:rPr lang="en-US" baseline="0" dirty="0" err="1" smtClean="0"/>
              <a:t>referencable</a:t>
            </a:r>
            <a:r>
              <a:rPr lang="en-US" baseline="0" dirty="0" smtClean="0"/>
              <a:t> and all of the data must be passed in the </a:t>
            </a:r>
            <a:r>
              <a:rPr lang="en-US" baseline="0" dirty="0" err="1" smtClean="0"/>
              <a:t>openGraph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8247719-DE75-5D4C-A938-95E5124B89A3}" type="slidenum">
              <a:rPr lang="en-US" smtClean="0"/>
              <a:t>32</a:t>
            </a:fld>
            <a:endParaRPr lang="en-US"/>
          </a:p>
        </p:txBody>
      </p:sp>
    </p:spTree>
    <p:extLst>
      <p:ext uri="{BB962C8B-B14F-4D97-AF65-F5344CB8AC3E}">
        <p14:creationId xmlns:p14="http://schemas.microsoft.com/office/powerpoint/2010/main" val="4168750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10/14/2014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361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35</a:t>
            </a:fld>
            <a:endParaRPr lang="en-AU"/>
          </a:p>
        </p:txBody>
      </p:sp>
    </p:spTree>
    <p:extLst>
      <p:ext uri="{BB962C8B-B14F-4D97-AF65-F5344CB8AC3E}">
        <p14:creationId xmlns:p14="http://schemas.microsoft.com/office/powerpoint/2010/main" val="12097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Embed to your web application is a straightforward process:</a:t>
            </a:r>
          </a:p>
          <a:p>
            <a:endParaRPr lang="en-US" baseline="0" dirty="0" smtClean="0"/>
          </a:p>
          <a:p>
            <a:pPr marL="232943" indent="-232943">
              <a:buFont typeface="+mj-lt"/>
              <a:buAutoNum type="arabicPeriod"/>
            </a:pPr>
            <a:r>
              <a:rPr lang="en-US" baseline="0" dirty="0" smtClean="0"/>
              <a:t>Add yam.js reference to page.</a:t>
            </a:r>
          </a:p>
          <a:p>
            <a:pPr marL="232943" indent="-232943">
              <a:buFont typeface="+mj-lt"/>
              <a:buAutoNum type="arabicPeriod"/>
            </a:pPr>
            <a:r>
              <a:rPr lang="en-US" baseline="0" dirty="0" smtClean="0"/>
              <a:t>Add appropriate initialization code to meet requirements.</a:t>
            </a:r>
          </a:p>
          <a:p>
            <a:pPr marL="232943" indent="-232943">
              <a:buFont typeface="+mj-lt"/>
              <a:buAutoNum type="arabicPeriod"/>
            </a:pPr>
            <a:r>
              <a:rPr lang="en-US" baseline="0" dirty="0" smtClean="0"/>
              <a:t>Place div tag in the correct location.</a:t>
            </a:r>
          </a:p>
          <a:p>
            <a:endParaRPr lang="en-US" baseline="0" dirty="0" smtClean="0"/>
          </a:p>
          <a:p>
            <a:r>
              <a:rPr lang="en-US" baseline="0" dirty="0" smtClean="0"/>
              <a:t>In this case we’ve added one of the more advanced Embed feeds known as a Comment Feed.</a:t>
            </a:r>
          </a:p>
          <a:p>
            <a:endParaRPr lang="en-US" baseline="0" dirty="0" smtClean="0"/>
          </a:p>
          <a:p>
            <a:r>
              <a:rPr lang="en-US" baseline="0" dirty="0" smtClean="0"/>
              <a:t>Lots of things are taken care of for you, but there are a couple of common field reports:</a:t>
            </a:r>
          </a:p>
          <a:p>
            <a:endParaRPr lang="en-US" baseline="0" dirty="0" smtClean="0"/>
          </a:p>
          <a:p>
            <a:pPr marL="232943" indent="-232943">
              <a:buFont typeface="+mj-lt"/>
              <a:buAutoNum type="arabicPeriod"/>
            </a:pPr>
            <a:r>
              <a:rPr lang="en-US" baseline="0" dirty="0" smtClean="0"/>
              <a:t>IE Zone configuration blocks execution of the script.</a:t>
            </a:r>
          </a:p>
          <a:p>
            <a:pPr marL="232943" indent="-232943">
              <a:buFont typeface="+mj-lt"/>
              <a:buAutoNum type="arabicPeriod"/>
            </a:pPr>
            <a:r>
              <a:rPr lang="en-US" baseline="0" dirty="0" smtClean="0"/>
              <a:t>3</a:t>
            </a:r>
            <a:r>
              <a:rPr lang="en-US" baseline="30000" dirty="0" smtClean="0"/>
              <a:t>rd</a:t>
            </a:r>
            <a:r>
              <a:rPr lang="en-US" baseline="0" dirty="0" smtClean="0"/>
              <a:t> party JavaScript conflicts with the yam.js library.</a:t>
            </a:r>
          </a:p>
          <a:p>
            <a:pPr marL="232943" indent="-232943">
              <a:buFont typeface="+mj-lt"/>
              <a:buAutoNum type="arabicPeriod"/>
            </a:pPr>
            <a:endParaRPr lang="en-US" baseline="0" dirty="0" smtClean="0"/>
          </a:p>
          <a:p>
            <a:r>
              <a:rPr lang="en-US" baseline="0" dirty="0" smtClean="0"/>
              <a:t>In many cases this can be solved quickly by </a:t>
            </a:r>
            <a:r>
              <a:rPr lang="en-US" baseline="0" dirty="0" err="1" smtClean="0"/>
              <a:t>iFraming</a:t>
            </a:r>
            <a:r>
              <a:rPr lang="en-US" baseline="0" dirty="0" smtClean="0"/>
              <a:t> the HTML page hosting the Embed snippet. Correcting the IE Zone configuration, or updating the conflicting code may provide the best UX.</a:t>
            </a:r>
          </a:p>
        </p:txBody>
      </p:sp>
      <p:sp>
        <p:nvSpPr>
          <p:cNvPr id="4" name="Slide Number Placeholder 3"/>
          <p:cNvSpPr>
            <a:spLocks noGrp="1"/>
          </p:cNvSpPr>
          <p:nvPr>
            <p:ph type="sldNum" sz="quarter" idx="10"/>
          </p:nvPr>
        </p:nvSpPr>
        <p:spPr/>
        <p:txBody>
          <a:bodyPr/>
          <a:lstStyle/>
          <a:p>
            <a:fld id="{C39122B4-C596-483B-908C-E928F5495D03}"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68753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embedding an open graph feed into </a:t>
            </a:r>
            <a:r>
              <a:rPr lang="en-US" baseline="0" smtClean="0"/>
              <a:t>a website</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10/14/2014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150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94872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64419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43</a:t>
            </a:fld>
            <a:endParaRPr lang="en-US" dirty="0"/>
          </a:p>
        </p:txBody>
      </p:sp>
    </p:spTree>
    <p:extLst>
      <p:ext uri="{BB962C8B-B14F-4D97-AF65-F5344CB8AC3E}">
        <p14:creationId xmlns:p14="http://schemas.microsoft.com/office/powerpoint/2010/main" val="105494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t>It’s good to break down the components</a:t>
            </a:r>
            <a:r>
              <a:rPr lang="en-US" sz="1200" b="0" baseline="0" dirty="0" smtClean="0"/>
              <a:t> of Yammer and see them on the UI prior to going into the examples of extending the platform into other components.</a:t>
            </a:r>
            <a:endParaRPr lang="en-US" sz="1200" b="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7</a:t>
            </a:fld>
            <a:endParaRPr lang="en-AU"/>
          </a:p>
        </p:txBody>
      </p:sp>
    </p:spTree>
    <p:extLst>
      <p:ext uri="{BB962C8B-B14F-4D97-AF65-F5344CB8AC3E}">
        <p14:creationId xmlns:p14="http://schemas.microsoft.com/office/powerpoint/2010/main" val="41905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Selecting Yammer</a:t>
            </a:r>
            <a:r>
              <a:rPr lang="en-US" baseline="0" dirty="0" smtClean="0"/>
              <a:t> as default Enterprise Social Tool will replace “Newsfeed” with link to Yammer and will add POST to Yammer on all documents</a:t>
            </a:r>
            <a:endParaRPr lang="en-US" dirty="0"/>
          </a:p>
        </p:txBody>
      </p:sp>
    </p:spTree>
    <p:extLst>
      <p:ext uri="{BB962C8B-B14F-4D97-AF65-F5344CB8AC3E}">
        <p14:creationId xmlns:p14="http://schemas.microsoft.com/office/powerpoint/2010/main" val="36151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important that the Social layer spans more than SharePoint.  With Yammer, Social can be integrated into other CMS, CRM, Legacy applications, etc.  Moving to Yammer helps with building actionable items legacy platforms as well.  We will cover this in more detail when we look at embedding and the </a:t>
            </a:r>
            <a:r>
              <a:rPr lang="en-US" baseline="0" dirty="0" err="1" smtClean="0"/>
              <a:t>OpenGraph</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10</a:t>
            </a:fld>
            <a:endParaRPr lang="en-AU"/>
          </a:p>
        </p:txBody>
      </p:sp>
    </p:spTree>
    <p:extLst>
      <p:ext uri="{BB962C8B-B14F-4D97-AF65-F5344CB8AC3E}">
        <p14:creationId xmlns:p14="http://schemas.microsoft.com/office/powerpoint/2010/main" val="690953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two basic ways to integrate Yammer.  We can have Data In for actionable items, such as Post Document to feed or send Sales Activity to Yammer Group.  The other basic approach is to have Yammer data published outside of Yammer, such as the Yammer SharePoint App (newsfeeds, </a:t>
            </a:r>
          </a:p>
          <a:p>
            <a:r>
              <a:rPr lang="en-US" baseline="0" dirty="0" smtClean="0"/>
              <a:t>Comment feeds, etc.)</a:t>
            </a:r>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11</a:t>
            </a:fld>
            <a:endParaRPr lang="en-AU"/>
          </a:p>
        </p:txBody>
      </p:sp>
    </p:spTree>
    <p:extLst>
      <p:ext uri="{BB962C8B-B14F-4D97-AF65-F5344CB8AC3E}">
        <p14:creationId xmlns:p14="http://schemas.microsoft.com/office/powerpoint/2010/main" val="422513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92B539-DA9E-4496-806B-FA7D55AE79B6}" type="datetime1">
              <a:rPr lang="en-US" smtClean="0">
                <a:solidFill>
                  <a:prstClr val="black"/>
                </a:solidFill>
              </a:rPr>
              <a:pPr/>
              <a:t>10/14/2014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74742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15</a:t>
            </a:fld>
            <a:endParaRPr lang="en-AU"/>
          </a:p>
        </p:txBody>
      </p:sp>
    </p:spTree>
    <p:extLst>
      <p:ext uri="{BB962C8B-B14F-4D97-AF65-F5344CB8AC3E}">
        <p14:creationId xmlns:p14="http://schemas.microsoft.com/office/powerpoint/2010/main" val="118361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p:txBody>
      </p:sp>
      <p:sp>
        <p:nvSpPr>
          <p:cNvPr id="4" name="Date Placeholder 3"/>
          <p:cNvSpPr>
            <a:spLocks noGrp="1"/>
          </p:cNvSpPr>
          <p:nvPr>
            <p:ph type="dt" idx="10"/>
          </p:nvPr>
        </p:nvSpPr>
        <p:spPr/>
        <p:txBody>
          <a:bodyPr/>
          <a:lstStyle/>
          <a:p>
            <a:fld id="{4D81E4A1-17A9-4CEB-8FC6-1E32B31EBEF4}" type="datetime1">
              <a:rPr lang="en-US" smtClean="0"/>
              <a:t>10/14/2014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648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297FEB55-96D2-0A47-AABF-7CEFCCF6BC45}" type="datetimeFigureOut">
              <a:rPr lang="en-US" smtClean="0"/>
              <a:t>10/14/2014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1845D756-0A6F-6B41-BCFB-A63A7FFDE8D4}" type="slidenum">
              <a:rPr lang="en-US" smtClean="0"/>
              <a:t>‹#›</a:t>
            </a:fld>
            <a:endParaRPr lang="en-US"/>
          </a:p>
        </p:txBody>
      </p:sp>
    </p:spTree>
    <p:extLst>
      <p:ext uri="{BB962C8B-B14F-4D97-AF65-F5344CB8AC3E}">
        <p14:creationId xmlns:p14="http://schemas.microsoft.com/office/powerpoint/2010/main" val="2088316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3"/>
            <a:ext cx="11149013" cy="666387"/>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800"/>
            <a:ext cx="11149013" cy="946413"/>
          </a:xfrm>
          <a:prstGeom prst="rect">
            <a:avLst/>
          </a:prstGeo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064577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3" Type="http://schemas.openxmlformats.org/officeDocument/2006/relationships/image" Target="../media/image14.emf"/><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emf"/><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hyperlink" Target="https://www.yammer.com/api/v1/activity.json"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3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629917" y="2253242"/>
            <a:ext cx="8923387" cy="3950263"/>
            <a:chOff x="406324" y="1412938"/>
            <a:chExt cx="8312727" cy="3459846"/>
          </a:xfrm>
        </p:grpSpPr>
        <p:pic>
          <p:nvPicPr>
            <p:cNvPr id="73" name="Picture 72"/>
            <p:cNvPicPr>
              <a:picLocks noChangeAspect="1"/>
            </p:cNvPicPr>
            <p:nvPr/>
          </p:nvPicPr>
          <p:blipFill>
            <a:blip r:embed="rId3"/>
            <a:stretch>
              <a:fillRect/>
            </a:stretch>
          </p:blipFill>
          <p:spPr>
            <a:xfrm>
              <a:off x="406324" y="2409157"/>
              <a:ext cx="8312727" cy="2463627"/>
            </a:xfrm>
            <a:prstGeom prst="rect">
              <a:avLst/>
            </a:prstGeom>
          </p:spPr>
        </p:pic>
        <p:sp>
          <p:nvSpPr>
            <p:cNvPr id="74" name="Title 1"/>
            <p:cNvSpPr txBox="1">
              <a:spLocks/>
            </p:cNvSpPr>
            <p:nvPr/>
          </p:nvSpPr>
          <p:spPr>
            <a:xfrm>
              <a:off x="406617" y="3204068"/>
              <a:ext cx="1130116" cy="7719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40000"/>
                </a:lnSpc>
              </a:pPr>
              <a:r>
                <a:rPr lang="en-US" sz="1600" b="1" dirty="0">
                  <a:solidFill>
                    <a:srgbClr val="6F716D"/>
                  </a:solidFill>
                  <a:latin typeface="Interstate-Bold"/>
                  <a:ea typeface="+mn-ea"/>
                  <a:cs typeface="Interstate-Bold"/>
                </a:rPr>
                <a:t>CMS</a:t>
              </a:r>
            </a:p>
          </p:txBody>
        </p:sp>
        <p:sp>
          <p:nvSpPr>
            <p:cNvPr id="75" name="Title 1"/>
            <p:cNvSpPr txBox="1">
              <a:spLocks/>
            </p:cNvSpPr>
            <p:nvPr/>
          </p:nvSpPr>
          <p:spPr>
            <a:xfrm>
              <a:off x="1602637"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CRM</a:t>
              </a:r>
            </a:p>
          </p:txBody>
        </p:sp>
        <p:sp>
          <p:nvSpPr>
            <p:cNvPr id="76" name="Title 1"/>
            <p:cNvSpPr txBox="1">
              <a:spLocks/>
            </p:cNvSpPr>
            <p:nvPr/>
          </p:nvSpPr>
          <p:spPr>
            <a:xfrm>
              <a:off x="2732753" y="3188922"/>
              <a:ext cx="1323924"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Legacy Applications </a:t>
              </a:r>
            </a:p>
          </p:txBody>
        </p:sp>
        <p:sp>
          <p:nvSpPr>
            <p:cNvPr id="77" name="Title 1"/>
            <p:cNvSpPr txBox="1">
              <a:spLocks/>
            </p:cNvSpPr>
            <p:nvPr/>
          </p:nvSpPr>
          <p:spPr>
            <a:xfrm>
              <a:off x="4010699" y="3162098"/>
              <a:ext cx="1138944"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Human Resources</a:t>
              </a:r>
            </a:p>
          </p:txBody>
        </p:sp>
        <p:sp>
          <p:nvSpPr>
            <p:cNvPr id="78" name="Title 1"/>
            <p:cNvSpPr txBox="1">
              <a:spLocks/>
            </p:cNvSpPr>
            <p:nvPr/>
          </p:nvSpPr>
          <p:spPr>
            <a:xfrm>
              <a:off x="5218452"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ERP</a:t>
              </a:r>
            </a:p>
          </p:txBody>
        </p:sp>
        <p:sp>
          <p:nvSpPr>
            <p:cNvPr id="79" name="Title 1"/>
            <p:cNvSpPr txBox="1">
              <a:spLocks/>
            </p:cNvSpPr>
            <p:nvPr/>
          </p:nvSpPr>
          <p:spPr>
            <a:xfrm>
              <a:off x="6374225"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Sentiment</a:t>
              </a:r>
              <a:r>
                <a:rPr sz="1800" b="1" dirty="0">
                  <a:latin typeface="Interstate-Bold"/>
                  <a:cs typeface="Interstate-Bold"/>
                </a:rPr>
                <a:t> </a:t>
              </a:r>
              <a:r>
                <a:rPr sz="1600" b="1" dirty="0">
                  <a:latin typeface="Interstate-Bold"/>
                  <a:cs typeface="Interstate-Bold"/>
                </a:rPr>
                <a:t>Analysis</a:t>
              </a:r>
            </a:p>
          </p:txBody>
        </p:sp>
        <p:sp>
          <p:nvSpPr>
            <p:cNvPr id="80" name="Title 1"/>
            <p:cNvSpPr txBox="1">
              <a:spLocks/>
            </p:cNvSpPr>
            <p:nvPr/>
          </p:nvSpPr>
          <p:spPr>
            <a:xfrm>
              <a:off x="7580533"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Customer Support</a:t>
              </a:r>
            </a:p>
          </p:txBody>
        </p:sp>
        <p:pic>
          <p:nvPicPr>
            <p:cNvPr id="81" name="Picture 80"/>
            <p:cNvPicPr>
              <a:picLocks noChangeAspect="1"/>
            </p:cNvPicPr>
            <p:nvPr/>
          </p:nvPicPr>
          <p:blipFill>
            <a:blip r:embed="rId4"/>
            <a:stretch>
              <a:fillRect/>
            </a:stretch>
          </p:blipFill>
          <p:spPr>
            <a:xfrm>
              <a:off x="444314" y="1553310"/>
              <a:ext cx="8264511" cy="1586202"/>
            </a:xfrm>
            <a:prstGeom prst="rect">
              <a:avLst/>
            </a:prstGeom>
          </p:spPr>
        </p:pic>
        <p:sp>
          <p:nvSpPr>
            <p:cNvPr id="82" name="Trapezoid 81"/>
            <p:cNvSpPr/>
            <p:nvPr/>
          </p:nvSpPr>
          <p:spPr>
            <a:xfrm>
              <a:off x="444314" y="1412938"/>
              <a:ext cx="8264511" cy="148839"/>
            </a:xfrm>
            <a:prstGeom prst="trapezoid">
              <a:avLst>
                <a:gd name="adj" fmla="val 218945"/>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n w="0"/>
                <a:solidFill>
                  <a:srgbClr val="002050"/>
                </a:solidFill>
                <a:effectLst>
                  <a:outerShdw blurRad="38100" dist="25400" dir="5400000" algn="ctr" rotWithShape="0">
                    <a:srgbClr val="6E747A">
                      <a:alpha val="43000"/>
                    </a:srgbClr>
                  </a:outerShdw>
                </a:effectLst>
              </a:endParaRPr>
            </a:p>
          </p:txBody>
        </p:sp>
      </p:grpSp>
      <p:pic>
        <p:nvPicPr>
          <p:cNvPr id="83" name="Picture 82" descr="3245602685-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6570" y="5253351"/>
            <a:ext cx="920534" cy="329345"/>
          </a:xfrm>
          <a:prstGeom prst="rect">
            <a:avLst/>
          </a:prstGeom>
        </p:spPr>
      </p:pic>
      <p:pic>
        <p:nvPicPr>
          <p:cNvPr id="84" name="Picture 83"/>
          <p:cNvPicPr>
            <a:picLocks noChangeAspect="1"/>
          </p:cNvPicPr>
          <p:nvPr/>
        </p:nvPicPr>
        <p:blipFill>
          <a:blip r:embed="rId6"/>
          <a:stretch>
            <a:fillRect/>
          </a:stretch>
        </p:blipFill>
        <p:spPr>
          <a:xfrm>
            <a:off x="1698782" y="5206540"/>
            <a:ext cx="1249079" cy="396937"/>
          </a:xfrm>
          <a:prstGeom prst="rect">
            <a:avLst/>
          </a:prstGeom>
        </p:spPr>
      </p:pic>
      <p:pic>
        <p:nvPicPr>
          <p:cNvPr id="85" name="Picture 4" descr="http://www.hopeworks.org/wp-content/uploads/2012/05/salesforce-news-story.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2441" y="4994093"/>
            <a:ext cx="1184451" cy="888338"/>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Picture 6" descr="https://encrypted-tbn3.gstatic.com/images?q=tbn:ANd9GcQiU5kj_Rz1eeV6F2AoEy1I0dgONRFAOOhJ7oUdF_ygLJ4lMFv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3581" y="5807330"/>
            <a:ext cx="1086786" cy="223944"/>
          </a:xfrm>
          <a:prstGeom prst="rect">
            <a:avLst/>
          </a:prstGeom>
          <a:noFill/>
          <a:extLst>
            <a:ext uri="{909E8E84-426E-40dd-AFC4-6F175D3DCCD1}">
              <a14:hiddenFill xmlns:a14="http://schemas.microsoft.com/office/drawing/2010/main" xmlns="">
                <a:solidFill>
                  <a:srgbClr val="FFFFFF"/>
                </a:solidFill>
              </a14:hiddenFill>
            </a:ext>
          </a:extLst>
        </p:spPr>
      </p:pic>
      <p:pic>
        <p:nvPicPr>
          <p:cNvPr id="87" name="Picture 8" descr="https://encrypted-tbn0.gstatic.com/images?q=tbn:ANd9GcTZAECUI_IhkoCMTBYh1IaN7MTm7AYWc3QzjODE_JPxw2QJXVkdZ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56519" y="5063673"/>
            <a:ext cx="993033" cy="443318"/>
          </a:xfrm>
          <a:prstGeom prst="rect">
            <a:avLst/>
          </a:prstGeom>
          <a:noFill/>
          <a:extLst>
            <a:ext uri="{909E8E84-426E-40dd-AFC4-6F175D3DCCD1}">
              <a14:hiddenFill xmlns:a14="http://schemas.microsoft.com/office/drawing/2010/main" xmlns="">
                <a:solidFill>
                  <a:srgbClr val="FFFFFF"/>
                </a:solidFill>
              </a14:hiddenFill>
            </a:ext>
          </a:extLst>
        </p:spPr>
      </p:pic>
      <p:pic>
        <p:nvPicPr>
          <p:cNvPr id="88" name="Picture 10" descr="https://encrypted-tbn0.gstatic.com/images?q=tbn:ANd9GcTKYi6j0-7VLOwGWstmEJUGiwWEcYeC6WvjTuk-QfubW5iqfjsC9Q"/>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63051" y="5518870"/>
            <a:ext cx="739402" cy="739402"/>
          </a:xfrm>
          <a:prstGeom prst="rect">
            <a:avLst/>
          </a:prstGeom>
          <a:noFill/>
          <a:extLst>
            <a:ext uri="{909E8E84-426E-40dd-AFC4-6F175D3DCCD1}">
              <a14:hiddenFill xmlns:a14="http://schemas.microsoft.com/office/drawing/2010/main" xmlns="">
                <a:solidFill>
                  <a:srgbClr val="FFFFFF"/>
                </a:solidFill>
              </a14:hiddenFill>
            </a:ext>
          </a:extLst>
        </p:spPr>
      </p:pic>
      <p:pic>
        <p:nvPicPr>
          <p:cNvPr id="89" name="Picture 12" descr="https://encrypted-tbn0.gstatic.com/images?q=tbn:ANd9GcRSz6Zo1TMxwUUM8ymyWhSq_rkmJ2ng7EFF6aMLBGx3lIV56mWV"/>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62962" y="5137135"/>
            <a:ext cx="885882" cy="459978"/>
          </a:xfrm>
          <a:prstGeom prst="rect">
            <a:avLst/>
          </a:prstGeom>
          <a:noFill/>
          <a:extLst>
            <a:ext uri="{909E8E84-426E-40dd-AFC4-6F175D3DCCD1}">
              <a14:hiddenFill xmlns:a14="http://schemas.microsoft.com/office/drawing/2010/main" xmlns="">
                <a:solidFill>
                  <a:srgbClr val="FFFFFF"/>
                </a:solidFill>
              </a14:hiddenFill>
            </a:ext>
          </a:extLst>
        </p:spPr>
      </p:pic>
      <p:pic>
        <p:nvPicPr>
          <p:cNvPr id="90" name="Picture 14" descr="http://www.userlike.com/static/web/images/partner/zendesk_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17582" y="5017553"/>
            <a:ext cx="1121890" cy="841418"/>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16" descr="https://encrypted-tbn0.gstatic.com/images?q=tbn:ANd9GcTmDajF0XJUoto-2kaO0iSqz_cuUBOUOD3fstocIY4ZTrNb3c6E3Q"/>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04237" y="4946630"/>
            <a:ext cx="704524" cy="860700"/>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TextBox 32"/>
          <p:cNvSpPr txBox="1"/>
          <p:nvPr/>
        </p:nvSpPr>
        <p:spPr>
          <a:xfrm>
            <a:off x="9866044" y="1123642"/>
            <a:ext cx="1054940" cy="307777"/>
          </a:xfrm>
          <a:prstGeom prst="rect">
            <a:avLst/>
          </a:prstGeom>
          <a:noFill/>
        </p:spPr>
        <p:txBody>
          <a:bodyPr wrap="square" rtlCol="0">
            <a:spAutoFit/>
          </a:bodyPr>
          <a:lstStyle/>
          <a:p>
            <a:r>
              <a:rPr lang="en-US" sz="1400" dirty="0">
                <a:solidFill>
                  <a:srgbClr val="63666A"/>
                </a:solidFill>
                <a:latin typeface="Segoe UI Light" panose="020B0502040204020203" pitchFamily="34" charset="0"/>
                <a:cs typeface="Segoe UI Light" panose="020B0502040204020203" pitchFamily="34" charset="0"/>
              </a:rPr>
              <a:t>Stories</a:t>
            </a:r>
          </a:p>
        </p:txBody>
      </p:sp>
      <p:sp>
        <p:nvSpPr>
          <p:cNvPr id="3" name="Title 2"/>
          <p:cNvSpPr>
            <a:spLocks noGrp="1"/>
          </p:cNvSpPr>
          <p:nvPr>
            <p:ph type="title"/>
          </p:nvPr>
        </p:nvSpPr>
        <p:spPr/>
        <p:txBody>
          <a:bodyPr/>
          <a:lstStyle/>
          <a:p>
            <a:r>
              <a:rPr lang="en-US" dirty="0" smtClean="0"/>
              <a:t>Integration Vision</a:t>
            </a:r>
            <a:endParaRPr lang="en-US" dirty="0"/>
          </a:p>
        </p:txBody>
      </p:sp>
    </p:spTree>
    <p:extLst>
      <p:ext uri="{BB962C8B-B14F-4D97-AF65-F5344CB8AC3E}">
        <p14:creationId xmlns:p14="http://schemas.microsoft.com/office/powerpoint/2010/main" val="2564927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60" y="2059047"/>
            <a:ext cx="4202827" cy="2493202"/>
          </a:xfrm>
          <a:prstGeom prst="rect">
            <a:avLst/>
          </a:prstGeom>
        </p:spPr>
      </p:pic>
      <p:sp>
        <p:nvSpPr>
          <p:cNvPr id="30" name="Rectangle 29"/>
          <p:cNvSpPr/>
          <p:nvPr/>
        </p:nvSpPr>
        <p:spPr>
          <a:xfrm>
            <a:off x="6410867" y="2059047"/>
            <a:ext cx="3771632" cy="2585323"/>
          </a:xfrm>
          <a:prstGeom prst="rect">
            <a:avLst/>
          </a:prstGeom>
        </p:spPr>
        <p:txBody>
          <a:bodyPr wrap="square">
            <a:spAutoFit/>
          </a:bodyPr>
          <a:lstStyle/>
          <a:p>
            <a:r>
              <a:rPr lang="en-US" b="1" dirty="0">
                <a:solidFill>
                  <a:srgbClr val="63666A"/>
                </a:solidFill>
                <a:latin typeface="Segoe UI Light" panose="020B0502040204020203" pitchFamily="34" charset="0"/>
                <a:cs typeface="Segoe UI Light" panose="020B0502040204020203" pitchFamily="34" charset="0"/>
              </a:rPr>
              <a:t>Data In</a:t>
            </a:r>
          </a:p>
          <a:p>
            <a:r>
              <a:rPr lang="en-US" dirty="0">
                <a:solidFill>
                  <a:srgbClr val="63666A"/>
                </a:solidFill>
                <a:latin typeface="Segoe UI Light" panose="020B0502040204020203" pitchFamily="34" charset="0"/>
                <a:cs typeface="Segoe UI Light" panose="020B0502040204020203" pitchFamily="34" charset="0"/>
              </a:rPr>
              <a:t>Send activities from external applications to Yammer using Open Graph.</a:t>
            </a:r>
          </a:p>
          <a:p>
            <a:endParaRPr lang="en-US" dirty="0">
              <a:solidFill>
                <a:srgbClr val="63666A"/>
              </a:solidFill>
              <a:latin typeface="Segoe UI Light" panose="020B0502040204020203" pitchFamily="34" charset="0"/>
              <a:cs typeface="Segoe UI Light" panose="020B0502040204020203" pitchFamily="34" charset="0"/>
            </a:endParaRPr>
          </a:p>
          <a:p>
            <a:r>
              <a:rPr lang="en-US" b="1" dirty="0">
                <a:solidFill>
                  <a:srgbClr val="63666A"/>
                </a:solidFill>
                <a:latin typeface="Segoe UI Light" panose="020B0502040204020203" pitchFamily="34" charset="0"/>
                <a:cs typeface="Segoe UI Light" panose="020B0502040204020203" pitchFamily="34" charset="0"/>
              </a:rPr>
              <a:t>Data Out</a:t>
            </a:r>
          </a:p>
          <a:p>
            <a:r>
              <a:rPr lang="en-US" dirty="0">
                <a:solidFill>
                  <a:srgbClr val="63666A"/>
                </a:solidFill>
                <a:latin typeface="Segoe UI Light" panose="020B0502040204020203" pitchFamily="34" charset="0"/>
                <a:cs typeface="Segoe UI Light" panose="020B0502040204020203" pitchFamily="34" charset="0"/>
              </a:rPr>
              <a:t>Place Yammer in external applications with Yammer </a:t>
            </a:r>
            <a:r>
              <a:rPr lang="en-US" dirty="0" smtClean="0">
                <a:solidFill>
                  <a:srgbClr val="63666A"/>
                </a:solidFill>
                <a:latin typeface="Segoe UI Light" panose="020B0502040204020203" pitchFamily="34" charset="0"/>
                <a:cs typeface="Segoe UI Light" panose="020B0502040204020203" pitchFamily="34" charset="0"/>
              </a:rPr>
              <a:t>Embed or Development with Yammer APIs/SDKs.</a:t>
            </a:r>
            <a:endParaRPr lang="en-US" dirty="0">
              <a:solidFill>
                <a:srgbClr val="63666A"/>
              </a:solidFill>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dirty="0" smtClean="0"/>
              <a:t>Data In/Data Out</a:t>
            </a:r>
            <a:endParaRPr lang="en-US" dirty="0"/>
          </a:p>
        </p:txBody>
      </p:sp>
    </p:spTree>
    <p:extLst>
      <p:ext uri="{BB962C8B-B14F-4D97-AF65-F5344CB8AC3E}">
        <p14:creationId xmlns:p14="http://schemas.microsoft.com/office/powerpoint/2010/main" val="2008283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Yammer Embed</a:t>
            </a:r>
            <a:endParaRPr lang="en-US" dirty="0"/>
          </a:p>
        </p:txBody>
      </p:sp>
      <p:sp>
        <p:nvSpPr>
          <p:cNvPr id="4" name="Text Placeholder 3"/>
          <p:cNvSpPr>
            <a:spLocks noGrp="1"/>
          </p:cNvSpPr>
          <p:nvPr>
            <p:ph idx="1"/>
          </p:nvPr>
        </p:nvSpPr>
        <p:spPr/>
        <p:txBody>
          <a:bodyPr/>
          <a:lstStyle/>
          <a:p>
            <a:r>
              <a:rPr lang="en-US" sz="3200" dirty="0" smtClean="0"/>
              <a:t>Generated from an feed in Yammer</a:t>
            </a:r>
          </a:p>
          <a:p>
            <a:r>
              <a:rPr lang="en-US" sz="3200" dirty="0"/>
              <a:t>Place a simple JavaScript widget inside any HTML based enterprise container to Embed a Yammer feed</a:t>
            </a:r>
          </a:p>
        </p:txBody>
      </p:sp>
      <p:pic>
        <p:nvPicPr>
          <p:cNvPr id="2" name="Picture 1"/>
          <p:cNvPicPr>
            <a:picLocks noChangeAspect="1"/>
          </p:cNvPicPr>
          <p:nvPr/>
        </p:nvPicPr>
        <p:blipFill>
          <a:blip r:embed="rId2"/>
          <a:stretch>
            <a:fillRect/>
          </a:stretch>
        </p:blipFill>
        <p:spPr>
          <a:xfrm>
            <a:off x="385590" y="3895027"/>
            <a:ext cx="2505075" cy="1457325"/>
          </a:xfrm>
          <a:prstGeom prst="rect">
            <a:avLst/>
          </a:prstGeom>
        </p:spPr>
      </p:pic>
      <p:pic>
        <p:nvPicPr>
          <p:cNvPr id="5" name="Picture 4"/>
          <p:cNvPicPr>
            <a:picLocks noChangeAspect="1"/>
          </p:cNvPicPr>
          <p:nvPr/>
        </p:nvPicPr>
        <p:blipFill>
          <a:blip r:embed="rId3"/>
          <a:stretch>
            <a:fillRect/>
          </a:stretch>
        </p:blipFill>
        <p:spPr>
          <a:xfrm>
            <a:off x="3210044" y="3659375"/>
            <a:ext cx="3612577" cy="1928627"/>
          </a:xfrm>
          <a:prstGeom prst="rect">
            <a:avLst/>
          </a:prstGeom>
        </p:spPr>
      </p:pic>
      <p:pic>
        <p:nvPicPr>
          <p:cNvPr id="6" name="Picture 5"/>
          <p:cNvPicPr>
            <a:picLocks noChangeAspect="1"/>
          </p:cNvPicPr>
          <p:nvPr/>
        </p:nvPicPr>
        <p:blipFill>
          <a:blip r:embed="rId4"/>
          <a:stretch>
            <a:fillRect/>
          </a:stretch>
        </p:blipFill>
        <p:spPr>
          <a:xfrm>
            <a:off x="7142001" y="3039891"/>
            <a:ext cx="4526124" cy="3167594"/>
          </a:xfrm>
          <a:prstGeom prst="rect">
            <a:avLst/>
          </a:prstGeom>
        </p:spPr>
      </p:pic>
      <p:sp>
        <p:nvSpPr>
          <p:cNvPr id="7" name="Rectangle 6"/>
          <p:cNvSpPr/>
          <p:nvPr/>
        </p:nvSpPr>
        <p:spPr bwMode="auto">
          <a:xfrm>
            <a:off x="429658" y="4715219"/>
            <a:ext cx="2027104" cy="253388"/>
          </a:xfrm>
          <a:prstGeom prst="rect">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2945035" y="4445496"/>
            <a:ext cx="210638" cy="35638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ight Arrow 8"/>
          <p:cNvSpPr/>
          <p:nvPr/>
        </p:nvSpPr>
        <p:spPr bwMode="auto">
          <a:xfrm>
            <a:off x="6876992" y="4444021"/>
            <a:ext cx="210638" cy="35638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22034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4"/>
          <p:cNvSpPr>
            <a:spLocks noGrp="1"/>
          </p:cNvSpPr>
          <p:nvPr>
            <p:ph type="title"/>
          </p:nvPr>
        </p:nvSpPr>
        <p:spPr>
          <a:xfrm>
            <a:off x="519112" y="228600"/>
            <a:ext cx="11149013" cy="747897"/>
          </a:xfrm>
        </p:spPr>
        <p:txBody>
          <a:bodyPr/>
          <a:lstStyle/>
          <a:p>
            <a:r>
              <a:rPr lang="en-US" dirty="0" smtClean="0"/>
              <a:t>REST API</a:t>
            </a:r>
            <a:endParaRPr lang="en-US" dirty="0"/>
          </a:p>
        </p:txBody>
      </p:sp>
      <p:grpSp>
        <p:nvGrpSpPr>
          <p:cNvPr id="49" name="Group 48"/>
          <p:cNvGrpSpPr/>
          <p:nvPr/>
        </p:nvGrpSpPr>
        <p:grpSpPr>
          <a:xfrm>
            <a:off x="269169" y="1222844"/>
            <a:ext cx="11652804" cy="5003735"/>
            <a:chOff x="274638" y="1516062"/>
            <a:chExt cx="11889563" cy="5105400"/>
          </a:xfrm>
          <a:solidFill>
            <a:schemeClr val="accent1">
              <a:lumMod val="75000"/>
            </a:schemeClr>
          </a:solidFill>
        </p:grpSpPr>
        <p:sp>
          <p:nvSpPr>
            <p:cNvPr id="50" name="Rounded Rectangle 49"/>
            <p:cNvSpPr/>
            <p:nvPr/>
          </p:nvSpPr>
          <p:spPr bwMode="auto">
            <a:xfrm>
              <a:off x="274638" y="1516062"/>
              <a:ext cx="11889563" cy="5105400"/>
            </a:xfrm>
            <a:prstGeom prst="roundRect">
              <a:avLst>
                <a:gd name="adj" fmla="val 527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1" name="Rectangle 50"/>
            <p:cNvSpPr/>
            <p:nvPr/>
          </p:nvSpPr>
          <p:spPr bwMode="auto">
            <a:xfrm>
              <a:off x="7627056" y="2576713"/>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Groups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9889315" y="2562741"/>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Networks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889315" y="4542320"/>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Autocomplete</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9889315" y="5529828"/>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Notifications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7624370" y="5532018"/>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Suggestions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7646556" y="4562476"/>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Invitations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9889315" y="3551576"/>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smtClean="0">
                  <a:gradFill>
                    <a:gsLst>
                      <a:gs pos="0">
                        <a:srgbClr val="FFFFFF"/>
                      </a:gs>
                      <a:gs pos="100000">
                        <a:srgbClr val="FFFFFF"/>
                      </a:gs>
                    </a:gsLst>
                    <a:lin ang="5400000" scaled="0"/>
                  </a:gradFill>
                  <a:ea typeface="Segoe UI" pitchFamily="34" charset="0"/>
                  <a:cs typeface="Segoe UI" pitchFamily="34" charset="0"/>
                </a:rPr>
                <a:t>Data Export</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7627056" y="3554812"/>
              <a:ext cx="1920240" cy="6096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Open Graph</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213" y="1848541"/>
              <a:ext cx="1892812" cy="457201"/>
            </a:xfrm>
            <a:prstGeom prst="rect">
              <a:avLst/>
            </a:prstGeom>
            <a:noFill/>
          </p:spPr>
        </p:pic>
      </p:grpSp>
      <p:grpSp>
        <p:nvGrpSpPr>
          <p:cNvPr id="60" name="Group 59"/>
          <p:cNvGrpSpPr/>
          <p:nvPr/>
        </p:nvGrpSpPr>
        <p:grpSpPr>
          <a:xfrm>
            <a:off x="567899" y="1393058"/>
            <a:ext cx="6557061" cy="4609474"/>
            <a:chOff x="579437" y="1689734"/>
            <a:chExt cx="6690286" cy="4703128"/>
          </a:xfrm>
        </p:grpSpPr>
        <p:sp>
          <p:nvSpPr>
            <p:cNvPr id="61" name="Rounded Rectangle 60"/>
            <p:cNvSpPr/>
            <p:nvPr/>
          </p:nvSpPr>
          <p:spPr bwMode="auto">
            <a:xfrm>
              <a:off x="579437" y="1744662"/>
              <a:ext cx="6690286" cy="4648200"/>
            </a:xfrm>
            <a:prstGeom prst="roundRect">
              <a:avLst>
                <a:gd name="adj" fmla="val 5278"/>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2" name="Rectangle 61"/>
            <p:cNvSpPr/>
            <p:nvPr/>
          </p:nvSpPr>
          <p:spPr bwMode="auto">
            <a:xfrm>
              <a:off x="896789" y="2567304"/>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Messages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3029592" y="2567304"/>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Attachments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5162395" y="2581276"/>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Post</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892719" y="3554812"/>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Reply</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3029592" y="3554812"/>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Like/Unlike</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5157314" y="3554812"/>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Mention</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892719" y="4542320"/>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Tag</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3029592" y="4562476"/>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Search</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5162395" y="4562476"/>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Profiles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06950" y="5529828"/>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Follow</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3029592" y="5549984"/>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Unfollow</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5162395" y="5554662"/>
              <a:ext cx="18288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spcBef>
                  <a:spcPct val="0"/>
                </a:spcBef>
                <a:spcAft>
                  <a:spcPct val="0"/>
                </a:spcAft>
              </a:pPr>
              <a:r>
                <a:rPr lang="en-US" sz="1764" b="1" dirty="0">
                  <a:gradFill>
                    <a:gsLst>
                      <a:gs pos="0">
                        <a:srgbClr val="FFFFFF"/>
                      </a:gs>
                      <a:gs pos="100000">
                        <a:srgbClr val="FFFFFF"/>
                      </a:gs>
                    </a:gsLst>
                    <a:lin ang="5400000" scaled="0"/>
                  </a:gradFill>
                  <a:ea typeface="Segoe UI" pitchFamily="34" charset="0"/>
                  <a:cs typeface="Segoe UI" pitchFamily="34" charset="0"/>
                </a:rPr>
                <a:t>Relationships</a:t>
              </a:r>
              <a:endParaRPr lang="en-US" sz="2744" b="1"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4934" y="1689734"/>
              <a:ext cx="2514605" cy="777242"/>
            </a:xfrm>
            <a:prstGeom prst="rect">
              <a:avLst/>
            </a:prstGeom>
          </p:spPr>
        </p:pic>
      </p:grpSp>
    </p:spTree>
    <p:extLst>
      <p:ext uri="{BB962C8B-B14F-4D97-AF65-F5344CB8AC3E}">
        <p14:creationId xmlns:p14="http://schemas.microsoft.com/office/powerpoint/2010/main" val="257543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71164"/>
          </a:xfrm>
        </p:spPr>
        <p:txBody>
          <a:bodyPr/>
          <a:lstStyle/>
          <a:p>
            <a:r>
              <a:rPr lang="en-US" dirty="0" smtClean="0"/>
              <a:t>JavaScript</a:t>
            </a:r>
          </a:p>
          <a:p>
            <a:r>
              <a:rPr lang="en-US" dirty="0" smtClean="0"/>
              <a:t>Ruby</a:t>
            </a:r>
          </a:p>
          <a:p>
            <a:r>
              <a:rPr lang="en-US" dirty="0" smtClean="0"/>
              <a:t>Python</a:t>
            </a:r>
          </a:p>
          <a:p>
            <a:r>
              <a:rPr lang="en-US" dirty="0" smtClean="0"/>
              <a:t>iOS</a:t>
            </a:r>
          </a:p>
          <a:p>
            <a:r>
              <a:rPr lang="en-US" dirty="0" smtClean="0"/>
              <a:t>Windows Phone </a:t>
            </a:r>
            <a:r>
              <a:rPr lang="en-US" dirty="0"/>
              <a:t>8</a:t>
            </a:r>
            <a:endParaRPr lang="en-US" dirty="0" smtClean="0"/>
          </a:p>
        </p:txBody>
      </p:sp>
      <p:sp>
        <p:nvSpPr>
          <p:cNvPr id="3" name="Title 2"/>
          <p:cNvSpPr>
            <a:spLocks noGrp="1"/>
          </p:cNvSpPr>
          <p:nvPr>
            <p:ph type="title"/>
          </p:nvPr>
        </p:nvSpPr>
        <p:spPr/>
        <p:txBody>
          <a:bodyPr/>
          <a:lstStyle/>
          <a:p>
            <a:r>
              <a:rPr lang="en-US" dirty="0" smtClean="0"/>
              <a:t>SDKs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262160156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The Open Graph protocol models </a:t>
            </a:r>
            <a:r>
              <a:rPr lang="en-US" sz="2200" dirty="0">
                <a:solidFill>
                  <a:srgbClr val="0092BC"/>
                </a:solidFill>
                <a:latin typeface="Segoe UI Light" panose="020B0502040204020203" pitchFamily="34" charset="0"/>
                <a:cs typeface="Segoe UI Light" panose="020B0502040204020203" pitchFamily="34" charset="0"/>
              </a:rPr>
              <a:t>Actor (User)</a:t>
            </a:r>
            <a:r>
              <a:rPr lang="en-US" sz="2200" dirty="0">
                <a:solidFill>
                  <a:srgbClr val="63666A"/>
                </a:solidFill>
                <a:latin typeface="Segoe UI Light" panose="020B0502040204020203" pitchFamily="34" charset="0"/>
                <a:cs typeface="Segoe UI Light" panose="020B0502040204020203" pitchFamily="34" charset="0"/>
              </a:rPr>
              <a:t> activities based on </a:t>
            </a:r>
            <a:r>
              <a:rPr lang="en-US" sz="2200" dirty="0">
                <a:solidFill>
                  <a:srgbClr val="78BE20"/>
                </a:solidFill>
                <a:latin typeface="Segoe UI Light" panose="020B0502040204020203" pitchFamily="34" charset="0"/>
                <a:cs typeface="Segoe UI Light" panose="020B0502040204020203" pitchFamily="34" charset="0"/>
              </a:rPr>
              <a:t>Actions</a:t>
            </a:r>
            <a:r>
              <a:rPr lang="en-US" sz="2200" dirty="0">
                <a:solidFill>
                  <a:srgbClr val="63666A"/>
                </a:solidFill>
                <a:latin typeface="Segoe UI Light" panose="020B0502040204020203" pitchFamily="34" charset="0"/>
                <a:cs typeface="Segoe UI Light" panose="020B0502040204020203" pitchFamily="34" charset="0"/>
              </a:rPr>
              <a:t> and </a:t>
            </a:r>
            <a:r>
              <a:rPr lang="en-US" sz="2200" dirty="0">
                <a:solidFill>
                  <a:srgbClr val="ED8B00"/>
                </a:solidFill>
                <a:latin typeface="Segoe UI Light" panose="020B0502040204020203" pitchFamily="34" charset="0"/>
                <a:cs typeface="Segoe UI Light" panose="020B0502040204020203" pitchFamily="34" charset="0"/>
              </a:rPr>
              <a:t>Objects</a:t>
            </a:r>
            <a:r>
              <a:rPr lang="en-US" sz="2200" dirty="0">
                <a:solidFill>
                  <a:srgbClr val="63666A"/>
                </a:solidFill>
                <a:latin typeface="Segoe UI Light" panose="020B0502040204020203" pitchFamily="34" charset="0"/>
                <a:cs typeface="Segoe UI Light" panose="020B0502040204020203" pitchFamily="34" charset="0"/>
              </a:rPr>
              <a:t>.</a:t>
            </a:r>
            <a:endParaRPr lang="en-AU" sz="2200" dirty="0">
              <a:solidFill>
                <a:srgbClr val="63666A"/>
              </a:solidFill>
              <a:latin typeface="Segoe UI Light" panose="020B0502040204020203" pitchFamily="34" charset="0"/>
              <a:cs typeface="Segoe UI Light" panose="020B0502040204020203" pitchFamily="34" charset="0"/>
            </a:endParaRPr>
          </a:p>
          <a:p>
            <a:pPr marL="342900" lvl="1" indent="-342900">
              <a:spcBef>
                <a:spcPts val="750"/>
              </a:spcBef>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16" name="Picture 15" descr="Open Graph - Facebook Developers.png"/>
          <p:cNvPicPr>
            <a:picLocks noChangeAspect="1"/>
          </p:cNvPicPr>
          <p:nvPr/>
        </p:nvPicPr>
        <p:blipFill rotWithShape="1">
          <a:blip r:embed="rId3">
            <a:extLst>
              <a:ext uri="{28A0092B-C50C-407E-A947-70E740481C1C}">
                <a14:useLocalDpi xmlns:a14="http://schemas.microsoft.com/office/drawing/2010/main" val="0"/>
              </a:ext>
            </a:extLst>
          </a:blip>
          <a:srcRect l="4215" r="5091"/>
          <a:stretch/>
        </p:blipFill>
        <p:spPr>
          <a:xfrm>
            <a:off x="1989956" y="3429001"/>
            <a:ext cx="3812984" cy="1411863"/>
          </a:xfrm>
          <a:prstGeom prst="rect">
            <a:avLst/>
          </a:prstGeom>
          <a:ln w="57150" cmpd="sng">
            <a:noFill/>
          </a:ln>
        </p:spPr>
      </p:pic>
      <p:sp>
        <p:nvSpPr>
          <p:cNvPr id="18" name="Rectangle 17"/>
          <p:cNvSpPr/>
          <p:nvPr/>
        </p:nvSpPr>
        <p:spPr>
          <a:xfrm>
            <a:off x="6094412" y="3356993"/>
            <a:ext cx="4572000" cy="2031325"/>
          </a:xfrm>
          <a:prstGeom prst="rect">
            <a:avLst/>
          </a:prstGeom>
        </p:spPr>
        <p:txBody>
          <a:bodyPr>
            <a:spAutoFit/>
          </a:bodyPr>
          <a:lstStyle/>
          <a:p>
            <a:r>
              <a:rPr lang="en-US" dirty="0">
                <a:solidFill>
                  <a:srgbClr val="0092BC"/>
                </a:solidFill>
                <a:latin typeface="Segoe UI Light" panose="020B0502040204020203" pitchFamily="34" charset="0"/>
                <a:cs typeface="Segoe UI Light" panose="020B0502040204020203" pitchFamily="34" charset="0"/>
              </a:rPr>
              <a:t>Jimmy</a:t>
            </a:r>
            <a:r>
              <a:rPr lang="en-US" dirty="0">
                <a:solidFill>
                  <a:srgbClr val="2283AD"/>
                </a:solidFill>
              </a:rPr>
              <a:t> </a:t>
            </a:r>
            <a:r>
              <a:rPr lang="en-US" dirty="0">
                <a:solidFill>
                  <a:srgbClr val="78BE20"/>
                </a:solidFill>
                <a:latin typeface="Segoe UI Light" panose="020B0502040204020203" pitchFamily="34" charset="0"/>
                <a:cs typeface="Segoe UI Light" panose="020B0502040204020203" pitchFamily="34" charset="0"/>
              </a:rPr>
              <a:t>shared</a:t>
            </a:r>
            <a:r>
              <a:rPr lang="en-US" dirty="0"/>
              <a:t> </a:t>
            </a:r>
            <a:r>
              <a:rPr lang="en-US" dirty="0">
                <a:solidFill>
                  <a:srgbClr val="ED8B00"/>
                </a:solidFill>
                <a:latin typeface="Segoe UI Light" panose="020B0502040204020203" pitchFamily="34" charset="0"/>
                <a:cs typeface="Segoe UI Light" panose="020B0502040204020203" pitchFamily="34" charset="0"/>
              </a:rPr>
              <a:t>a file </a:t>
            </a:r>
            <a:r>
              <a:rPr lang="en-US" dirty="0">
                <a:solidFill>
                  <a:srgbClr val="63666A"/>
                </a:solidFill>
                <a:latin typeface="Segoe UI Light" panose="020B0502040204020203" pitchFamily="34" charset="0"/>
                <a:cs typeface="Segoe UI Light" panose="020B0502040204020203" pitchFamily="34" charset="0"/>
              </a:rPr>
              <a:t>from </a:t>
            </a:r>
            <a:r>
              <a:rPr lang="en-US" dirty="0" err="1">
                <a:solidFill>
                  <a:srgbClr val="63666A"/>
                </a:solidFill>
                <a:latin typeface="Segoe UI Light" panose="020B0502040204020203" pitchFamily="34" charset="0"/>
                <a:cs typeface="Segoe UI Light" panose="020B0502040204020203" pitchFamily="34" charset="0"/>
              </a:rPr>
              <a:t>Sharepoint</a:t>
            </a:r>
            <a:r>
              <a:rPr lang="en-US" dirty="0">
                <a:solidFill>
                  <a:srgbClr val="63666A"/>
                </a:solidFill>
                <a:latin typeface="Segoe UI Light" panose="020B0502040204020203" pitchFamily="34" charset="0"/>
                <a:cs typeface="Segoe UI Light" panose="020B0502040204020203" pitchFamily="34" charset="0"/>
              </a:rPr>
              <a:t>.</a:t>
            </a:r>
          </a:p>
          <a:p>
            <a:endParaRPr lang="en-US" dirty="0">
              <a:solidFill>
                <a:srgbClr val="E47C23"/>
              </a:solidFill>
            </a:endParaRPr>
          </a:p>
          <a:p>
            <a:r>
              <a:rPr lang="en-US" dirty="0">
                <a:solidFill>
                  <a:srgbClr val="0092BC"/>
                </a:solidFill>
                <a:latin typeface="Segoe UI Light" panose="020B0502040204020203" pitchFamily="34" charset="0"/>
                <a:cs typeface="Segoe UI Light" panose="020B0502040204020203" pitchFamily="34" charset="0"/>
              </a:rPr>
              <a:t>Sam</a:t>
            </a:r>
            <a:r>
              <a:rPr lang="en-US" dirty="0"/>
              <a:t> </a:t>
            </a:r>
            <a:r>
              <a:rPr lang="en-US" dirty="0">
                <a:solidFill>
                  <a:srgbClr val="78BE20"/>
                </a:solidFill>
                <a:latin typeface="Segoe UI Light" panose="020B0502040204020203" pitchFamily="34" charset="0"/>
                <a:cs typeface="Segoe UI Light" panose="020B0502040204020203" pitchFamily="34" charset="0"/>
              </a:rPr>
              <a:t>voted up </a:t>
            </a:r>
            <a:r>
              <a:rPr lang="en-US" dirty="0">
                <a:solidFill>
                  <a:srgbClr val="ED8B00"/>
                </a:solidFill>
                <a:latin typeface="Segoe UI Light" panose="020B0502040204020203" pitchFamily="34" charset="0"/>
                <a:cs typeface="Segoe UI Light" panose="020B0502040204020203" pitchFamily="34" charset="0"/>
              </a:rPr>
              <a:t>an idea </a:t>
            </a:r>
            <a:r>
              <a:rPr lang="en-US" dirty="0">
                <a:solidFill>
                  <a:srgbClr val="63666A"/>
                </a:solidFill>
                <a:latin typeface="Segoe UI Light" panose="020B0502040204020203" pitchFamily="34" charset="0"/>
                <a:cs typeface="Segoe UI Light" panose="020B0502040204020203" pitchFamily="34" charset="0"/>
              </a:rPr>
              <a:t>in </a:t>
            </a:r>
            <a:r>
              <a:rPr lang="en-US" dirty="0" err="1">
                <a:solidFill>
                  <a:srgbClr val="63666A"/>
                </a:solidFill>
                <a:latin typeface="Segoe UI Light" panose="020B0502040204020203" pitchFamily="34" charset="0"/>
                <a:cs typeface="Segoe UI Light" panose="020B0502040204020203" pitchFamily="34" charset="0"/>
              </a:rPr>
              <a:t>Spigit</a:t>
            </a:r>
            <a:r>
              <a:rPr lang="en-US" dirty="0">
                <a:solidFill>
                  <a:srgbClr val="63666A"/>
                </a:solidFill>
                <a:latin typeface="Segoe UI Light" panose="020B0502040204020203" pitchFamily="34" charset="0"/>
                <a:cs typeface="Segoe UI Light" panose="020B0502040204020203" pitchFamily="34" charset="0"/>
              </a:rPr>
              <a:t>.</a:t>
            </a:r>
          </a:p>
          <a:p>
            <a:endParaRPr lang="en-US" dirty="0">
              <a:solidFill>
                <a:srgbClr val="7F7F7F"/>
              </a:solidFill>
            </a:endParaRPr>
          </a:p>
          <a:p>
            <a:r>
              <a:rPr lang="en-US" dirty="0">
                <a:solidFill>
                  <a:srgbClr val="0092BC"/>
                </a:solidFill>
                <a:latin typeface="Segoe UI Light" panose="020B0502040204020203" pitchFamily="34" charset="0"/>
                <a:cs typeface="Segoe UI Light" panose="020B0502040204020203" pitchFamily="34" charset="0"/>
              </a:rPr>
              <a:t>Michelle</a:t>
            </a:r>
            <a:r>
              <a:rPr lang="en-US" dirty="0"/>
              <a:t> </a:t>
            </a:r>
            <a:r>
              <a:rPr lang="en-US" dirty="0">
                <a:solidFill>
                  <a:srgbClr val="78BE20"/>
                </a:solidFill>
                <a:latin typeface="Segoe UI Light" panose="020B0502040204020203" pitchFamily="34" charset="0"/>
                <a:cs typeface="Segoe UI Light" panose="020B0502040204020203" pitchFamily="34" charset="0"/>
              </a:rPr>
              <a:t>updated</a:t>
            </a:r>
            <a:r>
              <a:rPr lang="en-US" dirty="0">
                <a:solidFill>
                  <a:srgbClr val="63AF34"/>
                </a:solidFill>
              </a:rPr>
              <a:t> </a:t>
            </a:r>
            <a:r>
              <a:rPr lang="en-US" dirty="0">
                <a:solidFill>
                  <a:srgbClr val="ED8B00"/>
                </a:solidFill>
                <a:latin typeface="Segoe UI Light" panose="020B0502040204020203" pitchFamily="34" charset="0"/>
                <a:cs typeface="Segoe UI Light" panose="020B0502040204020203" pitchFamily="34" charset="0"/>
              </a:rPr>
              <a:t>a record </a:t>
            </a:r>
            <a:r>
              <a:rPr lang="en-US" dirty="0">
                <a:solidFill>
                  <a:srgbClr val="63666A"/>
                </a:solidFill>
                <a:latin typeface="Segoe UI Light" panose="020B0502040204020203" pitchFamily="34" charset="0"/>
                <a:cs typeface="Segoe UI Light" panose="020B0502040204020203" pitchFamily="34" charset="0"/>
              </a:rPr>
              <a:t>in Salesforce.</a:t>
            </a:r>
          </a:p>
          <a:p>
            <a:endParaRPr lang="en-US" dirty="0">
              <a:solidFill>
                <a:srgbClr val="7F7F7F"/>
              </a:solidFill>
            </a:endParaRPr>
          </a:p>
          <a:p>
            <a:r>
              <a:rPr lang="en-US" dirty="0" err="1">
                <a:solidFill>
                  <a:srgbClr val="0092BC"/>
                </a:solidFill>
                <a:latin typeface="Segoe UI Light" panose="020B0502040204020203" pitchFamily="34" charset="0"/>
                <a:cs typeface="Segoe UI Light" panose="020B0502040204020203" pitchFamily="34" charset="0"/>
              </a:rPr>
              <a:t>Arisa</a:t>
            </a:r>
            <a:r>
              <a:rPr lang="en-US" dirty="0">
                <a:solidFill>
                  <a:srgbClr val="2283AD"/>
                </a:solidFill>
              </a:rPr>
              <a:t> </a:t>
            </a:r>
            <a:r>
              <a:rPr lang="en-US" dirty="0">
                <a:solidFill>
                  <a:srgbClr val="78BE20"/>
                </a:solidFill>
                <a:latin typeface="Segoe UI Light" panose="020B0502040204020203" pitchFamily="34" charset="0"/>
                <a:cs typeface="Segoe UI Light" panose="020B0502040204020203" pitchFamily="34" charset="0"/>
              </a:rPr>
              <a:t>closed</a:t>
            </a:r>
            <a:r>
              <a:rPr lang="en-US" dirty="0">
                <a:solidFill>
                  <a:srgbClr val="7F7F7F"/>
                </a:solidFill>
              </a:rPr>
              <a:t> </a:t>
            </a:r>
            <a:r>
              <a:rPr lang="en-US" dirty="0">
                <a:solidFill>
                  <a:srgbClr val="ED8B00"/>
                </a:solidFill>
                <a:latin typeface="Segoe UI Light" panose="020B0502040204020203" pitchFamily="34" charset="0"/>
                <a:cs typeface="Segoe UI Light" panose="020B0502040204020203" pitchFamily="34" charset="0"/>
              </a:rPr>
              <a:t>a ticket</a:t>
            </a:r>
            <a:r>
              <a:rPr lang="en-US" dirty="0">
                <a:solidFill>
                  <a:schemeClr val="accent3"/>
                </a:solidFill>
              </a:rPr>
              <a:t> </a:t>
            </a:r>
            <a:r>
              <a:rPr lang="en-US" dirty="0">
                <a:solidFill>
                  <a:srgbClr val="63666A"/>
                </a:solidFill>
                <a:latin typeface="Segoe UI Light" panose="020B0502040204020203" pitchFamily="34" charset="0"/>
                <a:cs typeface="Segoe UI Light" panose="020B0502040204020203" pitchFamily="34" charset="0"/>
              </a:rPr>
              <a:t>in </a:t>
            </a:r>
            <a:r>
              <a:rPr lang="en-US" dirty="0" err="1">
                <a:solidFill>
                  <a:srgbClr val="63666A"/>
                </a:solidFill>
                <a:latin typeface="Segoe UI Light" panose="020B0502040204020203" pitchFamily="34" charset="0"/>
                <a:cs typeface="Segoe UI Light" panose="020B0502040204020203" pitchFamily="34" charset="0"/>
              </a:rPr>
              <a:t>Zendesk</a:t>
            </a:r>
            <a:r>
              <a:rPr lang="en-US" dirty="0">
                <a:solidFill>
                  <a:srgbClr val="63666A"/>
                </a:solidFill>
                <a:latin typeface="Segoe UI Light" panose="020B0502040204020203" pitchFamily="34" charset="0"/>
                <a:cs typeface="Segoe UI Light" panose="020B0502040204020203" pitchFamily="34" charset="0"/>
              </a:rPr>
              <a:t>. </a:t>
            </a:r>
          </a:p>
        </p:txBody>
      </p:sp>
      <p:sp>
        <p:nvSpPr>
          <p:cNvPr id="4" name="Title 3"/>
          <p:cNvSpPr>
            <a:spLocks noGrp="1"/>
          </p:cNvSpPr>
          <p:nvPr>
            <p:ph type="title"/>
          </p:nvPr>
        </p:nvSpPr>
        <p:spPr/>
        <p:txBody>
          <a:bodyPr/>
          <a:lstStyle/>
          <a:p>
            <a:r>
              <a:rPr lang="en-US" dirty="0" smtClean="0"/>
              <a:t>Open Graph Protocol</a:t>
            </a:r>
            <a:endParaRPr lang="en-US" dirty="0"/>
          </a:p>
        </p:txBody>
      </p:sp>
    </p:spTree>
    <p:extLst>
      <p:ext uri="{BB962C8B-B14F-4D97-AF65-F5344CB8AC3E}">
        <p14:creationId xmlns:p14="http://schemas.microsoft.com/office/powerpoint/2010/main" val="1845563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Yammer and SharePoint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REST API</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297370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62" y="1556793"/>
            <a:ext cx="7886700" cy="4620171"/>
          </a:xfrm>
        </p:spPr>
        <p:txBody>
          <a:bodyPr/>
          <a:lstStyle/>
          <a:p>
            <a:endParaRPr lang="en-AU" dirty="0" smtClean="0">
              <a:latin typeface="Segoe UI Light" panose="020B0502040204020203" pitchFamily="34" charset="0"/>
              <a:cs typeface="Segoe UI Light" panose="020B0502040204020203" pitchFamily="34" charset="0"/>
            </a:endParaRPr>
          </a:p>
          <a:p>
            <a:endParaRPr lang="en-AU" dirty="0" smtClean="0">
              <a:latin typeface="Segoe UI Light" panose="020B0502040204020203" pitchFamily="34" charset="0"/>
              <a:cs typeface="Segoe UI Light" panose="020B0502040204020203" pitchFamily="34" charset="0"/>
            </a:endParaRPr>
          </a:p>
        </p:txBody>
      </p:sp>
      <p:sp>
        <p:nvSpPr>
          <p:cNvPr id="29" name="Content Placeholder 2"/>
          <p:cNvSpPr txBox="1">
            <a:spLocks/>
          </p:cNvSpPr>
          <p:nvPr/>
        </p:nvSpPr>
        <p:spPr>
          <a:xfrm>
            <a:off x="2151062"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AU" dirty="0">
              <a:latin typeface="Segoe UI Light" panose="020B0502040204020203" pitchFamily="34" charset="0"/>
              <a:cs typeface="Segoe UI Light" panose="020B0502040204020203" pitchFamily="34" charset="0"/>
            </a:endParaRPr>
          </a:p>
        </p:txBody>
      </p:sp>
      <p:sp>
        <p:nvSpPr>
          <p:cNvPr id="18" name="TextBox 17"/>
          <p:cNvSpPr txBox="1"/>
          <p:nvPr/>
        </p:nvSpPr>
        <p:spPr>
          <a:xfrm>
            <a:off x="6660595" y="2320495"/>
            <a:ext cx="3640576" cy="3390352"/>
          </a:xfrm>
          <a:prstGeom prst="rect">
            <a:avLst/>
          </a:prstGeom>
          <a:noFill/>
        </p:spPr>
        <p:txBody>
          <a:bodyPr wrap="square" lIns="0" tIns="0" rIns="0" bIns="0" rtlCol="0">
            <a:spAutoFit/>
          </a:bodyPr>
          <a:lstStyle/>
          <a:p>
            <a:pPr defTabSz="932597"/>
            <a:r>
              <a:rPr lang="en-US" sz="2448" spc="-71" dirty="0">
                <a:gradFill>
                  <a:gsLst>
                    <a:gs pos="2917">
                      <a:srgbClr val="797A7D"/>
                    </a:gs>
                    <a:gs pos="95000">
                      <a:srgbClr val="797A7D"/>
                    </a:gs>
                  </a:gsLst>
                  <a:lin ang="5400000" scaled="0"/>
                </a:gradFill>
              </a:rPr>
              <a:t>Accessible to all users of a network</a:t>
            </a:r>
          </a:p>
          <a:p>
            <a:pPr defTabSz="932597"/>
            <a:endParaRPr lang="en-US" sz="2448" spc="-71" dirty="0">
              <a:gradFill>
                <a:gsLst>
                  <a:gs pos="2917">
                    <a:srgbClr val="797A7D"/>
                  </a:gs>
                  <a:gs pos="95000">
                    <a:srgbClr val="797A7D"/>
                  </a:gs>
                </a:gsLst>
                <a:lin ang="5400000" scaled="0"/>
              </a:gradFill>
            </a:endParaRPr>
          </a:p>
          <a:p>
            <a:pPr defTabSz="932597"/>
            <a:r>
              <a:rPr lang="en-US" sz="2448" spc="-71" dirty="0">
                <a:gradFill>
                  <a:gsLst>
                    <a:gs pos="2917">
                      <a:srgbClr val="797A7D"/>
                    </a:gs>
                    <a:gs pos="95000">
                      <a:srgbClr val="797A7D"/>
                    </a:gs>
                  </a:gsLst>
                  <a:lin ang="5400000" scaled="0"/>
                </a:gradFill>
              </a:rPr>
              <a:t>Apps are registered with a home network and then published to the directory</a:t>
            </a:r>
          </a:p>
          <a:p>
            <a:pPr defTabSz="932597"/>
            <a:endParaRPr lang="en-US" sz="2448" spc="-71" dirty="0">
              <a:gradFill>
                <a:gsLst>
                  <a:gs pos="2917">
                    <a:srgbClr val="797A7D"/>
                  </a:gs>
                  <a:gs pos="95000">
                    <a:srgbClr val="797A7D"/>
                  </a:gs>
                </a:gsLst>
                <a:lin ang="5400000" scaled="0"/>
              </a:gradFill>
            </a:endParaRPr>
          </a:p>
          <a:p>
            <a:pPr defTabSz="932597"/>
            <a:r>
              <a:rPr lang="en-US" sz="2448" spc="-71" dirty="0">
                <a:gradFill>
                  <a:gsLst>
                    <a:gs pos="2917">
                      <a:srgbClr val="797A7D"/>
                    </a:gs>
                    <a:gs pos="95000">
                      <a:srgbClr val="797A7D"/>
                    </a:gs>
                  </a:gsLst>
                  <a:lin ang="5400000" scaled="0"/>
                </a:gradFill>
              </a:rPr>
              <a:t>Redirect URI is the most important setting.</a:t>
            </a:r>
          </a:p>
        </p:txBody>
      </p:sp>
      <p:pic>
        <p:nvPicPr>
          <p:cNvPr id="19" name="Picture 18"/>
          <p:cNvPicPr>
            <a:picLocks noChangeAspect="1"/>
          </p:cNvPicPr>
          <p:nvPr/>
        </p:nvPicPr>
        <p:blipFill>
          <a:blip r:embed="rId3"/>
          <a:stretch>
            <a:fillRect/>
          </a:stretch>
        </p:blipFill>
        <p:spPr>
          <a:xfrm>
            <a:off x="2061964" y="2311367"/>
            <a:ext cx="4032448" cy="3379854"/>
          </a:xfrm>
          <a:prstGeom prst="rect">
            <a:avLst/>
          </a:prstGeom>
        </p:spPr>
      </p:pic>
      <p:sp>
        <p:nvSpPr>
          <p:cNvPr id="4" name="Title 3"/>
          <p:cNvSpPr>
            <a:spLocks noGrp="1"/>
          </p:cNvSpPr>
          <p:nvPr>
            <p:ph type="title"/>
          </p:nvPr>
        </p:nvSpPr>
        <p:spPr/>
        <p:txBody>
          <a:bodyPr/>
          <a:lstStyle/>
          <a:p>
            <a:r>
              <a:rPr lang="en-US" dirty="0" smtClean="0"/>
              <a:t>App Registration</a:t>
            </a:r>
            <a:endParaRPr lang="en-US" dirty="0"/>
          </a:p>
        </p:txBody>
      </p:sp>
    </p:spTree>
    <p:extLst>
      <p:ext uri="{BB962C8B-B14F-4D97-AF65-F5344CB8AC3E}">
        <p14:creationId xmlns:p14="http://schemas.microsoft.com/office/powerpoint/2010/main" val="871037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62" y="1556793"/>
            <a:ext cx="7886700" cy="4620171"/>
          </a:xfrm>
        </p:spPr>
        <p:txBody>
          <a:bodyPr/>
          <a:lstStyle/>
          <a:p>
            <a:endParaRPr lang="en-AU" dirty="0" smtClean="0">
              <a:latin typeface="Segoe UI Light" panose="020B0502040204020203" pitchFamily="34" charset="0"/>
              <a:cs typeface="Segoe UI Light" panose="020B0502040204020203" pitchFamily="34" charset="0"/>
            </a:endParaRPr>
          </a:p>
          <a:p>
            <a:endParaRPr lang="en-AU" dirty="0" smtClean="0">
              <a:latin typeface="Segoe UI Light" panose="020B0502040204020203" pitchFamily="34" charset="0"/>
              <a:cs typeface="Segoe UI Light" panose="020B0502040204020203" pitchFamily="34" charset="0"/>
            </a:endParaRPr>
          </a:p>
        </p:txBody>
      </p:sp>
      <p:sp>
        <p:nvSpPr>
          <p:cNvPr id="29" name="Content Placeholder 2"/>
          <p:cNvSpPr txBox="1">
            <a:spLocks/>
          </p:cNvSpPr>
          <p:nvPr/>
        </p:nvSpPr>
        <p:spPr>
          <a:xfrm>
            <a:off x="2151062"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AU" dirty="0">
              <a:latin typeface="Segoe UI Light" panose="020B0502040204020203" pitchFamily="34" charset="0"/>
              <a:cs typeface="Segoe UI Light" panose="020B0502040204020203" pitchFamily="34" charset="0"/>
            </a:endParaRPr>
          </a:p>
        </p:txBody>
      </p:sp>
      <p:sp>
        <p:nvSpPr>
          <p:cNvPr id="18" name="TextBox 17"/>
          <p:cNvSpPr txBox="1"/>
          <p:nvPr/>
        </p:nvSpPr>
        <p:spPr>
          <a:xfrm>
            <a:off x="7536710" y="2179873"/>
            <a:ext cx="2878183" cy="3877985"/>
          </a:xfrm>
          <a:prstGeom prst="rect">
            <a:avLst/>
          </a:prstGeom>
          <a:noFill/>
        </p:spPr>
        <p:txBody>
          <a:bodyPr wrap="square" lIns="0" tIns="0" rIns="0" bIns="0" rtlCol="0">
            <a:spAutoFit/>
          </a:bodyPr>
          <a:lstStyle/>
          <a:p>
            <a:pPr defTabSz="932597"/>
            <a:r>
              <a:rPr lang="en-US" sz="2800" spc="-71" dirty="0">
                <a:gradFill>
                  <a:gsLst>
                    <a:gs pos="2917">
                      <a:srgbClr val="797A7D"/>
                    </a:gs>
                    <a:gs pos="95000">
                      <a:srgbClr val="797A7D"/>
                    </a:gs>
                  </a:gsLst>
                  <a:lin ang="5400000" scaled="0"/>
                </a:gradFill>
              </a:rPr>
              <a:t>Redirect user to the </a:t>
            </a:r>
            <a:r>
              <a:rPr lang="en-US" sz="2800" spc="-71" dirty="0" err="1">
                <a:gradFill>
                  <a:gsLst>
                    <a:gs pos="2917">
                      <a:srgbClr val="797A7D"/>
                    </a:gs>
                    <a:gs pos="95000">
                      <a:srgbClr val="797A7D"/>
                    </a:gs>
                  </a:gsLst>
                  <a:lin ang="5400000" scaled="0"/>
                </a:gradFill>
              </a:rPr>
              <a:t>OAuth</a:t>
            </a:r>
            <a:r>
              <a:rPr lang="en-US" sz="2800" spc="-71" dirty="0">
                <a:gradFill>
                  <a:gsLst>
                    <a:gs pos="2917">
                      <a:srgbClr val="797A7D"/>
                    </a:gs>
                    <a:gs pos="95000">
                      <a:srgbClr val="797A7D"/>
                    </a:gs>
                  </a:gsLst>
                  <a:lin ang="5400000" scaled="0"/>
                </a:gradFill>
              </a:rPr>
              <a:t> dialog URL</a:t>
            </a:r>
          </a:p>
          <a:p>
            <a:pPr defTabSz="932597"/>
            <a:endParaRPr lang="en-US" sz="2800" spc="-71" dirty="0">
              <a:gradFill>
                <a:gsLst>
                  <a:gs pos="2917">
                    <a:srgbClr val="797A7D"/>
                  </a:gs>
                  <a:gs pos="95000">
                    <a:srgbClr val="797A7D"/>
                  </a:gs>
                </a:gsLst>
                <a:lin ang="5400000" scaled="0"/>
              </a:gradFill>
            </a:endParaRPr>
          </a:p>
          <a:p>
            <a:pPr defTabSz="932597"/>
            <a:r>
              <a:rPr lang="en-US" sz="2800" spc="-71" dirty="0">
                <a:gradFill>
                  <a:gsLst>
                    <a:gs pos="2917">
                      <a:srgbClr val="797A7D"/>
                    </a:gs>
                    <a:gs pos="95000">
                      <a:srgbClr val="797A7D"/>
                    </a:gs>
                  </a:gsLst>
                  <a:lin ang="5400000" scaled="0"/>
                </a:gradFill>
              </a:rPr>
              <a:t>Process the response at your Redirect URI when user allows the app</a:t>
            </a:r>
          </a:p>
          <a:p>
            <a:pPr defTabSz="932597"/>
            <a:endParaRPr lang="en-US" sz="2800" spc="-71" dirty="0">
              <a:gradFill>
                <a:gsLst>
                  <a:gs pos="2917">
                    <a:srgbClr val="797A7D"/>
                  </a:gs>
                  <a:gs pos="95000">
                    <a:srgbClr val="797A7D"/>
                  </a:gs>
                </a:gsLst>
                <a:lin ang="5400000" scaled="0"/>
              </a:gradFill>
            </a:endParaRPr>
          </a:p>
        </p:txBody>
      </p:sp>
      <p:pic>
        <p:nvPicPr>
          <p:cNvPr id="4" name="Picture 3" descr="Screen Shot 2013-10-01 at 10.56.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41" y="2204864"/>
            <a:ext cx="5219285" cy="2808312"/>
          </a:xfrm>
          <a:prstGeom prst="rect">
            <a:avLst/>
          </a:prstGeom>
        </p:spPr>
      </p:pic>
      <p:sp>
        <p:nvSpPr>
          <p:cNvPr id="5" name="Title 4"/>
          <p:cNvSpPr>
            <a:spLocks noGrp="1"/>
          </p:cNvSpPr>
          <p:nvPr>
            <p:ph type="title"/>
          </p:nvPr>
        </p:nvSpPr>
        <p:spPr/>
        <p:txBody>
          <a:bodyPr/>
          <a:lstStyle/>
          <a:p>
            <a:r>
              <a:rPr lang="en-US" dirty="0" smtClean="0"/>
              <a:t>App Authorization</a:t>
            </a:r>
            <a:endParaRPr lang="en-US" dirty="0"/>
          </a:p>
        </p:txBody>
      </p:sp>
    </p:spTree>
    <p:extLst>
      <p:ext uri="{BB962C8B-B14F-4D97-AF65-F5344CB8AC3E}">
        <p14:creationId xmlns:p14="http://schemas.microsoft.com/office/powerpoint/2010/main" val="358145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2867378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SDK</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550" y="1148734"/>
            <a:ext cx="6553768" cy="4861981"/>
          </a:xfrm>
          <a:prstGeom prst="rect">
            <a:avLst/>
          </a:prstGeom>
        </p:spPr>
      </p:pic>
      <p:sp>
        <p:nvSpPr>
          <p:cNvPr id="5" name="Line Callout 1 4"/>
          <p:cNvSpPr/>
          <p:nvPr/>
        </p:nvSpPr>
        <p:spPr bwMode="auto">
          <a:xfrm>
            <a:off x="8420520" y="489860"/>
            <a:ext cx="2692958" cy="381837"/>
          </a:xfrm>
          <a:prstGeom prst="borderCallout1">
            <a:avLst>
              <a:gd name="adj1" fmla="val 18750"/>
              <a:gd name="adj2" fmla="val -8333"/>
              <a:gd name="adj3" fmla="val 196711"/>
              <a:gd name="adj4" fmla="val -112960"/>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Client ID</a:t>
            </a:r>
          </a:p>
        </p:txBody>
      </p:sp>
      <p:sp>
        <p:nvSpPr>
          <p:cNvPr id="6" name="Line Callout 1 5"/>
          <p:cNvSpPr/>
          <p:nvPr/>
        </p:nvSpPr>
        <p:spPr bwMode="auto">
          <a:xfrm>
            <a:off x="8420520" y="1237757"/>
            <a:ext cx="2692958" cy="381837"/>
          </a:xfrm>
          <a:prstGeom prst="borderCallout1">
            <a:avLst>
              <a:gd name="adj1" fmla="val 18750"/>
              <a:gd name="adj2" fmla="val -8333"/>
              <a:gd name="adj3" fmla="val 59868"/>
              <a:gd name="adj4" fmla="val -97661"/>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SDK Reference</a:t>
            </a:r>
          </a:p>
        </p:txBody>
      </p:sp>
      <p:sp>
        <p:nvSpPr>
          <p:cNvPr id="7" name="Line Callout 1 6"/>
          <p:cNvSpPr/>
          <p:nvPr/>
        </p:nvSpPr>
        <p:spPr bwMode="auto">
          <a:xfrm>
            <a:off x="8420520" y="1868296"/>
            <a:ext cx="2692958" cy="1106016"/>
          </a:xfrm>
          <a:prstGeom prst="borderCallout1">
            <a:avLst>
              <a:gd name="adj1" fmla="val 18750"/>
              <a:gd name="adj2" fmla="val -8333"/>
              <a:gd name="adj3" fmla="val 15289"/>
              <a:gd name="adj4" fmla="val -176766"/>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Placeholder for “Login with Yammer” button</a:t>
            </a:r>
          </a:p>
        </p:txBody>
      </p:sp>
      <p:sp>
        <p:nvSpPr>
          <p:cNvPr id="8" name="Line Callout 1 7"/>
          <p:cNvSpPr/>
          <p:nvPr/>
        </p:nvSpPr>
        <p:spPr bwMode="auto">
          <a:xfrm>
            <a:off x="8420520" y="3306190"/>
            <a:ext cx="2692958" cy="1456730"/>
          </a:xfrm>
          <a:prstGeom prst="borderCallout1">
            <a:avLst>
              <a:gd name="adj1" fmla="val 18750"/>
              <a:gd name="adj2" fmla="val -8333"/>
              <a:gd name="adj3" fmla="val -6300"/>
              <a:gd name="adj4" fmla="val -26020"/>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Create button</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Complete login </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Retrieve user info</a:t>
            </a:r>
          </a:p>
        </p:txBody>
      </p:sp>
    </p:spTree>
    <p:extLst>
      <p:ext uri="{BB962C8B-B14F-4D97-AF65-F5344CB8AC3E}">
        <p14:creationId xmlns:p14="http://schemas.microsoft.com/office/powerpoint/2010/main" val="179537374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Authorization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sp>
        <p:nvSpPr>
          <p:cNvPr id="4" name="TextBox 3"/>
          <p:cNvSpPr txBox="1"/>
          <p:nvPr/>
        </p:nvSpPr>
        <p:spPr>
          <a:xfrm>
            <a:off x="653142" y="1248453"/>
            <a:ext cx="4095673"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Redirect user to </a:t>
            </a:r>
            <a:r>
              <a:rPr lang="en-US" sz="2400" spc="-70" dirty="0" err="1" smtClean="0">
                <a:gradFill>
                  <a:gsLst>
                    <a:gs pos="2917">
                      <a:schemeClr val="bg2"/>
                    </a:gs>
                    <a:gs pos="95000">
                      <a:schemeClr val="bg2"/>
                    </a:gs>
                  </a:gsLst>
                  <a:lin ang="5400000" scaled="0"/>
                </a:gradFill>
              </a:rPr>
              <a:t>OAuth</a:t>
            </a:r>
            <a:r>
              <a:rPr lang="en-US" sz="2400" spc="-70" dirty="0" smtClean="0">
                <a:gradFill>
                  <a:gsLst>
                    <a:gs pos="2917">
                      <a:schemeClr val="bg2"/>
                    </a:gs>
                    <a:gs pos="95000">
                      <a:schemeClr val="bg2"/>
                    </a:gs>
                  </a:gsLst>
                  <a:lin ang="5400000" scaled="0"/>
                </a:gradFill>
              </a:rPr>
              <a:t> endpoint</a:t>
            </a:r>
          </a:p>
          <a:p>
            <a:endParaRPr lang="en-US" sz="2400" spc="-70" dirty="0" smtClean="0">
              <a:gradFill>
                <a:gsLst>
                  <a:gs pos="2917">
                    <a:schemeClr val="bg2"/>
                  </a:gs>
                  <a:gs pos="95000">
                    <a:schemeClr val="bg2"/>
                  </a:gs>
                </a:gsLst>
                <a:lin ang="5400000" scaled="0"/>
              </a:gradFill>
            </a:endParaRPr>
          </a:p>
        </p:txBody>
      </p:sp>
      <p:sp>
        <p:nvSpPr>
          <p:cNvPr id="5" name="Rectangle 1"/>
          <p:cNvSpPr>
            <a:spLocks noChangeArrowheads="1"/>
          </p:cNvSpPr>
          <p:nvPr/>
        </p:nvSpPr>
        <p:spPr bwMode="auto">
          <a:xfrm>
            <a:off x="653141" y="1758517"/>
            <a:ext cx="866936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42AC"/>
                </a:solidFill>
                <a:effectLst/>
                <a:latin typeface="Consolas" panose="020B0609020204030204" pitchFamily="49" charset="0"/>
                <a:cs typeface="Consolas" panose="020B0609020204030204" pitchFamily="49" charset="0"/>
              </a:rPr>
              <a:t>https://www.yammer.com/dialog/oauth?client_id={0}&amp;redirect_uri={1}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53142" y="2628405"/>
            <a:ext cx="6022226"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Authorization Code to obtain Access Token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1" y="3221582"/>
            <a:ext cx="9738399" cy="2395955"/>
          </a:xfrm>
          <a:prstGeom prst="rect">
            <a:avLst/>
          </a:prstGeom>
        </p:spPr>
      </p:pic>
    </p:spTree>
    <p:extLst>
      <p:ext uri="{BB962C8B-B14F-4D97-AF65-F5344CB8AC3E}">
        <p14:creationId xmlns:p14="http://schemas.microsoft.com/office/powerpoint/2010/main" val="401292366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Integration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sp>
        <p:nvSpPr>
          <p:cNvPr id="4" name="TextBox 3"/>
          <p:cNvSpPr txBox="1"/>
          <p:nvPr/>
        </p:nvSpPr>
        <p:spPr>
          <a:xfrm>
            <a:off x="649741" y="1497204"/>
            <a:ext cx="3351943"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Make calls to the REST API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41" y="2157602"/>
            <a:ext cx="9856539" cy="2665605"/>
          </a:xfrm>
          <a:prstGeom prst="rect">
            <a:avLst/>
          </a:prstGeom>
        </p:spPr>
      </p:pic>
    </p:spTree>
    <p:extLst>
      <p:ext uri="{BB962C8B-B14F-4D97-AF65-F5344CB8AC3E}">
        <p14:creationId xmlns:p14="http://schemas.microsoft.com/office/powerpoint/2010/main" val="348930011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Yammer REST APIs</a:t>
            </a:r>
            <a:endParaRPr lang="en-US" dirty="0"/>
          </a:p>
        </p:txBody>
      </p:sp>
      <p:sp>
        <p:nvSpPr>
          <p:cNvPr id="3" name="Text Placeholder 2"/>
          <p:cNvSpPr>
            <a:spLocks noGrp="1"/>
          </p:cNvSpPr>
          <p:nvPr>
            <p:ph idx="1"/>
          </p:nvPr>
        </p:nvSpPr>
        <p:spPr/>
        <p:txBody>
          <a:bodyPr/>
          <a:lstStyle/>
          <a:p>
            <a:pPr>
              <a:spcBef>
                <a:spcPts val="1200"/>
              </a:spcBef>
            </a:pPr>
            <a:r>
              <a:rPr lang="en-US" sz="2400" dirty="0" smtClean="0"/>
              <a:t>Messages (</a:t>
            </a:r>
            <a:r>
              <a:rPr lang="en-US" sz="2400" dirty="0"/>
              <a:t>https://</a:t>
            </a:r>
            <a:r>
              <a:rPr lang="en-US" sz="2400" dirty="0" smtClean="0"/>
              <a:t>www.yammer.com/api/v1/messages/)</a:t>
            </a:r>
          </a:p>
          <a:p>
            <a:pPr>
              <a:spcBef>
                <a:spcPts val="1200"/>
              </a:spcBef>
            </a:pPr>
            <a:r>
              <a:rPr lang="en-US" sz="2400" dirty="0" smtClean="0"/>
              <a:t>Groups (https://www.yammer.com/api/v1/group_memberships)</a:t>
            </a:r>
          </a:p>
          <a:p>
            <a:pPr>
              <a:spcBef>
                <a:spcPts val="1200"/>
              </a:spcBef>
            </a:pPr>
            <a:r>
              <a:rPr lang="en-US" sz="2400" dirty="0" smtClean="0"/>
              <a:t>Users (https://www.yammer.com/api/v1/users/)</a:t>
            </a:r>
          </a:p>
          <a:p>
            <a:pPr>
              <a:spcBef>
                <a:spcPts val="1200"/>
              </a:spcBef>
            </a:pPr>
            <a:r>
              <a:rPr lang="en-US" sz="2400" dirty="0" smtClean="0"/>
              <a:t>Notifications (</a:t>
            </a:r>
            <a:r>
              <a:rPr lang="en-US" sz="2400" dirty="0"/>
              <a:t>https://www.yammer.com/api/v1/streams/notifications</a:t>
            </a:r>
            <a:r>
              <a:rPr lang="en-US" sz="2400" dirty="0" smtClean="0"/>
              <a:t>)</a:t>
            </a:r>
          </a:p>
          <a:p>
            <a:pPr>
              <a:spcBef>
                <a:spcPts val="1200"/>
              </a:spcBef>
            </a:pPr>
            <a:r>
              <a:rPr lang="en-US" sz="2400" dirty="0"/>
              <a:t>Suggestions (https://</a:t>
            </a:r>
            <a:r>
              <a:rPr lang="en-US" sz="2400" dirty="0" smtClean="0"/>
              <a:t>www.yammer.com/api/v1/suggestions/)</a:t>
            </a:r>
          </a:p>
          <a:p>
            <a:pPr>
              <a:spcBef>
                <a:spcPts val="1200"/>
              </a:spcBef>
            </a:pPr>
            <a:r>
              <a:rPr lang="en-US" sz="2400" dirty="0"/>
              <a:t>Subscriptions (https://www.yammer.com/api/v1/subscriptions/)</a:t>
            </a:r>
            <a:endParaRPr lang="en-US" sz="2400" dirty="0" smtClean="0"/>
          </a:p>
          <a:p>
            <a:pPr>
              <a:spcBef>
                <a:spcPts val="1200"/>
              </a:spcBef>
            </a:pPr>
            <a:r>
              <a:rPr lang="en-US" sz="2400" dirty="0" smtClean="0"/>
              <a:t>Autocomplete (</a:t>
            </a:r>
            <a:r>
              <a:rPr lang="en-US" sz="2400" dirty="0"/>
              <a:t>https://www.yammer.com/api/v1/autocomplete/</a:t>
            </a:r>
            <a:r>
              <a:rPr lang="en-US" sz="2400" dirty="0" smtClean="0"/>
              <a:t>)</a:t>
            </a:r>
          </a:p>
          <a:p>
            <a:pPr>
              <a:spcBef>
                <a:spcPts val="1200"/>
              </a:spcBef>
            </a:pPr>
            <a:r>
              <a:rPr lang="en-US" sz="2400" dirty="0"/>
              <a:t>Invitations (https://www.yammer.com/api/v1/invitations)</a:t>
            </a:r>
            <a:endParaRPr lang="en-US" sz="2400" dirty="0" smtClean="0"/>
          </a:p>
          <a:p>
            <a:pPr>
              <a:spcBef>
                <a:spcPts val="1200"/>
              </a:spcBef>
            </a:pPr>
            <a:r>
              <a:rPr lang="en-US" sz="2400" dirty="0" smtClean="0"/>
              <a:t>Search (</a:t>
            </a:r>
            <a:r>
              <a:rPr lang="en-US" sz="2400" dirty="0"/>
              <a:t>https://www.yammer.com/api/v1/search</a:t>
            </a:r>
            <a:r>
              <a:rPr lang="en-US" sz="2400" dirty="0" smtClean="0"/>
              <a:t>)</a:t>
            </a:r>
          </a:p>
          <a:p>
            <a:pPr>
              <a:spcBef>
                <a:spcPts val="1200"/>
              </a:spcBef>
            </a:pPr>
            <a:r>
              <a:rPr lang="en-US" sz="2400" dirty="0" smtClean="0"/>
              <a:t>Networks (</a:t>
            </a:r>
            <a:r>
              <a:rPr lang="en-US" sz="2400" dirty="0"/>
              <a:t>https://www.yammer.com/api/v1/networks/</a:t>
            </a:r>
            <a:r>
              <a:rPr lang="en-US" sz="2400" dirty="0" smtClean="0"/>
              <a:t>)</a:t>
            </a:r>
            <a:endParaRPr lang="en-US" sz="3200" dirty="0"/>
          </a:p>
        </p:txBody>
      </p:sp>
    </p:spTree>
    <p:extLst>
      <p:ext uri="{BB962C8B-B14F-4D97-AF65-F5344CB8AC3E}">
        <p14:creationId xmlns:p14="http://schemas.microsoft.com/office/powerpoint/2010/main" val="409334234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Yammer REST APIs</a:t>
            </a:r>
            <a:endParaRPr lang="en-US" dirty="0"/>
          </a:p>
        </p:txBody>
      </p:sp>
      <p:sp>
        <p:nvSpPr>
          <p:cNvPr id="3" name="Text Placeholder 2"/>
          <p:cNvSpPr>
            <a:spLocks noGrp="1"/>
          </p:cNvSpPr>
          <p:nvPr>
            <p:ph idx="1"/>
          </p:nvPr>
        </p:nvSpPr>
        <p:spPr/>
        <p:txBody>
          <a:bodyPr/>
          <a:lstStyle/>
          <a:p>
            <a:pPr>
              <a:spcBef>
                <a:spcPts val="1200"/>
              </a:spcBef>
            </a:pPr>
            <a:r>
              <a:rPr lang="en-US" dirty="0" smtClean="0"/>
              <a:t>Consider CORS when using REST client-side</a:t>
            </a:r>
          </a:p>
          <a:p>
            <a:pPr>
              <a:spcBef>
                <a:spcPts val="1200"/>
              </a:spcBef>
            </a:pPr>
            <a:r>
              <a:rPr lang="en-US" dirty="0" smtClean="0"/>
              <a:t>Most </a:t>
            </a:r>
            <a:r>
              <a:rPr lang="en-US" dirty="0" smtClean="0"/>
              <a:t>REST APIs available via </a:t>
            </a:r>
            <a:r>
              <a:rPr lang="en-US" dirty="0" err="1" smtClean="0"/>
              <a:t>json</a:t>
            </a:r>
            <a:r>
              <a:rPr lang="en-US" dirty="0" smtClean="0"/>
              <a:t> or XML</a:t>
            </a:r>
          </a:p>
          <a:p>
            <a:pPr>
              <a:spcBef>
                <a:spcPts val="1200"/>
              </a:spcBef>
            </a:pPr>
            <a:r>
              <a:rPr lang="en-US" dirty="0" smtClean="0"/>
              <a:t>Consider rate limits when calling REST</a:t>
            </a:r>
          </a:p>
          <a:p>
            <a:pPr lvl="1">
              <a:spcBef>
                <a:spcPts val="1200"/>
              </a:spcBef>
            </a:pPr>
            <a:r>
              <a:rPr lang="en-US" sz="1600" b="1" dirty="0"/>
              <a:t>Autocomplete</a:t>
            </a:r>
            <a:r>
              <a:rPr lang="en-US" sz="1600" dirty="0"/>
              <a:t>: 10 requests in 10 </a:t>
            </a:r>
            <a:r>
              <a:rPr lang="en-US" sz="1600" dirty="0" smtClean="0"/>
              <a:t>seconds</a:t>
            </a:r>
          </a:p>
          <a:p>
            <a:pPr lvl="1">
              <a:spcBef>
                <a:spcPts val="1200"/>
              </a:spcBef>
            </a:pPr>
            <a:r>
              <a:rPr lang="en-US" sz="1600" b="1" dirty="0" smtClean="0"/>
              <a:t>Messages</a:t>
            </a:r>
            <a:r>
              <a:rPr lang="en-US" sz="1600" dirty="0"/>
              <a:t>: 10 requests in 30 </a:t>
            </a:r>
            <a:r>
              <a:rPr lang="en-US" sz="1600" dirty="0" smtClean="0"/>
              <a:t>seconds</a:t>
            </a:r>
          </a:p>
          <a:p>
            <a:pPr lvl="1">
              <a:spcBef>
                <a:spcPts val="1200"/>
              </a:spcBef>
            </a:pPr>
            <a:r>
              <a:rPr lang="en-US" sz="1600" b="1" dirty="0" smtClean="0"/>
              <a:t>Notifications</a:t>
            </a:r>
            <a:r>
              <a:rPr lang="en-US" sz="1600" dirty="0"/>
              <a:t>: 10 requests in 30 </a:t>
            </a:r>
            <a:r>
              <a:rPr lang="en-US" sz="1600" dirty="0" smtClean="0"/>
              <a:t>seconds</a:t>
            </a:r>
          </a:p>
          <a:p>
            <a:pPr lvl="1">
              <a:spcBef>
                <a:spcPts val="1200"/>
              </a:spcBef>
            </a:pPr>
            <a:r>
              <a:rPr lang="en-US" sz="1600" b="1" dirty="0" smtClean="0"/>
              <a:t>All </a:t>
            </a:r>
            <a:r>
              <a:rPr lang="en-US" sz="1600" b="1" dirty="0"/>
              <a:t>Other Resources</a:t>
            </a:r>
            <a:r>
              <a:rPr lang="en-US" sz="1600" dirty="0"/>
              <a:t>: 10 requests in 10 </a:t>
            </a:r>
            <a:r>
              <a:rPr lang="en-US" sz="1600" dirty="0" smtClean="0"/>
              <a:t>seconds</a:t>
            </a:r>
          </a:p>
          <a:p>
            <a:pPr>
              <a:spcBef>
                <a:spcPts val="1200"/>
              </a:spcBef>
            </a:pPr>
            <a:r>
              <a:rPr lang="en-US" dirty="0"/>
              <a:t>REST requests MUST contain the access token as the “Bearer” in the “Authorization” request header</a:t>
            </a:r>
            <a:endParaRPr lang="en-US" dirty="0"/>
          </a:p>
        </p:txBody>
      </p:sp>
    </p:spTree>
    <p:extLst>
      <p:ext uri="{BB962C8B-B14F-4D97-AF65-F5344CB8AC3E}">
        <p14:creationId xmlns:p14="http://schemas.microsoft.com/office/powerpoint/2010/main" val="20158592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RESt</a:t>
            </a:r>
            <a:r>
              <a:rPr lang="en-US" dirty="0" smtClean="0"/>
              <a:t> API</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657378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OpenGraph</a:t>
            </a:r>
            <a:r>
              <a:rPr lang="en-US" dirty="0" smtClean="0"/>
              <a:t> Protocol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04809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Enterprise Graph</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cxnSp>
        <p:nvCxnSpPr>
          <p:cNvPr id="4" name="Straight Connector 3"/>
          <p:cNvCxnSpPr/>
          <p:nvPr/>
        </p:nvCxnSpPr>
        <p:spPr>
          <a:xfrm rot="12600000">
            <a:off x="6511718" y="1876480"/>
            <a:ext cx="371475" cy="60007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2600000" flipV="1">
            <a:off x="5858986" y="1602044"/>
            <a:ext cx="348484" cy="2009977"/>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031249" y="1823807"/>
            <a:ext cx="1655373" cy="276106"/>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2600000">
            <a:off x="5058519" y="3703803"/>
            <a:ext cx="1491484" cy="88562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2600000" flipH="1">
            <a:off x="5652095" y="4748474"/>
            <a:ext cx="457200" cy="60007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2600000" flipH="1">
            <a:off x="3337226" y="2842941"/>
            <a:ext cx="1985141" cy="761799"/>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90368" y="4664510"/>
            <a:ext cx="476534" cy="476534"/>
          </a:xfrm>
          <a:prstGeom prst="ellipse">
            <a:avLst/>
          </a:prstGeom>
          <a:solidFill>
            <a:srgbClr val="0092BC"/>
          </a:solid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itchFamily="34" charset="0"/>
                <a:cs typeface="Arial" pitchFamily="34" charset="0"/>
              </a:rPr>
              <a:t>$</a:t>
            </a:r>
          </a:p>
        </p:txBody>
      </p:sp>
      <p:grpSp>
        <p:nvGrpSpPr>
          <p:cNvPr id="11" name="Group 10"/>
          <p:cNvGrpSpPr/>
          <p:nvPr/>
        </p:nvGrpSpPr>
        <p:grpSpPr>
          <a:xfrm>
            <a:off x="6448301" y="1585346"/>
            <a:ext cx="476534" cy="476534"/>
            <a:chOff x="5617485" y="783552"/>
            <a:chExt cx="476534" cy="476534"/>
          </a:xfrm>
          <a:solidFill>
            <a:srgbClr val="0092BC"/>
          </a:solidFill>
        </p:grpSpPr>
        <p:sp>
          <p:nvSpPr>
            <p:cNvPr id="12" name="Oval 11"/>
            <p:cNvSpPr/>
            <p:nvPr/>
          </p:nvSpPr>
          <p:spPr>
            <a:xfrm>
              <a:off x="5617485" y="783552"/>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72407" y="891536"/>
              <a:ext cx="166690" cy="260954"/>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4" name="Oval 13"/>
          <p:cNvSpPr/>
          <p:nvPr/>
        </p:nvSpPr>
        <p:spPr>
          <a:xfrm>
            <a:off x="7117317" y="3030645"/>
            <a:ext cx="510409" cy="510409"/>
          </a:xfrm>
          <a:prstGeom prst="ellipse">
            <a:avLst/>
          </a:prstGeom>
          <a:solidFill>
            <a:srgbClr val="0092BC"/>
          </a:solid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4793052" y="1861522"/>
            <a:ext cx="476534" cy="476534"/>
            <a:chOff x="3962236" y="1059728"/>
            <a:chExt cx="476534" cy="476534"/>
          </a:xfrm>
          <a:solidFill>
            <a:srgbClr val="0092BC"/>
          </a:solidFill>
        </p:grpSpPr>
        <p:sp>
          <p:nvSpPr>
            <p:cNvPr id="16" name="Oval 15"/>
            <p:cNvSpPr/>
            <p:nvPr/>
          </p:nvSpPr>
          <p:spPr>
            <a:xfrm>
              <a:off x="3962236" y="1059728"/>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86" y="1160066"/>
              <a:ext cx="263718" cy="276106"/>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8" name="Group 17"/>
          <p:cNvGrpSpPr/>
          <p:nvPr/>
        </p:nvGrpSpPr>
        <p:grpSpPr>
          <a:xfrm>
            <a:off x="6546277" y="2374122"/>
            <a:ext cx="329082" cy="329082"/>
            <a:chOff x="5715461" y="1572328"/>
            <a:chExt cx="329082" cy="329082"/>
          </a:xfrm>
          <a:solidFill>
            <a:srgbClr val="0092BC"/>
          </a:solidFill>
        </p:grpSpPr>
        <p:sp>
          <p:nvSpPr>
            <p:cNvPr id="19" name="Oval 18"/>
            <p:cNvSpPr/>
            <p:nvPr/>
          </p:nvSpPr>
          <p:spPr>
            <a:xfrm flipH="1">
              <a:off x="5715461" y="1572328"/>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535" y="1659138"/>
              <a:ext cx="181696" cy="17451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1" name="Group 20"/>
          <p:cNvGrpSpPr/>
          <p:nvPr/>
        </p:nvGrpSpPr>
        <p:grpSpPr>
          <a:xfrm>
            <a:off x="5362442" y="5034185"/>
            <a:ext cx="329082" cy="329082"/>
            <a:chOff x="4531626" y="4232391"/>
            <a:chExt cx="329082" cy="329082"/>
          </a:xfrm>
          <a:solidFill>
            <a:srgbClr val="0092BC"/>
          </a:solidFill>
        </p:grpSpPr>
        <p:sp>
          <p:nvSpPr>
            <p:cNvPr id="22" name="Oval 21"/>
            <p:cNvSpPr/>
            <p:nvPr/>
          </p:nvSpPr>
          <p:spPr>
            <a:xfrm flipH="1">
              <a:off x="4531626" y="4232391"/>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6021" y="4316186"/>
              <a:ext cx="189816" cy="180898"/>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cxnSp>
        <p:nvCxnSpPr>
          <p:cNvPr id="24" name="Straight Connector 23"/>
          <p:cNvCxnSpPr/>
          <p:nvPr/>
        </p:nvCxnSpPr>
        <p:spPr>
          <a:xfrm flipV="1">
            <a:off x="3279064" y="2691018"/>
            <a:ext cx="802322" cy="339627"/>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588749" y="4220399"/>
            <a:ext cx="657178" cy="15341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172201" y="4373812"/>
            <a:ext cx="73726" cy="57619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915233" y="2691018"/>
            <a:ext cx="735227" cy="735083"/>
            <a:chOff x="2084416" y="1889223"/>
            <a:chExt cx="735227" cy="735083"/>
          </a:xfrm>
          <a:solidFill>
            <a:srgbClr val="0092BC"/>
          </a:solidFill>
        </p:grpSpPr>
        <p:sp>
          <p:nvSpPr>
            <p:cNvPr id="28" name="Oval 27"/>
            <p:cNvSpPr/>
            <p:nvPr/>
          </p:nvSpPr>
          <p:spPr>
            <a:xfrm>
              <a:off x="2084416" y="1889223"/>
              <a:ext cx="727666" cy="727666"/>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1979" y="1896642"/>
              <a:ext cx="727664" cy="727664"/>
            </a:xfrm>
            <a:prstGeom prst="rect">
              <a:avLst/>
            </a:prstGeom>
            <a:noFill/>
            <a:ln>
              <a:noFill/>
            </a:ln>
            <a:effectLst>
              <a:innerShdw blurRad="190500" dir="21540000">
                <a:prstClr val="black">
                  <a:alpha val="50000"/>
                </a:prstClr>
              </a:innerShdw>
            </a:effectLst>
          </p:spPr>
        </p:pic>
      </p:grpSp>
      <p:cxnSp>
        <p:nvCxnSpPr>
          <p:cNvPr id="30" name="Straight Connector 29"/>
          <p:cNvCxnSpPr/>
          <p:nvPr/>
        </p:nvCxnSpPr>
        <p:spPr>
          <a:xfrm flipV="1">
            <a:off x="4245928" y="3390257"/>
            <a:ext cx="1156889" cy="983554"/>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209065" y="2099913"/>
            <a:ext cx="1227773" cy="1318770"/>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659973" y="2526476"/>
            <a:ext cx="1524000" cy="1524000"/>
            <a:chOff x="3810000" y="1809750"/>
            <a:chExt cx="1524000" cy="1524000"/>
          </a:xfrm>
          <a:solidFill>
            <a:srgbClr val="0092BC"/>
          </a:solidFill>
        </p:grpSpPr>
        <p:sp>
          <p:nvSpPr>
            <p:cNvPr id="33" name="Oval 32"/>
            <p:cNvSpPr/>
            <p:nvPr/>
          </p:nvSpPr>
          <p:spPr>
            <a:xfrm>
              <a:off x="3810000" y="1809750"/>
              <a:ext cx="1524000" cy="1524000"/>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11643" y="1905899"/>
              <a:ext cx="1316736" cy="1307737"/>
            </a:xfrm>
            <a:prstGeom prst="rect">
              <a:avLst/>
            </a:prstGeom>
            <a:noFill/>
            <a:ln>
              <a:noFill/>
            </a:ln>
            <a:effectLst>
              <a:innerShdw blurRad="190500" dir="21540000">
                <a:prstClr val="black">
                  <a:alpha val="50000"/>
                </a:prstClr>
              </a:innerShdw>
            </a:effectLst>
          </p:spPr>
        </p:pic>
      </p:grpSp>
      <p:cxnSp>
        <p:nvCxnSpPr>
          <p:cNvPr id="35" name="Straight Connector 34"/>
          <p:cNvCxnSpPr/>
          <p:nvPr/>
        </p:nvCxnSpPr>
        <p:spPr>
          <a:xfrm flipV="1">
            <a:off x="4209065" y="1660119"/>
            <a:ext cx="388935" cy="42308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916845" y="2526476"/>
            <a:ext cx="329082" cy="329082"/>
            <a:chOff x="3086029" y="1724682"/>
            <a:chExt cx="329082" cy="329082"/>
          </a:xfrm>
          <a:solidFill>
            <a:srgbClr val="0092BC"/>
          </a:solidFill>
        </p:grpSpPr>
        <p:sp>
          <p:nvSpPr>
            <p:cNvPr id="37" name="Oval 36"/>
            <p:cNvSpPr/>
            <p:nvPr/>
          </p:nvSpPr>
          <p:spPr>
            <a:xfrm flipH="1">
              <a:off x="3086029" y="1724682"/>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722" y="1807431"/>
              <a:ext cx="181696" cy="17451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39" name="Group 38"/>
          <p:cNvGrpSpPr/>
          <p:nvPr/>
        </p:nvGrpSpPr>
        <p:grpSpPr>
          <a:xfrm>
            <a:off x="4007660" y="4785465"/>
            <a:ext cx="329082" cy="329082"/>
            <a:chOff x="3176844" y="3983671"/>
            <a:chExt cx="329082" cy="329082"/>
          </a:xfrm>
          <a:solidFill>
            <a:srgbClr val="0092BC"/>
          </a:solidFill>
        </p:grpSpPr>
        <p:sp>
          <p:nvSpPr>
            <p:cNvPr id="40" name="Oval 39"/>
            <p:cNvSpPr/>
            <p:nvPr/>
          </p:nvSpPr>
          <p:spPr>
            <a:xfrm flipH="1">
              <a:off x="3176844" y="3983671"/>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034" y="4059881"/>
              <a:ext cx="164768" cy="17251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2" name="Group 41"/>
          <p:cNvGrpSpPr/>
          <p:nvPr/>
        </p:nvGrpSpPr>
        <p:grpSpPr>
          <a:xfrm>
            <a:off x="4433458" y="1495578"/>
            <a:ext cx="329082" cy="329082"/>
            <a:chOff x="3602642" y="693784"/>
            <a:chExt cx="329082" cy="329082"/>
          </a:xfrm>
          <a:solidFill>
            <a:srgbClr val="0092BC"/>
          </a:solidFill>
        </p:grpSpPr>
        <p:sp>
          <p:nvSpPr>
            <p:cNvPr id="43" name="Oval 42"/>
            <p:cNvSpPr/>
            <p:nvPr/>
          </p:nvSpPr>
          <p:spPr>
            <a:xfrm flipH="1">
              <a:off x="3602642" y="693784"/>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5765" y="783552"/>
              <a:ext cx="142836" cy="149546"/>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5" name="Group 44"/>
          <p:cNvGrpSpPr/>
          <p:nvPr/>
        </p:nvGrpSpPr>
        <p:grpSpPr>
          <a:xfrm>
            <a:off x="4007660" y="4135544"/>
            <a:ext cx="476534" cy="476534"/>
            <a:chOff x="3176844" y="3333750"/>
            <a:chExt cx="476534" cy="476534"/>
          </a:xfrm>
          <a:solidFill>
            <a:srgbClr val="0092BC"/>
          </a:solidFill>
        </p:grpSpPr>
        <p:sp>
          <p:nvSpPr>
            <p:cNvPr id="46" name="Oval 45"/>
            <p:cNvSpPr/>
            <p:nvPr/>
          </p:nvSpPr>
          <p:spPr>
            <a:xfrm>
              <a:off x="3176844" y="3333750"/>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7792" y="3527589"/>
              <a:ext cx="274638" cy="111113"/>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48" name="Group 47"/>
          <p:cNvGrpSpPr/>
          <p:nvPr/>
        </p:nvGrpSpPr>
        <p:grpSpPr>
          <a:xfrm>
            <a:off x="4044523" y="1918660"/>
            <a:ext cx="329082" cy="329082"/>
            <a:chOff x="3213707" y="1116866"/>
            <a:chExt cx="329082" cy="329082"/>
          </a:xfrm>
          <a:solidFill>
            <a:srgbClr val="0092BC"/>
          </a:solidFill>
        </p:grpSpPr>
        <p:sp>
          <p:nvSpPr>
            <p:cNvPr id="49" name="Oval 48"/>
            <p:cNvSpPr/>
            <p:nvPr/>
          </p:nvSpPr>
          <p:spPr>
            <a:xfrm flipH="1">
              <a:off x="3213707" y="1116866"/>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05889" y="1202555"/>
              <a:ext cx="144718" cy="157704"/>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51" name="Group 50"/>
          <p:cNvGrpSpPr/>
          <p:nvPr/>
        </p:nvGrpSpPr>
        <p:grpSpPr>
          <a:xfrm>
            <a:off x="3424208" y="4055858"/>
            <a:ext cx="329082" cy="329082"/>
            <a:chOff x="2593392" y="3254064"/>
            <a:chExt cx="329082" cy="329082"/>
          </a:xfrm>
          <a:solidFill>
            <a:srgbClr val="0092BC"/>
          </a:solidFill>
        </p:grpSpPr>
        <p:sp>
          <p:nvSpPr>
            <p:cNvPr id="52" name="Oval 51"/>
            <p:cNvSpPr/>
            <p:nvPr/>
          </p:nvSpPr>
          <p:spPr>
            <a:xfrm flipH="1">
              <a:off x="2593392" y="3254064"/>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8590" y="3362160"/>
              <a:ext cx="158686" cy="112890"/>
            </a:xfrm>
            <a:prstGeom prst="rect">
              <a:avLst/>
            </a:prstGeom>
            <a:grpFill/>
            <a:ln>
              <a:solidFill>
                <a:srgbClr val="0092BC"/>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893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1.38889E-6 -1.85185E-6 L -0.21545 0.0169 " pathEditMode="relative" rAng="0" ptsTypes="AA">
                                      <p:cBhvr>
                                        <p:cTn id="6" dur="1000" fill="hold"/>
                                        <p:tgtEl>
                                          <p:spTgt spid="14"/>
                                        </p:tgtEl>
                                        <p:attrNameLst>
                                          <p:attrName>ppt_x</p:attrName>
                                          <p:attrName>ppt_y</p:attrName>
                                        </p:attrNameLst>
                                      </p:cBhvr>
                                      <p:rCtr x="-10781" y="833"/>
                                    </p:animMotion>
                                  </p:childTnLst>
                                </p:cTn>
                              </p:par>
                            </p:childTnLst>
                          </p:cTn>
                        </p:par>
                        <p:par>
                          <p:cTn id="7" fill="hold">
                            <p:stCondLst>
                              <p:cond delay="1000"/>
                            </p:stCondLst>
                            <p:childTnLst>
                              <p:par>
                                <p:cTn id="8" presetID="53" presetClass="entr" presetSubtype="16"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p:cTn id="10" dur="750" fill="hold"/>
                                        <p:tgtEl>
                                          <p:spTgt spid="32"/>
                                        </p:tgtEl>
                                        <p:attrNameLst>
                                          <p:attrName>ppt_w</p:attrName>
                                        </p:attrNameLst>
                                      </p:cBhvr>
                                      <p:tavLst>
                                        <p:tav tm="0">
                                          <p:val>
                                            <p:fltVal val="0"/>
                                          </p:val>
                                        </p:tav>
                                        <p:tav tm="100000">
                                          <p:val>
                                            <p:strVal val="#ppt_w"/>
                                          </p:val>
                                        </p:tav>
                                      </p:tavLst>
                                    </p:anim>
                                    <p:anim calcmode="lin" valueType="num">
                                      <p:cBhvr>
                                        <p:cTn id="11" dur="750" fill="hold"/>
                                        <p:tgtEl>
                                          <p:spTgt spid="32"/>
                                        </p:tgtEl>
                                        <p:attrNameLst>
                                          <p:attrName>ppt_h</p:attrName>
                                        </p:attrNameLst>
                                      </p:cBhvr>
                                      <p:tavLst>
                                        <p:tav tm="0">
                                          <p:val>
                                            <p:fltVal val="0"/>
                                          </p:val>
                                        </p:tav>
                                        <p:tav tm="100000">
                                          <p:val>
                                            <p:strVal val="#ppt_h"/>
                                          </p:val>
                                        </p:tav>
                                      </p:tavLst>
                                    </p:anim>
                                    <p:animEffect transition="in" filter="fade">
                                      <p:cBhvr>
                                        <p:cTn id="12" dur="750"/>
                                        <p:tgtEl>
                                          <p:spTgt spid="32"/>
                                        </p:tgtEl>
                                      </p:cBhvr>
                                    </p:animEffect>
                                  </p:childTnLst>
                                </p:cTn>
                              </p:par>
                              <p:par>
                                <p:cTn id="13" presetID="10" presetClass="exit" presetSubtype="0" fill="hold" grpId="1"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175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Effect transition="in" filter="fade">
                                      <p:cBhvr>
                                        <p:cTn id="21" dur="1000"/>
                                        <p:tgtEl>
                                          <p:spTgt spid="11"/>
                                        </p:tgtEl>
                                      </p:cBhvr>
                                    </p:animEffect>
                                  </p:childTnLst>
                                </p:cTn>
                              </p:par>
                              <p:par>
                                <p:cTn id="22" presetID="53" presetClass="entr" presetSubtype="16"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1000" fill="hold"/>
                                        <p:tgtEl>
                                          <p:spTgt spid="27"/>
                                        </p:tgtEl>
                                        <p:attrNameLst>
                                          <p:attrName>ppt_w</p:attrName>
                                        </p:attrNameLst>
                                      </p:cBhvr>
                                      <p:tavLst>
                                        <p:tav tm="0">
                                          <p:val>
                                            <p:fltVal val="0"/>
                                          </p:val>
                                        </p:tav>
                                        <p:tav tm="100000">
                                          <p:val>
                                            <p:strVal val="#ppt_w"/>
                                          </p:val>
                                        </p:tav>
                                      </p:tavLst>
                                    </p:anim>
                                    <p:anim calcmode="lin" valueType="num">
                                      <p:cBhvr>
                                        <p:cTn id="25" dur="1000" fill="hold"/>
                                        <p:tgtEl>
                                          <p:spTgt spid="27"/>
                                        </p:tgtEl>
                                        <p:attrNameLst>
                                          <p:attrName>ppt_h</p:attrName>
                                        </p:attrNameLst>
                                      </p:cBhvr>
                                      <p:tavLst>
                                        <p:tav tm="0">
                                          <p:val>
                                            <p:fltVal val="0"/>
                                          </p:val>
                                        </p:tav>
                                        <p:tav tm="100000">
                                          <p:val>
                                            <p:strVal val="#ppt_h"/>
                                          </p:val>
                                        </p:tav>
                                      </p:tavLst>
                                    </p:anim>
                                    <p:animEffect transition="in" filter="fade">
                                      <p:cBhvr>
                                        <p:cTn id="26" dur="1000"/>
                                        <p:tgtEl>
                                          <p:spTgt spid="27"/>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par>
                          <p:cTn id="32" fill="hold">
                            <p:stCondLst>
                              <p:cond delay="295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750"/>
                                        <p:tgtEl>
                                          <p:spTgt spid="9"/>
                                        </p:tgtEl>
                                      </p:cBhvr>
                                    </p:animEffect>
                                  </p:childTnLst>
                                </p:cTn>
                              </p:par>
                              <p:par>
                                <p:cTn id="36" presetID="22" presetClass="entr" presetSubtype="4"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750"/>
                                        <p:tgtEl>
                                          <p:spTgt spid="5"/>
                                        </p:tgtEl>
                                      </p:cBhvr>
                                    </p:animEffect>
                                  </p:childTnLst>
                                </p:cTn>
                              </p:par>
                              <p:par>
                                <p:cTn id="39" presetID="22" presetClass="entr" presetSubtype="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750"/>
                                        <p:tgtEl>
                                          <p:spTgt spid="7"/>
                                        </p:tgtEl>
                                      </p:cBhvr>
                                    </p:animEffect>
                                  </p:childTnLst>
                                </p:cTn>
                              </p:par>
                              <p:par>
                                <p:cTn id="42" presetID="53" presetClass="entr" presetSubtype="16" fill="hold" nodeType="withEffect">
                                  <p:stCondLst>
                                    <p:cond delay="100"/>
                                  </p:stCondLst>
                                  <p:childTnLst>
                                    <p:set>
                                      <p:cBhvr>
                                        <p:cTn id="43" dur="1" fill="hold">
                                          <p:stCondLst>
                                            <p:cond delay="0"/>
                                          </p:stCondLst>
                                        </p:cTn>
                                        <p:tgtEl>
                                          <p:spTgt spid="15"/>
                                        </p:tgtEl>
                                        <p:attrNameLst>
                                          <p:attrName>style.visibility</p:attrName>
                                        </p:attrNameLst>
                                      </p:cBhvr>
                                      <p:to>
                                        <p:strVal val="visible"/>
                                      </p:to>
                                    </p:set>
                                    <p:anim calcmode="lin" valueType="num">
                                      <p:cBhvr>
                                        <p:cTn id="44" dur="750" fill="hold"/>
                                        <p:tgtEl>
                                          <p:spTgt spid="15"/>
                                        </p:tgtEl>
                                        <p:attrNameLst>
                                          <p:attrName>ppt_w</p:attrName>
                                        </p:attrNameLst>
                                      </p:cBhvr>
                                      <p:tavLst>
                                        <p:tav tm="0">
                                          <p:val>
                                            <p:fltVal val="0"/>
                                          </p:val>
                                        </p:tav>
                                        <p:tav tm="100000">
                                          <p:val>
                                            <p:strVal val="#ppt_w"/>
                                          </p:val>
                                        </p:tav>
                                      </p:tavLst>
                                    </p:anim>
                                    <p:anim calcmode="lin" valueType="num">
                                      <p:cBhvr>
                                        <p:cTn id="45" dur="750" fill="hold"/>
                                        <p:tgtEl>
                                          <p:spTgt spid="15"/>
                                        </p:tgtEl>
                                        <p:attrNameLst>
                                          <p:attrName>ppt_h</p:attrName>
                                        </p:attrNameLst>
                                      </p:cBhvr>
                                      <p:tavLst>
                                        <p:tav tm="0">
                                          <p:val>
                                            <p:fltVal val="0"/>
                                          </p:val>
                                        </p:tav>
                                        <p:tav tm="100000">
                                          <p:val>
                                            <p:strVal val="#ppt_h"/>
                                          </p:val>
                                        </p:tav>
                                      </p:tavLst>
                                    </p:anim>
                                    <p:animEffect transition="in" filter="fade">
                                      <p:cBhvr>
                                        <p:cTn id="46" dur="750"/>
                                        <p:tgtEl>
                                          <p:spTgt spid="15"/>
                                        </p:tgtEl>
                                      </p:cBhvr>
                                    </p:animEffect>
                                  </p:childTnLst>
                                </p:cTn>
                              </p:par>
                              <p:par>
                                <p:cTn id="47" presetID="53" presetClass="entr" presetSubtype="16" fill="hold" nodeType="withEffect">
                                  <p:stCondLst>
                                    <p:cond delay="2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750" fill="hold"/>
                                        <p:tgtEl>
                                          <p:spTgt spid="18"/>
                                        </p:tgtEl>
                                        <p:attrNameLst>
                                          <p:attrName>ppt_w</p:attrName>
                                        </p:attrNameLst>
                                      </p:cBhvr>
                                      <p:tavLst>
                                        <p:tav tm="0">
                                          <p:val>
                                            <p:fltVal val="0"/>
                                          </p:val>
                                        </p:tav>
                                        <p:tav tm="100000">
                                          <p:val>
                                            <p:strVal val="#ppt_w"/>
                                          </p:val>
                                        </p:tav>
                                      </p:tavLst>
                                    </p:anim>
                                    <p:anim calcmode="lin" valueType="num">
                                      <p:cBhvr>
                                        <p:cTn id="50" dur="750" fill="hold"/>
                                        <p:tgtEl>
                                          <p:spTgt spid="18"/>
                                        </p:tgtEl>
                                        <p:attrNameLst>
                                          <p:attrName>ppt_h</p:attrName>
                                        </p:attrNameLst>
                                      </p:cBhvr>
                                      <p:tavLst>
                                        <p:tav tm="0">
                                          <p:val>
                                            <p:fltVal val="0"/>
                                          </p:val>
                                        </p:tav>
                                        <p:tav tm="100000">
                                          <p:val>
                                            <p:strVal val="#ppt_h"/>
                                          </p:val>
                                        </p:tav>
                                      </p:tavLst>
                                    </p:anim>
                                    <p:animEffect transition="in" filter="fade">
                                      <p:cBhvr>
                                        <p:cTn id="51" dur="750"/>
                                        <p:tgtEl>
                                          <p:spTgt spid="18"/>
                                        </p:tgtEl>
                                      </p:cBhvr>
                                    </p:animEffect>
                                  </p:childTnLst>
                                </p:cTn>
                              </p:par>
                              <p:par>
                                <p:cTn id="52" presetID="53" presetClass="entr" presetSubtype="16" fill="hold" nodeType="withEffect">
                                  <p:stCondLst>
                                    <p:cond delay="300"/>
                                  </p:stCondLst>
                                  <p:childTnLst>
                                    <p:set>
                                      <p:cBhvr>
                                        <p:cTn id="53" dur="1" fill="hold">
                                          <p:stCondLst>
                                            <p:cond delay="0"/>
                                          </p:stCondLst>
                                        </p:cTn>
                                        <p:tgtEl>
                                          <p:spTgt spid="21"/>
                                        </p:tgtEl>
                                        <p:attrNameLst>
                                          <p:attrName>style.visibility</p:attrName>
                                        </p:attrNameLst>
                                      </p:cBhvr>
                                      <p:to>
                                        <p:strVal val="visible"/>
                                      </p:to>
                                    </p:set>
                                    <p:anim calcmode="lin" valueType="num">
                                      <p:cBhvr>
                                        <p:cTn id="54" dur="750" fill="hold"/>
                                        <p:tgtEl>
                                          <p:spTgt spid="21"/>
                                        </p:tgtEl>
                                        <p:attrNameLst>
                                          <p:attrName>ppt_w</p:attrName>
                                        </p:attrNameLst>
                                      </p:cBhvr>
                                      <p:tavLst>
                                        <p:tav tm="0">
                                          <p:val>
                                            <p:fltVal val="0"/>
                                          </p:val>
                                        </p:tav>
                                        <p:tav tm="100000">
                                          <p:val>
                                            <p:strVal val="#ppt_w"/>
                                          </p:val>
                                        </p:tav>
                                      </p:tavLst>
                                    </p:anim>
                                    <p:anim calcmode="lin" valueType="num">
                                      <p:cBhvr>
                                        <p:cTn id="55" dur="750" fill="hold"/>
                                        <p:tgtEl>
                                          <p:spTgt spid="21"/>
                                        </p:tgtEl>
                                        <p:attrNameLst>
                                          <p:attrName>ppt_h</p:attrName>
                                        </p:attrNameLst>
                                      </p:cBhvr>
                                      <p:tavLst>
                                        <p:tav tm="0">
                                          <p:val>
                                            <p:fltVal val="0"/>
                                          </p:val>
                                        </p:tav>
                                        <p:tav tm="100000">
                                          <p:val>
                                            <p:strVal val="#ppt_h"/>
                                          </p:val>
                                        </p:tav>
                                      </p:tavLst>
                                    </p:anim>
                                    <p:animEffect transition="in" filter="fade">
                                      <p:cBhvr>
                                        <p:cTn id="56" dur="750"/>
                                        <p:tgtEl>
                                          <p:spTgt spid="21"/>
                                        </p:tgtEl>
                                      </p:cBhvr>
                                    </p:animEffect>
                                  </p:childTnLst>
                                </p:cTn>
                              </p:par>
                              <p:par>
                                <p:cTn id="57" presetID="53" presetClass="entr" presetSubtype="16" fill="hold" nodeType="withEffect">
                                  <p:stCondLst>
                                    <p:cond delay="400"/>
                                  </p:stCondLst>
                                  <p:childTnLst>
                                    <p:set>
                                      <p:cBhvr>
                                        <p:cTn id="58" dur="1" fill="hold">
                                          <p:stCondLst>
                                            <p:cond delay="0"/>
                                          </p:stCondLst>
                                        </p:cTn>
                                        <p:tgtEl>
                                          <p:spTgt spid="42"/>
                                        </p:tgtEl>
                                        <p:attrNameLst>
                                          <p:attrName>style.visibility</p:attrName>
                                        </p:attrNameLst>
                                      </p:cBhvr>
                                      <p:to>
                                        <p:strVal val="visible"/>
                                      </p:to>
                                    </p:set>
                                    <p:anim calcmode="lin" valueType="num">
                                      <p:cBhvr>
                                        <p:cTn id="59" dur="750" fill="hold"/>
                                        <p:tgtEl>
                                          <p:spTgt spid="42"/>
                                        </p:tgtEl>
                                        <p:attrNameLst>
                                          <p:attrName>ppt_w</p:attrName>
                                        </p:attrNameLst>
                                      </p:cBhvr>
                                      <p:tavLst>
                                        <p:tav tm="0">
                                          <p:val>
                                            <p:fltVal val="0"/>
                                          </p:val>
                                        </p:tav>
                                        <p:tav tm="100000">
                                          <p:val>
                                            <p:strVal val="#ppt_w"/>
                                          </p:val>
                                        </p:tav>
                                      </p:tavLst>
                                    </p:anim>
                                    <p:anim calcmode="lin" valueType="num">
                                      <p:cBhvr>
                                        <p:cTn id="60" dur="750" fill="hold"/>
                                        <p:tgtEl>
                                          <p:spTgt spid="42"/>
                                        </p:tgtEl>
                                        <p:attrNameLst>
                                          <p:attrName>ppt_h</p:attrName>
                                        </p:attrNameLst>
                                      </p:cBhvr>
                                      <p:tavLst>
                                        <p:tav tm="0">
                                          <p:val>
                                            <p:fltVal val="0"/>
                                          </p:val>
                                        </p:tav>
                                        <p:tav tm="100000">
                                          <p:val>
                                            <p:strVal val="#ppt_h"/>
                                          </p:val>
                                        </p:tav>
                                      </p:tavLst>
                                    </p:anim>
                                    <p:animEffect transition="in" filter="fade">
                                      <p:cBhvr>
                                        <p:cTn id="61" dur="750"/>
                                        <p:tgtEl>
                                          <p:spTgt spid="42"/>
                                        </p:tgtEl>
                                      </p:cBhvr>
                                    </p:animEffect>
                                  </p:childTnLst>
                                </p:cTn>
                              </p:par>
                              <p:par>
                                <p:cTn id="62" presetID="53" presetClass="entr" presetSubtype="16" fill="hold" nodeType="withEffect">
                                  <p:stCondLst>
                                    <p:cond delay="500"/>
                                  </p:stCondLst>
                                  <p:childTnLst>
                                    <p:set>
                                      <p:cBhvr>
                                        <p:cTn id="63" dur="1" fill="hold">
                                          <p:stCondLst>
                                            <p:cond delay="0"/>
                                          </p:stCondLst>
                                        </p:cTn>
                                        <p:tgtEl>
                                          <p:spTgt spid="48"/>
                                        </p:tgtEl>
                                        <p:attrNameLst>
                                          <p:attrName>style.visibility</p:attrName>
                                        </p:attrNameLst>
                                      </p:cBhvr>
                                      <p:to>
                                        <p:strVal val="visible"/>
                                      </p:to>
                                    </p:set>
                                    <p:anim calcmode="lin" valueType="num">
                                      <p:cBhvr>
                                        <p:cTn id="64" dur="750" fill="hold"/>
                                        <p:tgtEl>
                                          <p:spTgt spid="48"/>
                                        </p:tgtEl>
                                        <p:attrNameLst>
                                          <p:attrName>ppt_w</p:attrName>
                                        </p:attrNameLst>
                                      </p:cBhvr>
                                      <p:tavLst>
                                        <p:tav tm="0">
                                          <p:val>
                                            <p:fltVal val="0"/>
                                          </p:val>
                                        </p:tav>
                                        <p:tav tm="100000">
                                          <p:val>
                                            <p:strVal val="#ppt_w"/>
                                          </p:val>
                                        </p:tav>
                                      </p:tavLst>
                                    </p:anim>
                                    <p:anim calcmode="lin" valueType="num">
                                      <p:cBhvr>
                                        <p:cTn id="65" dur="750" fill="hold"/>
                                        <p:tgtEl>
                                          <p:spTgt spid="48"/>
                                        </p:tgtEl>
                                        <p:attrNameLst>
                                          <p:attrName>ppt_h</p:attrName>
                                        </p:attrNameLst>
                                      </p:cBhvr>
                                      <p:tavLst>
                                        <p:tav tm="0">
                                          <p:val>
                                            <p:fltVal val="0"/>
                                          </p:val>
                                        </p:tav>
                                        <p:tav tm="100000">
                                          <p:val>
                                            <p:strVal val="#ppt_h"/>
                                          </p:val>
                                        </p:tav>
                                      </p:tavLst>
                                    </p:anim>
                                    <p:animEffect transition="in" filter="fade">
                                      <p:cBhvr>
                                        <p:cTn id="66" dur="750"/>
                                        <p:tgtEl>
                                          <p:spTgt spid="48"/>
                                        </p:tgtEl>
                                      </p:cBhvr>
                                    </p:animEffect>
                                  </p:childTnLst>
                                </p:cTn>
                              </p:par>
                              <p:par>
                                <p:cTn id="67" presetID="53" presetClass="entr" presetSubtype="16" fill="hold" nodeType="withEffect">
                                  <p:stCondLst>
                                    <p:cond delay="600"/>
                                  </p:stCondLst>
                                  <p:childTnLst>
                                    <p:set>
                                      <p:cBhvr>
                                        <p:cTn id="68" dur="1" fill="hold">
                                          <p:stCondLst>
                                            <p:cond delay="0"/>
                                          </p:stCondLst>
                                        </p:cTn>
                                        <p:tgtEl>
                                          <p:spTgt spid="36"/>
                                        </p:tgtEl>
                                        <p:attrNameLst>
                                          <p:attrName>style.visibility</p:attrName>
                                        </p:attrNameLst>
                                      </p:cBhvr>
                                      <p:to>
                                        <p:strVal val="visible"/>
                                      </p:to>
                                    </p:set>
                                    <p:anim calcmode="lin" valueType="num">
                                      <p:cBhvr>
                                        <p:cTn id="69" dur="750" fill="hold"/>
                                        <p:tgtEl>
                                          <p:spTgt spid="36"/>
                                        </p:tgtEl>
                                        <p:attrNameLst>
                                          <p:attrName>ppt_w</p:attrName>
                                        </p:attrNameLst>
                                      </p:cBhvr>
                                      <p:tavLst>
                                        <p:tav tm="0">
                                          <p:val>
                                            <p:fltVal val="0"/>
                                          </p:val>
                                        </p:tav>
                                        <p:tav tm="100000">
                                          <p:val>
                                            <p:strVal val="#ppt_w"/>
                                          </p:val>
                                        </p:tav>
                                      </p:tavLst>
                                    </p:anim>
                                    <p:anim calcmode="lin" valueType="num">
                                      <p:cBhvr>
                                        <p:cTn id="70" dur="750" fill="hold"/>
                                        <p:tgtEl>
                                          <p:spTgt spid="36"/>
                                        </p:tgtEl>
                                        <p:attrNameLst>
                                          <p:attrName>ppt_h</p:attrName>
                                        </p:attrNameLst>
                                      </p:cBhvr>
                                      <p:tavLst>
                                        <p:tav tm="0">
                                          <p:val>
                                            <p:fltVal val="0"/>
                                          </p:val>
                                        </p:tav>
                                        <p:tav tm="100000">
                                          <p:val>
                                            <p:strVal val="#ppt_h"/>
                                          </p:val>
                                        </p:tav>
                                      </p:tavLst>
                                    </p:anim>
                                    <p:animEffect transition="in" filter="fade">
                                      <p:cBhvr>
                                        <p:cTn id="71" dur="750"/>
                                        <p:tgtEl>
                                          <p:spTgt spid="36"/>
                                        </p:tgtEl>
                                      </p:cBhvr>
                                    </p:animEffect>
                                  </p:childTnLst>
                                </p:cTn>
                              </p:par>
                              <p:par>
                                <p:cTn id="72" presetID="53" presetClass="entr" presetSubtype="16" fill="hold" nodeType="withEffect">
                                  <p:stCondLst>
                                    <p:cond delay="700"/>
                                  </p:stCondLst>
                                  <p:childTnLst>
                                    <p:set>
                                      <p:cBhvr>
                                        <p:cTn id="73" dur="1" fill="hold">
                                          <p:stCondLst>
                                            <p:cond delay="0"/>
                                          </p:stCondLst>
                                        </p:cTn>
                                        <p:tgtEl>
                                          <p:spTgt spid="45"/>
                                        </p:tgtEl>
                                        <p:attrNameLst>
                                          <p:attrName>style.visibility</p:attrName>
                                        </p:attrNameLst>
                                      </p:cBhvr>
                                      <p:to>
                                        <p:strVal val="visible"/>
                                      </p:to>
                                    </p:set>
                                    <p:anim calcmode="lin" valueType="num">
                                      <p:cBhvr>
                                        <p:cTn id="74" dur="750" fill="hold"/>
                                        <p:tgtEl>
                                          <p:spTgt spid="45"/>
                                        </p:tgtEl>
                                        <p:attrNameLst>
                                          <p:attrName>ppt_w</p:attrName>
                                        </p:attrNameLst>
                                      </p:cBhvr>
                                      <p:tavLst>
                                        <p:tav tm="0">
                                          <p:val>
                                            <p:fltVal val="0"/>
                                          </p:val>
                                        </p:tav>
                                        <p:tav tm="100000">
                                          <p:val>
                                            <p:strVal val="#ppt_w"/>
                                          </p:val>
                                        </p:tav>
                                      </p:tavLst>
                                    </p:anim>
                                    <p:anim calcmode="lin" valueType="num">
                                      <p:cBhvr>
                                        <p:cTn id="75" dur="750" fill="hold"/>
                                        <p:tgtEl>
                                          <p:spTgt spid="45"/>
                                        </p:tgtEl>
                                        <p:attrNameLst>
                                          <p:attrName>ppt_h</p:attrName>
                                        </p:attrNameLst>
                                      </p:cBhvr>
                                      <p:tavLst>
                                        <p:tav tm="0">
                                          <p:val>
                                            <p:fltVal val="0"/>
                                          </p:val>
                                        </p:tav>
                                        <p:tav tm="100000">
                                          <p:val>
                                            <p:strVal val="#ppt_h"/>
                                          </p:val>
                                        </p:tav>
                                      </p:tavLst>
                                    </p:anim>
                                    <p:animEffect transition="in" filter="fade">
                                      <p:cBhvr>
                                        <p:cTn id="76" dur="750"/>
                                        <p:tgtEl>
                                          <p:spTgt spid="45"/>
                                        </p:tgtEl>
                                      </p:cBhvr>
                                    </p:animEffect>
                                  </p:childTnLst>
                                </p:cTn>
                              </p:par>
                              <p:par>
                                <p:cTn id="77" presetID="53" presetClass="entr" presetSubtype="16" fill="hold" nodeType="withEffect">
                                  <p:stCondLst>
                                    <p:cond delay="800"/>
                                  </p:stCondLst>
                                  <p:childTnLst>
                                    <p:set>
                                      <p:cBhvr>
                                        <p:cTn id="78" dur="1" fill="hold">
                                          <p:stCondLst>
                                            <p:cond delay="0"/>
                                          </p:stCondLst>
                                        </p:cTn>
                                        <p:tgtEl>
                                          <p:spTgt spid="51"/>
                                        </p:tgtEl>
                                        <p:attrNameLst>
                                          <p:attrName>style.visibility</p:attrName>
                                        </p:attrNameLst>
                                      </p:cBhvr>
                                      <p:to>
                                        <p:strVal val="visible"/>
                                      </p:to>
                                    </p:set>
                                    <p:anim calcmode="lin" valueType="num">
                                      <p:cBhvr>
                                        <p:cTn id="79" dur="750" fill="hold"/>
                                        <p:tgtEl>
                                          <p:spTgt spid="51"/>
                                        </p:tgtEl>
                                        <p:attrNameLst>
                                          <p:attrName>ppt_w</p:attrName>
                                        </p:attrNameLst>
                                      </p:cBhvr>
                                      <p:tavLst>
                                        <p:tav tm="0">
                                          <p:val>
                                            <p:fltVal val="0"/>
                                          </p:val>
                                        </p:tav>
                                        <p:tav tm="100000">
                                          <p:val>
                                            <p:strVal val="#ppt_w"/>
                                          </p:val>
                                        </p:tav>
                                      </p:tavLst>
                                    </p:anim>
                                    <p:anim calcmode="lin" valueType="num">
                                      <p:cBhvr>
                                        <p:cTn id="80" dur="750" fill="hold"/>
                                        <p:tgtEl>
                                          <p:spTgt spid="51"/>
                                        </p:tgtEl>
                                        <p:attrNameLst>
                                          <p:attrName>ppt_h</p:attrName>
                                        </p:attrNameLst>
                                      </p:cBhvr>
                                      <p:tavLst>
                                        <p:tav tm="0">
                                          <p:val>
                                            <p:fltVal val="0"/>
                                          </p:val>
                                        </p:tav>
                                        <p:tav tm="100000">
                                          <p:val>
                                            <p:strVal val="#ppt_h"/>
                                          </p:val>
                                        </p:tav>
                                      </p:tavLst>
                                    </p:anim>
                                    <p:animEffect transition="in" filter="fade">
                                      <p:cBhvr>
                                        <p:cTn id="81" dur="750"/>
                                        <p:tgtEl>
                                          <p:spTgt spid="51"/>
                                        </p:tgtEl>
                                      </p:cBhvr>
                                    </p:animEffect>
                                  </p:childTnLst>
                                </p:cTn>
                              </p:par>
                              <p:par>
                                <p:cTn id="82" presetID="53" presetClass="entr" presetSubtype="16" fill="hold" nodeType="withEffect">
                                  <p:stCondLst>
                                    <p:cond delay="900"/>
                                  </p:stCondLst>
                                  <p:childTnLst>
                                    <p:set>
                                      <p:cBhvr>
                                        <p:cTn id="83" dur="1" fill="hold">
                                          <p:stCondLst>
                                            <p:cond delay="0"/>
                                          </p:stCondLst>
                                        </p:cTn>
                                        <p:tgtEl>
                                          <p:spTgt spid="39"/>
                                        </p:tgtEl>
                                        <p:attrNameLst>
                                          <p:attrName>style.visibility</p:attrName>
                                        </p:attrNameLst>
                                      </p:cBhvr>
                                      <p:to>
                                        <p:strVal val="visible"/>
                                      </p:to>
                                    </p:set>
                                    <p:anim calcmode="lin" valueType="num">
                                      <p:cBhvr>
                                        <p:cTn id="84" dur="750" fill="hold"/>
                                        <p:tgtEl>
                                          <p:spTgt spid="39"/>
                                        </p:tgtEl>
                                        <p:attrNameLst>
                                          <p:attrName>ppt_w</p:attrName>
                                        </p:attrNameLst>
                                      </p:cBhvr>
                                      <p:tavLst>
                                        <p:tav tm="0">
                                          <p:val>
                                            <p:fltVal val="0"/>
                                          </p:val>
                                        </p:tav>
                                        <p:tav tm="100000">
                                          <p:val>
                                            <p:strVal val="#ppt_w"/>
                                          </p:val>
                                        </p:tav>
                                      </p:tavLst>
                                    </p:anim>
                                    <p:anim calcmode="lin" valueType="num">
                                      <p:cBhvr>
                                        <p:cTn id="85" dur="750" fill="hold"/>
                                        <p:tgtEl>
                                          <p:spTgt spid="39"/>
                                        </p:tgtEl>
                                        <p:attrNameLst>
                                          <p:attrName>ppt_h</p:attrName>
                                        </p:attrNameLst>
                                      </p:cBhvr>
                                      <p:tavLst>
                                        <p:tav tm="0">
                                          <p:val>
                                            <p:fltVal val="0"/>
                                          </p:val>
                                        </p:tav>
                                        <p:tav tm="100000">
                                          <p:val>
                                            <p:strVal val="#ppt_h"/>
                                          </p:val>
                                        </p:tav>
                                      </p:tavLst>
                                    </p:anim>
                                    <p:animEffect transition="in" filter="fade">
                                      <p:cBhvr>
                                        <p:cTn id="86" dur="750"/>
                                        <p:tgtEl>
                                          <p:spTgt spid="39"/>
                                        </p:tgtEl>
                                      </p:cBhvr>
                                    </p:animEffect>
                                  </p:childTnLst>
                                </p:cTn>
                              </p:par>
                              <p:par>
                                <p:cTn id="87" presetID="22" presetClass="entr" presetSubtype="2" fill="hold" nodeType="withEffect">
                                  <p:stCondLst>
                                    <p:cond delay="800"/>
                                  </p:stCondLst>
                                  <p:childTnLst>
                                    <p:set>
                                      <p:cBhvr>
                                        <p:cTn id="88" dur="1" fill="hold">
                                          <p:stCondLst>
                                            <p:cond delay="0"/>
                                          </p:stCondLst>
                                        </p:cTn>
                                        <p:tgtEl>
                                          <p:spTgt spid="6"/>
                                        </p:tgtEl>
                                        <p:attrNameLst>
                                          <p:attrName>style.visibility</p:attrName>
                                        </p:attrNameLst>
                                      </p:cBhvr>
                                      <p:to>
                                        <p:strVal val="visible"/>
                                      </p:to>
                                    </p:set>
                                    <p:animEffect transition="in" filter="wipe(right)">
                                      <p:cBhvr>
                                        <p:cTn id="89" dur="1000"/>
                                        <p:tgtEl>
                                          <p:spTgt spid="6"/>
                                        </p:tgtEl>
                                      </p:cBhvr>
                                    </p:animEffect>
                                  </p:childTnLst>
                                </p:cTn>
                              </p:par>
                              <p:par>
                                <p:cTn id="90" presetID="22" presetClass="entr" presetSubtype="1" fill="hold" nodeType="withEffect">
                                  <p:stCondLst>
                                    <p:cond delay="800"/>
                                  </p:stCondLst>
                                  <p:childTnLst>
                                    <p:set>
                                      <p:cBhvr>
                                        <p:cTn id="91" dur="1" fill="hold">
                                          <p:stCondLst>
                                            <p:cond delay="0"/>
                                          </p:stCondLst>
                                        </p:cTn>
                                        <p:tgtEl>
                                          <p:spTgt spid="4"/>
                                        </p:tgtEl>
                                        <p:attrNameLst>
                                          <p:attrName>style.visibility</p:attrName>
                                        </p:attrNameLst>
                                      </p:cBhvr>
                                      <p:to>
                                        <p:strVal val="visible"/>
                                      </p:to>
                                    </p:set>
                                    <p:animEffect transition="in" filter="wipe(up)">
                                      <p:cBhvr>
                                        <p:cTn id="92" dur="1000"/>
                                        <p:tgtEl>
                                          <p:spTgt spid="4"/>
                                        </p:tgtEl>
                                      </p:cBhvr>
                                    </p:animEffect>
                                  </p:childTnLst>
                                </p:cTn>
                              </p:par>
                              <p:par>
                                <p:cTn id="93" presetID="22" presetClass="entr" presetSubtype="2" fill="hold" nodeType="withEffect">
                                  <p:stCondLst>
                                    <p:cond delay="800"/>
                                  </p:stCondLst>
                                  <p:childTnLst>
                                    <p:set>
                                      <p:cBhvr>
                                        <p:cTn id="94" dur="1" fill="hold">
                                          <p:stCondLst>
                                            <p:cond delay="0"/>
                                          </p:stCondLst>
                                        </p:cTn>
                                        <p:tgtEl>
                                          <p:spTgt spid="8"/>
                                        </p:tgtEl>
                                        <p:attrNameLst>
                                          <p:attrName>style.visibility</p:attrName>
                                        </p:attrNameLst>
                                      </p:cBhvr>
                                      <p:to>
                                        <p:strVal val="visible"/>
                                      </p:to>
                                    </p:set>
                                    <p:animEffect transition="in" filter="wipe(right)">
                                      <p:cBhvr>
                                        <p:cTn id="95" dur="1000"/>
                                        <p:tgtEl>
                                          <p:spTgt spid="8"/>
                                        </p:tgtEl>
                                      </p:cBhvr>
                                    </p:animEffect>
                                  </p:childTnLst>
                                </p:cTn>
                              </p:par>
                              <p:par>
                                <p:cTn id="96" presetID="22" presetClass="entr" presetSubtype="2" fill="hold" nodeType="withEffect">
                                  <p:stCondLst>
                                    <p:cond delay="800"/>
                                  </p:stCondLst>
                                  <p:childTnLst>
                                    <p:set>
                                      <p:cBhvr>
                                        <p:cTn id="97" dur="1" fill="hold">
                                          <p:stCondLst>
                                            <p:cond delay="0"/>
                                          </p:stCondLst>
                                        </p:cTn>
                                        <p:tgtEl>
                                          <p:spTgt spid="25"/>
                                        </p:tgtEl>
                                        <p:attrNameLst>
                                          <p:attrName>style.visibility</p:attrName>
                                        </p:attrNameLst>
                                      </p:cBhvr>
                                      <p:to>
                                        <p:strVal val="visible"/>
                                      </p:to>
                                    </p:set>
                                    <p:animEffect transition="in" filter="wipe(right)">
                                      <p:cBhvr>
                                        <p:cTn id="98" dur="750"/>
                                        <p:tgtEl>
                                          <p:spTgt spid="25"/>
                                        </p:tgtEl>
                                      </p:cBhvr>
                                    </p:animEffect>
                                  </p:childTnLst>
                                </p:cTn>
                              </p:par>
                              <p:par>
                                <p:cTn id="99" presetID="22" presetClass="entr" presetSubtype="1" fill="hold" nodeType="withEffect">
                                  <p:stCondLst>
                                    <p:cond delay="800"/>
                                  </p:stCondLst>
                                  <p:childTnLst>
                                    <p:set>
                                      <p:cBhvr>
                                        <p:cTn id="100" dur="1" fill="hold">
                                          <p:stCondLst>
                                            <p:cond delay="0"/>
                                          </p:stCondLst>
                                        </p:cTn>
                                        <p:tgtEl>
                                          <p:spTgt spid="26"/>
                                        </p:tgtEl>
                                        <p:attrNameLst>
                                          <p:attrName>style.visibility</p:attrName>
                                        </p:attrNameLst>
                                      </p:cBhvr>
                                      <p:to>
                                        <p:strVal val="visible"/>
                                      </p:to>
                                    </p:set>
                                    <p:animEffect transition="in" filter="wipe(up)">
                                      <p:cBhvr>
                                        <p:cTn id="101" dur="750"/>
                                        <p:tgtEl>
                                          <p:spTgt spid="26"/>
                                        </p:tgtEl>
                                      </p:cBhvr>
                                    </p:animEffect>
                                  </p:childTnLst>
                                </p:cTn>
                              </p:par>
                              <p:par>
                                <p:cTn id="102" presetID="22" presetClass="entr" presetSubtype="1" fill="hold" nodeType="withEffect">
                                  <p:stCondLst>
                                    <p:cond delay="800"/>
                                  </p:stCondLst>
                                  <p:childTnLst>
                                    <p:set>
                                      <p:cBhvr>
                                        <p:cTn id="103" dur="1" fill="hold">
                                          <p:stCondLst>
                                            <p:cond delay="0"/>
                                          </p:stCondLst>
                                        </p:cTn>
                                        <p:tgtEl>
                                          <p:spTgt spid="30"/>
                                        </p:tgtEl>
                                        <p:attrNameLst>
                                          <p:attrName>style.visibility</p:attrName>
                                        </p:attrNameLst>
                                      </p:cBhvr>
                                      <p:to>
                                        <p:strVal val="visible"/>
                                      </p:to>
                                    </p:set>
                                    <p:animEffect transition="in" filter="wipe(up)">
                                      <p:cBhvr>
                                        <p:cTn id="104" dur="750"/>
                                        <p:tgtEl>
                                          <p:spTgt spid="30"/>
                                        </p:tgtEl>
                                      </p:cBhvr>
                                    </p:animEffect>
                                  </p:childTnLst>
                                </p:cTn>
                              </p:par>
                              <p:par>
                                <p:cTn id="105" presetID="22" presetClass="entr" presetSubtype="8" fill="hold" nodeType="withEffect">
                                  <p:stCondLst>
                                    <p:cond delay="800"/>
                                  </p:stCondLst>
                                  <p:childTnLst>
                                    <p:set>
                                      <p:cBhvr>
                                        <p:cTn id="106" dur="1" fill="hold">
                                          <p:stCondLst>
                                            <p:cond delay="0"/>
                                          </p:stCondLst>
                                        </p:cTn>
                                        <p:tgtEl>
                                          <p:spTgt spid="24"/>
                                        </p:tgtEl>
                                        <p:attrNameLst>
                                          <p:attrName>style.visibility</p:attrName>
                                        </p:attrNameLst>
                                      </p:cBhvr>
                                      <p:to>
                                        <p:strVal val="visible"/>
                                      </p:to>
                                    </p:set>
                                    <p:animEffect transition="in" filter="wipe(left)">
                                      <p:cBhvr>
                                        <p:cTn id="107" dur="750"/>
                                        <p:tgtEl>
                                          <p:spTgt spid="24"/>
                                        </p:tgtEl>
                                      </p:cBhvr>
                                    </p:animEffect>
                                  </p:childTnLst>
                                </p:cTn>
                              </p:par>
                              <p:par>
                                <p:cTn id="108" presetID="22" presetClass="entr" presetSubtype="4" fill="hold" nodeType="withEffect">
                                  <p:stCondLst>
                                    <p:cond delay="800"/>
                                  </p:stCondLst>
                                  <p:childTnLst>
                                    <p:set>
                                      <p:cBhvr>
                                        <p:cTn id="109" dur="1" fill="hold">
                                          <p:stCondLst>
                                            <p:cond delay="0"/>
                                          </p:stCondLst>
                                        </p:cTn>
                                        <p:tgtEl>
                                          <p:spTgt spid="31"/>
                                        </p:tgtEl>
                                        <p:attrNameLst>
                                          <p:attrName>style.visibility</p:attrName>
                                        </p:attrNameLst>
                                      </p:cBhvr>
                                      <p:to>
                                        <p:strVal val="visible"/>
                                      </p:to>
                                    </p:set>
                                    <p:animEffect transition="in" filter="wipe(down)">
                                      <p:cBhvr>
                                        <p:cTn id="110" dur="750"/>
                                        <p:tgtEl>
                                          <p:spTgt spid="31"/>
                                        </p:tgtEl>
                                      </p:cBhvr>
                                    </p:animEffect>
                                  </p:childTnLst>
                                </p:cTn>
                              </p:par>
                              <p:par>
                                <p:cTn id="111" presetID="22" presetClass="entr" presetSubtype="4" fill="hold" nodeType="withEffect">
                                  <p:stCondLst>
                                    <p:cond delay="800"/>
                                  </p:stCondLst>
                                  <p:childTnLst>
                                    <p:set>
                                      <p:cBhvr>
                                        <p:cTn id="112" dur="1" fill="hold">
                                          <p:stCondLst>
                                            <p:cond delay="0"/>
                                          </p:stCondLst>
                                        </p:cTn>
                                        <p:tgtEl>
                                          <p:spTgt spid="35"/>
                                        </p:tgtEl>
                                        <p:attrNameLst>
                                          <p:attrName>style.visibility</p:attrName>
                                        </p:attrNameLst>
                                      </p:cBhvr>
                                      <p:to>
                                        <p:strVal val="visible"/>
                                      </p:to>
                                    </p:set>
                                    <p:animEffect transition="in" filter="wipe(down)">
                                      <p:cBhvr>
                                        <p:cTn id="113"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solidFill>
                  <a:schemeClr val="accent1"/>
                </a:solidFill>
              </a:rPr>
              <a:t>OpenGraph</a:t>
            </a:r>
            <a:r>
              <a:rPr lang="en-US" dirty="0" smtClean="0">
                <a:solidFill>
                  <a:schemeClr val="accent1"/>
                </a:solidFill>
              </a:rPr>
              <a:t> for Yammer Integration</a:t>
            </a:r>
            <a:endParaRPr lang="en-US" dirty="0">
              <a:solidFill>
                <a:schemeClr val="accent1"/>
              </a:solidFill>
            </a:endParaRPr>
          </a:p>
        </p:txBody>
      </p:sp>
      <p:sp>
        <p:nvSpPr>
          <p:cNvPr id="3" name="Text Placeholder 2"/>
          <p:cNvSpPr>
            <a:spLocks noGrp="1"/>
          </p:cNvSpPr>
          <p:nvPr>
            <p:ph type="body" sz="quarter" idx="10"/>
          </p:nvPr>
        </p:nvSpPr>
        <p:spPr>
          <a:xfrm>
            <a:off x="1087885" y="1186542"/>
            <a:ext cx="8363938" cy="4875508"/>
          </a:xfrm>
        </p:spPr>
        <p:txBody>
          <a:bodyPr>
            <a:normAutofit lnSpcReduction="10000"/>
          </a:bodyPr>
          <a:lstStyle/>
          <a:p>
            <a:pPr marL="457200" indent="-457200">
              <a:buFont typeface="Arial" panose="020B0604020202020204" pitchFamily="34" charset="0"/>
              <a:buChar char="•"/>
            </a:pPr>
            <a:r>
              <a:rPr lang="en-US" dirty="0"/>
              <a:t>Open Graph (OG), a </a:t>
            </a:r>
            <a:r>
              <a:rPr lang="en-US" dirty="0">
                <a:solidFill>
                  <a:schemeClr val="accent1"/>
                </a:solidFill>
              </a:rPr>
              <a:t>light weight data integration protocol</a:t>
            </a:r>
            <a:r>
              <a:rPr lang="en-US" dirty="0"/>
              <a:t>, is used to define the activity which is posted to Yammer as an OG object.</a:t>
            </a:r>
            <a:endParaRPr lang="en-US" dirty="0" smtClean="0"/>
          </a:p>
          <a:p>
            <a:pPr marL="457200" indent="-457200">
              <a:buFont typeface="Arial" panose="020B0604020202020204" pitchFamily="34" charset="0"/>
              <a:buChar char="•"/>
            </a:pPr>
            <a:r>
              <a:rPr lang="en-US" dirty="0" smtClean="0"/>
              <a:t>It is a way to </a:t>
            </a:r>
            <a:r>
              <a:rPr lang="en-US" dirty="0" smtClean="0">
                <a:solidFill>
                  <a:schemeClr val="accent1"/>
                </a:solidFill>
              </a:rPr>
              <a:t>display actions or activities in a application</a:t>
            </a:r>
            <a:r>
              <a:rPr lang="en-US" dirty="0" smtClean="0"/>
              <a:t>, portal or line of business systems to a yammer feed.</a:t>
            </a:r>
          </a:p>
          <a:p>
            <a:pPr marL="457200" indent="-457200">
              <a:buFont typeface="Arial" panose="020B0604020202020204" pitchFamily="34" charset="0"/>
              <a:buChar char="•"/>
            </a:pPr>
            <a:r>
              <a:rPr lang="en-US" dirty="0" smtClean="0"/>
              <a:t>Activities that show in yammer can be </a:t>
            </a:r>
            <a:r>
              <a:rPr lang="en-US" dirty="0" smtClean="0">
                <a:solidFill>
                  <a:schemeClr val="accent1"/>
                </a:solidFill>
              </a:rPr>
              <a:t>clicked through </a:t>
            </a:r>
            <a:r>
              <a:rPr lang="en-US" dirty="0" smtClean="0"/>
              <a:t>to the originating </a:t>
            </a:r>
            <a:r>
              <a:rPr lang="en-US" dirty="0" smtClean="0">
                <a:solidFill>
                  <a:schemeClr val="accent1"/>
                </a:solidFill>
              </a:rPr>
              <a:t>driving more users to important information on the system</a:t>
            </a:r>
            <a:r>
              <a:rPr lang="en-US" dirty="0" smtClean="0"/>
              <a:t>.  </a:t>
            </a:r>
          </a:p>
          <a:p>
            <a:pPr marL="457200" indent="-457200">
              <a:buFont typeface="Arial" panose="020B0604020202020204" pitchFamily="34" charset="0"/>
              <a:buChar char="•"/>
            </a:pPr>
            <a:r>
              <a:rPr lang="en-US" dirty="0" smtClean="0"/>
              <a:t>Examples:</a:t>
            </a:r>
          </a:p>
          <a:p>
            <a:pPr marL="457200" lvl="2" indent="-457200">
              <a:buFont typeface="Arial" panose="020B0604020202020204" pitchFamily="34" charset="0"/>
              <a:buChar char="•"/>
            </a:pPr>
            <a:r>
              <a:rPr lang="en-US" sz="1800" dirty="0"/>
              <a:t>In a CRM app, a sales rep updated an opportunity’s probability of closing to a lower number. </a:t>
            </a:r>
          </a:p>
          <a:p>
            <a:pPr marL="457200" lvl="2" indent="-457200">
              <a:buFont typeface="Arial" panose="020B0604020202020204" pitchFamily="34" charset="0"/>
              <a:buChar char="•"/>
            </a:pPr>
            <a:r>
              <a:rPr lang="en-US" sz="1800" dirty="0"/>
              <a:t>In a scheduling app, an employee created a lunch meeting. </a:t>
            </a:r>
          </a:p>
          <a:p>
            <a:endParaRPr lang="en-US" dirty="0"/>
          </a:p>
        </p:txBody>
      </p:sp>
    </p:spTree>
    <p:extLst>
      <p:ext uri="{BB962C8B-B14F-4D97-AF65-F5344CB8AC3E}">
        <p14:creationId xmlns:p14="http://schemas.microsoft.com/office/powerpoint/2010/main" val="23174996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solidFill>
                  <a:schemeClr val="accent1"/>
                </a:solidFill>
              </a:rPr>
              <a:t>OpenGraph</a:t>
            </a:r>
            <a:r>
              <a:rPr lang="en-US" dirty="0">
                <a:solidFill>
                  <a:schemeClr val="accent1"/>
                </a:solidFill>
              </a:rPr>
              <a:t> </a:t>
            </a:r>
            <a:r>
              <a:rPr lang="en-US" dirty="0" smtClean="0">
                <a:solidFill>
                  <a:schemeClr val="accent1"/>
                </a:solidFill>
              </a:rPr>
              <a:t>Format</a:t>
            </a:r>
            <a:endParaRPr lang="en-US" dirty="0">
              <a:solidFill>
                <a:schemeClr val="accent1"/>
              </a:solidFill>
            </a:endParaRPr>
          </a:p>
        </p:txBody>
      </p:sp>
      <p:sp>
        <p:nvSpPr>
          <p:cNvPr id="3" name="Text Placeholder 2"/>
          <p:cNvSpPr>
            <a:spLocks noGrp="1"/>
          </p:cNvSpPr>
          <p:nvPr>
            <p:ph type="body" sz="quarter" idx="10"/>
          </p:nvPr>
        </p:nvSpPr>
        <p:spPr>
          <a:xfrm>
            <a:off x="1911849" y="1447800"/>
            <a:ext cx="8363938" cy="5169976"/>
          </a:xfrm>
        </p:spPr>
        <p:txBody>
          <a:bodyPr>
            <a:normAutofit fontScale="77500" lnSpcReduction="20000"/>
          </a:bodyPr>
          <a:lstStyle/>
          <a:p>
            <a:r>
              <a:rPr lang="en-US" dirty="0"/>
              <a:t>The activity takes the format:</a:t>
            </a:r>
          </a:p>
          <a:p>
            <a:r>
              <a:rPr lang="en-US" b="1" dirty="0"/>
              <a:t>&lt;Actor&gt; &lt;Action&gt; &lt;Object&gt; on &lt;App Name&gt;: &lt;Message&gt; </a:t>
            </a:r>
            <a:endParaRPr lang="en-US" b="1" dirty="0" smtClean="0"/>
          </a:p>
          <a:p>
            <a:endParaRPr lang="en-US" b="1" dirty="0"/>
          </a:p>
          <a:p>
            <a:r>
              <a:rPr lang="en-US" b="1" dirty="0">
                <a:solidFill>
                  <a:schemeClr val="accent1"/>
                </a:solidFill>
              </a:rPr>
              <a:t>Actor</a:t>
            </a:r>
          </a:p>
          <a:p>
            <a:r>
              <a:rPr lang="en-US" dirty="0" smtClean="0"/>
              <a:t>The </a:t>
            </a:r>
            <a:r>
              <a:rPr lang="en-US" dirty="0"/>
              <a:t>actor is a Yammer </a:t>
            </a:r>
            <a:r>
              <a:rPr lang="en-US" dirty="0">
                <a:solidFill>
                  <a:schemeClr val="accent1"/>
                </a:solidFill>
              </a:rPr>
              <a:t>user that performed an action </a:t>
            </a:r>
            <a:r>
              <a:rPr lang="en-US" dirty="0"/>
              <a:t>in your app. If the actor exists in the Yammer network, the story will be delivered to the actor and others depending on the delivery rules </a:t>
            </a:r>
            <a:r>
              <a:rPr lang="en-US" dirty="0" smtClean="0"/>
              <a:t>specified. </a:t>
            </a:r>
            <a:endParaRPr lang="en-US" dirty="0"/>
          </a:p>
          <a:p>
            <a:r>
              <a:rPr lang="en-US" b="1" dirty="0">
                <a:solidFill>
                  <a:schemeClr val="accent1"/>
                </a:solidFill>
              </a:rPr>
              <a:t>Action</a:t>
            </a:r>
          </a:p>
          <a:p>
            <a:r>
              <a:rPr lang="en-US" dirty="0" smtClean="0"/>
              <a:t>The </a:t>
            </a:r>
            <a:r>
              <a:rPr lang="en-US" dirty="0"/>
              <a:t>action is a verb that </a:t>
            </a:r>
            <a:r>
              <a:rPr lang="en-US" dirty="0">
                <a:solidFill>
                  <a:schemeClr val="accent1"/>
                </a:solidFill>
              </a:rPr>
              <a:t>describes what happened to the object </a:t>
            </a:r>
            <a:r>
              <a:rPr lang="en-US" dirty="0"/>
              <a:t>e.g. created, updated, deleted, followed, liked, </a:t>
            </a:r>
            <a:r>
              <a:rPr lang="en-US" dirty="0" err="1"/>
              <a:t>etc</a:t>
            </a:r>
            <a:r>
              <a:rPr lang="en-US" dirty="0"/>
              <a:t>).</a:t>
            </a:r>
          </a:p>
          <a:p>
            <a:r>
              <a:rPr lang="en-US" b="1" dirty="0">
                <a:solidFill>
                  <a:schemeClr val="accent1"/>
                </a:solidFill>
              </a:rPr>
              <a:t>Object</a:t>
            </a:r>
          </a:p>
          <a:p>
            <a:r>
              <a:rPr lang="en-US" dirty="0"/>
              <a:t>The </a:t>
            </a:r>
            <a:r>
              <a:rPr lang="en-US" dirty="0" smtClean="0">
                <a:solidFill>
                  <a:schemeClr val="accent1"/>
                </a:solidFill>
              </a:rPr>
              <a:t>key piece of any activity is the Open Graph (OG) object </a:t>
            </a:r>
            <a:r>
              <a:rPr lang="en-US" dirty="0" smtClean="0"/>
              <a:t>on </a:t>
            </a:r>
            <a:r>
              <a:rPr lang="en-US" dirty="0"/>
              <a:t>which action was taken. An OG object represents an entity instance in </a:t>
            </a:r>
            <a:r>
              <a:rPr lang="en-US" dirty="0" smtClean="0"/>
              <a:t>your application.  OG </a:t>
            </a:r>
            <a:r>
              <a:rPr lang="en-US" dirty="0"/>
              <a:t>objects are </a:t>
            </a:r>
            <a:r>
              <a:rPr lang="en-US" dirty="0">
                <a:solidFill>
                  <a:schemeClr val="accent1"/>
                </a:solidFill>
              </a:rPr>
              <a:t>uniquely identified with their URL and their title is displayed in Yammer as a link to the URL. </a:t>
            </a:r>
            <a:endParaRPr lang="en-US" dirty="0" smtClean="0">
              <a:solidFill>
                <a:schemeClr val="accent1"/>
              </a:solidFill>
            </a:endParaRPr>
          </a:p>
          <a:p>
            <a:endParaRPr lang="en-US" dirty="0"/>
          </a:p>
          <a:p>
            <a:endParaRPr lang="en-US" dirty="0"/>
          </a:p>
        </p:txBody>
      </p:sp>
    </p:spTree>
    <p:extLst>
      <p:ext uri="{BB962C8B-B14F-4D97-AF65-F5344CB8AC3E}">
        <p14:creationId xmlns:p14="http://schemas.microsoft.com/office/powerpoint/2010/main" val="20303807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40537347"/>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p>
                  </a:txBody>
                  <a:tcPr marL="91403" marR="91403" marT="45701" marB="45701" anchor="ctr"/>
                </a:tc>
                <a:extLst>
                  <a:ext uri="{0D108BD9-81ED-4DB2-BD59-A6C34878D82A}">
                    <a16:rowId xmlns:a16="http://schemas.microsoft.com/office/drawing/2014/main" xmlns="" val="3777047789"/>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a:t>
                      </a:r>
                      <a:r>
                        <a:rPr lang="en-US" sz="1800" b="1" dirty="0" smtClean="0"/>
                        <a:t>Deep Dive into Office 365 APIs for Yammer services</a:t>
                      </a:r>
                    </a:p>
                  </a:txBody>
                  <a:tcPr marL="91403" marR="91403" marT="45701" marB="45701" anchor="ctr"/>
                </a:tc>
                <a:extLst>
                  <a:ext uri="{0D108BD9-81ED-4DB2-BD59-A6C34878D82A}">
                    <a16:rowId xmlns:a16="http://schemas.microsoft.com/office/drawing/2014/main" xmlns="" val="393132328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xmlns="" val="1029512708"/>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xmlns="" val="2601843796"/>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Activities</a:t>
            </a:r>
            <a:endParaRPr lang="en-US" dirty="0">
              <a:solidFill>
                <a:schemeClr val="accent1"/>
              </a:solidFill>
            </a:endParaRPr>
          </a:p>
        </p:txBody>
      </p:sp>
      <p:sp>
        <p:nvSpPr>
          <p:cNvPr id="3" name="Text Placeholder 2"/>
          <p:cNvSpPr>
            <a:spLocks noGrp="1"/>
          </p:cNvSpPr>
          <p:nvPr>
            <p:ph type="body" sz="quarter" idx="10"/>
          </p:nvPr>
        </p:nvSpPr>
        <p:spPr>
          <a:xfrm>
            <a:off x="1911848" y="1943101"/>
            <a:ext cx="4059240" cy="3624513"/>
          </a:xfrm>
        </p:spPr>
        <p:txBody>
          <a:bodyPr>
            <a:normAutofit/>
          </a:bodyPr>
          <a:lstStyle/>
          <a:p>
            <a:r>
              <a:rPr lang="en-US" sz="2100" b="1" dirty="0"/>
              <a:t>Format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&lt;Actor&gt; &lt;Action&gt; &lt;Object&gt; on &lt;App Name&gt;: &lt;Message&gt;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"John Doe" created "Contract" on Contoso App: Signed a new client!</a:t>
            </a:r>
          </a:p>
          <a:p>
            <a:endParaRPr lang="en-US" sz="1200" dirty="0">
              <a:latin typeface="Consolas" panose="020B0609020204030204" pitchFamily="49" charset="0"/>
              <a:cs typeface="Consolas" panose="020B0609020204030204" pitchFamily="49" charset="0"/>
            </a:endParaRPr>
          </a:p>
          <a:p>
            <a:r>
              <a:rPr lang="en-US" sz="2100" b="1" dirty="0"/>
              <a:t>Standard Actions</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created, updated, deleted, followed, liked</a:t>
            </a:r>
          </a:p>
          <a:p>
            <a:r>
              <a:rPr lang="en-US" sz="1200" dirty="0">
                <a:latin typeface="Consolas" panose="020B0609020204030204" pitchFamily="49" charset="0"/>
                <a:cs typeface="Consolas" panose="020B0609020204030204" pitchFamily="49" charset="0"/>
              </a:rPr>
              <a:t> </a:t>
            </a:r>
          </a:p>
          <a:p>
            <a:r>
              <a:rPr lang="en-US" sz="2100" b="1" dirty="0"/>
              <a:t>Custom Actions</a:t>
            </a:r>
          </a:p>
          <a:p>
            <a:r>
              <a:rPr lang="en-US" sz="1200" dirty="0">
                <a:latin typeface="Consolas" panose="020B0609020204030204" pitchFamily="49" charset="0"/>
                <a:cs typeface="Consolas" panose="020B0609020204030204" pitchFamily="49" charset="0"/>
              </a:rPr>
              <a:t>built, deployed, brokered, compiled etc.</a:t>
            </a:r>
          </a:p>
          <a:p>
            <a:endParaRPr lang="en-US" sz="1200" dirty="0">
              <a:latin typeface="Consolas" panose="020B0609020204030204" pitchFamily="49" charset="0"/>
              <a:cs typeface="Consolas" panose="020B0609020204030204" pitchFamily="49" charset="0"/>
            </a:endParaRP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extBox 4"/>
          <p:cNvSpPr txBox="1"/>
          <p:nvPr/>
        </p:nvSpPr>
        <p:spPr>
          <a:xfrm>
            <a:off x="6394575" y="1874099"/>
            <a:ext cx="4945379" cy="3323987"/>
          </a:xfrm>
          <a:prstGeom prst="rect">
            <a:avLst/>
          </a:prstGeom>
          <a:noFill/>
        </p:spPr>
        <p:txBody>
          <a:bodyPr wrap="square" lIns="0" tIns="0" rIns="0" bIns="0" rtlCol="0">
            <a:spAutoFit/>
          </a:bodyPr>
          <a:lstStyle/>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"activity":{</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"actor":{</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name":"John</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Doe",</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email":"john@contract-meow.com</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action":"create</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"object":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url</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":"https://www.microsoft.com/invoice/34242",</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title":"Sales</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Contract"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message":"Signed</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 new client!",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"users":[</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name":"Jane</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Doe",</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email":"jane@contract-meow.com</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p:txBody>
      </p:sp>
      <p:sp>
        <p:nvSpPr>
          <p:cNvPr id="6" name="TextBox 5"/>
          <p:cNvSpPr txBox="1"/>
          <p:nvPr/>
        </p:nvSpPr>
        <p:spPr>
          <a:xfrm>
            <a:off x="7071276" y="5297426"/>
            <a:ext cx="2764218" cy="276999"/>
          </a:xfrm>
          <a:prstGeom prst="rect">
            <a:avLst/>
          </a:prstGeom>
          <a:noFill/>
        </p:spPr>
        <p:txBody>
          <a:bodyPr wrap="none" lIns="0" tIns="0" rIns="0" bIns="0" rtlCol="0">
            <a:spAutoFit/>
          </a:bodyPr>
          <a:lstStyle/>
          <a:p>
            <a:r>
              <a:rPr lang="en-US" spc="-53" dirty="0">
                <a:solidFill>
                  <a:srgbClr val="0072C6"/>
                </a:solidFill>
              </a:rPr>
              <a:t>JSON Activity Representation</a:t>
            </a:r>
          </a:p>
        </p:txBody>
      </p:sp>
    </p:spTree>
    <p:extLst>
      <p:ext uri="{BB962C8B-B14F-4D97-AF65-F5344CB8AC3E}">
        <p14:creationId xmlns:p14="http://schemas.microsoft.com/office/powerpoint/2010/main" val="321756775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Supported Objects &amp; Actions</a:t>
            </a:r>
            <a:endParaRPr lang="en-US" dirty="0">
              <a:solidFill>
                <a:schemeClr val="accent1"/>
              </a:solidFill>
            </a:endParaRPr>
          </a:p>
        </p:txBody>
      </p:sp>
      <p:sp>
        <p:nvSpPr>
          <p:cNvPr id="3" name="Text Placeholder 2"/>
          <p:cNvSpPr>
            <a:spLocks noGrp="1"/>
          </p:cNvSpPr>
          <p:nvPr>
            <p:ph type="body" sz="quarter" idx="10"/>
          </p:nvPr>
        </p:nvSpPr>
        <p:spPr>
          <a:xfrm>
            <a:off x="1911849" y="1447800"/>
            <a:ext cx="8363938" cy="5061488"/>
          </a:xfrm>
        </p:spPr>
        <p:txBody>
          <a:bodyPr>
            <a:norm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7289836"/>
              </p:ext>
            </p:extLst>
          </p:nvPr>
        </p:nvGraphicFramePr>
        <p:xfrm>
          <a:off x="1754884" y="1231783"/>
          <a:ext cx="8520902" cy="4846320"/>
        </p:xfrm>
        <a:graphic>
          <a:graphicData uri="http://schemas.openxmlformats.org/drawingml/2006/table">
            <a:tbl>
              <a:tblPr firstRow="1" bandRow="1">
                <a:tableStyleId>{5C22544A-7EE6-4342-B048-85BDC9FD1C3A}</a:tableStyleId>
              </a:tblPr>
              <a:tblGrid>
                <a:gridCol w="4184545">
                  <a:extLst>
                    <a:ext uri="{9D8B030D-6E8A-4147-A177-3AD203B41FA5}">
                      <a16:colId xmlns:a16="http://schemas.microsoft.com/office/drawing/2014/main" xmlns="" val="2023443977"/>
                    </a:ext>
                  </a:extLst>
                </a:gridCol>
                <a:gridCol w="4336357">
                  <a:extLst>
                    <a:ext uri="{9D8B030D-6E8A-4147-A177-3AD203B41FA5}">
                      <a16:colId xmlns:a16="http://schemas.microsoft.com/office/drawing/2014/main" xmlns="" val="4042549256"/>
                    </a:ext>
                  </a:extLst>
                </a:gridCol>
              </a:tblGrid>
              <a:tr h="370840">
                <a:tc>
                  <a:txBody>
                    <a:bodyPr/>
                    <a:lstStyle/>
                    <a:p>
                      <a:r>
                        <a:rPr lang="en-US" sz="2400" dirty="0" smtClean="0"/>
                        <a:t>Supported Object</a:t>
                      </a:r>
                      <a:r>
                        <a:rPr lang="en-US" sz="2400" baseline="0" dirty="0" smtClean="0"/>
                        <a:t> Types</a:t>
                      </a:r>
                      <a:endParaRPr lang="en-US" sz="2400" dirty="0" smtClean="0"/>
                    </a:p>
                    <a:p>
                      <a:endParaRPr lang="en-US" dirty="0" smtClean="0"/>
                    </a:p>
                    <a:p>
                      <a:r>
                        <a:rPr lang="en-US" b="1" dirty="0" smtClean="0"/>
                        <a:t>Page (default)</a:t>
                      </a:r>
                      <a:endParaRPr lang="en-US" dirty="0" smtClean="0"/>
                    </a:p>
                    <a:p>
                      <a:r>
                        <a:rPr lang="en-US" b="1" dirty="0" smtClean="0"/>
                        <a:t>place</a:t>
                      </a:r>
                      <a:endParaRPr lang="en-US" dirty="0" smtClean="0"/>
                    </a:p>
                    <a:p>
                      <a:r>
                        <a:rPr lang="en-US" b="1" dirty="0" smtClean="0"/>
                        <a:t>person</a:t>
                      </a:r>
                      <a:endParaRPr lang="en-US" dirty="0" smtClean="0"/>
                    </a:p>
                    <a:p>
                      <a:r>
                        <a:rPr lang="en-US" b="1" dirty="0" smtClean="0"/>
                        <a:t>department</a:t>
                      </a:r>
                      <a:endParaRPr lang="en-US" dirty="0" smtClean="0"/>
                    </a:p>
                    <a:p>
                      <a:r>
                        <a:rPr lang="en-US" b="1" dirty="0" smtClean="0"/>
                        <a:t>team</a:t>
                      </a:r>
                      <a:endParaRPr lang="en-US" dirty="0" smtClean="0"/>
                    </a:p>
                    <a:p>
                      <a:r>
                        <a:rPr lang="en-US" b="1" dirty="0" smtClean="0"/>
                        <a:t>project</a:t>
                      </a:r>
                      <a:endParaRPr lang="en-US" dirty="0" smtClean="0"/>
                    </a:p>
                    <a:p>
                      <a:r>
                        <a:rPr lang="en-US" b="1" dirty="0" smtClean="0"/>
                        <a:t>folder</a:t>
                      </a:r>
                      <a:endParaRPr lang="en-US" dirty="0" smtClean="0"/>
                    </a:p>
                    <a:p>
                      <a:r>
                        <a:rPr lang="en-US" b="1" dirty="0" smtClean="0"/>
                        <a:t>file</a:t>
                      </a:r>
                      <a:endParaRPr lang="en-US" dirty="0" smtClean="0"/>
                    </a:p>
                    <a:p>
                      <a:r>
                        <a:rPr lang="en-US" b="1" dirty="0" smtClean="0"/>
                        <a:t>document</a:t>
                      </a:r>
                      <a:endParaRPr lang="en-US" dirty="0" smtClean="0"/>
                    </a:p>
                    <a:p>
                      <a:r>
                        <a:rPr lang="en-US" b="1" dirty="0" smtClean="0"/>
                        <a:t>image</a:t>
                      </a:r>
                      <a:endParaRPr lang="en-US" dirty="0" smtClean="0"/>
                    </a:p>
                    <a:p>
                      <a:r>
                        <a:rPr lang="en-US" b="1" dirty="0" smtClean="0"/>
                        <a:t>audio</a:t>
                      </a:r>
                      <a:endParaRPr lang="en-US" dirty="0" smtClean="0"/>
                    </a:p>
                    <a:p>
                      <a:r>
                        <a:rPr lang="en-US" b="1" dirty="0" smtClean="0"/>
                        <a:t>video</a:t>
                      </a:r>
                      <a:endParaRPr lang="en-US" dirty="0" smtClean="0"/>
                    </a:p>
                    <a:p>
                      <a:r>
                        <a:rPr lang="en-US" b="1" dirty="0" smtClean="0"/>
                        <a:t>Company</a:t>
                      </a:r>
                    </a:p>
                    <a:p>
                      <a:r>
                        <a:rPr lang="en-US" b="1" dirty="0" smtClean="0"/>
                        <a:t>custom</a:t>
                      </a:r>
                      <a:endParaRPr lang="en-US" dirty="0" smtClean="0"/>
                    </a:p>
                    <a:p>
                      <a:endParaRPr lang="en-US" dirty="0"/>
                    </a:p>
                  </a:txBody>
                  <a:tcPr/>
                </a:tc>
                <a:tc>
                  <a:txBody>
                    <a:bodyPr/>
                    <a:lstStyle/>
                    <a:p>
                      <a:r>
                        <a:rPr lang="en-US" sz="2400" b="1" dirty="0" smtClean="0"/>
                        <a:t>Supported</a:t>
                      </a:r>
                      <a:r>
                        <a:rPr lang="en-US" sz="2400" b="1" baseline="0" dirty="0" smtClean="0"/>
                        <a:t> Action Types</a:t>
                      </a:r>
                    </a:p>
                    <a:p>
                      <a:endParaRPr lang="en-US" b="1" baseline="0" dirty="0" smtClean="0"/>
                    </a:p>
                    <a:p>
                      <a:r>
                        <a:rPr lang="en-US" b="1" dirty="0" smtClean="0"/>
                        <a:t>create</a:t>
                      </a:r>
                      <a:endParaRPr lang="en-US" dirty="0" smtClean="0"/>
                    </a:p>
                    <a:p>
                      <a:r>
                        <a:rPr lang="en-US" b="1" dirty="0" smtClean="0"/>
                        <a:t>update</a:t>
                      </a:r>
                      <a:endParaRPr lang="en-US" dirty="0" smtClean="0"/>
                    </a:p>
                    <a:p>
                      <a:r>
                        <a:rPr lang="en-US" b="1" dirty="0" smtClean="0"/>
                        <a:t>delete</a:t>
                      </a:r>
                      <a:endParaRPr lang="en-US" dirty="0" smtClean="0"/>
                    </a:p>
                    <a:p>
                      <a:r>
                        <a:rPr lang="en-US" b="1" dirty="0" smtClean="0"/>
                        <a:t>follow</a:t>
                      </a:r>
                      <a:endParaRPr lang="en-US" dirty="0" smtClean="0"/>
                    </a:p>
                    <a:p>
                      <a:r>
                        <a:rPr lang="en-US" b="1" dirty="0" smtClean="0"/>
                        <a:t>like</a:t>
                      </a:r>
                      <a:endParaRPr lang="en-US" dirty="0" smtClean="0"/>
                    </a:p>
                    <a:p>
                      <a:endParaRPr lang="en-US" dirty="0"/>
                    </a:p>
                  </a:txBody>
                  <a:tcPr/>
                </a:tc>
                <a:extLst>
                  <a:ext uri="{0D108BD9-81ED-4DB2-BD59-A6C34878D82A}">
                    <a16:rowId xmlns:a16="http://schemas.microsoft.com/office/drawing/2014/main" xmlns="" val="1031594051"/>
                  </a:ext>
                </a:extLst>
              </a:tr>
            </a:tbl>
          </a:graphicData>
        </a:graphic>
      </p:graphicFrame>
    </p:spTree>
    <p:extLst>
      <p:ext uri="{BB962C8B-B14F-4D97-AF65-F5344CB8AC3E}">
        <p14:creationId xmlns:p14="http://schemas.microsoft.com/office/powerpoint/2010/main" val="29122301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solidFill>
                  <a:schemeClr val="accent1"/>
                </a:solidFill>
              </a:rPr>
              <a:t>OpenGraph</a:t>
            </a:r>
            <a:r>
              <a:rPr lang="en-US" dirty="0" smtClean="0">
                <a:solidFill>
                  <a:schemeClr val="accent1"/>
                </a:solidFill>
              </a:rPr>
              <a:t> – Delivery</a:t>
            </a:r>
            <a:endParaRPr lang="en-US" dirty="0">
              <a:solidFill>
                <a:schemeClr val="accent1"/>
              </a:solidFill>
            </a:endParaRPr>
          </a:p>
        </p:txBody>
      </p:sp>
      <p:sp>
        <p:nvSpPr>
          <p:cNvPr id="3" name="Text Placeholder 2"/>
          <p:cNvSpPr>
            <a:spLocks noGrp="1"/>
          </p:cNvSpPr>
          <p:nvPr>
            <p:ph type="body" sz="quarter" idx="10"/>
          </p:nvPr>
        </p:nvSpPr>
        <p:spPr>
          <a:xfrm>
            <a:off x="2020337" y="2135392"/>
            <a:ext cx="8363938" cy="4318983"/>
          </a:xfrm>
        </p:spPr>
        <p:txBody>
          <a:bodyPr>
            <a:noAutofit/>
          </a:bodyPr>
          <a:lstStyle/>
          <a:p>
            <a:r>
              <a:rPr lang="en-US" sz="2000" dirty="0"/>
              <a:t>{"activity": {</a:t>
            </a:r>
          </a:p>
          <a:p>
            <a:r>
              <a:rPr lang="en-US" sz="2000" dirty="0"/>
              <a:t>    </a:t>
            </a:r>
            <a:r>
              <a:rPr lang="en-US" sz="2000" b="1" dirty="0"/>
              <a:t>"actor": </a:t>
            </a:r>
            <a:r>
              <a:rPr lang="en-US" sz="2000" dirty="0"/>
              <a:t>{"name": "Jim Patterson", "email": "jpatterson@alpinestyle.com"},</a:t>
            </a:r>
          </a:p>
          <a:p>
            <a:r>
              <a:rPr lang="en-US" sz="2000" b="1" dirty="0"/>
              <a:t>    "action": </a:t>
            </a:r>
            <a:r>
              <a:rPr lang="en-US" sz="2000" dirty="0"/>
              <a:t>"create",</a:t>
            </a:r>
          </a:p>
          <a:p>
            <a:r>
              <a:rPr lang="en-US" sz="2000" dirty="0"/>
              <a:t>    </a:t>
            </a:r>
            <a:r>
              <a:rPr lang="en-US" sz="2000" b="1" dirty="0"/>
              <a:t>"object": </a:t>
            </a:r>
            <a:r>
              <a:rPr lang="en-US" sz="2000" dirty="0"/>
              <a:t>{</a:t>
            </a:r>
          </a:p>
          <a:p>
            <a:r>
              <a:rPr lang="en-US" sz="2000" dirty="0"/>
              <a:t>    "</a:t>
            </a:r>
            <a:r>
              <a:rPr lang="en-US" sz="2000" dirty="0" err="1"/>
              <a:t>url</a:t>
            </a:r>
            <a:r>
              <a:rPr lang="en-US" sz="2000" dirty="0"/>
              <a:t>": "https://dox.com/file/abc123.pdf"</a:t>
            </a:r>
          </a:p>
          <a:p>
            <a:r>
              <a:rPr lang="en-US" sz="2000" dirty="0"/>
              <a:t>  },</a:t>
            </a:r>
          </a:p>
          <a:p>
            <a:r>
              <a:rPr lang="en-US" sz="2000" dirty="0"/>
              <a:t>  "private": "false",</a:t>
            </a:r>
          </a:p>
          <a:p>
            <a:r>
              <a:rPr lang="en-US" sz="2000" b="1" dirty="0"/>
              <a:t>  "message": </a:t>
            </a:r>
            <a:r>
              <a:rPr lang="en-US" sz="2000" dirty="0"/>
              <a:t>"This is the updated version for the conference.",</a:t>
            </a:r>
          </a:p>
          <a:p>
            <a:r>
              <a:rPr lang="en-US" sz="2000" dirty="0"/>
              <a:t>  "users": [</a:t>
            </a:r>
          </a:p>
          <a:p>
            <a:r>
              <a:rPr lang="en-US" sz="2000" dirty="0"/>
              <a:t>    {"email": "mshamone@alpinestyle.com", "name": "Mary </a:t>
            </a:r>
            <a:r>
              <a:rPr lang="en-US" sz="2000" dirty="0" err="1"/>
              <a:t>Shamone</a:t>
            </a:r>
            <a:r>
              <a:rPr lang="en-US" sz="2000" dirty="0"/>
              <a:t>"},</a:t>
            </a:r>
          </a:p>
          <a:p>
            <a:r>
              <a:rPr lang="en-US" sz="2000" dirty="0"/>
              <a:t>    {"email": "cammerlaan@alpinestyle.com", "name": "Christina Ammerlaan“} ]</a:t>
            </a:r>
          </a:p>
          <a:p>
            <a:r>
              <a:rPr lang="en-US" sz="2000" dirty="0"/>
              <a:t>  } }</a:t>
            </a:r>
          </a:p>
        </p:txBody>
      </p:sp>
      <p:sp>
        <p:nvSpPr>
          <p:cNvPr id="4" name="Rectangle 3"/>
          <p:cNvSpPr/>
          <p:nvPr/>
        </p:nvSpPr>
        <p:spPr>
          <a:xfrm>
            <a:off x="1911849" y="1027396"/>
            <a:ext cx="7809166" cy="1200329"/>
          </a:xfrm>
          <a:prstGeom prst="rect">
            <a:avLst/>
          </a:prstGeom>
        </p:spPr>
        <p:txBody>
          <a:bodyPr wrap="square">
            <a:spAutoFit/>
          </a:bodyPr>
          <a:lstStyle/>
          <a:p>
            <a:r>
              <a:rPr lang="en-US" dirty="0">
                <a:solidFill>
                  <a:schemeClr val="accent1"/>
                </a:solidFill>
              </a:rPr>
              <a:t>Use the end point for </a:t>
            </a:r>
            <a:r>
              <a:rPr lang="en-US" dirty="0" err="1">
                <a:solidFill>
                  <a:schemeClr val="accent1"/>
                </a:solidFill>
              </a:rPr>
              <a:t>OpenGraph</a:t>
            </a:r>
            <a:r>
              <a:rPr lang="en-US" dirty="0">
                <a:solidFill>
                  <a:schemeClr val="accent1"/>
                </a:solidFill>
              </a:rPr>
              <a:t> Delivery:</a:t>
            </a:r>
            <a:endParaRPr lang="en-US" sz="2400" dirty="0">
              <a:solidFill>
                <a:schemeClr val="accent1"/>
              </a:solidFill>
            </a:endParaRPr>
          </a:p>
          <a:p>
            <a:r>
              <a:rPr lang="en-US" sz="2000" dirty="0">
                <a:solidFill>
                  <a:schemeClr val="accent1"/>
                </a:solidFill>
                <a:hlinkClick r:id="rId3"/>
              </a:rPr>
              <a:t>https://www.yammer.com/api/v1/activity.json</a:t>
            </a:r>
            <a:endParaRPr lang="en-US" sz="2000" dirty="0">
              <a:solidFill>
                <a:schemeClr val="accent1"/>
              </a:solidFill>
            </a:endParaRPr>
          </a:p>
          <a:p>
            <a:endParaRPr lang="en-US" sz="1400" dirty="0">
              <a:solidFill>
                <a:schemeClr val="accent1"/>
              </a:solidFill>
            </a:endParaRPr>
          </a:p>
          <a:p>
            <a:r>
              <a:rPr lang="en-US" sz="2000" dirty="0">
                <a:solidFill>
                  <a:schemeClr val="accent1"/>
                </a:solidFill>
              </a:rPr>
              <a:t>Activity Envelope</a:t>
            </a:r>
          </a:p>
        </p:txBody>
      </p:sp>
    </p:spTree>
    <p:extLst>
      <p:ext uri="{BB962C8B-B14F-4D97-AF65-F5344CB8AC3E}">
        <p14:creationId xmlns:p14="http://schemas.microsoft.com/office/powerpoint/2010/main" val="271153551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OpenGraph</a:t>
            </a:r>
            <a:r>
              <a:rPr lang="en-US" dirty="0" smtClean="0"/>
              <a:t> Protocol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5156363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Embedding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350068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8104" y="1863272"/>
            <a:ext cx="3339996" cy="3083705"/>
          </a:xfrm>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Data out using Yammer Embed.</a:t>
            </a: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Place a simple JavaScript widget inside any HTML based enterprise container to Embed a Yammer feed.</a:t>
            </a: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971" y="2166873"/>
            <a:ext cx="4467225" cy="2476500"/>
          </a:xfrm>
          <a:prstGeom prst="rect">
            <a:avLst/>
          </a:prstGeom>
        </p:spPr>
      </p:pic>
      <p:sp>
        <p:nvSpPr>
          <p:cNvPr id="5" name="Title 4"/>
          <p:cNvSpPr>
            <a:spLocks noGrp="1"/>
          </p:cNvSpPr>
          <p:nvPr>
            <p:ph type="title"/>
          </p:nvPr>
        </p:nvSpPr>
        <p:spPr/>
        <p:txBody>
          <a:bodyPr/>
          <a:lstStyle/>
          <a:p>
            <a:r>
              <a:rPr lang="en-US" dirty="0" smtClean="0"/>
              <a:t>Embedding</a:t>
            </a:r>
            <a:endParaRPr lang="en-US" dirty="0"/>
          </a:p>
        </p:txBody>
      </p:sp>
    </p:spTree>
    <p:extLst>
      <p:ext uri="{BB962C8B-B14F-4D97-AF65-F5344CB8AC3E}">
        <p14:creationId xmlns:p14="http://schemas.microsoft.com/office/powerpoint/2010/main" val="8624052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Embed </a:t>
            </a:r>
            <a:r>
              <a:rPr lang="en-US" dirty="0" err="1" smtClean="0">
                <a:solidFill>
                  <a:schemeClr val="accent1"/>
                </a:solidFill>
              </a:rPr>
              <a:t>OpenGraph</a:t>
            </a:r>
            <a:r>
              <a:rPr lang="en-US" dirty="0" smtClean="0">
                <a:solidFill>
                  <a:schemeClr val="accent1"/>
                </a:solidFill>
              </a:rPr>
              <a:t> Feed</a:t>
            </a:r>
            <a:endParaRPr lang="en-US" dirty="0">
              <a:solidFill>
                <a:schemeClr val="accent1"/>
              </a:solidFill>
            </a:endParaRPr>
          </a:p>
        </p:txBody>
      </p:sp>
      <p:grpSp>
        <p:nvGrpSpPr>
          <p:cNvPr id="6" name="Group 5"/>
          <p:cNvGrpSpPr/>
          <p:nvPr/>
        </p:nvGrpSpPr>
        <p:grpSpPr>
          <a:xfrm>
            <a:off x="2032643" y="1874098"/>
            <a:ext cx="2247345" cy="3654140"/>
            <a:chOff x="680307" y="1355797"/>
            <a:chExt cx="2996460" cy="4872186"/>
          </a:xfrm>
        </p:grpSpPr>
        <p:sp>
          <p:nvSpPr>
            <p:cNvPr id="7" name="Circular Arrow 6"/>
            <p:cNvSpPr/>
            <p:nvPr/>
          </p:nvSpPr>
          <p:spPr>
            <a:xfrm>
              <a:off x="1331654" y="1355797"/>
              <a:ext cx="2345113" cy="2345470"/>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 name="Freeform 7"/>
            <p:cNvSpPr/>
            <p:nvPr/>
          </p:nvSpPr>
          <p:spPr>
            <a:xfrm>
              <a:off x="1850001" y="2202583"/>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Add Embed Snippet</a:t>
              </a:r>
            </a:p>
          </p:txBody>
        </p:sp>
        <p:sp>
          <p:nvSpPr>
            <p:cNvPr id="9" name="Shape 8"/>
            <p:cNvSpPr/>
            <p:nvPr/>
          </p:nvSpPr>
          <p:spPr>
            <a:xfrm>
              <a:off x="680307" y="2703444"/>
              <a:ext cx="2345113" cy="2345470"/>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shade val="80000"/>
                <a:hueOff val="395990"/>
                <a:satOff val="-26265"/>
                <a:lumOff val="18324"/>
                <a:alphaOff val="0"/>
              </a:schemeClr>
            </a:fillRef>
            <a:effectRef idx="0">
              <a:schemeClr val="accent1">
                <a:shade val="80000"/>
                <a:hueOff val="395990"/>
                <a:satOff val="-26265"/>
                <a:lumOff val="18324"/>
                <a:alphaOff val="0"/>
              </a:schemeClr>
            </a:effectRef>
            <a:fontRef idx="minor">
              <a:schemeClr val="lt1"/>
            </a:fontRef>
          </p:style>
        </p:sp>
        <p:sp>
          <p:nvSpPr>
            <p:cNvPr id="10" name="Freeform 9"/>
            <p:cNvSpPr/>
            <p:nvPr/>
          </p:nvSpPr>
          <p:spPr>
            <a:xfrm>
              <a:off x="1201296" y="3558025"/>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“Login with Yammer”</a:t>
              </a:r>
            </a:p>
          </p:txBody>
        </p:sp>
        <p:sp>
          <p:nvSpPr>
            <p:cNvPr id="11" name="Block Arc 10"/>
            <p:cNvSpPr/>
            <p:nvPr/>
          </p:nvSpPr>
          <p:spPr>
            <a:xfrm>
              <a:off x="1498564" y="4212360"/>
              <a:ext cx="2014815" cy="2015623"/>
            </a:xfrm>
            <a:prstGeom prst="blockArc">
              <a:avLst>
                <a:gd name="adj1" fmla="val 13500000"/>
                <a:gd name="adj2" fmla="val 10800000"/>
                <a:gd name="adj3" fmla="val 12740"/>
              </a:avLst>
            </a:prstGeom>
          </p:spPr>
          <p:style>
            <a:lnRef idx="2">
              <a:schemeClr val="lt1">
                <a:hueOff val="0"/>
                <a:satOff val="0"/>
                <a:lumOff val="0"/>
                <a:alphaOff val="0"/>
              </a:schemeClr>
            </a:lnRef>
            <a:fillRef idx="1">
              <a:schemeClr val="accent1">
                <a:shade val="80000"/>
                <a:hueOff val="791981"/>
                <a:satOff val="-52530"/>
                <a:lumOff val="36647"/>
                <a:alphaOff val="0"/>
              </a:schemeClr>
            </a:fillRef>
            <a:effectRef idx="0">
              <a:schemeClr val="accent1">
                <a:shade val="80000"/>
                <a:hueOff val="791981"/>
                <a:satOff val="-52530"/>
                <a:lumOff val="36647"/>
                <a:alphaOff val="0"/>
              </a:schemeClr>
            </a:effectRef>
            <a:fontRef idx="minor">
              <a:schemeClr val="lt1"/>
            </a:fontRef>
          </p:style>
        </p:sp>
        <p:sp>
          <p:nvSpPr>
            <p:cNvPr id="12" name="Freeform 11"/>
            <p:cNvSpPr/>
            <p:nvPr/>
          </p:nvSpPr>
          <p:spPr>
            <a:xfrm>
              <a:off x="1853084" y="4915416"/>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Authorize Embed</a:t>
              </a:r>
            </a:p>
          </p:txBody>
        </p:sp>
      </p:grpSp>
      <p:sp>
        <p:nvSpPr>
          <p:cNvPr id="5" name="TextBox 4"/>
          <p:cNvSpPr txBox="1"/>
          <p:nvPr/>
        </p:nvSpPr>
        <p:spPr>
          <a:xfrm>
            <a:off x="4668749" y="1255364"/>
            <a:ext cx="6635959" cy="3939540"/>
          </a:xfrm>
          <a:prstGeom prst="rect">
            <a:avLst/>
          </a:prstGeom>
          <a:noFill/>
        </p:spPr>
        <p:txBody>
          <a:bodyPr wrap="square" lIns="0" tIns="0" rIns="0" bIns="0" rtlCol="0">
            <a:spAutoFit/>
          </a:bodyPr>
          <a:lstStyle/>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&lt;script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src</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https://</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c64.assets-yammer.com/assets/platform_embed.js"&gt;&lt;/</a:t>
            </a:r>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script&gt;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&lt;div id="embedded-feed" style="height:400px;width:500px;"&gt;</a:t>
            </a:r>
            <a:endPar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endParaRP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&lt;script type="text/</a:t>
            </a:r>
            <a:r>
              <a:rPr lang="en-US" sz="1600" spc="-53" dirty="0" err="1"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javascript</a:t>
            </a:r>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"&gt;// &lt;![CDATA[ </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yam.connect.embedFeed</a:t>
            </a:r>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container: "#embedded-feed",</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network: "microsoft.com",</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feedType</a:t>
            </a:r>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"open-graph",</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objectProperties</a:t>
            </a:r>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url: </a:t>
            </a:r>
            <a:r>
              <a:rPr lang="en-US" sz="1600" spc="-53" dirty="0" err="1"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location.href</a:t>
            </a:r>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type:  "invoice",</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title: "Invoice #9382892",</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image: "http://www.techready.tv/images/invoice.png"</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smtClean="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]]&gt;&lt;/script&gt;</a:t>
            </a:r>
          </a:p>
        </p:txBody>
      </p:sp>
    </p:spTree>
    <p:extLst>
      <p:ext uri="{BB962C8B-B14F-4D97-AF65-F5344CB8AC3E}">
        <p14:creationId xmlns:p14="http://schemas.microsoft.com/office/powerpoint/2010/main" val="262716149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Embedding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42240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smtClean="0"/>
              <a:t>REST API</a:t>
            </a:r>
          </a:p>
          <a:p>
            <a:r>
              <a:rPr lang="en-US" dirty="0" err="1" smtClean="0"/>
              <a:t>OpenGraph</a:t>
            </a:r>
            <a:r>
              <a:rPr lang="en-US" dirty="0" smtClean="0"/>
              <a:t> </a:t>
            </a:r>
            <a:r>
              <a:rPr lang="en-US" dirty="0"/>
              <a:t>Protocol</a:t>
            </a:r>
          </a:p>
          <a:p>
            <a:r>
              <a:rPr lang="en-US" dirty="0" smtClean="0"/>
              <a:t>Embedding</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228106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Yammer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29458473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7495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7449215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774688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REST API</a:t>
            </a:r>
          </a:p>
          <a:p>
            <a:r>
              <a:rPr lang="en-US" dirty="0" err="1" smtClean="0"/>
              <a:t>OpenGraph</a:t>
            </a:r>
            <a:r>
              <a:rPr lang="en-US" dirty="0" smtClean="0"/>
              <a:t> Protocol</a:t>
            </a:r>
          </a:p>
          <a:p>
            <a:r>
              <a:rPr lang="en-US" dirty="0" smtClean="0"/>
              <a:t>Embedding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Yammer 101</a:t>
            </a:r>
            <a:endParaRPr lang="en-US" dirty="0"/>
          </a:p>
        </p:txBody>
      </p:sp>
      <p:pic>
        <p:nvPicPr>
          <p:cNvPr id="14" name="Picture 13"/>
          <p:cNvPicPr>
            <a:picLocks noChangeAspect="1"/>
          </p:cNvPicPr>
          <p:nvPr/>
        </p:nvPicPr>
        <p:blipFill>
          <a:blip r:embed="rId3"/>
          <a:stretch>
            <a:fillRect/>
          </a:stretch>
        </p:blipFill>
        <p:spPr>
          <a:xfrm>
            <a:off x="1867934" y="976497"/>
            <a:ext cx="7738108" cy="5536655"/>
          </a:xfrm>
          <a:prstGeom prst="rect">
            <a:avLst/>
          </a:prstGeom>
        </p:spPr>
      </p:pic>
      <p:sp>
        <p:nvSpPr>
          <p:cNvPr id="15" name="Content Placeholder 2"/>
          <p:cNvSpPr txBox="1">
            <a:spLocks/>
          </p:cNvSpPr>
          <p:nvPr/>
        </p:nvSpPr>
        <p:spPr>
          <a:xfrm>
            <a:off x="2184585" y="1285799"/>
            <a:ext cx="7886700" cy="435133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AU" smtClean="0"/>
          </a:p>
          <a:p>
            <a:endParaRPr lang="en-AU" dirty="0" smtClean="0"/>
          </a:p>
        </p:txBody>
      </p:sp>
      <p:sp>
        <p:nvSpPr>
          <p:cNvPr id="16" name="Rounded Rectangular Callout 15"/>
          <p:cNvSpPr/>
          <p:nvPr/>
        </p:nvSpPr>
        <p:spPr>
          <a:xfrm>
            <a:off x="8497420" y="2278498"/>
            <a:ext cx="1341243" cy="503871"/>
          </a:xfrm>
          <a:prstGeom prst="wedgeRoundRectCallout">
            <a:avLst>
              <a:gd name="adj1" fmla="val -56686"/>
              <a:gd name="adj2" fmla="val 3118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Activity Stream</a:t>
            </a:r>
          </a:p>
        </p:txBody>
      </p:sp>
      <p:sp>
        <p:nvSpPr>
          <p:cNvPr id="17" name="Rounded Rectangular Callout 16"/>
          <p:cNvSpPr/>
          <p:nvPr/>
        </p:nvSpPr>
        <p:spPr>
          <a:xfrm>
            <a:off x="8234679" y="4722371"/>
            <a:ext cx="1688014" cy="479771"/>
          </a:xfrm>
          <a:prstGeom prst="wedgeRoundRectCallout">
            <a:avLst>
              <a:gd name="adj1" fmla="val -55886"/>
              <a:gd name="adj2" fmla="val 3882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Private messaging</a:t>
            </a:r>
          </a:p>
        </p:txBody>
      </p:sp>
      <p:sp>
        <p:nvSpPr>
          <p:cNvPr id="18" name="Rounded Rectangular Callout 17"/>
          <p:cNvSpPr/>
          <p:nvPr/>
        </p:nvSpPr>
        <p:spPr>
          <a:xfrm>
            <a:off x="2036365" y="2156512"/>
            <a:ext cx="839105" cy="516638"/>
          </a:xfrm>
          <a:prstGeom prst="wedgeRoundRectCallout">
            <a:avLst>
              <a:gd name="adj1" fmla="val 59724"/>
              <a:gd name="adj2" fmla="val 3663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Groups</a:t>
            </a:r>
          </a:p>
        </p:txBody>
      </p:sp>
      <p:sp>
        <p:nvSpPr>
          <p:cNvPr id="19" name="Rounded Rectangular Callout 18"/>
          <p:cNvSpPr/>
          <p:nvPr/>
        </p:nvSpPr>
        <p:spPr>
          <a:xfrm>
            <a:off x="2875805" y="4752668"/>
            <a:ext cx="1036528" cy="449474"/>
          </a:xfrm>
          <a:prstGeom prst="wedgeRoundRectCallout">
            <a:avLst>
              <a:gd name="adj1" fmla="val 62467"/>
              <a:gd name="adj2" fmla="val -31236"/>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News feed</a:t>
            </a:r>
          </a:p>
        </p:txBody>
      </p:sp>
      <p:sp>
        <p:nvSpPr>
          <p:cNvPr id="24" name="Rectangle 23"/>
          <p:cNvSpPr/>
          <p:nvPr/>
        </p:nvSpPr>
        <p:spPr>
          <a:xfrm>
            <a:off x="2959584" y="2319418"/>
            <a:ext cx="978350" cy="842423"/>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5" name="Rectangle 24"/>
          <p:cNvSpPr/>
          <p:nvPr/>
        </p:nvSpPr>
        <p:spPr>
          <a:xfrm>
            <a:off x="4055252" y="2673150"/>
            <a:ext cx="2800312" cy="3784917"/>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6" name="Rectangle 25"/>
          <p:cNvSpPr/>
          <p:nvPr/>
        </p:nvSpPr>
        <p:spPr>
          <a:xfrm>
            <a:off x="6936963" y="2156512"/>
            <a:ext cx="1457890" cy="1523122"/>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7" name="Rectangle 26"/>
          <p:cNvSpPr/>
          <p:nvPr/>
        </p:nvSpPr>
        <p:spPr>
          <a:xfrm>
            <a:off x="6618362" y="4835023"/>
            <a:ext cx="1501069" cy="1623043"/>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8" name="Rectangle 27"/>
          <p:cNvSpPr/>
          <p:nvPr/>
        </p:nvSpPr>
        <p:spPr>
          <a:xfrm>
            <a:off x="2959584" y="3220818"/>
            <a:ext cx="978350" cy="250325"/>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9" name="Rounded Rectangular Callout 28"/>
          <p:cNvSpPr/>
          <p:nvPr/>
        </p:nvSpPr>
        <p:spPr>
          <a:xfrm>
            <a:off x="1897120" y="2937952"/>
            <a:ext cx="978349" cy="516638"/>
          </a:xfrm>
          <a:prstGeom prst="wedgeRoundRectCallout">
            <a:avLst>
              <a:gd name="adj1" fmla="val 59724"/>
              <a:gd name="adj2" fmla="val 3663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latin typeface="Segoe UI Light" panose="020B0502040204020203" pitchFamily="34" charset="0"/>
                <a:cs typeface="Segoe UI Light" panose="020B0502040204020203" pitchFamily="34" charset="0"/>
              </a:rPr>
              <a:t>Networks</a:t>
            </a:r>
            <a:endParaRPr lang="en-US" sz="1400" dirty="0">
              <a:solidFill>
                <a:schemeClr val="bg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rotWithShape="1">
          <a:blip r:embed="rId3"/>
          <a:srcRect l="61853" t="70511" r="19354" b="1035"/>
          <a:stretch/>
        </p:blipFill>
        <p:spPr>
          <a:xfrm>
            <a:off x="6654188" y="4880472"/>
            <a:ext cx="1454226" cy="1575412"/>
          </a:xfrm>
          <a:prstGeom prst="rect">
            <a:avLst/>
          </a:prstGeom>
        </p:spPr>
      </p:pic>
    </p:spTree>
    <p:extLst>
      <p:ext uri="{BB962C8B-B14F-4D97-AF65-F5344CB8AC3E}">
        <p14:creationId xmlns:p14="http://schemas.microsoft.com/office/powerpoint/2010/main" val="170954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Yammer Default for Social</a:t>
            </a:r>
            <a:endParaRPr lang="en-US" dirty="0"/>
          </a:p>
        </p:txBody>
      </p:sp>
      <p:sp>
        <p:nvSpPr>
          <p:cNvPr id="2" name="Content Placeholder 1"/>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874654" y="1202882"/>
            <a:ext cx="7859713" cy="5109372"/>
          </a:xfrm>
          <a:prstGeom prst="rect">
            <a:avLst/>
          </a:prstGeom>
        </p:spPr>
      </p:pic>
      <p:sp>
        <p:nvSpPr>
          <p:cNvPr id="6" name="Rectangle 5"/>
          <p:cNvSpPr/>
          <p:nvPr/>
        </p:nvSpPr>
        <p:spPr bwMode="auto">
          <a:xfrm>
            <a:off x="3150824" y="1972019"/>
            <a:ext cx="4781321" cy="1299991"/>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132272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does that give me?</a:t>
            </a:r>
            <a:endParaRPr lang="en-US" dirty="0"/>
          </a:p>
        </p:txBody>
      </p:sp>
      <p:sp>
        <p:nvSpPr>
          <p:cNvPr id="4" name="Content Placeholder 3"/>
          <p:cNvSpPr>
            <a:spLocks noGrp="1"/>
          </p:cNvSpPr>
          <p:nvPr>
            <p:ph idx="1"/>
          </p:nvPr>
        </p:nvSpPr>
        <p:spPr/>
        <p:txBody>
          <a:bodyPr/>
          <a:lstStyle/>
          <a:p>
            <a:endParaRPr lang="en-US" dirty="0"/>
          </a:p>
        </p:txBody>
      </p:sp>
      <p:pic>
        <p:nvPicPr>
          <p:cNvPr id="11" name="Picture 10"/>
          <p:cNvPicPr>
            <a:picLocks noChangeAspect="1"/>
          </p:cNvPicPr>
          <p:nvPr/>
        </p:nvPicPr>
        <p:blipFill>
          <a:blip r:embed="rId3"/>
          <a:stretch>
            <a:fillRect/>
          </a:stretch>
        </p:blipFill>
        <p:spPr>
          <a:xfrm>
            <a:off x="303598" y="1204489"/>
            <a:ext cx="6787179" cy="4662836"/>
          </a:xfrm>
          <a:prstGeom prst="rect">
            <a:avLst/>
          </a:prstGeom>
        </p:spPr>
      </p:pic>
      <p:pic>
        <p:nvPicPr>
          <p:cNvPr id="5" name="Picture 4"/>
          <p:cNvPicPr>
            <a:picLocks noChangeAspect="1"/>
          </p:cNvPicPr>
          <p:nvPr/>
        </p:nvPicPr>
        <p:blipFill>
          <a:blip r:embed="rId4"/>
          <a:stretch>
            <a:fillRect/>
          </a:stretch>
        </p:blipFill>
        <p:spPr>
          <a:xfrm>
            <a:off x="195286" y="4136118"/>
            <a:ext cx="2951488" cy="2612287"/>
          </a:xfrm>
          <a:prstGeom prst="rect">
            <a:avLst/>
          </a:prstGeom>
        </p:spPr>
      </p:pic>
      <p:pic>
        <p:nvPicPr>
          <p:cNvPr id="9" name="Picture 8"/>
          <p:cNvPicPr>
            <a:picLocks noChangeAspect="1"/>
          </p:cNvPicPr>
          <p:nvPr/>
        </p:nvPicPr>
        <p:blipFill>
          <a:blip r:embed="rId5"/>
          <a:stretch>
            <a:fillRect/>
          </a:stretch>
        </p:blipFill>
        <p:spPr>
          <a:xfrm>
            <a:off x="5098739" y="1820113"/>
            <a:ext cx="6791251" cy="4665633"/>
          </a:xfrm>
          <a:prstGeom prst="rect">
            <a:avLst/>
          </a:prstGeom>
        </p:spPr>
      </p:pic>
      <p:sp>
        <p:nvSpPr>
          <p:cNvPr id="13" name="Rectangle 12"/>
          <p:cNvSpPr/>
          <p:nvPr/>
        </p:nvSpPr>
        <p:spPr bwMode="auto">
          <a:xfrm>
            <a:off x="9733812" y="2100886"/>
            <a:ext cx="2152106" cy="4384860"/>
          </a:xfrm>
          <a:prstGeom prst="rect">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3782191" y="4553304"/>
            <a:ext cx="320868" cy="187286"/>
          </a:xfrm>
          <a:prstGeom prst="rect">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Arrow Connector 9"/>
          <p:cNvCxnSpPr/>
          <p:nvPr/>
        </p:nvCxnSpPr>
        <p:spPr>
          <a:xfrm flipH="1">
            <a:off x="3043989" y="4740590"/>
            <a:ext cx="811045" cy="457052"/>
          </a:xfrm>
          <a:prstGeom prst="straightConnector1">
            <a:avLst/>
          </a:prstGeom>
          <a:ln w="2857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58558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3597</Words>
  <Application>Microsoft Office PowerPoint</Application>
  <PresentationFormat>Custom</PresentationFormat>
  <Paragraphs>433</Paragraphs>
  <Slides>43</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43</vt:i4>
      </vt:variant>
    </vt:vector>
  </HeadingPairs>
  <TitlesOfParts>
    <vt:vector size="57" baseType="lpstr">
      <vt:lpstr>PMingLiU-ExtB</vt:lpstr>
      <vt:lpstr>Arial</vt:lpstr>
      <vt:lpstr>Calibri</vt:lpstr>
      <vt:lpstr>Consolas</vt:lpstr>
      <vt:lpstr>Courier New</vt:lpstr>
      <vt:lpstr>Interstate-Bold</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This Course Agenda</vt:lpstr>
      <vt:lpstr>Deep Dive into Office 365 APIs for Yammer services</vt:lpstr>
      <vt:lpstr>Agenda </vt:lpstr>
      <vt:lpstr>Overview</vt:lpstr>
      <vt:lpstr>Yammer 101</vt:lpstr>
      <vt:lpstr>Making Yammer Default for Social</vt:lpstr>
      <vt:lpstr>What does that give me?</vt:lpstr>
      <vt:lpstr>Integration Vision</vt:lpstr>
      <vt:lpstr>Data In/Data Out</vt:lpstr>
      <vt:lpstr>Yammer Embed</vt:lpstr>
      <vt:lpstr>REST API</vt:lpstr>
      <vt:lpstr>SDKs</vt:lpstr>
      <vt:lpstr>Open Graph Protocol</vt:lpstr>
      <vt:lpstr>PowerPoint Presentation</vt:lpstr>
      <vt:lpstr>REST API</vt:lpstr>
      <vt:lpstr>App Registration</vt:lpstr>
      <vt:lpstr>App Authorization</vt:lpstr>
      <vt:lpstr>JavaScript SDK</vt:lpstr>
      <vt:lpstr>Server-Side Authorization</vt:lpstr>
      <vt:lpstr>Server-Side Integration</vt:lpstr>
      <vt:lpstr>Yammer REST APIs</vt:lpstr>
      <vt:lpstr>Yammer REST APIs</vt:lpstr>
      <vt:lpstr>PowerPoint Presentation</vt:lpstr>
      <vt:lpstr>OpenGraph Protocol</vt:lpstr>
      <vt:lpstr>The Enterprise Graph</vt:lpstr>
      <vt:lpstr>OpenGraph for Yammer Integration</vt:lpstr>
      <vt:lpstr>OpenGraph Format</vt:lpstr>
      <vt:lpstr>Activities</vt:lpstr>
      <vt:lpstr>Supported Objects &amp; Actions</vt:lpstr>
      <vt:lpstr>OpenGraph – Delivery</vt:lpstr>
      <vt:lpstr>PowerPoint Presentation</vt:lpstr>
      <vt:lpstr>Embedding</vt:lpstr>
      <vt:lpstr>Embedding</vt:lpstr>
      <vt:lpstr>Embed OpenGraph Feed</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2014-10-14T12:10:22Z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