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3"/>
  </p:notesMasterIdLst>
  <p:handoutMasterIdLst>
    <p:handoutMasterId r:id="rId44"/>
  </p:handoutMasterIdLst>
  <p:sldIdLst>
    <p:sldId id="778" r:id="rId6"/>
    <p:sldId id="779" r:id="rId7"/>
    <p:sldId id="780" r:id="rId8"/>
    <p:sldId id="788" r:id="rId9"/>
    <p:sldId id="783" r:id="rId10"/>
    <p:sldId id="907" r:id="rId11"/>
    <p:sldId id="891" r:id="rId12"/>
    <p:sldId id="892" r:id="rId13"/>
    <p:sldId id="873" r:id="rId14"/>
    <p:sldId id="893" r:id="rId15"/>
    <p:sldId id="855" r:id="rId16"/>
    <p:sldId id="852" r:id="rId17"/>
    <p:sldId id="859" r:id="rId18"/>
    <p:sldId id="894" r:id="rId19"/>
    <p:sldId id="896" r:id="rId20"/>
    <p:sldId id="897" r:id="rId21"/>
    <p:sldId id="898" r:id="rId22"/>
    <p:sldId id="895" r:id="rId23"/>
    <p:sldId id="899" r:id="rId24"/>
    <p:sldId id="900" r:id="rId25"/>
    <p:sldId id="901" r:id="rId26"/>
    <p:sldId id="874" r:id="rId27"/>
    <p:sldId id="876" r:id="rId28"/>
    <p:sldId id="877" r:id="rId29"/>
    <p:sldId id="878" r:id="rId30"/>
    <p:sldId id="860" r:id="rId31"/>
    <p:sldId id="861" r:id="rId32"/>
    <p:sldId id="902" r:id="rId33"/>
    <p:sldId id="903" r:id="rId34"/>
    <p:sldId id="904" r:id="rId35"/>
    <p:sldId id="862" r:id="rId36"/>
    <p:sldId id="863" r:id="rId37"/>
    <p:sldId id="905" r:id="rId38"/>
    <p:sldId id="906" r:id="rId39"/>
    <p:sldId id="864" r:id="rId40"/>
    <p:sldId id="853" r:id="rId41"/>
    <p:sldId id="654"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85" d="100"/>
          <a:sy n="85" d="100"/>
        </p:scale>
        <p:origin x="1536"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9/8/2014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9/8/2014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a:t>
            </a:r>
            <a:r>
              <a:rPr lang="en-US" baseline="0" dirty="0" smtClean="0"/>
              <a:t> is a READ sample. The other CRUD operations follow.</a:t>
            </a:r>
            <a:endParaRPr lang="en-US" dirty="0" smtClean="0"/>
          </a:p>
          <a:p>
            <a:endParaRPr lang="en-US" dirty="0"/>
          </a:p>
        </p:txBody>
      </p:sp>
      <p:sp>
        <p:nvSpPr>
          <p:cNvPr id="4" name="Date Placeholder 3"/>
          <p:cNvSpPr>
            <a:spLocks noGrp="1"/>
          </p:cNvSpPr>
          <p:nvPr>
            <p:ph type="dt" idx="10"/>
          </p:nvPr>
        </p:nvSpPr>
        <p:spPr/>
        <p:txBody>
          <a:bodyPr/>
          <a:lstStyle/>
          <a:p>
            <a:fld id="{EA92B4C5-73A1-48BB-A9A5-32C9642907C3}"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895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host web from JavaScript in the app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app web loads the SPRequestExecutor.js library</a:t>
            </a:r>
          </a:p>
          <a:p>
            <a:pPr marL="228600" indent="-228600">
              <a:buAutoNum type="arabicPeriod"/>
            </a:pPr>
            <a:r>
              <a:rPr lang="en-US" dirty="0" smtClean="0"/>
              <a:t>The app web creates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C086280-9E36-46F9-9D6E-28EEBD564A2F}"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42937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578095F-DAC2-48A6-9439-B5B16DDBB617}"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1850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7516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649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EEDE84A-98EC-4D75-9A7A-DFF39A931950}"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445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37</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 Web is a sub web under the host web</a:t>
            </a:r>
          </a:p>
          <a:p>
            <a:r>
              <a:rPr lang="en-US" dirty="0" smtClean="0"/>
              <a:t>App web is a separate domain</a:t>
            </a:r>
          </a:p>
          <a:p>
            <a:r>
              <a:rPr lang="en-US" dirty="0" smtClean="0"/>
              <a:t>App web is created during app installation process</a:t>
            </a:r>
          </a:p>
          <a:p>
            <a:r>
              <a:rPr lang="en-US" dirty="0" smtClean="0"/>
              <a:t>App web contains pages and other declarative SharePoint artifacts</a:t>
            </a:r>
          </a:p>
          <a:p>
            <a:r>
              <a:rPr lang="en-US" dirty="0" smtClean="0"/>
              <a:t>App web is limited to JavaScript</a:t>
            </a:r>
          </a:p>
          <a:p>
            <a:r>
              <a:rPr lang="en-US" dirty="0" smtClean="0"/>
              <a:t>App web can access host web as long as it has appropriate permissions</a:t>
            </a:r>
          </a:p>
          <a:p>
            <a:r>
              <a:rPr lang="en-US" dirty="0" smtClean="0"/>
              <a:t>May call to other cross-domain resources using appropriate techniques such as cross-origin resource sharing (CORS) or a web proxy</a:t>
            </a:r>
          </a:p>
          <a:p>
            <a:endParaRPr lang="en-US" dirty="0"/>
          </a:p>
        </p:txBody>
      </p:sp>
      <p:sp>
        <p:nvSpPr>
          <p:cNvPr id="4" name="Date Placeholder 3"/>
          <p:cNvSpPr>
            <a:spLocks noGrp="1"/>
          </p:cNvSpPr>
          <p:nvPr>
            <p:ph type="dt" idx="10"/>
          </p:nvPr>
        </p:nvSpPr>
        <p:spPr/>
        <p:txBody>
          <a:bodyPr/>
          <a:lstStyle/>
          <a:p>
            <a:fld id="{78BBBD37-D011-4FCC-962E-2470062DE670}"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190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web is isolated in a unique domain</a:t>
            </a:r>
            <a:endParaRPr lang="en-US" dirty="0"/>
          </a:p>
        </p:txBody>
      </p:sp>
      <p:sp>
        <p:nvSpPr>
          <p:cNvPr id="4" name="Date Placeholder 3"/>
          <p:cNvSpPr>
            <a:spLocks noGrp="1"/>
          </p:cNvSpPr>
          <p:nvPr>
            <p:ph type="dt" idx="10"/>
          </p:nvPr>
        </p:nvSpPr>
        <p:spPr/>
        <p:txBody>
          <a:bodyPr/>
          <a:lstStyle/>
          <a:p>
            <a:fld id="{70210F0F-1244-4C73-AF4A-4072D1118C71}"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1673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StandardTokens</a:t>
            </a:r>
            <a:r>
              <a:rPr lang="en-US" dirty="0" smtClean="0"/>
              <a:t>} combines five other tokens. It initially resolves to </a:t>
            </a:r>
            <a:r>
              <a:rPr lang="en-US" dirty="0" err="1" smtClean="0"/>
              <a:t>SPHostUrl</a:t>
            </a:r>
            <a:r>
              <a:rPr lang="en-US" dirty="0" smtClean="0"/>
              <a:t>={</a:t>
            </a:r>
            <a:r>
              <a:rPr lang="en-US" dirty="0" err="1" smtClean="0"/>
              <a:t>HostUrl</a:t>
            </a:r>
            <a:r>
              <a:rPr lang="en-US" dirty="0" smtClean="0"/>
              <a:t>}&amp;</a:t>
            </a:r>
            <a:r>
              <a:rPr lang="en-US" dirty="0" err="1" smtClean="0"/>
              <a:t>SPAppWebUrl</a:t>
            </a:r>
            <a:r>
              <a:rPr lang="en-US" dirty="0" smtClean="0"/>
              <a:t>={</a:t>
            </a:r>
            <a:r>
              <a:rPr lang="en-US" dirty="0" err="1" smtClean="0"/>
              <a:t>AppWebUrl</a:t>
            </a:r>
            <a:r>
              <a:rPr lang="en-US" dirty="0" smtClean="0"/>
              <a:t>}&amp;</a:t>
            </a:r>
            <a:r>
              <a:rPr lang="en-US" dirty="0" err="1" smtClean="0"/>
              <a:t>SPLanguage</a:t>
            </a:r>
            <a:r>
              <a:rPr lang="en-US" dirty="0" smtClean="0"/>
              <a:t>={Language}&amp;</a:t>
            </a:r>
            <a:r>
              <a:rPr lang="en-US" dirty="0" err="1" smtClean="0"/>
              <a:t>SPClientTag</a:t>
            </a:r>
            <a:r>
              <a:rPr lang="en-US" dirty="0" smtClean="0"/>
              <a:t>={</a:t>
            </a:r>
            <a:r>
              <a:rPr lang="en-US" dirty="0" err="1" smtClean="0"/>
              <a:t>ClientTag</a:t>
            </a:r>
            <a:r>
              <a:rPr lang="en-US" dirty="0" smtClean="0"/>
              <a:t>}&amp;</a:t>
            </a:r>
            <a:r>
              <a:rPr lang="en-US" dirty="0" err="1" smtClean="0"/>
              <a:t>SPProductNumber</a:t>
            </a:r>
            <a:r>
              <a:rPr lang="en-US" dirty="0" smtClean="0"/>
              <a:t>={</a:t>
            </a:r>
            <a:r>
              <a:rPr lang="en-US" dirty="0" err="1" smtClean="0"/>
              <a:t>ProductNumber</a:t>
            </a:r>
            <a:r>
              <a:rPr lang="en-US" dirty="0" smtClean="0"/>
              <a:t>}. Then each of these tokens resolves. If there is no app web, the portion &amp;</a:t>
            </a:r>
            <a:r>
              <a:rPr lang="en-US" dirty="0" err="1" smtClean="0"/>
              <a:t>SPAppWebUrl</a:t>
            </a:r>
            <a:r>
              <a:rPr lang="en-US" dirty="0" smtClean="0"/>
              <a:t>={</a:t>
            </a:r>
            <a:r>
              <a:rPr lang="en-US" dirty="0" err="1" smtClean="0"/>
              <a:t>AppWebUrl</a:t>
            </a:r>
            <a:r>
              <a:rPr lang="en-US" dirty="0" smtClean="0"/>
              <a:t>} is not present.</a:t>
            </a:r>
            <a:endParaRPr lang="en-US" dirty="0"/>
          </a:p>
        </p:txBody>
      </p:sp>
      <p:sp>
        <p:nvSpPr>
          <p:cNvPr id="4" name="Date Placeholder 3"/>
          <p:cNvSpPr>
            <a:spLocks noGrp="1"/>
          </p:cNvSpPr>
          <p:nvPr>
            <p:ph type="dt" idx="10"/>
          </p:nvPr>
        </p:nvSpPr>
        <p:spPr/>
        <p:txBody>
          <a:bodyPr/>
          <a:lstStyle/>
          <a:p>
            <a:fld id="{AE9AEF2E-5E0F-470C-8AB5-948C2A6F0374}"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536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Oauth</a:t>
            </a:r>
            <a:r>
              <a:rPr lang="en-US" dirty="0" smtClean="0"/>
              <a:t> tokens required</a:t>
            </a:r>
            <a:endParaRPr lang="en-US" dirty="0"/>
          </a:p>
        </p:txBody>
      </p:sp>
      <p:sp>
        <p:nvSpPr>
          <p:cNvPr id="4" name="Date Placeholder 3"/>
          <p:cNvSpPr>
            <a:spLocks noGrp="1"/>
          </p:cNvSpPr>
          <p:nvPr>
            <p:ph type="dt" idx="10"/>
          </p:nvPr>
        </p:nvSpPr>
        <p:spPr/>
        <p:txBody>
          <a:bodyPr/>
          <a:lstStyle/>
          <a:p>
            <a:fld id="{6E50E453-F0F1-4F28-9386-D0CC835A3436}"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different experiences</a:t>
            </a:r>
          </a:p>
          <a:p>
            <a:r>
              <a:rPr lang="en-US" dirty="0" smtClean="0"/>
              <a:t>We’ll cover these in detail as we go along</a:t>
            </a:r>
          </a:p>
        </p:txBody>
      </p:sp>
      <p:sp>
        <p:nvSpPr>
          <p:cNvPr id="4" name="Date Placeholder 3"/>
          <p:cNvSpPr>
            <a:spLocks noGrp="1"/>
          </p:cNvSpPr>
          <p:nvPr>
            <p:ph type="dt" idx="10"/>
          </p:nvPr>
        </p:nvSpPr>
        <p:spPr/>
        <p:txBody>
          <a:bodyPr/>
          <a:lstStyle/>
          <a:p>
            <a:fld id="{F372C601-B3D4-4352-8812-691632D028CC}"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040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SharePoint-Hosted</a:t>
            </a:r>
            <a:r>
              <a:rPr lang="en-US" baseline="0" dirty="0" smtClean="0"/>
              <a:t> apps can be built on ASPX or HTML pages</a:t>
            </a:r>
          </a:p>
          <a:p>
            <a:r>
              <a:rPr lang="en-US" baseline="0" dirty="0" smtClean="0"/>
              <a:t>The authorization is always done with “Internal” </a:t>
            </a:r>
            <a:r>
              <a:rPr lang="en-US" baseline="0" dirty="0" err="1" smtClean="0"/>
              <a:t>auth</a:t>
            </a:r>
            <a:r>
              <a:rPr lang="en-US" baseline="0" dirty="0" smtClean="0"/>
              <a:t>, meaning no </a:t>
            </a:r>
            <a:r>
              <a:rPr lang="en-US" baseline="0" dirty="0" err="1" smtClean="0"/>
              <a:t>OAuth</a:t>
            </a:r>
            <a:r>
              <a:rPr lang="en-US" baseline="0" dirty="0" smtClean="0"/>
              <a:t> tokens</a:t>
            </a:r>
          </a:p>
          <a:p>
            <a:r>
              <a:rPr lang="en-US" baseline="0" dirty="0" smtClean="0"/>
              <a:t>Programmability is always JavaScript</a:t>
            </a:r>
          </a:p>
          <a:p>
            <a:r>
              <a:rPr lang="en-US" baseline="0" dirty="0" smtClean="0"/>
              <a:t>You can use CSOM, REST, cross-domain library, or web proxy in your solution</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READ sample. The other CRUD operations follow.</a:t>
            </a:r>
            <a:endParaRPr lang="en-US" dirty="0"/>
          </a:p>
        </p:txBody>
      </p:sp>
      <p:sp>
        <p:nvSpPr>
          <p:cNvPr id="4" name="Date Placeholder 3"/>
          <p:cNvSpPr>
            <a:spLocks noGrp="1"/>
          </p:cNvSpPr>
          <p:nvPr>
            <p:ph type="dt" idx="10"/>
          </p:nvPr>
        </p:nvSpPr>
        <p:spPr/>
        <p:txBody>
          <a:bodyPr/>
          <a:lstStyle/>
          <a:p>
            <a:fld id="{572172F6-25BB-44AC-BBEC-964D1D29CFE8}"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3362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33712"/>
          </a:xfrm>
        </p:spPr>
        <p:txBody>
          <a:bodyPr/>
          <a:lstStyle/>
          <a:p>
            <a:r>
              <a:rPr lang="en-US" dirty="0" smtClean="0"/>
              <a:t>Full Page</a:t>
            </a:r>
          </a:p>
          <a:p>
            <a:pPr lvl="1"/>
            <a:r>
              <a:rPr lang="en-US" dirty="0" smtClean="0"/>
              <a:t>Required for all apps</a:t>
            </a:r>
          </a:p>
          <a:p>
            <a:pPr lvl="1"/>
            <a:r>
              <a:rPr lang="en-US" dirty="0" smtClean="0"/>
              <a:t>Experienced when an app is launched from the contents page</a:t>
            </a:r>
          </a:p>
          <a:p>
            <a:r>
              <a:rPr lang="en-US" dirty="0" smtClean="0"/>
              <a:t>App Part</a:t>
            </a:r>
          </a:p>
          <a:p>
            <a:pPr lvl="1"/>
            <a:r>
              <a:rPr lang="en-US" dirty="0" smtClean="0"/>
              <a:t>Optional</a:t>
            </a:r>
          </a:p>
          <a:p>
            <a:pPr lvl="1"/>
            <a:r>
              <a:rPr lang="en-US" dirty="0" smtClean="0"/>
              <a:t>Allows an app to be hosted in an </a:t>
            </a:r>
            <a:r>
              <a:rPr lang="en-US" dirty="0" err="1" smtClean="0"/>
              <a:t>IFrame</a:t>
            </a:r>
            <a:r>
              <a:rPr lang="en-US" dirty="0" smtClean="0"/>
              <a:t> on the host web</a:t>
            </a:r>
          </a:p>
          <a:p>
            <a:r>
              <a:rPr lang="en-US" dirty="0" smtClean="0"/>
              <a:t>UI Custom Action</a:t>
            </a:r>
          </a:p>
          <a:p>
            <a:pPr lvl="1"/>
            <a:r>
              <a:rPr lang="en-US" dirty="0" smtClean="0"/>
              <a:t>Optional</a:t>
            </a:r>
          </a:p>
          <a:p>
            <a:pPr lvl="1"/>
            <a:r>
              <a:rPr lang="en-US" dirty="0" smtClean="0"/>
              <a:t>Allows an app to be launched from the ribbon or Edit Control Block(ECB)</a:t>
            </a:r>
            <a:endParaRPr lang="en-US" dirty="0"/>
          </a:p>
        </p:txBody>
      </p:sp>
      <p:sp>
        <p:nvSpPr>
          <p:cNvPr id="3" name="Title 2"/>
          <p:cNvSpPr>
            <a:spLocks noGrp="1"/>
          </p:cNvSpPr>
          <p:nvPr>
            <p:ph type="title"/>
          </p:nvPr>
        </p:nvSpPr>
        <p:spPr/>
        <p:txBody>
          <a:bodyPr/>
          <a:lstStyle/>
          <a:p>
            <a:r>
              <a:rPr lang="en-US" dirty="0" smtClean="0"/>
              <a:t>App Shapes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2678943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Pages</a:t>
            </a:r>
          </a:p>
          <a:p>
            <a:pPr lvl="1"/>
            <a:r>
              <a:rPr lang="en-US" dirty="0" smtClean="0"/>
              <a:t>ASPX</a:t>
            </a:r>
          </a:p>
          <a:p>
            <a:pPr lvl="1"/>
            <a:r>
              <a:rPr lang="en-US" dirty="0" smtClean="0"/>
              <a:t>HTML</a:t>
            </a:r>
          </a:p>
          <a:p>
            <a:r>
              <a:rPr lang="en-US" dirty="0" smtClean="0"/>
              <a:t>Authorization</a:t>
            </a:r>
          </a:p>
          <a:p>
            <a:pPr lvl="1"/>
            <a:r>
              <a:rPr lang="en-US" dirty="0" smtClean="0"/>
              <a:t>Internal</a:t>
            </a:r>
          </a:p>
          <a:p>
            <a:r>
              <a:rPr lang="en-US" dirty="0" smtClean="0"/>
              <a:t>Programmability</a:t>
            </a:r>
          </a:p>
          <a:p>
            <a:pPr lvl="1"/>
            <a:r>
              <a:rPr lang="en-US" dirty="0" smtClean="0"/>
              <a:t>JavaScript REST or CSOM</a:t>
            </a:r>
          </a:p>
          <a:p>
            <a:pPr lvl="1"/>
            <a:r>
              <a:rPr lang="en-US" dirty="0" smtClean="0"/>
              <a:t>JavaScript Cross-Domain Library</a:t>
            </a:r>
          </a:p>
          <a:p>
            <a:pPr lvl="1"/>
            <a:r>
              <a:rPr lang="en-US" dirty="0" smtClean="0"/>
              <a:t>Web Proxy</a:t>
            </a:r>
            <a:endParaRPr lang="en-US" dirty="0"/>
          </a:p>
        </p:txBody>
      </p:sp>
      <p:sp>
        <p:nvSpPr>
          <p:cNvPr id="3" name="Title 2"/>
          <p:cNvSpPr>
            <a:spLocks noGrp="1"/>
          </p:cNvSpPr>
          <p:nvPr>
            <p:ph type="title"/>
          </p:nvPr>
        </p:nvSpPr>
        <p:spPr/>
        <p:txBody>
          <a:bodyPr/>
          <a:lstStyle/>
          <a:p>
            <a:r>
              <a:rPr lang="en-US" dirty="0" smtClean="0"/>
              <a:t>Creating SharePoint-Hosted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SharePoint-Hosted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JavaScript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REST API</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5" y="1429908"/>
            <a:ext cx="9102401" cy="4214536"/>
          </a:xfrm>
          <a:prstGeom prst="rect">
            <a:avLst/>
          </a:prstGeom>
        </p:spPr>
      </p:pic>
    </p:spTree>
    <p:extLst>
      <p:ext uri="{BB962C8B-B14F-4D97-AF65-F5344CB8AC3E}">
        <p14:creationId xmlns:p14="http://schemas.microsoft.com/office/powerpoint/2010/main" val="27119921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907" y="1211272"/>
            <a:ext cx="6149581" cy="5000866"/>
          </a:xfrm>
          <a:prstGeom prst="rect">
            <a:avLst/>
          </a:prstGeom>
        </p:spPr>
      </p:pic>
    </p:spTree>
    <p:extLst>
      <p:ext uri="{BB962C8B-B14F-4D97-AF65-F5344CB8AC3E}">
        <p14:creationId xmlns:p14="http://schemas.microsoft.com/office/powerpoint/2010/main" val="202496641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70" y="1130376"/>
            <a:ext cx="6986574" cy="5355801"/>
          </a:xfrm>
          <a:prstGeom prst="rect">
            <a:avLst/>
          </a:prstGeom>
        </p:spPr>
      </p:pic>
    </p:spTree>
    <p:extLst>
      <p:ext uri="{BB962C8B-B14F-4D97-AF65-F5344CB8AC3E}">
        <p14:creationId xmlns:p14="http://schemas.microsoft.com/office/powerpoint/2010/main" val="31265114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5" y="1438781"/>
            <a:ext cx="7732545" cy="3708952"/>
          </a:xfrm>
          <a:prstGeom prst="rect">
            <a:avLst/>
          </a:prstGeom>
        </p:spPr>
      </p:pic>
    </p:spTree>
    <p:extLst>
      <p:ext uri="{BB962C8B-B14F-4D97-AF65-F5344CB8AC3E}">
        <p14:creationId xmlns:p14="http://schemas.microsoft.com/office/powerpoint/2010/main" val="15290711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CSOM API</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22" y="1470414"/>
            <a:ext cx="10221034" cy="3079007"/>
          </a:xfrm>
          <a:prstGeom prst="rect">
            <a:avLst/>
          </a:prstGeom>
        </p:spPr>
      </p:pic>
    </p:spTree>
    <p:extLst>
      <p:ext uri="{BB962C8B-B14F-4D97-AF65-F5344CB8AC3E}">
        <p14:creationId xmlns:p14="http://schemas.microsoft.com/office/powerpoint/2010/main" val="26431479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1486662"/>
            <a:ext cx="8184913" cy="2806255"/>
          </a:xfrm>
          <a:prstGeom prst="rect">
            <a:avLst/>
          </a:prstGeom>
        </p:spPr>
      </p:pic>
    </p:spTree>
    <p:extLst>
      <p:ext uri="{BB962C8B-B14F-4D97-AF65-F5344CB8AC3E}">
        <p14:creationId xmlns:p14="http://schemas.microsoft.com/office/powerpoint/2010/main" val="24599740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963724347"/>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5:</a:t>
                      </a:r>
                      <a:r>
                        <a:rPr lang="en-US" sz="1800" b="1" baseline="0" dirty="0" smtClean="0"/>
                        <a:t> Deep Dive into SharePoint Hosted Apps</a:t>
                      </a:r>
                      <a:endParaRPr lang="en-US" sz="1800" b="1"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1574301"/>
            <a:ext cx="8131390" cy="2817077"/>
          </a:xfrm>
          <a:prstGeom prst="rect">
            <a:avLst/>
          </a:prstGeom>
        </p:spPr>
      </p:pic>
    </p:spTree>
    <p:extLst>
      <p:ext uri="{BB962C8B-B14F-4D97-AF65-F5344CB8AC3E}">
        <p14:creationId xmlns:p14="http://schemas.microsoft.com/office/powerpoint/2010/main" val="21385862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395" y="1746902"/>
            <a:ext cx="7823410" cy="1955853"/>
          </a:xfrm>
          <a:prstGeom prst="rect">
            <a:avLst/>
          </a:prstGeom>
        </p:spPr>
      </p:pic>
    </p:spTree>
    <p:extLst>
      <p:ext uri="{BB962C8B-B14F-4D97-AF65-F5344CB8AC3E}">
        <p14:creationId xmlns:p14="http://schemas.microsoft.com/office/powerpoint/2010/main" val="631790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5171214"/>
          </a:xfrm>
        </p:spPr>
        <p:txBody>
          <a:bodyPr/>
          <a:lstStyle/>
          <a:p>
            <a:r>
              <a:rPr lang="en-US" dirty="0" smtClean="0"/>
              <a:t>Same-domain policy prevents JavaScript from making direct calls to the host web</a:t>
            </a:r>
          </a:p>
          <a:p>
            <a:r>
              <a:rPr lang="en-US" dirty="0"/>
              <a:t>SP.RequestExecutor.js located in LAYOUTS </a:t>
            </a:r>
            <a:r>
              <a:rPr lang="en-US" dirty="0" smtClean="0"/>
              <a:t>directory</a:t>
            </a:r>
          </a:p>
          <a:p>
            <a:pPr lvl="1"/>
            <a:r>
              <a:rPr lang="en-US" dirty="0" smtClean="0"/>
              <a:t>Option 1: Reference directly</a:t>
            </a:r>
          </a:p>
          <a:p>
            <a:pPr lvl="1"/>
            <a:endParaRPr lang="en-US" dirty="0"/>
          </a:p>
          <a:p>
            <a:pPr lvl="1"/>
            <a:endParaRPr lang="en-US" dirty="0" smtClean="0"/>
          </a:p>
          <a:p>
            <a:pPr lvl="1"/>
            <a:r>
              <a:rPr lang="en-US" dirty="0" smtClean="0"/>
              <a:t>Option 2: Load dynamically</a:t>
            </a:r>
            <a:endParaRPr lang="en-US" dirty="0"/>
          </a:p>
          <a:p>
            <a:endParaRPr lang="en-US" dirty="0" smtClean="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98" y="3705903"/>
            <a:ext cx="8662846" cy="6616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825399"/>
            <a:ext cx="7245264" cy="1683886"/>
          </a:xfrm>
          <a:prstGeom prst="rect">
            <a:avLst/>
          </a:prstGeom>
        </p:spPr>
      </p:pic>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534528" y="1157120"/>
            <a:ext cx="4943428" cy="4650817"/>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3879562" y="2290899"/>
            <a:ext cx="4250305" cy="2063130"/>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sp>
        <p:nvSpPr>
          <p:cNvPr id="7" name="Rounded Rectangle 6"/>
          <p:cNvSpPr/>
          <p:nvPr/>
        </p:nvSpPr>
        <p:spPr bwMode="auto">
          <a:xfrm>
            <a:off x="4961678" y="2670560"/>
            <a:ext cx="1979525" cy="1182275"/>
          </a:xfrm>
          <a:prstGeom prst="round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6057988" y="46253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3879562" y="4640970"/>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5234693" y="5323102"/>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5" name="TextBox 14"/>
          <p:cNvSpPr txBox="1"/>
          <p:nvPr/>
        </p:nvSpPr>
        <p:spPr>
          <a:xfrm>
            <a:off x="6114381" y="4832551"/>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5582625" y="3294600"/>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4063892" y="2428335"/>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4019710" y="4795127"/>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2"/>
          </p:cNvCxnSpPr>
          <p:nvPr/>
        </p:nvCxnSpPr>
        <p:spPr>
          <a:xfrm rot="5400000" flipH="1" flipV="1">
            <a:off x="5039404" y="3728934"/>
            <a:ext cx="788135" cy="1035939"/>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Up Arrow 22"/>
          <p:cNvSpPr/>
          <p:nvPr/>
        </p:nvSpPr>
        <p:spPr bwMode="auto">
          <a:xfrm>
            <a:off x="6893790" y="4267066"/>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ounded Rectangle 32"/>
          <p:cNvSpPr/>
          <p:nvPr/>
        </p:nvSpPr>
        <p:spPr bwMode="auto">
          <a:xfrm>
            <a:off x="3930086" y="1358888"/>
            <a:ext cx="4130790" cy="723410"/>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5418417" y="1529363"/>
            <a:ext cx="932563" cy="276999"/>
          </a:xfrm>
          <a:prstGeom prst="rect">
            <a:avLst/>
          </a:prstGeom>
          <a:noFill/>
        </p:spPr>
        <p:txBody>
          <a:bodyPr wrap="none" lIns="0" tIns="0" rIns="0" bIns="0" rtlCol="0">
            <a:spAutoFit/>
          </a:bodyPr>
          <a:lstStyle/>
          <a:p>
            <a:r>
              <a:rPr lang="en-US" spc="-70" dirty="0" smtClean="0"/>
              <a:t>Host Web</a:t>
            </a:r>
          </a:p>
        </p:txBody>
      </p:sp>
      <p:sp>
        <p:nvSpPr>
          <p:cNvPr id="22" name="Left-Right Arrow 21"/>
          <p:cNvSpPr/>
          <p:nvPr/>
        </p:nvSpPr>
        <p:spPr bwMode="auto">
          <a:xfrm rot="5400000">
            <a:off x="5480693" y="2303076"/>
            <a:ext cx="933869" cy="220718"/>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Flowchart: Alternate Process 38"/>
          <p:cNvSpPr/>
          <p:nvPr/>
        </p:nvSpPr>
        <p:spPr bwMode="auto">
          <a:xfrm>
            <a:off x="5258969" y="2848082"/>
            <a:ext cx="1384944" cy="411949"/>
          </a:xfrm>
          <a:prstGeom prst="flowChartAlternateProcess">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5399116" y="3002239"/>
            <a:ext cx="1057021" cy="169277"/>
          </a:xfrm>
          <a:prstGeom prst="rect">
            <a:avLst/>
          </a:prstGeom>
          <a:noFill/>
        </p:spPr>
        <p:txBody>
          <a:bodyPr wrap="none" lIns="0" tIns="0" rIns="0" bIns="0" rtlCol="0">
            <a:spAutoFit/>
          </a:bodyPr>
          <a:lstStyle/>
          <a:p>
            <a:r>
              <a:rPr lang="en-US" sz="1100" spc="-70" dirty="0" smtClean="0">
                <a:solidFill>
                  <a:schemeClr val="bg1">
                    <a:lumMod val="50000"/>
                  </a:schemeClr>
                </a:solidFill>
              </a:rPr>
              <a:t>AppWebProxy.aspx</a:t>
            </a:r>
          </a:p>
        </p:txBody>
      </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719" y="1454521"/>
            <a:ext cx="8132151" cy="3896412"/>
          </a:xfrm>
          <a:prstGeom prst="rect">
            <a:avLst/>
          </a:prstGeom>
          <a:ln>
            <a:noFill/>
          </a:ln>
        </p:spPr>
      </p:pic>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676" y="1629299"/>
            <a:ext cx="6891224" cy="3450702"/>
          </a:xfrm>
          <a:prstGeom prst="rect">
            <a:avLst/>
          </a:prstGeom>
        </p:spPr>
      </p:pic>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CRUD operations against the host web</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Parts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937194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4957"/>
          </a:xfrm>
        </p:spPr>
        <p:txBody>
          <a:bodyPr/>
          <a:lstStyle/>
          <a:p>
            <a:r>
              <a:rPr lang="en-US" dirty="0" smtClean="0"/>
              <a:t>Allow functionality to be added to pages in the host web in a manner similar to web parts</a:t>
            </a:r>
          </a:p>
          <a:p>
            <a:r>
              <a:rPr lang="en-US" dirty="0" smtClean="0"/>
              <a:t>App part is rendered through an </a:t>
            </a:r>
            <a:r>
              <a:rPr lang="en-US" dirty="0" err="1" smtClean="0"/>
              <a:t>IFrame</a:t>
            </a:r>
            <a:r>
              <a:rPr lang="en-US" dirty="0" smtClean="0"/>
              <a:t> on the host web</a:t>
            </a:r>
          </a:p>
          <a:p>
            <a:r>
              <a:rPr lang="en-US" dirty="0" smtClean="0"/>
              <a:t>App part is defined using the Client Web Part</a:t>
            </a:r>
          </a:p>
          <a:p>
            <a:r>
              <a:rPr lang="en-US" dirty="0" smtClean="0"/>
              <a:t>Supported in both SharePoint-hosted and Provider-hosted apps</a:t>
            </a:r>
            <a:endParaRPr lang="en-US" dirty="0"/>
          </a:p>
        </p:txBody>
      </p:sp>
      <p:sp>
        <p:nvSpPr>
          <p:cNvPr id="3" name="Title 2"/>
          <p:cNvSpPr>
            <a:spLocks noGrp="1"/>
          </p:cNvSpPr>
          <p:nvPr>
            <p:ph type="title"/>
          </p:nvPr>
        </p:nvSpPr>
        <p:spPr/>
        <p:txBody>
          <a:bodyPr/>
          <a:lstStyle/>
          <a:p>
            <a:r>
              <a:rPr lang="en-US" dirty="0" smtClean="0"/>
              <a:t>App Parts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42322340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15934"/>
          </a:xfrm>
        </p:spPr>
        <p:txBody>
          <a:bodyPr/>
          <a:lstStyle/>
          <a:p>
            <a:r>
              <a:rPr lang="en-US" dirty="0" smtClean="0"/>
              <a:t>References the page that should display in the </a:t>
            </a:r>
            <a:r>
              <a:rPr lang="en-US" dirty="0" err="1" smtClean="0"/>
              <a:t>Iframe</a:t>
            </a:r>
            <a:endParaRPr lang="en-US" dirty="0" smtClean="0"/>
          </a:p>
          <a:p>
            <a:r>
              <a:rPr lang="en-US" dirty="0" smtClean="0"/>
              <a:t>Supports the creation of properties that appear in the property pane when the app part is added to a page in the host web</a:t>
            </a:r>
            <a:endParaRPr lang="en-US" dirty="0"/>
          </a:p>
        </p:txBody>
      </p:sp>
      <p:sp>
        <p:nvSpPr>
          <p:cNvPr id="3" name="Title 2"/>
          <p:cNvSpPr>
            <a:spLocks noGrp="1"/>
          </p:cNvSpPr>
          <p:nvPr>
            <p:ph type="title"/>
          </p:nvPr>
        </p:nvSpPr>
        <p:spPr/>
        <p:txBody>
          <a:bodyPr/>
          <a:lstStyle/>
          <a:p>
            <a:r>
              <a:rPr lang="en-US" dirty="0" smtClean="0"/>
              <a:t>Client Web Part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15617903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SharePoint-Hosted </a:t>
            </a:r>
            <a:r>
              <a:rPr lang="en-US" dirty="0"/>
              <a:t>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Web Part CAML</a:t>
            </a:r>
            <a:br>
              <a:rPr lang="en-US" dirty="0" smtClean="0"/>
            </a:b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303" y="1073363"/>
            <a:ext cx="7672407" cy="5338786"/>
          </a:xfrm>
          <a:prstGeom prst="rect">
            <a:avLst/>
          </a:prstGeom>
        </p:spPr>
      </p:pic>
    </p:spTree>
    <p:extLst>
      <p:ext uri="{BB962C8B-B14F-4D97-AF65-F5344CB8AC3E}">
        <p14:creationId xmlns:p14="http://schemas.microsoft.com/office/powerpoint/2010/main" val="230795654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App Parts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07433250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UI Custom Actions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87095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3869268"/>
          </a:xfrm>
        </p:spPr>
        <p:txBody>
          <a:bodyPr/>
          <a:lstStyle/>
          <a:p>
            <a:r>
              <a:rPr lang="en-US" dirty="0" smtClean="0"/>
              <a:t>Can extend the Ribbon or Edit Control Block (ECB) in the host web</a:t>
            </a:r>
          </a:p>
          <a:p>
            <a:r>
              <a:rPr lang="en-US" dirty="0" smtClean="0"/>
              <a:t>Launches a target page in your app</a:t>
            </a:r>
          </a:p>
          <a:p>
            <a:r>
              <a:rPr lang="en-US" dirty="0" smtClean="0"/>
              <a:t>Supports the addition of tokens to pass information to the app</a:t>
            </a:r>
            <a:endParaRPr lang="en-US" dirty="0"/>
          </a:p>
        </p:txBody>
      </p:sp>
      <p:sp>
        <p:nvSpPr>
          <p:cNvPr id="3" name="Title 2"/>
          <p:cNvSpPr>
            <a:spLocks noGrp="1"/>
          </p:cNvSpPr>
          <p:nvPr>
            <p:ph type="title"/>
          </p:nvPr>
        </p:nvSpPr>
        <p:spPr/>
        <p:txBody>
          <a:bodyPr/>
          <a:lstStyle/>
          <a:p>
            <a:r>
              <a:rPr lang="en-US" dirty="0" smtClean="0"/>
              <a:t>UI Custom Actions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33</a:t>
            </a:fld>
            <a:endParaRPr lang="en-US" dirty="0"/>
          </a:p>
        </p:txBody>
      </p:sp>
    </p:spTree>
    <p:extLst>
      <p:ext uri="{BB962C8B-B14F-4D97-AF65-F5344CB8AC3E}">
        <p14:creationId xmlns:p14="http://schemas.microsoft.com/office/powerpoint/2010/main" val="295659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Action CAML</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428" y="1329432"/>
            <a:ext cx="7300593" cy="4717189"/>
          </a:xfrm>
          <a:prstGeom prst="rect">
            <a:avLst/>
          </a:prstGeom>
        </p:spPr>
      </p:pic>
    </p:spTree>
    <p:extLst>
      <p:ext uri="{BB962C8B-B14F-4D97-AF65-F5344CB8AC3E}">
        <p14:creationId xmlns:p14="http://schemas.microsoft.com/office/powerpoint/2010/main" val="31429774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UI Custom actions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3938204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Introduction</a:t>
            </a:r>
          </a:p>
          <a:p>
            <a:r>
              <a:rPr lang="en-US" dirty="0"/>
              <a:t>Programming in JavaScript</a:t>
            </a:r>
          </a:p>
          <a:p>
            <a:r>
              <a:rPr lang="en-US" dirty="0"/>
              <a:t>App Parts</a:t>
            </a:r>
          </a:p>
          <a:p>
            <a:r>
              <a:rPr lang="en-US" dirty="0"/>
              <a:t>UI Custom Actions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36</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Introduction</a:t>
            </a:r>
          </a:p>
          <a:p>
            <a:r>
              <a:rPr lang="en-US" dirty="0" smtClean="0"/>
              <a:t>Programming in JavaScript</a:t>
            </a:r>
          </a:p>
          <a:p>
            <a:r>
              <a:rPr lang="en-US" dirty="0" smtClean="0"/>
              <a:t>App Parts</a:t>
            </a:r>
          </a:p>
          <a:p>
            <a:r>
              <a:rPr lang="en-US" dirty="0" smtClean="0"/>
              <a:t>UI Custom Actions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a:t>
            </a:r>
            <a:endParaRPr lang="en-US" dirty="0"/>
          </a:p>
        </p:txBody>
      </p:sp>
      <p:grpSp>
        <p:nvGrpSpPr>
          <p:cNvPr id="4" name="Group 3"/>
          <p:cNvGrpSpPr>
            <a:grpSpLocks noChangeAspect="1"/>
          </p:cNvGrpSpPr>
          <p:nvPr/>
        </p:nvGrpSpPr>
        <p:grpSpPr>
          <a:xfrm>
            <a:off x="2073532" y="3438878"/>
            <a:ext cx="1634531" cy="1514211"/>
            <a:chOff x="1139868" y="4066586"/>
            <a:chExt cx="2223910" cy="2060213"/>
          </a:xfrm>
        </p:grpSpPr>
        <p:pic>
          <p:nvPicPr>
            <p:cNvPr id="5" name="Picture 4"/>
            <p:cNvPicPr>
              <a:picLocks noChangeAspect="1"/>
            </p:cNvPicPr>
            <p:nvPr/>
          </p:nvPicPr>
          <p:blipFill>
            <a:blip r:embed="rId3"/>
            <a:stretch>
              <a:fillRect/>
            </a:stretch>
          </p:blipFill>
          <p:spPr>
            <a:xfrm>
              <a:off x="1139868" y="4066586"/>
              <a:ext cx="1334950" cy="1267414"/>
            </a:xfrm>
            <a:prstGeom prst="rect">
              <a:avLst/>
            </a:prstGeom>
          </p:spPr>
        </p:pic>
        <p:pic>
          <p:nvPicPr>
            <p:cNvPr id="6" name="Picture 5"/>
            <p:cNvPicPr>
              <a:picLocks noChangeAspect="1"/>
            </p:cNvPicPr>
            <p:nvPr/>
          </p:nvPicPr>
          <p:blipFill>
            <a:blip r:embed="rId4"/>
            <a:stretch>
              <a:fillRect/>
            </a:stretch>
          </p:blipFill>
          <p:spPr>
            <a:xfrm>
              <a:off x="2722844" y="5169800"/>
              <a:ext cx="640934" cy="956999"/>
            </a:xfrm>
            <a:prstGeom prst="rect">
              <a:avLst/>
            </a:prstGeom>
          </p:spPr>
        </p:pic>
        <p:pic>
          <p:nvPicPr>
            <p:cNvPr id="7" name="Picture 6"/>
            <p:cNvPicPr>
              <a:picLocks noChangeAspect="1"/>
            </p:cNvPicPr>
            <p:nvPr/>
          </p:nvPicPr>
          <p:blipFill>
            <a:blip r:embed="rId5"/>
            <a:stretch>
              <a:fillRect/>
            </a:stretch>
          </p:blipFill>
          <p:spPr>
            <a:xfrm>
              <a:off x="1625422" y="5341440"/>
              <a:ext cx="963439" cy="699247"/>
            </a:xfrm>
            <a:prstGeom prst="rect">
              <a:avLst/>
            </a:prstGeom>
          </p:spPr>
        </p:pic>
        <p:pic>
          <p:nvPicPr>
            <p:cNvPr id="8" name="Picture 7"/>
            <p:cNvPicPr>
              <a:picLocks noChangeAspect="1"/>
            </p:cNvPicPr>
            <p:nvPr/>
          </p:nvPicPr>
          <p:blipFill>
            <a:blip r:embed="rId6"/>
            <a:stretch>
              <a:fillRect/>
            </a:stretch>
          </p:blipFill>
          <p:spPr>
            <a:xfrm>
              <a:off x="2087010" y="4919651"/>
              <a:ext cx="907928" cy="658958"/>
            </a:xfrm>
            <a:prstGeom prst="rect">
              <a:avLst/>
            </a:prstGeom>
          </p:spPr>
        </p:pic>
      </p:grpSp>
      <p:sp>
        <p:nvSpPr>
          <p:cNvPr id="9" name="Rectangle 8"/>
          <p:cNvSpPr/>
          <p:nvPr/>
        </p:nvSpPr>
        <p:spPr bwMode="auto">
          <a:xfrm>
            <a:off x="4655578" y="2181018"/>
            <a:ext cx="3552214" cy="2857708"/>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smtClean="0">
                <a:solidFill>
                  <a:schemeClr val="tx1">
                    <a:lumMod val="65000"/>
                    <a:lumOff val="35000"/>
                  </a:schemeClr>
                </a:solidFill>
                <a:ea typeface="Segoe UI" pitchFamily="34" charset="0"/>
                <a:cs typeface="Segoe UI" pitchFamily="34" charset="0"/>
              </a:rPr>
              <a:t>SharePoint 2013</a:t>
            </a:r>
          </a:p>
        </p:txBody>
      </p:sp>
      <p:grpSp>
        <p:nvGrpSpPr>
          <p:cNvPr id="10" name="Group 9"/>
          <p:cNvGrpSpPr>
            <a:grpSpLocks noChangeAspect="1"/>
          </p:cNvGrpSpPr>
          <p:nvPr/>
        </p:nvGrpSpPr>
        <p:grpSpPr>
          <a:xfrm>
            <a:off x="7172302" y="1929598"/>
            <a:ext cx="1697226" cy="1530153"/>
            <a:chOff x="784636" y="1642899"/>
            <a:chExt cx="2274396" cy="2100062"/>
          </a:xfrm>
        </p:grpSpPr>
        <p:grpSp>
          <p:nvGrpSpPr>
            <p:cNvPr id="11" name="Group 10"/>
            <p:cNvGrpSpPr/>
            <p:nvPr/>
          </p:nvGrpSpPr>
          <p:grpSpPr>
            <a:xfrm>
              <a:off x="1584678" y="1642899"/>
              <a:ext cx="1474354" cy="1159738"/>
              <a:chOff x="3259173" y="2265001"/>
              <a:chExt cx="1474354" cy="1159738"/>
            </a:xfrm>
          </p:grpSpPr>
          <p:pic>
            <p:nvPicPr>
              <p:cNvPr id="18" name="Picture 17"/>
              <p:cNvPicPr>
                <a:picLocks noChangeAspect="1"/>
              </p:cNvPicPr>
              <p:nvPr/>
            </p:nvPicPr>
            <p:blipFill>
              <a:blip r:embed="rId7"/>
              <a:stretch>
                <a:fillRect/>
              </a:stretch>
            </p:blipFill>
            <p:spPr>
              <a:xfrm>
                <a:off x="3259173" y="2493797"/>
                <a:ext cx="465830" cy="863861"/>
              </a:xfrm>
              <a:prstGeom prst="rect">
                <a:avLst/>
              </a:prstGeom>
            </p:spPr>
          </p:pic>
          <p:pic>
            <p:nvPicPr>
              <p:cNvPr id="19" name="Picture 18"/>
              <p:cNvPicPr>
                <a:picLocks noChangeAspect="1"/>
              </p:cNvPicPr>
              <p:nvPr/>
            </p:nvPicPr>
            <p:blipFill>
              <a:blip r:embed="rId7"/>
              <a:stretch>
                <a:fillRect/>
              </a:stretch>
            </p:blipFill>
            <p:spPr>
              <a:xfrm>
                <a:off x="3584595" y="2265001"/>
                <a:ext cx="465830" cy="863861"/>
              </a:xfrm>
              <a:prstGeom prst="rect">
                <a:avLst/>
              </a:prstGeom>
            </p:spPr>
          </p:pic>
          <p:pic>
            <p:nvPicPr>
              <p:cNvPr id="20" name="Picture 19"/>
              <p:cNvPicPr>
                <a:picLocks noChangeAspect="1"/>
              </p:cNvPicPr>
              <p:nvPr/>
            </p:nvPicPr>
            <p:blipFill>
              <a:blip r:embed="rId8"/>
              <a:stretch>
                <a:fillRect/>
              </a:stretch>
            </p:blipFill>
            <p:spPr>
              <a:xfrm>
                <a:off x="3829702" y="2547779"/>
                <a:ext cx="903825" cy="876960"/>
              </a:xfrm>
              <a:prstGeom prst="rect">
                <a:avLst/>
              </a:prstGeom>
            </p:spPr>
          </p:pic>
        </p:grpSp>
        <p:grpSp>
          <p:nvGrpSpPr>
            <p:cNvPr id="12" name="Group 11"/>
            <p:cNvGrpSpPr/>
            <p:nvPr/>
          </p:nvGrpSpPr>
          <p:grpSpPr>
            <a:xfrm>
              <a:off x="1351763" y="2761698"/>
              <a:ext cx="1110204" cy="981263"/>
              <a:chOff x="2552214" y="4019392"/>
              <a:chExt cx="1110204" cy="981263"/>
            </a:xfrm>
          </p:grpSpPr>
          <p:pic>
            <p:nvPicPr>
              <p:cNvPr id="16" name="Picture 15"/>
              <p:cNvPicPr>
                <a:picLocks noChangeAspect="1"/>
              </p:cNvPicPr>
              <p:nvPr/>
            </p:nvPicPr>
            <p:blipFill>
              <a:blip r:embed="rId7"/>
              <a:stretch>
                <a:fillRect/>
              </a:stretch>
            </p:blipFill>
            <p:spPr>
              <a:xfrm>
                <a:off x="2552214" y="4136794"/>
                <a:ext cx="465830" cy="863861"/>
              </a:xfrm>
              <a:prstGeom prst="rect">
                <a:avLst/>
              </a:prstGeom>
            </p:spPr>
          </p:pic>
          <p:pic>
            <p:nvPicPr>
              <p:cNvPr id="17" name="Picture 16"/>
              <p:cNvPicPr>
                <a:picLocks noChangeAspect="1"/>
              </p:cNvPicPr>
              <p:nvPr/>
            </p:nvPicPr>
            <p:blipFill>
              <a:blip r:embed="rId9"/>
              <a:stretch>
                <a:fillRect/>
              </a:stretch>
            </p:blipFill>
            <p:spPr>
              <a:xfrm>
                <a:off x="2855928" y="4019392"/>
                <a:ext cx="806490" cy="904800"/>
              </a:xfrm>
              <a:prstGeom prst="rect">
                <a:avLst/>
              </a:prstGeom>
            </p:spPr>
          </p:pic>
        </p:grpSp>
        <p:grpSp>
          <p:nvGrpSpPr>
            <p:cNvPr id="13" name="Group 12"/>
            <p:cNvGrpSpPr/>
            <p:nvPr/>
          </p:nvGrpSpPr>
          <p:grpSpPr>
            <a:xfrm>
              <a:off x="784636" y="2008184"/>
              <a:ext cx="949310" cy="1066996"/>
              <a:chOff x="1637814" y="2493797"/>
              <a:chExt cx="949310" cy="1066996"/>
            </a:xfrm>
          </p:grpSpPr>
          <p:pic>
            <p:nvPicPr>
              <p:cNvPr id="14" name="Picture 13"/>
              <p:cNvPicPr>
                <a:picLocks noChangeAspect="1"/>
              </p:cNvPicPr>
              <p:nvPr/>
            </p:nvPicPr>
            <p:blipFill>
              <a:blip r:embed="rId7"/>
              <a:stretch>
                <a:fillRect/>
              </a:stretch>
            </p:blipFill>
            <p:spPr>
              <a:xfrm>
                <a:off x="1637814" y="2696932"/>
                <a:ext cx="465830" cy="863861"/>
              </a:xfrm>
              <a:prstGeom prst="rect">
                <a:avLst/>
              </a:prstGeom>
            </p:spPr>
          </p:pic>
          <p:pic>
            <p:nvPicPr>
              <p:cNvPr id="15" name="Picture 14"/>
              <p:cNvPicPr>
                <a:picLocks noChangeAspect="1"/>
              </p:cNvPicPr>
              <p:nvPr/>
            </p:nvPicPr>
            <p:blipFill>
              <a:blip r:embed="rId10"/>
              <a:stretch>
                <a:fillRect/>
              </a:stretch>
            </p:blipFill>
            <p:spPr>
              <a:xfrm>
                <a:off x="1857111" y="2493797"/>
                <a:ext cx="730013" cy="911760"/>
              </a:xfrm>
              <a:prstGeom prst="rect">
                <a:avLst/>
              </a:prstGeom>
            </p:spPr>
          </p:pic>
        </p:grpSp>
      </p:grpSp>
      <p:grpSp>
        <p:nvGrpSpPr>
          <p:cNvPr id="21" name="Group 20"/>
          <p:cNvGrpSpPr/>
          <p:nvPr/>
        </p:nvGrpSpPr>
        <p:grpSpPr>
          <a:xfrm>
            <a:off x="9130220" y="3841714"/>
            <a:ext cx="1399999" cy="878915"/>
            <a:chOff x="10169960" y="3361847"/>
            <a:chExt cx="1399999" cy="878915"/>
          </a:xfrm>
        </p:grpSpPr>
        <p:pic>
          <p:nvPicPr>
            <p:cNvPr id="22" name="Picture 21"/>
            <p:cNvPicPr>
              <a:picLocks noChangeAspect="1"/>
            </p:cNvPicPr>
            <p:nvPr/>
          </p:nvPicPr>
          <p:blipFill>
            <a:blip r:embed="rId11"/>
            <a:stretch>
              <a:fillRect/>
            </a:stretch>
          </p:blipFill>
          <p:spPr>
            <a:xfrm>
              <a:off x="10571003" y="3361847"/>
              <a:ext cx="597915" cy="598560"/>
            </a:xfrm>
            <a:prstGeom prst="rect">
              <a:avLst/>
            </a:prstGeom>
          </p:spPr>
        </p:pic>
        <p:sp>
          <p:nvSpPr>
            <p:cNvPr id="23" name="TextBox 22"/>
            <p:cNvSpPr txBox="1"/>
            <p:nvPr/>
          </p:nvSpPr>
          <p:spPr>
            <a:xfrm>
              <a:off x="10169960" y="3932985"/>
              <a:ext cx="139999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Web Services</a:t>
              </a:r>
            </a:p>
          </p:txBody>
        </p:sp>
      </p:grpSp>
      <p:grpSp>
        <p:nvGrpSpPr>
          <p:cNvPr id="24" name="Group 23"/>
          <p:cNvGrpSpPr/>
          <p:nvPr/>
        </p:nvGrpSpPr>
        <p:grpSpPr>
          <a:xfrm>
            <a:off x="5041841" y="2840028"/>
            <a:ext cx="1045735" cy="1089953"/>
            <a:chOff x="9484578" y="1148235"/>
            <a:chExt cx="1045735" cy="1089953"/>
          </a:xfrm>
        </p:grpSpPr>
        <p:pic>
          <p:nvPicPr>
            <p:cNvPr id="25" name="Picture 24"/>
            <p:cNvPicPr>
              <a:picLocks noChangeAspect="1"/>
            </p:cNvPicPr>
            <p:nvPr/>
          </p:nvPicPr>
          <p:blipFill>
            <a:blip r:embed="rId12"/>
            <a:stretch>
              <a:fillRect/>
            </a:stretch>
          </p:blipFill>
          <p:spPr>
            <a:xfrm>
              <a:off x="9586780" y="1148235"/>
              <a:ext cx="841328" cy="775240"/>
            </a:xfrm>
            <a:prstGeom prst="rect">
              <a:avLst/>
            </a:prstGeom>
          </p:spPr>
        </p:pic>
        <p:sp>
          <p:nvSpPr>
            <p:cNvPr id="26" name="TextBox 25"/>
            <p:cNvSpPr txBox="1"/>
            <p:nvPr/>
          </p:nvSpPr>
          <p:spPr>
            <a:xfrm>
              <a:off x="9484578" y="1930411"/>
              <a:ext cx="1045735" cy="307777"/>
            </a:xfrm>
            <a:prstGeom prst="rect">
              <a:avLst/>
            </a:prstGeom>
            <a:noFill/>
          </p:spPr>
          <p:txBody>
            <a:bodyPr wrap="none" lIns="0" tIns="0" rIns="0" bIns="0" rtlCol="0">
              <a:spAutoFit/>
            </a:bodyPr>
            <a:lstStyle/>
            <a:p>
              <a:pPr algn="ctr"/>
              <a:r>
                <a:rPr lang="en-US" sz="2000" spc="-70" dirty="0" smtClean="0">
                  <a:gradFill>
                    <a:gsLst>
                      <a:gs pos="2917">
                        <a:schemeClr val="bg2"/>
                      </a:gs>
                      <a:gs pos="95000">
                        <a:schemeClr val="bg2"/>
                      </a:gs>
                    </a:gsLst>
                    <a:lin ang="5400000" scaled="0"/>
                  </a:gradFill>
                </a:rPr>
                <a:t>Host Web</a:t>
              </a:r>
            </a:p>
          </p:txBody>
        </p:sp>
      </p:grpSp>
      <p:grpSp>
        <p:nvGrpSpPr>
          <p:cNvPr id="27" name="Group 26"/>
          <p:cNvGrpSpPr/>
          <p:nvPr/>
        </p:nvGrpSpPr>
        <p:grpSpPr>
          <a:xfrm>
            <a:off x="6246536" y="3952715"/>
            <a:ext cx="992196" cy="767914"/>
            <a:chOff x="9742211" y="2768131"/>
            <a:chExt cx="992196" cy="767914"/>
          </a:xfrm>
        </p:grpSpPr>
        <p:pic>
          <p:nvPicPr>
            <p:cNvPr id="28" name="Picture 27"/>
            <p:cNvPicPr>
              <a:picLocks noChangeAspect="1"/>
            </p:cNvPicPr>
            <p:nvPr/>
          </p:nvPicPr>
          <p:blipFill>
            <a:blip r:embed="rId13"/>
            <a:stretch>
              <a:fillRect/>
            </a:stretch>
          </p:blipFill>
          <p:spPr>
            <a:xfrm>
              <a:off x="9946303" y="2768131"/>
              <a:ext cx="584010" cy="487200"/>
            </a:xfrm>
            <a:prstGeom prst="rect">
              <a:avLst/>
            </a:prstGeom>
          </p:spPr>
        </p:pic>
        <p:sp>
          <p:nvSpPr>
            <p:cNvPr id="29" name="TextBox 28"/>
            <p:cNvSpPr txBox="1"/>
            <p:nvPr/>
          </p:nvSpPr>
          <p:spPr>
            <a:xfrm>
              <a:off x="9742211" y="3228268"/>
              <a:ext cx="992196" cy="307777"/>
            </a:xfrm>
            <a:prstGeom prst="rect">
              <a:avLst/>
            </a:prstGeom>
            <a:noFill/>
          </p:spPr>
          <p:txBody>
            <a:bodyPr wrap="none" lIns="0" tIns="0" rIns="0" bIns="0" rtlCol="0">
              <a:spAutoFit/>
            </a:bodyPr>
            <a:lstStyle/>
            <a:p>
              <a:pPr algn="ctr"/>
              <a:r>
                <a:rPr lang="en-US" sz="2000" spc="-70" dirty="0" smtClean="0">
                  <a:gradFill>
                    <a:gsLst>
                      <a:gs pos="2917">
                        <a:schemeClr val="bg2"/>
                      </a:gs>
                      <a:gs pos="95000">
                        <a:schemeClr val="bg2"/>
                      </a:gs>
                    </a:gsLst>
                    <a:lin ang="5400000" scaled="0"/>
                  </a:gradFill>
                </a:rPr>
                <a:t>App Web</a:t>
              </a:r>
            </a:p>
          </p:txBody>
        </p:sp>
      </p:grpSp>
      <p:cxnSp>
        <p:nvCxnSpPr>
          <p:cNvPr id="30" name="Straight Arrow Connector 29"/>
          <p:cNvCxnSpPr/>
          <p:nvPr/>
        </p:nvCxnSpPr>
        <p:spPr>
          <a:xfrm flipV="1">
            <a:off x="3194441" y="3227649"/>
            <a:ext cx="1843415" cy="590230"/>
          </a:xfrm>
          <a:prstGeom prst="straightConnector1">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179595" y="3859900"/>
            <a:ext cx="3119049" cy="336084"/>
          </a:xfrm>
          <a:prstGeom prst="straightConnector1">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117189" y="4145385"/>
            <a:ext cx="2245886" cy="0"/>
          </a:xfrm>
          <a:prstGeom prst="straightConnector1">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endCxn id="28" idx="0"/>
          </p:cNvCxnSpPr>
          <p:nvPr/>
        </p:nvCxnSpPr>
        <p:spPr>
          <a:xfrm>
            <a:off x="5985371" y="3227648"/>
            <a:ext cx="757262" cy="725067"/>
          </a:xfrm>
          <a:prstGeom prst="bentConnector2">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5436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78868"/>
          </a:xfrm>
        </p:spPr>
        <p:txBody>
          <a:bodyPr/>
          <a:lstStyle/>
          <a:p>
            <a:r>
              <a:rPr lang="en-US" dirty="0" smtClean="0"/>
              <a:t>App Web is isolated in its own domain</a:t>
            </a:r>
          </a:p>
          <a:p>
            <a:pPr lvl="1"/>
            <a:r>
              <a:rPr lang="en-US" dirty="0" smtClean="0"/>
              <a:t>Enforces “Same Origin” policy for the app</a:t>
            </a:r>
          </a:p>
          <a:p>
            <a:pPr lvl="1"/>
            <a:r>
              <a:rPr lang="en-US" dirty="0" smtClean="0"/>
              <a:t>Allows for authentication and authorization when calls are made to the host web</a:t>
            </a:r>
          </a:p>
          <a:p>
            <a:r>
              <a:rPr lang="en-US" dirty="0" smtClean="0"/>
              <a:t>Each app has it’s own unique URL</a:t>
            </a:r>
          </a:p>
          <a:p>
            <a:pPr lvl="1"/>
            <a:r>
              <a:rPr lang="en-US" dirty="0" smtClean="0"/>
              <a:t>Tenancy – your organization’s tenancy</a:t>
            </a:r>
          </a:p>
          <a:p>
            <a:pPr lvl="1"/>
            <a:r>
              <a:rPr lang="en-US" dirty="0" smtClean="0"/>
              <a:t>App Unique Identifier – unique generated identifier for the app instance</a:t>
            </a:r>
          </a:p>
          <a:p>
            <a:pPr lvl="1"/>
            <a:r>
              <a:rPr lang="en-US" dirty="0" smtClean="0"/>
              <a:t>Hosting Domain – defined for each farm</a:t>
            </a:r>
          </a:p>
          <a:p>
            <a:pPr lvl="1"/>
            <a:r>
              <a:rPr lang="en-US" dirty="0" smtClean="0"/>
              <a:t>App Name – contained in the app manifest</a:t>
            </a:r>
          </a:p>
          <a:p>
            <a:pPr lvl="1"/>
            <a:endParaRPr lang="en-US" dirty="0"/>
          </a:p>
          <a:p>
            <a:pPr lvl="1"/>
            <a:r>
              <a:rPr lang="en-US" dirty="0" smtClean="0">
                <a:solidFill>
                  <a:srgbClr val="0042AC"/>
                </a:solidFill>
              </a:rPr>
              <a:t>https://[tenancy]-[appuid].[hostingdomain]/[appname]</a:t>
            </a:r>
            <a:endParaRPr lang="en-US" dirty="0">
              <a:solidFill>
                <a:srgbClr val="0042AC"/>
              </a:solidFill>
            </a:endParaRPr>
          </a:p>
        </p:txBody>
      </p:sp>
      <p:sp>
        <p:nvSpPr>
          <p:cNvPr id="3" name="Title 2"/>
          <p:cNvSpPr>
            <a:spLocks noGrp="1"/>
          </p:cNvSpPr>
          <p:nvPr>
            <p:ph type="title"/>
          </p:nvPr>
        </p:nvSpPr>
        <p:spPr/>
        <p:txBody>
          <a:bodyPr/>
          <a:lstStyle/>
          <a:p>
            <a:r>
              <a:rPr lang="en-US" dirty="0" smtClean="0"/>
              <a:t>The App Web</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7914393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6865"/>
            <a:ext cx="11149013" cy="2446869"/>
          </a:xfrm>
        </p:spPr>
        <p:txBody>
          <a:bodyPr/>
          <a:lstStyle/>
          <a:p>
            <a:r>
              <a:rPr lang="en-US" dirty="0" smtClean="0"/>
              <a:t>Specified in App Manifest</a:t>
            </a:r>
          </a:p>
          <a:p>
            <a:pPr lvl="1"/>
            <a:r>
              <a:rPr lang="en-US" dirty="0" smtClean="0"/>
              <a:t>~</a:t>
            </a:r>
            <a:r>
              <a:rPr lang="en-US" dirty="0" err="1" smtClean="0"/>
              <a:t>appWebUrl</a:t>
            </a:r>
            <a:r>
              <a:rPr lang="en-US" dirty="0" smtClean="0"/>
              <a:t>/Pages/Default.aspx?{</a:t>
            </a:r>
            <a:r>
              <a:rPr lang="en-US" dirty="0" err="1" smtClean="0"/>
              <a:t>StandardTokens</a:t>
            </a:r>
            <a:r>
              <a:rPr lang="en-US" dirty="0" smtClean="0"/>
              <a:t>}</a:t>
            </a:r>
          </a:p>
          <a:p>
            <a:r>
              <a:rPr lang="en-US" dirty="0" smtClean="0"/>
              <a:t>Utilizes Tokens for dynamic replacement of parameters</a:t>
            </a:r>
          </a:p>
          <a:p>
            <a:pPr lvl="1"/>
            <a:r>
              <a:rPr lang="en-US" dirty="0" smtClean="0"/>
              <a:t>~</a:t>
            </a:r>
            <a:r>
              <a:rPr lang="en-US" dirty="0" err="1" smtClean="0"/>
              <a:t>appWebUrl</a:t>
            </a:r>
            <a:r>
              <a:rPr lang="en-US" dirty="0" smtClean="0"/>
              <a:t> token representing the URL for the app web of this app instance</a:t>
            </a:r>
          </a:p>
          <a:p>
            <a:pPr lvl="1"/>
            <a:r>
              <a:rPr lang="en-US" dirty="0" smtClean="0"/>
              <a:t>{</a:t>
            </a:r>
            <a:r>
              <a:rPr lang="en-US" dirty="0" err="1" smtClean="0"/>
              <a:t>StandardTokens</a:t>
            </a:r>
            <a:r>
              <a:rPr lang="en-US" dirty="0" smtClean="0"/>
              <a:t>} passes key query string parameters to the app on launch</a:t>
            </a:r>
          </a:p>
          <a:p>
            <a:endParaRPr lang="en-US" dirty="0"/>
          </a:p>
        </p:txBody>
      </p:sp>
      <p:sp>
        <p:nvSpPr>
          <p:cNvPr id="3" name="Title 2"/>
          <p:cNvSpPr>
            <a:spLocks noGrp="1"/>
          </p:cNvSpPr>
          <p:nvPr>
            <p:ph type="title"/>
          </p:nvPr>
        </p:nvSpPr>
        <p:spPr/>
        <p:txBody>
          <a:bodyPr/>
          <a:lstStyle/>
          <a:p>
            <a:r>
              <a:rPr lang="en-US" dirty="0" smtClean="0"/>
              <a:t>App Start Page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6010653"/>
              </p:ext>
            </p:extLst>
          </p:nvPr>
        </p:nvGraphicFramePr>
        <p:xfrm>
          <a:off x="1173516" y="3899125"/>
          <a:ext cx="8125884" cy="2225040"/>
        </p:xfrm>
        <a:graphic>
          <a:graphicData uri="http://schemas.openxmlformats.org/drawingml/2006/table">
            <a:tbl>
              <a:tblPr firstRow="1" bandRow="1">
                <a:tableStyleId>{5C22544A-7EE6-4342-B048-85BDC9FD1C3A}</a:tableStyleId>
              </a:tblPr>
              <a:tblGrid>
                <a:gridCol w="2292173"/>
                <a:gridCol w="5833711"/>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SPHostUrl</a:t>
                      </a:r>
                      <a:endParaRPr lang="en-US" dirty="0"/>
                    </a:p>
                  </a:txBody>
                  <a:tcPr/>
                </a:tc>
                <a:tc>
                  <a:txBody>
                    <a:bodyPr/>
                    <a:lstStyle/>
                    <a:p>
                      <a:r>
                        <a:rPr lang="en-US" dirty="0" smtClean="0"/>
                        <a:t>The URL of the host web</a:t>
                      </a:r>
                      <a:endParaRPr lang="en-US" dirty="0"/>
                    </a:p>
                  </a:txBody>
                  <a:tcPr/>
                </a:tc>
              </a:tr>
              <a:tr h="370840">
                <a:tc>
                  <a:txBody>
                    <a:bodyPr/>
                    <a:lstStyle/>
                    <a:p>
                      <a:r>
                        <a:rPr lang="en-US" dirty="0" err="1" smtClean="0"/>
                        <a:t>SPAppWebUrl</a:t>
                      </a:r>
                      <a:endParaRPr lang="en-US" dirty="0"/>
                    </a:p>
                  </a:txBody>
                  <a:tcPr/>
                </a:tc>
                <a:tc>
                  <a:txBody>
                    <a:bodyPr/>
                    <a:lstStyle/>
                    <a:p>
                      <a:r>
                        <a:rPr lang="en-US" dirty="0" smtClean="0"/>
                        <a:t>The URL of the app web</a:t>
                      </a:r>
                      <a:endParaRPr lang="en-US" dirty="0"/>
                    </a:p>
                  </a:txBody>
                  <a:tcPr/>
                </a:tc>
              </a:tr>
              <a:tr h="370840">
                <a:tc>
                  <a:txBody>
                    <a:bodyPr/>
                    <a:lstStyle/>
                    <a:p>
                      <a:r>
                        <a:rPr lang="en-US" dirty="0" err="1" smtClean="0"/>
                        <a:t>SPLanguage</a:t>
                      </a:r>
                      <a:endParaRPr lang="en-US" dirty="0"/>
                    </a:p>
                  </a:txBody>
                  <a:tcPr/>
                </a:tc>
                <a:tc>
                  <a:txBody>
                    <a:bodyPr/>
                    <a:lstStyle/>
                    <a:p>
                      <a:r>
                        <a:rPr lang="en-US" dirty="0" smtClean="0"/>
                        <a:t>The language/culture of the host web</a:t>
                      </a:r>
                      <a:endParaRPr lang="en-US" dirty="0"/>
                    </a:p>
                  </a:txBody>
                  <a:tcPr/>
                </a:tc>
              </a:tr>
              <a:tr h="370840">
                <a:tc>
                  <a:txBody>
                    <a:bodyPr/>
                    <a:lstStyle/>
                    <a:p>
                      <a:r>
                        <a:rPr lang="en-US" dirty="0" err="1" smtClean="0"/>
                        <a:t>SPClientTag</a:t>
                      </a:r>
                      <a:endParaRPr lang="en-US" dirty="0"/>
                    </a:p>
                  </a:txBody>
                  <a:tcPr/>
                </a:tc>
                <a:tc>
                  <a:txBody>
                    <a:bodyPr/>
                    <a:lstStyle/>
                    <a:p>
                      <a:r>
                        <a:rPr lang="en-US" dirty="0" smtClean="0">
                          <a:effectLst/>
                        </a:rPr>
                        <a:t>The client cache control number for the current website</a:t>
                      </a:r>
                      <a:endParaRPr lang="en-US" dirty="0"/>
                    </a:p>
                  </a:txBody>
                  <a:tcPr/>
                </a:tc>
              </a:tr>
              <a:tr h="370840">
                <a:tc>
                  <a:txBody>
                    <a:bodyPr/>
                    <a:lstStyle/>
                    <a:p>
                      <a:r>
                        <a:rPr lang="en-US" dirty="0" err="1" smtClean="0"/>
                        <a:t>SPProductNumber</a:t>
                      </a:r>
                      <a:endParaRPr lang="en-US" dirty="0"/>
                    </a:p>
                  </a:txBody>
                  <a:tcPr/>
                </a:tc>
                <a:tc>
                  <a:txBody>
                    <a:bodyPr/>
                    <a:lstStyle/>
                    <a:p>
                      <a:r>
                        <a:rPr lang="en-US" dirty="0" smtClean="0">
                          <a:effectLst/>
                        </a:rPr>
                        <a:t>The full build version number of the SharePoint farm</a:t>
                      </a:r>
                      <a:endParaRPr lang="en-US" dirty="0"/>
                    </a:p>
                  </a:txBody>
                  <a:tcPr/>
                </a:tc>
              </a:tr>
            </a:tbl>
          </a:graphicData>
        </a:graphic>
      </p:graphicFrame>
    </p:spTree>
    <p:extLst>
      <p:ext uri="{BB962C8B-B14F-4D97-AF65-F5344CB8AC3E}">
        <p14:creationId xmlns:p14="http://schemas.microsoft.com/office/powerpoint/2010/main" val="37125576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187223"/>
          </a:xfrm>
        </p:spPr>
        <p:txBody>
          <a:bodyPr/>
          <a:lstStyle/>
          <a:p>
            <a:r>
              <a:rPr lang="en-US" dirty="0" smtClean="0"/>
              <a:t>Utilizes “Internal” Authentication</a:t>
            </a:r>
          </a:p>
          <a:p>
            <a:r>
              <a:rPr lang="en-US" dirty="0" smtClean="0"/>
              <a:t>App permissions are the lesser of user and app permissions to the given resource</a:t>
            </a:r>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3459</Words>
  <Application>Microsoft Office PowerPoint</Application>
  <PresentationFormat>Custom</PresentationFormat>
  <Paragraphs>285</Paragraphs>
  <Slides>37</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SharePoint-Hosted Apps</vt:lpstr>
      <vt:lpstr>Agenda </vt:lpstr>
      <vt:lpstr>Introduction</vt:lpstr>
      <vt:lpstr>Architecture</vt:lpstr>
      <vt:lpstr>The App Web</vt:lpstr>
      <vt:lpstr>App Start Page</vt:lpstr>
      <vt:lpstr>App Permissions</vt:lpstr>
      <vt:lpstr>App Shapes</vt:lpstr>
      <vt:lpstr>Creating SharePoint-Hosted Apps</vt:lpstr>
      <vt:lpstr>PowerPoint Presentation</vt:lpstr>
      <vt:lpstr>Programming in JavaScript</vt:lpstr>
      <vt:lpstr>Using the REST API</vt:lpstr>
      <vt:lpstr>Create List Items</vt:lpstr>
      <vt:lpstr>Update List Items</vt:lpstr>
      <vt:lpstr>Delete List Items</vt:lpstr>
      <vt:lpstr>Using the CSOM API</vt:lpstr>
      <vt:lpstr>Create List Items</vt:lpstr>
      <vt:lpstr>Update List Items</vt:lpstr>
      <vt:lpstr>Delete List Items</vt:lpstr>
      <vt:lpstr>Cross Domain Library</vt:lpstr>
      <vt:lpstr>Cross-Domain Library Architecture</vt:lpstr>
      <vt:lpstr>Cross-Domain REST Calls</vt:lpstr>
      <vt:lpstr>Cross-Domain CSOM Calls</vt:lpstr>
      <vt:lpstr>PowerPoint Presentation</vt:lpstr>
      <vt:lpstr>App Parts</vt:lpstr>
      <vt:lpstr>App Parts</vt:lpstr>
      <vt:lpstr>Client Web Part</vt:lpstr>
      <vt:lpstr>Client Web Part CAML </vt:lpstr>
      <vt:lpstr>PowerPoint Presentation</vt:lpstr>
      <vt:lpstr>UI Custom Actions</vt:lpstr>
      <vt:lpstr>UI Custom Actions</vt:lpstr>
      <vt:lpstr>Custom Action CAML</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2014-09-08T19:21:07Z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