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46"/>
  </p:notesMasterIdLst>
  <p:handoutMasterIdLst>
    <p:handoutMasterId r:id="rId47"/>
  </p:handoutMasterIdLst>
  <p:sldIdLst>
    <p:sldId id="778" r:id="rId6"/>
    <p:sldId id="779" r:id="rId7"/>
    <p:sldId id="780" r:id="rId8"/>
    <p:sldId id="788" r:id="rId9"/>
    <p:sldId id="783" r:id="rId10"/>
    <p:sldId id="913" r:id="rId11"/>
    <p:sldId id="909" r:id="rId12"/>
    <p:sldId id="917" r:id="rId13"/>
    <p:sldId id="918" r:id="rId14"/>
    <p:sldId id="919" r:id="rId15"/>
    <p:sldId id="920" r:id="rId16"/>
    <p:sldId id="926" r:id="rId17"/>
    <p:sldId id="921" r:id="rId18"/>
    <p:sldId id="914" r:id="rId19"/>
    <p:sldId id="916" r:id="rId20"/>
    <p:sldId id="905" r:id="rId21"/>
    <p:sldId id="922" r:id="rId22"/>
    <p:sldId id="904" r:id="rId23"/>
    <p:sldId id="928" r:id="rId24"/>
    <p:sldId id="929" r:id="rId25"/>
    <p:sldId id="930" r:id="rId26"/>
    <p:sldId id="931" r:id="rId27"/>
    <p:sldId id="923" r:id="rId28"/>
    <p:sldId id="893" r:id="rId29"/>
    <p:sldId id="891" r:id="rId30"/>
    <p:sldId id="894" r:id="rId31"/>
    <p:sldId id="933" r:id="rId32"/>
    <p:sldId id="908" r:id="rId33"/>
    <p:sldId id="934" r:id="rId34"/>
    <p:sldId id="906" r:id="rId35"/>
    <p:sldId id="936" r:id="rId36"/>
    <p:sldId id="935" r:id="rId37"/>
    <p:sldId id="924" r:id="rId38"/>
    <p:sldId id="940" r:id="rId39"/>
    <p:sldId id="937" r:id="rId40"/>
    <p:sldId id="938" r:id="rId41"/>
    <p:sldId id="939" r:id="rId42"/>
    <p:sldId id="941" r:id="rId43"/>
    <p:sldId id="925" r:id="rId44"/>
    <p:sldId id="654" r:id="rId45"/>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AC"/>
    <a:srgbClr val="0072C6"/>
    <a:srgbClr val="2D82FF"/>
    <a:srgbClr val="0088EE"/>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96" autoAdjust="0"/>
    <p:restoredTop sz="86457" autoAdjust="0"/>
  </p:normalViewPr>
  <p:slideViewPr>
    <p:cSldViewPr snapToGrid="0">
      <p:cViewPr varScale="1">
        <p:scale>
          <a:sx n="64" d="100"/>
          <a:sy n="64" d="100"/>
        </p:scale>
        <p:origin x="91" y="350"/>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outlineViewPr>
    <p:cViewPr>
      <p:scale>
        <a:sx n="33" d="100"/>
        <a:sy n="33" d="100"/>
      </p:scale>
      <p:origin x="0" y="-5587"/>
    </p:cViewPr>
  </p:outlineViewPr>
  <p:notesTextViewPr>
    <p:cViewPr>
      <p:scale>
        <a:sx n="100" d="100"/>
        <a:sy n="100" d="100"/>
      </p:scale>
      <p:origin x="0" y="0"/>
    </p:cViewPr>
  </p:notesTextViewPr>
  <p:sorterViewPr>
    <p:cViewPr>
      <p:scale>
        <a:sx n="92" d="100"/>
        <a:sy n="92" d="100"/>
      </p:scale>
      <p:origin x="0" y="0"/>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notesMaster" Target="notesMasters/notesMaster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10/1/2014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10/1/2014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10/1/2014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909838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AC40D553-C046-4F19-92B4-3645428110C2}" type="datetime1">
              <a:rPr lang="en-US" smtClean="0"/>
              <a:t>10/1/2014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85026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4D74FDF0-D6CC-4F2E-9835-4D446E7809F9}" type="datetime1">
              <a:rPr lang="en-US" smtClean="0"/>
              <a:t>10/1/2014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041277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4D74FDF0-D6CC-4F2E-9835-4D446E7809F9}" type="datetime1">
              <a:rPr lang="en-US" smtClean="0"/>
              <a:t>10/1/2014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692636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10/1/2014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39</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169516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10/1/2014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40</a:t>
            </a:fld>
            <a:endParaRPr lang="en-US" dirty="0"/>
          </a:p>
        </p:txBody>
      </p:sp>
    </p:spTree>
    <p:extLst>
      <p:ext uri="{BB962C8B-B14F-4D97-AF65-F5344CB8AC3E}">
        <p14:creationId xmlns:p14="http://schemas.microsoft.com/office/powerpoint/2010/main" val="36959262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83548434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803327927"/>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4" r:id="rId21"/>
    <p:sldLayoutId id="2147484145" r:id="rId22"/>
    <p:sldLayoutId id="2147484146" r:id="rId23"/>
    <p:sldLayoutId id="2147484148" r:id="rId24"/>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hyperlink" Target="http://developer.android.com/about/dashboards/index.html" TargetMode="External"/><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7.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7.xml"/><Relationship Id="rId5" Type="http://schemas.openxmlformats.org/officeDocument/2006/relationships/image" Target="../media/image33.png"/><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xml"/><Relationship Id="rId1" Type="http://schemas.openxmlformats.org/officeDocument/2006/relationships/slideLayout" Target="../slideLayouts/slideLayout3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365 Development</a:t>
            </a:r>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Xamarin Platform</a:t>
            </a:r>
            <a:endParaRPr lang="en-US" dirty="0"/>
          </a:p>
        </p:txBody>
      </p:sp>
      <p:sp>
        <p:nvSpPr>
          <p:cNvPr id="3" name="Text Placeholder 2"/>
          <p:cNvSpPr>
            <a:spLocks noGrp="1"/>
          </p:cNvSpPr>
          <p:nvPr>
            <p:ph type="body" sz="quarter" idx="10"/>
          </p:nvPr>
        </p:nvSpPr>
        <p:spPr/>
        <p:txBody>
          <a:bodyPr/>
          <a:lstStyle/>
          <a:p>
            <a:r>
              <a:rPr lang="en-US" dirty="0" err="1" smtClean="0"/>
              <a:t>Xamarin’s</a:t>
            </a:r>
            <a:r>
              <a:rPr lang="en-US" dirty="0" smtClean="0"/>
              <a:t> mission is to make Mono successful</a:t>
            </a:r>
          </a:p>
          <a:p>
            <a:pPr lvl="1"/>
            <a:r>
              <a:rPr lang="en-US" dirty="0" smtClean="0"/>
              <a:t>Use of Xamarin involves licensing fees</a:t>
            </a:r>
          </a:p>
          <a:p>
            <a:pPr lvl="1"/>
            <a:r>
              <a:rPr lang="en-US" dirty="0" smtClean="0"/>
              <a:t>Xamarin </a:t>
            </a:r>
            <a:r>
              <a:rPr lang="en-US" dirty="0" smtClean="0"/>
              <a:t>continually invests to keep update-to-date versions </a:t>
            </a:r>
            <a:r>
              <a:rPr lang="en-US" dirty="0" smtClean="0"/>
              <a:t>of CLR and .NET</a:t>
            </a:r>
            <a:endParaRPr lang="en-US" dirty="0"/>
          </a:p>
        </p:txBody>
      </p:sp>
      <p:sp>
        <p:nvSpPr>
          <p:cNvPr id="5" name="Rounded Rectangle 4"/>
          <p:cNvSpPr/>
          <p:nvPr/>
        </p:nvSpPr>
        <p:spPr bwMode="auto">
          <a:xfrm>
            <a:off x="390526" y="2963917"/>
            <a:ext cx="11445765" cy="3762703"/>
          </a:xfrm>
          <a:prstGeom prst="roundRect">
            <a:avLst>
              <a:gd name="adj" fmla="val 7170"/>
            </a:avLst>
          </a:prstGeom>
          <a:solidFill>
            <a:schemeClr val="bg1"/>
          </a:solid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717792" y="3721337"/>
            <a:ext cx="2718103" cy="1526000"/>
          </a:xfrm>
          <a:prstGeom prst="rect">
            <a:avLst/>
          </a:prstGeom>
          <a:solidFill>
            <a:schemeClr val="accent5">
              <a:lumMod val="40000"/>
              <a:lumOff val="60000"/>
            </a:schemeClr>
          </a:solidFill>
          <a:ln>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18288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Linux</a:t>
            </a:r>
          </a:p>
        </p:txBody>
      </p:sp>
      <p:sp>
        <p:nvSpPr>
          <p:cNvPr id="10" name="Rounded Rectangle 9"/>
          <p:cNvSpPr/>
          <p:nvPr/>
        </p:nvSpPr>
        <p:spPr bwMode="auto">
          <a:xfrm>
            <a:off x="875447" y="3969331"/>
            <a:ext cx="2327945" cy="639084"/>
          </a:xfrm>
          <a:prstGeom prst="roundRect">
            <a:avLst/>
          </a:prstGeom>
          <a:solidFill>
            <a:schemeClr val="accent1"/>
          </a:solidFill>
          <a:ln>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Mono</a:t>
            </a:r>
          </a:p>
          <a:p>
            <a:pPr algn="ctr" defTabSz="914099" fontAlgn="base">
              <a:spcBef>
                <a:spcPct val="0"/>
              </a:spcBef>
              <a:spcAft>
                <a:spcPct val="0"/>
              </a:spcAft>
            </a:pPr>
            <a:r>
              <a:rPr lang="en-US" sz="1400" i="1" dirty="0" smtClean="0">
                <a:gradFill>
                  <a:gsLst>
                    <a:gs pos="0">
                      <a:srgbClr val="FFFFFF"/>
                    </a:gs>
                    <a:gs pos="100000">
                      <a:srgbClr val="FFFFFF"/>
                    </a:gs>
                  </a:gsLst>
                  <a:lin ang="5400000" scaled="0"/>
                </a:gradFill>
                <a:ea typeface="Segoe UI" pitchFamily="34" charset="0"/>
                <a:cs typeface="Segoe UI" pitchFamily="34" charset="0"/>
              </a:rPr>
              <a:t>CLR &amp; .NET</a:t>
            </a:r>
          </a:p>
        </p:txBody>
      </p:sp>
      <p:sp>
        <p:nvSpPr>
          <p:cNvPr id="11" name="Rectangle 10"/>
          <p:cNvSpPr/>
          <p:nvPr/>
        </p:nvSpPr>
        <p:spPr bwMode="auto">
          <a:xfrm>
            <a:off x="4551436" y="3184971"/>
            <a:ext cx="2870510" cy="1176110"/>
          </a:xfrm>
          <a:prstGeom prst="rect">
            <a:avLst/>
          </a:prstGeom>
          <a:solidFill>
            <a:schemeClr val="accent5">
              <a:lumMod val="60000"/>
              <a:lumOff val="40000"/>
            </a:schemeClr>
          </a:solidFill>
          <a:ln>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iOS</a:t>
            </a:r>
          </a:p>
        </p:txBody>
      </p:sp>
      <p:sp>
        <p:nvSpPr>
          <p:cNvPr id="12" name="Rounded Rectangle 11"/>
          <p:cNvSpPr/>
          <p:nvPr/>
        </p:nvSpPr>
        <p:spPr bwMode="auto">
          <a:xfrm>
            <a:off x="4709091" y="3397774"/>
            <a:ext cx="2458476" cy="446437"/>
          </a:xfrm>
          <a:prstGeom prst="roundRect">
            <a:avLst/>
          </a:prstGeom>
          <a:solidFill>
            <a:schemeClr val="accent1"/>
          </a:solidFill>
          <a:ln>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err="1" smtClean="0">
                <a:gradFill>
                  <a:gsLst>
                    <a:gs pos="0">
                      <a:srgbClr val="FFFFFF"/>
                    </a:gs>
                    <a:gs pos="100000">
                      <a:srgbClr val="FFFFFF"/>
                    </a:gs>
                  </a:gsLst>
                  <a:lin ang="5400000" scaled="0"/>
                </a:gradFill>
                <a:ea typeface="Segoe UI" pitchFamily="34" charset="0"/>
                <a:cs typeface="Segoe UI" pitchFamily="34" charset="0"/>
              </a:rPr>
              <a:t>MonoTouch</a:t>
            </a: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p:nvPr/>
        </p:nvSpPr>
        <p:spPr bwMode="auto">
          <a:xfrm>
            <a:off x="4577710" y="4588097"/>
            <a:ext cx="2870510" cy="1176110"/>
          </a:xfrm>
          <a:prstGeom prst="rect">
            <a:avLst/>
          </a:prstGeom>
          <a:solidFill>
            <a:schemeClr val="accent5">
              <a:lumMod val="75000"/>
            </a:schemeClr>
          </a:solidFill>
          <a:ln>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Android</a:t>
            </a:r>
          </a:p>
        </p:txBody>
      </p:sp>
      <p:sp>
        <p:nvSpPr>
          <p:cNvPr id="14" name="Rounded Rectangle 13"/>
          <p:cNvSpPr/>
          <p:nvPr/>
        </p:nvSpPr>
        <p:spPr bwMode="auto">
          <a:xfrm>
            <a:off x="4735365" y="4800900"/>
            <a:ext cx="2458476" cy="446437"/>
          </a:xfrm>
          <a:prstGeom prst="roundRect">
            <a:avLst/>
          </a:prstGeom>
          <a:solidFill>
            <a:schemeClr val="accent1"/>
          </a:solidFill>
          <a:ln>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Mono for Android</a:t>
            </a:r>
          </a:p>
        </p:txBody>
      </p:sp>
      <p:sp>
        <p:nvSpPr>
          <p:cNvPr id="16" name="Right Arrow 15"/>
          <p:cNvSpPr/>
          <p:nvPr/>
        </p:nvSpPr>
        <p:spPr bwMode="auto">
          <a:xfrm>
            <a:off x="3675001" y="3578768"/>
            <a:ext cx="756058" cy="441434"/>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Right Arrow 16"/>
          <p:cNvSpPr/>
          <p:nvPr/>
        </p:nvSpPr>
        <p:spPr bwMode="auto">
          <a:xfrm>
            <a:off x="3680258" y="4981903"/>
            <a:ext cx="756058" cy="441434"/>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p:nvSpPr>
        <p:spPr bwMode="auto">
          <a:xfrm>
            <a:off x="8540106" y="3179721"/>
            <a:ext cx="2870510" cy="1176110"/>
          </a:xfrm>
          <a:prstGeom prst="rect">
            <a:avLst/>
          </a:prstGeom>
          <a:solidFill>
            <a:schemeClr val="accent4">
              <a:lumMod val="75000"/>
            </a:schemeClr>
          </a:solidFill>
          <a:ln>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iOS</a:t>
            </a:r>
          </a:p>
        </p:txBody>
      </p:sp>
      <p:sp>
        <p:nvSpPr>
          <p:cNvPr id="19" name="Rounded Rectangle 18"/>
          <p:cNvSpPr/>
          <p:nvPr/>
        </p:nvSpPr>
        <p:spPr bwMode="auto">
          <a:xfrm>
            <a:off x="8697761" y="3392524"/>
            <a:ext cx="2458476" cy="446437"/>
          </a:xfrm>
          <a:prstGeom prst="roundRect">
            <a:avLst/>
          </a:prstGeom>
          <a:solidFill>
            <a:schemeClr val="accent1"/>
          </a:solidFill>
          <a:ln>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err="1" smtClean="0">
                <a:gradFill>
                  <a:gsLst>
                    <a:gs pos="0">
                      <a:srgbClr val="FFFFFF"/>
                    </a:gs>
                    <a:gs pos="100000">
                      <a:srgbClr val="FFFFFF"/>
                    </a:gs>
                  </a:gsLst>
                  <a:lin ang="5400000" scaled="0"/>
                </a:gradFill>
                <a:ea typeface="Segoe UI" pitchFamily="34" charset="0"/>
                <a:cs typeface="Segoe UI" pitchFamily="34" charset="0"/>
              </a:rPr>
              <a:t>Xamarin.iOS</a:t>
            </a: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p:cNvSpPr/>
          <p:nvPr/>
        </p:nvSpPr>
        <p:spPr bwMode="auto">
          <a:xfrm>
            <a:off x="8566380" y="4582847"/>
            <a:ext cx="2870510" cy="1176110"/>
          </a:xfrm>
          <a:prstGeom prst="rect">
            <a:avLst/>
          </a:prstGeom>
          <a:solidFill>
            <a:schemeClr val="accent4">
              <a:lumMod val="50000"/>
            </a:schemeClr>
          </a:solidFill>
          <a:ln>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Android</a:t>
            </a:r>
          </a:p>
        </p:txBody>
      </p:sp>
      <p:sp>
        <p:nvSpPr>
          <p:cNvPr id="21" name="Rounded Rectangle 20"/>
          <p:cNvSpPr/>
          <p:nvPr/>
        </p:nvSpPr>
        <p:spPr bwMode="auto">
          <a:xfrm>
            <a:off x="8724035" y="4795650"/>
            <a:ext cx="2458476" cy="446437"/>
          </a:xfrm>
          <a:prstGeom prst="roundRect">
            <a:avLst/>
          </a:prstGeom>
          <a:solidFill>
            <a:schemeClr val="accent1"/>
          </a:solidFill>
          <a:ln>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err="1" smtClean="0">
                <a:gradFill>
                  <a:gsLst>
                    <a:gs pos="0">
                      <a:srgbClr val="FFFFFF"/>
                    </a:gs>
                    <a:gs pos="100000">
                      <a:srgbClr val="FFFFFF"/>
                    </a:gs>
                  </a:gsLst>
                  <a:lin ang="5400000" scaled="0"/>
                </a:gradFill>
                <a:ea typeface="Segoe UI" pitchFamily="34" charset="0"/>
                <a:cs typeface="Segoe UI" pitchFamily="34" charset="0"/>
              </a:rPr>
              <a:t>Xamarin.Android</a:t>
            </a: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2" name="Right Arrow 21"/>
          <p:cNvSpPr/>
          <p:nvPr/>
        </p:nvSpPr>
        <p:spPr bwMode="auto">
          <a:xfrm>
            <a:off x="7663671" y="3573518"/>
            <a:ext cx="756058" cy="441434"/>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3" name="Right Arrow 22"/>
          <p:cNvSpPr/>
          <p:nvPr/>
        </p:nvSpPr>
        <p:spPr bwMode="auto">
          <a:xfrm>
            <a:off x="7668928" y="4976653"/>
            <a:ext cx="756058" cy="441434"/>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p:cNvSpPr/>
          <p:nvPr/>
        </p:nvSpPr>
        <p:spPr bwMode="auto">
          <a:xfrm>
            <a:off x="717792" y="5969878"/>
            <a:ext cx="6704154" cy="567558"/>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Free Software</a:t>
            </a:r>
          </a:p>
        </p:txBody>
      </p:sp>
      <p:sp>
        <p:nvSpPr>
          <p:cNvPr id="25" name="Rectangle 24"/>
          <p:cNvSpPr/>
          <p:nvPr/>
        </p:nvSpPr>
        <p:spPr bwMode="auto">
          <a:xfrm>
            <a:off x="8566380" y="5975465"/>
            <a:ext cx="2870510" cy="567558"/>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Commercial Licensing</a:t>
            </a:r>
          </a:p>
        </p:txBody>
      </p:sp>
    </p:spTree>
    <p:extLst>
      <p:ext uri="{BB962C8B-B14F-4D97-AF65-F5344CB8AC3E}">
        <p14:creationId xmlns:p14="http://schemas.microsoft.com/office/powerpoint/2010/main" val="155848534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Xamarin on Android Architecture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11</a:t>
            </a:fld>
            <a:endParaRPr lang="en-US" dirty="0"/>
          </a:p>
        </p:txBody>
      </p:sp>
      <p:sp>
        <p:nvSpPr>
          <p:cNvPr id="5" name="Rounded Rectangle 4"/>
          <p:cNvSpPr/>
          <p:nvPr/>
        </p:nvSpPr>
        <p:spPr bwMode="auto">
          <a:xfrm>
            <a:off x="1557375" y="1875960"/>
            <a:ext cx="3215041" cy="776555"/>
          </a:xfrm>
          <a:prstGeom prst="roundRect">
            <a:avLst/>
          </a:prstGeom>
          <a:solidFill>
            <a:schemeClr val="accent1"/>
          </a:solidFill>
          <a:ln>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App</a:t>
            </a:r>
          </a:p>
        </p:txBody>
      </p:sp>
      <p:sp>
        <p:nvSpPr>
          <p:cNvPr id="6" name="Rounded Rectangle 5"/>
          <p:cNvSpPr/>
          <p:nvPr/>
        </p:nvSpPr>
        <p:spPr bwMode="auto">
          <a:xfrm>
            <a:off x="1557375" y="2812727"/>
            <a:ext cx="1571494" cy="776555"/>
          </a:xfrm>
          <a:prstGeom prst="roundRect">
            <a:avLst/>
          </a:prstGeom>
          <a:solidFill>
            <a:schemeClr val="accent6">
              <a:lumMod val="75000"/>
            </a:schemeClr>
          </a:solidFill>
          <a:ln>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.NET APIs</a:t>
            </a:r>
          </a:p>
        </p:txBody>
      </p:sp>
      <p:sp>
        <p:nvSpPr>
          <p:cNvPr id="7" name="Rounded Rectangle 6"/>
          <p:cNvSpPr/>
          <p:nvPr/>
        </p:nvSpPr>
        <p:spPr bwMode="auto">
          <a:xfrm>
            <a:off x="3212895" y="2812727"/>
            <a:ext cx="1571494" cy="776555"/>
          </a:xfrm>
          <a:prstGeom prst="roundRect">
            <a:avLst/>
          </a:prstGeom>
          <a:solidFill>
            <a:schemeClr val="accent2">
              <a:lumMod val="75000"/>
            </a:schemeClr>
          </a:solidFill>
          <a:ln>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Android</a:t>
            </a:r>
          </a:p>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Bindings</a:t>
            </a:r>
          </a:p>
        </p:txBody>
      </p:sp>
      <p:sp>
        <p:nvSpPr>
          <p:cNvPr id="8" name="Rounded Rectangle 7"/>
          <p:cNvSpPr/>
          <p:nvPr/>
        </p:nvSpPr>
        <p:spPr bwMode="auto">
          <a:xfrm>
            <a:off x="1571989" y="3756948"/>
            <a:ext cx="3215041" cy="776555"/>
          </a:xfrm>
          <a:prstGeom prst="roundRect">
            <a:avLst/>
          </a:prstGeom>
          <a:solidFill>
            <a:srgbClr val="0042AC"/>
          </a:solidFill>
          <a:ln>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Mono Runtime</a:t>
            </a:r>
          </a:p>
        </p:txBody>
      </p:sp>
      <p:sp>
        <p:nvSpPr>
          <p:cNvPr id="9" name="Rounded Rectangle 8"/>
          <p:cNvSpPr/>
          <p:nvPr/>
        </p:nvSpPr>
        <p:spPr bwMode="auto">
          <a:xfrm>
            <a:off x="1574077" y="4723538"/>
            <a:ext cx="8293034" cy="776555"/>
          </a:xfrm>
          <a:prstGeom prst="roundRect">
            <a:avLst/>
          </a:prstGeom>
          <a:solidFill>
            <a:schemeClr val="accent2">
              <a:lumMod val="50000"/>
            </a:schemeClr>
          </a:solidFill>
          <a:ln>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Android Kernel</a:t>
            </a:r>
          </a:p>
        </p:txBody>
      </p:sp>
      <p:sp>
        <p:nvSpPr>
          <p:cNvPr id="10" name="Rounded Rectangle 9"/>
          <p:cNvSpPr/>
          <p:nvPr/>
        </p:nvSpPr>
        <p:spPr bwMode="auto">
          <a:xfrm>
            <a:off x="6640097" y="2834943"/>
            <a:ext cx="1571494" cy="776555"/>
          </a:xfrm>
          <a:prstGeom prst="roundRect">
            <a:avLst/>
          </a:prstGeom>
          <a:solidFill>
            <a:schemeClr val="accent2">
              <a:lumMod val="75000"/>
            </a:schemeClr>
          </a:solidFill>
          <a:ln>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a</a:t>
            </a:r>
            <a:r>
              <a:rPr lang="en-US" sz="2200" dirty="0" smtClean="0">
                <a:gradFill>
                  <a:gsLst>
                    <a:gs pos="0">
                      <a:srgbClr val="FFFFFF"/>
                    </a:gs>
                    <a:gs pos="100000">
                      <a:srgbClr val="FFFFFF"/>
                    </a:gs>
                  </a:gsLst>
                  <a:lin ang="5400000" scaled="0"/>
                </a:gradFill>
                <a:ea typeface="Segoe UI" pitchFamily="34" charset="0"/>
                <a:cs typeface="Segoe UI" pitchFamily="34" charset="0"/>
              </a:rPr>
              <a:t>ndroid.*</a:t>
            </a:r>
          </a:p>
        </p:txBody>
      </p:sp>
      <p:sp>
        <p:nvSpPr>
          <p:cNvPr id="11" name="Rounded Rectangle 10"/>
          <p:cNvSpPr/>
          <p:nvPr/>
        </p:nvSpPr>
        <p:spPr bwMode="auto">
          <a:xfrm>
            <a:off x="8295617" y="2834943"/>
            <a:ext cx="1571494" cy="776555"/>
          </a:xfrm>
          <a:prstGeom prst="roundRect">
            <a:avLst/>
          </a:prstGeom>
          <a:solidFill>
            <a:schemeClr val="accent2">
              <a:lumMod val="75000"/>
            </a:schemeClr>
          </a:solidFill>
          <a:ln>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j</a:t>
            </a:r>
            <a:r>
              <a:rPr lang="en-US" sz="2200" dirty="0" smtClean="0">
                <a:gradFill>
                  <a:gsLst>
                    <a:gs pos="0">
                      <a:srgbClr val="FFFFFF"/>
                    </a:gs>
                    <a:gs pos="100000">
                      <a:srgbClr val="FFFFFF"/>
                    </a:gs>
                  </a:gsLst>
                  <a:lin ang="5400000" scaled="0"/>
                </a:gradFill>
                <a:ea typeface="Segoe UI" pitchFamily="34" charset="0"/>
                <a:cs typeface="Segoe UI" pitchFamily="34" charset="0"/>
              </a:rPr>
              <a:t>ava.*</a:t>
            </a:r>
          </a:p>
        </p:txBody>
      </p:sp>
      <p:sp>
        <p:nvSpPr>
          <p:cNvPr id="12" name="Rounded Rectangle 11"/>
          <p:cNvSpPr/>
          <p:nvPr/>
        </p:nvSpPr>
        <p:spPr bwMode="auto">
          <a:xfrm>
            <a:off x="6654711" y="3779164"/>
            <a:ext cx="3215041" cy="776555"/>
          </a:xfrm>
          <a:prstGeom prst="roundRect">
            <a:avLst/>
          </a:prstGeom>
          <a:solidFill>
            <a:schemeClr val="accent3">
              <a:lumMod val="75000"/>
            </a:schemeClr>
          </a:solidFill>
          <a:ln>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err="1" smtClean="0">
                <a:gradFill>
                  <a:gsLst>
                    <a:gs pos="0">
                      <a:srgbClr val="FFFFFF"/>
                    </a:gs>
                    <a:gs pos="100000">
                      <a:srgbClr val="FFFFFF"/>
                    </a:gs>
                  </a:gsLst>
                  <a:lin ang="5400000" scaled="0"/>
                </a:gradFill>
                <a:ea typeface="Segoe UI" pitchFamily="34" charset="0"/>
                <a:cs typeface="Segoe UI" pitchFamily="34" charset="0"/>
              </a:rPr>
              <a:t>Dalvik</a:t>
            </a:r>
            <a:r>
              <a:rPr lang="en-US" sz="2200" dirty="0" smtClean="0">
                <a:gradFill>
                  <a:gsLst>
                    <a:gs pos="0">
                      <a:srgbClr val="FFFFFF"/>
                    </a:gs>
                    <a:gs pos="100000">
                      <a:srgbClr val="FFFFFF"/>
                    </a:gs>
                  </a:gsLst>
                  <a:lin ang="5400000" scaled="0"/>
                </a:gradFill>
                <a:ea typeface="Segoe UI" pitchFamily="34" charset="0"/>
                <a:cs typeface="Segoe UI" pitchFamily="34" charset="0"/>
              </a:rPr>
              <a:t> Runtime</a:t>
            </a:r>
          </a:p>
        </p:txBody>
      </p:sp>
      <p:sp>
        <p:nvSpPr>
          <p:cNvPr id="13" name="Right Arrow 12"/>
          <p:cNvSpPr/>
          <p:nvPr/>
        </p:nvSpPr>
        <p:spPr bwMode="auto">
          <a:xfrm>
            <a:off x="5109281" y="2812727"/>
            <a:ext cx="1304045" cy="820681"/>
          </a:xfrm>
          <a:prstGeom prst="rightArrow">
            <a:avLst>
              <a:gd name="adj1" fmla="val 55306"/>
              <a:gd name="adj2" fmla="val 64593"/>
            </a:avLst>
          </a:prstGeom>
          <a:solidFill>
            <a:srgbClr val="FFC000"/>
          </a:solidFill>
          <a:ln>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solidFill>
                  <a:schemeClr val="tx1"/>
                </a:solidFill>
                <a:ea typeface="Segoe UI" pitchFamily="34" charset="0"/>
                <a:cs typeface="Segoe UI" pitchFamily="34" charset="0"/>
              </a:rPr>
              <a:t>MCW</a:t>
            </a:r>
          </a:p>
        </p:txBody>
      </p:sp>
      <p:sp>
        <p:nvSpPr>
          <p:cNvPr id="14" name="Right Arrow 13"/>
          <p:cNvSpPr/>
          <p:nvPr/>
        </p:nvSpPr>
        <p:spPr bwMode="auto">
          <a:xfrm flipH="1">
            <a:off x="5011160" y="3734884"/>
            <a:ext cx="1304045" cy="820681"/>
          </a:xfrm>
          <a:prstGeom prst="rightArrow">
            <a:avLst>
              <a:gd name="adj1" fmla="val 55306"/>
              <a:gd name="adj2" fmla="val 64593"/>
            </a:avLst>
          </a:prstGeom>
          <a:solidFill>
            <a:srgbClr val="FFC000"/>
          </a:solidFill>
          <a:ln>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a:solidFill>
                  <a:schemeClr val="tx1"/>
                </a:solidFill>
                <a:ea typeface="Segoe UI" pitchFamily="34" charset="0"/>
                <a:cs typeface="Segoe UI" pitchFamily="34" charset="0"/>
              </a:rPr>
              <a:t>A</a:t>
            </a:r>
            <a:r>
              <a:rPr lang="en-US" dirty="0" smtClean="0">
                <a:solidFill>
                  <a:schemeClr val="tx1"/>
                </a:solidFill>
                <a:ea typeface="Segoe UI" pitchFamily="34" charset="0"/>
                <a:cs typeface="Segoe UI" pitchFamily="34" charset="0"/>
              </a:rPr>
              <a:t>CW</a:t>
            </a:r>
          </a:p>
        </p:txBody>
      </p:sp>
    </p:spTree>
    <p:extLst>
      <p:ext uri="{BB962C8B-B14F-4D97-AF65-F5344CB8AC3E}">
        <p14:creationId xmlns:p14="http://schemas.microsoft.com/office/powerpoint/2010/main" val="1980398387"/>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7720" y="934299"/>
            <a:ext cx="11042945" cy="5303663"/>
          </a:xfrm>
          <a:prstGeom prst="rect">
            <a:avLst/>
          </a:prstGeom>
        </p:spPr>
      </p:pic>
      <p:sp>
        <p:nvSpPr>
          <p:cNvPr id="3" name="TextBox 2"/>
          <p:cNvSpPr txBox="1"/>
          <p:nvPr/>
        </p:nvSpPr>
        <p:spPr>
          <a:xfrm>
            <a:off x="287720" y="313152"/>
            <a:ext cx="11638058" cy="369332"/>
          </a:xfrm>
          <a:prstGeom prst="rect">
            <a:avLst/>
          </a:prstGeom>
          <a:noFill/>
        </p:spPr>
        <p:txBody>
          <a:bodyPr wrap="none" lIns="0" tIns="0" rIns="0" bIns="0" rtlCol="0">
            <a:spAutoFit/>
          </a:bodyPr>
          <a:lstStyle/>
          <a:p>
            <a:r>
              <a:rPr lang="en-US" sz="2400" spc="-70" dirty="0" smtClean="0">
                <a:gradFill>
                  <a:gsLst>
                    <a:gs pos="2917">
                      <a:schemeClr val="bg2"/>
                    </a:gs>
                    <a:gs pos="95000">
                      <a:schemeClr val="bg2"/>
                    </a:gs>
                  </a:gsLst>
                  <a:lin ang="5400000" scaled="0"/>
                </a:gradFill>
              </a:rPr>
              <a:t>Android usage statistics </a:t>
            </a:r>
            <a:r>
              <a:rPr lang="en-US" sz="2400" spc="-70" dirty="0">
                <a:gradFill>
                  <a:gsLst>
                    <a:gs pos="2917">
                      <a:schemeClr val="bg2"/>
                    </a:gs>
                    <a:gs pos="95000">
                      <a:schemeClr val="bg2"/>
                    </a:gs>
                  </a:gsLst>
                  <a:lin ang="5400000" scaled="0"/>
                </a:gradFill>
              </a:rPr>
              <a:t>from </a:t>
            </a:r>
            <a:r>
              <a:rPr lang="en-US" sz="2400" spc="-70" dirty="0">
                <a:gradFill>
                  <a:gsLst>
                    <a:gs pos="2917">
                      <a:schemeClr val="bg2"/>
                    </a:gs>
                    <a:gs pos="95000">
                      <a:schemeClr val="bg2"/>
                    </a:gs>
                  </a:gsLst>
                  <a:lin ang="5400000" scaled="0"/>
                </a:gradFill>
                <a:hlinkClick r:id="rId3"/>
              </a:rPr>
              <a:t>http://</a:t>
            </a:r>
            <a:r>
              <a:rPr lang="en-US" sz="2400" spc="-70" dirty="0" smtClean="0">
                <a:gradFill>
                  <a:gsLst>
                    <a:gs pos="2917">
                      <a:schemeClr val="bg2"/>
                    </a:gs>
                    <a:gs pos="95000">
                      <a:schemeClr val="bg2"/>
                    </a:gs>
                  </a:gsLst>
                  <a:lin ang="5400000" scaled="0"/>
                </a:gradFill>
                <a:hlinkClick r:id="rId3"/>
              </a:rPr>
              <a:t>developer.android.com/about/dashboards/index.html</a:t>
            </a:r>
            <a:r>
              <a:rPr lang="en-US" sz="2400" spc="-70" dirty="0" smtClean="0">
                <a:gradFill>
                  <a:gsLst>
                    <a:gs pos="2917">
                      <a:schemeClr val="bg2"/>
                    </a:gs>
                    <a:gs pos="95000">
                      <a:schemeClr val="bg2"/>
                    </a:gs>
                  </a:gsLst>
                  <a:lin ang="5400000" scaled="0"/>
                </a:gradFill>
              </a:rPr>
              <a:t> </a:t>
            </a:r>
          </a:p>
        </p:txBody>
      </p:sp>
    </p:spTree>
    <p:extLst>
      <p:ext uri="{BB962C8B-B14F-4D97-AF65-F5344CB8AC3E}">
        <p14:creationId xmlns:p14="http://schemas.microsoft.com/office/powerpoint/2010/main" val="1489652572"/>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Xamarin on iOS Architecture</a:t>
            </a:r>
            <a:endParaRPr lang="en-US" dirty="0"/>
          </a:p>
        </p:txBody>
      </p:sp>
      <p:sp>
        <p:nvSpPr>
          <p:cNvPr id="3" name="Text Placeholder 2"/>
          <p:cNvSpPr>
            <a:spLocks noGrp="1"/>
          </p:cNvSpPr>
          <p:nvPr>
            <p:ph type="body" sz="quarter" idx="10"/>
          </p:nvPr>
        </p:nvSpPr>
        <p:spPr/>
        <p:txBody>
          <a:bodyPr/>
          <a:lstStyle/>
          <a:p>
            <a:r>
              <a:rPr lang="en-US" dirty="0" smtClean="0"/>
              <a:t>Apple does not allow for runtimes on iOS</a:t>
            </a:r>
          </a:p>
          <a:p>
            <a:pPr lvl="1"/>
            <a:r>
              <a:rPr lang="en-US" dirty="0" smtClean="0"/>
              <a:t>App must be packages with everything it needs to run on </a:t>
            </a:r>
            <a:r>
              <a:rPr lang="en-US" dirty="0" smtClean="0"/>
              <a:t>iOS</a:t>
            </a:r>
          </a:p>
          <a:p>
            <a:pPr lvl="1"/>
            <a:r>
              <a:rPr lang="en-US" dirty="0" smtClean="0"/>
              <a:t>Compilation of app must be done on computer with iOS not Windows</a:t>
            </a:r>
            <a:r>
              <a:rPr lang="en-US" dirty="0" smtClean="0"/>
              <a:t> </a:t>
            </a:r>
            <a:endParaRPr lang="en-US" dirty="0"/>
          </a:p>
        </p:txBody>
      </p:sp>
      <p:sp>
        <p:nvSpPr>
          <p:cNvPr id="4" name="Slide Number Placeholder 3"/>
          <p:cNvSpPr>
            <a:spLocks noGrp="1"/>
          </p:cNvSpPr>
          <p:nvPr>
            <p:ph type="sldNum" sz="quarter" idx="12"/>
          </p:nvPr>
        </p:nvSpPr>
        <p:spPr>
          <a:xfrm>
            <a:off x="658487" y="6437135"/>
            <a:ext cx="560686" cy="219456"/>
          </a:xfrm>
        </p:spPr>
        <p:txBody>
          <a:bodyPr/>
          <a:lstStyle/>
          <a:p>
            <a:fld id="{727B4C2D-45E2-4621-8491-2995EB46A674}" type="slidenum">
              <a:rPr lang="en-US" smtClean="0"/>
              <a:pPr/>
              <a:t>13</a:t>
            </a:fld>
            <a:endParaRPr lang="en-US" dirty="0"/>
          </a:p>
        </p:txBody>
      </p:sp>
      <p:grpSp>
        <p:nvGrpSpPr>
          <p:cNvPr id="15" name="Group 14"/>
          <p:cNvGrpSpPr/>
          <p:nvPr/>
        </p:nvGrpSpPr>
        <p:grpSpPr>
          <a:xfrm>
            <a:off x="1691837" y="3094028"/>
            <a:ext cx="5060515" cy="2417524"/>
            <a:chOff x="1878904" y="2755726"/>
            <a:chExt cx="3666150" cy="2417524"/>
          </a:xfrm>
        </p:grpSpPr>
        <p:sp>
          <p:nvSpPr>
            <p:cNvPr id="5" name="Rounded Rectangle 4"/>
            <p:cNvSpPr/>
            <p:nvPr/>
          </p:nvSpPr>
          <p:spPr bwMode="auto">
            <a:xfrm>
              <a:off x="1878904" y="2755726"/>
              <a:ext cx="3666150" cy="2417524"/>
            </a:xfrm>
            <a:prstGeom prst="roundRect">
              <a:avLst>
                <a:gd name="adj" fmla="val 7477"/>
              </a:avLst>
            </a:prstGeom>
            <a:solidFill>
              <a:schemeClr val="accent1"/>
            </a:solidFill>
            <a:ln>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App</a:t>
              </a:r>
            </a:p>
          </p:txBody>
        </p:sp>
        <p:sp>
          <p:nvSpPr>
            <p:cNvPr id="6" name="Rounded Rectangle 5"/>
            <p:cNvSpPr/>
            <p:nvPr/>
          </p:nvSpPr>
          <p:spPr bwMode="auto">
            <a:xfrm>
              <a:off x="2095994" y="4149693"/>
              <a:ext cx="1571494" cy="776555"/>
            </a:xfrm>
            <a:prstGeom prst="roundRect">
              <a:avLst/>
            </a:prstGeom>
            <a:solidFill>
              <a:schemeClr val="accent6">
                <a:lumMod val="75000"/>
              </a:schemeClr>
            </a:solidFill>
            <a:ln>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.NET APIs</a:t>
              </a:r>
            </a:p>
          </p:txBody>
        </p:sp>
        <p:sp>
          <p:nvSpPr>
            <p:cNvPr id="7" name="Rounded Rectangle 6"/>
            <p:cNvSpPr/>
            <p:nvPr/>
          </p:nvSpPr>
          <p:spPr bwMode="auto">
            <a:xfrm>
              <a:off x="3751514" y="4149693"/>
              <a:ext cx="1571494" cy="776555"/>
            </a:xfrm>
            <a:prstGeom prst="roundRect">
              <a:avLst/>
            </a:prstGeom>
            <a:solidFill>
              <a:schemeClr val="accent2">
                <a:lumMod val="75000"/>
              </a:schemeClr>
            </a:solidFill>
            <a:ln>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iOS</a:t>
              </a:r>
            </a:p>
            <a:p>
              <a:pPr algn="ctr" defTabSz="914099" fontAlgn="base">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Bindings</a:t>
              </a:r>
            </a:p>
          </p:txBody>
        </p:sp>
        <p:sp>
          <p:nvSpPr>
            <p:cNvPr id="8" name="Rounded Rectangle 7"/>
            <p:cNvSpPr/>
            <p:nvPr/>
          </p:nvSpPr>
          <p:spPr bwMode="auto">
            <a:xfrm>
              <a:off x="2095994" y="3293032"/>
              <a:ext cx="3215041" cy="776555"/>
            </a:xfrm>
            <a:prstGeom prst="roundRect">
              <a:avLst/>
            </a:prstGeom>
            <a:solidFill>
              <a:srgbClr val="0042AC"/>
            </a:solidFill>
            <a:ln>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Application Code</a:t>
              </a:r>
            </a:p>
          </p:txBody>
        </p:sp>
      </p:grpSp>
      <p:sp>
        <p:nvSpPr>
          <p:cNvPr id="9" name="Rounded Rectangle 8"/>
          <p:cNvSpPr/>
          <p:nvPr/>
        </p:nvSpPr>
        <p:spPr bwMode="auto">
          <a:xfrm>
            <a:off x="1691837" y="5660580"/>
            <a:ext cx="5060515" cy="776555"/>
          </a:xfrm>
          <a:prstGeom prst="roundRect">
            <a:avLst/>
          </a:prstGeom>
          <a:solidFill>
            <a:schemeClr val="accent2">
              <a:lumMod val="50000"/>
            </a:schemeClr>
          </a:solidFill>
          <a:ln>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iOS</a:t>
            </a:r>
          </a:p>
        </p:txBody>
      </p:sp>
    </p:spTree>
    <p:extLst>
      <p:ext uri="{BB962C8B-B14F-4D97-AF65-F5344CB8AC3E}">
        <p14:creationId xmlns:p14="http://schemas.microsoft.com/office/powerpoint/2010/main" val="2136210783"/>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Xamarin Setup</a:t>
            </a:r>
            <a:endParaRPr lang="en-US" dirty="0"/>
          </a:p>
        </p:txBody>
      </p:sp>
      <p:sp>
        <p:nvSpPr>
          <p:cNvPr id="3" name="Text Placeholder 2"/>
          <p:cNvSpPr>
            <a:spLocks noGrp="1"/>
          </p:cNvSpPr>
          <p:nvPr>
            <p:ph type="body" sz="quarter" idx="10"/>
          </p:nvPr>
        </p:nvSpPr>
        <p:spPr/>
        <p:txBody>
          <a:bodyPr/>
          <a:lstStyle/>
          <a:p>
            <a:r>
              <a:rPr lang="en-US" dirty="0" smtClean="0"/>
              <a:t>Visual Studio 2013 with Update 3</a:t>
            </a:r>
          </a:p>
          <a:p>
            <a:r>
              <a:rPr lang="en-US" dirty="0" smtClean="0"/>
              <a:t>Install Xamarin Studio</a:t>
            </a:r>
          </a:p>
          <a:p>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14</a:t>
            </a:fld>
            <a:endParaRPr lang="en-US" dirty="0"/>
          </a:p>
        </p:txBody>
      </p:sp>
      <p:pic>
        <p:nvPicPr>
          <p:cNvPr id="5" name="Picture 4"/>
          <p:cNvPicPr>
            <a:picLocks noChangeAspect="1"/>
          </p:cNvPicPr>
          <p:nvPr/>
        </p:nvPicPr>
        <p:blipFill>
          <a:blip r:embed="rId2"/>
          <a:stretch>
            <a:fillRect/>
          </a:stretch>
        </p:blipFill>
        <p:spPr>
          <a:xfrm>
            <a:off x="935641" y="3053097"/>
            <a:ext cx="9721849" cy="3784799"/>
          </a:xfrm>
          <a:prstGeom prst="rect">
            <a:avLst/>
          </a:prstGeom>
        </p:spPr>
      </p:pic>
    </p:spTree>
    <p:extLst>
      <p:ext uri="{BB962C8B-B14F-4D97-AF65-F5344CB8AC3E}">
        <p14:creationId xmlns:p14="http://schemas.microsoft.com/office/powerpoint/2010/main" val="2292356543"/>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749175" y="489813"/>
            <a:ext cx="4918950" cy="4608279"/>
          </a:xfrm>
          <a:prstGeom prst="rect">
            <a:avLst/>
          </a:prstGeom>
        </p:spPr>
      </p:pic>
      <p:sp>
        <p:nvSpPr>
          <p:cNvPr id="4" name="Title 3"/>
          <p:cNvSpPr>
            <a:spLocks noGrp="1"/>
          </p:cNvSpPr>
          <p:nvPr>
            <p:ph type="title"/>
          </p:nvPr>
        </p:nvSpPr>
        <p:spPr/>
        <p:txBody>
          <a:bodyPr/>
          <a:lstStyle/>
          <a:p>
            <a:r>
              <a:rPr lang="en-US" dirty="0" smtClean="0"/>
              <a:t>Xamarin Installer</a:t>
            </a:r>
            <a:endParaRPr lang="en-US" dirty="0"/>
          </a:p>
        </p:txBody>
      </p:sp>
      <p:sp>
        <p:nvSpPr>
          <p:cNvPr id="5" name="Text Placeholder 4"/>
          <p:cNvSpPr>
            <a:spLocks noGrp="1"/>
          </p:cNvSpPr>
          <p:nvPr>
            <p:ph type="body" sz="quarter" idx="10"/>
          </p:nvPr>
        </p:nvSpPr>
        <p:spPr/>
        <p:txBody>
          <a:bodyPr/>
          <a:lstStyle/>
          <a:p>
            <a:r>
              <a:rPr lang="en-US" dirty="0" smtClean="0"/>
              <a:t>What does it install?</a:t>
            </a:r>
          </a:p>
          <a:p>
            <a:pPr lvl="1"/>
            <a:r>
              <a:rPr lang="en-US" dirty="0" smtClean="0"/>
              <a:t>Integration support into Visual Studio</a:t>
            </a:r>
          </a:p>
          <a:p>
            <a:pPr lvl="1"/>
            <a:r>
              <a:rPr lang="en-US" dirty="0" smtClean="0"/>
              <a:t>Java JDK</a:t>
            </a:r>
          </a:p>
          <a:p>
            <a:pPr lvl="1"/>
            <a:r>
              <a:rPr lang="en-US" dirty="0" smtClean="0"/>
              <a:t>Android SDK</a:t>
            </a:r>
          </a:p>
          <a:p>
            <a:pPr lvl="1"/>
            <a:r>
              <a:rPr lang="en-US" dirty="0"/>
              <a:t>GTK# </a:t>
            </a:r>
            <a:r>
              <a:rPr lang="en-US" sz="1800" i="1" dirty="0" smtClean="0"/>
              <a:t>(UI Toolkit </a:t>
            </a:r>
            <a:r>
              <a:rPr lang="en-US" sz="1800" i="1" dirty="0"/>
              <a:t>for mono and .</a:t>
            </a:r>
            <a:r>
              <a:rPr lang="en-US" sz="1800" i="1" dirty="0" smtClean="0"/>
              <a:t>NET)</a:t>
            </a:r>
            <a:endParaRPr lang="en-US" i="1" dirty="0" smtClean="0"/>
          </a:p>
          <a:p>
            <a:pPr lvl="1"/>
            <a:r>
              <a:rPr lang="en-US" dirty="0" smtClean="0"/>
              <a:t>Xamarin Studio</a:t>
            </a:r>
            <a:endParaRPr lang="en-US" dirty="0"/>
          </a:p>
        </p:txBody>
      </p:sp>
      <p:grpSp>
        <p:nvGrpSpPr>
          <p:cNvPr id="6" name="Group 5"/>
          <p:cNvGrpSpPr/>
          <p:nvPr/>
        </p:nvGrpSpPr>
        <p:grpSpPr>
          <a:xfrm>
            <a:off x="1138642" y="4196218"/>
            <a:ext cx="4798696" cy="2511469"/>
            <a:chOff x="824817" y="1548586"/>
            <a:chExt cx="9267767" cy="4644083"/>
          </a:xfrm>
        </p:grpSpPr>
        <p:pic>
          <p:nvPicPr>
            <p:cNvPr id="7" name="Picture 6"/>
            <p:cNvPicPr>
              <a:picLocks noChangeAspect="1"/>
            </p:cNvPicPr>
            <p:nvPr/>
          </p:nvPicPr>
          <p:blipFill>
            <a:blip r:embed="rId3"/>
            <a:stretch>
              <a:fillRect/>
            </a:stretch>
          </p:blipFill>
          <p:spPr>
            <a:xfrm>
              <a:off x="824817" y="1548586"/>
              <a:ext cx="9267767" cy="2738371"/>
            </a:xfrm>
            <a:prstGeom prst="rect">
              <a:avLst/>
            </a:prstGeom>
            <a:ln>
              <a:solidFill>
                <a:schemeClr val="bg1">
                  <a:lumMod val="65000"/>
                </a:schemeClr>
              </a:solidFill>
            </a:ln>
          </p:spPr>
        </p:pic>
        <p:pic>
          <p:nvPicPr>
            <p:cNvPr id="8" name="Picture 7"/>
            <p:cNvPicPr>
              <a:picLocks noChangeAspect="1"/>
            </p:cNvPicPr>
            <p:nvPr/>
          </p:nvPicPr>
          <p:blipFill>
            <a:blip r:embed="rId4"/>
            <a:stretch>
              <a:fillRect/>
            </a:stretch>
          </p:blipFill>
          <p:spPr>
            <a:xfrm>
              <a:off x="5458700" y="3350352"/>
              <a:ext cx="4355759" cy="2842317"/>
            </a:xfrm>
            <a:prstGeom prst="rect">
              <a:avLst/>
            </a:prstGeom>
          </p:spPr>
        </p:pic>
      </p:grpSp>
    </p:spTree>
    <p:extLst>
      <p:ext uri="{BB962C8B-B14F-4D97-AF65-F5344CB8AC3E}">
        <p14:creationId xmlns:p14="http://schemas.microsoft.com/office/powerpoint/2010/main" val="384875165"/>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91440" y="1333804"/>
            <a:ext cx="6454426" cy="5136585"/>
          </a:xfrm>
          <a:prstGeom prst="rect">
            <a:avLst/>
          </a:prstGeom>
        </p:spPr>
      </p:pic>
      <p:sp>
        <p:nvSpPr>
          <p:cNvPr id="3" name="Title 2"/>
          <p:cNvSpPr>
            <a:spLocks noGrp="1"/>
          </p:cNvSpPr>
          <p:nvPr>
            <p:ph type="title"/>
          </p:nvPr>
        </p:nvSpPr>
        <p:spPr/>
        <p:txBody>
          <a:bodyPr/>
          <a:lstStyle/>
          <a:p>
            <a:r>
              <a:rPr lang="en-US" dirty="0" smtClean="0"/>
              <a:t>Tools &gt; Options &gt; Xamarin</a:t>
            </a:r>
            <a:endParaRPr lang="en-US" dirty="0"/>
          </a:p>
        </p:txBody>
      </p:sp>
    </p:spTree>
    <p:extLst>
      <p:ext uri="{BB962C8B-B14F-4D97-AF65-F5344CB8AC3E}">
        <p14:creationId xmlns:p14="http://schemas.microsoft.com/office/powerpoint/2010/main" val="2855917243"/>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8000" dirty="0"/>
              <a:t>Developing Xamarin </a:t>
            </a:r>
            <a:r>
              <a:rPr lang="en-US" sz="8000" dirty="0" smtClean="0"/>
              <a:t>Apps</a:t>
            </a:r>
            <a:endParaRPr lang="en-US" sz="8000" dirty="0"/>
          </a:p>
        </p:txBody>
      </p:sp>
    </p:spTree>
    <p:extLst>
      <p:ext uri="{BB962C8B-B14F-4D97-AF65-F5344CB8AC3E}">
        <p14:creationId xmlns:p14="http://schemas.microsoft.com/office/powerpoint/2010/main" val="2751555912"/>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05481" y="1910306"/>
            <a:ext cx="5204110" cy="3595805"/>
          </a:xfrm>
          <a:prstGeom prst="rect">
            <a:avLst/>
          </a:prstGeom>
        </p:spPr>
      </p:pic>
      <p:pic>
        <p:nvPicPr>
          <p:cNvPr id="3" name="Picture 2"/>
          <p:cNvPicPr>
            <a:picLocks noChangeAspect="1"/>
          </p:cNvPicPr>
          <p:nvPr/>
        </p:nvPicPr>
        <p:blipFill>
          <a:blip r:embed="rId3"/>
          <a:stretch>
            <a:fillRect/>
          </a:stretch>
        </p:blipFill>
        <p:spPr>
          <a:xfrm>
            <a:off x="6751597" y="1818866"/>
            <a:ext cx="4924425" cy="4610100"/>
          </a:xfrm>
          <a:prstGeom prst="rect">
            <a:avLst/>
          </a:prstGeom>
        </p:spPr>
      </p:pic>
      <p:sp>
        <p:nvSpPr>
          <p:cNvPr id="4" name="Title 3"/>
          <p:cNvSpPr>
            <a:spLocks noGrp="1"/>
          </p:cNvSpPr>
          <p:nvPr>
            <p:ph type="title"/>
          </p:nvPr>
        </p:nvSpPr>
        <p:spPr/>
        <p:txBody>
          <a:bodyPr/>
          <a:lstStyle/>
          <a:p>
            <a:r>
              <a:rPr lang="en-US" dirty="0" smtClean="0"/>
              <a:t>Creating an Android App Project</a:t>
            </a:r>
            <a:endParaRPr lang="en-US" dirty="0"/>
          </a:p>
        </p:txBody>
      </p:sp>
    </p:spTree>
    <p:extLst>
      <p:ext uri="{BB962C8B-B14F-4D97-AF65-F5344CB8AC3E}">
        <p14:creationId xmlns:p14="http://schemas.microsoft.com/office/powerpoint/2010/main" val="727103479"/>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Layouts</a:t>
            </a:r>
            <a:endParaRPr lang="en-US" dirty="0"/>
          </a:p>
        </p:txBody>
      </p:sp>
      <p:sp>
        <p:nvSpPr>
          <p:cNvPr id="3" name="Text Placeholder 2"/>
          <p:cNvSpPr>
            <a:spLocks noGrp="1"/>
          </p:cNvSpPr>
          <p:nvPr>
            <p:ph type="body" sz="quarter" idx="10"/>
          </p:nvPr>
        </p:nvSpPr>
        <p:spPr/>
        <p:txBody>
          <a:bodyPr/>
          <a:lstStyle/>
          <a:p>
            <a:r>
              <a:rPr lang="en-US" dirty="0" smtClean="0"/>
              <a:t>UI layout decoupled from UI management code</a:t>
            </a:r>
          </a:p>
          <a:p>
            <a:pPr lvl="1"/>
            <a:r>
              <a:rPr lang="en-US" dirty="0" smtClean="0"/>
              <a:t>UI Layouts created in XML-based resource files with .</a:t>
            </a:r>
            <a:r>
              <a:rPr lang="en-US" dirty="0" err="1" smtClean="0"/>
              <a:t>axml</a:t>
            </a:r>
            <a:r>
              <a:rPr lang="en-US" dirty="0" smtClean="0"/>
              <a:t> extensions</a:t>
            </a:r>
          </a:p>
          <a:p>
            <a:pPr lvl="1"/>
            <a:r>
              <a:rPr lang="en-US" dirty="0" smtClean="0"/>
              <a:t>Visual Studio provides Android layout design editor</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19</a:t>
            </a:fld>
            <a:endParaRPr lang="en-US" dirty="0"/>
          </a:p>
        </p:txBody>
      </p:sp>
      <p:pic>
        <p:nvPicPr>
          <p:cNvPr id="7" name="Picture 6"/>
          <p:cNvPicPr>
            <a:picLocks noChangeAspect="1"/>
          </p:cNvPicPr>
          <p:nvPr/>
        </p:nvPicPr>
        <p:blipFill>
          <a:blip r:embed="rId2"/>
          <a:stretch>
            <a:fillRect/>
          </a:stretch>
        </p:blipFill>
        <p:spPr>
          <a:xfrm>
            <a:off x="314960" y="3172346"/>
            <a:ext cx="7284720" cy="2637425"/>
          </a:xfrm>
          <a:prstGeom prst="rect">
            <a:avLst/>
          </a:prstGeom>
          <a:ln>
            <a:solidFill>
              <a:schemeClr val="bg1">
                <a:lumMod val="65000"/>
              </a:schemeClr>
            </a:solidFill>
          </a:ln>
        </p:spPr>
      </p:pic>
      <p:pic>
        <p:nvPicPr>
          <p:cNvPr id="5" name="Picture 4"/>
          <p:cNvPicPr>
            <a:picLocks noChangeAspect="1"/>
          </p:cNvPicPr>
          <p:nvPr/>
        </p:nvPicPr>
        <p:blipFill>
          <a:blip r:embed="rId3"/>
          <a:stretch>
            <a:fillRect/>
          </a:stretch>
        </p:blipFill>
        <p:spPr>
          <a:xfrm>
            <a:off x="7284720" y="4671006"/>
            <a:ext cx="4813616" cy="2149924"/>
          </a:xfrm>
          <a:prstGeom prst="rect">
            <a:avLst/>
          </a:prstGeom>
          <a:ln>
            <a:solidFill>
              <a:schemeClr val="bg1">
                <a:lumMod val="65000"/>
              </a:schemeClr>
            </a:solidFill>
          </a:ln>
        </p:spPr>
      </p:pic>
      <p:cxnSp>
        <p:nvCxnSpPr>
          <p:cNvPr id="9" name="Straight Arrow Connector 8"/>
          <p:cNvCxnSpPr/>
          <p:nvPr/>
        </p:nvCxnSpPr>
        <p:spPr>
          <a:xfrm>
            <a:off x="6858000" y="4968240"/>
            <a:ext cx="335280" cy="71120"/>
          </a:xfrm>
          <a:prstGeom prst="straightConnector1">
            <a:avLst/>
          </a:prstGeom>
          <a:ln w="28575">
            <a:solidFill>
              <a:srgbClr val="C00000"/>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8620098"/>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2074029912"/>
              </p:ext>
            </p:extLst>
          </p:nvPr>
        </p:nvGraphicFramePr>
        <p:xfrm>
          <a:off x="438838" y="1244303"/>
          <a:ext cx="11225057" cy="4093821"/>
        </p:xfrm>
        <a:graphic>
          <a:graphicData uri="http://schemas.openxmlformats.org/drawingml/2006/table">
            <a:tbl>
              <a:tblPr firstRow="1" bandRow="1">
                <a:tableStyleId>{5C22544A-7EE6-4342-B048-85BDC9FD1C3A}</a:tableStyleId>
              </a:tblPr>
              <a:tblGrid>
                <a:gridCol w="11225057">
                  <a:extLst>
                    <a:ext uri="{9D8B030D-6E8A-4147-A177-3AD203B41FA5}">
                      <a16:colId xmlns="" xmlns:a16="http://schemas.microsoft.com/office/drawing/2014/main" val="1253488153"/>
                    </a:ext>
                  </a:extLst>
                </a:gridCol>
              </a:tblGrid>
              <a:tr h="1106101">
                <a:tc>
                  <a:txBody>
                    <a:bodyPr/>
                    <a:lstStyle/>
                    <a:p>
                      <a:r>
                        <a:rPr lang="en-US" sz="2400" dirty="0" smtClean="0"/>
                        <a:t>Deep Dive into Integrating Office 365 APIs with Web Applications</a:t>
                      </a:r>
                      <a:endParaRPr lang="en-US" sz="2400" dirty="0"/>
                    </a:p>
                  </a:txBody>
                  <a:tcPr marL="91403" marR="91403" marT="45701" marB="45701" anchor="ctr"/>
                </a:tc>
                <a:extLst>
                  <a:ext uri="{0D108BD9-81ED-4DB2-BD59-A6C34878D82A}">
                    <a16:rowId xmlns="" xmlns:a16="http://schemas.microsoft.com/office/drawing/2014/main" val="829859176"/>
                  </a:ext>
                </a:extLst>
              </a:tr>
              <a:tr h="417220">
                <a:tc>
                  <a:txBody>
                    <a:bodyPr/>
                    <a:lstStyle/>
                    <a:p>
                      <a:r>
                        <a:rPr lang="en-US" sz="1800" b="0" dirty="0" smtClean="0"/>
                        <a:t>Module 1: </a:t>
                      </a:r>
                      <a:r>
                        <a:rPr lang="en-GB" sz="1800" b="0" dirty="0" smtClean="0"/>
                        <a:t>Deep dive into Mobile Development with Office 365 and Cordova</a:t>
                      </a:r>
                      <a:endParaRPr lang="en-US" sz="1800" b="0" baseline="0" dirty="0" smtClean="0"/>
                    </a:p>
                  </a:txBody>
                  <a:tcPr marL="91403" marR="91403" marT="45701" marB="45701" anchor="ctr"/>
                </a:tc>
                <a:extLst>
                  <a:ext uri="{0D108BD9-81ED-4DB2-BD59-A6C34878D82A}">
                    <a16:rowId xmlns="" xmlns:a16="http://schemas.microsoft.com/office/drawing/2014/main" val="1946132611"/>
                  </a:ext>
                </a:extLst>
              </a:tr>
              <a:tr h="417220">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1800" b="1" dirty="0" smtClean="0"/>
                        <a:t>Module 2:</a:t>
                      </a:r>
                      <a:r>
                        <a:rPr lang="en-US" sz="1800" b="1" baseline="0" dirty="0" smtClean="0"/>
                        <a:t> </a:t>
                      </a:r>
                      <a:r>
                        <a:rPr lang="en-US" sz="1800" b="1" kern="1200" dirty="0" smtClean="0">
                          <a:solidFill>
                            <a:schemeClr val="dk1"/>
                          </a:solidFill>
                          <a:effectLst/>
                          <a:latin typeface="+mn-lt"/>
                          <a:ea typeface="+mn-ea"/>
                          <a:cs typeface="+mn-cs"/>
                        </a:rPr>
                        <a:t>Deep dive into native Universal Windows App Development with Office 365 APIs</a:t>
                      </a:r>
                      <a:endParaRPr lang="en-US" sz="1800" b="1" dirty="0" smtClean="0"/>
                    </a:p>
                  </a:txBody>
                  <a:tcPr marL="91403" marR="91403" marT="45701" marB="45701" anchor="ctr"/>
                </a:tc>
                <a:extLst>
                  <a:ext uri="{0D108BD9-81ED-4DB2-BD59-A6C34878D82A}">
                    <a16:rowId xmlns="" xmlns:a16="http://schemas.microsoft.com/office/drawing/2014/main" val="3204002662"/>
                  </a:ext>
                </a:extLst>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3:</a:t>
                      </a:r>
                      <a:r>
                        <a:rPr lang="en-US" sz="1800" b="0" baseline="0" dirty="0" smtClean="0"/>
                        <a:t> </a:t>
                      </a:r>
                      <a:r>
                        <a:rPr lang="en-US" sz="1800" b="1" kern="1200" dirty="0" smtClean="0">
                          <a:solidFill>
                            <a:schemeClr val="dk1"/>
                          </a:solidFill>
                          <a:effectLst/>
                          <a:latin typeface="+mn-lt"/>
                          <a:ea typeface="+mn-ea"/>
                          <a:cs typeface="+mn-cs"/>
                        </a:rPr>
                        <a:t>Deep dive into native Xamarin Development with Office 365 APIs</a:t>
                      </a:r>
                      <a:endParaRPr lang="en-US" sz="1800" b="0" dirty="0" smtClean="0"/>
                    </a:p>
                  </a:txBody>
                  <a:tcPr marL="91403" marR="91403" marT="45701" marB="45701" anchor="ctr"/>
                </a:tc>
                <a:extLst>
                  <a:ext uri="{0D108BD9-81ED-4DB2-BD59-A6C34878D82A}">
                    <a16:rowId xmlns="" xmlns:a16="http://schemas.microsoft.com/office/drawing/2014/main" val="4266278162"/>
                  </a:ext>
                </a:extLst>
              </a:tr>
              <a:tr h="48440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endParaRPr lang="en-US" sz="1800" b="1" dirty="0" smtClean="0"/>
                    </a:p>
                  </a:txBody>
                  <a:tcPr marL="91403" marR="91403" marT="45701" marB="45701" anchor="ctr"/>
                </a:tc>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endParaRPr lang="en-US" sz="1800" b="0" dirty="0" smtClean="0"/>
                    </a:p>
                  </a:txBody>
                  <a:tcPr marL="91403" marR="91403" marT="45701" marB="45701" anchor="ctr"/>
                </a:tc>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endParaRPr lang="en-US" sz="1800" b="0" dirty="0" smtClean="0"/>
                    </a:p>
                  </a:txBody>
                  <a:tcPr marL="91403" marR="91403" marT="45701" marB="45701" anchor="ctr"/>
                </a:tc>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endParaRPr lang="en-US" sz="1800" b="0" dirty="0" smtClean="0"/>
                    </a:p>
                  </a:txBody>
                  <a:tcPr marL="91403" marR="91403" marT="45701" marB="45701" anchor="ctr"/>
                </a:tc>
              </a:tr>
            </a:tbl>
          </a:graphicData>
        </a:graphic>
      </p:graphicFrame>
    </p:spTree>
    <p:extLst>
      <p:ext uri="{BB962C8B-B14F-4D97-AF65-F5344CB8AC3E}">
        <p14:creationId xmlns:p14="http://schemas.microsoft.com/office/powerpoint/2010/main" val="253683021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Activity-based User Interface Code</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20</a:t>
            </a:fld>
            <a:endParaRPr lang="en-US" dirty="0"/>
          </a:p>
        </p:txBody>
      </p:sp>
      <p:pic>
        <p:nvPicPr>
          <p:cNvPr id="4" name="Picture 3"/>
          <p:cNvPicPr>
            <a:picLocks noChangeAspect="1"/>
          </p:cNvPicPr>
          <p:nvPr/>
        </p:nvPicPr>
        <p:blipFill>
          <a:blip r:embed="rId2"/>
          <a:stretch>
            <a:fillRect/>
          </a:stretch>
        </p:blipFill>
        <p:spPr>
          <a:xfrm>
            <a:off x="1081386" y="1212827"/>
            <a:ext cx="9220854" cy="5186730"/>
          </a:xfrm>
          <a:prstGeom prst="rect">
            <a:avLst/>
          </a:prstGeom>
          <a:ln>
            <a:solidFill>
              <a:schemeClr val="bg1">
                <a:lumMod val="50000"/>
              </a:schemeClr>
            </a:solidFill>
          </a:ln>
        </p:spPr>
      </p:pic>
    </p:spTree>
    <p:extLst>
      <p:ext uri="{BB962C8B-B14F-4D97-AF65-F5344CB8AC3E}">
        <p14:creationId xmlns:p14="http://schemas.microsoft.com/office/powerpoint/2010/main" val="1396870545"/>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with an Android Emulator</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21</a:t>
            </a:fld>
            <a:endParaRPr lang="en-US" dirty="0"/>
          </a:p>
        </p:txBody>
      </p:sp>
      <p:pic>
        <p:nvPicPr>
          <p:cNvPr id="4" name="Picture 3"/>
          <p:cNvPicPr>
            <a:picLocks noChangeAspect="1"/>
          </p:cNvPicPr>
          <p:nvPr/>
        </p:nvPicPr>
        <p:blipFill>
          <a:blip r:embed="rId2"/>
          <a:stretch>
            <a:fillRect/>
          </a:stretch>
        </p:blipFill>
        <p:spPr>
          <a:xfrm>
            <a:off x="1984057" y="1310029"/>
            <a:ext cx="7637463" cy="5413033"/>
          </a:xfrm>
          <a:prstGeom prst="rect">
            <a:avLst/>
          </a:prstGeom>
        </p:spPr>
      </p:pic>
    </p:spTree>
    <p:extLst>
      <p:ext uri="{BB962C8B-B14F-4D97-AF65-F5344CB8AC3E}">
        <p14:creationId xmlns:p14="http://schemas.microsoft.com/office/powerpoint/2010/main" val="1998735227"/>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Creating and Testing an Android App using Xamarin</a:t>
            </a:r>
            <a:endParaRPr lang="en-US" dirty="0"/>
          </a:p>
        </p:txBody>
      </p:sp>
      <p:sp>
        <p:nvSpPr>
          <p:cNvPr id="3" name="Text Placeholder 2"/>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975500819"/>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for Office </a:t>
            </a:r>
            <a:r>
              <a:rPr lang="en-US" dirty="0" smtClean="0"/>
              <a:t>365</a:t>
            </a:r>
            <a:endParaRPr lang="en-US" dirty="0"/>
          </a:p>
        </p:txBody>
      </p:sp>
    </p:spTree>
    <p:extLst>
      <p:ext uri="{BB962C8B-B14F-4D97-AF65-F5344CB8AC3E}">
        <p14:creationId xmlns:p14="http://schemas.microsoft.com/office/powerpoint/2010/main" val="3717663138"/>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Connected Services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24</a:t>
            </a:fld>
            <a:endParaRPr lang="en-US" dirty="0"/>
          </a:p>
        </p:txBody>
      </p:sp>
      <p:pic>
        <p:nvPicPr>
          <p:cNvPr id="4" name="Picture 3"/>
          <p:cNvPicPr>
            <a:picLocks noChangeAspect="1"/>
          </p:cNvPicPr>
          <p:nvPr/>
        </p:nvPicPr>
        <p:blipFill>
          <a:blip r:embed="rId2"/>
          <a:stretch>
            <a:fillRect/>
          </a:stretch>
        </p:blipFill>
        <p:spPr>
          <a:xfrm>
            <a:off x="1448781" y="1648192"/>
            <a:ext cx="3791039" cy="2823579"/>
          </a:xfrm>
          <a:prstGeom prst="rect">
            <a:avLst/>
          </a:prstGeom>
          <a:ln>
            <a:solidFill>
              <a:schemeClr val="bg1">
                <a:lumMod val="85000"/>
              </a:schemeClr>
            </a:solidFill>
          </a:ln>
        </p:spPr>
      </p:pic>
      <p:pic>
        <p:nvPicPr>
          <p:cNvPr id="5" name="Picture 4"/>
          <p:cNvPicPr>
            <a:picLocks noChangeAspect="1"/>
          </p:cNvPicPr>
          <p:nvPr/>
        </p:nvPicPr>
        <p:blipFill>
          <a:blip r:embed="rId3"/>
          <a:stretch>
            <a:fillRect/>
          </a:stretch>
        </p:blipFill>
        <p:spPr>
          <a:xfrm>
            <a:off x="1417832" y="5212208"/>
            <a:ext cx="7010400" cy="1485900"/>
          </a:xfrm>
          <a:prstGeom prst="rect">
            <a:avLst/>
          </a:prstGeom>
          <a:solidFill>
            <a:schemeClr val="bg1">
              <a:lumMod val="50000"/>
            </a:schemeClr>
          </a:solidFill>
          <a:ln>
            <a:solidFill>
              <a:schemeClr val="bg1">
                <a:lumMod val="50000"/>
              </a:schemeClr>
            </a:solidFill>
          </a:ln>
        </p:spPr>
      </p:pic>
      <p:sp>
        <p:nvSpPr>
          <p:cNvPr id="8" name="Oval 7"/>
          <p:cNvSpPr/>
          <p:nvPr/>
        </p:nvSpPr>
        <p:spPr bwMode="auto">
          <a:xfrm>
            <a:off x="1417832" y="1234504"/>
            <a:ext cx="339048" cy="293607"/>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1</a:t>
            </a:r>
          </a:p>
        </p:txBody>
      </p:sp>
      <p:sp>
        <p:nvSpPr>
          <p:cNvPr id="9" name="TextBox 8"/>
          <p:cNvSpPr txBox="1"/>
          <p:nvPr/>
        </p:nvSpPr>
        <p:spPr>
          <a:xfrm>
            <a:off x="1869896" y="1236092"/>
            <a:ext cx="3869072" cy="307777"/>
          </a:xfrm>
          <a:prstGeom prst="rect">
            <a:avLst/>
          </a:prstGeom>
          <a:noFill/>
        </p:spPr>
        <p:txBody>
          <a:bodyPr wrap="none" lIns="0" tIns="0" rIns="0" bIns="0" rtlCol="0">
            <a:spAutoFit/>
          </a:bodyPr>
          <a:lstStyle/>
          <a:p>
            <a:r>
              <a:rPr lang="en-US" sz="2000" spc="-70" dirty="0" smtClean="0">
                <a:gradFill>
                  <a:gsLst>
                    <a:gs pos="2917">
                      <a:schemeClr val="bg2"/>
                    </a:gs>
                    <a:gs pos="95000">
                      <a:schemeClr val="bg2"/>
                    </a:gs>
                  </a:gsLst>
                  <a:lin ang="5400000" scaled="0"/>
                </a:gradFill>
              </a:rPr>
              <a:t>Project &gt; Add &gt; Connected Service…</a:t>
            </a:r>
          </a:p>
        </p:txBody>
      </p:sp>
      <p:sp>
        <p:nvSpPr>
          <p:cNvPr id="10" name="Oval 9"/>
          <p:cNvSpPr/>
          <p:nvPr/>
        </p:nvSpPr>
        <p:spPr bwMode="auto">
          <a:xfrm>
            <a:off x="1405844" y="4695186"/>
            <a:ext cx="339048" cy="293607"/>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2</a:t>
            </a:r>
          </a:p>
        </p:txBody>
      </p:sp>
      <p:sp>
        <p:nvSpPr>
          <p:cNvPr id="11" name="TextBox 10"/>
          <p:cNvSpPr txBox="1"/>
          <p:nvPr/>
        </p:nvSpPr>
        <p:spPr>
          <a:xfrm>
            <a:off x="1857908" y="4696774"/>
            <a:ext cx="1840760" cy="307777"/>
          </a:xfrm>
          <a:prstGeom prst="rect">
            <a:avLst/>
          </a:prstGeom>
          <a:noFill/>
        </p:spPr>
        <p:txBody>
          <a:bodyPr wrap="none" lIns="0" tIns="0" rIns="0" bIns="0" rtlCol="0">
            <a:spAutoFit/>
          </a:bodyPr>
          <a:lstStyle/>
          <a:p>
            <a:r>
              <a:rPr lang="en-US" sz="2000" spc="-70" dirty="0" smtClean="0">
                <a:gradFill>
                  <a:gsLst>
                    <a:gs pos="2917">
                      <a:schemeClr val="bg2"/>
                    </a:gs>
                    <a:gs pos="95000">
                      <a:schemeClr val="bg2"/>
                    </a:gs>
                  </a:gsLst>
                  <a:lin ang="5400000" scaled="0"/>
                </a:gradFill>
              </a:rPr>
              <a:t>Register your app</a:t>
            </a:r>
          </a:p>
        </p:txBody>
      </p:sp>
    </p:spTree>
    <p:extLst>
      <p:ext uri="{BB962C8B-B14F-4D97-AF65-F5344CB8AC3E}">
        <p14:creationId xmlns:p14="http://schemas.microsoft.com/office/powerpoint/2010/main" val="681123526"/>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Connected Services Permissions</a:t>
            </a:r>
            <a:endParaRPr lang="en-US" dirty="0"/>
          </a:p>
        </p:txBody>
      </p:sp>
      <p:sp>
        <p:nvSpPr>
          <p:cNvPr id="4" name="Slide Number Placeholder 3"/>
          <p:cNvSpPr>
            <a:spLocks noGrp="1"/>
          </p:cNvSpPr>
          <p:nvPr>
            <p:ph type="sldNum" sz="quarter" idx="12"/>
          </p:nvPr>
        </p:nvSpPr>
        <p:spPr>
          <a:xfrm>
            <a:off x="2051549" y="6638544"/>
            <a:ext cx="560686" cy="219456"/>
          </a:xfrm>
          <a:prstGeom prst="rect">
            <a:avLst/>
          </a:prstGeom>
        </p:spPr>
        <p:txBody>
          <a:bodyPr/>
          <a:lstStyle/>
          <a:p>
            <a:fld id="{727B4C2D-45E2-4621-8491-2995EB46A674}" type="slidenum">
              <a:rPr lang="en-US" smtClean="0"/>
              <a:pPr/>
              <a:t>25</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5236" y="1739819"/>
            <a:ext cx="5174955" cy="356036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12" y="1635883"/>
            <a:ext cx="3810330" cy="188992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112" y="3954582"/>
            <a:ext cx="3810330" cy="2088061"/>
          </a:xfrm>
          <a:prstGeom prst="rect">
            <a:avLst/>
          </a:prstGeom>
        </p:spPr>
      </p:pic>
      <p:sp>
        <p:nvSpPr>
          <p:cNvPr id="8" name="Oval 7"/>
          <p:cNvSpPr/>
          <p:nvPr/>
        </p:nvSpPr>
        <p:spPr bwMode="auto">
          <a:xfrm>
            <a:off x="5455236" y="1326518"/>
            <a:ext cx="339048" cy="293607"/>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3</a:t>
            </a:r>
          </a:p>
        </p:txBody>
      </p:sp>
      <p:sp>
        <p:nvSpPr>
          <p:cNvPr id="9" name="TextBox 8"/>
          <p:cNvSpPr txBox="1"/>
          <p:nvPr/>
        </p:nvSpPr>
        <p:spPr>
          <a:xfrm>
            <a:off x="5907300" y="1328106"/>
            <a:ext cx="3333990" cy="307777"/>
          </a:xfrm>
          <a:prstGeom prst="rect">
            <a:avLst/>
          </a:prstGeom>
          <a:noFill/>
        </p:spPr>
        <p:txBody>
          <a:bodyPr wrap="none" lIns="0" tIns="0" rIns="0" bIns="0" rtlCol="0">
            <a:spAutoFit/>
          </a:bodyPr>
          <a:lstStyle/>
          <a:p>
            <a:r>
              <a:rPr lang="en-US" sz="2000" spc="-70" dirty="0" smtClean="0">
                <a:gradFill>
                  <a:gsLst>
                    <a:gs pos="2917">
                      <a:schemeClr val="bg2"/>
                    </a:gs>
                    <a:gs pos="95000">
                      <a:schemeClr val="bg2"/>
                    </a:gs>
                  </a:gsLst>
                  <a:lin ang="5400000" scaled="0"/>
                </a:gradFill>
              </a:rPr>
              <a:t>Select required app permissions</a:t>
            </a:r>
          </a:p>
        </p:txBody>
      </p:sp>
      <p:cxnSp>
        <p:nvCxnSpPr>
          <p:cNvPr id="10" name="Straight Arrow Connector 9"/>
          <p:cNvCxnSpPr/>
          <p:nvPr/>
        </p:nvCxnSpPr>
        <p:spPr>
          <a:xfrm flipH="1" flipV="1">
            <a:off x="4438436" y="2486346"/>
            <a:ext cx="2106202" cy="246580"/>
          </a:xfrm>
          <a:prstGeom prst="straightConnector1">
            <a:avLst/>
          </a:prstGeom>
          <a:ln w="28575">
            <a:solidFill>
              <a:srgbClr val="C00000"/>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4592548" y="2876764"/>
            <a:ext cx="1952090" cy="1273996"/>
          </a:xfrm>
          <a:prstGeom prst="straightConnector1">
            <a:avLst/>
          </a:prstGeom>
          <a:ln w="28575">
            <a:solidFill>
              <a:srgbClr val="C00000"/>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5864245"/>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err="1" smtClean="0"/>
              <a:t>Nuget</a:t>
            </a:r>
            <a:r>
              <a:rPr lang="en-US" sz="4400" dirty="0" smtClean="0"/>
              <a:t> Packages Added with Connected Services</a:t>
            </a:r>
            <a:endParaRPr lang="en-US" sz="4400" dirty="0"/>
          </a:p>
        </p:txBody>
      </p:sp>
      <p:sp>
        <p:nvSpPr>
          <p:cNvPr id="3" name="Text Placeholder 2"/>
          <p:cNvSpPr>
            <a:spLocks noGrp="1"/>
          </p:cNvSpPr>
          <p:nvPr>
            <p:ph type="body" sz="quarter" idx="10"/>
          </p:nvPr>
        </p:nvSpPr>
        <p:spPr/>
        <p:txBody>
          <a:bodyPr/>
          <a:lstStyle/>
          <a:p>
            <a:r>
              <a:rPr lang="en-US" sz="2800" dirty="0" smtClean="0"/>
              <a:t>These packages are added to project when adding a Connected Service</a:t>
            </a:r>
          </a:p>
          <a:p>
            <a:endParaRPr lang="en-US" sz="3200" dirty="0"/>
          </a:p>
          <a:p>
            <a:endParaRPr lang="en-US" sz="3200" dirty="0" smtClean="0"/>
          </a:p>
          <a:p>
            <a:endParaRPr lang="en-US" sz="3200"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26</a:t>
            </a:fld>
            <a:endParaRPr lang="en-US" dirty="0"/>
          </a:p>
        </p:txBody>
      </p:sp>
      <p:pic>
        <p:nvPicPr>
          <p:cNvPr id="14" name="Picture 13"/>
          <p:cNvPicPr>
            <a:picLocks noChangeAspect="1"/>
          </p:cNvPicPr>
          <p:nvPr/>
        </p:nvPicPr>
        <p:blipFill>
          <a:blip r:embed="rId3"/>
          <a:stretch>
            <a:fillRect/>
          </a:stretch>
        </p:blipFill>
        <p:spPr>
          <a:xfrm>
            <a:off x="914400" y="1998089"/>
            <a:ext cx="8077199" cy="4198129"/>
          </a:xfrm>
          <a:prstGeom prst="rect">
            <a:avLst/>
          </a:prstGeom>
        </p:spPr>
      </p:pic>
    </p:spTree>
    <p:extLst>
      <p:ext uri="{BB962C8B-B14F-4D97-AF65-F5344CB8AC3E}">
        <p14:creationId xmlns:p14="http://schemas.microsoft.com/office/powerpoint/2010/main" val="2699410269"/>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Assemblies Added with Connected Services</a:t>
            </a:r>
            <a:endParaRPr lang="en-US" sz="4800" dirty="0"/>
          </a:p>
        </p:txBody>
      </p:sp>
      <p:sp>
        <p:nvSpPr>
          <p:cNvPr id="3" name="Text Placeholder 2"/>
          <p:cNvSpPr>
            <a:spLocks noGrp="1"/>
          </p:cNvSpPr>
          <p:nvPr>
            <p:ph type="body" sz="quarter" idx="10"/>
          </p:nvPr>
        </p:nvSpPr>
        <p:spPr/>
        <p:txBody>
          <a:bodyPr/>
          <a:lstStyle/>
          <a:p>
            <a:r>
              <a:rPr lang="en-US" sz="2800" dirty="0" smtClean="0"/>
              <a:t>These assemblies are added to project when adding a Connected Service</a:t>
            </a:r>
          </a:p>
          <a:p>
            <a:endParaRPr lang="en-US" sz="3200" dirty="0"/>
          </a:p>
          <a:p>
            <a:endParaRPr lang="en-US" sz="3200" dirty="0" smtClean="0"/>
          </a:p>
          <a:p>
            <a:endParaRPr lang="en-US" sz="3200"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27</a:t>
            </a:fld>
            <a:endParaRPr lang="en-US" dirty="0"/>
          </a:p>
        </p:txBody>
      </p:sp>
      <p:pic>
        <p:nvPicPr>
          <p:cNvPr id="12" name="Picture 11"/>
          <p:cNvPicPr>
            <a:picLocks noChangeAspect="1"/>
          </p:cNvPicPr>
          <p:nvPr/>
        </p:nvPicPr>
        <p:blipFill>
          <a:blip r:embed="rId3"/>
          <a:stretch>
            <a:fillRect/>
          </a:stretch>
        </p:blipFill>
        <p:spPr>
          <a:xfrm>
            <a:off x="872163" y="1971830"/>
            <a:ext cx="2612717" cy="2387483"/>
          </a:xfrm>
          <a:prstGeom prst="rect">
            <a:avLst/>
          </a:prstGeom>
          <a:ln>
            <a:solidFill>
              <a:schemeClr val="bg1">
                <a:lumMod val="50000"/>
              </a:schemeClr>
            </a:solidFill>
          </a:ln>
        </p:spPr>
      </p:pic>
      <p:pic>
        <p:nvPicPr>
          <p:cNvPr id="13" name="Picture 12"/>
          <p:cNvPicPr>
            <a:picLocks noChangeAspect="1"/>
          </p:cNvPicPr>
          <p:nvPr/>
        </p:nvPicPr>
        <p:blipFill rotWithShape="1">
          <a:blip r:embed="rId4"/>
          <a:srcRect b="14426"/>
          <a:stretch/>
        </p:blipFill>
        <p:spPr>
          <a:xfrm>
            <a:off x="3920015" y="2593403"/>
            <a:ext cx="7748110" cy="2644296"/>
          </a:xfrm>
          <a:prstGeom prst="rect">
            <a:avLst/>
          </a:prstGeom>
          <a:ln>
            <a:solidFill>
              <a:schemeClr val="bg1">
                <a:lumMod val="50000"/>
              </a:schemeClr>
            </a:solidFill>
          </a:ln>
        </p:spPr>
      </p:pic>
    </p:spTree>
    <p:extLst>
      <p:ext uri="{BB962C8B-B14F-4D97-AF65-F5344CB8AC3E}">
        <p14:creationId xmlns:p14="http://schemas.microsoft.com/office/powerpoint/2010/main" val="1445184588"/>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73760" y="1335991"/>
            <a:ext cx="10277474" cy="4682856"/>
          </a:xfrm>
          <a:prstGeom prst="rect">
            <a:avLst/>
          </a:prstGeom>
          <a:ln>
            <a:solidFill>
              <a:schemeClr val="bg1">
                <a:lumMod val="50000"/>
              </a:schemeClr>
            </a:solidFill>
          </a:ln>
        </p:spPr>
      </p:pic>
      <p:sp>
        <p:nvSpPr>
          <p:cNvPr id="3" name="Title 2"/>
          <p:cNvSpPr>
            <a:spLocks noGrp="1"/>
          </p:cNvSpPr>
          <p:nvPr>
            <p:ph type="title"/>
          </p:nvPr>
        </p:nvSpPr>
        <p:spPr/>
        <p:txBody>
          <a:bodyPr/>
          <a:lstStyle/>
          <a:p>
            <a:r>
              <a:rPr lang="en-US" dirty="0" smtClean="0"/>
              <a:t>C# Code to Authenticate the User</a:t>
            </a:r>
            <a:endParaRPr lang="en-US" dirty="0"/>
          </a:p>
        </p:txBody>
      </p:sp>
    </p:spTree>
    <p:extLst>
      <p:ext uri="{BB962C8B-B14F-4D97-AF65-F5344CB8AC3E}">
        <p14:creationId xmlns:p14="http://schemas.microsoft.com/office/powerpoint/2010/main" val="2351952195"/>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Office 365 Contacts</a:t>
            </a:r>
            <a:endParaRPr lang="en-US" dirty="0"/>
          </a:p>
        </p:txBody>
      </p:sp>
      <p:sp>
        <p:nvSpPr>
          <p:cNvPr id="3" name="Text Placeholder 2"/>
          <p:cNvSpPr>
            <a:spLocks noGrp="1"/>
          </p:cNvSpPr>
          <p:nvPr>
            <p:ph type="body" sz="quarter" idx="10"/>
          </p:nvPr>
        </p:nvSpPr>
        <p:spPr/>
        <p:txBody>
          <a:bodyPr/>
          <a:lstStyle/>
          <a:p>
            <a:r>
              <a:rPr lang="en-US" sz="3600" dirty="0"/>
              <a:t>Common API operations</a:t>
            </a:r>
          </a:p>
          <a:p>
            <a:pPr lvl="1"/>
            <a:r>
              <a:rPr lang="en-US" sz="2000" dirty="0" smtClean="0"/>
              <a:t>Reading contacts</a:t>
            </a:r>
          </a:p>
          <a:p>
            <a:pPr lvl="1"/>
            <a:r>
              <a:rPr lang="en-US" sz="2000" dirty="0" smtClean="0"/>
              <a:t>Searching for contacts</a:t>
            </a:r>
          </a:p>
          <a:p>
            <a:pPr lvl="1"/>
            <a:r>
              <a:rPr lang="en-US" sz="2000" dirty="0" smtClean="0"/>
              <a:t>Creating contacts</a:t>
            </a:r>
            <a:endParaRPr lang="en-US" sz="2000" dirty="0"/>
          </a:p>
          <a:p>
            <a:pPr lvl="1"/>
            <a:r>
              <a:rPr lang="en-US" sz="2000" dirty="0"/>
              <a:t>Deleting </a:t>
            </a:r>
            <a:r>
              <a:rPr lang="en-US" sz="2000" dirty="0" smtClean="0"/>
              <a:t>contacts</a:t>
            </a:r>
            <a:endParaRPr lang="en-US" sz="2000" dirty="0"/>
          </a:p>
          <a:p>
            <a:pPr lvl="1"/>
            <a:r>
              <a:rPr lang="en-US" sz="2000" dirty="0"/>
              <a:t>Editing events</a:t>
            </a:r>
          </a:p>
          <a:p>
            <a:endParaRPr lang="en-US" dirty="0"/>
          </a:p>
        </p:txBody>
      </p:sp>
      <p:sp>
        <p:nvSpPr>
          <p:cNvPr id="4" name="Slide Number Placeholder 3"/>
          <p:cNvSpPr>
            <a:spLocks noGrp="1"/>
          </p:cNvSpPr>
          <p:nvPr>
            <p:ph type="sldNum" sz="quarter" idx="12"/>
          </p:nvPr>
        </p:nvSpPr>
        <p:spPr>
          <a:xfrm>
            <a:off x="520700" y="6502297"/>
            <a:ext cx="560686" cy="219456"/>
          </a:xfrm>
        </p:spPr>
        <p:txBody>
          <a:bodyPr/>
          <a:lstStyle/>
          <a:p>
            <a:fld id="{727B4C2D-45E2-4621-8491-2995EB46A674}" type="slidenum">
              <a:rPr lang="en-US" smtClean="0"/>
              <a:pPr/>
              <a:t>29</a:t>
            </a:fld>
            <a:endParaRPr lang="en-US" dirty="0"/>
          </a:p>
        </p:txBody>
      </p:sp>
      <p:pic>
        <p:nvPicPr>
          <p:cNvPr id="6" name="Picture 5"/>
          <p:cNvPicPr>
            <a:picLocks noChangeAspect="1"/>
          </p:cNvPicPr>
          <p:nvPr/>
        </p:nvPicPr>
        <p:blipFill rotWithShape="1">
          <a:blip r:embed="rId2"/>
          <a:srcRect b="21734"/>
          <a:stretch/>
        </p:blipFill>
        <p:spPr>
          <a:xfrm>
            <a:off x="1623317" y="4055168"/>
            <a:ext cx="8293643" cy="2447129"/>
          </a:xfrm>
          <a:prstGeom prst="rect">
            <a:avLst/>
          </a:prstGeom>
          <a:ln>
            <a:solidFill>
              <a:schemeClr val="bg1">
                <a:lumMod val="50000"/>
              </a:schemeClr>
            </a:solidFill>
          </a:ln>
        </p:spPr>
      </p:pic>
      <p:grpSp>
        <p:nvGrpSpPr>
          <p:cNvPr id="9" name="Group 8"/>
          <p:cNvGrpSpPr/>
          <p:nvPr/>
        </p:nvGrpSpPr>
        <p:grpSpPr>
          <a:xfrm>
            <a:off x="7454569" y="1945448"/>
            <a:ext cx="2952750" cy="3488624"/>
            <a:chOff x="4618037" y="1497713"/>
            <a:chExt cx="2952750" cy="3488624"/>
          </a:xfrm>
        </p:grpSpPr>
        <p:pic>
          <p:nvPicPr>
            <p:cNvPr id="7" name="Picture 6"/>
            <p:cNvPicPr>
              <a:picLocks noChangeAspect="1"/>
            </p:cNvPicPr>
            <p:nvPr/>
          </p:nvPicPr>
          <p:blipFill>
            <a:blip r:embed="rId3"/>
            <a:stretch>
              <a:fillRect/>
            </a:stretch>
          </p:blipFill>
          <p:spPr>
            <a:xfrm>
              <a:off x="4618037" y="1871662"/>
              <a:ext cx="2952750" cy="3114675"/>
            </a:xfrm>
            <a:prstGeom prst="rect">
              <a:avLst/>
            </a:prstGeom>
            <a:ln>
              <a:solidFill>
                <a:schemeClr val="bg1">
                  <a:lumMod val="50000"/>
                </a:schemeClr>
              </a:solidFill>
            </a:ln>
          </p:spPr>
        </p:pic>
        <p:sp>
          <p:nvSpPr>
            <p:cNvPr id="8" name="Rectangle 7"/>
            <p:cNvSpPr/>
            <p:nvPr/>
          </p:nvSpPr>
          <p:spPr bwMode="auto">
            <a:xfrm>
              <a:off x="4618037" y="1497713"/>
              <a:ext cx="2952750" cy="373949"/>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Contact</a:t>
              </a:r>
            </a:p>
          </p:txBody>
        </p:sp>
      </p:grpSp>
    </p:spTree>
    <p:extLst>
      <p:ext uri="{BB962C8B-B14F-4D97-AF65-F5344CB8AC3E}">
        <p14:creationId xmlns:p14="http://schemas.microsoft.com/office/powerpoint/2010/main" val="2316552749"/>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sz="4800" b="1" dirty="0" smtClean="0"/>
              <a:t>Deep Dive </a:t>
            </a:r>
            <a:r>
              <a:rPr lang="en-GB" sz="4800" b="1" dirty="0"/>
              <a:t>into native </a:t>
            </a:r>
            <a:r>
              <a:rPr lang="en-GB" sz="4800" b="1" dirty="0" err="1"/>
              <a:t>Xamarin</a:t>
            </a:r>
            <a:r>
              <a:rPr lang="en-GB" sz="4800" b="1" dirty="0"/>
              <a:t> Development with Office 365 APIs</a:t>
            </a:r>
            <a:endParaRPr lang="en-US" dirty="0"/>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endParaRPr lang="en-US" dirty="0" smtClean="0"/>
          </a:p>
          <a:p>
            <a:r>
              <a:rPr lang="en-US" dirty="0" smtClean="0"/>
              <a:t>Speaker</a:t>
            </a:r>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19112" y="1375154"/>
            <a:ext cx="10593705" cy="4333158"/>
          </a:xfrm>
          <a:prstGeom prst="rect">
            <a:avLst/>
          </a:prstGeom>
          <a:ln>
            <a:solidFill>
              <a:schemeClr val="bg1">
                <a:lumMod val="50000"/>
              </a:schemeClr>
            </a:solidFill>
          </a:ln>
        </p:spPr>
      </p:pic>
      <p:sp>
        <p:nvSpPr>
          <p:cNvPr id="4" name="Title 3"/>
          <p:cNvSpPr>
            <a:spLocks noGrp="1"/>
          </p:cNvSpPr>
          <p:nvPr>
            <p:ph type="title"/>
          </p:nvPr>
        </p:nvSpPr>
        <p:spPr/>
        <p:txBody>
          <a:bodyPr/>
          <a:lstStyle/>
          <a:p>
            <a:r>
              <a:rPr lang="en-US" dirty="0" smtClean="0"/>
              <a:t>Programming with Office 365 Contacts</a:t>
            </a:r>
            <a:endParaRPr lang="en-US" dirty="0"/>
          </a:p>
        </p:txBody>
      </p:sp>
    </p:spTree>
    <p:extLst>
      <p:ext uri="{BB962C8B-B14F-4D97-AF65-F5344CB8AC3E}">
        <p14:creationId xmlns:p14="http://schemas.microsoft.com/office/powerpoint/2010/main" val="210923711"/>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Authentication Flow</a:t>
            </a:r>
            <a:endParaRPr lang="en-US" dirty="0"/>
          </a:p>
        </p:txBody>
      </p:sp>
      <p:sp>
        <p:nvSpPr>
          <p:cNvPr id="3" name="Slide Number Placeholder 2"/>
          <p:cNvSpPr>
            <a:spLocks noGrp="1"/>
          </p:cNvSpPr>
          <p:nvPr>
            <p:ph type="sldNum" sz="quarter" idx="12"/>
          </p:nvPr>
        </p:nvSpPr>
        <p:spPr>
          <a:xfrm>
            <a:off x="419100" y="6399557"/>
            <a:ext cx="560686" cy="219456"/>
          </a:xfrm>
        </p:spPr>
        <p:txBody>
          <a:bodyPr/>
          <a:lstStyle/>
          <a:p>
            <a:fld id="{727B4C2D-45E2-4621-8491-2995EB46A674}" type="slidenum">
              <a:rPr lang="en-US" smtClean="0"/>
              <a:pPr/>
              <a:t>31</a:t>
            </a:fld>
            <a:endParaRPr lang="en-US" dirty="0"/>
          </a:p>
        </p:txBody>
      </p:sp>
      <p:pic>
        <p:nvPicPr>
          <p:cNvPr id="4" name="Picture 3"/>
          <p:cNvPicPr>
            <a:picLocks noChangeAspect="1"/>
          </p:cNvPicPr>
          <p:nvPr/>
        </p:nvPicPr>
        <p:blipFill>
          <a:blip r:embed="rId2"/>
          <a:stretch>
            <a:fillRect/>
          </a:stretch>
        </p:blipFill>
        <p:spPr>
          <a:xfrm>
            <a:off x="325119" y="1448373"/>
            <a:ext cx="4677881" cy="3251984"/>
          </a:xfrm>
          <a:prstGeom prst="rect">
            <a:avLst/>
          </a:prstGeom>
        </p:spPr>
      </p:pic>
      <p:pic>
        <p:nvPicPr>
          <p:cNvPr id="5" name="Picture 4"/>
          <p:cNvPicPr>
            <a:picLocks noChangeAspect="1"/>
          </p:cNvPicPr>
          <p:nvPr/>
        </p:nvPicPr>
        <p:blipFill>
          <a:blip r:embed="rId3"/>
          <a:stretch>
            <a:fillRect/>
          </a:stretch>
        </p:blipFill>
        <p:spPr>
          <a:xfrm>
            <a:off x="2664060" y="1713774"/>
            <a:ext cx="4677881" cy="3251984"/>
          </a:xfrm>
          <a:prstGeom prst="rect">
            <a:avLst/>
          </a:prstGeom>
        </p:spPr>
      </p:pic>
      <p:pic>
        <p:nvPicPr>
          <p:cNvPr id="6" name="Picture 5"/>
          <p:cNvPicPr>
            <a:picLocks noChangeAspect="1"/>
          </p:cNvPicPr>
          <p:nvPr/>
        </p:nvPicPr>
        <p:blipFill>
          <a:blip r:embed="rId4"/>
          <a:stretch>
            <a:fillRect/>
          </a:stretch>
        </p:blipFill>
        <p:spPr>
          <a:xfrm>
            <a:off x="4928522" y="1979175"/>
            <a:ext cx="4677881" cy="3251984"/>
          </a:xfrm>
          <a:prstGeom prst="rect">
            <a:avLst/>
          </a:prstGeom>
        </p:spPr>
      </p:pic>
      <p:pic>
        <p:nvPicPr>
          <p:cNvPr id="7" name="Picture 6"/>
          <p:cNvPicPr>
            <a:picLocks noChangeAspect="1"/>
          </p:cNvPicPr>
          <p:nvPr/>
        </p:nvPicPr>
        <p:blipFill>
          <a:blip r:embed="rId5"/>
          <a:stretch>
            <a:fillRect/>
          </a:stretch>
        </p:blipFill>
        <p:spPr>
          <a:xfrm>
            <a:off x="7267463" y="2244576"/>
            <a:ext cx="4677881" cy="3251984"/>
          </a:xfrm>
          <a:prstGeom prst="rect">
            <a:avLst/>
          </a:prstGeom>
        </p:spPr>
      </p:pic>
    </p:spTree>
    <p:extLst>
      <p:ext uri="{BB962C8B-B14F-4D97-AF65-F5344CB8AC3E}">
        <p14:creationId xmlns:p14="http://schemas.microsoft.com/office/powerpoint/2010/main" val="18676476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Adding A Connected Service to a XAMARIN App</a:t>
            </a:r>
            <a:endParaRPr lang="en-US" dirty="0"/>
          </a:p>
        </p:txBody>
      </p:sp>
      <p:sp>
        <p:nvSpPr>
          <p:cNvPr id="3" name="Text Placeholder 2"/>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4105066289"/>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Portable Xamarin </a:t>
            </a:r>
            <a:r>
              <a:rPr lang="en-US" dirty="0" smtClean="0"/>
              <a:t>Apps</a:t>
            </a:r>
            <a:endParaRPr lang="en-US" dirty="0"/>
          </a:p>
        </p:txBody>
      </p:sp>
    </p:spTree>
    <p:extLst>
      <p:ext uri="{BB962C8B-B14F-4D97-AF65-F5344CB8AC3E}">
        <p14:creationId xmlns:p14="http://schemas.microsoft.com/office/powerpoint/2010/main" val="3417302205"/>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Some things can be shared</a:t>
            </a:r>
          </a:p>
          <a:p>
            <a:pPr lvl="1"/>
            <a:r>
              <a:rPr lang="en-US" dirty="0" smtClean="0"/>
              <a:t>Business logic</a:t>
            </a:r>
          </a:p>
          <a:p>
            <a:pPr lvl="1"/>
            <a:r>
              <a:rPr lang="en-US" dirty="0" smtClean="0"/>
              <a:t>Code to access services across the network</a:t>
            </a:r>
          </a:p>
          <a:p>
            <a:r>
              <a:rPr lang="en-US" dirty="0" smtClean="0"/>
              <a:t>Some things cannot be shared</a:t>
            </a:r>
          </a:p>
          <a:p>
            <a:pPr lvl="1"/>
            <a:r>
              <a:rPr lang="en-US" dirty="0" smtClean="0"/>
              <a:t>Code that manages the user experience because Android, iOS Windows Phone are very different</a:t>
            </a:r>
            <a:endParaRPr lang="en-US" dirty="0"/>
          </a:p>
        </p:txBody>
      </p:sp>
      <p:sp>
        <p:nvSpPr>
          <p:cNvPr id="3" name="Title 2"/>
          <p:cNvSpPr>
            <a:spLocks noGrp="1"/>
          </p:cNvSpPr>
          <p:nvPr>
            <p:ph type="title"/>
          </p:nvPr>
        </p:nvSpPr>
        <p:spPr/>
        <p:txBody>
          <a:bodyPr/>
          <a:lstStyle/>
          <a:p>
            <a:r>
              <a:rPr lang="en-US" dirty="0" smtClean="0"/>
              <a:t>Xamarin Cross-platform Development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34</a:t>
            </a:fld>
            <a:endParaRPr lang="en-US" dirty="0"/>
          </a:p>
        </p:txBody>
      </p:sp>
    </p:spTree>
    <p:extLst>
      <p:ext uri="{BB962C8B-B14F-4D97-AF65-F5344CB8AC3E}">
        <p14:creationId xmlns:p14="http://schemas.microsoft.com/office/powerpoint/2010/main" val="1154633360"/>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Creating a Xamarin Cross-Platform Solution</a:t>
            </a:r>
            <a:endParaRPr lang="en-US" sz="4800"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35</a:t>
            </a:fld>
            <a:endParaRPr lang="en-US" dirty="0"/>
          </a:p>
        </p:txBody>
      </p:sp>
      <p:pic>
        <p:nvPicPr>
          <p:cNvPr id="4" name="Picture 3"/>
          <p:cNvPicPr>
            <a:picLocks noChangeAspect="1"/>
          </p:cNvPicPr>
          <p:nvPr/>
        </p:nvPicPr>
        <p:blipFill>
          <a:blip r:embed="rId2"/>
          <a:stretch>
            <a:fillRect/>
          </a:stretch>
        </p:blipFill>
        <p:spPr>
          <a:xfrm>
            <a:off x="519112" y="1172326"/>
            <a:ext cx="6654550" cy="4597993"/>
          </a:xfrm>
          <a:prstGeom prst="rect">
            <a:avLst/>
          </a:prstGeom>
        </p:spPr>
      </p:pic>
    </p:spTree>
    <p:extLst>
      <p:ext uri="{BB962C8B-B14F-4D97-AF65-F5344CB8AC3E}">
        <p14:creationId xmlns:p14="http://schemas.microsoft.com/office/powerpoint/2010/main" val="1560813205"/>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Integrating an iOS Project</a:t>
            </a:r>
            <a:endParaRPr lang="en-US" dirty="0"/>
          </a:p>
        </p:txBody>
      </p:sp>
      <p:sp>
        <p:nvSpPr>
          <p:cNvPr id="5" name="Text Placeholder 4"/>
          <p:cNvSpPr>
            <a:spLocks noGrp="1"/>
          </p:cNvSpPr>
          <p:nvPr>
            <p:ph type="body" sz="quarter" idx="10"/>
          </p:nvPr>
        </p:nvSpPr>
        <p:spPr/>
        <p:txBody>
          <a:bodyPr/>
          <a:lstStyle/>
          <a:p>
            <a:r>
              <a:rPr lang="en-US" dirty="0" smtClean="0"/>
              <a:t>To build iOS apps you will needs a Mac</a:t>
            </a:r>
          </a:p>
          <a:p>
            <a:pPr lvl="1"/>
            <a:r>
              <a:rPr lang="en-US" dirty="0" smtClean="0"/>
              <a:t>Xamarin product orchestrates communication between Mac and Windows</a:t>
            </a:r>
          </a:p>
          <a:p>
            <a:pPr lvl="1"/>
            <a:r>
              <a:rPr lang="en-US" dirty="0" smtClean="0"/>
              <a:t>Windows PC with Visual Studio pairs with Mac computer</a:t>
            </a:r>
          </a:p>
          <a:p>
            <a:pPr lvl="1"/>
            <a:r>
              <a:rPr lang="en-US" dirty="0" smtClean="0"/>
              <a:t>Builds and debugging sessions can be initiated from Visual Studio</a:t>
            </a:r>
          </a:p>
          <a:p>
            <a:pPr lvl="1"/>
            <a:r>
              <a:rPr lang="en-US" dirty="0" smtClean="0"/>
              <a:t>App compilation done on the Mac</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36</a:t>
            </a:fld>
            <a:endParaRPr lang="en-US" dirty="0"/>
          </a:p>
        </p:txBody>
      </p:sp>
      <p:pic>
        <p:nvPicPr>
          <p:cNvPr id="4" name="Picture 3"/>
          <p:cNvPicPr>
            <a:picLocks noChangeAspect="1"/>
          </p:cNvPicPr>
          <p:nvPr/>
        </p:nvPicPr>
        <p:blipFill>
          <a:blip r:embed="rId2"/>
          <a:stretch>
            <a:fillRect/>
          </a:stretch>
        </p:blipFill>
        <p:spPr>
          <a:xfrm>
            <a:off x="1394207" y="3750597"/>
            <a:ext cx="3153729" cy="2868416"/>
          </a:xfrm>
          <a:prstGeom prst="rect">
            <a:avLst/>
          </a:prstGeom>
        </p:spPr>
      </p:pic>
    </p:spTree>
    <p:extLst>
      <p:ext uri="{BB962C8B-B14F-4D97-AF65-F5344CB8AC3E}">
        <p14:creationId xmlns:p14="http://schemas.microsoft.com/office/powerpoint/2010/main" val="1355264720"/>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43367" y="3491435"/>
            <a:ext cx="5600700" cy="2905125"/>
          </a:xfrm>
          <a:prstGeom prst="rect">
            <a:avLst/>
          </a:prstGeom>
          <a:ln>
            <a:solidFill>
              <a:schemeClr val="bg1">
                <a:lumMod val="50000"/>
              </a:schemeClr>
            </a:solidFill>
          </a:ln>
        </p:spPr>
      </p:pic>
      <p:sp>
        <p:nvSpPr>
          <p:cNvPr id="3" name="Title 2"/>
          <p:cNvSpPr>
            <a:spLocks noGrp="1"/>
          </p:cNvSpPr>
          <p:nvPr>
            <p:ph type="title"/>
          </p:nvPr>
        </p:nvSpPr>
        <p:spPr/>
        <p:txBody>
          <a:bodyPr/>
          <a:lstStyle/>
          <a:p>
            <a:r>
              <a:rPr lang="en-US" dirty="0" smtClean="0"/>
              <a:t>Portable Xamarin Solutions</a:t>
            </a:r>
            <a:endParaRPr lang="en-US" dirty="0"/>
          </a:p>
        </p:txBody>
      </p:sp>
      <p:sp>
        <p:nvSpPr>
          <p:cNvPr id="4" name="Text Placeholder 3"/>
          <p:cNvSpPr>
            <a:spLocks noGrp="1"/>
          </p:cNvSpPr>
          <p:nvPr>
            <p:ph type="body" sz="quarter" idx="10"/>
          </p:nvPr>
        </p:nvSpPr>
        <p:spPr/>
        <p:txBody>
          <a:bodyPr/>
          <a:lstStyle/>
          <a:p>
            <a:r>
              <a:rPr lang="en-US" dirty="0" smtClean="0"/>
              <a:t>Common code goes into portal library</a:t>
            </a:r>
          </a:p>
          <a:p>
            <a:r>
              <a:rPr lang="en-US" dirty="0" smtClean="0"/>
              <a:t>Each platform gets its own project and debug targets</a:t>
            </a:r>
          </a:p>
          <a:p>
            <a:r>
              <a:rPr lang="en-US" dirty="0" smtClean="0"/>
              <a:t>Connected Services Add to platform projects</a:t>
            </a:r>
            <a:endParaRPr lang="en-US" dirty="0"/>
          </a:p>
        </p:txBody>
      </p:sp>
    </p:spTree>
    <p:extLst>
      <p:ext uri="{BB962C8B-B14F-4D97-AF65-F5344CB8AC3E}">
        <p14:creationId xmlns:p14="http://schemas.microsoft.com/office/powerpoint/2010/main" val="879267327"/>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Examining a Xamarin  Cross-Platform Solution</a:t>
            </a:r>
            <a:endParaRPr lang="en-US" dirty="0"/>
          </a:p>
        </p:txBody>
      </p:sp>
      <p:sp>
        <p:nvSpPr>
          <p:cNvPr id="3" name="Text Placeholder 2"/>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528467950"/>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smtClean="0"/>
              <a:t>Xamarin Development Overview</a:t>
            </a:r>
          </a:p>
          <a:p>
            <a:r>
              <a:rPr lang="en-US" dirty="0" smtClean="0"/>
              <a:t>Developing Xamarin Apps</a:t>
            </a:r>
          </a:p>
          <a:p>
            <a:r>
              <a:rPr lang="en-US" dirty="0" smtClean="0"/>
              <a:t>Developing for Office 365</a:t>
            </a:r>
          </a:p>
          <a:p>
            <a:r>
              <a:rPr lang="en-US" dirty="0" smtClean="0"/>
              <a:t>Creating Portable Xamarin Apps</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a:t>S</a:t>
            </a:r>
            <a:r>
              <a:rPr lang="en-US" dirty="0" smtClean="0"/>
              <a:t>ummary</a:t>
            </a:r>
            <a:br>
              <a:rPr lang="en-US" dirty="0" smtClean="0"/>
            </a:br>
            <a:endParaRPr lang="en-US" dirty="0"/>
          </a:p>
        </p:txBody>
      </p:sp>
    </p:spTree>
    <p:extLst>
      <p:ext uri="{BB962C8B-B14F-4D97-AF65-F5344CB8AC3E}">
        <p14:creationId xmlns:p14="http://schemas.microsoft.com/office/powerpoint/2010/main" val="2415337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smtClean="0"/>
              <a:t>Xamarin Development Overview</a:t>
            </a:r>
          </a:p>
          <a:p>
            <a:r>
              <a:rPr lang="en-US" dirty="0" smtClean="0"/>
              <a:t>Developing Xamarin Apps</a:t>
            </a:r>
          </a:p>
          <a:p>
            <a:r>
              <a:rPr lang="en-US" dirty="0" smtClean="0"/>
              <a:t>Developing for Office 365</a:t>
            </a:r>
          </a:p>
          <a:p>
            <a:r>
              <a:rPr lang="en-US" dirty="0" smtClean="0"/>
              <a:t>Creating Portable Xamarin Apps</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39594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6600" dirty="0"/>
              <a:t>Xamarin Development Overview</a:t>
            </a:r>
          </a:p>
        </p:txBody>
      </p:sp>
    </p:spTree>
    <p:extLst>
      <p:ext uri="{BB962C8B-B14F-4D97-AF65-F5344CB8AC3E}">
        <p14:creationId xmlns:p14="http://schemas.microsoft.com/office/powerpoint/2010/main" val="385264600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Xamarin?</a:t>
            </a:r>
            <a:endParaRPr lang="en-US" dirty="0"/>
          </a:p>
        </p:txBody>
      </p:sp>
      <p:sp>
        <p:nvSpPr>
          <p:cNvPr id="3" name="Text Placeholder 2"/>
          <p:cNvSpPr>
            <a:spLocks noGrp="1"/>
          </p:cNvSpPr>
          <p:nvPr>
            <p:ph type="body" sz="quarter" idx="10"/>
          </p:nvPr>
        </p:nvSpPr>
        <p:spPr/>
        <p:txBody>
          <a:bodyPr/>
          <a:lstStyle/>
          <a:p>
            <a:r>
              <a:rPr lang="en-US" dirty="0" smtClean="0"/>
              <a:t>A Commercial Product</a:t>
            </a:r>
          </a:p>
          <a:p>
            <a:pPr lvl="1"/>
            <a:r>
              <a:rPr lang="en-US" dirty="0" smtClean="0"/>
              <a:t>You must pay for a Xamarin license</a:t>
            </a:r>
          </a:p>
          <a:p>
            <a:pPr lvl="1"/>
            <a:r>
              <a:rPr lang="en-US" dirty="0" smtClean="0"/>
              <a:t>You can get a free 30-day trial </a:t>
            </a:r>
            <a:r>
              <a:rPr lang="en-US" i="1" dirty="0" smtClean="0"/>
              <a:t>(90-day trial available for MSDN subscribers)</a:t>
            </a:r>
          </a:p>
          <a:p>
            <a:r>
              <a:rPr lang="en-US" dirty="0" smtClean="0"/>
              <a:t>Development toolset for cross-platform development</a:t>
            </a:r>
          </a:p>
          <a:p>
            <a:pPr lvl="1"/>
            <a:r>
              <a:rPr lang="en-US" dirty="0" smtClean="0"/>
              <a:t>Android</a:t>
            </a:r>
          </a:p>
          <a:p>
            <a:pPr lvl="1"/>
            <a:r>
              <a:rPr lang="en-US" dirty="0" smtClean="0"/>
              <a:t>iOS</a:t>
            </a:r>
          </a:p>
          <a:p>
            <a:pPr lvl="1"/>
            <a:r>
              <a:rPr lang="en-US" dirty="0" smtClean="0"/>
              <a:t>Windows Phone</a:t>
            </a:r>
          </a:p>
          <a:p>
            <a:r>
              <a:rPr lang="en-US" dirty="0" smtClean="0"/>
              <a:t>Development toolset based on the .NET framework</a:t>
            </a:r>
          </a:p>
          <a:p>
            <a:pPr lvl="1"/>
            <a:r>
              <a:rPr lang="en-US" dirty="0" smtClean="0"/>
              <a:t>You write code using C# and the .NET framework class libraries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6</a:t>
            </a:fld>
            <a:endParaRPr lang="en-US" dirty="0"/>
          </a:p>
        </p:txBody>
      </p:sp>
    </p:spTree>
    <p:extLst>
      <p:ext uri="{BB962C8B-B14F-4D97-AF65-F5344CB8AC3E}">
        <p14:creationId xmlns:p14="http://schemas.microsoft.com/office/powerpoint/2010/main" val="3646492210"/>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Supported Platforms</a:t>
            </a:r>
            <a:endParaRPr lang="en-US" dirty="0"/>
          </a:p>
        </p:txBody>
      </p:sp>
      <p:sp>
        <p:nvSpPr>
          <p:cNvPr id="3" name="Text Placeholder 2"/>
          <p:cNvSpPr>
            <a:spLocks noGrp="1"/>
          </p:cNvSpPr>
          <p:nvPr>
            <p:ph type="body" sz="quarter" idx="10"/>
          </p:nvPr>
        </p:nvSpPr>
        <p:spPr/>
        <p:txBody>
          <a:bodyPr/>
          <a:lstStyle/>
          <a:p>
            <a:r>
              <a:rPr lang="en-GB" dirty="0"/>
              <a:t>You can use </a:t>
            </a:r>
            <a:r>
              <a:rPr lang="en-GB" dirty="0" smtClean="0"/>
              <a:t>Xamarin to </a:t>
            </a:r>
            <a:r>
              <a:rPr lang="en-GB" dirty="0"/>
              <a:t>build apps for the following devices and platforms:</a:t>
            </a:r>
          </a:p>
          <a:p>
            <a:pPr lvl="1"/>
            <a:r>
              <a:rPr lang="en-GB" dirty="0" smtClean="0"/>
              <a:t>Android </a:t>
            </a:r>
            <a:r>
              <a:rPr lang="en-GB" dirty="0"/>
              <a:t>4 and later (4.4 provides the best developer experience)</a:t>
            </a:r>
          </a:p>
          <a:p>
            <a:pPr lvl="1"/>
            <a:r>
              <a:rPr lang="en-GB" dirty="0" smtClean="0"/>
              <a:t>iOS </a:t>
            </a:r>
            <a:r>
              <a:rPr lang="en-GB" dirty="0"/>
              <a:t>6 and iOS 7</a:t>
            </a:r>
          </a:p>
          <a:p>
            <a:pPr lvl="1"/>
            <a:r>
              <a:rPr lang="en-GB" dirty="0" smtClean="0"/>
              <a:t>Windows </a:t>
            </a:r>
            <a:r>
              <a:rPr lang="en-GB" dirty="0"/>
              <a:t>8 (Windows Store)</a:t>
            </a:r>
          </a:p>
          <a:p>
            <a:pPr lvl="1"/>
            <a:r>
              <a:rPr lang="en-GB" dirty="0" smtClean="0"/>
              <a:t>Windows </a:t>
            </a:r>
            <a:r>
              <a:rPr lang="en-GB" dirty="0"/>
              <a:t>Phone </a:t>
            </a:r>
            <a:r>
              <a:rPr lang="en-GB" dirty="0" smtClean="0"/>
              <a:t>8</a:t>
            </a:r>
            <a:endParaRPr lang="en-GB"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7</a:t>
            </a:fld>
            <a:endParaRPr lang="en-US" dirty="0"/>
          </a:p>
        </p:txBody>
      </p:sp>
      <p:pic>
        <p:nvPicPr>
          <p:cNvPr id="5" name="Picture 4"/>
          <p:cNvPicPr>
            <a:picLocks noChangeAspect="1"/>
          </p:cNvPicPr>
          <p:nvPr/>
        </p:nvPicPr>
        <p:blipFill>
          <a:blip r:embed="rId2"/>
          <a:stretch>
            <a:fillRect/>
          </a:stretch>
        </p:blipFill>
        <p:spPr>
          <a:xfrm>
            <a:off x="5041232" y="3333787"/>
            <a:ext cx="6955088" cy="3393043"/>
          </a:xfrm>
          <a:prstGeom prst="rect">
            <a:avLst/>
          </a:prstGeom>
          <a:ln>
            <a:solidFill>
              <a:schemeClr val="bg1">
                <a:lumMod val="85000"/>
              </a:schemeClr>
            </a:solidFill>
          </a:ln>
        </p:spPr>
      </p:pic>
    </p:spTree>
    <p:extLst>
      <p:ext uri="{BB962C8B-B14F-4D97-AF65-F5344CB8AC3E}">
        <p14:creationId xmlns:p14="http://schemas.microsoft.com/office/powerpoint/2010/main" val="4163391355"/>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with a Common Approach</a:t>
            </a:r>
            <a:endParaRPr lang="en-US" dirty="0"/>
          </a:p>
        </p:txBody>
      </p:sp>
      <p:sp>
        <p:nvSpPr>
          <p:cNvPr id="3" name="Text Placeholder 2"/>
          <p:cNvSpPr>
            <a:spLocks noGrp="1"/>
          </p:cNvSpPr>
          <p:nvPr>
            <p:ph type="body" sz="quarter" idx="10"/>
          </p:nvPr>
        </p:nvSpPr>
        <p:spPr/>
        <p:txBody>
          <a:bodyPr/>
          <a:lstStyle/>
          <a:p>
            <a:r>
              <a:rPr lang="en-US" dirty="0" smtClean="0"/>
              <a:t>Comparing Android, iOS and Windows Phone</a:t>
            </a:r>
          </a:p>
          <a:p>
            <a:pPr lvl="1"/>
            <a:r>
              <a:rPr lang="en-US" dirty="0" smtClean="0"/>
              <a:t>Significant differences in toolsets</a:t>
            </a:r>
          </a:p>
          <a:p>
            <a:pPr lvl="1"/>
            <a:r>
              <a:rPr lang="en-US" dirty="0"/>
              <a:t>Significant differences in </a:t>
            </a:r>
            <a:r>
              <a:rPr lang="en-US" dirty="0" smtClean="0"/>
              <a:t>UI/UX models</a:t>
            </a:r>
          </a:p>
          <a:p>
            <a:pPr lvl="1"/>
            <a:r>
              <a:rPr lang="en-US" dirty="0"/>
              <a:t>Significant differences </a:t>
            </a:r>
            <a:r>
              <a:rPr lang="en-US" dirty="0" smtClean="0"/>
              <a:t>in execution models</a:t>
            </a:r>
          </a:p>
          <a:p>
            <a:r>
              <a:rPr lang="en-US" dirty="0" smtClean="0"/>
              <a:t>Bringing CLR and .NET to Android and iOS is difficult</a:t>
            </a:r>
          </a:p>
          <a:p>
            <a:pPr lvl="1"/>
            <a:r>
              <a:rPr lang="en-US" dirty="0" smtClean="0"/>
              <a:t>Each platform has unique runtime environment</a:t>
            </a:r>
          </a:p>
          <a:p>
            <a:pPr lvl="1"/>
            <a:r>
              <a:rPr lang="en-US" dirty="0" smtClean="0"/>
              <a:t>Environments very different from CLR</a:t>
            </a:r>
          </a:p>
          <a:p>
            <a:pPr lvl="1"/>
            <a:r>
              <a:rPr lang="en-US" dirty="0" smtClean="0"/>
              <a:t>Both environments significantly difference from each other</a:t>
            </a:r>
          </a:p>
          <a:p>
            <a:pPr lvl="1"/>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8</a:t>
            </a:fld>
            <a:endParaRPr lang="en-US" dirty="0"/>
          </a:p>
        </p:txBody>
      </p:sp>
    </p:spTree>
    <p:extLst>
      <p:ext uri="{BB962C8B-B14F-4D97-AF65-F5344CB8AC3E}">
        <p14:creationId xmlns:p14="http://schemas.microsoft.com/office/powerpoint/2010/main" val="1796431704"/>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bwMode="auto">
          <a:xfrm>
            <a:off x="346841" y="3741683"/>
            <a:ext cx="11445765" cy="3116317"/>
          </a:xfrm>
          <a:prstGeom prst="roundRect">
            <a:avLst/>
          </a:prstGeom>
          <a:solidFill>
            <a:schemeClr val="accent3">
              <a:lumMod val="20000"/>
              <a:lumOff val="80000"/>
            </a:schemeClr>
          </a:solid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729290" y="4499103"/>
            <a:ext cx="2718103" cy="1526000"/>
          </a:xfrm>
          <a:prstGeom prst="rect">
            <a:avLst/>
          </a:prstGeom>
          <a:solidFill>
            <a:schemeClr val="accent4"/>
          </a:solidFill>
          <a:ln>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18288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Windows OS</a:t>
            </a:r>
          </a:p>
        </p:txBody>
      </p:sp>
      <p:sp>
        <p:nvSpPr>
          <p:cNvPr id="2" name="Title 1"/>
          <p:cNvSpPr>
            <a:spLocks noGrp="1"/>
          </p:cNvSpPr>
          <p:nvPr>
            <p:ph type="title"/>
          </p:nvPr>
        </p:nvSpPr>
        <p:spPr/>
        <p:txBody>
          <a:bodyPr/>
          <a:lstStyle/>
          <a:p>
            <a:r>
              <a:rPr lang="en-US" dirty="0" smtClean="0"/>
              <a:t>.NET on Android and iOS</a:t>
            </a:r>
            <a:endParaRPr lang="en-US" dirty="0"/>
          </a:p>
        </p:txBody>
      </p:sp>
      <p:sp>
        <p:nvSpPr>
          <p:cNvPr id="3" name="Text Placeholder 2"/>
          <p:cNvSpPr>
            <a:spLocks noGrp="1"/>
          </p:cNvSpPr>
          <p:nvPr>
            <p:ph type="body" sz="quarter" idx="10"/>
          </p:nvPr>
        </p:nvSpPr>
        <p:spPr/>
        <p:txBody>
          <a:bodyPr/>
          <a:lstStyle/>
          <a:p>
            <a:r>
              <a:rPr lang="en-US" sz="3600" dirty="0" smtClean="0"/>
              <a:t>CLR and .NET created for Windows</a:t>
            </a:r>
          </a:p>
          <a:p>
            <a:pPr lvl="1"/>
            <a:r>
              <a:rPr lang="en-US" sz="2000" dirty="0" smtClean="0"/>
              <a:t>CLR stands for “Common Language Runtime)</a:t>
            </a:r>
          </a:p>
          <a:p>
            <a:r>
              <a:rPr lang="en-US" sz="3600" dirty="0" smtClean="0"/>
              <a:t>CLR ported to Linux with Mono project</a:t>
            </a:r>
          </a:p>
          <a:p>
            <a:r>
              <a:rPr lang="en-US" sz="3600" dirty="0" smtClean="0"/>
              <a:t>Mono extended to Android and iOS as Free Software</a:t>
            </a:r>
            <a:endParaRPr lang="en-US" sz="3600" dirty="0"/>
          </a:p>
        </p:txBody>
      </p:sp>
      <p:sp>
        <p:nvSpPr>
          <p:cNvPr id="4" name="Slide Number Placeholder 3"/>
          <p:cNvSpPr>
            <a:spLocks noGrp="1"/>
          </p:cNvSpPr>
          <p:nvPr>
            <p:ph type="sldNum" sz="quarter" idx="12"/>
          </p:nvPr>
        </p:nvSpPr>
        <p:spPr>
          <a:xfrm>
            <a:off x="574786" y="6470742"/>
            <a:ext cx="560686" cy="219456"/>
          </a:xfrm>
        </p:spPr>
        <p:txBody>
          <a:bodyPr/>
          <a:lstStyle/>
          <a:p>
            <a:fld id="{727B4C2D-45E2-4621-8491-2995EB46A674}" type="slidenum">
              <a:rPr lang="en-US" smtClean="0"/>
              <a:pPr/>
              <a:t>9</a:t>
            </a:fld>
            <a:endParaRPr lang="en-US" dirty="0"/>
          </a:p>
        </p:txBody>
      </p:sp>
      <p:sp>
        <p:nvSpPr>
          <p:cNvPr id="7" name="Rounded Rectangle 6"/>
          <p:cNvSpPr/>
          <p:nvPr/>
        </p:nvSpPr>
        <p:spPr bwMode="auto">
          <a:xfrm>
            <a:off x="886945" y="4747097"/>
            <a:ext cx="2327945" cy="515006"/>
          </a:xfrm>
          <a:prstGeom prst="roundRect">
            <a:avLst/>
          </a:prstGeom>
          <a:solidFill>
            <a:schemeClr val="accent1"/>
          </a:solidFill>
          <a:ln>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CLR &amp; .NET</a:t>
            </a:r>
          </a:p>
        </p:txBody>
      </p:sp>
      <p:sp>
        <p:nvSpPr>
          <p:cNvPr id="8" name="Rectangle 7"/>
          <p:cNvSpPr/>
          <p:nvPr/>
        </p:nvSpPr>
        <p:spPr bwMode="auto">
          <a:xfrm>
            <a:off x="4562934" y="4499103"/>
            <a:ext cx="2718103" cy="1526000"/>
          </a:xfrm>
          <a:prstGeom prst="rect">
            <a:avLst/>
          </a:prstGeom>
          <a:solidFill>
            <a:schemeClr val="accent5">
              <a:lumMod val="40000"/>
              <a:lumOff val="60000"/>
            </a:schemeClr>
          </a:solidFill>
          <a:ln>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18288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Linux</a:t>
            </a:r>
          </a:p>
        </p:txBody>
      </p:sp>
      <p:sp>
        <p:nvSpPr>
          <p:cNvPr id="9" name="Rounded Rectangle 8"/>
          <p:cNvSpPr/>
          <p:nvPr/>
        </p:nvSpPr>
        <p:spPr bwMode="auto">
          <a:xfrm>
            <a:off x="4720589" y="4747097"/>
            <a:ext cx="2327945" cy="639084"/>
          </a:xfrm>
          <a:prstGeom prst="roundRect">
            <a:avLst/>
          </a:prstGeom>
          <a:solidFill>
            <a:schemeClr val="accent1"/>
          </a:solidFill>
          <a:ln>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Mono</a:t>
            </a:r>
          </a:p>
          <a:p>
            <a:pPr algn="ctr" defTabSz="914099" fontAlgn="base">
              <a:spcBef>
                <a:spcPct val="0"/>
              </a:spcBef>
              <a:spcAft>
                <a:spcPct val="0"/>
              </a:spcAft>
            </a:pPr>
            <a:r>
              <a:rPr lang="en-US" sz="1400" i="1" dirty="0" smtClean="0">
                <a:gradFill>
                  <a:gsLst>
                    <a:gs pos="0">
                      <a:srgbClr val="FFFFFF"/>
                    </a:gs>
                    <a:gs pos="100000">
                      <a:srgbClr val="FFFFFF"/>
                    </a:gs>
                  </a:gsLst>
                  <a:lin ang="5400000" scaled="0"/>
                </a:gradFill>
                <a:ea typeface="Segoe UI" pitchFamily="34" charset="0"/>
                <a:cs typeface="Segoe UI" pitchFamily="34" charset="0"/>
              </a:rPr>
              <a:t>CLR &amp; .NET</a:t>
            </a:r>
          </a:p>
        </p:txBody>
      </p:sp>
      <p:sp>
        <p:nvSpPr>
          <p:cNvPr id="10" name="Rectangle 9"/>
          <p:cNvSpPr/>
          <p:nvPr/>
        </p:nvSpPr>
        <p:spPr bwMode="auto">
          <a:xfrm>
            <a:off x="8396578" y="3962737"/>
            <a:ext cx="2870510" cy="1176110"/>
          </a:xfrm>
          <a:prstGeom prst="rect">
            <a:avLst/>
          </a:prstGeom>
          <a:solidFill>
            <a:schemeClr val="accent5">
              <a:lumMod val="60000"/>
              <a:lumOff val="40000"/>
            </a:schemeClr>
          </a:solidFill>
          <a:ln>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iOS</a:t>
            </a:r>
          </a:p>
        </p:txBody>
      </p:sp>
      <p:sp>
        <p:nvSpPr>
          <p:cNvPr id="11" name="Rounded Rectangle 10"/>
          <p:cNvSpPr/>
          <p:nvPr/>
        </p:nvSpPr>
        <p:spPr bwMode="auto">
          <a:xfrm>
            <a:off x="8554233" y="4175540"/>
            <a:ext cx="2458476" cy="446437"/>
          </a:xfrm>
          <a:prstGeom prst="roundRect">
            <a:avLst/>
          </a:prstGeom>
          <a:solidFill>
            <a:schemeClr val="accent1"/>
          </a:solidFill>
          <a:ln>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err="1" smtClean="0">
                <a:gradFill>
                  <a:gsLst>
                    <a:gs pos="0">
                      <a:srgbClr val="FFFFFF"/>
                    </a:gs>
                    <a:gs pos="100000">
                      <a:srgbClr val="FFFFFF"/>
                    </a:gs>
                  </a:gsLst>
                  <a:lin ang="5400000" scaled="0"/>
                </a:gradFill>
                <a:ea typeface="Segoe UI" pitchFamily="34" charset="0"/>
                <a:cs typeface="Segoe UI" pitchFamily="34" charset="0"/>
              </a:rPr>
              <a:t>MonoTouch</a:t>
            </a: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p:nvPr/>
        </p:nvSpPr>
        <p:spPr bwMode="auto">
          <a:xfrm>
            <a:off x="8422852" y="5365863"/>
            <a:ext cx="2870510" cy="1176110"/>
          </a:xfrm>
          <a:prstGeom prst="rect">
            <a:avLst/>
          </a:prstGeom>
          <a:solidFill>
            <a:schemeClr val="accent5">
              <a:lumMod val="75000"/>
            </a:schemeClr>
          </a:solidFill>
          <a:ln>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Android</a:t>
            </a:r>
          </a:p>
        </p:txBody>
      </p:sp>
      <p:sp>
        <p:nvSpPr>
          <p:cNvPr id="14" name="Rounded Rectangle 13"/>
          <p:cNvSpPr/>
          <p:nvPr/>
        </p:nvSpPr>
        <p:spPr bwMode="auto">
          <a:xfrm>
            <a:off x="8580507" y="5578666"/>
            <a:ext cx="2458476" cy="446437"/>
          </a:xfrm>
          <a:prstGeom prst="roundRect">
            <a:avLst/>
          </a:prstGeom>
          <a:solidFill>
            <a:schemeClr val="accent1"/>
          </a:solidFill>
          <a:ln>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Mono for Android</a:t>
            </a:r>
          </a:p>
        </p:txBody>
      </p:sp>
      <p:sp>
        <p:nvSpPr>
          <p:cNvPr id="25" name="Right Arrow 24"/>
          <p:cNvSpPr/>
          <p:nvPr/>
        </p:nvSpPr>
        <p:spPr bwMode="auto">
          <a:xfrm>
            <a:off x="3710152" y="5044966"/>
            <a:ext cx="756058" cy="441434"/>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6" name="Right Arrow 25"/>
          <p:cNvSpPr/>
          <p:nvPr/>
        </p:nvSpPr>
        <p:spPr bwMode="auto">
          <a:xfrm>
            <a:off x="7520143" y="4356534"/>
            <a:ext cx="756058" cy="441434"/>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7" name="Right Arrow 26"/>
          <p:cNvSpPr/>
          <p:nvPr/>
        </p:nvSpPr>
        <p:spPr bwMode="auto">
          <a:xfrm>
            <a:off x="7525400" y="5759669"/>
            <a:ext cx="756058" cy="441434"/>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107964546"/>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A593625-DB14-4FB0-B5A9-3269FA9C120B}">
  <ds:schemaRefs>
    <ds:schemaRef ds:uri="http://www.w3.org/XML/1998/namespace"/>
    <ds:schemaRef ds:uri="http://purl.org/dc/terms/"/>
    <ds:schemaRef ds:uri="5fad15d0-477e-40da-a20d-40d4ca777cbd"/>
    <ds:schemaRef ds:uri="http://purl.org/dc/elements/1.1/"/>
    <ds:schemaRef ds:uri="http://schemas.microsoft.com/office/2006/documentManagement/types"/>
    <ds:schemaRef ds:uri="http://purl.org/dc/dcmitype/"/>
    <ds:schemaRef ds:uri="http://schemas.microsoft.com/office/2006/metadata/properties"/>
    <ds:schemaRef ds:uri="http://schemas.openxmlformats.org/package/2006/metadata/core-properties"/>
    <ds:schemaRef ds:uri="http://schemas.microsoft.com/office/infopath/2007/PartnerControls"/>
  </ds:schemaRefs>
</ds:datastoreItem>
</file>

<file path=customXml/itemProps2.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1E0CE18-CA03-4891-9CD8-3448778E3D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1576</Words>
  <Application>Microsoft Office PowerPoint</Application>
  <PresentationFormat>Custom</PresentationFormat>
  <Paragraphs>218</Paragraphs>
  <Slides>40</Slides>
  <Notes>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40</vt:i4>
      </vt:variant>
    </vt:vector>
  </HeadingPairs>
  <TitlesOfParts>
    <vt:vector size="49" baseType="lpstr">
      <vt:lpstr>Arial</vt:lpstr>
      <vt:lpstr>Calibri</vt:lpstr>
      <vt:lpstr>Consolas</vt:lpstr>
      <vt:lpstr>Courier New</vt:lpstr>
      <vt:lpstr>Segoe UI</vt:lpstr>
      <vt:lpstr>Segoe UI Light</vt:lpstr>
      <vt:lpstr>Wingdings</vt:lpstr>
      <vt:lpstr>5-30055_Office Template 2012 - 16x9 - White Background</vt:lpstr>
      <vt:lpstr>5-30055_Office Template 2012 - 16x9 - Colored Accent Slides</vt:lpstr>
      <vt:lpstr>Office 365 Development</vt:lpstr>
      <vt:lpstr>Course Agenda</vt:lpstr>
      <vt:lpstr>Deep Dive into native Xamarin Development with Office 365 APIs</vt:lpstr>
      <vt:lpstr>Agenda </vt:lpstr>
      <vt:lpstr>Xamarin Development Overview</vt:lpstr>
      <vt:lpstr>What is Xamarin?</vt:lpstr>
      <vt:lpstr>Supported Platforms</vt:lpstr>
      <vt:lpstr>Challenges with a Common Approach</vt:lpstr>
      <vt:lpstr>.NET on Android and iOS</vt:lpstr>
      <vt:lpstr>The Xamarin Platform</vt:lpstr>
      <vt:lpstr>Xamarin on Android Architecture</vt:lpstr>
      <vt:lpstr>PowerPoint Presentation</vt:lpstr>
      <vt:lpstr>Xamarin on iOS Architecture</vt:lpstr>
      <vt:lpstr>Xamarin Setup</vt:lpstr>
      <vt:lpstr>Xamarin Installer</vt:lpstr>
      <vt:lpstr>Tools &gt; Options &gt; Xamarin</vt:lpstr>
      <vt:lpstr>Developing Xamarin Apps</vt:lpstr>
      <vt:lpstr>Creating an Android App Project</vt:lpstr>
      <vt:lpstr>Android Layouts</vt:lpstr>
      <vt:lpstr>Activity-based User Interface Code</vt:lpstr>
      <vt:lpstr>Debugging with an Android Emulator</vt:lpstr>
      <vt:lpstr>PowerPoint Presentation</vt:lpstr>
      <vt:lpstr>Developing for Office 365</vt:lpstr>
      <vt:lpstr>Adding Connected Services</vt:lpstr>
      <vt:lpstr>Connected Services Permissions</vt:lpstr>
      <vt:lpstr>Nuget Packages Added with Connected Services</vt:lpstr>
      <vt:lpstr>Assemblies Added with Connected Services</vt:lpstr>
      <vt:lpstr>C# Code to Authenticate the User</vt:lpstr>
      <vt:lpstr>Office 365 Contacts</vt:lpstr>
      <vt:lpstr>Programming with Office 365 Contacts</vt:lpstr>
      <vt:lpstr>Authentication Flow</vt:lpstr>
      <vt:lpstr>PowerPoint Presentation</vt:lpstr>
      <vt:lpstr>Creating Portable Xamarin Apps</vt:lpstr>
      <vt:lpstr>Xamarin Cross-platform Development</vt:lpstr>
      <vt:lpstr>Creating a Xamarin Cross-Platform Solution</vt:lpstr>
      <vt:lpstr>Integrating an iOS Project</vt:lpstr>
      <vt:lpstr>Portable Xamarin Solutions</vt:lpstr>
      <vt:lpstr>PowerPoint Presentation</vt:lpstr>
      <vt:lpstr>Summary </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2014-10-01T17:56:59Z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