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0"/>
  </p:notesMasterIdLst>
  <p:handoutMasterIdLst>
    <p:handoutMasterId r:id="rId51"/>
  </p:handoutMasterIdLst>
  <p:sldIdLst>
    <p:sldId id="256" r:id="rId5"/>
    <p:sldId id="257" r:id="rId6"/>
    <p:sldId id="302" r:id="rId7"/>
    <p:sldId id="308" r:id="rId8"/>
    <p:sldId id="260" r:id="rId9"/>
    <p:sldId id="261" r:id="rId10"/>
    <p:sldId id="262" r:id="rId11"/>
    <p:sldId id="263" r:id="rId12"/>
    <p:sldId id="264" r:id="rId13"/>
    <p:sldId id="265" r:id="rId14"/>
    <p:sldId id="266" r:id="rId15"/>
    <p:sldId id="267" r:id="rId16"/>
    <p:sldId id="268" r:id="rId17"/>
    <p:sldId id="269" r:id="rId18"/>
    <p:sldId id="303" r:id="rId19"/>
    <p:sldId id="271" r:id="rId20"/>
    <p:sldId id="272" r:id="rId21"/>
    <p:sldId id="273" r:id="rId22"/>
    <p:sldId id="274" r:id="rId23"/>
    <p:sldId id="275" r:id="rId24"/>
    <p:sldId id="276" r:id="rId25"/>
    <p:sldId id="277" r:id="rId26"/>
    <p:sldId id="278" r:id="rId27"/>
    <p:sldId id="279" r:id="rId28"/>
    <p:sldId id="280" r:id="rId29"/>
    <p:sldId id="304"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5" r:id="rId46"/>
    <p:sldId id="298" r:id="rId47"/>
    <p:sldId id="300" r:id="rId48"/>
    <p:sldId id="301"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6"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8D7"/>
    <a:srgbClr val="505050"/>
    <a:srgbClr val="D83B01"/>
    <a:srgbClr val="FFFFFF"/>
    <a:srgbClr val="262626"/>
    <a:srgbClr val="99ADD0"/>
    <a:srgbClr val="00BCF2"/>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2" autoAdjust="0"/>
  </p:normalViewPr>
  <p:slideViewPr>
    <p:cSldViewPr snapToGrid="0">
      <p:cViewPr varScale="1">
        <p:scale>
          <a:sx n="102" d="100"/>
          <a:sy n="102" d="100"/>
        </p:scale>
        <p:origin x="816" y="15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EBA5A7-AA8F-4687-A967-D9A1B764C84B}" type="datetime8">
              <a:rPr lang="en-US" smtClean="0">
                <a:latin typeface="Segoe UI" pitchFamily="34" charset="0"/>
              </a:rPr>
              <a:t>1/4/2017 11:50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8C890F7A-235E-47B2-A09E-E09517EFCF7B}" type="datetime8">
              <a:rPr lang="en-US" smtClean="0"/>
              <a:t>1/4/2017 11:49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9369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server-side pattern is great</a:t>
            </a:r>
            <a:r>
              <a:rPr lang="en-US" baseline="0" dirty="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a:p>
          <a:p>
            <a:r>
              <a:rPr lang="en-US" baseline="0" dirty="0"/>
              <a:t>In some scenarios, the external application associated with a SharePoint Add-in will be self-contained which means it has not need to call into SharePoint to access content. In other scenarios, the external application associated with a SharePoint Add-in will be required to call back into SharePoint to read and write content such as list items and/or documents within the host web or the Add-in web. </a:t>
            </a:r>
            <a:endParaRPr lang="en-US" dirty="0"/>
          </a:p>
          <a:p>
            <a:endParaRPr lang="en-US" dirty="0"/>
          </a:p>
        </p:txBody>
      </p:sp>
    </p:spTree>
    <p:extLst>
      <p:ext uri="{BB962C8B-B14F-4D97-AF65-F5344CB8AC3E}">
        <p14:creationId xmlns:p14="http://schemas.microsoft.com/office/powerpoint/2010/main" val="240801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56999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an Add-in is installed, SharePoint</a:t>
            </a:r>
            <a:r>
              <a:rPr lang="en-US" baseline="0" dirty="0"/>
              <a:t> creates a special SharePoint site (</a:t>
            </a:r>
            <a:r>
              <a:rPr lang="en-US" baseline="0" dirty="0" err="1"/>
              <a:t>SPWeb</a:t>
            </a:r>
            <a:r>
              <a:rPr lang="en-US" baseline="0" dirty="0"/>
              <a:t>) for the Add-in. This site, called an Add-in Web, is given it’s own top-level URL that is different from the hosting site. This unique URL enforces two things:</a:t>
            </a:r>
          </a:p>
          <a:p>
            <a:endParaRPr lang="en-US" baseline="0" dirty="0"/>
          </a:p>
          <a:p>
            <a:r>
              <a:rPr lang="en-US" baseline="0" dirty="0"/>
              <a:t>Blocking cross site scripting (XSS) – because the hosting site &amp; the Add-in Web are in different domains, browsers will block any script that tries to access resources in different domains.</a:t>
            </a:r>
          </a:p>
          <a:p>
            <a:endParaRPr lang="en-US" baseline="0" dirty="0"/>
          </a:p>
          <a:p>
            <a:r>
              <a:rPr lang="en-US" baseline="0" dirty="0"/>
              <a:t>Enforcing Add-in Permissions – Add-ins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111831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Consider an</a:t>
            </a:r>
            <a:r>
              <a:rPr lang="en-US" baseline="0" dirty="0"/>
              <a:t> Add-in installed in the </a:t>
            </a:r>
            <a:r>
              <a:rPr lang="en-US" baseline="0" dirty="0" err="1"/>
              <a:t>SPWeb</a:t>
            </a:r>
            <a:r>
              <a:rPr lang="en-US" baseline="0" dirty="0"/>
              <a:t> </a:t>
            </a:r>
            <a:r>
              <a:rPr lang="en-US" b="1" baseline="0" dirty="0"/>
              <a:t>http://intranet.contoso.com</a:t>
            </a:r>
          </a:p>
          <a:p>
            <a:pPr marL="171450" indent="-171450" algn="l">
              <a:buFont typeface="Arial" pitchFamily="34" charset="0"/>
              <a:buChar char="•"/>
            </a:pPr>
            <a:r>
              <a:rPr lang="en-US" baseline="0" dirty="0"/>
              <a:t>The Add-in URL will be (for example): </a:t>
            </a:r>
            <a:r>
              <a:rPr lang="en-US" b="1" baseline="0" dirty="0"/>
              <a:t>http://App-bf473b5225nn0f.Apps.contoso.com/SharePointAppTitle</a:t>
            </a:r>
          </a:p>
          <a:p>
            <a:pPr marL="171450" indent="-171450" algn="l">
              <a:buFont typeface="Arial" pitchFamily="34" charset="0"/>
              <a:buChar char="•"/>
            </a:pPr>
            <a:endParaRPr lang="en-US" b="1" baseline="0" dirty="0"/>
          </a:p>
          <a:p>
            <a:pPr marL="0" indent="0" algn="l">
              <a:buFont typeface="Arial" pitchFamily="34" charset="0"/>
              <a:buNone/>
            </a:pPr>
            <a:r>
              <a:rPr lang="en-US" b="0" baseline="0" dirty="0"/>
              <a:t>Dissecting the Add-in URL (use </a:t>
            </a:r>
            <a:r>
              <a:rPr lang="en-US" b="1" baseline="0" dirty="0"/>
              <a:t>http://fabrikam-AppUID.SharePoint.com/AppNAME</a:t>
            </a:r>
            <a:r>
              <a:rPr lang="en-US" b="0" baseline="0" dirty="0"/>
              <a:t> in the following explanation):</a:t>
            </a:r>
          </a:p>
          <a:p>
            <a:pPr marL="171450" indent="-171450" algn="l">
              <a:buFont typeface="Arial" pitchFamily="34" charset="0"/>
              <a:buChar char="•"/>
            </a:pPr>
            <a:r>
              <a:rPr lang="en-US" b="1" baseline="0" dirty="0" err="1"/>
              <a:t>AppUID</a:t>
            </a:r>
            <a:r>
              <a:rPr lang="en-US" b="1" baseline="0" dirty="0"/>
              <a:t>:</a:t>
            </a:r>
            <a:r>
              <a:rPr lang="en-US" b="0" baseline="0" dirty="0"/>
              <a:t> A unique 14 character identifier that is given to each Add-in installation in that particular customer / tenancy. This makes the domain unique for each Add-in.</a:t>
            </a:r>
          </a:p>
          <a:p>
            <a:pPr marL="171450" indent="-171450" algn="l">
              <a:buFont typeface="Arial" pitchFamily="34" charset="0"/>
              <a:buChar char="•"/>
            </a:pPr>
            <a:r>
              <a:rPr lang="en-US" b="1" baseline="0" dirty="0" err="1"/>
              <a:t>AppNAME</a:t>
            </a:r>
            <a:r>
              <a:rPr lang="en-US" b="1" baseline="0" dirty="0"/>
              <a:t>:</a:t>
            </a:r>
            <a:r>
              <a:rPr lang="en-US" b="0" baseline="0" dirty="0"/>
              <a:t> The name of the </a:t>
            </a:r>
            <a:r>
              <a:rPr lang="en-US" b="0" baseline="0" dirty="0" err="1"/>
              <a:t>SPWeb</a:t>
            </a:r>
            <a:r>
              <a:rPr lang="en-US" b="0" baseline="0" dirty="0"/>
              <a:t> folder under which the Add-in is installed. Currently this is a GUID and is automatically generated.</a:t>
            </a:r>
          </a:p>
          <a:p>
            <a:pPr marL="171450" indent="-171450" algn="l">
              <a:buFont typeface="Arial" pitchFamily="34" charset="0"/>
              <a:buChar char="•"/>
            </a:pPr>
            <a:endParaRPr lang="en-US" b="0" baseline="0" dirty="0"/>
          </a:p>
          <a:p>
            <a:pPr marL="0" indent="0" algn="l">
              <a:buFont typeface="Arial" pitchFamily="34" charset="0"/>
              <a:buNone/>
            </a:pPr>
            <a:r>
              <a:rPr lang="en-US" b="1" baseline="0" dirty="0"/>
              <a:t>On-Premises Deployment:</a:t>
            </a:r>
          </a:p>
          <a:p>
            <a:pPr marL="171450" indent="-171450" algn="l">
              <a:buFont typeface="Arial" pitchFamily="34" charset="0"/>
              <a:buChar char="•"/>
            </a:pPr>
            <a:r>
              <a:rPr lang="en-US" b="0" baseline="0" dirty="0"/>
              <a:t>In the case of an on-premise deployment, everything in the domain </a:t>
            </a:r>
            <a:r>
              <a:rPr lang="en-US" b="0" i="1" baseline="0" dirty="0"/>
              <a:t>except </a:t>
            </a:r>
            <a:r>
              <a:rPr lang="en-US" b="1" baseline="0" dirty="0" err="1"/>
              <a:t>AppUID</a:t>
            </a:r>
            <a:r>
              <a:rPr lang="en-US" b="0" baseline="0" dirty="0"/>
              <a:t> is configurable by the administrator; administrators can specify </a:t>
            </a:r>
            <a:r>
              <a:rPr lang="en-US" b="1" i="1" baseline="0" dirty="0"/>
              <a:t>tenant  </a:t>
            </a:r>
            <a:r>
              <a:rPr lang="en-US" b="0" baseline="0" dirty="0"/>
              <a:t>&amp; </a:t>
            </a:r>
            <a:r>
              <a:rPr lang="en-US" b="1" i="1" baseline="0" dirty="0"/>
              <a:t>domain.com </a:t>
            </a:r>
            <a:r>
              <a:rPr lang="en-US" b="0" baseline="0" dirty="0"/>
              <a:t>in the above scenario. This is set once while preparing the farm to support Add-ins.</a:t>
            </a:r>
          </a:p>
          <a:p>
            <a:pPr marL="171450" indent="-171450" algn="l">
              <a:buFont typeface="Arial" pitchFamily="34" charset="0"/>
              <a:buChar char="•"/>
            </a:pPr>
            <a:r>
              <a:rPr lang="en-US" b="0" baseline="0" dirty="0"/>
              <a:t>Developers have control over the </a:t>
            </a:r>
            <a:r>
              <a:rPr lang="en-US" b="1" baseline="0" dirty="0" err="1"/>
              <a:t>AppNAME</a:t>
            </a:r>
            <a:r>
              <a:rPr lang="en-US" b="1" baseline="0" dirty="0"/>
              <a:t> </a:t>
            </a:r>
            <a:r>
              <a:rPr lang="en-US" b="0" baseline="0" dirty="0"/>
              <a:t>within the </a:t>
            </a:r>
            <a:r>
              <a:rPr lang="en-US" b="0" baseline="0" dirty="0" err="1"/>
              <a:t>AppManifest</a:t>
            </a:r>
            <a:r>
              <a:rPr lang="en-US" b="0" baseline="0" dirty="0"/>
              <a:t> file of the Add-in package.</a:t>
            </a:r>
          </a:p>
          <a:p>
            <a:pPr marL="171450" indent="-171450" algn="l">
              <a:buFont typeface="Arial" pitchFamily="34" charset="0"/>
              <a:buChar char="•"/>
            </a:pPr>
            <a:r>
              <a:rPr lang="en-US" b="0" baseline="0" dirty="0"/>
              <a:t>Add-ins should be used with SSL when deployed to production. </a:t>
            </a:r>
          </a:p>
          <a:p>
            <a:pPr marL="171450" indent="-171450" algn="l">
              <a:buFont typeface="Arial" pitchFamily="34" charset="0"/>
              <a:buChar char="•"/>
            </a:pPr>
            <a:endParaRPr lang="en-US" b="0" baseline="0" dirty="0"/>
          </a:p>
          <a:p>
            <a:pPr marL="0" indent="0" algn="l">
              <a:buFont typeface="Arial" pitchFamily="34" charset="0"/>
              <a:buNone/>
            </a:pPr>
            <a:r>
              <a:rPr lang="en-US" b="1" baseline="0" dirty="0"/>
              <a:t>Hosted / Office 365 Deployment:</a:t>
            </a:r>
          </a:p>
          <a:p>
            <a:pPr marL="171450" indent="-171450" algn="l">
              <a:buFont typeface="Arial" pitchFamily="34" charset="0"/>
              <a:buChar char="•"/>
            </a:pPr>
            <a:r>
              <a:rPr lang="en-US" b="0" baseline="0" dirty="0"/>
              <a:t>In the case of a hosted deployment, the customer name (or tenant name) is determined when they create their account with Office 365 and it is not changed after that. The root domain (</a:t>
            </a:r>
            <a:r>
              <a:rPr lang="en-US" b="0" i="1" baseline="0" dirty="0"/>
              <a:t>domain.com in the above scenario</a:t>
            </a:r>
            <a:r>
              <a:rPr lang="en-US" b="0" baseline="0" dirty="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22853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20488A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102865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7521758-9349-4D25-A74D-E2171B900BD0}" type="datetime8">
              <a:rPr lang="en-US" smtClean="0"/>
              <a:t>1/4/2017 11:49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20</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539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consideration</a:t>
            </a:r>
            <a:r>
              <a:rPr lang="en-US" baseline="0" dirty="0"/>
              <a:t> when building Add-ins involves the scope of the Add-in. Will the Add-in be scoped to a SharePoint site (or a web) as a document library is, or will it be tenant scoped. Tenant scoped means that the Add-in may contain data for multiple tenants (customers) and partition each experience per customer.</a:t>
            </a:r>
          </a:p>
          <a:p>
            <a:endParaRPr lang="en-US" baseline="0" dirty="0"/>
          </a:p>
          <a:p>
            <a:r>
              <a:rPr lang="en-US" baseline="0" dirty="0"/>
              <a:t>Tenant scoped Add-ins can not reside in SharePoint… these types of Add-ins can only be implemented as cloud apps.</a:t>
            </a:r>
            <a:endParaRPr lang="en-US" dirty="0"/>
          </a:p>
        </p:txBody>
      </p:sp>
    </p:spTree>
    <p:extLst>
      <p:ext uri="{BB962C8B-B14F-4D97-AF65-F5344CB8AC3E}">
        <p14:creationId xmlns:p14="http://schemas.microsoft.com/office/powerpoint/2010/main" val="1573196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35672C7-1EA0-4E0E-88C8-F65E4E814EAC}" type="datetime8">
              <a:rPr lang="en-US" smtClean="0"/>
              <a:t>1/4/2017 11:49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5655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A09CB2D7-AEB8-40D0-9175-8739E34043E9}" type="datetime8">
              <a:rPr lang="en-US" smtClean="0"/>
              <a:t>1/4/2017 11:49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4467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20488A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107139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1/4/2017 11:49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43032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20488A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08: Introducing SharePoint Add-ins</a:t>
            </a:r>
            <a:endParaRPr lang="en-US" sz="1200" b="1" dirty="0">
              <a:solidFill>
                <a:srgbClr val="336699"/>
              </a:solidFill>
              <a:latin typeface="Arial"/>
            </a:endParaRPr>
          </a:p>
        </p:txBody>
      </p:sp>
    </p:spTree>
    <p:extLst>
      <p:ext uri="{BB962C8B-B14F-4D97-AF65-F5344CB8AC3E}">
        <p14:creationId xmlns:p14="http://schemas.microsoft.com/office/powerpoint/2010/main" val="37146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B398C1-A320-490F-880D-6C03BF346044}"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74151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968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21167B-6356-4825-BAD6-9AFB4F1E2B8D}"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994074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C5358A-F772-4A8C-94D3-2F26F91A3574}"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81217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9664546-7159-4082-93C8-E604AC115BAB}"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14315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F8CB78-6400-424F-9476-DD9DC72732CB}"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02913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F809EE7-AC04-4484-8844-B47F5C56F76F}" type="datetime8">
              <a:rPr lang="en-US" smtClean="0"/>
              <a:t>1/4/2017 11:49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9493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82BA7ED-FFA7-47D4-82DE-C5004868B90A}" type="datetime8">
              <a:rPr lang="en-US" smtClean="0"/>
              <a:t>1/4/2017 11:49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428800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509E05-EE16-4049-9E8B-594D0A26CE65}"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15144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address many of the challenges developers and site owners had in previous versions of SharePoint, Microsoft has introduced a new development option for SharePoint 2013: The SharePoint </a:t>
            </a:r>
            <a:r>
              <a:rPr lang="en-US" altLang="zh-CN" baseline="0" dirty="0"/>
              <a:t>Add-in</a:t>
            </a:r>
            <a:r>
              <a:rPr lang="en-US" baseline="0" dirty="0"/>
              <a:t> Model.</a:t>
            </a:r>
          </a:p>
          <a:p>
            <a:endParaRPr lang="en-US" baseline="0" dirty="0"/>
          </a:p>
          <a:p>
            <a:r>
              <a:rPr lang="en-US" baseline="0" dirty="0"/>
              <a:t>In this new model Add-ins do not necessary live within SharePoint. Instead the Add-in’s business logic executes within the context of the client (browser) or externally from SharePoint. This external option could be another non-SharePoint Web server or a cloud server. Add-ins are also more secure in that when they need to access SharePoint resources such as lists and libraries they must be explicitly granted permissions to do so. This is implemented using OAuth. When an Add-in is created, the developer specifies which permission the Add-in needs in order to function. When the Add-in is installed, the user installing the Add-in is prompted to accept the permission requests the Add-in needs (if they deny the permissions, the Add-in is not installed). Once granted permissions, the Add-ins can then talk to SharePoint using the Client Side Object Model (CSOM) or using some of the new OData services in SharePoint.</a:t>
            </a:r>
          </a:p>
          <a:p>
            <a:endParaRPr lang="en-US" baseline="0" dirty="0"/>
          </a:p>
          <a:p>
            <a:r>
              <a:rPr lang="en-US" baseline="0" dirty="0"/>
              <a:t>Developers can build Add-ins and submit them to a marketplace making it easy for customers to acquire these applications.</a:t>
            </a:r>
            <a:endParaRPr lang="en-US" dirty="0"/>
          </a:p>
        </p:txBody>
      </p:sp>
    </p:spTree>
    <p:extLst>
      <p:ext uri="{BB962C8B-B14F-4D97-AF65-F5344CB8AC3E}">
        <p14:creationId xmlns:p14="http://schemas.microsoft.com/office/powerpoint/2010/main" val="532958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03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a:latin typeface="Segoe UI Light" pitchFamily="34" charset="0"/>
              </a:rPr>
              <a:t>It’s worth spending some time taking</a:t>
            </a:r>
            <a:r>
              <a:rPr lang="en-US" sz="900" baseline="0" dirty="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a:latin typeface="Segoe UI Light" pitchFamily="34" charset="0"/>
            </a:endParaRPr>
          </a:p>
          <a:p>
            <a:pPr lvl="0"/>
            <a:endParaRPr lang="en-US" sz="900" dirty="0">
              <a:latin typeface="Segoe UI Light" pitchFamily="34" charset="0"/>
            </a:endParaRPr>
          </a:p>
          <a:p>
            <a:pPr lvl="0"/>
            <a:r>
              <a:rPr lang="en-US" sz="900" dirty="0">
                <a:latin typeface="Segoe UI Light" pitchFamily="34" charset="0"/>
              </a:rPr>
              <a:t>With</a:t>
            </a:r>
            <a:r>
              <a:rPr lang="en-US" sz="900" baseline="0" dirty="0">
                <a:latin typeface="Segoe UI Light" pitchFamily="34" charset="0"/>
              </a:rPr>
              <a:t> the latest version of SharePoint we’re making it easier to bring together </a:t>
            </a:r>
            <a:r>
              <a:rPr lang="en-US" sz="900" dirty="0">
                <a:latin typeface="Segoe UI Light" pitchFamily="34" charset="0"/>
              </a:rPr>
              <a:t>rich web services and data to create powerful new Add-ins. </a:t>
            </a:r>
            <a:r>
              <a:rPr lang="en-US" sz="900" i="0" kern="1200" dirty="0">
                <a:solidFill>
                  <a:schemeClr val="tx1"/>
                </a:solidFill>
                <a:effectLst/>
                <a:latin typeface="Segoe UI" panose="020B0502040204020203" pitchFamily="34" charset="0"/>
                <a:ea typeface="+mn-ea"/>
                <a:cs typeface="Segoe UI" panose="020B0502040204020203" pitchFamily="34" charset="0"/>
              </a:rPr>
              <a:t>Add-ins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Segoe UI Light" pitchFamily="34" charset="0"/>
              </a:rPr>
              <a:t>Today</a:t>
            </a:r>
            <a:r>
              <a:rPr lang="en-US" sz="900" baseline="0" dirty="0">
                <a:latin typeface="Segoe UI Light" pitchFamily="34" charset="0"/>
              </a:rPr>
              <a:t> there are more than 700,000 SharePoint application developers and with this release we’re providing them with a place to surface their Add-ins through </a:t>
            </a:r>
            <a:r>
              <a:rPr lang="en-US" sz="1200" kern="1200" dirty="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C446D52D-C14C-4B68-9646-B57290576D20}" type="datetime8">
              <a:rPr lang="en-US" smtClean="0">
                <a:solidFill>
                  <a:prstClr val="black"/>
                </a:solidFill>
              </a:rPr>
              <a:t>1/4/2017 11:49 AM</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101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SharePoint and add an Add-in</a:t>
            </a:r>
            <a:r>
              <a:rPr lang="en-US" baseline="0" dirty="0"/>
              <a:t> from the Office Store (ex: Weather Widget, Tiny Links, </a:t>
            </a:r>
            <a:r>
              <a:rPr lang="en-US" baseline="0" dirty="0" err="1"/>
              <a:t>etc</a:t>
            </a:r>
            <a:r>
              <a:rPr lang="en-US" baseline="0" dirty="0"/>
              <a:t>)</a:t>
            </a:r>
            <a:endParaRPr lang="en-US" dirty="0"/>
          </a:p>
        </p:txBody>
      </p:sp>
      <p:sp>
        <p:nvSpPr>
          <p:cNvPr id="4" name="Date Placeholder 3"/>
          <p:cNvSpPr>
            <a:spLocks noGrp="1"/>
          </p:cNvSpPr>
          <p:nvPr>
            <p:ph type="dt" idx="10"/>
          </p:nvPr>
        </p:nvSpPr>
        <p:spPr/>
        <p:txBody>
          <a:bodyPr/>
          <a:lstStyle/>
          <a:p>
            <a:fld id="{4011894F-80C3-4323-9F49-7F638770B228}" type="datetime8">
              <a:rPr lang="en-US" smtClean="0"/>
              <a:t>1/4/2017 11:49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851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768B217-95E3-443D-88D8-7A16ADD5BDCE}" type="datetime8">
              <a:rPr lang="en-US" smtClean="0"/>
              <a:t>1/4/2017 11:49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80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653474-0622-40E8-8FD7-5F98BDCE1C47}" type="datetime8">
              <a:rPr lang="en-US" smtClean="0"/>
              <a:t>1/4/2017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2629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The client-side pattern typically</a:t>
            </a:r>
            <a:r>
              <a:rPr lang="en-US" baseline="0" dirty="0"/>
              <a:t> involves adding HTML pages, CSS files and JavaScript files to the Add-in web. This makes it possible to </a:t>
            </a:r>
            <a:r>
              <a:rPr lang="en-US" dirty="0"/>
              <a:t>add client-side code behind the pages of your Add-in. You can also add quite a few other elements to the Add-in web as well. Here is a short list of what you can add.</a:t>
            </a:r>
          </a:p>
          <a:p>
            <a:pPr marL="171450" indent="-171450">
              <a:buFont typeface="Arial" pitchFamily="34" charset="0"/>
              <a:buChar char="•"/>
            </a:pPr>
            <a:r>
              <a:rPr lang="en-US" dirty="0"/>
              <a:t>Site columns</a:t>
            </a:r>
          </a:p>
          <a:p>
            <a:pPr marL="171450" indent="-171450">
              <a:buFont typeface="Arial" pitchFamily="34" charset="0"/>
              <a:buChar char="•"/>
            </a:pPr>
            <a:r>
              <a:rPr lang="en-US" dirty="0"/>
              <a:t>Content types</a:t>
            </a:r>
          </a:p>
          <a:p>
            <a:pPr marL="171450" indent="-171450">
              <a:buFont typeface="Arial" pitchFamily="34" charset="0"/>
              <a:buChar char="•"/>
            </a:pPr>
            <a:r>
              <a:rPr lang="en-US" dirty="0"/>
              <a:t>List definitions</a:t>
            </a:r>
          </a:p>
          <a:p>
            <a:pPr marL="171450" indent="-171450">
              <a:buFont typeface="Arial" pitchFamily="34" charset="0"/>
              <a:buChar char="•"/>
            </a:pPr>
            <a:r>
              <a:rPr lang="en-US" dirty="0"/>
              <a:t>List instances</a:t>
            </a:r>
          </a:p>
          <a:p>
            <a:pPr marL="171450" indent="-171450">
              <a:buFont typeface="Arial" pitchFamily="34" charset="0"/>
              <a:buChar char="•"/>
            </a:pPr>
            <a:r>
              <a:rPr lang="en-US" dirty="0"/>
              <a:t>Site Pages</a:t>
            </a:r>
          </a:p>
          <a:p>
            <a:pPr marL="171450" indent="-171450">
              <a:buFont typeface="Arial" pitchFamily="34" charset="0"/>
              <a:buChar char="•"/>
            </a:pPr>
            <a:r>
              <a:rPr lang="en-US" dirty="0"/>
              <a:t>Web Part Pages</a:t>
            </a:r>
          </a:p>
          <a:p>
            <a:pPr marL="171450" indent="-171450">
              <a:buFont typeface="Arial" pitchFamily="34" charset="0"/>
              <a:buChar char="•"/>
            </a:pPr>
            <a:r>
              <a:rPr lang="en-US" dirty="0"/>
              <a:t>Web Parts</a:t>
            </a:r>
          </a:p>
          <a:p>
            <a:pPr marL="171450" indent="-171450">
              <a:buFont typeface="Arial" pitchFamily="34" charset="0"/>
              <a:buChar char="•"/>
            </a:pPr>
            <a:r>
              <a:rPr lang="en-US" dirty="0"/>
              <a:t>Custom Master Pages</a:t>
            </a:r>
          </a:p>
          <a:p>
            <a:pPr marL="171450" indent="-171450">
              <a:buFont typeface="Arial" pitchFamily="34" charset="0"/>
              <a:buChar char="•"/>
            </a:pPr>
            <a:endParaRPr lang="en-US" dirty="0"/>
          </a:p>
        </p:txBody>
      </p:sp>
    </p:spTree>
    <p:extLst>
      <p:ext uri="{BB962C8B-B14F-4D97-AF65-F5344CB8AC3E}">
        <p14:creationId xmlns:p14="http://schemas.microsoft.com/office/powerpoint/2010/main" val="395419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server-side pattern is great</a:t>
            </a:r>
            <a:r>
              <a:rPr lang="en-US" baseline="0" dirty="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a:p>
          <a:p>
            <a:r>
              <a:rPr lang="en-US" baseline="0" dirty="0"/>
              <a:t>In some scenarios, the external application associated with a SharePoint Add-in will be self-contained which means it has not need to call into SharePoint to access content. In other scenarios, the external application associated with a SharePoint Add-in will be required to call back into SharePoint to read and write content such as list items and/or documents within the host web or the Add-in web. </a:t>
            </a:r>
            <a:endParaRPr lang="en-US" dirty="0"/>
          </a:p>
          <a:p>
            <a:endParaRPr lang="en-US" dirty="0"/>
          </a:p>
        </p:txBody>
      </p:sp>
    </p:spTree>
    <p:extLst>
      <p:ext uri="{BB962C8B-B14F-4D97-AF65-F5344CB8AC3E}">
        <p14:creationId xmlns:p14="http://schemas.microsoft.com/office/powerpoint/2010/main" val="3915283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7.xml"/><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s://aka.ms/sppnp-samples"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msdn.microsoft.com/en-us/pnp_articles/office-365-development-patterns-and-practices-solution-guidance"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54383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SharePoint add-ins</a:t>
            </a:r>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4813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0" indent="0">
              <a:buNone/>
            </a:pPr>
            <a:r>
              <a:rPr lang="en-US" dirty="0"/>
              <a:t>Lists/Libraries</a:t>
            </a:r>
          </a:p>
          <a:p>
            <a:pPr marL="0" indent="0">
              <a:buNone/>
            </a:pPr>
            <a:r>
              <a:rPr lang="en-US" dirty="0"/>
              <a:t>Web parts</a:t>
            </a:r>
          </a:p>
          <a:p>
            <a:pPr marL="0" indent="0">
              <a:buNone/>
            </a:pPr>
            <a:r>
              <a:rPr lang="en-US" dirty="0"/>
              <a:t>Site columns</a:t>
            </a:r>
          </a:p>
          <a:p>
            <a:pPr marL="0" indent="0">
              <a:buNone/>
            </a:pPr>
            <a:r>
              <a:rPr lang="en-US" dirty="0"/>
              <a:t>Content types</a:t>
            </a:r>
          </a:p>
          <a:p>
            <a:pPr marL="0" indent="0">
              <a:buNone/>
            </a:pPr>
            <a:r>
              <a:rPr lang="en-US" dirty="0"/>
              <a:t>Remote event receivers</a:t>
            </a:r>
          </a:p>
          <a:p>
            <a:pPr marL="0" indent="0">
              <a:buNone/>
            </a:pPr>
            <a:r>
              <a:rPr lang="en-US" dirty="0"/>
              <a:t>Workflows</a:t>
            </a:r>
          </a:p>
        </p:txBody>
      </p:sp>
      <p:sp>
        <p:nvSpPr>
          <p:cNvPr id="3" name="Title 2"/>
          <p:cNvSpPr>
            <a:spLocks noGrp="1"/>
          </p:cNvSpPr>
          <p:nvPr>
            <p:ph type="title"/>
          </p:nvPr>
        </p:nvSpPr>
        <p:spPr/>
        <p:txBody>
          <a:bodyPr/>
          <a:lstStyle/>
          <a:p>
            <a:r>
              <a:rPr lang="en-US" dirty="0"/>
              <a:t>SharePoint building blocks</a:t>
            </a:r>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p>
        </p:txBody>
      </p:sp>
    </p:spTree>
    <p:extLst>
      <p:ext uri="{BB962C8B-B14F-4D97-AF65-F5344CB8AC3E}">
        <p14:creationId xmlns:p14="http://schemas.microsoft.com/office/powerpoint/2010/main" val="17893700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add-ins</a:t>
            </a:r>
          </a:p>
        </p:txBody>
      </p:sp>
      <p:sp>
        <p:nvSpPr>
          <p:cNvPr id="26" name="Rectangle 25"/>
          <p:cNvSpPr/>
          <p:nvPr/>
        </p:nvSpPr>
        <p:spPr>
          <a:xfrm>
            <a:off x="6579327"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Azure</a:t>
            </a:r>
          </a:p>
        </p:txBody>
      </p:sp>
      <p:sp>
        <p:nvSpPr>
          <p:cNvPr id="27" name="Rectangle 26"/>
          <p:cNvSpPr/>
          <p:nvPr/>
        </p:nvSpPr>
        <p:spPr>
          <a:xfrm>
            <a:off x="6579327"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Apache</a:t>
            </a:r>
          </a:p>
        </p:txBody>
      </p:sp>
      <p:sp>
        <p:nvSpPr>
          <p:cNvPr id="28" name="Oval 28"/>
          <p:cNvSpPr/>
          <p:nvPr/>
        </p:nvSpPr>
        <p:spPr>
          <a:xfrm>
            <a:off x="6654406"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Web</a:t>
            </a:r>
          </a:p>
        </p:txBody>
      </p:sp>
      <p:sp>
        <p:nvSpPr>
          <p:cNvPr id="29" name="Oval 28"/>
          <p:cNvSpPr/>
          <p:nvPr/>
        </p:nvSpPr>
        <p:spPr>
          <a:xfrm>
            <a:off x="8482413" y="3807616"/>
            <a:ext cx="1758584" cy="9460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MySQL</a:t>
            </a:r>
          </a:p>
        </p:txBody>
      </p:sp>
      <p:sp>
        <p:nvSpPr>
          <p:cNvPr id="30" name="Oval 28"/>
          <p:cNvSpPr/>
          <p:nvPr/>
        </p:nvSpPr>
        <p:spPr>
          <a:xfrm>
            <a:off x="10315241" y="380501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Worker</a:t>
            </a:r>
          </a:p>
        </p:txBody>
      </p:sp>
      <p:sp>
        <p:nvSpPr>
          <p:cNvPr id="31" name="Rectangle 30"/>
          <p:cNvSpPr/>
          <p:nvPr/>
        </p:nvSpPr>
        <p:spPr>
          <a:xfrm>
            <a:off x="6579327"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IIS web server</a:t>
            </a:r>
          </a:p>
        </p:txBody>
      </p:sp>
      <p:sp>
        <p:nvSpPr>
          <p:cNvPr id="32" name="Oval 28"/>
          <p:cNvSpPr/>
          <p:nvPr/>
        </p:nvSpPr>
        <p:spPr>
          <a:xfrm>
            <a:off x="6654406"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4</a:t>
            </a:r>
          </a:p>
          <a:p>
            <a:pPr>
              <a:lnSpc>
                <a:spcPct val="90000"/>
              </a:lnSpc>
            </a:pPr>
            <a:r>
              <a:rPr lang="en-US" dirty="0">
                <a:gradFill>
                  <a:gsLst>
                    <a:gs pos="1250">
                      <a:schemeClr val="tx1"/>
                    </a:gs>
                    <a:gs pos="100000">
                      <a:schemeClr val="tx1"/>
                    </a:gs>
                  </a:gsLst>
                  <a:lin ang="5400000" scaled="0"/>
                </a:gradFill>
              </a:rPr>
              <a:t>Web</a:t>
            </a:r>
          </a:p>
        </p:txBody>
      </p:sp>
      <p:sp>
        <p:nvSpPr>
          <p:cNvPr id="33" name="Oval 28"/>
          <p:cNvSpPr/>
          <p:nvPr/>
        </p:nvSpPr>
        <p:spPr>
          <a:xfrm>
            <a:off x="8482413"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4</a:t>
            </a:r>
          </a:p>
          <a:p>
            <a:pPr>
              <a:lnSpc>
                <a:spcPct val="90000"/>
              </a:lnSpc>
            </a:pPr>
            <a:r>
              <a:rPr lang="en-US" dirty="0">
                <a:gradFill>
                  <a:gsLst>
                    <a:gs pos="1250">
                      <a:schemeClr val="tx1"/>
                    </a:gs>
                    <a:gs pos="100000">
                      <a:schemeClr val="tx1"/>
                    </a:gs>
                  </a:gsLst>
                  <a:lin ang="5400000" scaled="0"/>
                </a:gradFill>
              </a:rPr>
              <a:t>SQL</a:t>
            </a:r>
          </a:p>
        </p:txBody>
      </p:sp>
      <p:sp>
        <p:nvSpPr>
          <p:cNvPr id="34" name="Oval 28"/>
          <p:cNvSpPr/>
          <p:nvPr/>
        </p:nvSpPr>
        <p:spPr>
          <a:xfrm>
            <a:off x="10315241"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4</a:t>
            </a:r>
            <a:br>
              <a:rPr lang="en-US" dirty="0">
                <a:gradFill>
                  <a:gsLst>
                    <a:gs pos="1250">
                      <a:schemeClr val="tx1"/>
                    </a:gs>
                    <a:gs pos="100000">
                      <a:schemeClr val="tx1"/>
                    </a:gs>
                  </a:gsLst>
                  <a:lin ang="5400000" scaled="0"/>
                </a:gradFill>
              </a:rPr>
            </a:br>
            <a:r>
              <a:rPr lang="en-US" dirty="0">
                <a:gradFill>
                  <a:gsLst>
                    <a:gs pos="1250">
                      <a:schemeClr val="tx1"/>
                    </a:gs>
                    <a:gs pos="100000">
                      <a:schemeClr val="tx1"/>
                    </a:gs>
                  </a:gsLst>
                  <a:lin ang="5400000" scaled="0"/>
                </a:gradFill>
              </a:rPr>
              <a:t>Windows</a:t>
            </a:r>
            <a:br>
              <a:rPr lang="en-US" dirty="0">
                <a:gradFill>
                  <a:gsLst>
                    <a:gs pos="1250">
                      <a:schemeClr val="tx1"/>
                    </a:gs>
                    <a:gs pos="100000">
                      <a:schemeClr val="tx1"/>
                    </a:gs>
                  </a:gsLst>
                  <a:lin ang="5400000" scaled="0"/>
                </a:gradFill>
              </a:rPr>
            </a:br>
            <a:r>
              <a:rPr lang="en-US" dirty="0">
                <a:gradFill>
                  <a:gsLst>
                    <a:gs pos="1250">
                      <a:schemeClr val="tx1"/>
                    </a:gs>
                    <a:gs pos="100000">
                      <a:schemeClr val="tx1"/>
                    </a:gs>
                  </a:gsLst>
                  <a:lin ang="5400000" scaled="0"/>
                </a:gradFill>
              </a:rPr>
              <a:t>service</a:t>
            </a: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SharePoint</a:t>
            </a:r>
          </a:p>
        </p:txBody>
      </p:sp>
      <p:sp>
        <p:nvSpPr>
          <p:cNvPr id="36" name="Rectangle 35"/>
          <p:cNvSpPr/>
          <p:nvPr/>
        </p:nvSpPr>
        <p:spPr>
          <a:xfrm>
            <a:off x="408129" y="1840628"/>
            <a:ext cx="6013581" cy="4787900"/>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Web application</a:t>
            </a: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Site collection</a:t>
            </a:r>
          </a:p>
        </p:txBody>
      </p:sp>
      <p:sp>
        <p:nvSpPr>
          <p:cNvPr id="39" name="Rectangle 38"/>
          <p:cNvSpPr/>
          <p:nvPr/>
        </p:nvSpPr>
        <p:spPr>
          <a:xfrm>
            <a:off x="578178" y="3055626"/>
            <a:ext cx="5695308" cy="3420502"/>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Root site</a:t>
            </a: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1</a:t>
            </a:r>
          </a:p>
          <a:p>
            <a:pPr>
              <a:lnSpc>
                <a:spcPct val="90000"/>
              </a:lnSpc>
            </a:pPr>
            <a:r>
              <a:rPr lang="en-US" dirty="0">
                <a:gradFill>
                  <a:gsLst>
                    <a:gs pos="1250">
                      <a:schemeClr val="tx1"/>
                    </a:gs>
                    <a:gs pos="100000">
                      <a:schemeClr val="tx1"/>
                    </a:gs>
                  </a:gsLst>
                  <a:lin ang="5400000" scaled="0"/>
                </a:gradFill>
              </a:rPr>
              <a:t>SP hosted</a:t>
            </a: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2</a:t>
            </a:r>
          </a:p>
          <a:p>
            <a:pPr>
              <a:lnSpc>
                <a:spcPct val="90000"/>
              </a:lnSpc>
            </a:pPr>
            <a:r>
              <a:rPr lang="en-US" dirty="0">
                <a:gradFill>
                  <a:gsLst>
                    <a:gs pos="1250">
                      <a:schemeClr val="tx1"/>
                    </a:gs>
                    <a:gs pos="100000">
                      <a:schemeClr val="tx1"/>
                    </a:gs>
                  </a:gsLst>
                  <a:lin ang="5400000" scaled="0"/>
                </a:gradFill>
              </a:rPr>
              <a:t>Provider hosted</a:t>
            </a:r>
          </a:p>
        </p:txBody>
      </p:sp>
      <p:sp>
        <p:nvSpPr>
          <p:cNvPr id="42" name="Oval 28"/>
          <p:cNvSpPr/>
          <p:nvPr/>
        </p:nvSpPr>
        <p:spPr>
          <a:xfrm>
            <a:off x="4407049" y="3735545"/>
            <a:ext cx="1796358" cy="967371"/>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 Provider hosted</a:t>
            </a: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Sub site</a:t>
            </a: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Provider hosted</a:t>
            </a: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Provider hosted</a:t>
            </a:r>
          </a:p>
        </p:txBody>
      </p:sp>
      <p:sp>
        <p:nvSpPr>
          <p:cNvPr id="64" name="Oval 28"/>
          <p:cNvSpPr/>
          <p:nvPr/>
        </p:nvSpPr>
        <p:spPr>
          <a:xfrm>
            <a:off x="6656220"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Web</a:t>
            </a:r>
          </a:p>
        </p:txBody>
      </p:sp>
      <p:sp>
        <p:nvSpPr>
          <p:cNvPr id="65" name="Oval 28"/>
          <p:cNvSpPr/>
          <p:nvPr/>
        </p:nvSpPr>
        <p:spPr>
          <a:xfrm>
            <a:off x="8484227" y="1958182"/>
            <a:ext cx="1758584" cy="93741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SQL</a:t>
            </a:r>
          </a:p>
        </p:txBody>
      </p:sp>
      <p:sp>
        <p:nvSpPr>
          <p:cNvPr id="66" name="Oval 28"/>
          <p:cNvSpPr/>
          <p:nvPr/>
        </p:nvSpPr>
        <p:spPr>
          <a:xfrm>
            <a:off x="10317055" y="195557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Worker</a:t>
            </a: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125703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Client-side pattern</a:t>
            </a:r>
          </a:p>
        </p:txBody>
      </p:sp>
      <p:grpSp>
        <p:nvGrpSpPr>
          <p:cNvPr id="2" name="Group 1"/>
          <p:cNvGrpSpPr/>
          <p:nvPr/>
        </p:nvGrpSpPr>
        <p:grpSpPr>
          <a:xfrm>
            <a:off x="320842" y="1340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59185"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Add-in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120231" y="5371205"/>
              <a:ext cx="1429966"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7833903" y="5371205"/>
              <a:ext cx="1385987"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17693780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Server-side pattern</a:t>
            </a:r>
          </a:p>
        </p:txBody>
      </p:sp>
      <p:sp>
        <p:nvSpPr>
          <p:cNvPr id="18" name="Rectangle 17"/>
          <p:cNvSpPr/>
          <p:nvPr/>
        </p:nvSpPr>
        <p:spPr>
          <a:xfrm>
            <a:off x="314298" y="1349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171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997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332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Add-in</a:t>
            </a:r>
            <a:br>
              <a:rPr lang="en-US" sz="2040" dirty="0">
                <a:gradFill>
                  <a:gsLst>
                    <a:gs pos="1250">
                      <a:schemeClr val="bg1"/>
                    </a:gs>
                    <a:gs pos="100000">
                      <a:schemeClr val="bg1"/>
                    </a:gs>
                  </a:gsLst>
                  <a:lin ang="5400000" scaled="0"/>
                </a:gradFill>
              </a:rPr>
            </a:br>
            <a:r>
              <a:rPr lang="en-US" sz="2040" dirty="0">
                <a:gradFill>
                  <a:gsLst>
                    <a:gs pos="1250">
                      <a:schemeClr val="bg1"/>
                    </a:gs>
                    <a:gs pos="100000">
                      <a:schemeClr val="bg1"/>
                    </a:gs>
                  </a:gsLst>
                  <a:lin ang="5400000" scaled="0"/>
                </a:gradFill>
              </a:rPr>
              <a:t>web</a:t>
            </a:r>
          </a:p>
        </p:txBody>
      </p:sp>
      <p:sp>
        <p:nvSpPr>
          <p:cNvPr id="34" name="Rectangle 33"/>
          <p:cNvSpPr/>
          <p:nvPr/>
        </p:nvSpPr>
        <p:spPr>
          <a:xfrm>
            <a:off x="2407575" y="5158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473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349999"/>
            <a:ext cx="7489611" cy="5450517"/>
            <a:chOff x="1783302" y="1159306"/>
            <a:chExt cx="7516510" cy="5470093"/>
          </a:xfrm>
        </p:grpSpPr>
        <p:sp>
          <p:nvSpPr>
            <p:cNvPr id="13" name="Rectangle 12"/>
            <p:cNvSpPr/>
            <p:nvPr/>
          </p:nvSpPr>
          <p:spPr>
            <a:xfrm>
              <a:off x="3993829"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a:t>
              </a: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a:t>
              </a: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352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496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
        <p:nvSpPr>
          <p:cNvPr id="6" name="Footer Placeholder 5"/>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950763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pattern</a:t>
            </a:r>
          </a:p>
        </p:txBody>
      </p:sp>
      <p:sp>
        <p:nvSpPr>
          <p:cNvPr id="18" name="Rectangle 17"/>
          <p:cNvSpPr/>
          <p:nvPr/>
        </p:nvSpPr>
        <p:spPr>
          <a:xfrm>
            <a:off x="314298" y="1349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171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997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32" name="Rectangle 31"/>
          <p:cNvSpPr/>
          <p:nvPr/>
        </p:nvSpPr>
        <p:spPr>
          <a:xfrm>
            <a:off x="2328196" y="4332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Add-in web</a:t>
            </a:r>
          </a:p>
        </p:txBody>
      </p:sp>
      <p:sp>
        <p:nvSpPr>
          <p:cNvPr id="34" name="Rectangle 33"/>
          <p:cNvSpPr/>
          <p:nvPr/>
        </p:nvSpPr>
        <p:spPr>
          <a:xfrm>
            <a:off x="2407575" y="5158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Custom JavaScript</a:t>
            </a:r>
          </a:p>
        </p:txBody>
      </p:sp>
      <p:sp>
        <p:nvSpPr>
          <p:cNvPr id="35" name="Right Arrow 34"/>
          <p:cNvSpPr/>
          <p:nvPr/>
        </p:nvSpPr>
        <p:spPr bwMode="auto">
          <a:xfrm>
            <a:off x="1940944" y="4473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349999"/>
            <a:ext cx="7489611" cy="5450517"/>
            <a:chOff x="1783302" y="1159306"/>
            <a:chExt cx="7516510" cy="5470093"/>
          </a:xfrm>
        </p:grpSpPr>
        <p:sp>
          <p:nvSpPr>
            <p:cNvPr id="13" name="Rectangle 12"/>
            <p:cNvSpPr/>
            <p:nvPr/>
          </p:nvSpPr>
          <p:spPr>
            <a:xfrm>
              <a:off x="3993829"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352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496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
        <p:nvSpPr>
          <p:cNvPr id="6" name="Footer Placeholder 5"/>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3093627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Provider versus SharePoint hosted</a:t>
            </a:r>
          </a:p>
        </p:txBody>
      </p:sp>
      <p:grpSp>
        <p:nvGrpSpPr>
          <p:cNvPr id="5" name="Group 4"/>
          <p:cNvGrpSpPr/>
          <p:nvPr/>
        </p:nvGrpSpPr>
        <p:grpSpPr>
          <a:xfrm>
            <a:off x="243840" y="1228965"/>
            <a:ext cx="11922034"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add-in</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SharePoint hosted add-ins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Preferred hosting model for almost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all types of add-ins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Good for smaller add-ins and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resource storage</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Full power of web—choose your infrastructure and technology</a:t>
              </a: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SharePoint-based; no server-side code</a:t>
              </a: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May require your own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Automatically hosted in SharePoint</a:t>
              </a: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May require you own handling of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multitenancy and permission management</a:t>
              </a: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Inherent multitenancy and isolation</a:t>
              </a:r>
            </a:p>
          </p:txBody>
        </p:sp>
      </p:gr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853009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When add-ins are provisioned, new </a:t>
            </a:r>
            <a:r>
              <a:rPr lang="en-US" sz="4080" dirty="0" err="1">
                <a:gradFill>
                  <a:gsLst>
                    <a:gs pos="1250">
                      <a:schemeClr val="tx2"/>
                    </a:gs>
                    <a:gs pos="100000">
                      <a:schemeClr val="tx2"/>
                    </a:gs>
                  </a:gsLst>
                  <a:lin ang="5400000" scaled="0"/>
                </a:gradFill>
              </a:rPr>
              <a:t>SPWeb</a:t>
            </a:r>
            <a:r>
              <a:rPr lang="en-US" sz="4080" dirty="0">
                <a:gradFill>
                  <a:gsLst>
                    <a:gs pos="1250">
                      <a:schemeClr val="tx2"/>
                    </a:gs>
                    <a:gs pos="100000">
                      <a:schemeClr val="tx2"/>
                    </a:gs>
                  </a:gsLst>
                  <a:lin ang="5400000" scaled="0"/>
                </a:gradFill>
              </a:rPr>
              <a:t> </a:t>
            </a:r>
            <a:br>
              <a:rPr lang="en-US" sz="4080" dirty="0">
                <a:gradFill>
                  <a:gsLst>
                    <a:gs pos="1250">
                      <a:schemeClr val="tx2"/>
                    </a:gs>
                    <a:gs pos="100000">
                      <a:schemeClr val="tx2"/>
                    </a:gs>
                  </a:gsLst>
                  <a:lin ang="5400000" scaled="0"/>
                </a:gradFill>
              </a:rPr>
            </a:br>
            <a:r>
              <a:rPr lang="en-US" sz="4080" dirty="0">
                <a:gradFill>
                  <a:gsLst>
                    <a:gs pos="1250">
                      <a:schemeClr val="tx2"/>
                    </a:gs>
                    <a:gs pos="100000">
                      <a:schemeClr val="tx2"/>
                    </a:gs>
                  </a:gsLst>
                  <a:lin ang="5400000" scaled="0"/>
                </a:gradFill>
              </a:rPr>
              <a:t>(add-in web) created within hosting </a:t>
            </a:r>
            <a:r>
              <a:rPr lang="en-US" sz="4080" dirty="0" err="1">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342900" lvl="1" indent="-342900">
              <a:spcBef>
                <a:spcPts val="1224"/>
              </a:spcBef>
            </a:pPr>
            <a:r>
              <a:rPr lang="en-US" sz="2040" dirty="0"/>
              <a:t>Each add-in resides within it’s own </a:t>
            </a:r>
            <a:r>
              <a:rPr lang="en-US" sz="2040" dirty="0" err="1"/>
              <a:t>SPWeb</a:t>
            </a:r>
            <a:r>
              <a:rPr lang="en-US" sz="2040" dirty="0"/>
              <a:t> for isolation</a:t>
            </a:r>
          </a:p>
          <a:p>
            <a:pPr marL="342900" lvl="1" indent="-342900">
              <a:spcBef>
                <a:spcPts val="1224"/>
              </a:spcBef>
            </a:pPr>
            <a:r>
              <a:rPr lang="en-US" sz="2040" dirty="0"/>
              <a:t>Special DNS address configured by administrators</a:t>
            </a:r>
          </a:p>
          <a:p>
            <a:pPr marL="342900" lvl="1" indent="-342900">
              <a:spcBef>
                <a:spcPts val="1224"/>
              </a:spcBef>
            </a:pPr>
            <a:r>
              <a:rPr lang="en-US" sz="2040" dirty="0"/>
              <a:t>Add-in </a:t>
            </a:r>
            <a:r>
              <a:rPr lang="en-US" sz="2040" dirty="0" err="1"/>
              <a:t>SPWeb’s</a:t>
            </a:r>
            <a:r>
              <a:rPr lang="en-US" sz="2040" dirty="0"/>
              <a:t> live in separate domain (DNS)</a:t>
            </a:r>
          </a:p>
          <a:p>
            <a:pPr marL="0" indent="0">
              <a:spcBef>
                <a:spcPts val="1224"/>
              </a:spcBef>
              <a:buNone/>
            </a:pPr>
            <a:r>
              <a:rPr lang="en-US" sz="4080" dirty="0">
                <a:gradFill>
                  <a:gsLst>
                    <a:gs pos="1250">
                      <a:schemeClr val="tx2"/>
                    </a:gs>
                    <a:gs pos="100000">
                      <a:schemeClr val="tx2"/>
                    </a:gs>
                  </a:gsLst>
                  <a:lin ang="5400000" scaled="0"/>
                </a:gradFill>
              </a:rPr>
              <a:t>Each add-in hosted on it’s own unique URL because</a:t>
            </a:r>
          </a:p>
          <a:p>
            <a:pPr marL="342900" lvl="1" indent="-342900">
              <a:spcBef>
                <a:spcPts val="1224"/>
              </a:spcBef>
            </a:pPr>
            <a:r>
              <a:rPr lang="en-US" sz="2040" dirty="0"/>
              <a:t>Blocks XSS: isolation to special </a:t>
            </a:r>
            <a:r>
              <a:rPr lang="en-US" sz="2040" dirty="0" err="1"/>
              <a:t>SPWeb</a:t>
            </a:r>
            <a:r>
              <a:rPr lang="en-US" sz="2040" dirty="0"/>
              <a:t> under special domain blocks cross site scripting</a:t>
            </a:r>
          </a:p>
          <a:p>
            <a:pPr marL="342900" lvl="1" indent="-342900">
              <a:spcBef>
                <a:spcPts val="1224"/>
              </a:spcBef>
            </a:pPr>
            <a:r>
              <a:rPr lang="en-US" sz="2040" dirty="0"/>
              <a:t>Enforces add-in permissions: add-ins communicate with sites via CSOM/API and must be granted permissions to do so</a:t>
            </a:r>
          </a:p>
        </p:txBody>
      </p:sp>
      <p:sp>
        <p:nvSpPr>
          <p:cNvPr id="3" name="Title 2"/>
          <p:cNvSpPr>
            <a:spLocks noGrp="1"/>
          </p:cNvSpPr>
          <p:nvPr>
            <p:ph type="title"/>
          </p:nvPr>
        </p:nvSpPr>
        <p:spPr/>
        <p:txBody>
          <a:bodyPr/>
          <a:lstStyle/>
          <a:p>
            <a:r>
              <a:rPr lang="en-US" dirty="0"/>
              <a:t>Add-in isolation</a:t>
            </a:r>
          </a:p>
        </p:txBody>
      </p:sp>
      <p:sp>
        <p:nvSpPr>
          <p:cNvPr id="2" name="Footer Placeholder 1"/>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40824054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dirty="0"/>
          </a:p>
        </p:txBody>
      </p:sp>
      <p:sp>
        <p:nvSpPr>
          <p:cNvPr id="13" name="Rectangular Callout 12"/>
          <p:cNvSpPr/>
          <p:nvPr/>
        </p:nvSpPr>
        <p:spPr bwMode="auto">
          <a:xfrm>
            <a:off x="5583370" y="4640822"/>
            <a:ext cx="4331413" cy="1784362"/>
          </a:xfrm>
          <a:prstGeom prst="wedgeRectCallout">
            <a:avLst>
              <a:gd name="adj1" fmla="val -32092"/>
              <a:gd name="adj2" fmla="val -63222"/>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ular Callout 3"/>
          <p:cNvSpPr/>
          <p:nvPr/>
        </p:nvSpPr>
        <p:spPr bwMode="auto">
          <a:xfrm>
            <a:off x="423467" y="4640822"/>
            <a:ext cx="4331413" cy="1784362"/>
          </a:xfrm>
          <a:prstGeom prst="wedgeRectCallout">
            <a:avLst>
              <a:gd name="adj1" fmla="val -7322"/>
              <a:gd name="adj2" fmla="val -63222"/>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2" name="Text Placeholder 1"/>
          <p:cNvSpPr>
            <a:spLocks noGrp="1"/>
          </p:cNvSpPr>
          <p:nvPr>
            <p:ph type="body" sz="quarter" idx="10"/>
          </p:nvPr>
        </p:nvSpPr>
        <p:spPr/>
        <p:txBody>
          <a:bodyPr vert="horz" lIns="186521" tIns="149217" rIns="186521" bIns="149217" rtlCol="0">
            <a:noAutofit/>
          </a:bodyPr>
          <a:lstStyle/>
          <a:p>
            <a:pPr marL="0" indent="0">
              <a:lnSpc>
                <a:spcPct val="100000"/>
              </a:lnSpc>
              <a:buNone/>
            </a:pPr>
            <a:r>
              <a:rPr lang="en-US" sz="4080" dirty="0">
                <a:gradFill>
                  <a:gsLst>
                    <a:gs pos="1250">
                      <a:schemeClr val="tx2"/>
                    </a:gs>
                    <a:gs pos="100000">
                      <a:schemeClr val="tx2"/>
                    </a:gs>
                  </a:gsLst>
                  <a:lin ang="5400000" scaled="0"/>
                </a:gradFill>
              </a:rPr>
              <a:t>Scenario: </a:t>
            </a:r>
          </a:p>
          <a:p>
            <a:pPr marL="0" lvl="1" indent="0">
              <a:lnSpc>
                <a:spcPct val="100000"/>
              </a:lnSpc>
              <a:buNone/>
            </a:pPr>
            <a:r>
              <a:rPr lang="en-US" dirty="0"/>
              <a:t>Add-in installed in https://intranet.contoso.com </a:t>
            </a:r>
          </a:p>
          <a:p>
            <a:pPr marL="0" indent="0">
              <a:lnSpc>
                <a:spcPct val="100000"/>
              </a:lnSpc>
              <a:buNone/>
            </a:pPr>
            <a:endParaRPr lang="en-US" sz="4080" dirty="0"/>
          </a:p>
          <a:p>
            <a:pPr marL="0" indent="0">
              <a:lnSpc>
                <a:spcPct val="100000"/>
              </a:lnSpc>
              <a:buNone/>
            </a:pPr>
            <a:r>
              <a:rPr lang="en-US" sz="4080" dirty="0">
                <a:gradFill>
                  <a:gsLst>
                    <a:gs pos="0">
                      <a:schemeClr val="tx2"/>
                    </a:gs>
                    <a:gs pos="100000">
                      <a:schemeClr val="tx2"/>
                    </a:gs>
                  </a:gsLst>
                  <a:lin ang="5400000" scaled="0"/>
                </a:gradFill>
              </a:rPr>
              <a:t>Dissecting the add-in URL:</a:t>
            </a:r>
            <a:r>
              <a:rPr lang="en-US" sz="2040" dirty="0">
                <a:gradFill>
                  <a:gsLst>
                    <a:gs pos="0">
                      <a:schemeClr val="tx2"/>
                    </a:gs>
                    <a:gs pos="100000">
                      <a:schemeClr val="tx2"/>
                    </a:gs>
                  </a:gsLst>
                  <a:lin ang="5400000" scaled="0"/>
                </a:gradFill>
              </a:rPr>
              <a:t> </a:t>
            </a:r>
          </a:p>
          <a:p>
            <a:pPr marL="0" lvl="1" indent="0">
              <a:lnSpc>
                <a:spcPct val="100000"/>
              </a:lnSpc>
              <a:buNone/>
            </a:pPr>
            <a:r>
              <a:rPr lang="en-US" dirty="0"/>
              <a:t>https://tenant-AppUID.domain.com/AppNAME</a:t>
            </a:r>
          </a:p>
          <a:p>
            <a:endParaRPr lang="en-US" sz="2040" dirty="0"/>
          </a:p>
        </p:txBody>
      </p:sp>
      <p:sp>
        <p:nvSpPr>
          <p:cNvPr id="3" name="Title 2"/>
          <p:cNvSpPr>
            <a:spLocks noGrp="1"/>
          </p:cNvSpPr>
          <p:nvPr>
            <p:ph type="title"/>
          </p:nvPr>
        </p:nvSpPr>
        <p:spPr/>
        <p:txBody>
          <a:bodyPr/>
          <a:lstStyle/>
          <a:p>
            <a:r>
              <a:rPr lang="en-US" dirty="0"/>
              <a:t>Understanding the add-in URL</a:t>
            </a:r>
          </a:p>
        </p:txBody>
      </p:sp>
      <p:sp>
        <p:nvSpPr>
          <p:cNvPr id="7" name="Rounded Rectangle 6"/>
          <p:cNvSpPr/>
          <p:nvPr/>
        </p:nvSpPr>
        <p:spPr>
          <a:xfrm>
            <a:off x="423467" y="2606407"/>
            <a:ext cx="11287380" cy="466114"/>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423467" y="4640822"/>
            <a:ext cx="4331413"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err="1">
                <a:gradFill>
                  <a:gsLst>
                    <a:gs pos="1250">
                      <a:schemeClr val="tx1"/>
                    </a:gs>
                    <a:gs pos="100000">
                      <a:schemeClr val="tx1"/>
                    </a:gs>
                  </a:gsLst>
                  <a:lin ang="5400000" scaled="0"/>
                </a:gradFill>
              </a:rPr>
              <a:t>AppUID</a:t>
            </a:r>
            <a:endParaRPr lang="en-US" sz="2040" b="1" spc="0" dirty="0">
              <a:gradFill>
                <a:gsLst>
                  <a:gs pos="1250">
                    <a:schemeClr val="tx1"/>
                  </a:gs>
                  <a:gs pos="100000">
                    <a:schemeClr val="tx1"/>
                  </a:gs>
                </a:gsLst>
                <a:lin ang="5400000" scaled="0"/>
              </a:gradFill>
            </a:endParaRPr>
          </a:p>
        </p:txBody>
      </p:sp>
      <p:sp>
        <p:nvSpPr>
          <p:cNvPr id="20" name="Content Placeholder 1"/>
          <p:cNvSpPr txBox="1">
            <a:spLocks/>
          </p:cNvSpPr>
          <p:nvPr/>
        </p:nvSpPr>
        <p:spPr>
          <a:xfrm>
            <a:off x="423467" y="5023757"/>
            <a:ext cx="4331413" cy="140142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tx1"/>
                    </a:gs>
                    <a:gs pos="100000">
                      <a:schemeClr val="tx1"/>
                    </a:gs>
                  </a:gsLst>
                  <a:lin ang="5400000" scaled="0"/>
                </a:gradFill>
              </a:rPr>
              <a:t>Unique ID given to each </a:t>
            </a:r>
            <a:br>
              <a:rPr lang="en-US" sz="2040" dirty="0">
                <a:gradFill>
                  <a:gsLst>
                    <a:gs pos="1250">
                      <a:schemeClr val="tx1"/>
                    </a:gs>
                    <a:gs pos="100000">
                      <a:schemeClr val="tx1"/>
                    </a:gs>
                  </a:gsLst>
                  <a:lin ang="5400000" scaled="0"/>
                </a:gradFill>
              </a:rPr>
            </a:br>
            <a:r>
              <a:rPr lang="en-US" sz="2040" dirty="0">
                <a:gradFill>
                  <a:gsLst>
                    <a:gs pos="1250">
                      <a:schemeClr val="tx1"/>
                    </a:gs>
                    <a:gs pos="100000">
                      <a:schemeClr val="tx1"/>
                    </a:gs>
                  </a:gsLst>
                  <a:lin ang="5400000" scaled="0"/>
                </a:gradFill>
              </a:rPr>
              <a:t>add-in installation in tenancy</a:t>
            </a:r>
          </a:p>
          <a:p>
            <a:pPr marL="0" indent="0">
              <a:lnSpc>
                <a:spcPct val="90000"/>
              </a:lnSpc>
              <a:spcBef>
                <a:spcPts val="1224"/>
              </a:spcBef>
              <a:buNone/>
            </a:pPr>
            <a:r>
              <a:rPr lang="en-US" sz="2040" dirty="0">
                <a:gradFill>
                  <a:gsLst>
                    <a:gs pos="1250">
                      <a:schemeClr val="tx1"/>
                    </a:gs>
                    <a:gs pos="100000">
                      <a:schemeClr val="tx1"/>
                    </a:gs>
                  </a:gsLst>
                  <a:lin ang="5400000" scaled="0"/>
                </a:gradFill>
              </a:rPr>
              <a:t>Makes each add-in domain unique</a:t>
            </a: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err="1">
                <a:gradFill>
                  <a:gsLst>
                    <a:gs pos="1250">
                      <a:schemeClr val="tx1"/>
                    </a:gs>
                    <a:gs pos="100000">
                      <a:schemeClr val="tx1"/>
                    </a:gs>
                  </a:gsLst>
                  <a:lin ang="5400000" scaled="0"/>
                </a:gradFill>
              </a:rPr>
              <a:t>AppNAME</a:t>
            </a:r>
            <a:endParaRPr lang="en-US" sz="2040" b="1" spc="0" dirty="0">
              <a:gradFill>
                <a:gsLst>
                  <a:gs pos="1250">
                    <a:schemeClr val="tx1"/>
                  </a:gs>
                  <a:gs pos="100000">
                    <a:schemeClr val="tx1"/>
                  </a:gs>
                </a:gsLst>
                <a:lin ang="5400000" scaled="0"/>
              </a:gradFill>
            </a:endParaRPr>
          </a:p>
        </p:txBody>
      </p:sp>
      <p:sp>
        <p:nvSpPr>
          <p:cNvPr id="22" name="Content Placeholder 2"/>
          <p:cNvSpPr txBox="1">
            <a:spLocks/>
          </p:cNvSpPr>
          <p:nvPr/>
        </p:nvSpPr>
        <p:spPr>
          <a:xfrm>
            <a:off x="5583370" y="5023757"/>
            <a:ext cx="4331413" cy="140142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tx1"/>
                    </a:gs>
                    <a:gs pos="100000">
                      <a:schemeClr val="tx1"/>
                    </a:gs>
                  </a:gsLst>
                  <a:lin ang="5400000" scaled="0"/>
                </a:gradFill>
              </a:rPr>
              <a:t>Name of </a:t>
            </a:r>
            <a:r>
              <a:rPr lang="en-US" sz="2040" dirty="0" err="1">
                <a:gradFill>
                  <a:gsLst>
                    <a:gs pos="1250">
                      <a:schemeClr val="tx1"/>
                    </a:gs>
                    <a:gs pos="100000">
                      <a:schemeClr val="tx1"/>
                    </a:gs>
                  </a:gsLst>
                  <a:lin ang="5400000" scaled="0"/>
                </a:gradFill>
              </a:rPr>
              <a:t>SPWeb</a:t>
            </a:r>
            <a:r>
              <a:rPr lang="en-US" sz="2040" dirty="0">
                <a:gradFill>
                  <a:gsLst>
                    <a:gs pos="1250">
                      <a:schemeClr val="tx1"/>
                    </a:gs>
                    <a:gs pos="100000">
                      <a:schemeClr val="tx1"/>
                    </a:gs>
                  </a:gsLst>
                  <a:lin ang="5400000" scaled="0"/>
                </a:gradFill>
              </a:rPr>
              <a:t> under where add-in </a:t>
            </a:r>
            <a:br>
              <a:rPr lang="en-US" sz="2040" dirty="0">
                <a:gradFill>
                  <a:gsLst>
                    <a:gs pos="1250">
                      <a:schemeClr val="tx1"/>
                    </a:gs>
                    <a:gs pos="100000">
                      <a:schemeClr val="tx1"/>
                    </a:gs>
                  </a:gsLst>
                  <a:lin ang="5400000" scaled="0"/>
                </a:gradFill>
              </a:rPr>
            </a:br>
            <a:r>
              <a:rPr lang="en-US" sz="2040" dirty="0">
                <a:gradFill>
                  <a:gsLst>
                    <a:gs pos="1250">
                      <a:schemeClr val="tx1"/>
                    </a:gs>
                    <a:gs pos="100000">
                      <a:schemeClr val="tx1"/>
                    </a:gs>
                  </a:gsLst>
                  <a:lin ang="5400000" scaled="0"/>
                </a:gradFill>
              </a:rPr>
              <a:t>is installed</a:t>
            </a:r>
          </a:p>
          <a:p>
            <a:pPr marL="0" indent="0">
              <a:lnSpc>
                <a:spcPct val="90000"/>
              </a:lnSpc>
              <a:spcBef>
                <a:spcPts val="1224"/>
              </a:spcBef>
              <a:buNone/>
            </a:pPr>
            <a:r>
              <a:rPr lang="en-US" sz="2040" dirty="0">
                <a:gradFill>
                  <a:gsLst>
                    <a:gs pos="1250">
                      <a:schemeClr val="tx1"/>
                    </a:gs>
                    <a:gs pos="100000">
                      <a:schemeClr val="tx1"/>
                    </a:gs>
                  </a:gsLst>
                  <a:lin ang="5400000" scaled="0"/>
                </a:gradFill>
              </a:rPr>
              <a:t>Developers have control</a:t>
            </a:r>
          </a:p>
        </p:txBody>
      </p:sp>
      <p:sp>
        <p:nvSpPr>
          <p:cNvPr id="16" name="Right Arrow 15"/>
          <p:cNvSpPr/>
          <p:nvPr/>
        </p:nvSpPr>
        <p:spPr bwMode="auto">
          <a:xfrm rot="2981525">
            <a:off x="7257329" y="2154507"/>
            <a:ext cx="1024587" cy="328178"/>
          </a:xfrm>
          <a:prstGeom prst="rightArrow">
            <a:avLst/>
          </a:prstGeom>
          <a:solidFill>
            <a:schemeClr val="accent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6160875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761486"/>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Add-in entry points</a:t>
            </a:r>
          </a:p>
          <a:p>
            <a:pPr marL="342900" lvl="1" indent="-342900">
              <a:spcBef>
                <a:spcPts val="1224"/>
              </a:spcBef>
            </a:pPr>
            <a:r>
              <a:rPr lang="en-US" sz="2040" dirty="0"/>
              <a:t>Start page</a:t>
            </a:r>
          </a:p>
          <a:p>
            <a:pPr marL="342900" lvl="1" indent="-342900">
              <a:spcBef>
                <a:spcPts val="1224"/>
              </a:spcBef>
            </a:pPr>
            <a:r>
              <a:rPr lang="en-US" sz="2040" dirty="0"/>
              <a:t>Add-in parts</a:t>
            </a:r>
          </a:p>
          <a:p>
            <a:pPr marL="342900" lvl="1" indent="-342900">
              <a:spcBef>
                <a:spcPts val="1224"/>
              </a:spcBef>
            </a:pPr>
            <a:r>
              <a:rPr lang="en-US" sz="2040" dirty="0"/>
              <a:t>UI custom commands</a:t>
            </a:r>
          </a:p>
          <a:p>
            <a:pPr marL="342900" lvl="1" indent="-342900">
              <a:spcBef>
                <a:spcPts val="1224"/>
              </a:spcBef>
            </a:pPr>
            <a:r>
              <a:rPr lang="en-US" sz="2040" dirty="0"/>
              <a:t>Popup</a:t>
            </a:r>
          </a:p>
          <a:p>
            <a:pPr marL="0" indent="0">
              <a:spcBef>
                <a:spcPts val="1224"/>
              </a:spcBef>
              <a:buNone/>
            </a:pPr>
            <a:r>
              <a:rPr lang="en-US" dirty="0">
                <a:gradFill>
                  <a:gsLst>
                    <a:gs pos="1250">
                      <a:schemeClr val="tx2"/>
                    </a:gs>
                    <a:gs pos="100000">
                      <a:schemeClr val="tx2"/>
                    </a:gs>
                  </a:gsLst>
                  <a:lin ang="5400000" scaled="0"/>
                </a:gradFill>
              </a:rPr>
              <a:t>The Chrome Control</a:t>
            </a:r>
          </a:p>
          <a:p>
            <a:pPr marL="342900" lvl="1" indent="-342900">
              <a:spcBef>
                <a:spcPts val="1224"/>
              </a:spcBef>
            </a:pPr>
            <a:r>
              <a:rPr lang="en-US" sz="2040" dirty="0"/>
              <a:t>Use the Chrome Control to inherit style and links from the host web in a cloud add-in</a:t>
            </a:r>
          </a:p>
        </p:txBody>
      </p:sp>
      <p:sp>
        <p:nvSpPr>
          <p:cNvPr id="2" name="Title 1"/>
          <p:cNvSpPr>
            <a:spLocks noGrp="1"/>
          </p:cNvSpPr>
          <p:nvPr>
            <p:ph type="title"/>
          </p:nvPr>
        </p:nvSpPr>
        <p:spPr/>
        <p:txBody>
          <a:bodyPr/>
          <a:lstStyle/>
          <a:p>
            <a:r>
              <a:rPr lang="en-US" dirty="0"/>
              <a:t>Add-in entry points</a:t>
            </a:r>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33491681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nchor="t"/>
          <a:lstStyle/>
          <a:p>
            <a:r>
              <a:rPr lang="en-US" dirty="0"/>
              <a:t>Getting started </a:t>
            </a:r>
            <a:br>
              <a:rPr lang="en-US" dirty="0"/>
            </a:br>
            <a:r>
              <a:rPr lang="en-US" dirty="0"/>
              <a:t>with SharePoint add-ins</a:t>
            </a:r>
          </a:p>
        </p:txBody>
      </p:sp>
    </p:spTree>
    <p:extLst>
      <p:ext uri="{BB962C8B-B14F-4D97-AF65-F5344CB8AC3E}">
        <p14:creationId xmlns:p14="http://schemas.microsoft.com/office/powerpoint/2010/main" val="7479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46063" y="5676757"/>
            <a:ext cx="11915775" cy="776082"/>
          </a:xfrm>
          <a:prstGeom prst="rect">
            <a:avLst/>
          </a:prstGeom>
          <a:solidFill>
            <a:schemeClr val="bg2">
              <a:lumMod val="75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46063" y="2278864"/>
            <a:ext cx="11915775"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bg1"/>
                  </a:gs>
                  <a:gs pos="53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46064" y="3177517"/>
            <a:ext cx="9172578" cy="2438568"/>
            <a:chOff x="246064" y="3177517"/>
            <a:chExt cx="9172578" cy="2089097"/>
          </a:xfrm>
        </p:grpSpPr>
        <p:sp>
          <p:nvSpPr>
            <p:cNvPr id="33" name="Right Arrow Callout 32"/>
            <p:cNvSpPr/>
            <p:nvPr/>
          </p:nvSpPr>
          <p:spPr>
            <a:xfrm rot="16200000">
              <a:off x="3787804" y="-364223"/>
              <a:ext cx="2089097" cy="9172578"/>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3" y="4148123"/>
              <a:ext cx="4249916"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6" name="Rectangle 35"/>
            <p:cNvSpPr/>
            <p:nvPr/>
          </p:nvSpPr>
          <p:spPr>
            <a:xfrm>
              <a:off x="4949680" y="4148123"/>
              <a:ext cx="4268562"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53257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bg1"/>
                      </a:gs>
                      <a:gs pos="53000">
                        <a:schemeClr val="bg1"/>
                      </a:gs>
                    </a:gsLst>
                    <a:lin ang="5400000" scaled="0"/>
                  </a:gradFill>
                </a:rPr>
                <a:t>Execute </a:t>
              </a:r>
              <a:br>
                <a:rPr lang="en-US" dirty="0">
                  <a:gradFill>
                    <a:gsLst>
                      <a:gs pos="0">
                        <a:schemeClr val="bg1"/>
                      </a:gs>
                      <a:gs pos="53000">
                        <a:schemeClr val="bg1"/>
                      </a:gs>
                    </a:gsLst>
                    <a:lin ang="5400000" scaled="0"/>
                  </a:gradFill>
                </a:rPr>
              </a:br>
              <a:r>
                <a:rPr lang="en-US" dirty="0">
                  <a:gradFill>
                    <a:gsLst>
                      <a:gs pos="0">
                        <a:schemeClr val="bg1"/>
                      </a:gs>
                      <a:gs pos="53000">
                        <a:schemeClr val="bg1"/>
                      </a:gs>
                    </a:gsLst>
                    <a:lin ang="5400000" scaled="0"/>
                  </a:gradFill>
                </a:rPr>
                <a:t>query</a:t>
              </a:r>
            </a:p>
          </p:txBody>
        </p:sp>
      </p:grpSp>
      <p:grpSp>
        <p:nvGrpSpPr>
          <p:cNvPr id="5" name="Group 4"/>
          <p:cNvGrpSpPr/>
          <p:nvPr/>
        </p:nvGrpSpPr>
        <p:grpSpPr>
          <a:xfrm>
            <a:off x="10333038" y="3177517"/>
            <a:ext cx="1859550" cy="2438570"/>
            <a:chOff x="10333038" y="3192446"/>
            <a:chExt cx="1859550" cy="2089098"/>
          </a:xfrm>
        </p:grpSpPr>
        <p:sp>
          <p:nvSpPr>
            <p:cNvPr id="41" name="Down Arrow 40"/>
            <p:cNvSpPr/>
            <p:nvPr/>
          </p:nvSpPr>
          <p:spPr>
            <a:xfrm rot="10800000">
              <a:off x="10333038" y="3192446"/>
              <a:ext cx="1859550" cy="208909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559581"/>
              <a:ext cx="1320456" cy="53257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bg1"/>
                      </a:gs>
                      <a:gs pos="53000">
                        <a:schemeClr val="bg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46063" y="1212341"/>
            <a:ext cx="1961006" cy="1005851"/>
            <a:chOff x="246063" y="1212341"/>
            <a:chExt cx="1961006" cy="1005851"/>
          </a:xfrm>
        </p:grpSpPr>
        <p:sp>
          <p:nvSpPr>
            <p:cNvPr id="39" name="Rectangle 38"/>
            <p:cNvSpPr/>
            <p:nvPr/>
          </p:nvSpPr>
          <p:spPr>
            <a:xfrm>
              <a:off x="246063" y="1212341"/>
              <a:ext cx="1961006"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The SharePoint client APIs</a:t>
            </a:r>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41232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675439" y="907717"/>
            <a:ext cx="5486400" cy="5109091"/>
          </a:xfrm>
          <a:gradFill>
            <a:gsLst>
              <a:gs pos="1250">
                <a:schemeClr val="tx1"/>
              </a:gs>
              <a:gs pos="100000">
                <a:schemeClr val="tx1"/>
              </a:gs>
            </a:gsLst>
            <a:lin ang="5400000" scaled="0"/>
          </a:gradFill>
        </p:spPr>
        <p:txBody>
          <a:bodyPr/>
          <a:lstStyle/>
          <a:p>
            <a:pPr marL="0" indent="0">
              <a:buNone/>
            </a:pPr>
            <a:r>
              <a:rPr lang="en-US" dirty="0">
                <a:gradFill>
                  <a:gsLst>
                    <a:gs pos="92515">
                      <a:schemeClr val="accent1"/>
                    </a:gs>
                    <a:gs pos="0">
                      <a:schemeClr val="accent1"/>
                    </a:gs>
                  </a:gsLst>
                  <a:lin ang="5400000" scaled="0"/>
                </a:gradFill>
              </a:rPr>
              <a:t>Web scope</a:t>
            </a:r>
          </a:p>
          <a:p>
            <a:pPr lvl="1" indent="-342900">
              <a:buFont typeface="Arial" panose="020B0604020202020204" pitchFamily="34" charset="0"/>
              <a:buChar char="•"/>
            </a:pPr>
            <a:r>
              <a:rPr lang="en-US" dirty="0"/>
              <a:t>Can register and use resources </a:t>
            </a:r>
            <a:br>
              <a:rPr lang="en-US" dirty="0"/>
            </a:br>
            <a:r>
              <a:rPr lang="en-US" dirty="0"/>
              <a:t>in parent site, site collection</a:t>
            </a:r>
          </a:p>
          <a:p>
            <a:pPr marL="0" indent="0">
              <a:buNone/>
            </a:pPr>
            <a:r>
              <a:rPr lang="en-US" dirty="0">
                <a:gradFill>
                  <a:gsLst>
                    <a:gs pos="92515">
                      <a:schemeClr val="accent1"/>
                    </a:gs>
                    <a:gs pos="0">
                      <a:schemeClr val="accent1"/>
                    </a:gs>
                  </a:gsLst>
                  <a:lin ang="5400000" scaled="0"/>
                </a:gradFill>
              </a:rPr>
              <a:t>Tenant scope</a:t>
            </a:r>
          </a:p>
          <a:p>
            <a:pPr lvl="1" indent="-342900">
              <a:buFont typeface="Arial" pitchFamily="34" charset="0"/>
              <a:buChar char="•"/>
            </a:pPr>
            <a:r>
              <a:rPr lang="en-US" dirty="0"/>
              <a:t>Can register start page, </a:t>
            </a:r>
            <a:br>
              <a:rPr lang="en-US" dirty="0"/>
            </a:br>
            <a:r>
              <a:rPr lang="en-US" dirty="0"/>
              <a:t>custom actions</a:t>
            </a:r>
          </a:p>
          <a:p>
            <a:pPr lvl="1" indent="-342900">
              <a:buFont typeface="Arial" pitchFamily="34" charset="0"/>
              <a:buChar char="•"/>
            </a:pPr>
            <a:r>
              <a:rPr lang="en-US" dirty="0"/>
              <a:t>Tenant admins can filter-enable </a:t>
            </a:r>
            <a:br>
              <a:rPr lang="en-US" dirty="0"/>
            </a:br>
            <a:r>
              <a:rPr lang="en-US" dirty="0"/>
              <a:t>on sites</a:t>
            </a:r>
          </a:p>
          <a:p>
            <a:pPr marL="633413" lvl="2" indent="-280988">
              <a:buFont typeface="Arial" panose="020B0604020202020204" pitchFamily="34" charset="0"/>
              <a:buChar char="•"/>
            </a:pPr>
            <a:r>
              <a:rPr lang="en-US" dirty="0"/>
              <a:t>By site collection, managed path,  template type</a:t>
            </a:r>
          </a:p>
          <a:p>
            <a:pPr lvl="1" indent="-342900">
              <a:buFont typeface="Arial" pitchFamily="34" charset="0"/>
              <a:buChar char="•"/>
            </a:pPr>
            <a:r>
              <a:rPr lang="en-US" dirty="0"/>
              <a:t>(SharePoint-hosted tenant-scope add-ins not available)</a:t>
            </a:r>
          </a:p>
        </p:txBody>
      </p:sp>
      <p:grpSp>
        <p:nvGrpSpPr>
          <p:cNvPr id="6" name="Group 5"/>
          <p:cNvGrpSpPr/>
          <p:nvPr/>
        </p:nvGrpSpPr>
        <p:grpSpPr>
          <a:xfrm>
            <a:off x="746588" y="1782292"/>
            <a:ext cx="4758950" cy="4204852"/>
            <a:chOff x="-6056355" y="1834647"/>
            <a:chExt cx="3923413" cy="3466599"/>
          </a:xfrm>
        </p:grpSpPr>
        <p:sp>
          <p:nvSpPr>
            <p:cNvPr id="9" name="Freeform 7"/>
            <p:cNvSpPr>
              <a:spLocks/>
            </p:cNvSpPr>
            <p:nvPr/>
          </p:nvSpPr>
          <p:spPr bwMode="auto">
            <a:xfrm>
              <a:off x="-5966653" y="5063883"/>
              <a:ext cx="3331382" cy="237363"/>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5801050" y="3124961"/>
              <a:ext cx="1099881" cy="2090724"/>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3846934" y="2186551"/>
              <a:ext cx="1713992" cy="1030872"/>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2878156"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2878156"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3325284" y="2479114"/>
              <a:ext cx="1192342" cy="738308"/>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2878156" y="2893119"/>
              <a:ext cx="361567" cy="242883"/>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3431546" y="4877581"/>
              <a:ext cx="124202" cy="143522"/>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3279743" y="4877581"/>
              <a:ext cx="125582" cy="143522"/>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3235582" y="3011800"/>
              <a:ext cx="691393" cy="1909942"/>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4988215" y="2858618"/>
              <a:ext cx="669313" cy="481625"/>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3595769" y="5016963"/>
              <a:ext cx="742454" cy="1297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3595769" y="5016963"/>
              <a:ext cx="742454" cy="1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4561787" y="4983842"/>
              <a:ext cx="400207" cy="22494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4561787" y="4983842"/>
              <a:ext cx="400207" cy="22494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5663048" y="4006791"/>
              <a:ext cx="1327585" cy="977051"/>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5663048" y="4006791"/>
              <a:ext cx="1327585" cy="977051"/>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4858493" y="4037152"/>
              <a:ext cx="224944" cy="946691"/>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4858493" y="4037152"/>
              <a:ext cx="224944" cy="94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5663048" y="2527414"/>
              <a:ext cx="924617" cy="1479377"/>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4490026" y="4983842"/>
              <a:ext cx="66241" cy="22494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4490026" y="4983842"/>
              <a:ext cx="66241" cy="22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4490026" y="4128233"/>
              <a:ext cx="66241" cy="855610"/>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4490026" y="4128233"/>
              <a:ext cx="66241" cy="85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4858493" y="4983842"/>
              <a:ext cx="338106" cy="22494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4858493" y="4983842"/>
              <a:ext cx="338106" cy="22494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4858493" y="4491177"/>
              <a:ext cx="0" cy="572706"/>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4858493" y="4491177"/>
              <a:ext cx="0" cy="572706"/>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4858493" y="5063883"/>
              <a:ext cx="1380" cy="144902"/>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4858493" y="5063883"/>
              <a:ext cx="1380" cy="14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5663048" y="4228974"/>
              <a:ext cx="804555" cy="832149"/>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5663048" y="4228974"/>
              <a:ext cx="804555" cy="832149"/>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5663048" y="4128233"/>
              <a:ext cx="804555" cy="100741"/>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5663048" y="4128233"/>
              <a:ext cx="804555" cy="100741"/>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4858493" y="4128233"/>
              <a:ext cx="106262" cy="85561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4858493" y="4128233"/>
              <a:ext cx="106262" cy="85561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4858493" y="4983842"/>
              <a:ext cx="106262" cy="22494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4858493" y="4983842"/>
              <a:ext cx="106262" cy="22494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4650109" y="3438225"/>
              <a:ext cx="160083" cy="17705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4650109" y="3438225"/>
              <a:ext cx="160083" cy="17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3235582" y="3438225"/>
              <a:ext cx="162843" cy="1770560"/>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3235582" y="3438225"/>
              <a:ext cx="162843" cy="1770560"/>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4571447"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4571447"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3072739" y="3486525"/>
              <a:ext cx="0" cy="1530437"/>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3072739" y="5146684"/>
              <a:ext cx="0" cy="62101"/>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3072739" y="5146684"/>
              <a:ext cx="0" cy="62101"/>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3072739" y="4350415"/>
              <a:ext cx="0" cy="4140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3072739" y="5016963"/>
              <a:ext cx="1380" cy="129721"/>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3072739" y="5016963"/>
              <a:ext cx="1380" cy="1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3154161"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3154161"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4034617" y="3438225"/>
              <a:ext cx="160083" cy="17705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4034617" y="3438225"/>
              <a:ext cx="160083" cy="17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3955956" y="5063883"/>
              <a:ext cx="81422" cy="144902"/>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3955956" y="5063883"/>
              <a:ext cx="81422" cy="144902"/>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3955956"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3955956" y="3486525"/>
              <a:ext cx="81422" cy="1722259"/>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4837792" y="3319543"/>
              <a:ext cx="161463" cy="68724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4837792" y="3319543"/>
              <a:ext cx="161463" cy="68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5664428" y="3870170"/>
              <a:ext cx="1380" cy="136622"/>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5664428" y="3870170"/>
              <a:ext cx="1380" cy="136622"/>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5663048" y="3351284"/>
              <a:ext cx="1380" cy="51888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5663048" y="3351284"/>
              <a:ext cx="0" cy="51888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5663048" y="3351284"/>
              <a:ext cx="825255" cy="655507"/>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5663048" y="3351284"/>
              <a:ext cx="825255" cy="655507"/>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4944054" y="2948319"/>
              <a:ext cx="280145" cy="281523"/>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5456044" y="3302983"/>
              <a:ext cx="2383305" cy="183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5456044" y="3302983"/>
              <a:ext cx="2383305" cy="18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4571447" y="3302983"/>
              <a:ext cx="1498708" cy="183542"/>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4571447" y="3302983"/>
              <a:ext cx="1498708" cy="183542"/>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4892993" y="3196722"/>
              <a:ext cx="898397" cy="106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4892993" y="3196722"/>
              <a:ext cx="898397" cy="10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4892993" y="3196722"/>
              <a:ext cx="380887" cy="106261"/>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4687369" y="2172750"/>
              <a:ext cx="1273764" cy="1050192"/>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4633548" y="2172750"/>
              <a:ext cx="1311024" cy="1050192"/>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4633548" y="2302472"/>
              <a:ext cx="1311024" cy="920470"/>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5271120" y="2281772"/>
              <a:ext cx="229084" cy="278763"/>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3820713" y="2893119"/>
              <a:ext cx="361567" cy="242883"/>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3690991" y="3002140"/>
              <a:ext cx="534070" cy="1915462"/>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2980277" y="5016963"/>
              <a:ext cx="126962" cy="129721"/>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2980277" y="5016963"/>
              <a:ext cx="126962" cy="129721"/>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5456044" y="3438225"/>
              <a:ext cx="158703" cy="177332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5456044" y="3438225"/>
              <a:ext cx="158703" cy="177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5376002" y="3486525"/>
              <a:ext cx="78661" cy="960491"/>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5376002" y="3486525"/>
              <a:ext cx="78661" cy="960491"/>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5268360" y="2523274"/>
              <a:ext cx="157323" cy="99361"/>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5268360" y="2523274"/>
              <a:ext cx="157323" cy="99361"/>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5266980" y="2619876"/>
              <a:ext cx="155943" cy="565806"/>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5266980" y="2619876"/>
              <a:ext cx="155943" cy="565806"/>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5266980" y="2619876"/>
              <a:ext cx="155943" cy="565806"/>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5266980" y="2619876"/>
              <a:ext cx="155943" cy="565806"/>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5226959" y="2619876"/>
              <a:ext cx="75901" cy="106261"/>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5236620" y="2726137"/>
              <a:ext cx="92462" cy="459545"/>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5266980" y="2557775"/>
              <a:ext cx="78661" cy="147662"/>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5192459" y="2557775"/>
              <a:ext cx="81422" cy="147662"/>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5032376" y="2819978"/>
              <a:ext cx="95222" cy="64861"/>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4984075" y="2819978"/>
              <a:ext cx="92462" cy="64861"/>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4997875" y="2226571"/>
              <a:ext cx="37261" cy="37260"/>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4937154" y="2171370"/>
              <a:ext cx="99362" cy="189062"/>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5291821" y="1976788"/>
              <a:ext cx="460929" cy="567186"/>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4997875" y="2226571"/>
              <a:ext cx="37261" cy="37260"/>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5369102" y="1834647"/>
              <a:ext cx="556150" cy="582367"/>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5222819" y="2295572"/>
              <a:ext cx="12420" cy="49681"/>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6056355" y="4447016"/>
              <a:ext cx="1021219" cy="76866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6056355" y="4447016"/>
              <a:ext cx="1021219" cy="7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5257320" y="4447016"/>
              <a:ext cx="222184" cy="768669"/>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5257320" y="4447016"/>
              <a:ext cx="222184" cy="768669"/>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5741709" y="4315915"/>
              <a:ext cx="347766" cy="172502"/>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5253180" y="2127210"/>
              <a:ext cx="111782" cy="178022"/>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5164858" y="2178271"/>
              <a:ext cx="13800" cy="73141"/>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5164858" y="2178271"/>
              <a:ext cx="13800" cy="73141"/>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5206259" y="2178271"/>
              <a:ext cx="55201" cy="85561"/>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gradFill>
                  <a:gsLst>
                    <a:gs pos="1250">
                      <a:schemeClr val="tx1"/>
                    </a:gs>
                    <a:gs pos="100000">
                      <a:schemeClr val="tx1"/>
                    </a:gs>
                  </a:gsLst>
                  <a:lin ang="5400000" scaled="0"/>
                </a:gradFill>
              </a:rPr>
              <a:t>Add-in scoping</a:t>
            </a:r>
          </a:p>
        </p:txBody>
      </p:sp>
      <p:sp>
        <p:nvSpPr>
          <p:cNvPr id="127" name="Footer Placeholder 126"/>
          <p:cNvSpPr>
            <a:spLocks noGrp="1"/>
          </p:cNvSpPr>
          <p:nvPr>
            <p:ph type="ftr" sz="quarter" idx="12"/>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8273759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3"/>
          <a:stretch>
            <a:fillRect/>
          </a:stretch>
        </p:blipFill>
        <p:spPr>
          <a:xfrm>
            <a:off x="7693800" y="1171061"/>
            <a:ext cx="3811254" cy="1953438"/>
          </a:xfrm>
          <a:prstGeom prst="rect">
            <a:avLst/>
          </a:prstGeom>
        </p:spPr>
      </p:pic>
      <p:sp>
        <p:nvSpPr>
          <p:cNvPr id="4" name="Title 3"/>
          <p:cNvSpPr>
            <a:spLocks noGrp="1"/>
          </p:cNvSpPr>
          <p:nvPr>
            <p:ph type="title"/>
          </p:nvPr>
        </p:nvSpPr>
        <p:spPr/>
        <p:txBody>
          <a:bodyPr/>
          <a:lstStyle/>
          <a:p>
            <a:r>
              <a:rPr lang="en-US" dirty="0"/>
              <a:t>Add-ins in site collection hierarchy</a:t>
            </a:r>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4"/>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5"/>
            <a:stretch>
              <a:fillRect/>
            </a:stretch>
          </p:blipFill>
          <p:spPr>
            <a:xfrm>
              <a:off x="1283997" y="1118377"/>
              <a:ext cx="1422316" cy="2523744"/>
            </a:xfrm>
            <a:prstGeom prst="rect">
              <a:avLst/>
            </a:prstGeom>
          </p:spPr>
        </p:pic>
        <p:pic>
          <p:nvPicPr>
            <p:cNvPr id="95" name="Picture 94"/>
            <p:cNvPicPr>
              <a:picLocks noChangeAspect="1"/>
            </p:cNvPicPr>
            <p:nvPr/>
          </p:nvPicPr>
          <p:blipFill>
            <a:blip r:embed="rId6"/>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Add-in </a:t>
                </a:r>
                <a:br>
                  <a:rPr lang="en-US" sz="1122" dirty="0">
                    <a:gradFill>
                      <a:gsLst>
                        <a:gs pos="0">
                          <a:srgbClr val="FFFFFF"/>
                        </a:gs>
                        <a:gs pos="100000">
                          <a:srgbClr val="FFFFFF"/>
                        </a:gs>
                      </a:gsLst>
                      <a:lin ang="5400000" scaled="0"/>
                    </a:gradFill>
                  </a:rPr>
                </a:br>
                <a:r>
                  <a:rPr lang="en-US" sz="1122" dirty="0">
                    <a:gradFill>
                      <a:gsLst>
                        <a:gs pos="0">
                          <a:srgbClr val="FFFFFF"/>
                        </a:gs>
                        <a:gs pos="100000">
                          <a:srgbClr val="FFFFFF"/>
                        </a:gs>
                      </a:gsLst>
                      <a:lin ang="5400000" scaled="0"/>
                    </a:gradFill>
                  </a:rPr>
                  <a:t>web</a:t>
                </a: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89802" cy="949711"/>
            <a:chOff x="1276200" y="5701697"/>
            <a:chExt cx="5578743"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96193" cy="927666"/>
              <a:chOff x="2775922" y="5701697"/>
              <a:chExt cx="4796193"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99754"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Add-in web</a:t>
                </a: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4"/>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a:t>
                </a:r>
                <a:r>
                  <a:rPr lang="en-US" sz="1530">
                    <a:gradFill>
                      <a:gsLst>
                        <a:gs pos="21239">
                          <a:schemeClr val="tx1"/>
                        </a:gs>
                        <a:gs pos="47000">
                          <a:schemeClr val="tx1"/>
                        </a:gs>
                      </a:gsLst>
                    </a:gradFill>
                  </a:rPr>
                  <a:t>://*.contosoApp.com</a:t>
                </a:r>
                <a:endParaRPr lang="en-US" sz="1530" dirty="0">
                  <a:gradFill>
                    <a:gsLst>
                      <a:gs pos="21239">
                        <a:schemeClr val="tx1"/>
                      </a:gs>
                      <a:gs pos="47000">
                        <a:schemeClr val="tx1"/>
                      </a:gs>
                    </a:gsLst>
                  </a:gradFill>
                </a:endParaRPr>
              </a:p>
            </p:txBody>
          </p:sp>
          <p:pic>
            <p:nvPicPr>
              <p:cNvPr id="120" name="Picture 119"/>
              <p:cNvPicPr>
                <a:picLocks noChangeAspect="1"/>
              </p:cNvPicPr>
              <p:nvPr/>
            </p:nvPicPr>
            <p:blipFill>
              <a:blip r:embed="rId4"/>
              <a:stretch>
                <a:fillRect/>
              </a:stretch>
            </p:blipFill>
            <p:spPr>
              <a:xfrm>
                <a:off x="2768408" y="3365015"/>
                <a:ext cx="906373" cy="511040"/>
              </a:xfrm>
              <a:prstGeom prst="rect">
                <a:avLst/>
              </a:prstGeom>
            </p:spPr>
          </p:pic>
        </p:grpSp>
        <p:grpSp>
          <p:nvGrpSpPr>
            <p:cNvPr id="146" name="Group 145"/>
            <p:cNvGrpSpPr/>
            <p:nvPr/>
          </p:nvGrpSpPr>
          <p:grpSpPr>
            <a:xfrm>
              <a:off x="3572485" y="3034562"/>
              <a:ext cx="601115" cy="448162"/>
              <a:chOff x="3715579" y="4192197"/>
              <a:chExt cx="601115" cy="448162"/>
            </a:xfrm>
          </p:grpSpPr>
          <p:sp>
            <p:nvSpPr>
              <p:cNvPr id="56" name="Rectangle 55"/>
              <p:cNvSpPr/>
              <p:nvPr/>
            </p:nvSpPr>
            <p:spPr bwMode="auto">
              <a:xfrm>
                <a:off x="3715579" y="4192197"/>
                <a:ext cx="601115"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Add-in</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2" name="Footer Placeholder 1"/>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512793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itle 51"/>
          <p:cNvSpPr>
            <a:spLocks noGrp="1"/>
          </p:cNvSpPr>
          <p:nvPr>
            <p:ph type="title"/>
          </p:nvPr>
        </p:nvSpPr>
        <p:spPr/>
        <p:txBody>
          <a:bodyPr/>
          <a:lstStyle/>
          <a:p>
            <a:r>
              <a:rPr lang="en-US" dirty="0"/>
              <a:t>Centrally deployed add-ins</a:t>
            </a:r>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3"/>
            <a:stretch>
              <a:fillRect/>
            </a:stretch>
          </p:blipFill>
          <p:spPr>
            <a:xfrm>
              <a:off x="1283997" y="1118377"/>
              <a:ext cx="1422316" cy="2523744"/>
            </a:xfrm>
            <a:prstGeom prst="rect">
              <a:avLst/>
            </a:prstGeom>
          </p:spPr>
        </p:pic>
        <p:pic>
          <p:nvPicPr>
            <p:cNvPr id="66" name="Picture 65"/>
            <p:cNvPicPr>
              <a:picLocks noChangeAspect="1"/>
            </p:cNvPicPr>
            <p:nvPr/>
          </p:nvPicPr>
          <p:blipFill>
            <a:blip r:embed="rId4"/>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5"/>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6110" y="3618370"/>
              <a:ext cx="1853546" cy="1015599"/>
              <a:chOff x="2450292" y="3594733"/>
              <a:chExt cx="1854292"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0292" y="4199093"/>
                <a:ext cx="827114"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Add-In </a:t>
                </a:r>
                <a:br>
                  <a:rPr lang="en-US" sz="1122" dirty="0">
                    <a:gradFill>
                      <a:gsLst>
                        <a:gs pos="0">
                          <a:srgbClr val="FFFFFF"/>
                        </a:gs>
                        <a:gs pos="100000">
                          <a:srgbClr val="FFFFFF"/>
                        </a:gs>
                      </a:gsLst>
                      <a:lin ang="5400000" scaled="0"/>
                    </a:gradFill>
                  </a:rPr>
                </a:br>
                <a:r>
                  <a:rPr lang="en-US" sz="1122" dirty="0">
                    <a:gradFill>
                      <a:gsLst>
                        <a:gs pos="0">
                          <a:srgbClr val="FFFFFF"/>
                        </a:gs>
                        <a:gs pos="100000">
                          <a:srgbClr val="FFFFFF"/>
                        </a:gs>
                      </a:gsLst>
                      <a:lin ang="5400000" scaled="0"/>
                    </a:gradFill>
                  </a:rPr>
                  <a:t>web</a:t>
                </a:r>
              </a:p>
            </p:txBody>
          </p:sp>
          <p:sp>
            <p:nvSpPr>
              <p:cNvPr id="62" name="Freeform 61"/>
              <p:cNvSpPr/>
              <p:nvPr/>
            </p:nvSpPr>
            <p:spPr>
              <a:xfrm>
                <a:off x="3419574" y="4199093"/>
                <a:ext cx="885010"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Add-In </a:t>
                </a:r>
                <a:br>
                  <a:rPr lang="en-US" sz="1122" dirty="0">
                    <a:gradFill>
                      <a:gsLst>
                        <a:gs pos="0">
                          <a:srgbClr val="FFFFFF"/>
                        </a:gs>
                        <a:gs pos="100000">
                          <a:srgbClr val="FFFFFF"/>
                        </a:gs>
                      </a:gsLst>
                      <a:lin ang="5400000" scaled="0"/>
                    </a:gradFill>
                  </a:rPr>
                </a:br>
                <a:r>
                  <a:rPr lang="en-US" sz="1122" dirty="0">
                    <a:gradFill>
                      <a:gsLst>
                        <a:gs pos="0">
                          <a:srgbClr val="FFFFFF"/>
                        </a:gs>
                        <a:gs pos="100000">
                          <a:srgbClr val="FFFFFF"/>
                        </a:gs>
                      </a:gsLst>
                      <a:lin ang="5400000" scaled="0"/>
                    </a:gradFill>
                  </a:rPr>
                  <a:t>web</a:t>
                </a: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6"/>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6"/>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Add-In web</a:t>
                  </a: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6"/>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6"/>
              <a:stretch>
                <a:fillRect/>
              </a:stretch>
            </p:blipFill>
            <p:spPr>
              <a:xfrm>
                <a:off x="3169458" y="3108343"/>
                <a:ext cx="906373" cy="511040"/>
              </a:xfrm>
              <a:prstGeom prst="rect">
                <a:avLst/>
              </a:prstGeom>
            </p:spPr>
          </p:pic>
          <p:grpSp>
            <p:nvGrpSpPr>
              <p:cNvPr id="98" name="Group 97"/>
              <p:cNvGrpSpPr/>
              <p:nvPr/>
            </p:nvGrpSpPr>
            <p:grpSpPr>
              <a:xfrm>
                <a:off x="3973536" y="2777890"/>
                <a:ext cx="529760" cy="448162"/>
                <a:chOff x="3715580" y="4192197"/>
                <a:chExt cx="529760" cy="448162"/>
              </a:xfrm>
            </p:grpSpPr>
            <p:sp>
              <p:nvSpPr>
                <p:cNvPr id="99" name="Rectangle 98"/>
                <p:cNvSpPr/>
                <p:nvPr/>
              </p:nvSpPr>
              <p:spPr bwMode="auto">
                <a:xfrm>
                  <a:off x="3715580" y="4192197"/>
                  <a:ext cx="529760"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Add-in</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
        <p:nvSpPr>
          <p:cNvPr id="2" name="Footer Placeholder 1"/>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575261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122636"/>
          </a:xfrm>
        </p:spPr>
        <p:txBody>
          <a:bodyPr vert="horz" lIns="186521" tIns="149217" rIns="186521" bIns="149217" rtlCol="0">
            <a:noAutofit/>
          </a:bodyPr>
          <a:lstStyle/>
          <a:p>
            <a:pPr marL="0" indent="0">
              <a:spcBef>
                <a:spcPts val="1224"/>
              </a:spcBef>
              <a:buNone/>
            </a:pPr>
            <a:r>
              <a:rPr lang="en-US" sz="4080" dirty="0">
                <a:gradFill>
                  <a:gsLst>
                    <a:gs pos="100000">
                      <a:schemeClr val="tx2"/>
                    </a:gs>
                    <a:gs pos="1250">
                      <a:schemeClr val="tx2"/>
                    </a:gs>
                  </a:gsLst>
                  <a:lin ang="5400000" scaled="0"/>
                </a:gradFill>
              </a:rPr>
              <a:t>Packaging add-ins</a:t>
            </a:r>
          </a:p>
          <a:p>
            <a:pPr marL="342900" lvl="1" indent="-342900">
              <a:spcBef>
                <a:spcPts val="1224"/>
              </a:spcBef>
            </a:pPr>
            <a:r>
              <a:rPr lang="en-US" sz="2040" dirty="0"/>
              <a:t>.app file extension—a package typically includes the following files:</a:t>
            </a:r>
          </a:p>
          <a:p>
            <a:pPr marL="571192" lvl="2" indent="-342900">
              <a:spcBef>
                <a:spcPts val="1224"/>
              </a:spcBef>
            </a:pPr>
            <a:r>
              <a:rPr lang="en-US" sz="2040" dirty="0"/>
              <a:t>AppManifest.xml</a:t>
            </a:r>
          </a:p>
          <a:p>
            <a:pPr marL="571192" lvl="2" indent="-342900">
              <a:spcBef>
                <a:spcPts val="1224"/>
              </a:spcBef>
            </a:pPr>
            <a:r>
              <a:rPr lang="en-US" sz="2040" dirty="0"/>
              <a:t>AppIcon.png</a:t>
            </a:r>
          </a:p>
          <a:p>
            <a:pPr marL="571192" lvl="2" indent="-342900">
              <a:spcBef>
                <a:spcPts val="1224"/>
              </a:spcBef>
            </a:pPr>
            <a:r>
              <a:rPr lang="en-US" sz="2040" dirty="0"/>
              <a:t>Solution file</a:t>
            </a:r>
          </a:p>
          <a:p>
            <a:pPr marL="571192" lvl="2" indent="-342900">
              <a:spcBef>
                <a:spcPts val="1224"/>
              </a:spcBef>
            </a:pPr>
            <a:r>
              <a:rPr lang="en-US" sz="2040" dirty="0"/>
              <a:t>Data tier application package</a:t>
            </a:r>
          </a:p>
          <a:p>
            <a:pPr marL="571192" lvl="2" indent="-342900">
              <a:spcBef>
                <a:spcPts val="1224"/>
              </a:spcBef>
            </a:pPr>
            <a:r>
              <a:rPr lang="en-US" sz="2040" dirty="0"/>
              <a:t>Auto hosted apps</a:t>
            </a:r>
          </a:p>
          <a:p>
            <a:pPr marL="0" indent="0">
              <a:spcBef>
                <a:spcPts val="1224"/>
              </a:spcBef>
              <a:buNone/>
            </a:pPr>
            <a:r>
              <a:rPr lang="en-US" sz="4080" dirty="0">
                <a:gradFill>
                  <a:gsLst>
                    <a:gs pos="1250">
                      <a:schemeClr val="tx2"/>
                    </a:gs>
                    <a:gs pos="100000">
                      <a:schemeClr val="tx2"/>
                    </a:gs>
                  </a:gsLst>
                  <a:lin ang="5400000" scaled="0"/>
                </a:gradFill>
              </a:rPr>
              <a:t>Publishing add-ins</a:t>
            </a:r>
          </a:p>
          <a:p>
            <a:pPr marL="342900" lvl="1" indent="-342900">
              <a:spcBef>
                <a:spcPts val="1224"/>
              </a:spcBef>
            </a:pPr>
            <a:r>
              <a:rPr lang="en-US" sz="2040" dirty="0"/>
              <a:t>Office Store</a:t>
            </a:r>
          </a:p>
          <a:p>
            <a:pPr marL="342900" lvl="1" indent="-342900">
              <a:spcBef>
                <a:spcPts val="1224"/>
              </a:spcBef>
            </a:pPr>
            <a:r>
              <a:rPr lang="en-US" sz="2040" dirty="0"/>
              <a:t>Add-in catalogs</a:t>
            </a:r>
          </a:p>
        </p:txBody>
      </p:sp>
      <p:sp>
        <p:nvSpPr>
          <p:cNvPr id="2" name="Title 1"/>
          <p:cNvSpPr>
            <a:spLocks noGrp="1"/>
          </p:cNvSpPr>
          <p:nvPr>
            <p:ph type="title"/>
          </p:nvPr>
        </p:nvSpPr>
        <p:spPr/>
        <p:txBody>
          <a:bodyPr/>
          <a:lstStyle/>
          <a:p>
            <a:r>
              <a:rPr lang="en-US" dirty="0"/>
              <a:t>Packaging and publishing add-ins</a:t>
            </a:r>
          </a:p>
        </p:txBody>
      </p:sp>
      <p:sp>
        <p:nvSpPr>
          <p:cNvPr id="4" name="Footer Placeholder 3"/>
          <p:cNvSpPr>
            <a:spLocks noGrp="1"/>
          </p:cNvSpPr>
          <p:nvPr>
            <p:ph type="ftr" sz="quarter" idx="11"/>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34933859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 domain calls</a:t>
            </a:r>
            <a:endParaRPr lang="en-US" dirty="0"/>
          </a:p>
        </p:txBody>
      </p:sp>
      <p:sp>
        <p:nvSpPr>
          <p:cNvPr id="3" name="Content Placeholder 2"/>
          <p:cNvSpPr>
            <a:spLocks noGrp="1"/>
          </p:cNvSpPr>
          <p:nvPr>
            <p:ph type="body" sz="quarter" idx="4294967295"/>
          </p:nvPr>
        </p:nvSpPr>
        <p:spPr>
          <a:xfrm>
            <a:off x="274638" y="1177925"/>
            <a:ext cx="11607799" cy="5484813"/>
          </a:xfrm>
        </p:spPr>
        <p:txBody>
          <a:bodyPr vert="horz" lIns="186521" tIns="149217" rIns="186521" bIns="149217" rtlCol="0">
            <a:noAutofit/>
          </a:bodyPr>
          <a:lstStyle/>
          <a:p>
            <a:pPr marL="0" indent="0">
              <a:spcBef>
                <a:spcPts val="1224"/>
              </a:spcBef>
              <a:buNone/>
            </a:pPr>
            <a:r>
              <a:rPr lang="en-US" sz="4080" dirty="0">
                <a:gradFill>
                  <a:gsLst>
                    <a:gs pos="100000">
                      <a:schemeClr val="tx2"/>
                    </a:gs>
                    <a:gs pos="0">
                      <a:schemeClr val="tx2"/>
                    </a:gs>
                  </a:gsLst>
                  <a:lin ang="5400000" scaled="0"/>
                </a:gradFill>
              </a:rPr>
              <a:t>Using the cross domain library</a:t>
            </a:r>
          </a:p>
          <a:p>
            <a:pPr marL="342900" lvl="1" indent="-342900">
              <a:spcBef>
                <a:spcPts val="1224"/>
              </a:spcBef>
            </a:pPr>
            <a:r>
              <a:rPr lang="en-US" sz="2040" dirty="0"/>
              <a:t>Access content in the add-in web from JavaScript in a remote web</a:t>
            </a:r>
          </a:p>
          <a:p>
            <a:pPr marL="342900" lvl="1" indent="-342900">
              <a:spcBef>
                <a:spcPts val="1224"/>
              </a:spcBef>
            </a:pPr>
            <a:r>
              <a:rPr lang="en-US" sz="2040" dirty="0"/>
              <a:t>SP.RequestExecutor.js</a:t>
            </a:r>
          </a:p>
          <a:p>
            <a:pPr marL="342900" lvl="1" indent="-342900">
              <a:spcBef>
                <a:spcPts val="1224"/>
              </a:spcBef>
            </a:pPr>
            <a:r>
              <a:rPr lang="en-US" sz="2040" dirty="0"/>
              <a:t>AppWebProxy.aspx</a:t>
            </a:r>
          </a:p>
          <a:p>
            <a:pPr marL="0" indent="0">
              <a:spcBef>
                <a:spcPts val="1224"/>
              </a:spcBef>
              <a:buNone/>
            </a:pPr>
            <a:r>
              <a:rPr lang="en-US" sz="4080" dirty="0">
                <a:gradFill>
                  <a:gsLst>
                    <a:gs pos="100000">
                      <a:schemeClr val="tx2"/>
                    </a:gs>
                    <a:gs pos="0">
                      <a:schemeClr val="tx2"/>
                    </a:gs>
                  </a:gsLst>
                  <a:lin ang="5400000" scaled="0"/>
                </a:gradFill>
              </a:rPr>
              <a:t>Using the web proxy</a:t>
            </a:r>
          </a:p>
          <a:p>
            <a:pPr marL="342900" lvl="1" indent="-342900">
              <a:spcBef>
                <a:spcPts val="1224"/>
              </a:spcBef>
            </a:pPr>
            <a:r>
              <a:rPr lang="en-US" sz="2040" dirty="0"/>
              <a:t>Access content in SharePoint or elsewhere from JavaScript in a remote web</a:t>
            </a:r>
          </a:p>
          <a:p>
            <a:pPr marL="342900" lvl="1" indent="-342900">
              <a:spcBef>
                <a:spcPts val="1224"/>
              </a:spcBef>
            </a:pPr>
            <a:r>
              <a:rPr lang="en-US" sz="2040" dirty="0" err="1"/>
              <a:t>SP.WebRequestInfo</a:t>
            </a:r>
            <a:endParaRPr lang="en-US" sz="2040" dirty="0"/>
          </a:p>
          <a:p>
            <a:pPr marL="342900" lvl="1" indent="-342900">
              <a:spcBef>
                <a:spcPts val="1224"/>
              </a:spcBef>
            </a:pPr>
            <a:r>
              <a:rPr lang="en-US" sz="2040" dirty="0"/>
              <a:t>Trusting domains for cross domain calls</a:t>
            </a:r>
          </a:p>
        </p:txBody>
      </p:sp>
      <p:sp>
        <p:nvSpPr>
          <p:cNvPr id="5" name="Footer Placeholder 4"/>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8118538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a:t>
            </a:r>
          </a:p>
        </p:txBody>
      </p:sp>
      <p:sp>
        <p:nvSpPr>
          <p:cNvPr id="26" name="Rectangle 25"/>
          <p:cNvSpPr/>
          <p:nvPr/>
        </p:nvSpPr>
        <p:spPr>
          <a:xfrm>
            <a:off x="6579327"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Azure</a:t>
            </a:r>
          </a:p>
        </p:txBody>
      </p:sp>
      <p:sp>
        <p:nvSpPr>
          <p:cNvPr id="27" name="Rectangle 26"/>
          <p:cNvSpPr/>
          <p:nvPr/>
        </p:nvSpPr>
        <p:spPr>
          <a:xfrm>
            <a:off x="6579327"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Apache</a:t>
            </a:r>
          </a:p>
        </p:txBody>
      </p:sp>
      <p:sp>
        <p:nvSpPr>
          <p:cNvPr id="28" name="Oval 28"/>
          <p:cNvSpPr/>
          <p:nvPr/>
        </p:nvSpPr>
        <p:spPr>
          <a:xfrm>
            <a:off x="6654406" y="3807617"/>
            <a:ext cx="1758584" cy="94609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a:gradFill>
                  <a:gsLst>
                    <a:gs pos="1250">
                      <a:schemeClr val="tx1"/>
                    </a:gs>
                    <a:gs pos="100000">
                      <a:schemeClr val="tx1"/>
                    </a:gs>
                  </a:gsLst>
                  <a:lin ang="5400000" scaled="0"/>
                </a:gradFill>
              </a:rPr>
              <a:t>Web</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29" name="Oval 28"/>
          <p:cNvSpPr/>
          <p:nvPr/>
        </p:nvSpPr>
        <p:spPr>
          <a:xfrm>
            <a:off x="8482413" y="3805010"/>
            <a:ext cx="1758584" cy="9486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a:gradFill>
                  <a:gsLst>
                    <a:gs pos="1250">
                      <a:schemeClr val="tx1"/>
                    </a:gs>
                    <a:gs pos="100000">
                      <a:schemeClr val="tx1"/>
                    </a:gs>
                  </a:gsLst>
                  <a:lin ang="5400000" scaled="0"/>
                </a:gradFill>
              </a:rPr>
              <a:t>MySQL</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30" name="Oval 28"/>
          <p:cNvSpPr/>
          <p:nvPr/>
        </p:nvSpPr>
        <p:spPr>
          <a:xfrm>
            <a:off x="10315241" y="3805010"/>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a:t>
            </a:r>
          </a:p>
          <a:p>
            <a:pPr>
              <a:lnSpc>
                <a:spcPct val="90000"/>
              </a:lnSpc>
            </a:pPr>
            <a:r>
              <a:rPr lang="en-US" dirty="0">
                <a:gradFill>
                  <a:gsLst>
                    <a:gs pos="1250">
                      <a:schemeClr val="tx1"/>
                    </a:gs>
                    <a:gs pos="100000">
                      <a:schemeClr val="tx1"/>
                    </a:gs>
                  </a:gsLst>
                  <a:lin ang="5400000" scaled="0"/>
                </a:gradFill>
              </a:rPr>
              <a:t>Worker</a:t>
            </a:r>
          </a:p>
          <a:p>
            <a:pPr>
              <a:lnSpc>
                <a:spcPct val="90000"/>
              </a:lnSpc>
            </a:pPr>
            <a:r>
              <a:rPr lang="en-US" dirty="0">
                <a:gradFill>
                  <a:gsLst>
                    <a:gs pos="1250">
                      <a:schemeClr val="tx1"/>
                    </a:gs>
                    <a:gs pos="100000">
                      <a:schemeClr val="tx1"/>
                    </a:gs>
                  </a:gsLst>
                  <a:lin ang="5400000" scaled="0"/>
                </a:gradFill>
              </a:rPr>
              <a:t>V3.0.0.0</a:t>
            </a:r>
          </a:p>
          <a:p>
            <a:pPr>
              <a:lnSpc>
                <a:spcPct val="90000"/>
              </a:lnSpc>
            </a:pPr>
            <a:endParaRPr lang="en-US" dirty="0">
              <a:gradFill>
                <a:gsLst>
                  <a:gs pos="1250">
                    <a:schemeClr val="tx1"/>
                  </a:gs>
                  <a:gs pos="100000">
                    <a:schemeClr val="tx1"/>
                  </a:gs>
                </a:gsLst>
                <a:lin ang="5400000" scaled="0"/>
              </a:gradFill>
            </a:endParaRPr>
          </a:p>
        </p:txBody>
      </p:sp>
      <p:sp>
        <p:nvSpPr>
          <p:cNvPr id="31" name="Rectangle 30"/>
          <p:cNvSpPr/>
          <p:nvPr/>
        </p:nvSpPr>
        <p:spPr>
          <a:xfrm>
            <a:off x="6579327"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a:gradFill>
                  <a:gsLst>
                    <a:gs pos="1250">
                      <a:schemeClr val="bg1"/>
                    </a:gs>
                    <a:gs pos="100000">
                      <a:schemeClr val="bg1"/>
                    </a:gs>
                  </a:gsLst>
                  <a:lin ang="5400000" scaled="0"/>
                </a:gradFill>
                <a:latin typeface="+mj-lt"/>
              </a:rPr>
              <a:t>IIS web  server</a:t>
            </a:r>
          </a:p>
        </p:txBody>
      </p:sp>
      <p:sp>
        <p:nvSpPr>
          <p:cNvPr id="32" name="Oval 28"/>
          <p:cNvSpPr/>
          <p:nvPr/>
        </p:nvSpPr>
        <p:spPr>
          <a:xfrm>
            <a:off x="6654406" y="5658558"/>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Web</a:t>
            </a:r>
          </a:p>
          <a:p>
            <a:pPr>
              <a:lnSpc>
                <a:spcPct val="90000"/>
              </a:lnSpc>
            </a:pPr>
            <a:r>
              <a:rPr lang="en-US" dirty="0">
                <a:gradFill>
                  <a:gsLst>
                    <a:gs pos="1250">
                      <a:schemeClr val="bg1"/>
                    </a:gs>
                    <a:gs pos="100000">
                      <a:schemeClr val="bg1"/>
                    </a:gs>
                  </a:gsLst>
                  <a:lin ang="5400000" scaled="0"/>
                </a:gradFill>
              </a:rPr>
              <a:t>V2.0.0.0</a:t>
            </a:r>
          </a:p>
        </p:txBody>
      </p:sp>
      <p:sp>
        <p:nvSpPr>
          <p:cNvPr id="33" name="Oval 28"/>
          <p:cNvSpPr/>
          <p:nvPr/>
        </p:nvSpPr>
        <p:spPr>
          <a:xfrm>
            <a:off x="8482413" y="5658558"/>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SQL</a:t>
            </a:r>
          </a:p>
          <a:p>
            <a:pPr>
              <a:lnSpc>
                <a:spcPct val="90000"/>
              </a:lnSpc>
            </a:pPr>
            <a:r>
              <a:rPr lang="en-US" dirty="0">
                <a:gradFill>
                  <a:gsLst>
                    <a:gs pos="1250">
                      <a:schemeClr val="bg1"/>
                    </a:gs>
                    <a:gs pos="100000">
                      <a:schemeClr val="bg1"/>
                    </a:gs>
                  </a:gsLst>
                  <a:lin ang="5400000" scaled="0"/>
                </a:gradFill>
              </a:rPr>
              <a:t>V2.0.0.0</a:t>
            </a:r>
          </a:p>
          <a:p>
            <a:pPr>
              <a:lnSpc>
                <a:spcPct val="90000"/>
              </a:lnSpc>
            </a:pPr>
            <a:endParaRPr lang="en-US" dirty="0">
              <a:gradFill>
                <a:gsLst>
                  <a:gs pos="1250">
                    <a:schemeClr val="bg1"/>
                  </a:gs>
                  <a:gs pos="100000">
                    <a:schemeClr val="bg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SharePoint</a:t>
            </a:r>
          </a:p>
        </p:txBody>
      </p:sp>
      <p:sp>
        <p:nvSpPr>
          <p:cNvPr id="36" name="Rectangle 35"/>
          <p:cNvSpPr/>
          <p:nvPr/>
        </p:nvSpPr>
        <p:spPr>
          <a:xfrm>
            <a:off x="408129" y="1840628"/>
            <a:ext cx="6013581" cy="4787900"/>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Web application</a:t>
            </a: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Site collection</a:t>
            </a:r>
          </a:p>
        </p:txBody>
      </p:sp>
      <p:sp>
        <p:nvSpPr>
          <p:cNvPr id="39" name="Rectangle 38"/>
          <p:cNvSpPr/>
          <p:nvPr/>
        </p:nvSpPr>
        <p:spPr>
          <a:xfrm>
            <a:off x="578178" y="3055626"/>
            <a:ext cx="5695308" cy="3420502"/>
          </a:xfrm>
          <a:prstGeom prst="rect">
            <a:avLst/>
          </a:prstGeom>
          <a:solidFill>
            <a:schemeClr val="bg2">
              <a:lumMod val="40000"/>
              <a:lumOff val="6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tx1"/>
                    </a:gs>
                    <a:gs pos="100000">
                      <a:schemeClr val="tx1"/>
                    </a:gs>
                  </a:gsLst>
                  <a:lin ang="5400000" scaled="0"/>
                </a:gradFill>
                <a:latin typeface="+mj-lt"/>
              </a:rPr>
              <a:t>Root site</a:t>
            </a: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1</a:t>
            </a:r>
          </a:p>
          <a:p>
            <a:pPr>
              <a:lnSpc>
                <a:spcPct val="90000"/>
              </a:lnSpc>
            </a:pPr>
            <a:r>
              <a:rPr lang="en-US" dirty="0">
                <a:gradFill>
                  <a:gsLst>
                    <a:gs pos="1250">
                      <a:schemeClr val="tx1"/>
                    </a:gs>
                    <a:gs pos="100000">
                      <a:schemeClr val="tx1"/>
                    </a:gs>
                  </a:gsLst>
                  <a:lin ang="5400000" scaled="0"/>
                </a:gradFill>
              </a:rPr>
              <a:t>V3.0.0.0</a:t>
            </a: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2</a:t>
            </a:r>
          </a:p>
          <a:p>
            <a:pPr>
              <a:lnSpc>
                <a:spcPct val="90000"/>
              </a:lnSpc>
            </a:pPr>
            <a:r>
              <a:rPr lang="en-US" dirty="0">
                <a:gradFill>
                  <a:gsLst>
                    <a:gs pos="1250">
                      <a:schemeClr val="tx1"/>
                    </a:gs>
                    <a:gs pos="100000">
                      <a:schemeClr val="tx1"/>
                    </a:gs>
                  </a:gsLst>
                  <a:lin ang="5400000" scaled="0"/>
                </a:gradFill>
              </a:rPr>
              <a:t>V3.0.0.0</a:t>
            </a:r>
          </a:p>
        </p:txBody>
      </p:sp>
      <p:sp>
        <p:nvSpPr>
          <p:cNvPr id="42" name="Oval 28"/>
          <p:cNvSpPr/>
          <p:nvPr/>
        </p:nvSpPr>
        <p:spPr>
          <a:xfrm>
            <a:off x="4407049" y="3735545"/>
            <a:ext cx="1796358" cy="967371"/>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Add-in 3 V3.0.0.0</a:t>
            </a: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a:gradFill>
                  <a:gsLst>
                    <a:gs pos="1250">
                      <a:schemeClr val="bg1"/>
                    </a:gs>
                    <a:gs pos="100000">
                      <a:schemeClr val="bg1"/>
                    </a:gs>
                  </a:gsLst>
                  <a:lin ang="5400000" scaled="0"/>
                </a:gradFill>
                <a:latin typeface="+mj-lt"/>
              </a:rPr>
              <a:t>Sub site</a:t>
            </a: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3</a:t>
            </a:r>
          </a:p>
          <a:p>
            <a:pPr>
              <a:lnSpc>
                <a:spcPct val="90000"/>
              </a:lnSpc>
            </a:pPr>
            <a:r>
              <a:rPr lang="en-US" dirty="0">
                <a:gradFill>
                  <a:gsLst>
                    <a:gs pos="1250">
                      <a:schemeClr val="bg1"/>
                    </a:gs>
                    <a:gs pos="100000">
                      <a:schemeClr val="bg1"/>
                    </a:gs>
                  </a:gsLst>
                  <a:lin ang="5400000" scaled="0"/>
                </a:gradFill>
              </a:rPr>
              <a:t>V2.0.0.0</a:t>
            </a: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4</a:t>
            </a:r>
          </a:p>
          <a:p>
            <a:pPr>
              <a:lnSpc>
                <a:spcPct val="90000"/>
              </a:lnSpc>
            </a:pPr>
            <a:r>
              <a:rPr lang="en-US" dirty="0">
                <a:gradFill>
                  <a:gsLst>
                    <a:gs pos="1250">
                      <a:schemeClr val="bg1"/>
                    </a:gs>
                    <a:gs pos="100000">
                      <a:schemeClr val="bg1"/>
                    </a:gs>
                  </a:gsLst>
                  <a:lin ang="5400000" scaled="0"/>
                </a:gradFill>
              </a:rPr>
              <a:t>V2.0.0.0</a:t>
            </a:r>
          </a:p>
        </p:txBody>
      </p:sp>
      <p:sp>
        <p:nvSpPr>
          <p:cNvPr id="64" name="Oval 28"/>
          <p:cNvSpPr/>
          <p:nvPr/>
        </p:nvSpPr>
        <p:spPr>
          <a:xfrm>
            <a:off x="6656220"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Web</a:t>
            </a:r>
          </a:p>
          <a:p>
            <a:pPr>
              <a:lnSpc>
                <a:spcPct val="90000"/>
              </a:lnSpc>
            </a:pPr>
            <a:r>
              <a:rPr lang="en-US" dirty="0">
                <a:gradFill>
                  <a:gsLst>
                    <a:gs pos="1250">
                      <a:schemeClr val="bg1"/>
                    </a:gs>
                    <a:gs pos="100000">
                      <a:schemeClr val="bg1"/>
                    </a:gs>
                  </a:gsLst>
                  <a:lin ang="5400000" scaled="0"/>
                </a:gradFill>
              </a:rPr>
              <a:t>V3.0.0.0</a:t>
            </a:r>
          </a:p>
        </p:txBody>
      </p:sp>
      <p:sp>
        <p:nvSpPr>
          <p:cNvPr id="65" name="Oval 28"/>
          <p:cNvSpPr/>
          <p:nvPr/>
        </p:nvSpPr>
        <p:spPr>
          <a:xfrm>
            <a:off x="8484227"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SQL</a:t>
            </a:r>
          </a:p>
          <a:p>
            <a:pPr>
              <a:lnSpc>
                <a:spcPct val="90000"/>
              </a:lnSpc>
            </a:pPr>
            <a:r>
              <a:rPr lang="en-US" dirty="0">
                <a:gradFill>
                  <a:gsLst>
                    <a:gs pos="1250">
                      <a:schemeClr val="bg1"/>
                    </a:gs>
                    <a:gs pos="100000">
                      <a:schemeClr val="bg1"/>
                    </a:gs>
                  </a:gsLst>
                  <a:lin ang="5400000" scaled="0"/>
                </a:gradFill>
              </a:rPr>
              <a:t>V3.0.0.0</a:t>
            </a:r>
          </a:p>
          <a:p>
            <a:pPr>
              <a:lnSpc>
                <a:spcPct val="90000"/>
              </a:lnSpc>
            </a:pPr>
            <a:endParaRPr lang="en-US" dirty="0">
              <a:gradFill>
                <a:gsLst>
                  <a:gs pos="1250">
                    <a:schemeClr val="bg1"/>
                  </a:gs>
                  <a:gs pos="100000">
                    <a:schemeClr val="bg1"/>
                  </a:gs>
                </a:gsLst>
                <a:lin ang="5400000" scaled="0"/>
              </a:gradFill>
            </a:endParaRPr>
          </a:p>
        </p:txBody>
      </p:sp>
      <p:sp>
        <p:nvSpPr>
          <p:cNvPr id="66" name="Oval 28"/>
          <p:cNvSpPr/>
          <p:nvPr/>
        </p:nvSpPr>
        <p:spPr>
          <a:xfrm>
            <a:off x="10317055" y="195557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bg1"/>
                    </a:gs>
                    <a:gs pos="100000">
                      <a:schemeClr val="bg1"/>
                    </a:gs>
                  </a:gsLst>
                  <a:lin ang="5400000" scaled="0"/>
                </a:gradFill>
              </a:rPr>
              <a:t>Add-in 2</a:t>
            </a:r>
          </a:p>
          <a:p>
            <a:pPr>
              <a:lnSpc>
                <a:spcPct val="90000"/>
              </a:lnSpc>
            </a:pPr>
            <a:r>
              <a:rPr lang="en-US" dirty="0">
                <a:gradFill>
                  <a:gsLst>
                    <a:gs pos="1250">
                      <a:schemeClr val="bg1"/>
                    </a:gs>
                    <a:gs pos="100000">
                      <a:schemeClr val="bg1"/>
                    </a:gs>
                  </a:gsLst>
                  <a:lin ang="5400000" scaled="0"/>
                </a:gradFill>
              </a:rPr>
              <a:t>Worker</a:t>
            </a:r>
          </a:p>
          <a:p>
            <a:pPr>
              <a:lnSpc>
                <a:spcPct val="90000"/>
              </a:lnSpc>
            </a:pPr>
            <a:r>
              <a:rPr lang="en-US" dirty="0">
                <a:gradFill>
                  <a:gsLst>
                    <a:gs pos="1250">
                      <a:schemeClr val="bg1"/>
                    </a:gs>
                    <a:gs pos="100000">
                      <a:schemeClr val="bg1"/>
                    </a:gs>
                  </a:gsLst>
                  <a:lin ang="5400000" scaled="0"/>
                </a:gradFill>
              </a:rPr>
              <a:t>V3.0.0.0</a:t>
            </a:r>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290227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bwMode="auto">
          <a:xfrm>
            <a:off x="375" y="6452839"/>
            <a:ext cx="12436100" cy="5416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3"/>
          <a:stretch>
            <a:fillRect/>
          </a:stretch>
        </p:blipFill>
        <p:spPr>
          <a:xfrm>
            <a:off x="2906922" y="3624385"/>
            <a:ext cx="3589104" cy="2229916"/>
          </a:xfrm>
          <a:prstGeom prst="rect">
            <a:avLst/>
          </a:prstGeom>
          <a:noFill/>
          <a:ln>
            <a:noFill/>
          </a:ln>
        </p:spPr>
      </p:pic>
      <p:grpSp>
        <p:nvGrpSpPr>
          <p:cNvPr id="37" name="Group 36"/>
          <p:cNvGrpSpPr/>
          <p:nvPr/>
        </p:nvGrpSpPr>
        <p:grpSpPr>
          <a:xfrm>
            <a:off x="685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p:txBody>
          <a:bodyPr/>
          <a:lstStyle/>
          <a:p>
            <a:r>
              <a:rPr lang="en-US"/>
              <a:t>SP Add-in upgrade process</a:t>
            </a:r>
            <a:endParaRPr lang="en-US" dirty="0"/>
          </a:p>
        </p:txBody>
      </p:sp>
      <p:grpSp>
        <p:nvGrpSpPr>
          <p:cNvPr id="42" name="Group 41"/>
          <p:cNvGrpSpPr/>
          <p:nvPr/>
        </p:nvGrpSpPr>
        <p:grpSpPr>
          <a:xfrm>
            <a:off x="7305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436147" y="2653193"/>
              <a:ext cx="1573141"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436147" y="3612686"/>
              <a:ext cx="1573143"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436147" y="4572179"/>
              <a:ext cx="1573141"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97" idx="1"/>
            </p:cNvCxnSpPr>
            <p:nvPr/>
          </p:nvCxnSpPr>
          <p:spPr>
            <a:xfrm flipV="1">
              <a:off x="5797817" y="2137829"/>
              <a:ext cx="828476" cy="1360632"/>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638330"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638330" cy="558354"/>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638330"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559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Add-in</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696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906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8586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578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559072" y="1203718"/>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Add-in</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400915"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2090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8764529" y="1196520"/>
            <a:ext cx="3007325" cy="2809718"/>
            <a:chOff x="9020783" y="1209127"/>
            <a:chExt cx="2948625"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8" idx="1"/>
            </p:cNvCxnSpPr>
            <p:nvPr/>
          </p:nvCxnSpPr>
          <p:spPr>
            <a:xfrm flipV="1">
              <a:off x="9020781" y="1653193"/>
              <a:ext cx="1104634" cy="231081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9891151" y="2165809"/>
            <a:ext cx="2139276" cy="905813"/>
          </a:xfrm>
          <a:prstGeom prst="rect">
            <a:avLst/>
          </a:prstGeom>
          <a:solidFill>
            <a:schemeClr val="accent3"/>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9891152" y="1196519"/>
            <a:ext cx="2139273" cy="905813"/>
          </a:xfrm>
          <a:prstGeom prst="rect">
            <a:avLst/>
          </a:prstGeom>
          <a:solidFill>
            <a:schemeClr val="accent3"/>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add-in</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352582"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
        <p:nvSpPr>
          <p:cNvPr id="3" name="Footer Placeholder 2"/>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406633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parts</a:t>
              </a: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commands</a:t>
              </a: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Full Page add-ins</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Implement complete app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dialog</a:t>
                </a: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 name="Rectangle 2"/>
          <p:cNvSpPr/>
          <p:nvPr/>
        </p:nvSpPr>
        <p:spPr bwMode="auto">
          <a:xfrm>
            <a:off x="421065" y="2807963"/>
            <a:ext cx="9681882" cy="3576013"/>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5" name="Footer Placeholder 4"/>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endParaRPr lang="en-US" dirty="0"/>
          </a:p>
        </p:txBody>
      </p:sp>
    </p:spTree>
    <p:extLst>
      <p:ext uri="{BB962C8B-B14F-4D97-AF65-F5344CB8AC3E}">
        <p14:creationId xmlns:p14="http://schemas.microsoft.com/office/powerpoint/2010/main" val="158193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Full page add-ins</a:t>
            </a:r>
          </a:p>
        </p:txBody>
      </p:sp>
    </p:spTree>
    <p:extLst>
      <p:ext uri="{BB962C8B-B14F-4D97-AF65-F5344CB8AC3E}">
        <p14:creationId xmlns:p14="http://schemas.microsoft.com/office/powerpoint/2010/main" val="42164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add-in model</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SharePoint add-ins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Tree>
    <p:extLst>
      <p:ext uri="{BB962C8B-B14F-4D97-AF65-F5344CB8AC3E}">
        <p14:creationId xmlns:p14="http://schemas.microsoft.com/office/powerpoint/2010/main" val="166215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gradFill>
                  <a:gsLst>
                    <a:gs pos="0">
                      <a:schemeClr val="tx1"/>
                    </a:gs>
                    <a:gs pos="100000">
                      <a:schemeClr val="tx1"/>
                    </a:gs>
                  </a:gsLst>
                  <a:lin ang="5400000" scaled="1"/>
                </a:gra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Add-in parts</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commands</a:t>
              </a: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page add-ins</a:t>
              </a:r>
            </a:p>
            <a:p>
              <a:pPr marL="0" indent="0">
                <a:lnSpc>
                  <a:spcPct val="100000"/>
                </a:lnSpc>
                <a:spcBef>
                  <a:spcPts val="0"/>
                </a:spcBef>
                <a:spcAft>
                  <a:spcPts val="612"/>
                </a:spcAft>
                <a:buNone/>
              </a:pPr>
              <a:r>
                <a:rPr lang="en-US" sz="1937" dirty="0">
                  <a:solidFill>
                    <a:schemeClr val="tx1"/>
                  </a:solidFill>
                </a:rPr>
                <a:t>Implement complete add-in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dialog</a:t>
                </a: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436563" y="4023480"/>
            <a:ext cx="9681882" cy="236049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9" name="Rectangle 38"/>
          <p:cNvSpPr/>
          <p:nvPr/>
        </p:nvSpPr>
        <p:spPr bwMode="auto">
          <a:xfrm>
            <a:off x="436563" y="1560806"/>
            <a:ext cx="9681882" cy="1271389"/>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4" name="Footer Placeholder 3"/>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6705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258923"/>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2988805"/>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Add-in parts</a:t>
            </a:r>
          </a:p>
        </p:txBody>
      </p:sp>
    </p:spTree>
    <p:extLst>
      <p:ext uri="{BB962C8B-B14F-4D97-AF65-F5344CB8AC3E}">
        <p14:creationId xmlns:p14="http://schemas.microsoft.com/office/powerpoint/2010/main" val="275030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parts</a:t>
              </a: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gradFill>
                  <a:gsLst>
                    <a:gs pos="0">
                      <a:schemeClr val="tx1"/>
                    </a:gs>
                    <a:gs pos="100000">
                      <a:schemeClr val="tx1"/>
                    </a:gs>
                  </a:gsLst>
                  <a:lin ang="5400000" scaled="1"/>
                </a:gra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gradFill>
                    <a:gsLst>
                      <a:gs pos="0">
                        <a:schemeClr val="tx1"/>
                      </a:gs>
                      <a:gs pos="100000">
                        <a:schemeClr val="tx1"/>
                      </a:gs>
                    </a:gsLst>
                    <a:lin ang="5400000" scaled="1"/>
                  </a:gra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Add-in commands</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page add-ins</a:t>
              </a:r>
            </a:p>
            <a:p>
              <a:pPr marL="0" indent="0">
                <a:lnSpc>
                  <a:spcPct val="100000"/>
                </a:lnSpc>
                <a:spcBef>
                  <a:spcPts val="0"/>
                </a:spcBef>
                <a:spcAft>
                  <a:spcPts val="612"/>
                </a:spcAft>
                <a:buNone/>
              </a:pPr>
              <a:r>
                <a:rPr lang="en-US" sz="1937" dirty="0">
                  <a:solidFill>
                    <a:schemeClr val="tx1"/>
                  </a:solidFill>
                </a:rPr>
                <a:t>Implement complete add-in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SharePoint dialog</a:t>
                </a:r>
              </a:p>
              <a:p>
                <a:pPr marL="0" indent="0">
                  <a:lnSpc>
                    <a:spcPct val="100000"/>
                  </a:lnSpc>
                  <a:spcBef>
                    <a:spcPts val="0"/>
                  </a:spcBef>
                  <a:spcAft>
                    <a:spcPts val="612"/>
                  </a:spcAft>
                  <a:buNone/>
                </a:pPr>
                <a:r>
                  <a:rPr lang="en-US" sz="1937" dirty="0">
                    <a:solidFill>
                      <a:schemeClr val="tx1"/>
                    </a:soli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460988" y="1661759"/>
            <a:ext cx="9681882" cy="2360496"/>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9" name="Rectangle 38"/>
          <p:cNvSpPr/>
          <p:nvPr/>
        </p:nvSpPr>
        <p:spPr bwMode="auto">
          <a:xfrm>
            <a:off x="381281" y="5193383"/>
            <a:ext cx="9681882" cy="1190593"/>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 name="Footer Placeholder 2"/>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6576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1491" y="879821"/>
            <a:ext cx="8544448" cy="5957750"/>
          </a:xfrm>
          <a:prstGeom prst="rect">
            <a:avLst/>
          </a:prstGeom>
        </p:spPr>
      </p:pic>
      <p:sp>
        <p:nvSpPr>
          <p:cNvPr id="6" name="Right Arrow 5"/>
          <p:cNvSpPr/>
          <p:nvPr/>
        </p:nvSpPr>
        <p:spPr bwMode="auto">
          <a:xfrm>
            <a:off x="8501943" y="1947779"/>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Add-in commands</a:t>
            </a:r>
          </a:p>
        </p:txBody>
      </p:sp>
    </p:spTree>
    <p:extLst>
      <p:ext uri="{BB962C8B-B14F-4D97-AF65-F5344CB8AC3E}">
        <p14:creationId xmlns:p14="http://schemas.microsoft.com/office/powerpoint/2010/main" val="36613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chemeClr val="tx1"/>
                    </a:gs>
                    <a:gs pos="100000">
                      <a:schemeClr val="tx1"/>
                    </a:gs>
                  </a:gsLst>
                  <a:lin ang="5400000" scaled="1"/>
                </a:gradFill>
              </a:rPr>
              <a:t>SharePoint add-ins</a:t>
            </a:r>
            <a:br>
              <a:rPr lang="en-US" dirty="0">
                <a:gradFill>
                  <a:gsLst>
                    <a:gs pos="0">
                      <a:schemeClr val="tx1"/>
                    </a:gs>
                    <a:gs pos="100000">
                      <a:schemeClr val="tx1"/>
                    </a:gs>
                  </a:gsLst>
                  <a:lin ang="5400000" scaled="1"/>
                </a:gradFill>
              </a:rPr>
            </a:br>
            <a:r>
              <a:rPr lang="en-US" sz="3198" dirty="0">
                <a:gradFill>
                  <a:gsLst>
                    <a:gs pos="0">
                      <a:schemeClr val="tx1"/>
                    </a:gs>
                    <a:gs pos="100000">
                      <a:schemeClr val="tx1"/>
                    </a:gs>
                  </a:gsLst>
                  <a:lin ang="5400000" scaled="1"/>
                </a:gradFill>
              </a:rPr>
              <a:t>A new way to build extensions for SharePoint</a:t>
            </a:r>
            <a:endParaRPr lang="en-US" dirty="0">
              <a:gradFill>
                <a:gsLst>
                  <a:gs pos="0">
                    <a:schemeClr val="tx1"/>
                  </a:gs>
                  <a:gs pos="100000">
                    <a:schemeClr val="tx1"/>
                  </a:gs>
                </a:gsLst>
                <a:lin ang="5400000" scaled="1"/>
              </a:gradFill>
            </a:endParaRPr>
          </a:p>
        </p:txBody>
      </p:sp>
      <p:grpSp>
        <p:nvGrpSpPr>
          <p:cNvPr id="46" name="Group 45"/>
          <p:cNvGrpSpPr/>
          <p:nvPr/>
        </p:nvGrpSpPr>
        <p:grpSpPr>
          <a:xfrm>
            <a:off x="460990" y="2884707"/>
            <a:ext cx="9418699" cy="1138773"/>
            <a:chOff x="467869" y="3720523"/>
            <a:chExt cx="9611430" cy="1162075"/>
          </a:xfrm>
        </p:grpSpPr>
        <p:sp>
          <p:nvSpPr>
            <p:cNvPr id="47" name="Rectangle 46"/>
            <p:cNvSpPr/>
            <p:nvPr/>
          </p:nvSpPr>
          <p:spPr>
            <a:xfrm>
              <a:off x="467869" y="3725412"/>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48" name="Group 47"/>
            <p:cNvGrpSpPr/>
            <p:nvPr/>
          </p:nvGrpSpPr>
          <p:grpSpPr>
            <a:xfrm>
              <a:off x="760103" y="3855577"/>
              <a:ext cx="990420" cy="821257"/>
              <a:chOff x="745642" y="3225569"/>
              <a:chExt cx="914162" cy="567437"/>
            </a:xfrm>
            <a:effectLst/>
          </p:grpSpPr>
          <p:sp>
            <p:nvSpPr>
              <p:cNvPr id="50" name="Rectangle 49"/>
              <p:cNvSpPr/>
              <p:nvPr/>
            </p:nvSpPr>
            <p:spPr>
              <a:xfrm>
                <a:off x="745642" y="3225569"/>
                <a:ext cx="914162" cy="567437"/>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07236" y="3308876"/>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2" name="Rectangle 51"/>
              <p:cNvSpPr/>
              <p:nvPr/>
            </p:nvSpPr>
            <p:spPr>
              <a:xfrm>
                <a:off x="907236" y="3558257"/>
                <a:ext cx="253934" cy="1524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3" name="Rectangle 52"/>
              <p:cNvSpPr/>
              <p:nvPr/>
            </p:nvSpPr>
            <p:spPr>
              <a:xfrm>
                <a:off x="1265052" y="3298486"/>
                <a:ext cx="253934" cy="4260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49" name="Text Placeholder 2"/>
            <p:cNvSpPr txBox="1">
              <a:spLocks/>
            </p:cNvSpPr>
            <p:nvPr/>
          </p:nvSpPr>
          <p:spPr>
            <a:xfrm>
              <a:off x="2134619" y="3720523"/>
              <a:ext cx="7944680"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parts</a:t>
              </a:r>
            </a:p>
            <a:p>
              <a:pPr marL="0" indent="0">
                <a:lnSpc>
                  <a:spcPct val="100000"/>
                </a:lnSpc>
                <a:spcBef>
                  <a:spcPts val="0"/>
                </a:spcBef>
                <a:spcAft>
                  <a:spcPts val="612"/>
                </a:spcAft>
                <a:buNone/>
              </a:pPr>
              <a:r>
                <a:rPr lang="en-US" sz="1937" dirty="0">
                  <a:solidFill>
                    <a:schemeClr val="tx1"/>
                  </a:solidFill>
                </a:rPr>
                <a:t>Create web parts that can interact with the SharePoint experience</a:t>
              </a:r>
            </a:p>
          </p:txBody>
        </p:sp>
      </p:grpSp>
      <p:grpSp>
        <p:nvGrpSpPr>
          <p:cNvPr id="54" name="Group 53"/>
          <p:cNvGrpSpPr/>
          <p:nvPr/>
        </p:nvGrpSpPr>
        <p:grpSpPr>
          <a:xfrm>
            <a:off x="460988" y="4055782"/>
            <a:ext cx="8073897" cy="1138771"/>
            <a:chOff x="467869" y="5289610"/>
            <a:chExt cx="8239110" cy="1162074"/>
          </a:xfrm>
        </p:grpSpPr>
        <p:sp>
          <p:nvSpPr>
            <p:cNvPr id="55" name="Rectangle 54"/>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56" name="Group 55"/>
            <p:cNvGrpSpPr/>
            <p:nvPr/>
          </p:nvGrpSpPr>
          <p:grpSpPr>
            <a:xfrm>
              <a:off x="697045" y="5432697"/>
              <a:ext cx="1116537" cy="821395"/>
              <a:chOff x="722556" y="4507115"/>
              <a:chExt cx="1179513" cy="627092"/>
            </a:xfrm>
            <a:effectLst/>
          </p:grpSpPr>
          <p:sp>
            <p:nvSpPr>
              <p:cNvPr id="58" name="Rectangle 57"/>
              <p:cNvSpPr/>
              <p:nvPr/>
            </p:nvSpPr>
            <p:spPr>
              <a:xfrm>
                <a:off x="722556" y="4507115"/>
                <a:ext cx="1179513" cy="627092"/>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9" name="Folded Corner 58"/>
              <p:cNvSpPr/>
              <p:nvPr/>
            </p:nvSpPr>
            <p:spPr>
              <a:xfrm rot="16200000">
                <a:off x="1081005"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60" name="Rectangle 59"/>
              <p:cNvSpPr/>
              <p:nvPr/>
            </p:nvSpPr>
            <p:spPr>
              <a:xfrm>
                <a:off x="1103576" y="4922753"/>
                <a:ext cx="443230" cy="8312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57" name="Text Placeholder 2"/>
            <p:cNvSpPr txBox="1">
              <a:spLocks/>
            </p:cNvSpPr>
            <p:nvPr/>
          </p:nvSpPr>
          <p:spPr>
            <a:xfrm>
              <a:off x="2114776" y="5289610"/>
              <a:ext cx="6592203"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Add-in commands</a:t>
              </a:r>
            </a:p>
            <a:p>
              <a:pPr marL="0" indent="0">
                <a:lnSpc>
                  <a:spcPct val="100000"/>
                </a:lnSpc>
                <a:spcBef>
                  <a:spcPts val="0"/>
                </a:spcBef>
                <a:spcAft>
                  <a:spcPts val="612"/>
                </a:spcAft>
                <a:buNone/>
              </a:pPr>
              <a:r>
                <a:rPr lang="en-US" sz="1937" dirty="0">
                  <a:solidFill>
                    <a:schemeClr val="tx1"/>
                  </a:solidFill>
                </a:rPr>
                <a:t>Add new commands to the ribbon and contextual menus</a:t>
              </a:r>
            </a:p>
          </p:txBody>
        </p:sp>
      </p:grpSp>
      <p:grpSp>
        <p:nvGrpSpPr>
          <p:cNvPr id="61" name="Group 60"/>
          <p:cNvGrpSpPr/>
          <p:nvPr/>
        </p:nvGrpSpPr>
        <p:grpSpPr>
          <a:xfrm>
            <a:off x="460988" y="1699803"/>
            <a:ext cx="10563414" cy="1138773"/>
            <a:chOff x="467869" y="2125664"/>
            <a:chExt cx="10779568" cy="1162075"/>
          </a:xfrm>
        </p:grpSpPr>
        <p:sp>
          <p:nvSpPr>
            <p:cNvPr id="62" name="Text Placeholder 2"/>
            <p:cNvSpPr txBox="1">
              <a:spLocks/>
            </p:cNvSpPr>
            <p:nvPr/>
          </p:nvSpPr>
          <p:spPr>
            <a:xfrm>
              <a:off x="2134618" y="2125664"/>
              <a:ext cx="9112819" cy="1162075"/>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solidFill>
                    <a:schemeClr val="tx1"/>
                  </a:solidFill>
                  <a:latin typeface="Segoe UI Light"/>
                </a:rPr>
                <a:t>Full page add-ins</a:t>
              </a:r>
            </a:p>
            <a:p>
              <a:pPr marL="0" indent="0">
                <a:lnSpc>
                  <a:spcPct val="100000"/>
                </a:lnSpc>
                <a:spcBef>
                  <a:spcPts val="0"/>
                </a:spcBef>
                <a:spcAft>
                  <a:spcPts val="612"/>
                </a:spcAft>
                <a:buNone/>
              </a:pPr>
              <a:r>
                <a:rPr lang="en-US" sz="1937" dirty="0">
                  <a:solidFill>
                    <a:schemeClr val="tx1"/>
                  </a:solidFill>
                </a:rPr>
                <a:t>Implement complete add-in experiences to satisfy business scenarios</a:t>
              </a:r>
            </a:p>
          </p:txBody>
        </p:sp>
        <p:sp>
          <p:nvSpPr>
            <p:cNvPr id="63" name="Rectangle 62"/>
            <p:cNvSpPr/>
            <p:nvPr/>
          </p:nvSpPr>
          <p:spPr>
            <a:xfrm>
              <a:off x="467869" y="2136053"/>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grpSp>
          <p:nvGrpSpPr>
            <p:cNvPr id="64" name="Group 63"/>
            <p:cNvGrpSpPr/>
            <p:nvPr/>
          </p:nvGrpSpPr>
          <p:grpSpPr>
            <a:xfrm>
              <a:off x="588134" y="2312845"/>
              <a:ext cx="1334359" cy="728003"/>
              <a:chOff x="235465" y="1701569"/>
              <a:chExt cx="2054556" cy="609600"/>
            </a:xfrm>
            <a:effectLst/>
          </p:grpSpPr>
          <p:sp>
            <p:nvSpPr>
              <p:cNvPr id="65" name="Rectangle 64"/>
              <p:cNvSpPr/>
              <p:nvPr/>
            </p:nvSpPr>
            <p:spPr>
              <a:xfrm>
                <a:off x="1375859" y="1701570"/>
                <a:ext cx="914162" cy="60959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66" name="Rectangle 65"/>
              <p:cNvSpPr/>
              <p:nvPr/>
            </p:nvSpPr>
            <p:spPr>
              <a:xfrm>
                <a:off x="235465" y="1701569"/>
                <a:ext cx="914162" cy="60960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7" name="Straight Connector 66"/>
              <p:cNvCxnSpPr/>
              <p:nvPr/>
            </p:nvCxnSpPr>
            <p:spPr>
              <a:xfrm>
                <a:off x="438612" y="18574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438612" y="20098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438612" y="2162232"/>
                <a:ext cx="507868" cy="0"/>
              </a:xfrm>
              <a:prstGeom prst="line">
                <a:avLst/>
              </a:prstGeom>
              <a:ln w="19050">
                <a:solidFill>
                  <a:schemeClr val="bg1">
                    <a:lumMod val="40000"/>
                    <a:lumOff val="60000"/>
                  </a:schemeClr>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V="1">
                <a:off x="946482" y="1702314"/>
                <a:ext cx="428914" cy="30752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946480" y="2006369"/>
                <a:ext cx="429379" cy="304800"/>
              </a:xfrm>
              <a:prstGeom prst="line">
                <a:avLst/>
              </a:prstGeom>
              <a:ln w="19050">
                <a:solidFill>
                  <a:srgbClr val="0078D7"/>
                </a:solidFill>
              </a:ln>
            </p:spPr>
            <p:style>
              <a:lnRef idx="1">
                <a:schemeClr val="dk1"/>
              </a:lnRef>
              <a:fillRef idx="2">
                <a:schemeClr val="dk1"/>
              </a:fillRef>
              <a:effectRef idx="1">
                <a:schemeClr val="dk1"/>
              </a:effectRef>
              <a:fontRef idx="minor">
                <a:schemeClr val="dk1"/>
              </a:fontRef>
            </p:style>
          </p:cxnSp>
        </p:grpSp>
      </p:grpSp>
      <p:grpSp>
        <p:nvGrpSpPr>
          <p:cNvPr id="72" name="Group 71"/>
          <p:cNvGrpSpPr/>
          <p:nvPr/>
        </p:nvGrpSpPr>
        <p:grpSpPr>
          <a:xfrm>
            <a:off x="460989" y="5245205"/>
            <a:ext cx="9013342" cy="1138771"/>
            <a:chOff x="458672" y="5566180"/>
            <a:chExt cx="9016969" cy="1139230"/>
          </a:xfrm>
        </p:grpSpPr>
        <p:grpSp>
          <p:nvGrpSpPr>
            <p:cNvPr id="73" name="Group 72"/>
            <p:cNvGrpSpPr/>
            <p:nvPr/>
          </p:nvGrpSpPr>
          <p:grpSpPr>
            <a:xfrm>
              <a:off x="458672" y="5566180"/>
              <a:ext cx="9016969" cy="1139230"/>
              <a:chOff x="467869" y="5289610"/>
              <a:chExt cx="9197778" cy="1162074"/>
            </a:xfrm>
          </p:grpSpPr>
          <p:sp>
            <p:nvSpPr>
              <p:cNvPr id="79" name="Rectangle 78"/>
              <p:cNvSpPr/>
              <p:nvPr/>
            </p:nvSpPr>
            <p:spPr>
              <a:xfrm>
                <a:off x="467869" y="5302601"/>
                <a:ext cx="1574889" cy="1081586"/>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80" name="Text Placeholder 2"/>
              <p:cNvSpPr txBox="1">
                <a:spLocks/>
              </p:cNvSpPr>
              <p:nvPr/>
            </p:nvSpPr>
            <p:spPr>
              <a:xfrm>
                <a:off x="2114776" y="5289610"/>
                <a:ext cx="7550871" cy="1162074"/>
              </a:xfrm>
              <a:prstGeom prst="rect">
                <a:avLst/>
              </a:prstGeom>
            </p:spPr>
            <p:txBody>
              <a:bodyPr lIns="93200" tIns="46602" rIns="93200" bIns="46602"/>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2447" dirty="0">
                    <a:gradFill>
                      <a:gsLst>
                        <a:gs pos="0">
                          <a:schemeClr val="tx1"/>
                        </a:gs>
                        <a:gs pos="100000">
                          <a:schemeClr val="tx1"/>
                        </a:gs>
                      </a:gsLst>
                      <a:lin ang="5400000" scaled="1"/>
                    </a:gradFill>
                    <a:latin typeface="Segoe UI Light"/>
                  </a:rPr>
                  <a:t>SharePoint dialog</a:t>
                </a:r>
              </a:p>
              <a:p>
                <a:pPr marL="0" indent="0">
                  <a:lnSpc>
                    <a:spcPct val="100000"/>
                  </a:lnSpc>
                  <a:spcBef>
                    <a:spcPts val="0"/>
                  </a:spcBef>
                  <a:spcAft>
                    <a:spcPts val="612"/>
                  </a:spcAft>
                  <a:buNone/>
                </a:pPr>
                <a:r>
                  <a:rPr lang="en-US" sz="1937" dirty="0">
                    <a:gradFill>
                      <a:gsLst>
                        <a:gs pos="0">
                          <a:schemeClr val="tx1"/>
                        </a:gs>
                        <a:gs pos="100000">
                          <a:schemeClr val="tx1"/>
                        </a:gs>
                      </a:gsLst>
                      <a:lin ang="5400000" scaled="1"/>
                    </a:gradFill>
                  </a:rPr>
                  <a:t>Create contextual dialog from ribbon commands and item menus</a:t>
                </a:r>
              </a:p>
            </p:txBody>
          </p:sp>
        </p:grpSp>
        <p:sp>
          <p:nvSpPr>
            <p:cNvPr id="74" name="Rectangle 73"/>
            <p:cNvSpPr/>
            <p:nvPr/>
          </p:nvSpPr>
          <p:spPr>
            <a:xfrm>
              <a:off x="745161" y="5695074"/>
              <a:ext cx="970950" cy="805113"/>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75" name="Rectangle 74"/>
            <p:cNvSpPr/>
            <p:nvPr/>
          </p:nvSpPr>
          <p:spPr>
            <a:xfrm>
              <a:off x="916793" y="5813275"/>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6" name="Rectangle 75"/>
            <p:cNvSpPr/>
            <p:nvPr/>
          </p:nvSpPr>
          <p:spPr>
            <a:xfrm>
              <a:off x="916793" y="6167111"/>
              <a:ext cx="269708" cy="216234"/>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7" name="Rectangle 76"/>
            <p:cNvSpPr/>
            <p:nvPr/>
          </p:nvSpPr>
          <p:spPr>
            <a:xfrm>
              <a:off x="1296837" y="5798533"/>
              <a:ext cx="269708" cy="604472"/>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78" name="Rectangle 77"/>
            <p:cNvSpPr/>
            <p:nvPr/>
          </p:nvSpPr>
          <p:spPr>
            <a:xfrm>
              <a:off x="951566" y="5897175"/>
              <a:ext cx="582043" cy="436414"/>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sp>
        <p:nvSpPr>
          <p:cNvPr id="38" name="Rectangle 37"/>
          <p:cNvSpPr/>
          <p:nvPr/>
        </p:nvSpPr>
        <p:spPr bwMode="auto">
          <a:xfrm>
            <a:off x="274639" y="1697985"/>
            <a:ext cx="9681882" cy="3547220"/>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p>
        </p:txBody>
      </p:sp>
      <p:sp>
        <p:nvSpPr>
          <p:cNvPr id="3" name="Footer Placeholder 2"/>
          <p:cNvSpPr>
            <a:spLocks noGrp="1"/>
          </p:cNvSpPr>
          <p:nvPr>
            <p:ph type="ftr" sz="quarter" idx="16"/>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pPr>
              <a:defRPr/>
            </a:pPr>
            <a:endParaRPr lang="en-US"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7282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78143" y="773724"/>
            <a:ext cx="9341446" cy="5612648"/>
          </a:xfrm>
          <a:prstGeom prst="rect">
            <a:avLst/>
          </a:prstGeom>
        </p:spPr>
      </p:pic>
      <p:sp>
        <p:nvSpPr>
          <p:cNvPr id="6" name="Right Arrow 5"/>
          <p:cNvSpPr/>
          <p:nvPr/>
        </p:nvSpPr>
        <p:spPr bwMode="auto">
          <a:xfrm>
            <a:off x="4396528" y="3500850"/>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SharePoint add-ins</a:t>
            </a:r>
          </a:p>
          <a:p>
            <a:r>
              <a:rPr lang="en-US" dirty="0"/>
              <a:t>SharePoint dialog</a:t>
            </a:r>
          </a:p>
        </p:txBody>
      </p:sp>
    </p:spTree>
    <p:extLst>
      <p:ext uri="{BB962C8B-B14F-4D97-AF65-F5344CB8AC3E}">
        <p14:creationId xmlns:p14="http://schemas.microsoft.com/office/powerpoint/2010/main" val="89053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a:t>SharePoint add-ins </a:t>
            </a:r>
            <a:r>
              <a:rPr lang="en-US" dirty="0"/>
              <a:t>samples</a:t>
            </a:r>
          </a:p>
        </p:txBody>
      </p:sp>
      <p:sp>
        <p:nvSpPr>
          <p:cNvPr id="2" name="Text Placeholder 1"/>
          <p:cNvSpPr>
            <a:spLocks noGrp="1"/>
          </p:cNvSpPr>
          <p:nvPr>
            <p:ph type="body" sz="quarter" idx="12"/>
          </p:nvPr>
        </p:nvSpPr>
        <p:spPr/>
        <p:txBody>
          <a:bodyPr/>
          <a:lstStyle/>
          <a:p>
            <a:r>
              <a:rPr lang="en-US"/>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t> SharePoint add-ins</a:t>
            </a:r>
          </a:p>
          <a:p>
            <a:pPr algn="r"/>
            <a:endParaRPr lang="en-US" dirty="0"/>
          </a:p>
        </p:txBody>
      </p:sp>
    </p:spTree>
    <p:extLst>
      <p:ext uri="{BB962C8B-B14F-4D97-AF65-F5344CB8AC3E}">
        <p14:creationId xmlns:p14="http://schemas.microsoft.com/office/powerpoint/2010/main" val="14237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Getting started</a:t>
            </a:r>
          </a:p>
        </p:txBody>
      </p:sp>
      <p:sp>
        <p:nvSpPr>
          <p:cNvPr id="3" name="Text Placeholder 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211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746" y="1151163"/>
            <a:ext cx="8037349" cy="5574842"/>
          </a:xfrm>
          <a:prstGeom prst="rect">
            <a:avLst/>
          </a:prstGeom>
        </p:spPr>
      </p:pic>
      <p:sp>
        <p:nvSpPr>
          <p:cNvPr id="2" name="Footer Placeholder 1"/>
          <p:cNvSpPr>
            <a:spLocks noGrp="1"/>
          </p:cNvSpPr>
          <p:nvPr>
            <p:ph type="ftr" sz="quarter" idx="10"/>
          </p:nvPr>
        </p:nvSpPr>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7454691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86521" tIns="149217" rIns="186521" bIns="149217" rtlCol="0">
            <a:noAutofit/>
          </a:bodyPr>
          <a:lstStyle/>
          <a:p>
            <a:pPr marL="0" indent="0">
              <a:spcBef>
                <a:spcPts val="1224"/>
              </a:spcBef>
              <a:buNone/>
            </a:pPr>
            <a:r>
              <a:rPr lang="en-US" dirty="0"/>
              <a:t>Office 365 developer tenant</a:t>
            </a:r>
          </a:p>
          <a:p>
            <a:pPr marL="0" indent="0">
              <a:spcBef>
                <a:spcPts val="1224"/>
              </a:spcBef>
              <a:buNone/>
            </a:pPr>
            <a:r>
              <a:rPr lang="en-US" dirty="0"/>
              <a:t>Office 365 individual developer site collection</a:t>
            </a:r>
          </a:p>
          <a:p>
            <a:pPr marL="0" indent="0">
              <a:spcBef>
                <a:spcPts val="1224"/>
              </a:spcBef>
              <a:buNone/>
            </a:pPr>
            <a:r>
              <a:rPr lang="en-US" dirty="0"/>
              <a:t>On-premises SharePoint server</a:t>
            </a:r>
          </a:p>
        </p:txBody>
      </p:sp>
      <p:sp>
        <p:nvSpPr>
          <p:cNvPr id="3" name="Title 2"/>
          <p:cNvSpPr>
            <a:spLocks noGrp="1"/>
          </p:cNvSpPr>
          <p:nvPr>
            <p:ph type="title"/>
          </p:nvPr>
        </p:nvSpPr>
        <p:spPr/>
        <p:txBody>
          <a:bodyPr/>
          <a:lstStyle/>
          <a:p>
            <a:r>
              <a:rPr lang="en-US"/>
              <a:t>Environment</a:t>
            </a:r>
            <a:endParaRPr lang="en-US" dirty="0"/>
          </a:p>
        </p:txBody>
      </p:sp>
      <p:sp>
        <p:nvSpPr>
          <p:cNvPr id="5" name="Footer Placeholder 4"/>
          <p:cNvSpPr>
            <a:spLocks noGrp="1"/>
          </p:cNvSpPr>
          <p:nvPr>
            <p:ph type="ftr" sz="quarter" idx="11"/>
          </p:nvPr>
        </p:nvSpPr>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sz="1400" dirty="0"/>
          </a:p>
        </p:txBody>
      </p:sp>
    </p:spTree>
    <p:extLst>
      <p:ext uri="{BB962C8B-B14F-4D97-AF65-F5344CB8AC3E}">
        <p14:creationId xmlns:p14="http://schemas.microsoft.com/office/powerpoint/2010/main" val="14046006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4" name="Picture 3"/>
          <p:cNvPicPr>
            <a:picLocks noChangeAspect="1"/>
          </p:cNvPicPr>
          <p:nvPr/>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3" name="Picture 2"/>
          <p:cNvPicPr>
            <a:picLocks noChangeAspect="1"/>
          </p:cNvPicPr>
          <p:nvPr/>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5" name="Rectangle 4"/>
          <p:cNvSpPr/>
          <p:nvPr/>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p:cNvSpPr txBox="1">
            <a:spLocks/>
          </p:cNvSpPr>
          <p:nvPr/>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0" name="Title 2"/>
          <p:cNvSpPr txBox="1">
            <a:spLocks/>
          </p:cNvSpPr>
          <p:nvPr/>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4" name="Freeform 131"/>
          <p:cNvSpPr>
            <a:spLocks noChangeAspect="1"/>
          </p:cNvSpPr>
          <p:nvPr/>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5" name="Freeform 5"/>
          <p:cNvSpPr>
            <a:spLocks noChangeAspect="1"/>
          </p:cNvSpPr>
          <p:nvPr/>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6" name="Group 15"/>
          <p:cNvGrpSpPr/>
          <p:nvPr/>
        </p:nvGrpSpPr>
        <p:grpSpPr>
          <a:xfrm>
            <a:off x="10065030" y="1680068"/>
            <a:ext cx="624747" cy="631712"/>
            <a:chOff x="4420977" y="3337861"/>
            <a:chExt cx="889375" cy="899290"/>
          </a:xfrm>
          <a:solidFill>
            <a:srgbClr val="F8F8F8"/>
          </a:solidFill>
        </p:grpSpPr>
        <p:sp>
          <p:nvSpPr>
            <p:cNvPr id="17" name="Oval 16"/>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 name="Oval 17"/>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Oval 18"/>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1" name="Straight Arrow Connector 20"/>
          <p:cNvCxnSpPr/>
          <p:nvPr/>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24" name="TextBox 23"/>
          <p:cNvSpPr txBox="1"/>
          <p:nvPr/>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25" name="TextBox 24"/>
          <p:cNvSpPr txBox="1"/>
          <p:nvPr/>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26" name="Isosceles Triangle 25"/>
          <p:cNvSpPr/>
          <p:nvPr/>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248257" y="6469577"/>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Rectangle 29"/>
          <p:cNvSpPr/>
          <p:nvPr/>
        </p:nvSpPr>
        <p:spPr bwMode="auto">
          <a:xfrm>
            <a:off x="6000179" y="6507284"/>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481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p:tgtEl>
                                          <p:spTgt spid="26"/>
                                        </p:tgtEl>
                                        <p:attrNameLst>
                                          <p:attrName>ppt_y</p:attrName>
                                        </p:attrNameLst>
                                      </p:cBhvr>
                                      <p:tavLst>
                                        <p:tav tm="0">
                                          <p:val>
                                            <p:strVal val="#ppt_y-#ppt_h*1.125000"/>
                                          </p:val>
                                        </p:tav>
                                        <p:tav tm="100000">
                                          <p:val>
                                            <p:strVal val="#ppt_y"/>
                                          </p:val>
                                        </p:tav>
                                      </p:tavLst>
                                    </p:anim>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ppt_x"/>
                                          </p:val>
                                        </p:tav>
                                        <p:tav tm="100000">
                                          <p:val>
                                            <p:strVal val="#ppt_x"/>
                                          </p:val>
                                        </p:tav>
                                      </p:tavLst>
                                    </p:anim>
                                    <p:anim calcmode="lin" valueType="num">
                                      <p:cBhvr additive="base">
                                        <p:cTn id="26" dur="75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50" fill="hold"/>
                                        <p:tgtEl>
                                          <p:spTgt spid="24"/>
                                        </p:tgtEl>
                                        <p:attrNameLst>
                                          <p:attrName>ppt_x</p:attrName>
                                        </p:attrNameLst>
                                      </p:cBhvr>
                                      <p:tavLst>
                                        <p:tav tm="0">
                                          <p:val>
                                            <p:strVal val="1+#ppt_w/2"/>
                                          </p:val>
                                        </p:tav>
                                        <p:tav tm="100000">
                                          <p:val>
                                            <p:strVal val="#ppt_x"/>
                                          </p:val>
                                        </p:tav>
                                      </p:tavLst>
                                    </p:anim>
                                    <p:anim calcmode="lin" valueType="num">
                                      <p:cBhvr additive="base">
                                        <p:cTn id="30" dur="750" fill="hold"/>
                                        <p:tgtEl>
                                          <p:spTgt spid="24"/>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750"/>
                                        <p:tgtEl>
                                          <p:spTgt spid="21"/>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p:tgtEl>
                                          <p:spTgt spid="27"/>
                                        </p:tgtEl>
                                        <p:attrNameLst>
                                          <p:attrName>ppt_y</p:attrName>
                                        </p:attrNameLst>
                                      </p:cBhvr>
                                      <p:tavLst>
                                        <p:tav tm="0">
                                          <p:val>
                                            <p:strVal val="#ppt_y-#ppt_h*1.125000"/>
                                          </p:val>
                                        </p:tav>
                                        <p:tav tm="100000">
                                          <p:val>
                                            <p:strVal val="#ppt_y"/>
                                          </p:val>
                                        </p:tav>
                                      </p:tavLst>
                                    </p:anim>
                                    <p:animEffect transition="in" filter="wipe(down)">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750" fill="hold"/>
                                        <p:tgtEl>
                                          <p:spTgt spid="4"/>
                                        </p:tgtEl>
                                        <p:attrNameLst>
                                          <p:attrName>ppt_x</p:attrName>
                                        </p:attrNameLst>
                                      </p:cBhvr>
                                      <p:tavLst>
                                        <p:tav tm="0">
                                          <p:val>
                                            <p:strVal val="#ppt_x"/>
                                          </p:val>
                                        </p:tav>
                                        <p:tav tm="100000">
                                          <p:val>
                                            <p:strVal val="#ppt_x"/>
                                          </p:val>
                                        </p:tav>
                                      </p:tavLst>
                                    </p:anim>
                                    <p:anim calcmode="lin" valueType="num">
                                      <p:cBhvr additive="base">
                                        <p:cTn id="47" dur="75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750"/>
                                        <p:tgtEl>
                                          <p:spTgt spid="22"/>
                                        </p:tgtEl>
                                      </p:cBhvr>
                                    </p:animEffect>
                                  </p:childTnLst>
                                </p:cTn>
                              </p:par>
                              <p:par>
                                <p:cTn id="55" presetID="12" presetClass="entr" presetSubtype="4" fill="hold" nodeType="withEffect">
                                  <p:stCondLst>
                                    <p:cond delay="25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p:tgtEl>
                                          <p:spTgt spid="16"/>
                                        </p:tgtEl>
                                        <p:attrNameLst>
                                          <p:attrName>ppt_y</p:attrName>
                                        </p:attrNameLst>
                                      </p:cBhvr>
                                      <p:tavLst>
                                        <p:tav tm="0">
                                          <p:val>
                                            <p:strVal val="#ppt_y+#ppt_h*1.125000"/>
                                          </p:val>
                                        </p:tav>
                                        <p:tav tm="100000">
                                          <p:val>
                                            <p:strVal val="#ppt_y"/>
                                          </p:val>
                                        </p:tav>
                                      </p:tavLst>
                                    </p:anim>
                                    <p:animEffect transition="in" filter="wipe(up)">
                                      <p:cBhvr>
                                        <p:cTn id="58" dur="500"/>
                                        <p:tgtEl>
                                          <p:spTgt spid="16"/>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ppt_y</p:attrName>
                                        </p:attrNameLst>
                                      </p:cBhvr>
                                      <p:tavLst>
                                        <p:tav tm="0">
                                          <p:val>
                                            <p:strVal val="#ppt_y-#ppt_h*1.125000"/>
                                          </p:val>
                                        </p:tav>
                                        <p:tav tm="100000">
                                          <p:val>
                                            <p:strVal val="#ppt_y"/>
                                          </p:val>
                                        </p:tav>
                                      </p:tavLst>
                                    </p:anim>
                                    <p:animEffect transition="in" filter="wipe(down)">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animBg="1"/>
      <p:bldP spid="24" grpId="0" animBg="1"/>
      <p:bldP spid="25" grpId="0" animBg="1"/>
      <p:bldP spid="26" grpId="0" animBg="1"/>
      <p:bldP spid="27"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Building your first SharePoint add-in</a:t>
            </a:r>
          </a:p>
        </p:txBody>
      </p:sp>
      <p:sp>
        <p:nvSpPr>
          <p:cNvPr id="2" name="Text Placeholder 1"/>
          <p:cNvSpPr>
            <a:spLocks noGrp="1"/>
          </p:cNvSpPr>
          <p:nvPr>
            <p:ph type="body" sz="quarter" idx="12"/>
          </p:nvPr>
        </p:nvSpPr>
        <p:spPr/>
        <p:txBody>
          <a:bodyPr/>
          <a:lstStyle/>
          <a:p>
            <a:r>
              <a:rPr lang="en-US"/>
              <a:t>Demo</a:t>
            </a:r>
            <a:endParaRPr lang="en-US" dirty="0"/>
          </a:p>
        </p:txBody>
      </p:sp>
      <p:sp>
        <p:nvSpPr>
          <p:cNvPr id="6"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Getting started</a:t>
            </a:r>
            <a:endParaRPr lang="en-US" dirty="0"/>
          </a:p>
        </p:txBody>
      </p:sp>
    </p:spTree>
    <p:extLst>
      <p:ext uri="{BB962C8B-B14F-4D97-AF65-F5344CB8AC3E}">
        <p14:creationId xmlns:p14="http://schemas.microsoft.com/office/powerpoint/2010/main" val="38805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12432" y="1654810"/>
            <a:ext cx="11249406" cy="2901950"/>
          </a:xfrm>
        </p:spPr>
        <p:txBody>
          <a:bodyPr vert="horz" lIns="186521" tIns="149217" rIns="186521" bIns="149217" rtlCol="0">
            <a:noAutofit/>
          </a:bodyPr>
          <a:lstStyle/>
          <a:p>
            <a:pPr marL="0" indent="0">
              <a:spcBef>
                <a:spcPts val="1224"/>
              </a:spcBef>
              <a:buNone/>
            </a:pPr>
            <a:r>
              <a:rPr lang="en-US" dirty="0">
                <a:gradFill>
                  <a:gsLst>
                    <a:gs pos="1250">
                      <a:schemeClr val="tx1"/>
                    </a:gs>
                    <a:gs pos="99000">
                      <a:schemeClr val="tx1"/>
                    </a:gs>
                  </a:gsLst>
                  <a:lin ang="5400000" scaled="0"/>
                </a:gradFill>
              </a:rPr>
              <a:t>Surface your business solutions in Office 365 </a:t>
            </a:r>
            <a:br>
              <a:rPr lang="en-US" dirty="0">
                <a:gradFill>
                  <a:gsLst>
                    <a:gs pos="1250">
                      <a:schemeClr val="tx1"/>
                    </a:gs>
                    <a:gs pos="99000">
                      <a:schemeClr val="tx1"/>
                    </a:gs>
                  </a:gsLst>
                  <a:lin ang="5400000" scaled="0"/>
                </a:gradFill>
              </a:rPr>
            </a:br>
            <a:r>
              <a:rPr lang="en-US" dirty="0">
                <a:gradFill>
                  <a:gsLst>
                    <a:gs pos="1250">
                      <a:schemeClr val="tx1"/>
                    </a:gs>
                    <a:gs pos="99000">
                      <a:schemeClr val="tx1"/>
                    </a:gs>
                  </a:gsLst>
                  <a:lin ang="5400000" scaled="0"/>
                </a:gradFill>
              </a:rPr>
              <a:t>user interface</a:t>
            </a:r>
          </a:p>
          <a:p>
            <a:pPr marL="0" indent="0">
              <a:spcBef>
                <a:spcPts val="1224"/>
              </a:spcBef>
              <a:buNone/>
            </a:pPr>
            <a:r>
              <a:rPr lang="en-US" dirty="0">
                <a:gradFill>
                  <a:gsLst>
                    <a:gs pos="1250">
                      <a:schemeClr val="tx1"/>
                    </a:gs>
                    <a:gs pos="99000">
                      <a:schemeClr val="tx1"/>
                    </a:gs>
                  </a:gsLst>
                  <a:lin ang="5400000" scaled="0"/>
                </a:gradFill>
              </a:rPr>
              <a:t>Leverage the building blocks of the platform</a:t>
            </a:r>
          </a:p>
          <a:p>
            <a:pPr marL="0" indent="0">
              <a:spcBef>
                <a:spcPts val="1224"/>
              </a:spcBef>
              <a:buNone/>
            </a:pPr>
            <a:r>
              <a:rPr lang="en-US" dirty="0">
                <a:gradFill>
                  <a:gsLst>
                    <a:gs pos="1250">
                      <a:schemeClr val="tx1"/>
                    </a:gs>
                    <a:gs pos="99000">
                      <a:schemeClr val="tx1"/>
                    </a:gs>
                  </a:gsLst>
                  <a:lin ang="5400000" scaled="0"/>
                </a:gradFill>
              </a:rPr>
              <a:t>Use the development platform of your choice</a:t>
            </a:r>
          </a:p>
          <a:p>
            <a:pPr marL="0" indent="0">
              <a:buNone/>
            </a:pPr>
            <a:endParaRPr lang="en-US" dirty="0">
              <a:gradFill>
                <a:gsLst>
                  <a:gs pos="1250">
                    <a:schemeClr val="tx1"/>
                  </a:gs>
                  <a:gs pos="99000">
                    <a:schemeClr val="tx1"/>
                  </a:gs>
                </a:gsLst>
                <a:lin ang="5400000" scaled="0"/>
              </a:gradFill>
            </a:endParaRPr>
          </a:p>
        </p:txBody>
      </p:sp>
      <p:sp>
        <p:nvSpPr>
          <p:cNvPr id="2" name="Title 1"/>
          <p:cNvSpPr>
            <a:spLocks noGrp="1"/>
          </p:cNvSpPr>
          <p:nvPr>
            <p:ph type="title"/>
          </p:nvPr>
        </p:nvSpPr>
        <p:spPr/>
        <p:txBody>
          <a:bodyPr/>
          <a:lstStyle/>
          <a:p>
            <a:r>
              <a:rPr lang="en-US" dirty="0"/>
              <a:t>Conclusion</a:t>
            </a:r>
          </a:p>
        </p:txBody>
      </p:sp>
      <p:grpSp>
        <p:nvGrpSpPr>
          <p:cNvPr id="4" name="Group 3"/>
          <p:cNvGrpSpPr/>
          <p:nvPr/>
        </p:nvGrpSpPr>
        <p:grpSpPr>
          <a:xfrm>
            <a:off x="457580" y="3157812"/>
            <a:ext cx="364194" cy="364194"/>
            <a:chOff x="457580" y="2341896"/>
            <a:chExt cx="364194" cy="364194"/>
          </a:xfrm>
        </p:grpSpPr>
        <p:sp>
          <p:nvSpPr>
            <p:cNvPr id="5" name="Oval 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Right Arrow 5"/>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 name="Group 6"/>
          <p:cNvGrpSpPr/>
          <p:nvPr/>
        </p:nvGrpSpPr>
        <p:grpSpPr>
          <a:xfrm>
            <a:off x="457580" y="1868523"/>
            <a:ext cx="364194" cy="364194"/>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457580" y="3859670"/>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8983030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add-in model</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SharePoint add-ins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Tree>
    <p:extLst>
      <p:ext uri="{BB962C8B-B14F-4D97-AF65-F5344CB8AC3E}">
        <p14:creationId xmlns:p14="http://schemas.microsoft.com/office/powerpoint/2010/main" val="33786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6675439" y="2241533"/>
            <a:ext cx="5514975" cy="3139321"/>
          </a:xfrm>
        </p:spPr>
        <p:txBody>
          <a:bodyPr/>
          <a:lstStyle/>
          <a:p>
            <a:pPr>
              <a:buClr>
                <a:schemeClr val="accent5"/>
              </a:buClr>
            </a:pPr>
            <a:r>
              <a:rPr lang="en-US" sz="3200" dirty="0">
                <a:solidFill>
                  <a:schemeClr val="bg1">
                    <a:lumMod val="85000"/>
                    <a:lumOff val="15000"/>
                  </a:schemeClr>
                </a:solidFill>
                <a:hlinkClick r:id="rId3"/>
              </a:rPr>
              <a:t>SharePoint Code Samples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4"/>
              </a:rPr>
              <a:t>SharePoint Training videos &amp; hands on labs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5"/>
              </a:rPr>
              <a:t>SharePoint documentation</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6"/>
              </a:rPr>
              <a:t>SharePoint patterns and practices solution guidance</a:t>
            </a:r>
            <a:endParaRPr lang="en-US" sz="3200" dirty="0">
              <a:solidFill>
                <a:schemeClr val="bg1">
                  <a:lumMod val="85000"/>
                  <a:lumOff val="15000"/>
                </a:schemeClr>
              </a:solidFill>
            </a:endParaRPr>
          </a:p>
        </p:txBody>
      </p:sp>
      <p:sp>
        <p:nvSpPr>
          <p:cNvPr id="2" name="Title 1"/>
          <p:cNvSpPr>
            <a:spLocks noGrp="1"/>
          </p:cNvSpPr>
          <p:nvPr>
            <p:ph type="title" idx="4294967295"/>
          </p:nvPr>
        </p:nvSpPr>
        <p:spPr>
          <a:xfrm>
            <a:off x="289782" y="304800"/>
            <a:ext cx="5922963" cy="920750"/>
          </a:xfrm>
        </p:spPr>
        <p:txBody>
          <a:bodyPr>
            <a:normAutofit fontScale="90000"/>
          </a:bodyPr>
          <a:lstStyle/>
          <a:p>
            <a:r>
              <a:rPr lang="en-US" sz="5507" spc="-102" dirty="0">
                <a:ln w="3175">
                  <a:noFill/>
                </a:ln>
                <a:gradFill>
                  <a:gsLst>
                    <a:gs pos="1250">
                      <a:schemeClr val="tx1"/>
                    </a:gs>
                    <a:gs pos="100000">
                      <a:schemeClr val="tx1"/>
                    </a:gs>
                  </a:gsLst>
                  <a:lin ang="5400000" scaled="0"/>
                </a:gradFill>
                <a:ea typeface="+mn-ea"/>
                <a:cs typeface="Arial" charset="0"/>
              </a:rPr>
              <a:t>Further reading…</a:t>
            </a:r>
          </a:p>
        </p:txBody>
      </p:sp>
      <p:grpSp>
        <p:nvGrpSpPr>
          <p:cNvPr id="20" name="Group 19"/>
          <p:cNvGrpSpPr/>
          <p:nvPr/>
        </p:nvGrpSpPr>
        <p:grpSpPr>
          <a:xfrm>
            <a:off x="1117600" y="1605529"/>
            <a:ext cx="3809180" cy="5105091"/>
            <a:chOff x="990600" y="1605529"/>
            <a:chExt cx="3809180" cy="5105091"/>
          </a:xfrm>
        </p:grpSpPr>
        <p:sp>
          <p:nvSpPr>
            <p:cNvPr id="19" name="Rectangle 18"/>
            <p:cNvSpPr/>
            <p:nvPr/>
          </p:nvSpPr>
          <p:spPr bwMode="auto">
            <a:xfrm>
              <a:off x="3438424" y="2178861"/>
              <a:ext cx="602134" cy="105182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005840" y="1636009"/>
              <a:ext cx="2255520" cy="1503431"/>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 name="Group 3"/>
            <p:cNvGrpSpPr/>
            <p:nvPr/>
          </p:nvGrpSpPr>
          <p:grpSpPr>
            <a:xfrm>
              <a:off x="990600" y="1605529"/>
              <a:ext cx="3809180" cy="5105091"/>
              <a:chOff x="7841294" y="1339954"/>
              <a:chExt cx="4032250" cy="5404051"/>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5" name="Freeform 13"/>
              <p:cNvSpPr>
                <a:spLocks/>
              </p:cNvSpPr>
              <p:nvPr/>
            </p:nvSpPr>
            <p:spPr bwMode="auto">
              <a:xfrm>
                <a:off x="10357960" y="5270636"/>
                <a:ext cx="1515584" cy="147336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spTree>
    <p:extLst>
      <p:ext uri="{BB962C8B-B14F-4D97-AF65-F5344CB8AC3E}">
        <p14:creationId xmlns:p14="http://schemas.microsoft.com/office/powerpoint/2010/main" val="389376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Freeform 210"/>
          <p:cNvSpPr/>
          <p:nvPr/>
        </p:nvSpPr>
        <p:spPr bwMode="auto">
          <a:xfrm>
            <a:off x="-19409" y="-4542"/>
            <a:ext cx="12476924" cy="7078135"/>
          </a:xfrm>
          <a:custGeom>
            <a:avLst/>
            <a:gdLst>
              <a:gd name="connsiteX0" fmla="*/ 483815 w 12476924"/>
              <a:gd name="connsiteY0" fmla="*/ 1220019 h 7078135"/>
              <a:gd name="connsiteX1" fmla="*/ 483815 w 12476924"/>
              <a:gd name="connsiteY1" fmla="*/ 6518143 h 7078135"/>
              <a:gd name="connsiteX2" fmla="*/ 11993109 w 12476924"/>
              <a:gd name="connsiteY2" fmla="*/ 6518143 h 7078135"/>
              <a:gd name="connsiteX3" fmla="*/ 11993109 w 12476924"/>
              <a:gd name="connsiteY3" fmla="*/ 1220019 h 7078135"/>
              <a:gd name="connsiteX4" fmla="*/ 0 w 12476924"/>
              <a:gd name="connsiteY4" fmla="*/ 0 h 7078135"/>
              <a:gd name="connsiteX5" fmla="*/ 12476923 w 12476924"/>
              <a:gd name="connsiteY5" fmla="*/ 0 h 7078135"/>
              <a:gd name="connsiteX6" fmla="*/ 12476923 w 12476924"/>
              <a:gd name="connsiteY6" fmla="*/ 1220019 h 7078135"/>
              <a:gd name="connsiteX7" fmla="*/ 12476922 w 12476924"/>
              <a:gd name="connsiteY7" fmla="*/ 1220019 h 7078135"/>
              <a:gd name="connsiteX8" fmla="*/ 12476922 w 12476924"/>
              <a:gd name="connsiteY8" fmla="*/ 6518143 h 7078135"/>
              <a:gd name="connsiteX9" fmla="*/ 12476924 w 12476924"/>
              <a:gd name="connsiteY9" fmla="*/ 6518143 h 7078135"/>
              <a:gd name="connsiteX10" fmla="*/ 12476924 w 12476924"/>
              <a:gd name="connsiteY10" fmla="*/ 7078135 h 7078135"/>
              <a:gd name="connsiteX11" fmla="*/ 2 w 12476924"/>
              <a:gd name="connsiteY11" fmla="*/ 7078135 h 7078135"/>
              <a:gd name="connsiteX12" fmla="*/ 2 w 12476924"/>
              <a:gd name="connsiteY12" fmla="*/ 6851694 h 7078135"/>
              <a:gd name="connsiteX13" fmla="*/ 2 w 12476924"/>
              <a:gd name="connsiteY13" fmla="*/ 6851694 h 7078135"/>
              <a:gd name="connsiteX14" fmla="*/ 2 w 12476924"/>
              <a:gd name="connsiteY14" fmla="*/ 1220019 h 7078135"/>
              <a:gd name="connsiteX15" fmla="*/ 0 w 12476924"/>
              <a:gd name="connsiteY15" fmla="*/ 1220019 h 70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76924" h="7078135">
                <a:moveTo>
                  <a:pt x="483815" y="1220019"/>
                </a:moveTo>
                <a:lnTo>
                  <a:pt x="483815" y="6518143"/>
                </a:lnTo>
                <a:lnTo>
                  <a:pt x="11993109" y="6518143"/>
                </a:lnTo>
                <a:lnTo>
                  <a:pt x="11993109" y="1220019"/>
                </a:lnTo>
                <a:close/>
                <a:moveTo>
                  <a:pt x="0" y="0"/>
                </a:moveTo>
                <a:lnTo>
                  <a:pt x="12476923" y="0"/>
                </a:lnTo>
                <a:lnTo>
                  <a:pt x="12476923" y="1220019"/>
                </a:lnTo>
                <a:lnTo>
                  <a:pt x="12476922" y="1220019"/>
                </a:lnTo>
                <a:lnTo>
                  <a:pt x="12476922" y="6518143"/>
                </a:lnTo>
                <a:lnTo>
                  <a:pt x="12476924" y="6518143"/>
                </a:lnTo>
                <a:lnTo>
                  <a:pt x="12476924" y="7078135"/>
                </a:lnTo>
                <a:lnTo>
                  <a:pt x="2" y="7078135"/>
                </a:lnTo>
                <a:lnTo>
                  <a:pt x="2" y="6851694"/>
                </a:lnTo>
                <a:lnTo>
                  <a:pt x="2" y="6851694"/>
                </a:lnTo>
                <a:lnTo>
                  <a:pt x="2" y="1220019"/>
                </a:lnTo>
                <a:lnTo>
                  <a:pt x="0" y="122001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294743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5175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Intro to the add-in model</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308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49217" tIns="93260" rIns="149217" bIns="932603" rtlCol="0">
            <a:noAutofit/>
          </a:bodyPr>
          <a:lstStyle/>
          <a:p>
            <a:pPr marL="0" indent="0">
              <a:buNone/>
            </a:pPr>
            <a:r>
              <a:rPr lang="en-US" dirty="0"/>
              <a:t>Surface your add-ins in the Office 365 platform</a:t>
            </a:r>
          </a:p>
          <a:p>
            <a:pPr marL="0" indent="0">
              <a:buNone/>
            </a:pPr>
            <a:r>
              <a:rPr lang="en-US" dirty="0"/>
              <a:t>In context of your business users productivity activities</a:t>
            </a:r>
          </a:p>
          <a:p>
            <a:pPr marL="0" indent="0">
              <a:buNone/>
            </a:pPr>
            <a:r>
              <a:rPr lang="en-US" dirty="0"/>
              <a:t>In Office Client, Office Online, and modern apps</a:t>
            </a:r>
          </a:p>
        </p:txBody>
      </p:sp>
      <p:sp>
        <p:nvSpPr>
          <p:cNvPr id="3" name="Title 2"/>
          <p:cNvSpPr>
            <a:spLocks noGrp="1"/>
          </p:cNvSpPr>
          <p:nvPr>
            <p:ph type="title"/>
          </p:nvPr>
        </p:nvSpPr>
        <p:spPr/>
        <p:txBody>
          <a:bodyPr/>
          <a:lstStyle/>
          <a:p>
            <a:r>
              <a:rPr lang="en-US" dirty="0"/>
              <a:t>Contextual add-ins</a:t>
            </a:r>
          </a:p>
        </p:txBody>
      </p:sp>
      <p:sp>
        <p:nvSpPr>
          <p:cNvPr id="4" name="Footer Placeholder 3"/>
          <p:cNvSpPr>
            <a:spLocks noGrp="1"/>
          </p:cNvSpPr>
          <p:nvPr>
            <p:ph type="ftr" sz="quarter" idx="11"/>
          </p:nvPr>
        </p:nvSpPr>
        <p:spPr>
          <a:gradFill>
            <a:gsLst>
              <a:gs pos="93305">
                <a:srgbClr val="FFFFFF"/>
              </a:gs>
              <a:gs pos="83000">
                <a:srgbClr val="FFFFFF"/>
              </a:gs>
            </a:gsLst>
            <a:lin ang="5400000" scaled="0"/>
          </a:gradFill>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add-in model</a:t>
            </a:r>
          </a:p>
          <a:p>
            <a:pPr>
              <a:defRPr/>
            </a:pPr>
            <a:endParaRPr lang="en-US" dirty="0"/>
          </a:p>
        </p:txBody>
      </p:sp>
    </p:spTree>
    <p:extLst>
      <p:ext uri="{BB962C8B-B14F-4D97-AF65-F5344CB8AC3E}">
        <p14:creationId xmlns:p14="http://schemas.microsoft.com/office/powerpoint/2010/main" val="345129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4598015"/>
          </a:xfrm>
        </p:spPr>
        <p:txBody>
          <a:bodyPr vert="horz" lIns="149217" tIns="93260" rIns="149217" bIns="93260" rtlCol="0">
            <a:noAutofit/>
          </a:bodyPr>
          <a:lstStyle/>
          <a:p>
            <a:pPr marL="0" indent="0">
              <a:buNone/>
            </a:pPr>
            <a:r>
              <a:rPr lang="en-US" sz="3671" dirty="0"/>
              <a:t>SharePoint add-ins do not “live” on the SharePoint server</a:t>
            </a:r>
          </a:p>
          <a:p>
            <a:pPr marL="0" indent="0">
              <a:buNone/>
            </a:pPr>
            <a:r>
              <a:rPr lang="en-US" sz="3671" dirty="0"/>
              <a:t>Custom code executes in the client, cloud, or on-premises</a:t>
            </a:r>
          </a:p>
          <a:p>
            <a:pPr marL="0" indent="0">
              <a:buNone/>
            </a:pPr>
            <a:r>
              <a:rPr lang="en-US" sz="3671" dirty="0"/>
              <a:t>Add-ins are granted permissions to SharePoint via OAuth </a:t>
            </a:r>
          </a:p>
          <a:p>
            <a:pPr marL="0" indent="0">
              <a:buNone/>
            </a:pPr>
            <a:r>
              <a:rPr lang="en-US" sz="3671" dirty="0"/>
              <a:t>Add-ins communicate with SharePoint via REST/CSOM</a:t>
            </a:r>
          </a:p>
          <a:p>
            <a:pPr marL="0" indent="0">
              <a:buNone/>
            </a:pPr>
            <a:r>
              <a:rPr lang="en-US" sz="3671" dirty="0"/>
              <a:t>Acquire add-ins via centralized location</a:t>
            </a:r>
          </a:p>
          <a:p>
            <a:pPr marL="573088" lvl="1" indent="-346075"/>
            <a:r>
              <a:rPr lang="en-US" dirty="0"/>
              <a:t>Add-in catalog</a:t>
            </a:r>
          </a:p>
          <a:p>
            <a:pPr marL="573088" lvl="1" indent="-346075"/>
            <a:r>
              <a:rPr lang="en-US" dirty="0"/>
              <a:t>Public store (via submission process)</a:t>
            </a:r>
          </a:p>
          <a:p>
            <a:pPr marL="573088" lvl="1" indent="-346075"/>
            <a:r>
              <a:rPr lang="en-US" dirty="0"/>
              <a:t>APIs for manual deployment</a:t>
            </a:r>
          </a:p>
        </p:txBody>
      </p:sp>
      <p:sp>
        <p:nvSpPr>
          <p:cNvPr id="3" name="Title 2"/>
          <p:cNvSpPr>
            <a:spLocks noGrp="1"/>
          </p:cNvSpPr>
          <p:nvPr>
            <p:ph type="title"/>
          </p:nvPr>
        </p:nvSpPr>
        <p:spPr/>
        <p:txBody>
          <a:bodyPr/>
          <a:lstStyle/>
          <a:p>
            <a:r>
              <a:rPr lang="en-US" dirty="0"/>
              <a:t>Introducing the add-in model</a:t>
            </a:r>
          </a:p>
        </p:txBody>
      </p:sp>
      <p:sp>
        <p:nvSpPr>
          <p:cNvPr id="2" name="Footer Placeholder 1"/>
          <p:cNvSpPr>
            <a:spLocks noGrp="1"/>
          </p:cNvSpPr>
          <p:nvPr>
            <p:ph type="ftr" sz="quarter" idx="11"/>
          </p:nvPr>
        </p:nvSpPr>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add-in model</a:t>
            </a:r>
            <a:endParaRPr lang="en-US" sz="1400" dirty="0"/>
          </a:p>
          <a:p>
            <a:endParaRPr lang="en-US" dirty="0"/>
          </a:p>
        </p:txBody>
      </p:sp>
    </p:spTree>
    <p:extLst>
      <p:ext uri="{BB962C8B-B14F-4D97-AF65-F5344CB8AC3E}">
        <p14:creationId xmlns:p14="http://schemas.microsoft.com/office/powerpoint/2010/main" val="2604614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Modern app development </a:t>
            </a:r>
          </a:p>
        </p:txBody>
      </p:sp>
      <p:sp>
        <p:nvSpPr>
          <p:cNvPr id="70" name="Chevron 45"/>
          <p:cNvSpPr/>
          <p:nvPr/>
        </p:nvSpPr>
        <p:spPr bwMode="auto">
          <a:xfrm flipH="1">
            <a:off x="3962637" y="1463747"/>
            <a:ext cx="4493463" cy="661911"/>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Add-ins</a:t>
            </a:r>
          </a:p>
        </p:txBody>
      </p:sp>
      <p:sp>
        <p:nvSpPr>
          <p:cNvPr id="71" name="Rectangle 70"/>
          <p:cNvSpPr/>
          <p:nvPr/>
        </p:nvSpPr>
        <p:spPr bwMode="auto">
          <a:xfrm>
            <a:off x="3962639" y="5098601"/>
            <a:ext cx="4493462" cy="650384"/>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Add-in catalog and store</a:t>
            </a:r>
          </a:p>
        </p:txBody>
      </p:sp>
      <p:grpSp>
        <p:nvGrpSpPr>
          <p:cNvPr id="72" name="Group 71"/>
          <p:cNvGrpSpPr/>
          <p:nvPr/>
        </p:nvGrpSpPr>
        <p:grpSpPr>
          <a:xfrm>
            <a:off x="5496668" y="2196705"/>
            <a:ext cx="1443904" cy="1382877"/>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15985" y="2196705"/>
            <a:ext cx="1443904" cy="1382877"/>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962662" y="2196708"/>
            <a:ext cx="1443904" cy="1382879"/>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91980" y="3653751"/>
            <a:ext cx="1447581" cy="1377789"/>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08520" y="3653751"/>
            <a:ext cx="1447581" cy="1377789"/>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962638" y="3653751"/>
            <a:ext cx="1447581" cy="1377789"/>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bwMode="auto">
          <a:xfrm>
            <a:off x="8544231" y="1463746"/>
            <a:ext cx="3435043" cy="6619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Services and data</a:t>
            </a:r>
          </a:p>
        </p:txBody>
      </p:sp>
      <p:sp>
        <p:nvSpPr>
          <p:cNvPr id="14" name="Rectangle 13"/>
          <p:cNvSpPr/>
          <p:nvPr/>
        </p:nvSpPr>
        <p:spPr bwMode="auto">
          <a:xfrm>
            <a:off x="8546205" y="2196703"/>
            <a:ext cx="3433070" cy="35522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4766" y="2760453"/>
            <a:ext cx="2434301" cy="526420"/>
          </a:xfrm>
          <a:prstGeom prst="rect">
            <a:avLst/>
          </a:prstGeom>
          <a:no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9549848" y="3497787"/>
            <a:ext cx="1524136" cy="319064"/>
          </a:xfrm>
          <a:prstGeom prst="rect">
            <a:avLst/>
          </a:prstGeom>
          <a:noFill/>
        </p:spPr>
      </p:pic>
      <p:sp>
        <p:nvSpPr>
          <p:cNvPr id="49" name="Freeform 10"/>
          <p:cNvSpPr>
            <a:spLocks noChangeAspect="1" noEditPoints="1"/>
          </p:cNvSpPr>
          <p:nvPr/>
        </p:nvSpPr>
        <p:spPr bwMode="auto">
          <a:xfrm>
            <a:off x="9629775" y="5063641"/>
            <a:ext cx="1364282" cy="528574"/>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9549848" y="2393849"/>
            <a:ext cx="1524136" cy="269990"/>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sp>
        <p:nvSpPr>
          <p:cNvPr id="38" name="Freeform 5"/>
          <p:cNvSpPr>
            <a:spLocks noEditPoints="1"/>
          </p:cNvSpPr>
          <p:nvPr/>
        </p:nvSpPr>
        <p:spPr bwMode="auto">
          <a:xfrm>
            <a:off x="9452302" y="4097615"/>
            <a:ext cx="1757328" cy="226099"/>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9098241" y="4594377"/>
            <a:ext cx="2427350" cy="274430"/>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nvGrpSpPr>
          <p:cNvPr id="2" name="Group 1"/>
          <p:cNvGrpSpPr/>
          <p:nvPr/>
        </p:nvGrpSpPr>
        <p:grpSpPr>
          <a:xfrm>
            <a:off x="436563" y="1463746"/>
            <a:ext cx="3447179" cy="4285240"/>
            <a:chOff x="303213" y="1519840"/>
            <a:chExt cx="3619213" cy="4499099"/>
          </a:xfrm>
        </p:grpSpPr>
        <p:sp>
          <p:nvSpPr>
            <p:cNvPr id="7" name="Rectangle 6"/>
            <p:cNvSpPr/>
            <p:nvPr/>
          </p:nvSpPr>
          <p:spPr bwMode="auto">
            <a:xfrm>
              <a:off x="303213" y="2289376"/>
              <a:ext cx="3616205" cy="372956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519840"/>
              <a:ext cx="3619213" cy="6949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307669"/>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898751" y="4169591"/>
              <a:ext cx="2176226" cy="688255"/>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sp>
        <p:nvSpPr>
          <p:cNvPr id="5" name="Footer Placeholder 4"/>
          <p:cNvSpPr>
            <a:spLocks noGrp="1"/>
          </p:cNvSpPr>
          <p:nvPr>
            <p:ph type="ftr" sz="quarter" idx="10"/>
          </p:nvPr>
        </p:nvSpPr>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Intro to the add-in model</a:t>
            </a:r>
            <a:endParaRPr lang="en-US" sz="1400" dirty="0"/>
          </a:p>
          <a:p>
            <a:endParaRPr lang="en-US" dirty="0"/>
          </a:p>
        </p:txBody>
      </p:sp>
    </p:spTree>
    <p:extLst>
      <p:ext uri="{BB962C8B-B14F-4D97-AF65-F5344CB8AC3E}">
        <p14:creationId xmlns:p14="http://schemas.microsoft.com/office/powerpoint/2010/main" val="363770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735860"/>
          </a:xfrm>
        </p:spPr>
        <p:txBody>
          <a:bodyPr/>
          <a:lstStyle/>
          <a:p>
            <a:r>
              <a:rPr lang="en-US" dirty="0"/>
              <a:t>Demo</a:t>
            </a:r>
            <a:br>
              <a:rPr lang="en-US" dirty="0"/>
            </a:br>
            <a:r>
              <a:rPr lang="en-US" sz="4000" dirty="0"/>
              <a:t>Adding your first add-in</a:t>
            </a:r>
          </a:p>
        </p:txBody>
      </p:sp>
      <p:sp>
        <p:nvSpPr>
          <p:cNvPr id="4"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t> Intro to the add-in model</a:t>
            </a:r>
          </a:p>
          <a:p>
            <a:pPr algn="r"/>
            <a:endParaRPr lang="en-US" dirty="0"/>
          </a:p>
        </p:txBody>
      </p:sp>
    </p:spTree>
    <p:extLst>
      <p:ext uri="{BB962C8B-B14F-4D97-AF65-F5344CB8AC3E}">
        <p14:creationId xmlns:p14="http://schemas.microsoft.com/office/powerpoint/2010/main" val="168515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196</TotalTime>
  <Words>4220</Words>
  <Application>Microsoft Office PowerPoint</Application>
  <PresentationFormat>Custom</PresentationFormat>
  <Paragraphs>562</Paragraphs>
  <Slides>45</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宋体</vt:lpstr>
      <vt:lpstr>Arial</vt:lpstr>
      <vt:lpstr>Calibri</vt:lpstr>
      <vt:lpstr>Consolas</vt:lpstr>
      <vt:lpstr>Courier New</vt:lpstr>
      <vt:lpstr>Segoe Light</vt:lpstr>
      <vt:lpstr>Segoe UI</vt:lpstr>
      <vt:lpstr>Segoe UI Black</vt:lpstr>
      <vt:lpstr>Segoe UI Light</vt:lpstr>
      <vt:lpstr>Segoe UI Semibold</vt:lpstr>
      <vt:lpstr>Segoe UI Semilight</vt:lpstr>
      <vt:lpstr>Times New Roman</vt:lpstr>
      <vt:lpstr>Wingdings</vt:lpstr>
      <vt:lpstr>6-30540_Office_365_CloudRoadShow</vt:lpstr>
      <vt:lpstr>Office 365 development</vt:lpstr>
      <vt:lpstr>Getting started  with SharePoint add-ins</vt:lpstr>
      <vt:lpstr>Agenda </vt:lpstr>
      <vt:lpstr>PowerPoint Presentation</vt:lpstr>
      <vt:lpstr>PowerPoint Presentation</vt:lpstr>
      <vt:lpstr>Contextual add-ins</vt:lpstr>
      <vt:lpstr>Introducing the add-in model</vt:lpstr>
      <vt:lpstr>Modern app development </vt:lpstr>
      <vt:lpstr>Demo Adding your first add-in</vt:lpstr>
      <vt:lpstr>PowerPoint Presentation</vt:lpstr>
      <vt:lpstr>SharePoint building blocks</vt:lpstr>
      <vt:lpstr>Architecture of add-ins</vt:lpstr>
      <vt:lpstr>Client-side pattern</vt:lpstr>
      <vt:lpstr>Server-side pattern</vt:lpstr>
      <vt:lpstr>Hybrid pattern</vt:lpstr>
      <vt:lpstr>Provider versus SharePoint hosted</vt:lpstr>
      <vt:lpstr>Add-in isolation</vt:lpstr>
      <vt:lpstr>Understanding the add-in URL</vt:lpstr>
      <vt:lpstr>Add-in entry points</vt:lpstr>
      <vt:lpstr>The SharePoint client APIs</vt:lpstr>
      <vt:lpstr>PowerPoint Presentation</vt:lpstr>
      <vt:lpstr>Add-ins in site collection hierarchy</vt:lpstr>
      <vt:lpstr>Centrally deployed add-ins</vt:lpstr>
      <vt:lpstr>Packaging and publishing add-ins</vt:lpstr>
      <vt:lpstr>Cross domain calls</vt:lpstr>
      <vt:lpstr>Versioning</vt:lpstr>
      <vt:lpstr>SP Add-in upgrade process</vt:lpstr>
      <vt:lpstr>SharePoint add-ins A new way to build extensions for SharePoint</vt:lpstr>
      <vt:lpstr>PowerPoint Presentation</vt:lpstr>
      <vt:lpstr>SharePoint add-ins A new way to build extensions for SharePoint</vt:lpstr>
      <vt:lpstr>PowerPoint Presentation</vt:lpstr>
      <vt:lpstr>SharePoint add-ins A new way to build extensions for SharePoint</vt:lpstr>
      <vt:lpstr>PowerPoint Presentation</vt:lpstr>
      <vt:lpstr>SharePoint add-ins A new way to build extensions for SharePoint</vt:lpstr>
      <vt:lpstr>PowerPoint Presentation</vt:lpstr>
      <vt:lpstr>SharePoint add-ins samples</vt:lpstr>
      <vt:lpstr>PowerPoint Presentation</vt:lpstr>
      <vt:lpstr>Visual Studio 2015</vt:lpstr>
      <vt:lpstr>Environment</vt:lpstr>
      <vt:lpstr>Building your first SharePoint add-in</vt:lpstr>
      <vt:lpstr>Conclusion</vt:lpstr>
      <vt:lpstr>Summary</vt:lpstr>
      <vt:lpstr>Further reading…</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Vesa Juvonen</cp:lastModifiedBy>
  <cp:revision>38</cp:revision>
  <dcterms:created xsi:type="dcterms:W3CDTF">2016-01-18T21:46:24Z</dcterms:created>
  <dcterms:modified xsi:type="dcterms:W3CDTF">2017-01-04T09:50:16Z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