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0"/>
  </p:notesMasterIdLst>
  <p:handoutMasterIdLst>
    <p:handoutMasterId r:id="rId31"/>
  </p:handoutMasterIdLst>
  <p:sldIdLst>
    <p:sldId id="256" r:id="rId5"/>
    <p:sldId id="257" r:id="rId6"/>
    <p:sldId id="302" r:id="rId7"/>
    <p:sldId id="308" r:id="rId8"/>
    <p:sldId id="260" r:id="rId9"/>
    <p:sldId id="309" r:id="rId10"/>
    <p:sldId id="265" r:id="rId11"/>
    <p:sldId id="311" r:id="rId12"/>
    <p:sldId id="312" r:id="rId13"/>
    <p:sldId id="313" r:id="rId14"/>
    <p:sldId id="292" r:id="rId15"/>
    <p:sldId id="314" r:id="rId16"/>
    <p:sldId id="316" r:id="rId17"/>
    <p:sldId id="315" r:id="rId18"/>
    <p:sldId id="295" r:id="rId19"/>
    <p:sldId id="317" r:id="rId20"/>
    <p:sldId id="318" r:id="rId21"/>
    <p:sldId id="319" r:id="rId22"/>
    <p:sldId id="320" r:id="rId23"/>
    <p:sldId id="321" r:id="rId24"/>
    <p:sldId id="322" r:id="rId25"/>
    <p:sldId id="310" r:id="rId26"/>
    <p:sldId id="298" r:id="rId27"/>
    <p:sldId id="300" r:id="rId28"/>
    <p:sldId id="301"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ttany Hart" initials="BH" lastIdx="6" clrIdx="4">
    <p:extLst>
      <p:ext uri="{19B8F6BF-5375-455C-9EA6-DF929625EA0E}">
        <p15:presenceInfo xmlns:p15="http://schemas.microsoft.com/office/powerpoint/2012/main" userId="S-1-5-21-383413107-1061881802-891584314-10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8D7"/>
    <a:srgbClr val="505050"/>
    <a:srgbClr val="D83B01"/>
    <a:srgbClr val="FFFFFF"/>
    <a:srgbClr val="262626"/>
    <a:srgbClr val="99ADD0"/>
    <a:srgbClr val="00BCF2"/>
    <a:srgbClr val="FF8C00"/>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2" autoAdjust="0"/>
  </p:normalViewPr>
  <p:slideViewPr>
    <p:cSldViewPr snapToGrid="0">
      <p:cViewPr varScale="1">
        <p:scale>
          <a:sx n="102" d="100"/>
          <a:sy n="102" d="100"/>
        </p:scale>
        <p:origin x="816" y="114"/>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EBA5A7-AA8F-4687-A967-D9A1B764C84B}" type="datetime8">
              <a:rPr lang="en-US" smtClean="0">
                <a:latin typeface="Segoe UI" pitchFamily="34" charset="0"/>
              </a:rPr>
              <a:t>1/2/2017 10:52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8C890F7A-235E-47B2-A09E-E09517EFCF7B}" type="datetime8">
              <a:rPr lang="en-US" smtClean="0"/>
              <a:t>1/2/2017 10:51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593699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r>
              <a:rPr lang="en-US"/>
              <a:t>min</a:t>
            </a:r>
            <a:endParaRPr lang="en-US" dirty="0"/>
          </a:p>
          <a:p>
            <a:r>
              <a:rPr lang="en-US" dirty="0"/>
              <a:t>RICHARD</a:t>
            </a:r>
          </a:p>
        </p:txBody>
      </p:sp>
      <p:sp>
        <p:nvSpPr>
          <p:cNvPr id="6" name="Date Placeholder 5"/>
          <p:cNvSpPr>
            <a:spLocks noGrp="1"/>
          </p:cNvSpPr>
          <p:nvPr>
            <p:ph type="dt" idx="12"/>
          </p:nvPr>
        </p:nvSpPr>
        <p:spPr/>
        <p:txBody>
          <a:bodyPr/>
          <a:lstStyle/>
          <a:p>
            <a:fld id="{211D4B0C-B40C-4B38-86E4-2AFA7E194751}" type="datetime1">
              <a:rPr lang="en-US" smtClean="0"/>
              <a:t>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7774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4min</a:t>
            </a:r>
          </a:p>
          <a:p>
            <a:r>
              <a:rPr lang="en-US" dirty="0"/>
              <a:t>STEVE</a:t>
            </a:r>
          </a:p>
        </p:txBody>
      </p:sp>
      <p:sp>
        <p:nvSpPr>
          <p:cNvPr id="6" name="Date Placeholder 5"/>
          <p:cNvSpPr>
            <a:spLocks noGrp="1"/>
          </p:cNvSpPr>
          <p:nvPr>
            <p:ph type="dt" idx="12"/>
          </p:nvPr>
        </p:nvSpPr>
        <p:spPr/>
        <p:txBody>
          <a:bodyPr/>
          <a:lstStyle/>
          <a:p>
            <a:fld id="{211D4B0C-B40C-4B38-86E4-2AFA7E194751}" type="datetime1">
              <a:rPr lang="en-US" smtClean="0"/>
              <a:t>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5594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2min</a:t>
            </a:r>
          </a:p>
          <a:p>
            <a:r>
              <a:rPr lang="en-US" dirty="0"/>
              <a:t>RICHARD</a:t>
            </a:r>
          </a:p>
        </p:txBody>
      </p:sp>
      <p:sp>
        <p:nvSpPr>
          <p:cNvPr id="6" name="Date Placeholder 5"/>
          <p:cNvSpPr>
            <a:spLocks noGrp="1"/>
          </p:cNvSpPr>
          <p:nvPr>
            <p:ph type="dt" idx="12"/>
          </p:nvPr>
        </p:nvSpPr>
        <p:spPr/>
        <p:txBody>
          <a:bodyPr/>
          <a:lstStyle/>
          <a:p>
            <a:fld id="{211D4B0C-B40C-4B38-86E4-2AFA7E194751}" type="datetime1">
              <a:rPr lang="en-US" smtClean="0"/>
              <a:t>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445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a:p>
            <a:r>
              <a:rPr lang="en-US" dirty="0"/>
              <a:t>STEVE</a:t>
            </a:r>
          </a:p>
        </p:txBody>
      </p:sp>
      <p:sp>
        <p:nvSpPr>
          <p:cNvPr id="6" name="Date Placeholder 5"/>
          <p:cNvSpPr>
            <a:spLocks noGrp="1"/>
          </p:cNvSpPr>
          <p:nvPr>
            <p:ph type="dt" idx="12"/>
          </p:nvPr>
        </p:nvSpPr>
        <p:spPr/>
        <p:txBody>
          <a:bodyPr/>
          <a:lstStyle/>
          <a:p>
            <a:fld id="{211D4B0C-B40C-4B38-86E4-2AFA7E194751}" type="datetime1">
              <a:rPr lang="en-US" smtClean="0"/>
              <a:t>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198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A3A851C-AA3C-40AF-999F-42D3A983DAA5}" type="datetime8">
              <a:rPr lang="en-US" smtClean="0"/>
              <a:t>1/2/2017 10:59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381160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2509E05-EE16-4049-9E8B-594D0A26CE65}" type="datetime8">
              <a:rPr lang="en-US" smtClean="0"/>
              <a:t>1/2/2017 10:51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151442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03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A3A851C-AA3C-40AF-999F-42D3A983DAA5}" type="datetime8">
              <a:rPr lang="en-US" smtClean="0"/>
              <a:t>1/2/2017 10:51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43032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3min</a:t>
            </a:r>
          </a:p>
          <a:p>
            <a:r>
              <a:rPr lang="en-US" dirty="0"/>
              <a:t>STEVE</a:t>
            </a:r>
          </a:p>
        </p:txBody>
      </p:sp>
      <p:sp>
        <p:nvSpPr>
          <p:cNvPr id="6" name="Date Placeholder 5"/>
          <p:cNvSpPr>
            <a:spLocks noGrp="1"/>
          </p:cNvSpPr>
          <p:nvPr>
            <p:ph type="dt" idx="12"/>
          </p:nvPr>
        </p:nvSpPr>
        <p:spPr/>
        <p:txBody>
          <a:bodyPr/>
          <a:lstStyle/>
          <a:p>
            <a:fld id="{211D4B0C-B40C-4B38-86E4-2AFA7E194751}" type="datetime1">
              <a:rPr lang="en-US" smtClean="0"/>
              <a:t>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5699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768B217-95E3-443D-88D8-7A16ADD5BDCE}" type="datetime8">
              <a:rPr lang="en-US" smtClean="0"/>
              <a:t>1/2/2017 10:51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7807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Richard</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194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18987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Richard</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01493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.5min</a:t>
            </a:r>
          </a:p>
          <a:p>
            <a:r>
              <a:rPr lang="en-US" dirty="0"/>
              <a:t>STEVE</a:t>
            </a:r>
          </a:p>
        </p:txBody>
      </p:sp>
      <p:sp>
        <p:nvSpPr>
          <p:cNvPr id="6" name="Date Placeholder 5"/>
          <p:cNvSpPr>
            <a:spLocks noGrp="1"/>
          </p:cNvSpPr>
          <p:nvPr>
            <p:ph type="dt" idx="12"/>
          </p:nvPr>
        </p:nvSpPr>
        <p:spPr/>
        <p:txBody>
          <a:bodyPr/>
          <a:lstStyle/>
          <a:p>
            <a:fld id="{211D4B0C-B40C-4B38-86E4-2AFA7E194751}" type="datetime1">
              <a:rPr lang="en-US" smtClean="0"/>
              <a:t>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7474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endParaRPr lang="en-US" dirty="0"/>
          </a:p>
        </p:txBody>
      </p:sp>
      <p:sp>
        <p:nvSpPr>
          <p:cNvPr id="4" name="Slide Number Placeholder 3"/>
          <p:cNvSpPr>
            <a:spLocks noGrp="1"/>
          </p:cNvSpPr>
          <p:nvPr>
            <p:ph type="sldNum" sz="quarter" idx="10"/>
          </p:nvPr>
        </p:nvSpPr>
        <p:spPr/>
        <p:txBody>
          <a:bodyPr/>
          <a:lstStyle/>
          <a:p>
            <a:fld id="{B9C3C9DC-C0A3-4640-9A7A-3DC41095AE2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548445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s://aka.ms/sppnp-samples" TargetMode="External"/><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hyperlink" Target="https://msdn.microsoft.com/en-us/pnp_articles/office-365-development-patterns-and-practices-solution-guidance"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7.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5543834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Surfacing Apps (User Experience)</a:t>
            </a:r>
          </a:p>
        </p:txBody>
      </p:sp>
      <p:graphicFrame>
        <p:nvGraphicFramePr>
          <p:cNvPr id="23" name="Table 22"/>
          <p:cNvGraphicFramePr>
            <a:graphicFrameLocks noGrp="1"/>
          </p:cNvGraphicFramePr>
          <p:nvPr>
            <p:extLst/>
          </p:nvPr>
        </p:nvGraphicFramePr>
        <p:xfrm>
          <a:off x="624076" y="1562699"/>
          <a:ext cx="11084727" cy="5475190"/>
        </p:xfrm>
        <a:graphic>
          <a:graphicData uri="http://schemas.openxmlformats.org/drawingml/2006/table">
            <a:tbl>
              <a:tblPr firstRow="1" bandRow="1">
                <a:tableStyleId>{2D5ABB26-0587-4C30-8999-92F81FD0307C}</a:tableStyleId>
              </a:tblPr>
              <a:tblGrid>
                <a:gridCol w="2560249">
                  <a:extLst>
                    <a:ext uri="{9D8B030D-6E8A-4147-A177-3AD203B41FA5}">
                      <a16:colId xmlns:a16="http://schemas.microsoft.com/office/drawing/2014/main" val="20000"/>
                    </a:ext>
                  </a:extLst>
                </a:gridCol>
                <a:gridCol w="2468655">
                  <a:extLst>
                    <a:ext uri="{9D8B030D-6E8A-4147-A177-3AD203B41FA5}">
                      <a16:colId xmlns:a16="http://schemas.microsoft.com/office/drawing/2014/main" val="20001"/>
                    </a:ext>
                  </a:extLst>
                </a:gridCol>
                <a:gridCol w="3284641">
                  <a:extLst>
                    <a:ext uri="{9D8B030D-6E8A-4147-A177-3AD203B41FA5}">
                      <a16:colId xmlns:a16="http://schemas.microsoft.com/office/drawing/2014/main" val="20002"/>
                    </a:ext>
                  </a:extLst>
                </a:gridCol>
                <a:gridCol w="2771182">
                  <a:extLst>
                    <a:ext uri="{9D8B030D-6E8A-4147-A177-3AD203B41FA5}">
                      <a16:colId xmlns:a16="http://schemas.microsoft.com/office/drawing/2014/main" val="20003"/>
                    </a:ext>
                  </a:extLst>
                </a:gridCol>
              </a:tblGrid>
              <a:tr h="391693">
                <a:tc>
                  <a:txBody>
                    <a:bodyPr/>
                    <a:lstStyle/>
                    <a:p>
                      <a:endParaRPr lang="en-US" sz="1900" dirty="0"/>
                    </a:p>
                  </a:txBody>
                  <a:tcPr marL="124314" marR="124314" marT="46630" marB="46630">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a:t>Shape</a:t>
                      </a:r>
                    </a:p>
                  </a:txBody>
                  <a:tcPr marL="124314" marR="124314" marT="46630" marB="46630">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a:t>Description</a:t>
                      </a:r>
                    </a:p>
                  </a:txBody>
                  <a:tcPr marL="124314" marR="124314" marT="46630" marB="46630">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900" dirty="0"/>
                        <a:t>Example</a:t>
                      </a:r>
                    </a:p>
                  </a:txBody>
                  <a:tcPr marL="124314" marR="124314" marT="46630" marB="46630">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367818">
                <a:tc>
                  <a:txBody>
                    <a:bodyPr/>
                    <a:lstStyle/>
                    <a:p>
                      <a:endParaRPr lang="en-US" sz="1900" dirty="0"/>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Immersive Full Page App</a:t>
                      </a:r>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App that implements a new scenario for customers</a:t>
                      </a:r>
                    </a:p>
                    <a:p>
                      <a:r>
                        <a:rPr lang="en-US" sz="1900" dirty="0"/>
                        <a:t>ALL</a:t>
                      </a:r>
                      <a:r>
                        <a:rPr lang="en-US" sz="1900" baseline="0" dirty="0"/>
                        <a:t> apps have a full-page experience</a:t>
                      </a:r>
                      <a:endParaRPr lang="en-US" sz="1900" dirty="0"/>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Resource</a:t>
                      </a:r>
                      <a:r>
                        <a:rPr lang="en-US" sz="1900" baseline="0" dirty="0"/>
                        <a:t> Tracking, Budgeting</a:t>
                      </a:r>
                      <a:endParaRPr lang="en-US" sz="1900" dirty="0"/>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72494">
                <a:tc>
                  <a:txBody>
                    <a:bodyPr/>
                    <a:lstStyle/>
                    <a:p>
                      <a:endParaRPr lang="en-US" sz="1900" dirty="0"/>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App</a:t>
                      </a:r>
                      <a:r>
                        <a:rPr lang="en-US" sz="1900" baseline="0" dirty="0"/>
                        <a:t> Part</a:t>
                      </a:r>
                      <a:endParaRPr lang="en-US" sz="1900" dirty="0"/>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Provides</a:t>
                      </a:r>
                      <a:r>
                        <a:rPr lang="en-US" sz="1900" baseline="0" dirty="0"/>
                        <a:t> new parts you can add to your sites</a:t>
                      </a:r>
                      <a:endParaRPr lang="en-US" sz="1900" dirty="0"/>
                    </a:p>
                    <a:p>
                      <a:endParaRPr lang="en-US" sz="1900" dirty="0"/>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Weather,</a:t>
                      </a:r>
                      <a:r>
                        <a:rPr lang="en-US" sz="1900" baseline="0" dirty="0"/>
                        <a:t> </a:t>
                      </a:r>
                      <a:br>
                        <a:rPr lang="en-US" sz="1900" baseline="0" dirty="0"/>
                      </a:br>
                      <a:r>
                        <a:rPr lang="en-US" sz="1900" baseline="0" dirty="0"/>
                        <a:t>Team Mascot, News</a:t>
                      </a:r>
                      <a:endParaRPr lang="en-US" sz="1900" dirty="0"/>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73719">
                <a:tc>
                  <a:txBody>
                    <a:bodyPr/>
                    <a:lstStyle/>
                    <a:p>
                      <a:endParaRPr lang="en-US" sz="1900" dirty="0"/>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Extension App</a:t>
                      </a:r>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Add new actions for documents and items</a:t>
                      </a:r>
                    </a:p>
                    <a:p>
                      <a:endParaRPr lang="en-US" sz="1900" dirty="0"/>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900" dirty="0"/>
                        <a:t>Display</a:t>
                      </a:r>
                      <a:r>
                        <a:rPr lang="en-US" sz="1900" baseline="0" dirty="0"/>
                        <a:t> Document Visualization</a:t>
                      </a:r>
                      <a:r>
                        <a:rPr lang="en-US" sz="1900" dirty="0"/>
                        <a:t>, Print to Print Service Vendor</a:t>
                      </a:r>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69466">
                <a:tc>
                  <a:txBody>
                    <a:bodyPr/>
                    <a:lstStyle/>
                    <a:p>
                      <a:endParaRPr lang="en-US" sz="1900" dirty="0"/>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a:t>SharePoint Dialog</a:t>
                      </a:r>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a:t>Usually</a:t>
                      </a:r>
                      <a:r>
                        <a:rPr lang="en-US" sz="1900" baseline="0" dirty="0"/>
                        <a:t> used in conjunction with Custom Action, but could be scripted in page or in OOTB controls</a:t>
                      </a:r>
                      <a:endParaRPr lang="en-US" sz="1900" dirty="0"/>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900" dirty="0"/>
                        <a:t>New site,</a:t>
                      </a:r>
                      <a:r>
                        <a:rPr lang="en-US" sz="1900" baseline="0" dirty="0"/>
                        <a:t> Custom Upload, Get a Tiny URL</a:t>
                      </a:r>
                      <a:endParaRPr lang="en-US" sz="1900" dirty="0"/>
                    </a:p>
                  </a:txBody>
                  <a:tcPr marL="124314" marR="124314" marT="93260" marB="93260">
                    <a:lnL>
                      <a:noFill/>
                    </a:lnL>
                    <a:lnR>
                      <a:noFill/>
                    </a:lnR>
                    <a:lnT w="1270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pSp>
        <p:nvGrpSpPr>
          <p:cNvPr id="24" name="Group 23"/>
          <p:cNvGrpSpPr/>
          <p:nvPr/>
        </p:nvGrpSpPr>
        <p:grpSpPr>
          <a:xfrm>
            <a:off x="1151487" y="4595665"/>
            <a:ext cx="932361" cy="621736"/>
            <a:chOff x="542058" y="3727046"/>
            <a:chExt cx="685800" cy="508000"/>
          </a:xfrm>
        </p:grpSpPr>
        <p:sp>
          <p:nvSpPr>
            <p:cNvPr id="25" name="Rectangle 24"/>
            <p:cNvSpPr/>
            <p:nvPr/>
          </p:nvSpPr>
          <p:spPr>
            <a:xfrm>
              <a:off x="542058" y="3727046"/>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5353"/>
              <a:endParaRPr lang="en-US" sz="1836">
                <a:solidFill>
                  <a:prstClr val="white"/>
                </a:solidFill>
              </a:endParaRPr>
            </a:p>
          </p:txBody>
        </p:sp>
        <p:sp>
          <p:nvSpPr>
            <p:cNvPr id="26" name="Folded Corner 25"/>
            <p:cNvSpPr/>
            <p:nvPr/>
          </p:nvSpPr>
          <p:spPr>
            <a:xfrm rot="16200000">
              <a:off x="688114" y="3769186"/>
              <a:ext cx="412750" cy="420832"/>
            </a:xfrm>
            <a:prstGeom prst="foldedCorner">
              <a:avLst>
                <a:gd name="adj" fmla="val 41358"/>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5353"/>
              <a:endParaRPr lang="en-US" sz="1836">
                <a:solidFill>
                  <a:prstClr val="white"/>
                </a:solidFill>
              </a:endParaRPr>
            </a:p>
          </p:txBody>
        </p:sp>
        <p:sp>
          <p:nvSpPr>
            <p:cNvPr id="27" name="Rectangle 26"/>
            <p:cNvSpPr/>
            <p:nvPr/>
          </p:nvSpPr>
          <p:spPr>
            <a:xfrm>
              <a:off x="725643" y="4073409"/>
              <a:ext cx="332509" cy="6927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95353"/>
              <a:endParaRPr lang="en-US" sz="1836">
                <a:solidFill>
                  <a:prstClr val="white"/>
                </a:solidFill>
              </a:endParaRPr>
            </a:p>
          </p:txBody>
        </p:sp>
      </p:grpSp>
      <p:grpSp>
        <p:nvGrpSpPr>
          <p:cNvPr id="28" name="Group 27"/>
          <p:cNvGrpSpPr/>
          <p:nvPr/>
        </p:nvGrpSpPr>
        <p:grpSpPr>
          <a:xfrm>
            <a:off x="1151487" y="3541257"/>
            <a:ext cx="932361" cy="621736"/>
            <a:chOff x="559377" y="2659090"/>
            <a:chExt cx="685800" cy="508000"/>
          </a:xfrm>
        </p:grpSpPr>
        <p:sp>
          <p:nvSpPr>
            <p:cNvPr id="29" name="Rectangle 28"/>
            <p:cNvSpPr/>
            <p:nvPr/>
          </p:nvSpPr>
          <p:spPr>
            <a:xfrm>
              <a:off x="559377" y="265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5353"/>
              <a:endParaRPr lang="en-US" sz="1836">
                <a:solidFill>
                  <a:prstClr val="white"/>
                </a:solidFill>
              </a:endParaRPr>
            </a:p>
          </p:txBody>
        </p:sp>
        <p:sp>
          <p:nvSpPr>
            <p:cNvPr id="30" name="Rectangle 29"/>
            <p:cNvSpPr/>
            <p:nvPr/>
          </p:nvSpPr>
          <p:spPr>
            <a:xfrm>
              <a:off x="680604" y="2748567"/>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5353"/>
              <a:endParaRPr lang="en-US" sz="1836">
                <a:solidFill>
                  <a:prstClr val="white"/>
                </a:solidFill>
              </a:endParaRPr>
            </a:p>
          </p:txBody>
        </p:sp>
        <p:sp>
          <p:nvSpPr>
            <p:cNvPr id="31" name="Rectangle 30"/>
            <p:cNvSpPr/>
            <p:nvPr/>
          </p:nvSpPr>
          <p:spPr>
            <a:xfrm>
              <a:off x="680604" y="2956386"/>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5353"/>
              <a:endParaRPr lang="en-US" sz="1836">
                <a:solidFill>
                  <a:prstClr val="white"/>
                </a:solidFill>
              </a:endParaRPr>
            </a:p>
          </p:txBody>
        </p:sp>
        <p:sp>
          <p:nvSpPr>
            <p:cNvPr id="32" name="Rectangle 31"/>
            <p:cNvSpPr/>
            <p:nvPr/>
          </p:nvSpPr>
          <p:spPr>
            <a:xfrm>
              <a:off x="949036" y="2739916"/>
              <a:ext cx="190500" cy="35502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95353"/>
              <a:endParaRPr lang="en-US" sz="1836">
                <a:solidFill>
                  <a:prstClr val="white"/>
                </a:solidFill>
              </a:endParaRPr>
            </a:p>
          </p:txBody>
        </p:sp>
      </p:grpSp>
      <p:grpSp>
        <p:nvGrpSpPr>
          <p:cNvPr id="33" name="Group 32"/>
          <p:cNvGrpSpPr/>
          <p:nvPr/>
        </p:nvGrpSpPr>
        <p:grpSpPr>
          <a:xfrm>
            <a:off x="753569" y="2182733"/>
            <a:ext cx="2095456" cy="621736"/>
            <a:chOff x="176645" y="1389090"/>
            <a:chExt cx="1541317" cy="508000"/>
          </a:xfrm>
        </p:grpSpPr>
        <p:sp>
          <p:nvSpPr>
            <p:cNvPr id="34" name="Rectangle 33"/>
            <p:cNvSpPr/>
            <p:nvPr/>
          </p:nvSpPr>
          <p:spPr>
            <a:xfrm>
              <a:off x="1032162" y="1389090"/>
              <a:ext cx="685800" cy="508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95353"/>
              <a:endParaRPr lang="en-US" sz="1836">
                <a:solidFill>
                  <a:prstClr val="white"/>
                </a:solidFill>
              </a:endParaRPr>
            </a:p>
          </p:txBody>
        </p:sp>
        <p:sp>
          <p:nvSpPr>
            <p:cNvPr id="35" name="Rectangle 34"/>
            <p:cNvSpPr/>
            <p:nvPr/>
          </p:nvSpPr>
          <p:spPr>
            <a:xfrm>
              <a:off x="176645" y="138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5353"/>
              <a:endParaRPr lang="en-US" sz="1836">
                <a:solidFill>
                  <a:prstClr val="white"/>
                </a:solidFill>
              </a:endParaRPr>
            </a:p>
          </p:txBody>
        </p:sp>
        <p:cxnSp>
          <p:nvCxnSpPr>
            <p:cNvPr id="36" name="Straight Connector 35"/>
            <p:cNvCxnSpPr/>
            <p:nvPr/>
          </p:nvCxnSpPr>
          <p:spPr>
            <a:xfrm>
              <a:off x="329045" y="1518976"/>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9045" y="1645977"/>
              <a:ext cx="381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29045" y="1772977"/>
              <a:ext cx="381000" cy="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10059" y="1389098"/>
              <a:ext cx="311727" cy="25688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10045" y="1643090"/>
              <a:ext cx="322118" cy="254000"/>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1151487" y="5724255"/>
            <a:ext cx="932361" cy="621736"/>
            <a:chOff x="559377" y="2659090"/>
            <a:chExt cx="685800" cy="508000"/>
          </a:xfrm>
        </p:grpSpPr>
        <p:sp>
          <p:nvSpPr>
            <p:cNvPr id="42" name="Rectangle 41"/>
            <p:cNvSpPr/>
            <p:nvPr/>
          </p:nvSpPr>
          <p:spPr>
            <a:xfrm>
              <a:off x="559377" y="2659090"/>
              <a:ext cx="685800" cy="508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5353"/>
              <a:endParaRPr lang="en-US" sz="1836">
                <a:solidFill>
                  <a:prstClr val="white"/>
                </a:solidFill>
              </a:endParaRPr>
            </a:p>
          </p:txBody>
        </p:sp>
        <p:sp>
          <p:nvSpPr>
            <p:cNvPr id="43" name="Rectangle 42"/>
            <p:cNvSpPr/>
            <p:nvPr/>
          </p:nvSpPr>
          <p:spPr>
            <a:xfrm>
              <a:off x="680604" y="2748567"/>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5353"/>
              <a:endParaRPr lang="en-US" sz="1836">
                <a:solidFill>
                  <a:prstClr val="white"/>
                </a:solidFill>
              </a:endParaRPr>
            </a:p>
          </p:txBody>
        </p:sp>
        <p:sp>
          <p:nvSpPr>
            <p:cNvPr id="44" name="Rectangle 43"/>
            <p:cNvSpPr/>
            <p:nvPr/>
          </p:nvSpPr>
          <p:spPr>
            <a:xfrm>
              <a:off x="680604" y="2956386"/>
              <a:ext cx="190500" cy="127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5353"/>
              <a:endParaRPr lang="en-US" sz="1836">
                <a:solidFill>
                  <a:prstClr val="white"/>
                </a:solidFill>
              </a:endParaRPr>
            </a:p>
          </p:txBody>
        </p:sp>
        <p:sp>
          <p:nvSpPr>
            <p:cNvPr id="45" name="Rectangle 44"/>
            <p:cNvSpPr/>
            <p:nvPr/>
          </p:nvSpPr>
          <p:spPr>
            <a:xfrm>
              <a:off x="949036" y="2739916"/>
              <a:ext cx="190500" cy="35502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95353"/>
              <a:endParaRPr lang="en-US" sz="1836">
                <a:solidFill>
                  <a:prstClr val="white"/>
                </a:solidFill>
              </a:endParaRPr>
            </a:p>
          </p:txBody>
        </p:sp>
      </p:grpSp>
      <p:sp>
        <p:nvSpPr>
          <p:cNvPr id="46" name="Rectangle 45"/>
          <p:cNvSpPr/>
          <p:nvPr/>
        </p:nvSpPr>
        <p:spPr>
          <a:xfrm>
            <a:off x="1401074" y="5890296"/>
            <a:ext cx="452054" cy="26493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195353"/>
            <a:endParaRPr lang="en-US" sz="1836">
              <a:solidFill>
                <a:prstClr val="white"/>
              </a:solidFill>
            </a:endParaRPr>
          </a:p>
        </p:txBody>
      </p:sp>
      <p:sp>
        <p:nvSpPr>
          <p:cNvPr id="47" name="Footer Placeholder 3"/>
          <p:cNvSpPr>
            <a:spLocks noGrp="1"/>
          </p:cNvSpPr>
          <p:nvPr>
            <p:ph type="ftr" sz="quarter" idx="11"/>
          </p:nvPr>
        </p:nvSpPr>
        <p:spPr>
          <a:xfrm>
            <a:off x="7964488" y="295272"/>
            <a:ext cx="4197350" cy="371475"/>
          </a:xfr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Add-in basics</a:t>
            </a:r>
          </a:p>
          <a:p>
            <a:pPr>
              <a:defRPr/>
            </a:pPr>
            <a:endParaRPr lang="en-US" dirty="0"/>
          </a:p>
        </p:txBody>
      </p:sp>
    </p:spTree>
    <p:extLst>
      <p:ext uri="{BB962C8B-B14F-4D97-AF65-F5344CB8AC3E}">
        <p14:creationId xmlns:p14="http://schemas.microsoft.com/office/powerpoint/2010/main" val="419764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7" y="2076884"/>
            <a:ext cx="8134071" cy="1292662"/>
          </a:xfrm>
        </p:spPr>
        <p:txBody>
          <a:bodyPr/>
          <a:lstStyle/>
          <a:p>
            <a:r>
              <a:rPr lang="en-US" dirty="0"/>
              <a:t>Common Customization Requests</a:t>
            </a:r>
            <a:endParaRPr lang="en-US" dirty="0"/>
          </a:p>
        </p:txBody>
      </p:sp>
      <p:sp>
        <p:nvSpPr>
          <p:cNvPr id="3" name="Text Placeholder 2"/>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13211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Common Customization Requests</a:t>
            </a:r>
            <a:endParaRPr lang="en-US" dirty="0"/>
          </a:p>
        </p:txBody>
      </p:sp>
      <p:sp>
        <p:nvSpPr>
          <p:cNvPr id="6" name="Text Placeholder 5"/>
          <p:cNvSpPr>
            <a:spLocks noGrp="1"/>
          </p:cNvSpPr>
          <p:nvPr>
            <p:ph type="body" sz="quarter" idx="10"/>
          </p:nvPr>
        </p:nvSpPr>
        <p:spPr>
          <a:xfrm>
            <a:off x="274638" y="1212850"/>
            <a:ext cx="11887200" cy="2769989"/>
          </a:xfrm>
        </p:spPr>
        <p:txBody>
          <a:bodyPr/>
          <a:lstStyle/>
          <a:p>
            <a:r>
              <a:rPr lang="en-US" dirty="0"/>
              <a:t>User Experiences</a:t>
            </a:r>
          </a:p>
          <a:p>
            <a:r>
              <a:rPr lang="en-US" dirty="0"/>
              <a:t>SharePoint Timer Jobs</a:t>
            </a:r>
          </a:p>
          <a:p>
            <a:r>
              <a:rPr lang="en-US" dirty="0"/>
              <a:t>SharePoint Delegate Controls</a:t>
            </a:r>
          </a:p>
          <a:p>
            <a:r>
              <a:rPr lang="en-US" dirty="0"/>
              <a:t>Site Templates and Provisioning</a:t>
            </a:r>
          </a:p>
        </p:txBody>
      </p:sp>
      <p:sp>
        <p:nvSpPr>
          <p:cNvPr id="8" name="Footer Placeholder 1"/>
          <p:cNvSpPr>
            <a:spLocks noGrp="1"/>
          </p:cNvSpPr>
          <p:nvPr>
            <p:ph type="ftr" sz="quarter" idx="10"/>
          </p:nvPr>
        </p:nvSpPr>
        <p:spPr>
          <a:xfrm>
            <a:off x="7964488" y="295272"/>
            <a:ext cx="4197350" cy="378565"/>
          </a:xfrm>
        </p:spPr>
        <p:txBody>
          <a:bodyPr/>
          <a:lstStyle/>
          <a:p>
            <a:pPr algn="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latin typeface="+mn-lt"/>
              </a:rPr>
              <a:t>Common Customization Requests</a:t>
            </a:r>
          </a:p>
        </p:txBody>
      </p:sp>
    </p:spTree>
    <p:extLst>
      <p:ext uri="{BB962C8B-B14F-4D97-AF65-F5344CB8AC3E}">
        <p14:creationId xmlns:p14="http://schemas.microsoft.com/office/powerpoint/2010/main" val="341989728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 name="Picture 184"/>
          <p:cNvPicPr>
            <a:picLocks noChangeAspect="1"/>
          </p:cNvPicPr>
          <p:nvPr/>
        </p:nvPicPr>
        <p:blipFill>
          <a:blip r:embed="rId3"/>
          <a:stretch>
            <a:fillRect/>
          </a:stretch>
        </p:blipFill>
        <p:spPr>
          <a:xfrm>
            <a:off x="168170" y="18591"/>
            <a:ext cx="5146769" cy="1878179"/>
          </a:xfrm>
          <a:prstGeom prst="rect">
            <a:avLst/>
          </a:prstGeom>
        </p:spPr>
      </p:pic>
      <p:grpSp>
        <p:nvGrpSpPr>
          <p:cNvPr id="561" name="Group 560"/>
          <p:cNvGrpSpPr/>
          <p:nvPr/>
        </p:nvGrpSpPr>
        <p:grpSpPr>
          <a:xfrm>
            <a:off x="6139845" y="1948176"/>
            <a:ext cx="5484193" cy="2756316"/>
            <a:chOff x="6017576" y="1174439"/>
            <a:chExt cx="5486400" cy="2757425"/>
          </a:xfrm>
        </p:grpSpPr>
        <p:sp>
          <p:nvSpPr>
            <p:cNvPr id="526" name="Rectangle 5"/>
            <p:cNvSpPr/>
            <p:nvPr/>
          </p:nvSpPr>
          <p:spPr bwMode="auto">
            <a:xfrm>
              <a:off x="6017576" y="1174439"/>
              <a:ext cx="5486400" cy="2757425"/>
            </a:xfrm>
            <a:prstGeom prst="rect">
              <a:avLst/>
            </a:prstGeom>
            <a:solidFill>
              <a:schemeClr val="accent4"/>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88000" tIns="91403" rIns="34280" bIns="34280" rtlCol="0" anchor="ctr" anchorCtr="0"/>
            <a:lstStyle/>
            <a:p>
              <a:pPr>
                <a:spcBef>
                  <a:spcPts val="1799"/>
                </a:spcBef>
              </a:pPr>
              <a:r>
                <a:rPr lang="en-US" sz="2800" dirty="0">
                  <a:solidFill>
                    <a:schemeClr val="bg1"/>
                  </a:solidFill>
                </a:rPr>
                <a:t>SharePoint Framework</a:t>
              </a:r>
            </a:p>
            <a:p>
              <a:pPr>
                <a:spcBef>
                  <a:spcPts val="1799"/>
                </a:spcBef>
              </a:pPr>
              <a:r>
                <a:rPr lang="en-US" sz="2800" dirty="0">
                  <a:solidFill>
                    <a:schemeClr val="bg1"/>
                  </a:solidFill>
                </a:rPr>
                <a:t>SharePoint add-ins</a:t>
              </a:r>
            </a:p>
            <a:p>
              <a:pPr>
                <a:spcBef>
                  <a:spcPts val="1799"/>
                </a:spcBef>
              </a:pPr>
              <a:r>
                <a:rPr lang="en-US" sz="2800" dirty="0">
                  <a:solidFill>
                    <a:schemeClr val="bg1"/>
                  </a:solidFill>
                </a:rPr>
                <a:t>Microsoft Graph</a:t>
              </a:r>
            </a:p>
            <a:p>
              <a:pPr>
                <a:spcBef>
                  <a:spcPts val="1799"/>
                </a:spcBef>
              </a:pPr>
              <a:r>
                <a:rPr lang="en-US" sz="2800" dirty="0">
                  <a:solidFill>
                    <a:schemeClr val="bg1"/>
                  </a:solidFill>
                </a:rPr>
                <a:t>Remote API access</a:t>
              </a:r>
            </a:p>
          </p:txBody>
        </p:sp>
        <p:sp>
          <p:nvSpPr>
            <p:cNvPr id="527" name="Rectangle 6"/>
            <p:cNvSpPr/>
            <p:nvPr/>
          </p:nvSpPr>
          <p:spPr bwMode="auto">
            <a:xfrm>
              <a:off x="6017576" y="1174439"/>
              <a:ext cx="137160" cy="2757425"/>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411911" y="1948175"/>
            <a:ext cx="5484193" cy="2740835"/>
            <a:chOff x="401419" y="1910149"/>
            <a:chExt cx="5377148" cy="2687337"/>
          </a:xfrm>
        </p:grpSpPr>
        <p:sp>
          <p:nvSpPr>
            <p:cNvPr id="1381" name="Rectangle 11"/>
            <p:cNvSpPr/>
            <p:nvPr/>
          </p:nvSpPr>
          <p:spPr bwMode="auto">
            <a:xfrm>
              <a:off x="401419" y="1910149"/>
              <a:ext cx="5377148" cy="2687337"/>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88000" tIns="91403" rIns="34280" bIns="34280" rtlCol="0" anchor="ctr" anchorCtr="0"/>
            <a:lstStyle/>
            <a:p>
              <a:pPr>
                <a:spcBef>
                  <a:spcPts val="1799"/>
                </a:spcBef>
              </a:pPr>
              <a:r>
                <a:rPr lang="en-US" sz="2800" dirty="0">
                  <a:solidFill>
                    <a:schemeClr val="bg1"/>
                  </a:solidFill>
                </a:rPr>
                <a:t>Reusable code samples</a:t>
              </a:r>
            </a:p>
            <a:p>
              <a:pPr>
                <a:spcBef>
                  <a:spcPts val="1799"/>
                </a:spcBef>
              </a:pPr>
              <a:r>
                <a:rPr lang="en-US" sz="2800" dirty="0">
                  <a:solidFill>
                    <a:schemeClr val="bg1"/>
                  </a:solidFill>
                </a:rPr>
                <a:t>Guidance documentation</a:t>
              </a:r>
            </a:p>
            <a:p>
              <a:pPr>
                <a:spcBef>
                  <a:spcPts val="1799"/>
                </a:spcBef>
              </a:pPr>
              <a:r>
                <a:rPr lang="en-US" sz="2800" dirty="0">
                  <a:solidFill>
                    <a:schemeClr val="bg1"/>
                  </a:solidFill>
                </a:rPr>
                <a:t>Monthly community calls</a:t>
              </a:r>
            </a:p>
            <a:p>
              <a:pPr>
                <a:spcBef>
                  <a:spcPts val="1799"/>
                </a:spcBef>
              </a:pPr>
              <a:r>
                <a:rPr lang="en-US" sz="2800" dirty="0">
                  <a:solidFill>
                    <a:schemeClr val="bg1"/>
                  </a:solidFill>
                </a:rPr>
                <a:t>Case Studies</a:t>
              </a:r>
            </a:p>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12"/>
            <p:cNvSpPr/>
            <p:nvPr/>
          </p:nvSpPr>
          <p:spPr bwMode="auto">
            <a:xfrm>
              <a:off x="401419" y="1910149"/>
              <a:ext cx="134076" cy="2687337"/>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92" name="Freeform 293"/>
          <p:cNvSpPr>
            <a:spLocks/>
          </p:cNvSpPr>
          <p:nvPr/>
        </p:nvSpPr>
        <p:spPr bwMode="auto">
          <a:xfrm>
            <a:off x="8881943" y="4947631"/>
            <a:ext cx="900757" cy="2034312"/>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293" name="Freeform 294"/>
          <p:cNvSpPr>
            <a:spLocks/>
          </p:cNvSpPr>
          <p:nvPr/>
        </p:nvSpPr>
        <p:spPr bwMode="auto">
          <a:xfrm>
            <a:off x="9714631" y="5011109"/>
            <a:ext cx="660736" cy="1973035"/>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294" name="Freeform 295"/>
          <p:cNvSpPr>
            <a:spLocks/>
          </p:cNvSpPr>
          <p:nvPr/>
        </p:nvSpPr>
        <p:spPr bwMode="auto">
          <a:xfrm>
            <a:off x="11444502" y="5197285"/>
            <a:ext cx="599313" cy="1784657"/>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295" name="Freeform 296"/>
          <p:cNvSpPr>
            <a:spLocks/>
          </p:cNvSpPr>
          <p:nvPr/>
        </p:nvSpPr>
        <p:spPr bwMode="auto">
          <a:xfrm>
            <a:off x="10476640" y="5008678"/>
            <a:ext cx="908100" cy="1973267"/>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58" name="Freeform 389"/>
          <p:cNvSpPr>
            <a:spLocks/>
          </p:cNvSpPr>
          <p:nvPr/>
        </p:nvSpPr>
        <p:spPr bwMode="auto">
          <a:xfrm flipH="1">
            <a:off x="7808211" y="4933518"/>
            <a:ext cx="908704" cy="2051305"/>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59" name="Freeform 390"/>
          <p:cNvSpPr>
            <a:spLocks/>
          </p:cNvSpPr>
          <p:nvPr/>
        </p:nvSpPr>
        <p:spPr bwMode="auto">
          <a:xfrm flipH="1">
            <a:off x="7059727" y="5083265"/>
            <a:ext cx="633853" cy="1901559"/>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nvGrpSpPr>
          <p:cNvPr id="7" name="Group 6"/>
          <p:cNvGrpSpPr/>
          <p:nvPr/>
        </p:nvGrpSpPr>
        <p:grpSpPr>
          <a:xfrm>
            <a:off x="7305119" y="4829914"/>
            <a:ext cx="763537" cy="2155984"/>
            <a:chOff x="7160079" y="4735640"/>
            <a:chExt cx="748634" cy="2113902"/>
          </a:xfrm>
        </p:grpSpPr>
        <p:sp>
          <p:nvSpPr>
            <p:cNvPr id="399" name="Freeform 421"/>
            <p:cNvSpPr>
              <a:spLocks/>
            </p:cNvSpPr>
            <p:nvPr/>
          </p:nvSpPr>
          <p:spPr bwMode="auto">
            <a:xfrm flipH="1">
              <a:off x="7511204" y="6013176"/>
              <a:ext cx="205800" cy="824156"/>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00" name="Freeform 422"/>
            <p:cNvSpPr>
              <a:spLocks/>
            </p:cNvSpPr>
            <p:nvPr/>
          </p:nvSpPr>
          <p:spPr bwMode="auto">
            <a:xfrm flipH="1">
              <a:off x="7570639" y="6789308"/>
              <a:ext cx="120468" cy="60234"/>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chemeClr val="accent5">
                <a:lumMod val="75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01" name="Freeform 423"/>
            <p:cNvSpPr>
              <a:spLocks/>
            </p:cNvSpPr>
            <p:nvPr/>
          </p:nvSpPr>
          <p:spPr bwMode="auto">
            <a:xfrm flipH="1">
              <a:off x="7344823" y="6010056"/>
              <a:ext cx="205800" cy="814381"/>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02" name="Freeform 424"/>
            <p:cNvSpPr>
              <a:spLocks/>
            </p:cNvSpPr>
            <p:nvPr/>
          </p:nvSpPr>
          <p:spPr bwMode="auto">
            <a:xfrm flipH="1">
              <a:off x="7374675" y="6789191"/>
              <a:ext cx="120468" cy="60234"/>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chemeClr val="accent5">
                <a:lumMod val="75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nvGrpSpPr>
            <p:cNvPr id="320" name="Group 319"/>
            <p:cNvGrpSpPr/>
            <p:nvPr/>
          </p:nvGrpSpPr>
          <p:grpSpPr>
            <a:xfrm>
              <a:off x="7348678" y="4735640"/>
              <a:ext cx="376572" cy="534507"/>
              <a:chOff x="7405547" y="4764560"/>
              <a:chExt cx="302717" cy="429678"/>
            </a:xfrm>
          </p:grpSpPr>
          <p:sp>
            <p:nvSpPr>
              <p:cNvPr id="395"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06"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07"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08"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09"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10"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11"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12"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13"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14"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15"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76"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77"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78"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sp>
          <p:nvSpPr>
            <p:cNvPr id="380" name="Rectangle 155"/>
            <p:cNvSpPr>
              <a:spLocks noChangeArrowheads="1"/>
            </p:cNvSpPr>
            <p:nvPr/>
          </p:nvSpPr>
          <p:spPr bwMode="auto">
            <a:xfrm>
              <a:off x="7368120" y="5217767"/>
              <a:ext cx="348635" cy="30007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81" name="Freeform 163"/>
            <p:cNvSpPr>
              <a:spLocks/>
            </p:cNvSpPr>
            <p:nvPr/>
          </p:nvSpPr>
          <p:spPr bwMode="auto">
            <a:xfrm>
              <a:off x="7472940" y="5148924"/>
              <a:ext cx="143142" cy="236495"/>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nvGrpSpPr>
            <p:cNvPr id="299" name="Group 298"/>
            <p:cNvGrpSpPr/>
            <p:nvPr/>
          </p:nvGrpSpPr>
          <p:grpSpPr>
            <a:xfrm>
              <a:off x="7160079" y="5174541"/>
              <a:ext cx="748634" cy="990878"/>
              <a:chOff x="7051597" y="5172550"/>
              <a:chExt cx="922338" cy="1220787"/>
            </a:xfrm>
          </p:grpSpPr>
          <p:sp>
            <p:nvSpPr>
              <p:cNvPr id="368"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69"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70"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71"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72"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73"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74"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75"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376"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grpSp>
      <p:grpSp>
        <p:nvGrpSpPr>
          <p:cNvPr id="11" name="Group 10"/>
          <p:cNvGrpSpPr/>
          <p:nvPr/>
        </p:nvGrpSpPr>
        <p:grpSpPr>
          <a:xfrm>
            <a:off x="11036782" y="4857535"/>
            <a:ext cx="808802" cy="2126560"/>
            <a:chOff x="10818904" y="4762722"/>
            <a:chExt cx="793015" cy="2085052"/>
          </a:xfrm>
        </p:grpSpPr>
        <p:grpSp>
          <p:nvGrpSpPr>
            <p:cNvPr id="366" name="Group 365"/>
            <p:cNvGrpSpPr/>
            <p:nvPr/>
          </p:nvGrpSpPr>
          <p:grpSpPr>
            <a:xfrm>
              <a:off x="10818904" y="4762722"/>
              <a:ext cx="793015" cy="2061715"/>
              <a:chOff x="4725988" y="7138463"/>
              <a:chExt cx="893762" cy="2323642"/>
            </a:xfrm>
          </p:grpSpPr>
          <p:sp>
            <p:nvSpPr>
              <p:cNvPr id="325"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2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2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30"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33"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34"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40"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chemeClr val="accent5">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282"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28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chemeClr val="accent5">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nvGrpSpPr>
              <p:cNvPr id="364" name="Group 363"/>
              <p:cNvGrpSpPr/>
              <p:nvPr/>
            </p:nvGrpSpPr>
            <p:grpSpPr>
              <a:xfrm>
                <a:off x="4895429" y="7138463"/>
                <a:ext cx="432081" cy="562325"/>
                <a:chOff x="4949548" y="7156100"/>
                <a:chExt cx="347110" cy="451741"/>
              </a:xfrm>
            </p:grpSpPr>
            <p:sp>
              <p:nvSpPr>
                <p:cNvPr id="129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0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0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0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1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1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88"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89"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90"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91"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92"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93"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94"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95"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21"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22"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23"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grpSp>
        <p:sp>
          <p:nvSpPr>
            <p:cNvPr id="1300" name="Freeform 301"/>
            <p:cNvSpPr>
              <a:spLocks/>
            </p:cNvSpPr>
            <p:nvPr/>
          </p:nvSpPr>
          <p:spPr bwMode="auto">
            <a:xfrm>
              <a:off x="10956342" y="6755626"/>
              <a:ext cx="186926" cy="9214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02" name="Freeform 303"/>
            <p:cNvSpPr>
              <a:spLocks/>
            </p:cNvSpPr>
            <p:nvPr/>
          </p:nvSpPr>
          <p:spPr bwMode="auto">
            <a:xfrm>
              <a:off x="11185694" y="6760024"/>
              <a:ext cx="180414" cy="87702"/>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grpSp>
        <p:nvGrpSpPr>
          <p:cNvPr id="10" name="Group 9"/>
          <p:cNvGrpSpPr/>
          <p:nvPr/>
        </p:nvGrpSpPr>
        <p:grpSpPr>
          <a:xfrm>
            <a:off x="10215400" y="4705201"/>
            <a:ext cx="785787" cy="2280063"/>
            <a:chOff x="10013555" y="4613361"/>
            <a:chExt cx="770449" cy="2235559"/>
          </a:xfrm>
        </p:grpSpPr>
        <p:grpSp>
          <p:nvGrpSpPr>
            <p:cNvPr id="9" name="Group 8"/>
            <p:cNvGrpSpPr/>
            <p:nvPr/>
          </p:nvGrpSpPr>
          <p:grpSpPr>
            <a:xfrm>
              <a:off x="10013555" y="4613361"/>
              <a:ext cx="759599" cy="2235559"/>
              <a:chOff x="10013555" y="4613361"/>
              <a:chExt cx="759599" cy="2235559"/>
            </a:xfrm>
          </p:grpSpPr>
          <p:grpSp>
            <p:nvGrpSpPr>
              <p:cNvPr id="562" name="Group 561"/>
              <p:cNvGrpSpPr/>
              <p:nvPr/>
            </p:nvGrpSpPr>
            <p:grpSpPr>
              <a:xfrm>
                <a:off x="10013555" y="4613361"/>
                <a:ext cx="759599" cy="2235559"/>
                <a:chOff x="10094772" y="4617073"/>
                <a:chExt cx="761819" cy="2242095"/>
              </a:xfrm>
            </p:grpSpPr>
            <p:sp>
              <p:nvSpPr>
                <p:cNvPr id="1324"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chemeClr val="bg1"/>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25"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26"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27"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28"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29"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31"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32"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3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chemeClr val="accent4">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3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3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4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4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4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4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4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4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4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4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4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4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5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5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5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7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428"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chemeClr val="accent4">
                    <a:lumMod val="75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1410"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sp>
            <p:nvSpPr>
              <p:cNvPr id="546" name="Freeform 286"/>
              <p:cNvSpPr>
                <a:spLocks/>
              </p:cNvSpPr>
              <p:nvPr/>
            </p:nvSpPr>
            <p:spPr bwMode="auto">
              <a:xfrm>
                <a:off x="10644988" y="4946156"/>
                <a:ext cx="119804" cy="43559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sp>
          <p:nvSpPr>
            <p:cNvPr id="548" name="Freeform 276"/>
            <p:cNvSpPr>
              <a:spLocks/>
            </p:cNvSpPr>
            <p:nvPr/>
          </p:nvSpPr>
          <p:spPr bwMode="auto">
            <a:xfrm>
              <a:off x="10625066" y="5328720"/>
              <a:ext cx="158938" cy="89633"/>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chemeClr val="accent4">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grpSp>
        <p:nvGrpSpPr>
          <p:cNvPr id="12" name="Group 11"/>
          <p:cNvGrpSpPr/>
          <p:nvPr/>
        </p:nvGrpSpPr>
        <p:grpSpPr>
          <a:xfrm>
            <a:off x="9287254" y="4705199"/>
            <a:ext cx="1317095" cy="2278985"/>
            <a:chOff x="9103525" y="4613359"/>
            <a:chExt cx="1291387" cy="2234502"/>
          </a:xfrm>
        </p:grpSpPr>
        <p:sp>
          <p:nvSpPr>
            <p:cNvPr id="280" name="Rectangle 96"/>
            <p:cNvSpPr>
              <a:spLocks noChangeArrowheads="1"/>
            </p:cNvSpPr>
            <p:nvPr/>
          </p:nvSpPr>
          <p:spPr bwMode="auto">
            <a:xfrm>
              <a:off x="9752331" y="5608172"/>
              <a:ext cx="502552" cy="513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nvGrpSpPr>
            <p:cNvPr id="8" name="Group 7"/>
            <p:cNvGrpSpPr/>
            <p:nvPr/>
          </p:nvGrpSpPr>
          <p:grpSpPr>
            <a:xfrm>
              <a:off x="9103525" y="4613359"/>
              <a:ext cx="1291387" cy="2234502"/>
              <a:chOff x="9103525" y="4613359"/>
              <a:chExt cx="1291387" cy="2234502"/>
            </a:xfrm>
          </p:grpSpPr>
          <p:sp>
            <p:nvSpPr>
              <p:cNvPr id="308" name="Freeform 331"/>
              <p:cNvSpPr>
                <a:spLocks/>
              </p:cNvSpPr>
              <p:nvPr/>
            </p:nvSpPr>
            <p:spPr bwMode="auto">
              <a:xfrm>
                <a:off x="9267212" y="5837054"/>
                <a:ext cx="221117" cy="987384"/>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chemeClr val="accent5">
                  <a:lumMod val="50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09" name="Freeform 332"/>
              <p:cNvSpPr>
                <a:spLocks/>
              </p:cNvSpPr>
              <p:nvPr/>
            </p:nvSpPr>
            <p:spPr bwMode="auto">
              <a:xfrm>
                <a:off x="9454628" y="5842855"/>
                <a:ext cx="206302" cy="949089"/>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chemeClr val="accent5">
                  <a:lumMod val="50000"/>
                </a:schemeClr>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74" name="Freeform 90"/>
              <p:cNvSpPr>
                <a:spLocks/>
              </p:cNvSpPr>
              <p:nvPr/>
            </p:nvSpPr>
            <p:spPr bwMode="auto">
              <a:xfrm>
                <a:off x="9103525" y="5099397"/>
                <a:ext cx="731267" cy="759273"/>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75" name="Freeform 91"/>
              <p:cNvSpPr>
                <a:spLocks/>
              </p:cNvSpPr>
              <p:nvPr/>
            </p:nvSpPr>
            <p:spPr bwMode="auto">
              <a:xfrm>
                <a:off x="9700984" y="5384125"/>
                <a:ext cx="261389" cy="39052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76" name="Rectangle 92"/>
              <p:cNvSpPr>
                <a:spLocks noChangeArrowheads="1"/>
              </p:cNvSpPr>
              <p:nvPr/>
            </p:nvSpPr>
            <p:spPr bwMode="auto">
              <a:xfrm>
                <a:off x="9122195" y="5384125"/>
                <a:ext cx="115136" cy="676812"/>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77" name="Freeform 93"/>
              <p:cNvSpPr>
                <a:spLocks/>
              </p:cNvSpPr>
              <p:nvPr/>
            </p:nvSpPr>
            <p:spPr bwMode="auto">
              <a:xfrm>
                <a:off x="9122195" y="5945801"/>
                <a:ext cx="115136" cy="227160"/>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78" name="Freeform 94"/>
              <p:cNvSpPr>
                <a:spLocks/>
              </p:cNvSpPr>
              <p:nvPr/>
            </p:nvSpPr>
            <p:spPr bwMode="auto">
              <a:xfrm>
                <a:off x="9845683" y="5659518"/>
                <a:ext cx="230271" cy="115136"/>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82" name="Rectangle 98"/>
              <p:cNvSpPr>
                <a:spLocks noChangeArrowheads="1"/>
              </p:cNvSpPr>
              <p:nvPr/>
            </p:nvSpPr>
            <p:spPr bwMode="auto">
              <a:xfrm>
                <a:off x="9752331" y="5608172"/>
                <a:ext cx="116692" cy="5134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83" name="Rectangle 102"/>
              <p:cNvSpPr>
                <a:spLocks noChangeArrowheads="1"/>
              </p:cNvSpPr>
              <p:nvPr/>
            </p:nvSpPr>
            <p:spPr bwMode="auto">
              <a:xfrm>
                <a:off x="9122195" y="5384125"/>
                <a:ext cx="115136"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84" name="Rectangle 103"/>
              <p:cNvSpPr>
                <a:spLocks noChangeArrowheads="1"/>
              </p:cNvSpPr>
              <p:nvPr/>
            </p:nvSpPr>
            <p:spPr bwMode="auto">
              <a:xfrm>
                <a:off x="9700985" y="5384125"/>
                <a:ext cx="113580"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nvGrpSpPr>
              <p:cNvPr id="128" name="Group 127"/>
              <p:cNvGrpSpPr/>
              <p:nvPr/>
            </p:nvGrpSpPr>
            <p:grpSpPr>
              <a:xfrm>
                <a:off x="9280338" y="4613359"/>
                <a:ext cx="377637" cy="528290"/>
                <a:chOff x="9374573" y="4664153"/>
                <a:chExt cx="312233" cy="436794"/>
              </a:xfrm>
            </p:grpSpPr>
            <p:sp>
              <p:nvSpPr>
                <p:cNvPr id="30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0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0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13"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14"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15"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16"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17"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18"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19"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1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1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1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1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1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1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1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1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2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sp>
            <p:nvSpPr>
              <p:cNvPr id="300" name="Freeform 323"/>
              <p:cNvSpPr>
                <a:spLocks/>
              </p:cNvSpPr>
              <p:nvPr/>
            </p:nvSpPr>
            <p:spPr bwMode="auto">
              <a:xfrm>
                <a:off x="9280025"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01" name="Freeform 324"/>
              <p:cNvSpPr>
                <a:spLocks/>
              </p:cNvSpPr>
              <p:nvPr/>
            </p:nvSpPr>
            <p:spPr bwMode="auto">
              <a:xfrm>
                <a:off x="9472099"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281" name="Freeform 97"/>
              <p:cNvSpPr>
                <a:spLocks/>
              </p:cNvSpPr>
              <p:nvPr/>
            </p:nvSpPr>
            <p:spPr bwMode="auto">
              <a:xfrm>
                <a:off x="9869022" y="5353006"/>
                <a:ext cx="525890" cy="255166"/>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grpSp>
      <p:grpSp>
        <p:nvGrpSpPr>
          <p:cNvPr id="560" name="Group 559"/>
          <p:cNvGrpSpPr/>
          <p:nvPr/>
        </p:nvGrpSpPr>
        <p:grpSpPr>
          <a:xfrm>
            <a:off x="8285485" y="4665055"/>
            <a:ext cx="736304" cy="2319769"/>
            <a:chOff x="8164080" y="4538026"/>
            <a:chExt cx="736600" cy="2320703"/>
          </a:xfrm>
        </p:grpSpPr>
        <p:grpSp>
          <p:nvGrpSpPr>
            <p:cNvPr id="559" name="Group 558"/>
            <p:cNvGrpSpPr/>
            <p:nvPr/>
          </p:nvGrpSpPr>
          <p:grpSpPr>
            <a:xfrm>
              <a:off x="8164080" y="4538026"/>
              <a:ext cx="736600" cy="2278663"/>
              <a:chOff x="6086476" y="7174900"/>
              <a:chExt cx="736600" cy="2278663"/>
            </a:xfrm>
          </p:grpSpPr>
          <p:sp>
            <p:nvSpPr>
              <p:cNvPr id="1366"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67"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a:p>
                <a:pPr defTabSz="932319"/>
                <a:endParaRPr lang="en-US" sz="1835" dirty="0">
                  <a:solidFill>
                    <a:srgbClr val="404040"/>
                  </a:solidFill>
                </a:endParaRPr>
              </a:p>
              <a:p>
                <a:pPr defTabSz="932319"/>
                <a:endParaRPr lang="en-US" sz="1835" dirty="0">
                  <a:solidFill>
                    <a:srgbClr val="404040"/>
                  </a:solidFill>
                </a:endParaRPr>
              </a:p>
            </p:txBody>
          </p:sp>
          <p:sp>
            <p:nvSpPr>
              <p:cNvPr id="1418"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422"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423"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424"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425"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42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42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430"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436"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437"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551"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552"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nvGrpSpPr>
              <p:cNvPr id="558" name="Group 557"/>
              <p:cNvGrpSpPr/>
              <p:nvPr/>
            </p:nvGrpSpPr>
            <p:grpSpPr>
              <a:xfrm>
                <a:off x="6275388" y="7174900"/>
                <a:ext cx="353529" cy="441132"/>
                <a:chOff x="6770468" y="7164742"/>
                <a:chExt cx="289365" cy="361068"/>
              </a:xfrm>
            </p:grpSpPr>
            <p:sp>
              <p:nvSpPr>
                <p:cNvPr id="1361"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73"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74"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75"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84"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85"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86"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87"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88"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89"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90"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91"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92"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393"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grpSp>
        <p:sp>
          <p:nvSpPr>
            <p:cNvPr id="136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sp>
          <p:nvSpPr>
            <p:cNvPr id="136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chemeClr val="tx1">
                <a:lumMod val="50000"/>
              </a:schemeClr>
            </a:solidFill>
            <a:ln>
              <a:noFill/>
            </a:ln>
          </p:spPr>
          <p:txBody>
            <a:bodyPr vert="horz" wrap="square" lIns="91403" tIns="45702" rIns="91403" bIns="45702" numCol="1" anchor="t" anchorCtr="0" compatLnSpc="1">
              <a:prstTxWarp prst="textNoShape">
                <a:avLst/>
              </a:prstTxWarp>
            </a:bodyPr>
            <a:lstStyle/>
            <a:p>
              <a:pPr defTabSz="932319"/>
              <a:endParaRPr lang="en-US" sz="1835" dirty="0">
                <a:solidFill>
                  <a:srgbClr val="404040"/>
                </a:solidFill>
              </a:endParaRPr>
            </a:p>
          </p:txBody>
        </p:sp>
      </p:grpSp>
      <p:sp>
        <p:nvSpPr>
          <p:cNvPr id="14" name="TextBox 13"/>
          <p:cNvSpPr txBox="1"/>
          <p:nvPr/>
        </p:nvSpPr>
        <p:spPr>
          <a:xfrm>
            <a:off x="6215203" y="679823"/>
            <a:ext cx="4655845" cy="768409"/>
          </a:xfrm>
          <a:prstGeom prst="rect">
            <a:avLst/>
          </a:prstGeom>
          <a:noFill/>
        </p:spPr>
        <p:txBody>
          <a:bodyPr wrap="none" lIns="0" tIns="0" rIns="0" bIns="0" rtlCol="0">
            <a:spAutoFit/>
          </a:bodyPr>
          <a:lstStyle/>
          <a:p>
            <a:r>
              <a:rPr lang="en-US" sz="4896" spc="-71" dirty="0">
                <a:solidFill>
                  <a:schemeClr val="tx1">
                    <a:lumMod val="75000"/>
                  </a:schemeClr>
                </a:solidFill>
                <a:latin typeface="+mj-lt"/>
              </a:rPr>
              <a:t>Sharing is caring…</a:t>
            </a:r>
            <a:endParaRPr lang="fi-FI" sz="4896" spc="-71" dirty="0">
              <a:solidFill>
                <a:schemeClr val="tx1">
                  <a:lumMod val="75000"/>
                </a:schemeClr>
              </a:solidFill>
              <a:latin typeface="+mj-lt"/>
            </a:endParaRPr>
          </a:p>
        </p:txBody>
      </p:sp>
      <p:sp>
        <p:nvSpPr>
          <p:cNvPr id="187" name="TextBox 186"/>
          <p:cNvSpPr txBox="1"/>
          <p:nvPr/>
        </p:nvSpPr>
        <p:spPr>
          <a:xfrm>
            <a:off x="411911" y="5305484"/>
            <a:ext cx="6491905" cy="677108"/>
          </a:xfrm>
          <a:prstGeom prst="rect">
            <a:avLst/>
          </a:prstGeom>
          <a:noFill/>
        </p:spPr>
        <p:txBody>
          <a:bodyPr wrap="none" lIns="0" tIns="0" rIns="0" bIns="0" rtlCol="0">
            <a:spAutoFit/>
          </a:bodyPr>
          <a:lstStyle/>
          <a:p>
            <a:r>
              <a:rPr lang="en-US" sz="4400" b="1" spc="-71" dirty="0">
                <a:solidFill>
                  <a:schemeClr val="accent2"/>
                </a:solidFill>
                <a:latin typeface="+mj-lt"/>
              </a:rPr>
              <a:t>http://aka.ms/SharePointPnP</a:t>
            </a:r>
            <a:endParaRPr lang="fi-FI" sz="4400" b="1" spc="-71" dirty="0">
              <a:solidFill>
                <a:schemeClr val="accent2"/>
              </a:solidFill>
              <a:latin typeface="+mj-lt"/>
            </a:endParaRPr>
          </a:p>
        </p:txBody>
      </p:sp>
    </p:spTree>
    <p:extLst>
      <p:ext uri="{BB962C8B-B14F-4D97-AF65-F5344CB8AC3E}">
        <p14:creationId xmlns:p14="http://schemas.microsoft.com/office/powerpoint/2010/main" val="1017858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1500"/>
                                  </p:stCondLst>
                                  <p:childTnLst>
                                    <p:set>
                                      <p:cBhvr>
                                        <p:cTn id="9" dur="1" fill="hold">
                                          <p:stCondLst>
                                            <p:cond delay="0"/>
                                          </p:stCondLst>
                                        </p:cTn>
                                        <p:tgtEl>
                                          <p:spTgt spid="187"/>
                                        </p:tgtEl>
                                        <p:attrNameLst>
                                          <p:attrName>style.visibility</p:attrName>
                                        </p:attrNameLst>
                                      </p:cBhvr>
                                      <p:to>
                                        <p:strVal val="visible"/>
                                      </p:to>
                                    </p:set>
                                    <p:animEffect transition="in" filter="wipe(left)">
                                      <p:cBhvr>
                                        <p:cTn id="10" dur="1000"/>
                                        <p:tgtEl>
                                          <p:spTgt spid="187"/>
                                        </p:tgtEl>
                                      </p:cBhvr>
                                    </p:animEffect>
                                  </p:childTnLst>
                                </p:cTn>
                              </p:par>
                              <p:par>
                                <p:cTn id="11" presetID="22" presetClass="entr" presetSubtype="8" fill="hold"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1500"/>
                                  </p:stCondLst>
                                  <p:childTnLst>
                                    <p:set>
                                      <p:cBhvr>
                                        <p:cTn id="15" dur="1" fill="hold">
                                          <p:stCondLst>
                                            <p:cond delay="0"/>
                                          </p:stCondLst>
                                        </p:cTn>
                                        <p:tgtEl>
                                          <p:spTgt spid="561"/>
                                        </p:tgtEl>
                                        <p:attrNameLst>
                                          <p:attrName>style.visibility</p:attrName>
                                        </p:attrNameLst>
                                      </p:cBhvr>
                                      <p:to>
                                        <p:strVal val="visible"/>
                                      </p:to>
                                    </p:set>
                                    <p:animEffect transition="in" filter="wipe(left)">
                                      <p:cBhvr>
                                        <p:cTn id="16" dur="500"/>
                                        <p:tgtEl>
                                          <p:spTgt spid="561"/>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1294"/>
                                        </p:tgtEl>
                                        <p:attrNameLst>
                                          <p:attrName>style.visibility</p:attrName>
                                        </p:attrNameLst>
                                      </p:cBhvr>
                                      <p:to>
                                        <p:strVal val="visible"/>
                                      </p:to>
                                    </p:set>
                                    <p:animEffect transition="in" filter="fade">
                                      <p:cBhvr>
                                        <p:cTn id="19" dur="3000"/>
                                        <p:tgtEl>
                                          <p:spTgt spid="1294"/>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1295"/>
                                        </p:tgtEl>
                                        <p:attrNameLst>
                                          <p:attrName>style.visibility</p:attrName>
                                        </p:attrNameLst>
                                      </p:cBhvr>
                                      <p:to>
                                        <p:strVal val="visible"/>
                                      </p:to>
                                    </p:set>
                                    <p:animEffect transition="in" filter="fade">
                                      <p:cBhvr>
                                        <p:cTn id="22" dur="3000"/>
                                        <p:tgtEl>
                                          <p:spTgt spid="1295"/>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1293"/>
                                        </p:tgtEl>
                                        <p:attrNameLst>
                                          <p:attrName>style.visibility</p:attrName>
                                        </p:attrNameLst>
                                      </p:cBhvr>
                                      <p:to>
                                        <p:strVal val="visible"/>
                                      </p:to>
                                    </p:set>
                                    <p:animEffect transition="in" filter="fade">
                                      <p:cBhvr>
                                        <p:cTn id="25" dur="3000"/>
                                        <p:tgtEl>
                                          <p:spTgt spid="1293"/>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292"/>
                                        </p:tgtEl>
                                        <p:attrNameLst>
                                          <p:attrName>style.visibility</p:attrName>
                                        </p:attrNameLst>
                                      </p:cBhvr>
                                      <p:to>
                                        <p:strVal val="visible"/>
                                      </p:to>
                                    </p:set>
                                    <p:animEffect transition="in" filter="fade">
                                      <p:cBhvr>
                                        <p:cTn id="28" dur="3000"/>
                                        <p:tgtEl>
                                          <p:spTgt spid="1292"/>
                                        </p:tgtEl>
                                      </p:cBhvr>
                                    </p:animEffect>
                                  </p:childTnLst>
                                </p:cTn>
                              </p:par>
                              <p:par>
                                <p:cTn id="29" presetID="10" presetClass="entr" presetSubtype="0" fill="hold" grpId="0" nodeType="withEffect">
                                  <p:stCondLst>
                                    <p:cond delay="2000"/>
                                  </p:stCondLst>
                                  <p:childTnLst>
                                    <p:set>
                                      <p:cBhvr>
                                        <p:cTn id="30" dur="1" fill="hold">
                                          <p:stCondLst>
                                            <p:cond delay="0"/>
                                          </p:stCondLst>
                                        </p:cTn>
                                        <p:tgtEl>
                                          <p:spTgt spid="1358"/>
                                        </p:tgtEl>
                                        <p:attrNameLst>
                                          <p:attrName>style.visibility</p:attrName>
                                        </p:attrNameLst>
                                      </p:cBhvr>
                                      <p:to>
                                        <p:strVal val="visible"/>
                                      </p:to>
                                    </p:set>
                                    <p:animEffect transition="in" filter="fade">
                                      <p:cBhvr>
                                        <p:cTn id="31" dur="3000"/>
                                        <p:tgtEl>
                                          <p:spTgt spid="1358"/>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359"/>
                                        </p:tgtEl>
                                        <p:attrNameLst>
                                          <p:attrName>style.visibility</p:attrName>
                                        </p:attrNameLst>
                                      </p:cBhvr>
                                      <p:to>
                                        <p:strVal val="visible"/>
                                      </p:to>
                                    </p:set>
                                    <p:animEffect transition="in" filter="fade">
                                      <p:cBhvr>
                                        <p:cTn id="34" dur="3000"/>
                                        <p:tgtEl>
                                          <p:spTgt spid="1359"/>
                                        </p:tgtEl>
                                      </p:cBhvr>
                                    </p:animEffect>
                                  </p:childTnLst>
                                </p:cTn>
                              </p:par>
                              <p:par>
                                <p:cTn id="35" presetID="42" presetClass="entr" presetSubtype="0" fill="hold" nodeType="withEffect">
                                  <p:stCondLst>
                                    <p:cond delay="50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5500"/>
                                  </p:stCondLst>
                                  <p:childTnLst>
                                    <p:set>
                                      <p:cBhvr>
                                        <p:cTn id="41" dur="1" fill="hold">
                                          <p:stCondLst>
                                            <p:cond delay="0"/>
                                          </p:stCondLst>
                                        </p:cTn>
                                        <p:tgtEl>
                                          <p:spTgt spid="560"/>
                                        </p:tgtEl>
                                        <p:attrNameLst>
                                          <p:attrName>style.visibility</p:attrName>
                                        </p:attrNameLst>
                                      </p:cBhvr>
                                      <p:to>
                                        <p:strVal val="visible"/>
                                      </p:to>
                                    </p:set>
                                    <p:animEffect transition="in" filter="fade">
                                      <p:cBhvr>
                                        <p:cTn id="42" dur="1000"/>
                                        <p:tgtEl>
                                          <p:spTgt spid="560"/>
                                        </p:tgtEl>
                                      </p:cBhvr>
                                    </p:animEffect>
                                    <p:anim calcmode="lin" valueType="num">
                                      <p:cBhvr>
                                        <p:cTn id="43" dur="1000" fill="hold"/>
                                        <p:tgtEl>
                                          <p:spTgt spid="560"/>
                                        </p:tgtEl>
                                        <p:attrNameLst>
                                          <p:attrName>ppt_x</p:attrName>
                                        </p:attrNameLst>
                                      </p:cBhvr>
                                      <p:tavLst>
                                        <p:tav tm="0">
                                          <p:val>
                                            <p:strVal val="#ppt_x"/>
                                          </p:val>
                                        </p:tav>
                                        <p:tav tm="100000">
                                          <p:val>
                                            <p:strVal val="#ppt_x"/>
                                          </p:val>
                                        </p:tav>
                                      </p:tavLst>
                                    </p:anim>
                                    <p:anim calcmode="lin" valueType="num">
                                      <p:cBhvr>
                                        <p:cTn id="44" dur="1000" fill="hold"/>
                                        <p:tgtEl>
                                          <p:spTgt spid="56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60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650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00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1000"/>
                                        <p:tgtEl>
                                          <p:spTgt spid="11"/>
                                        </p:tgtEl>
                                      </p:cBhvr>
                                    </p:animEffect>
                                    <p:anim calcmode="lin" valueType="num">
                                      <p:cBhvr>
                                        <p:cTn id="58" dur="1000" fill="hold"/>
                                        <p:tgtEl>
                                          <p:spTgt spid="11"/>
                                        </p:tgtEl>
                                        <p:attrNameLst>
                                          <p:attrName>ppt_x</p:attrName>
                                        </p:attrNameLst>
                                      </p:cBhvr>
                                      <p:tavLst>
                                        <p:tav tm="0">
                                          <p:val>
                                            <p:strVal val="#ppt_x"/>
                                          </p:val>
                                        </p:tav>
                                        <p:tav tm="100000">
                                          <p:val>
                                            <p:strVal val="#ppt_x"/>
                                          </p:val>
                                        </p:tav>
                                      </p:tavLst>
                                    </p:anim>
                                    <p:anim calcmode="lin" valueType="num">
                                      <p:cBhvr>
                                        <p:cTn id="5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 grpId="0" animBg="1"/>
      <p:bldP spid="1293" grpId="0" animBg="1"/>
      <p:bldP spid="1294" grpId="0" animBg="1"/>
      <p:bldP spid="1295" grpId="0" animBg="1"/>
      <p:bldP spid="1358" grpId="0" animBg="1"/>
      <p:bldP spid="1359" grpId="0" animBg="1"/>
      <p:bldP spid="14" grpId="0"/>
      <p:bldP spid="1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User Experiences</a:t>
            </a:r>
          </a:p>
        </p:txBody>
      </p:sp>
      <p:sp>
        <p:nvSpPr>
          <p:cNvPr id="6" name="Text Placeholder 5"/>
          <p:cNvSpPr>
            <a:spLocks noGrp="1"/>
          </p:cNvSpPr>
          <p:nvPr>
            <p:ph type="body" sz="quarter" idx="10"/>
          </p:nvPr>
        </p:nvSpPr>
        <p:spPr>
          <a:xfrm>
            <a:off x="274638" y="1212850"/>
            <a:ext cx="11887200" cy="4955203"/>
          </a:xfrm>
        </p:spPr>
        <p:txBody>
          <a:bodyPr/>
          <a:lstStyle/>
          <a:p>
            <a:r>
              <a:rPr lang="en-US" dirty="0"/>
              <a:t>Can provider-hosted add-ins feel like SharePoint?</a:t>
            </a:r>
          </a:p>
          <a:p>
            <a:pPr lvl="1"/>
            <a:r>
              <a:rPr lang="en-US" dirty="0"/>
              <a:t>Apps can leverage the Chrome Control to replicate the theme of a host web</a:t>
            </a:r>
          </a:p>
          <a:p>
            <a:pPr lvl="1"/>
            <a:r>
              <a:rPr lang="en-US" dirty="0"/>
              <a:t>The Chrome Control can display the host web icon and custom </a:t>
            </a:r>
            <a:r>
              <a:rPr lang="en-US" dirty="0" err="1"/>
              <a:t>menuing</a:t>
            </a:r>
            <a:br>
              <a:rPr lang="en-US" dirty="0"/>
            </a:br>
            <a:endParaRPr lang="en-US" dirty="0"/>
          </a:p>
          <a:p>
            <a:r>
              <a:rPr lang="en-US" dirty="0"/>
              <a:t>Will it feel like a world of </a:t>
            </a:r>
            <a:r>
              <a:rPr lang="en-US" dirty="0" err="1"/>
              <a:t>iframes</a:t>
            </a:r>
            <a:r>
              <a:rPr lang="en-US" dirty="0"/>
              <a:t>?</a:t>
            </a:r>
          </a:p>
          <a:p>
            <a:pPr lvl="1"/>
            <a:r>
              <a:rPr lang="en-US" dirty="0"/>
              <a:t>Add-in parts can incorporate the styles from the host web</a:t>
            </a:r>
          </a:p>
          <a:p>
            <a:pPr lvl="1"/>
            <a:r>
              <a:rPr lang="en-US" dirty="0"/>
              <a:t>Add-in parts can request to be resized by the host web by posting resize messages</a:t>
            </a:r>
            <a:br>
              <a:rPr lang="en-US" dirty="0"/>
            </a:br>
            <a:endParaRPr lang="en-US" dirty="0"/>
          </a:p>
          <a:p>
            <a:r>
              <a:rPr lang="en-US" dirty="0"/>
              <a:t>What about common server-controls?</a:t>
            </a:r>
          </a:p>
          <a:p>
            <a:pPr lvl="1"/>
            <a:r>
              <a:rPr lang="en-US" dirty="0"/>
              <a:t>Office UI Fabric Controls for generic UI elements</a:t>
            </a:r>
          </a:p>
          <a:p>
            <a:pPr lvl="1"/>
            <a:r>
              <a:rPr lang="en-US" dirty="0"/>
              <a:t>Community initiatives, like SharePoint PnP, includes different kind of client side implementations for typical customizations</a:t>
            </a:r>
          </a:p>
        </p:txBody>
      </p:sp>
      <p:sp>
        <p:nvSpPr>
          <p:cNvPr id="4" name="Footer Placeholder 1"/>
          <p:cNvSpPr>
            <a:spLocks noGrp="1"/>
          </p:cNvSpPr>
          <p:nvPr>
            <p:ph type="ftr" sz="quarter" idx="10"/>
          </p:nvPr>
        </p:nvSpPr>
        <p:spPr>
          <a:xfrm>
            <a:off x="7964488" y="295272"/>
            <a:ext cx="4197350" cy="378565"/>
          </a:xfrm>
        </p:spPr>
        <p:txBody>
          <a:bodyPr/>
          <a:lstStyle/>
          <a:p>
            <a:pPr algn="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latin typeface="+mn-lt"/>
              </a:rPr>
              <a:t>Common Customization Requests</a:t>
            </a:r>
          </a:p>
        </p:txBody>
      </p:sp>
    </p:spTree>
    <p:extLst>
      <p:ext uri="{BB962C8B-B14F-4D97-AF65-F5344CB8AC3E}">
        <p14:creationId xmlns:p14="http://schemas.microsoft.com/office/powerpoint/2010/main" val="91565376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User Experience in Provider-hosted add-in</a:t>
            </a:r>
          </a:p>
        </p:txBody>
      </p:sp>
      <p:sp>
        <p:nvSpPr>
          <p:cNvPr id="2" name="Text Placeholder 1"/>
          <p:cNvSpPr>
            <a:spLocks noGrp="1"/>
          </p:cNvSpPr>
          <p:nvPr>
            <p:ph type="body" sz="quarter" idx="12"/>
          </p:nvPr>
        </p:nvSpPr>
        <p:spPr/>
        <p:txBody>
          <a:bodyPr/>
          <a:lstStyle/>
          <a:p>
            <a:r>
              <a:rPr lang="en-US"/>
              <a:t>Demo</a:t>
            </a:r>
            <a:endParaRPr lang="en-US" dirty="0"/>
          </a:p>
        </p:txBody>
      </p:sp>
      <p:sp>
        <p:nvSpPr>
          <p:cNvPr id="5"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t> Common Customization Requests</a:t>
            </a:r>
            <a:endParaRPr lang="en-US" dirty="0"/>
          </a:p>
        </p:txBody>
      </p:sp>
    </p:spTree>
    <p:extLst>
      <p:ext uri="{BB962C8B-B14F-4D97-AF65-F5344CB8AC3E}">
        <p14:creationId xmlns:p14="http://schemas.microsoft.com/office/powerpoint/2010/main" val="388052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Timer Jobs via add-ins</a:t>
            </a:r>
          </a:p>
        </p:txBody>
      </p:sp>
      <p:sp>
        <p:nvSpPr>
          <p:cNvPr id="6" name="Text Placeholder 5"/>
          <p:cNvSpPr>
            <a:spLocks noGrp="1"/>
          </p:cNvSpPr>
          <p:nvPr>
            <p:ph type="body" sz="quarter" idx="10"/>
          </p:nvPr>
        </p:nvSpPr>
        <p:spPr>
          <a:xfrm>
            <a:off x="274638" y="1212850"/>
            <a:ext cx="11887200" cy="4678204"/>
          </a:xfrm>
        </p:spPr>
        <p:txBody>
          <a:bodyPr/>
          <a:lstStyle/>
          <a:p>
            <a:r>
              <a:rPr lang="en-US" dirty="0"/>
              <a:t>Are operations supported by CSOM?</a:t>
            </a:r>
          </a:p>
          <a:p>
            <a:pPr lvl="1"/>
            <a:r>
              <a:rPr lang="en-US" dirty="0"/>
              <a:t>Significant CSOM updates in 2013, including User Profiles, Social, Taxonomy, and more</a:t>
            </a:r>
          </a:p>
          <a:p>
            <a:pPr lvl="1"/>
            <a:r>
              <a:rPr lang="en-US" dirty="0"/>
              <a:t>SharePoint Online and 2016 have even further enhanced remote APIs</a:t>
            </a:r>
            <a:br>
              <a:rPr lang="en-US" dirty="0"/>
            </a:br>
            <a:endParaRPr lang="en-US" dirty="0"/>
          </a:p>
          <a:p>
            <a:r>
              <a:rPr lang="en-US" dirty="0"/>
              <a:t>Determine Authentication Approach</a:t>
            </a:r>
          </a:p>
          <a:p>
            <a:pPr lvl="1"/>
            <a:r>
              <a:rPr lang="en-US" dirty="0"/>
              <a:t>OAuth approach will require a web experience to trust the app</a:t>
            </a:r>
          </a:p>
          <a:p>
            <a:pPr lvl="1"/>
            <a:r>
              <a:rPr lang="en-US" dirty="0"/>
              <a:t>Service Account with credentials (use </a:t>
            </a:r>
            <a:r>
              <a:rPr lang="en-US" dirty="0" err="1"/>
              <a:t>SharePointOnlineCredentials</a:t>
            </a:r>
            <a:r>
              <a:rPr lang="en-US" dirty="0"/>
              <a:t> in SharePoint Online)</a:t>
            </a:r>
            <a:br>
              <a:rPr lang="en-US" dirty="0"/>
            </a:br>
            <a:endParaRPr lang="en-US" dirty="0"/>
          </a:p>
          <a:p>
            <a:r>
              <a:rPr lang="en-US" dirty="0"/>
              <a:t>Scheduling</a:t>
            </a:r>
          </a:p>
          <a:p>
            <a:pPr lvl="1"/>
            <a:r>
              <a:rPr lang="en-US" dirty="0"/>
              <a:t>Run from on-premises servers or in the cloud</a:t>
            </a:r>
          </a:p>
          <a:p>
            <a:pPr lvl="1"/>
            <a:r>
              <a:rPr lang="en-US" dirty="0"/>
              <a:t>Windows Azure Websites support scheduled </a:t>
            </a:r>
            <a:r>
              <a:rPr lang="en-US" dirty="0" err="1"/>
              <a:t>WebJobs</a:t>
            </a:r>
            <a:endParaRPr lang="en-US" dirty="0"/>
          </a:p>
        </p:txBody>
      </p:sp>
      <p:sp>
        <p:nvSpPr>
          <p:cNvPr id="4" name="Footer Placeholder 1"/>
          <p:cNvSpPr>
            <a:spLocks noGrp="1"/>
          </p:cNvSpPr>
          <p:nvPr>
            <p:ph type="ftr" sz="quarter" idx="10"/>
          </p:nvPr>
        </p:nvSpPr>
        <p:spPr>
          <a:xfrm>
            <a:off x="7964488" y="295272"/>
            <a:ext cx="4197350" cy="378565"/>
          </a:xfrm>
        </p:spPr>
        <p:txBody>
          <a:bodyPr/>
          <a:lstStyle/>
          <a:p>
            <a:pPr algn="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latin typeface="+mn-lt"/>
              </a:rPr>
              <a:t>Common Customization Requests</a:t>
            </a:r>
          </a:p>
        </p:txBody>
      </p:sp>
    </p:spTree>
    <p:extLst>
      <p:ext uri="{BB962C8B-B14F-4D97-AF65-F5344CB8AC3E}">
        <p14:creationId xmlns:p14="http://schemas.microsoft.com/office/powerpoint/2010/main" val="3002946573"/>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Timer Jobs via add-in model</a:t>
            </a:r>
          </a:p>
        </p:txBody>
      </p:sp>
      <p:sp>
        <p:nvSpPr>
          <p:cNvPr id="2" name="Text Placeholder 1"/>
          <p:cNvSpPr>
            <a:spLocks noGrp="1"/>
          </p:cNvSpPr>
          <p:nvPr>
            <p:ph type="body" sz="quarter" idx="12"/>
          </p:nvPr>
        </p:nvSpPr>
        <p:spPr/>
        <p:txBody>
          <a:bodyPr/>
          <a:lstStyle/>
          <a:p>
            <a:r>
              <a:rPr lang="en-US"/>
              <a:t>Demo</a:t>
            </a:r>
            <a:endParaRPr lang="en-US" dirty="0"/>
          </a:p>
        </p:txBody>
      </p:sp>
      <p:sp>
        <p:nvSpPr>
          <p:cNvPr id="5"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t> Common Customization Requests</a:t>
            </a:r>
            <a:endParaRPr lang="en-US" dirty="0"/>
          </a:p>
        </p:txBody>
      </p:sp>
    </p:spTree>
    <p:extLst>
      <p:ext uri="{BB962C8B-B14F-4D97-AF65-F5344CB8AC3E}">
        <p14:creationId xmlns:p14="http://schemas.microsoft.com/office/powerpoint/2010/main" val="306744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Delegate Controls</a:t>
            </a:r>
          </a:p>
        </p:txBody>
      </p:sp>
      <p:sp>
        <p:nvSpPr>
          <p:cNvPr id="6" name="Text Placeholder 5"/>
          <p:cNvSpPr>
            <a:spLocks noGrp="1"/>
          </p:cNvSpPr>
          <p:nvPr>
            <p:ph type="body" sz="quarter" idx="10"/>
          </p:nvPr>
        </p:nvSpPr>
        <p:spPr>
          <a:xfrm>
            <a:off x="274638" y="1212850"/>
            <a:ext cx="11887200" cy="3724096"/>
          </a:xfrm>
        </p:spPr>
        <p:txBody>
          <a:bodyPr/>
          <a:lstStyle/>
          <a:p>
            <a:r>
              <a:rPr lang="en-US" dirty="0"/>
              <a:t>Allow UX customization without custom master page</a:t>
            </a:r>
          </a:p>
          <a:p>
            <a:pPr lvl="1"/>
            <a:r>
              <a:rPr lang="en-US" dirty="0" err="1"/>
              <a:t>AdditionalPageHead</a:t>
            </a:r>
            <a:r>
              <a:rPr lang="en-US" dirty="0"/>
              <a:t> delegate control is commonly used in full-trust solutions to inject customizations into an existing master page</a:t>
            </a:r>
          </a:p>
          <a:p>
            <a:pPr lvl="1"/>
            <a:r>
              <a:rPr lang="en-US" dirty="0"/>
              <a:t>Deployed through a </a:t>
            </a:r>
            <a:r>
              <a:rPr lang="en-US" dirty="0" err="1"/>
              <a:t>CustomAction</a:t>
            </a:r>
            <a:r>
              <a:rPr lang="en-US" dirty="0"/>
              <a:t> in add-in (requires high permissions)</a:t>
            </a:r>
          </a:p>
          <a:p>
            <a:endParaRPr lang="en-US" dirty="0"/>
          </a:p>
          <a:p>
            <a:r>
              <a:rPr lang="en-US" dirty="0"/>
              <a:t>JavaScript Injection with </a:t>
            </a:r>
            <a:r>
              <a:rPr lang="en-US" dirty="0" err="1"/>
              <a:t>UserCustomAction</a:t>
            </a:r>
            <a:endParaRPr lang="en-US" dirty="0"/>
          </a:p>
          <a:p>
            <a:pPr lvl="1"/>
            <a:r>
              <a:rPr lang="en-US" dirty="0" err="1"/>
              <a:t>UserCustomAction</a:t>
            </a:r>
            <a:r>
              <a:rPr lang="en-US" dirty="0"/>
              <a:t> programmatically added to host web via Add-in Installed remote event</a:t>
            </a:r>
          </a:p>
          <a:p>
            <a:pPr lvl="1"/>
            <a:r>
              <a:rPr lang="en-US" dirty="0" err="1"/>
              <a:t>ScriptLink</a:t>
            </a:r>
            <a:r>
              <a:rPr lang="en-US" dirty="0"/>
              <a:t> location will render as a script link to ALL pages in the host web or host site collection</a:t>
            </a:r>
          </a:p>
        </p:txBody>
      </p:sp>
      <p:sp>
        <p:nvSpPr>
          <p:cNvPr id="4" name="Footer Placeholder 1"/>
          <p:cNvSpPr>
            <a:spLocks noGrp="1"/>
          </p:cNvSpPr>
          <p:nvPr>
            <p:ph type="ftr" sz="quarter" idx="10"/>
          </p:nvPr>
        </p:nvSpPr>
        <p:spPr>
          <a:xfrm>
            <a:off x="7964488" y="295272"/>
            <a:ext cx="4197350" cy="378565"/>
          </a:xfrm>
        </p:spPr>
        <p:txBody>
          <a:bodyPr/>
          <a:lstStyle/>
          <a:p>
            <a:pPr algn="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latin typeface="+mn-lt"/>
              </a:rPr>
              <a:t>Common Customization Requests</a:t>
            </a:r>
          </a:p>
        </p:txBody>
      </p:sp>
    </p:spTree>
    <p:extLst>
      <p:ext uri="{BB962C8B-B14F-4D97-AF65-F5344CB8AC3E}">
        <p14:creationId xmlns:p14="http://schemas.microsoft.com/office/powerpoint/2010/main" val="3231120260"/>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JavaScript embedding with user custom action</a:t>
            </a:r>
          </a:p>
        </p:txBody>
      </p:sp>
      <p:sp>
        <p:nvSpPr>
          <p:cNvPr id="2" name="Text Placeholder 1"/>
          <p:cNvSpPr>
            <a:spLocks noGrp="1"/>
          </p:cNvSpPr>
          <p:nvPr>
            <p:ph type="body" sz="quarter" idx="12"/>
          </p:nvPr>
        </p:nvSpPr>
        <p:spPr/>
        <p:txBody>
          <a:bodyPr/>
          <a:lstStyle/>
          <a:p>
            <a:r>
              <a:rPr lang="en-US"/>
              <a:t>Demo</a:t>
            </a:r>
            <a:endParaRPr lang="en-US" dirty="0"/>
          </a:p>
        </p:txBody>
      </p:sp>
      <p:sp>
        <p:nvSpPr>
          <p:cNvPr id="5"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t> Common Customization Requests</a:t>
            </a:r>
            <a:endParaRPr lang="en-US" dirty="0"/>
          </a:p>
        </p:txBody>
      </p:sp>
    </p:spTree>
    <p:extLst>
      <p:ext uri="{BB962C8B-B14F-4D97-AF65-F5344CB8AC3E}">
        <p14:creationId xmlns:p14="http://schemas.microsoft.com/office/powerpoint/2010/main" val="201622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176254"/>
          </a:xfrm>
        </p:spPr>
        <p:txBody>
          <a:bodyPr anchor="t"/>
          <a:lstStyle/>
          <a:p>
            <a:r>
              <a:rPr lang="en-US" dirty="0"/>
              <a:t>Moving Full Trust Code to the Cloud Using Repeatable Patterns and Best Practices</a:t>
            </a:r>
            <a:endParaRPr lang="en-US" dirty="0"/>
          </a:p>
        </p:txBody>
      </p:sp>
    </p:spTree>
    <p:extLst>
      <p:ext uri="{BB962C8B-B14F-4D97-AF65-F5344CB8AC3E}">
        <p14:creationId xmlns:p14="http://schemas.microsoft.com/office/powerpoint/2010/main" val="74794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Site Templates and Provisioning</a:t>
            </a:r>
            <a:endParaRPr lang="en-US" dirty="0"/>
          </a:p>
        </p:txBody>
      </p:sp>
      <p:sp>
        <p:nvSpPr>
          <p:cNvPr id="6" name="Text Placeholder 5"/>
          <p:cNvSpPr>
            <a:spLocks noGrp="1"/>
          </p:cNvSpPr>
          <p:nvPr>
            <p:ph type="body" sz="quarter" idx="10"/>
          </p:nvPr>
        </p:nvSpPr>
        <p:spPr>
          <a:xfrm>
            <a:off x="274638" y="1212850"/>
            <a:ext cx="11887200" cy="4216539"/>
          </a:xfrm>
        </p:spPr>
        <p:txBody>
          <a:bodyPr/>
          <a:lstStyle/>
          <a:p>
            <a:r>
              <a:rPr lang="en-US" dirty="0"/>
              <a:t>The Power of Provisioning</a:t>
            </a:r>
          </a:p>
          <a:p>
            <a:pPr lvl="1"/>
            <a:r>
              <a:rPr lang="en-US" dirty="0"/>
              <a:t>Programmatically owning the site provisioning process enables you to do anything to a site that CSOM (or external APIs) support</a:t>
            </a:r>
          </a:p>
          <a:p>
            <a:pPr lvl="1"/>
            <a:r>
              <a:rPr lang="en-US" dirty="0"/>
              <a:t>Apps don’t support site definitions, provisioning providers, or feature stapling, but the same result can be achieved</a:t>
            </a:r>
            <a:br>
              <a:rPr lang="en-US" dirty="0"/>
            </a:br>
            <a:endParaRPr lang="en-US" dirty="0"/>
          </a:p>
          <a:p>
            <a:r>
              <a:rPr lang="en-US" dirty="0"/>
              <a:t>Have a look on PnP Site Provisioning Engine</a:t>
            </a:r>
          </a:p>
          <a:p>
            <a:pPr lvl="1"/>
            <a:r>
              <a:rPr lang="en-US" dirty="0"/>
              <a:t>Code based templates, which can be also serialized to XML or JSON for storage</a:t>
            </a:r>
          </a:p>
          <a:p>
            <a:pPr lvl="1"/>
            <a:r>
              <a:rPr lang="en-US" dirty="0"/>
              <a:t>Can be used with managed code or by using PnP PowerShell cmdlet’s</a:t>
            </a:r>
          </a:p>
          <a:p>
            <a:pPr lvl="1"/>
            <a:r>
              <a:rPr lang="en-US" dirty="0"/>
              <a:t>Great community starter kit available as PnP Partner Pack, showing different capabilities as a one solution</a:t>
            </a:r>
          </a:p>
        </p:txBody>
      </p:sp>
      <p:sp>
        <p:nvSpPr>
          <p:cNvPr id="7" name="Footer Placeholder 1"/>
          <p:cNvSpPr>
            <a:spLocks noGrp="1"/>
          </p:cNvSpPr>
          <p:nvPr>
            <p:ph type="ftr" sz="quarter" idx="10"/>
          </p:nvPr>
        </p:nvSpPr>
        <p:spPr>
          <a:xfrm>
            <a:off x="7964488" y="295272"/>
            <a:ext cx="4197350" cy="378565"/>
          </a:xfrm>
        </p:spPr>
        <p:txBody>
          <a:bodyPr/>
          <a:lstStyle/>
          <a:p>
            <a:pPr algn="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dirty="0">
                <a:gradFill>
                  <a:gsLst>
                    <a:gs pos="8367">
                      <a:srgbClr val="000000"/>
                    </a:gs>
                    <a:gs pos="31000">
                      <a:srgbClr val="000000"/>
                    </a:gs>
                  </a:gsLst>
                  <a:lin ang="5400000" scaled="0"/>
                </a:gradFill>
                <a:latin typeface="+mn-lt"/>
              </a:rPr>
              <a:t>Common Customization Requests</a:t>
            </a:r>
          </a:p>
        </p:txBody>
      </p:sp>
    </p:spTree>
    <p:extLst>
      <p:ext uri="{BB962C8B-B14F-4D97-AF65-F5344CB8AC3E}">
        <p14:creationId xmlns:p14="http://schemas.microsoft.com/office/powerpoint/2010/main" val="1658690956"/>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Site templates and provisioning</a:t>
            </a:r>
          </a:p>
        </p:txBody>
      </p:sp>
      <p:sp>
        <p:nvSpPr>
          <p:cNvPr id="2" name="Text Placeholder 1"/>
          <p:cNvSpPr>
            <a:spLocks noGrp="1"/>
          </p:cNvSpPr>
          <p:nvPr>
            <p:ph type="body" sz="quarter" idx="12"/>
          </p:nvPr>
        </p:nvSpPr>
        <p:spPr/>
        <p:txBody>
          <a:bodyPr/>
          <a:lstStyle/>
          <a:p>
            <a:r>
              <a:rPr lang="en-US" dirty="0"/>
              <a:t>Demo</a:t>
            </a:r>
          </a:p>
        </p:txBody>
      </p:sp>
      <p:sp>
        <p:nvSpPr>
          <p:cNvPr id="6"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t> Common Customization Requests</a:t>
            </a:r>
            <a:endParaRPr lang="en-US" dirty="0"/>
          </a:p>
        </p:txBody>
      </p:sp>
    </p:spTree>
    <p:extLst>
      <p:ext uri="{BB962C8B-B14F-4D97-AF65-F5344CB8AC3E}">
        <p14:creationId xmlns:p14="http://schemas.microsoft.com/office/powerpoint/2010/main" val="189735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br>
              <a:rPr lang="en-US"/>
            </a:br>
            <a:endParaRPr lang="en-US" dirty="0"/>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Why add-ins?</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Add-in basics</a:t>
            </a:r>
          </a:p>
        </p:txBody>
      </p:sp>
      <p:sp>
        <p:nvSpPr>
          <p:cNvPr id="20" name="Text Placeholder 1"/>
          <p:cNvSpPr txBox="1">
            <a:spLocks/>
          </p:cNvSpPr>
          <p:nvPr/>
        </p:nvSpPr>
        <p:spPr>
          <a:xfrm>
            <a:off x="1039431" y="3641955"/>
            <a:ext cx="8142275"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Common Customization Scenarios</a:t>
            </a:r>
          </a:p>
        </p:txBody>
      </p:sp>
    </p:spTree>
    <p:extLst>
      <p:ext uri="{BB962C8B-B14F-4D97-AF65-F5344CB8AC3E}">
        <p14:creationId xmlns:p14="http://schemas.microsoft.com/office/powerpoint/2010/main" val="211789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6675439" y="2241533"/>
            <a:ext cx="5514975" cy="3139321"/>
          </a:xfrm>
        </p:spPr>
        <p:txBody>
          <a:bodyPr/>
          <a:lstStyle/>
          <a:p>
            <a:pPr>
              <a:buClr>
                <a:schemeClr val="accent5"/>
              </a:buClr>
            </a:pPr>
            <a:r>
              <a:rPr lang="en-US" sz="3200" dirty="0">
                <a:solidFill>
                  <a:schemeClr val="bg1">
                    <a:lumMod val="85000"/>
                    <a:lumOff val="15000"/>
                  </a:schemeClr>
                </a:solidFill>
                <a:hlinkClick r:id="rId3"/>
              </a:rPr>
              <a:t>SharePoint Code Samples  </a:t>
            </a:r>
            <a:endParaRPr lang="en-US" sz="3200" dirty="0">
              <a:solidFill>
                <a:schemeClr val="bg1">
                  <a:lumMod val="85000"/>
                  <a:lumOff val="15000"/>
                </a:schemeClr>
              </a:solidFill>
            </a:endParaRPr>
          </a:p>
          <a:p>
            <a:pPr>
              <a:buClr>
                <a:schemeClr val="accent5"/>
              </a:buClr>
            </a:pPr>
            <a:r>
              <a:rPr lang="en-US" sz="3200" dirty="0">
                <a:solidFill>
                  <a:schemeClr val="bg1">
                    <a:lumMod val="85000"/>
                    <a:lumOff val="15000"/>
                  </a:schemeClr>
                </a:solidFill>
                <a:hlinkClick r:id="rId4"/>
              </a:rPr>
              <a:t>SharePoint Training videos &amp; hands on labs </a:t>
            </a:r>
            <a:endParaRPr lang="en-US" sz="3200" dirty="0">
              <a:solidFill>
                <a:schemeClr val="bg1">
                  <a:lumMod val="85000"/>
                  <a:lumOff val="15000"/>
                </a:schemeClr>
              </a:solidFill>
            </a:endParaRPr>
          </a:p>
          <a:p>
            <a:pPr>
              <a:buClr>
                <a:schemeClr val="accent5"/>
              </a:buClr>
            </a:pPr>
            <a:r>
              <a:rPr lang="en-US" sz="3200" dirty="0">
                <a:solidFill>
                  <a:schemeClr val="bg1">
                    <a:lumMod val="85000"/>
                    <a:lumOff val="15000"/>
                  </a:schemeClr>
                </a:solidFill>
                <a:hlinkClick r:id="rId5"/>
              </a:rPr>
              <a:t>SharePoint documentation</a:t>
            </a:r>
            <a:endParaRPr lang="en-US" sz="3200" dirty="0">
              <a:solidFill>
                <a:schemeClr val="bg1">
                  <a:lumMod val="85000"/>
                  <a:lumOff val="15000"/>
                </a:schemeClr>
              </a:solidFill>
            </a:endParaRPr>
          </a:p>
          <a:p>
            <a:pPr>
              <a:buClr>
                <a:schemeClr val="accent5"/>
              </a:buClr>
            </a:pPr>
            <a:r>
              <a:rPr lang="en-US" sz="3200" dirty="0">
                <a:solidFill>
                  <a:schemeClr val="bg1">
                    <a:lumMod val="85000"/>
                    <a:lumOff val="15000"/>
                  </a:schemeClr>
                </a:solidFill>
                <a:hlinkClick r:id="rId6"/>
              </a:rPr>
              <a:t>SharePoint Patterns and Practices solution guidance</a:t>
            </a:r>
            <a:endParaRPr lang="en-US" sz="3200" dirty="0">
              <a:solidFill>
                <a:schemeClr val="bg1">
                  <a:lumMod val="85000"/>
                  <a:lumOff val="15000"/>
                </a:schemeClr>
              </a:solidFill>
            </a:endParaRPr>
          </a:p>
        </p:txBody>
      </p:sp>
      <p:sp>
        <p:nvSpPr>
          <p:cNvPr id="2" name="Title 1"/>
          <p:cNvSpPr>
            <a:spLocks noGrp="1"/>
          </p:cNvSpPr>
          <p:nvPr>
            <p:ph type="title" idx="4294967295"/>
          </p:nvPr>
        </p:nvSpPr>
        <p:spPr>
          <a:xfrm>
            <a:off x="289782" y="304800"/>
            <a:ext cx="5922963" cy="920750"/>
          </a:xfrm>
        </p:spPr>
        <p:txBody>
          <a:bodyPr>
            <a:normAutofit fontScale="90000"/>
          </a:bodyPr>
          <a:lstStyle/>
          <a:p>
            <a:r>
              <a:rPr lang="en-US" sz="5507" spc="-102" dirty="0">
                <a:ln w="3175">
                  <a:noFill/>
                </a:ln>
                <a:gradFill>
                  <a:gsLst>
                    <a:gs pos="1250">
                      <a:schemeClr val="tx1"/>
                    </a:gs>
                    <a:gs pos="100000">
                      <a:schemeClr val="tx1"/>
                    </a:gs>
                  </a:gsLst>
                  <a:lin ang="5400000" scaled="0"/>
                </a:gradFill>
                <a:ea typeface="+mn-ea"/>
                <a:cs typeface="Arial" charset="0"/>
              </a:rPr>
              <a:t>Further reading…</a:t>
            </a:r>
          </a:p>
        </p:txBody>
      </p:sp>
      <p:grpSp>
        <p:nvGrpSpPr>
          <p:cNvPr id="20" name="Group 19"/>
          <p:cNvGrpSpPr/>
          <p:nvPr/>
        </p:nvGrpSpPr>
        <p:grpSpPr>
          <a:xfrm>
            <a:off x="1117600" y="1605529"/>
            <a:ext cx="3809180" cy="5105091"/>
            <a:chOff x="990600" y="1605529"/>
            <a:chExt cx="3809180" cy="5105091"/>
          </a:xfrm>
        </p:grpSpPr>
        <p:sp>
          <p:nvSpPr>
            <p:cNvPr id="19" name="Rectangle 18"/>
            <p:cNvSpPr/>
            <p:nvPr/>
          </p:nvSpPr>
          <p:spPr bwMode="auto">
            <a:xfrm>
              <a:off x="3438424" y="2178861"/>
              <a:ext cx="602134" cy="1051826"/>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1005840" y="1636009"/>
              <a:ext cx="2255520" cy="1503431"/>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 name="Group 3"/>
            <p:cNvGrpSpPr/>
            <p:nvPr/>
          </p:nvGrpSpPr>
          <p:grpSpPr>
            <a:xfrm>
              <a:off x="990600" y="1605529"/>
              <a:ext cx="3809180" cy="5105091"/>
              <a:chOff x="7841294" y="1339954"/>
              <a:chExt cx="4032250" cy="5404051"/>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22A4D8"/>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18769C"/>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accent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accent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90B7"/>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5" name="Freeform 13"/>
              <p:cNvSpPr>
                <a:spLocks/>
              </p:cNvSpPr>
              <p:nvPr/>
            </p:nvSpPr>
            <p:spPr bwMode="auto">
              <a:xfrm>
                <a:off x="10357960" y="5270636"/>
                <a:ext cx="1515584" cy="1473369"/>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spTree>
    <p:extLst>
      <p:ext uri="{BB962C8B-B14F-4D97-AF65-F5344CB8AC3E}">
        <p14:creationId xmlns:p14="http://schemas.microsoft.com/office/powerpoint/2010/main" val="389376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Freeform 210"/>
          <p:cNvSpPr/>
          <p:nvPr/>
        </p:nvSpPr>
        <p:spPr bwMode="auto">
          <a:xfrm>
            <a:off x="-19409" y="-4542"/>
            <a:ext cx="12476924" cy="7078135"/>
          </a:xfrm>
          <a:custGeom>
            <a:avLst/>
            <a:gdLst>
              <a:gd name="connsiteX0" fmla="*/ 483815 w 12476924"/>
              <a:gd name="connsiteY0" fmla="*/ 1220019 h 7078135"/>
              <a:gd name="connsiteX1" fmla="*/ 483815 w 12476924"/>
              <a:gd name="connsiteY1" fmla="*/ 6518143 h 7078135"/>
              <a:gd name="connsiteX2" fmla="*/ 11993109 w 12476924"/>
              <a:gd name="connsiteY2" fmla="*/ 6518143 h 7078135"/>
              <a:gd name="connsiteX3" fmla="*/ 11993109 w 12476924"/>
              <a:gd name="connsiteY3" fmla="*/ 1220019 h 7078135"/>
              <a:gd name="connsiteX4" fmla="*/ 0 w 12476924"/>
              <a:gd name="connsiteY4" fmla="*/ 0 h 7078135"/>
              <a:gd name="connsiteX5" fmla="*/ 12476923 w 12476924"/>
              <a:gd name="connsiteY5" fmla="*/ 0 h 7078135"/>
              <a:gd name="connsiteX6" fmla="*/ 12476923 w 12476924"/>
              <a:gd name="connsiteY6" fmla="*/ 1220019 h 7078135"/>
              <a:gd name="connsiteX7" fmla="*/ 12476922 w 12476924"/>
              <a:gd name="connsiteY7" fmla="*/ 1220019 h 7078135"/>
              <a:gd name="connsiteX8" fmla="*/ 12476922 w 12476924"/>
              <a:gd name="connsiteY8" fmla="*/ 6518143 h 7078135"/>
              <a:gd name="connsiteX9" fmla="*/ 12476924 w 12476924"/>
              <a:gd name="connsiteY9" fmla="*/ 6518143 h 7078135"/>
              <a:gd name="connsiteX10" fmla="*/ 12476924 w 12476924"/>
              <a:gd name="connsiteY10" fmla="*/ 7078135 h 7078135"/>
              <a:gd name="connsiteX11" fmla="*/ 2 w 12476924"/>
              <a:gd name="connsiteY11" fmla="*/ 7078135 h 7078135"/>
              <a:gd name="connsiteX12" fmla="*/ 2 w 12476924"/>
              <a:gd name="connsiteY12" fmla="*/ 6851694 h 7078135"/>
              <a:gd name="connsiteX13" fmla="*/ 2 w 12476924"/>
              <a:gd name="connsiteY13" fmla="*/ 6851694 h 7078135"/>
              <a:gd name="connsiteX14" fmla="*/ 2 w 12476924"/>
              <a:gd name="connsiteY14" fmla="*/ 1220019 h 7078135"/>
              <a:gd name="connsiteX15" fmla="*/ 0 w 12476924"/>
              <a:gd name="connsiteY15" fmla="*/ 1220019 h 707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76924" h="7078135">
                <a:moveTo>
                  <a:pt x="483815" y="1220019"/>
                </a:moveTo>
                <a:lnTo>
                  <a:pt x="483815" y="6518143"/>
                </a:lnTo>
                <a:lnTo>
                  <a:pt x="11993109" y="6518143"/>
                </a:lnTo>
                <a:lnTo>
                  <a:pt x="11993109" y="1220019"/>
                </a:lnTo>
                <a:close/>
                <a:moveTo>
                  <a:pt x="0" y="0"/>
                </a:moveTo>
                <a:lnTo>
                  <a:pt x="12476923" y="0"/>
                </a:lnTo>
                <a:lnTo>
                  <a:pt x="12476923" y="1220019"/>
                </a:lnTo>
                <a:lnTo>
                  <a:pt x="12476922" y="1220019"/>
                </a:lnTo>
                <a:lnTo>
                  <a:pt x="12476922" y="6518143"/>
                </a:lnTo>
                <a:lnTo>
                  <a:pt x="12476924" y="6518143"/>
                </a:lnTo>
                <a:lnTo>
                  <a:pt x="12476924" y="7078135"/>
                </a:lnTo>
                <a:lnTo>
                  <a:pt x="2" y="7078135"/>
                </a:lnTo>
                <a:lnTo>
                  <a:pt x="2" y="6851694"/>
                </a:lnTo>
                <a:lnTo>
                  <a:pt x="2" y="6851694"/>
                </a:lnTo>
                <a:lnTo>
                  <a:pt x="2" y="1220019"/>
                </a:lnTo>
                <a:lnTo>
                  <a:pt x="0" y="122001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294743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5175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br>
              <a:rPr lang="en-US"/>
            </a:br>
            <a:endParaRPr lang="en-US" dirty="0"/>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Why add-ins?</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Add-in basics</a:t>
            </a:r>
          </a:p>
        </p:txBody>
      </p:sp>
      <p:sp>
        <p:nvSpPr>
          <p:cNvPr id="20" name="Text Placeholder 1"/>
          <p:cNvSpPr txBox="1">
            <a:spLocks/>
          </p:cNvSpPr>
          <p:nvPr/>
        </p:nvSpPr>
        <p:spPr>
          <a:xfrm>
            <a:off x="1039431" y="3641955"/>
            <a:ext cx="8142275"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Common Customization Scenarios</a:t>
            </a:r>
          </a:p>
        </p:txBody>
      </p:sp>
    </p:spTree>
    <p:extLst>
      <p:ext uri="{BB962C8B-B14F-4D97-AF65-F5344CB8AC3E}">
        <p14:creationId xmlns:p14="http://schemas.microsoft.com/office/powerpoint/2010/main" val="166215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4" name="Picture 3"/>
          <p:cNvPicPr>
            <a:picLocks noChangeAspect="1"/>
          </p:cNvPicPr>
          <p:nvPr/>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3" name="Picture 2"/>
          <p:cNvPicPr>
            <a:picLocks noChangeAspect="1"/>
          </p:cNvPicPr>
          <p:nvPr/>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5" name="Rectangle 4"/>
          <p:cNvSpPr/>
          <p:nvPr/>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p:cNvSpPr txBox="1">
            <a:spLocks/>
          </p:cNvSpPr>
          <p:nvPr/>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0" name="Title 2"/>
          <p:cNvSpPr txBox="1">
            <a:spLocks/>
          </p:cNvSpPr>
          <p:nvPr/>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4" name="Freeform 131"/>
          <p:cNvSpPr>
            <a:spLocks noChangeAspect="1"/>
          </p:cNvSpPr>
          <p:nvPr/>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5" name="Freeform 5"/>
          <p:cNvSpPr>
            <a:spLocks noChangeAspect="1"/>
          </p:cNvSpPr>
          <p:nvPr/>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6" name="Group 15"/>
          <p:cNvGrpSpPr/>
          <p:nvPr/>
        </p:nvGrpSpPr>
        <p:grpSpPr>
          <a:xfrm>
            <a:off x="10065030" y="1680068"/>
            <a:ext cx="624747" cy="631712"/>
            <a:chOff x="4420977" y="3337861"/>
            <a:chExt cx="889375" cy="899290"/>
          </a:xfrm>
          <a:solidFill>
            <a:srgbClr val="F8F8F8"/>
          </a:solidFill>
        </p:grpSpPr>
        <p:sp>
          <p:nvSpPr>
            <p:cNvPr id="17" name="Oval 16"/>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 name="Oval 17"/>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Oval 18"/>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21" name="Straight Arrow Connector 20"/>
          <p:cNvCxnSpPr/>
          <p:nvPr/>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24" name="TextBox 23"/>
          <p:cNvSpPr txBox="1"/>
          <p:nvPr/>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25" name="TextBox 24"/>
          <p:cNvSpPr txBox="1"/>
          <p:nvPr/>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26" name="Isosceles Triangle 25"/>
          <p:cNvSpPr/>
          <p:nvPr/>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27" name="Isosceles Triangle 26"/>
          <p:cNvSpPr/>
          <p:nvPr/>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28" name="Isosceles Triangle 27"/>
          <p:cNvSpPr/>
          <p:nvPr/>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248257" y="6469577"/>
            <a:ext cx="1734959" cy="34600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Rectangle 29"/>
          <p:cNvSpPr/>
          <p:nvPr/>
        </p:nvSpPr>
        <p:spPr bwMode="auto">
          <a:xfrm>
            <a:off x="6000179" y="6507284"/>
            <a:ext cx="1734959" cy="34600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4814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1+#ppt_w/2"/>
                                          </p:val>
                                        </p:tav>
                                        <p:tav tm="100000">
                                          <p:val>
                                            <p:strVal val="#ppt_x"/>
                                          </p:val>
                                        </p:tav>
                                      </p:tavLst>
                                    </p:anim>
                                    <p:anim calcmode="lin" valueType="num">
                                      <p:cBhvr additive="base">
                                        <p:cTn id="8" dur="75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p:tgtEl>
                                          <p:spTgt spid="26"/>
                                        </p:tgtEl>
                                        <p:attrNameLst>
                                          <p:attrName>ppt_y</p:attrName>
                                        </p:attrNameLst>
                                      </p:cBhvr>
                                      <p:tavLst>
                                        <p:tav tm="0">
                                          <p:val>
                                            <p:strVal val="#ppt_y-#ppt_h*1.125000"/>
                                          </p:val>
                                        </p:tav>
                                        <p:tav tm="100000">
                                          <p:val>
                                            <p:strVal val="#ppt_y"/>
                                          </p:val>
                                        </p:tav>
                                      </p:tavLst>
                                    </p:anim>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750" fill="hold"/>
                                        <p:tgtEl>
                                          <p:spTgt spid="3"/>
                                        </p:tgtEl>
                                        <p:attrNameLst>
                                          <p:attrName>ppt_x</p:attrName>
                                        </p:attrNameLst>
                                      </p:cBhvr>
                                      <p:tavLst>
                                        <p:tav tm="0">
                                          <p:val>
                                            <p:strVal val="#ppt_x"/>
                                          </p:val>
                                        </p:tav>
                                        <p:tav tm="100000">
                                          <p:val>
                                            <p:strVal val="#ppt_x"/>
                                          </p:val>
                                        </p:tav>
                                      </p:tavLst>
                                    </p:anim>
                                    <p:anim calcmode="lin" valueType="num">
                                      <p:cBhvr additive="base">
                                        <p:cTn id="26" dur="75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750" fill="hold"/>
                                        <p:tgtEl>
                                          <p:spTgt spid="24"/>
                                        </p:tgtEl>
                                        <p:attrNameLst>
                                          <p:attrName>ppt_x</p:attrName>
                                        </p:attrNameLst>
                                      </p:cBhvr>
                                      <p:tavLst>
                                        <p:tav tm="0">
                                          <p:val>
                                            <p:strVal val="1+#ppt_w/2"/>
                                          </p:val>
                                        </p:tav>
                                        <p:tav tm="100000">
                                          <p:val>
                                            <p:strVal val="#ppt_x"/>
                                          </p:val>
                                        </p:tav>
                                      </p:tavLst>
                                    </p:anim>
                                    <p:anim calcmode="lin" valueType="num">
                                      <p:cBhvr additive="base">
                                        <p:cTn id="30" dur="750" fill="hold"/>
                                        <p:tgtEl>
                                          <p:spTgt spid="24"/>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750"/>
                                        <p:tgtEl>
                                          <p:spTgt spid="21"/>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p:tgtEl>
                                          <p:spTgt spid="27"/>
                                        </p:tgtEl>
                                        <p:attrNameLst>
                                          <p:attrName>ppt_y</p:attrName>
                                        </p:attrNameLst>
                                      </p:cBhvr>
                                      <p:tavLst>
                                        <p:tav tm="0">
                                          <p:val>
                                            <p:strVal val="#ppt_y-#ppt_h*1.125000"/>
                                          </p:val>
                                        </p:tav>
                                        <p:tav tm="100000">
                                          <p:val>
                                            <p:strVal val="#ppt_y"/>
                                          </p:val>
                                        </p:tav>
                                      </p:tavLst>
                                    </p:anim>
                                    <p:animEffect transition="in" filter="wipe(down)">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750" fill="hold"/>
                                        <p:tgtEl>
                                          <p:spTgt spid="4"/>
                                        </p:tgtEl>
                                        <p:attrNameLst>
                                          <p:attrName>ppt_x</p:attrName>
                                        </p:attrNameLst>
                                      </p:cBhvr>
                                      <p:tavLst>
                                        <p:tav tm="0">
                                          <p:val>
                                            <p:strVal val="#ppt_x"/>
                                          </p:val>
                                        </p:tav>
                                        <p:tav tm="100000">
                                          <p:val>
                                            <p:strVal val="#ppt_x"/>
                                          </p:val>
                                        </p:tav>
                                      </p:tavLst>
                                    </p:anim>
                                    <p:anim calcmode="lin" valueType="num">
                                      <p:cBhvr additive="base">
                                        <p:cTn id="47" dur="750" fill="hold"/>
                                        <p:tgtEl>
                                          <p:spTgt spid="4"/>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750" fill="hold"/>
                                        <p:tgtEl>
                                          <p:spTgt spid="25"/>
                                        </p:tgtEl>
                                        <p:attrNameLst>
                                          <p:attrName>ppt_x</p:attrName>
                                        </p:attrNameLst>
                                      </p:cBhvr>
                                      <p:tavLst>
                                        <p:tav tm="0">
                                          <p:val>
                                            <p:strVal val="1+#ppt_w/2"/>
                                          </p:val>
                                        </p:tav>
                                        <p:tav tm="100000">
                                          <p:val>
                                            <p:strVal val="#ppt_x"/>
                                          </p:val>
                                        </p:tav>
                                      </p:tavLst>
                                    </p:anim>
                                    <p:anim calcmode="lin" valueType="num">
                                      <p:cBhvr additive="base">
                                        <p:cTn id="51" dur="750" fill="hold"/>
                                        <p:tgtEl>
                                          <p:spTgt spid="25"/>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750"/>
                                        <p:tgtEl>
                                          <p:spTgt spid="22"/>
                                        </p:tgtEl>
                                      </p:cBhvr>
                                    </p:animEffect>
                                  </p:childTnLst>
                                </p:cTn>
                              </p:par>
                              <p:par>
                                <p:cTn id="55" presetID="12" presetClass="entr" presetSubtype="4" fill="hold" nodeType="withEffect">
                                  <p:stCondLst>
                                    <p:cond delay="25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p:tgtEl>
                                          <p:spTgt spid="16"/>
                                        </p:tgtEl>
                                        <p:attrNameLst>
                                          <p:attrName>ppt_y</p:attrName>
                                        </p:attrNameLst>
                                      </p:cBhvr>
                                      <p:tavLst>
                                        <p:tav tm="0">
                                          <p:val>
                                            <p:strVal val="#ppt_y+#ppt_h*1.125000"/>
                                          </p:val>
                                        </p:tav>
                                        <p:tav tm="100000">
                                          <p:val>
                                            <p:strVal val="#ppt_y"/>
                                          </p:val>
                                        </p:tav>
                                      </p:tavLst>
                                    </p:anim>
                                    <p:animEffect transition="in" filter="wipe(up)">
                                      <p:cBhvr>
                                        <p:cTn id="58" dur="500"/>
                                        <p:tgtEl>
                                          <p:spTgt spid="16"/>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p:tgtEl>
                                          <p:spTgt spid="28"/>
                                        </p:tgtEl>
                                        <p:attrNameLst>
                                          <p:attrName>ppt_y</p:attrName>
                                        </p:attrNameLst>
                                      </p:cBhvr>
                                      <p:tavLst>
                                        <p:tav tm="0">
                                          <p:val>
                                            <p:strVal val="#ppt_y-#ppt_h*1.125000"/>
                                          </p:val>
                                        </p:tav>
                                        <p:tav tm="100000">
                                          <p:val>
                                            <p:strVal val="#ppt_y"/>
                                          </p:val>
                                        </p:tav>
                                      </p:tavLst>
                                    </p:anim>
                                    <p:animEffect transition="in" filter="wipe(down)">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3" grpId="0" animBg="1"/>
      <p:bldP spid="24" grpId="0" animBg="1"/>
      <p:bldP spid="25" grpId="0" animBg="1"/>
      <p:bldP spid="2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Why add-ins?</a:t>
            </a:r>
          </a:p>
        </p:txBody>
      </p:sp>
      <p:sp>
        <p:nvSpPr>
          <p:cNvPr id="3" name="Text Placeholder 2"/>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9308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The App Proposition…</a:t>
            </a:r>
            <a:endParaRPr lang="en-US" dirty="0"/>
          </a:p>
        </p:txBody>
      </p:sp>
      <p:sp>
        <p:nvSpPr>
          <p:cNvPr id="6" name="Text Placeholder 5"/>
          <p:cNvSpPr>
            <a:spLocks noGrp="1"/>
          </p:cNvSpPr>
          <p:nvPr>
            <p:ph type="body" sz="quarter" idx="10"/>
          </p:nvPr>
        </p:nvSpPr>
        <p:spPr>
          <a:xfrm>
            <a:off x="274638" y="1212850"/>
            <a:ext cx="11887200" cy="5124480"/>
          </a:xfrm>
        </p:spPr>
        <p:txBody>
          <a:bodyPr/>
          <a:lstStyle/>
          <a:p>
            <a:pPr marL="0" indent="0">
              <a:buNone/>
            </a:pPr>
            <a:r>
              <a:rPr lang="en-US" sz="2800" dirty="0"/>
              <a:t>Add-ins are decoupled from SharePoint</a:t>
            </a:r>
          </a:p>
          <a:p>
            <a:pPr marL="0" lvl="1" indent="0">
              <a:buNone/>
            </a:pPr>
            <a:r>
              <a:rPr lang="en-US" sz="1600" dirty="0"/>
              <a:t>Add-ins run in the cloud or on the client…NOT on the same w3wp.exe as SharePoint</a:t>
            </a:r>
          </a:p>
          <a:p>
            <a:pPr marL="0" lvl="1" indent="0">
              <a:buNone/>
            </a:pPr>
            <a:r>
              <a:rPr lang="en-US" sz="1600" dirty="0"/>
              <a:t>Add-ins can be hosted pm any web platform from virtually anywhere in the world</a:t>
            </a:r>
          </a:p>
          <a:p>
            <a:pPr marL="0" lvl="1" indent="0">
              <a:buNone/>
            </a:pPr>
            <a:r>
              <a:rPr lang="en-US" sz="1600" dirty="0"/>
              <a:t>Reduces the friction between SharePoint Developers and IT Pros</a:t>
            </a:r>
            <a:br>
              <a:rPr lang="en-US" sz="1600" dirty="0"/>
            </a:br>
            <a:endParaRPr lang="en-US" sz="2400" dirty="0"/>
          </a:p>
          <a:p>
            <a:pPr marL="0" indent="0">
              <a:buNone/>
            </a:pPr>
            <a:r>
              <a:rPr lang="en-US" sz="2800" dirty="0"/>
              <a:t>Lightweight developer story</a:t>
            </a:r>
          </a:p>
          <a:p>
            <a:pPr marL="0" lvl="1" indent="0">
              <a:buNone/>
            </a:pPr>
            <a:r>
              <a:rPr lang="en-US" sz="1600" dirty="0"/>
              <a:t>Traditional SharePoint assemblies are not </a:t>
            </a:r>
            <a:r>
              <a:rPr lang="en-US" sz="1600" dirty="0" err="1"/>
              <a:t>remotable</a:t>
            </a:r>
            <a:r>
              <a:rPr lang="en-US" sz="1600" dirty="0"/>
              <a:t>… developers required dedicated farms</a:t>
            </a:r>
          </a:p>
          <a:p>
            <a:pPr marL="0" lvl="1" indent="0">
              <a:buNone/>
            </a:pPr>
            <a:r>
              <a:rPr lang="en-US" sz="1600" dirty="0"/>
              <a:t>Add-in developers only need a developer site collection</a:t>
            </a:r>
            <a:br>
              <a:rPr lang="en-US" sz="1600" dirty="0"/>
            </a:br>
            <a:endParaRPr lang="en-US" sz="2400" dirty="0"/>
          </a:p>
          <a:p>
            <a:pPr marL="0" indent="0">
              <a:buNone/>
            </a:pPr>
            <a:r>
              <a:rPr lang="en-US" sz="2800" dirty="0"/>
              <a:t>Customizations based on web standard</a:t>
            </a:r>
          </a:p>
          <a:p>
            <a:pPr marL="0" lvl="1" indent="0">
              <a:buNone/>
            </a:pPr>
            <a:r>
              <a:rPr lang="en-US" sz="1600" dirty="0"/>
              <a:t>Add-ins leverage the best of HTML5/CSS3/JavaScript</a:t>
            </a:r>
          </a:p>
          <a:p>
            <a:pPr marL="0" lvl="1" indent="0">
              <a:buNone/>
            </a:pPr>
            <a:r>
              <a:rPr lang="en-US" sz="1600" dirty="0"/>
              <a:t>Leverage any server-side web technology that can render HTML…MVC, PHP, Java</a:t>
            </a:r>
            <a:br>
              <a:rPr lang="en-US" sz="1600" dirty="0"/>
            </a:br>
            <a:endParaRPr lang="en-US" sz="2400" dirty="0"/>
          </a:p>
          <a:p>
            <a:pPr marL="0" indent="0">
              <a:buNone/>
            </a:pPr>
            <a:r>
              <a:rPr lang="en-US" sz="2800" dirty="0"/>
              <a:t>Add-ins are Discoverable</a:t>
            </a:r>
          </a:p>
          <a:p>
            <a:pPr marL="0" lvl="1" indent="0">
              <a:buNone/>
            </a:pPr>
            <a:r>
              <a:rPr lang="en-US" sz="1600" dirty="0"/>
              <a:t>Corporate App Catalogs for private customizations and the Office Marketplace for public add-ins</a:t>
            </a:r>
          </a:p>
        </p:txBody>
      </p:sp>
      <p:sp>
        <p:nvSpPr>
          <p:cNvPr id="8" name="Footer Placeholder 3"/>
          <p:cNvSpPr>
            <a:spLocks noGrp="1"/>
          </p:cNvSpPr>
          <p:nvPr>
            <p:ph type="ftr" sz="quarter" idx="11"/>
          </p:nvPr>
        </p:nvSpPr>
        <p:spPr>
          <a:xfrm>
            <a:off x="7964488" y="295272"/>
            <a:ext cx="4197350" cy="371475"/>
          </a:xfrm>
          <a:gradFill>
            <a:gsLst>
              <a:gs pos="93305">
                <a:srgbClr val="FFFFFF"/>
              </a:gs>
              <a:gs pos="83000">
                <a:srgbClr val="FFFFFF"/>
              </a:gs>
            </a:gsLst>
            <a:lin ang="5400000" scaled="0"/>
          </a:gradFill>
        </p:spPr>
        <p:txBody>
          <a:bodyPr/>
          <a:lstStyle/>
          <a:p>
            <a:pPr>
              <a:defRPr/>
            </a:pPr>
            <a:r>
              <a:rPr lang="en-US" sz="1400" dirty="0">
                <a:gradFill>
                  <a:gsLst>
                    <a:gs pos="93305">
                      <a:schemeClr val="accent2"/>
                    </a:gs>
                    <a:gs pos="11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93305">
                      <a:schemeClr val="accent2"/>
                    </a:gs>
                    <a:gs pos="11000">
                      <a:schemeClr val="accent2"/>
                    </a:gs>
                  </a:gsLst>
                  <a:lin ang="5400000" scaled="0"/>
                </a:gradFill>
              </a:rPr>
              <a:t> </a:t>
            </a:r>
            <a:r>
              <a:rPr lang="en-US" sz="1400" dirty="0">
                <a:gradFill>
                  <a:gsLst>
                    <a:gs pos="8367">
                      <a:srgbClr val="000000"/>
                    </a:gs>
                    <a:gs pos="31000">
                      <a:srgbClr val="000000"/>
                    </a:gs>
                  </a:gsLst>
                  <a:lin ang="5400000" scaled="0"/>
                </a:gradFill>
              </a:rPr>
              <a:t>Why add-ins?</a:t>
            </a:r>
          </a:p>
          <a:p>
            <a:pPr>
              <a:defRPr/>
            </a:pPr>
            <a:endParaRPr lang="en-US" dirty="0"/>
          </a:p>
        </p:txBody>
      </p:sp>
    </p:spTree>
    <p:extLst>
      <p:ext uri="{BB962C8B-B14F-4D97-AF65-F5344CB8AC3E}">
        <p14:creationId xmlns:p14="http://schemas.microsoft.com/office/powerpoint/2010/main" val="314034386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Add-in basics</a:t>
            </a:r>
          </a:p>
        </p:txBody>
      </p:sp>
      <p:sp>
        <p:nvSpPr>
          <p:cNvPr id="3" name="Text Placeholder 2"/>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48138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Hosting</a:t>
            </a:r>
          </a:p>
        </p:txBody>
      </p:sp>
      <p:sp>
        <p:nvSpPr>
          <p:cNvPr id="5" name="Rectangle 4"/>
          <p:cNvSpPr/>
          <p:nvPr/>
        </p:nvSpPr>
        <p:spPr bwMode="auto">
          <a:xfrm>
            <a:off x="4588066" y="1365969"/>
            <a:ext cx="3251159" cy="515846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6521" tIns="73433" rIns="186521" bIns="46628" numCol="1" rtlCol="0" anchor="t" anchorCtr="0" compatLnSpc="1">
            <a:prstTxWarp prst="textNoShape">
              <a:avLst/>
            </a:prstTxWarp>
          </a:bodyPr>
          <a:lstStyle/>
          <a:p>
            <a:pPr algn="ctr" defTabSz="932290" fontAlgn="base">
              <a:spcBef>
                <a:spcPct val="0"/>
              </a:spcBef>
              <a:spcAft>
                <a:spcPct val="0"/>
              </a:spcAft>
            </a:pPr>
            <a:r>
              <a:rPr lang="en-US" sz="2244" dirty="0">
                <a:solidFill>
                  <a:sysClr val="windowText" lastClr="000000"/>
                </a:solidFill>
                <a:latin typeface="Segoe Condensed" pitchFamily="34" charset="0"/>
              </a:rPr>
              <a:t>SharePoint</a:t>
            </a:r>
          </a:p>
        </p:txBody>
      </p:sp>
      <p:sp>
        <p:nvSpPr>
          <p:cNvPr id="7" name="Rectangle 6"/>
          <p:cNvSpPr/>
          <p:nvPr/>
        </p:nvSpPr>
        <p:spPr bwMode="auto">
          <a:xfrm>
            <a:off x="4928501" y="1957823"/>
            <a:ext cx="2616069" cy="57410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32290" fontAlgn="base">
              <a:spcBef>
                <a:spcPct val="0"/>
              </a:spcBef>
              <a:spcAft>
                <a:spcPct val="0"/>
              </a:spcAft>
            </a:pPr>
            <a:r>
              <a:rPr lang="en-US" sz="1836" dirty="0">
                <a:solidFill>
                  <a:sysClr val="windowText" lastClr="000000"/>
                </a:solidFill>
                <a:latin typeface="Segoe Condensed" pitchFamily="34" charset="0"/>
              </a:rPr>
              <a:t>Existing sites and services</a:t>
            </a:r>
          </a:p>
        </p:txBody>
      </p:sp>
      <p:sp>
        <p:nvSpPr>
          <p:cNvPr id="8" name="Rectangle 7"/>
          <p:cNvSpPr/>
          <p:nvPr/>
        </p:nvSpPr>
        <p:spPr bwMode="auto">
          <a:xfrm>
            <a:off x="4928501" y="2630254"/>
            <a:ext cx="2616069" cy="574103"/>
          </a:xfrm>
          <a:prstGeom prst="rect">
            <a:avLst/>
          </a:prstGeom>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32290" fontAlgn="base">
              <a:spcBef>
                <a:spcPct val="0"/>
              </a:spcBef>
              <a:spcAft>
                <a:spcPct val="0"/>
              </a:spcAft>
            </a:pPr>
            <a:r>
              <a:rPr lang="en-US" sz="1836" dirty="0">
                <a:solidFill>
                  <a:sysClr val="windowText" lastClr="000000"/>
                </a:solidFill>
                <a:latin typeface="Segoe Condensed" pitchFamily="34" charset="0"/>
              </a:rPr>
              <a:t>App web (optional)</a:t>
            </a:r>
          </a:p>
        </p:txBody>
      </p:sp>
      <p:sp>
        <p:nvSpPr>
          <p:cNvPr id="9" name="Rectangle 8"/>
          <p:cNvSpPr/>
          <p:nvPr/>
        </p:nvSpPr>
        <p:spPr bwMode="auto">
          <a:xfrm>
            <a:off x="4928501" y="5213860"/>
            <a:ext cx="2616069" cy="57410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32290" fontAlgn="base">
              <a:spcBef>
                <a:spcPct val="0"/>
              </a:spcBef>
              <a:spcAft>
                <a:spcPct val="0"/>
              </a:spcAft>
            </a:pPr>
            <a:r>
              <a:rPr lang="en-US" sz="1836" dirty="0">
                <a:solidFill>
                  <a:sysClr val="windowText" lastClr="000000"/>
                </a:solidFill>
                <a:latin typeface="Segoe Condensed" pitchFamily="34" charset="0"/>
              </a:rPr>
              <a:t>Existing sites and services</a:t>
            </a:r>
          </a:p>
        </p:txBody>
      </p:sp>
      <p:sp>
        <p:nvSpPr>
          <p:cNvPr id="10" name="Rectangle 9"/>
          <p:cNvSpPr/>
          <p:nvPr/>
        </p:nvSpPr>
        <p:spPr bwMode="auto">
          <a:xfrm>
            <a:off x="4928501" y="5886291"/>
            <a:ext cx="2616069" cy="57410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32290" fontAlgn="base">
              <a:spcBef>
                <a:spcPct val="0"/>
              </a:spcBef>
              <a:spcAft>
                <a:spcPct val="0"/>
              </a:spcAft>
            </a:pPr>
            <a:r>
              <a:rPr lang="en-US" sz="1836" dirty="0">
                <a:solidFill>
                  <a:sysClr val="windowText" lastClr="000000"/>
                </a:solidFill>
                <a:latin typeface="Segoe Condensed" pitchFamily="34" charset="0"/>
              </a:rPr>
              <a:t>App web</a:t>
            </a:r>
          </a:p>
        </p:txBody>
      </p:sp>
      <p:cxnSp>
        <p:nvCxnSpPr>
          <p:cNvPr id="11" name="Straight Connector 10"/>
          <p:cNvCxnSpPr/>
          <p:nvPr/>
        </p:nvCxnSpPr>
        <p:spPr>
          <a:xfrm>
            <a:off x="481913" y="3330499"/>
            <a:ext cx="11289077" cy="13053"/>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81913" y="4959563"/>
            <a:ext cx="11289077"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8127647" y="5213860"/>
            <a:ext cx="3608493" cy="432661"/>
          </a:xfrm>
          <a:prstGeom prst="rect">
            <a:avLst/>
          </a:prstGeom>
          <a:noFill/>
        </p:spPr>
        <p:txBody>
          <a:bodyPr wrap="square" lIns="0" tIns="0" rIns="0" bIns="0" rtlCol="0">
            <a:noAutofit/>
          </a:bodyPr>
          <a:lstStyle/>
          <a:p>
            <a:r>
              <a:rPr lang="en-US" sz="1632" dirty="0">
                <a:latin typeface="Segoe UI" pitchFamily="34" charset="0"/>
              </a:rPr>
              <a:t>The app and all resources are hosted in your organization’s SharePoint farm.  Relies on client side technologies. Your IT organization supports the app.</a:t>
            </a:r>
            <a:endParaRPr lang="en-US" sz="1632" dirty="0"/>
          </a:p>
        </p:txBody>
      </p:sp>
      <p:sp>
        <p:nvSpPr>
          <p:cNvPr id="14" name="TextBox 13"/>
          <p:cNvSpPr txBox="1"/>
          <p:nvPr/>
        </p:nvSpPr>
        <p:spPr>
          <a:xfrm>
            <a:off x="8127648" y="2147480"/>
            <a:ext cx="3608493" cy="812986"/>
          </a:xfrm>
          <a:prstGeom prst="rect">
            <a:avLst/>
          </a:prstGeom>
          <a:noFill/>
        </p:spPr>
        <p:txBody>
          <a:bodyPr wrap="square" lIns="0" tIns="0" rIns="0" bIns="0" rtlCol="0">
            <a:noAutofit/>
          </a:bodyPr>
          <a:lstStyle/>
          <a:p>
            <a:r>
              <a:rPr lang="en-US" sz="1632" dirty="0">
                <a:latin typeface="Segoe UI" pitchFamily="34" charset="0"/>
              </a:rPr>
              <a:t>The app and all resources are hosted by the provider in any environment suitable for the app.</a:t>
            </a:r>
            <a:endParaRPr lang="en-US" sz="1632" dirty="0"/>
          </a:p>
        </p:txBody>
      </p:sp>
      <p:sp>
        <p:nvSpPr>
          <p:cNvPr id="16" name="TextBox 15"/>
          <p:cNvSpPr txBox="1"/>
          <p:nvPr/>
        </p:nvSpPr>
        <p:spPr>
          <a:xfrm>
            <a:off x="481913" y="5062819"/>
            <a:ext cx="932603" cy="932603"/>
          </a:xfrm>
          <a:prstGeom prst="rect">
            <a:avLst/>
          </a:prstGeom>
          <a:noFill/>
        </p:spPr>
        <p:txBody>
          <a:bodyPr wrap="none" lIns="0" tIns="0" rIns="0" bIns="0" rtlCol="0">
            <a:noAutofit/>
          </a:bodyPr>
          <a:lstStyle/>
          <a:p>
            <a:r>
              <a:rPr lang="en-US" sz="2040" dirty="0">
                <a:gradFill>
                  <a:gsLst>
                    <a:gs pos="0">
                      <a:schemeClr val="tx1"/>
                    </a:gs>
                    <a:gs pos="86000">
                      <a:schemeClr val="tx1"/>
                    </a:gs>
                  </a:gsLst>
                  <a:lin ang="5400000" scaled="0"/>
                </a:gradFill>
                <a:latin typeface="Segoe UI Light" pitchFamily="34" charset="0"/>
              </a:rPr>
              <a:t>SharePoint</a:t>
            </a:r>
          </a:p>
          <a:p>
            <a:r>
              <a:rPr lang="fi-FI" sz="2040" dirty="0">
                <a:gradFill>
                  <a:gsLst>
                    <a:gs pos="0">
                      <a:schemeClr val="tx1"/>
                    </a:gs>
                    <a:gs pos="86000">
                      <a:schemeClr val="tx1"/>
                    </a:gs>
                  </a:gsLst>
                  <a:lin ang="5400000" scaled="0"/>
                </a:gradFill>
                <a:latin typeface="Segoe UI Light" pitchFamily="34" charset="0"/>
              </a:rPr>
              <a:t>hosted</a:t>
            </a:r>
            <a:endParaRPr lang="en-US" sz="2040" dirty="0">
              <a:gradFill>
                <a:gsLst>
                  <a:gs pos="0">
                    <a:schemeClr val="tx1"/>
                  </a:gs>
                  <a:gs pos="86000">
                    <a:schemeClr val="tx1"/>
                  </a:gs>
                </a:gsLst>
                <a:lin ang="5400000" scaled="0"/>
              </a:gradFill>
              <a:latin typeface="Segoe UI Light" pitchFamily="34" charset="0"/>
            </a:endParaRPr>
          </a:p>
        </p:txBody>
      </p:sp>
      <p:sp>
        <p:nvSpPr>
          <p:cNvPr id="20" name="TextBox 19"/>
          <p:cNvSpPr txBox="1"/>
          <p:nvPr/>
        </p:nvSpPr>
        <p:spPr>
          <a:xfrm>
            <a:off x="481913" y="4732684"/>
            <a:ext cx="932603" cy="201329"/>
          </a:xfrm>
          <a:prstGeom prst="rect">
            <a:avLst/>
          </a:prstGeom>
          <a:noFill/>
        </p:spPr>
        <p:txBody>
          <a:bodyPr wrap="none" lIns="0" tIns="0" rIns="0" bIns="0" rtlCol="0">
            <a:noAutofit/>
          </a:bodyPr>
          <a:lstStyle/>
          <a:p>
            <a:endParaRPr lang="en-US" sz="1428" dirty="0">
              <a:gradFill>
                <a:gsLst>
                  <a:gs pos="0">
                    <a:schemeClr val="tx1"/>
                  </a:gs>
                  <a:gs pos="86000">
                    <a:schemeClr val="tx1"/>
                  </a:gs>
                </a:gsLst>
                <a:lin ang="5400000" scaled="0"/>
              </a:gradFill>
              <a:latin typeface="Segoe UI Light" pitchFamily="34" charset="0"/>
            </a:endParaRPr>
          </a:p>
        </p:txBody>
      </p:sp>
      <p:cxnSp>
        <p:nvCxnSpPr>
          <p:cNvPr id="21" name="Curved Connector 20"/>
          <p:cNvCxnSpPr>
            <a:stCxn id="27" idx="3"/>
            <a:endCxn id="7" idx="1"/>
          </p:cNvCxnSpPr>
          <p:nvPr/>
        </p:nvCxnSpPr>
        <p:spPr>
          <a:xfrm flipV="1">
            <a:off x="3021298" y="2244875"/>
            <a:ext cx="1907203" cy="237230"/>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2" name="Curved Connector 21"/>
          <p:cNvCxnSpPr>
            <a:stCxn id="27" idx="3"/>
            <a:endCxn id="8" idx="1"/>
          </p:cNvCxnSpPr>
          <p:nvPr/>
        </p:nvCxnSpPr>
        <p:spPr>
          <a:xfrm>
            <a:off x="3021298" y="2482105"/>
            <a:ext cx="1907203" cy="435201"/>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3165508" y="1724998"/>
            <a:ext cx="932603" cy="596569"/>
          </a:xfrm>
          <a:prstGeom prst="rect">
            <a:avLst/>
          </a:prstGeom>
          <a:noFill/>
        </p:spPr>
        <p:txBody>
          <a:bodyPr wrap="none" lIns="0" tIns="0" rIns="0" bIns="0" rtlCol="0">
            <a:noAutofit/>
          </a:bodyPr>
          <a:lstStyle/>
          <a:p>
            <a:r>
              <a:rPr lang="fi-FI" sz="1224" dirty="0">
                <a:latin typeface="Segoe UI Light" pitchFamily="34" charset="0"/>
              </a:rPr>
              <a:t>Oauth + </a:t>
            </a:r>
            <a:br>
              <a:rPr lang="fi-FI" sz="1224" dirty="0">
                <a:latin typeface="Segoe UI Light" pitchFamily="34" charset="0"/>
              </a:rPr>
            </a:br>
            <a:r>
              <a:rPr lang="fi-FI" sz="1224" dirty="0">
                <a:latin typeface="Segoe UI Light" pitchFamily="34" charset="0"/>
              </a:rPr>
              <a:t>REST or client object </a:t>
            </a:r>
            <a:br>
              <a:rPr lang="fi-FI" sz="1224" dirty="0">
                <a:latin typeface="Segoe UI Light" pitchFamily="34" charset="0"/>
              </a:rPr>
            </a:br>
            <a:r>
              <a:rPr lang="fi-FI" sz="1224" dirty="0">
                <a:latin typeface="Segoe UI Light" pitchFamily="34" charset="0"/>
              </a:rPr>
              <a:t>models</a:t>
            </a:r>
            <a:endParaRPr lang="en-US" sz="1224" dirty="0">
              <a:latin typeface="Segoe UI Light" pitchFamily="34" charset="0"/>
            </a:endParaRPr>
          </a:p>
        </p:txBody>
      </p:sp>
      <p:pic>
        <p:nvPicPr>
          <p:cNvPr id="27" name="Picture 26"/>
          <p:cNvPicPr>
            <a:picLocks noChangeAspect="1"/>
          </p:cNvPicPr>
          <p:nvPr/>
        </p:nvPicPr>
        <p:blipFill>
          <a:blip r:embed="rId3"/>
          <a:stretch>
            <a:fillRect/>
          </a:stretch>
        </p:blipFill>
        <p:spPr>
          <a:xfrm>
            <a:off x="420650" y="1547757"/>
            <a:ext cx="2600648" cy="1868696"/>
          </a:xfrm>
          <a:prstGeom prst="rect">
            <a:avLst/>
          </a:prstGeom>
        </p:spPr>
      </p:pic>
      <p:sp>
        <p:nvSpPr>
          <p:cNvPr id="18" name="Footer Placeholder 3"/>
          <p:cNvSpPr>
            <a:spLocks noGrp="1"/>
          </p:cNvSpPr>
          <p:nvPr>
            <p:ph type="ftr" sz="quarter" idx="11"/>
          </p:nvPr>
        </p:nvSpPr>
        <p:spPr>
          <a:xfrm>
            <a:off x="7964488" y="295272"/>
            <a:ext cx="4197350" cy="371475"/>
          </a:xfr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Add-in basics</a:t>
            </a:r>
          </a:p>
          <a:p>
            <a:pPr>
              <a:defRPr/>
            </a:pPr>
            <a:endParaRPr lang="en-US" dirty="0"/>
          </a:p>
        </p:txBody>
      </p:sp>
    </p:spTree>
    <p:extLst>
      <p:ext uri="{BB962C8B-B14F-4D97-AF65-F5344CB8AC3E}">
        <p14:creationId xmlns:p14="http://schemas.microsoft.com/office/powerpoint/2010/main" val="283608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2013 Remote API</a:t>
            </a:r>
          </a:p>
        </p:txBody>
      </p:sp>
      <p:cxnSp>
        <p:nvCxnSpPr>
          <p:cNvPr id="5" name="Straight Connector 4"/>
          <p:cNvCxnSpPr/>
          <p:nvPr/>
        </p:nvCxnSpPr>
        <p:spPr>
          <a:xfrm>
            <a:off x="1142053" y="3225737"/>
            <a:ext cx="10048774"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6" name="Right Arrow Callout 5"/>
          <p:cNvSpPr/>
          <p:nvPr/>
        </p:nvSpPr>
        <p:spPr>
          <a:xfrm rot="16200000">
            <a:off x="6012859" y="1219120"/>
            <a:ext cx="2016851" cy="5260505"/>
          </a:xfrm>
          <a:prstGeom prst="rightArrowCallout">
            <a:avLst>
              <a:gd name="adj1" fmla="val 46561"/>
              <a:gd name="adj2" fmla="val 34138"/>
              <a:gd name="adj3" fmla="val 25000"/>
              <a:gd name="adj4" fmla="val 62622"/>
            </a:avLst>
          </a:prstGeom>
        </p:spPr>
        <p:style>
          <a:lnRef idx="2">
            <a:schemeClr val="accent1">
              <a:shade val="50000"/>
            </a:schemeClr>
          </a:lnRef>
          <a:fillRef idx="1">
            <a:schemeClr val="accent1"/>
          </a:fillRef>
          <a:effectRef idx="0">
            <a:schemeClr val="accent1"/>
          </a:effectRef>
          <a:fontRef idx="minor">
            <a:schemeClr val="lt1"/>
          </a:fontRef>
        </p:style>
        <p:txBody>
          <a:bodyPr lIns="119525" tIns="59762" rIns="119525" bIns="59762" rtlCol="0" anchor="ctr"/>
          <a:lstStyle/>
          <a:p>
            <a:pPr algn="ctr" defTabSz="896560"/>
            <a:endParaRPr lang="en-US" sz="1836">
              <a:solidFill>
                <a:prstClr val="white"/>
              </a:solidFill>
            </a:endParaRPr>
          </a:p>
        </p:txBody>
      </p:sp>
      <p:sp>
        <p:nvSpPr>
          <p:cNvPr id="7" name="Rectangle 6"/>
          <p:cNvSpPr/>
          <p:nvPr/>
        </p:nvSpPr>
        <p:spPr>
          <a:xfrm>
            <a:off x="4549033" y="3823820"/>
            <a:ext cx="2376000" cy="9326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9525" tIns="59762" rIns="119525" bIns="59762" rtlCol="0" anchor="ctr"/>
          <a:lstStyle/>
          <a:p>
            <a:pPr algn="ctr" defTabSz="896560"/>
            <a:r>
              <a:rPr lang="en-US" sz="1836" b="1" dirty="0">
                <a:solidFill>
                  <a:schemeClr val="bg1"/>
                </a:solidFill>
                <a:latin typeface="Segoe UI" pitchFamily="34" charset="0"/>
                <a:ea typeface="Segoe UI" pitchFamily="34" charset="0"/>
                <a:cs typeface="Segoe UI" pitchFamily="34" charset="0"/>
              </a:rPr>
              <a:t>JavaScript Library</a:t>
            </a:r>
          </a:p>
        </p:txBody>
      </p:sp>
      <p:sp>
        <p:nvSpPr>
          <p:cNvPr id="9" name="Rectangle 8"/>
          <p:cNvSpPr/>
          <p:nvPr/>
        </p:nvSpPr>
        <p:spPr>
          <a:xfrm>
            <a:off x="7100285" y="3823819"/>
            <a:ext cx="2376000" cy="9326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9525" tIns="59762" rIns="119525" bIns="59762" rtlCol="0" anchor="ctr"/>
          <a:lstStyle/>
          <a:p>
            <a:pPr algn="ctr" defTabSz="896560"/>
            <a:r>
              <a:rPr lang="en-US" sz="1836" b="1" dirty="0" err="1">
                <a:solidFill>
                  <a:schemeClr val="bg1"/>
                </a:solidFill>
                <a:latin typeface="Segoe UI" pitchFamily="34" charset="0"/>
                <a:ea typeface="Segoe UI" pitchFamily="34" charset="0"/>
                <a:cs typeface="Segoe UI" pitchFamily="34" charset="0"/>
              </a:rPr>
              <a:t>.Net</a:t>
            </a:r>
            <a:r>
              <a:rPr lang="en-US" sz="1836" b="1" dirty="0">
                <a:solidFill>
                  <a:schemeClr val="bg1"/>
                </a:solidFill>
                <a:latin typeface="Segoe UI" pitchFamily="34" charset="0"/>
                <a:ea typeface="Segoe UI" pitchFamily="34" charset="0"/>
                <a:cs typeface="Segoe UI" pitchFamily="34" charset="0"/>
              </a:rPr>
              <a:t> CLR Library</a:t>
            </a:r>
          </a:p>
        </p:txBody>
      </p:sp>
      <p:sp>
        <p:nvSpPr>
          <p:cNvPr id="10" name="Rectangle 9"/>
          <p:cNvSpPr/>
          <p:nvPr/>
        </p:nvSpPr>
        <p:spPr>
          <a:xfrm>
            <a:off x="2592393" y="4935510"/>
            <a:ext cx="7044500" cy="854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9525" tIns="59762" rIns="119525" bIns="59762" rtlCol="0" anchor="ctr"/>
          <a:lstStyle/>
          <a:p>
            <a:pPr algn="ctr" defTabSz="896560"/>
            <a:r>
              <a:rPr lang="en-US" sz="1836" b="1" dirty="0">
                <a:solidFill>
                  <a:schemeClr val="bg1"/>
                </a:solidFill>
                <a:latin typeface="Segoe UI" pitchFamily="34" charset="0"/>
                <a:ea typeface="Segoe UI" pitchFamily="34" charset="0"/>
                <a:cs typeface="Segoe UI" pitchFamily="34" charset="0"/>
              </a:rPr>
              <a:t>Custom Client Code</a:t>
            </a:r>
          </a:p>
        </p:txBody>
      </p:sp>
      <p:sp>
        <p:nvSpPr>
          <p:cNvPr id="11" name="TextBox 10"/>
          <p:cNvSpPr txBox="1"/>
          <p:nvPr/>
        </p:nvSpPr>
        <p:spPr>
          <a:xfrm>
            <a:off x="1109884" y="3225737"/>
            <a:ext cx="851209" cy="408830"/>
          </a:xfrm>
          <a:prstGeom prst="rect">
            <a:avLst/>
          </a:prstGeom>
          <a:noFill/>
        </p:spPr>
        <p:txBody>
          <a:bodyPr wrap="none" lIns="119525" tIns="59762" rIns="119525" bIns="59762" rtlCol="0">
            <a:spAutoFit/>
          </a:bodyPr>
          <a:lstStyle/>
          <a:p>
            <a:pPr defTabSz="896560"/>
            <a:r>
              <a:rPr lang="en-US" sz="1836" dirty="0">
                <a:solidFill>
                  <a:prstClr val="black"/>
                </a:solidFill>
                <a:latin typeface="Segoe UI" pitchFamily="34" charset="0"/>
                <a:ea typeface="Segoe UI" pitchFamily="34" charset="0"/>
                <a:cs typeface="Segoe UI" pitchFamily="34" charset="0"/>
              </a:rPr>
              <a:t>Client</a:t>
            </a:r>
          </a:p>
        </p:txBody>
      </p:sp>
      <p:sp>
        <p:nvSpPr>
          <p:cNvPr id="12" name="TextBox 11"/>
          <p:cNvSpPr txBox="1"/>
          <p:nvPr/>
        </p:nvSpPr>
        <p:spPr>
          <a:xfrm>
            <a:off x="1109884" y="2840945"/>
            <a:ext cx="910065" cy="408830"/>
          </a:xfrm>
          <a:prstGeom prst="rect">
            <a:avLst/>
          </a:prstGeom>
          <a:noFill/>
        </p:spPr>
        <p:txBody>
          <a:bodyPr wrap="none" lIns="119525" tIns="59762" rIns="119525" bIns="59762" rtlCol="0">
            <a:spAutoFit/>
          </a:bodyPr>
          <a:lstStyle/>
          <a:p>
            <a:pPr defTabSz="896560"/>
            <a:r>
              <a:rPr lang="en-US" sz="1836" dirty="0">
                <a:solidFill>
                  <a:prstClr val="black"/>
                </a:solidFill>
                <a:latin typeface="Segoe UI" pitchFamily="34" charset="0"/>
                <a:ea typeface="Segoe UI" pitchFamily="34" charset="0"/>
                <a:cs typeface="Segoe UI" pitchFamily="34" charset="0"/>
              </a:rPr>
              <a:t>Server</a:t>
            </a:r>
          </a:p>
        </p:txBody>
      </p:sp>
      <p:sp>
        <p:nvSpPr>
          <p:cNvPr id="13" name="Rectangle 12"/>
          <p:cNvSpPr/>
          <p:nvPr/>
        </p:nvSpPr>
        <p:spPr>
          <a:xfrm>
            <a:off x="2695987" y="1968497"/>
            <a:ext cx="6940905" cy="854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119525" tIns="59762" rIns="119525" bIns="59762" rtlCol="0" anchor="ctr"/>
          <a:lstStyle/>
          <a:p>
            <a:pPr algn="ctr" defTabSz="896560"/>
            <a:r>
              <a:rPr lang="en-US" sz="1836" b="1" dirty="0">
                <a:solidFill>
                  <a:schemeClr val="bg1"/>
                </a:solidFill>
                <a:latin typeface="Segoe UI" pitchFamily="34" charset="0"/>
                <a:ea typeface="Segoe UI" pitchFamily="34" charset="0"/>
                <a:cs typeface="Segoe UI" pitchFamily="34" charset="0"/>
              </a:rPr>
              <a:t>_</a:t>
            </a:r>
            <a:r>
              <a:rPr lang="en-US" sz="1836" b="1" dirty="0" err="1">
                <a:solidFill>
                  <a:schemeClr val="bg1"/>
                </a:solidFill>
                <a:latin typeface="Segoe UI" pitchFamily="34" charset="0"/>
                <a:ea typeface="Segoe UI" pitchFamily="34" charset="0"/>
                <a:cs typeface="Segoe UI" pitchFamily="34" charset="0"/>
              </a:rPr>
              <a:t>api</a:t>
            </a:r>
            <a:r>
              <a:rPr lang="en-US" sz="1836" dirty="0">
                <a:solidFill>
                  <a:schemeClr val="bg1"/>
                </a:solidFill>
                <a:latin typeface="Segoe UI" pitchFamily="34" charset="0"/>
                <a:ea typeface="Segoe UI" pitchFamily="34" charset="0"/>
                <a:cs typeface="Segoe UI" pitchFamily="34" charset="0"/>
              </a:rPr>
              <a:t>  is new alias for </a:t>
            </a:r>
            <a:r>
              <a:rPr lang="en-US" sz="1836" b="1" dirty="0">
                <a:solidFill>
                  <a:schemeClr val="bg1"/>
                </a:solidFill>
                <a:latin typeface="Segoe UI" pitchFamily="34" charset="0"/>
                <a:ea typeface="Segoe UI" pitchFamily="34" charset="0"/>
                <a:cs typeface="Segoe UI" pitchFamily="34" charset="0"/>
              </a:rPr>
              <a:t>_</a:t>
            </a:r>
            <a:r>
              <a:rPr lang="en-US" sz="1836" b="1" dirty="0" err="1">
                <a:solidFill>
                  <a:schemeClr val="bg1"/>
                </a:solidFill>
                <a:latin typeface="Segoe UI" pitchFamily="34" charset="0"/>
                <a:ea typeface="Segoe UI" pitchFamily="34" charset="0"/>
                <a:cs typeface="Segoe UI" pitchFamily="34" charset="0"/>
              </a:rPr>
              <a:t>vti_bin</a:t>
            </a:r>
            <a:r>
              <a:rPr lang="en-US" sz="1836" b="1" dirty="0">
                <a:solidFill>
                  <a:schemeClr val="bg1"/>
                </a:solidFill>
                <a:latin typeface="Segoe UI" pitchFamily="34" charset="0"/>
                <a:ea typeface="Segoe UI" pitchFamily="34" charset="0"/>
                <a:cs typeface="Segoe UI" pitchFamily="34" charset="0"/>
              </a:rPr>
              <a:t>/client.svc</a:t>
            </a:r>
          </a:p>
        </p:txBody>
      </p:sp>
      <p:sp>
        <p:nvSpPr>
          <p:cNvPr id="14" name="Down Arrow 13"/>
          <p:cNvSpPr/>
          <p:nvPr/>
        </p:nvSpPr>
        <p:spPr>
          <a:xfrm rot="10800000">
            <a:off x="2673227" y="2840944"/>
            <a:ext cx="1670150" cy="2016853"/>
          </a:xfrm>
          <a:prstGeom prst="downArrow">
            <a:avLst>
              <a:gd name="adj1" fmla="val 51994"/>
              <a:gd name="adj2" fmla="val 52111"/>
            </a:avLst>
          </a:prstGeom>
        </p:spPr>
        <p:style>
          <a:lnRef idx="2">
            <a:schemeClr val="accent1">
              <a:shade val="50000"/>
            </a:schemeClr>
          </a:lnRef>
          <a:fillRef idx="1">
            <a:schemeClr val="accent1"/>
          </a:fillRef>
          <a:effectRef idx="0">
            <a:schemeClr val="accent1"/>
          </a:effectRef>
          <a:fontRef idx="minor">
            <a:schemeClr val="lt1"/>
          </a:fontRef>
        </p:style>
        <p:txBody>
          <a:bodyPr lIns="119525" tIns="59762" rIns="119525" bIns="59762" rtlCol="0" anchor="ctr"/>
          <a:lstStyle/>
          <a:p>
            <a:pPr algn="ctr" defTabSz="896560"/>
            <a:endParaRPr lang="en-US" sz="1836" dirty="0">
              <a:solidFill>
                <a:prstClr val="white"/>
              </a:solidFill>
            </a:endParaRPr>
          </a:p>
        </p:txBody>
      </p:sp>
      <p:sp>
        <p:nvSpPr>
          <p:cNvPr id="15" name="TextBox 14"/>
          <p:cNvSpPr txBox="1"/>
          <p:nvPr/>
        </p:nvSpPr>
        <p:spPr>
          <a:xfrm>
            <a:off x="2832622" y="3352918"/>
            <a:ext cx="1346743" cy="623008"/>
          </a:xfrm>
          <a:prstGeom prst="rect">
            <a:avLst/>
          </a:prstGeom>
          <a:noFill/>
        </p:spPr>
        <p:txBody>
          <a:bodyPr wrap="square" lIns="119525" tIns="59762" rIns="119525" bIns="59762" rtlCol="0">
            <a:spAutoFit/>
          </a:bodyPr>
          <a:lstStyle/>
          <a:p>
            <a:pPr algn="ctr" defTabSz="896560"/>
            <a:r>
              <a:rPr lang="en-US" sz="1632" b="1" dirty="0">
                <a:solidFill>
                  <a:schemeClr val="bg1"/>
                </a:solidFill>
              </a:rPr>
              <a:t>REST / OData</a:t>
            </a:r>
          </a:p>
        </p:txBody>
      </p:sp>
      <p:sp>
        <p:nvSpPr>
          <p:cNvPr id="16" name="TextBox 15"/>
          <p:cNvSpPr txBox="1"/>
          <p:nvPr/>
        </p:nvSpPr>
        <p:spPr>
          <a:xfrm>
            <a:off x="6347912" y="3044969"/>
            <a:ext cx="1346743" cy="633009"/>
          </a:xfrm>
          <a:prstGeom prst="rect">
            <a:avLst/>
          </a:prstGeom>
          <a:noFill/>
        </p:spPr>
        <p:txBody>
          <a:bodyPr wrap="square" lIns="119525" tIns="59762" rIns="119525" bIns="59762" rtlCol="0">
            <a:spAutoFit/>
          </a:bodyPr>
          <a:lstStyle>
            <a:defPPr>
              <a:defRPr lang="en-US"/>
            </a:defPPr>
            <a:lvl1pPr algn="ctr" defTabSz="879067">
              <a:defRPr sz="1600" b="1">
                <a:solidFill>
                  <a:schemeClr val="bg1"/>
                </a:solidFill>
              </a:defRPr>
            </a:lvl1pPr>
          </a:lstStyle>
          <a:p>
            <a:r>
              <a:rPr lang="en-US" sz="1632" dirty="0"/>
              <a:t>Execute Query</a:t>
            </a:r>
          </a:p>
        </p:txBody>
      </p:sp>
      <p:sp>
        <p:nvSpPr>
          <p:cNvPr id="17" name="Footer Placeholder 3"/>
          <p:cNvSpPr>
            <a:spLocks noGrp="1"/>
          </p:cNvSpPr>
          <p:nvPr>
            <p:ph type="ftr" sz="quarter" idx="11"/>
          </p:nvPr>
        </p:nvSpPr>
        <p:spPr>
          <a:xfrm>
            <a:off x="7964488" y="295272"/>
            <a:ext cx="4197350" cy="371475"/>
          </a:xfr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Add-in basics</a:t>
            </a:r>
          </a:p>
          <a:p>
            <a:pPr>
              <a:defRPr/>
            </a:pPr>
            <a:endParaRPr lang="en-US" dirty="0"/>
          </a:p>
        </p:txBody>
      </p:sp>
    </p:spTree>
    <p:extLst>
      <p:ext uri="{BB962C8B-B14F-4D97-AF65-F5344CB8AC3E}">
        <p14:creationId xmlns:p14="http://schemas.microsoft.com/office/powerpoint/2010/main" val="299009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195</TotalTime>
  <Words>2217</Words>
  <Application>Microsoft Office PowerPoint</Application>
  <PresentationFormat>Custom</PresentationFormat>
  <Paragraphs>248</Paragraphs>
  <Slides>25</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Calibri</vt:lpstr>
      <vt:lpstr>Consolas</vt:lpstr>
      <vt:lpstr>Segoe Condensed</vt:lpstr>
      <vt:lpstr>Segoe Light</vt:lpstr>
      <vt:lpstr>Segoe UI</vt:lpstr>
      <vt:lpstr>Segoe UI Black</vt:lpstr>
      <vt:lpstr>Segoe UI Light</vt:lpstr>
      <vt:lpstr>Segoe UI Semibold</vt:lpstr>
      <vt:lpstr>Segoe UI Semilight</vt:lpstr>
      <vt:lpstr>Wingdings</vt:lpstr>
      <vt:lpstr>6-30540_Office_365_CloudRoadShow</vt:lpstr>
      <vt:lpstr>Office 365 development</vt:lpstr>
      <vt:lpstr>Moving Full Trust Code to the Cloud Using Repeatable Patterns and Best Practices</vt:lpstr>
      <vt:lpstr>Agenda </vt:lpstr>
      <vt:lpstr>PowerPoint Presentation</vt:lpstr>
      <vt:lpstr>PowerPoint Presentation</vt:lpstr>
      <vt:lpstr>The App Proposition…</vt:lpstr>
      <vt:lpstr>PowerPoint Presentation</vt:lpstr>
      <vt:lpstr>App Hosting</vt:lpstr>
      <vt:lpstr>SharePoint 2013 Remote API</vt:lpstr>
      <vt:lpstr>Surfacing Apps (User Experience)</vt:lpstr>
      <vt:lpstr>PowerPoint Presentation</vt:lpstr>
      <vt:lpstr>Common Customization Requests</vt:lpstr>
      <vt:lpstr>PowerPoint Presentation</vt:lpstr>
      <vt:lpstr>User Experiences</vt:lpstr>
      <vt:lpstr>User Experience in Provider-hosted add-in</vt:lpstr>
      <vt:lpstr>Timer Jobs via add-ins</vt:lpstr>
      <vt:lpstr>Timer Jobs via add-in model</vt:lpstr>
      <vt:lpstr>SharePoint Delegate Controls</vt:lpstr>
      <vt:lpstr>JavaScript embedding with user custom action</vt:lpstr>
      <vt:lpstr>Site Templates and Provisioning</vt:lpstr>
      <vt:lpstr>Site templates and provisioning</vt:lpstr>
      <vt:lpstr>Agenda </vt:lpstr>
      <vt:lpstr>Further reading…</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Taylor Denning</dc:creator>
  <cp:keywords>MSVID, Brand Guidelines, Branding, Visual Identity, grid</cp:keywords>
  <dc:description>Template: _x000d_
Formatting: _x000d_
Audience Type:</dc:description>
  <cp:lastModifiedBy>Vesa Juvonen</cp:lastModifiedBy>
  <cp:revision>57</cp:revision>
  <dcterms:created xsi:type="dcterms:W3CDTF">2016-01-18T21:46:24Z</dcterms:created>
  <dcterms:modified xsi:type="dcterms:W3CDTF">2017-01-02T09:19:02Z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