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9"/>
  </p:notesMasterIdLst>
  <p:handoutMasterIdLst>
    <p:handoutMasterId r:id="rId30"/>
  </p:handoutMasterIdLst>
  <p:sldIdLst>
    <p:sldId id="1338" r:id="rId5"/>
    <p:sldId id="1457" r:id="rId6"/>
    <p:sldId id="1458" r:id="rId7"/>
    <p:sldId id="1459" r:id="rId8"/>
    <p:sldId id="1460" r:id="rId9"/>
    <p:sldId id="1461" r:id="rId10"/>
    <p:sldId id="1462" r:id="rId11"/>
    <p:sldId id="1463" r:id="rId12"/>
    <p:sldId id="1465" r:id="rId13"/>
    <p:sldId id="1466" r:id="rId14"/>
    <p:sldId id="1467" r:id="rId15"/>
    <p:sldId id="1469" r:id="rId16"/>
    <p:sldId id="1471" r:id="rId17"/>
    <p:sldId id="1472" r:id="rId18"/>
    <p:sldId id="1473" r:id="rId19"/>
    <p:sldId id="1474" r:id="rId20"/>
    <p:sldId id="1476" r:id="rId21"/>
    <p:sldId id="1477" r:id="rId22"/>
    <p:sldId id="1478" r:id="rId23"/>
    <p:sldId id="1479" r:id="rId24"/>
    <p:sldId id="1480" r:id="rId25"/>
    <p:sldId id="1326" r:id="rId26"/>
    <p:sldId id="1481" r:id="rId27"/>
    <p:sldId id="1482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2956" autoAdjust="0"/>
  </p:normalViewPr>
  <p:slideViewPr>
    <p:cSldViewPr snapToGrid="0">
      <p:cViewPr varScale="1">
        <p:scale>
          <a:sx n="75" d="100"/>
          <a:sy n="75" d="100"/>
        </p:scale>
        <p:origin x="730" y="48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49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Office 365 </a:t>
            </a:r>
            <a:r>
              <a:rPr lang="en-US" dirty="0" err="1" smtClean="0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1/21/2016 1:02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Office 365 </a:t>
            </a:r>
            <a:r>
              <a:rPr lang="en-US" dirty="0" err="1" smtClean="0"/>
              <a:t>CloudRoadShow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1/21/2016 1:02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1/21/2016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6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Add</a:t>
            </a:r>
            <a:r>
              <a:rPr lang="en-US" sz="1200" baseline="0" dirty="0" smtClean="0"/>
              <a:t> call-outs as appropriate to this slide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baseline="0" dirty="0" smtClean="0"/>
              <a:t>Design for mobile first, touch experience. Fabric helps here. Test across platforms/browsers</a:t>
            </a:r>
            <a:endParaRPr lang="en-US" sz="12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Use Office UI Fabric for custom HTML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Icons – Use fabric</a:t>
            </a:r>
            <a:r>
              <a:rPr lang="en-US" sz="1200" baseline="0" dirty="0" smtClean="0"/>
              <a:t> icons for a style that fits with Office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Typography – Use the typographic ramp provided in fabric to</a:t>
            </a:r>
            <a:r>
              <a:rPr lang="en-US" sz="1200" baseline="0" dirty="0" smtClean="0"/>
              <a:t> create layout hierarchy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Color – Use the Fabric neutral and theme colors to accent</a:t>
            </a:r>
            <a:r>
              <a:rPr lang="en-US" sz="1200" baseline="0" dirty="0" smtClean="0"/>
              <a:t> your add-in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Use Office UI Fabric Components – reusable </a:t>
            </a:r>
            <a:r>
              <a:rPr lang="en-US" sz="1200" baseline="0" dirty="0" err="1" smtClean="0"/>
              <a:t>layotus</a:t>
            </a:r>
            <a:r>
              <a:rPr lang="en-US" sz="1200" baseline="0" dirty="0" smtClean="0"/>
              <a:t> for common UI elements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Search boxes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App bar overflows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For</a:t>
            </a:r>
            <a:r>
              <a:rPr lang="en-US" sz="1200" baseline="0" dirty="0" smtClean="0"/>
              <a:t> content add-ins and </a:t>
            </a:r>
            <a:r>
              <a:rPr lang="en-US" sz="1200" dirty="0" smtClean="0"/>
              <a:t>match default theme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Use</a:t>
            </a:r>
            <a:r>
              <a:rPr lang="en-US" sz="1200" baseline="0" dirty="0" smtClean="0"/>
              <a:t> Calibri for content font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Choose neutral colors for data labels – allow the content to shine not your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Follow accent colors of common chart objects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Give your UI space, use margins and padding to avoid visual bugs that lead to less confidence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aseline="0" dirty="0" smtClean="0"/>
              <a:t>Fit within window even at 768px height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4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1/21/2016 1:02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9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2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9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4A09-C4C4-43EF-AA39-4C12590A6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13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57993" y="3089395"/>
            <a:ext cx="4511783" cy="3608268"/>
            <a:chOff x="6527800" y="2483620"/>
            <a:chExt cx="5473700" cy="4377555"/>
          </a:xfrm>
        </p:grpSpPr>
        <p:grpSp>
          <p:nvGrpSpPr>
            <p:cNvPr id="8" name="Group 7"/>
            <p:cNvGrpSpPr/>
            <p:nvPr/>
          </p:nvGrpSpPr>
          <p:grpSpPr>
            <a:xfrm flipH="1">
              <a:off x="8613773" y="2483620"/>
              <a:ext cx="1958976" cy="4377555"/>
              <a:chOff x="8956675" y="449263"/>
              <a:chExt cx="2063751" cy="4611687"/>
            </a:xfrm>
          </p:grpSpPr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9283700" y="3189288"/>
                <a:ext cx="895350" cy="1662112"/>
              </a:xfrm>
              <a:custGeom>
                <a:avLst/>
                <a:gdLst>
                  <a:gd name="T0" fmla="*/ 0 w 564"/>
                  <a:gd name="T1" fmla="*/ 0 h 1047"/>
                  <a:gd name="T2" fmla="*/ 0 w 564"/>
                  <a:gd name="T3" fmla="*/ 0 h 1047"/>
                  <a:gd name="T4" fmla="*/ 146 w 564"/>
                  <a:gd name="T5" fmla="*/ 0 h 1047"/>
                  <a:gd name="T6" fmla="*/ 418 w 564"/>
                  <a:gd name="T7" fmla="*/ 0 h 1047"/>
                  <a:gd name="T8" fmla="*/ 564 w 564"/>
                  <a:gd name="T9" fmla="*/ 0 h 1047"/>
                  <a:gd name="T10" fmla="*/ 564 w 564"/>
                  <a:gd name="T11" fmla="*/ 158 h 1047"/>
                  <a:gd name="T12" fmla="*/ 564 w 564"/>
                  <a:gd name="T13" fmla="*/ 1047 h 1047"/>
                  <a:gd name="T14" fmla="*/ 418 w 564"/>
                  <a:gd name="T15" fmla="*/ 1047 h 1047"/>
                  <a:gd name="T16" fmla="*/ 418 w 564"/>
                  <a:gd name="T17" fmla="*/ 158 h 1047"/>
                  <a:gd name="T18" fmla="*/ 146 w 564"/>
                  <a:gd name="T19" fmla="*/ 158 h 1047"/>
                  <a:gd name="T20" fmla="*/ 146 w 564"/>
                  <a:gd name="T21" fmla="*/ 1047 h 1047"/>
                  <a:gd name="T22" fmla="*/ 0 w 564"/>
                  <a:gd name="T23" fmla="*/ 1047 h 1047"/>
                  <a:gd name="T24" fmla="*/ 0 w 564"/>
                  <a:gd name="T25" fmla="*/ 158 h 1047"/>
                  <a:gd name="T26" fmla="*/ 0 w 564"/>
                  <a:gd name="T27" fmla="*/ 158 h 1047"/>
                  <a:gd name="T28" fmla="*/ 0 w 564"/>
                  <a:gd name="T29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1047">
                    <a:moveTo>
                      <a:pt x="0" y="0"/>
                    </a:moveTo>
                    <a:lnTo>
                      <a:pt x="0" y="0"/>
                    </a:lnTo>
                    <a:lnTo>
                      <a:pt x="146" y="0"/>
                    </a:lnTo>
                    <a:lnTo>
                      <a:pt x="418" y="0"/>
                    </a:lnTo>
                    <a:lnTo>
                      <a:pt x="564" y="0"/>
                    </a:lnTo>
                    <a:lnTo>
                      <a:pt x="564" y="158"/>
                    </a:lnTo>
                    <a:lnTo>
                      <a:pt x="564" y="1047"/>
                    </a:lnTo>
                    <a:lnTo>
                      <a:pt x="418" y="1047"/>
                    </a:lnTo>
                    <a:lnTo>
                      <a:pt x="418" y="158"/>
                    </a:lnTo>
                    <a:lnTo>
                      <a:pt x="146" y="158"/>
                    </a:lnTo>
                    <a:lnTo>
                      <a:pt x="146" y="1047"/>
                    </a:lnTo>
                    <a:lnTo>
                      <a:pt x="0" y="1047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2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9283700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8956675" y="1819275"/>
                <a:ext cx="1558925" cy="1370012"/>
              </a:xfrm>
              <a:custGeom>
                <a:avLst/>
                <a:gdLst>
                  <a:gd name="T0" fmla="*/ 31 w 148"/>
                  <a:gd name="T1" fmla="*/ 0 h 131"/>
                  <a:gd name="T2" fmla="*/ 116 w 148"/>
                  <a:gd name="T3" fmla="*/ 0 h 131"/>
                  <a:gd name="T4" fmla="*/ 148 w 148"/>
                  <a:gd name="T5" fmla="*/ 27 h 131"/>
                  <a:gd name="T6" fmla="*/ 148 w 148"/>
                  <a:gd name="T7" fmla="*/ 49 h 131"/>
                  <a:gd name="T8" fmla="*/ 116 w 148"/>
                  <a:gd name="T9" fmla="*/ 49 h 131"/>
                  <a:gd name="T10" fmla="*/ 116 w 148"/>
                  <a:gd name="T11" fmla="*/ 131 h 131"/>
                  <a:gd name="T12" fmla="*/ 31 w 148"/>
                  <a:gd name="T13" fmla="*/ 131 h 131"/>
                  <a:gd name="T14" fmla="*/ 31 w 148"/>
                  <a:gd name="T15" fmla="*/ 49 h 131"/>
                  <a:gd name="T16" fmla="*/ 0 w 148"/>
                  <a:gd name="T17" fmla="*/ 49 h 131"/>
                  <a:gd name="T18" fmla="*/ 0 w 148"/>
                  <a:gd name="T19" fmla="*/ 27 h 131"/>
                  <a:gd name="T20" fmla="*/ 31 w 148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31">
                    <a:moveTo>
                      <a:pt x="31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0"/>
                      <a:pt x="148" y="12"/>
                      <a:pt x="148" y="27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16" y="49"/>
                      <a:pt x="116" y="49"/>
                      <a:pt x="116" y="4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4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Freeform 39"/>
              <p:cNvSpPr>
                <a:spLocks/>
              </p:cNvSpPr>
              <p:nvPr/>
            </p:nvSpPr>
            <p:spPr bwMode="auto">
              <a:xfrm>
                <a:off x="10231438" y="2332038"/>
                <a:ext cx="547688" cy="709612"/>
              </a:xfrm>
              <a:custGeom>
                <a:avLst/>
                <a:gdLst>
                  <a:gd name="T0" fmla="*/ 19 w 52"/>
                  <a:gd name="T1" fmla="*/ 68 h 68"/>
                  <a:gd name="T2" fmla="*/ 52 w 52"/>
                  <a:gd name="T3" fmla="*/ 68 h 68"/>
                  <a:gd name="T4" fmla="*/ 52 w 52"/>
                  <a:gd name="T5" fmla="*/ 48 h 68"/>
                  <a:gd name="T6" fmla="*/ 22 w 52"/>
                  <a:gd name="T7" fmla="*/ 48 h 68"/>
                  <a:gd name="T8" fmla="*/ 22 w 52"/>
                  <a:gd name="T9" fmla="*/ 0 h 68"/>
                  <a:gd name="T10" fmla="*/ 0 w 52"/>
                  <a:gd name="T11" fmla="*/ 0 h 68"/>
                  <a:gd name="T12" fmla="*/ 0 w 52"/>
                  <a:gd name="T13" fmla="*/ 51 h 68"/>
                  <a:gd name="T14" fmla="*/ 19 w 52"/>
                  <a:gd name="T1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8">
                    <a:moveTo>
                      <a:pt x="19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0"/>
                      <a:pt x="8" y="68"/>
                      <a:pt x="19" y="68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Rectangle 40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1222375"/>
              </a:xfrm>
              <a:prstGeom prst="rect">
                <a:avLst/>
              </a:pr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41"/>
              <p:cNvSpPr>
                <a:spLocks/>
              </p:cNvSpPr>
              <p:nvPr/>
            </p:nvSpPr>
            <p:spPr bwMode="auto">
              <a:xfrm>
                <a:off x="8999538" y="3355975"/>
                <a:ext cx="241300" cy="407987"/>
              </a:xfrm>
              <a:custGeom>
                <a:avLst/>
                <a:gdLst>
                  <a:gd name="T0" fmla="*/ 23 w 23"/>
                  <a:gd name="T1" fmla="*/ 0 h 39"/>
                  <a:gd name="T2" fmla="*/ 23 w 23"/>
                  <a:gd name="T3" fmla="*/ 39 h 39"/>
                  <a:gd name="T4" fmla="*/ 0 w 23"/>
                  <a:gd name="T5" fmla="*/ 19 h 39"/>
                  <a:gd name="T6" fmla="*/ 23 w 2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9">
                    <a:moveTo>
                      <a:pt x="23" y="0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10" y="39"/>
                      <a:pt x="0" y="30"/>
                      <a:pt x="0" y="19"/>
                    </a:cubicBezTo>
                    <a:cubicBezTo>
                      <a:pt x="0" y="8"/>
                      <a:pt x="10" y="0"/>
                      <a:pt x="23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Freeform 42"/>
              <p:cNvSpPr>
                <a:spLocks/>
              </p:cNvSpPr>
              <p:nvPr/>
            </p:nvSpPr>
            <p:spPr bwMode="auto">
              <a:xfrm>
                <a:off x="10536238" y="2833688"/>
                <a:ext cx="484188" cy="207962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23 w 46"/>
                  <a:gd name="T5" fmla="*/ 20 h 20"/>
                  <a:gd name="T6" fmla="*/ 0 w 4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11"/>
                      <a:pt x="36" y="20"/>
                      <a:pt x="23" y="20"/>
                    </a:cubicBezTo>
                    <a:cubicBezTo>
                      <a:pt x="10" y="20"/>
                      <a:pt x="0" y="11"/>
                      <a:pt x="0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>
                <a:off x="10231438" y="2332038"/>
                <a:ext cx="231775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9947275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366712"/>
              </a:xfrm>
              <a:custGeom>
                <a:avLst/>
                <a:gdLst>
                  <a:gd name="T0" fmla="*/ 0 w 49"/>
                  <a:gd name="T1" fmla="*/ 27 h 35"/>
                  <a:gd name="T2" fmla="*/ 26 w 49"/>
                  <a:gd name="T3" fmla="*/ 35 h 35"/>
                  <a:gd name="T4" fmla="*/ 49 w 49"/>
                  <a:gd name="T5" fmla="*/ 27 h 35"/>
                  <a:gd name="T6" fmla="*/ 49 w 49"/>
                  <a:gd name="T7" fmla="*/ 0 h 35"/>
                  <a:gd name="T8" fmla="*/ 0 w 49"/>
                  <a:gd name="T9" fmla="*/ 0 h 35"/>
                  <a:gd name="T10" fmla="*/ 0 w 49"/>
                  <a:gd name="T11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5">
                    <a:moveTo>
                      <a:pt x="0" y="27"/>
                    </a:moveTo>
                    <a:cubicBezTo>
                      <a:pt x="0" y="33"/>
                      <a:pt x="26" y="35"/>
                      <a:pt x="26" y="35"/>
                    </a:cubicBezTo>
                    <a:cubicBezTo>
                      <a:pt x="26" y="35"/>
                      <a:pt x="49" y="32"/>
                      <a:pt x="49" y="27"/>
                    </a:cubicBezTo>
                    <a:cubicBezTo>
                      <a:pt x="49" y="22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2"/>
                      <a:pt x="0" y="27"/>
                    </a:cubicBezTo>
                    <a:close/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188912"/>
              </a:xfrm>
              <a:custGeom>
                <a:avLst/>
                <a:gdLst>
                  <a:gd name="T0" fmla="*/ 0 w 49"/>
                  <a:gd name="T1" fmla="*/ 14 h 18"/>
                  <a:gd name="T2" fmla="*/ 26 w 49"/>
                  <a:gd name="T3" fmla="*/ 18 h 18"/>
                  <a:gd name="T4" fmla="*/ 49 w 49"/>
                  <a:gd name="T5" fmla="*/ 14 h 18"/>
                  <a:gd name="T6" fmla="*/ 49 w 49"/>
                  <a:gd name="T7" fmla="*/ 0 h 18"/>
                  <a:gd name="T8" fmla="*/ 0 w 49"/>
                  <a:gd name="T9" fmla="*/ 0 h 18"/>
                  <a:gd name="T10" fmla="*/ 0 w 49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8">
                    <a:moveTo>
                      <a:pt x="0" y="14"/>
                    </a:moveTo>
                    <a:cubicBezTo>
                      <a:pt x="0" y="16"/>
                      <a:pt x="26" y="18"/>
                      <a:pt x="26" y="18"/>
                    </a:cubicBezTo>
                    <a:cubicBezTo>
                      <a:pt x="26" y="18"/>
                      <a:pt x="49" y="16"/>
                      <a:pt x="49" y="14"/>
                    </a:cubicBezTo>
                    <a:cubicBezTo>
                      <a:pt x="49" y="11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9315450" y="554038"/>
                <a:ext cx="831850" cy="1139825"/>
              </a:xfrm>
              <a:custGeom>
                <a:avLst/>
                <a:gdLst>
                  <a:gd name="T0" fmla="*/ 77 w 79"/>
                  <a:gd name="T1" fmla="*/ 27 h 109"/>
                  <a:gd name="T2" fmla="*/ 62 w 79"/>
                  <a:gd name="T3" fmla="*/ 0 h 109"/>
                  <a:gd name="T4" fmla="*/ 20 w 79"/>
                  <a:gd name="T5" fmla="*/ 0 h 109"/>
                  <a:gd name="T6" fmla="*/ 7 w 79"/>
                  <a:gd name="T7" fmla="*/ 25 h 109"/>
                  <a:gd name="T8" fmla="*/ 7 w 79"/>
                  <a:gd name="T9" fmla="*/ 39 h 109"/>
                  <a:gd name="T10" fmla="*/ 0 w 79"/>
                  <a:gd name="T11" fmla="*/ 41 h 109"/>
                  <a:gd name="T12" fmla="*/ 0 w 79"/>
                  <a:gd name="T13" fmla="*/ 43 h 109"/>
                  <a:gd name="T14" fmla="*/ 0 w 79"/>
                  <a:gd name="T15" fmla="*/ 55 h 109"/>
                  <a:gd name="T16" fmla="*/ 1 w 79"/>
                  <a:gd name="T17" fmla="*/ 62 h 109"/>
                  <a:gd name="T18" fmla="*/ 1 w 79"/>
                  <a:gd name="T19" fmla="*/ 90 h 109"/>
                  <a:gd name="T20" fmla="*/ 45 w 79"/>
                  <a:gd name="T21" fmla="*/ 109 h 109"/>
                  <a:gd name="T22" fmla="*/ 79 w 79"/>
                  <a:gd name="T23" fmla="*/ 90 h 109"/>
                  <a:gd name="T24" fmla="*/ 79 w 79"/>
                  <a:gd name="T25" fmla="*/ 74 h 109"/>
                  <a:gd name="T26" fmla="*/ 77 w 79"/>
                  <a:gd name="T27" fmla="*/ 2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09">
                    <a:moveTo>
                      <a:pt x="77" y="27"/>
                    </a:moveTo>
                    <a:cubicBezTo>
                      <a:pt x="77" y="24"/>
                      <a:pt x="71" y="0"/>
                      <a:pt x="6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7" y="17"/>
                      <a:pt x="7" y="2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7"/>
                      <a:pt x="0" y="51"/>
                      <a:pt x="0" y="55"/>
                    </a:cubicBezTo>
                    <a:cubicBezTo>
                      <a:pt x="0" y="57"/>
                      <a:pt x="0" y="60"/>
                      <a:pt x="1" y="62"/>
                    </a:cubicBezTo>
                    <a:cubicBezTo>
                      <a:pt x="1" y="61"/>
                      <a:pt x="1" y="90"/>
                      <a:pt x="1" y="90"/>
                    </a:cubicBezTo>
                    <a:cubicBezTo>
                      <a:pt x="6" y="109"/>
                      <a:pt x="32" y="109"/>
                      <a:pt x="45" y="109"/>
                    </a:cubicBezTo>
                    <a:cubicBezTo>
                      <a:pt x="58" y="109"/>
                      <a:pt x="76" y="103"/>
                      <a:pt x="79" y="9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79" y="74"/>
                      <a:pt x="79" y="34"/>
                      <a:pt x="77" y="27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9663113" y="1411288"/>
                <a:ext cx="157163" cy="41275"/>
              </a:xfrm>
              <a:custGeom>
                <a:avLst/>
                <a:gdLst>
                  <a:gd name="T0" fmla="*/ 15 w 15"/>
                  <a:gd name="T1" fmla="*/ 0 h 4"/>
                  <a:gd name="T2" fmla="*/ 8 w 15"/>
                  <a:gd name="T3" fmla="*/ 4 h 4"/>
                  <a:gd name="T4" fmla="*/ 0 w 15"/>
                  <a:gd name="T5" fmla="*/ 0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5" y="2"/>
                      <a:pt x="12" y="4"/>
                      <a:pt x="8" y="4"/>
                    </a:cubicBezTo>
                    <a:cubicBezTo>
                      <a:pt x="3" y="4"/>
                      <a:pt x="0" y="2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9324975" y="1192213"/>
                <a:ext cx="74613" cy="125412"/>
              </a:xfrm>
              <a:custGeom>
                <a:avLst/>
                <a:gdLst>
                  <a:gd name="T0" fmla="*/ 7 w 7"/>
                  <a:gd name="T1" fmla="*/ 0 h 12"/>
                  <a:gd name="T2" fmla="*/ 4 w 7"/>
                  <a:gd name="T3" fmla="*/ 4 h 12"/>
                  <a:gd name="T4" fmla="*/ 0 w 7"/>
                  <a:gd name="T5" fmla="*/ 8 h 12"/>
                  <a:gd name="T6" fmla="*/ 0 w 7"/>
                  <a:gd name="T7" fmla="*/ 12 h 12"/>
                  <a:gd name="T8" fmla="*/ 0 w 7"/>
                  <a:gd name="T9" fmla="*/ 12 h 12"/>
                  <a:gd name="T10" fmla="*/ 3 w 7"/>
                  <a:gd name="T11" fmla="*/ 11 h 12"/>
                  <a:gd name="T12" fmla="*/ 3 w 7"/>
                  <a:gd name="T13" fmla="*/ 11 h 12"/>
                  <a:gd name="T14" fmla="*/ 4 w 7"/>
                  <a:gd name="T15" fmla="*/ 10 h 12"/>
                  <a:gd name="T16" fmla="*/ 7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3" y="6"/>
                      <a:pt x="2" y="7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7" y="5"/>
                      <a:pt x="7" y="0"/>
                      <a:pt x="7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9263063" y="449263"/>
                <a:ext cx="936625" cy="679450"/>
              </a:xfrm>
              <a:custGeom>
                <a:avLst/>
                <a:gdLst>
                  <a:gd name="T0" fmla="*/ 88 w 89"/>
                  <a:gd name="T1" fmla="*/ 29 h 65"/>
                  <a:gd name="T2" fmla="*/ 46 w 89"/>
                  <a:gd name="T3" fmla="*/ 0 h 65"/>
                  <a:gd name="T4" fmla="*/ 46 w 89"/>
                  <a:gd name="T5" fmla="*/ 0 h 65"/>
                  <a:gd name="T6" fmla="*/ 46 w 89"/>
                  <a:gd name="T7" fmla="*/ 0 h 65"/>
                  <a:gd name="T8" fmla="*/ 45 w 89"/>
                  <a:gd name="T9" fmla="*/ 0 h 65"/>
                  <a:gd name="T10" fmla="*/ 44 w 89"/>
                  <a:gd name="T11" fmla="*/ 0 h 65"/>
                  <a:gd name="T12" fmla="*/ 43 w 89"/>
                  <a:gd name="T13" fmla="*/ 0 h 65"/>
                  <a:gd name="T14" fmla="*/ 43 w 89"/>
                  <a:gd name="T15" fmla="*/ 0 h 65"/>
                  <a:gd name="T16" fmla="*/ 2 w 89"/>
                  <a:gd name="T17" fmla="*/ 29 h 65"/>
                  <a:gd name="T18" fmla="*/ 2 w 89"/>
                  <a:gd name="T19" fmla="*/ 52 h 65"/>
                  <a:gd name="T20" fmla="*/ 5 w 89"/>
                  <a:gd name="T21" fmla="*/ 54 h 65"/>
                  <a:gd name="T22" fmla="*/ 5 w 89"/>
                  <a:gd name="T23" fmla="*/ 54 h 65"/>
                  <a:gd name="T24" fmla="*/ 11 w 89"/>
                  <a:gd name="T25" fmla="*/ 65 h 65"/>
                  <a:gd name="T26" fmla="*/ 12 w 89"/>
                  <a:gd name="T27" fmla="*/ 34 h 65"/>
                  <a:gd name="T28" fmla="*/ 45 w 89"/>
                  <a:gd name="T29" fmla="*/ 16 h 65"/>
                  <a:gd name="T30" fmla="*/ 78 w 89"/>
                  <a:gd name="T31" fmla="*/ 34 h 65"/>
                  <a:gd name="T32" fmla="*/ 79 w 89"/>
                  <a:gd name="T33" fmla="*/ 65 h 65"/>
                  <a:gd name="T34" fmla="*/ 84 w 89"/>
                  <a:gd name="T35" fmla="*/ 54 h 65"/>
                  <a:gd name="T36" fmla="*/ 84 w 89"/>
                  <a:gd name="T37" fmla="*/ 54 h 65"/>
                  <a:gd name="T38" fmla="*/ 88 w 89"/>
                  <a:gd name="T39" fmla="*/ 52 h 65"/>
                  <a:gd name="T40" fmla="*/ 88 w 89"/>
                  <a:gd name="T41" fmla="*/ 2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65">
                    <a:moveTo>
                      <a:pt x="88" y="29"/>
                    </a:moveTo>
                    <a:cubicBezTo>
                      <a:pt x="86" y="11"/>
                      <a:pt x="71" y="1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1"/>
                      <a:pt x="4" y="11"/>
                      <a:pt x="2" y="29"/>
                    </a:cubicBezTo>
                    <a:cubicBezTo>
                      <a:pt x="1" y="33"/>
                      <a:pt x="0" y="52"/>
                      <a:pt x="2" y="52"/>
                    </a:cubicBezTo>
                    <a:cubicBezTo>
                      <a:pt x="3" y="53"/>
                      <a:pt x="5" y="54"/>
                      <a:pt x="5" y="54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9" y="56"/>
                      <a:pt x="11" y="60"/>
                      <a:pt x="11" y="65"/>
                    </a:cubicBezTo>
                    <a:cubicBezTo>
                      <a:pt x="11" y="65"/>
                      <a:pt x="12" y="51"/>
                      <a:pt x="12" y="34"/>
                    </a:cubicBezTo>
                    <a:cubicBezTo>
                      <a:pt x="12" y="24"/>
                      <a:pt x="25" y="16"/>
                      <a:pt x="45" y="16"/>
                    </a:cubicBezTo>
                    <a:cubicBezTo>
                      <a:pt x="65" y="16"/>
                      <a:pt x="78" y="24"/>
                      <a:pt x="78" y="34"/>
                    </a:cubicBezTo>
                    <a:cubicBezTo>
                      <a:pt x="78" y="51"/>
                      <a:pt x="79" y="65"/>
                      <a:pt x="79" y="65"/>
                    </a:cubicBezTo>
                    <a:cubicBezTo>
                      <a:pt x="79" y="60"/>
                      <a:pt x="81" y="56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7" y="53"/>
                      <a:pt x="88" y="52"/>
                    </a:cubicBezTo>
                    <a:cubicBezTo>
                      <a:pt x="89" y="52"/>
                      <a:pt x="89" y="33"/>
                      <a:pt x="88" y="2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0072688" y="1192213"/>
                <a:ext cx="74613" cy="12541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8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10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0"/>
                      <a:pt x="2" y="10"/>
                    </a:cubicBezTo>
                    <a:cubicBezTo>
                      <a:pt x="0" y="5"/>
                      <a:pt x="0" y="0"/>
                      <a:pt x="0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9220200" y="962025"/>
                <a:ext cx="188913" cy="323850"/>
              </a:xfrm>
              <a:custGeom>
                <a:avLst/>
                <a:gdLst>
                  <a:gd name="T0" fmla="*/ 16 w 18"/>
                  <a:gd name="T1" fmla="*/ 14 h 31"/>
                  <a:gd name="T2" fmla="*/ 12 w 18"/>
                  <a:gd name="T3" fmla="*/ 30 h 31"/>
                  <a:gd name="T4" fmla="*/ 2 w 18"/>
                  <a:gd name="T5" fmla="*/ 17 h 31"/>
                  <a:gd name="T6" fmla="*/ 5 w 18"/>
                  <a:gd name="T7" fmla="*/ 1 h 31"/>
                  <a:gd name="T8" fmla="*/ 16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16" y="14"/>
                    </a:moveTo>
                    <a:cubicBezTo>
                      <a:pt x="18" y="22"/>
                      <a:pt x="16" y="29"/>
                      <a:pt x="12" y="30"/>
                    </a:cubicBezTo>
                    <a:cubicBezTo>
                      <a:pt x="8" y="31"/>
                      <a:pt x="4" y="25"/>
                      <a:pt x="2" y="17"/>
                    </a:cubicBezTo>
                    <a:cubicBezTo>
                      <a:pt x="0" y="10"/>
                      <a:pt x="1" y="2"/>
                      <a:pt x="5" y="1"/>
                    </a:cubicBezTo>
                    <a:cubicBezTo>
                      <a:pt x="9" y="0"/>
                      <a:pt x="14" y="6"/>
                      <a:pt x="16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0063163" y="962025"/>
                <a:ext cx="188913" cy="323850"/>
              </a:xfrm>
              <a:custGeom>
                <a:avLst/>
                <a:gdLst>
                  <a:gd name="T0" fmla="*/ 2 w 18"/>
                  <a:gd name="T1" fmla="*/ 14 h 31"/>
                  <a:gd name="T2" fmla="*/ 5 w 18"/>
                  <a:gd name="T3" fmla="*/ 30 h 31"/>
                  <a:gd name="T4" fmla="*/ 16 w 18"/>
                  <a:gd name="T5" fmla="*/ 17 h 31"/>
                  <a:gd name="T6" fmla="*/ 12 w 18"/>
                  <a:gd name="T7" fmla="*/ 1 h 31"/>
                  <a:gd name="T8" fmla="*/ 2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2" y="14"/>
                    </a:moveTo>
                    <a:cubicBezTo>
                      <a:pt x="0" y="22"/>
                      <a:pt x="1" y="29"/>
                      <a:pt x="5" y="30"/>
                    </a:cubicBezTo>
                    <a:cubicBezTo>
                      <a:pt x="9" y="31"/>
                      <a:pt x="14" y="25"/>
                      <a:pt x="16" y="17"/>
                    </a:cubicBezTo>
                    <a:cubicBezTo>
                      <a:pt x="18" y="10"/>
                      <a:pt x="16" y="2"/>
                      <a:pt x="12" y="1"/>
                    </a:cubicBezTo>
                    <a:cubicBezTo>
                      <a:pt x="9" y="0"/>
                      <a:pt x="4" y="6"/>
                      <a:pt x="2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9388475" y="919163"/>
                <a:ext cx="1588" cy="42862"/>
              </a:xfrm>
              <a:prstGeom prst="rect">
                <a:avLst/>
              </a:pr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9378950" y="857250"/>
                <a:ext cx="704850" cy="428625"/>
              </a:xfrm>
              <a:custGeom>
                <a:avLst/>
                <a:gdLst>
                  <a:gd name="T0" fmla="*/ 34 w 67"/>
                  <a:gd name="T1" fmla="*/ 0 h 41"/>
                  <a:gd name="T2" fmla="*/ 34 w 67"/>
                  <a:gd name="T3" fmla="*/ 0 h 41"/>
                  <a:gd name="T4" fmla="*/ 1 w 67"/>
                  <a:gd name="T5" fmla="*/ 5 h 41"/>
                  <a:gd name="T6" fmla="*/ 1 w 67"/>
                  <a:gd name="T7" fmla="*/ 6 h 41"/>
                  <a:gd name="T8" fmla="*/ 1 w 67"/>
                  <a:gd name="T9" fmla="*/ 10 h 41"/>
                  <a:gd name="T10" fmla="*/ 1 w 67"/>
                  <a:gd name="T11" fmla="*/ 10 h 41"/>
                  <a:gd name="T12" fmla="*/ 0 w 67"/>
                  <a:gd name="T13" fmla="*/ 22 h 41"/>
                  <a:gd name="T14" fmla="*/ 1 w 67"/>
                  <a:gd name="T15" fmla="*/ 24 h 41"/>
                  <a:gd name="T16" fmla="*/ 2 w 67"/>
                  <a:gd name="T17" fmla="*/ 33 h 41"/>
                  <a:gd name="T18" fmla="*/ 2 w 67"/>
                  <a:gd name="T19" fmla="*/ 32 h 41"/>
                  <a:gd name="T20" fmla="*/ 1 w 67"/>
                  <a:gd name="T21" fmla="*/ 36 h 41"/>
                  <a:gd name="T22" fmla="*/ 5 w 67"/>
                  <a:gd name="T23" fmla="*/ 38 h 41"/>
                  <a:gd name="T24" fmla="*/ 24 w 67"/>
                  <a:gd name="T25" fmla="*/ 41 h 41"/>
                  <a:gd name="T26" fmla="*/ 26 w 67"/>
                  <a:gd name="T27" fmla="*/ 41 h 41"/>
                  <a:gd name="T28" fmla="*/ 30 w 67"/>
                  <a:gd name="T29" fmla="*/ 36 h 41"/>
                  <a:gd name="T30" fmla="*/ 32 w 67"/>
                  <a:gd name="T31" fmla="*/ 30 h 41"/>
                  <a:gd name="T32" fmla="*/ 32 w 67"/>
                  <a:gd name="T33" fmla="*/ 30 h 41"/>
                  <a:gd name="T34" fmla="*/ 32 w 67"/>
                  <a:gd name="T35" fmla="*/ 30 h 41"/>
                  <a:gd name="T36" fmla="*/ 34 w 67"/>
                  <a:gd name="T37" fmla="*/ 30 h 41"/>
                  <a:gd name="T38" fmla="*/ 35 w 67"/>
                  <a:gd name="T39" fmla="*/ 30 h 41"/>
                  <a:gd name="T40" fmla="*/ 35 w 67"/>
                  <a:gd name="T41" fmla="*/ 30 h 41"/>
                  <a:gd name="T42" fmla="*/ 35 w 67"/>
                  <a:gd name="T43" fmla="*/ 30 h 41"/>
                  <a:gd name="T44" fmla="*/ 37 w 67"/>
                  <a:gd name="T45" fmla="*/ 36 h 41"/>
                  <a:gd name="T46" fmla="*/ 41 w 67"/>
                  <a:gd name="T47" fmla="*/ 41 h 41"/>
                  <a:gd name="T48" fmla="*/ 43 w 67"/>
                  <a:gd name="T49" fmla="*/ 41 h 41"/>
                  <a:gd name="T50" fmla="*/ 62 w 67"/>
                  <a:gd name="T51" fmla="*/ 38 h 41"/>
                  <a:gd name="T52" fmla="*/ 66 w 67"/>
                  <a:gd name="T53" fmla="*/ 36 h 41"/>
                  <a:gd name="T54" fmla="*/ 66 w 67"/>
                  <a:gd name="T55" fmla="*/ 32 h 41"/>
                  <a:gd name="T56" fmla="*/ 66 w 67"/>
                  <a:gd name="T57" fmla="*/ 33 h 41"/>
                  <a:gd name="T58" fmla="*/ 67 w 67"/>
                  <a:gd name="T59" fmla="*/ 24 h 41"/>
                  <a:gd name="T60" fmla="*/ 67 w 67"/>
                  <a:gd name="T61" fmla="*/ 22 h 41"/>
                  <a:gd name="T62" fmla="*/ 67 w 67"/>
                  <a:gd name="T63" fmla="*/ 5 h 41"/>
                  <a:gd name="T64" fmla="*/ 34 w 67"/>
                  <a:gd name="T6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1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11" y="0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5"/>
                      <a:pt x="0" y="19"/>
                      <a:pt x="0" y="22"/>
                    </a:cubicBezTo>
                    <a:cubicBezTo>
                      <a:pt x="0" y="23"/>
                      <a:pt x="1" y="23"/>
                      <a:pt x="1" y="24"/>
                    </a:cubicBezTo>
                    <a:cubicBezTo>
                      <a:pt x="2" y="27"/>
                      <a:pt x="2" y="30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4"/>
                      <a:pt x="1" y="36"/>
                    </a:cubicBezTo>
                    <a:cubicBezTo>
                      <a:pt x="2" y="37"/>
                      <a:pt x="3" y="38"/>
                      <a:pt x="5" y="38"/>
                    </a:cubicBezTo>
                    <a:cubicBezTo>
                      <a:pt x="13" y="40"/>
                      <a:pt x="21" y="41"/>
                      <a:pt x="24" y="41"/>
                    </a:cubicBezTo>
                    <a:cubicBezTo>
                      <a:pt x="25" y="41"/>
                      <a:pt x="26" y="41"/>
                      <a:pt x="26" y="41"/>
                    </a:cubicBezTo>
                    <a:cubicBezTo>
                      <a:pt x="29" y="40"/>
                      <a:pt x="30" y="38"/>
                      <a:pt x="30" y="36"/>
                    </a:cubicBezTo>
                    <a:cubicBezTo>
                      <a:pt x="30" y="34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3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7" y="34"/>
                      <a:pt x="37" y="36"/>
                    </a:cubicBezTo>
                    <a:cubicBezTo>
                      <a:pt x="37" y="38"/>
                      <a:pt x="38" y="40"/>
                      <a:pt x="41" y="41"/>
                    </a:cubicBezTo>
                    <a:cubicBezTo>
                      <a:pt x="41" y="41"/>
                      <a:pt x="42" y="41"/>
                      <a:pt x="43" y="41"/>
                    </a:cubicBezTo>
                    <a:cubicBezTo>
                      <a:pt x="46" y="41"/>
                      <a:pt x="54" y="40"/>
                      <a:pt x="62" y="38"/>
                    </a:cubicBezTo>
                    <a:cubicBezTo>
                      <a:pt x="64" y="38"/>
                      <a:pt x="65" y="37"/>
                      <a:pt x="66" y="36"/>
                    </a:cubicBezTo>
                    <a:cubicBezTo>
                      <a:pt x="66" y="34"/>
                      <a:pt x="66" y="32"/>
                      <a:pt x="66" y="32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0"/>
                      <a:pt x="66" y="27"/>
                      <a:pt x="67" y="24"/>
                    </a:cubicBezTo>
                    <a:cubicBezTo>
                      <a:pt x="67" y="23"/>
                      <a:pt x="67" y="23"/>
                      <a:pt x="67" y="22"/>
                    </a:cubicBezTo>
                    <a:cubicBezTo>
                      <a:pt x="67" y="18"/>
                      <a:pt x="67" y="12"/>
                      <a:pt x="67" y="5"/>
                    </a:cubicBezTo>
                    <a:cubicBezTo>
                      <a:pt x="57" y="0"/>
                      <a:pt x="38" y="0"/>
                      <a:pt x="34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9388475" y="1192213"/>
                <a:ext cx="11113" cy="41275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1 h 4"/>
                  <a:gd name="T4" fmla="*/ 0 w 1"/>
                  <a:gd name="T5" fmla="*/ 4 h 4"/>
                  <a:gd name="T6" fmla="*/ 0 w 1"/>
                  <a:gd name="T7" fmla="*/ 4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1" y="0"/>
                      <a:pt x="1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Freeform 59"/>
              <p:cNvSpPr>
                <a:spLocks noEditPoints="1"/>
              </p:cNvSpPr>
              <p:nvPr/>
            </p:nvSpPr>
            <p:spPr bwMode="auto">
              <a:xfrm>
                <a:off x="9324975" y="909638"/>
                <a:ext cx="811213" cy="177800"/>
              </a:xfrm>
              <a:custGeom>
                <a:avLst/>
                <a:gdLst>
                  <a:gd name="T0" fmla="*/ 72 w 77"/>
                  <a:gd name="T1" fmla="*/ 0 h 17"/>
                  <a:gd name="T2" fmla="*/ 72 w 77"/>
                  <a:gd name="T3" fmla="*/ 17 h 17"/>
                  <a:gd name="T4" fmla="*/ 77 w 77"/>
                  <a:gd name="T5" fmla="*/ 9 h 17"/>
                  <a:gd name="T6" fmla="*/ 77 w 77"/>
                  <a:gd name="T7" fmla="*/ 3 h 17"/>
                  <a:gd name="T8" fmla="*/ 72 w 77"/>
                  <a:gd name="T9" fmla="*/ 0 h 17"/>
                  <a:gd name="T10" fmla="*/ 6 w 77"/>
                  <a:gd name="T11" fmla="*/ 0 h 17"/>
                  <a:gd name="T12" fmla="*/ 0 w 77"/>
                  <a:gd name="T13" fmla="*/ 3 h 17"/>
                  <a:gd name="T14" fmla="*/ 0 w 77"/>
                  <a:gd name="T15" fmla="*/ 8 h 17"/>
                  <a:gd name="T16" fmla="*/ 5 w 77"/>
                  <a:gd name="T17" fmla="*/ 17 h 17"/>
                  <a:gd name="T18" fmla="*/ 6 w 77"/>
                  <a:gd name="T19" fmla="*/ 5 h 17"/>
                  <a:gd name="T20" fmla="*/ 6 w 77"/>
                  <a:gd name="T21" fmla="*/ 1 h 17"/>
                  <a:gd name="T22" fmla="*/ 6 w 7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7">
                    <a:moveTo>
                      <a:pt x="72" y="0"/>
                    </a:moveTo>
                    <a:cubicBezTo>
                      <a:pt x="72" y="7"/>
                      <a:pt x="72" y="13"/>
                      <a:pt x="72" y="17"/>
                    </a:cubicBezTo>
                    <a:cubicBezTo>
                      <a:pt x="73" y="14"/>
                      <a:pt x="75" y="11"/>
                      <a:pt x="77" y="9"/>
                    </a:cubicBezTo>
                    <a:cubicBezTo>
                      <a:pt x="77" y="5"/>
                      <a:pt x="77" y="3"/>
                      <a:pt x="77" y="3"/>
                    </a:cubicBezTo>
                    <a:cubicBezTo>
                      <a:pt x="76" y="2"/>
                      <a:pt x="74" y="1"/>
                      <a:pt x="72" y="0"/>
                    </a:cubicBezTo>
                    <a:moveTo>
                      <a:pt x="6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2" y="10"/>
                      <a:pt x="4" y="13"/>
                      <a:pt x="5" y="17"/>
                    </a:cubicBezTo>
                    <a:cubicBezTo>
                      <a:pt x="5" y="14"/>
                      <a:pt x="5" y="10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0072688" y="1192213"/>
                <a:ext cx="11113" cy="41275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1 w 1"/>
                  <a:gd name="T5" fmla="*/ 4 h 4"/>
                  <a:gd name="T6" fmla="*/ 0 w 1"/>
                  <a:gd name="T7" fmla="*/ 1 h 4"/>
                  <a:gd name="T8" fmla="*/ 0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9324975" y="992188"/>
                <a:ext cx="74613" cy="241300"/>
              </a:xfrm>
              <a:custGeom>
                <a:avLst/>
                <a:gdLst>
                  <a:gd name="T0" fmla="*/ 0 w 7"/>
                  <a:gd name="T1" fmla="*/ 0 h 23"/>
                  <a:gd name="T2" fmla="*/ 6 w 7"/>
                  <a:gd name="T3" fmla="*/ 23 h 23"/>
                  <a:gd name="T4" fmla="*/ 7 w 7"/>
                  <a:gd name="T5" fmla="*/ 20 h 23"/>
                  <a:gd name="T6" fmla="*/ 6 w 7"/>
                  <a:gd name="T7" fmla="*/ 11 h 23"/>
                  <a:gd name="T8" fmla="*/ 5 w 7"/>
                  <a:gd name="T9" fmla="*/ 9 h 23"/>
                  <a:gd name="T10" fmla="*/ 0 w 7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3">
                    <a:moveTo>
                      <a:pt x="0" y="0"/>
                    </a:moveTo>
                    <a:cubicBezTo>
                      <a:pt x="0" y="7"/>
                      <a:pt x="1" y="18"/>
                      <a:pt x="6" y="23"/>
                    </a:cubicBezTo>
                    <a:cubicBezTo>
                      <a:pt x="6" y="22"/>
                      <a:pt x="6" y="21"/>
                      <a:pt x="7" y="20"/>
                    </a:cubicBezTo>
                    <a:cubicBezTo>
                      <a:pt x="7" y="17"/>
                      <a:pt x="7" y="14"/>
                      <a:pt x="6" y="11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5"/>
                      <a:pt x="2" y="2"/>
                      <a:pt x="0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0072688" y="1003300"/>
                <a:ext cx="63500" cy="230187"/>
              </a:xfrm>
              <a:custGeom>
                <a:avLst/>
                <a:gdLst>
                  <a:gd name="T0" fmla="*/ 6 w 6"/>
                  <a:gd name="T1" fmla="*/ 0 h 22"/>
                  <a:gd name="T2" fmla="*/ 1 w 6"/>
                  <a:gd name="T3" fmla="*/ 8 h 22"/>
                  <a:gd name="T4" fmla="*/ 1 w 6"/>
                  <a:gd name="T5" fmla="*/ 10 h 22"/>
                  <a:gd name="T6" fmla="*/ 0 w 6"/>
                  <a:gd name="T7" fmla="*/ 19 h 22"/>
                  <a:gd name="T8" fmla="*/ 1 w 6"/>
                  <a:gd name="T9" fmla="*/ 22 h 22"/>
                  <a:gd name="T10" fmla="*/ 6 w 6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4" y="2"/>
                      <a:pt x="2" y="5"/>
                      <a:pt x="1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0" y="13"/>
                      <a:pt x="0" y="16"/>
                      <a:pt x="0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5" y="17"/>
                      <a:pt x="6" y="6"/>
                      <a:pt x="6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9304338" y="857250"/>
                <a:ext cx="852488" cy="134937"/>
              </a:xfrm>
              <a:custGeom>
                <a:avLst/>
                <a:gdLst>
                  <a:gd name="T0" fmla="*/ 0 w 81"/>
                  <a:gd name="T1" fmla="*/ 13 h 13"/>
                  <a:gd name="T2" fmla="*/ 41 w 81"/>
                  <a:gd name="T3" fmla="*/ 5 h 13"/>
                  <a:gd name="T4" fmla="*/ 81 w 81"/>
                  <a:gd name="T5" fmla="*/ 13 h 13"/>
                  <a:gd name="T6" fmla="*/ 81 w 81"/>
                  <a:gd name="T7" fmla="*/ 8 h 13"/>
                  <a:gd name="T8" fmla="*/ 40 w 81"/>
                  <a:gd name="T9" fmla="*/ 0 h 13"/>
                  <a:gd name="T10" fmla="*/ 0 w 81"/>
                  <a:gd name="T11" fmla="*/ 8 h 13"/>
                  <a:gd name="T12" fmla="*/ 0 w 81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">
                    <a:moveTo>
                      <a:pt x="0" y="13"/>
                    </a:moveTo>
                    <a:cubicBezTo>
                      <a:pt x="8" y="5"/>
                      <a:pt x="35" y="5"/>
                      <a:pt x="41" y="5"/>
                    </a:cubicBezTo>
                    <a:cubicBezTo>
                      <a:pt x="47" y="5"/>
                      <a:pt x="73" y="5"/>
                      <a:pt x="81" y="13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72" y="1"/>
                      <a:pt x="46" y="0"/>
                      <a:pt x="40" y="0"/>
                    </a:cubicBezTo>
                    <a:cubicBezTo>
                      <a:pt x="34" y="0"/>
                      <a:pt x="8" y="1"/>
                      <a:pt x="0" y="8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09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27800" y="3994753"/>
              <a:ext cx="3240121" cy="2863247"/>
              <a:chOff x="7045326" y="4452083"/>
              <a:chExt cx="2722595" cy="2405917"/>
            </a:xfrm>
          </p:grpSpPr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7045326" y="5357845"/>
                <a:ext cx="2124953" cy="148747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2"/>
              <p:cNvSpPr>
                <a:spLocks noChangeArrowheads="1"/>
              </p:cNvSpPr>
              <p:nvPr/>
            </p:nvSpPr>
            <p:spPr bwMode="auto">
              <a:xfrm>
                <a:off x="8431858" y="5498622"/>
                <a:ext cx="140777" cy="1359378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7045326" y="5498622"/>
                <a:ext cx="2124953" cy="1359378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8822317" y="5357845"/>
                <a:ext cx="945604" cy="148747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8822317" y="5498622"/>
                <a:ext cx="945604" cy="1359378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26"/>
              <p:cNvSpPr>
                <a:spLocks/>
              </p:cNvSpPr>
              <p:nvPr/>
            </p:nvSpPr>
            <p:spPr bwMode="auto">
              <a:xfrm>
                <a:off x="8697477" y="5233003"/>
                <a:ext cx="783576" cy="132810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9082624" y="5217066"/>
                <a:ext cx="390459" cy="148747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9103873" y="5254252"/>
                <a:ext cx="82341" cy="87655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8801067" y="4452083"/>
                <a:ext cx="244370" cy="913730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Freeform 30"/>
              <p:cNvSpPr>
                <a:spLocks/>
              </p:cNvSpPr>
              <p:nvPr/>
            </p:nvSpPr>
            <p:spPr bwMode="auto">
              <a:xfrm>
                <a:off x="7820934" y="4452083"/>
                <a:ext cx="1142162" cy="905762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8174206" y="4871761"/>
                <a:ext cx="435615" cy="74373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091976" y="4361890"/>
              <a:ext cx="1909524" cy="2419674"/>
              <a:chOff x="10091976" y="4967384"/>
              <a:chExt cx="1431688" cy="1814179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1106679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1043196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34"/>
              <p:cNvSpPr>
                <a:spLocks/>
              </p:cNvSpPr>
              <p:nvPr/>
            </p:nvSpPr>
            <p:spPr bwMode="auto">
              <a:xfrm>
                <a:off x="10771961" y="6500007"/>
                <a:ext cx="377179" cy="140779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Freeform 35"/>
              <p:cNvSpPr>
                <a:spLocks/>
              </p:cNvSpPr>
              <p:nvPr/>
            </p:nvSpPr>
            <p:spPr bwMode="auto">
              <a:xfrm>
                <a:off x="10386814" y="6500007"/>
                <a:ext cx="385147" cy="140779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36"/>
              <p:cNvSpPr>
                <a:spLocks/>
              </p:cNvSpPr>
              <p:nvPr/>
            </p:nvSpPr>
            <p:spPr bwMode="auto">
              <a:xfrm>
                <a:off x="10763993" y="6529224"/>
                <a:ext cx="15937" cy="29219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10734774" y="6242355"/>
                <a:ext cx="66404" cy="39842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10750712" y="6529224"/>
                <a:ext cx="34530" cy="191246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9"/>
              <p:cNvSpPr>
                <a:spLocks/>
              </p:cNvSpPr>
              <p:nvPr/>
            </p:nvSpPr>
            <p:spPr bwMode="auto">
              <a:xfrm>
                <a:off x="10277910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40"/>
              <p:cNvSpPr>
                <a:spLocks/>
              </p:cNvSpPr>
              <p:nvPr/>
            </p:nvSpPr>
            <p:spPr bwMode="auto">
              <a:xfrm>
                <a:off x="10564778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41"/>
              <p:cNvSpPr>
                <a:spLocks noChangeArrowheads="1"/>
              </p:cNvSpPr>
              <p:nvPr/>
            </p:nvSpPr>
            <p:spPr bwMode="auto">
              <a:xfrm>
                <a:off x="10713525" y="6662034"/>
                <a:ext cx="116872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1039478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1102961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Freeform 44"/>
              <p:cNvSpPr>
                <a:spLocks/>
              </p:cNvSpPr>
              <p:nvPr/>
            </p:nvSpPr>
            <p:spPr bwMode="auto">
              <a:xfrm>
                <a:off x="10285879" y="5660650"/>
                <a:ext cx="685297" cy="40374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46"/>
              <p:cNvSpPr>
                <a:spLocks noChangeArrowheads="1"/>
              </p:cNvSpPr>
              <p:nvPr/>
            </p:nvSpPr>
            <p:spPr bwMode="auto">
              <a:xfrm>
                <a:off x="10091976" y="6013923"/>
                <a:ext cx="193901" cy="191246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10187599" y="6013923"/>
                <a:ext cx="377179" cy="191246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10564778" y="6013923"/>
                <a:ext cx="767638" cy="191246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49"/>
              <p:cNvSpPr>
                <a:spLocks noChangeArrowheads="1"/>
              </p:cNvSpPr>
              <p:nvPr/>
            </p:nvSpPr>
            <p:spPr bwMode="auto">
              <a:xfrm>
                <a:off x="10477125" y="6013923"/>
                <a:ext cx="18327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50"/>
              <p:cNvSpPr>
                <a:spLocks noChangeArrowheads="1"/>
              </p:cNvSpPr>
              <p:nvPr/>
            </p:nvSpPr>
            <p:spPr bwMode="auto">
              <a:xfrm>
                <a:off x="11332418" y="4967384"/>
                <a:ext cx="19124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11236795" y="4967384"/>
                <a:ext cx="191246" cy="1237785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10742744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53"/>
              <p:cNvSpPr>
                <a:spLocks noChangeArrowheads="1"/>
              </p:cNvSpPr>
              <p:nvPr/>
            </p:nvSpPr>
            <p:spPr bwMode="auto">
              <a:xfrm>
                <a:off x="10424001" y="6691253"/>
                <a:ext cx="61092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54"/>
              <p:cNvSpPr>
                <a:spLocks noChangeArrowheads="1"/>
              </p:cNvSpPr>
              <p:nvPr/>
            </p:nvSpPr>
            <p:spPr bwMode="auto">
              <a:xfrm>
                <a:off x="11058830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83"/>
              <p:cNvSpPr>
                <a:spLocks/>
              </p:cNvSpPr>
              <p:nvPr/>
            </p:nvSpPr>
            <p:spPr bwMode="auto">
              <a:xfrm>
                <a:off x="10431969" y="5262222"/>
                <a:ext cx="509989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112"/>
              <p:cNvSpPr>
                <a:spLocks/>
              </p:cNvSpPr>
              <p:nvPr/>
            </p:nvSpPr>
            <p:spPr bwMode="auto">
              <a:xfrm>
                <a:off x="10543529" y="5594245"/>
                <a:ext cx="672015" cy="44889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5047" y="3726250"/>
            <a:ext cx="5334228" cy="278884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937247" y="3062258"/>
            <a:ext cx="6042028" cy="3686645"/>
            <a:chOff x="8092941" y="4424546"/>
            <a:chExt cx="3319523" cy="2025463"/>
          </a:xfrm>
        </p:grpSpPr>
        <p:grpSp>
          <p:nvGrpSpPr>
            <p:cNvPr id="7" name="Group 6"/>
            <p:cNvGrpSpPr/>
            <p:nvPr/>
          </p:nvGrpSpPr>
          <p:grpSpPr>
            <a:xfrm>
              <a:off x="8515202" y="4424546"/>
              <a:ext cx="2897262" cy="2025463"/>
              <a:chOff x="4243570" y="1476299"/>
              <a:chExt cx="3749792" cy="26214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28351" y="3141663"/>
                <a:ext cx="896938" cy="695325"/>
                <a:chOff x="6638926" y="3141663"/>
                <a:chExt cx="896938" cy="695325"/>
              </a:xfrm>
            </p:grpSpPr>
            <p:sp>
              <p:nvSpPr>
                <p:cNvPr id="49" name="Freeform 17"/>
                <p:cNvSpPr>
                  <a:spLocks/>
                </p:cNvSpPr>
                <p:nvPr/>
              </p:nvSpPr>
              <p:spPr bwMode="auto">
                <a:xfrm>
                  <a:off x="7010401" y="3363913"/>
                  <a:ext cx="142875" cy="269875"/>
                </a:xfrm>
                <a:custGeom>
                  <a:avLst/>
                  <a:gdLst>
                    <a:gd name="T0" fmla="*/ 0 w 90"/>
                    <a:gd name="T1" fmla="*/ 170 h 170"/>
                    <a:gd name="T2" fmla="*/ 90 w 90"/>
                    <a:gd name="T3" fmla="*/ 170 h 170"/>
                    <a:gd name="T4" fmla="*/ 80 w 90"/>
                    <a:gd name="T5" fmla="*/ 0 h 170"/>
                    <a:gd name="T6" fmla="*/ 11 w 90"/>
                    <a:gd name="T7" fmla="*/ 0 h 170"/>
                    <a:gd name="T8" fmla="*/ 0 w 90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0">
                      <a:moveTo>
                        <a:pt x="0" y="170"/>
                      </a:moveTo>
                      <a:lnTo>
                        <a:pt x="90" y="170"/>
                      </a:lnTo>
                      <a:lnTo>
                        <a:pt x="80" y="0"/>
                      </a:lnTo>
                      <a:lnTo>
                        <a:pt x="11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0" name="Freeform 18"/>
                <p:cNvSpPr>
                  <a:spLocks/>
                </p:cNvSpPr>
                <p:nvPr/>
              </p:nvSpPr>
              <p:spPr bwMode="auto">
                <a:xfrm>
                  <a:off x="7042151" y="3141663"/>
                  <a:ext cx="77788" cy="269875"/>
                </a:xfrm>
                <a:custGeom>
                  <a:avLst/>
                  <a:gdLst>
                    <a:gd name="T0" fmla="*/ 0 w 49"/>
                    <a:gd name="T1" fmla="*/ 170 h 170"/>
                    <a:gd name="T2" fmla="*/ 49 w 49"/>
                    <a:gd name="T3" fmla="*/ 170 h 170"/>
                    <a:gd name="T4" fmla="*/ 45 w 49"/>
                    <a:gd name="T5" fmla="*/ 0 h 170"/>
                    <a:gd name="T6" fmla="*/ 6 w 49"/>
                    <a:gd name="T7" fmla="*/ 0 h 170"/>
                    <a:gd name="T8" fmla="*/ 0 w 49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70">
                      <a:moveTo>
                        <a:pt x="0" y="170"/>
                      </a:moveTo>
                      <a:lnTo>
                        <a:pt x="49" y="170"/>
                      </a:lnTo>
                      <a:lnTo>
                        <a:pt x="45" y="0"/>
                      </a:lnTo>
                      <a:lnTo>
                        <a:pt x="6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7375526" y="3676650"/>
                  <a:ext cx="160338" cy="16033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6638926" y="3671888"/>
                  <a:ext cx="160338" cy="158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3" name="Freeform 21"/>
                <p:cNvSpPr>
                  <a:spLocks/>
                </p:cNvSpPr>
                <p:nvPr/>
              </p:nvSpPr>
              <p:spPr bwMode="auto">
                <a:xfrm>
                  <a:off x="6719888" y="3546475"/>
                  <a:ext cx="735013" cy="115888"/>
                </a:xfrm>
                <a:custGeom>
                  <a:avLst/>
                  <a:gdLst>
                    <a:gd name="T0" fmla="*/ 0 w 248"/>
                    <a:gd name="T1" fmla="*/ 39 h 39"/>
                    <a:gd name="T2" fmla="*/ 32 w 248"/>
                    <a:gd name="T3" fmla="*/ 18 h 39"/>
                    <a:gd name="T4" fmla="*/ 124 w 248"/>
                    <a:gd name="T5" fmla="*/ 0 h 39"/>
                    <a:gd name="T6" fmla="*/ 216 w 248"/>
                    <a:gd name="T7" fmla="*/ 18 h 39"/>
                    <a:gd name="T8" fmla="*/ 248 w 248"/>
                    <a:gd name="T9" fmla="*/ 39 h 39"/>
                    <a:gd name="T10" fmla="*/ 0 w 248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39">
                      <a:moveTo>
                        <a:pt x="0" y="39"/>
                      </a:moveTo>
                      <a:cubicBezTo>
                        <a:pt x="5" y="27"/>
                        <a:pt x="16" y="22"/>
                        <a:pt x="32" y="18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30" y="21"/>
                        <a:pt x="243" y="27"/>
                        <a:pt x="248" y="3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4" name="Rectangle 22"/>
                <p:cNvSpPr>
                  <a:spLocks noChangeArrowheads="1"/>
                </p:cNvSpPr>
                <p:nvPr/>
              </p:nvSpPr>
              <p:spPr bwMode="auto">
                <a:xfrm>
                  <a:off x="7375526" y="3662363"/>
                  <a:ext cx="79375" cy="95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5" name="Rectangle 23"/>
                <p:cNvSpPr>
                  <a:spLocks noChangeArrowheads="1"/>
                </p:cNvSpPr>
                <p:nvPr/>
              </p:nvSpPr>
              <p:spPr bwMode="auto">
                <a:xfrm>
                  <a:off x="6719888" y="3662363"/>
                  <a:ext cx="79375" cy="889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6" name="Freeform 24"/>
                <p:cNvSpPr>
                  <a:spLocks/>
                </p:cNvSpPr>
                <p:nvPr/>
              </p:nvSpPr>
              <p:spPr bwMode="auto">
                <a:xfrm>
                  <a:off x="7102476" y="3676650"/>
                  <a:ext cx="38100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2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2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2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7" name="Freeform 25"/>
                <p:cNvSpPr>
                  <a:spLocks/>
                </p:cNvSpPr>
                <p:nvPr/>
              </p:nvSpPr>
              <p:spPr bwMode="auto">
                <a:xfrm>
                  <a:off x="7021513" y="3676650"/>
                  <a:ext cx="39688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1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1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7040563" y="3562350"/>
                  <a:ext cx="82550" cy="2238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 rot="1103645">
                <a:off x="6767684" y="1476299"/>
                <a:ext cx="1225678" cy="1846263"/>
                <a:chOff x="6413501" y="1441450"/>
                <a:chExt cx="1225678" cy="1846263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7286626" y="1944688"/>
                  <a:ext cx="185738" cy="153988"/>
                </a:xfrm>
                <a:prstGeom prst="rect">
                  <a:avLst/>
                </a:pr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7286626" y="1985963"/>
                  <a:ext cx="185738" cy="92075"/>
                </a:xfrm>
                <a:custGeom>
                  <a:avLst/>
                  <a:gdLst>
                    <a:gd name="T0" fmla="*/ 0 w 117"/>
                    <a:gd name="T1" fmla="*/ 22 h 58"/>
                    <a:gd name="T2" fmla="*/ 117 w 117"/>
                    <a:gd name="T3" fmla="*/ 0 h 58"/>
                    <a:gd name="T4" fmla="*/ 0 w 117"/>
                    <a:gd name="T5" fmla="*/ 58 h 58"/>
                    <a:gd name="T6" fmla="*/ 0 w 117"/>
                    <a:gd name="T7" fmla="*/ 2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" h="58">
                      <a:moveTo>
                        <a:pt x="0" y="22"/>
                      </a:moveTo>
                      <a:lnTo>
                        <a:pt x="117" y="0"/>
                      </a:lnTo>
                      <a:lnTo>
                        <a:pt x="0" y="5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/>
                </p:cNvSpPr>
                <p:nvPr/>
              </p:nvSpPr>
              <p:spPr bwMode="auto">
                <a:xfrm>
                  <a:off x="6962776" y="1506538"/>
                  <a:ext cx="601663" cy="552450"/>
                </a:xfrm>
                <a:custGeom>
                  <a:avLst/>
                  <a:gdLst>
                    <a:gd name="T0" fmla="*/ 196 w 203"/>
                    <a:gd name="T1" fmla="*/ 75 h 187"/>
                    <a:gd name="T2" fmla="*/ 100 w 203"/>
                    <a:gd name="T3" fmla="*/ 8 h 187"/>
                    <a:gd name="T4" fmla="*/ 24 w 203"/>
                    <a:gd name="T5" fmla="*/ 21 h 187"/>
                    <a:gd name="T6" fmla="*/ 14 w 203"/>
                    <a:gd name="T7" fmla="*/ 94 h 187"/>
                    <a:gd name="T8" fmla="*/ 0 w 203"/>
                    <a:gd name="T9" fmla="*/ 115 h 187"/>
                    <a:gd name="T10" fmla="*/ 2 w 203"/>
                    <a:gd name="T11" fmla="*/ 131 h 187"/>
                    <a:gd name="T12" fmla="*/ 22 w 203"/>
                    <a:gd name="T13" fmla="*/ 128 h 187"/>
                    <a:gd name="T14" fmla="*/ 32 w 203"/>
                    <a:gd name="T15" fmla="*/ 187 h 187"/>
                    <a:gd name="T16" fmla="*/ 128 w 203"/>
                    <a:gd name="T17" fmla="*/ 170 h 187"/>
                    <a:gd name="T18" fmla="*/ 128 w 203"/>
                    <a:gd name="T19" fmla="*/ 171 h 187"/>
                    <a:gd name="T20" fmla="*/ 129 w 203"/>
                    <a:gd name="T21" fmla="*/ 170 h 187"/>
                    <a:gd name="T22" fmla="*/ 129 w 203"/>
                    <a:gd name="T23" fmla="*/ 170 h 187"/>
                    <a:gd name="T24" fmla="*/ 129 w 203"/>
                    <a:gd name="T25" fmla="*/ 170 h 187"/>
                    <a:gd name="T26" fmla="*/ 196 w 203"/>
                    <a:gd name="T27" fmla="*/ 75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87">
                      <a:moveTo>
                        <a:pt x="196" y="75"/>
                      </a:moveTo>
                      <a:cubicBezTo>
                        <a:pt x="188" y="30"/>
                        <a:pt x="145" y="0"/>
                        <a:pt x="100" y="8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15" y="91"/>
                        <a:pt x="14" y="94"/>
                      </a:cubicBezTo>
                      <a:cubicBezTo>
                        <a:pt x="13" y="103"/>
                        <a:pt x="8" y="110"/>
                        <a:pt x="0" y="115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2" y="128"/>
                        <a:pt x="22" y="128"/>
                        <a:pt x="22" y="128"/>
                      </a:cubicBezTo>
                      <a:cubicBezTo>
                        <a:pt x="32" y="187"/>
                        <a:pt x="32" y="187"/>
                        <a:pt x="32" y="187"/>
                      </a:cubicBezTo>
                      <a:cubicBezTo>
                        <a:pt x="128" y="170"/>
                        <a:pt x="128" y="170"/>
                        <a:pt x="128" y="170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9" y="171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74" y="162"/>
                        <a:pt x="203" y="120"/>
                        <a:pt x="196" y="75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6997701" y="1441450"/>
                  <a:ext cx="603250" cy="592138"/>
                </a:xfrm>
                <a:custGeom>
                  <a:avLst/>
                  <a:gdLst>
                    <a:gd name="T0" fmla="*/ 121 w 203"/>
                    <a:gd name="T1" fmla="*/ 6 h 200"/>
                    <a:gd name="T2" fmla="*/ 52 w 203"/>
                    <a:gd name="T3" fmla="*/ 18 h 200"/>
                    <a:gd name="T4" fmla="*/ 27 w 203"/>
                    <a:gd name="T5" fmla="*/ 0 h 200"/>
                    <a:gd name="T6" fmla="*/ 31 w 203"/>
                    <a:gd name="T7" fmla="*/ 22 h 200"/>
                    <a:gd name="T8" fmla="*/ 0 w 203"/>
                    <a:gd name="T9" fmla="*/ 1 h 200"/>
                    <a:gd name="T10" fmla="*/ 8 w 203"/>
                    <a:gd name="T11" fmla="*/ 46 h 200"/>
                    <a:gd name="T12" fmla="*/ 57 w 203"/>
                    <a:gd name="T13" fmla="*/ 83 h 200"/>
                    <a:gd name="T14" fmla="*/ 68 w 203"/>
                    <a:gd name="T15" fmla="*/ 150 h 200"/>
                    <a:gd name="T16" fmla="*/ 91 w 203"/>
                    <a:gd name="T17" fmla="*/ 146 h 200"/>
                    <a:gd name="T18" fmla="*/ 86 w 203"/>
                    <a:gd name="T19" fmla="*/ 120 h 200"/>
                    <a:gd name="T20" fmla="*/ 152 w 203"/>
                    <a:gd name="T21" fmla="*/ 186 h 200"/>
                    <a:gd name="T22" fmla="*/ 203 w 203"/>
                    <a:gd name="T23" fmla="*/ 200 h 200"/>
                    <a:gd name="T24" fmla="*/ 174 w 203"/>
                    <a:gd name="T25" fmla="*/ 43 h 200"/>
                    <a:gd name="T26" fmla="*/ 121 w 203"/>
                    <a:gd name="T27" fmla="*/ 6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200">
                      <a:moveTo>
                        <a:pt x="121" y="6"/>
                      </a:move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2" y="69"/>
                        <a:pt x="34" y="85"/>
                        <a:pt x="57" y="83"/>
                      </a:cubicBezTo>
                      <a:cubicBezTo>
                        <a:pt x="68" y="150"/>
                        <a:pt x="68" y="150"/>
                        <a:pt x="68" y="150"/>
                      </a:cubicBezTo>
                      <a:cubicBezTo>
                        <a:pt x="91" y="146"/>
                        <a:pt x="91" y="146"/>
                        <a:pt x="91" y="14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152" y="186"/>
                        <a:pt x="152" y="186"/>
                        <a:pt x="152" y="186"/>
                      </a:cubicBezTo>
                      <a:cubicBezTo>
                        <a:pt x="203" y="200"/>
                        <a:pt x="203" y="200"/>
                        <a:pt x="203" y="200"/>
                      </a:cubicBezTo>
                      <a:cubicBezTo>
                        <a:pt x="174" y="43"/>
                        <a:pt x="174" y="43"/>
                        <a:pt x="174" y="43"/>
                      </a:cubicBezTo>
                      <a:cubicBezTo>
                        <a:pt x="170" y="18"/>
                        <a:pt x="146" y="2"/>
                        <a:pt x="121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7239001" y="1701800"/>
                  <a:ext cx="88900" cy="147638"/>
                </a:xfrm>
                <a:custGeom>
                  <a:avLst/>
                  <a:gdLst>
                    <a:gd name="T0" fmla="*/ 0 w 30"/>
                    <a:gd name="T1" fmla="*/ 2 h 50"/>
                    <a:gd name="T2" fmla="*/ 8 w 30"/>
                    <a:gd name="T3" fmla="*/ 50 h 50"/>
                    <a:gd name="T4" fmla="*/ 28 w 30"/>
                    <a:gd name="T5" fmla="*/ 22 h 50"/>
                    <a:gd name="T6" fmla="*/ 0 w 30"/>
                    <a:gd name="T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50">
                      <a:moveTo>
                        <a:pt x="0" y="2"/>
                      </a:move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21" y="48"/>
                        <a:pt x="30" y="35"/>
                        <a:pt x="28" y="22"/>
                      </a:cubicBezTo>
                      <a:cubicBezTo>
                        <a:pt x="26" y="9"/>
                        <a:pt x="13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0" name="Oval 10"/>
                <p:cNvSpPr>
                  <a:spLocks noChangeArrowheads="1"/>
                </p:cNvSpPr>
                <p:nvPr/>
              </p:nvSpPr>
              <p:spPr bwMode="auto">
                <a:xfrm>
                  <a:off x="7064376" y="1801813"/>
                  <a:ext cx="34925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1" name="Freeform 11"/>
                <p:cNvSpPr>
                  <a:spLocks/>
                </p:cNvSpPr>
                <p:nvPr/>
              </p:nvSpPr>
              <p:spPr bwMode="auto">
                <a:xfrm>
                  <a:off x="7037388" y="1920875"/>
                  <a:ext cx="96838" cy="76200"/>
                </a:xfrm>
                <a:custGeom>
                  <a:avLst/>
                  <a:gdLst>
                    <a:gd name="T0" fmla="*/ 0 w 33"/>
                    <a:gd name="T1" fmla="*/ 6 h 26"/>
                    <a:gd name="T2" fmla="*/ 3 w 33"/>
                    <a:gd name="T3" fmla="*/ 26 h 26"/>
                    <a:gd name="T4" fmla="*/ 33 w 33"/>
                    <a:gd name="T5" fmla="*/ 0 h 26"/>
                    <a:gd name="T6" fmla="*/ 0 w 33"/>
                    <a:gd name="T7" fmla="*/ 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6">
                      <a:moveTo>
                        <a:pt x="0" y="6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18" y="23"/>
                        <a:pt x="29" y="13"/>
                        <a:pt x="33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2" name="Freeform 12"/>
                <p:cNvSpPr>
                  <a:spLocks/>
                </p:cNvSpPr>
                <p:nvPr/>
              </p:nvSpPr>
              <p:spPr bwMode="auto">
                <a:xfrm>
                  <a:off x="7116763" y="1897063"/>
                  <a:ext cx="41275" cy="44450"/>
                </a:xfrm>
                <a:custGeom>
                  <a:avLst/>
                  <a:gdLst>
                    <a:gd name="T0" fmla="*/ 12 w 14"/>
                    <a:gd name="T1" fmla="*/ 15 h 15"/>
                    <a:gd name="T2" fmla="*/ 11 w 14"/>
                    <a:gd name="T3" fmla="*/ 4 h 15"/>
                    <a:gd name="T4" fmla="*/ 0 w 14"/>
                    <a:gd name="T5" fmla="*/ 2 h 15"/>
                    <a:gd name="T6" fmla="*/ 12 w 14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2" y="15"/>
                      </a:moveTo>
                      <a:cubicBezTo>
                        <a:pt x="14" y="11"/>
                        <a:pt x="14" y="7"/>
                        <a:pt x="11" y="4"/>
                      </a:cubicBezTo>
                      <a:cubicBezTo>
                        <a:pt x="8" y="1"/>
                        <a:pt x="3" y="0"/>
                        <a:pt x="0" y="2"/>
                      </a:cubicBezTo>
                      <a:lnTo>
                        <a:pt x="12" y="15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3" name="Freeform 13"/>
                <p:cNvSpPr>
                  <a:spLocks/>
                </p:cNvSpPr>
                <p:nvPr/>
              </p:nvSpPr>
              <p:spPr bwMode="auto">
                <a:xfrm>
                  <a:off x="6419851" y="2811463"/>
                  <a:ext cx="1052513" cy="250825"/>
                </a:xfrm>
                <a:custGeom>
                  <a:avLst/>
                  <a:gdLst>
                    <a:gd name="T0" fmla="*/ 42 w 355"/>
                    <a:gd name="T1" fmla="*/ 0 h 85"/>
                    <a:gd name="T2" fmla="*/ 0 w 355"/>
                    <a:gd name="T3" fmla="*/ 43 h 85"/>
                    <a:gd name="T4" fmla="*/ 42 w 355"/>
                    <a:gd name="T5" fmla="*/ 85 h 85"/>
                    <a:gd name="T6" fmla="*/ 312 w 355"/>
                    <a:gd name="T7" fmla="*/ 85 h 85"/>
                    <a:gd name="T8" fmla="*/ 355 w 355"/>
                    <a:gd name="T9" fmla="*/ 43 h 85"/>
                    <a:gd name="T10" fmla="*/ 355 w 355"/>
                    <a:gd name="T11" fmla="*/ 0 h 85"/>
                    <a:gd name="T12" fmla="*/ 42 w 355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312" y="85"/>
                        <a:pt x="312" y="85"/>
                        <a:pt x="312" y="85"/>
                      </a:cubicBezTo>
                      <a:cubicBezTo>
                        <a:pt x="336" y="85"/>
                        <a:pt x="355" y="66"/>
                        <a:pt x="355" y="43"/>
                      </a:cubicBezTo>
                      <a:cubicBezTo>
                        <a:pt x="355" y="0"/>
                        <a:pt x="355" y="0"/>
                        <a:pt x="35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4" name="Freeform 14"/>
                <p:cNvSpPr>
                  <a:spLocks/>
                </p:cNvSpPr>
                <p:nvPr/>
              </p:nvSpPr>
              <p:spPr bwMode="auto">
                <a:xfrm>
                  <a:off x="7154863" y="2078038"/>
                  <a:ext cx="317500" cy="735013"/>
                </a:xfrm>
                <a:custGeom>
                  <a:avLst/>
                  <a:gdLst>
                    <a:gd name="T0" fmla="*/ 75 w 107"/>
                    <a:gd name="T1" fmla="*/ 0 h 249"/>
                    <a:gd name="T2" fmla="*/ 0 w 107"/>
                    <a:gd name="T3" fmla="*/ 124 h 249"/>
                    <a:gd name="T4" fmla="*/ 0 w 107"/>
                    <a:gd name="T5" fmla="*/ 249 h 249"/>
                    <a:gd name="T6" fmla="*/ 107 w 107"/>
                    <a:gd name="T7" fmla="*/ 249 h 249"/>
                    <a:gd name="T8" fmla="*/ 107 w 107"/>
                    <a:gd name="T9" fmla="*/ 0 h 249"/>
                    <a:gd name="T10" fmla="*/ 75 w 107"/>
                    <a:gd name="T11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249">
                      <a:moveTo>
                        <a:pt x="75" y="0"/>
                      </a:moveTo>
                      <a:cubicBezTo>
                        <a:pt x="9" y="0"/>
                        <a:pt x="0" y="76"/>
                        <a:pt x="0" y="124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07" y="249"/>
                        <a:pt x="107" y="249"/>
                        <a:pt x="107" y="249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6846888" y="3092450"/>
                  <a:ext cx="471488" cy="58738"/>
                </a:xfrm>
                <a:custGeom>
                  <a:avLst/>
                  <a:gdLst>
                    <a:gd name="T0" fmla="*/ 0 w 159"/>
                    <a:gd name="T1" fmla="*/ 10 h 20"/>
                    <a:gd name="T2" fmla="*/ 10 w 159"/>
                    <a:gd name="T3" fmla="*/ 20 h 20"/>
                    <a:gd name="T4" fmla="*/ 148 w 159"/>
                    <a:gd name="T5" fmla="*/ 20 h 20"/>
                    <a:gd name="T6" fmla="*/ 159 w 159"/>
                    <a:gd name="T7" fmla="*/ 10 h 20"/>
                    <a:gd name="T8" fmla="*/ 159 w 159"/>
                    <a:gd name="T9" fmla="*/ 10 h 20"/>
                    <a:gd name="T10" fmla="*/ 148 w 159"/>
                    <a:gd name="T11" fmla="*/ 0 h 20"/>
                    <a:gd name="T12" fmla="*/ 10 w 159"/>
                    <a:gd name="T13" fmla="*/ 0 h 20"/>
                    <a:gd name="T14" fmla="*/ 0 w 159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20">
                      <a:moveTo>
                        <a:pt x="0" y="10"/>
                      </a:move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48" y="20"/>
                        <a:pt x="148" y="20"/>
                        <a:pt x="148" y="20"/>
                      </a:cubicBezTo>
                      <a:cubicBezTo>
                        <a:pt x="154" y="20"/>
                        <a:pt x="159" y="16"/>
                        <a:pt x="159" y="10"/>
                      </a:cubicBezTo>
                      <a:cubicBezTo>
                        <a:pt x="159" y="10"/>
                        <a:pt x="159" y="10"/>
                        <a:pt x="159" y="10"/>
                      </a:cubicBezTo>
                      <a:cubicBezTo>
                        <a:pt x="159" y="4"/>
                        <a:pt x="154" y="0"/>
                        <a:pt x="14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6630988" y="3055938"/>
                  <a:ext cx="901700" cy="65088"/>
                </a:xfrm>
                <a:custGeom>
                  <a:avLst/>
                  <a:gdLst>
                    <a:gd name="T0" fmla="*/ 304 w 304"/>
                    <a:gd name="T1" fmla="*/ 0 h 22"/>
                    <a:gd name="T2" fmla="*/ 304 w 304"/>
                    <a:gd name="T3" fmla="*/ 0 h 22"/>
                    <a:gd name="T4" fmla="*/ 282 w 304"/>
                    <a:gd name="T5" fmla="*/ 22 h 22"/>
                    <a:gd name="T6" fmla="*/ 22 w 304"/>
                    <a:gd name="T7" fmla="*/ 22 h 22"/>
                    <a:gd name="T8" fmla="*/ 0 w 304"/>
                    <a:gd name="T9" fmla="*/ 0 h 22"/>
                    <a:gd name="T10" fmla="*/ 0 w 304"/>
                    <a:gd name="T11" fmla="*/ 0 h 22"/>
                    <a:gd name="T12" fmla="*/ 304 w 304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" h="22">
                      <a:moveTo>
                        <a:pt x="304" y="0"/>
                      </a:move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4" y="12"/>
                        <a:pt x="294" y="22"/>
                        <a:pt x="28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" y="22"/>
                        <a:pt x="0" y="1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7" name="Freeform 29"/>
                <p:cNvSpPr>
                  <a:spLocks/>
                </p:cNvSpPr>
                <p:nvPr/>
              </p:nvSpPr>
              <p:spPr bwMode="auto">
                <a:xfrm>
                  <a:off x="7470908" y="2048827"/>
                  <a:ext cx="65088" cy="795337"/>
                </a:xfrm>
                <a:custGeom>
                  <a:avLst/>
                  <a:gdLst>
                    <a:gd name="T0" fmla="*/ 0 w 22"/>
                    <a:gd name="T1" fmla="*/ 0 h 269"/>
                    <a:gd name="T2" fmla="*/ 0 w 22"/>
                    <a:gd name="T3" fmla="*/ 0 h 269"/>
                    <a:gd name="T4" fmla="*/ 22 w 22"/>
                    <a:gd name="T5" fmla="*/ 22 h 269"/>
                    <a:gd name="T6" fmla="*/ 22 w 22"/>
                    <a:gd name="T7" fmla="*/ 247 h 269"/>
                    <a:gd name="T8" fmla="*/ 0 w 22"/>
                    <a:gd name="T9" fmla="*/ 269 h 269"/>
                    <a:gd name="T10" fmla="*/ 0 w 22"/>
                    <a:gd name="T11" fmla="*/ 269 h 269"/>
                    <a:gd name="T12" fmla="*/ 0 w 22"/>
                    <a:gd name="T13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69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0"/>
                        <a:pt x="22" y="9"/>
                        <a:pt x="22" y="22"/>
                      </a:cubicBezTo>
                      <a:cubicBezTo>
                        <a:pt x="22" y="247"/>
                        <a:pt x="22" y="247"/>
                        <a:pt x="22" y="247"/>
                      </a:cubicBezTo>
                      <a:cubicBezTo>
                        <a:pt x="22" y="259"/>
                        <a:pt x="12" y="269"/>
                        <a:pt x="0" y="269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7116895" y="2488562"/>
                  <a:ext cx="468313" cy="677864"/>
                </a:xfrm>
                <a:custGeom>
                  <a:avLst/>
                  <a:gdLst>
                    <a:gd name="T0" fmla="*/ 0 w 158"/>
                    <a:gd name="T1" fmla="*/ 229 h 229"/>
                    <a:gd name="T2" fmla="*/ 122 w 158"/>
                    <a:gd name="T3" fmla="*/ 229 h 229"/>
                    <a:gd name="T4" fmla="*/ 158 w 158"/>
                    <a:gd name="T5" fmla="*/ 193 h 229"/>
                    <a:gd name="T6" fmla="*/ 158 w 158"/>
                    <a:gd name="T7" fmla="*/ 0 h 229"/>
                    <a:gd name="T8" fmla="*/ 142 w 158"/>
                    <a:gd name="T9" fmla="*/ 0 h 229"/>
                    <a:gd name="T10" fmla="*/ 142 w 158"/>
                    <a:gd name="T11" fmla="*/ 193 h 229"/>
                    <a:gd name="T12" fmla="*/ 122 w 158"/>
                    <a:gd name="T13" fmla="*/ 213 h 229"/>
                    <a:gd name="T14" fmla="*/ 0 w 158"/>
                    <a:gd name="T15" fmla="*/ 213 h 229"/>
                    <a:gd name="T16" fmla="*/ 0 w 158"/>
                    <a:gd name="T17" fmla="*/ 229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229">
                      <a:moveTo>
                        <a:pt x="0" y="229"/>
                      </a:moveTo>
                      <a:cubicBezTo>
                        <a:pt x="122" y="229"/>
                        <a:pt x="122" y="229"/>
                        <a:pt x="122" y="229"/>
                      </a:cubicBezTo>
                      <a:cubicBezTo>
                        <a:pt x="141" y="229"/>
                        <a:pt x="158" y="213"/>
                        <a:pt x="158" y="193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42" y="193"/>
                        <a:pt x="142" y="193"/>
                        <a:pt x="142" y="193"/>
                      </a:cubicBezTo>
                      <a:cubicBezTo>
                        <a:pt x="142" y="204"/>
                        <a:pt x="133" y="213"/>
                        <a:pt x="122" y="213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0" y="2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7181851" y="3182938"/>
                  <a:ext cx="115888" cy="104775"/>
                </a:xfrm>
                <a:custGeom>
                  <a:avLst/>
                  <a:gdLst>
                    <a:gd name="T0" fmla="*/ 39 w 39"/>
                    <a:gd name="T1" fmla="*/ 0 h 35"/>
                    <a:gd name="T2" fmla="*/ 39 w 39"/>
                    <a:gd name="T3" fmla="*/ 19 h 35"/>
                    <a:gd name="T4" fmla="*/ 24 w 39"/>
                    <a:gd name="T5" fmla="*/ 35 h 35"/>
                    <a:gd name="T6" fmla="*/ 16 w 39"/>
                    <a:gd name="T7" fmla="*/ 35 h 35"/>
                    <a:gd name="T8" fmla="*/ 0 w 39"/>
                    <a:gd name="T9" fmla="*/ 19 h 35"/>
                    <a:gd name="T10" fmla="*/ 0 w 39"/>
                    <a:gd name="T11" fmla="*/ 0 h 35"/>
                    <a:gd name="T12" fmla="*/ 39 w 39"/>
                    <a:gd name="T1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5">
                      <a:moveTo>
                        <a:pt x="39" y="0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28"/>
                        <a:pt x="32" y="35"/>
                        <a:pt x="24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7" y="35"/>
                        <a:pt x="0" y="28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0" name="Freeform 32"/>
                <p:cNvSpPr>
                  <a:spLocks/>
                </p:cNvSpPr>
                <p:nvPr/>
              </p:nvSpPr>
              <p:spPr bwMode="auto">
                <a:xfrm>
                  <a:off x="7539166" y="2429827"/>
                  <a:ext cx="100013" cy="119064"/>
                </a:xfrm>
                <a:custGeom>
                  <a:avLst/>
                  <a:gdLst>
                    <a:gd name="T0" fmla="*/ 0 w 34"/>
                    <a:gd name="T1" fmla="*/ 0 h 40"/>
                    <a:gd name="T2" fmla="*/ 18 w 34"/>
                    <a:gd name="T3" fmla="*/ 0 h 40"/>
                    <a:gd name="T4" fmla="*/ 34 w 34"/>
                    <a:gd name="T5" fmla="*/ 16 h 40"/>
                    <a:gd name="T6" fmla="*/ 34 w 34"/>
                    <a:gd name="T7" fmla="*/ 24 h 40"/>
                    <a:gd name="T8" fmla="*/ 18 w 34"/>
                    <a:gd name="T9" fmla="*/ 40 h 40"/>
                    <a:gd name="T10" fmla="*/ 0 w 34"/>
                    <a:gd name="T11" fmla="*/ 40 h 40"/>
                    <a:gd name="T12" fmla="*/ 0 w 34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40">
                      <a:moveTo>
                        <a:pt x="0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7" y="0"/>
                        <a:pt x="34" y="7"/>
                        <a:pt x="34" y="1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33"/>
                        <a:pt x="27" y="40"/>
                        <a:pt x="18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6562726" y="2771775"/>
                  <a:ext cx="461963" cy="39688"/>
                </a:xfrm>
                <a:custGeom>
                  <a:avLst/>
                  <a:gdLst>
                    <a:gd name="T0" fmla="*/ 0 w 291"/>
                    <a:gd name="T1" fmla="*/ 0 h 25"/>
                    <a:gd name="T2" fmla="*/ 291 w 291"/>
                    <a:gd name="T3" fmla="*/ 13 h 25"/>
                    <a:gd name="T4" fmla="*/ 291 w 291"/>
                    <a:gd name="T5" fmla="*/ 25 h 25"/>
                    <a:gd name="T6" fmla="*/ 0 w 291"/>
                    <a:gd name="T7" fmla="*/ 25 h 25"/>
                    <a:gd name="T8" fmla="*/ 0 w 291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5">
                      <a:moveTo>
                        <a:pt x="0" y="0"/>
                      </a:moveTo>
                      <a:lnTo>
                        <a:pt x="291" y="13"/>
                      </a:lnTo>
                      <a:lnTo>
                        <a:pt x="291" y="25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2" name="Freeform 34"/>
                <p:cNvSpPr>
                  <a:spLocks/>
                </p:cNvSpPr>
                <p:nvPr/>
              </p:nvSpPr>
              <p:spPr bwMode="auto">
                <a:xfrm>
                  <a:off x="6413501" y="2336800"/>
                  <a:ext cx="157163" cy="450850"/>
                </a:xfrm>
                <a:custGeom>
                  <a:avLst/>
                  <a:gdLst>
                    <a:gd name="T0" fmla="*/ 75 w 99"/>
                    <a:gd name="T1" fmla="*/ 284 h 284"/>
                    <a:gd name="T2" fmla="*/ 0 w 99"/>
                    <a:gd name="T3" fmla="*/ 2 h 284"/>
                    <a:gd name="T4" fmla="*/ 8 w 99"/>
                    <a:gd name="T5" fmla="*/ 0 h 284"/>
                    <a:gd name="T6" fmla="*/ 99 w 99"/>
                    <a:gd name="T7" fmla="*/ 274 h 284"/>
                    <a:gd name="T8" fmla="*/ 75 w 99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284">
                      <a:moveTo>
                        <a:pt x="75" y="284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99" y="274"/>
                      </a:lnTo>
                      <a:lnTo>
                        <a:pt x="75" y="28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6532563" y="2754313"/>
                  <a:ext cx="58738" cy="5715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4" name="Freeform 36"/>
                <p:cNvSpPr>
                  <a:spLocks/>
                </p:cNvSpPr>
                <p:nvPr/>
              </p:nvSpPr>
              <p:spPr bwMode="auto">
                <a:xfrm>
                  <a:off x="7283451" y="2181225"/>
                  <a:ext cx="153988" cy="631825"/>
                </a:xfrm>
                <a:custGeom>
                  <a:avLst/>
                  <a:gdLst>
                    <a:gd name="T0" fmla="*/ 52 w 52"/>
                    <a:gd name="T1" fmla="*/ 188 h 214"/>
                    <a:gd name="T2" fmla="*/ 26 w 52"/>
                    <a:gd name="T3" fmla="*/ 214 h 214"/>
                    <a:gd name="T4" fmla="*/ 26 w 52"/>
                    <a:gd name="T5" fmla="*/ 214 h 214"/>
                    <a:gd name="T6" fmla="*/ 0 w 52"/>
                    <a:gd name="T7" fmla="*/ 188 h 214"/>
                    <a:gd name="T8" fmla="*/ 0 w 52"/>
                    <a:gd name="T9" fmla="*/ 25 h 214"/>
                    <a:gd name="T10" fmla="*/ 26 w 52"/>
                    <a:gd name="T11" fmla="*/ 0 h 214"/>
                    <a:gd name="T12" fmla="*/ 26 w 52"/>
                    <a:gd name="T13" fmla="*/ 0 h 214"/>
                    <a:gd name="T14" fmla="*/ 52 w 52"/>
                    <a:gd name="T15" fmla="*/ 25 h 214"/>
                    <a:gd name="T16" fmla="*/ 52 w 52"/>
                    <a:gd name="T17" fmla="*/ 18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14">
                      <a:moveTo>
                        <a:pt x="52" y="188"/>
                      </a:moveTo>
                      <a:cubicBezTo>
                        <a:pt x="52" y="202"/>
                        <a:pt x="40" y="214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12" y="214"/>
                        <a:pt x="0" y="202"/>
                        <a:pt x="0" y="18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5"/>
                      </a:cubicBezTo>
                      <a:lnTo>
                        <a:pt x="52" y="188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6846888" y="2660650"/>
                  <a:ext cx="590550" cy="152400"/>
                </a:xfrm>
                <a:custGeom>
                  <a:avLst/>
                  <a:gdLst>
                    <a:gd name="T0" fmla="*/ 173 w 199"/>
                    <a:gd name="T1" fmla="*/ 0 h 52"/>
                    <a:gd name="T2" fmla="*/ 199 w 199"/>
                    <a:gd name="T3" fmla="*/ 26 h 52"/>
                    <a:gd name="T4" fmla="*/ 199 w 199"/>
                    <a:gd name="T5" fmla="*/ 26 h 52"/>
                    <a:gd name="T6" fmla="*/ 173 w 199"/>
                    <a:gd name="T7" fmla="*/ 52 h 52"/>
                    <a:gd name="T8" fmla="*/ 25 w 199"/>
                    <a:gd name="T9" fmla="*/ 52 h 52"/>
                    <a:gd name="T10" fmla="*/ 0 w 199"/>
                    <a:gd name="T11" fmla="*/ 26 h 52"/>
                    <a:gd name="T12" fmla="*/ 0 w 199"/>
                    <a:gd name="T13" fmla="*/ 26 h 52"/>
                    <a:gd name="T14" fmla="*/ 25 w 199"/>
                    <a:gd name="T15" fmla="*/ 0 h 52"/>
                    <a:gd name="T16" fmla="*/ 173 w 199"/>
                    <a:gd name="T1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2">
                      <a:moveTo>
                        <a:pt x="173" y="0"/>
                      </a:moveTo>
                      <a:cubicBezTo>
                        <a:pt x="187" y="0"/>
                        <a:pt x="199" y="11"/>
                        <a:pt x="199" y="26"/>
                      </a:cubicBezTo>
                      <a:cubicBezTo>
                        <a:pt x="199" y="26"/>
                        <a:pt x="199" y="26"/>
                        <a:pt x="199" y="26"/>
                      </a:cubicBezTo>
                      <a:cubicBezTo>
                        <a:pt x="199" y="40"/>
                        <a:pt x="187" y="52"/>
                        <a:pt x="17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6775451" y="2660650"/>
                  <a:ext cx="306388" cy="152400"/>
                </a:xfrm>
                <a:custGeom>
                  <a:avLst/>
                  <a:gdLst>
                    <a:gd name="T0" fmla="*/ 103 w 103"/>
                    <a:gd name="T1" fmla="*/ 52 h 52"/>
                    <a:gd name="T2" fmla="*/ 0 w 103"/>
                    <a:gd name="T3" fmla="*/ 52 h 52"/>
                    <a:gd name="T4" fmla="*/ 51 w 103"/>
                    <a:gd name="T5" fmla="*/ 0 h 52"/>
                    <a:gd name="T6" fmla="*/ 103 w 103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" h="52">
                      <a:moveTo>
                        <a:pt x="103" y="5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80" y="0"/>
                        <a:pt x="103" y="23"/>
                        <a:pt x="103" y="52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7" name="Rectangle 39"/>
                <p:cNvSpPr>
                  <a:spLocks noChangeArrowheads="1"/>
                </p:cNvSpPr>
                <p:nvPr/>
              </p:nvSpPr>
              <p:spPr bwMode="auto">
                <a:xfrm>
                  <a:off x="7010401" y="2660650"/>
                  <a:ext cx="71438" cy="152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80276" y="2171700"/>
                  <a:ext cx="192088" cy="298450"/>
                </a:xfrm>
                <a:prstGeom prst="rect">
                  <a:avLst/>
                </a:pr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243570" y="3315652"/>
                <a:ext cx="2525262" cy="593085"/>
                <a:chOff x="4243570" y="3315652"/>
                <a:chExt cx="2525262" cy="593085"/>
              </a:xfrm>
            </p:grpSpPr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4243570" y="3504565"/>
                  <a:ext cx="512979" cy="404172"/>
                </a:xfrm>
                <a:custGeom>
                  <a:avLst/>
                  <a:gdLst>
                    <a:gd name="connsiteX0" fmla="*/ 373039 w 512979"/>
                    <a:gd name="connsiteY0" fmla="*/ 0 h 404172"/>
                    <a:gd name="connsiteX1" fmla="*/ 482434 w 512979"/>
                    <a:gd name="connsiteY1" fmla="*/ 0 h 404172"/>
                    <a:gd name="connsiteX2" fmla="*/ 499938 w 512979"/>
                    <a:gd name="connsiteY2" fmla="*/ 61406 h 404172"/>
                    <a:gd name="connsiteX3" fmla="*/ 179251 w 512979"/>
                    <a:gd name="connsiteY3" fmla="*/ 404172 h 404172"/>
                    <a:gd name="connsiteX4" fmla="*/ 0 w 512979"/>
                    <a:gd name="connsiteY4" fmla="*/ 404172 h 404172"/>
                    <a:gd name="connsiteX5" fmla="*/ 69947 w 512979"/>
                    <a:gd name="connsiteY5" fmla="*/ 321209 h 404172"/>
                    <a:gd name="connsiteX6" fmla="*/ 311778 w 512979"/>
                    <a:gd name="connsiteY6" fmla="*/ 35089 h 404172"/>
                    <a:gd name="connsiteX7" fmla="*/ 373039 w 512979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79" h="404172">
                      <a:moveTo>
                        <a:pt x="373039" y="0"/>
                      </a:moveTo>
                      <a:cubicBezTo>
                        <a:pt x="482434" y="0"/>
                        <a:pt x="482434" y="0"/>
                        <a:pt x="482434" y="0"/>
                      </a:cubicBezTo>
                      <a:cubicBezTo>
                        <a:pt x="499938" y="0"/>
                        <a:pt x="530568" y="26317"/>
                        <a:pt x="499938" y="61406"/>
                      </a:cubicBezTo>
                      <a:lnTo>
                        <a:pt x="179251" y="404172"/>
                      </a:lnTo>
                      <a:lnTo>
                        <a:pt x="0" y="404172"/>
                      </a:lnTo>
                      <a:lnTo>
                        <a:pt x="69947" y="321209"/>
                      </a:lnTo>
                      <a:cubicBezTo>
                        <a:pt x="204708" y="161534"/>
                        <a:pt x="311778" y="35089"/>
                        <a:pt x="311778" y="35089"/>
                      </a:cubicBezTo>
                      <a:cubicBezTo>
                        <a:pt x="324905" y="13159"/>
                        <a:pt x="355536" y="0"/>
                        <a:pt x="373039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5692633" y="3504565"/>
                  <a:ext cx="512980" cy="404172"/>
                </a:xfrm>
                <a:custGeom>
                  <a:avLst/>
                  <a:gdLst>
                    <a:gd name="connsiteX0" fmla="*/ 30545 w 512980"/>
                    <a:gd name="connsiteY0" fmla="*/ 0 h 404172"/>
                    <a:gd name="connsiteX1" fmla="*/ 139940 w 512980"/>
                    <a:gd name="connsiteY1" fmla="*/ 0 h 404172"/>
                    <a:gd name="connsiteX2" fmla="*/ 201201 w 512980"/>
                    <a:gd name="connsiteY2" fmla="*/ 35089 h 404172"/>
                    <a:gd name="connsiteX3" fmla="*/ 443033 w 512980"/>
                    <a:gd name="connsiteY3" fmla="*/ 321209 h 404172"/>
                    <a:gd name="connsiteX4" fmla="*/ 512980 w 512980"/>
                    <a:gd name="connsiteY4" fmla="*/ 404172 h 404172"/>
                    <a:gd name="connsiteX5" fmla="*/ 333729 w 512980"/>
                    <a:gd name="connsiteY5" fmla="*/ 404172 h 404172"/>
                    <a:gd name="connsiteX6" fmla="*/ 13042 w 512980"/>
                    <a:gd name="connsiteY6" fmla="*/ 61406 h 404172"/>
                    <a:gd name="connsiteX7" fmla="*/ 30545 w 512980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80" h="404172">
                      <a:moveTo>
                        <a:pt x="30545" y="0"/>
                      </a:moveTo>
                      <a:cubicBezTo>
                        <a:pt x="30545" y="0"/>
                        <a:pt x="30545" y="0"/>
                        <a:pt x="139940" y="0"/>
                      </a:cubicBezTo>
                      <a:cubicBezTo>
                        <a:pt x="157443" y="0"/>
                        <a:pt x="188074" y="13159"/>
                        <a:pt x="201201" y="35089"/>
                      </a:cubicBezTo>
                      <a:cubicBezTo>
                        <a:pt x="201201" y="35089"/>
                        <a:pt x="308272" y="161534"/>
                        <a:pt x="443033" y="321209"/>
                      </a:cubicBezTo>
                      <a:lnTo>
                        <a:pt x="512980" y="404172"/>
                      </a:lnTo>
                      <a:lnTo>
                        <a:pt x="333729" y="404172"/>
                      </a:lnTo>
                      <a:lnTo>
                        <a:pt x="13042" y="61406"/>
                      </a:lnTo>
                      <a:cubicBezTo>
                        <a:pt x="-17589" y="26317"/>
                        <a:pt x="13042" y="0"/>
                        <a:pt x="30545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4247506" y="3315652"/>
                  <a:ext cx="2521326" cy="276225"/>
                </a:xfrm>
                <a:custGeom>
                  <a:avLst/>
                  <a:gdLst>
                    <a:gd name="connsiteX0" fmla="*/ 0 w 2521326"/>
                    <a:gd name="connsiteY0" fmla="*/ 0 h 276225"/>
                    <a:gd name="connsiteX1" fmla="*/ 177869 w 2521326"/>
                    <a:gd name="connsiteY1" fmla="*/ 0 h 276225"/>
                    <a:gd name="connsiteX2" fmla="*/ 2521326 w 2521326"/>
                    <a:gd name="connsiteY2" fmla="*/ 0 h 276225"/>
                    <a:gd name="connsiteX3" fmla="*/ 2521326 w 2521326"/>
                    <a:gd name="connsiteY3" fmla="*/ 35076 h 276225"/>
                    <a:gd name="connsiteX4" fmla="*/ 968946 w 2521326"/>
                    <a:gd name="connsiteY4" fmla="*/ 276225 h 276225"/>
                    <a:gd name="connsiteX5" fmla="*/ 29318 w 2521326"/>
                    <a:gd name="connsiteY5" fmla="*/ 210457 h 276225"/>
                    <a:gd name="connsiteX6" fmla="*/ 0 w 2521326"/>
                    <a:gd name="connsiteY6" fmla="*/ 204318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1326" h="276225">
                      <a:moveTo>
                        <a:pt x="0" y="0"/>
                      </a:moveTo>
                      <a:lnTo>
                        <a:pt x="177869" y="0"/>
                      </a:lnTo>
                      <a:cubicBezTo>
                        <a:pt x="632027" y="0"/>
                        <a:pt x="1358681" y="0"/>
                        <a:pt x="2521326" y="0"/>
                      </a:cubicBezTo>
                      <a:lnTo>
                        <a:pt x="2521326" y="35076"/>
                      </a:lnTo>
                      <a:cubicBezTo>
                        <a:pt x="2267698" y="179766"/>
                        <a:pt x="1668610" y="276225"/>
                        <a:pt x="968946" y="276225"/>
                      </a:cubicBezTo>
                      <a:cubicBezTo>
                        <a:pt x="621300" y="276225"/>
                        <a:pt x="297705" y="252110"/>
                        <a:pt x="29318" y="210457"/>
                      </a:cubicBezTo>
                      <a:lnTo>
                        <a:pt x="0" y="204318"/>
                      </a:lnTo>
                      <a:close/>
                    </a:path>
                  </a:pathLst>
                </a:custGeom>
                <a:solidFill>
                  <a:srgbClr val="513A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350315">
                <a:off x="5989331" y="2507581"/>
                <a:ext cx="598331" cy="829441"/>
                <a:chOff x="6006115" y="2691336"/>
                <a:chExt cx="598331" cy="829441"/>
              </a:xfrm>
            </p:grpSpPr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 rot="1103645">
                  <a:off x="6006115" y="3349327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 rot="1103645">
                  <a:off x="6340921" y="2691336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11762">
                <a:off x="6350661" y="2802697"/>
                <a:ext cx="602318" cy="827644"/>
                <a:chOff x="6280309" y="2808848"/>
                <a:chExt cx="602318" cy="827644"/>
              </a:xfrm>
            </p:grpSpPr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 rot="1103645">
                  <a:off x="6280309" y="3465042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 rot="1103645">
                  <a:off x="6619102" y="2808848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 smtClean="0">
                    <a:solidFill>
                      <a:srgbClr val="505050"/>
                    </a:solidFill>
                  </a:endParaRPr>
                </a:p>
              </p:txBody>
            </p:sp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3048" y="3292708"/>
                <a:ext cx="351684" cy="805060"/>
              </a:xfrm>
              <a:prstGeom prst="rect">
                <a:avLst/>
              </a:prstGeom>
            </p:spPr>
          </p:pic>
        </p:grp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8092941" y="5845715"/>
              <a:ext cx="1948093" cy="213424"/>
            </a:xfrm>
            <a:custGeom>
              <a:avLst/>
              <a:gdLst>
                <a:gd name="connsiteX0" fmla="*/ 0 w 2521326"/>
                <a:gd name="connsiteY0" fmla="*/ 0 h 276225"/>
                <a:gd name="connsiteX1" fmla="*/ 177869 w 2521326"/>
                <a:gd name="connsiteY1" fmla="*/ 0 h 276225"/>
                <a:gd name="connsiteX2" fmla="*/ 2521326 w 2521326"/>
                <a:gd name="connsiteY2" fmla="*/ 0 h 276225"/>
                <a:gd name="connsiteX3" fmla="*/ 2521326 w 2521326"/>
                <a:gd name="connsiteY3" fmla="*/ 35076 h 276225"/>
                <a:gd name="connsiteX4" fmla="*/ 968946 w 2521326"/>
                <a:gd name="connsiteY4" fmla="*/ 276225 h 276225"/>
                <a:gd name="connsiteX5" fmla="*/ 29318 w 2521326"/>
                <a:gd name="connsiteY5" fmla="*/ 210457 h 276225"/>
                <a:gd name="connsiteX6" fmla="*/ 0 w 2521326"/>
                <a:gd name="connsiteY6" fmla="*/ 204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26" h="276225">
                  <a:moveTo>
                    <a:pt x="0" y="0"/>
                  </a:moveTo>
                  <a:lnTo>
                    <a:pt x="177869" y="0"/>
                  </a:lnTo>
                  <a:cubicBezTo>
                    <a:pt x="632027" y="0"/>
                    <a:pt x="1358681" y="0"/>
                    <a:pt x="2521326" y="0"/>
                  </a:cubicBezTo>
                  <a:lnTo>
                    <a:pt x="2521326" y="35076"/>
                  </a:lnTo>
                  <a:cubicBezTo>
                    <a:pt x="2267698" y="179766"/>
                    <a:pt x="1668610" y="276225"/>
                    <a:pt x="968946" y="276225"/>
                  </a:cubicBezTo>
                  <a:cubicBezTo>
                    <a:pt x="621300" y="276225"/>
                    <a:pt x="297705" y="252110"/>
                    <a:pt x="29318" y="210457"/>
                  </a:cubicBezTo>
                  <a:lnTo>
                    <a:pt x="0" y="204318"/>
                  </a:lnTo>
                  <a:close/>
                </a:path>
              </a:pathLst>
            </a:custGeom>
            <a:solidFill>
              <a:srgbClr val="5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endParaRPr lang="en-US" kern="0" smtClean="0">
                <a:solidFill>
                  <a:srgbClr val="505050"/>
                </a:solidFill>
              </a:endParaRPr>
            </a:p>
          </p:txBody>
        </p:sp>
      </p:grp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6508747" y="3784600"/>
            <a:ext cx="5470527" cy="2735264"/>
            <a:chOff x="4664075" y="3040063"/>
            <a:chExt cx="7315200" cy="3657601"/>
          </a:xfrm>
        </p:grpSpPr>
        <p:grpSp>
          <p:nvGrpSpPr>
            <p:cNvPr id="7" name="Group 6"/>
            <p:cNvGrpSpPr/>
            <p:nvPr/>
          </p:nvGrpSpPr>
          <p:grpSpPr>
            <a:xfrm>
              <a:off x="7318375" y="3040063"/>
              <a:ext cx="4660900" cy="3657601"/>
              <a:chOff x="7318375" y="3040063"/>
              <a:chExt cx="4660900" cy="3657601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 flipH="1">
                <a:off x="10056812" y="3040063"/>
                <a:ext cx="1922463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 flipH="1">
                <a:off x="11198224" y="3043238"/>
                <a:ext cx="468313" cy="314325"/>
              </a:xfrm>
              <a:custGeom>
                <a:avLst/>
                <a:gdLst>
                  <a:gd name="T0" fmla="*/ 141 w 141"/>
                  <a:gd name="T1" fmla="*/ 95 h 95"/>
                  <a:gd name="T2" fmla="*/ 141 w 141"/>
                  <a:gd name="T3" fmla="*/ 65 h 95"/>
                  <a:gd name="T4" fmla="*/ 76 w 141"/>
                  <a:gd name="T5" fmla="*/ 0 h 95"/>
                  <a:gd name="T6" fmla="*/ 64 w 141"/>
                  <a:gd name="T7" fmla="*/ 0 h 95"/>
                  <a:gd name="T8" fmla="*/ 0 w 141"/>
                  <a:gd name="T9" fmla="*/ 65 h 95"/>
                  <a:gd name="T10" fmla="*/ 0 w 141"/>
                  <a:gd name="T11" fmla="*/ 95 h 95"/>
                  <a:gd name="T12" fmla="*/ 141 w 141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95">
                    <a:moveTo>
                      <a:pt x="141" y="9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41" y="29"/>
                      <a:pt x="112" y="0"/>
                      <a:pt x="7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95"/>
                      <a:pt x="0" y="95"/>
                      <a:pt x="0" y="95"/>
                    </a:cubicBezTo>
                    <a:lnTo>
                      <a:pt x="14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flipH="1">
                <a:off x="11149012" y="3427413"/>
                <a:ext cx="571500" cy="119063"/>
              </a:xfrm>
              <a:custGeom>
                <a:avLst/>
                <a:gdLst>
                  <a:gd name="T0" fmla="*/ 0 w 172"/>
                  <a:gd name="T1" fmla="*/ 27 h 36"/>
                  <a:gd name="T2" fmla="*/ 9 w 172"/>
                  <a:gd name="T3" fmla="*/ 36 h 36"/>
                  <a:gd name="T4" fmla="*/ 164 w 172"/>
                  <a:gd name="T5" fmla="*/ 36 h 36"/>
                  <a:gd name="T6" fmla="*/ 172 w 172"/>
                  <a:gd name="T7" fmla="*/ 27 h 36"/>
                  <a:gd name="T8" fmla="*/ 172 w 172"/>
                  <a:gd name="T9" fmla="*/ 8 h 36"/>
                  <a:gd name="T10" fmla="*/ 164 w 172"/>
                  <a:gd name="T11" fmla="*/ 0 h 36"/>
                  <a:gd name="T12" fmla="*/ 9 w 172"/>
                  <a:gd name="T13" fmla="*/ 0 h 36"/>
                  <a:gd name="T14" fmla="*/ 0 w 172"/>
                  <a:gd name="T15" fmla="*/ 8 h 36"/>
                  <a:gd name="T16" fmla="*/ 0 w 172"/>
                  <a:gd name="T17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36">
                    <a:moveTo>
                      <a:pt x="0" y="27"/>
                    </a:moveTo>
                    <a:cubicBezTo>
                      <a:pt x="0" y="32"/>
                      <a:pt x="4" y="36"/>
                      <a:pt x="9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9" y="36"/>
                      <a:pt x="172" y="32"/>
                      <a:pt x="172" y="27"/>
                    </a:cubicBezTo>
                    <a:cubicBezTo>
                      <a:pt x="172" y="8"/>
                      <a:pt x="172" y="8"/>
                      <a:pt x="172" y="8"/>
                    </a:cubicBezTo>
                    <a:cubicBezTo>
                      <a:pt x="172" y="3"/>
                      <a:pt x="169" y="0"/>
                      <a:pt x="16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3"/>
                      <a:pt x="0" y="8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 flipH="1">
                <a:off x="11118850" y="4994276"/>
                <a:ext cx="628650" cy="2063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 flipH="1">
                <a:off x="11118849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 flipH="1">
                <a:off x="10906124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3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 flipH="1">
                <a:off x="11583987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flipH="1">
                <a:off x="11371262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2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flipH="1">
                <a:off x="10890250" y="3868738"/>
                <a:ext cx="1085850" cy="1125538"/>
              </a:xfrm>
              <a:custGeom>
                <a:avLst/>
                <a:gdLst>
                  <a:gd name="T0" fmla="*/ 69 w 327"/>
                  <a:gd name="T1" fmla="*/ 0 h 340"/>
                  <a:gd name="T2" fmla="*/ 258 w 327"/>
                  <a:gd name="T3" fmla="*/ 0 h 340"/>
                  <a:gd name="T4" fmla="*/ 327 w 327"/>
                  <a:gd name="T5" fmla="*/ 70 h 340"/>
                  <a:gd name="T6" fmla="*/ 327 w 327"/>
                  <a:gd name="T7" fmla="*/ 128 h 340"/>
                  <a:gd name="T8" fmla="*/ 258 w 327"/>
                  <a:gd name="T9" fmla="*/ 128 h 340"/>
                  <a:gd name="T10" fmla="*/ 258 w 327"/>
                  <a:gd name="T11" fmla="*/ 340 h 340"/>
                  <a:gd name="T12" fmla="*/ 69 w 327"/>
                  <a:gd name="T13" fmla="*/ 340 h 340"/>
                  <a:gd name="T14" fmla="*/ 69 w 327"/>
                  <a:gd name="T15" fmla="*/ 128 h 340"/>
                  <a:gd name="T16" fmla="*/ 0 w 327"/>
                  <a:gd name="T17" fmla="*/ 128 h 340"/>
                  <a:gd name="T18" fmla="*/ 0 w 327"/>
                  <a:gd name="T19" fmla="*/ 70 h 340"/>
                  <a:gd name="T20" fmla="*/ 69 w 327"/>
                  <a:gd name="T2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7" h="340">
                    <a:moveTo>
                      <a:pt x="69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96" y="0"/>
                      <a:pt x="327" y="32"/>
                      <a:pt x="327" y="70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8" y="340"/>
                      <a:pt x="258" y="340"/>
                      <a:pt x="258" y="340"/>
                    </a:cubicBezTo>
                    <a:cubicBezTo>
                      <a:pt x="69" y="340"/>
                      <a:pt x="69" y="340"/>
                      <a:pt x="69" y="340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10701337" y="4292601"/>
                <a:ext cx="387350" cy="579438"/>
              </a:xfrm>
              <a:custGeom>
                <a:avLst/>
                <a:gdLst>
                  <a:gd name="T0" fmla="*/ 44 w 117"/>
                  <a:gd name="T1" fmla="*/ 175 h 175"/>
                  <a:gd name="T2" fmla="*/ 117 w 117"/>
                  <a:gd name="T3" fmla="*/ 175 h 175"/>
                  <a:gd name="T4" fmla="*/ 117 w 117"/>
                  <a:gd name="T5" fmla="*/ 119 h 175"/>
                  <a:gd name="T6" fmla="*/ 51 w 117"/>
                  <a:gd name="T7" fmla="*/ 119 h 175"/>
                  <a:gd name="T8" fmla="*/ 51 w 117"/>
                  <a:gd name="T9" fmla="*/ 0 h 175"/>
                  <a:gd name="T10" fmla="*/ 0 w 117"/>
                  <a:gd name="T11" fmla="*/ 0 h 175"/>
                  <a:gd name="T12" fmla="*/ 0 w 117"/>
                  <a:gd name="T13" fmla="*/ 131 h 175"/>
                  <a:gd name="T14" fmla="*/ 44 w 117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75">
                    <a:moveTo>
                      <a:pt x="44" y="175"/>
                    </a:moveTo>
                    <a:cubicBezTo>
                      <a:pt x="117" y="175"/>
                      <a:pt x="117" y="175"/>
                      <a:pt x="117" y="175"/>
                    </a:cubicBezTo>
                    <a:cubicBezTo>
                      <a:pt x="117" y="119"/>
                      <a:pt x="117" y="119"/>
                      <a:pt x="117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5"/>
                      <a:pt x="20" y="175"/>
                      <a:pt x="44" y="175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100330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flipH="1">
                <a:off x="11776074" y="5124451"/>
                <a:ext cx="169863" cy="338138"/>
              </a:xfrm>
              <a:custGeom>
                <a:avLst/>
                <a:gdLst>
                  <a:gd name="T0" fmla="*/ 51 w 51"/>
                  <a:gd name="T1" fmla="*/ 0 h 102"/>
                  <a:gd name="T2" fmla="*/ 51 w 51"/>
                  <a:gd name="T3" fmla="*/ 102 h 102"/>
                  <a:gd name="T4" fmla="*/ 0 w 51"/>
                  <a:gd name="T5" fmla="*/ 51 h 102"/>
                  <a:gd name="T6" fmla="*/ 51 w 51"/>
                  <a:gd name="T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02">
                    <a:moveTo>
                      <a:pt x="51" y="0"/>
                    </a:moveTo>
                    <a:cubicBezTo>
                      <a:pt x="51" y="102"/>
                      <a:pt x="51" y="102"/>
                      <a:pt x="51" y="102"/>
                    </a:cubicBezTo>
                    <a:cubicBezTo>
                      <a:pt x="22" y="102"/>
                      <a:pt x="0" y="79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flipH="1">
                <a:off x="10531474" y="4700588"/>
                <a:ext cx="341313" cy="171450"/>
              </a:xfrm>
              <a:custGeom>
                <a:avLst/>
                <a:gdLst>
                  <a:gd name="T0" fmla="*/ 0 w 103"/>
                  <a:gd name="T1" fmla="*/ 0 h 52"/>
                  <a:gd name="T2" fmla="*/ 103 w 103"/>
                  <a:gd name="T3" fmla="*/ 0 h 52"/>
                  <a:gd name="T4" fmla="*/ 52 w 103"/>
                  <a:gd name="T5" fmla="*/ 52 h 52"/>
                  <a:gd name="T6" fmla="*/ 0 w 103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2">
                    <a:moveTo>
                      <a:pt x="0" y="0"/>
                    </a:move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29"/>
                      <a:pt x="80" y="52"/>
                      <a:pt x="52" y="52"/>
                    </a:cubicBezTo>
                    <a:cubicBezTo>
                      <a:pt x="23" y="52"/>
                      <a:pt x="0" y="29"/>
                      <a:pt x="0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 flipH="1">
                <a:off x="11776074" y="5084763"/>
                <a:ext cx="173038" cy="88900"/>
              </a:xfrm>
              <a:prstGeom prst="rect">
                <a:avLst/>
              </a:pr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 flipH="1">
                <a:off x="10266362" y="4624388"/>
                <a:ext cx="746125" cy="76200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flipH="1">
                <a:off x="10059987" y="4246563"/>
                <a:ext cx="779463" cy="377825"/>
              </a:xfrm>
              <a:custGeom>
                <a:avLst/>
                <a:gdLst>
                  <a:gd name="T0" fmla="*/ 127 w 491"/>
                  <a:gd name="T1" fmla="*/ 0 h 238"/>
                  <a:gd name="T2" fmla="*/ 491 w 491"/>
                  <a:gd name="T3" fmla="*/ 0 h 238"/>
                  <a:gd name="T4" fmla="*/ 361 w 491"/>
                  <a:gd name="T5" fmla="*/ 238 h 238"/>
                  <a:gd name="T6" fmla="*/ 0 w 491"/>
                  <a:gd name="T7" fmla="*/ 238 h 238"/>
                  <a:gd name="T8" fmla="*/ 127 w 491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238">
                    <a:moveTo>
                      <a:pt x="127" y="0"/>
                    </a:moveTo>
                    <a:lnTo>
                      <a:pt x="491" y="0"/>
                    </a:lnTo>
                    <a:lnTo>
                      <a:pt x="361" y="238"/>
                    </a:lnTo>
                    <a:lnTo>
                      <a:pt x="0" y="238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 flipH="1">
                <a:off x="10839449" y="4624388"/>
                <a:ext cx="173038" cy="762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327025"/>
              </a:xfrm>
              <a:custGeom>
                <a:avLst/>
                <a:gdLst>
                  <a:gd name="T0" fmla="*/ 63 w 126"/>
                  <a:gd name="T1" fmla="*/ 206 h 206"/>
                  <a:gd name="T2" fmla="*/ 126 w 126"/>
                  <a:gd name="T3" fmla="*/ 144 h 206"/>
                  <a:gd name="T4" fmla="*/ 126 w 126"/>
                  <a:gd name="T5" fmla="*/ 0 h 206"/>
                  <a:gd name="T6" fmla="*/ 0 w 126"/>
                  <a:gd name="T7" fmla="*/ 0 h 206"/>
                  <a:gd name="T8" fmla="*/ 0 w 126"/>
                  <a:gd name="T9" fmla="*/ 144 h 206"/>
                  <a:gd name="T10" fmla="*/ 63 w 126"/>
                  <a:gd name="T11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06">
                    <a:moveTo>
                      <a:pt x="63" y="206"/>
                    </a:moveTo>
                    <a:lnTo>
                      <a:pt x="126" y="144"/>
                    </a:lnTo>
                    <a:lnTo>
                      <a:pt x="126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63" y="206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171450"/>
              </a:xfrm>
              <a:custGeom>
                <a:avLst/>
                <a:gdLst>
                  <a:gd name="T0" fmla="*/ 60 w 60"/>
                  <a:gd name="T1" fmla="*/ 48 h 52"/>
                  <a:gd name="T2" fmla="*/ 31 w 60"/>
                  <a:gd name="T3" fmla="*/ 52 h 52"/>
                  <a:gd name="T4" fmla="*/ 0 w 60"/>
                  <a:gd name="T5" fmla="*/ 48 h 52"/>
                  <a:gd name="T6" fmla="*/ 0 w 60"/>
                  <a:gd name="T7" fmla="*/ 0 h 52"/>
                  <a:gd name="T8" fmla="*/ 60 w 60"/>
                  <a:gd name="T9" fmla="*/ 0 h 52"/>
                  <a:gd name="T10" fmla="*/ 60 w 60"/>
                  <a:gd name="T11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2">
                    <a:moveTo>
                      <a:pt x="60" y="48"/>
                    </a:moveTo>
                    <a:cubicBezTo>
                      <a:pt x="51" y="51"/>
                      <a:pt x="41" y="52"/>
                      <a:pt x="31" y="52"/>
                    </a:cubicBezTo>
                    <a:cubicBezTo>
                      <a:pt x="20" y="52"/>
                      <a:pt x="10" y="51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60" y="48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flipH="1">
                <a:off x="11198224" y="3332163"/>
                <a:ext cx="468313" cy="442913"/>
              </a:xfrm>
              <a:custGeom>
                <a:avLst/>
                <a:gdLst>
                  <a:gd name="T0" fmla="*/ 141 w 141"/>
                  <a:gd name="T1" fmla="*/ 0 h 134"/>
                  <a:gd name="T2" fmla="*/ 141 w 141"/>
                  <a:gd name="T3" fmla="*/ 110 h 134"/>
                  <a:gd name="T4" fmla="*/ 140 w 141"/>
                  <a:gd name="T5" fmla="*/ 110 h 134"/>
                  <a:gd name="T6" fmla="*/ 71 w 141"/>
                  <a:gd name="T7" fmla="*/ 134 h 134"/>
                  <a:gd name="T8" fmla="*/ 0 w 141"/>
                  <a:gd name="T9" fmla="*/ 110 h 134"/>
                  <a:gd name="T10" fmla="*/ 0 w 141"/>
                  <a:gd name="T11" fmla="*/ 0 h 134"/>
                  <a:gd name="T12" fmla="*/ 141 w 141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4">
                    <a:moveTo>
                      <a:pt x="141" y="0"/>
                    </a:moveTo>
                    <a:cubicBezTo>
                      <a:pt x="141" y="110"/>
                      <a:pt x="141" y="110"/>
                      <a:pt x="141" y="110"/>
                    </a:cubicBezTo>
                    <a:cubicBezTo>
                      <a:pt x="140" y="110"/>
                      <a:pt x="140" y="110"/>
                      <a:pt x="140" y="110"/>
                    </a:cubicBezTo>
                    <a:cubicBezTo>
                      <a:pt x="121" y="125"/>
                      <a:pt x="97" y="134"/>
                      <a:pt x="71" y="134"/>
                    </a:cubicBezTo>
                    <a:cubicBezTo>
                      <a:pt x="45" y="134"/>
                      <a:pt x="19" y="125"/>
                      <a:pt x="0" y="11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 flipH="1">
                <a:off x="10920412" y="4292601"/>
                <a:ext cx="168275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 flipH="1">
                <a:off x="111982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 flipH="1">
                <a:off x="116300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auto">
              <a:xfrm flipH="1">
                <a:off x="11541124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 flipH="1">
                <a:off x="11288712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 flipH="1">
                <a:off x="11401425" y="3573463"/>
                <a:ext cx="63500" cy="30163"/>
              </a:xfrm>
              <a:custGeom>
                <a:avLst/>
                <a:gdLst>
                  <a:gd name="T0" fmla="*/ 9 w 19"/>
                  <a:gd name="T1" fmla="*/ 9 h 9"/>
                  <a:gd name="T2" fmla="*/ 19 w 19"/>
                  <a:gd name="T3" fmla="*/ 0 h 9"/>
                  <a:gd name="T4" fmla="*/ 0 w 19"/>
                  <a:gd name="T5" fmla="*/ 0 h 9"/>
                  <a:gd name="T6" fmla="*/ 9 w 1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9">
                    <a:moveTo>
                      <a:pt x="9" y="9"/>
                    </a:moveTo>
                    <a:cubicBezTo>
                      <a:pt x="15" y="9"/>
                      <a:pt x="19" y="5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4" y="9"/>
                      <a:pt x="9" y="9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 flipH="1">
                <a:off x="11364912" y="3679826"/>
                <a:ext cx="136525" cy="39688"/>
              </a:xfrm>
              <a:custGeom>
                <a:avLst/>
                <a:gdLst>
                  <a:gd name="T0" fmla="*/ 41 w 41"/>
                  <a:gd name="T1" fmla="*/ 6 h 12"/>
                  <a:gd name="T2" fmla="*/ 36 w 41"/>
                  <a:gd name="T3" fmla="*/ 12 h 12"/>
                  <a:gd name="T4" fmla="*/ 5 w 41"/>
                  <a:gd name="T5" fmla="*/ 12 h 12"/>
                  <a:gd name="T6" fmla="*/ 0 w 41"/>
                  <a:gd name="T7" fmla="*/ 6 h 12"/>
                  <a:gd name="T8" fmla="*/ 0 w 41"/>
                  <a:gd name="T9" fmla="*/ 6 h 12"/>
                  <a:gd name="T10" fmla="*/ 5 w 41"/>
                  <a:gd name="T11" fmla="*/ 0 h 12"/>
                  <a:gd name="T12" fmla="*/ 36 w 41"/>
                  <a:gd name="T13" fmla="*/ 0 h 12"/>
                  <a:gd name="T14" fmla="*/ 41 w 41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2">
                    <a:moveTo>
                      <a:pt x="41" y="6"/>
                    </a:moveTo>
                    <a:cubicBezTo>
                      <a:pt x="41" y="9"/>
                      <a:pt x="39" y="12"/>
                      <a:pt x="3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1" y="3"/>
                      <a:pt x="41" y="6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32"/>
              <p:cNvSpPr>
                <a:spLocks noEditPoints="1"/>
              </p:cNvSpPr>
              <p:nvPr/>
            </p:nvSpPr>
            <p:spPr bwMode="auto">
              <a:xfrm flipH="1">
                <a:off x="11304587" y="3603626"/>
                <a:ext cx="255588" cy="228600"/>
              </a:xfrm>
              <a:custGeom>
                <a:avLst/>
                <a:gdLst>
                  <a:gd name="T0" fmla="*/ 38 w 77"/>
                  <a:gd name="T1" fmla="*/ 0 h 69"/>
                  <a:gd name="T2" fmla="*/ 0 w 77"/>
                  <a:gd name="T3" fmla="*/ 39 h 69"/>
                  <a:gd name="T4" fmla="*/ 0 w 77"/>
                  <a:gd name="T5" fmla="*/ 60 h 69"/>
                  <a:gd name="T6" fmla="*/ 0 w 77"/>
                  <a:gd name="T7" fmla="*/ 63 h 69"/>
                  <a:gd name="T8" fmla="*/ 39 w 77"/>
                  <a:gd name="T9" fmla="*/ 69 h 69"/>
                  <a:gd name="T10" fmla="*/ 77 w 77"/>
                  <a:gd name="T11" fmla="*/ 63 h 69"/>
                  <a:gd name="T12" fmla="*/ 77 w 77"/>
                  <a:gd name="T13" fmla="*/ 60 h 69"/>
                  <a:gd name="T14" fmla="*/ 77 w 77"/>
                  <a:gd name="T15" fmla="*/ 39 h 69"/>
                  <a:gd name="T16" fmla="*/ 38 w 77"/>
                  <a:gd name="T17" fmla="*/ 0 h 69"/>
                  <a:gd name="T18" fmla="*/ 61 w 77"/>
                  <a:gd name="T19" fmla="*/ 45 h 69"/>
                  <a:gd name="T20" fmla="*/ 45 w 77"/>
                  <a:gd name="T21" fmla="*/ 48 h 69"/>
                  <a:gd name="T22" fmla="*/ 45 w 77"/>
                  <a:gd name="T23" fmla="*/ 35 h 69"/>
                  <a:gd name="T24" fmla="*/ 32 w 77"/>
                  <a:gd name="T25" fmla="*/ 35 h 69"/>
                  <a:gd name="T26" fmla="*/ 32 w 77"/>
                  <a:gd name="T27" fmla="*/ 48 h 69"/>
                  <a:gd name="T28" fmla="*/ 15 w 77"/>
                  <a:gd name="T29" fmla="*/ 45 h 69"/>
                  <a:gd name="T30" fmla="*/ 15 w 77"/>
                  <a:gd name="T31" fmla="*/ 37 h 69"/>
                  <a:gd name="T32" fmla="*/ 38 w 77"/>
                  <a:gd name="T33" fmla="*/ 24 h 69"/>
                  <a:gd name="T34" fmla="*/ 62 w 77"/>
                  <a:gd name="T35" fmla="*/ 37 h 69"/>
                  <a:gd name="T36" fmla="*/ 61 w 77"/>
                  <a:gd name="T37" fmla="*/ 4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" h="69">
                    <a:moveTo>
                      <a:pt x="38" y="0"/>
                    </a:moveTo>
                    <a:cubicBezTo>
                      <a:pt x="17" y="0"/>
                      <a:pt x="0" y="18"/>
                      <a:pt x="0" y="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0" y="62"/>
                      <a:pt x="0" y="63"/>
                    </a:cubicBezTo>
                    <a:cubicBezTo>
                      <a:pt x="13" y="67"/>
                      <a:pt x="25" y="69"/>
                      <a:pt x="39" y="69"/>
                    </a:cubicBezTo>
                    <a:cubicBezTo>
                      <a:pt x="52" y="69"/>
                      <a:pt x="65" y="67"/>
                      <a:pt x="77" y="63"/>
                    </a:cubicBezTo>
                    <a:cubicBezTo>
                      <a:pt x="77" y="62"/>
                      <a:pt x="77" y="61"/>
                      <a:pt x="77" y="60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18"/>
                      <a:pt x="60" y="0"/>
                      <a:pt x="38" y="0"/>
                    </a:cubicBezTo>
                    <a:close/>
                    <a:moveTo>
                      <a:pt x="61" y="45"/>
                    </a:moveTo>
                    <a:cubicBezTo>
                      <a:pt x="56" y="46"/>
                      <a:pt x="50" y="47"/>
                      <a:pt x="45" y="48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7"/>
                      <a:pt x="21" y="46"/>
                      <a:pt x="15" y="45"/>
                    </a:cubicBezTo>
                    <a:cubicBezTo>
                      <a:pt x="15" y="44"/>
                      <a:pt x="15" y="37"/>
                      <a:pt x="15" y="37"/>
                    </a:cubicBezTo>
                    <a:cubicBezTo>
                      <a:pt x="15" y="24"/>
                      <a:pt x="26" y="24"/>
                      <a:pt x="38" y="24"/>
                    </a:cubicBezTo>
                    <a:cubicBezTo>
                      <a:pt x="51" y="24"/>
                      <a:pt x="62" y="24"/>
                      <a:pt x="62" y="37"/>
                    </a:cubicBezTo>
                    <a:cubicBezTo>
                      <a:pt x="62" y="37"/>
                      <a:pt x="61" y="44"/>
                      <a:pt x="6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 flipH="1">
                <a:off x="7318375" y="4336256"/>
                <a:ext cx="502444" cy="138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64075" y="4286961"/>
              <a:ext cx="5793411" cy="2392930"/>
              <a:chOff x="4664075" y="4286961"/>
              <a:chExt cx="5793411" cy="239293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664075" y="4286961"/>
                <a:ext cx="5793411" cy="239293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8" t="1822" r="1518" b="1873"/>
              <a:stretch>
                <a:fillRect/>
              </a:stretch>
            </p:blipFill>
            <p:spPr>
              <a:xfrm>
                <a:off x="6666858" y="4311651"/>
                <a:ext cx="1177925" cy="650875"/>
              </a:xfrm>
              <a:custGeom>
                <a:avLst/>
                <a:gdLst>
                  <a:gd name="connsiteX0" fmla="*/ 15608 w 1177925"/>
                  <a:gd name="connsiteY0" fmla="*/ 0 h 650875"/>
                  <a:gd name="connsiteX1" fmla="*/ 1162317 w 1177925"/>
                  <a:gd name="connsiteY1" fmla="*/ 0 h 650875"/>
                  <a:gd name="connsiteX2" fmla="*/ 1177925 w 1177925"/>
                  <a:gd name="connsiteY2" fmla="*/ 15608 h 650875"/>
                  <a:gd name="connsiteX3" fmla="*/ 1177925 w 1177925"/>
                  <a:gd name="connsiteY3" fmla="*/ 635267 h 650875"/>
                  <a:gd name="connsiteX4" fmla="*/ 1162317 w 1177925"/>
                  <a:gd name="connsiteY4" fmla="*/ 650875 h 650875"/>
                  <a:gd name="connsiteX5" fmla="*/ 15608 w 1177925"/>
                  <a:gd name="connsiteY5" fmla="*/ 650875 h 650875"/>
                  <a:gd name="connsiteX6" fmla="*/ 0 w 1177925"/>
                  <a:gd name="connsiteY6" fmla="*/ 635267 h 650875"/>
                  <a:gd name="connsiteX7" fmla="*/ 0 w 1177925"/>
                  <a:gd name="connsiteY7" fmla="*/ 15608 h 650875"/>
                  <a:gd name="connsiteX8" fmla="*/ 15608 w 1177925"/>
                  <a:gd name="connsiteY8" fmla="*/ 0 h 6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7925" h="650875">
                    <a:moveTo>
                      <a:pt x="15608" y="0"/>
                    </a:moveTo>
                    <a:lnTo>
                      <a:pt x="1162317" y="0"/>
                    </a:lnTo>
                    <a:cubicBezTo>
                      <a:pt x="1170937" y="0"/>
                      <a:pt x="1177925" y="6988"/>
                      <a:pt x="1177925" y="15608"/>
                    </a:cubicBezTo>
                    <a:lnTo>
                      <a:pt x="1177925" y="635267"/>
                    </a:lnTo>
                    <a:cubicBezTo>
                      <a:pt x="1177925" y="643887"/>
                      <a:pt x="1170937" y="650875"/>
                      <a:pt x="1162317" y="650875"/>
                    </a:cubicBezTo>
                    <a:lnTo>
                      <a:pt x="15608" y="650875"/>
                    </a:lnTo>
                    <a:cubicBezTo>
                      <a:pt x="6988" y="650875"/>
                      <a:pt x="0" y="643887"/>
                      <a:pt x="0" y="635267"/>
                    </a:cubicBezTo>
                    <a:lnTo>
                      <a:pt x="0" y="15608"/>
                    </a:lnTo>
                    <a:cubicBezTo>
                      <a:pt x="0" y="6988"/>
                      <a:pt x="6988" y="0"/>
                      <a:pt x="15608" y="0"/>
                    </a:cubicBezTo>
                    <a:close/>
                  </a:path>
                </a:pathLst>
              </a:custGeom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5717381" y="4994276"/>
                <a:ext cx="226539" cy="106362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53592" y="1225066"/>
              <a:ext cx="1836984" cy="3614837"/>
              <a:chOff x="10153592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53592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r>
                <a:rPr lang="en-US" sz="1764" dirty="0">
                  <a:solidFill>
                    <a:srgbClr val="404040"/>
                  </a:solidFill>
                  <a:latin typeface="Segoe UI"/>
                </a:rPr>
                <a:t/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5943598" cy="2781211"/>
          </a:xfrm>
        </p:spPr>
        <p:txBody>
          <a:bodyPr wrap="square">
            <a:spAutoFit/>
          </a:bodyPr>
          <a:lstStyle>
            <a:lvl1pPr marL="0" indent="0">
              <a:buClr>
                <a:schemeClr val="bg1"/>
              </a:buClr>
              <a:buFontTx/>
              <a:buNone/>
              <a:defRPr>
                <a:solidFill>
                  <a:srgbClr val="5C2D91"/>
                </a:solidFill>
              </a:defRPr>
            </a:lvl1pPr>
            <a:lvl2pPr marL="583442" indent="-240987">
              <a:buClr>
                <a:schemeClr val="bg1"/>
              </a:buClr>
              <a:buFont typeface="Symbol" panose="05050102010706020507" pitchFamily="18" charset="2"/>
              <a:buChar char="-"/>
              <a:defRPr/>
            </a:lvl2pPr>
            <a:lvl3pPr marL="799062" indent="-228304">
              <a:buClr>
                <a:schemeClr val="bg1"/>
              </a:buClr>
              <a:buFont typeface="Segoe UI" panose="020B0502040204020203" pitchFamily="34" charset="0"/>
              <a:buChar char="&gt;"/>
              <a:defRPr sz="2397"/>
            </a:lvl3pPr>
            <a:lvl4pPr marL="1027365" indent="-228304">
              <a:buClr>
                <a:schemeClr val="bg1"/>
              </a:buClr>
              <a:buFont typeface="Segoe UI" panose="020B0502040204020203" pitchFamily="34" charset="0"/>
              <a:buChar char="-"/>
              <a:defRPr sz="1998"/>
            </a:lvl4pPr>
            <a:lvl5pPr marL="1255668" indent="-228304">
              <a:buClr>
                <a:schemeClr val="bg1"/>
              </a:buClr>
              <a:buFont typeface="Arial" panose="020B0604020202020204" pitchFamily="34" charset="0"/>
              <a:buChar char="•"/>
              <a:defRPr sz="19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20614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3984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84462">
                      <a:schemeClr val="bg1"/>
                    </a:gs>
                    <a:gs pos="62000">
                      <a:schemeClr val="bg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>
                <a:gradFill>
                  <a:gsLst>
                    <a:gs pos="97211">
                      <a:schemeClr val="bg1"/>
                    </a:gs>
                    <a:gs pos="11000">
                      <a:schemeClr val="bg1"/>
                    </a:gs>
                  </a:gsLst>
                  <a:lin ang="5400000" scaled="0"/>
                </a:gradFill>
              </a:defRPr>
            </a:lvl2pPr>
            <a:lvl3pPr marL="228557" indent="0">
              <a:buNone/>
              <a:defRPr>
                <a:gradFill>
                  <a:gsLst>
                    <a:gs pos="97211">
                      <a:schemeClr val="bg1"/>
                    </a:gs>
                    <a:gs pos="11000">
                      <a:schemeClr val="bg1"/>
                    </a:gs>
                  </a:gsLst>
                  <a:lin ang="5400000" scaled="0"/>
                </a:gradFill>
              </a:defRPr>
            </a:lvl3pPr>
            <a:lvl4pPr marL="457112" indent="0">
              <a:buNone/>
              <a:defRPr>
                <a:gradFill>
                  <a:gsLst>
                    <a:gs pos="97211">
                      <a:schemeClr val="bg1"/>
                    </a:gs>
                    <a:gs pos="11000">
                      <a:schemeClr val="bg1"/>
                    </a:gs>
                  </a:gsLst>
                  <a:lin ang="5400000" scaled="0"/>
                </a:gradFill>
              </a:defRPr>
            </a:lvl4pPr>
            <a:lvl5pPr marL="685669" indent="0">
              <a:buNone/>
              <a:defRPr>
                <a:gradFill>
                  <a:gsLst>
                    <a:gs pos="97211">
                      <a:schemeClr val="bg1"/>
                    </a:gs>
                    <a:gs pos="11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575978" y="6516235"/>
            <a:ext cx="1304352" cy="297644"/>
          </a:xfrm>
          <a:prstGeom prst="rect">
            <a:avLst/>
          </a:prstGeom>
          <a:noFill/>
        </p:spPr>
        <p:txBody>
          <a:bodyPr wrap="none" lIns="146283" tIns="91427" rIns="146283" bIns="91427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800" dirty="0">
                <a:gradFill>
                  <a:gsLst>
                    <a:gs pos="9163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36563" y="6474369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8809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 smtClean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 smtClean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  <p:sldLayoutId id="2147484322" r:id="rId48"/>
    <p:sldLayoutId id="2147484323" r:id="rId4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fabri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watch?v=GasmJOMcY70" TargetMode="Externa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office/mt484317.aspx" TargetMode="External"/><Relationship Id="rId3" Type="http://schemas.openxmlformats.org/officeDocument/2006/relationships/hyperlink" Target="http://dev.office.com/codesamples#?filters=office%20add-ins" TargetMode="External"/><Relationship Id="rId7" Type="http://schemas.openxmlformats.org/officeDocument/2006/relationships/hyperlink" Target="https://msdn.microsoft.com/EN-US/library/office/mt450443.aspx" TargetMode="External"/><Relationship Id="rId2" Type="http://schemas.openxmlformats.org/officeDocument/2006/relationships/hyperlink" Target="http://dev.office.com/getting-started/addin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sdn.microsoft.com/en-us/library/office/jj220060.aspx" TargetMode="External"/><Relationship Id="rId5" Type="http://schemas.openxmlformats.org/officeDocument/2006/relationships/hyperlink" Target="http://dev.office.com/snack-videos" TargetMode="External"/><Relationship Id="rId4" Type="http://schemas.openxmlformats.org/officeDocument/2006/relationships/hyperlink" Target="http://dev.office.com/training#?filters=deep%20dive%20into%20the%20office%20365%20add-in%20mode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getting-started/addi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sdn.microsoft.com/en-us/library/office/mt484317.aspx" TargetMode="External"/><Relationship Id="rId4" Type="http://schemas.openxmlformats.org/officeDocument/2006/relationships/hyperlink" Target="https://msdn.microsoft.com/EN-US/library/office/mt450443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sdn.microsoft.com/en-us/library/office/mt267546.aspx" TargetMode="Externa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emf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emf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office/mt590883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office/mt590883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sdn.microsoft.com/en-us/library/office/mt484317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Dean </a:t>
            </a:r>
            <a:r>
              <a:rPr lang="en-US" dirty="0" err="1" smtClean="0"/>
              <a:t>Slawson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5552" y="290259"/>
            <a:ext cx="5535486" cy="550989"/>
          </a:xfrm>
          <a:prstGeom prst="rect">
            <a:avLst/>
          </a:prstGeom>
          <a:noFill/>
        </p:spPr>
        <p:txBody>
          <a:bodyPr vert="horz" wrap="square" lIns="182880" tIns="146304" rIns="182880" bIns="146304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spc="0" dirty="0" smtClean="0">
                <a:gradFill>
                  <a:gsLst>
                    <a:gs pos="6375">
                      <a:schemeClr val="bg1"/>
                    </a:gs>
                    <a:gs pos="17000">
                      <a:schemeClr val="bg1"/>
                    </a:gs>
                  </a:gsLst>
                  <a:lin ang="5400000" scaled="0"/>
                </a:gradFill>
                <a:latin typeface="+mn-lt"/>
                <a:cs typeface="+mn-cs"/>
              </a:rPr>
              <a:t>Office add-ins </a:t>
            </a:r>
            <a:r>
              <a:rPr lang="en-US" sz="1800" spc="0" dirty="0">
                <a:gradFill>
                  <a:gsLst>
                    <a:gs pos="6375">
                      <a:schemeClr val="bg1"/>
                    </a:gs>
                    <a:gs pos="17000">
                      <a:schemeClr val="bg1"/>
                    </a:gs>
                  </a:gsLst>
                  <a:lin ang="5400000" scaled="0"/>
                </a:gradFill>
                <a:latin typeface="+mn-lt"/>
                <a:cs typeface="+mn-cs"/>
              </a:rPr>
              <a:t>b</a:t>
            </a:r>
            <a:r>
              <a:rPr lang="en-US" sz="1800" spc="0" dirty="0" smtClean="0">
                <a:gradFill>
                  <a:gsLst>
                    <a:gs pos="6375">
                      <a:schemeClr val="bg1"/>
                    </a:gs>
                    <a:gs pos="17000">
                      <a:schemeClr val="bg1"/>
                    </a:gs>
                  </a:gsLst>
                  <a:lin ang="5400000" scaled="0"/>
                </a:gradFill>
                <a:latin typeface="+mn-lt"/>
                <a:cs typeface="+mn-cs"/>
              </a:rPr>
              <a:t>est </a:t>
            </a:r>
            <a:r>
              <a:rPr lang="en-US" sz="1800" spc="0" dirty="0">
                <a:gradFill>
                  <a:gsLst>
                    <a:gs pos="6375">
                      <a:schemeClr val="bg1"/>
                    </a:gs>
                    <a:gs pos="17000">
                      <a:schemeClr val="bg1"/>
                    </a:gs>
                  </a:gsLst>
                  <a:lin ang="5400000" scaled="0"/>
                </a:gradFill>
                <a:latin typeface="+mn-lt"/>
                <a:cs typeface="+mn-cs"/>
              </a:rPr>
              <a:t>p</a:t>
            </a:r>
            <a:r>
              <a:rPr lang="en-US" sz="1800" spc="0" dirty="0" smtClean="0">
                <a:gradFill>
                  <a:gsLst>
                    <a:gs pos="6375">
                      <a:schemeClr val="bg1"/>
                    </a:gs>
                    <a:gs pos="17000">
                      <a:schemeClr val="bg1"/>
                    </a:gs>
                  </a:gsLst>
                  <a:lin ang="5400000" scaled="0"/>
                </a:gradFill>
                <a:latin typeface="+mn-lt"/>
                <a:cs typeface="+mn-cs"/>
              </a:rPr>
              <a:t>ractices and guidelines</a:t>
            </a:r>
            <a:br>
              <a:rPr lang="en-US" sz="1800" spc="0" dirty="0" smtClean="0">
                <a:gradFill>
                  <a:gsLst>
                    <a:gs pos="6375">
                      <a:schemeClr val="bg1"/>
                    </a:gs>
                    <a:gs pos="17000">
                      <a:schemeClr val="bg1"/>
                    </a:gs>
                  </a:gsLst>
                  <a:lin ang="5400000" scaled="0"/>
                </a:gradFill>
                <a:latin typeface="+mn-lt"/>
                <a:cs typeface="+mn-cs"/>
              </a:rPr>
            </a:br>
            <a:r>
              <a:rPr lang="en-US" sz="1600" b="1" spc="0" dirty="0" smtClean="0">
                <a:gradFill>
                  <a:gsLst>
                    <a:gs pos="6375">
                      <a:schemeClr val="bg1"/>
                    </a:gs>
                    <a:gs pos="17000">
                      <a:schemeClr val="bg1"/>
                    </a:gs>
                  </a:gsLst>
                  <a:lin ang="5400000" scaled="0"/>
                </a:gradFill>
                <a:latin typeface="+mn-lt"/>
                <a:cs typeface="+mn-cs"/>
              </a:rPr>
              <a:t>Overview</a:t>
            </a:r>
            <a:endParaRPr lang="en-US" sz="1600" b="1" spc="0" dirty="0">
              <a:gradFill>
                <a:gsLst>
                  <a:gs pos="6375">
                    <a:schemeClr val="bg1"/>
                  </a:gs>
                  <a:gs pos="17000">
                    <a:schemeClr val="bg1"/>
                  </a:gs>
                </a:gsLst>
                <a:lin ang="5400000" scaled="0"/>
              </a:gra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Offer deep value to your users</a:t>
            </a:r>
            <a:br>
              <a:rPr lang="en-US" dirty="0" smtClean="0"/>
            </a:br>
            <a:r>
              <a:rPr lang="en-US" dirty="0" smtClean="0">
                <a:gradFill>
                  <a:gsLst>
                    <a:gs pos="131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Support core authoring tasks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504238" y="1865313"/>
            <a:ext cx="3657600" cy="2529923"/>
          </a:xfrm>
        </p:spPr>
        <p:txBody>
          <a:bodyPr lIns="182880" tIns="146304" rIns="182880" bIns="146304"/>
          <a:lstStyle/>
          <a:p>
            <a:r>
              <a:rPr lang="en-US" sz="1600" dirty="0" err="1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PicHit.Me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provides quick and </a:t>
            </a:r>
            <a:b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easy access to hi-res legally </a:t>
            </a:r>
            <a:b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cleared photos</a:t>
            </a:r>
          </a:p>
          <a:p>
            <a:pPr marL="225425" indent="-2254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Helps users create more meaningful and attractive content</a:t>
            </a:r>
          </a:p>
          <a:p>
            <a:pPr marL="225425" indent="-2254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Increases confidence in security and safety of content</a:t>
            </a:r>
          </a:p>
          <a:p>
            <a:pPr marL="225425" indent="-2254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Enables faster creation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436563" y="1865313"/>
            <a:ext cx="7998415" cy="45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69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Offer deep value to your users</a:t>
            </a:r>
            <a:br>
              <a:rPr lang="en-US" dirty="0" smtClean="0"/>
            </a:br>
            <a:r>
              <a:rPr lang="en-US" dirty="0" smtClean="0">
                <a:gradFill>
                  <a:gsLst>
                    <a:gs pos="131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Enable new scenarios</a:t>
            </a:r>
            <a:endParaRPr lang="en-US" dirty="0">
              <a:gradFill>
                <a:gsLst>
                  <a:gs pos="13174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504238" y="1860461"/>
            <a:ext cx="3657599" cy="3022366"/>
          </a:xfrm>
        </p:spPr>
        <p:txBody>
          <a:bodyPr vert="horz" wrap="square" lIns="182880" tIns="146304" rIns="182880" bIns="146304" rtlCol="0">
            <a:spAutoFit/>
          </a:bodyPr>
          <a:lstStyle/>
          <a:p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Poll Everywhere enables new scenarios inside of PowerPoint.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/>
            </a:r>
            <a:b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Pose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questions, get answers and collate feedback in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real-time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Aids communication,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collaboration,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and connection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Compliments PowerPoint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Provides new unique functionality</a:t>
            </a:r>
          </a:p>
          <a:p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433799" y="1860461"/>
            <a:ext cx="8001593" cy="44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43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3799" y="1860461"/>
            <a:ext cx="8001593" cy="4524159"/>
            <a:chOff x="992379" y="2224802"/>
            <a:chExt cx="8633107" cy="4881222"/>
          </a:xfrm>
        </p:grpSpPr>
        <p:pic>
          <p:nvPicPr>
            <p:cNvPr id="6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2379" y="2224802"/>
              <a:ext cx="8633107" cy="48573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7189" y="3565166"/>
              <a:ext cx="4837522" cy="354085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 deep value to your users</a:t>
            </a:r>
            <a:br>
              <a:rPr lang="en-US" dirty="0"/>
            </a:br>
            <a:r>
              <a:rPr lang="en-US" dirty="0">
                <a:gradFill>
                  <a:gsLst>
                    <a:gs pos="131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Embed complementary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504238" y="1860461"/>
            <a:ext cx="3657599" cy="2529923"/>
          </a:xfrm>
        </p:spPr>
        <p:txBody>
          <a:bodyPr vert="horz" wrap="square" lIns="182880" tIns="146304" rIns="182880" bIns="146304" rtlCol="0">
            <a:spAutoFit/>
          </a:bodyPr>
          <a:lstStyle/>
          <a:p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DocuSign enables scenarios inside Office by embedding its service as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/>
            </a:r>
            <a:b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complement to documents.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Increases productivity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through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proximity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and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embedding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Simple gestures like drag and drop enhance the ease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Integrates deeply with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OneDrive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054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9" y="1860462"/>
            <a:ext cx="8001593" cy="449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 deep value to your users</a:t>
            </a:r>
            <a:br>
              <a:rPr lang="en-US" dirty="0"/>
            </a:br>
            <a:r>
              <a:rPr lang="en-US" dirty="0">
                <a:gradFill>
                  <a:gsLst>
                    <a:gs pos="13174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Improve the Office experience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504238" y="1860461"/>
            <a:ext cx="3657599" cy="2086725"/>
          </a:xfrm>
        </p:spPr>
        <p:txBody>
          <a:bodyPr vert="horz" wrap="square" lIns="182880" tIns="146304" rIns="182880" bIns="146304" rtlCol="0">
            <a:spAutoFit/>
          </a:bodyPr>
          <a:lstStyle/>
          <a:p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Mini-calendar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date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p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icker customizes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and improves the </a:t>
            </a: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/>
            </a:r>
            <a:b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6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Excel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data entry experience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Speeds up data entry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Compliments Excel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Enables productivity</a:t>
            </a:r>
          </a:p>
        </p:txBody>
      </p:sp>
    </p:spTree>
    <p:extLst>
      <p:ext uri="{BB962C8B-B14F-4D97-AF65-F5344CB8AC3E}">
        <p14:creationId xmlns:p14="http://schemas.microsoft.com/office/powerpoint/2010/main" val="395059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19" y="479423"/>
            <a:ext cx="3278200" cy="6035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46063" y="285751"/>
            <a:ext cx="5514975" cy="6555641"/>
          </a:xfrm>
        </p:spPr>
        <p:txBody>
          <a:bodyPr/>
          <a:lstStyle/>
          <a:p>
            <a:pPr marL="0" lvl="1"/>
            <a:r>
              <a:rPr lang="en-US" sz="4800" dirty="0" smtClean="0">
                <a:latin typeface="+mj-lt"/>
              </a:rPr>
              <a:t>First run experiences that quickly </a:t>
            </a:r>
            <a:br>
              <a:rPr lang="en-US" sz="4800" dirty="0" smtClean="0">
                <a:latin typeface="+mj-lt"/>
              </a:rPr>
            </a:br>
            <a:r>
              <a:rPr lang="en-US" sz="4800" dirty="0" smtClean="0">
                <a:latin typeface="+mj-lt"/>
              </a:rPr>
              <a:t>engage users</a:t>
            </a:r>
            <a:endParaRPr lang="en-US" dirty="0"/>
          </a:p>
          <a:p>
            <a:pPr marL="0" lvl="1">
              <a:spcBef>
                <a:spcPts val="1800"/>
              </a:spcBef>
            </a:pPr>
            <a:r>
              <a:rPr lang="en-US" sz="1800" dirty="0"/>
              <a:t>Personalize and greet the </a:t>
            </a:r>
            <a:r>
              <a:rPr lang="en-US" sz="1800" dirty="0" smtClean="0"/>
              <a:t>user</a:t>
            </a:r>
            <a:endParaRPr lang="en-US" sz="1800" dirty="0"/>
          </a:p>
          <a:p>
            <a:pPr marL="0" lvl="1">
              <a:spcBef>
                <a:spcPts val="1800"/>
              </a:spcBef>
            </a:pPr>
            <a:r>
              <a:rPr lang="en-US" sz="1800" dirty="0"/>
              <a:t>Describe clearly the value your add-in offers </a:t>
            </a:r>
            <a:r>
              <a:rPr lang="en-US" sz="1800" b="1" dirty="0"/>
              <a:t>before</a:t>
            </a:r>
            <a:r>
              <a:rPr lang="en-US" sz="1800" dirty="0"/>
              <a:t> asking users to sign-in</a:t>
            </a:r>
          </a:p>
          <a:p>
            <a:pPr marL="0" lvl="1">
              <a:spcBef>
                <a:spcPts val="1800"/>
              </a:spcBef>
            </a:pPr>
            <a:r>
              <a:rPr lang="en-US" sz="1800" dirty="0"/>
              <a:t>Don’t assume users know how it works. Be prepared to show teaching UX and </a:t>
            </a:r>
            <a:r>
              <a:rPr lang="en-US" sz="1800" dirty="0" smtClean="0"/>
              <a:t>videos</a:t>
            </a:r>
            <a:endParaRPr lang="en-US" sz="1800" dirty="0"/>
          </a:p>
          <a:p>
            <a:pPr marL="0" lvl="1">
              <a:spcBef>
                <a:spcPts val="1800"/>
              </a:spcBef>
            </a:pPr>
            <a:r>
              <a:rPr lang="en-US" sz="1800" dirty="0"/>
              <a:t>Give free trials out of the box (no </a:t>
            </a:r>
            <a:r>
              <a:rPr lang="en-US" sz="1800" dirty="0" smtClean="0"/>
              <a:t>sign-ups</a:t>
            </a:r>
            <a:r>
              <a:rPr lang="en-US" sz="1800" dirty="0"/>
              <a:t>). </a:t>
            </a:r>
            <a:r>
              <a:rPr lang="en-US" sz="1800" b="1" dirty="0"/>
              <a:t>Freemium</a:t>
            </a:r>
            <a:r>
              <a:rPr lang="en-US" sz="1800" dirty="0"/>
              <a:t> is good and mitigates user drop-offs. Show/tease the premium </a:t>
            </a:r>
            <a:r>
              <a:rPr lang="en-US" sz="1800" dirty="0" smtClean="0"/>
              <a:t>features</a:t>
            </a:r>
            <a:endParaRPr lang="en-US" sz="1800" dirty="0"/>
          </a:p>
          <a:p>
            <a:pPr marL="0" lvl="1">
              <a:spcBef>
                <a:spcPts val="1800"/>
              </a:spcBef>
            </a:pPr>
            <a:r>
              <a:rPr lang="en-US" sz="1800" dirty="0"/>
              <a:t>Keep new user sign-up dead simple. Prefill info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you </a:t>
            </a:r>
            <a:r>
              <a:rPr lang="en-US" sz="1800" dirty="0"/>
              <a:t>already have: email, display name. Skip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email </a:t>
            </a:r>
            <a:r>
              <a:rPr lang="en-US" sz="1800" dirty="0"/>
              <a:t>verifications</a:t>
            </a:r>
          </a:p>
          <a:p>
            <a:pPr marL="0" lvl="1">
              <a:spcBef>
                <a:spcPts val="18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077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Office Fabric UI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7065"/>
          </a:xfrm>
        </p:spPr>
        <p:txBody>
          <a:bodyPr/>
          <a:lstStyle/>
          <a:p>
            <a:pPr lvl="1"/>
            <a:r>
              <a:rPr lang="en-US" sz="2400" dirty="0" smtClean="0">
                <a:hlinkClick r:id="rId3"/>
              </a:rPr>
              <a:t>http://dev.office.com/fabric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4"/>
          <a:stretch/>
        </p:blipFill>
        <p:spPr>
          <a:xfrm>
            <a:off x="7249696" y="1749436"/>
            <a:ext cx="4115218" cy="4664116"/>
          </a:xfrm>
          <a:prstGeom prst="rect">
            <a:avLst/>
          </a:prstGeom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/>
          <a:stretch/>
        </p:blipFill>
        <p:spPr>
          <a:xfrm>
            <a:off x="1108076" y="1750071"/>
            <a:ext cx="6260698" cy="4662784"/>
          </a:xfrm>
          <a:prstGeom prst="rect">
            <a:avLst/>
          </a:prstGeom>
          <a:effectLst>
            <a:outerShdw blurRad="152400" sx="101000" sy="101000" algn="ctr" rotWithShape="0">
              <a:prstClr val="black">
                <a:alpha val="25000"/>
              </a:prstClr>
            </a:outerShdw>
          </a:effectLst>
        </p:spPr>
      </p:pic>
      <p:grpSp>
        <p:nvGrpSpPr>
          <p:cNvPr id="15" name="Group 14"/>
          <p:cNvGrpSpPr/>
          <p:nvPr/>
        </p:nvGrpSpPr>
        <p:grpSpPr>
          <a:xfrm flipV="1">
            <a:off x="1358162" y="2988928"/>
            <a:ext cx="862752" cy="407606"/>
            <a:chOff x="1109218" y="1230376"/>
            <a:chExt cx="1710182" cy="807974"/>
          </a:xfrm>
        </p:grpSpPr>
        <p:sp>
          <p:nvSpPr>
            <p:cNvPr id="16" name="Rectangle 15"/>
            <p:cNvSpPr/>
            <p:nvPr/>
          </p:nvSpPr>
          <p:spPr bwMode="auto">
            <a:xfrm flipV="1">
              <a:off x="1109218" y="1362076"/>
              <a:ext cx="1710182" cy="67627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Icons</a:t>
              </a:r>
              <a:endPara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17" name="Right Triangle 16"/>
            <p:cNvSpPr/>
            <p:nvPr/>
          </p:nvSpPr>
          <p:spPr bwMode="auto">
            <a:xfrm rot="8100000">
              <a:off x="1823593" y="1230376"/>
              <a:ext cx="281432" cy="281432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V="1">
            <a:off x="3081096" y="2864359"/>
            <a:ext cx="1254708" cy="590304"/>
            <a:chOff x="1109218" y="1221358"/>
            <a:chExt cx="1710182" cy="804592"/>
          </a:xfrm>
        </p:grpSpPr>
        <p:sp>
          <p:nvSpPr>
            <p:cNvPr id="19" name="Rectangle 18"/>
            <p:cNvSpPr/>
            <p:nvPr/>
          </p:nvSpPr>
          <p:spPr bwMode="auto">
            <a:xfrm flipV="1">
              <a:off x="1109218" y="1349675"/>
              <a:ext cx="1710182" cy="67627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Command Bar</a:t>
              </a:r>
            </a:p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c</a:t>
              </a: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omponent</a:t>
              </a:r>
              <a:endPara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20" name="Right Triangle 19"/>
            <p:cNvSpPr/>
            <p:nvPr/>
          </p:nvSpPr>
          <p:spPr bwMode="auto">
            <a:xfrm rot="8100000">
              <a:off x="1823593" y="1221358"/>
              <a:ext cx="281432" cy="281432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V="1">
            <a:off x="4961816" y="4302361"/>
            <a:ext cx="1353398" cy="496162"/>
            <a:chOff x="974702" y="1362075"/>
            <a:chExt cx="1844698" cy="676275"/>
          </a:xfrm>
        </p:grpSpPr>
        <p:sp>
          <p:nvSpPr>
            <p:cNvPr id="22" name="Rectangle 21"/>
            <p:cNvSpPr/>
            <p:nvPr/>
          </p:nvSpPr>
          <p:spPr bwMode="auto">
            <a:xfrm flipV="1">
              <a:off x="1109218" y="1362075"/>
              <a:ext cx="1710182" cy="67627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Give UI space</a:t>
              </a:r>
            </a:p>
          </p:txBody>
        </p:sp>
        <p:sp>
          <p:nvSpPr>
            <p:cNvPr id="23" name="Right Triangle 22"/>
            <p:cNvSpPr/>
            <p:nvPr/>
          </p:nvSpPr>
          <p:spPr bwMode="auto">
            <a:xfrm rot="2700000">
              <a:off x="974703" y="1559496"/>
              <a:ext cx="281432" cy="281433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52525" y="5447334"/>
            <a:ext cx="1254708" cy="689316"/>
            <a:chOff x="1109218" y="1221358"/>
            <a:chExt cx="1710182" cy="93954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1109218" y="1362075"/>
              <a:ext cx="1710182" cy="79882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Neutral colors</a:t>
              </a:r>
              <a:b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</a:b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default Office font</a:t>
              </a:r>
            </a:p>
          </p:txBody>
        </p:sp>
        <p:sp>
          <p:nvSpPr>
            <p:cNvPr id="29" name="Right Triangle 28"/>
            <p:cNvSpPr/>
            <p:nvPr/>
          </p:nvSpPr>
          <p:spPr bwMode="auto">
            <a:xfrm rot="8100000">
              <a:off x="1823593" y="1221358"/>
              <a:ext cx="281432" cy="281432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flipH="1" flipV="1">
            <a:off x="7908259" y="2791982"/>
            <a:ext cx="1353398" cy="496162"/>
            <a:chOff x="974702" y="1362075"/>
            <a:chExt cx="1844698" cy="676275"/>
          </a:xfrm>
        </p:grpSpPr>
        <p:sp>
          <p:nvSpPr>
            <p:cNvPr id="31" name="Rectangle 30"/>
            <p:cNvSpPr/>
            <p:nvPr/>
          </p:nvSpPr>
          <p:spPr bwMode="auto">
            <a:xfrm flipV="1">
              <a:off x="1109218" y="1362075"/>
              <a:ext cx="1710182" cy="67627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90000"/>
                </a:lnSpc>
              </a:pPr>
              <a:r>
                <a:rPr lang="en-US" sz="12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Nav</a:t>
              </a: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 Bar</a:t>
              </a:r>
              <a:endPara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</a:endParaRPr>
            </a:p>
            <a:p>
              <a:pPr lvl="0"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c</a:t>
              </a:r>
              <a:r>
                <a:rPr lang="en-US" sz="1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omponent</a:t>
              </a:r>
              <a:endParaRPr 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0" scaled="0"/>
                </a:gradFill>
              </a:endParaRPr>
            </a:p>
          </p:txBody>
        </p:sp>
        <p:sp>
          <p:nvSpPr>
            <p:cNvPr id="32" name="Right Triangle 31"/>
            <p:cNvSpPr/>
            <p:nvPr/>
          </p:nvSpPr>
          <p:spPr bwMode="auto">
            <a:xfrm rot="2700000">
              <a:off x="974703" y="1559496"/>
              <a:ext cx="281432" cy="281433"/>
            </a:xfrm>
            <a:prstGeom prst="rtTriangl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9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638" y="1128466"/>
            <a:ext cx="11887200" cy="2179058"/>
          </a:xfrm>
        </p:spPr>
        <p:txBody>
          <a:bodyPr/>
          <a:lstStyle/>
          <a:p>
            <a:r>
              <a:rPr lang="en-US" dirty="0" smtClean="0"/>
              <a:t>Marketing and GTM </a:t>
            </a:r>
            <a:br>
              <a:rPr lang="en-US" dirty="0" smtClean="0"/>
            </a:br>
            <a:r>
              <a:rPr lang="en-US" dirty="0" smtClean="0"/>
              <a:t>best practices 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967" y="3305331"/>
            <a:ext cx="6126871" cy="32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39" y="1028739"/>
            <a:ext cx="5486400" cy="493704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6063" y="295272"/>
            <a:ext cx="5514975" cy="5915466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Website </a:t>
            </a:r>
            <a:br>
              <a:rPr lang="en-US" sz="4800" dirty="0" smtClean="0"/>
            </a:br>
            <a:r>
              <a:rPr lang="en-US" sz="4800" dirty="0" smtClean="0"/>
              <a:t>and marketing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latin typeface="+mn-lt"/>
              </a:rPr>
              <a:t>Your listing in the Office Store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+mn-lt"/>
              </a:rPr>
              <a:t>Create and promote a robust </a:t>
            </a:r>
            <a:r>
              <a:rPr lang="en-US" sz="2000" b="1" dirty="0">
                <a:latin typeface="+mn-lt"/>
              </a:rPr>
              <a:t>trial experience </a:t>
            </a:r>
            <a:r>
              <a:rPr lang="en-US" sz="2000" dirty="0">
                <a:latin typeface="+mn-lt"/>
              </a:rPr>
              <a:t>of your </a:t>
            </a:r>
            <a:r>
              <a:rPr lang="en-US" sz="2000" dirty="0" smtClean="0">
                <a:latin typeface="+mn-lt"/>
              </a:rPr>
              <a:t>add-in</a:t>
            </a:r>
            <a:endParaRPr lang="en-US" sz="2000" dirty="0"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+mn-lt"/>
              </a:rPr>
              <a:t>Add </a:t>
            </a:r>
            <a:r>
              <a:rPr lang="en-US" sz="2000" b="1" dirty="0">
                <a:latin typeface="+mn-lt"/>
              </a:rPr>
              <a:t>videos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screenshots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and in-product training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tips</a:t>
            </a:r>
            <a:r>
              <a:rPr lang="en-US" sz="2000" dirty="0">
                <a:latin typeface="+mn-lt"/>
              </a:rPr>
              <a:t> to your add-in to show users the value and how it </a:t>
            </a:r>
            <a:r>
              <a:rPr lang="en-US" sz="2000" dirty="0" smtClean="0">
                <a:latin typeface="+mn-lt"/>
              </a:rPr>
              <a:t>works</a:t>
            </a:r>
            <a:endParaRPr lang="en-US" sz="2000" dirty="0"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+mn-lt"/>
              </a:rPr>
              <a:t>Create and promote a </a:t>
            </a:r>
            <a:r>
              <a:rPr lang="en-US" sz="2000" b="1" dirty="0">
                <a:latin typeface="+mn-lt"/>
              </a:rPr>
              <a:t>dedicated website </a:t>
            </a:r>
            <a:r>
              <a:rPr lang="en-US" sz="2000" dirty="0">
                <a:latin typeface="+mn-lt"/>
              </a:rPr>
              <a:t>for your add-in. This is an important conduit to the Store to </a:t>
            </a:r>
            <a:r>
              <a:rPr lang="en-US" sz="2000" b="1" dirty="0">
                <a:latin typeface="+mn-lt"/>
              </a:rPr>
              <a:t>increase </a:t>
            </a:r>
            <a:r>
              <a:rPr lang="en-US" sz="2000" b="1" dirty="0" smtClean="0">
                <a:latin typeface="+mn-lt"/>
              </a:rPr>
              <a:t>downloads</a:t>
            </a:r>
            <a:endParaRPr lang="en-US" sz="2000" dirty="0"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+mn-lt"/>
              </a:rPr>
              <a:t>Promotional videos</a:t>
            </a:r>
            <a:r>
              <a:rPr lang="en-US" sz="2000" dirty="0">
                <a:latin typeface="+mn-lt"/>
              </a:rPr>
              <a:t> and </a:t>
            </a:r>
            <a:r>
              <a:rPr lang="en-US" sz="2000" b="1" dirty="0">
                <a:latin typeface="+mn-lt"/>
              </a:rPr>
              <a:t>emails</a:t>
            </a:r>
            <a:r>
              <a:rPr lang="en-US" sz="2000" dirty="0">
                <a:latin typeface="+mn-lt"/>
              </a:rPr>
              <a:t> can also help drive </a:t>
            </a:r>
            <a:r>
              <a:rPr lang="en-US" sz="2000" dirty="0" smtClean="0">
                <a:latin typeface="+mn-lt"/>
              </a:rPr>
              <a:t>traffic </a:t>
            </a:r>
            <a:endParaRPr lang="en-US" sz="2000" dirty="0"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+mn-lt"/>
              </a:rPr>
              <a:t>Microsoft promotion of add-ins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93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638" y="1128466"/>
            <a:ext cx="11887200" cy="2179058"/>
          </a:xfrm>
        </p:spPr>
        <p:txBody>
          <a:bodyPr/>
          <a:lstStyle/>
          <a:p>
            <a:r>
              <a:rPr lang="en-US" dirty="0"/>
              <a:t>Post </a:t>
            </a:r>
            <a:r>
              <a:rPr lang="en-US" dirty="0" smtClean="0"/>
              <a:t>launch </a:t>
            </a:r>
            <a:r>
              <a:rPr lang="en-US" dirty="0"/>
              <a:t>and </a:t>
            </a:r>
            <a:r>
              <a:rPr lang="en-US" dirty="0" smtClean="0"/>
              <a:t>monitoring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best practices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967" y="3305331"/>
            <a:ext cx="6126871" cy="32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and improve your add-in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365638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Monitor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Monitor your add-ins. Know when things are broken and fix </a:t>
            </a:r>
            <a:r>
              <a:rPr lang="en-US" sz="20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ASAP</a:t>
            </a:r>
            <a:endParaRPr lang="en-US" sz="20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dirty="0" err="1" smtClean="0"/>
              <a:t>Uservoice</a:t>
            </a:r>
            <a:r>
              <a:rPr lang="en-US" dirty="0" smtClean="0"/>
              <a:t> and </a:t>
            </a:r>
            <a:r>
              <a:rPr lang="en-US" dirty="0"/>
              <a:t>reviews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Ask users to review your add-in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Create a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uservoice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channel to collect feedback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Address users feedback in reviews </a:t>
            </a:r>
            <a:r>
              <a:rPr lang="en-US" sz="20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and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uservoice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. Respond when issues are fixed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342555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Regular updates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 new features, update your UX </a:t>
            </a:r>
            <a:r>
              <a:rPr lang="en-US" sz="20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/>
            </a:r>
            <a:br>
              <a:rPr lang="en-US" sz="20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20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anytime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. Users will see your improvements immediately!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Consider A/B testing your UX revisions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Security or privacy issues must be fixed </a:t>
            </a:r>
            <a:r>
              <a:rPr lang="en-US" sz="20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/>
            </a:r>
            <a:br>
              <a:rPr lang="en-US" sz="20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2000" dirty="0" smtClean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in real-time</a:t>
            </a:r>
            <a:endParaRPr lang="en-US" sz="20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26496">
                      <a:schemeClr val="tx1"/>
                    </a:gs>
                    <a:gs pos="44000">
                      <a:schemeClr val="tx1"/>
                    </a:gs>
                  </a:gsLst>
                  <a:lin ang="5400000" scaled="0"/>
                </a:gradFill>
              </a:rPr>
              <a:t>Office </a:t>
            </a:r>
            <a:r>
              <a:rPr lang="en-US" dirty="0" smtClean="0">
                <a:gradFill>
                  <a:gsLst>
                    <a:gs pos="26496">
                      <a:schemeClr val="tx1"/>
                    </a:gs>
                    <a:gs pos="44000">
                      <a:schemeClr val="tx1"/>
                    </a:gs>
                  </a:gsLst>
                  <a:lin ang="5400000" scaled="0"/>
                </a:gradFill>
              </a:rPr>
              <a:t>add-ins</a:t>
            </a:r>
            <a:r>
              <a:rPr lang="en-US" dirty="0">
                <a:gradFill>
                  <a:gsLst>
                    <a:gs pos="26496">
                      <a:schemeClr val="tx1"/>
                    </a:gs>
                    <a:gs pos="44000">
                      <a:schemeClr val="tx1"/>
                    </a:gs>
                  </a:gsLst>
                  <a:lin ang="5400000" scaled="0"/>
                </a:gradFill>
              </a:rPr>
              <a:t/>
            </a:r>
            <a:br>
              <a:rPr lang="en-US" dirty="0">
                <a:gradFill>
                  <a:gsLst>
                    <a:gs pos="26496">
                      <a:schemeClr val="tx1"/>
                    </a:gs>
                    <a:gs pos="44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3198" dirty="0">
                <a:gradFill>
                  <a:gsLst>
                    <a:gs pos="26496">
                      <a:schemeClr val="tx1"/>
                    </a:gs>
                    <a:gs pos="44000">
                      <a:schemeClr val="tx1"/>
                    </a:gs>
                  </a:gsLst>
                  <a:lin ang="5400000" scaled="0"/>
                </a:gradFill>
              </a:rPr>
              <a:t>A new way to build extensions for Office</a:t>
            </a:r>
            <a:endParaRPr lang="en-US" dirty="0">
              <a:gradFill>
                <a:gsLst>
                  <a:gs pos="26496">
                    <a:schemeClr val="tx1"/>
                  </a:gs>
                  <a:gs pos="44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0988" y="4017641"/>
            <a:ext cx="8073897" cy="1138771"/>
            <a:chOff x="458672" y="4310108"/>
            <a:chExt cx="8077146" cy="1139230"/>
          </a:xfrm>
        </p:grpSpPr>
        <p:grpSp>
          <p:nvGrpSpPr>
            <p:cNvPr id="5" name="Group 4"/>
            <p:cNvGrpSpPr/>
            <p:nvPr/>
          </p:nvGrpSpPr>
          <p:grpSpPr>
            <a:xfrm>
              <a:off x="458672" y="4310108"/>
              <a:ext cx="8077146" cy="1139230"/>
              <a:chOff x="467869" y="5289610"/>
              <a:chExt cx="8239110" cy="116207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67869" y="5302601"/>
                <a:ext cx="1574889" cy="10815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383" tIns="45692" rIns="91383" bIns="45692" rtlCol="0" anchor="t"/>
              <a:lstStyle/>
              <a:p>
                <a:pPr defTabSz="914005"/>
                <a:endParaRPr lang="en-US" sz="1299" dirty="0">
                  <a:solidFill>
                    <a:srgbClr val="FFFFFF">
                      <a:alpha val="99000"/>
                    </a:srgbClr>
                  </a:solidFill>
                </a:endParaRPr>
              </a:p>
            </p:txBody>
          </p:sp>
          <p:sp>
            <p:nvSpPr>
              <p:cNvPr id="14" name="Text Placeholder 2"/>
              <p:cNvSpPr txBox="1">
                <a:spLocks/>
              </p:cNvSpPr>
              <p:nvPr/>
            </p:nvSpPr>
            <p:spPr>
              <a:xfrm>
                <a:off x="2114776" y="5289610"/>
                <a:ext cx="6592203" cy="1162074"/>
              </a:xfrm>
              <a:prstGeom prst="rect">
                <a:avLst/>
              </a:prstGeom>
            </p:spPr>
            <p:txBody>
              <a:bodyPr lIns="93200" tIns="46602" rIns="93200" bIns="46602"/>
              <a:lstStyle>
                <a:lvl1pPr marL="345796" indent="-345796" algn="l" defTabSz="913637" rtl="0" eaLnBrk="1" latinLnBrk="0" hangingPunct="1">
                  <a:lnSpc>
                    <a:spcPct val="90000"/>
                  </a:lnSpc>
                  <a:spcBef>
                    <a:spcPct val="20000"/>
                  </a:spcBef>
                  <a:buSzPct val="90000"/>
                  <a:buFont typeface="Arial" pitchFamily="34" charset="0"/>
                  <a:buChar char="•"/>
                  <a:defRPr sz="3200" kern="12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86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atin typeface="+mn-lt"/>
                    <a:ea typeface="+mn-ea"/>
                    <a:cs typeface="+mn-cs"/>
                  </a:defRPr>
                </a:lvl1pPr>
                <a:lvl2pPr marL="629739" indent="-283935" algn="l" defTabSz="913637" rtl="0" eaLnBrk="1" latinLnBrk="0" hangingPunct="1">
                  <a:lnSpc>
                    <a:spcPct val="90000"/>
                  </a:lnSpc>
                  <a:spcBef>
                    <a:spcPct val="20000"/>
                  </a:spcBef>
                  <a:buSzPct val="90000"/>
                  <a:buFont typeface="Arial" pitchFamily="34" charset="0"/>
                  <a:buChar char="•"/>
                  <a:tabLst>
                    <a:tab pos="629739" algn="l"/>
                  </a:tabLst>
                  <a:defRPr sz="2800" kern="12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86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atin typeface="+mn-lt"/>
                    <a:ea typeface="+mn-ea"/>
                    <a:cs typeface="+mn-cs"/>
                  </a:defRPr>
                </a:lvl2pPr>
                <a:lvl3pPr marL="913673" indent="-283935" algn="l" defTabSz="913637" rtl="0" eaLnBrk="1" latinLnBrk="0" hangingPunct="1">
                  <a:lnSpc>
                    <a:spcPct val="90000"/>
                  </a:lnSpc>
                  <a:spcBef>
                    <a:spcPct val="20000"/>
                  </a:spcBef>
                  <a:buSzPct val="90000"/>
                  <a:buFont typeface="Arial" pitchFamily="34" charset="0"/>
                  <a:buChar char="•"/>
                  <a:defRPr sz="2400" kern="12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86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atin typeface="+mn-lt"/>
                    <a:ea typeface="+mn-ea"/>
                    <a:cs typeface="+mn-cs"/>
                  </a:defRPr>
                </a:lvl3pPr>
                <a:lvl4pPr marL="1481549" indent="-223661" algn="l" defTabSz="913637" rtl="0" eaLnBrk="1" latinLnBrk="0" hangingPunct="1">
                  <a:lnSpc>
                    <a:spcPct val="90000"/>
                  </a:lnSpc>
                  <a:spcBef>
                    <a:spcPct val="20000"/>
                  </a:spcBef>
                  <a:buSzPct val="90000"/>
                  <a:buFont typeface="Arial" pitchFamily="34" charset="0"/>
                  <a:buChar char="•"/>
                  <a:tabLst>
                    <a:tab pos="913673" algn="l"/>
                  </a:tabLst>
                  <a:defRPr sz="2000" kern="12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86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atin typeface="+mn-lt"/>
                    <a:ea typeface="+mn-ea"/>
                    <a:cs typeface="+mn-cs"/>
                  </a:defRPr>
                </a:lvl4pPr>
                <a:lvl5pPr marL="1711555" indent="-230006" algn="l" defTabSz="913637" rtl="0" eaLnBrk="1" latinLnBrk="0" hangingPunct="1">
                  <a:lnSpc>
                    <a:spcPct val="90000"/>
                  </a:lnSpc>
                  <a:spcBef>
                    <a:spcPct val="20000"/>
                  </a:spcBef>
                  <a:buSzPct val="90000"/>
                  <a:buFont typeface="Arial" pitchFamily="34" charset="0"/>
                  <a:buChar char="•"/>
                  <a:defRPr sz="2000" kern="120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86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atin typeface="+mn-lt"/>
                    <a:ea typeface="+mn-ea"/>
                    <a:cs typeface="+mn-cs"/>
                  </a:defRPr>
                </a:lvl5pPr>
                <a:lvl6pPr marL="2512504" indent="-228409" algn="l" defTabSz="91363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69323" indent="-228409" algn="l" defTabSz="91363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6141" indent="-228409" algn="l" defTabSz="91363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2963" indent="-228409" algn="l" defTabSz="91363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None/>
                </a:pPr>
                <a:r>
                  <a:rPr lang="en-US" sz="2399" dirty="0">
                    <a:gradFill>
                      <a:gsLst>
                        <a:gs pos="26496">
                          <a:schemeClr val="accent2"/>
                        </a:gs>
                        <a:gs pos="44000">
                          <a:schemeClr val="accent2"/>
                        </a:gs>
                      </a:gsLst>
                      <a:lin ang="5400000" scaled="0"/>
                    </a:gradFill>
                    <a:latin typeface="Segoe UI Light"/>
                  </a:rPr>
                  <a:t>Content add-in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None/>
                </a:pPr>
                <a:r>
                  <a:rPr lang="en-US" sz="1530" dirty="0">
                    <a:gradFill>
                      <a:gsLst>
                        <a:gs pos="26496">
                          <a:schemeClr val="tx1"/>
                        </a:gs>
                        <a:gs pos="44000">
                          <a:schemeClr val="tx1"/>
                        </a:gs>
                      </a:gsLst>
                      <a:lin ang="5400000" scaled="0"/>
                    </a:gradFill>
                  </a:rPr>
                  <a:t>Add-in that runs within a document content with read/write access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306"/>
                  </a:spcAft>
                  <a:buNone/>
                </a:pPr>
                <a:r>
                  <a:rPr lang="en-US" sz="1530" dirty="0">
                    <a:gradFill>
                      <a:gsLst>
                        <a:gs pos="26496">
                          <a:schemeClr val="tx1"/>
                        </a:gs>
                        <a:gs pos="44000">
                          <a:schemeClr val="tx1"/>
                        </a:gs>
                      </a:gsLst>
                      <a:lin ang="5400000" scaled="0"/>
                    </a:gradFill>
                  </a:rPr>
                  <a:t>Excel, PowerPoint, Access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757112" y="4450449"/>
              <a:ext cx="970950" cy="805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65631" y="4744294"/>
              <a:ext cx="728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5631" y="4922717"/>
              <a:ext cx="728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5631" y="5101140"/>
              <a:ext cx="728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56802" y="4581150"/>
              <a:ext cx="7368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007710" y="4598294"/>
              <a:ext cx="437275" cy="442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5421" y="4665051"/>
              <a:ext cx="344183" cy="34972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0988" y="1661662"/>
            <a:ext cx="10563414" cy="1138773"/>
            <a:chOff x="458672" y="1953181"/>
            <a:chExt cx="10567664" cy="1139231"/>
          </a:xfrm>
        </p:grpSpPr>
        <p:sp>
          <p:nvSpPr>
            <p:cNvPr id="16" name="Text Placeholder 2"/>
            <p:cNvSpPr txBox="1">
              <a:spLocks/>
            </p:cNvSpPr>
            <p:nvPr/>
          </p:nvSpPr>
          <p:spPr>
            <a:xfrm>
              <a:off x="2092656" y="1953181"/>
              <a:ext cx="8933680" cy="1139231"/>
            </a:xfrm>
            <a:prstGeom prst="rect">
              <a:avLst/>
            </a:prstGeom>
          </p:spPr>
          <p:txBody>
            <a:bodyPr lIns="93200" tIns="46602" rIns="93200" bIns="46602"/>
            <a:lstStyle>
              <a:lvl1pPr marL="345796" indent="-345796" algn="l" defTabSz="913637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itchFamily="34" charset="0"/>
                <a:buChar char="•"/>
                <a:defRPr sz="3200" kern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86000">
                        <a:schemeClr val="tx1">
                          <a:lumMod val="75000"/>
                          <a:lumOff val="2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+mn-lt"/>
                  <a:ea typeface="+mn-ea"/>
                  <a:cs typeface="+mn-cs"/>
                </a:defRPr>
              </a:lvl1pPr>
              <a:lvl2pPr marL="629739" indent="-283935" algn="l" defTabSz="913637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itchFamily="34" charset="0"/>
                <a:buChar char="•"/>
                <a:tabLst>
                  <a:tab pos="629739" algn="l"/>
                </a:tabLst>
                <a:defRPr sz="2800" kern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86000">
                        <a:schemeClr val="tx1">
                          <a:lumMod val="75000"/>
                          <a:lumOff val="2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+mn-lt"/>
                  <a:ea typeface="+mn-ea"/>
                  <a:cs typeface="+mn-cs"/>
                </a:defRPr>
              </a:lvl2pPr>
              <a:lvl3pPr marL="913673" indent="-283935" algn="l" defTabSz="913637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itchFamily="34" charset="0"/>
                <a:buChar char="•"/>
                <a:defRPr sz="2400" kern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86000">
                        <a:schemeClr val="tx1">
                          <a:lumMod val="75000"/>
                          <a:lumOff val="2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+mn-lt"/>
                  <a:ea typeface="+mn-ea"/>
                  <a:cs typeface="+mn-cs"/>
                </a:defRPr>
              </a:lvl3pPr>
              <a:lvl4pPr marL="1481549" indent="-223661" algn="l" defTabSz="913637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itchFamily="34" charset="0"/>
                <a:buChar char="•"/>
                <a:tabLst>
                  <a:tab pos="913673" algn="l"/>
                </a:tabLst>
                <a:defRPr sz="2000" kern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86000">
                        <a:schemeClr val="tx1">
                          <a:lumMod val="75000"/>
                          <a:lumOff val="2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+mn-lt"/>
                  <a:ea typeface="+mn-ea"/>
                  <a:cs typeface="+mn-cs"/>
                </a:defRPr>
              </a:lvl4pPr>
              <a:lvl5pPr marL="1711555" indent="-230006" algn="l" defTabSz="913637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itchFamily="34" charset="0"/>
                <a:buChar char="•"/>
                <a:defRPr sz="2000" kern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86000">
                        <a:schemeClr val="tx1">
                          <a:lumMod val="75000"/>
                          <a:lumOff val="2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+mn-lt"/>
                  <a:ea typeface="+mn-ea"/>
                  <a:cs typeface="+mn-cs"/>
                </a:defRPr>
              </a:lvl5pPr>
              <a:lvl6pPr marL="2512504" indent="-228409" algn="l" defTabSz="91363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69323" indent="-228409" algn="l" defTabSz="91363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6141" indent="-228409" algn="l" defTabSz="91363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2963" indent="-228409" algn="l" defTabSz="91363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6"/>
                </a:spcAft>
                <a:buNone/>
              </a:pPr>
              <a:r>
                <a:rPr lang="en-US" sz="2399" dirty="0">
                  <a:gradFill>
                    <a:gsLst>
                      <a:gs pos="26496">
                        <a:schemeClr val="accent2"/>
                      </a:gs>
                      <a:gs pos="44000">
                        <a:schemeClr val="accent2"/>
                      </a:gs>
                    </a:gsLst>
                    <a:lin ang="5400000" scaled="0"/>
                  </a:gradFill>
                  <a:latin typeface="Segoe UI Light"/>
                </a:rPr>
                <a:t>Contextual mail add-in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6"/>
                </a:spcAft>
                <a:buNone/>
              </a:pPr>
              <a:r>
                <a:rPr lang="en-US" sz="1530" dirty="0">
                  <a:gradFill>
                    <a:gsLst>
                      <a:gs pos="26496">
                        <a:schemeClr val="tx1"/>
                      </a:gs>
                      <a:gs pos="44000">
                        <a:schemeClr val="tx1"/>
                      </a:gs>
                    </a:gsLst>
                    <a:lin ang="5400000" scaled="0"/>
                  </a:gradFill>
                </a:rPr>
                <a:t>Add-in launched contextually from a mail message or appointment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6"/>
                </a:spcAft>
                <a:buNone/>
              </a:pPr>
              <a:r>
                <a:rPr lang="en-US" sz="1530" dirty="0">
                  <a:gradFill>
                    <a:gsLst>
                      <a:gs pos="26496">
                        <a:schemeClr val="tx1"/>
                      </a:gs>
                      <a:gs pos="44000">
                        <a:schemeClr val="tx1"/>
                      </a:gs>
                    </a:gsLst>
                    <a:lin ang="5400000" scaled="0"/>
                  </a:gradFill>
                </a:rPr>
                <a:t>Outlook and Outlook Web Access (OWA)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8672" y="1963366"/>
              <a:ext cx="1543930" cy="1060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383" tIns="45692" rIns="91383" bIns="45692" rtlCol="0" anchor="t"/>
            <a:lstStyle/>
            <a:p>
              <a:pPr defTabSz="914005"/>
              <a:endParaRPr lang="en-US" sz="1299" dirty="0">
                <a:solidFill>
                  <a:srgbClr val="FFFFFF">
                    <a:alpha val="99000"/>
                  </a:srgb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29319" y="2139233"/>
              <a:ext cx="940569" cy="7136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65679" y="2136682"/>
              <a:ext cx="1267366" cy="713692"/>
              <a:chOff x="218356" y="1701569"/>
              <a:chExt cx="1990533" cy="609600"/>
            </a:xfrm>
            <a:effectLst/>
          </p:grpSpPr>
          <p:sp>
            <p:nvSpPr>
              <p:cNvPr id="20" name="Rectangle 19"/>
              <p:cNvSpPr/>
              <p:nvPr/>
            </p:nvSpPr>
            <p:spPr>
              <a:xfrm>
                <a:off x="235465" y="1701569"/>
                <a:ext cx="490761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386" tIns="45694" rIns="91386" bIns="45694" rtlCol="0" anchor="ctr"/>
              <a:lstStyle/>
              <a:p>
                <a:pPr algn="ctr" defTabSz="914005"/>
                <a:endParaRPr lang="en-US" sz="1799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18358" y="1857432"/>
                <a:ext cx="507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8356" y="2009832"/>
                <a:ext cx="5078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18358" y="2162232"/>
                <a:ext cx="507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831942" y="1804151"/>
                <a:ext cx="1376947" cy="246769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86" tIns="45694" rIns="91386" bIns="45694" rtlCol="0" anchor="ctr"/>
              <a:lstStyle/>
              <a:p>
                <a:pPr algn="ctr" defTabSz="914005"/>
                <a:endParaRPr lang="en-US" sz="1799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60989" y="5207065"/>
            <a:ext cx="9013342" cy="1138771"/>
            <a:chOff x="458672" y="5500010"/>
            <a:chExt cx="9016969" cy="1139230"/>
          </a:xfrm>
        </p:grpSpPr>
        <p:sp>
          <p:nvSpPr>
            <p:cNvPr id="26" name="Rectangle 25"/>
            <p:cNvSpPr/>
            <p:nvPr/>
          </p:nvSpPr>
          <p:spPr>
            <a:xfrm>
              <a:off x="458672" y="5510773"/>
              <a:ext cx="1543930" cy="1060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383" tIns="45692" rIns="91383" bIns="45692" rtlCol="0" anchor="t"/>
            <a:lstStyle/>
            <a:p>
              <a:pPr defTabSz="914005"/>
              <a:endParaRPr lang="en-US" sz="1299" dirty="0">
                <a:solidFill>
                  <a:srgbClr val="FFFFFF">
                    <a:alpha val="99000"/>
                  </a:srgb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6500" y="5963730"/>
              <a:ext cx="1256472" cy="485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085" y="5649043"/>
              <a:ext cx="1258887" cy="280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 Placeholder 2"/>
            <p:cNvSpPr txBox="1">
              <a:spLocks/>
            </p:cNvSpPr>
            <p:nvPr/>
          </p:nvSpPr>
          <p:spPr>
            <a:xfrm>
              <a:off x="2073204" y="5500010"/>
              <a:ext cx="7402437" cy="1139230"/>
            </a:xfrm>
            <a:prstGeom prst="rect">
              <a:avLst/>
            </a:prstGeom>
          </p:spPr>
          <p:txBody>
            <a:bodyPr lIns="93200" tIns="46602" rIns="93200" bIns="46602"/>
            <a:lstStyle>
              <a:lvl1pPr marL="345796" indent="-345796" algn="l" defTabSz="913637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itchFamily="34" charset="0"/>
                <a:buChar char="•"/>
                <a:defRPr sz="3200" kern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86000">
                        <a:schemeClr val="tx1">
                          <a:lumMod val="75000"/>
                          <a:lumOff val="2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+mn-lt"/>
                  <a:ea typeface="+mn-ea"/>
                  <a:cs typeface="+mn-cs"/>
                </a:defRPr>
              </a:lvl1pPr>
              <a:lvl2pPr marL="629739" indent="-283935" algn="l" defTabSz="913637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itchFamily="34" charset="0"/>
                <a:buChar char="•"/>
                <a:tabLst>
                  <a:tab pos="629739" algn="l"/>
                </a:tabLst>
                <a:defRPr sz="2800" kern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86000">
                        <a:schemeClr val="tx1">
                          <a:lumMod val="75000"/>
                          <a:lumOff val="2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+mn-lt"/>
                  <a:ea typeface="+mn-ea"/>
                  <a:cs typeface="+mn-cs"/>
                </a:defRPr>
              </a:lvl2pPr>
              <a:lvl3pPr marL="913673" indent="-283935" algn="l" defTabSz="913637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itchFamily="34" charset="0"/>
                <a:buChar char="•"/>
                <a:defRPr sz="2400" kern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86000">
                        <a:schemeClr val="tx1">
                          <a:lumMod val="75000"/>
                          <a:lumOff val="2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+mn-lt"/>
                  <a:ea typeface="+mn-ea"/>
                  <a:cs typeface="+mn-cs"/>
                </a:defRPr>
              </a:lvl3pPr>
              <a:lvl4pPr marL="1481549" indent="-223661" algn="l" defTabSz="913637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itchFamily="34" charset="0"/>
                <a:buChar char="•"/>
                <a:tabLst>
                  <a:tab pos="913673" algn="l"/>
                </a:tabLst>
                <a:defRPr sz="2000" kern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86000">
                        <a:schemeClr val="tx1">
                          <a:lumMod val="75000"/>
                          <a:lumOff val="2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+mn-lt"/>
                  <a:ea typeface="+mn-ea"/>
                  <a:cs typeface="+mn-cs"/>
                </a:defRPr>
              </a:lvl4pPr>
              <a:lvl5pPr marL="1711555" indent="-230006" algn="l" defTabSz="913637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Arial" pitchFamily="34" charset="0"/>
                <a:buChar char="•"/>
                <a:defRPr sz="2000" kern="12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86000">
                        <a:schemeClr val="tx1">
                          <a:lumMod val="75000"/>
                          <a:lumOff val="2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+mn-lt"/>
                  <a:ea typeface="+mn-ea"/>
                  <a:cs typeface="+mn-cs"/>
                </a:defRPr>
              </a:lvl5pPr>
              <a:lvl6pPr marL="2512504" indent="-228409" algn="l" defTabSz="91363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69323" indent="-228409" algn="l" defTabSz="91363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6141" indent="-228409" algn="l" defTabSz="91363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2963" indent="-228409" algn="l" defTabSz="91363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6"/>
                </a:spcAft>
                <a:buNone/>
              </a:pPr>
              <a:r>
                <a:rPr lang="en-US" sz="2399" dirty="0">
                  <a:gradFill>
                    <a:gsLst>
                      <a:gs pos="26496">
                        <a:schemeClr val="accent2"/>
                      </a:gs>
                      <a:gs pos="44000">
                        <a:schemeClr val="accent2"/>
                      </a:gs>
                    </a:gsLst>
                    <a:lin ang="5400000" scaled="0"/>
                  </a:gradFill>
                  <a:latin typeface="Segoe UI Light"/>
                </a:rPr>
                <a:t>Add-in command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6"/>
                </a:spcAft>
                <a:buNone/>
              </a:pPr>
              <a:r>
                <a:rPr lang="en-US" sz="1530" dirty="0">
                  <a:gradFill>
                    <a:gsLst>
                      <a:gs pos="26496">
                        <a:schemeClr val="tx1"/>
                      </a:gs>
                      <a:gs pos="44000">
                        <a:schemeClr val="tx1"/>
                      </a:gs>
                    </a:gsLst>
                    <a:lin ang="5400000" scaled="0"/>
                  </a:gradFill>
                </a:rPr>
                <a:t>Command in the Office UI to launch add-in or perform UI-less operation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306"/>
                </a:spcAft>
                <a:buNone/>
              </a:pPr>
              <a:r>
                <a:rPr lang="en-US" sz="1530" dirty="0">
                  <a:gradFill>
                    <a:gsLst>
                      <a:gs pos="26496">
                        <a:schemeClr val="tx1"/>
                      </a:gs>
                      <a:gs pos="44000">
                        <a:schemeClr val="tx1"/>
                      </a:gs>
                    </a:gsLst>
                    <a:lin ang="5400000" scaled="0"/>
                  </a:gradFill>
                </a:rPr>
                <a:t>Outlook, Outlook Web Access (OWA)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3922" y="5693653"/>
              <a:ext cx="182880" cy="182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9428" y="5693653"/>
              <a:ext cx="182880" cy="18288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42803" y="5693653"/>
              <a:ext cx="182880" cy="182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76077" y="5693653"/>
              <a:ext cx="182880" cy="182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07352" y="5693653"/>
              <a:ext cx="182880" cy="182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0990" y="2846566"/>
            <a:ext cx="9418699" cy="1138773"/>
            <a:chOff x="458672" y="3138562"/>
            <a:chExt cx="9422489" cy="1139231"/>
          </a:xfrm>
        </p:grpSpPr>
        <p:grpSp>
          <p:nvGrpSpPr>
            <p:cNvPr id="36" name="Group 35"/>
            <p:cNvGrpSpPr/>
            <p:nvPr/>
          </p:nvGrpSpPr>
          <p:grpSpPr>
            <a:xfrm>
              <a:off x="458672" y="3138562"/>
              <a:ext cx="9422489" cy="1139231"/>
              <a:chOff x="458672" y="3138562"/>
              <a:chExt cx="9422489" cy="113923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58672" y="3138562"/>
                <a:ext cx="9422489" cy="1139231"/>
                <a:chOff x="467869" y="3720523"/>
                <a:chExt cx="9611430" cy="1162075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67869" y="3725412"/>
                  <a:ext cx="1574889" cy="10815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lIns="91383" tIns="45692" rIns="91383" bIns="45692" rtlCol="0" anchor="t"/>
                <a:lstStyle/>
                <a:p>
                  <a:pPr defTabSz="914005"/>
                  <a:endParaRPr lang="en-US" sz="1299" dirty="0">
                    <a:solidFill>
                      <a:srgbClr val="FFFFFF">
                        <a:alpha val="99000"/>
                      </a:srgbClr>
                    </a:solidFill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760103" y="3855577"/>
                  <a:ext cx="990420" cy="821257"/>
                  <a:chOff x="745642" y="3225569"/>
                  <a:chExt cx="914162" cy="567437"/>
                </a:xfrm>
                <a:effectLst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745642" y="3225569"/>
                    <a:ext cx="914162" cy="56743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noFill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386" tIns="45694" rIns="91386" bIns="45694" rtlCol="0" anchor="ctr"/>
                  <a:lstStyle/>
                  <a:p>
                    <a:pPr algn="ctr" defTabSz="914005"/>
                    <a:endParaRPr lang="en-US" sz="1799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1287437" y="3260907"/>
                    <a:ext cx="324053" cy="494520"/>
                  </a:xfrm>
                  <a:prstGeom prst="rect">
                    <a:avLst/>
                  </a:prstGeom>
                  <a:solidFill>
                    <a:srgbClr val="0078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386" tIns="45694" rIns="91386" bIns="45694" rtlCol="0" anchor="ctr"/>
                  <a:lstStyle/>
                  <a:p>
                    <a:pPr algn="ctr" defTabSz="914005"/>
                    <a:endParaRPr lang="en-US" sz="1799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43" name="Text Placeholder 2"/>
                <p:cNvSpPr txBox="1">
                  <a:spLocks/>
                </p:cNvSpPr>
                <p:nvPr/>
              </p:nvSpPr>
              <p:spPr>
                <a:xfrm>
                  <a:off x="2134619" y="3720523"/>
                  <a:ext cx="7944680" cy="1162075"/>
                </a:xfrm>
                <a:prstGeom prst="rect">
                  <a:avLst/>
                </a:prstGeom>
              </p:spPr>
              <p:txBody>
                <a:bodyPr lIns="93200" tIns="46602" rIns="93200" bIns="46602"/>
                <a:lstStyle>
                  <a:lvl1pPr marL="345796" indent="-345796" algn="l" defTabSz="913637" rtl="0" eaLnBrk="1" latinLnBrk="0" hangingPunct="1">
                    <a:lnSpc>
                      <a:spcPct val="90000"/>
                    </a:lnSpc>
                    <a:spcBef>
                      <a:spcPct val="20000"/>
                    </a:spcBef>
                    <a:buSzPct val="90000"/>
                    <a:buFont typeface="Arial" pitchFamily="34" charset="0"/>
                    <a:buChar char="•"/>
                    <a:defRPr sz="3200" kern="1200">
                      <a:gradFill flip="none" rotWithShape="1">
                        <a:gsLst>
                          <a:gs pos="0">
                            <a:schemeClr val="tx1">
                              <a:lumMod val="65000"/>
                              <a:lumOff val="35000"/>
                            </a:schemeClr>
                          </a:gs>
                          <a:gs pos="86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  <a:tileRect l="-100000" t="-100000"/>
                      </a:gradFill>
                      <a:latin typeface="+mn-lt"/>
                      <a:ea typeface="+mn-ea"/>
                      <a:cs typeface="+mn-cs"/>
                    </a:defRPr>
                  </a:lvl1pPr>
                  <a:lvl2pPr marL="629739" indent="-283935" algn="l" defTabSz="913637" rtl="0" eaLnBrk="1" latinLnBrk="0" hangingPunct="1">
                    <a:lnSpc>
                      <a:spcPct val="90000"/>
                    </a:lnSpc>
                    <a:spcBef>
                      <a:spcPct val="20000"/>
                    </a:spcBef>
                    <a:buSzPct val="90000"/>
                    <a:buFont typeface="Arial" pitchFamily="34" charset="0"/>
                    <a:buChar char="•"/>
                    <a:tabLst>
                      <a:tab pos="629739" algn="l"/>
                    </a:tabLst>
                    <a:defRPr sz="2800" kern="1200">
                      <a:gradFill flip="none" rotWithShape="1">
                        <a:gsLst>
                          <a:gs pos="0">
                            <a:schemeClr val="tx1">
                              <a:lumMod val="65000"/>
                              <a:lumOff val="35000"/>
                            </a:schemeClr>
                          </a:gs>
                          <a:gs pos="86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  <a:tileRect l="-100000" t="-10000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913673" indent="-283935" algn="l" defTabSz="913637" rtl="0" eaLnBrk="1" latinLnBrk="0" hangingPunct="1">
                    <a:lnSpc>
                      <a:spcPct val="90000"/>
                    </a:lnSpc>
                    <a:spcBef>
                      <a:spcPct val="20000"/>
                    </a:spcBef>
                    <a:buSzPct val="90000"/>
                    <a:buFont typeface="Arial" pitchFamily="34" charset="0"/>
                    <a:buChar char="•"/>
                    <a:defRPr sz="2400" kern="1200">
                      <a:gradFill flip="none" rotWithShape="1">
                        <a:gsLst>
                          <a:gs pos="0">
                            <a:schemeClr val="tx1">
                              <a:lumMod val="65000"/>
                              <a:lumOff val="35000"/>
                            </a:schemeClr>
                          </a:gs>
                          <a:gs pos="86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  <a:tileRect l="-100000" t="-10000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1481549" indent="-223661" algn="l" defTabSz="913637" rtl="0" eaLnBrk="1" latinLnBrk="0" hangingPunct="1">
                    <a:lnSpc>
                      <a:spcPct val="90000"/>
                    </a:lnSpc>
                    <a:spcBef>
                      <a:spcPct val="20000"/>
                    </a:spcBef>
                    <a:buSzPct val="90000"/>
                    <a:buFont typeface="Arial" pitchFamily="34" charset="0"/>
                    <a:buChar char="•"/>
                    <a:tabLst>
                      <a:tab pos="913673" algn="l"/>
                    </a:tabLst>
                    <a:defRPr sz="2000" kern="1200">
                      <a:gradFill flip="none" rotWithShape="1">
                        <a:gsLst>
                          <a:gs pos="0">
                            <a:schemeClr val="tx1">
                              <a:lumMod val="65000"/>
                              <a:lumOff val="35000"/>
                            </a:schemeClr>
                          </a:gs>
                          <a:gs pos="86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  <a:tileRect l="-100000" t="-10000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711555" indent="-230006" algn="l" defTabSz="913637" rtl="0" eaLnBrk="1" latinLnBrk="0" hangingPunct="1">
                    <a:lnSpc>
                      <a:spcPct val="90000"/>
                    </a:lnSpc>
                    <a:spcBef>
                      <a:spcPct val="20000"/>
                    </a:spcBef>
                    <a:buSzPct val="90000"/>
                    <a:buFont typeface="Arial" pitchFamily="34" charset="0"/>
                    <a:buChar char="•"/>
                    <a:defRPr sz="2000" kern="1200">
                      <a:gradFill flip="none" rotWithShape="1">
                        <a:gsLst>
                          <a:gs pos="0">
                            <a:schemeClr val="tx1">
                              <a:lumMod val="65000"/>
                              <a:lumOff val="35000"/>
                            </a:schemeClr>
                          </a:gs>
                          <a:gs pos="86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  <a:tileRect l="-100000" t="-10000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12504" indent="-228409" algn="l" defTabSz="913637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69323" indent="-228409" algn="l" defTabSz="913637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6141" indent="-228409" algn="l" defTabSz="913637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2963" indent="-228409" algn="l" defTabSz="913637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6"/>
                    </a:spcAft>
                    <a:buNone/>
                  </a:pPr>
                  <a:r>
                    <a:rPr lang="en-US" sz="2399" dirty="0">
                      <a:gradFill>
                        <a:gsLst>
                          <a:gs pos="26496">
                            <a:schemeClr val="accent2"/>
                          </a:gs>
                          <a:gs pos="44000">
                            <a:schemeClr val="accent2"/>
                          </a:gs>
                        </a:gsLst>
                        <a:lin ang="5400000" scaled="0"/>
                      </a:gradFill>
                      <a:latin typeface="Segoe UI Light"/>
                    </a:rPr>
                    <a:t>Task pane add-in</a:t>
                  </a:r>
                </a:p>
                <a:p>
                  <a:pPr mar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6"/>
                    </a:spcAft>
                    <a:buNone/>
                  </a:pPr>
                  <a:r>
                    <a:rPr lang="en-US" sz="1530" dirty="0">
                      <a:gradFill>
                        <a:gsLst>
                          <a:gs pos="26496">
                            <a:schemeClr val="tx1"/>
                          </a:gs>
                          <a:gs pos="44000">
                            <a:schemeClr val="tx1"/>
                          </a:gs>
                        </a:gsLst>
                        <a:lin ang="5400000" scaled="0"/>
                      </a:gradFill>
                    </a:rPr>
                    <a:t>Add-in that runs beside a document/mail with read/write access</a:t>
                  </a:r>
                </a:p>
                <a:p>
                  <a:pPr mar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6"/>
                    </a:spcAft>
                    <a:buNone/>
                  </a:pPr>
                  <a:r>
                    <a:rPr lang="en-US" sz="1530" dirty="0">
                      <a:gradFill>
                        <a:gsLst>
                          <a:gs pos="26496">
                            <a:schemeClr val="tx1"/>
                          </a:gs>
                          <a:gs pos="44000">
                            <a:schemeClr val="tx1"/>
                          </a:gs>
                        </a:gsLst>
                        <a:lin ang="5400000" scaled="0"/>
                      </a:gradFill>
                    </a:rPr>
                    <a:t>Word, Excel, PowerPoint, Project, Outlook </a:t>
                  </a:r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858316" y="3813050"/>
                <a:ext cx="32335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>
              <a:off x="856802" y="3957433"/>
              <a:ext cx="3233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856802" y="3324962"/>
              <a:ext cx="324872" cy="3558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6" tIns="45694" rIns="91386" bIns="45694" rtlCol="0" anchor="ctr"/>
            <a:lstStyle/>
            <a:p>
              <a:pPr algn="ctr" defTabSz="914005"/>
              <a:endParaRPr lang="en-US" sz="1799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47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167E-6 -1.48148E-6 L -0.07216 0.00324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8" y="1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2167E-6 -1.48148E-6 L -0.07216 0.00324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8" y="1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22167E-6 -1.48148E-6 L -0.07216 0.00324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8" y="16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2167E-6 -1.48148E-6 L -0.07216 0.00324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8630897" y="2176652"/>
            <a:ext cx="2369430" cy="15542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229600" cy="534607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3200" dirty="0" smtClean="0">
                <a:hlinkClick r:id="rId2"/>
              </a:rPr>
              <a:t>Getting started with Office add-ins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>
                <a:hlinkClick r:id="rId3"/>
              </a:rPr>
              <a:t>Office add-in code </a:t>
            </a:r>
            <a:r>
              <a:rPr lang="en-US" sz="3200" dirty="0">
                <a:hlinkClick r:id="rId3"/>
              </a:rPr>
              <a:t>s</a:t>
            </a:r>
            <a:r>
              <a:rPr lang="en-US" sz="3200" dirty="0" smtClean="0">
                <a:hlinkClick r:id="rId3"/>
              </a:rPr>
              <a:t>amples</a:t>
            </a:r>
            <a:r>
              <a:rPr lang="en-US" sz="3200" dirty="0" smtClean="0"/>
              <a:t>  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hlinkClick r:id="rId4"/>
              </a:rPr>
              <a:t>Office add-in training videos &amp; hands on labs 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>
                <a:hlinkClick r:id="rId5"/>
              </a:rPr>
              <a:t>Office add-in snack videos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>
                <a:hlinkClick r:id="rId6"/>
              </a:rPr>
              <a:t>Office add-in documentation</a:t>
            </a:r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>
                <a:hlinkClick r:id="rId7"/>
              </a:rPr>
              <a:t>Office UI Fabric </a:t>
            </a:r>
            <a:r>
              <a:rPr lang="en-US" sz="3200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hlinkClick r:id="rId8"/>
              </a:rPr>
              <a:t>Design guidelines for Office add-ins</a:t>
            </a:r>
            <a:endParaRPr lang="en-US" sz="3200" dirty="0" smtClean="0"/>
          </a:p>
          <a:p>
            <a:pPr>
              <a:spcBef>
                <a:spcPts val="1800"/>
              </a:spcBef>
            </a:pP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95315" y="2113244"/>
            <a:ext cx="4083674" cy="5486122"/>
            <a:chOff x="7841294" y="1339954"/>
            <a:chExt cx="4004533" cy="5379802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8880534" y="3979625"/>
              <a:ext cx="1732066" cy="1738997"/>
            </a:xfrm>
            <a:custGeom>
              <a:avLst/>
              <a:gdLst>
                <a:gd name="T0" fmla="*/ 22 w 179"/>
                <a:gd name="T1" fmla="*/ 79 h 179"/>
                <a:gd name="T2" fmla="*/ 101 w 179"/>
                <a:gd name="T3" fmla="*/ 157 h 179"/>
                <a:gd name="T4" fmla="*/ 179 w 179"/>
                <a:gd name="T5" fmla="*/ 157 h 179"/>
                <a:gd name="T6" fmla="*/ 22 w 179"/>
                <a:gd name="T7" fmla="*/ 0 h 179"/>
                <a:gd name="T8" fmla="*/ 22 w 179"/>
                <a:gd name="T9" fmla="*/ 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79">
                  <a:moveTo>
                    <a:pt x="22" y="79"/>
                  </a:moveTo>
                  <a:cubicBezTo>
                    <a:pt x="101" y="157"/>
                    <a:pt x="101" y="157"/>
                    <a:pt x="101" y="157"/>
                  </a:cubicBezTo>
                  <a:cubicBezTo>
                    <a:pt x="122" y="179"/>
                    <a:pt x="158" y="179"/>
                    <a:pt x="179" y="15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22"/>
                    <a:pt x="0" y="57"/>
                    <a:pt x="22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/>
              <a:endParaRPr lang="en-US" kern="0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9095308" y="3764847"/>
              <a:ext cx="1732066" cy="1738997"/>
            </a:xfrm>
            <a:custGeom>
              <a:avLst/>
              <a:gdLst>
                <a:gd name="T0" fmla="*/ 157 w 179"/>
                <a:gd name="T1" fmla="*/ 100 h 179"/>
                <a:gd name="T2" fmla="*/ 79 w 179"/>
                <a:gd name="T3" fmla="*/ 22 h 179"/>
                <a:gd name="T4" fmla="*/ 0 w 179"/>
                <a:gd name="T5" fmla="*/ 22 h 179"/>
                <a:gd name="T6" fmla="*/ 157 w 179"/>
                <a:gd name="T7" fmla="*/ 179 h 179"/>
                <a:gd name="T8" fmla="*/ 157 w 179"/>
                <a:gd name="T9" fmla="*/ 10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79">
                  <a:moveTo>
                    <a:pt x="157" y="100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57" y="0"/>
                    <a:pt x="22" y="0"/>
                    <a:pt x="0" y="22"/>
                  </a:cubicBezTo>
                  <a:cubicBezTo>
                    <a:pt x="157" y="179"/>
                    <a:pt x="157" y="179"/>
                    <a:pt x="157" y="179"/>
                  </a:cubicBezTo>
                  <a:cubicBezTo>
                    <a:pt x="179" y="157"/>
                    <a:pt x="179" y="122"/>
                    <a:pt x="157" y="10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/>
              <a:endParaRPr lang="en-US" kern="0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10432465" y="1901146"/>
              <a:ext cx="651257" cy="1316370"/>
            </a:xfrm>
            <a:custGeom>
              <a:avLst/>
              <a:gdLst>
                <a:gd name="T0" fmla="*/ 65 w 67"/>
                <a:gd name="T1" fmla="*/ 0 h 135"/>
                <a:gd name="T2" fmla="*/ 1 w 67"/>
                <a:gd name="T3" fmla="*/ 0 h 135"/>
                <a:gd name="T4" fmla="*/ 0 w 67"/>
                <a:gd name="T5" fmla="*/ 2 h 135"/>
                <a:gd name="T6" fmla="*/ 0 w 67"/>
                <a:gd name="T7" fmla="*/ 28 h 135"/>
                <a:gd name="T8" fmla="*/ 0 w 67"/>
                <a:gd name="T9" fmla="*/ 30 h 135"/>
                <a:gd name="T10" fmla="*/ 0 w 67"/>
                <a:gd name="T11" fmla="*/ 134 h 135"/>
                <a:gd name="T12" fmla="*/ 1 w 67"/>
                <a:gd name="T13" fmla="*/ 135 h 135"/>
                <a:gd name="T14" fmla="*/ 65 w 67"/>
                <a:gd name="T15" fmla="*/ 135 h 135"/>
                <a:gd name="T16" fmla="*/ 67 w 67"/>
                <a:gd name="T17" fmla="*/ 134 h 135"/>
                <a:gd name="T18" fmla="*/ 67 w 67"/>
                <a:gd name="T19" fmla="*/ 30 h 135"/>
                <a:gd name="T20" fmla="*/ 67 w 67"/>
                <a:gd name="T21" fmla="*/ 28 h 135"/>
                <a:gd name="T22" fmla="*/ 67 w 67"/>
                <a:gd name="T23" fmla="*/ 2 h 135"/>
                <a:gd name="T24" fmla="*/ 65 w 67"/>
                <a:gd name="T25" fmla="*/ 0 h 135"/>
                <a:gd name="T26" fmla="*/ 8 w 67"/>
                <a:gd name="T27" fmla="*/ 21 h 135"/>
                <a:gd name="T28" fmla="*/ 8 w 67"/>
                <a:gd name="T29" fmla="*/ 14 h 135"/>
                <a:gd name="T30" fmla="*/ 9 w 67"/>
                <a:gd name="T31" fmla="*/ 13 h 135"/>
                <a:gd name="T32" fmla="*/ 57 w 67"/>
                <a:gd name="T33" fmla="*/ 13 h 135"/>
                <a:gd name="T34" fmla="*/ 59 w 67"/>
                <a:gd name="T35" fmla="*/ 14 h 135"/>
                <a:gd name="T36" fmla="*/ 59 w 67"/>
                <a:gd name="T37" fmla="*/ 21 h 135"/>
                <a:gd name="T38" fmla="*/ 57 w 67"/>
                <a:gd name="T39" fmla="*/ 23 h 135"/>
                <a:gd name="T40" fmla="*/ 9 w 67"/>
                <a:gd name="T41" fmla="*/ 23 h 135"/>
                <a:gd name="T42" fmla="*/ 8 w 67"/>
                <a:gd name="T43" fmla="*/ 21 h 135"/>
                <a:gd name="T44" fmla="*/ 53 w 67"/>
                <a:gd name="T45" fmla="*/ 64 h 135"/>
                <a:gd name="T46" fmla="*/ 49 w 67"/>
                <a:gd name="T47" fmla="*/ 59 h 135"/>
                <a:gd name="T48" fmla="*/ 53 w 67"/>
                <a:gd name="T49" fmla="*/ 55 h 135"/>
                <a:gd name="T50" fmla="*/ 58 w 67"/>
                <a:gd name="T51" fmla="*/ 59 h 135"/>
                <a:gd name="T52" fmla="*/ 53 w 67"/>
                <a:gd name="T53" fmla="*/ 64 h 135"/>
                <a:gd name="T54" fmla="*/ 53 w 67"/>
                <a:gd name="T55" fmla="*/ 49 h 135"/>
                <a:gd name="T56" fmla="*/ 47 w 67"/>
                <a:gd name="T57" fmla="*/ 43 h 135"/>
                <a:gd name="T58" fmla="*/ 53 w 67"/>
                <a:gd name="T59" fmla="*/ 37 h 135"/>
                <a:gd name="T60" fmla="*/ 60 w 67"/>
                <a:gd name="T61" fmla="*/ 43 h 135"/>
                <a:gd name="T62" fmla="*/ 53 w 67"/>
                <a:gd name="T63" fmla="*/ 4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135">
                  <a:moveTo>
                    <a:pt x="6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6" y="135"/>
                    <a:pt x="67" y="135"/>
                    <a:pt x="67" y="134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7" y="1"/>
                    <a:pt x="66" y="0"/>
                    <a:pt x="65" y="0"/>
                  </a:cubicBezTo>
                  <a:close/>
                  <a:moveTo>
                    <a:pt x="8" y="21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3"/>
                    <a:pt x="59" y="14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22"/>
                    <a:pt x="58" y="23"/>
                    <a:pt x="57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2"/>
                    <a:pt x="8" y="21"/>
                  </a:cubicBezTo>
                  <a:close/>
                  <a:moveTo>
                    <a:pt x="53" y="64"/>
                  </a:moveTo>
                  <a:cubicBezTo>
                    <a:pt x="51" y="64"/>
                    <a:pt x="49" y="62"/>
                    <a:pt x="49" y="59"/>
                  </a:cubicBezTo>
                  <a:cubicBezTo>
                    <a:pt x="49" y="57"/>
                    <a:pt x="51" y="55"/>
                    <a:pt x="53" y="55"/>
                  </a:cubicBezTo>
                  <a:cubicBezTo>
                    <a:pt x="56" y="55"/>
                    <a:pt x="58" y="57"/>
                    <a:pt x="58" y="59"/>
                  </a:cubicBezTo>
                  <a:cubicBezTo>
                    <a:pt x="58" y="62"/>
                    <a:pt x="56" y="64"/>
                    <a:pt x="53" y="64"/>
                  </a:cubicBezTo>
                  <a:close/>
                  <a:moveTo>
                    <a:pt x="53" y="49"/>
                  </a:moveTo>
                  <a:cubicBezTo>
                    <a:pt x="50" y="49"/>
                    <a:pt x="47" y="46"/>
                    <a:pt x="47" y="43"/>
                  </a:cubicBezTo>
                  <a:cubicBezTo>
                    <a:pt x="47" y="39"/>
                    <a:pt x="50" y="37"/>
                    <a:pt x="53" y="37"/>
                  </a:cubicBezTo>
                  <a:cubicBezTo>
                    <a:pt x="57" y="37"/>
                    <a:pt x="60" y="39"/>
                    <a:pt x="60" y="43"/>
                  </a:cubicBezTo>
                  <a:cubicBezTo>
                    <a:pt x="60" y="46"/>
                    <a:pt x="57" y="49"/>
                    <a:pt x="53" y="4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/>
              <a:endParaRPr lang="en-US" kern="0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7841294" y="1339954"/>
              <a:ext cx="2445675" cy="1877562"/>
            </a:xfrm>
            <a:custGeom>
              <a:avLst/>
              <a:gdLst>
                <a:gd name="T0" fmla="*/ 244 w 252"/>
                <a:gd name="T1" fmla="*/ 0 h 193"/>
                <a:gd name="T2" fmla="*/ 8 w 252"/>
                <a:gd name="T3" fmla="*/ 0 h 193"/>
                <a:gd name="T4" fmla="*/ 0 w 252"/>
                <a:gd name="T5" fmla="*/ 7 h 193"/>
                <a:gd name="T6" fmla="*/ 0 w 252"/>
                <a:gd name="T7" fmla="*/ 161 h 193"/>
                <a:gd name="T8" fmla="*/ 8 w 252"/>
                <a:gd name="T9" fmla="*/ 168 h 193"/>
                <a:gd name="T10" fmla="*/ 86 w 252"/>
                <a:gd name="T11" fmla="*/ 168 h 193"/>
                <a:gd name="T12" fmla="*/ 86 w 252"/>
                <a:gd name="T13" fmla="*/ 179 h 193"/>
                <a:gd name="T14" fmla="*/ 69 w 252"/>
                <a:gd name="T15" fmla="*/ 193 h 193"/>
                <a:gd name="T16" fmla="*/ 188 w 252"/>
                <a:gd name="T17" fmla="*/ 193 h 193"/>
                <a:gd name="T18" fmla="*/ 171 w 252"/>
                <a:gd name="T19" fmla="*/ 179 h 193"/>
                <a:gd name="T20" fmla="*/ 171 w 252"/>
                <a:gd name="T21" fmla="*/ 168 h 193"/>
                <a:gd name="T22" fmla="*/ 244 w 252"/>
                <a:gd name="T23" fmla="*/ 168 h 193"/>
                <a:gd name="T24" fmla="*/ 252 w 252"/>
                <a:gd name="T25" fmla="*/ 161 h 193"/>
                <a:gd name="T26" fmla="*/ 252 w 252"/>
                <a:gd name="T27" fmla="*/ 7 h 193"/>
                <a:gd name="T28" fmla="*/ 244 w 252"/>
                <a:gd name="T29" fmla="*/ 0 h 193"/>
                <a:gd name="T30" fmla="*/ 238 w 252"/>
                <a:gd name="T31" fmla="*/ 149 h 193"/>
                <a:gd name="T32" fmla="*/ 231 w 252"/>
                <a:gd name="T33" fmla="*/ 155 h 193"/>
                <a:gd name="T34" fmla="*/ 22 w 252"/>
                <a:gd name="T35" fmla="*/ 155 h 193"/>
                <a:gd name="T36" fmla="*/ 15 w 252"/>
                <a:gd name="T37" fmla="*/ 149 h 193"/>
                <a:gd name="T38" fmla="*/ 15 w 252"/>
                <a:gd name="T39" fmla="*/ 19 h 193"/>
                <a:gd name="T40" fmla="*/ 22 w 252"/>
                <a:gd name="T41" fmla="*/ 13 h 193"/>
                <a:gd name="T42" fmla="*/ 231 w 252"/>
                <a:gd name="T43" fmla="*/ 13 h 193"/>
                <a:gd name="T44" fmla="*/ 238 w 252"/>
                <a:gd name="T45" fmla="*/ 19 h 193"/>
                <a:gd name="T46" fmla="*/ 238 w 252"/>
                <a:gd name="T47" fmla="*/ 149 h 193"/>
                <a:gd name="T48" fmla="*/ 238 w 252"/>
                <a:gd name="T49" fmla="*/ 14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2" h="193">
                  <a:moveTo>
                    <a:pt x="24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5"/>
                    <a:pt x="4" y="168"/>
                    <a:pt x="8" y="16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188" y="193"/>
                    <a:pt x="188" y="193"/>
                    <a:pt x="188" y="193"/>
                  </a:cubicBezTo>
                  <a:cubicBezTo>
                    <a:pt x="171" y="179"/>
                    <a:pt x="171" y="179"/>
                    <a:pt x="171" y="179"/>
                  </a:cubicBezTo>
                  <a:cubicBezTo>
                    <a:pt x="171" y="168"/>
                    <a:pt x="171" y="168"/>
                    <a:pt x="171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9" y="168"/>
                    <a:pt x="252" y="165"/>
                    <a:pt x="252" y="161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2" y="3"/>
                    <a:pt x="249" y="0"/>
                    <a:pt x="244" y="0"/>
                  </a:cubicBezTo>
                  <a:close/>
                  <a:moveTo>
                    <a:pt x="238" y="149"/>
                  </a:moveTo>
                  <a:cubicBezTo>
                    <a:pt x="238" y="153"/>
                    <a:pt x="235" y="155"/>
                    <a:pt x="231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18" y="155"/>
                    <a:pt x="15" y="153"/>
                    <a:pt x="15" y="14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5"/>
                    <a:pt x="18" y="13"/>
                    <a:pt x="22" y="13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5" y="13"/>
                    <a:pt x="238" y="15"/>
                    <a:pt x="238" y="19"/>
                  </a:cubicBezTo>
                  <a:cubicBezTo>
                    <a:pt x="238" y="149"/>
                    <a:pt x="238" y="149"/>
                    <a:pt x="238" y="149"/>
                  </a:cubicBezTo>
                  <a:cubicBezTo>
                    <a:pt x="238" y="149"/>
                    <a:pt x="238" y="149"/>
                    <a:pt x="238" y="14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/>
              <a:endParaRPr lang="en-US" kern="0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0404748" y="5285603"/>
              <a:ext cx="1441079" cy="1434153"/>
            </a:xfrm>
            <a:custGeom>
              <a:avLst/>
              <a:gdLst>
                <a:gd name="T0" fmla="*/ 208 w 208"/>
                <a:gd name="T1" fmla="*/ 97 h 207"/>
                <a:gd name="T2" fmla="*/ 96 w 208"/>
                <a:gd name="T3" fmla="*/ 207 h 207"/>
                <a:gd name="T4" fmla="*/ 0 w 208"/>
                <a:gd name="T5" fmla="*/ 112 h 207"/>
                <a:gd name="T6" fmla="*/ 112 w 208"/>
                <a:gd name="T7" fmla="*/ 0 h 207"/>
                <a:gd name="T8" fmla="*/ 208 w 208"/>
                <a:gd name="T9" fmla="*/ 9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7">
                  <a:moveTo>
                    <a:pt x="208" y="97"/>
                  </a:moveTo>
                  <a:lnTo>
                    <a:pt x="96" y="207"/>
                  </a:lnTo>
                  <a:lnTo>
                    <a:pt x="0" y="112"/>
                  </a:lnTo>
                  <a:lnTo>
                    <a:pt x="112" y="0"/>
                  </a:lnTo>
                  <a:lnTo>
                    <a:pt x="208" y="97"/>
                  </a:lnTo>
                  <a:close/>
                </a:path>
              </a:pathLst>
            </a:custGeom>
            <a:solidFill>
              <a:srgbClr val="C1E00A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/>
              <a:endParaRPr lang="en-US" kern="0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9150734" y="4291395"/>
              <a:ext cx="1919127" cy="1669714"/>
            </a:xfrm>
            <a:custGeom>
              <a:avLst/>
              <a:gdLst>
                <a:gd name="T0" fmla="*/ 111 w 198"/>
                <a:gd name="T1" fmla="*/ 5 h 172"/>
                <a:gd name="T2" fmla="*/ 95 w 198"/>
                <a:gd name="T3" fmla="*/ 5 h 172"/>
                <a:gd name="T4" fmla="*/ 93 w 198"/>
                <a:gd name="T5" fmla="*/ 17 h 172"/>
                <a:gd name="T6" fmla="*/ 82 w 198"/>
                <a:gd name="T7" fmla="*/ 5 h 172"/>
                <a:gd name="T8" fmla="*/ 66 w 198"/>
                <a:gd name="T9" fmla="*/ 5 h 172"/>
                <a:gd name="T10" fmla="*/ 66 w 198"/>
                <a:gd name="T11" fmla="*/ 21 h 172"/>
                <a:gd name="T12" fmla="*/ 66 w 198"/>
                <a:gd name="T13" fmla="*/ 21 h 172"/>
                <a:gd name="T14" fmla="*/ 66 w 198"/>
                <a:gd name="T15" fmla="*/ 21 h 172"/>
                <a:gd name="T16" fmla="*/ 66 w 198"/>
                <a:gd name="T17" fmla="*/ 21 h 172"/>
                <a:gd name="T18" fmla="*/ 51 w 198"/>
                <a:gd name="T19" fmla="*/ 5 h 172"/>
                <a:gd name="T20" fmla="*/ 35 w 198"/>
                <a:gd name="T21" fmla="*/ 5 h 172"/>
                <a:gd name="T22" fmla="*/ 36 w 198"/>
                <a:gd name="T23" fmla="*/ 21 h 172"/>
                <a:gd name="T24" fmla="*/ 35 w 198"/>
                <a:gd name="T25" fmla="*/ 20 h 172"/>
                <a:gd name="T26" fmla="*/ 35 w 198"/>
                <a:gd name="T27" fmla="*/ 20 h 172"/>
                <a:gd name="T28" fmla="*/ 23 w 198"/>
                <a:gd name="T29" fmla="*/ 8 h 172"/>
                <a:gd name="T30" fmla="*/ 5 w 198"/>
                <a:gd name="T31" fmla="*/ 7 h 172"/>
                <a:gd name="T32" fmla="*/ 6 w 198"/>
                <a:gd name="T33" fmla="*/ 25 h 172"/>
                <a:gd name="T34" fmla="*/ 63 w 198"/>
                <a:gd name="T35" fmla="*/ 82 h 172"/>
                <a:gd name="T36" fmla="*/ 48 w 198"/>
                <a:gd name="T37" fmla="*/ 84 h 172"/>
                <a:gd name="T38" fmla="*/ 49 w 198"/>
                <a:gd name="T39" fmla="*/ 102 h 172"/>
                <a:gd name="T40" fmla="*/ 75 w 198"/>
                <a:gd name="T41" fmla="*/ 127 h 172"/>
                <a:gd name="T42" fmla="*/ 101 w 198"/>
                <a:gd name="T43" fmla="*/ 154 h 172"/>
                <a:gd name="T44" fmla="*/ 126 w 198"/>
                <a:gd name="T45" fmla="*/ 154 h 172"/>
                <a:gd name="T46" fmla="*/ 144 w 198"/>
                <a:gd name="T47" fmla="*/ 172 h 172"/>
                <a:gd name="T48" fmla="*/ 198 w 198"/>
                <a:gd name="T49" fmla="*/ 117 h 172"/>
                <a:gd name="T50" fmla="*/ 180 w 198"/>
                <a:gd name="T51" fmla="*/ 99 h 172"/>
                <a:gd name="T52" fmla="*/ 180 w 198"/>
                <a:gd name="T53" fmla="*/ 75 h 172"/>
                <a:gd name="T54" fmla="*/ 144 w 198"/>
                <a:gd name="T55" fmla="*/ 38 h 172"/>
                <a:gd name="T56" fmla="*/ 144 w 198"/>
                <a:gd name="T57" fmla="*/ 38 h 172"/>
                <a:gd name="T58" fmla="*/ 111 w 198"/>
                <a:gd name="T5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172">
                  <a:moveTo>
                    <a:pt x="111" y="5"/>
                  </a:moveTo>
                  <a:cubicBezTo>
                    <a:pt x="106" y="1"/>
                    <a:pt x="99" y="0"/>
                    <a:pt x="95" y="5"/>
                  </a:cubicBezTo>
                  <a:cubicBezTo>
                    <a:pt x="92" y="8"/>
                    <a:pt x="91" y="13"/>
                    <a:pt x="93" y="17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77" y="1"/>
                    <a:pt x="70" y="0"/>
                    <a:pt x="66" y="5"/>
                  </a:cubicBezTo>
                  <a:cubicBezTo>
                    <a:pt x="61" y="9"/>
                    <a:pt x="62" y="16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6" y="1"/>
                    <a:pt x="39" y="0"/>
                    <a:pt x="35" y="5"/>
                  </a:cubicBezTo>
                  <a:cubicBezTo>
                    <a:pt x="31" y="9"/>
                    <a:pt x="31" y="16"/>
                    <a:pt x="36" y="21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8" y="3"/>
                    <a:pt x="10" y="3"/>
                    <a:pt x="5" y="7"/>
                  </a:cubicBezTo>
                  <a:cubicBezTo>
                    <a:pt x="0" y="12"/>
                    <a:pt x="1" y="20"/>
                    <a:pt x="6" y="25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58" y="80"/>
                    <a:pt x="52" y="80"/>
                    <a:pt x="48" y="84"/>
                  </a:cubicBezTo>
                  <a:cubicBezTo>
                    <a:pt x="43" y="89"/>
                    <a:pt x="44" y="97"/>
                    <a:pt x="49" y="102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101" y="154"/>
                    <a:pt x="101" y="154"/>
                    <a:pt x="101" y="154"/>
                  </a:cubicBezTo>
                  <a:cubicBezTo>
                    <a:pt x="108" y="161"/>
                    <a:pt x="119" y="161"/>
                    <a:pt x="126" y="154"/>
                  </a:cubicBezTo>
                  <a:cubicBezTo>
                    <a:pt x="144" y="172"/>
                    <a:pt x="144" y="172"/>
                    <a:pt x="144" y="172"/>
                  </a:cubicBezTo>
                  <a:cubicBezTo>
                    <a:pt x="198" y="117"/>
                    <a:pt x="198" y="117"/>
                    <a:pt x="198" y="117"/>
                  </a:cubicBezTo>
                  <a:cubicBezTo>
                    <a:pt x="180" y="99"/>
                    <a:pt x="180" y="99"/>
                    <a:pt x="180" y="99"/>
                  </a:cubicBezTo>
                  <a:cubicBezTo>
                    <a:pt x="187" y="92"/>
                    <a:pt x="187" y="81"/>
                    <a:pt x="180" y="75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lnTo>
                    <a:pt x="111" y="5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/>
              <a:endParaRPr lang="en-US" kern="0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672686" y="2954242"/>
              <a:ext cx="2854445" cy="1053096"/>
            </a:xfrm>
            <a:custGeom>
              <a:avLst/>
              <a:gdLst>
                <a:gd name="T0" fmla="*/ 40 w 294"/>
                <a:gd name="T1" fmla="*/ 109 h 109"/>
                <a:gd name="T2" fmla="*/ 7 w 294"/>
                <a:gd name="T3" fmla="*/ 77 h 109"/>
                <a:gd name="T4" fmla="*/ 0 w 294"/>
                <a:gd name="T5" fmla="*/ 60 h 109"/>
                <a:gd name="T6" fmla="*/ 7 w 294"/>
                <a:gd name="T7" fmla="*/ 43 h 109"/>
                <a:gd name="T8" fmla="*/ 24 w 294"/>
                <a:gd name="T9" fmla="*/ 36 h 109"/>
                <a:gd name="T10" fmla="*/ 271 w 294"/>
                <a:gd name="T11" fmla="*/ 36 h 109"/>
                <a:gd name="T12" fmla="*/ 284 w 294"/>
                <a:gd name="T13" fmla="*/ 23 h 109"/>
                <a:gd name="T14" fmla="*/ 271 w 294"/>
                <a:gd name="T15" fmla="*/ 10 h 109"/>
                <a:gd name="T16" fmla="*/ 248 w 294"/>
                <a:gd name="T17" fmla="*/ 10 h 109"/>
                <a:gd name="T18" fmla="*/ 248 w 294"/>
                <a:gd name="T19" fmla="*/ 0 h 109"/>
                <a:gd name="T20" fmla="*/ 271 w 294"/>
                <a:gd name="T21" fmla="*/ 0 h 109"/>
                <a:gd name="T22" fmla="*/ 294 w 294"/>
                <a:gd name="T23" fmla="*/ 23 h 109"/>
                <a:gd name="T24" fmla="*/ 271 w 294"/>
                <a:gd name="T25" fmla="*/ 45 h 109"/>
                <a:gd name="T26" fmla="*/ 24 w 294"/>
                <a:gd name="T27" fmla="*/ 45 h 109"/>
                <a:gd name="T28" fmla="*/ 14 w 294"/>
                <a:gd name="T29" fmla="*/ 50 h 109"/>
                <a:gd name="T30" fmla="*/ 10 w 294"/>
                <a:gd name="T31" fmla="*/ 60 h 109"/>
                <a:gd name="T32" fmla="*/ 14 w 294"/>
                <a:gd name="T33" fmla="*/ 70 h 109"/>
                <a:gd name="T34" fmla="*/ 14 w 294"/>
                <a:gd name="T35" fmla="*/ 70 h 109"/>
                <a:gd name="T36" fmla="*/ 47 w 294"/>
                <a:gd name="T37" fmla="*/ 102 h 109"/>
                <a:gd name="T38" fmla="*/ 40 w 294"/>
                <a:gd name="T3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109">
                  <a:moveTo>
                    <a:pt x="40" y="109"/>
                  </a:moveTo>
                  <a:cubicBezTo>
                    <a:pt x="7" y="77"/>
                    <a:pt x="7" y="77"/>
                    <a:pt x="7" y="77"/>
                  </a:cubicBezTo>
                  <a:cubicBezTo>
                    <a:pt x="3" y="72"/>
                    <a:pt x="0" y="66"/>
                    <a:pt x="0" y="60"/>
                  </a:cubicBezTo>
                  <a:cubicBezTo>
                    <a:pt x="0" y="54"/>
                    <a:pt x="3" y="48"/>
                    <a:pt x="7" y="43"/>
                  </a:cubicBezTo>
                  <a:cubicBezTo>
                    <a:pt x="12" y="39"/>
                    <a:pt x="18" y="36"/>
                    <a:pt x="24" y="36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9" y="36"/>
                    <a:pt x="284" y="30"/>
                    <a:pt x="284" y="23"/>
                  </a:cubicBezTo>
                  <a:cubicBezTo>
                    <a:pt x="284" y="16"/>
                    <a:pt x="279" y="10"/>
                    <a:pt x="271" y="10"/>
                  </a:cubicBezTo>
                  <a:cubicBezTo>
                    <a:pt x="248" y="10"/>
                    <a:pt x="248" y="10"/>
                    <a:pt x="248" y="1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84" y="0"/>
                    <a:pt x="294" y="11"/>
                    <a:pt x="294" y="23"/>
                  </a:cubicBezTo>
                  <a:cubicBezTo>
                    <a:pt x="294" y="35"/>
                    <a:pt x="284" y="45"/>
                    <a:pt x="271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46"/>
                    <a:pt x="17" y="47"/>
                    <a:pt x="14" y="50"/>
                  </a:cubicBezTo>
                  <a:cubicBezTo>
                    <a:pt x="11" y="52"/>
                    <a:pt x="10" y="56"/>
                    <a:pt x="10" y="60"/>
                  </a:cubicBezTo>
                  <a:cubicBezTo>
                    <a:pt x="10" y="64"/>
                    <a:pt x="11" y="67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47" y="102"/>
                    <a:pt x="47" y="102"/>
                    <a:pt x="47" y="102"/>
                  </a:cubicBezTo>
                  <a:lnTo>
                    <a:pt x="40" y="10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/>
              <a:endParaRPr lang="en-US" kern="0">
                <a:solidFill>
                  <a:srgbClr val="404040"/>
                </a:solidFill>
                <a:latin typeface="Segoe UI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9365513" y="2192133"/>
              <a:ext cx="374126" cy="374126"/>
            </a:xfrm>
            <a:custGeom>
              <a:avLst/>
              <a:gdLst>
                <a:gd name="T0" fmla="*/ 82 w 82"/>
                <a:gd name="T1" fmla="*/ 65 h 82"/>
                <a:gd name="T2" fmla="*/ 57 w 82"/>
                <a:gd name="T3" fmla="*/ 41 h 82"/>
                <a:gd name="T4" fmla="*/ 74 w 82"/>
                <a:gd name="T5" fmla="*/ 24 h 82"/>
                <a:gd name="T6" fmla="*/ 0 w 82"/>
                <a:gd name="T7" fmla="*/ 0 h 82"/>
                <a:gd name="T8" fmla="*/ 25 w 82"/>
                <a:gd name="T9" fmla="*/ 73 h 82"/>
                <a:gd name="T10" fmla="*/ 42 w 82"/>
                <a:gd name="T11" fmla="*/ 56 h 82"/>
                <a:gd name="T12" fmla="*/ 66 w 82"/>
                <a:gd name="T13" fmla="*/ 82 h 82"/>
                <a:gd name="T14" fmla="*/ 82 w 82"/>
                <a:gd name="T15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82">
                  <a:moveTo>
                    <a:pt x="82" y="65"/>
                  </a:moveTo>
                  <a:lnTo>
                    <a:pt x="57" y="41"/>
                  </a:lnTo>
                  <a:lnTo>
                    <a:pt x="74" y="24"/>
                  </a:lnTo>
                  <a:lnTo>
                    <a:pt x="0" y="0"/>
                  </a:lnTo>
                  <a:lnTo>
                    <a:pt x="25" y="73"/>
                  </a:lnTo>
                  <a:lnTo>
                    <a:pt x="42" y="56"/>
                  </a:lnTo>
                  <a:lnTo>
                    <a:pt x="66" y="82"/>
                  </a:lnTo>
                  <a:lnTo>
                    <a:pt x="82" y="6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/>
              <a:endParaRPr lang="en-US" kern="0">
                <a:solidFill>
                  <a:srgbClr val="404040"/>
                </a:soli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5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2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help you make great add-ins?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881336"/>
          </a:xfrm>
        </p:spPr>
        <p:txBody>
          <a:bodyPr/>
          <a:lstStyle/>
          <a:p>
            <a:r>
              <a:rPr lang="en-US" sz="2800" dirty="0"/>
              <a:t>More content or examples?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best practices, sample code…</a:t>
            </a:r>
          </a:p>
          <a:p>
            <a:pPr>
              <a:spcBef>
                <a:spcPts val="2400"/>
              </a:spcBef>
            </a:pPr>
            <a:r>
              <a:rPr lang="en-US" sz="2800" dirty="0"/>
              <a:t>Better tools?  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cross-platform debugging, telemetry, analytics…</a:t>
            </a:r>
          </a:p>
          <a:p>
            <a:pPr>
              <a:spcBef>
                <a:spcPts val="2400"/>
              </a:spcBef>
            </a:pPr>
            <a:r>
              <a:rPr lang="en-US" sz="2800" dirty="0"/>
              <a:t>Improved publishing process?</a:t>
            </a:r>
          </a:p>
          <a:p>
            <a:pPr>
              <a:spcBef>
                <a:spcPts val="2400"/>
              </a:spcBef>
            </a:pPr>
            <a:r>
              <a:rPr lang="en-US" sz="2800" dirty="0"/>
              <a:t>Improved add-in discoverability</a:t>
            </a:r>
            <a:r>
              <a:rPr lang="en-US" sz="2800" dirty="0" smtClean="0"/>
              <a:t>?</a:t>
            </a:r>
            <a:endParaRPr lang="en-US" sz="2800" dirty="0"/>
          </a:p>
          <a:p>
            <a:pPr>
              <a:spcBef>
                <a:spcPts val="2400"/>
              </a:spcBef>
            </a:pPr>
            <a:r>
              <a:rPr lang="en-US" sz="2800" dirty="0"/>
              <a:t>What else?</a:t>
            </a:r>
          </a:p>
          <a:p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578894"/>
          </a:xfrm>
        </p:spPr>
        <p:txBody>
          <a:bodyPr/>
          <a:lstStyle/>
          <a:p>
            <a:r>
              <a:rPr lang="en-US" dirty="0"/>
              <a:t>Send feedback </a:t>
            </a:r>
            <a:r>
              <a:rPr lang="en-US" dirty="0" smtClean="0"/>
              <a:t>to: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</a:rPr>
              <a:t>FEEDBACK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462213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 smtClean="0">
                <a:hlinkClick r:id="rId3"/>
              </a:rPr>
              <a:t>https://dev.office.com/getting-started/addins</a:t>
            </a:r>
            <a:endParaRPr lang="en-US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/>
              <a:t>Use </a:t>
            </a:r>
            <a:r>
              <a:rPr lang="en-US" dirty="0" smtClean="0">
                <a:hlinkClick r:id="rId4"/>
              </a:rPr>
              <a:t>Office UI Fabric </a:t>
            </a:r>
            <a:r>
              <a:rPr lang="en-US" dirty="0" smtClean="0"/>
              <a:t>in add-ins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/>
              <a:t>Office add-in UX </a:t>
            </a:r>
            <a:r>
              <a:rPr lang="en-US" dirty="0" smtClean="0">
                <a:hlinkClick r:id="rId5"/>
              </a:rPr>
              <a:t>guidelines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45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46063" y="282882"/>
            <a:ext cx="5514975" cy="579851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Add-in commands (coming soon to Office 2016</a:t>
            </a:r>
            <a:r>
              <a:rPr lang="en-US" sz="4800" dirty="0" smtClean="0"/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j-ea"/>
                <a:cs typeface="+mj-cs"/>
              </a:rPr>
              <a:t>Custom </a:t>
            </a:r>
            <a:r>
              <a: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j-ea"/>
                <a:cs typeface="+mj-cs"/>
              </a:rPr>
              <a:t>UI hooks into Office applications</a:t>
            </a:r>
          </a:p>
          <a:p>
            <a:pPr marL="0" indent="0">
              <a:buNone/>
            </a:pP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n-lt"/>
              <a:ea typeface="+mj-ea"/>
              <a:cs typeface="+mj-c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j-ea"/>
                <a:cs typeface="+mj-cs"/>
              </a:rPr>
              <a:t>Entry points</a:t>
            </a:r>
          </a:p>
          <a:p>
            <a:pPr marL="225425" indent="-225425"/>
            <a:r>
              <a:rPr lang="en-US" sz="1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j-ea"/>
                <a:cs typeface="+mj-cs"/>
              </a:rPr>
              <a:t>Buttons on </a:t>
            </a:r>
            <a:r>
              <a:rPr lang="en-US" sz="1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j-ea"/>
                <a:cs typeface="+mj-cs"/>
              </a:rPr>
              <a:t>ribbon</a:t>
            </a:r>
            <a:endParaRPr lang="en-US" sz="1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n-lt"/>
              <a:ea typeface="+mj-ea"/>
              <a:cs typeface="+mj-cs"/>
            </a:endParaRPr>
          </a:p>
          <a:p>
            <a:pPr marL="225425" indent="-225425"/>
            <a:r>
              <a:rPr lang="en-US" sz="1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j-ea"/>
                <a:cs typeface="+mj-cs"/>
              </a:rPr>
              <a:t>Contextual </a:t>
            </a:r>
            <a:r>
              <a:rPr lang="en-US" sz="1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j-ea"/>
                <a:cs typeface="+mj-cs"/>
              </a:rPr>
              <a:t>menus</a:t>
            </a:r>
            <a:endParaRPr lang="en-US" sz="1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n-lt"/>
              <a:ea typeface="+mj-ea"/>
              <a:cs typeface="+mj-cs"/>
            </a:endParaRPr>
          </a:p>
          <a:p>
            <a:pPr marL="0" indent="0">
              <a:buNone/>
            </a:pP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n-lt"/>
              <a:ea typeface="+mj-ea"/>
              <a:cs typeface="+mj-c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j-ea"/>
                <a:cs typeface="+mj-cs"/>
              </a:rPr>
              <a:t>Actions</a:t>
            </a:r>
          </a:p>
          <a:p>
            <a:pPr marL="225425" indent="-225425"/>
            <a:r>
              <a:rPr lang="en-US" sz="1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j-ea"/>
                <a:cs typeface="+mj-cs"/>
              </a:rPr>
              <a:t>ShowTaskpane</a:t>
            </a:r>
            <a:endParaRPr lang="en-US" sz="1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n-lt"/>
              <a:ea typeface="+mj-ea"/>
              <a:cs typeface="+mj-cs"/>
            </a:endParaRPr>
          </a:p>
          <a:p>
            <a:pPr marL="225425" indent="-225425"/>
            <a:r>
              <a:rPr lang="en-US" sz="18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j-ea"/>
                <a:cs typeface="+mj-cs"/>
              </a:rPr>
              <a:t>ExecuteFunction</a:t>
            </a:r>
            <a:endParaRPr lang="en-US" sz="18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+mn-lt"/>
              <a:ea typeface="+mj-ea"/>
              <a:cs typeface="+mj-c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2"/>
              </a:rPr>
              <a:t>https://msdn.microsoft.com/en-us/library/office/mt267546.aspx</a:t>
            </a:r>
            <a:endParaRPr lang="en-US" sz="20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00235" y="1972589"/>
            <a:ext cx="4836806" cy="3049346"/>
            <a:chOff x="8656250" y="2125663"/>
            <a:chExt cx="3505588" cy="221008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51739"/>
            <a:stretch/>
          </p:blipFill>
          <p:spPr>
            <a:xfrm>
              <a:off x="8656250" y="2125663"/>
              <a:ext cx="3505588" cy="221008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" name="Rectangle 2"/>
            <p:cNvSpPr/>
            <p:nvPr/>
          </p:nvSpPr>
          <p:spPr>
            <a:xfrm>
              <a:off x="11008124" y="2125663"/>
              <a:ext cx="1153714" cy="1046172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3000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3517900"/>
            <a:ext cx="12436475" cy="3476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2914" y="3540903"/>
            <a:ext cx="3371085" cy="911019"/>
          </a:xfrm>
          <a:prstGeom prst="rect">
            <a:avLst/>
          </a:prstGeom>
          <a:noFill/>
        </p:spPr>
        <p:txBody>
          <a:bodyPr wrap="square" lIns="0" tIns="146304" rIns="0" bIns="146304" rtlCol="0">
            <a:spAutoFit/>
          </a:bodyPr>
          <a:lstStyle/>
          <a:p>
            <a:pPr defTabSz="932563">
              <a:defRPr/>
            </a:pPr>
            <a:r>
              <a:rPr lang="en-US" sz="24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Your own web app</a:t>
            </a:r>
            <a:br>
              <a:rPr lang="en-US" sz="24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6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Host </a:t>
            </a:r>
            <a:r>
              <a:rPr lang="en-US" sz="1600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it </a:t>
            </a:r>
            <a:r>
              <a:rPr lang="en-US" sz="1600" b="1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anywhere</a:t>
            </a:r>
            <a:r>
              <a:rPr lang="en-US" sz="1600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, update </a:t>
            </a:r>
            <a:r>
              <a:rPr lang="en-US" sz="16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it </a:t>
            </a:r>
            <a:r>
              <a:rPr lang="en-US" sz="1600" b="1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anytime</a:t>
            </a:r>
            <a:endParaRPr lang="en-US" sz="1600" b="1" kern="0" spc="-70" dirty="0">
              <a:gradFill>
                <a:gsLst>
                  <a:gs pos="26496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02914" y="4629017"/>
            <a:ext cx="289853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563">
              <a:defRPr/>
            </a:pPr>
            <a:r>
              <a:rPr lang="en-US" sz="1600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Use </a:t>
            </a:r>
            <a:r>
              <a:rPr lang="en-US" sz="1600" b="1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any</a:t>
            </a:r>
            <a:r>
              <a:rPr lang="en-US" sz="1600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 web framework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2754" y="3540903"/>
            <a:ext cx="2286000" cy="911019"/>
          </a:xfrm>
          <a:prstGeom prst="rect">
            <a:avLst/>
          </a:prstGeom>
          <a:noFill/>
        </p:spPr>
        <p:txBody>
          <a:bodyPr wrap="square" lIns="0" tIns="146304" rIns="0" bIns="146304" rtlCol="0">
            <a:spAutoFit/>
          </a:bodyPr>
          <a:lstStyle/>
          <a:p>
            <a:pPr defTabSz="932563">
              <a:defRPr/>
            </a:pPr>
            <a:r>
              <a:rPr lang="en-US" sz="2400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m</a:t>
            </a:r>
            <a:r>
              <a:rPr lang="en-US" sz="24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anifest.xml</a:t>
            </a:r>
            <a:r>
              <a:rPr lang="en-US" sz="14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/>
            </a:r>
            <a:br>
              <a:rPr lang="en-US" sz="14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6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Deeply </a:t>
            </a:r>
            <a:r>
              <a:rPr lang="en-US" sz="1600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integrate </a:t>
            </a:r>
            <a:r>
              <a:rPr lang="en-US" sz="16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into </a:t>
            </a:r>
            <a:r>
              <a:rPr lang="en-US" sz="1600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Office</a:t>
            </a:r>
            <a:endParaRPr lang="en-US" sz="1600" u="sng" kern="0" spc="-70" dirty="0">
              <a:gradFill>
                <a:gsLst>
                  <a:gs pos="26496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0038" y="3540903"/>
            <a:ext cx="2854321" cy="911019"/>
          </a:xfrm>
          <a:prstGeom prst="rect">
            <a:avLst/>
          </a:prstGeom>
          <a:noFill/>
        </p:spPr>
        <p:txBody>
          <a:bodyPr wrap="square" lIns="0" tIns="146304" rIns="0" bIns="146304" rtlCol="0">
            <a:spAutoFit/>
          </a:bodyPr>
          <a:lstStyle/>
          <a:p>
            <a:pPr defTabSz="932563">
              <a:defRPr/>
            </a:pPr>
            <a:r>
              <a:rPr lang="en-US" sz="24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Office add-in</a:t>
            </a:r>
            <a:r>
              <a:rPr lang="en-US" sz="16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/>
            </a:r>
            <a:br>
              <a:rPr lang="en-US" sz="16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600" kern="0" spc="-70" dirty="0" smtClean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Run </a:t>
            </a:r>
            <a:r>
              <a:rPr lang="en-US" sz="1600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it </a:t>
            </a:r>
            <a:r>
              <a:rPr lang="en-US" sz="1600" b="1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anywhere </a:t>
            </a:r>
            <a:r>
              <a:rPr lang="en-US" sz="1600" kern="0" spc="-70" dirty="0">
                <a:gradFill>
                  <a:gsLst>
                    <a:gs pos="26496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that Office runs</a:t>
            </a:r>
            <a:endParaRPr lang="en-US" sz="1600" u="sng" kern="0" spc="-70" dirty="0">
              <a:gradFill>
                <a:gsLst>
                  <a:gs pos="26496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54" y="4860543"/>
            <a:ext cx="2343763" cy="1668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Building an add-in is simple, it’s just like a website</a:t>
            </a:r>
            <a:endParaRPr lang="en-US" sz="4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500038" y="1424949"/>
            <a:ext cx="3420314" cy="1796405"/>
            <a:chOff x="653498" y="2579804"/>
            <a:chExt cx="5262336" cy="2763865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9067" y="3314902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622240" y="3454099"/>
              <a:ext cx="1293594" cy="1889570"/>
              <a:chOff x="10972658" y="2977982"/>
              <a:chExt cx="988290" cy="1443608"/>
            </a:xfrm>
          </p:grpSpPr>
          <p:grpSp>
            <p:nvGrpSpPr>
              <p:cNvPr id="153" name="Group 152"/>
              <p:cNvGrpSpPr/>
              <p:nvPr/>
            </p:nvGrpSpPr>
            <p:grpSpPr>
              <a:xfrm rot="5400000">
                <a:off x="10744999" y="3205641"/>
                <a:ext cx="1443608" cy="988290"/>
                <a:chOff x="2710505" y="-1295919"/>
                <a:chExt cx="2257847" cy="1545715"/>
              </a:xfrm>
            </p:grpSpPr>
            <p:sp>
              <p:nvSpPr>
                <p:cNvPr id="166" name="Rounded Rectangle 165"/>
                <p:cNvSpPr/>
                <p:nvPr/>
              </p:nvSpPr>
              <p:spPr bwMode="auto">
                <a:xfrm>
                  <a:off x="2710505" y="-1295919"/>
                  <a:ext cx="2257847" cy="1545715"/>
                </a:xfrm>
                <a:prstGeom prst="roundRect">
                  <a:avLst>
                    <a:gd name="adj" fmla="val 5986"/>
                  </a:avLst>
                </a:prstGeom>
                <a:solidFill>
                  <a:srgbClr val="33333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 bwMode="auto">
                <a:xfrm>
                  <a:off x="2834203" y="-1200535"/>
                  <a:ext cx="1944020" cy="1354947"/>
                </a:xfrm>
                <a:prstGeom prst="roundRect">
                  <a:avLst>
                    <a:gd name="adj" fmla="val 3643"/>
                  </a:avLst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 bwMode="auto">
                <a:xfrm>
                  <a:off x="4814416" y="-568782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54" name="Rectangle 153"/>
              <p:cNvSpPr/>
              <p:nvPr/>
            </p:nvSpPr>
            <p:spPr>
              <a:xfrm>
                <a:off x="11079905" y="3258111"/>
                <a:ext cx="783472" cy="983614"/>
              </a:xfrm>
              <a:prstGeom prst="rect">
                <a:avLst/>
              </a:prstGeom>
              <a:noFill/>
              <a:ln w="22225">
                <a:solidFill>
                  <a:srgbClr val="A32B0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algn="ctr" defTabSz="932468"/>
                <a:endParaRPr lang="en-US" sz="1835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1079905" y="3119898"/>
                <a:ext cx="783472" cy="152331"/>
              </a:xfrm>
              <a:prstGeom prst="rect">
                <a:avLst/>
              </a:prstGeom>
              <a:noFill/>
              <a:ln w="22225">
                <a:solidFill>
                  <a:srgbClr val="A32B0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algn="ctr" defTabSz="932468"/>
                <a:endParaRPr lang="en-US" sz="1835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11142822" y="3485770"/>
                <a:ext cx="667450" cy="474926"/>
                <a:chOff x="1535817" y="3126763"/>
                <a:chExt cx="461873" cy="474926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1535817" y="3126763"/>
                  <a:ext cx="244422" cy="0"/>
                </a:xfrm>
                <a:prstGeom prst="line">
                  <a:avLst/>
                </a:prstGeom>
                <a:ln w="28575">
                  <a:solidFill>
                    <a:srgbClr val="A32B0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1535817" y="3205917"/>
                  <a:ext cx="244422" cy="0"/>
                </a:xfrm>
                <a:prstGeom prst="line">
                  <a:avLst/>
                </a:prstGeom>
                <a:ln w="28575">
                  <a:solidFill>
                    <a:srgbClr val="A32B0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1535817" y="3285071"/>
                  <a:ext cx="461873" cy="0"/>
                </a:xfrm>
                <a:prstGeom prst="line">
                  <a:avLst/>
                </a:prstGeom>
                <a:ln w="28575">
                  <a:solidFill>
                    <a:srgbClr val="A32B0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1535817" y="3364225"/>
                  <a:ext cx="461873" cy="0"/>
                </a:xfrm>
                <a:prstGeom prst="line">
                  <a:avLst/>
                </a:prstGeom>
                <a:ln w="28575">
                  <a:solidFill>
                    <a:srgbClr val="A32B0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535817" y="3522533"/>
                  <a:ext cx="461873" cy="0"/>
                </a:xfrm>
                <a:prstGeom prst="line">
                  <a:avLst/>
                </a:prstGeom>
                <a:ln w="28575">
                  <a:solidFill>
                    <a:srgbClr val="A32B0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1535817" y="3443379"/>
                  <a:ext cx="461873" cy="0"/>
                </a:xfrm>
                <a:prstGeom prst="line">
                  <a:avLst/>
                </a:prstGeom>
                <a:ln w="28575">
                  <a:solidFill>
                    <a:srgbClr val="A32B0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1535817" y="3601689"/>
                  <a:ext cx="461873" cy="0"/>
                </a:xfrm>
                <a:prstGeom prst="line">
                  <a:avLst/>
                </a:prstGeom>
                <a:ln w="28575">
                  <a:solidFill>
                    <a:srgbClr val="A32B0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ectangle 156"/>
              <p:cNvSpPr/>
              <p:nvPr/>
            </p:nvSpPr>
            <p:spPr>
              <a:xfrm>
                <a:off x="11382601" y="4000761"/>
                <a:ext cx="426710" cy="176415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3219" tIns="46610" rIns="93219" bIns="46610" rtlCol="0" anchor="ctr"/>
              <a:lstStyle/>
              <a:p>
                <a:pPr algn="ctr" defTabSz="932468"/>
                <a:endParaRPr lang="en-US" sz="1835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Freeform 12"/>
              <p:cNvSpPr>
                <a:spLocks noEditPoints="1"/>
              </p:cNvSpPr>
              <p:nvPr/>
            </p:nvSpPr>
            <p:spPr bwMode="auto">
              <a:xfrm>
                <a:off x="11574958" y="3332410"/>
                <a:ext cx="254646" cy="248575"/>
              </a:xfrm>
              <a:custGeom>
                <a:avLst/>
                <a:gdLst>
                  <a:gd name="T0" fmla="*/ 731 w 1609"/>
                  <a:gd name="T1" fmla="*/ 843 h 1572"/>
                  <a:gd name="T2" fmla="*/ 1444 w 1609"/>
                  <a:gd name="T3" fmla="*/ 843 h 1572"/>
                  <a:gd name="T4" fmla="*/ 731 w 1609"/>
                  <a:gd name="T5" fmla="*/ 1572 h 1572"/>
                  <a:gd name="T6" fmla="*/ 0 w 1609"/>
                  <a:gd name="T7" fmla="*/ 843 h 1572"/>
                  <a:gd name="T8" fmla="*/ 731 w 1609"/>
                  <a:gd name="T9" fmla="*/ 132 h 1572"/>
                  <a:gd name="T10" fmla="*/ 731 w 1609"/>
                  <a:gd name="T11" fmla="*/ 843 h 1572"/>
                  <a:gd name="T12" fmla="*/ 731 w 1609"/>
                  <a:gd name="T13" fmla="*/ 843 h 1572"/>
                  <a:gd name="T14" fmla="*/ 898 w 1609"/>
                  <a:gd name="T15" fmla="*/ 734 h 1572"/>
                  <a:gd name="T16" fmla="*/ 1609 w 1609"/>
                  <a:gd name="T17" fmla="*/ 734 h 1572"/>
                  <a:gd name="T18" fmla="*/ 898 w 1609"/>
                  <a:gd name="T19" fmla="*/ 0 h 1572"/>
                  <a:gd name="T20" fmla="*/ 898 w 1609"/>
                  <a:gd name="T21" fmla="*/ 734 h 1572"/>
                  <a:gd name="T22" fmla="*/ 898 w 1609"/>
                  <a:gd name="T23" fmla="*/ 734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9" h="1572">
                    <a:moveTo>
                      <a:pt x="731" y="843"/>
                    </a:moveTo>
                    <a:cubicBezTo>
                      <a:pt x="1444" y="843"/>
                      <a:pt x="1444" y="843"/>
                      <a:pt x="1444" y="843"/>
                    </a:cubicBezTo>
                    <a:cubicBezTo>
                      <a:pt x="1444" y="1244"/>
                      <a:pt x="1115" y="1572"/>
                      <a:pt x="731" y="1572"/>
                    </a:cubicBezTo>
                    <a:cubicBezTo>
                      <a:pt x="329" y="1572"/>
                      <a:pt x="0" y="1244"/>
                      <a:pt x="0" y="843"/>
                    </a:cubicBezTo>
                    <a:cubicBezTo>
                      <a:pt x="0" y="460"/>
                      <a:pt x="329" y="132"/>
                      <a:pt x="731" y="132"/>
                    </a:cubicBezTo>
                    <a:cubicBezTo>
                      <a:pt x="731" y="843"/>
                      <a:pt x="731" y="843"/>
                      <a:pt x="731" y="843"/>
                    </a:cubicBezTo>
                    <a:cubicBezTo>
                      <a:pt x="731" y="843"/>
                      <a:pt x="731" y="843"/>
                      <a:pt x="731" y="843"/>
                    </a:cubicBezTo>
                    <a:close/>
                    <a:moveTo>
                      <a:pt x="898" y="734"/>
                    </a:moveTo>
                    <a:cubicBezTo>
                      <a:pt x="1609" y="734"/>
                      <a:pt x="1609" y="734"/>
                      <a:pt x="1609" y="734"/>
                    </a:cubicBezTo>
                    <a:cubicBezTo>
                      <a:pt x="1609" y="331"/>
                      <a:pt x="1281" y="0"/>
                      <a:pt x="898" y="0"/>
                    </a:cubicBezTo>
                    <a:cubicBezTo>
                      <a:pt x="898" y="734"/>
                      <a:pt x="898" y="734"/>
                      <a:pt x="898" y="734"/>
                    </a:cubicBezTo>
                    <a:cubicBezTo>
                      <a:pt x="898" y="734"/>
                      <a:pt x="898" y="734"/>
                      <a:pt x="898" y="734"/>
                    </a:cubicBezTo>
                    <a:close/>
                  </a:path>
                </a:pathLst>
              </a:custGeom>
              <a:solidFill>
                <a:srgbClr val="A32B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32694" y="2579804"/>
              <a:ext cx="3462665" cy="2763865"/>
              <a:chOff x="779871" y="2184101"/>
              <a:chExt cx="2468967" cy="1970704"/>
            </a:xfrm>
          </p:grpSpPr>
          <p:sp>
            <p:nvSpPr>
              <p:cNvPr id="110" name="Freeform 5"/>
              <p:cNvSpPr>
                <a:spLocks/>
              </p:cNvSpPr>
              <p:nvPr/>
            </p:nvSpPr>
            <p:spPr bwMode="auto">
              <a:xfrm>
                <a:off x="1398789" y="3974940"/>
                <a:ext cx="1222195" cy="139648"/>
              </a:xfrm>
              <a:custGeom>
                <a:avLst/>
                <a:gdLst>
                  <a:gd name="T0" fmla="*/ 999 w 1094"/>
                  <a:gd name="T1" fmla="*/ 0 h 125"/>
                  <a:gd name="T2" fmla="*/ 76 w 1094"/>
                  <a:gd name="T3" fmla="*/ 0 h 125"/>
                  <a:gd name="T4" fmla="*/ 0 w 1094"/>
                  <a:gd name="T5" fmla="*/ 125 h 125"/>
                  <a:gd name="T6" fmla="*/ 1094 w 1094"/>
                  <a:gd name="T7" fmla="*/ 125 h 125"/>
                  <a:gd name="T8" fmla="*/ 999 w 1094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25">
                    <a:moveTo>
                      <a:pt x="999" y="0"/>
                    </a:moveTo>
                    <a:lnTo>
                      <a:pt x="76" y="0"/>
                    </a:lnTo>
                    <a:lnTo>
                      <a:pt x="0" y="125"/>
                    </a:lnTo>
                    <a:lnTo>
                      <a:pt x="1094" y="125"/>
                    </a:lnTo>
                    <a:lnTo>
                      <a:pt x="99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1" name="Rectangle 6"/>
              <p:cNvSpPr>
                <a:spLocks noChangeArrowheads="1"/>
              </p:cNvSpPr>
              <p:nvPr/>
            </p:nvSpPr>
            <p:spPr bwMode="auto">
              <a:xfrm>
                <a:off x="1398789" y="4114586"/>
                <a:ext cx="1222195" cy="40219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2" name="Freeform 7"/>
              <p:cNvSpPr>
                <a:spLocks/>
              </p:cNvSpPr>
              <p:nvPr/>
            </p:nvSpPr>
            <p:spPr bwMode="auto">
              <a:xfrm>
                <a:off x="779871" y="2184101"/>
                <a:ext cx="2468967" cy="1472442"/>
              </a:xfrm>
              <a:custGeom>
                <a:avLst/>
                <a:gdLst>
                  <a:gd name="T0" fmla="*/ 1042 w 1042"/>
                  <a:gd name="T1" fmla="*/ 587 h 621"/>
                  <a:gd name="T2" fmla="*/ 1008 w 1042"/>
                  <a:gd name="T3" fmla="*/ 621 h 621"/>
                  <a:gd name="T4" fmla="*/ 34 w 1042"/>
                  <a:gd name="T5" fmla="*/ 621 h 621"/>
                  <a:gd name="T6" fmla="*/ 0 w 1042"/>
                  <a:gd name="T7" fmla="*/ 587 h 621"/>
                  <a:gd name="T8" fmla="*/ 0 w 1042"/>
                  <a:gd name="T9" fmla="*/ 34 h 621"/>
                  <a:gd name="T10" fmla="*/ 34 w 1042"/>
                  <a:gd name="T11" fmla="*/ 0 h 621"/>
                  <a:gd name="T12" fmla="*/ 1008 w 1042"/>
                  <a:gd name="T13" fmla="*/ 0 h 621"/>
                  <a:gd name="T14" fmla="*/ 1042 w 1042"/>
                  <a:gd name="T15" fmla="*/ 34 h 621"/>
                  <a:gd name="T16" fmla="*/ 1042 w 1042"/>
                  <a:gd name="T17" fmla="*/ 587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2" h="621">
                    <a:moveTo>
                      <a:pt x="1042" y="587"/>
                    </a:moveTo>
                    <a:cubicBezTo>
                      <a:pt x="1042" y="606"/>
                      <a:pt x="1027" y="621"/>
                      <a:pt x="1008" y="621"/>
                    </a:cubicBezTo>
                    <a:cubicBezTo>
                      <a:pt x="34" y="621"/>
                      <a:pt x="34" y="621"/>
                      <a:pt x="34" y="621"/>
                    </a:cubicBezTo>
                    <a:cubicBezTo>
                      <a:pt x="15" y="621"/>
                      <a:pt x="0" y="606"/>
                      <a:pt x="0" y="58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1008" y="0"/>
                      <a:pt x="1008" y="0"/>
                      <a:pt x="1008" y="0"/>
                    </a:cubicBezTo>
                    <a:cubicBezTo>
                      <a:pt x="1027" y="0"/>
                      <a:pt x="1042" y="15"/>
                      <a:pt x="1042" y="34"/>
                    </a:cubicBezTo>
                    <a:lnTo>
                      <a:pt x="1042" y="58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3" name="Freeform 8"/>
              <p:cNvSpPr>
                <a:spLocks/>
              </p:cNvSpPr>
              <p:nvPr/>
            </p:nvSpPr>
            <p:spPr bwMode="auto">
              <a:xfrm>
                <a:off x="1846778" y="3652075"/>
                <a:ext cx="317279" cy="386544"/>
              </a:xfrm>
              <a:custGeom>
                <a:avLst/>
                <a:gdLst>
                  <a:gd name="T0" fmla="*/ 94 w 134"/>
                  <a:gd name="T1" fmla="*/ 0 h 163"/>
                  <a:gd name="T2" fmla="*/ 99 w 134"/>
                  <a:gd name="T3" fmla="*/ 17 h 163"/>
                  <a:gd name="T4" fmla="*/ 67 w 134"/>
                  <a:gd name="T5" fmla="*/ 49 h 163"/>
                  <a:gd name="T6" fmla="*/ 35 w 134"/>
                  <a:gd name="T7" fmla="*/ 17 h 163"/>
                  <a:gd name="T8" fmla="*/ 40 w 134"/>
                  <a:gd name="T9" fmla="*/ 0 h 163"/>
                  <a:gd name="T10" fmla="*/ 0 w 134"/>
                  <a:gd name="T11" fmla="*/ 0 h 163"/>
                  <a:gd name="T12" fmla="*/ 0 w 134"/>
                  <a:gd name="T13" fmla="*/ 163 h 163"/>
                  <a:gd name="T14" fmla="*/ 134 w 134"/>
                  <a:gd name="T15" fmla="*/ 163 h 163"/>
                  <a:gd name="T16" fmla="*/ 134 w 134"/>
                  <a:gd name="T17" fmla="*/ 0 h 163"/>
                  <a:gd name="T18" fmla="*/ 94 w 134"/>
                  <a:gd name="T1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163">
                    <a:moveTo>
                      <a:pt x="94" y="0"/>
                    </a:moveTo>
                    <a:cubicBezTo>
                      <a:pt x="97" y="5"/>
                      <a:pt x="99" y="11"/>
                      <a:pt x="99" y="17"/>
                    </a:cubicBezTo>
                    <a:cubicBezTo>
                      <a:pt x="99" y="35"/>
                      <a:pt x="84" y="49"/>
                      <a:pt x="67" y="49"/>
                    </a:cubicBezTo>
                    <a:cubicBezTo>
                      <a:pt x="49" y="49"/>
                      <a:pt x="35" y="35"/>
                      <a:pt x="35" y="17"/>
                    </a:cubicBezTo>
                    <a:cubicBezTo>
                      <a:pt x="35" y="11"/>
                      <a:pt x="37" y="5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134" y="163"/>
                      <a:pt x="134" y="163"/>
                      <a:pt x="134" y="163"/>
                    </a:cubicBezTo>
                    <a:cubicBezTo>
                      <a:pt x="134" y="0"/>
                      <a:pt x="134" y="0"/>
                      <a:pt x="134" y="0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4" name="Freeform 9"/>
              <p:cNvSpPr>
                <a:spLocks/>
              </p:cNvSpPr>
              <p:nvPr/>
            </p:nvSpPr>
            <p:spPr bwMode="auto">
              <a:xfrm>
                <a:off x="849136" y="2251132"/>
                <a:ext cx="2321499" cy="1282521"/>
              </a:xfrm>
              <a:custGeom>
                <a:avLst/>
                <a:gdLst>
                  <a:gd name="T0" fmla="*/ 980 w 980"/>
                  <a:gd name="T1" fmla="*/ 527 h 541"/>
                  <a:gd name="T2" fmla="*/ 966 w 980"/>
                  <a:gd name="T3" fmla="*/ 541 h 541"/>
                  <a:gd name="T4" fmla="*/ 14 w 980"/>
                  <a:gd name="T5" fmla="*/ 541 h 541"/>
                  <a:gd name="T6" fmla="*/ 0 w 980"/>
                  <a:gd name="T7" fmla="*/ 527 h 541"/>
                  <a:gd name="T8" fmla="*/ 0 w 980"/>
                  <a:gd name="T9" fmla="*/ 14 h 541"/>
                  <a:gd name="T10" fmla="*/ 14 w 980"/>
                  <a:gd name="T11" fmla="*/ 0 h 541"/>
                  <a:gd name="T12" fmla="*/ 966 w 980"/>
                  <a:gd name="T13" fmla="*/ 0 h 541"/>
                  <a:gd name="T14" fmla="*/ 980 w 980"/>
                  <a:gd name="T15" fmla="*/ 14 h 541"/>
                  <a:gd name="T16" fmla="*/ 980 w 980"/>
                  <a:gd name="T17" fmla="*/ 527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0" h="541">
                    <a:moveTo>
                      <a:pt x="980" y="527"/>
                    </a:moveTo>
                    <a:cubicBezTo>
                      <a:pt x="980" y="535"/>
                      <a:pt x="974" y="541"/>
                      <a:pt x="966" y="541"/>
                    </a:cubicBezTo>
                    <a:cubicBezTo>
                      <a:pt x="14" y="541"/>
                      <a:pt x="14" y="541"/>
                      <a:pt x="14" y="541"/>
                    </a:cubicBezTo>
                    <a:cubicBezTo>
                      <a:pt x="6" y="541"/>
                      <a:pt x="0" y="535"/>
                      <a:pt x="0" y="52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966" y="0"/>
                      <a:pt x="966" y="0"/>
                      <a:pt x="966" y="0"/>
                    </a:cubicBezTo>
                    <a:cubicBezTo>
                      <a:pt x="974" y="0"/>
                      <a:pt x="980" y="6"/>
                      <a:pt x="980" y="14"/>
                    </a:cubicBezTo>
                    <a:lnTo>
                      <a:pt x="980" y="527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5" name="Rectangle 14"/>
              <p:cNvSpPr>
                <a:spLocks noChangeArrowheads="1"/>
              </p:cNvSpPr>
              <p:nvPr/>
            </p:nvSpPr>
            <p:spPr bwMode="auto">
              <a:xfrm>
                <a:off x="914633" y="2326778"/>
                <a:ext cx="2185178" cy="1131234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Freeform 5"/>
              <p:cNvSpPr>
                <a:spLocks noChangeAspect="1" noEditPoints="1"/>
              </p:cNvSpPr>
              <p:nvPr/>
            </p:nvSpPr>
            <p:spPr bwMode="black">
              <a:xfrm>
                <a:off x="1028117" y="2420035"/>
                <a:ext cx="942322" cy="945193"/>
              </a:xfrm>
              <a:custGeom>
                <a:avLst/>
                <a:gdLst>
                  <a:gd name="T0" fmla="*/ 367 w 414"/>
                  <a:gd name="T1" fmla="*/ 274 h 415"/>
                  <a:gd name="T2" fmla="*/ 301 w 414"/>
                  <a:gd name="T3" fmla="*/ 189 h 415"/>
                  <a:gd name="T4" fmla="*/ 367 w 414"/>
                  <a:gd name="T5" fmla="*/ 189 h 415"/>
                  <a:gd name="T6" fmla="*/ 301 w 414"/>
                  <a:gd name="T7" fmla="*/ 326 h 415"/>
                  <a:gd name="T8" fmla="*/ 301 w 414"/>
                  <a:gd name="T9" fmla="*/ 293 h 415"/>
                  <a:gd name="T10" fmla="*/ 367 w 414"/>
                  <a:gd name="T11" fmla="*/ 170 h 415"/>
                  <a:gd name="T12" fmla="*/ 301 w 414"/>
                  <a:gd name="T13" fmla="*/ 85 h 415"/>
                  <a:gd name="T14" fmla="*/ 367 w 414"/>
                  <a:gd name="T15" fmla="*/ 85 h 415"/>
                  <a:gd name="T16" fmla="*/ 367 w 414"/>
                  <a:gd name="T17" fmla="*/ 326 h 415"/>
                  <a:gd name="T18" fmla="*/ 301 w 414"/>
                  <a:gd name="T19" fmla="*/ 326 h 415"/>
                  <a:gd name="T20" fmla="*/ 367 w 414"/>
                  <a:gd name="T21" fmla="*/ 241 h 415"/>
                  <a:gd name="T22" fmla="*/ 301 w 414"/>
                  <a:gd name="T23" fmla="*/ 222 h 415"/>
                  <a:gd name="T24" fmla="*/ 301 w 414"/>
                  <a:gd name="T25" fmla="*/ 189 h 415"/>
                  <a:gd name="T26" fmla="*/ 367 w 414"/>
                  <a:gd name="T27" fmla="*/ 170 h 415"/>
                  <a:gd name="T28" fmla="*/ 301 w 414"/>
                  <a:gd name="T29" fmla="*/ 170 h 415"/>
                  <a:gd name="T30" fmla="*/ 367 w 414"/>
                  <a:gd name="T31" fmla="*/ 118 h 415"/>
                  <a:gd name="T32" fmla="*/ 400 w 414"/>
                  <a:gd name="T33" fmla="*/ 42 h 415"/>
                  <a:gd name="T34" fmla="*/ 0 w 414"/>
                  <a:gd name="T35" fmla="*/ 42 h 415"/>
                  <a:gd name="T36" fmla="*/ 245 w 414"/>
                  <a:gd name="T37" fmla="*/ 368 h 415"/>
                  <a:gd name="T38" fmla="*/ 414 w 414"/>
                  <a:gd name="T39" fmla="*/ 56 h 415"/>
                  <a:gd name="T40" fmla="*/ 118 w 414"/>
                  <a:gd name="T41" fmla="*/ 232 h 415"/>
                  <a:gd name="T42" fmla="*/ 117 w 414"/>
                  <a:gd name="T43" fmla="*/ 225 h 415"/>
                  <a:gd name="T44" fmla="*/ 114 w 414"/>
                  <a:gd name="T45" fmla="*/ 224 h 415"/>
                  <a:gd name="T46" fmla="*/ 112 w 414"/>
                  <a:gd name="T47" fmla="*/ 232 h 415"/>
                  <a:gd name="T48" fmla="*/ 98 w 414"/>
                  <a:gd name="T49" fmla="*/ 206 h 415"/>
                  <a:gd name="T50" fmla="*/ 113 w 414"/>
                  <a:gd name="T51" fmla="*/ 176 h 415"/>
                  <a:gd name="T52" fmla="*/ 116 w 414"/>
                  <a:gd name="T53" fmla="*/ 185 h 415"/>
                  <a:gd name="T54" fmla="*/ 118 w 414"/>
                  <a:gd name="T55" fmla="*/ 186 h 415"/>
                  <a:gd name="T56" fmla="*/ 120 w 414"/>
                  <a:gd name="T57" fmla="*/ 176 h 415"/>
                  <a:gd name="T58" fmla="*/ 134 w 414"/>
                  <a:gd name="T59" fmla="*/ 205 h 415"/>
                  <a:gd name="T60" fmla="*/ 400 w 414"/>
                  <a:gd name="T61" fmla="*/ 354 h 415"/>
                  <a:gd name="T62" fmla="*/ 282 w 414"/>
                  <a:gd name="T63" fmla="*/ 326 h 415"/>
                  <a:gd name="T64" fmla="*/ 245 w 414"/>
                  <a:gd name="T65" fmla="*/ 274 h 415"/>
                  <a:gd name="T66" fmla="*/ 245 w 414"/>
                  <a:gd name="T67" fmla="*/ 241 h 415"/>
                  <a:gd name="T68" fmla="*/ 282 w 414"/>
                  <a:gd name="T69" fmla="*/ 189 h 415"/>
                  <a:gd name="T70" fmla="*/ 282 w 414"/>
                  <a:gd name="T71" fmla="*/ 170 h 415"/>
                  <a:gd name="T72" fmla="*/ 245 w 414"/>
                  <a:gd name="T73" fmla="*/ 118 h 415"/>
                  <a:gd name="T74" fmla="*/ 245 w 414"/>
                  <a:gd name="T75" fmla="*/ 85 h 415"/>
                  <a:gd name="T76" fmla="*/ 400 w 414"/>
                  <a:gd name="T77" fmla="*/ 354 h 415"/>
                  <a:gd name="T78" fmla="*/ 301 w 414"/>
                  <a:gd name="T79" fmla="*/ 326 h 415"/>
                  <a:gd name="T80" fmla="*/ 367 w 414"/>
                  <a:gd name="T81" fmla="*/ 241 h 415"/>
                  <a:gd name="T82" fmla="*/ 367 w 414"/>
                  <a:gd name="T83" fmla="*/ 274 h 415"/>
                  <a:gd name="T84" fmla="*/ 301 w 414"/>
                  <a:gd name="T85" fmla="*/ 189 h 415"/>
                  <a:gd name="T86" fmla="*/ 367 w 414"/>
                  <a:gd name="T87" fmla="*/ 189 h 415"/>
                  <a:gd name="T88" fmla="*/ 301 w 414"/>
                  <a:gd name="T89" fmla="*/ 170 h 415"/>
                  <a:gd name="T90" fmla="*/ 367 w 414"/>
                  <a:gd name="T91" fmla="*/ 85 h 415"/>
                  <a:gd name="T92" fmla="*/ 367 w 414"/>
                  <a:gd name="T93" fmla="*/ 118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4" h="415">
                    <a:moveTo>
                      <a:pt x="301" y="241"/>
                    </a:moveTo>
                    <a:cubicBezTo>
                      <a:pt x="301" y="274"/>
                      <a:pt x="301" y="274"/>
                      <a:pt x="301" y="274"/>
                    </a:cubicBezTo>
                    <a:cubicBezTo>
                      <a:pt x="367" y="274"/>
                      <a:pt x="367" y="274"/>
                      <a:pt x="367" y="274"/>
                    </a:cubicBezTo>
                    <a:cubicBezTo>
                      <a:pt x="367" y="241"/>
                      <a:pt x="367" y="241"/>
                      <a:pt x="367" y="241"/>
                    </a:cubicBezTo>
                    <a:lnTo>
                      <a:pt x="301" y="241"/>
                    </a:lnTo>
                    <a:close/>
                    <a:moveTo>
                      <a:pt x="301" y="189"/>
                    </a:moveTo>
                    <a:cubicBezTo>
                      <a:pt x="301" y="222"/>
                      <a:pt x="301" y="222"/>
                      <a:pt x="301" y="222"/>
                    </a:cubicBezTo>
                    <a:cubicBezTo>
                      <a:pt x="367" y="222"/>
                      <a:pt x="367" y="222"/>
                      <a:pt x="367" y="222"/>
                    </a:cubicBezTo>
                    <a:cubicBezTo>
                      <a:pt x="367" y="189"/>
                      <a:pt x="367" y="189"/>
                      <a:pt x="367" y="189"/>
                    </a:cubicBezTo>
                    <a:lnTo>
                      <a:pt x="301" y="189"/>
                    </a:lnTo>
                    <a:close/>
                    <a:moveTo>
                      <a:pt x="301" y="293"/>
                    </a:moveTo>
                    <a:cubicBezTo>
                      <a:pt x="301" y="326"/>
                      <a:pt x="301" y="326"/>
                      <a:pt x="301" y="326"/>
                    </a:cubicBezTo>
                    <a:cubicBezTo>
                      <a:pt x="367" y="326"/>
                      <a:pt x="367" y="326"/>
                      <a:pt x="367" y="326"/>
                    </a:cubicBezTo>
                    <a:cubicBezTo>
                      <a:pt x="367" y="293"/>
                      <a:pt x="367" y="293"/>
                      <a:pt x="367" y="293"/>
                    </a:cubicBezTo>
                    <a:lnTo>
                      <a:pt x="301" y="293"/>
                    </a:lnTo>
                    <a:close/>
                    <a:moveTo>
                      <a:pt x="301" y="137"/>
                    </a:moveTo>
                    <a:cubicBezTo>
                      <a:pt x="301" y="170"/>
                      <a:pt x="301" y="170"/>
                      <a:pt x="301" y="170"/>
                    </a:cubicBezTo>
                    <a:cubicBezTo>
                      <a:pt x="367" y="170"/>
                      <a:pt x="367" y="170"/>
                      <a:pt x="367" y="170"/>
                    </a:cubicBezTo>
                    <a:cubicBezTo>
                      <a:pt x="367" y="137"/>
                      <a:pt x="367" y="137"/>
                      <a:pt x="367" y="137"/>
                    </a:cubicBezTo>
                    <a:lnTo>
                      <a:pt x="301" y="137"/>
                    </a:lnTo>
                    <a:close/>
                    <a:moveTo>
                      <a:pt x="301" y="85"/>
                    </a:moveTo>
                    <a:cubicBezTo>
                      <a:pt x="301" y="118"/>
                      <a:pt x="301" y="118"/>
                      <a:pt x="301" y="118"/>
                    </a:cubicBezTo>
                    <a:cubicBezTo>
                      <a:pt x="367" y="118"/>
                      <a:pt x="367" y="118"/>
                      <a:pt x="367" y="118"/>
                    </a:cubicBezTo>
                    <a:cubicBezTo>
                      <a:pt x="367" y="85"/>
                      <a:pt x="367" y="85"/>
                      <a:pt x="367" y="85"/>
                    </a:cubicBezTo>
                    <a:lnTo>
                      <a:pt x="301" y="85"/>
                    </a:lnTo>
                    <a:close/>
                    <a:moveTo>
                      <a:pt x="301" y="326"/>
                    </a:moveTo>
                    <a:cubicBezTo>
                      <a:pt x="367" y="326"/>
                      <a:pt x="367" y="326"/>
                      <a:pt x="367" y="326"/>
                    </a:cubicBezTo>
                    <a:cubicBezTo>
                      <a:pt x="367" y="293"/>
                      <a:pt x="367" y="293"/>
                      <a:pt x="367" y="293"/>
                    </a:cubicBezTo>
                    <a:cubicBezTo>
                      <a:pt x="301" y="293"/>
                      <a:pt x="301" y="293"/>
                      <a:pt x="301" y="293"/>
                    </a:cubicBezTo>
                    <a:lnTo>
                      <a:pt x="301" y="326"/>
                    </a:lnTo>
                    <a:close/>
                    <a:moveTo>
                      <a:pt x="301" y="274"/>
                    </a:moveTo>
                    <a:cubicBezTo>
                      <a:pt x="367" y="274"/>
                      <a:pt x="367" y="274"/>
                      <a:pt x="367" y="274"/>
                    </a:cubicBezTo>
                    <a:cubicBezTo>
                      <a:pt x="367" y="241"/>
                      <a:pt x="367" y="241"/>
                      <a:pt x="367" y="241"/>
                    </a:cubicBezTo>
                    <a:cubicBezTo>
                      <a:pt x="301" y="241"/>
                      <a:pt x="301" y="241"/>
                      <a:pt x="301" y="241"/>
                    </a:cubicBezTo>
                    <a:lnTo>
                      <a:pt x="301" y="274"/>
                    </a:lnTo>
                    <a:close/>
                    <a:moveTo>
                      <a:pt x="301" y="222"/>
                    </a:moveTo>
                    <a:cubicBezTo>
                      <a:pt x="367" y="222"/>
                      <a:pt x="367" y="222"/>
                      <a:pt x="367" y="222"/>
                    </a:cubicBezTo>
                    <a:cubicBezTo>
                      <a:pt x="367" y="189"/>
                      <a:pt x="367" y="189"/>
                      <a:pt x="367" y="189"/>
                    </a:cubicBezTo>
                    <a:cubicBezTo>
                      <a:pt x="301" y="189"/>
                      <a:pt x="301" y="189"/>
                      <a:pt x="301" y="189"/>
                    </a:cubicBezTo>
                    <a:lnTo>
                      <a:pt x="301" y="222"/>
                    </a:lnTo>
                    <a:close/>
                    <a:moveTo>
                      <a:pt x="301" y="170"/>
                    </a:moveTo>
                    <a:cubicBezTo>
                      <a:pt x="367" y="170"/>
                      <a:pt x="367" y="170"/>
                      <a:pt x="367" y="170"/>
                    </a:cubicBezTo>
                    <a:cubicBezTo>
                      <a:pt x="367" y="137"/>
                      <a:pt x="367" y="137"/>
                      <a:pt x="367" y="137"/>
                    </a:cubicBezTo>
                    <a:cubicBezTo>
                      <a:pt x="301" y="137"/>
                      <a:pt x="301" y="137"/>
                      <a:pt x="301" y="137"/>
                    </a:cubicBezTo>
                    <a:lnTo>
                      <a:pt x="301" y="170"/>
                    </a:lnTo>
                    <a:close/>
                    <a:moveTo>
                      <a:pt x="301" y="85"/>
                    </a:moveTo>
                    <a:cubicBezTo>
                      <a:pt x="301" y="118"/>
                      <a:pt x="301" y="118"/>
                      <a:pt x="301" y="118"/>
                    </a:cubicBezTo>
                    <a:cubicBezTo>
                      <a:pt x="367" y="118"/>
                      <a:pt x="367" y="118"/>
                      <a:pt x="367" y="118"/>
                    </a:cubicBezTo>
                    <a:cubicBezTo>
                      <a:pt x="367" y="85"/>
                      <a:pt x="367" y="85"/>
                      <a:pt x="367" y="85"/>
                    </a:cubicBezTo>
                    <a:lnTo>
                      <a:pt x="301" y="85"/>
                    </a:lnTo>
                    <a:close/>
                    <a:moveTo>
                      <a:pt x="400" y="42"/>
                    </a:moveTo>
                    <a:cubicBezTo>
                      <a:pt x="245" y="42"/>
                      <a:pt x="245" y="42"/>
                      <a:pt x="245" y="4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245" y="415"/>
                      <a:pt x="245" y="415"/>
                      <a:pt x="245" y="415"/>
                    </a:cubicBezTo>
                    <a:cubicBezTo>
                      <a:pt x="245" y="368"/>
                      <a:pt x="245" y="368"/>
                      <a:pt x="245" y="368"/>
                    </a:cubicBezTo>
                    <a:cubicBezTo>
                      <a:pt x="401" y="368"/>
                      <a:pt x="401" y="368"/>
                      <a:pt x="401" y="368"/>
                    </a:cubicBezTo>
                    <a:cubicBezTo>
                      <a:pt x="410" y="368"/>
                      <a:pt x="414" y="362"/>
                      <a:pt x="414" y="354"/>
                    </a:cubicBezTo>
                    <a:cubicBezTo>
                      <a:pt x="414" y="56"/>
                      <a:pt x="414" y="56"/>
                      <a:pt x="414" y="56"/>
                    </a:cubicBezTo>
                    <a:cubicBezTo>
                      <a:pt x="414" y="49"/>
                      <a:pt x="408" y="42"/>
                      <a:pt x="400" y="42"/>
                    </a:cubicBezTo>
                    <a:close/>
                    <a:moveTo>
                      <a:pt x="139" y="282"/>
                    </a:moveTo>
                    <a:cubicBezTo>
                      <a:pt x="118" y="232"/>
                      <a:pt x="118" y="232"/>
                      <a:pt x="118" y="232"/>
                    </a:cubicBezTo>
                    <a:cubicBezTo>
                      <a:pt x="118" y="231"/>
                      <a:pt x="118" y="231"/>
                      <a:pt x="118" y="230"/>
                    </a:cubicBezTo>
                    <a:cubicBezTo>
                      <a:pt x="117" y="230"/>
                      <a:pt x="117" y="229"/>
                      <a:pt x="117" y="229"/>
                    </a:cubicBezTo>
                    <a:cubicBezTo>
                      <a:pt x="117" y="228"/>
                      <a:pt x="117" y="226"/>
                      <a:pt x="117" y="225"/>
                    </a:cubicBezTo>
                    <a:cubicBezTo>
                      <a:pt x="116" y="224"/>
                      <a:pt x="116" y="223"/>
                      <a:pt x="116" y="222"/>
                    </a:cubicBezTo>
                    <a:cubicBezTo>
                      <a:pt x="116" y="222"/>
                      <a:pt x="116" y="222"/>
                      <a:pt x="116" y="222"/>
                    </a:cubicBezTo>
                    <a:cubicBezTo>
                      <a:pt x="116" y="223"/>
                      <a:pt x="114" y="223"/>
                      <a:pt x="114" y="224"/>
                    </a:cubicBezTo>
                    <a:cubicBezTo>
                      <a:pt x="114" y="224"/>
                      <a:pt x="114" y="225"/>
                      <a:pt x="114" y="226"/>
                    </a:cubicBezTo>
                    <a:cubicBezTo>
                      <a:pt x="114" y="228"/>
                      <a:pt x="113" y="228"/>
                      <a:pt x="113" y="229"/>
                    </a:cubicBezTo>
                    <a:cubicBezTo>
                      <a:pt x="113" y="230"/>
                      <a:pt x="113" y="231"/>
                      <a:pt x="112" y="232"/>
                    </a:cubicBezTo>
                    <a:cubicBezTo>
                      <a:pt x="92" y="280"/>
                      <a:pt x="92" y="280"/>
                      <a:pt x="92" y="280"/>
                    </a:cubicBezTo>
                    <a:cubicBezTo>
                      <a:pt x="61" y="277"/>
                      <a:pt x="61" y="277"/>
                      <a:pt x="61" y="277"/>
                    </a:cubicBezTo>
                    <a:cubicBezTo>
                      <a:pt x="98" y="206"/>
                      <a:pt x="98" y="206"/>
                      <a:pt x="98" y="206"/>
                    </a:cubicBezTo>
                    <a:cubicBezTo>
                      <a:pt x="65" y="134"/>
                      <a:pt x="65" y="134"/>
                      <a:pt x="65" y="134"/>
                    </a:cubicBezTo>
                    <a:cubicBezTo>
                      <a:pt x="95" y="132"/>
                      <a:pt x="95" y="132"/>
                      <a:pt x="95" y="132"/>
                    </a:cubicBezTo>
                    <a:cubicBezTo>
                      <a:pt x="113" y="176"/>
                      <a:pt x="113" y="176"/>
                      <a:pt x="113" y="176"/>
                    </a:cubicBezTo>
                    <a:cubicBezTo>
                      <a:pt x="113" y="177"/>
                      <a:pt x="113" y="178"/>
                      <a:pt x="114" y="179"/>
                    </a:cubicBezTo>
                    <a:cubicBezTo>
                      <a:pt x="114" y="179"/>
                      <a:pt x="114" y="180"/>
                      <a:pt x="114" y="182"/>
                    </a:cubicBezTo>
                    <a:cubicBezTo>
                      <a:pt x="116" y="183"/>
                      <a:pt x="116" y="184"/>
                      <a:pt x="116" y="185"/>
                    </a:cubicBezTo>
                    <a:cubicBezTo>
                      <a:pt x="116" y="186"/>
                      <a:pt x="116" y="187"/>
                      <a:pt x="117" y="189"/>
                    </a:cubicBezTo>
                    <a:cubicBezTo>
                      <a:pt x="117" y="189"/>
                      <a:pt x="117" y="189"/>
                      <a:pt x="117" y="189"/>
                    </a:cubicBezTo>
                    <a:cubicBezTo>
                      <a:pt x="117" y="187"/>
                      <a:pt x="117" y="187"/>
                      <a:pt x="118" y="186"/>
                    </a:cubicBezTo>
                    <a:cubicBezTo>
                      <a:pt x="118" y="185"/>
                      <a:pt x="118" y="184"/>
                      <a:pt x="118" y="183"/>
                    </a:cubicBezTo>
                    <a:cubicBezTo>
                      <a:pt x="118" y="182"/>
                      <a:pt x="119" y="180"/>
                      <a:pt x="119" y="179"/>
                    </a:cubicBezTo>
                    <a:cubicBezTo>
                      <a:pt x="119" y="178"/>
                      <a:pt x="120" y="177"/>
                      <a:pt x="120" y="176"/>
                    </a:cubicBezTo>
                    <a:cubicBezTo>
                      <a:pt x="140" y="130"/>
                      <a:pt x="140" y="130"/>
                      <a:pt x="140" y="130"/>
                    </a:cubicBezTo>
                    <a:cubicBezTo>
                      <a:pt x="172" y="127"/>
                      <a:pt x="172" y="127"/>
                      <a:pt x="172" y="127"/>
                    </a:cubicBezTo>
                    <a:cubicBezTo>
                      <a:pt x="134" y="205"/>
                      <a:pt x="134" y="205"/>
                      <a:pt x="134" y="205"/>
                    </a:cubicBezTo>
                    <a:cubicBezTo>
                      <a:pt x="173" y="284"/>
                      <a:pt x="173" y="284"/>
                      <a:pt x="173" y="284"/>
                    </a:cubicBezTo>
                    <a:lnTo>
                      <a:pt x="139" y="282"/>
                    </a:lnTo>
                    <a:close/>
                    <a:moveTo>
                      <a:pt x="400" y="354"/>
                    </a:moveTo>
                    <a:cubicBezTo>
                      <a:pt x="245" y="354"/>
                      <a:pt x="245" y="354"/>
                      <a:pt x="245" y="354"/>
                    </a:cubicBezTo>
                    <a:cubicBezTo>
                      <a:pt x="245" y="326"/>
                      <a:pt x="245" y="326"/>
                      <a:pt x="245" y="326"/>
                    </a:cubicBezTo>
                    <a:cubicBezTo>
                      <a:pt x="282" y="326"/>
                      <a:pt x="282" y="326"/>
                      <a:pt x="282" y="326"/>
                    </a:cubicBezTo>
                    <a:cubicBezTo>
                      <a:pt x="282" y="293"/>
                      <a:pt x="282" y="293"/>
                      <a:pt x="282" y="293"/>
                    </a:cubicBezTo>
                    <a:cubicBezTo>
                      <a:pt x="245" y="293"/>
                      <a:pt x="245" y="293"/>
                      <a:pt x="245" y="293"/>
                    </a:cubicBezTo>
                    <a:cubicBezTo>
                      <a:pt x="245" y="274"/>
                      <a:pt x="245" y="274"/>
                      <a:pt x="245" y="274"/>
                    </a:cubicBezTo>
                    <a:cubicBezTo>
                      <a:pt x="282" y="274"/>
                      <a:pt x="282" y="274"/>
                      <a:pt x="282" y="274"/>
                    </a:cubicBezTo>
                    <a:cubicBezTo>
                      <a:pt x="282" y="241"/>
                      <a:pt x="282" y="241"/>
                      <a:pt x="282" y="241"/>
                    </a:cubicBezTo>
                    <a:cubicBezTo>
                      <a:pt x="245" y="241"/>
                      <a:pt x="245" y="241"/>
                      <a:pt x="245" y="241"/>
                    </a:cubicBezTo>
                    <a:cubicBezTo>
                      <a:pt x="245" y="222"/>
                      <a:pt x="245" y="222"/>
                      <a:pt x="245" y="222"/>
                    </a:cubicBezTo>
                    <a:cubicBezTo>
                      <a:pt x="282" y="222"/>
                      <a:pt x="282" y="222"/>
                      <a:pt x="282" y="222"/>
                    </a:cubicBezTo>
                    <a:cubicBezTo>
                      <a:pt x="282" y="189"/>
                      <a:pt x="282" y="189"/>
                      <a:pt x="282" y="189"/>
                    </a:cubicBezTo>
                    <a:cubicBezTo>
                      <a:pt x="245" y="189"/>
                      <a:pt x="245" y="189"/>
                      <a:pt x="245" y="189"/>
                    </a:cubicBezTo>
                    <a:cubicBezTo>
                      <a:pt x="245" y="170"/>
                      <a:pt x="245" y="170"/>
                      <a:pt x="245" y="170"/>
                    </a:cubicBezTo>
                    <a:cubicBezTo>
                      <a:pt x="282" y="170"/>
                      <a:pt x="282" y="170"/>
                      <a:pt x="282" y="170"/>
                    </a:cubicBezTo>
                    <a:cubicBezTo>
                      <a:pt x="282" y="137"/>
                      <a:pt x="282" y="137"/>
                      <a:pt x="282" y="137"/>
                    </a:cubicBezTo>
                    <a:cubicBezTo>
                      <a:pt x="245" y="137"/>
                      <a:pt x="245" y="137"/>
                      <a:pt x="245" y="137"/>
                    </a:cubicBezTo>
                    <a:cubicBezTo>
                      <a:pt x="245" y="118"/>
                      <a:pt x="245" y="118"/>
                      <a:pt x="245" y="118"/>
                    </a:cubicBezTo>
                    <a:cubicBezTo>
                      <a:pt x="282" y="118"/>
                      <a:pt x="282" y="118"/>
                      <a:pt x="282" y="118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45" y="85"/>
                      <a:pt x="245" y="85"/>
                      <a:pt x="245" y="85"/>
                    </a:cubicBezTo>
                    <a:cubicBezTo>
                      <a:pt x="245" y="56"/>
                      <a:pt x="245" y="56"/>
                      <a:pt x="245" y="56"/>
                    </a:cubicBezTo>
                    <a:cubicBezTo>
                      <a:pt x="400" y="56"/>
                      <a:pt x="400" y="56"/>
                      <a:pt x="400" y="56"/>
                    </a:cubicBezTo>
                    <a:lnTo>
                      <a:pt x="400" y="354"/>
                    </a:lnTo>
                    <a:close/>
                    <a:moveTo>
                      <a:pt x="367" y="293"/>
                    </a:moveTo>
                    <a:cubicBezTo>
                      <a:pt x="301" y="293"/>
                      <a:pt x="301" y="293"/>
                      <a:pt x="301" y="293"/>
                    </a:cubicBezTo>
                    <a:cubicBezTo>
                      <a:pt x="301" y="326"/>
                      <a:pt x="301" y="326"/>
                      <a:pt x="301" y="326"/>
                    </a:cubicBezTo>
                    <a:cubicBezTo>
                      <a:pt x="367" y="326"/>
                      <a:pt x="367" y="326"/>
                      <a:pt x="367" y="326"/>
                    </a:cubicBezTo>
                    <a:lnTo>
                      <a:pt x="367" y="293"/>
                    </a:lnTo>
                    <a:close/>
                    <a:moveTo>
                      <a:pt x="367" y="241"/>
                    </a:moveTo>
                    <a:cubicBezTo>
                      <a:pt x="301" y="241"/>
                      <a:pt x="301" y="241"/>
                      <a:pt x="301" y="241"/>
                    </a:cubicBezTo>
                    <a:cubicBezTo>
                      <a:pt x="301" y="274"/>
                      <a:pt x="301" y="274"/>
                      <a:pt x="301" y="274"/>
                    </a:cubicBezTo>
                    <a:cubicBezTo>
                      <a:pt x="367" y="274"/>
                      <a:pt x="367" y="274"/>
                      <a:pt x="367" y="274"/>
                    </a:cubicBezTo>
                    <a:lnTo>
                      <a:pt x="367" y="241"/>
                    </a:lnTo>
                    <a:close/>
                    <a:moveTo>
                      <a:pt x="367" y="189"/>
                    </a:moveTo>
                    <a:cubicBezTo>
                      <a:pt x="301" y="189"/>
                      <a:pt x="301" y="189"/>
                      <a:pt x="301" y="189"/>
                    </a:cubicBezTo>
                    <a:cubicBezTo>
                      <a:pt x="301" y="222"/>
                      <a:pt x="301" y="222"/>
                      <a:pt x="301" y="222"/>
                    </a:cubicBezTo>
                    <a:cubicBezTo>
                      <a:pt x="367" y="222"/>
                      <a:pt x="367" y="222"/>
                      <a:pt x="367" y="222"/>
                    </a:cubicBezTo>
                    <a:lnTo>
                      <a:pt x="367" y="189"/>
                    </a:lnTo>
                    <a:close/>
                    <a:moveTo>
                      <a:pt x="367" y="137"/>
                    </a:moveTo>
                    <a:cubicBezTo>
                      <a:pt x="301" y="137"/>
                      <a:pt x="301" y="137"/>
                      <a:pt x="301" y="137"/>
                    </a:cubicBezTo>
                    <a:cubicBezTo>
                      <a:pt x="301" y="170"/>
                      <a:pt x="301" y="170"/>
                      <a:pt x="301" y="170"/>
                    </a:cubicBezTo>
                    <a:cubicBezTo>
                      <a:pt x="367" y="170"/>
                      <a:pt x="367" y="170"/>
                      <a:pt x="367" y="170"/>
                    </a:cubicBezTo>
                    <a:lnTo>
                      <a:pt x="367" y="137"/>
                    </a:lnTo>
                    <a:close/>
                    <a:moveTo>
                      <a:pt x="367" y="85"/>
                    </a:moveTo>
                    <a:cubicBezTo>
                      <a:pt x="301" y="85"/>
                      <a:pt x="301" y="85"/>
                      <a:pt x="301" y="85"/>
                    </a:cubicBezTo>
                    <a:cubicBezTo>
                      <a:pt x="301" y="118"/>
                      <a:pt x="301" y="118"/>
                      <a:pt x="301" y="118"/>
                    </a:cubicBezTo>
                    <a:cubicBezTo>
                      <a:pt x="367" y="118"/>
                      <a:pt x="367" y="118"/>
                      <a:pt x="367" y="118"/>
                    </a:cubicBezTo>
                    <a:lnTo>
                      <a:pt x="367" y="85"/>
                    </a:lnTo>
                    <a:close/>
                  </a:path>
                </a:pathLst>
              </a:custGeom>
              <a:solidFill>
                <a:srgbClr val="164E2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505050"/>
                  </a:solidFill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033583" y="2506949"/>
                <a:ext cx="981835" cy="771364"/>
                <a:chOff x="1458650" y="1934672"/>
                <a:chExt cx="981835" cy="771364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1458650" y="2029707"/>
                  <a:ext cx="981835" cy="676329"/>
                </a:xfrm>
                <a:prstGeom prst="rect">
                  <a:avLst/>
                </a:prstGeom>
                <a:solidFill>
                  <a:srgbClr val="217346"/>
                </a:solidFill>
                <a:ln w="22225">
                  <a:solidFill>
                    <a:srgbClr val="164E2F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219" tIns="46610" rIns="93219" bIns="46610" rtlCol="0" anchor="ctr"/>
                <a:lstStyle/>
                <a:p>
                  <a:pPr algn="ctr" defTabSz="932468"/>
                  <a:endParaRPr lang="en-US" sz="1835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1458650" y="1934672"/>
                  <a:ext cx="981835" cy="104742"/>
                </a:xfrm>
                <a:prstGeom prst="rect">
                  <a:avLst/>
                </a:prstGeom>
                <a:solidFill>
                  <a:srgbClr val="217346"/>
                </a:solidFill>
                <a:ln w="22225">
                  <a:solidFill>
                    <a:srgbClr val="164E2F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219" tIns="46610" rIns="93219" bIns="46610" rtlCol="0" anchor="ctr"/>
                <a:lstStyle/>
                <a:p>
                  <a:pPr algn="ctr" defTabSz="932468"/>
                  <a:endParaRPr lang="en-US" sz="1835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1536522" y="2097832"/>
                  <a:ext cx="830830" cy="553142"/>
                  <a:chOff x="1536522" y="2097832"/>
                  <a:chExt cx="830830" cy="553142"/>
                </a:xfrm>
              </p:grpSpPr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2244476" y="2097832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2244476" y="2195125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2244476" y="2292418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2244476" y="2389711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 bwMode="auto">
                  <a:xfrm>
                    <a:off x="2244476" y="2487004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 bwMode="auto">
                  <a:xfrm>
                    <a:off x="2244476" y="2584299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1890498" y="2097832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 bwMode="auto">
                  <a:xfrm>
                    <a:off x="1890498" y="2195125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 bwMode="auto">
                  <a:xfrm>
                    <a:off x="1890498" y="2292418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 bwMode="auto">
                  <a:xfrm>
                    <a:off x="1890498" y="2389711"/>
                    <a:ext cx="122876" cy="66675"/>
                  </a:xfrm>
                  <a:prstGeom prst="rect">
                    <a:avLst/>
                  </a:prstGeom>
                  <a:solidFill>
                    <a:srgbClr val="217346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 bwMode="auto">
                  <a:xfrm>
                    <a:off x="1890498" y="2487004"/>
                    <a:ext cx="122876" cy="66675"/>
                  </a:xfrm>
                  <a:prstGeom prst="rect">
                    <a:avLst/>
                  </a:prstGeom>
                  <a:solidFill>
                    <a:srgbClr val="217346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1890498" y="2584299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>
                    <a:off x="2067486" y="2097832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 bwMode="auto">
                  <a:xfrm>
                    <a:off x="2067486" y="2195125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2067486" y="2292418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 bwMode="auto">
                  <a:xfrm>
                    <a:off x="2067486" y="2389711"/>
                    <a:ext cx="122876" cy="66675"/>
                  </a:xfrm>
                  <a:prstGeom prst="rect">
                    <a:avLst/>
                  </a:prstGeom>
                  <a:solidFill>
                    <a:srgbClr val="217346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2067486" y="2487004"/>
                    <a:ext cx="122876" cy="66675"/>
                  </a:xfrm>
                  <a:prstGeom prst="rect">
                    <a:avLst/>
                  </a:prstGeom>
                  <a:solidFill>
                    <a:srgbClr val="217346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 bwMode="auto">
                  <a:xfrm>
                    <a:off x="2067486" y="2584299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 bwMode="auto">
                  <a:xfrm>
                    <a:off x="1713510" y="2097832"/>
                    <a:ext cx="122876" cy="66675"/>
                  </a:xfrm>
                  <a:prstGeom prst="rect">
                    <a:avLst/>
                  </a:prstGeom>
                  <a:solidFill>
                    <a:srgbClr val="217346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 bwMode="auto">
                  <a:xfrm>
                    <a:off x="1713510" y="2195125"/>
                    <a:ext cx="122876" cy="66675"/>
                  </a:xfrm>
                  <a:prstGeom prst="rect">
                    <a:avLst/>
                  </a:prstGeom>
                  <a:solidFill>
                    <a:srgbClr val="217346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 bwMode="auto">
                  <a:xfrm>
                    <a:off x="1713510" y="2292418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 bwMode="auto">
                  <a:xfrm>
                    <a:off x="1713510" y="2389711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 bwMode="auto">
                  <a:xfrm>
                    <a:off x="1713510" y="2487004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 bwMode="auto">
                  <a:xfrm>
                    <a:off x="1713510" y="2584299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 bwMode="auto">
                  <a:xfrm>
                    <a:off x="1536522" y="2097832"/>
                    <a:ext cx="122876" cy="66675"/>
                  </a:xfrm>
                  <a:prstGeom prst="rect">
                    <a:avLst/>
                  </a:prstGeom>
                  <a:solidFill>
                    <a:srgbClr val="217346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 bwMode="auto">
                  <a:xfrm>
                    <a:off x="1536522" y="2195125"/>
                    <a:ext cx="122876" cy="66675"/>
                  </a:xfrm>
                  <a:prstGeom prst="rect">
                    <a:avLst/>
                  </a:prstGeom>
                  <a:solidFill>
                    <a:srgbClr val="217346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 bwMode="auto">
                  <a:xfrm>
                    <a:off x="1536522" y="2292418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1536522" y="2389711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 bwMode="auto">
                  <a:xfrm>
                    <a:off x="1536522" y="2487004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 bwMode="auto">
                  <a:xfrm>
                    <a:off x="1536522" y="2584299"/>
                    <a:ext cx="122876" cy="66675"/>
                  </a:xfrm>
                  <a:prstGeom prst="rect">
                    <a:avLst/>
                  </a:prstGeom>
                  <a:solidFill>
                    <a:srgbClr val="164E2F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121" name="Rectangle 120"/>
                <p:cNvSpPr/>
                <p:nvPr/>
              </p:nvSpPr>
              <p:spPr bwMode="auto">
                <a:xfrm>
                  <a:off x="1533843" y="2093607"/>
                  <a:ext cx="304482" cy="171597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1881519" y="2286567"/>
                  <a:ext cx="304482" cy="171597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2780383" y="3768514"/>
              <a:ext cx="2750769" cy="1575155"/>
              <a:chOff x="9483725" y="3232150"/>
              <a:chExt cx="2087563" cy="1195388"/>
            </a:xfrm>
          </p:grpSpPr>
          <p:sp>
            <p:nvSpPr>
              <p:cNvPr id="9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9483725" y="3244850"/>
                <a:ext cx="2087563" cy="118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5" name="Rectangle 5"/>
              <p:cNvSpPr>
                <a:spLocks noChangeArrowheads="1"/>
              </p:cNvSpPr>
              <p:nvPr/>
            </p:nvSpPr>
            <p:spPr bwMode="auto">
              <a:xfrm>
                <a:off x="9744075" y="3232150"/>
                <a:ext cx="1592263" cy="110013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6" name="Oval 6"/>
              <p:cNvSpPr>
                <a:spLocks noChangeArrowheads="1"/>
              </p:cNvSpPr>
              <p:nvPr/>
            </p:nvSpPr>
            <p:spPr bwMode="auto">
              <a:xfrm>
                <a:off x="10521950" y="3255963"/>
                <a:ext cx="34925" cy="36513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7" name="Rectangle 7"/>
              <p:cNvSpPr>
                <a:spLocks noChangeArrowheads="1"/>
              </p:cNvSpPr>
              <p:nvPr/>
            </p:nvSpPr>
            <p:spPr bwMode="auto">
              <a:xfrm>
                <a:off x="9802813" y="3316288"/>
                <a:ext cx="1485900" cy="9667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8" name="Freeform 8"/>
              <p:cNvSpPr>
                <a:spLocks/>
              </p:cNvSpPr>
              <p:nvPr/>
            </p:nvSpPr>
            <p:spPr bwMode="auto">
              <a:xfrm>
                <a:off x="9496425" y="4343400"/>
                <a:ext cx="2063750" cy="84138"/>
              </a:xfrm>
              <a:custGeom>
                <a:avLst/>
                <a:gdLst>
                  <a:gd name="T0" fmla="*/ 0 w 175"/>
                  <a:gd name="T1" fmla="*/ 0 h 7"/>
                  <a:gd name="T2" fmla="*/ 0 w 175"/>
                  <a:gd name="T3" fmla="*/ 1 h 7"/>
                  <a:gd name="T4" fmla="*/ 7 w 175"/>
                  <a:gd name="T5" fmla="*/ 7 h 7"/>
                  <a:gd name="T6" fmla="*/ 168 w 175"/>
                  <a:gd name="T7" fmla="*/ 7 h 7"/>
                  <a:gd name="T8" fmla="*/ 175 w 175"/>
                  <a:gd name="T9" fmla="*/ 1 h 7"/>
                  <a:gd name="T10" fmla="*/ 175 w 175"/>
                  <a:gd name="T11" fmla="*/ 0 h 7"/>
                  <a:gd name="T12" fmla="*/ 0 w 17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5" h="7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3" y="7"/>
                      <a:pt x="7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2" y="7"/>
                      <a:pt x="175" y="4"/>
                      <a:pt x="175" y="1"/>
                    </a:cubicBezTo>
                    <a:cubicBezTo>
                      <a:pt x="175" y="0"/>
                      <a:pt x="175" y="0"/>
                      <a:pt x="17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874746" y="3396645"/>
                <a:ext cx="1342034" cy="806075"/>
              </a:xfrm>
              <a:prstGeom prst="rect">
                <a:avLst/>
              </a:prstGeom>
              <a:solidFill>
                <a:srgbClr val="2B579A"/>
              </a:solidFill>
              <a:ln w="22225">
                <a:solidFill>
                  <a:srgbClr val="1B375F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algn="ctr" defTabSz="932468"/>
                <a:endParaRPr lang="en-US" sz="1835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308602" y="3396645"/>
                <a:ext cx="908178" cy="806075"/>
              </a:xfrm>
              <a:prstGeom prst="rect">
                <a:avLst/>
              </a:prstGeom>
              <a:solidFill>
                <a:srgbClr val="2B579A"/>
              </a:solidFill>
              <a:ln w="22225">
                <a:solidFill>
                  <a:srgbClr val="1B375F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algn="ctr" defTabSz="932468"/>
                <a:endParaRPr lang="en-US" sz="1835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0451353" y="3466376"/>
                <a:ext cx="646901" cy="596297"/>
                <a:chOff x="10451353" y="3466376"/>
                <a:chExt cx="646901" cy="596297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10451353" y="3466376"/>
                  <a:ext cx="646901" cy="156993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3219" tIns="46610" rIns="93219" bIns="46610" rtlCol="0" anchor="ctr"/>
                <a:lstStyle/>
                <a:p>
                  <a:pPr algn="ctr" defTabSz="932468"/>
                  <a:endParaRPr lang="en-US" sz="1835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451353" y="3790545"/>
                  <a:ext cx="646901" cy="0"/>
                </a:xfrm>
                <a:prstGeom prst="line">
                  <a:avLst/>
                </a:prstGeom>
                <a:noFill/>
                <a:ln w="22225">
                  <a:solidFill>
                    <a:srgbClr val="1B375F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451353" y="3926608"/>
                  <a:ext cx="646901" cy="0"/>
                </a:xfrm>
                <a:prstGeom prst="line">
                  <a:avLst/>
                </a:prstGeom>
                <a:noFill/>
                <a:ln w="22225">
                  <a:solidFill>
                    <a:srgbClr val="1B375F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0451353" y="4062673"/>
                  <a:ext cx="646901" cy="0"/>
                </a:xfrm>
                <a:prstGeom prst="line">
                  <a:avLst/>
                </a:prstGeom>
                <a:noFill/>
                <a:ln w="22225">
                  <a:solidFill>
                    <a:srgbClr val="1B375F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02" name="Straight Connector 101"/>
              <p:cNvCxnSpPr/>
              <p:nvPr/>
            </p:nvCxnSpPr>
            <p:spPr>
              <a:xfrm>
                <a:off x="9985565" y="3790545"/>
                <a:ext cx="236857" cy="0"/>
              </a:xfrm>
              <a:prstGeom prst="line">
                <a:avLst/>
              </a:prstGeom>
              <a:noFill/>
              <a:ln w="22225">
                <a:solidFill>
                  <a:srgbClr val="1B375F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9985565" y="3926608"/>
                <a:ext cx="236857" cy="0"/>
              </a:xfrm>
              <a:prstGeom prst="line">
                <a:avLst/>
              </a:prstGeom>
              <a:noFill/>
              <a:ln w="22225">
                <a:solidFill>
                  <a:srgbClr val="1B375F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9985565" y="4062673"/>
                <a:ext cx="236857" cy="0"/>
              </a:xfrm>
              <a:prstGeom prst="line">
                <a:avLst/>
              </a:prstGeom>
              <a:noFill/>
              <a:ln w="22225">
                <a:solidFill>
                  <a:srgbClr val="1B375F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5" name="Freeform 9"/>
              <p:cNvSpPr>
                <a:spLocks noChangeAspect="1" noEditPoints="1"/>
              </p:cNvSpPr>
              <p:nvPr/>
            </p:nvSpPr>
            <p:spPr bwMode="black">
              <a:xfrm>
                <a:off x="9959519" y="3445280"/>
                <a:ext cx="288949" cy="288949"/>
              </a:xfrm>
              <a:custGeom>
                <a:avLst/>
                <a:gdLst>
                  <a:gd name="T0" fmla="*/ 246 w 415"/>
                  <a:gd name="T1" fmla="*/ 99 h 415"/>
                  <a:gd name="T2" fmla="*/ 0 w 415"/>
                  <a:gd name="T3" fmla="*/ 42 h 415"/>
                  <a:gd name="T4" fmla="*/ 246 w 415"/>
                  <a:gd name="T5" fmla="*/ 415 h 415"/>
                  <a:gd name="T6" fmla="*/ 402 w 415"/>
                  <a:gd name="T7" fmla="*/ 321 h 415"/>
                  <a:gd name="T8" fmla="*/ 415 w 415"/>
                  <a:gd name="T9" fmla="*/ 113 h 415"/>
                  <a:gd name="T10" fmla="*/ 179 w 415"/>
                  <a:gd name="T11" fmla="*/ 222 h 415"/>
                  <a:gd name="T12" fmla="*/ 169 w 415"/>
                  <a:gd name="T13" fmla="*/ 251 h 415"/>
                  <a:gd name="T14" fmla="*/ 151 w 415"/>
                  <a:gd name="T15" fmla="*/ 272 h 415"/>
                  <a:gd name="T16" fmla="*/ 128 w 415"/>
                  <a:gd name="T17" fmla="*/ 282 h 415"/>
                  <a:gd name="T18" fmla="*/ 102 w 415"/>
                  <a:gd name="T19" fmla="*/ 281 h 415"/>
                  <a:gd name="T20" fmla="*/ 82 w 415"/>
                  <a:gd name="T21" fmla="*/ 269 h 415"/>
                  <a:gd name="T22" fmla="*/ 66 w 415"/>
                  <a:gd name="T23" fmla="*/ 249 h 415"/>
                  <a:gd name="T24" fmla="*/ 58 w 415"/>
                  <a:gd name="T25" fmla="*/ 223 h 415"/>
                  <a:gd name="T26" fmla="*/ 58 w 415"/>
                  <a:gd name="T27" fmla="*/ 191 h 415"/>
                  <a:gd name="T28" fmla="*/ 65 w 415"/>
                  <a:gd name="T29" fmla="*/ 164 h 415"/>
                  <a:gd name="T30" fmla="*/ 82 w 415"/>
                  <a:gd name="T31" fmla="*/ 141 h 415"/>
                  <a:gd name="T32" fmla="*/ 103 w 415"/>
                  <a:gd name="T33" fmla="*/ 130 h 415"/>
                  <a:gd name="T34" fmla="*/ 130 w 415"/>
                  <a:gd name="T35" fmla="*/ 127 h 415"/>
                  <a:gd name="T36" fmla="*/ 153 w 415"/>
                  <a:gd name="T37" fmla="*/ 137 h 415"/>
                  <a:gd name="T38" fmla="*/ 169 w 415"/>
                  <a:gd name="T39" fmla="*/ 158 h 415"/>
                  <a:gd name="T40" fmla="*/ 179 w 415"/>
                  <a:gd name="T41" fmla="*/ 186 h 415"/>
                  <a:gd name="T42" fmla="*/ 179 w 415"/>
                  <a:gd name="T43" fmla="*/ 222 h 415"/>
                  <a:gd name="T44" fmla="*/ 246 w 415"/>
                  <a:gd name="T45" fmla="*/ 307 h 415"/>
                  <a:gd name="T46" fmla="*/ 292 w 415"/>
                  <a:gd name="T47" fmla="*/ 228 h 415"/>
                  <a:gd name="T48" fmla="*/ 401 w 415"/>
                  <a:gd name="T49" fmla="*/ 140 h 415"/>
                  <a:gd name="T50" fmla="*/ 401 w 415"/>
                  <a:gd name="T51" fmla="*/ 121 h 415"/>
                  <a:gd name="T52" fmla="*/ 298 w 415"/>
                  <a:gd name="T53" fmla="*/ 216 h 415"/>
                  <a:gd name="T54" fmla="*/ 246 w 415"/>
                  <a:gd name="T55" fmla="*/ 113 h 415"/>
                  <a:gd name="T56" fmla="*/ 401 w 415"/>
                  <a:gd name="T57" fmla="*/ 121 h 415"/>
                  <a:gd name="T58" fmla="*/ 143 w 415"/>
                  <a:gd name="T59" fmla="*/ 176 h 415"/>
                  <a:gd name="T60" fmla="*/ 134 w 415"/>
                  <a:gd name="T61" fmla="*/ 163 h 415"/>
                  <a:gd name="T62" fmla="*/ 123 w 415"/>
                  <a:gd name="T63" fmla="*/ 157 h 415"/>
                  <a:gd name="T64" fmla="*/ 109 w 415"/>
                  <a:gd name="T65" fmla="*/ 158 h 415"/>
                  <a:gd name="T66" fmla="*/ 97 w 415"/>
                  <a:gd name="T67" fmla="*/ 165 h 415"/>
                  <a:gd name="T68" fmla="*/ 89 w 415"/>
                  <a:gd name="T69" fmla="*/ 178 h 415"/>
                  <a:gd name="T70" fmla="*/ 85 w 415"/>
                  <a:gd name="T71" fmla="*/ 196 h 415"/>
                  <a:gd name="T72" fmla="*/ 85 w 415"/>
                  <a:gd name="T73" fmla="*/ 216 h 415"/>
                  <a:gd name="T74" fmla="*/ 90 w 415"/>
                  <a:gd name="T75" fmla="*/ 233 h 415"/>
                  <a:gd name="T76" fmla="*/ 98 w 415"/>
                  <a:gd name="T77" fmla="*/ 246 h 415"/>
                  <a:gd name="T78" fmla="*/ 109 w 415"/>
                  <a:gd name="T79" fmla="*/ 252 h 415"/>
                  <a:gd name="T80" fmla="*/ 122 w 415"/>
                  <a:gd name="T81" fmla="*/ 254 h 415"/>
                  <a:gd name="T82" fmla="*/ 134 w 415"/>
                  <a:gd name="T83" fmla="*/ 248 h 415"/>
                  <a:gd name="T84" fmla="*/ 142 w 415"/>
                  <a:gd name="T85" fmla="*/ 236 h 415"/>
                  <a:gd name="T86" fmla="*/ 147 w 415"/>
                  <a:gd name="T87" fmla="*/ 217 h 415"/>
                  <a:gd name="T88" fmla="*/ 147 w 415"/>
                  <a:gd name="T89" fmla="*/ 19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5" h="415">
                    <a:moveTo>
                      <a:pt x="401" y="99"/>
                    </a:moveTo>
                    <a:cubicBezTo>
                      <a:pt x="246" y="99"/>
                      <a:pt x="246" y="99"/>
                      <a:pt x="246" y="99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246" y="415"/>
                      <a:pt x="246" y="415"/>
                      <a:pt x="246" y="415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402" y="321"/>
                      <a:pt x="402" y="321"/>
                      <a:pt x="402" y="321"/>
                    </a:cubicBezTo>
                    <a:cubicBezTo>
                      <a:pt x="409" y="321"/>
                      <a:pt x="415" y="314"/>
                      <a:pt x="415" y="307"/>
                    </a:cubicBezTo>
                    <a:cubicBezTo>
                      <a:pt x="415" y="113"/>
                      <a:pt x="415" y="113"/>
                      <a:pt x="415" y="113"/>
                    </a:cubicBezTo>
                    <a:cubicBezTo>
                      <a:pt x="415" y="105"/>
                      <a:pt x="409" y="99"/>
                      <a:pt x="401" y="99"/>
                    </a:cubicBezTo>
                    <a:close/>
                    <a:moveTo>
                      <a:pt x="179" y="222"/>
                    </a:moveTo>
                    <a:cubicBezTo>
                      <a:pt x="177" y="228"/>
                      <a:pt x="176" y="232"/>
                      <a:pt x="175" y="237"/>
                    </a:cubicBezTo>
                    <a:cubicBezTo>
                      <a:pt x="174" y="243"/>
                      <a:pt x="172" y="248"/>
                      <a:pt x="169" y="251"/>
                    </a:cubicBezTo>
                    <a:cubicBezTo>
                      <a:pt x="167" y="256"/>
                      <a:pt x="164" y="259"/>
                      <a:pt x="161" y="263"/>
                    </a:cubicBezTo>
                    <a:cubicBezTo>
                      <a:pt x="157" y="266"/>
                      <a:pt x="155" y="270"/>
                      <a:pt x="151" y="272"/>
                    </a:cubicBezTo>
                    <a:cubicBezTo>
                      <a:pt x="148" y="275"/>
                      <a:pt x="144" y="277"/>
                      <a:pt x="140" y="278"/>
                    </a:cubicBezTo>
                    <a:cubicBezTo>
                      <a:pt x="136" y="281"/>
                      <a:pt x="133" y="282"/>
                      <a:pt x="128" y="282"/>
                    </a:cubicBezTo>
                    <a:cubicBezTo>
                      <a:pt x="124" y="283"/>
                      <a:pt x="120" y="283"/>
                      <a:pt x="115" y="283"/>
                    </a:cubicBezTo>
                    <a:cubicBezTo>
                      <a:pt x="110" y="283"/>
                      <a:pt x="107" y="282"/>
                      <a:pt x="102" y="281"/>
                    </a:cubicBezTo>
                    <a:cubicBezTo>
                      <a:pt x="98" y="279"/>
                      <a:pt x="95" y="278"/>
                      <a:pt x="91" y="276"/>
                    </a:cubicBezTo>
                    <a:cubicBezTo>
                      <a:pt x="88" y="275"/>
                      <a:pt x="84" y="272"/>
                      <a:pt x="82" y="269"/>
                    </a:cubicBezTo>
                    <a:cubicBezTo>
                      <a:pt x="78" y="266"/>
                      <a:pt x="76" y="264"/>
                      <a:pt x="72" y="261"/>
                    </a:cubicBezTo>
                    <a:cubicBezTo>
                      <a:pt x="70" y="257"/>
                      <a:pt x="68" y="252"/>
                      <a:pt x="66" y="249"/>
                    </a:cubicBezTo>
                    <a:cubicBezTo>
                      <a:pt x="64" y="245"/>
                      <a:pt x="62" y="241"/>
                      <a:pt x="61" y="236"/>
                    </a:cubicBezTo>
                    <a:cubicBezTo>
                      <a:pt x="59" y="232"/>
                      <a:pt x="58" y="228"/>
                      <a:pt x="58" y="223"/>
                    </a:cubicBezTo>
                    <a:cubicBezTo>
                      <a:pt x="57" y="217"/>
                      <a:pt x="57" y="212"/>
                      <a:pt x="57" y="207"/>
                    </a:cubicBezTo>
                    <a:cubicBezTo>
                      <a:pt x="57" y="202"/>
                      <a:pt x="57" y="196"/>
                      <a:pt x="58" y="191"/>
                    </a:cubicBezTo>
                    <a:cubicBezTo>
                      <a:pt x="58" y="186"/>
                      <a:pt x="59" y="180"/>
                      <a:pt x="61" y="177"/>
                    </a:cubicBezTo>
                    <a:cubicBezTo>
                      <a:pt x="62" y="172"/>
                      <a:pt x="64" y="167"/>
                      <a:pt x="65" y="164"/>
                    </a:cubicBezTo>
                    <a:cubicBezTo>
                      <a:pt x="68" y="159"/>
                      <a:pt x="70" y="156"/>
                      <a:pt x="72" y="152"/>
                    </a:cubicBezTo>
                    <a:cubicBezTo>
                      <a:pt x="75" y="148"/>
                      <a:pt x="78" y="145"/>
                      <a:pt x="82" y="141"/>
                    </a:cubicBezTo>
                    <a:cubicBezTo>
                      <a:pt x="84" y="139"/>
                      <a:pt x="88" y="137"/>
                      <a:pt x="91" y="134"/>
                    </a:cubicBezTo>
                    <a:cubicBezTo>
                      <a:pt x="95" y="132"/>
                      <a:pt x="99" y="131"/>
                      <a:pt x="103" y="130"/>
                    </a:cubicBezTo>
                    <a:cubicBezTo>
                      <a:pt x="108" y="128"/>
                      <a:pt x="112" y="127"/>
                      <a:pt x="117" y="127"/>
                    </a:cubicBezTo>
                    <a:cubicBezTo>
                      <a:pt x="121" y="127"/>
                      <a:pt x="125" y="127"/>
                      <a:pt x="130" y="127"/>
                    </a:cubicBezTo>
                    <a:cubicBezTo>
                      <a:pt x="134" y="128"/>
                      <a:pt x="137" y="130"/>
                      <a:pt x="142" y="131"/>
                    </a:cubicBezTo>
                    <a:cubicBezTo>
                      <a:pt x="146" y="133"/>
                      <a:pt x="149" y="134"/>
                      <a:pt x="153" y="137"/>
                    </a:cubicBezTo>
                    <a:cubicBezTo>
                      <a:pt x="155" y="140"/>
                      <a:pt x="159" y="143"/>
                      <a:pt x="162" y="146"/>
                    </a:cubicBezTo>
                    <a:cubicBezTo>
                      <a:pt x="164" y="150"/>
                      <a:pt x="167" y="153"/>
                      <a:pt x="169" y="158"/>
                    </a:cubicBezTo>
                    <a:cubicBezTo>
                      <a:pt x="172" y="161"/>
                      <a:pt x="174" y="166"/>
                      <a:pt x="175" y="171"/>
                    </a:cubicBezTo>
                    <a:cubicBezTo>
                      <a:pt x="176" y="176"/>
                      <a:pt x="177" y="182"/>
                      <a:pt x="179" y="186"/>
                    </a:cubicBezTo>
                    <a:cubicBezTo>
                      <a:pt x="180" y="192"/>
                      <a:pt x="180" y="198"/>
                      <a:pt x="180" y="204"/>
                    </a:cubicBezTo>
                    <a:cubicBezTo>
                      <a:pt x="180" y="210"/>
                      <a:pt x="180" y="216"/>
                      <a:pt x="179" y="222"/>
                    </a:cubicBezTo>
                    <a:close/>
                    <a:moveTo>
                      <a:pt x="401" y="307"/>
                    </a:moveTo>
                    <a:cubicBezTo>
                      <a:pt x="246" y="307"/>
                      <a:pt x="246" y="307"/>
                      <a:pt x="246" y="307"/>
                    </a:cubicBezTo>
                    <a:cubicBezTo>
                      <a:pt x="246" y="185"/>
                      <a:pt x="246" y="185"/>
                      <a:pt x="246" y="185"/>
                    </a:cubicBezTo>
                    <a:cubicBezTo>
                      <a:pt x="292" y="228"/>
                      <a:pt x="292" y="228"/>
                      <a:pt x="292" y="228"/>
                    </a:cubicBezTo>
                    <a:cubicBezTo>
                      <a:pt x="297" y="232"/>
                      <a:pt x="303" y="232"/>
                      <a:pt x="306" y="228"/>
                    </a:cubicBezTo>
                    <a:cubicBezTo>
                      <a:pt x="401" y="140"/>
                      <a:pt x="401" y="140"/>
                      <a:pt x="401" y="140"/>
                    </a:cubicBezTo>
                    <a:lnTo>
                      <a:pt x="401" y="307"/>
                    </a:lnTo>
                    <a:close/>
                    <a:moveTo>
                      <a:pt x="401" y="121"/>
                    </a:moveTo>
                    <a:cubicBezTo>
                      <a:pt x="300" y="216"/>
                      <a:pt x="300" y="216"/>
                      <a:pt x="300" y="216"/>
                    </a:cubicBezTo>
                    <a:cubicBezTo>
                      <a:pt x="300" y="217"/>
                      <a:pt x="299" y="217"/>
                      <a:pt x="298" y="216"/>
                    </a:cubicBezTo>
                    <a:cubicBezTo>
                      <a:pt x="246" y="167"/>
                      <a:pt x="246" y="167"/>
                      <a:pt x="246" y="167"/>
                    </a:cubicBezTo>
                    <a:cubicBezTo>
                      <a:pt x="246" y="113"/>
                      <a:pt x="246" y="113"/>
                      <a:pt x="246" y="113"/>
                    </a:cubicBezTo>
                    <a:cubicBezTo>
                      <a:pt x="401" y="113"/>
                      <a:pt x="401" y="113"/>
                      <a:pt x="401" y="113"/>
                    </a:cubicBezTo>
                    <a:lnTo>
                      <a:pt x="401" y="121"/>
                    </a:lnTo>
                    <a:close/>
                    <a:moveTo>
                      <a:pt x="146" y="184"/>
                    </a:moveTo>
                    <a:cubicBezTo>
                      <a:pt x="144" y="182"/>
                      <a:pt x="144" y="178"/>
                      <a:pt x="143" y="176"/>
                    </a:cubicBezTo>
                    <a:cubicBezTo>
                      <a:pt x="142" y="173"/>
                      <a:pt x="141" y="171"/>
                      <a:pt x="138" y="169"/>
                    </a:cubicBezTo>
                    <a:cubicBezTo>
                      <a:pt x="137" y="166"/>
                      <a:pt x="136" y="165"/>
                      <a:pt x="134" y="163"/>
                    </a:cubicBezTo>
                    <a:cubicBezTo>
                      <a:pt x="133" y="161"/>
                      <a:pt x="131" y="160"/>
                      <a:pt x="129" y="159"/>
                    </a:cubicBezTo>
                    <a:cubicBezTo>
                      <a:pt x="127" y="158"/>
                      <a:pt x="125" y="158"/>
                      <a:pt x="123" y="157"/>
                    </a:cubicBezTo>
                    <a:cubicBezTo>
                      <a:pt x="121" y="157"/>
                      <a:pt x="118" y="157"/>
                      <a:pt x="116" y="157"/>
                    </a:cubicBezTo>
                    <a:cubicBezTo>
                      <a:pt x="114" y="157"/>
                      <a:pt x="111" y="157"/>
                      <a:pt x="109" y="158"/>
                    </a:cubicBezTo>
                    <a:cubicBezTo>
                      <a:pt x="107" y="158"/>
                      <a:pt x="104" y="159"/>
                      <a:pt x="103" y="160"/>
                    </a:cubicBezTo>
                    <a:cubicBezTo>
                      <a:pt x="101" y="161"/>
                      <a:pt x="98" y="163"/>
                      <a:pt x="97" y="165"/>
                    </a:cubicBezTo>
                    <a:cubicBezTo>
                      <a:pt x="96" y="166"/>
                      <a:pt x="94" y="169"/>
                      <a:pt x="92" y="171"/>
                    </a:cubicBezTo>
                    <a:cubicBezTo>
                      <a:pt x="91" y="173"/>
                      <a:pt x="90" y="176"/>
                      <a:pt x="89" y="178"/>
                    </a:cubicBezTo>
                    <a:cubicBezTo>
                      <a:pt x="88" y="180"/>
                      <a:pt x="88" y="184"/>
                      <a:pt x="86" y="186"/>
                    </a:cubicBezTo>
                    <a:cubicBezTo>
                      <a:pt x="86" y="189"/>
                      <a:pt x="85" y="192"/>
                      <a:pt x="85" y="196"/>
                    </a:cubicBezTo>
                    <a:cubicBezTo>
                      <a:pt x="85" y="198"/>
                      <a:pt x="84" y="202"/>
                      <a:pt x="84" y="205"/>
                    </a:cubicBezTo>
                    <a:cubicBezTo>
                      <a:pt x="84" y="209"/>
                      <a:pt x="85" y="212"/>
                      <a:pt x="85" y="216"/>
                    </a:cubicBezTo>
                    <a:cubicBezTo>
                      <a:pt x="85" y="219"/>
                      <a:pt x="86" y="223"/>
                      <a:pt x="86" y="225"/>
                    </a:cubicBezTo>
                    <a:cubicBezTo>
                      <a:pt x="88" y="229"/>
                      <a:pt x="89" y="231"/>
                      <a:pt x="90" y="233"/>
                    </a:cubicBezTo>
                    <a:cubicBezTo>
                      <a:pt x="91" y="236"/>
                      <a:pt x="92" y="238"/>
                      <a:pt x="94" y="241"/>
                    </a:cubicBezTo>
                    <a:cubicBezTo>
                      <a:pt x="95" y="243"/>
                      <a:pt x="96" y="244"/>
                      <a:pt x="98" y="246"/>
                    </a:cubicBezTo>
                    <a:cubicBezTo>
                      <a:pt x="99" y="248"/>
                      <a:pt x="102" y="249"/>
                      <a:pt x="103" y="250"/>
                    </a:cubicBezTo>
                    <a:cubicBezTo>
                      <a:pt x="105" y="251"/>
                      <a:pt x="107" y="252"/>
                      <a:pt x="109" y="252"/>
                    </a:cubicBezTo>
                    <a:cubicBezTo>
                      <a:pt x="111" y="254"/>
                      <a:pt x="114" y="254"/>
                      <a:pt x="115" y="254"/>
                    </a:cubicBezTo>
                    <a:cubicBezTo>
                      <a:pt x="117" y="254"/>
                      <a:pt x="120" y="254"/>
                      <a:pt x="122" y="254"/>
                    </a:cubicBezTo>
                    <a:cubicBezTo>
                      <a:pt x="124" y="252"/>
                      <a:pt x="127" y="252"/>
                      <a:pt x="128" y="251"/>
                    </a:cubicBezTo>
                    <a:cubicBezTo>
                      <a:pt x="130" y="250"/>
                      <a:pt x="131" y="249"/>
                      <a:pt x="134" y="248"/>
                    </a:cubicBezTo>
                    <a:cubicBezTo>
                      <a:pt x="135" y="246"/>
                      <a:pt x="137" y="244"/>
                      <a:pt x="138" y="243"/>
                    </a:cubicBezTo>
                    <a:cubicBezTo>
                      <a:pt x="140" y="241"/>
                      <a:pt x="141" y="238"/>
                      <a:pt x="142" y="236"/>
                    </a:cubicBezTo>
                    <a:cubicBezTo>
                      <a:pt x="143" y="232"/>
                      <a:pt x="144" y="230"/>
                      <a:pt x="146" y="226"/>
                    </a:cubicBezTo>
                    <a:cubicBezTo>
                      <a:pt x="147" y="224"/>
                      <a:pt x="147" y="220"/>
                      <a:pt x="147" y="217"/>
                    </a:cubicBezTo>
                    <a:cubicBezTo>
                      <a:pt x="148" y="213"/>
                      <a:pt x="148" y="210"/>
                      <a:pt x="148" y="206"/>
                    </a:cubicBezTo>
                    <a:cubicBezTo>
                      <a:pt x="148" y="202"/>
                      <a:pt x="148" y="198"/>
                      <a:pt x="147" y="195"/>
                    </a:cubicBezTo>
                    <a:cubicBezTo>
                      <a:pt x="147" y="191"/>
                      <a:pt x="147" y="187"/>
                      <a:pt x="146" y="184"/>
                    </a:cubicBezTo>
                    <a:close/>
                  </a:path>
                </a:pathLst>
              </a:custGeom>
              <a:solidFill>
                <a:srgbClr val="1B37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 smtClean="0">
                  <a:solidFill>
                    <a:srgbClr val="50505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694819" y="4247300"/>
              <a:ext cx="610333" cy="1096369"/>
              <a:chOff x="1694819" y="4247300"/>
              <a:chExt cx="610333" cy="1096369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694819" y="4247300"/>
                <a:ext cx="610333" cy="1096369"/>
                <a:chOff x="5759631" y="2196505"/>
                <a:chExt cx="611676" cy="1098781"/>
              </a:xfrm>
            </p:grpSpPr>
            <p:sp>
              <p:nvSpPr>
                <p:cNvPr id="77" name="Freeform 10"/>
                <p:cNvSpPr>
                  <a:spLocks noChangeAspect="1" noEditPoints="1"/>
                </p:cNvSpPr>
                <p:nvPr/>
              </p:nvSpPr>
              <p:spPr bwMode="auto">
                <a:xfrm>
                  <a:off x="5759631" y="2196505"/>
                  <a:ext cx="611676" cy="1098781"/>
                </a:xfrm>
                <a:prstGeom prst="roundRect">
                  <a:avLst>
                    <a:gd name="adj" fmla="val 3431"/>
                  </a:avLst>
                </a:prstGeom>
                <a:solidFill>
                  <a:srgbClr val="333333"/>
                </a:solidFill>
                <a:ln>
                  <a:noFill/>
                </a:ln>
                <a:extLst/>
              </p:spPr>
              <p:txBody>
                <a:bodyPr vert="horz" wrap="square" lIns="89606" tIns="44803" rIns="89606" bIns="4480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17"/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5788581" y="2304498"/>
                  <a:ext cx="553777" cy="854931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65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2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ound Same Side Corner Rectangle 78"/>
                <p:cNvSpPr/>
                <p:nvPr/>
              </p:nvSpPr>
              <p:spPr bwMode="auto">
                <a:xfrm flipV="1">
                  <a:off x="6018911" y="2212786"/>
                  <a:ext cx="96782" cy="16130"/>
                </a:xfrm>
                <a:prstGeom prst="round2Same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65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2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 bwMode="auto">
                <a:xfrm>
                  <a:off x="6256836" y="2227797"/>
                  <a:ext cx="16130" cy="16130"/>
                </a:xfrm>
                <a:prstGeom prst="ellipse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65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2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6037693" y="3200316"/>
                  <a:ext cx="55552" cy="55552"/>
                  <a:chOff x="6035181" y="3184067"/>
                  <a:chExt cx="82970" cy="82970"/>
                </a:xfrm>
                <a:solidFill>
                  <a:srgbClr val="4E4E4E"/>
                </a:solidFill>
              </p:grpSpPr>
              <p:sp>
                <p:nvSpPr>
                  <p:cNvPr id="90" name="Freeform 13"/>
                  <p:cNvSpPr>
                    <a:spLocks/>
                  </p:cNvSpPr>
                  <p:nvPr/>
                </p:nvSpPr>
                <p:spPr bwMode="auto">
                  <a:xfrm>
                    <a:off x="6075390" y="3184067"/>
                    <a:ext cx="42761" cy="37810"/>
                  </a:xfrm>
                  <a:custGeom>
                    <a:avLst/>
                    <a:gdLst>
                      <a:gd name="T0" fmla="*/ 0 w 1140"/>
                      <a:gd name="T1" fmla="*/ 1008 h 1008"/>
                      <a:gd name="T2" fmla="*/ 1140 w 1140"/>
                      <a:gd name="T3" fmla="*/ 1008 h 1008"/>
                      <a:gd name="T4" fmla="*/ 1140 w 1140"/>
                      <a:gd name="T5" fmla="*/ 0 h 1008"/>
                      <a:gd name="T6" fmla="*/ 0 w 1140"/>
                      <a:gd name="T7" fmla="*/ 159 h 1008"/>
                      <a:gd name="T8" fmla="*/ 0 w 1140"/>
                      <a:gd name="T9" fmla="*/ 1008 h 10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0" h="1008">
                        <a:moveTo>
                          <a:pt x="0" y="1008"/>
                        </a:moveTo>
                        <a:lnTo>
                          <a:pt x="1140" y="1008"/>
                        </a:lnTo>
                        <a:lnTo>
                          <a:pt x="1140" y="0"/>
                        </a:lnTo>
                        <a:lnTo>
                          <a:pt x="0" y="159"/>
                        </a:lnTo>
                        <a:lnTo>
                          <a:pt x="0" y="10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404040"/>
                      </a:solidFill>
                    </a:endParaRPr>
                  </a:p>
                </p:txBody>
              </p:sp>
              <p:sp>
                <p:nvSpPr>
                  <p:cNvPr id="91" name="Freeform 14"/>
                  <p:cNvSpPr>
                    <a:spLocks/>
                  </p:cNvSpPr>
                  <p:nvPr/>
                </p:nvSpPr>
                <p:spPr bwMode="auto">
                  <a:xfrm>
                    <a:off x="6035181" y="3190218"/>
                    <a:ext cx="32746" cy="31658"/>
                  </a:xfrm>
                  <a:custGeom>
                    <a:avLst/>
                    <a:gdLst>
                      <a:gd name="T0" fmla="*/ 873 w 873"/>
                      <a:gd name="T1" fmla="*/ 844 h 844"/>
                      <a:gd name="T2" fmla="*/ 873 w 873"/>
                      <a:gd name="T3" fmla="*/ 0 h 844"/>
                      <a:gd name="T4" fmla="*/ 0 w 873"/>
                      <a:gd name="T5" fmla="*/ 123 h 844"/>
                      <a:gd name="T6" fmla="*/ 0 w 873"/>
                      <a:gd name="T7" fmla="*/ 844 h 844"/>
                      <a:gd name="T8" fmla="*/ 873 w 873"/>
                      <a:gd name="T9" fmla="*/ 844 h 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3" h="844">
                        <a:moveTo>
                          <a:pt x="873" y="844"/>
                        </a:moveTo>
                        <a:lnTo>
                          <a:pt x="873" y="0"/>
                        </a:lnTo>
                        <a:lnTo>
                          <a:pt x="0" y="123"/>
                        </a:lnTo>
                        <a:lnTo>
                          <a:pt x="0" y="844"/>
                        </a:lnTo>
                        <a:lnTo>
                          <a:pt x="873" y="84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404040"/>
                      </a:solidFill>
                    </a:endParaRPr>
                  </a:p>
                </p:txBody>
              </p:sp>
              <p:sp>
                <p:nvSpPr>
                  <p:cNvPr id="92" name="Freeform 15"/>
                  <p:cNvSpPr>
                    <a:spLocks/>
                  </p:cNvSpPr>
                  <p:nvPr/>
                </p:nvSpPr>
                <p:spPr bwMode="auto">
                  <a:xfrm>
                    <a:off x="6035181" y="3229340"/>
                    <a:ext cx="32746" cy="31583"/>
                  </a:xfrm>
                  <a:custGeom>
                    <a:avLst/>
                    <a:gdLst>
                      <a:gd name="T0" fmla="*/ 873 w 873"/>
                      <a:gd name="T1" fmla="*/ 0 h 842"/>
                      <a:gd name="T2" fmla="*/ 0 w 873"/>
                      <a:gd name="T3" fmla="*/ 0 h 842"/>
                      <a:gd name="T4" fmla="*/ 0 w 873"/>
                      <a:gd name="T5" fmla="*/ 721 h 842"/>
                      <a:gd name="T6" fmla="*/ 873 w 873"/>
                      <a:gd name="T7" fmla="*/ 842 h 842"/>
                      <a:gd name="T8" fmla="*/ 873 w 873"/>
                      <a:gd name="T9" fmla="*/ 0 h 8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3" h="842">
                        <a:moveTo>
                          <a:pt x="873" y="0"/>
                        </a:moveTo>
                        <a:lnTo>
                          <a:pt x="0" y="0"/>
                        </a:lnTo>
                        <a:lnTo>
                          <a:pt x="0" y="721"/>
                        </a:lnTo>
                        <a:lnTo>
                          <a:pt x="873" y="842"/>
                        </a:lnTo>
                        <a:lnTo>
                          <a:pt x="87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404040"/>
                      </a:solidFill>
                    </a:endParaRPr>
                  </a:p>
                </p:txBody>
              </p:sp>
              <p:sp>
                <p:nvSpPr>
                  <p:cNvPr id="93" name="Freeform 16"/>
                  <p:cNvSpPr>
                    <a:spLocks/>
                  </p:cNvSpPr>
                  <p:nvPr/>
                </p:nvSpPr>
                <p:spPr bwMode="auto">
                  <a:xfrm>
                    <a:off x="6075390" y="3229340"/>
                    <a:ext cx="42761" cy="37697"/>
                  </a:xfrm>
                  <a:custGeom>
                    <a:avLst/>
                    <a:gdLst>
                      <a:gd name="T0" fmla="*/ 0 w 1140"/>
                      <a:gd name="T1" fmla="*/ 0 h 1005"/>
                      <a:gd name="T2" fmla="*/ 0 w 1140"/>
                      <a:gd name="T3" fmla="*/ 847 h 1005"/>
                      <a:gd name="T4" fmla="*/ 1140 w 1140"/>
                      <a:gd name="T5" fmla="*/ 1005 h 1005"/>
                      <a:gd name="T6" fmla="*/ 1140 w 1140"/>
                      <a:gd name="T7" fmla="*/ 0 h 1005"/>
                      <a:gd name="T8" fmla="*/ 0 w 1140"/>
                      <a:gd name="T9" fmla="*/ 0 h 10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0" h="1005">
                        <a:moveTo>
                          <a:pt x="0" y="0"/>
                        </a:moveTo>
                        <a:lnTo>
                          <a:pt x="0" y="847"/>
                        </a:lnTo>
                        <a:lnTo>
                          <a:pt x="1140" y="1005"/>
                        </a:lnTo>
                        <a:lnTo>
                          <a:pt x="114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404040"/>
                      </a:solidFill>
                    </a:endParaRPr>
                  </a:p>
                </p:txBody>
              </p:sp>
            </p:grpSp>
            <p:sp>
              <p:nvSpPr>
                <p:cNvPr id="82" name="Freeform 20"/>
                <p:cNvSpPr>
                  <a:spLocks noEditPoints="1"/>
                </p:cNvSpPr>
                <p:nvPr/>
              </p:nvSpPr>
              <p:spPr bwMode="auto">
                <a:xfrm>
                  <a:off x="6264901" y="3204537"/>
                  <a:ext cx="45719" cy="47237"/>
                </a:xfrm>
                <a:custGeom>
                  <a:avLst/>
                  <a:gdLst>
                    <a:gd name="T0" fmla="*/ 41 w 1845"/>
                    <a:gd name="T1" fmla="*/ 1632 h 1907"/>
                    <a:gd name="T2" fmla="*/ 552 w 1845"/>
                    <a:gd name="T3" fmla="*/ 1102 h 1907"/>
                    <a:gd name="T4" fmla="*/ 430 w 1845"/>
                    <a:gd name="T5" fmla="*/ 709 h 1907"/>
                    <a:gd name="T6" fmla="*/ 1135 w 1845"/>
                    <a:gd name="T7" fmla="*/ 0 h 1907"/>
                    <a:gd name="T8" fmla="*/ 1845 w 1845"/>
                    <a:gd name="T9" fmla="*/ 709 h 1907"/>
                    <a:gd name="T10" fmla="*/ 1135 w 1845"/>
                    <a:gd name="T11" fmla="*/ 1413 h 1907"/>
                    <a:gd name="T12" fmla="*/ 796 w 1845"/>
                    <a:gd name="T13" fmla="*/ 1326 h 1907"/>
                    <a:gd name="T14" fmla="*/ 281 w 1845"/>
                    <a:gd name="T15" fmla="*/ 1862 h 1907"/>
                    <a:gd name="T16" fmla="*/ 124 w 1845"/>
                    <a:gd name="T17" fmla="*/ 1865 h 1907"/>
                    <a:gd name="T18" fmla="*/ 45 w 1845"/>
                    <a:gd name="T19" fmla="*/ 1789 h 1907"/>
                    <a:gd name="T20" fmla="*/ 41 w 1845"/>
                    <a:gd name="T21" fmla="*/ 1632 h 1907"/>
                    <a:gd name="T22" fmla="*/ 1135 w 1845"/>
                    <a:gd name="T23" fmla="*/ 1195 h 1907"/>
                    <a:gd name="T24" fmla="*/ 1625 w 1845"/>
                    <a:gd name="T25" fmla="*/ 709 h 1907"/>
                    <a:gd name="T26" fmla="*/ 1135 w 1845"/>
                    <a:gd name="T27" fmla="*/ 222 h 1907"/>
                    <a:gd name="T28" fmla="*/ 648 w 1845"/>
                    <a:gd name="T29" fmla="*/ 709 h 1907"/>
                    <a:gd name="T30" fmla="*/ 1135 w 1845"/>
                    <a:gd name="T31" fmla="*/ 1195 h 19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45" h="1907">
                      <a:moveTo>
                        <a:pt x="41" y="1632"/>
                      </a:moveTo>
                      <a:cubicBezTo>
                        <a:pt x="552" y="1102"/>
                        <a:pt x="552" y="1102"/>
                        <a:pt x="552" y="1102"/>
                      </a:cubicBezTo>
                      <a:cubicBezTo>
                        <a:pt x="475" y="989"/>
                        <a:pt x="430" y="853"/>
                        <a:pt x="430" y="709"/>
                      </a:cubicBezTo>
                      <a:cubicBezTo>
                        <a:pt x="430" y="319"/>
                        <a:pt x="745" y="0"/>
                        <a:pt x="1135" y="0"/>
                      </a:cubicBezTo>
                      <a:cubicBezTo>
                        <a:pt x="1528" y="0"/>
                        <a:pt x="1845" y="319"/>
                        <a:pt x="1845" y="709"/>
                      </a:cubicBezTo>
                      <a:cubicBezTo>
                        <a:pt x="1845" y="1097"/>
                        <a:pt x="1528" y="1413"/>
                        <a:pt x="1135" y="1413"/>
                      </a:cubicBezTo>
                      <a:cubicBezTo>
                        <a:pt x="1013" y="1413"/>
                        <a:pt x="897" y="1381"/>
                        <a:pt x="796" y="1326"/>
                      </a:cubicBezTo>
                      <a:cubicBezTo>
                        <a:pt x="281" y="1862"/>
                        <a:pt x="281" y="1862"/>
                        <a:pt x="281" y="1862"/>
                      </a:cubicBezTo>
                      <a:cubicBezTo>
                        <a:pt x="239" y="1907"/>
                        <a:pt x="170" y="1907"/>
                        <a:pt x="124" y="1865"/>
                      </a:cubicBezTo>
                      <a:cubicBezTo>
                        <a:pt x="45" y="1789"/>
                        <a:pt x="45" y="1789"/>
                        <a:pt x="45" y="1789"/>
                      </a:cubicBezTo>
                      <a:cubicBezTo>
                        <a:pt x="2" y="1748"/>
                        <a:pt x="0" y="1677"/>
                        <a:pt x="41" y="1632"/>
                      </a:cubicBezTo>
                      <a:close/>
                      <a:moveTo>
                        <a:pt x="1135" y="1195"/>
                      </a:moveTo>
                      <a:cubicBezTo>
                        <a:pt x="1406" y="1195"/>
                        <a:pt x="1625" y="976"/>
                        <a:pt x="1625" y="709"/>
                      </a:cubicBezTo>
                      <a:cubicBezTo>
                        <a:pt x="1625" y="438"/>
                        <a:pt x="1406" y="222"/>
                        <a:pt x="1135" y="222"/>
                      </a:cubicBezTo>
                      <a:cubicBezTo>
                        <a:pt x="867" y="222"/>
                        <a:pt x="648" y="438"/>
                        <a:pt x="648" y="709"/>
                      </a:cubicBezTo>
                      <a:cubicBezTo>
                        <a:pt x="648" y="976"/>
                        <a:pt x="867" y="1195"/>
                        <a:pt x="1135" y="1195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83" name="Freeform 24"/>
                <p:cNvSpPr>
                  <a:spLocks/>
                </p:cNvSpPr>
                <p:nvPr/>
              </p:nvSpPr>
              <p:spPr bwMode="auto">
                <a:xfrm flipH="1">
                  <a:off x="5824668" y="3204434"/>
                  <a:ext cx="54659" cy="45719"/>
                </a:xfrm>
                <a:custGeom>
                  <a:avLst/>
                  <a:gdLst>
                    <a:gd name="T0" fmla="*/ 2378 w 4084"/>
                    <a:gd name="T1" fmla="*/ 0 h 3416"/>
                    <a:gd name="T2" fmla="*/ 4084 w 4084"/>
                    <a:gd name="T3" fmla="*/ 1709 h 3416"/>
                    <a:gd name="T4" fmla="*/ 2378 w 4084"/>
                    <a:gd name="T5" fmla="*/ 3416 h 3416"/>
                    <a:gd name="T6" fmla="*/ 1259 w 4084"/>
                    <a:gd name="T7" fmla="*/ 3416 h 3416"/>
                    <a:gd name="T8" fmla="*/ 2553 w 4084"/>
                    <a:gd name="T9" fmla="*/ 2116 h 3416"/>
                    <a:gd name="T10" fmla="*/ 0 w 4084"/>
                    <a:gd name="T11" fmla="*/ 2116 h 3416"/>
                    <a:gd name="T12" fmla="*/ 0 w 4084"/>
                    <a:gd name="T13" fmla="*/ 1290 h 3416"/>
                    <a:gd name="T14" fmla="*/ 2541 w 4084"/>
                    <a:gd name="T15" fmla="*/ 1290 h 3416"/>
                    <a:gd name="T16" fmla="*/ 1245 w 4084"/>
                    <a:gd name="T17" fmla="*/ 0 h 3416"/>
                    <a:gd name="T18" fmla="*/ 2378 w 4084"/>
                    <a:gd name="T19" fmla="*/ 0 h 3416"/>
                    <a:gd name="T20" fmla="*/ 2378 w 4084"/>
                    <a:gd name="T21" fmla="*/ 0 h 3416"/>
                    <a:gd name="T22" fmla="*/ 2378 w 4084"/>
                    <a:gd name="T23" fmla="*/ 0 h 3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84" h="3416">
                      <a:moveTo>
                        <a:pt x="2378" y="0"/>
                      </a:moveTo>
                      <a:lnTo>
                        <a:pt x="4084" y="1709"/>
                      </a:lnTo>
                      <a:lnTo>
                        <a:pt x="2378" y="3416"/>
                      </a:lnTo>
                      <a:lnTo>
                        <a:pt x="1259" y="3416"/>
                      </a:lnTo>
                      <a:lnTo>
                        <a:pt x="2553" y="2116"/>
                      </a:lnTo>
                      <a:lnTo>
                        <a:pt x="0" y="2116"/>
                      </a:lnTo>
                      <a:lnTo>
                        <a:pt x="0" y="1290"/>
                      </a:lnTo>
                      <a:lnTo>
                        <a:pt x="2541" y="1290"/>
                      </a:lnTo>
                      <a:lnTo>
                        <a:pt x="1245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 flipH="1">
                  <a:off x="5788581" y="2304498"/>
                  <a:ext cx="274320" cy="274320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85" name="Group 84"/>
                <p:cNvGrpSpPr/>
                <p:nvPr/>
              </p:nvGrpSpPr>
              <p:grpSpPr>
                <a:xfrm>
                  <a:off x="5883788" y="2708027"/>
                  <a:ext cx="458570" cy="281667"/>
                  <a:chOff x="5889929" y="2708027"/>
                  <a:chExt cx="458570" cy="281667"/>
                </a:xfrm>
              </p:grpSpPr>
              <p:sp>
                <p:nvSpPr>
                  <p:cNvPr id="86" name="Rectangle 85"/>
                  <p:cNvSpPr/>
                  <p:nvPr/>
                </p:nvSpPr>
                <p:spPr bwMode="auto">
                  <a:xfrm flipH="1">
                    <a:off x="6211339" y="2708027"/>
                    <a:ext cx="137160" cy="137160"/>
                  </a:xfrm>
                  <a:prstGeom prst="rect">
                    <a:avLst/>
                  </a:prstGeom>
                  <a:solidFill>
                    <a:srgbClr val="32145A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 bwMode="auto">
                  <a:xfrm flipH="1">
                    <a:off x="5899372" y="2708027"/>
                    <a:ext cx="304635" cy="137160"/>
                  </a:xfrm>
                  <a:prstGeom prst="rect">
                    <a:avLst/>
                  </a:prstGeom>
                  <a:solidFill>
                    <a:srgbClr val="32145A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 bwMode="auto">
                  <a:xfrm flipH="1">
                    <a:off x="6211339" y="2852534"/>
                    <a:ext cx="137160" cy="137160"/>
                  </a:xfrm>
                  <a:prstGeom prst="rect">
                    <a:avLst/>
                  </a:prstGeom>
                  <a:solidFill>
                    <a:srgbClr val="32145A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 bwMode="auto">
                  <a:xfrm flipH="1">
                    <a:off x="5889929" y="2852534"/>
                    <a:ext cx="308042" cy="137160"/>
                  </a:xfrm>
                  <a:prstGeom prst="rect">
                    <a:avLst/>
                  </a:prstGeom>
                  <a:solidFill>
                    <a:srgbClr val="32145A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1440" tIns="91440" rIns="34294" bIns="34294" rtlCol="0" anchor="b" anchorCtr="0"/>
                  <a:lstStyle/>
                  <a:p>
                    <a:pPr algn="ctr" defTabSz="932406"/>
                    <a:endParaRPr lang="en-US" sz="8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2044110" y="4398436"/>
                <a:ext cx="184422" cy="264163"/>
                <a:chOff x="1507585" y="3451799"/>
                <a:chExt cx="137162" cy="196468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507587" y="3451799"/>
                  <a:ext cx="137160" cy="0"/>
                </a:xfrm>
                <a:prstGeom prst="line">
                  <a:avLst/>
                </a:prstGeom>
                <a:ln>
                  <a:solidFill>
                    <a:srgbClr val="32145A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507587" y="3504762"/>
                  <a:ext cx="137160" cy="0"/>
                </a:xfrm>
                <a:prstGeom prst="line">
                  <a:avLst/>
                </a:prstGeom>
                <a:ln>
                  <a:solidFill>
                    <a:srgbClr val="32145A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507587" y="3552597"/>
                  <a:ext cx="137160" cy="0"/>
                </a:xfrm>
                <a:prstGeom prst="line">
                  <a:avLst/>
                </a:prstGeom>
                <a:ln>
                  <a:solidFill>
                    <a:srgbClr val="32145A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507585" y="3600432"/>
                  <a:ext cx="137160" cy="0"/>
                </a:xfrm>
                <a:prstGeom prst="line">
                  <a:avLst/>
                </a:prstGeom>
                <a:ln>
                  <a:solidFill>
                    <a:srgbClr val="32145A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507587" y="3648267"/>
                  <a:ext cx="137160" cy="0"/>
                </a:xfrm>
                <a:prstGeom prst="line">
                  <a:avLst/>
                </a:prstGeom>
                <a:ln>
                  <a:solidFill>
                    <a:srgbClr val="32145A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53498" y="4277802"/>
              <a:ext cx="593354" cy="1065867"/>
              <a:chOff x="473334" y="3362079"/>
              <a:chExt cx="441300" cy="792726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73334" y="3362079"/>
                <a:ext cx="441300" cy="792726"/>
                <a:chOff x="3171385" y="3271949"/>
                <a:chExt cx="611676" cy="1098781"/>
              </a:xfrm>
            </p:grpSpPr>
            <p:sp>
              <p:nvSpPr>
                <p:cNvPr id="63" name="Freeform 10"/>
                <p:cNvSpPr>
                  <a:spLocks noChangeAspect="1" noEditPoints="1"/>
                </p:cNvSpPr>
                <p:nvPr/>
              </p:nvSpPr>
              <p:spPr bwMode="auto">
                <a:xfrm>
                  <a:off x="3171385" y="3271949"/>
                  <a:ext cx="611676" cy="1098781"/>
                </a:xfrm>
                <a:prstGeom prst="roundRect">
                  <a:avLst>
                    <a:gd name="adj" fmla="val 7324"/>
                  </a:avLst>
                </a:prstGeom>
                <a:solidFill>
                  <a:srgbClr val="333333"/>
                </a:solidFill>
                <a:ln>
                  <a:noFill/>
                </a:ln>
                <a:extLst/>
              </p:spPr>
              <p:txBody>
                <a:bodyPr vert="horz" wrap="square" lIns="89606" tIns="44803" rIns="89606" bIns="4480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17"/>
                  <a:endParaRPr lang="en-US" sz="1764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 bwMode="auto">
                <a:xfrm>
                  <a:off x="3200335" y="3403909"/>
                  <a:ext cx="553777" cy="825818"/>
                </a:xfrm>
                <a:prstGeom prst="roundRect">
                  <a:avLst>
                    <a:gd name="adj" fmla="val 1187"/>
                  </a:avLst>
                </a:prstGeom>
                <a:solidFill>
                  <a:srgbClr val="0072C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65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2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3388903" y="3366429"/>
                  <a:ext cx="138544" cy="16130"/>
                  <a:chOff x="5596078" y="2180378"/>
                  <a:chExt cx="138544" cy="16130"/>
                </a:xfrm>
                <a:solidFill>
                  <a:schemeClr val="tx1">
                    <a:lumMod val="50000"/>
                  </a:schemeClr>
                </a:solidFill>
              </p:grpSpPr>
              <p:sp>
                <p:nvSpPr>
                  <p:cNvPr id="68" name="Rounded Rectangle 67"/>
                  <p:cNvSpPr/>
                  <p:nvPr/>
                </p:nvSpPr>
                <p:spPr bwMode="auto">
                  <a:xfrm>
                    <a:off x="5637840" y="2180378"/>
                    <a:ext cx="96782" cy="1613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365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2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 bwMode="auto">
                  <a:xfrm>
                    <a:off x="5596078" y="2180378"/>
                    <a:ext cx="16130" cy="16130"/>
                  </a:xfrm>
                  <a:prstGeom prst="ellipse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365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2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66" name="Oval 65"/>
                <p:cNvSpPr/>
                <p:nvPr/>
              </p:nvSpPr>
              <p:spPr bwMode="auto">
                <a:xfrm>
                  <a:off x="3463507" y="3317646"/>
                  <a:ext cx="27432" cy="27432"/>
                </a:xfrm>
                <a:prstGeom prst="ellipse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65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2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 bwMode="auto">
                <a:xfrm>
                  <a:off x="3436075" y="4260715"/>
                  <a:ext cx="82296" cy="82296"/>
                </a:xfrm>
                <a:prstGeom prst="ellipse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65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2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516506" y="3477490"/>
                <a:ext cx="354056" cy="547252"/>
                <a:chOff x="17310" y="3362079"/>
                <a:chExt cx="354056" cy="604428"/>
              </a:xfrm>
            </p:grpSpPr>
            <p:sp>
              <p:nvSpPr>
                <p:cNvPr id="53" name="Rectangle 52"/>
                <p:cNvSpPr/>
                <p:nvPr/>
              </p:nvSpPr>
              <p:spPr bwMode="auto">
                <a:xfrm>
                  <a:off x="17310" y="3362079"/>
                  <a:ext cx="354056" cy="63497"/>
                </a:xfrm>
                <a:prstGeom prst="rect">
                  <a:avLst/>
                </a:prstGeom>
                <a:solidFill>
                  <a:srgbClr val="005A9E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20602" y="3474359"/>
                  <a:ext cx="347472" cy="492148"/>
                </a:xfrm>
                <a:prstGeom prst="rect">
                  <a:avLst/>
                </a:prstGeom>
                <a:noFill/>
                <a:ln w="12700">
                  <a:solidFill>
                    <a:srgbClr val="005A9E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1657" y="3528525"/>
                  <a:ext cx="182880" cy="0"/>
                </a:xfrm>
                <a:prstGeom prst="line">
                  <a:avLst/>
                </a:prstGeom>
                <a:ln>
                  <a:solidFill>
                    <a:srgbClr val="005A9E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1657" y="3581488"/>
                  <a:ext cx="182880" cy="0"/>
                </a:xfrm>
                <a:prstGeom prst="line">
                  <a:avLst/>
                </a:prstGeom>
                <a:ln>
                  <a:solidFill>
                    <a:srgbClr val="005A9E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1657" y="3629323"/>
                  <a:ext cx="182880" cy="0"/>
                </a:xfrm>
                <a:prstGeom prst="line">
                  <a:avLst/>
                </a:prstGeom>
                <a:ln>
                  <a:solidFill>
                    <a:srgbClr val="005A9E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51655" y="3677158"/>
                  <a:ext cx="182880" cy="0"/>
                </a:xfrm>
                <a:prstGeom prst="line">
                  <a:avLst/>
                </a:prstGeom>
                <a:ln>
                  <a:solidFill>
                    <a:srgbClr val="005A9E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1657" y="3820662"/>
                  <a:ext cx="182880" cy="0"/>
                </a:xfrm>
                <a:prstGeom prst="line">
                  <a:avLst/>
                </a:prstGeom>
                <a:ln>
                  <a:solidFill>
                    <a:srgbClr val="005A9E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 bwMode="auto">
                <a:xfrm>
                  <a:off x="262158" y="3528525"/>
                  <a:ext cx="75980" cy="399500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1657" y="3724993"/>
                  <a:ext cx="182880" cy="0"/>
                </a:xfrm>
                <a:prstGeom prst="line">
                  <a:avLst/>
                </a:prstGeom>
                <a:ln>
                  <a:solidFill>
                    <a:srgbClr val="005A9E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1656" y="3772828"/>
                  <a:ext cx="182880" cy="0"/>
                </a:xfrm>
                <a:prstGeom prst="line">
                  <a:avLst/>
                </a:prstGeom>
                <a:ln>
                  <a:solidFill>
                    <a:srgbClr val="005A9E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1135816" y="4107286"/>
              <a:ext cx="651017" cy="1236383"/>
              <a:chOff x="832052" y="3235260"/>
              <a:chExt cx="484186" cy="919545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32052" y="3235260"/>
                <a:ext cx="484186" cy="919545"/>
                <a:chOff x="740096" y="3231279"/>
                <a:chExt cx="596788" cy="11333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40096" y="3231279"/>
                  <a:ext cx="596788" cy="1133393"/>
                  <a:chOff x="5651685" y="-476444"/>
                  <a:chExt cx="1669255" cy="2809977"/>
                </a:xfrm>
              </p:grpSpPr>
              <p:sp>
                <p:nvSpPr>
                  <p:cNvPr id="45" name="Rectangle 44"/>
                  <p:cNvSpPr/>
                  <p:nvPr/>
                </p:nvSpPr>
                <p:spPr bwMode="auto">
                  <a:xfrm>
                    <a:off x="6203006" y="-476444"/>
                    <a:ext cx="566612" cy="171451"/>
                  </a:xfrm>
                  <a:prstGeom prst="rect">
                    <a:avLst/>
                  </a:prstGeom>
                  <a:solidFill>
                    <a:schemeClr val="tx1">
                      <a:lumMod val="60000"/>
                      <a:lumOff val="40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365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2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46" name="Freeform 45"/>
                  <p:cNvSpPr/>
                  <p:nvPr/>
                </p:nvSpPr>
                <p:spPr bwMode="auto">
                  <a:xfrm>
                    <a:off x="5651685" y="-476444"/>
                    <a:ext cx="1669255" cy="2809977"/>
                  </a:xfrm>
                  <a:custGeom>
                    <a:avLst/>
                    <a:gdLst>
                      <a:gd name="connsiteX0" fmla="*/ 239948 w 1715629"/>
                      <a:gd name="connsiteY0" fmla="*/ 0 h 2809977"/>
                      <a:gd name="connsiteX1" fmla="*/ 622279 w 1715629"/>
                      <a:gd name="connsiteY1" fmla="*/ 0 h 2809977"/>
                      <a:gd name="connsiteX2" fmla="*/ 626704 w 1715629"/>
                      <a:gd name="connsiteY2" fmla="*/ 21916 h 2809977"/>
                      <a:gd name="connsiteX3" fmla="*/ 705692 w 1715629"/>
                      <a:gd name="connsiteY3" fmla="*/ 74273 h 2809977"/>
                      <a:gd name="connsiteX4" fmla="*/ 1009937 w 1715629"/>
                      <a:gd name="connsiteY4" fmla="*/ 74273 h 2809977"/>
                      <a:gd name="connsiteX5" fmla="*/ 1088926 w 1715629"/>
                      <a:gd name="connsiteY5" fmla="*/ 21916 h 2809977"/>
                      <a:gd name="connsiteX6" fmla="*/ 1093350 w 1715629"/>
                      <a:gd name="connsiteY6" fmla="*/ 0 h 2809977"/>
                      <a:gd name="connsiteX7" fmla="*/ 1475681 w 1715629"/>
                      <a:gd name="connsiteY7" fmla="*/ 0 h 2809977"/>
                      <a:gd name="connsiteX8" fmla="*/ 1715629 w 1715629"/>
                      <a:gd name="connsiteY8" fmla="*/ 239948 h 2809977"/>
                      <a:gd name="connsiteX9" fmla="*/ 1715629 w 1715629"/>
                      <a:gd name="connsiteY9" fmla="*/ 2570029 h 2809977"/>
                      <a:gd name="connsiteX10" fmla="*/ 1475681 w 1715629"/>
                      <a:gd name="connsiteY10" fmla="*/ 2809977 h 2809977"/>
                      <a:gd name="connsiteX11" fmla="*/ 239948 w 1715629"/>
                      <a:gd name="connsiteY11" fmla="*/ 2809977 h 2809977"/>
                      <a:gd name="connsiteX12" fmla="*/ 0 w 1715629"/>
                      <a:gd name="connsiteY12" fmla="*/ 2570029 h 2809977"/>
                      <a:gd name="connsiteX13" fmla="*/ 0 w 1715629"/>
                      <a:gd name="connsiteY13" fmla="*/ 239948 h 2809977"/>
                      <a:gd name="connsiteX14" fmla="*/ 239948 w 1715629"/>
                      <a:gd name="connsiteY14" fmla="*/ 0 h 2809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715629" h="2809977">
                        <a:moveTo>
                          <a:pt x="239948" y="0"/>
                        </a:moveTo>
                        <a:lnTo>
                          <a:pt x="622279" y="0"/>
                        </a:lnTo>
                        <a:lnTo>
                          <a:pt x="626704" y="21916"/>
                        </a:lnTo>
                        <a:cubicBezTo>
                          <a:pt x="639718" y="52684"/>
                          <a:pt x="670184" y="74273"/>
                          <a:pt x="705692" y="74273"/>
                        </a:cubicBezTo>
                        <a:lnTo>
                          <a:pt x="1009937" y="74273"/>
                        </a:lnTo>
                        <a:cubicBezTo>
                          <a:pt x="1045446" y="74273"/>
                          <a:pt x="1075912" y="52684"/>
                          <a:pt x="1088926" y="21916"/>
                        </a:cubicBezTo>
                        <a:lnTo>
                          <a:pt x="1093350" y="0"/>
                        </a:lnTo>
                        <a:lnTo>
                          <a:pt x="1475681" y="0"/>
                        </a:lnTo>
                        <a:cubicBezTo>
                          <a:pt x="1608201" y="0"/>
                          <a:pt x="1715629" y="107428"/>
                          <a:pt x="1715629" y="239948"/>
                        </a:cubicBezTo>
                        <a:lnTo>
                          <a:pt x="1715629" y="2570029"/>
                        </a:lnTo>
                        <a:cubicBezTo>
                          <a:pt x="1715629" y="2702549"/>
                          <a:pt x="1608201" y="2809977"/>
                          <a:pt x="1475681" y="2809977"/>
                        </a:cubicBezTo>
                        <a:lnTo>
                          <a:pt x="239948" y="2809977"/>
                        </a:lnTo>
                        <a:cubicBezTo>
                          <a:pt x="107428" y="2809977"/>
                          <a:pt x="0" y="2702549"/>
                          <a:pt x="0" y="2570029"/>
                        </a:cubicBezTo>
                        <a:lnTo>
                          <a:pt x="0" y="239948"/>
                        </a:lnTo>
                        <a:cubicBezTo>
                          <a:pt x="0" y="107428"/>
                          <a:pt x="107428" y="0"/>
                          <a:pt x="239948" y="0"/>
                        </a:cubicBez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365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52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6124436" y="2123612"/>
                    <a:ext cx="723752" cy="98117"/>
                    <a:chOff x="6147223" y="2123612"/>
                    <a:chExt cx="723752" cy="98117"/>
                  </a:xfrm>
                </p:grpSpPr>
                <p:sp>
                  <p:nvSpPr>
                    <p:cNvPr id="48" name="Rounded Rectangle 47"/>
                    <p:cNvSpPr/>
                    <p:nvPr/>
                  </p:nvSpPr>
                  <p:spPr bwMode="auto">
                    <a:xfrm>
                      <a:off x="6366215" y="2123612"/>
                      <a:ext cx="285769" cy="9811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60000"/>
                        <a:lumOff val="4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365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352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 bwMode="auto">
                    <a:xfrm>
                      <a:off x="6147223" y="2137745"/>
                      <a:ext cx="69850" cy="69850"/>
                    </a:xfrm>
                    <a:prstGeom prst="ellipse">
                      <a:avLst/>
                    </a:prstGeom>
                    <a:solidFill>
                      <a:schemeClr val="tx1">
                        <a:lumMod val="60000"/>
                        <a:lumOff val="4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365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352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 bwMode="auto">
                    <a:xfrm>
                      <a:off x="6801125" y="2137745"/>
                      <a:ext cx="69850" cy="69850"/>
                    </a:xfrm>
                    <a:prstGeom prst="ellipse">
                      <a:avLst/>
                    </a:prstGeom>
                    <a:solidFill>
                      <a:schemeClr val="tx1">
                        <a:lumMod val="60000"/>
                        <a:lumOff val="40000"/>
                      </a:schemeClr>
                    </a:solidFill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365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352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777716" y="3326781"/>
                  <a:ext cx="519113" cy="879491"/>
                </a:xfrm>
                <a:prstGeom prst="roundRect">
                  <a:avLst>
                    <a:gd name="adj" fmla="val 6832"/>
                  </a:avLst>
                </a:prstGeom>
                <a:solidFill>
                  <a:srgbClr val="BAD80A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47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2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97117" y="3355164"/>
                <a:ext cx="354056" cy="650148"/>
                <a:chOff x="169710" y="3514479"/>
                <a:chExt cx="354056" cy="604428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169710" y="3514479"/>
                  <a:ext cx="354056" cy="63497"/>
                </a:xfrm>
                <a:prstGeom prst="rect">
                  <a:avLst/>
                </a:prstGeom>
                <a:solidFill>
                  <a:srgbClr val="95AC08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173002" y="3626759"/>
                  <a:ext cx="347472" cy="492148"/>
                </a:xfrm>
                <a:prstGeom prst="rect">
                  <a:avLst/>
                </a:prstGeom>
                <a:noFill/>
                <a:ln w="12700">
                  <a:solidFill>
                    <a:srgbClr val="95AC08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04057" y="3686053"/>
                  <a:ext cx="285363" cy="0"/>
                </a:xfrm>
                <a:prstGeom prst="line">
                  <a:avLst/>
                </a:prstGeom>
                <a:ln>
                  <a:solidFill>
                    <a:srgbClr val="95AC08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04057" y="3745230"/>
                  <a:ext cx="285363" cy="0"/>
                </a:xfrm>
                <a:prstGeom prst="line">
                  <a:avLst/>
                </a:prstGeom>
                <a:ln>
                  <a:solidFill>
                    <a:srgbClr val="95AC08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04057" y="3804374"/>
                  <a:ext cx="285363" cy="0"/>
                </a:xfrm>
                <a:prstGeom prst="line">
                  <a:avLst/>
                </a:prstGeom>
                <a:ln>
                  <a:solidFill>
                    <a:srgbClr val="95AC08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04057" y="4080424"/>
                  <a:ext cx="285363" cy="0"/>
                </a:xfrm>
                <a:prstGeom prst="line">
                  <a:avLst/>
                </a:prstGeom>
                <a:ln>
                  <a:solidFill>
                    <a:srgbClr val="95AC08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04057" y="3973062"/>
                  <a:ext cx="285363" cy="0"/>
                </a:xfrm>
                <a:prstGeom prst="line">
                  <a:avLst/>
                </a:prstGeom>
                <a:ln>
                  <a:solidFill>
                    <a:srgbClr val="95AC08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 bwMode="auto">
                <a:xfrm>
                  <a:off x="204057" y="3834090"/>
                  <a:ext cx="160274" cy="109255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91440" rIns="34294" bIns="34294" rtlCol="0" anchor="b" anchorCtr="0"/>
                <a:lstStyle/>
                <a:p>
                  <a:pPr algn="ctr" defTabSz="932406"/>
                  <a:endParaRPr lang="en-US" sz="8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60" name="Group 259"/>
          <p:cNvGrpSpPr/>
          <p:nvPr/>
        </p:nvGrpSpPr>
        <p:grpSpPr>
          <a:xfrm>
            <a:off x="4502915" y="1828762"/>
            <a:ext cx="1716506" cy="1356032"/>
            <a:chOff x="9972097" y="4402078"/>
            <a:chExt cx="1344382" cy="1062056"/>
          </a:xfrm>
        </p:grpSpPr>
        <p:grpSp>
          <p:nvGrpSpPr>
            <p:cNvPr id="261" name="Group 260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263" name="Rectangle 262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4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2754" y="1805873"/>
            <a:ext cx="959675" cy="1401810"/>
            <a:chOff x="1132754" y="2180203"/>
            <a:chExt cx="959675" cy="1401810"/>
          </a:xfrm>
        </p:grpSpPr>
        <p:grpSp>
          <p:nvGrpSpPr>
            <p:cNvPr id="267" name="Group 266"/>
            <p:cNvGrpSpPr/>
            <p:nvPr/>
          </p:nvGrpSpPr>
          <p:grpSpPr>
            <a:xfrm>
              <a:off x="1132754" y="2180203"/>
              <a:ext cx="959675" cy="1401810"/>
              <a:chOff x="6803259" y="4273052"/>
              <a:chExt cx="899570" cy="1314014"/>
            </a:xfrm>
          </p:grpSpPr>
          <p:sp>
            <p:nvSpPr>
              <p:cNvPr id="268" name="Rounded Rectangle 267"/>
              <p:cNvSpPr/>
              <p:nvPr/>
            </p:nvSpPr>
            <p:spPr bwMode="auto">
              <a:xfrm rot="5400000">
                <a:off x="6596037" y="4480274"/>
                <a:ext cx="1314014" cy="899570"/>
              </a:xfrm>
              <a:prstGeom prst="roundRect">
                <a:avLst>
                  <a:gd name="adj" fmla="val 5986"/>
                </a:avLst>
              </a:pr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9" name="Rounded Rectangle 268"/>
              <p:cNvSpPr/>
              <p:nvPr/>
            </p:nvSpPr>
            <p:spPr bwMode="auto">
              <a:xfrm rot="5400000">
                <a:off x="6687357" y="4516455"/>
                <a:ext cx="1131374" cy="788547"/>
              </a:xfrm>
              <a:prstGeom prst="roundRect">
                <a:avLst>
                  <a:gd name="adj" fmla="val 3643"/>
                </a:avLst>
              </a:prstGeom>
              <a:solidFill>
                <a:srgbClr val="B4009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 bwMode="auto">
              <a:xfrm rot="5400000">
                <a:off x="7226436" y="5497479"/>
                <a:ext cx="53216" cy="53216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1" name="Rounded Rectangle 639"/>
              <p:cNvSpPr/>
              <p:nvPr/>
            </p:nvSpPr>
            <p:spPr bwMode="auto">
              <a:xfrm rot="5400000">
                <a:off x="6687357" y="4516455"/>
                <a:ext cx="1131374" cy="788547"/>
              </a:xfrm>
              <a:custGeom>
                <a:avLst/>
                <a:gdLst>
                  <a:gd name="connsiteX0" fmla="*/ 0 w 1131374"/>
                  <a:gd name="connsiteY0" fmla="*/ 28727 h 788547"/>
                  <a:gd name="connsiteX1" fmla="*/ 28727 w 1131374"/>
                  <a:gd name="connsiteY1" fmla="*/ 0 h 788547"/>
                  <a:gd name="connsiteX2" fmla="*/ 1102647 w 1131374"/>
                  <a:gd name="connsiteY2" fmla="*/ 0 h 788547"/>
                  <a:gd name="connsiteX3" fmla="*/ 1131374 w 1131374"/>
                  <a:gd name="connsiteY3" fmla="*/ 28727 h 788547"/>
                  <a:gd name="connsiteX4" fmla="*/ 1131374 w 1131374"/>
                  <a:gd name="connsiteY4" fmla="*/ 759820 h 788547"/>
                  <a:gd name="connsiteX5" fmla="*/ 1102647 w 1131374"/>
                  <a:gd name="connsiteY5" fmla="*/ 788547 h 788547"/>
                  <a:gd name="connsiteX6" fmla="*/ 28727 w 1131374"/>
                  <a:gd name="connsiteY6" fmla="*/ 788547 h 788547"/>
                  <a:gd name="connsiteX7" fmla="*/ 0 w 1131374"/>
                  <a:gd name="connsiteY7" fmla="*/ 759820 h 788547"/>
                  <a:gd name="connsiteX8" fmla="*/ 0 w 1131374"/>
                  <a:gd name="connsiteY8" fmla="*/ 28727 h 788547"/>
                  <a:gd name="connsiteX0" fmla="*/ 61126 w 1192500"/>
                  <a:gd name="connsiteY0" fmla="*/ 28727 h 788547"/>
                  <a:gd name="connsiteX1" fmla="*/ 89853 w 1192500"/>
                  <a:gd name="connsiteY1" fmla="*/ 0 h 788547"/>
                  <a:gd name="connsiteX2" fmla="*/ 1163773 w 1192500"/>
                  <a:gd name="connsiteY2" fmla="*/ 0 h 788547"/>
                  <a:gd name="connsiteX3" fmla="*/ 1192500 w 1192500"/>
                  <a:gd name="connsiteY3" fmla="*/ 28727 h 788547"/>
                  <a:gd name="connsiteX4" fmla="*/ 1192500 w 1192500"/>
                  <a:gd name="connsiteY4" fmla="*/ 759820 h 788547"/>
                  <a:gd name="connsiteX5" fmla="*/ 1163773 w 1192500"/>
                  <a:gd name="connsiteY5" fmla="*/ 788547 h 788547"/>
                  <a:gd name="connsiteX6" fmla="*/ 89853 w 1192500"/>
                  <a:gd name="connsiteY6" fmla="*/ 788547 h 788547"/>
                  <a:gd name="connsiteX7" fmla="*/ 61126 w 1192500"/>
                  <a:gd name="connsiteY7" fmla="*/ 28727 h 788547"/>
                  <a:gd name="connsiteX0" fmla="*/ 0 w 1131374"/>
                  <a:gd name="connsiteY0" fmla="*/ 28727 h 788547"/>
                  <a:gd name="connsiteX1" fmla="*/ 28727 w 1131374"/>
                  <a:gd name="connsiteY1" fmla="*/ 0 h 788547"/>
                  <a:gd name="connsiteX2" fmla="*/ 1102647 w 1131374"/>
                  <a:gd name="connsiteY2" fmla="*/ 0 h 788547"/>
                  <a:gd name="connsiteX3" fmla="*/ 1131374 w 1131374"/>
                  <a:gd name="connsiteY3" fmla="*/ 28727 h 788547"/>
                  <a:gd name="connsiteX4" fmla="*/ 1131374 w 1131374"/>
                  <a:gd name="connsiteY4" fmla="*/ 759820 h 788547"/>
                  <a:gd name="connsiteX5" fmla="*/ 1102647 w 1131374"/>
                  <a:gd name="connsiteY5" fmla="*/ 788547 h 788547"/>
                  <a:gd name="connsiteX6" fmla="*/ 0 w 1131374"/>
                  <a:gd name="connsiteY6" fmla="*/ 28727 h 78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1374" h="788547">
                    <a:moveTo>
                      <a:pt x="0" y="28727"/>
                    </a:moveTo>
                    <a:cubicBezTo>
                      <a:pt x="0" y="12862"/>
                      <a:pt x="12862" y="0"/>
                      <a:pt x="28727" y="0"/>
                    </a:cubicBezTo>
                    <a:lnTo>
                      <a:pt x="1102647" y="0"/>
                    </a:lnTo>
                    <a:cubicBezTo>
                      <a:pt x="1118512" y="0"/>
                      <a:pt x="1131374" y="12862"/>
                      <a:pt x="1131374" y="28727"/>
                    </a:cubicBezTo>
                    <a:lnTo>
                      <a:pt x="1131374" y="759820"/>
                    </a:lnTo>
                    <a:cubicBezTo>
                      <a:pt x="1131374" y="775685"/>
                      <a:pt x="1118512" y="788547"/>
                      <a:pt x="1102647" y="788547"/>
                    </a:cubicBezTo>
                    <a:lnTo>
                      <a:pt x="0" y="28727"/>
                    </a:lnTo>
                    <a:close/>
                  </a:path>
                </a:pathLst>
              </a:custGeom>
              <a:solidFill>
                <a:srgbClr val="7E006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520" y="2413122"/>
              <a:ext cx="706251" cy="920266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 bwMode="auto">
            <a:xfrm>
              <a:off x="1378672" y="2782527"/>
              <a:ext cx="452283" cy="0"/>
            </a:xfrm>
            <a:custGeom>
              <a:avLst/>
              <a:gdLst>
                <a:gd name="connsiteX0" fmla="*/ 0 w 452283"/>
                <a:gd name="connsiteY0" fmla="*/ 0 h 0"/>
                <a:gd name="connsiteX1" fmla="*/ 452283 w 45228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2283">
                  <a:moveTo>
                    <a:pt x="0" y="0"/>
                  </a:moveTo>
                  <a:lnTo>
                    <a:pt x="45228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 271"/>
            <p:cNvSpPr/>
            <p:nvPr/>
          </p:nvSpPr>
          <p:spPr bwMode="auto">
            <a:xfrm>
              <a:off x="1376617" y="2933418"/>
              <a:ext cx="452283" cy="0"/>
            </a:xfrm>
            <a:custGeom>
              <a:avLst/>
              <a:gdLst>
                <a:gd name="connsiteX0" fmla="*/ 0 w 452283"/>
                <a:gd name="connsiteY0" fmla="*/ 0 h 0"/>
                <a:gd name="connsiteX1" fmla="*/ 452283 w 45228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2283">
                  <a:moveTo>
                    <a:pt x="0" y="0"/>
                  </a:moveTo>
                  <a:lnTo>
                    <a:pt x="45228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1376616" y="3084309"/>
              <a:ext cx="452283" cy="0"/>
            </a:xfrm>
            <a:custGeom>
              <a:avLst/>
              <a:gdLst>
                <a:gd name="connsiteX0" fmla="*/ 0 w 452283"/>
                <a:gd name="connsiteY0" fmla="*/ 0 h 0"/>
                <a:gd name="connsiteX1" fmla="*/ 452283 w 45228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2283">
                  <a:moveTo>
                    <a:pt x="0" y="0"/>
                  </a:moveTo>
                  <a:lnTo>
                    <a:pt x="45228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3000345" y="2245228"/>
            <a:ext cx="594653" cy="523101"/>
          </a:xfrm>
          <a:custGeom>
            <a:avLst/>
            <a:gdLst>
              <a:gd name="T0" fmla="*/ 1325 w 2468"/>
              <a:gd name="T1" fmla="*/ 1659 h 2176"/>
              <a:gd name="T2" fmla="*/ 1127 w 2468"/>
              <a:gd name="T3" fmla="*/ 1659 h 2176"/>
              <a:gd name="T4" fmla="*/ 1127 w 2468"/>
              <a:gd name="T5" fmla="*/ 1202 h 2176"/>
              <a:gd name="T6" fmla="*/ 686 w 2468"/>
              <a:gd name="T7" fmla="*/ 1202 h 2176"/>
              <a:gd name="T8" fmla="*/ 686 w 2468"/>
              <a:gd name="T9" fmla="*/ 1005 h 2176"/>
              <a:gd name="T10" fmla="*/ 1127 w 2468"/>
              <a:gd name="T11" fmla="*/ 1005 h 2176"/>
              <a:gd name="T12" fmla="*/ 1127 w 2468"/>
              <a:gd name="T13" fmla="*/ 548 h 2176"/>
              <a:gd name="T14" fmla="*/ 1325 w 2468"/>
              <a:gd name="T15" fmla="*/ 548 h 2176"/>
              <a:gd name="T16" fmla="*/ 1325 w 2468"/>
              <a:gd name="T17" fmla="*/ 1005 h 2176"/>
              <a:gd name="T18" fmla="*/ 1782 w 2468"/>
              <a:gd name="T19" fmla="*/ 1005 h 2176"/>
              <a:gd name="T20" fmla="*/ 1782 w 2468"/>
              <a:gd name="T21" fmla="*/ 1202 h 2176"/>
              <a:gd name="T22" fmla="*/ 1325 w 2468"/>
              <a:gd name="T23" fmla="*/ 1202 h 2176"/>
              <a:gd name="T24" fmla="*/ 1325 w 2468"/>
              <a:gd name="T25" fmla="*/ 1659 h 2176"/>
              <a:gd name="T26" fmla="*/ 1325 w 2468"/>
              <a:gd name="T27" fmla="*/ 1659 h 2176"/>
              <a:gd name="T28" fmla="*/ 1889 w 2468"/>
              <a:gd name="T29" fmla="*/ 1963 h 2176"/>
              <a:gd name="T30" fmla="*/ 1234 w 2468"/>
              <a:gd name="T31" fmla="*/ 2176 h 2176"/>
              <a:gd name="T32" fmla="*/ 366 w 2468"/>
              <a:gd name="T33" fmla="*/ 1750 h 2176"/>
              <a:gd name="T34" fmla="*/ 564 w 2468"/>
              <a:gd name="T35" fmla="*/ 213 h 2176"/>
              <a:gd name="T36" fmla="*/ 1234 w 2468"/>
              <a:gd name="T37" fmla="*/ 0 h 2176"/>
              <a:gd name="T38" fmla="*/ 2102 w 2468"/>
              <a:gd name="T39" fmla="*/ 426 h 2176"/>
              <a:gd name="T40" fmla="*/ 1889 w 2468"/>
              <a:gd name="T41" fmla="*/ 1963 h 2176"/>
              <a:gd name="T42" fmla="*/ 1980 w 2468"/>
              <a:gd name="T43" fmla="*/ 518 h 2176"/>
              <a:gd name="T44" fmla="*/ 1234 w 2468"/>
              <a:gd name="T45" fmla="*/ 137 h 2176"/>
              <a:gd name="T46" fmla="*/ 655 w 2468"/>
              <a:gd name="T47" fmla="*/ 335 h 2176"/>
              <a:gd name="T48" fmla="*/ 472 w 2468"/>
              <a:gd name="T49" fmla="*/ 1659 h 2176"/>
              <a:gd name="T50" fmla="*/ 1234 w 2468"/>
              <a:gd name="T51" fmla="*/ 2039 h 2176"/>
              <a:gd name="T52" fmla="*/ 1813 w 2468"/>
              <a:gd name="T53" fmla="*/ 1841 h 2176"/>
              <a:gd name="T54" fmla="*/ 1980 w 2468"/>
              <a:gd name="T55" fmla="*/ 518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68" h="2176">
                <a:moveTo>
                  <a:pt x="1325" y="1659"/>
                </a:moveTo>
                <a:cubicBezTo>
                  <a:pt x="1127" y="1659"/>
                  <a:pt x="1127" y="1659"/>
                  <a:pt x="1127" y="1659"/>
                </a:cubicBezTo>
                <a:cubicBezTo>
                  <a:pt x="1127" y="1202"/>
                  <a:pt x="1127" y="1202"/>
                  <a:pt x="1127" y="1202"/>
                </a:cubicBezTo>
                <a:cubicBezTo>
                  <a:pt x="686" y="1202"/>
                  <a:pt x="686" y="1202"/>
                  <a:pt x="686" y="1202"/>
                </a:cubicBezTo>
                <a:cubicBezTo>
                  <a:pt x="686" y="1005"/>
                  <a:pt x="686" y="1005"/>
                  <a:pt x="686" y="1005"/>
                </a:cubicBezTo>
                <a:cubicBezTo>
                  <a:pt x="1127" y="1005"/>
                  <a:pt x="1127" y="1005"/>
                  <a:pt x="1127" y="1005"/>
                </a:cubicBezTo>
                <a:cubicBezTo>
                  <a:pt x="1127" y="548"/>
                  <a:pt x="1127" y="548"/>
                  <a:pt x="1127" y="548"/>
                </a:cubicBezTo>
                <a:cubicBezTo>
                  <a:pt x="1325" y="548"/>
                  <a:pt x="1325" y="548"/>
                  <a:pt x="1325" y="548"/>
                </a:cubicBezTo>
                <a:cubicBezTo>
                  <a:pt x="1325" y="1005"/>
                  <a:pt x="1325" y="1005"/>
                  <a:pt x="1325" y="1005"/>
                </a:cubicBezTo>
                <a:cubicBezTo>
                  <a:pt x="1782" y="1005"/>
                  <a:pt x="1782" y="1005"/>
                  <a:pt x="1782" y="1005"/>
                </a:cubicBezTo>
                <a:cubicBezTo>
                  <a:pt x="1782" y="1202"/>
                  <a:pt x="1782" y="1202"/>
                  <a:pt x="1782" y="1202"/>
                </a:cubicBezTo>
                <a:cubicBezTo>
                  <a:pt x="1325" y="1202"/>
                  <a:pt x="1325" y="1202"/>
                  <a:pt x="1325" y="1202"/>
                </a:cubicBezTo>
                <a:cubicBezTo>
                  <a:pt x="1325" y="1659"/>
                  <a:pt x="1325" y="1659"/>
                  <a:pt x="1325" y="1659"/>
                </a:cubicBezTo>
                <a:cubicBezTo>
                  <a:pt x="1325" y="1659"/>
                  <a:pt x="1325" y="1659"/>
                  <a:pt x="1325" y="1659"/>
                </a:cubicBezTo>
                <a:close/>
                <a:moveTo>
                  <a:pt x="1889" y="1963"/>
                </a:moveTo>
                <a:cubicBezTo>
                  <a:pt x="1691" y="2115"/>
                  <a:pt x="1462" y="2176"/>
                  <a:pt x="1234" y="2176"/>
                </a:cubicBezTo>
                <a:cubicBezTo>
                  <a:pt x="899" y="2176"/>
                  <a:pt x="579" y="2039"/>
                  <a:pt x="366" y="1750"/>
                </a:cubicBezTo>
                <a:cubicBezTo>
                  <a:pt x="0" y="1278"/>
                  <a:pt x="92" y="579"/>
                  <a:pt x="564" y="213"/>
                </a:cubicBezTo>
                <a:cubicBezTo>
                  <a:pt x="762" y="61"/>
                  <a:pt x="1005" y="0"/>
                  <a:pt x="1234" y="0"/>
                </a:cubicBezTo>
                <a:cubicBezTo>
                  <a:pt x="1554" y="0"/>
                  <a:pt x="1889" y="137"/>
                  <a:pt x="2102" y="426"/>
                </a:cubicBezTo>
                <a:cubicBezTo>
                  <a:pt x="2468" y="913"/>
                  <a:pt x="2376" y="1598"/>
                  <a:pt x="1889" y="1963"/>
                </a:cubicBezTo>
                <a:close/>
                <a:moveTo>
                  <a:pt x="1980" y="518"/>
                </a:moveTo>
                <a:cubicBezTo>
                  <a:pt x="1813" y="274"/>
                  <a:pt x="1523" y="137"/>
                  <a:pt x="1234" y="137"/>
                </a:cubicBezTo>
                <a:cubicBezTo>
                  <a:pt x="1021" y="137"/>
                  <a:pt x="823" y="213"/>
                  <a:pt x="655" y="335"/>
                </a:cubicBezTo>
                <a:cubicBezTo>
                  <a:pt x="244" y="655"/>
                  <a:pt x="152" y="1248"/>
                  <a:pt x="472" y="1659"/>
                </a:cubicBezTo>
                <a:cubicBezTo>
                  <a:pt x="655" y="1902"/>
                  <a:pt x="929" y="2039"/>
                  <a:pt x="1234" y="2039"/>
                </a:cubicBezTo>
                <a:cubicBezTo>
                  <a:pt x="1447" y="2039"/>
                  <a:pt x="1645" y="1978"/>
                  <a:pt x="1813" y="1841"/>
                </a:cubicBezTo>
                <a:cubicBezTo>
                  <a:pt x="2224" y="1522"/>
                  <a:pt x="2300" y="928"/>
                  <a:pt x="1980" y="51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398" y="2245228"/>
            <a:ext cx="539742" cy="53345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84" y="5552522"/>
            <a:ext cx="1351854" cy="359593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84" y="4996872"/>
            <a:ext cx="1338156" cy="335222"/>
          </a:xfrm>
          <a:prstGeom prst="rect">
            <a:avLst/>
          </a:prstGeom>
        </p:spPr>
      </p:pic>
      <p:pic>
        <p:nvPicPr>
          <p:cNvPr id="276" name="Picture 27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1" b="24872"/>
          <a:stretch/>
        </p:blipFill>
        <p:spPr>
          <a:xfrm>
            <a:off x="4436955" y="6129068"/>
            <a:ext cx="1658599" cy="419101"/>
          </a:xfrm>
          <a:prstGeom prst="rect">
            <a:avLst/>
          </a:prstGeom>
        </p:spPr>
      </p:pic>
      <p:pic>
        <p:nvPicPr>
          <p:cNvPr id="277" name="Picture 2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64" y="5747759"/>
            <a:ext cx="1579950" cy="233832"/>
          </a:xfrm>
          <a:prstGeom prst="rect">
            <a:avLst/>
          </a:prstGeom>
        </p:spPr>
      </p:pic>
      <p:pic>
        <p:nvPicPr>
          <p:cNvPr id="278" name="Picture 27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2" t="6697" r="34670" b="15458"/>
          <a:stretch/>
        </p:blipFill>
        <p:spPr>
          <a:xfrm>
            <a:off x="4502914" y="4943486"/>
            <a:ext cx="1412111" cy="6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0464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https://msdn.microsoft.com/EN-US/library/office/mt590883.aspx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Add-in best practices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09411" y="2125665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Design for  deep value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27289" y="2125664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UX 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quality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638" y="2158134"/>
            <a:ext cx="1819326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Functional </a:t>
            </a:r>
            <a:b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&amp; UX design</a:t>
            </a:r>
            <a:endParaRPr 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638" y="3204402"/>
            <a:ext cx="1819326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Marketing,</a:t>
            </a:r>
          </a:p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GTM</a:t>
            </a:r>
            <a:endParaRPr 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09411" y="3171933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Store listing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63880" y="3173327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Marketing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18349" y="3174582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Website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638" y="4389169"/>
            <a:ext cx="1834772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Post-launch</a:t>
            </a:r>
            <a:endParaRPr 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09410" y="4218201"/>
            <a:ext cx="1426464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Monitor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63880" y="4220989"/>
            <a:ext cx="1426464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User voice 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/>
            </a:r>
            <a:b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&amp; </a:t>
            </a: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eviews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881758" y="2125663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Performance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18349" y="4223500"/>
            <a:ext cx="1426464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Update </a:t>
            </a:r>
            <a:b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regularly</a:t>
            </a:r>
            <a:endParaRPr lang="en-US" sz="11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63880" y="2125665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First 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run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18350" y="2125665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Sign-in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72820" y="2125664"/>
            <a:ext cx="1426464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Add-in</a:t>
            </a:r>
            <a:b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commands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5555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0464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https://msdn.microsoft.com/EN-US/library/office/mt590883.aspx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est practices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915932" y="4111347"/>
            <a:ext cx="2303308" cy="2391461"/>
            <a:chOff x="8915932" y="4111347"/>
            <a:chExt cx="2303308" cy="2391461"/>
          </a:xfrm>
        </p:grpSpPr>
        <p:sp>
          <p:nvSpPr>
            <p:cNvPr id="26" name="Oval 25"/>
            <p:cNvSpPr/>
            <p:nvPr/>
          </p:nvSpPr>
          <p:spPr bwMode="auto">
            <a:xfrm>
              <a:off x="8915932" y="4111347"/>
              <a:ext cx="2303308" cy="2303308"/>
            </a:xfrm>
            <a:prstGeom prst="ellipse">
              <a:avLst/>
            </a:prstGeom>
            <a:noFill/>
            <a:ln w="31750" cap="rnd">
              <a:solidFill>
                <a:schemeClr val="bg2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2080644">
              <a:off x="9024464" y="4554663"/>
              <a:ext cx="171138" cy="147533"/>
            </a:xfrm>
            <a:prstGeom prst="triangl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8680520">
              <a:off x="10946091" y="4554349"/>
              <a:ext cx="171138" cy="147533"/>
            </a:xfrm>
            <a:prstGeom prst="triangl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16200000">
              <a:off x="9982017" y="6343472"/>
              <a:ext cx="171138" cy="147533"/>
            </a:xfrm>
            <a:prstGeom prst="triangl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9411" y="2125665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Design for  deep value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27289" y="2125664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UX 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quality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638" y="2158134"/>
            <a:ext cx="1819326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Functional </a:t>
            </a:r>
            <a:b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&amp; UX design</a:t>
            </a:r>
            <a:endParaRPr 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638" y="3204402"/>
            <a:ext cx="1819326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Marketing,</a:t>
            </a:r>
          </a:p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GTM</a:t>
            </a:r>
            <a:endParaRPr 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09411" y="3171933"/>
            <a:ext cx="1426464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Store listing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63880" y="3173327"/>
            <a:ext cx="1426464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Marketing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18349" y="3174582"/>
            <a:ext cx="1426464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Website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638" y="4389169"/>
            <a:ext cx="1834772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Post-launch</a:t>
            </a:r>
            <a:endParaRPr 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09410" y="4218201"/>
            <a:ext cx="1426464" cy="914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Monitor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63880" y="4220989"/>
            <a:ext cx="1426464" cy="914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User voice 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/>
            </a:r>
            <a:b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&amp; </a:t>
            </a: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eviews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881758" y="2125663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Performance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18349" y="4223500"/>
            <a:ext cx="1426464" cy="914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Update </a:t>
            </a:r>
            <a:b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regularly</a:t>
            </a:r>
            <a:endParaRPr lang="en-US" sz="11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63880" y="2125665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First </a:t>
            </a: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run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18350" y="2125665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Sign-in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72820" y="2125664"/>
            <a:ext cx="1426464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Add-in</a:t>
            </a:r>
            <a:br>
              <a:rPr lang="en-US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commands</a:t>
            </a:r>
            <a:endParaRPr lang="en-US" sz="1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458140" y="3491873"/>
            <a:ext cx="1218892" cy="1218892"/>
            <a:chOff x="9458140" y="3491873"/>
            <a:chExt cx="1218892" cy="1218892"/>
          </a:xfrm>
        </p:grpSpPr>
        <p:sp>
          <p:nvSpPr>
            <p:cNvPr id="46" name="Oval 45"/>
            <p:cNvSpPr/>
            <p:nvPr/>
          </p:nvSpPr>
          <p:spPr bwMode="auto">
            <a:xfrm>
              <a:off x="9458140" y="3491873"/>
              <a:ext cx="1218892" cy="1218892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9458140" y="3491874"/>
              <a:ext cx="894630" cy="1123981"/>
            </a:xfrm>
            <a:custGeom>
              <a:avLst/>
              <a:gdLst>
                <a:gd name="connsiteX0" fmla="*/ 609446 w 894630"/>
                <a:gd name="connsiteY0" fmla="*/ 0 h 1123981"/>
                <a:gd name="connsiteX1" fmla="*/ 846670 w 894630"/>
                <a:gd name="connsiteY1" fmla="*/ 47893 h 1123981"/>
                <a:gd name="connsiteX2" fmla="*/ 894630 w 894630"/>
                <a:gd name="connsiteY2" fmla="*/ 73925 h 1123981"/>
                <a:gd name="connsiteX3" fmla="*/ 285598 w 894630"/>
                <a:gd name="connsiteY3" fmla="*/ 1123981 h 1123981"/>
                <a:gd name="connsiteX4" fmla="*/ 268699 w 894630"/>
                <a:gd name="connsiteY4" fmla="*/ 1114809 h 1123981"/>
                <a:gd name="connsiteX5" fmla="*/ 0 w 894630"/>
                <a:gd name="connsiteY5" fmla="*/ 609446 h 1123981"/>
                <a:gd name="connsiteX6" fmla="*/ 609446 w 894630"/>
                <a:gd name="connsiteY6" fmla="*/ 0 h 112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630" h="1123981">
                  <a:moveTo>
                    <a:pt x="609446" y="0"/>
                  </a:moveTo>
                  <a:cubicBezTo>
                    <a:pt x="693593" y="0"/>
                    <a:pt x="773757" y="17054"/>
                    <a:pt x="846670" y="47893"/>
                  </a:cubicBezTo>
                  <a:lnTo>
                    <a:pt x="894630" y="73925"/>
                  </a:lnTo>
                  <a:lnTo>
                    <a:pt x="285598" y="1123981"/>
                  </a:lnTo>
                  <a:lnTo>
                    <a:pt x="268699" y="1114809"/>
                  </a:lnTo>
                  <a:cubicBezTo>
                    <a:pt x="106585" y="1005287"/>
                    <a:pt x="0" y="819814"/>
                    <a:pt x="0" y="609446"/>
                  </a:cubicBezTo>
                  <a:cubicBezTo>
                    <a:pt x="0" y="272858"/>
                    <a:pt x="272858" y="0"/>
                    <a:pt x="60944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68736" y="3828937"/>
              <a:ext cx="1197700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 smtClean="0">
                  <a:gradFill>
                    <a:gsLst>
                      <a:gs pos="2917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Serving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253582" y="5098209"/>
            <a:ext cx="1315809" cy="1218892"/>
            <a:chOff x="8253582" y="5098209"/>
            <a:chExt cx="1315809" cy="1218892"/>
          </a:xfrm>
        </p:grpSpPr>
        <p:grpSp>
          <p:nvGrpSpPr>
            <p:cNvPr id="50" name="Group 49"/>
            <p:cNvGrpSpPr/>
            <p:nvPr/>
          </p:nvGrpSpPr>
          <p:grpSpPr>
            <a:xfrm>
              <a:off x="8306486" y="5098209"/>
              <a:ext cx="1218892" cy="1218892"/>
              <a:chOff x="8306486" y="5098209"/>
              <a:chExt cx="1218892" cy="1218892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8306486" y="5098209"/>
                <a:ext cx="1218892" cy="121889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8306486" y="5098209"/>
                <a:ext cx="894630" cy="1123981"/>
              </a:xfrm>
              <a:custGeom>
                <a:avLst/>
                <a:gdLst>
                  <a:gd name="connsiteX0" fmla="*/ 609446 w 894630"/>
                  <a:gd name="connsiteY0" fmla="*/ 0 h 1123981"/>
                  <a:gd name="connsiteX1" fmla="*/ 846670 w 894630"/>
                  <a:gd name="connsiteY1" fmla="*/ 47893 h 1123981"/>
                  <a:gd name="connsiteX2" fmla="*/ 894630 w 894630"/>
                  <a:gd name="connsiteY2" fmla="*/ 73925 h 1123981"/>
                  <a:gd name="connsiteX3" fmla="*/ 285598 w 894630"/>
                  <a:gd name="connsiteY3" fmla="*/ 1123981 h 1123981"/>
                  <a:gd name="connsiteX4" fmla="*/ 268699 w 894630"/>
                  <a:gd name="connsiteY4" fmla="*/ 1114809 h 1123981"/>
                  <a:gd name="connsiteX5" fmla="*/ 0 w 894630"/>
                  <a:gd name="connsiteY5" fmla="*/ 609446 h 1123981"/>
                  <a:gd name="connsiteX6" fmla="*/ 609446 w 894630"/>
                  <a:gd name="connsiteY6" fmla="*/ 0 h 112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630" h="1123981">
                    <a:moveTo>
                      <a:pt x="609446" y="0"/>
                    </a:moveTo>
                    <a:cubicBezTo>
                      <a:pt x="693593" y="0"/>
                      <a:pt x="773757" y="17054"/>
                      <a:pt x="846670" y="47893"/>
                    </a:cubicBezTo>
                    <a:lnTo>
                      <a:pt x="894630" y="73925"/>
                    </a:lnTo>
                    <a:lnTo>
                      <a:pt x="285598" y="1123981"/>
                    </a:lnTo>
                    <a:lnTo>
                      <a:pt x="268699" y="1114809"/>
                    </a:lnTo>
                    <a:cubicBezTo>
                      <a:pt x="106585" y="1005287"/>
                      <a:pt x="0" y="819814"/>
                      <a:pt x="0" y="609446"/>
                    </a:cubicBezTo>
                    <a:cubicBezTo>
                      <a:pt x="0" y="272858"/>
                      <a:pt x="272858" y="0"/>
                      <a:pt x="609446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253582" y="5435273"/>
              <a:ext cx="1315809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 smtClean="0">
                  <a:gradFill>
                    <a:gsLst>
                      <a:gs pos="2917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Learning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09794" y="5098209"/>
            <a:ext cx="1218892" cy="1218892"/>
            <a:chOff x="10609794" y="5098209"/>
            <a:chExt cx="1218892" cy="1218892"/>
          </a:xfrm>
        </p:grpSpPr>
        <p:sp>
          <p:nvSpPr>
            <p:cNvPr id="55" name="Oval 54"/>
            <p:cNvSpPr/>
            <p:nvPr/>
          </p:nvSpPr>
          <p:spPr bwMode="auto">
            <a:xfrm>
              <a:off x="10609794" y="5098209"/>
              <a:ext cx="1218892" cy="1218892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10609794" y="5098209"/>
              <a:ext cx="894630" cy="1123981"/>
            </a:xfrm>
            <a:custGeom>
              <a:avLst/>
              <a:gdLst>
                <a:gd name="connsiteX0" fmla="*/ 609446 w 894630"/>
                <a:gd name="connsiteY0" fmla="*/ 0 h 1123981"/>
                <a:gd name="connsiteX1" fmla="*/ 846670 w 894630"/>
                <a:gd name="connsiteY1" fmla="*/ 47893 h 1123981"/>
                <a:gd name="connsiteX2" fmla="*/ 894630 w 894630"/>
                <a:gd name="connsiteY2" fmla="*/ 73925 h 1123981"/>
                <a:gd name="connsiteX3" fmla="*/ 285598 w 894630"/>
                <a:gd name="connsiteY3" fmla="*/ 1123981 h 1123981"/>
                <a:gd name="connsiteX4" fmla="*/ 268699 w 894630"/>
                <a:gd name="connsiteY4" fmla="*/ 1114809 h 1123981"/>
                <a:gd name="connsiteX5" fmla="*/ 0 w 894630"/>
                <a:gd name="connsiteY5" fmla="*/ 609446 h 1123981"/>
                <a:gd name="connsiteX6" fmla="*/ 609446 w 894630"/>
                <a:gd name="connsiteY6" fmla="*/ 0 h 112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630" h="1123981">
                  <a:moveTo>
                    <a:pt x="609446" y="0"/>
                  </a:moveTo>
                  <a:cubicBezTo>
                    <a:pt x="693593" y="0"/>
                    <a:pt x="773757" y="17054"/>
                    <a:pt x="846670" y="47893"/>
                  </a:cubicBezTo>
                  <a:lnTo>
                    <a:pt x="894630" y="73925"/>
                  </a:lnTo>
                  <a:lnTo>
                    <a:pt x="285598" y="1123981"/>
                  </a:lnTo>
                  <a:lnTo>
                    <a:pt x="268699" y="1114809"/>
                  </a:lnTo>
                  <a:cubicBezTo>
                    <a:pt x="106585" y="1005287"/>
                    <a:pt x="0" y="819814"/>
                    <a:pt x="0" y="609446"/>
                  </a:cubicBezTo>
                  <a:cubicBezTo>
                    <a:pt x="0" y="272858"/>
                    <a:pt x="272858" y="0"/>
                    <a:pt x="60944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7487" y="5435273"/>
              <a:ext cx="1103507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 smtClean="0">
                  <a:gradFill>
                    <a:gsLst>
                      <a:gs pos="2917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Selling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71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accel="10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638" y="1128466"/>
            <a:ext cx="11887200" cy="2179058"/>
          </a:xfrm>
        </p:spPr>
        <p:txBody>
          <a:bodyPr/>
          <a:lstStyle/>
          <a:p>
            <a:r>
              <a:rPr lang="en-US" dirty="0" smtClean="0"/>
              <a:t>Functional and UX design</a:t>
            </a:r>
            <a:br>
              <a:rPr lang="en-US" dirty="0" smtClean="0"/>
            </a:br>
            <a:r>
              <a:rPr lang="en-US" dirty="0" smtClean="0"/>
              <a:t>best </a:t>
            </a:r>
            <a:r>
              <a:rPr lang="en-US" dirty="0"/>
              <a:t>p</a:t>
            </a:r>
            <a:r>
              <a:rPr lang="en-US" dirty="0" smtClean="0"/>
              <a:t>ractices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967" y="3305331"/>
            <a:ext cx="6126871" cy="32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7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93" y="1211263"/>
            <a:ext cx="5375510" cy="53038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74637" y="1212850"/>
            <a:ext cx="5681663" cy="531837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Design explicitly for Office. </a:t>
            </a:r>
            <a:r>
              <a:rPr lang="en-US" sz="1600" dirty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The functionality and look </a:t>
            </a: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/>
            </a:r>
            <a:b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and </a:t>
            </a:r>
            <a:r>
              <a:rPr lang="en-US" sz="1600" dirty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feel of an add-in should harmoniously complement </a:t>
            </a: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/>
            </a:r>
            <a:b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the </a:t>
            </a:r>
            <a:r>
              <a:rPr lang="en-US" sz="1600" dirty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Office </a:t>
            </a: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experience</a:t>
            </a:r>
            <a:endParaRPr lang="en-US" sz="1600" dirty="0">
              <a:gradFill>
                <a:gsLst>
                  <a:gs pos="92515">
                    <a:schemeClr val="tx1"/>
                  </a:gs>
                  <a:gs pos="75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Make users more productive. </a:t>
            </a:r>
            <a:r>
              <a:rPr lang="en-US" sz="1600" dirty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Help users do more or get one job done quickly. Enable seamless interaction between Office and your </a:t>
            </a: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add-in</a:t>
            </a:r>
            <a:endParaRPr lang="en-US" sz="1600" dirty="0">
              <a:gradFill>
                <a:gsLst>
                  <a:gs pos="92515">
                    <a:schemeClr val="tx1"/>
                  </a:gs>
                  <a:gs pos="75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Favor content over chrome. </a:t>
            </a:r>
            <a:r>
              <a:rPr lang="en-US" sz="1600" dirty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Emphasize the add-in's content and functionality over any accessory chrome. Avoiding superfluous UI elements that don't add value </a:t>
            </a: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/>
            </a:r>
            <a:b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to </a:t>
            </a:r>
            <a:r>
              <a:rPr lang="en-US" sz="1600" dirty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the user </a:t>
            </a: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experience</a:t>
            </a:r>
            <a:endParaRPr lang="en-US" sz="1600" dirty="0">
              <a:gradFill>
                <a:gsLst>
                  <a:gs pos="92515">
                    <a:schemeClr val="tx1"/>
                  </a:gs>
                  <a:gs pos="75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 smtClean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Keep users </a:t>
            </a:r>
            <a:r>
              <a:rPr lang="en-US" sz="16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in control. </a:t>
            </a:r>
            <a:r>
              <a:rPr lang="en-US" sz="1600" dirty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Allow users to understand any important decisions, control their experience, and easily reverse actions the add-in </a:t>
            </a: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performs</a:t>
            </a:r>
            <a:endParaRPr lang="en-US" sz="1600" dirty="0">
              <a:gradFill>
                <a:gsLst>
                  <a:gs pos="92515">
                    <a:schemeClr val="tx1"/>
                  </a:gs>
                  <a:gs pos="75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Design for all Office platforms and input methods. </a:t>
            </a:r>
            <a:r>
              <a:rPr lang="en-US" sz="1600" dirty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Support mouse/keyboard and touch input devices. </a:t>
            </a: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/>
            </a:r>
            <a:b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Ensure </a:t>
            </a:r>
            <a:r>
              <a:rPr lang="en-US" sz="1600" dirty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UI is responsive to adapt to different form factors. Ensure accessibility needs are </a:t>
            </a:r>
            <a:r>
              <a:rPr lang="en-US" sz="1600" dirty="0" smtClean="0">
                <a:gradFill>
                  <a:gsLst>
                    <a:gs pos="92515">
                      <a:schemeClr val="tx1"/>
                    </a:gs>
                    <a:gs pos="75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met</a:t>
            </a:r>
            <a:endParaRPr lang="en-US" sz="1600" dirty="0">
              <a:gradFill>
                <a:gsLst>
                  <a:gs pos="92515">
                    <a:schemeClr val="tx1"/>
                  </a:gs>
                  <a:gs pos="75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UX guidelines </a:t>
            </a:r>
            <a:r>
              <a:rPr lang="en-US" sz="1600" b="1" dirty="0" smtClean="0">
                <a:gradFill>
                  <a:gsLst>
                    <a:gs pos="92515">
                      <a:schemeClr val="tx2"/>
                    </a:gs>
                    <a:gs pos="75000">
                      <a:schemeClr val="tx2"/>
                    </a:gs>
                  </a:gsLst>
                  <a:lin ang="5400000" scaled="0"/>
                </a:gradFill>
                <a:latin typeface="+mn-lt"/>
              </a:rPr>
              <a:t>article: </a:t>
            </a:r>
            <a:r>
              <a:rPr lang="en-US" sz="1600" b="1" dirty="0" smtClean="0">
                <a:hlinkClick r:id="rId4"/>
              </a:rPr>
              <a:t>https://msdn.microsoft.com/en-us/library/office/mt484317.aspx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Add-in design guidelines and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005" y="1197473"/>
            <a:ext cx="3832833" cy="2156495"/>
          </a:xfrm>
          <a:prstGeom prst="rect">
            <a:avLst/>
          </a:prstGeom>
          <a:effectLst/>
        </p:spPr>
      </p:pic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46063" y="285750"/>
            <a:ext cx="5514975" cy="598804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/>
            <a:r>
              <a:rPr lang="en-IE" sz="4800" dirty="0" smtClean="0">
                <a:latin typeface="+mj-lt"/>
              </a:rPr>
              <a:t>Offer deep value </a:t>
            </a:r>
            <a:br>
              <a:rPr lang="en-IE" sz="4800" dirty="0" smtClean="0">
                <a:latin typeface="+mj-lt"/>
              </a:rPr>
            </a:br>
            <a:r>
              <a:rPr lang="en-IE" sz="4800" dirty="0" smtClean="0">
                <a:latin typeface="+mj-lt"/>
              </a:rPr>
              <a:t>to your users</a:t>
            </a:r>
            <a:endParaRPr lang="en-IE" sz="2856" dirty="0" smtClean="0"/>
          </a:p>
          <a:p>
            <a:pPr marL="0" lvl="1">
              <a:spcBef>
                <a:spcPts val="2400"/>
              </a:spcBef>
            </a:pPr>
            <a:r>
              <a:rPr lang="en-US" dirty="0"/>
              <a:t>Add-ins must complement Office. Help users complete their tasks quickly and </a:t>
            </a:r>
            <a:r>
              <a:rPr lang="en-US" dirty="0" smtClean="0"/>
              <a:t>efficiently</a:t>
            </a:r>
            <a:endParaRPr lang="en-US" dirty="0"/>
          </a:p>
          <a:p>
            <a:pPr marL="0" lvl="1">
              <a:spcBef>
                <a:spcPts val="2400"/>
              </a:spcBef>
            </a:pPr>
            <a:r>
              <a:rPr lang="en-US" dirty="0" smtClean="0"/>
              <a:t>Focus </a:t>
            </a:r>
            <a:r>
              <a:rPr lang="en-US" dirty="0"/>
              <a:t>on scenarios </a:t>
            </a:r>
            <a:r>
              <a:rPr lang="en-US" dirty="0" smtClean="0"/>
              <a:t>and </a:t>
            </a:r>
            <a:r>
              <a:rPr lang="en-US" dirty="0"/>
              <a:t>workflows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make sense in each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Office applications</a:t>
            </a:r>
            <a:endParaRPr lang="en-US" dirty="0"/>
          </a:p>
          <a:p>
            <a:pPr marL="0" lvl="1">
              <a:spcBef>
                <a:spcPts val="2400"/>
              </a:spcBef>
            </a:pPr>
            <a:r>
              <a:rPr lang="en-US" dirty="0"/>
              <a:t>Provide strong reasons for users to engage with the </a:t>
            </a:r>
            <a:r>
              <a:rPr lang="en-US" dirty="0" smtClean="0"/>
              <a:t>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438" y="586956"/>
            <a:ext cx="3832833" cy="2154917"/>
          </a:xfrm>
          <a:prstGeom prst="rect">
            <a:avLst/>
          </a:prstGeom>
          <a:effectLst/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438" y="3656273"/>
            <a:ext cx="3832833" cy="2154916"/>
          </a:xfrm>
          <a:prstGeom prst="rect">
            <a:avLst/>
          </a:prstGeom>
          <a:effectLst/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004" y="4268368"/>
            <a:ext cx="3832833" cy="21564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008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65_CloudRoadShow_TEMPLATE.potx" id="{F641FFA9-60F5-425A-951B-2A09A356B4B6}" vid="{860243B6-CAC4-416C-B01D-AF95AE15F3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630a2e83-186a-4a0f-ab27-bee8a8096abc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Office_365_CloudRoadShow_TEMPLATE</Template>
  <TotalTime>129</TotalTime>
  <Words>684</Words>
  <Application>Microsoft Office PowerPoint</Application>
  <PresentationFormat>Custom</PresentationFormat>
  <Paragraphs>197</Paragraphs>
  <Slides>24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Consolas</vt:lpstr>
      <vt:lpstr>Segoe Light</vt:lpstr>
      <vt:lpstr>Segoe UI</vt:lpstr>
      <vt:lpstr>Segoe UI Black</vt:lpstr>
      <vt:lpstr>Segoe UI Light</vt:lpstr>
      <vt:lpstr>Symbol</vt:lpstr>
      <vt:lpstr>Wingdings</vt:lpstr>
      <vt:lpstr>6-30540_Office_365_CloudRoadShow</vt:lpstr>
      <vt:lpstr>Office 365 development</vt:lpstr>
      <vt:lpstr>Office add-ins A new way to build extensions for Office</vt:lpstr>
      <vt:lpstr>PowerPoint Presentation</vt:lpstr>
      <vt:lpstr>Building an add-in is simple, it’s just like a website</vt:lpstr>
      <vt:lpstr>Add-in best practices</vt:lpstr>
      <vt:lpstr>Best practices</vt:lpstr>
      <vt:lpstr>Functional and UX design best practices overview</vt:lpstr>
      <vt:lpstr>Add-in design guidelines and principles</vt:lpstr>
      <vt:lpstr>PowerPoint Presentation</vt:lpstr>
      <vt:lpstr>Offer deep value to your users Support core authoring tasks </vt:lpstr>
      <vt:lpstr>Offer deep value to your users Enable new scenarios</vt:lpstr>
      <vt:lpstr>Offer deep value to your users Embed complementary services</vt:lpstr>
      <vt:lpstr>Offer deep value to your users Improve the Office experience</vt:lpstr>
      <vt:lpstr>PowerPoint Presentation</vt:lpstr>
      <vt:lpstr>Use Office Fabric UI</vt:lpstr>
      <vt:lpstr>Marketing and GTM  best practices overview</vt:lpstr>
      <vt:lpstr>PowerPoint Presentation</vt:lpstr>
      <vt:lpstr>Post launch and monitoring best practices overview</vt:lpstr>
      <vt:lpstr>Update and improve your add-in</vt:lpstr>
      <vt:lpstr>Further reading…</vt:lpstr>
      <vt:lpstr>Thank you</vt:lpstr>
      <vt:lpstr>PowerPoint Presentation</vt:lpstr>
      <vt:lpstr>How can we help you make great add-ins?</vt:lpstr>
      <vt:lpstr>References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development</dc:title>
  <dc:subject>Office 365</dc:subject>
  <dc:creator>Brittany Hart</dc:creator>
  <cp:keywords>MSVID, Brand Guidelines, Branding, Visual Identity, grid</cp:keywords>
  <dc:description>Template: _x000d_
Formatting: _x000d_
Audience Type:</dc:description>
  <cp:lastModifiedBy>Alyssa Jones</cp:lastModifiedBy>
  <cp:revision>13</cp:revision>
  <dcterms:created xsi:type="dcterms:W3CDTF">2016-01-20T19:15:37Z</dcterms:created>
  <dcterms:modified xsi:type="dcterms:W3CDTF">2016-01-21T21:07:59Z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