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5"/>
  </p:notesMasterIdLst>
  <p:handoutMasterIdLst>
    <p:handoutMasterId r:id="rId26"/>
  </p:handoutMasterIdLst>
  <p:sldIdLst>
    <p:sldId id="1338" r:id="rId5"/>
    <p:sldId id="1384" r:id="rId6"/>
    <p:sldId id="1385" r:id="rId7"/>
    <p:sldId id="1386" r:id="rId8"/>
    <p:sldId id="1387" r:id="rId9"/>
    <p:sldId id="1388" r:id="rId10"/>
    <p:sldId id="1389" r:id="rId11"/>
    <p:sldId id="1390" r:id="rId12"/>
    <p:sldId id="1391" r:id="rId13"/>
    <p:sldId id="1392" r:id="rId14"/>
    <p:sldId id="1393" r:id="rId15"/>
    <p:sldId id="1394" r:id="rId16"/>
    <p:sldId id="1395" r:id="rId17"/>
    <p:sldId id="1396" r:id="rId18"/>
    <p:sldId id="1397" r:id="rId19"/>
    <p:sldId id="1399" r:id="rId20"/>
    <p:sldId id="1400" r:id="rId21"/>
    <p:sldId id="1401" r:id="rId22"/>
    <p:sldId id="1402" r:id="rId23"/>
    <p:sldId id="1383" r:id="rId2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  <a:srgbClr val="99ADD0"/>
    <a:srgbClr val="00BCF2"/>
    <a:srgbClr val="FF8C00"/>
    <a:srgbClr val="FFB900"/>
    <a:srgbClr val="000000"/>
    <a:srgbClr val="525252"/>
    <a:srgbClr val="EAEAEA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8" autoAdjust="0"/>
    <p:restoredTop sz="92122" autoAdjust="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492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Office 365 </a:t>
            </a:r>
            <a:r>
              <a:rPr lang="en-US" dirty="0" err="1" smtClean="0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00944-DAC0-44FF-B84F-F65CF37D45FC}" type="datetime8">
              <a:rPr lang="en-US" smtClean="0">
                <a:latin typeface="Segoe UI" pitchFamily="34" charset="0"/>
              </a:rPr>
              <a:t>1/21/2016 1:09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>
                <a:latin typeface="Segoe UI" pitchFamily="34" charset="0"/>
              </a:rPr>
              <a:t>Office 365 </a:t>
            </a:r>
            <a:r>
              <a:rPr lang="en-US" dirty="0" err="1" smtClean="0"/>
              <a:t>CloudRoadShow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0B7805C-AC13-491B-9E17-1BA0CCAC14D6}" type="datetime8">
              <a:rPr lang="en-US" smtClean="0"/>
              <a:t>1/21/2016 1:09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ficeDev/Office-UI-Fabric/blob/master/ghdocs/COMPONENTS.md#navigation-component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4B1D6A3-6D43-444A-9DA0-C4F38E20E421}" type="datetime8">
              <a:rPr lang="en-US" smtClean="0"/>
              <a:t>1/21/2016 1:09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1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kern="1200" dirty="0">
                <a:solidFill>
                  <a:srgbClr val="4F2F62"/>
                </a:solidFill>
                <a:latin typeface="+mn-lt"/>
                <a:ea typeface="+mn-ea"/>
                <a:cs typeface="+mn-cs"/>
              </a:rPr>
              <a:t>Custom UI hooks into Office applications</a:t>
            </a:r>
          </a:p>
          <a:p>
            <a:endParaRPr lang="en-US" sz="200" kern="1200" dirty="0">
              <a:solidFill>
                <a:srgbClr val="4F2F62"/>
              </a:solidFill>
              <a:latin typeface="+mn-lt"/>
              <a:ea typeface="+mn-ea"/>
              <a:cs typeface="+mn-cs"/>
            </a:endParaRPr>
          </a:p>
          <a:p>
            <a:r>
              <a:rPr lang="en-US" sz="800" kern="1200" dirty="0">
                <a:solidFill>
                  <a:srgbClr val="4F2F62"/>
                </a:solidFill>
                <a:latin typeface="+mn-lt"/>
                <a:ea typeface="+mn-ea"/>
                <a:cs typeface="+mn-cs"/>
              </a:rPr>
              <a:t>Entry points</a:t>
            </a:r>
          </a:p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sz="800" kern="1200" dirty="0">
                <a:solidFill>
                  <a:srgbClr val="4F2F62"/>
                </a:solidFill>
                <a:latin typeface="+mn-lt"/>
                <a:ea typeface="+mn-ea"/>
                <a:cs typeface="+mn-cs"/>
              </a:rPr>
              <a:t>Buttons on Ribbon</a:t>
            </a:r>
          </a:p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sz="800" kern="1200" dirty="0">
                <a:solidFill>
                  <a:srgbClr val="4F2F62"/>
                </a:solidFill>
                <a:latin typeface="+mn-lt"/>
                <a:ea typeface="+mn-ea"/>
                <a:cs typeface="+mn-cs"/>
              </a:rPr>
              <a:t>Contextual Menus</a:t>
            </a:r>
          </a:p>
          <a:p>
            <a:pPr marL="448193" indent="-448193">
              <a:buFont typeface="Arial" panose="020B0604020202020204" pitchFamily="34" charset="0"/>
              <a:buChar char="•"/>
            </a:pPr>
            <a:endParaRPr lang="en-US" sz="200" kern="1200" dirty="0">
              <a:solidFill>
                <a:srgbClr val="4F2F62"/>
              </a:solidFill>
              <a:latin typeface="+mn-lt"/>
              <a:ea typeface="+mn-ea"/>
              <a:cs typeface="+mn-cs"/>
            </a:endParaRPr>
          </a:p>
          <a:p>
            <a:r>
              <a:rPr lang="en-US" sz="800" kern="1200" dirty="0">
                <a:solidFill>
                  <a:srgbClr val="4F2F62"/>
                </a:solidFill>
                <a:latin typeface="+mn-lt"/>
                <a:ea typeface="+mn-ea"/>
                <a:cs typeface="+mn-cs"/>
              </a:rPr>
              <a:t>Actions</a:t>
            </a:r>
          </a:p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sz="800" kern="1200" dirty="0" err="1">
                <a:solidFill>
                  <a:srgbClr val="4F2F62"/>
                </a:solidFill>
                <a:latin typeface="+mn-lt"/>
                <a:ea typeface="+mn-ea"/>
                <a:cs typeface="+mn-cs"/>
              </a:rPr>
              <a:t>ShowTaskpane</a:t>
            </a:r>
            <a:endParaRPr lang="en-US" sz="800" kern="1200" dirty="0">
              <a:solidFill>
                <a:srgbClr val="4F2F62"/>
              </a:solidFill>
              <a:latin typeface="+mn-lt"/>
              <a:ea typeface="+mn-ea"/>
              <a:cs typeface="+mn-cs"/>
            </a:endParaRPr>
          </a:p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sz="800" kern="1200" dirty="0" err="1">
                <a:solidFill>
                  <a:srgbClr val="4F2F62"/>
                </a:solidFill>
                <a:latin typeface="+mn-lt"/>
                <a:ea typeface="+mn-ea"/>
                <a:cs typeface="+mn-cs"/>
              </a:rPr>
              <a:t>ExecuteFunction</a:t>
            </a:r>
            <a:endParaRPr lang="en-US" sz="800" kern="1200" dirty="0">
              <a:solidFill>
                <a:srgbClr val="4F2F62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03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1" indent="-171450">
              <a:buFontTx/>
              <a:buChar char="-"/>
              <a:defRPr/>
            </a:pPr>
            <a:endParaRPr lang="en-US" dirty="0">
              <a:hlinkClick r:id="rId3"/>
            </a:endParaRPr>
          </a:p>
          <a:p>
            <a:pPr marL="171450" lvl="1" indent="-171450">
              <a:buFontTx/>
              <a:buChar char="-"/>
              <a:defRPr/>
            </a:pPr>
            <a:endParaRPr lang="en-US" dirty="0">
              <a:hlinkClick r:id="rId3"/>
            </a:endParaRPr>
          </a:p>
          <a:p>
            <a:endParaRPr lang="en-US" dirty="0"/>
          </a:p>
          <a:p>
            <a:pPr marL="171450" lvl="1" indent="-171450">
              <a:buFontTx/>
              <a:buChar char="-"/>
              <a:defRPr/>
            </a:pPr>
            <a:endParaRPr lang="en-US" dirty="0">
              <a:hlinkClick r:id="rId3"/>
            </a:endParaRPr>
          </a:p>
          <a:p>
            <a:pPr marL="171450" lvl="1" indent="-171450">
              <a:buFontTx/>
              <a:buChar char="-"/>
              <a:defRPr/>
            </a:pPr>
            <a:endParaRPr lang="en-US" dirty="0">
              <a:hlinkClick r:id="rId3"/>
            </a:endParaRPr>
          </a:p>
          <a:p>
            <a:pPr marL="171450" lvl="1" indent="-171450">
              <a:buFontTx/>
              <a:buChar char="-"/>
              <a:defRPr/>
            </a:pPr>
            <a:endParaRPr lang="en-US" dirty="0">
              <a:hlinkClick r:id="rId3"/>
            </a:endParaRP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53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Add</a:t>
            </a:r>
            <a:r>
              <a:rPr lang="en-US" sz="1200" baseline="0" dirty="0"/>
              <a:t> call-outs as appropriate to this slide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baseline="0" dirty="0"/>
              <a:t>Design for mobile first, touch experience. Fabric helps here. Test across platforms/browsers</a:t>
            </a:r>
            <a:endParaRPr lang="en-US" sz="12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Office UI Fabric for custom HTML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Icons – Use fabric</a:t>
            </a:r>
            <a:r>
              <a:rPr lang="en-US" sz="1200" baseline="0" dirty="0"/>
              <a:t> icons for a style that fits with Office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Typography – Use the typographic ramp provided in fabric to</a:t>
            </a:r>
            <a:r>
              <a:rPr lang="en-US" sz="1200" baseline="0" dirty="0"/>
              <a:t> create layout hierarchy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Color – Use the Fabric neutral and theme colors to accent</a:t>
            </a:r>
            <a:r>
              <a:rPr lang="en-US" sz="1200" baseline="0" dirty="0"/>
              <a:t> your </a:t>
            </a:r>
            <a:r>
              <a:rPr lang="en-US" sz="1200" baseline="0" dirty="0" err="1"/>
              <a:t>add-in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Office UI Fabric Components – reusable </a:t>
            </a:r>
            <a:r>
              <a:rPr lang="en-US" sz="1200" baseline="0" dirty="0" err="1"/>
              <a:t>layotus</a:t>
            </a:r>
            <a:r>
              <a:rPr lang="en-US" sz="1200" baseline="0" dirty="0"/>
              <a:t> for common UI elements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Search boxes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App bar overflows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</a:t>
            </a:r>
            <a:r>
              <a:rPr lang="en-US" sz="1200" baseline="0" dirty="0"/>
              <a:t> content add-ins and </a:t>
            </a:r>
            <a:r>
              <a:rPr lang="en-US" sz="1200" dirty="0"/>
              <a:t>match default theme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Use</a:t>
            </a:r>
            <a:r>
              <a:rPr lang="en-US" sz="1200" baseline="0" dirty="0"/>
              <a:t> Calibri for content font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aseline="0" dirty="0"/>
              <a:t>Choose neutral colors for data labels – allow the content to shine not your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aseline="0" dirty="0"/>
              <a:t>Follow accent colors of common chart objects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aseline="0" dirty="0"/>
              <a:t>Give your UI space, use margins and padding to avoid visual bugs that lead to less confidence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aseline="0" dirty="0"/>
              <a:t>Fit within window even at 768px height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1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47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98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94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27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C2610B-2A21-4C22-83CE-081D6F3A7CDC}" type="datetime8">
              <a:rPr lang="en-US" smtClean="0">
                <a:solidFill>
                  <a:prstClr val="black"/>
                </a:solidFill>
              </a:rPr>
              <a:t>1/21/2016 1:09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3131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order so first run stuff comes before add in </a:t>
            </a:r>
            <a:r>
              <a:rPr lang="en-US" dirty="0" err="1"/>
              <a:t>commsnds</a:t>
            </a:r>
            <a:r>
              <a:rPr lang="en-US" dirty="0"/>
              <a:t> on this slide and next and in the </a:t>
            </a:r>
            <a:r>
              <a:rPr lang="en-US" dirty="0" err="1"/>
              <a:t>dec,k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9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49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Lead users into your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Help them understand the value of your </a:t>
            </a:r>
            <a:r>
              <a:rPr lang="en-US" baseline="0" dirty="0" err="1"/>
              <a:t>add-in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If setup is required - give them a reason to invest more time and energy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Greet the user, be personal</a:t>
            </a:r>
          </a:p>
          <a:p>
            <a:pPr marL="171450" indent="-171450">
              <a:buFontTx/>
              <a:buChar char="-"/>
            </a:pPr>
            <a:r>
              <a:rPr lang="en-US" dirty="0"/>
              <a:t>Don’t assume they know how</a:t>
            </a:r>
            <a:r>
              <a:rPr lang="en-US" baseline="0" dirty="0"/>
              <a:t> your </a:t>
            </a:r>
            <a:r>
              <a:rPr lang="en-US" baseline="0" dirty="0" err="1"/>
              <a:t>add-in</a:t>
            </a:r>
            <a:r>
              <a:rPr lang="en-US" baseline="0"/>
              <a:t> works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1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Lead users into your experience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Give hints of the end result with sample visualizations or pictures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Explain the steps they need to take to get to the end result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Provide ways to play with sample data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Include a “insert sample data” button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Use a primary button style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Focus the call-to action on getting started with samples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3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9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13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4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57993" y="3089395"/>
            <a:ext cx="4511783" cy="3608268"/>
            <a:chOff x="6527800" y="2483620"/>
            <a:chExt cx="5473700" cy="4377555"/>
          </a:xfrm>
        </p:grpSpPr>
        <p:grpSp>
          <p:nvGrpSpPr>
            <p:cNvPr id="8" name="Group 7"/>
            <p:cNvGrpSpPr/>
            <p:nvPr/>
          </p:nvGrpSpPr>
          <p:grpSpPr>
            <a:xfrm flipH="1">
              <a:off x="8613773" y="2483620"/>
              <a:ext cx="1958976" cy="4377555"/>
              <a:chOff x="8956675" y="449263"/>
              <a:chExt cx="2063751" cy="4611687"/>
            </a:xfrm>
          </p:grpSpPr>
          <p:sp>
            <p:nvSpPr>
              <p:cNvPr id="48" name="Freeform 36"/>
              <p:cNvSpPr>
                <a:spLocks/>
              </p:cNvSpPr>
              <p:nvPr/>
            </p:nvSpPr>
            <p:spPr bwMode="auto">
              <a:xfrm>
                <a:off x="9283700" y="3189288"/>
                <a:ext cx="895350" cy="1662112"/>
              </a:xfrm>
              <a:custGeom>
                <a:avLst/>
                <a:gdLst>
                  <a:gd name="T0" fmla="*/ 0 w 564"/>
                  <a:gd name="T1" fmla="*/ 0 h 1047"/>
                  <a:gd name="T2" fmla="*/ 0 w 564"/>
                  <a:gd name="T3" fmla="*/ 0 h 1047"/>
                  <a:gd name="T4" fmla="*/ 146 w 564"/>
                  <a:gd name="T5" fmla="*/ 0 h 1047"/>
                  <a:gd name="T6" fmla="*/ 418 w 564"/>
                  <a:gd name="T7" fmla="*/ 0 h 1047"/>
                  <a:gd name="T8" fmla="*/ 564 w 564"/>
                  <a:gd name="T9" fmla="*/ 0 h 1047"/>
                  <a:gd name="T10" fmla="*/ 564 w 564"/>
                  <a:gd name="T11" fmla="*/ 158 h 1047"/>
                  <a:gd name="T12" fmla="*/ 564 w 564"/>
                  <a:gd name="T13" fmla="*/ 1047 h 1047"/>
                  <a:gd name="T14" fmla="*/ 418 w 564"/>
                  <a:gd name="T15" fmla="*/ 1047 h 1047"/>
                  <a:gd name="T16" fmla="*/ 418 w 564"/>
                  <a:gd name="T17" fmla="*/ 158 h 1047"/>
                  <a:gd name="T18" fmla="*/ 146 w 564"/>
                  <a:gd name="T19" fmla="*/ 158 h 1047"/>
                  <a:gd name="T20" fmla="*/ 146 w 564"/>
                  <a:gd name="T21" fmla="*/ 1047 h 1047"/>
                  <a:gd name="T22" fmla="*/ 0 w 564"/>
                  <a:gd name="T23" fmla="*/ 1047 h 1047"/>
                  <a:gd name="T24" fmla="*/ 0 w 564"/>
                  <a:gd name="T25" fmla="*/ 158 h 1047"/>
                  <a:gd name="T26" fmla="*/ 0 w 564"/>
                  <a:gd name="T27" fmla="*/ 158 h 1047"/>
                  <a:gd name="T28" fmla="*/ 0 w 564"/>
                  <a:gd name="T29" fmla="*/ 0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4" h="1047">
                    <a:moveTo>
                      <a:pt x="0" y="0"/>
                    </a:moveTo>
                    <a:lnTo>
                      <a:pt x="0" y="0"/>
                    </a:lnTo>
                    <a:lnTo>
                      <a:pt x="146" y="0"/>
                    </a:lnTo>
                    <a:lnTo>
                      <a:pt x="418" y="0"/>
                    </a:lnTo>
                    <a:lnTo>
                      <a:pt x="564" y="0"/>
                    </a:lnTo>
                    <a:lnTo>
                      <a:pt x="564" y="158"/>
                    </a:lnTo>
                    <a:lnTo>
                      <a:pt x="564" y="1047"/>
                    </a:lnTo>
                    <a:lnTo>
                      <a:pt x="418" y="1047"/>
                    </a:lnTo>
                    <a:lnTo>
                      <a:pt x="418" y="158"/>
                    </a:lnTo>
                    <a:lnTo>
                      <a:pt x="146" y="158"/>
                    </a:lnTo>
                    <a:lnTo>
                      <a:pt x="146" y="1047"/>
                    </a:lnTo>
                    <a:lnTo>
                      <a:pt x="0" y="1047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2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Freeform 37"/>
              <p:cNvSpPr>
                <a:spLocks/>
              </p:cNvSpPr>
              <p:nvPr/>
            </p:nvSpPr>
            <p:spPr bwMode="auto">
              <a:xfrm>
                <a:off x="9283700" y="4819650"/>
                <a:ext cx="536575" cy="241300"/>
              </a:xfrm>
              <a:custGeom>
                <a:avLst/>
                <a:gdLst>
                  <a:gd name="T0" fmla="*/ 22 w 51"/>
                  <a:gd name="T1" fmla="*/ 0 h 23"/>
                  <a:gd name="T2" fmla="*/ 51 w 51"/>
                  <a:gd name="T3" fmla="*/ 23 h 23"/>
                  <a:gd name="T4" fmla="*/ 22 w 51"/>
                  <a:gd name="T5" fmla="*/ 23 h 23"/>
                  <a:gd name="T6" fmla="*/ 0 w 51"/>
                  <a:gd name="T7" fmla="*/ 23 h 23"/>
                  <a:gd name="T8" fmla="*/ 0 w 51"/>
                  <a:gd name="T9" fmla="*/ 0 h 23"/>
                  <a:gd name="T10" fmla="*/ 22 w 5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3">
                    <a:moveTo>
                      <a:pt x="22" y="0"/>
                    </a:moveTo>
                    <a:cubicBezTo>
                      <a:pt x="37" y="0"/>
                      <a:pt x="50" y="10"/>
                      <a:pt x="5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4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Freeform 38"/>
              <p:cNvSpPr>
                <a:spLocks/>
              </p:cNvSpPr>
              <p:nvPr/>
            </p:nvSpPr>
            <p:spPr bwMode="auto">
              <a:xfrm>
                <a:off x="8956675" y="1819275"/>
                <a:ext cx="1558925" cy="1370012"/>
              </a:xfrm>
              <a:custGeom>
                <a:avLst/>
                <a:gdLst>
                  <a:gd name="T0" fmla="*/ 31 w 148"/>
                  <a:gd name="T1" fmla="*/ 0 h 131"/>
                  <a:gd name="T2" fmla="*/ 116 w 148"/>
                  <a:gd name="T3" fmla="*/ 0 h 131"/>
                  <a:gd name="T4" fmla="*/ 148 w 148"/>
                  <a:gd name="T5" fmla="*/ 27 h 131"/>
                  <a:gd name="T6" fmla="*/ 148 w 148"/>
                  <a:gd name="T7" fmla="*/ 49 h 131"/>
                  <a:gd name="T8" fmla="*/ 116 w 148"/>
                  <a:gd name="T9" fmla="*/ 49 h 131"/>
                  <a:gd name="T10" fmla="*/ 116 w 148"/>
                  <a:gd name="T11" fmla="*/ 131 h 131"/>
                  <a:gd name="T12" fmla="*/ 31 w 148"/>
                  <a:gd name="T13" fmla="*/ 131 h 131"/>
                  <a:gd name="T14" fmla="*/ 31 w 148"/>
                  <a:gd name="T15" fmla="*/ 49 h 131"/>
                  <a:gd name="T16" fmla="*/ 0 w 148"/>
                  <a:gd name="T17" fmla="*/ 49 h 131"/>
                  <a:gd name="T18" fmla="*/ 0 w 148"/>
                  <a:gd name="T19" fmla="*/ 27 h 131"/>
                  <a:gd name="T20" fmla="*/ 31 w 148"/>
                  <a:gd name="T2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131">
                    <a:moveTo>
                      <a:pt x="31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0"/>
                      <a:pt x="148" y="12"/>
                      <a:pt x="148" y="27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16" y="49"/>
                      <a:pt x="116" y="49"/>
                      <a:pt x="116" y="49"/>
                    </a:cubicBezTo>
                    <a:cubicBezTo>
                      <a:pt x="116" y="131"/>
                      <a:pt x="116" y="131"/>
                      <a:pt x="116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4" y="0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Freeform 39"/>
              <p:cNvSpPr>
                <a:spLocks/>
              </p:cNvSpPr>
              <p:nvPr/>
            </p:nvSpPr>
            <p:spPr bwMode="auto">
              <a:xfrm>
                <a:off x="10231438" y="2332038"/>
                <a:ext cx="547688" cy="709612"/>
              </a:xfrm>
              <a:custGeom>
                <a:avLst/>
                <a:gdLst>
                  <a:gd name="T0" fmla="*/ 19 w 52"/>
                  <a:gd name="T1" fmla="*/ 68 h 68"/>
                  <a:gd name="T2" fmla="*/ 52 w 52"/>
                  <a:gd name="T3" fmla="*/ 68 h 68"/>
                  <a:gd name="T4" fmla="*/ 52 w 52"/>
                  <a:gd name="T5" fmla="*/ 48 h 68"/>
                  <a:gd name="T6" fmla="*/ 22 w 52"/>
                  <a:gd name="T7" fmla="*/ 48 h 68"/>
                  <a:gd name="T8" fmla="*/ 22 w 52"/>
                  <a:gd name="T9" fmla="*/ 0 h 68"/>
                  <a:gd name="T10" fmla="*/ 0 w 52"/>
                  <a:gd name="T11" fmla="*/ 0 h 68"/>
                  <a:gd name="T12" fmla="*/ 0 w 52"/>
                  <a:gd name="T13" fmla="*/ 51 h 68"/>
                  <a:gd name="T14" fmla="*/ 19 w 52"/>
                  <a:gd name="T1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68">
                    <a:moveTo>
                      <a:pt x="19" y="68"/>
                    </a:move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60"/>
                      <a:pt x="8" y="68"/>
                      <a:pt x="19" y="68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Rectangle 40"/>
              <p:cNvSpPr>
                <a:spLocks noChangeArrowheads="1"/>
              </p:cNvSpPr>
              <p:nvPr/>
            </p:nvSpPr>
            <p:spPr bwMode="auto">
              <a:xfrm>
                <a:off x="8999538" y="2332038"/>
                <a:ext cx="241300" cy="1222375"/>
              </a:xfrm>
              <a:prstGeom prst="rect">
                <a:avLst/>
              </a:pr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Freeform 41"/>
              <p:cNvSpPr>
                <a:spLocks/>
              </p:cNvSpPr>
              <p:nvPr/>
            </p:nvSpPr>
            <p:spPr bwMode="auto">
              <a:xfrm>
                <a:off x="8999538" y="3355975"/>
                <a:ext cx="241300" cy="407987"/>
              </a:xfrm>
              <a:custGeom>
                <a:avLst/>
                <a:gdLst>
                  <a:gd name="T0" fmla="*/ 23 w 23"/>
                  <a:gd name="T1" fmla="*/ 0 h 39"/>
                  <a:gd name="T2" fmla="*/ 23 w 23"/>
                  <a:gd name="T3" fmla="*/ 39 h 39"/>
                  <a:gd name="T4" fmla="*/ 0 w 23"/>
                  <a:gd name="T5" fmla="*/ 19 h 39"/>
                  <a:gd name="T6" fmla="*/ 23 w 23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9">
                    <a:moveTo>
                      <a:pt x="23" y="0"/>
                    </a:moveTo>
                    <a:cubicBezTo>
                      <a:pt x="23" y="39"/>
                      <a:pt x="23" y="39"/>
                      <a:pt x="23" y="39"/>
                    </a:cubicBezTo>
                    <a:cubicBezTo>
                      <a:pt x="10" y="39"/>
                      <a:pt x="0" y="30"/>
                      <a:pt x="0" y="19"/>
                    </a:cubicBezTo>
                    <a:cubicBezTo>
                      <a:pt x="0" y="8"/>
                      <a:pt x="10" y="0"/>
                      <a:pt x="23" y="0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Freeform 42"/>
              <p:cNvSpPr>
                <a:spLocks/>
              </p:cNvSpPr>
              <p:nvPr/>
            </p:nvSpPr>
            <p:spPr bwMode="auto">
              <a:xfrm>
                <a:off x="10536238" y="2833688"/>
                <a:ext cx="484188" cy="207962"/>
              </a:xfrm>
              <a:custGeom>
                <a:avLst/>
                <a:gdLst>
                  <a:gd name="T0" fmla="*/ 0 w 46"/>
                  <a:gd name="T1" fmla="*/ 0 h 20"/>
                  <a:gd name="T2" fmla="*/ 46 w 46"/>
                  <a:gd name="T3" fmla="*/ 0 h 20"/>
                  <a:gd name="T4" fmla="*/ 23 w 46"/>
                  <a:gd name="T5" fmla="*/ 20 h 20"/>
                  <a:gd name="T6" fmla="*/ 0 w 46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0">
                    <a:moveTo>
                      <a:pt x="0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6" y="11"/>
                      <a:pt x="36" y="20"/>
                      <a:pt x="23" y="20"/>
                    </a:cubicBezTo>
                    <a:cubicBezTo>
                      <a:pt x="10" y="20"/>
                      <a:pt x="0" y="11"/>
                      <a:pt x="0" y="0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Rectangle 44"/>
              <p:cNvSpPr>
                <a:spLocks noChangeArrowheads="1"/>
              </p:cNvSpPr>
              <p:nvPr/>
            </p:nvSpPr>
            <p:spPr bwMode="auto">
              <a:xfrm>
                <a:off x="8999538" y="2332038"/>
                <a:ext cx="241300" cy="61912"/>
              </a:xfrm>
              <a:prstGeom prst="rect">
                <a:avLst/>
              </a:pr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Rectangle 45"/>
              <p:cNvSpPr>
                <a:spLocks noChangeArrowheads="1"/>
              </p:cNvSpPr>
              <p:nvPr/>
            </p:nvSpPr>
            <p:spPr bwMode="auto">
              <a:xfrm>
                <a:off x="10231438" y="2332038"/>
                <a:ext cx="231775" cy="61912"/>
              </a:xfrm>
              <a:prstGeom prst="rect">
                <a:avLst/>
              </a:pr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Freeform 46"/>
              <p:cNvSpPr>
                <a:spLocks/>
              </p:cNvSpPr>
              <p:nvPr/>
            </p:nvSpPr>
            <p:spPr bwMode="auto">
              <a:xfrm>
                <a:off x="9947275" y="4819650"/>
                <a:ext cx="536575" cy="241300"/>
              </a:xfrm>
              <a:custGeom>
                <a:avLst/>
                <a:gdLst>
                  <a:gd name="T0" fmla="*/ 22 w 51"/>
                  <a:gd name="T1" fmla="*/ 0 h 23"/>
                  <a:gd name="T2" fmla="*/ 51 w 51"/>
                  <a:gd name="T3" fmla="*/ 23 h 23"/>
                  <a:gd name="T4" fmla="*/ 22 w 51"/>
                  <a:gd name="T5" fmla="*/ 23 h 23"/>
                  <a:gd name="T6" fmla="*/ 0 w 51"/>
                  <a:gd name="T7" fmla="*/ 23 h 23"/>
                  <a:gd name="T8" fmla="*/ 0 w 51"/>
                  <a:gd name="T9" fmla="*/ 0 h 23"/>
                  <a:gd name="T10" fmla="*/ 22 w 5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3">
                    <a:moveTo>
                      <a:pt x="22" y="0"/>
                    </a:moveTo>
                    <a:cubicBezTo>
                      <a:pt x="37" y="0"/>
                      <a:pt x="50" y="10"/>
                      <a:pt x="5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4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Freeform 47"/>
              <p:cNvSpPr>
                <a:spLocks/>
              </p:cNvSpPr>
              <p:nvPr/>
            </p:nvSpPr>
            <p:spPr bwMode="auto">
              <a:xfrm>
                <a:off x="9483725" y="1609725"/>
                <a:ext cx="515938" cy="366712"/>
              </a:xfrm>
              <a:custGeom>
                <a:avLst/>
                <a:gdLst>
                  <a:gd name="T0" fmla="*/ 0 w 49"/>
                  <a:gd name="T1" fmla="*/ 27 h 35"/>
                  <a:gd name="T2" fmla="*/ 26 w 49"/>
                  <a:gd name="T3" fmla="*/ 35 h 35"/>
                  <a:gd name="T4" fmla="*/ 49 w 49"/>
                  <a:gd name="T5" fmla="*/ 27 h 35"/>
                  <a:gd name="T6" fmla="*/ 49 w 49"/>
                  <a:gd name="T7" fmla="*/ 0 h 35"/>
                  <a:gd name="T8" fmla="*/ 0 w 49"/>
                  <a:gd name="T9" fmla="*/ 0 h 35"/>
                  <a:gd name="T10" fmla="*/ 0 w 49"/>
                  <a:gd name="T11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35">
                    <a:moveTo>
                      <a:pt x="0" y="27"/>
                    </a:moveTo>
                    <a:cubicBezTo>
                      <a:pt x="0" y="33"/>
                      <a:pt x="26" y="35"/>
                      <a:pt x="26" y="35"/>
                    </a:cubicBezTo>
                    <a:cubicBezTo>
                      <a:pt x="26" y="35"/>
                      <a:pt x="49" y="32"/>
                      <a:pt x="49" y="27"/>
                    </a:cubicBezTo>
                    <a:cubicBezTo>
                      <a:pt x="49" y="22"/>
                      <a:pt x="49" y="0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22"/>
                      <a:pt x="0" y="27"/>
                    </a:cubicBezTo>
                    <a:close/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Freeform 48"/>
              <p:cNvSpPr>
                <a:spLocks/>
              </p:cNvSpPr>
              <p:nvPr/>
            </p:nvSpPr>
            <p:spPr bwMode="auto">
              <a:xfrm>
                <a:off x="9483725" y="1609725"/>
                <a:ext cx="515938" cy="188912"/>
              </a:xfrm>
              <a:custGeom>
                <a:avLst/>
                <a:gdLst>
                  <a:gd name="T0" fmla="*/ 0 w 49"/>
                  <a:gd name="T1" fmla="*/ 14 h 18"/>
                  <a:gd name="T2" fmla="*/ 26 w 49"/>
                  <a:gd name="T3" fmla="*/ 18 h 18"/>
                  <a:gd name="T4" fmla="*/ 49 w 49"/>
                  <a:gd name="T5" fmla="*/ 14 h 18"/>
                  <a:gd name="T6" fmla="*/ 49 w 49"/>
                  <a:gd name="T7" fmla="*/ 0 h 18"/>
                  <a:gd name="T8" fmla="*/ 0 w 49"/>
                  <a:gd name="T9" fmla="*/ 0 h 18"/>
                  <a:gd name="T10" fmla="*/ 0 w 49"/>
                  <a:gd name="T11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18">
                    <a:moveTo>
                      <a:pt x="0" y="14"/>
                    </a:moveTo>
                    <a:cubicBezTo>
                      <a:pt x="0" y="16"/>
                      <a:pt x="26" y="18"/>
                      <a:pt x="26" y="18"/>
                    </a:cubicBezTo>
                    <a:cubicBezTo>
                      <a:pt x="26" y="18"/>
                      <a:pt x="49" y="16"/>
                      <a:pt x="49" y="14"/>
                    </a:cubicBezTo>
                    <a:cubicBezTo>
                      <a:pt x="49" y="11"/>
                      <a:pt x="49" y="0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1"/>
                      <a:pt x="0" y="14"/>
                    </a:cubicBezTo>
                    <a:close/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Freeform 49"/>
              <p:cNvSpPr>
                <a:spLocks/>
              </p:cNvSpPr>
              <p:nvPr/>
            </p:nvSpPr>
            <p:spPr bwMode="auto">
              <a:xfrm>
                <a:off x="9315450" y="554038"/>
                <a:ext cx="831850" cy="1139825"/>
              </a:xfrm>
              <a:custGeom>
                <a:avLst/>
                <a:gdLst>
                  <a:gd name="T0" fmla="*/ 77 w 79"/>
                  <a:gd name="T1" fmla="*/ 27 h 109"/>
                  <a:gd name="T2" fmla="*/ 62 w 79"/>
                  <a:gd name="T3" fmla="*/ 0 h 109"/>
                  <a:gd name="T4" fmla="*/ 20 w 79"/>
                  <a:gd name="T5" fmla="*/ 0 h 109"/>
                  <a:gd name="T6" fmla="*/ 7 w 79"/>
                  <a:gd name="T7" fmla="*/ 25 h 109"/>
                  <a:gd name="T8" fmla="*/ 7 w 79"/>
                  <a:gd name="T9" fmla="*/ 39 h 109"/>
                  <a:gd name="T10" fmla="*/ 0 w 79"/>
                  <a:gd name="T11" fmla="*/ 41 h 109"/>
                  <a:gd name="T12" fmla="*/ 0 w 79"/>
                  <a:gd name="T13" fmla="*/ 43 h 109"/>
                  <a:gd name="T14" fmla="*/ 0 w 79"/>
                  <a:gd name="T15" fmla="*/ 55 h 109"/>
                  <a:gd name="T16" fmla="*/ 1 w 79"/>
                  <a:gd name="T17" fmla="*/ 62 h 109"/>
                  <a:gd name="T18" fmla="*/ 1 w 79"/>
                  <a:gd name="T19" fmla="*/ 90 h 109"/>
                  <a:gd name="T20" fmla="*/ 45 w 79"/>
                  <a:gd name="T21" fmla="*/ 109 h 109"/>
                  <a:gd name="T22" fmla="*/ 79 w 79"/>
                  <a:gd name="T23" fmla="*/ 90 h 109"/>
                  <a:gd name="T24" fmla="*/ 79 w 79"/>
                  <a:gd name="T25" fmla="*/ 74 h 109"/>
                  <a:gd name="T26" fmla="*/ 77 w 79"/>
                  <a:gd name="T27" fmla="*/ 2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" h="109">
                    <a:moveTo>
                      <a:pt x="77" y="27"/>
                    </a:moveTo>
                    <a:cubicBezTo>
                      <a:pt x="77" y="24"/>
                      <a:pt x="71" y="0"/>
                      <a:pt x="6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2" y="0"/>
                      <a:pt x="7" y="17"/>
                      <a:pt x="7" y="25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7"/>
                      <a:pt x="0" y="51"/>
                      <a:pt x="0" y="55"/>
                    </a:cubicBezTo>
                    <a:cubicBezTo>
                      <a:pt x="0" y="57"/>
                      <a:pt x="0" y="60"/>
                      <a:pt x="1" y="62"/>
                    </a:cubicBezTo>
                    <a:cubicBezTo>
                      <a:pt x="1" y="61"/>
                      <a:pt x="1" y="90"/>
                      <a:pt x="1" y="90"/>
                    </a:cubicBezTo>
                    <a:cubicBezTo>
                      <a:pt x="6" y="109"/>
                      <a:pt x="32" y="109"/>
                      <a:pt x="45" y="109"/>
                    </a:cubicBezTo>
                    <a:cubicBezTo>
                      <a:pt x="58" y="109"/>
                      <a:pt x="76" y="103"/>
                      <a:pt x="79" y="9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79" y="74"/>
                      <a:pt x="79" y="34"/>
                      <a:pt x="77" y="27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Freeform 50"/>
              <p:cNvSpPr>
                <a:spLocks/>
              </p:cNvSpPr>
              <p:nvPr/>
            </p:nvSpPr>
            <p:spPr bwMode="auto">
              <a:xfrm>
                <a:off x="9663113" y="1411288"/>
                <a:ext cx="157163" cy="41275"/>
              </a:xfrm>
              <a:custGeom>
                <a:avLst/>
                <a:gdLst>
                  <a:gd name="T0" fmla="*/ 15 w 15"/>
                  <a:gd name="T1" fmla="*/ 0 h 4"/>
                  <a:gd name="T2" fmla="*/ 8 w 15"/>
                  <a:gd name="T3" fmla="*/ 4 h 4"/>
                  <a:gd name="T4" fmla="*/ 0 w 15"/>
                  <a:gd name="T5" fmla="*/ 0 h 4"/>
                  <a:gd name="T6" fmla="*/ 15 w 1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">
                    <a:moveTo>
                      <a:pt x="15" y="0"/>
                    </a:moveTo>
                    <a:cubicBezTo>
                      <a:pt x="15" y="2"/>
                      <a:pt x="12" y="4"/>
                      <a:pt x="8" y="4"/>
                    </a:cubicBezTo>
                    <a:cubicBezTo>
                      <a:pt x="3" y="4"/>
                      <a:pt x="0" y="2"/>
                      <a:pt x="0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Freeform 51"/>
              <p:cNvSpPr>
                <a:spLocks/>
              </p:cNvSpPr>
              <p:nvPr/>
            </p:nvSpPr>
            <p:spPr bwMode="auto">
              <a:xfrm>
                <a:off x="9324975" y="1192213"/>
                <a:ext cx="74613" cy="125412"/>
              </a:xfrm>
              <a:custGeom>
                <a:avLst/>
                <a:gdLst>
                  <a:gd name="T0" fmla="*/ 7 w 7"/>
                  <a:gd name="T1" fmla="*/ 0 h 12"/>
                  <a:gd name="T2" fmla="*/ 4 w 7"/>
                  <a:gd name="T3" fmla="*/ 4 h 12"/>
                  <a:gd name="T4" fmla="*/ 0 w 7"/>
                  <a:gd name="T5" fmla="*/ 8 h 12"/>
                  <a:gd name="T6" fmla="*/ 0 w 7"/>
                  <a:gd name="T7" fmla="*/ 12 h 12"/>
                  <a:gd name="T8" fmla="*/ 0 w 7"/>
                  <a:gd name="T9" fmla="*/ 12 h 12"/>
                  <a:gd name="T10" fmla="*/ 3 w 7"/>
                  <a:gd name="T11" fmla="*/ 11 h 12"/>
                  <a:gd name="T12" fmla="*/ 3 w 7"/>
                  <a:gd name="T13" fmla="*/ 11 h 12"/>
                  <a:gd name="T14" fmla="*/ 4 w 7"/>
                  <a:gd name="T15" fmla="*/ 10 h 12"/>
                  <a:gd name="T16" fmla="*/ 7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0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3" y="6"/>
                      <a:pt x="2" y="7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2" y="12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7" y="5"/>
                      <a:pt x="7" y="0"/>
                      <a:pt x="7" y="0"/>
                    </a:cubicBezTo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Freeform 52"/>
              <p:cNvSpPr>
                <a:spLocks/>
              </p:cNvSpPr>
              <p:nvPr/>
            </p:nvSpPr>
            <p:spPr bwMode="auto">
              <a:xfrm>
                <a:off x="9263063" y="449263"/>
                <a:ext cx="936625" cy="679450"/>
              </a:xfrm>
              <a:custGeom>
                <a:avLst/>
                <a:gdLst>
                  <a:gd name="T0" fmla="*/ 88 w 89"/>
                  <a:gd name="T1" fmla="*/ 29 h 65"/>
                  <a:gd name="T2" fmla="*/ 46 w 89"/>
                  <a:gd name="T3" fmla="*/ 0 h 65"/>
                  <a:gd name="T4" fmla="*/ 46 w 89"/>
                  <a:gd name="T5" fmla="*/ 0 h 65"/>
                  <a:gd name="T6" fmla="*/ 46 w 89"/>
                  <a:gd name="T7" fmla="*/ 0 h 65"/>
                  <a:gd name="T8" fmla="*/ 45 w 89"/>
                  <a:gd name="T9" fmla="*/ 0 h 65"/>
                  <a:gd name="T10" fmla="*/ 44 w 89"/>
                  <a:gd name="T11" fmla="*/ 0 h 65"/>
                  <a:gd name="T12" fmla="*/ 43 w 89"/>
                  <a:gd name="T13" fmla="*/ 0 h 65"/>
                  <a:gd name="T14" fmla="*/ 43 w 89"/>
                  <a:gd name="T15" fmla="*/ 0 h 65"/>
                  <a:gd name="T16" fmla="*/ 2 w 89"/>
                  <a:gd name="T17" fmla="*/ 29 h 65"/>
                  <a:gd name="T18" fmla="*/ 2 w 89"/>
                  <a:gd name="T19" fmla="*/ 52 h 65"/>
                  <a:gd name="T20" fmla="*/ 5 w 89"/>
                  <a:gd name="T21" fmla="*/ 54 h 65"/>
                  <a:gd name="T22" fmla="*/ 5 w 89"/>
                  <a:gd name="T23" fmla="*/ 54 h 65"/>
                  <a:gd name="T24" fmla="*/ 11 w 89"/>
                  <a:gd name="T25" fmla="*/ 65 h 65"/>
                  <a:gd name="T26" fmla="*/ 12 w 89"/>
                  <a:gd name="T27" fmla="*/ 34 h 65"/>
                  <a:gd name="T28" fmla="*/ 45 w 89"/>
                  <a:gd name="T29" fmla="*/ 16 h 65"/>
                  <a:gd name="T30" fmla="*/ 78 w 89"/>
                  <a:gd name="T31" fmla="*/ 34 h 65"/>
                  <a:gd name="T32" fmla="*/ 79 w 89"/>
                  <a:gd name="T33" fmla="*/ 65 h 65"/>
                  <a:gd name="T34" fmla="*/ 84 w 89"/>
                  <a:gd name="T35" fmla="*/ 54 h 65"/>
                  <a:gd name="T36" fmla="*/ 84 w 89"/>
                  <a:gd name="T37" fmla="*/ 54 h 65"/>
                  <a:gd name="T38" fmla="*/ 88 w 89"/>
                  <a:gd name="T39" fmla="*/ 52 h 65"/>
                  <a:gd name="T40" fmla="*/ 88 w 89"/>
                  <a:gd name="T41" fmla="*/ 2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65">
                    <a:moveTo>
                      <a:pt x="88" y="29"/>
                    </a:moveTo>
                    <a:cubicBezTo>
                      <a:pt x="86" y="11"/>
                      <a:pt x="71" y="1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1"/>
                      <a:pt x="4" y="11"/>
                      <a:pt x="2" y="29"/>
                    </a:cubicBezTo>
                    <a:cubicBezTo>
                      <a:pt x="1" y="33"/>
                      <a:pt x="0" y="52"/>
                      <a:pt x="2" y="52"/>
                    </a:cubicBezTo>
                    <a:cubicBezTo>
                      <a:pt x="3" y="53"/>
                      <a:pt x="5" y="54"/>
                      <a:pt x="5" y="54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9" y="56"/>
                      <a:pt x="11" y="60"/>
                      <a:pt x="11" y="65"/>
                    </a:cubicBezTo>
                    <a:cubicBezTo>
                      <a:pt x="11" y="65"/>
                      <a:pt x="12" y="51"/>
                      <a:pt x="12" y="34"/>
                    </a:cubicBezTo>
                    <a:cubicBezTo>
                      <a:pt x="12" y="24"/>
                      <a:pt x="25" y="16"/>
                      <a:pt x="45" y="16"/>
                    </a:cubicBezTo>
                    <a:cubicBezTo>
                      <a:pt x="65" y="16"/>
                      <a:pt x="78" y="24"/>
                      <a:pt x="78" y="34"/>
                    </a:cubicBezTo>
                    <a:cubicBezTo>
                      <a:pt x="78" y="51"/>
                      <a:pt x="79" y="65"/>
                      <a:pt x="79" y="65"/>
                    </a:cubicBezTo>
                    <a:cubicBezTo>
                      <a:pt x="79" y="60"/>
                      <a:pt x="81" y="56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7" y="53"/>
                      <a:pt x="88" y="52"/>
                    </a:cubicBezTo>
                    <a:cubicBezTo>
                      <a:pt x="89" y="52"/>
                      <a:pt x="89" y="33"/>
                      <a:pt x="88" y="2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Freeform 53"/>
              <p:cNvSpPr>
                <a:spLocks/>
              </p:cNvSpPr>
              <p:nvPr/>
            </p:nvSpPr>
            <p:spPr bwMode="auto">
              <a:xfrm>
                <a:off x="10072688" y="1192213"/>
                <a:ext cx="74613" cy="125412"/>
              </a:xfrm>
              <a:custGeom>
                <a:avLst/>
                <a:gdLst>
                  <a:gd name="T0" fmla="*/ 0 w 7"/>
                  <a:gd name="T1" fmla="*/ 0 h 12"/>
                  <a:gd name="T2" fmla="*/ 2 w 7"/>
                  <a:gd name="T3" fmla="*/ 4 h 12"/>
                  <a:gd name="T4" fmla="*/ 7 w 7"/>
                  <a:gd name="T5" fmla="*/ 8 h 12"/>
                  <a:gd name="T6" fmla="*/ 7 w 7"/>
                  <a:gd name="T7" fmla="*/ 12 h 12"/>
                  <a:gd name="T8" fmla="*/ 6 w 7"/>
                  <a:gd name="T9" fmla="*/ 12 h 12"/>
                  <a:gd name="T10" fmla="*/ 4 w 7"/>
                  <a:gd name="T11" fmla="*/ 11 h 12"/>
                  <a:gd name="T12" fmla="*/ 4 w 7"/>
                  <a:gd name="T13" fmla="*/ 11 h 12"/>
                  <a:gd name="T14" fmla="*/ 2 w 7"/>
                  <a:gd name="T15" fmla="*/ 10 h 12"/>
                  <a:gd name="T16" fmla="*/ 0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6"/>
                      <a:pt x="5" y="7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5" y="12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0"/>
                      <a:pt x="2" y="10"/>
                    </a:cubicBezTo>
                    <a:cubicBezTo>
                      <a:pt x="0" y="5"/>
                      <a:pt x="0" y="0"/>
                      <a:pt x="0" y="0"/>
                    </a:cubicBezTo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9220200" y="962025"/>
                <a:ext cx="188913" cy="323850"/>
              </a:xfrm>
              <a:custGeom>
                <a:avLst/>
                <a:gdLst>
                  <a:gd name="T0" fmla="*/ 16 w 18"/>
                  <a:gd name="T1" fmla="*/ 14 h 31"/>
                  <a:gd name="T2" fmla="*/ 12 w 18"/>
                  <a:gd name="T3" fmla="*/ 30 h 31"/>
                  <a:gd name="T4" fmla="*/ 2 w 18"/>
                  <a:gd name="T5" fmla="*/ 17 h 31"/>
                  <a:gd name="T6" fmla="*/ 5 w 18"/>
                  <a:gd name="T7" fmla="*/ 1 h 31"/>
                  <a:gd name="T8" fmla="*/ 16 w 18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16" y="14"/>
                    </a:moveTo>
                    <a:cubicBezTo>
                      <a:pt x="18" y="22"/>
                      <a:pt x="16" y="29"/>
                      <a:pt x="12" y="30"/>
                    </a:cubicBezTo>
                    <a:cubicBezTo>
                      <a:pt x="8" y="31"/>
                      <a:pt x="4" y="25"/>
                      <a:pt x="2" y="17"/>
                    </a:cubicBezTo>
                    <a:cubicBezTo>
                      <a:pt x="0" y="10"/>
                      <a:pt x="1" y="2"/>
                      <a:pt x="5" y="1"/>
                    </a:cubicBezTo>
                    <a:cubicBezTo>
                      <a:pt x="9" y="0"/>
                      <a:pt x="14" y="6"/>
                      <a:pt x="16" y="14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10063163" y="962025"/>
                <a:ext cx="188913" cy="323850"/>
              </a:xfrm>
              <a:custGeom>
                <a:avLst/>
                <a:gdLst>
                  <a:gd name="T0" fmla="*/ 2 w 18"/>
                  <a:gd name="T1" fmla="*/ 14 h 31"/>
                  <a:gd name="T2" fmla="*/ 5 w 18"/>
                  <a:gd name="T3" fmla="*/ 30 h 31"/>
                  <a:gd name="T4" fmla="*/ 16 w 18"/>
                  <a:gd name="T5" fmla="*/ 17 h 31"/>
                  <a:gd name="T6" fmla="*/ 12 w 18"/>
                  <a:gd name="T7" fmla="*/ 1 h 31"/>
                  <a:gd name="T8" fmla="*/ 2 w 18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2" y="14"/>
                    </a:moveTo>
                    <a:cubicBezTo>
                      <a:pt x="0" y="22"/>
                      <a:pt x="1" y="29"/>
                      <a:pt x="5" y="30"/>
                    </a:cubicBezTo>
                    <a:cubicBezTo>
                      <a:pt x="9" y="31"/>
                      <a:pt x="14" y="25"/>
                      <a:pt x="16" y="17"/>
                    </a:cubicBezTo>
                    <a:cubicBezTo>
                      <a:pt x="18" y="10"/>
                      <a:pt x="16" y="2"/>
                      <a:pt x="12" y="1"/>
                    </a:cubicBezTo>
                    <a:cubicBezTo>
                      <a:pt x="9" y="0"/>
                      <a:pt x="4" y="6"/>
                      <a:pt x="2" y="14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9388475" y="919163"/>
                <a:ext cx="1588" cy="42862"/>
              </a:xfrm>
              <a:prstGeom prst="rect">
                <a:avLst/>
              </a:pr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9378950" y="857250"/>
                <a:ext cx="704850" cy="428625"/>
              </a:xfrm>
              <a:custGeom>
                <a:avLst/>
                <a:gdLst>
                  <a:gd name="T0" fmla="*/ 34 w 67"/>
                  <a:gd name="T1" fmla="*/ 0 h 41"/>
                  <a:gd name="T2" fmla="*/ 34 w 67"/>
                  <a:gd name="T3" fmla="*/ 0 h 41"/>
                  <a:gd name="T4" fmla="*/ 1 w 67"/>
                  <a:gd name="T5" fmla="*/ 5 h 41"/>
                  <a:gd name="T6" fmla="*/ 1 w 67"/>
                  <a:gd name="T7" fmla="*/ 6 h 41"/>
                  <a:gd name="T8" fmla="*/ 1 w 67"/>
                  <a:gd name="T9" fmla="*/ 10 h 41"/>
                  <a:gd name="T10" fmla="*/ 1 w 67"/>
                  <a:gd name="T11" fmla="*/ 10 h 41"/>
                  <a:gd name="T12" fmla="*/ 0 w 67"/>
                  <a:gd name="T13" fmla="*/ 22 h 41"/>
                  <a:gd name="T14" fmla="*/ 1 w 67"/>
                  <a:gd name="T15" fmla="*/ 24 h 41"/>
                  <a:gd name="T16" fmla="*/ 2 w 67"/>
                  <a:gd name="T17" fmla="*/ 33 h 41"/>
                  <a:gd name="T18" fmla="*/ 2 w 67"/>
                  <a:gd name="T19" fmla="*/ 32 h 41"/>
                  <a:gd name="T20" fmla="*/ 1 w 67"/>
                  <a:gd name="T21" fmla="*/ 36 h 41"/>
                  <a:gd name="T22" fmla="*/ 5 w 67"/>
                  <a:gd name="T23" fmla="*/ 38 h 41"/>
                  <a:gd name="T24" fmla="*/ 24 w 67"/>
                  <a:gd name="T25" fmla="*/ 41 h 41"/>
                  <a:gd name="T26" fmla="*/ 26 w 67"/>
                  <a:gd name="T27" fmla="*/ 41 h 41"/>
                  <a:gd name="T28" fmla="*/ 30 w 67"/>
                  <a:gd name="T29" fmla="*/ 36 h 41"/>
                  <a:gd name="T30" fmla="*/ 32 w 67"/>
                  <a:gd name="T31" fmla="*/ 30 h 41"/>
                  <a:gd name="T32" fmla="*/ 32 w 67"/>
                  <a:gd name="T33" fmla="*/ 30 h 41"/>
                  <a:gd name="T34" fmla="*/ 32 w 67"/>
                  <a:gd name="T35" fmla="*/ 30 h 41"/>
                  <a:gd name="T36" fmla="*/ 34 w 67"/>
                  <a:gd name="T37" fmla="*/ 30 h 41"/>
                  <a:gd name="T38" fmla="*/ 35 w 67"/>
                  <a:gd name="T39" fmla="*/ 30 h 41"/>
                  <a:gd name="T40" fmla="*/ 35 w 67"/>
                  <a:gd name="T41" fmla="*/ 30 h 41"/>
                  <a:gd name="T42" fmla="*/ 35 w 67"/>
                  <a:gd name="T43" fmla="*/ 30 h 41"/>
                  <a:gd name="T44" fmla="*/ 37 w 67"/>
                  <a:gd name="T45" fmla="*/ 36 h 41"/>
                  <a:gd name="T46" fmla="*/ 41 w 67"/>
                  <a:gd name="T47" fmla="*/ 41 h 41"/>
                  <a:gd name="T48" fmla="*/ 43 w 67"/>
                  <a:gd name="T49" fmla="*/ 41 h 41"/>
                  <a:gd name="T50" fmla="*/ 62 w 67"/>
                  <a:gd name="T51" fmla="*/ 38 h 41"/>
                  <a:gd name="T52" fmla="*/ 66 w 67"/>
                  <a:gd name="T53" fmla="*/ 36 h 41"/>
                  <a:gd name="T54" fmla="*/ 66 w 67"/>
                  <a:gd name="T55" fmla="*/ 32 h 41"/>
                  <a:gd name="T56" fmla="*/ 66 w 67"/>
                  <a:gd name="T57" fmla="*/ 33 h 41"/>
                  <a:gd name="T58" fmla="*/ 67 w 67"/>
                  <a:gd name="T59" fmla="*/ 24 h 41"/>
                  <a:gd name="T60" fmla="*/ 67 w 67"/>
                  <a:gd name="T61" fmla="*/ 22 h 41"/>
                  <a:gd name="T62" fmla="*/ 67 w 67"/>
                  <a:gd name="T63" fmla="*/ 5 h 41"/>
                  <a:gd name="T64" fmla="*/ 34 w 67"/>
                  <a:gd name="T6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41"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29" y="0"/>
                      <a:pt x="11" y="0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5"/>
                      <a:pt x="0" y="19"/>
                      <a:pt x="0" y="22"/>
                    </a:cubicBezTo>
                    <a:cubicBezTo>
                      <a:pt x="0" y="23"/>
                      <a:pt x="1" y="23"/>
                      <a:pt x="1" y="24"/>
                    </a:cubicBezTo>
                    <a:cubicBezTo>
                      <a:pt x="2" y="27"/>
                      <a:pt x="2" y="30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4"/>
                      <a:pt x="1" y="36"/>
                    </a:cubicBezTo>
                    <a:cubicBezTo>
                      <a:pt x="2" y="37"/>
                      <a:pt x="3" y="38"/>
                      <a:pt x="5" y="38"/>
                    </a:cubicBezTo>
                    <a:cubicBezTo>
                      <a:pt x="13" y="40"/>
                      <a:pt x="21" y="41"/>
                      <a:pt x="24" y="41"/>
                    </a:cubicBezTo>
                    <a:cubicBezTo>
                      <a:pt x="25" y="41"/>
                      <a:pt x="26" y="41"/>
                      <a:pt x="26" y="41"/>
                    </a:cubicBezTo>
                    <a:cubicBezTo>
                      <a:pt x="29" y="40"/>
                      <a:pt x="30" y="38"/>
                      <a:pt x="30" y="36"/>
                    </a:cubicBezTo>
                    <a:cubicBezTo>
                      <a:pt x="30" y="34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3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7" y="34"/>
                      <a:pt x="37" y="36"/>
                    </a:cubicBezTo>
                    <a:cubicBezTo>
                      <a:pt x="37" y="38"/>
                      <a:pt x="38" y="40"/>
                      <a:pt x="41" y="41"/>
                    </a:cubicBezTo>
                    <a:cubicBezTo>
                      <a:pt x="41" y="41"/>
                      <a:pt x="42" y="41"/>
                      <a:pt x="43" y="41"/>
                    </a:cubicBezTo>
                    <a:cubicBezTo>
                      <a:pt x="46" y="41"/>
                      <a:pt x="54" y="40"/>
                      <a:pt x="62" y="38"/>
                    </a:cubicBezTo>
                    <a:cubicBezTo>
                      <a:pt x="64" y="38"/>
                      <a:pt x="65" y="37"/>
                      <a:pt x="66" y="36"/>
                    </a:cubicBezTo>
                    <a:cubicBezTo>
                      <a:pt x="66" y="34"/>
                      <a:pt x="66" y="32"/>
                      <a:pt x="66" y="32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0"/>
                      <a:pt x="66" y="27"/>
                      <a:pt x="67" y="24"/>
                    </a:cubicBezTo>
                    <a:cubicBezTo>
                      <a:pt x="67" y="23"/>
                      <a:pt x="67" y="23"/>
                      <a:pt x="67" y="22"/>
                    </a:cubicBezTo>
                    <a:cubicBezTo>
                      <a:pt x="67" y="18"/>
                      <a:pt x="67" y="12"/>
                      <a:pt x="67" y="5"/>
                    </a:cubicBezTo>
                    <a:cubicBezTo>
                      <a:pt x="57" y="0"/>
                      <a:pt x="38" y="0"/>
                      <a:pt x="34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9388475" y="1192213"/>
                <a:ext cx="11113" cy="41275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1 h 4"/>
                  <a:gd name="T4" fmla="*/ 0 w 1"/>
                  <a:gd name="T5" fmla="*/ 4 h 4"/>
                  <a:gd name="T6" fmla="*/ 0 w 1"/>
                  <a:gd name="T7" fmla="*/ 4 h 4"/>
                  <a:gd name="T8" fmla="*/ 1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2"/>
                      <a:pt x="1" y="0"/>
                      <a:pt x="1" y="0"/>
                    </a:cubicBezTo>
                  </a:path>
                </a:pathLst>
              </a:custGeom>
              <a:solidFill>
                <a:srgbClr val="21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Freeform 59"/>
              <p:cNvSpPr>
                <a:spLocks noEditPoints="1"/>
              </p:cNvSpPr>
              <p:nvPr/>
            </p:nvSpPr>
            <p:spPr bwMode="auto">
              <a:xfrm>
                <a:off x="9324975" y="909638"/>
                <a:ext cx="811213" cy="177800"/>
              </a:xfrm>
              <a:custGeom>
                <a:avLst/>
                <a:gdLst>
                  <a:gd name="T0" fmla="*/ 72 w 77"/>
                  <a:gd name="T1" fmla="*/ 0 h 17"/>
                  <a:gd name="T2" fmla="*/ 72 w 77"/>
                  <a:gd name="T3" fmla="*/ 17 h 17"/>
                  <a:gd name="T4" fmla="*/ 77 w 77"/>
                  <a:gd name="T5" fmla="*/ 9 h 17"/>
                  <a:gd name="T6" fmla="*/ 77 w 77"/>
                  <a:gd name="T7" fmla="*/ 3 h 17"/>
                  <a:gd name="T8" fmla="*/ 72 w 77"/>
                  <a:gd name="T9" fmla="*/ 0 h 17"/>
                  <a:gd name="T10" fmla="*/ 6 w 77"/>
                  <a:gd name="T11" fmla="*/ 0 h 17"/>
                  <a:gd name="T12" fmla="*/ 0 w 77"/>
                  <a:gd name="T13" fmla="*/ 3 h 17"/>
                  <a:gd name="T14" fmla="*/ 0 w 77"/>
                  <a:gd name="T15" fmla="*/ 8 h 17"/>
                  <a:gd name="T16" fmla="*/ 5 w 77"/>
                  <a:gd name="T17" fmla="*/ 17 h 17"/>
                  <a:gd name="T18" fmla="*/ 6 w 77"/>
                  <a:gd name="T19" fmla="*/ 5 h 17"/>
                  <a:gd name="T20" fmla="*/ 6 w 77"/>
                  <a:gd name="T21" fmla="*/ 1 h 17"/>
                  <a:gd name="T22" fmla="*/ 6 w 77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7">
                    <a:moveTo>
                      <a:pt x="72" y="0"/>
                    </a:moveTo>
                    <a:cubicBezTo>
                      <a:pt x="72" y="7"/>
                      <a:pt x="72" y="13"/>
                      <a:pt x="72" y="17"/>
                    </a:cubicBezTo>
                    <a:cubicBezTo>
                      <a:pt x="73" y="14"/>
                      <a:pt x="75" y="11"/>
                      <a:pt x="77" y="9"/>
                    </a:cubicBezTo>
                    <a:cubicBezTo>
                      <a:pt x="77" y="5"/>
                      <a:pt x="77" y="3"/>
                      <a:pt x="77" y="3"/>
                    </a:cubicBezTo>
                    <a:cubicBezTo>
                      <a:pt x="76" y="2"/>
                      <a:pt x="74" y="1"/>
                      <a:pt x="72" y="0"/>
                    </a:cubicBezTo>
                    <a:moveTo>
                      <a:pt x="6" y="0"/>
                    </a:moveTo>
                    <a:cubicBezTo>
                      <a:pt x="3" y="0"/>
                      <a:pt x="2" y="1"/>
                      <a:pt x="0" y="3"/>
                    </a:cubicBezTo>
                    <a:cubicBezTo>
                      <a:pt x="0" y="3"/>
                      <a:pt x="0" y="5"/>
                      <a:pt x="0" y="8"/>
                    </a:cubicBezTo>
                    <a:cubicBezTo>
                      <a:pt x="2" y="10"/>
                      <a:pt x="4" y="13"/>
                      <a:pt x="5" y="17"/>
                    </a:cubicBezTo>
                    <a:cubicBezTo>
                      <a:pt x="5" y="14"/>
                      <a:pt x="5" y="10"/>
                      <a:pt x="6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10072688" y="1192213"/>
                <a:ext cx="11113" cy="41275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4 h 4"/>
                  <a:gd name="T4" fmla="*/ 1 w 1"/>
                  <a:gd name="T5" fmla="*/ 4 h 4"/>
                  <a:gd name="T6" fmla="*/ 0 w 1"/>
                  <a:gd name="T7" fmla="*/ 1 h 4"/>
                  <a:gd name="T8" fmla="*/ 0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1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Freeform 61"/>
              <p:cNvSpPr>
                <a:spLocks/>
              </p:cNvSpPr>
              <p:nvPr/>
            </p:nvSpPr>
            <p:spPr bwMode="auto">
              <a:xfrm>
                <a:off x="9324975" y="992188"/>
                <a:ext cx="74613" cy="241300"/>
              </a:xfrm>
              <a:custGeom>
                <a:avLst/>
                <a:gdLst>
                  <a:gd name="T0" fmla="*/ 0 w 7"/>
                  <a:gd name="T1" fmla="*/ 0 h 23"/>
                  <a:gd name="T2" fmla="*/ 6 w 7"/>
                  <a:gd name="T3" fmla="*/ 23 h 23"/>
                  <a:gd name="T4" fmla="*/ 7 w 7"/>
                  <a:gd name="T5" fmla="*/ 20 h 23"/>
                  <a:gd name="T6" fmla="*/ 6 w 7"/>
                  <a:gd name="T7" fmla="*/ 11 h 23"/>
                  <a:gd name="T8" fmla="*/ 5 w 7"/>
                  <a:gd name="T9" fmla="*/ 9 h 23"/>
                  <a:gd name="T10" fmla="*/ 0 w 7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3">
                    <a:moveTo>
                      <a:pt x="0" y="0"/>
                    </a:moveTo>
                    <a:cubicBezTo>
                      <a:pt x="0" y="7"/>
                      <a:pt x="1" y="18"/>
                      <a:pt x="6" y="23"/>
                    </a:cubicBezTo>
                    <a:cubicBezTo>
                      <a:pt x="6" y="22"/>
                      <a:pt x="6" y="21"/>
                      <a:pt x="7" y="20"/>
                    </a:cubicBezTo>
                    <a:cubicBezTo>
                      <a:pt x="7" y="17"/>
                      <a:pt x="7" y="14"/>
                      <a:pt x="6" y="11"/>
                    </a:cubicBezTo>
                    <a:cubicBezTo>
                      <a:pt x="6" y="10"/>
                      <a:pt x="5" y="10"/>
                      <a:pt x="5" y="9"/>
                    </a:cubicBezTo>
                    <a:cubicBezTo>
                      <a:pt x="4" y="5"/>
                      <a:pt x="2" y="2"/>
                      <a:pt x="0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10072688" y="1003300"/>
                <a:ext cx="63500" cy="230187"/>
              </a:xfrm>
              <a:custGeom>
                <a:avLst/>
                <a:gdLst>
                  <a:gd name="T0" fmla="*/ 6 w 6"/>
                  <a:gd name="T1" fmla="*/ 0 h 22"/>
                  <a:gd name="T2" fmla="*/ 1 w 6"/>
                  <a:gd name="T3" fmla="*/ 8 h 22"/>
                  <a:gd name="T4" fmla="*/ 1 w 6"/>
                  <a:gd name="T5" fmla="*/ 10 h 22"/>
                  <a:gd name="T6" fmla="*/ 0 w 6"/>
                  <a:gd name="T7" fmla="*/ 19 h 22"/>
                  <a:gd name="T8" fmla="*/ 1 w 6"/>
                  <a:gd name="T9" fmla="*/ 22 h 22"/>
                  <a:gd name="T10" fmla="*/ 6 w 6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2">
                    <a:moveTo>
                      <a:pt x="6" y="0"/>
                    </a:moveTo>
                    <a:cubicBezTo>
                      <a:pt x="4" y="2"/>
                      <a:pt x="2" y="5"/>
                      <a:pt x="1" y="8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0" y="13"/>
                      <a:pt x="0" y="16"/>
                      <a:pt x="0" y="19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5" y="17"/>
                      <a:pt x="6" y="6"/>
                      <a:pt x="6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Freeform 63"/>
              <p:cNvSpPr>
                <a:spLocks/>
              </p:cNvSpPr>
              <p:nvPr/>
            </p:nvSpPr>
            <p:spPr bwMode="auto">
              <a:xfrm>
                <a:off x="9304338" y="857250"/>
                <a:ext cx="852488" cy="134937"/>
              </a:xfrm>
              <a:custGeom>
                <a:avLst/>
                <a:gdLst>
                  <a:gd name="T0" fmla="*/ 0 w 81"/>
                  <a:gd name="T1" fmla="*/ 13 h 13"/>
                  <a:gd name="T2" fmla="*/ 41 w 81"/>
                  <a:gd name="T3" fmla="*/ 5 h 13"/>
                  <a:gd name="T4" fmla="*/ 81 w 81"/>
                  <a:gd name="T5" fmla="*/ 13 h 13"/>
                  <a:gd name="T6" fmla="*/ 81 w 81"/>
                  <a:gd name="T7" fmla="*/ 8 h 13"/>
                  <a:gd name="T8" fmla="*/ 40 w 81"/>
                  <a:gd name="T9" fmla="*/ 0 h 13"/>
                  <a:gd name="T10" fmla="*/ 0 w 81"/>
                  <a:gd name="T11" fmla="*/ 8 h 13"/>
                  <a:gd name="T12" fmla="*/ 0 w 81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3">
                    <a:moveTo>
                      <a:pt x="0" y="13"/>
                    </a:moveTo>
                    <a:cubicBezTo>
                      <a:pt x="8" y="5"/>
                      <a:pt x="35" y="5"/>
                      <a:pt x="41" y="5"/>
                    </a:cubicBezTo>
                    <a:cubicBezTo>
                      <a:pt x="47" y="5"/>
                      <a:pt x="73" y="5"/>
                      <a:pt x="81" y="13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72" y="1"/>
                      <a:pt x="46" y="0"/>
                      <a:pt x="40" y="0"/>
                    </a:cubicBezTo>
                    <a:cubicBezTo>
                      <a:pt x="34" y="0"/>
                      <a:pt x="8" y="1"/>
                      <a:pt x="0" y="8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09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527800" y="3994753"/>
              <a:ext cx="3240121" cy="2863247"/>
              <a:chOff x="7045326" y="4452083"/>
              <a:chExt cx="2722595" cy="2405917"/>
            </a:xfrm>
          </p:grpSpPr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7045326" y="5357845"/>
                <a:ext cx="2124953" cy="148747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Rectangle 22"/>
              <p:cNvSpPr>
                <a:spLocks noChangeArrowheads="1"/>
              </p:cNvSpPr>
              <p:nvPr/>
            </p:nvSpPr>
            <p:spPr bwMode="auto">
              <a:xfrm>
                <a:off x="8431858" y="5498622"/>
                <a:ext cx="140777" cy="1359378"/>
              </a:xfrm>
              <a:prstGeom prst="rect">
                <a:avLst/>
              </a:pr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Freeform 23"/>
              <p:cNvSpPr>
                <a:spLocks/>
              </p:cNvSpPr>
              <p:nvPr/>
            </p:nvSpPr>
            <p:spPr bwMode="auto">
              <a:xfrm>
                <a:off x="7045326" y="5498622"/>
                <a:ext cx="2124953" cy="1359378"/>
              </a:xfrm>
              <a:custGeom>
                <a:avLst/>
                <a:gdLst>
                  <a:gd name="T0" fmla="*/ 0 w 800"/>
                  <a:gd name="T1" fmla="*/ 477 h 477"/>
                  <a:gd name="T2" fmla="*/ 50 w 800"/>
                  <a:gd name="T3" fmla="*/ 477 h 477"/>
                  <a:gd name="T4" fmla="*/ 50 w 800"/>
                  <a:gd name="T5" fmla="*/ 50 h 477"/>
                  <a:gd name="T6" fmla="*/ 800 w 800"/>
                  <a:gd name="T7" fmla="*/ 50 h 477"/>
                  <a:gd name="T8" fmla="*/ 800 w 800"/>
                  <a:gd name="T9" fmla="*/ 0 h 477"/>
                  <a:gd name="T10" fmla="*/ 0 w 800"/>
                  <a:gd name="T11" fmla="*/ 0 h 477"/>
                  <a:gd name="T12" fmla="*/ 0 w 800"/>
                  <a:gd name="T13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800" y="50"/>
                    </a:lnTo>
                    <a:lnTo>
                      <a:pt x="800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8822317" y="5357845"/>
                <a:ext cx="945604" cy="148747"/>
              </a:xfrm>
              <a:prstGeom prst="rect">
                <a:avLst/>
              </a:pr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8822317" y="5498622"/>
                <a:ext cx="945604" cy="1359378"/>
              </a:xfrm>
              <a:custGeom>
                <a:avLst/>
                <a:gdLst>
                  <a:gd name="T0" fmla="*/ 0 w 356"/>
                  <a:gd name="T1" fmla="*/ 477 h 477"/>
                  <a:gd name="T2" fmla="*/ 50 w 356"/>
                  <a:gd name="T3" fmla="*/ 477 h 477"/>
                  <a:gd name="T4" fmla="*/ 50 w 356"/>
                  <a:gd name="T5" fmla="*/ 50 h 477"/>
                  <a:gd name="T6" fmla="*/ 303 w 356"/>
                  <a:gd name="T7" fmla="*/ 50 h 477"/>
                  <a:gd name="T8" fmla="*/ 303 w 356"/>
                  <a:gd name="T9" fmla="*/ 477 h 477"/>
                  <a:gd name="T10" fmla="*/ 356 w 356"/>
                  <a:gd name="T11" fmla="*/ 477 h 477"/>
                  <a:gd name="T12" fmla="*/ 356 w 356"/>
                  <a:gd name="T13" fmla="*/ 0 h 477"/>
                  <a:gd name="T14" fmla="*/ 0 w 356"/>
                  <a:gd name="T15" fmla="*/ 0 h 477"/>
                  <a:gd name="T16" fmla="*/ 0 w 356"/>
                  <a:gd name="T17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303" y="50"/>
                    </a:lnTo>
                    <a:lnTo>
                      <a:pt x="303" y="477"/>
                    </a:lnTo>
                    <a:lnTo>
                      <a:pt x="356" y="477"/>
                    </a:lnTo>
                    <a:lnTo>
                      <a:pt x="356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Freeform 26"/>
              <p:cNvSpPr>
                <a:spLocks/>
              </p:cNvSpPr>
              <p:nvPr/>
            </p:nvSpPr>
            <p:spPr bwMode="auto">
              <a:xfrm>
                <a:off x="8697477" y="5233003"/>
                <a:ext cx="783576" cy="132810"/>
              </a:xfrm>
              <a:custGeom>
                <a:avLst/>
                <a:gdLst>
                  <a:gd name="T0" fmla="*/ 9 w 106"/>
                  <a:gd name="T1" fmla="*/ 0 h 18"/>
                  <a:gd name="T2" fmla="*/ 61 w 106"/>
                  <a:gd name="T3" fmla="*/ 0 h 18"/>
                  <a:gd name="T4" fmla="*/ 98 w 106"/>
                  <a:gd name="T5" fmla="*/ 7 h 18"/>
                  <a:gd name="T6" fmla="*/ 105 w 106"/>
                  <a:gd name="T7" fmla="*/ 17 h 18"/>
                  <a:gd name="T8" fmla="*/ 69 w 106"/>
                  <a:gd name="T9" fmla="*/ 11 h 18"/>
                  <a:gd name="T10" fmla="*/ 59 w 106"/>
                  <a:gd name="T11" fmla="*/ 17 h 18"/>
                  <a:gd name="T12" fmla="*/ 7 w 106"/>
                  <a:gd name="T13" fmla="*/ 17 h 18"/>
                  <a:gd name="T14" fmla="*/ 0 w 106"/>
                  <a:gd name="T15" fmla="*/ 8 h 18"/>
                  <a:gd name="T16" fmla="*/ 0 w 106"/>
                  <a:gd name="T17" fmla="*/ 8 h 18"/>
                  <a:gd name="T18" fmla="*/ 9 w 106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">
                    <a:moveTo>
                      <a:pt x="9" y="0"/>
                    </a:moveTo>
                    <a:cubicBezTo>
                      <a:pt x="18" y="0"/>
                      <a:pt x="61" y="0"/>
                      <a:pt x="61" y="0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103" y="8"/>
                      <a:pt x="106" y="12"/>
                      <a:pt x="105" y="17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8" y="15"/>
                      <a:pt x="63" y="18"/>
                      <a:pt x="59" y="17"/>
                    </a:cubicBezTo>
                    <a:cubicBezTo>
                      <a:pt x="59" y="17"/>
                      <a:pt x="13" y="17"/>
                      <a:pt x="7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27"/>
              <p:cNvSpPr>
                <a:spLocks/>
              </p:cNvSpPr>
              <p:nvPr/>
            </p:nvSpPr>
            <p:spPr bwMode="auto">
              <a:xfrm>
                <a:off x="9082624" y="5217066"/>
                <a:ext cx="390459" cy="148747"/>
              </a:xfrm>
              <a:custGeom>
                <a:avLst/>
                <a:gdLst>
                  <a:gd name="T0" fmla="*/ 0 w 53"/>
                  <a:gd name="T1" fmla="*/ 10 h 20"/>
                  <a:gd name="T2" fmla="*/ 10 w 53"/>
                  <a:gd name="T3" fmla="*/ 2 h 20"/>
                  <a:gd name="T4" fmla="*/ 46 w 53"/>
                  <a:gd name="T5" fmla="*/ 9 h 20"/>
                  <a:gd name="T6" fmla="*/ 51 w 53"/>
                  <a:gd name="T7" fmla="*/ 13 h 20"/>
                  <a:gd name="T8" fmla="*/ 53 w 53"/>
                  <a:gd name="T9" fmla="*/ 19 h 20"/>
                  <a:gd name="T10" fmla="*/ 17 w 53"/>
                  <a:gd name="T11" fmla="*/ 13 h 20"/>
                  <a:gd name="T12" fmla="*/ 7 w 53"/>
                  <a:gd name="T13" fmla="*/ 19 h 20"/>
                  <a:gd name="T14" fmla="*/ 0 w 53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20">
                    <a:moveTo>
                      <a:pt x="0" y="10"/>
                    </a:moveTo>
                    <a:cubicBezTo>
                      <a:pt x="0" y="10"/>
                      <a:pt x="0" y="0"/>
                      <a:pt x="10" y="2"/>
                    </a:cubicBezTo>
                    <a:cubicBezTo>
                      <a:pt x="16" y="3"/>
                      <a:pt x="35" y="7"/>
                      <a:pt x="46" y="9"/>
                    </a:cubicBezTo>
                    <a:cubicBezTo>
                      <a:pt x="48" y="9"/>
                      <a:pt x="50" y="11"/>
                      <a:pt x="51" y="13"/>
                    </a:cubicBezTo>
                    <a:cubicBezTo>
                      <a:pt x="53" y="15"/>
                      <a:pt x="53" y="17"/>
                      <a:pt x="53" y="1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7"/>
                      <a:pt x="11" y="20"/>
                      <a:pt x="7" y="19"/>
                    </a:cubicBezTo>
                    <a:cubicBezTo>
                      <a:pt x="3" y="19"/>
                      <a:pt x="0" y="15"/>
                      <a:pt x="0" y="10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Oval 28"/>
              <p:cNvSpPr>
                <a:spLocks noChangeArrowheads="1"/>
              </p:cNvSpPr>
              <p:nvPr/>
            </p:nvSpPr>
            <p:spPr bwMode="auto">
              <a:xfrm>
                <a:off x="9103873" y="5254252"/>
                <a:ext cx="82341" cy="87655"/>
              </a:xfrm>
              <a:prstGeom prst="ellipse">
                <a:avLst/>
              </a:pr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Freeform 29"/>
              <p:cNvSpPr>
                <a:spLocks/>
              </p:cNvSpPr>
              <p:nvPr/>
            </p:nvSpPr>
            <p:spPr bwMode="auto">
              <a:xfrm>
                <a:off x="8801067" y="4452083"/>
                <a:ext cx="244370" cy="913730"/>
              </a:xfrm>
              <a:custGeom>
                <a:avLst/>
                <a:gdLst>
                  <a:gd name="T0" fmla="*/ 12 w 33"/>
                  <a:gd name="T1" fmla="*/ 1 h 124"/>
                  <a:gd name="T2" fmla="*/ 20 w 33"/>
                  <a:gd name="T3" fmla="*/ 11 h 124"/>
                  <a:gd name="T4" fmla="*/ 31 w 33"/>
                  <a:gd name="T5" fmla="*/ 111 h 124"/>
                  <a:gd name="T6" fmla="*/ 24 w 33"/>
                  <a:gd name="T7" fmla="*/ 123 h 124"/>
                  <a:gd name="T8" fmla="*/ 14 w 33"/>
                  <a:gd name="T9" fmla="*/ 123 h 124"/>
                  <a:gd name="T10" fmla="*/ 0 w 33"/>
                  <a:gd name="T11" fmla="*/ 0 h 124"/>
                  <a:gd name="T12" fmla="*/ 12 w 33"/>
                  <a:gd name="T13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24">
                    <a:moveTo>
                      <a:pt x="12" y="1"/>
                    </a:moveTo>
                    <a:cubicBezTo>
                      <a:pt x="16" y="1"/>
                      <a:pt x="20" y="4"/>
                      <a:pt x="20" y="11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33" y="119"/>
                      <a:pt x="29" y="124"/>
                      <a:pt x="24" y="123"/>
                    </a:cubicBezTo>
                    <a:cubicBezTo>
                      <a:pt x="14" y="123"/>
                      <a:pt x="14" y="123"/>
                      <a:pt x="14" y="1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Freeform 30"/>
              <p:cNvSpPr>
                <a:spLocks/>
              </p:cNvSpPr>
              <p:nvPr/>
            </p:nvSpPr>
            <p:spPr bwMode="auto">
              <a:xfrm>
                <a:off x="7820934" y="4452083"/>
                <a:ext cx="1142162" cy="905762"/>
              </a:xfrm>
              <a:custGeom>
                <a:avLst/>
                <a:gdLst>
                  <a:gd name="T0" fmla="*/ 9 w 155"/>
                  <a:gd name="T1" fmla="*/ 0 h 123"/>
                  <a:gd name="T2" fmla="*/ 132 w 155"/>
                  <a:gd name="T3" fmla="*/ 0 h 123"/>
                  <a:gd name="T4" fmla="*/ 142 w 155"/>
                  <a:gd name="T5" fmla="*/ 9 h 123"/>
                  <a:gd name="T6" fmla="*/ 154 w 155"/>
                  <a:gd name="T7" fmla="*/ 112 h 123"/>
                  <a:gd name="T8" fmla="*/ 144 w 155"/>
                  <a:gd name="T9" fmla="*/ 123 h 123"/>
                  <a:gd name="T10" fmla="*/ 21 w 155"/>
                  <a:gd name="T11" fmla="*/ 123 h 123"/>
                  <a:gd name="T12" fmla="*/ 13 w 155"/>
                  <a:gd name="T13" fmla="*/ 116 h 123"/>
                  <a:gd name="T14" fmla="*/ 1 w 155"/>
                  <a:gd name="T15" fmla="*/ 10 h 123"/>
                  <a:gd name="T16" fmla="*/ 9 w 155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23">
                    <a:moveTo>
                      <a:pt x="9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2" y="4"/>
                      <a:pt x="142" y="9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5" y="118"/>
                      <a:pt x="150" y="123"/>
                      <a:pt x="144" y="123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17" y="123"/>
                      <a:pt x="13" y="120"/>
                      <a:pt x="13" y="11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5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Freeform 31"/>
              <p:cNvSpPr>
                <a:spLocks/>
              </p:cNvSpPr>
              <p:nvPr/>
            </p:nvSpPr>
            <p:spPr bwMode="auto">
              <a:xfrm>
                <a:off x="8174206" y="4871761"/>
                <a:ext cx="435615" cy="74373"/>
              </a:xfrm>
              <a:custGeom>
                <a:avLst/>
                <a:gdLst>
                  <a:gd name="T0" fmla="*/ 59 w 59"/>
                  <a:gd name="T1" fmla="*/ 5 h 10"/>
                  <a:gd name="T2" fmla="*/ 54 w 59"/>
                  <a:gd name="T3" fmla="*/ 10 h 10"/>
                  <a:gd name="T4" fmla="*/ 5 w 59"/>
                  <a:gd name="T5" fmla="*/ 10 h 10"/>
                  <a:gd name="T6" fmla="*/ 0 w 59"/>
                  <a:gd name="T7" fmla="*/ 5 h 10"/>
                  <a:gd name="T8" fmla="*/ 0 w 59"/>
                  <a:gd name="T9" fmla="*/ 5 h 10"/>
                  <a:gd name="T10" fmla="*/ 5 w 59"/>
                  <a:gd name="T11" fmla="*/ 0 h 10"/>
                  <a:gd name="T12" fmla="*/ 54 w 59"/>
                  <a:gd name="T13" fmla="*/ 0 h 10"/>
                  <a:gd name="T14" fmla="*/ 59 w 59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10">
                    <a:moveTo>
                      <a:pt x="59" y="5"/>
                    </a:moveTo>
                    <a:cubicBezTo>
                      <a:pt x="59" y="8"/>
                      <a:pt x="56" y="10"/>
                      <a:pt x="5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9" y="2"/>
                      <a:pt x="59" y="5"/>
                    </a:cubicBezTo>
                    <a:close/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091976" y="4361890"/>
              <a:ext cx="1909524" cy="2419674"/>
              <a:chOff x="10091976" y="4967384"/>
              <a:chExt cx="1431688" cy="1814179"/>
            </a:xfrm>
          </p:grpSpPr>
          <p:sp>
            <p:nvSpPr>
              <p:cNvPr id="12" name="Rectangle 32"/>
              <p:cNvSpPr>
                <a:spLocks noChangeArrowheads="1"/>
              </p:cNvSpPr>
              <p:nvPr/>
            </p:nvSpPr>
            <p:spPr bwMode="auto">
              <a:xfrm>
                <a:off x="11066799" y="6595630"/>
                <a:ext cx="37187" cy="12484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33"/>
              <p:cNvSpPr>
                <a:spLocks noChangeArrowheads="1"/>
              </p:cNvSpPr>
              <p:nvPr/>
            </p:nvSpPr>
            <p:spPr bwMode="auto">
              <a:xfrm>
                <a:off x="10431969" y="6595630"/>
                <a:ext cx="37187" cy="12484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Freeform 34"/>
              <p:cNvSpPr>
                <a:spLocks/>
              </p:cNvSpPr>
              <p:nvPr/>
            </p:nvSpPr>
            <p:spPr bwMode="auto">
              <a:xfrm>
                <a:off x="10771961" y="6500007"/>
                <a:ext cx="377179" cy="140779"/>
              </a:xfrm>
              <a:custGeom>
                <a:avLst/>
                <a:gdLst>
                  <a:gd name="T0" fmla="*/ 0 w 142"/>
                  <a:gd name="T1" fmla="*/ 11 h 53"/>
                  <a:gd name="T2" fmla="*/ 3 w 142"/>
                  <a:gd name="T3" fmla="*/ 0 h 53"/>
                  <a:gd name="T4" fmla="*/ 142 w 142"/>
                  <a:gd name="T5" fmla="*/ 28 h 53"/>
                  <a:gd name="T6" fmla="*/ 142 w 142"/>
                  <a:gd name="T7" fmla="*/ 53 h 53"/>
                  <a:gd name="T8" fmla="*/ 0 w 142"/>
                  <a:gd name="T9" fmla="*/ 22 h 53"/>
                  <a:gd name="T10" fmla="*/ 3 w 142"/>
                  <a:gd name="T11" fmla="*/ 22 h 53"/>
                  <a:gd name="T12" fmla="*/ 0 w 142"/>
                  <a:gd name="T13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53">
                    <a:moveTo>
                      <a:pt x="0" y="11"/>
                    </a:moveTo>
                    <a:lnTo>
                      <a:pt x="3" y="0"/>
                    </a:lnTo>
                    <a:lnTo>
                      <a:pt x="142" y="28"/>
                    </a:lnTo>
                    <a:lnTo>
                      <a:pt x="142" y="53"/>
                    </a:lnTo>
                    <a:lnTo>
                      <a:pt x="0" y="22"/>
                    </a:lnTo>
                    <a:lnTo>
                      <a:pt x="3" y="22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Freeform 35"/>
              <p:cNvSpPr>
                <a:spLocks/>
              </p:cNvSpPr>
              <p:nvPr/>
            </p:nvSpPr>
            <p:spPr bwMode="auto">
              <a:xfrm>
                <a:off x="10386814" y="6500007"/>
                <a:ext cx="385147" cy="140779"/>
              </a:xfrm>
              <a:custGeom>
                <a:avLst/>
                <a:gdLst>
                  <a:gd name="T0" fmla="*/ 142 w 145"/>
                  <a:gd name="T1" fmla="*/ 0 h 53"/>
                  <a:gd name="T2" fmla="*/ 145 w 145"/>
                  <a:gd name="T3" fmla="*/ 11 h 53"/>
                  <a:gd name="T4" fmla="*/ 142 w 145"/>
                  <a:gd name="T5" fmla="*/ 22 h 53"/>
                  <a:gd name="T6" fmla="*/ 145 w 145"/>
                  <a:gd name="T7" fmla="*/ 22 h 53"/>
                  <a:gd name="T8" fmla="*/ 0 w 145"/>
                  <a:gd name="T9" fmla="*/ 53 h 53"/>
                  <a:gd name="T10" fmla="*/ 0 w 145"/>
                  <a:gd name="T11" fmla="*/ 28 h 53"/>
                  <a:gd name="T12" fmla="*/ 142 w 145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3">
                    <a:moveTo>
                      <a:pt x="142" y="0"/>
                    </a:moveTo>
                    <a:lnTo>
                      <a:pt x="145" y="11"/>
                    </a:lnTo>
                    <a:lnTo>
                      <a:pt x="142" y="22"/>
                    </a:lnTo>
                    <a:lnTo>
                      <a:pt x="145" y="22"/>
                    </a:lnTo>
                    <a:lnTo>
                      <a:pt x="0" y="53"/>
                    </a:lnTo>
                    <a:lnTo>
                      <a:pt x="0" y="2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Freeform 36"/>
              <p:cNvSpPr>
                <a:spLocks/>
              </p:cNvSpPr>
              <p:nvPr/>
            </p:nvSpPr>
            <p:spPr bwMode="auto">
              <a:xfrm>
                <a:off x="10763993" y="6529224"/>
                <a:ext cx="15937" cy="29219"/>
              </a:xfrm>
              <a:custGeom>
                <a:avLst/>
                <a:gdLst>
                  <a:gd name="T0" fmla="*/ 3 w 6"/>
                  <a:gd name="T1" fmla="*/ 0 h 11"/>
                  <a:gd name="T2" fmla="*/ 6 w 6"/>
                  <a:gd name="T3" fmla="*/ 11 h 11"/>
                  <a:gd name="T4" fmla="*/ 3 w 6"/>
                  <a:gd name="T5" fmla="*/ 11 h 11"/>
                  <a:gd name="T6" fmla="*/ 0 w 6"/>
                  <a:gd name="T7" fmla="*/ 11 h 11"/>
                  <a:gd name="T8" fmla="*/ 3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lnTo>
                      <a:pt x="6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37"/>
              <p:cNvSpPr>
                <a:spLocks noChangeArrowheads="1"/>
              </p:cNvSpPr>
              <p:nvPr/>
            </p:nvSpPr>
            <p:spPr bwMode="auto">
              <a:xfrm>
                <a:off x="10734774" y="6242355"/>
                <a:ext cx="66404" cy="398429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38"/>
              <p:cNvSpPr>
                <a:spLocks noChangeArrowheads="1"/>
              </p:cNvSpPr>
              <p:nvPr/>
            </p:nvSpPr>
            <p:spPr bwMode="auto">
              <a:xfrm>
                <a:off x="10750712" y="6529224"/>
                <a:ext cx="34530" cy="191246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39"/>
              <p:cNvSpPr>
                <a:spLocks/>
              </p:cNvSpPr>
              <p:nvPr/>
            </p:nvSpPr>
            <p:spPr bwMode="auto">
              <a:xfrm>
                <a:off x="10277910" y="6160014"/>
                <a:ext cx="672015" cy="98280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9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 40"/>
              <p:cNvSpPr>
                <a:spLocks/>
              </p:cNvSpPr>
              <p:nvPr/>
            </p:nvSpPr>
            <p:spPr bwMode="auto">
              <a:xfrm>
                <a:off x="10564778" y="6160014"/>
                <a:ext cx="672015" cy="98280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6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6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Oval 41"/>
              <p:cNvSpPr>
                <a:spLocks noChangeArrowheads="1"/>
              </p:cNvSpPr>
              <p:nvPr/>
            </p:nvSpPr>
            <p:spPr bwMode="auto">
              <a:xfrm>
                <a:off x="10713525" y="6662034"/>
                <a:ext cx="116872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Oval 42"/>
              <p:cNvSpPr>
                <a:spLocks noChangeArrowheads="1"/>
              </p:cNvSpPr>
              <p:nvPr/>
            </p:nvSpPr>
            <p:spPr bwMode="auto">
              <a:xfrm>
                <a:off x="10394782" y="6662034"/>
                <a:ext cx="119528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Oval 43"/>
              <p:cNvSpPr>
                <a:spLocks noChangeArrowheads="1"/>
              </p:cNvSpPr>
              <p:nvPr/>
            </p:nvSpPr>
            <p:spPr bwMode="auto">
              <a:xfrm>
                <a:off x="11029612" y="6662034"/>
                <a:ext cx="119528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Freeform 44"/>
              <p:cNvSpPr>
                <a:spLocks/>
              </p:cNvSpPr>
              <p:nvPr/>
            </p:nvSpPr>
            <p:spPr bwMode="auto">
              <a:xfrm>
                <a:off x="10285879" y="5660650"/>
                <a:ext cx="685297" cy="403741"/>
              </a:xfrm>
              <a:custGeom>
                <a:avLst/>
                <a:gdLst>
                  <a:gd name="T0" fmla="*/ 29 w 93"/>
                  <a:gd name="T1" fmla="*/ 0 h 55"/>
                  <a:gd name="T2" fmla="*/ 93 w 93"/>
                  <a:gd name="T3" fmla="*/ 0 h 55"/>
                  <a:gd name="T4" fmla="*/ 93 w 93"/>
                  <a:gd name="T5" fmla="*/ 6 h 55"/>
                  <a:gd name="T6" fmla="*/ 29 w 93"/>
                  <a:gd name="T7" fmla="*/ 6 h 55"/>
                  <a:gd name="T8" fmla="*/ 7 w 93"/>
                  <a:gd name="T9" fmla="*/ 29 h 55"/>
                  <a:gd name="T10" fmla="*/ 7 w 93"/>
                  <a:gd name="T11" fmla="*/ 55 h 55"/>
                  <a:gd name="T12" fmla="*/ 0 w 93"/>
                  <a:gd name="T13" fmla="*/ 55 h 55"/>
                  <a:gd name="T14" fmla="*/ 0 w 93"/>
                  <a:gd name="T15" fmla="*/ 29 h 55"/>
                  <a:gd name="T16" fmla="*/ 29 w 93"/>
                  <a:gd name="T1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55">
                    <a:moveTo>
                      <a:pt x="29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7" y="6"/>
                      <a:pt x="7" y="17"/>
                      <a:pt x="7" y="29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Oval 46"/>
              <p:cNvSpPr>
                <a:spLocks noChangeArrowheads="1"/>
              </p:cNvSpPr>
              <p:nvPr/>
            </p:nvSpPr>
            <p:spPr bwMode="auto">
              <a:xfrm>
                <a:off x="10091976" y="6013923"/>
                <a:ext cx="193901" cy="191246"/>
              </a:xfrm>
              <a:prstGeom prst="ellipse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10187599" y="6013923"/>
                <a:ext cx="377179" cy="191246"/>
              </a:xfrm>
              <a:prstGeom prst="rect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48"/>
              <p:cNvSpPr>
                <a:spLocks noChangeArrowheads="1"/>
              </p:cNvSpPr>
              <p:nvPr/>
            </p:nvSpPr>
            <p:spPr bwMode="auto">
              <a:xfrm>
                <a:off x="10564778" y="6013923"/>
                <a:ext cx="767638" cy="191246"/>
              </a:xfrm>
              <a:prstGeom prst="rect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Oval 49"/>
              <p:cNvSpPr>
                <a:spLocks noChangeArrowheads="1"/>
              </p:cNvSpPr>
              <p:nvPr/>
            </p:nvSpPr>
            <p:spPr bwMode="auto">
              <a:xfrm>
                <a:off x="10477125" y="6013923"/>
                <a:ext cx="183276" cy="19124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Oval 50"/>
              <p:cNvSpPr>
                <a:spLocks noChangeArrowheads="1"/>
              </p:cNvSpPr>
              <p:nvPr/>
            </p:nvSpPr>
            <p:spPr bwMode="auto">
              <a:xfrm>
                <a:off x="11332418" y="4967384"/>
                <a:ext cx="191246" cy="19124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Freeform 51"/>
              <p:cNvSpPr>
                <a:spLocks/>
              </p:cNvSpPr>
              <p:nvPr/>
            </p:nvSpPr>
            <p:spPr bwMode="auto">
              <a:xfrm>
                <a:off x="11236795" y="4967384"/>
                <a:ext cx="191246" cy="1237785"/>
              </a:xfrm>
              <a:custGeom>
                <a:avLst/>
                <a:gdLst>
                  <a:gd name="T0" fmla="*/ 72 w 72"/>
                  <a:gd name="T1" fmla="*/ 0 h 466"/>
                  <a:gd name="T2" fmla="*/ 36 w 72"/>
                  <a:gd name="T3" fmla="*/ 466 h 466"/>
                  <a:gd name="T4" fmla="*/ 0 w 72"/>
                  <a:gd name="T5" fmla="*/ 466 h 466"/>
                  <a:gd name="T6" fmla="*/ 36 w 72"/>
                  <a:gd name="T7" fmla="*/ 0 h 466"/>
                  <a:gd name="T8" fmla="*/ 72 w 72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66">
                    <a:moveTo>
                      <a:pt x="72" y="0"/>
                    </a:moveTo>
                    <a:lnTo>
                      <a:pt x="36" y="466"/>
                    </a:lnTo>
                    <a:lnTo>
                      <a:pt x="0" y="466"/>
                    </a:lnTo>
                    <a:lnTo>
                      <a:pt x="36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Oval 52"/>
              <p:cNvSpPr>
                <a:spLocks noChangeArrowheads="1"/>
              </p:cNvSpPr>
              <p:nvPr/>
            </p:nvSpPr>
            <p:spPr bwMode="auto">
              <a:xfrm>
                <a:off x="10742744" y="6691253"/>
                <a:ext cx="58436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Oval 53"/>
              <p:cNvSpPr>
                <a:spLocks noChangeArrowheads="1"/>
              </p:cNvSpPr>
              <p:nvPr/>
            </p:nvSpPr>
            <p:spPr bwMode="auto">
              <a:xfrm>
                <a:off x="10424001" y="6691253"/>
                <a:ext cx="61092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Oval 54"/>
              <p:cNvSpPr>
                <a:spLocks noChangeArrowheads="1"/>
              </p:cNvSpPr>
              <p:nvPr/>
            </p:nvSpPr>
            <p:spPr bwMode="auto">
              <a:xfrm>
                <a:off x="11058830" y="6691253"/>
                <a:ext cx="58436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83"/>
              <p:cNvSpPr>
                <a:spLocks/>
              </p:cNvSpPr>
              <p:nvPr/>
            </p:nvSpPr>
            <p:spPr bwMode="auto">
              <a:xfrm>
                <a:off x="10431969" y="5262222"/>
                <a:ext cx="509989" cy="0"/>
              </a:xfrm>
              <a:custGeom>
                <a:avLst/>
                <a:gdLst>
                  <a:gd name="T0" fmla="*/ 0 w 192"/>
                  <a:gd name="T1" fmla="*/ 192 w 192"/>
                  <a:gd name="T2" fmla="*/ 0 w 1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2">
                    <a:moveTo>
                      <a:pt x="0" y="0"/>
                    </a:moveTo>
                    <a:lnTo>
                      <a:pt x="1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Freeform 112"/>
              <p:cNvSpPr>
                <a:spLocks/>
              </p:cNvSpPr>
              <p:nvPr/>
            </p:nvSpPr>
            <p:spPr bwMode="auto">
              <a:xfrm>
                <a:off x="10543529" y="5594245"/>
                <a:ext cx="672015" cy="448897"/>
              </a:xfrm>
              <a:custGeom>
                <a:avLst/>
                <a:gdLst>
                  <a:gd name="T0" fmla="*/ 29 w 91"/>
                  <a:gd name="T1" fmla="*/ 0 h 61"/>
                  <a:gd name="T2" fmla="*/ 91 w 91"/>
                  <a:gd name="T3" fmla="*/ 0 h 61"/>
                  <a:gd name="T4" fmla="*/ 91 w 91"/>
                  <a:gd name="T5" fmla="*/ 7 h 61"/>
                  <a:gd name="T6" fmla="*/ 29 w 91"/>
                  <a:gd name="T7" fmla="*/ 7 h 61"/>
                  <a:gd name="T8" fmla="*/ 7 w 91"/>
                  <a:gd name="T9" fmla="*/ 29 h 61"/>
                  <a:gd name="T10" fmla="*/ 7 w 91"/>
                  <a:gd name="T11" fmla="*/ 61 h 61"/>
                  <a:gd name="T12" fmla="*/ 0 w 91"/>
                  <a:gd name="T13" fmla="*/ 61 h 61"/>
                  <a:gd name="T14" fmla="*/ 0 w 91"/>
                  <a:gd name="T15" fmla="*/ 29 h 61"/>
                  <a:gd name="T16" fmla="*/ 29 w 91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61">
                    <a:moveTo>
                      <a:pt x="29" y="0"/>
                    </a:moveTo>
                    <a:cubicBezTo>
                      <a:pt x="91" y="0"/>
                      <a:pt x="91" y="0"/>
                      <a:pt x="91" y="0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17" y="7"/>
                      <a:pt x="7" y="17"/>
                      <a:pt x="7" y="29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45047" y="3726250"/>
            <a:ext cx="5334228" cy="278884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5937247" y="3062258"/>
            <a:ext cx="6042028" cy="3686645"/>
            <a:chOff x="8092941" y="4424546"/>
            <a:chExt cx="3319523" cy="2025463"/>
          </a:xfrm>
        </p:grpSpPr>
        <p:grpSp>
          <p:nvGrpSpPr>
            <p:cNvPr id="7" name="Group 6"/>
            <p:cNvGrpSpPr/>
            <p:nvPr/>
          </p:nvGrpSpPr>
          <p:grpSpPr>
            <a:xfrm>
              <a:off x="8515202" y="4424546"/>
              <a:ext cx="2897262" cy="2025463"/>
              <a:chOff x="4243570" y="1476299"/>
              <a:chExt cx="3749792" cy="262146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728351" y="3141663"/>
                <a:ext cx="896938" cy="695325"/>
                <a:chOff x="6638926" y="3141663"/>
                <a:chExt cx="896938" cy="695325"/>
              </a:xfrm>
            </p:grpSpPr>
            <p:sp>
              <p:nvSpPr>
                <p:cNvPr id="49" name="Freeform 17"/>
                <p:cNvSpPr>
                  <a:spLocks/>
                </p:cNvSpPr>
                <p:nvPr/>
              </p:nvSpPr>
              <p:spPr bwMode="auto">
                <a:xfrm>
                  <a:off x="7010401" y="3363913"/>
                  <a:ext cx="142875" cy="269875"/>
                </a:xfrm>
                <a:custGeom>
                  <a:avLst/>
                  <a:gdLst>
                    <a:gd name="T0" fmla="*/ 0 w 90"/>
                    <a:gd name="T1" fmla="*/ 170 h 170"/>
                    <a:gd name="T2" fmla="*/ 90 w 90"/>
                    <a:gd name="T3" fmla="*/ 170 h 170"/>
                    <a:gd name="T4" fmla="*/ 80 w 90"/>
                    <a:gd name="T5" fmla="*/ 0 h 170"/>
                    <a:gd name="T6" fmla="*/ 11 w 90"/>
                    <a:gd name="T7" fmla="*/ 0 h 170"/>
                    <a:gd name="T8" fmla="*/ 0 w 90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0">
                      <a:moveTo>
                        <a:pt x="0" y="170"/>
                      </a:moveTo>
                      <a:lnTo>
                        <a:pt x="90" y="170"/>
                      </a:lnTo>
                      <a:lnTo>
                        <a:pt x="80" y="0"/>
                      </a:lnTo>
                      <a:lnTo>
                        <a:pt x="11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0" name="Freeform 18"/>
                <p:cNvSpPr>
                  <a:spLocks/>
                </p:cNvSpPr>
                <p:nvPr/>
              </p:nvSpPr>
              <p:spPr bwMode="auto">
                <a:xfrm>
                  <a:off x="7042151" y="3141663"/>
                  <a:ext cx="77788" cy="269875"/>
                </a:xfrm>
                <a:custGeom>
                  <a:avLst/>
                  <a:gdLst>
                    <a:gd name="T0" fmla="*/ 0 w 49"/>
                    <a:gd name="T1" fmla="*/ 170 h 170"/>
                    <a:gd name="T2" fmla="*/ 49 w 49"/>
                    <a:gd name="T3" fmla="*/ 170 h 170"/>
                    <a:gd name="T4" fmla="*/ 45 w 49"/>
                    <a:gd name="T5" fmla="*/ 0 h 170"/>
                    <a:gd name="T6" fmla="*/ 6 w 49"/>
                    <a:gd name="T7" fmla="*/ 0 h 170"/>
                    <a:gd name="T8" fmla="*/ 0 w 49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170">
                      <a:moveTo>
                        <a:pt x="0" y="170"/>
                      </a:moveTo>
                      <a:lnTo>
                        <a:pt x="49" y="170"/>
                      </a:lnTo>
                      <a:lnTo>
                        <a:pt x="45" y="0"/>
                      </a:lnTo>
                      <a:lnTo>
                        <a:pt x="6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1" name="Oval 19"/>
                <p:cNvSpPr>
                  <a:spLocks noChangeArrowheads="1"/>
                </p:cNvSpPr>
                <p:nvPr/>
              </p:nvSpPr>
              <p:spPr bwMode="auto">
                <a:xfrm>
                  <a:off x="7375526" y="3676650"/>
                  <a:ext cx="160338" cy="16033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2" name="Oval 20"/>
                <p:cNvSpPr>
                  <a:spLocks noChangeArrowheads="1"/>
                </p:cNvSpPr>
                <p:nvPr/>
              </p:nvSpPr>
              <p:spPr bwMode="auto">
                <a:xfrm>
                  <a:off x="6638926" y="3671888"/>
                  <a:ext cx="160338" cy="15875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3" name="Freeform 21"/>
                <p:cNvSpPr>
                  <a:spLocks/>
                </p:cNvSpPr>
                <p:nvPr/>
              </p:nvSpPr>
              <p:spPr bwMode="auto">
                <a:xfrm>
                  <a:off x="6719888" y="3546475"/>
                  <a:ext cx="735013" cy="115888"/>
                </a:xfrm>
                <a:custGeom>
                  <a:avLst/>
                  <a:gdLst>
                    <a:gd name="T0" fmla="*/ 0 w 248"/>
                    <a:gd name="T1" fmla="*/ 39 h 39"/>
                    <a:gd name="T2" fmla="*/ 32 w 248"/>
                    <a:gd name="T3" fmla="*/ 18 h 39"/>
                    <a:gd name="T4" fmla="*/ 124 w 248"/>
                    <a:gd name="T5" fmla="*/ 0 h 39"/>
                    <a:gd name="T6" fmla="*/ 216 w 248"/>
                    <a:gd name="T7" fmla="*/ 18 h 39"/>
                    <a:gd name="T8" fmla="*/ 248 w 248"/>
                    <a:gd name="T9" fmla="*/ 39 h 39"/>
                    <a:gd name="T10" fmla="*/ 0 w 248"/>
                    <a:gd name="T11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8" h="39">
                      <a:moveTo>
                        <a:pt x="0" y="39"/>
                      </a:moveTo>
                      <a:cubicBezTo>
                        <a:pt x="5" y="27"/>
                        <a:pt x="16" y="22"/>
                        <a:pt x="32" y="18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216" y="18"/>
                        <a:pt x="216" y="18"/>
                        <a:pt x="216" y="18"/>
                      </a:cubicBezTo>
                      <a:cubicBezTo>
                        <a:pt x="230" y="21"/>
                        <a:pt x="243" y="27"/>
                        <a:pt x="248" y="39"/>
                      </a:cubicBez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4" name="Rectangle 22"/>
                <p:cNvSpPr>
                  <a:spLocks noChangeArrowheads="1"/>
                </p:cNvSpPr>
                <p:nvPr/>
              </p:nvSpPr>
              <p:spPr bwMode="auto">
                <a:xfrm>
                  <a:off x="7375526" y="3662363"/>
                  <a:ext cx="79375" cy="952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5" name="Rectangle 23"/>
                <p:cNvSpPr>
                  <a:spLocks noChangeArrowheads="1"/>
                </p:cNvSpPr>
                <p:nvPr/>
              </p:nvSpPr>
              <p:spPr bwMode="auto">
                <a:xfrm>
                  <a:off x="6719888" y="3662363"/>
                  <a:ext cx="79375" cy="889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6" name="Freeform 24"/>
                <p:cNvSpPr>
                  <a:spLocks/>
                </p:cNvSpPr>
                <p:nvPr/>
              </p:nvSpPr>
              <p:spPr bwMode="auto">
                <a:xfrm>
                  <a:off x="7102476" y="3676650"/>
                  <a:ext cx="38100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2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2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2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7" name="Freeform 25"/>
                <p:cNvSpPr>
                  <a:spLocks/>
                </p:cNvSpPr>
                <p:nvPr/>
              </p:nvSpPr>
              <p:spPr bwMode="auto">
                <a:xfrm>
                  <a:off x="7021513" y="3676650"/>
                  <a:ext cx="39688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1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1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1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8" name="Rectangle 26"/>
                <p:cNvSpPr>
                  <a:spLocks noChangeArrowheads="1"/>
                </p:cNvSpPr>
                <p:nvPr/>
              </p:nvSpPr>
              <p:spPr bwMode="auto">
                <a:xfrm>
                  <a:off x="7040563" y="3562350"/>
                  <a:ext cx="82550" cy="2238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 rot="1103645">
                <a:off x="6767684" y="1476299"/>
                <a:ext cx="1225678" cy="1846263"/>
                <a:chOff x="6413501" y="1441450"/>
                <a:chExt cx="1225678" cy="1846263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7286626" y="1944688"/>
                  <a:ext cx="185738" cy="153988"/>
                </a:xfrm>
                <a:prstGeom prst="rect">
                  <a:avLst/>
                </a:pr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6" name="Freeform 6"/>
                <p:cNvSpPr>
                  <a:spLocks/>
                </p:cNvSpPr>
                <p:nvPr/>
              </p:nvSpPr>
              <p:spPr bwMode="auto">
                <a:xfrm>
                  <a:off x="7286626" y="1985963"/>
                  <a:ext cx="185738" cy="92075"/>
                </a:xfrm>
                <a:custGeom>
                  <a:avLst/>
                  <a:gdLst>
                    <a:gd name="T0" fmla="*/ 0 w 117"/>
                    <a:gd name="T1" fmla="*/ 22 h 58"/>
                    <a:gd name="T2" fmla="*/ 117 w 117"/>
                    <a:gd name="T3" fmla="*/ 0 h 58"/>
                    <a:gd name="T4" fmla="*/ 0 w 117"/>
                    <a:gd name="T5" fmla="*/ 58 h 58"/>
                    <a:gd name="T6" fmla="*/ 0 w 117"/>
                    <a:gd name="T7" fmla="*/ 2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7" h="58">
                      <a:moveTo>
                        <a:pt x="0" y="22"/>
                      </a:moveTo>
                      <a:lnTo>
                        <a:pt x="117" y="0"/>
                      </a:lnTo>
                      <a:lnTo>
                        <a:pt x="0" y="58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7" name="Freeform 7"/>
                <p:cNvSpPr>
                  <a:spLocks/>
                </p:cNvSpPr>
                <p:nvPr/>
              </p:nvSpPr>
              <p:spPr bwMode="auto">
                <a:xfrm>
                  <a:off x="6962776" y="1506538"/>
                  <a:ext cx="601663" cy="552450"/>
                </a:xfrm>
                <a:custGeom>
                  <a:avLst/>
                  <a:gdLst>
                    <a:gd name="T0" fmla="*/ 196 w 203"/>
                    <a:gd name="T1" fmla="*/ 75 h 187"/>
                    <a:gd name="T2" fmla="*/ 100 w 203"/>
                    <a:gd name="T3" fmla="*/ 8 h 187"/>
                    <a:gd name="T4" fmla="*/ 24 w 203"/>
                    <a:gd name="T5" fmla="*/ 21 h 187"/>
                    <a:gd name="T6" fmla="*/ 14 w 203"/>
                    <a:gd name="T7" fmla="*/ 94 h 187"/>
                    <a:gd name="T8" fmla="*/ 0 w 203"/>
                    <a:gd name="T9" fmla="*/ 115 h 187"/>
                    <a:gd name="T10" fmla="*/ 2 w 203"/>
                    <a:gd name="T11" fmla="*/ 131 h 187"/>
                    <a:gd name="T12" fmla="*/ 22 w 203"/>
                    <a:gd name="T13" fmla="*/ 128 h 187"/>
                    <a:gd name="T14" fmla="*/ 32 w 203"/>
                    <a:gd name="T15" fmla="*/ 187 h 187"/>
                    <a:gd name="T16" fmla="*/ 128 w 203"/>
                    <a:gd name="T17" fmla="*/ 170 h 187"/>
                    <a:gd name="T18" fmla="*/ 128 w 203"/>
                    <a:gd name="T19" fmla="*/ 171 h 187"/>
                    <a:gd name="T20" fmla="*/ 129 w 203"/>
                    <a:gd name="T21" fmla="*/ 170 h 187"/>
                    <a:gd name="T22" fmla="*/ 129 w 203"/>
                    <a:gd name="T23" fmla="*/ 170 h 187"/>
                    <a:gd name="T24" fmla="*/ 129 w 203"/>
                    <a:gd name="T25" fmla="*/ 170 h 187"/>
                    <a:gd name="T26" fmla="*/ 196 w 203"/>
                    <a:gd name="T27" fmla="*/ 75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87">
                      <a:moveTo>
                        <a:pt x="196" y="75"/>
                      </a:moveTo>
                      <a:cubicBezTo>
                        <a:pt x="188" y="30"/>
                        <a:pt x="145" y="0"/>
                        <a:pt x="100" y="8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15" y="91"/>
                        <a:pt x="14" y="94"/>
                      </a:cubicBezTo>
                      <a:cubicBezTo>
                        <a:pt x="13" y="103"/>
                        <a:pt x="8" y="110"/>
                        <a:pt x="0" y="115"/>
                      </a:cubicBezTo>
                      <a:cubicBezTo>
                        <a:pt x="2" y="131"/>
                        <a:pt x="2" y="131"/>
                        <a:pt x="2" y="131"/>
                      </a:cubicBezTo>
                      <a:cubicBezTo>
                        <a:pt x="22" y="128"/>
                        <a:pt x="22" y="128"/>
                        <a:pt x="22" y="128"/>
                      </a:cubicBezTo>
                      <a:cubicBezTo>
                        <a:pt x="32" y="187"/>
                        <a:pt x="32" y="187"/>
                        <a:pt x="32" y="187"/>
                      </a:cubicBezTo>
                      <a:cubicBezTo>
                        <a:pt x="128" y="170"/>
                        <a:pt x="128" y="170"/>
                        <a:pt x="128" y="170"/>
                      </a:cubicBezTo>
                      <a:cubicBezTo>
                        <a:pt x="128" y="171"/>
                        <a:pt x="128" y="171"/>
                        <a:pt x="128" y="171"/>
                      </a:cubicBezTo>
                      <a:cubicBezTo>
                        <a:pt x="129" y="171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74" y="162"/>
                        <a:pt x="203" y="120"/>
                        <a:pt x="196" y="75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8" name="Freeform 8"/>
                <p:cNvSpPr>
                  <a:spLocks/>
                </p:cNvSpPr>
                <p:nvPr/>
              </p:nvSpPr>
              <p:spPr bwMode="auto">
                <a:xfrm>
                  <a:off x="6997701" y="1441450"/>
                  <a:ext cx="603250" cy="592138"/>
                </a:xfrm>
                <a:custGeom>
                  <a:avLst/>
                  <a:gdLst>
                    <a:gd name="T0" fmla="*/ 121 w 203"/>
                    <a:gd name="T1" fmla="*/ 6 h 200"/>
                    <a:gd name="T2" fmla="*/ 52 w 203"/>
                    <a:gd name="T3" fmla="*/ 18 h 200"/>
                    <a:gd name="T4" fmla="*/ 27 w 203"/>
                    <a:gd name="T5" fmla="*/ 0 h 200"/>
                    <a:gd name="T6" fmla="*/ 31 w 203"/>
                    <a:gd name="T7" fmla="*/ 22 h 200"/>
                    <a:gd name="T8" fmla="*/ 0 w 203"/>
                    <a:gd name="T9" fmla="*/ 1 h 200"/>
                    <a:gd name="T10" fmla="*/ 8 w 203"/>
                    <a:gd name="T11" fmla="*/ 46 h 200"/>
                    <a:gd name="T12" fmla="*/ 57 w 203"/>
                    <a:gd name="T13" fmla="*/ 83 h 200"/>
                    <a:gd name="T14" fmla="*/ 68 w 203"/>
                    <a:gd name="T15" fmla="*/ 150 h 200"/>
                    <a:gd name="T16" fmla="*/ 91 w 203"/>
                    <a:gd name="T17" fmla="*/ 146 h 200"/>
                    <a:gd name="T18" fmla="*/ 86 w 203"/>
                    <a:gd name="T19" fmla="*/ 120 h 200"/>
                    <a:gd name="T20" fmla="*/ 152 w 203"/>
                    <a:gd name="T21" fmla="*/ 186 h 200"/>
                    <a:gd name="T22" fmla="*/ 203 w 203"/>
                    <a:gd name="T23" fmla="*/ 200 h 200"/>
                    <a:gd name="T24" fmla="*/ 174 w 203"/>
                    <a:gd name="T25" fmla="*/ 43 h 200"/>
                    <a:gd name="T26" fmla="*/ 121 w 203"/>
                    <a:gd name="T27" fmla="*/ 6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200">
                      <a:moveTo>
                        <a:pt x="121" y="6"/>
                      </a:move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12" y="69"/>
                        <a:pt x="34" y="85"/>
                        <a:pt x="57" y="83"/>
                      </a:cubicBezTo>
                      <a:cubicBezTo>
                        <a:pt x="68" y="150"/>
                        <a:pt x="68" y="150"/>
                        <a:pt x="68" y="150"/>
                      </a:cubicBezTo>
                      <a:cubicBezTo>
                        <a:pt x="91" y="146"/>
                        <a:pt x="91" y="146"/>
                        <a:pt x="91" y="146"/>
                      </a:cubicBezTo>
                      <a:cubicBezTo>
                        <a:pt x="86" y="120"/>
                        <a:pt x="86" y="120"/>
                        <a:pt x="86" y="120"/>
                      </a:cubicBezTo>
                      <a:cubicBezTo>
                        <a:pt x="152" y="186"/>
                        <a:pt x="152" y="186"/>
                        <a:pt x="152" y="186"/>
                      </a:cubicBezTo>
                      <a:cubicBezTo>
                        <a:pt x="203" y="200"/>
                        <a:pt x="203" y="200"/>
                        <a:pt x="203" y="200"/>
                      </a:cubicBezTo>
                      <a:cubicBezTo>
                        <a:pt x="174" y="43"/>
                        <a:pt x="174" y="43"/>
                        <a:pt x="174" y="43"/>
                      </a:cubicBezTo>
                      <a:cubicBezTo>
                        <a:pt x="170" y="18"/>
                        <a:pt x="146" y="2"/>
                        <a:pt x="121" y="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9" name="Freeform 9"/>
                <p:cNvSpPr>
                  <a:spLocks/>
                </p:cNvSpPr>
                <p:nvPr/>
              </p:nvSpPr>
              <p:spPr bwMode="auto">
                <a:xfrm>
                  <a:off x="7239001" y="1701800"/>
                  <a:ext cx="88900" cy="147638"/>
                </a:xfrm>
                <a:custGeom>
                  <a:avLst/>
                  <a:gdLst>
                    <a:gd name="T0" fmla="*/ 0 w 30"/>
                    <a:gd name="T1" fmla="*/ 2 h 50"/>
                    <a:gd name="T2" fmla="*/ 8 w 30"/>
                    <a:gd name="T3" fmla="*/ 50 h 50"/>
                    <a:gd name="T4" fmla="*/ 28 w 30"/>
                    <a:gd name="T5" fmla="*/ 22 h 50"/>
                    <a:gd name="T6" fmla="*/ 0 w 30"/>
                    <a:gd name="T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50">
                      <a:moveTo>
                        <a:pt x="0" y="2"/>
                      </a:moveTo>
                      <a:cubicBezTo>
                        <a:pt x="8" y="50"/>
                        <a:pt x="8" y="50"/>
                        <a:pt x="8" y="50"/>
                      </a:cubicBezTo>
                      <a:cubicBezTo>
                        <a:pt x="21" y="48"/>
                        <a:pt x="30" y="35"/>
                        <a:pt x="28" y="22"/>
                      </a:cubicBezTo>
                      <a:cubicBezTo>
                        <a:pt x="26" y="9"/>
                        <a:pt x="13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0" name="Oval 10"/>
                <p:cNvSpPr>
                  <a:spLocks noChangeArrowheads="1"/>
                </p:cNvSpPr>
                <p:nvPr/>
              </p:nvSpPr>
              <p:spPr bwMode="auto">
                <a:xfrm>
                  <a:off x="7064376" y="1801813"/>
                  <a:ext cx="34925" cy="3651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1" name="Freeform 11"/>
                <p:cNvSpPr>
                  <a:spLocks/>
                </p:cNvSpPr>
                <p:nvPr/>
              </p:nvSpPr>
              <p:spPr bwMode="auto">
                <a:xfrm>
                  <a:off x="7037388" y="1920875"/>
                  <a:ext cx="96838" cy="76200"/>
                </a:xfrm>
                <a:custGeom>
                  <a:avLst/>
                  <a:gdLst>
                    <a:gd name="T0" fmla="*/ 0 w 33"/>
                    <a:gd name="T1" fmla="*/ 6 h 26"/>
                    <a:gd name="T2" fmla="*/ 3 w 33"/>
                    <a:gd name="T3" fmla="*/ 26 h 26"/>
                    <a:gd name="T4" fmla="*/ 33 w 33"/>
                    <a:gd name="T5" fmla="*/ 0 h 26"/>
                    <a:gd name="T6" fmla="*/ 0 w 33"/>
                    <a:gd name="T7" fmla="*/ 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26">
                      <a:moveTo>
                        <a:pt x="0" y="6"/>
                      </a:move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18" y="23"/>
                        <a:pt x="29" y="13"/>
                        <a:pt x="33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2" name="Freeform 12"/>
                <p:cNvSpPr>
                  <a:spLocks/>
                </p:cNvSpPr>
                <p:nvPr/>
              </p:nvSpPr>
              <p:spPr bwMode="auto">
                <a:xfrm>
                  <a:off x="7116763" y="1897063"/>
                  <a:ext cx="41275" cy="44450"/>
                </a:xfrm>
                <a:custGeom>
                  <a:avLst/>
                  <a:gdLst>
                    <a:gd name="T0" fmla="*/ 12 w 14"/>
                    <a:gd name="T1" fmla="*/ 15 h 15"/>
                    <a:gd name="T2" fmla="*/ 11 w 14"/>
                    <a:gd name="T3" fmla="*/ 4 h 15"/>
                    <a:gd name="T4" fmla="*/ 0 w 14"/>
                    <a:gd name="T5" fmla="*/ 2 h 15"/>
                    <a:gd name="T6" fmla="*/ 12 w 14"/>
                    <a:gd name="T7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5">
                      <a:moveTo>
                        <a:pt x="12" y="15"/>
                      </a:moveTo>
                      <a:cubicBezTo>
                        <a:pt x="14" y="11"/>
                        <a:pt x="14" y="7"/>
                        <a:pt x="11" y="4"/>
                      </a:cubicBezTo>
                      <a:cubicBezTo>
                        <a:pt x="8" y="1"/>
                        <a:pt x="3" y="0"/>
                        <a:pt x="0" y="2"/>
                      </a:cubicBezTo>
                      <a:lnTo>
                        <a:pt x="12" y="15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3" name="Freeform 13"/>
                <p:cNvSpPr>
                  <a:spLocks/>
                </p:cNvSpPr>
                <p:nvPr/>
              </p:nvSpPr>
              <p:spPr bwMode="auto">
                <a:xfrm>
                  <a:off x="6419851" y="2811463"/>
                  <a:ext cx="1052513" cy="250825"/>
                </a:xfrm>
                <a:custGeom>
                  <a:avLst/>
                  <a:gdLst>
                    <a:gd name="T0" fmla="*/ 42 w 355"/>
                    <a:gd name="T1" fmla="*/ 0 h 85"/>
                    <a:gd name="T2" fmla="*/ 0 w 355"/>
                    <a:gd name="T3" fmla="*/ 43 h 85"/>
                    <a:gd name="T4" fmla="*/ 42 w 355"/>
                    <a:gd name="T5" fmla="*/ 85 h 85"/>
                    <a:gd name="T6" fmla="*/ 312 w 355"/>
                    <a:gd name="T7" fmla="*/ 85 h 85"/>
                    <a:gd name="T8" fmla="*/ 355 w 355"/>
                    <a:gd name="T9" fmla="*/ 43 h 85"/>
                    <a:gd name="T10" fmla="*/ 355 w 355"/>
                    <a:gd name="T11" fmla="*/ 0 h 85"/>
                    <a:gd name="T12" fmla="*/ 42 w 355"/>
                    <a:gd name="T1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5" h="85">
                      <a:moveTo>
                        <a:pt x="42" y="0"/>
                      </a:move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66"/>
                        <a:pt x="19" y="85"/>
                        <a:pt x="42" y="85"/>
                      </a:cubicBezTo>
                      <a:cubicBezTo>
                        <a:pt x="312" y="85"/>
                        <a:pt x="312" y="85"/>
                        <a:pt x="312" y="85"/>
                      </a:cubicBezTo>
                      <a:cubicBezTo>
                        <a:pt x="336" y="85"/>
                        <a:pt x="355" y="66"/>
                        <a:pt x="355" y="43"/>
                      </a:cubicBezTo>
                      <a:cubicBezTo>
                        <a:pt x="355" y="0"/>
                        <a:pt x="355" y="0"/>
                        <a:pt x="355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4" name="Freeform 14"/>
                <p:cNvSpPr>
                  <a:spLocks/>
                </p:cNvSpPr>
                <p:nvPr/>
              </p:nvSpPr>
              <p:spPr bwMode="auto">
                <a:xfrm>
                  <a:off x="7154863" y="2078038"/>
                  <a:ext cx="317500" cy="735013"/>
                </a:xfrm>
                <a:custGeom>
                  <a:avLst/>
                  <a:gdLst>
                    <a:gd name="T0" fmla="*/ 75 w 107"/>
                    <a:gd name="T1" fmla="*/ 0 h 249"/>
                    <a:gd name="T2" fmla="*/ 0 w 107"/>
                    <a:gd name="T3" fmla="*/ 124 h 249"/>
                    <a:gd name="T4" fmla="*/ 0 w 107"/>
                    <a:gd name="T5" fmla="*/ 249 h 249"/>
                    <a:gd name="T6" fmla="*/ 107 w 107"/>
                    <a:gd name="T7" fmla="*/ 249 h 249"/>
                    <a:gd name="T8" fmla="*/ 107 w 107"/>
                    <a:gd name="T9" fmla="*/ 0 h 249"/>
                    <a:gd name="T10" fmla="*/ 75 w 107"/>
                    <a:gd name="T11" fmla="*/ 0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7" h="249">
                      <a:moveTo>
                        <a:pt x="75" y="0"/>
                      </a:moveTo>
                      <a:cubicBezTo>
                        <a:pt x="9" y="0"/>
                        <a:pt x="0" y="76"/>
                        <a:pt x="0" y="124"/>
                      </a:cubicBez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107" y="249"/>
                        <a:pt x="107" y="249"/>
                        <a:pt x="107" y="249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7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5" name="Freeform 27"/>
                <p:cNvSpPr>
                  <a:spLocks/>
                </p:cNvSpPr>
                <p:nvPr/>
              </p:nvSpPr>
              <p:spPr bwMode="auto">
                <a:xfrm>
                  <a:off x="6846888" y="3092450"/>
                  <a:ext cx="471488" cy="58738"/>
                </a:xfrm>
                <a:custGeom>
                  <a:avLst/>
                  <a:gdLst>
                    <a:gd name="T0" fmla="*/ 0 w 159"/>
                    <a:gd name="T1" fmla="*/ 10 h 20"/>
                    <a:gd name="T2" fmla="*/ 10 w 159"/>
                    <a:gd name="T3" fmla="*/ 20 h 20"/>
                    <a:gd name="T4" fmla="*/ 148 w 159"/>
                    <a:gd name="T5" fmla="*/ 20 h 20"/>
                    <a:gd name="T6" fmla="*/ 159 w 159"/>
                    <a:gd name="T7" fmla="*/ 10 h 20"/>
                    <a:gd name="T8" fmla="*/ 159 w 159"/>
                    <a:gd name="T9" fmla="*/ 10 h 20"/>
                    <a:gd name="T10" fmla="*/ 148 w 159"/>
                    <a:gd name="T11" fmla="*/ 0 h 20"/>
                    <a:gd name="T12" fmla="*/ 10 w 159"/>
                    <a:gd name="T13" fmla="*/ 0 h 20"/>
                    <a:gd name="T14" fmla="*/ 0 w 159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9" h="20">
                      <a:moveTo>
                        <a:pt x="0" y="10"/>
                      </a:moveTo>
                      <a:cubicBezTo>
                        <a:pt x="0" y="16"/>
                        <a:pt x="4" y="20"/>
                        <a:pt x="10" y="20"/>
                      </a:cubicBezTo>
                      <a:cubicBezTo>
                        <a:pt x="148" y="20"/>
                        <a:pt x="148" y="20"/>
                        <a:pt x="148" y="20"/>
                      </a:cubicBezTo>
                      <a:cubicBezTo>
                        <a:pt x="154" y="20"/>
                        <a:pt x="159" y="16"/>
                        <a:pt x="159" y="10"/>
                      </a:cubicBezTo>
                      <a:cubicBezTo>
                        <a:pt x="159" y="10"/>
                        <a:pt x="159" y="10"/>
                        <a:pt x="159" y="10"/>
                      </a:cubicBezTo>
                      <a:cubicBezTo>
                        <a:pt x="159" y="4"/>
                        <a:pt x="154" y="0"/>
                        <a:pt x="148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4"/>
                        <a:pt x="0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6" name="Freeform 28"/>
                <p:cNvSpPr>
                  <a:spLocks/>
                </p:cNvSpPr>
                <p:nvPr/>
              </p:nvSpPr>
              <p:spPr bwMode="auto">
                <a:xfrm>
                  <a:off x="6630988" y="3055938"/>
                  <a:ext cx="901700" cy="65088"/>
                </a:xfrm>
                <a:custGeom>
                  <a:avLst/>
                  <a:gdLst>
                    <a:gd name="T0" fmla="*/ 304 w 304"/>
                    <a:gd name="T1" fmla="*/ 0 h 22"/>
                    <a:gd name="T2" fmla="*/ 304 w 304"/>
                    <a:gd name="T3" fmla="*/ 0 h 22"/>
                    <a:gd name="T4" fmla="*/ 282 w 304"/>
                    <a:gd name="T5" fmla="*/ 22 h 22"/>
                    <a:gd name="T6" fmla="*/ 22 w 304"/>
                    <a:gd name="T7" fmla="*/ 22 h 22"/>
                    <a:gd name="T8" fmla="*/ 0 w 304"/>
                    <a:gd name="T9" fmla="*/ 0 h 22"/>
                    <a:gd name="T10" fmla="*/ 0 w 304"/>
                    <a:gd name="T11" fmla="*/ 0 h 22"/>
                    <a:gd name="T12" fmla="*/ 304 w 304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4" h="22">
                      <a:moveTo>
                        <a:pt x="304" y="0"/>
                      </a:move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304" y="12"/>
                        <a:pt x="294" y="22"/>
                        <a:pt x="28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10" y="22"/>
                        <a:pt x="0" y="1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7" name="Freeform 29"/>
                <p:cNvSpPr>
                  <a:spLocks/>
                </p:cNvSpPr>
                <p:nvPr/>
              </p:nvSpPr>
              <p:spPr bwMode="auto">
                <a:xfrm>
                  <a:off x="7470908" y="2048827"/>
                  <a:ext cx="65088" cy="795337"/>
                </a:xfrm>
                <a:custGeom>
                  <a:avLst/>
                  <a:gdLst>
                    <a:gd name="T0" fmla="*/ 0 w 22"/>
                    <a:gd name="T1" fmla="*/ 0 h 269"/>
                    <a:gd name="T2" fmla="*/ 0 w 22"/>
                    <a:gd name="T3" fmla="*/ 0 h 269"/>
                    <a:gd name="T4" fmla="*/ 22 w 22"/>
                    <a:gd name="T5" fmla="*/ 22 h 269"/>
                    <a:gd name="T6" fmla="*/ 22 w 22"/>
                    <a:gd name="T7" fmla="*/ 247 h 269"/>
                    <a:gd name="T8" fmla="*/ 0 w 22"/>
                    <a:gd name="T9" fmla="*/ 269 h 269"/>
                    <a:gd name="T10" fmla="*/ 0 w 22"/>
                    <a:gd name="T11" fmla="*/ 269 h 269"/>
                    <a:gd name="T12" fmla="*/ 0 w 22"/>
                    <a:gd name="T13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269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" y="0"/>
                        <a:pt x="22" y="9"/>
                        <a:pt x="22" y="22"/>
                      </a:cubicBezTo>
                      <a:cubicBezTo>
                        <a:pt x="22" y="247"/>
                        <a:pt x="22" y="247"/>
                        <a:pt x="22" y="247"/>
                      </a:cubicBezTo>
                      <a:cubicBezTo>
                        <a:pt x="22" y="259"/>
                        <a:pt x="12" y="269"/>
                        <a:pt x="0" y="269"/>
                      </a:cubicBezTo>
                      <a:cubicBezTo>
                        <a:pt x="0" y="269"/>
                        <a:pt x="0" y="269"/>
                        <a:pt x="0" y="26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8" name="Freeform 30"/>
                <p:cNvSpPr>
                  <a:spLocks/>
                </p:cNvSpPr>
                <p:nvPr/>
              </p:nvSpPr>
              <p:spPr bwMode="auto">
                <a:xfrm>
                  <a:off x="7116895" y="2488562"/>
                  <a:ext cx="468313" cy="677864"/>
                </a:xfrm>
                <a:custGeom>
                  <a:avLst/>
                  <a:gdLst>
                    <a:gd name="T0" fmla="*/ 0 w 158"/>
                    <a:gd name="T1" fmla="*/ 229 h 229"/>
                    <a:gd name="T2" fmla="*/ 122 w 158"/>
                    <a:gd name="T3" fmla="*/ 229 h 229"/>
                    <a:gd name="T4" fmla="*/ 158 w 158"/>
                    <a:gd name="T5" fmla="*/ 193 h 229"/>
                    <a:gd name="T6" fmla="*/ 158 w 158"/>
                    <a:gd name="T7" fmla="*/ 0 h 229"/>
                    <a:gd name="T8" fmla="*/ 142 w 158"/>
                    <a:gd name="T9" fmla="*/ 0 h 229"/>
                    <a:gd name="T10" fmla="*/ 142 w 158"/>
                    <a:gd name="T11" fmla="*/ 193 h 229"/>
                    <a:gd name="T12" fmla="*/ 122 w 158"/>
                    <a:gd name="T13" fmla="*/ 213 h 229"/>
                    <a:gd name="T14" fmla="*/ 0 w 158"/>
                    <a:gd name="T15" fmla="*/ 213 h 229"/>
                    <a:gd name="T16" fmla="*/ 0 w 158"/>
                    <a:gd name="T17" fmla="*/ 229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229">
                      <a:moveTo>
                        <a:pt x="0" y="229"/>
                      </a:moveTo>
                      <a:cubicBezTo>
                        <a:pt x="122" y="229"/>
                        <a:pt x="122" y="229"/>
                        <a:pt x="122" y="229"/>
                      </a:cubicBezTo>
                      <a:cubicBezTo>
                        <a:pt x="141" y="229"/>
                        <a:pt x="158" y="213"/>
                        <a:pt x="158" y="193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42" y="193"/>
                        <a:pt x="142" y="193"/>
                        <a:pt x="142" y="193"/>
                      </a:cubicBezTo>
                      <a:cubicBezTo>
                        <a:pt x="142" y="204"/>
                        <a:pt x="133" y="213"/>
                        <a:pt x="122" y="213"/>
                      </a:cubicBezTo>
                      <a:cubicBezTo>
                        <a:pt x="0" y="213"/>
                        <a:pt x="0" y="213"/>
                        <a:pt x="0" y="213"/>
                      </a:cubicBezTo>
                      <a:lnTo>
                        <a:pt x="0" y="2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9" name="Freeform 31"/>
                <p:cNvSpPr>
                  <a:spLocks/>
                </p:cNvSpPr>
                <p:nvPr/>
              </p:nvSpPr>
              <p:spPr bwMode="auto">
                <a:xfrm>
                  <a:off x="7181851" y="3182938"/>
                  <a:ext cx="115888" cy="104775"/>
                </a:xfrm>
                <a:custGeom>
                  <a:avLst/>
                  <a:gdLst>
                    <a:gd name="T0" fmla="*/ 39 w 39"/>
                    <a:gd name="T1" fmla="*/ 0 h 35"/>
                    <a:gd name="T2" fmla="*/ 39 w 39"/>
                    <a:gd name="T3" fmla="*/ 19 h 35"/>
                    <a:gd name="T4" fmla="*/ 24 w 39"/>
                    <a:gd name="T5" fmla="*/ 35 h 35"/>
                    <a:gd name="T6" fmla="*/ 16 w 39"/>
                    <a:gd name="T7" fmla="*/ 35 h 35"/>
                    <a:gd name="T8" fmla="*/ 0 w 39"/>
                    <a:gd name="T9" fmla="*/ 19 h 35"/>
                    <a:gd name="T10" fmla="*/ 0 w 39"/>
                    <a:gd name="T11" fmla="*/ 0 h 35"/>
                    <a:gd name="T12" fmla="*/ 39 w 39"/>
                    <a:gd name="T13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35">
                      <a:moveTo>
                        <a:pt x="39" y="0"/>
                      </a:move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28"/>
                        <a:pt x="32" y="35"/>
                        <a:pt x="24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7" y="35"/>
                        <a:pt x="0" y="28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0" name="Freeform 32"/>
                <p:cNvSpPr>
                  <a:spLocks/>
                </p:cNvSpPr>
                <p:nvPr/>
              </p:nvSpPr>
              <p:spPr bwMode="auto">
                <a:xfrm>
                  <a:off x="7539166" y="2429827"/>
                  <a:ext cx="100013" cy="119064"/>
                </a:xfrm>
                <a:custGeom>
                  <a:avLst/>
                  <a:gdLst>
                    <a:gd name="T0" fmla="*/ 0 w 34"/>
                    <a:gd name="T1" fmla="*/ 0 h 40"/>
                    <a:gd name="T2" fmla="*/ 18 w 34"/>
                    <a:gd name="T3" fmla="*/ 0 h 40"/>
                    <a:gd name="T4" fmla="*/ 34 w 34"/>
                    <a:gd name="T5" fmla="*/ 16 h 40"/>
                    <a:gd name="T6" fmla="*/ 34 w 34"/>
                    <a:gd name="T7" fmla="*/ 24 h 40"/>
                    <a:gd name="T8" fmla="*/ 18 w 34"/>
                    <a:gd name="T9" fmla="*/ 40 h 40"/>
                    <a:gd name="T10" fmla="*/ 0 w 34"/>
                    <a:gd name="T11" fmla="*/ 40 h 40"/>
                    <a:gd name="T12" fmla="*/ 0 w 34"/>
                    <a:gd name="T1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40">
                      <a:moveTo>
                        <a:pt x="0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7" y="0"/>
                        <a:pt x="34" y="7"/>
                        <a:pt x="34" y="16"/>
                      </a:cubicBezTo>
                      <a:cubicBezTo>
                        <a:pt x="34" y="24"/>
                        <a:pt x="34" y="24"/>
                        <a:pt x="34" y="24"/>
                      </a:cubicBezTo>
                      <a:cubicBezTo>
                        <a:pt x="34" y="33"/>
                        <a:pt x="27" y="40"/>
                        <a:pt x="18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1" name="Freeform 33"/>
                <p:cNvSpPr>
                  <a:spLocks/>
                </p:cNvSpPr>
                <p:nvPr/>
              </p:nvSpPr>
              <p:spPr bwMode="auto">
                <a:xfrm>
                  <a:off x="6562726" y="2771775"/>
                  <a:ext cx="461963" cy="39688"/>
                </a:xfrm>
                <a:custGeom>
                  <a:avLst/>
                  <a:gdLst>
                    <a:gd name="T0" fmla="*/ 0 w 291"/>
                    <a:gd name="T1" fmla="*/ 0 h 25"/>
                    <a:gd name="T2" fmla="*/ 291 w 291"/>
                    <a:gd name="T3" fmla="*/ 13 h 25"/>
                    <a:gd name="T4" fmla="*/ 291 w 291"/>
                    <a:gd name="T5" fmla="*/ 25 h 25"/>
                    <a:gd name="T6" fmla="*/ 0 w 291"/>
                    <a:gd name="T7" fmla="*/ 25 h 25"/>
                    <a:gd name="T8" fmla="*/ 0 w 291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1" h="25">
                      <a:moveTo>
                        <a:pt x="0" y="0"/>
                      </a:moveTo>
                      <a:lnTo>
                        <a:pt x="291" y="13"/>
                      </a:lnTo>
                      <a:lnTo>
                        <a:pt x="291" y="25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2" name="Freeform 34"/>
                <p:cNvSpPr>
                  <a:spLocks/>
                </p:cNvSpPr>
                <p:nvPr/>
              </p:nvSpPr>
              <p:spPr bwMode="auto">
                <a:xfrm>
                  <a:off x="6413501" y="2336800"/>
                  <a:ext cx="157163" cy="450850"/>
                </a:xfrm>
                <a:custGeom>
                  <a:avLst/>
                  <a:gdLst>
                    <a:gd name="T0" fmla="*/ 75 w 99"/>
                    <a:gd name="T1" fmla="*/ 284 h 284"/>
                    <a:gd name="T2" fmla="*/ 0 w 99"/>
                    <a:gd name="T3" fmla="*/ 2 h 284"/>
                    <a:gd name="T4" fmla="*/ 8 w 99"/>
                    <a:gd name="T5" fmla="*/ 0 h 284"/>
                    <a:gd name="T6" fmla="*/ 99 w 99"/>
                    <a:gd name="T7" fmla="*/ 274 h 284"/>
                    <a:gd name="T8" fmla="*/ 75 w 99"/>
                    <a:gd name="T9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284">
                      <a:moveTo>
                        <a:pt x="75" y="284"/>
                      </a:move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99" y="274"/>
                      </a:lnTo>
                      <a:lnTo>
                        <a:pt x="75" y="28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3" name="Oval 35"/>
                <p:cNvSpPr>
                  <a:spLocks noChangeArrowheads="1"/>
                </p:cNvSpPr>
                <p:nvPr/>
              </p:nvSpPr>
              <p:spPr bwMode="auto">
                <a:xfrm>
                  <a:off x="6532563" y="2754313"/>
                  <a:ext cx="58738" cy="5715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4" name="Freeform 36"/>
                <p:cNvSpPr>
                  <a:spLocks/>
                </p:cNvSpPr>
                <p:nvPr/>
              </p:nvSpPr>
              <p:spPr bwMode="auto">
                <a:xfrm>
                  <a:off x="7283451" y="2181225"/>
                  <a:ext cx="153988" cy="631825"/>
                </a:xfrm>
                <a:custGeom>
                  <a:avLst/>
                  <a:gdLst>
                    <a:gd name="T0" fmla="*/ 52 w 52"/>
                    <a:gd name="T1" fmla="*/ 188 h 214"/>
                    <a:gd name="T2" fmla="*/ 26 w 52"/>
                    <a:gd name="T3" fmla="*/ 214 h 214"/>
                    <a:gd name="T4" fmla="*/ 26 w 52"/>
                    <a:gd name="T5" fmla="*/ 214 h 214"/>
                    <a:gd name="T6" fmla="*/ 0 w 52"/>
                    <a:gd name="T7" fmla="*/ 188 h 214"/>
                    <a:gd name="T8" fmla="*/ 0 w 52"/>
                    <a:gd name="T9" fmla="*/ 25 h 214"/>
                    <a:gd name="T10" fmla="*/ 26 w 52"/>
                    <a:gd name="T11" fmla="*/ 0 h 214"/>
                    <a:gd name="T12" fmla="*/ 26 w 52"/>
                    <a:gd name="T13" fmla="*/ 0 h 214"/>
                    <a:gd name="T14" fmla="*/ 52 w 52"/>
                    <a:gd name="T15" fmla="*/ 25 h 214"/>
                    <a:gd name="T16" fmla="*/ 52 w 52"/>
                    <a:gd name="T17" fmla="*/ 18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214">
                      <a:moveTo>
                        <a:pt x="52" y="188"/>
                      </a:moveTo>
                      <a:cubicBezTo>
                        <a:pt x="52" y="202"/>
                        <a:pt x="40" y="214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12" y="214"/>
                        <a:pt x="0" y="202"/>
                        <a:pt x="0" y="188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2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5"/>
                      </a:cubicBezTo>
                      <a:lnTo>
                        <a:pt x="52" y="188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5" name="Freeform 37"/>
                <p:cNvSpPr>
                  <a:spLocks/>
                </p:cNvSpPr>
                <p:nvPr/>
              </p:nvSpPr>
              <p:spPr bwMode="auto">
                <a:xfrm>
                  <a:off x="6846888" y="2660650"/>
                  <a:ext cx="590550" cy="152400"/>
                </a:xfrm>
                <a:custGeom>
                  <a:avLst/>
                  <a:gdLst>
                    <a:gd name="T0" fmla="*/ 173 w 199"/>
                    <a:gd name="T1" fmla="*/ 0 h 52"/>
                    <a:gd name="T2" fmla="*/ 199 w 199"/>
                    <a:gd name="T3" fmla="*/ 26 h 52"/>
                    <a:gd name="T4" fmla="*/ 199 w 199"/>
                    <a:gd name="T5" fmla="*/ 26 h 52"/>
                    <a:gd name="T6" fmla="*/ 173 w 199"/>
                    <a:gd name="T7" fmla="*/ 52 h 52"/>
                    <a:gd name="T8" fmla="*/ 25 w 199"/>
                    <a:gd name="T9" fmla="*/ 52 h 52"/>
                    <a:gd name="T10" fmla="*/ 0 w 199"/>
                    <a:gd name="T11" fmla="*/ 26 h 52"/>
                    <a:gd name="T12" fmla="*/ 0 w 199"/>
                    <a:gd name="T13" fmla="*/ 26 h 52"/>
                    <a:gd name="T14" fmla="*/ 25 w 199"/>
                    <a:gd name="T15" fmla="*/ 0 h 52"/>
                    <a:gd name="T16" fmla="*/ 173 w 199"/>
                    <a:gd name="T1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9" h="52">
                      <a:moveTo>
                        <a:pt x="173" y="0"/>
                      </a:moveTo>
                      <a:cubicBezTo>
                        <a:pt x="187" y="0"/>
                        <a:pt x="199" y="11"/>
                        <a:pt x="199" y="26"/>
                      </a:cubicBezTo>
                      <a:cubicBezTo>
                        <a:pt x="199" y="26"/>
                        <a:pt x="199" y="26"/>
                        <a:pt x="199" y="26"/>
                      </a:cubicBezTo>
                      <a:cubicBezTo>
                        <a:pt x="199" y="40"/>
                        <a:pt x="187" y="52"/>
                        <a:pt x="173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11" y="52"/>
                        <a:pt x="0" y="40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1"/>
                        <a:pt x="11" y="0"/>
                        <a:pt x="25" y="0"/>
                      </a:cubicBez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6775451" y="2660650"/>
                  <a:ext cx="306388" cy="152400"/>
                </a:xfrm>
                <a:custGeom>
                  <a:avLst/>
                  <a:gdLst>
                    <a:gd name="T0" fmla="*/ 103 w 103"/>
                    <a:gd name="T1" fmla="*/ 52 h 52"/>
                    <a:gd name="T2" fmla="*/ 0 w 103"/>
                    <a:gd name="T3" fmla="*/ 52 h 52"/>
                    <a:gd name="T4" fmla="*/ 51 w 103"/>
                    <a:gd name="T5" fmla="*/ 0 h 52"/>
                    <a:gd name="T6" fmla="*/ 103 w 103"/>
                    <a:gd name="T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3" h="52">
                      <a:moveTo>
                        <a:pt x="103" y="52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23"/>
                        <a:pt x="23" y="0"/>
                        <a:pt x="51" y="0"/>
                      </a:cubicBezTo>
                      <a:cubicBezTo>
                        <a:pt x="80" y="0"/>
                        <a:pt x="103" y="23"/>
                        <a:pt x="103" y="52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7" name="Rectangle 39"/>
                <p:cNvSpPr>
                  <a:spLocks noChangeArrowheads="1"/>
                </p:cNvSpPr>
                <p:nvPr/>
              </p:nvSpPr>
              <p:spPr bwMode="auto">
                <a:xfrm>
                  <a:off x="7010401" y="2660650"/>
                  <a:ext cx="71438" cy="1524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8" name="Rectangle 40"/>
                <p:cNvSpPr>
                  <a:spLocks noChangeArrowheads="1"/>
                </p:cNvSpPr>
                <p:nvPr/>
              </p:nvSpPr>
              <p:spPr bwMode="auto">
                <a:xfrm>
                  <a:off x="7280276" y="2171700"/>
                  <a:ext cx="192088" cy="298450"/>
                </a:xfrm>
                <a:prstGeom prst="rect">
                  <a:avLst/>
                </a:pr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243570" y="3315652"/>
                <a:ext cx="2525262" cy="593085"/>
                <a:chOff x="4243570" y="3315652"/>
                <a:chExt cx="2525262" cy="593085"/>
              </a:xfrm>
            </p:grpSpPr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4243570" y="3504565"/>
                  <a:ext cx="512979" cy="404172"/>
                </a:xfrm>
                <a:custGeom>
                  <a:avLst/>
                  <a:gdLst>
                    <a:gd name="connsiteX0" fmla="*/ 373039 w 512979"/>
                    <a:gd name="connsiteY0" fmla="*/ 0 h 404172"/>
                    <a:gd name="connsiteX1" fmla="*/ 482434 w 512979"/>
                    <a:gd name="connsiteY1" fmla="*/ 0 h 404172"/>
                    <a:gd name="connsiteX2" fmla="*/ 499938 w 512979"/>
                    <a:gd name="connsiteY2" fmla="*/ 61406 h 404172"/>
                    <a:gd name="connsiteX3" fmla="*/ 179251 w 512979"/>
                    <a:gd name="connsiteY3" fmla="*/ 404172 h 404172"/>
                    <a:gd name="connsiteX4" fmla="*/ 0 w 512979"/>
                    <a:gd name="connsiteY4" fmla="*/ 404172 h 404172"/>
                    <a:gd name="connsiteX5" fmla="*/ 69947 w 512979"/>
                    <a:gd name="connsiteY5" fmla="*/ 321209 h 404172"/>
                    <a:gd name="connsiteX6" fmla="*/ 311778 w 512979"/>
                    <a:gd name="connsiteY6" fmla="*/ 35089 h 404172"/>
                    <a:gd name="connsiteX7" fmla="*/ 373039 w 512979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79" h="404172">
                      <a:moveTo>
                        <a:pt x="373039" y="0"/>
                      </a:moveTo>
                      <a:cubicBezTo>
                        <a:pt x="482434" y="0"/>
                        <a:pt x="482434" y="0"/>
                        <a:pt x="482434" y="0"/>
                      </a:cubicBezTo>
                      <a:cubicBezTo>
                        <a:pt x="499938" y="0"/>
                        <a:pt x="530568" y="26317"/>
                        <a:pt x="499938" y="61406"/>
                      </a:cubicBezTo>
                      <a:lnTo>
                        <a:pt x="179251" y="404172"/>
                      </a:lnTo>
                      <a:lnTo>
                        <a:pt x="0" y="404172"/>
                      </a:lnTo>
                      <a:lnTo>
                        <a:pt x="69947" y="321209"/>
                      </a:lnTo>
                      <a:cubicBezTo>
                        <a:pt x="204708" y="161534"/>
                        <a:pt x="311778" y="35089"/>
                        <a:pt x="311778" y="35089"/>
                      </a:cubicBezTo>
                      <a:cubicBezTo>
                        <a:pt x="324905" y="13159"/>
                        <a:pt x="355536" y="0"/>
                        <a:pt x="373039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auto">
                <a:xfrm>
                  <a:off x="5692633" y="3504565"/>
                  <a:ext cx="512980" cy="404172"/>
                </a:xfrm>
                <a:custGeom>
                  <a:avLst/>
                  <a:gdLst>
                    <a:gd name="connsiteX0" fmla="*/ 30545 w 512980"/>
                    <a:gd name="connsiteY0" fmla="*/ 0 h 404172"/>
                    <a:gd name="connsiteX1" fmla="*/ 139940 w 512980"/>
                    <a:gd name="connsiteY1" fmla="*/ 0 h 404172"/>
                    <a:gd name="connsiteX2" fmla="*/ 201201 w 512980"/>
                    <a:gd name="connsiteY2" fmla="*/ 35089 h 404172"/>
                    <a:gd name="connsiteX3" fmla="*/ 443033 w 512980"/>
                    <a:gd name="connsiteY3" fmla="*/ 321209 h 404172"/>
                    <a:gd name="connsiteX4" fmla="*/ 512980 w 512980"/>
                    <a:gd name="connsiteY4" fmla="*/ 404172 h 404172"/>
                    <a:gd name="connsiteX5" fmla="*/ 333729 w 512980"/>
                    <a:gd name="connsiteY5" fmla="*/ 404172 h 404172"/>
                    <a:gd name="connsiteX6" fmla="*/ 13042 w 512980"/>
                    <a:gd name="connsiteY6" fmla="*/ 61406 h 404172"/>
                    <a:gd name="connsiteX7" fmla="*/ 30545 w 512980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80" h="404172">
                      <a:moveTo>
                        <a:pt x="30545" y="0"/>
                      </a:moveTo>
                      <a:cubicBezTo>
                        <a:pt x="30545" y="0"/>
                        <a:pt x="30545" y="0"/>
                        <a:pt x="139940" y="0"/>
                      </a:cubicBezTo>
                      <a:cubicBezTo>
                        <a:pt x="157443" y="0"/>
                        <a:pt x="188074" y="13159"/>
                        <a:pt x="201201" y="35089"/>
                      </a:cubicBezTo>
                      <a:cubicBezTo>
                        <a:pt x="201201" y="35089"/>
                        <a:pt x="308272" y="161534"/>
                        <a:pt x="443033" y="321209"/>
                      </a:cubicBezTo>
                      <a:lnTo>
                        <a:pt x="512980" y="404172"/>
                      </a:lnTo>
                      <a:lnTo>
                        <a:pt x="333729" y="404172"/>
                      </a:lnTo>
                      <a:lnTo>
                        <a:pt x="13042" y="61406"/>
                      </a:lnTo>
                      <a:cubicBezTo>
                        <a:pt x="-17589" y="26317"/>
                        <a:pt x="13042" y="0"/>
                        <a:pt x="30545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4247506" y="3315652"/>
                  <a:ext cx="2521326" cy="276225"/>
                </a:xfrm>
                <a:custGeom>
                  <a:avLst/>
                  <a:gdLst>
                    <a:gd name="connsiteX0" fmla="*/ 0 w 2521326"/>
                    <a:gd name="connsiteY0" fmla="*/ 0 h 276225"/>
                    <a:gd name="connsiteX1" fmla="*/ 177869 w 2521326"/>
                    <a:gd name="connsiteY1" fmla="*/ 0 h 276225"/>
                    <a:gd name="connsiteX2" fmla="*/ 2521326 w 2521326"/>
                    <a:gd name="connsiteY2" fmla="*/ 0 h 276225"/>
                    <a:gd name="connsiteX3" fmla="*/ 2521326 w 2521326"/>
                    <a:gd name="connsiteY3" fmla="*/ 35076 h 276225"/>
                    <a:gd name="connsiteX4" fmla="*/ 968946 w 2521326"/>
                    <a:gd name="connsiteY4" fmla="*/ 276225 h 276225"/>
                    <a:gd name="connsiteX5" fmla="*/ 29318 w 2521326"/>
                    <a:gd name="connsiteY5" fmla="*/ 210457 h 276225"/>
                    <a:gd name="connsiteX6" fmla="*/ 0 w 2521326"/>
                    <a:gd name="connsiteY6" fmla="*/ 204318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21326" h="276225">
                      <a:moveTo>
                        <a:pt x="0" y="0"/>
                      </a:moveTo>
                      <a:lnTo>
                        <a:pt x="177869" y="0"/>
                      </a:lnTo>
                      <a:cubicBezTo>
                        <a:pt x="632027" y="0"/>
                        <a:pt x="1358681" y="0"/>
                        <a:pt x="2521326" y="0"/>
                      </a:cubicBezTo>
                      <a:lnTo>
                        <a:pt x="2521326" y="35076"/>
                      </a:lnTo>
                      <a:cubicBezTo>
                        <a:pt x="2267698" y="179766"/>
                        <a:pt x="1668610" y="276225"/>
                        <a:pt x="968946" y="276225"/>
                      </a:cubicBezTo>
                      <a:cubicBezTo>
                        <a:pt x="621300" y="276225"/>
                        <a:pt x="297705" y="252110"/>
                        <a:pt x="29318" y="210457"/>
                      </a:cubicBezTo>
                      <a:lnTo>
                        <a:pt x="0" y="204318"/>
                      </a:lnTo>
                      <a:close/>
                    </a:path>
                  </a:pathLst>
                </a:custGeom>
                <a:solidFill>
                  <a:srgbClr val="513A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2350315">
                <a:off x="5989331" y="2507581"/>
                <a:ext cx="598331" cy="829441"/>
                <a:chOff x="6006115" y="2691336"/>
                <a:chExt cx="598331" cy="829441"/>
              </a:xfrm>
            </p:grpSpPr>
            <p:sp>
              <p:nvSpPr>
                <p:cNvPr id="20" name="Freeform 19"/>
                <p:cNvSpPr>
                  <a:spLocks/>
                </p:cNvSpPr>
                <p:nvPr/>
              </p:nvSpPr>
              <p:spPr bwMode="auto">
                <a:xfrm rot="1103645">
                  <a:off x="6006115" y="3349327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1" name="Rectangle 20"/>
                <p:cNvSpPr>
                  <a:spLocks noChangeArrowheads="1"/>
                </p:cNvSpPr>
                <p:nvPr/>
              </p:nvSpPr>
              <p:spPr bwMode="auto">
                <a:xfrm rot="1103645">
                  <a:off x="6340921" y="2691336"/>
                  <a:ext cx="263525" cy="72390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11762">
                <a:off x="6350661" y="2802697"/>
                <a:ext cx="602318" cy="827644"/>
                <a:chOff x="6280309" y="2808848"/>
                <a:chExt cx="602318" cy="827644"/>
              </a:xfrm>
            </p:grpSpPr>
            <p:sp>
              <p:nvSpPr>
                <p:cNvPr id="18" name="Freeform 17"/>
                <p:cNvSpPr>
                  <a:spLocks/>
                </p:cNvSpPr>
                <p:nvPr/>
              </p:nvSpPr>
              <p:spPr bwMode="auto">
                <a:xfrm rot="1103645">
                  <a:off x="6280309" y="3465042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 rot="1103645">
                  <a:off x="6619102" y="2808848"/>
                  <a:ext cx="263525" cy="72390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</p:grp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63048" y="3292708"/>
                <a:ext cx="351684" cy="805060"/>
              </a:xfrm>
              <a:prstGeom prst="rect">
                <a:avLst/>
              </a:prstGeom>
            </p:spPr>
          </p:pic>
        </p:grpSp>
        <p:sp>
          <p:nvSpPr>
            <p:cNvPr id="8" name="Freeform 7"/>
            <p:cNvSpPr>
              <a:spLocks/>
            </p:cNvSpPr>
            <p:nvPr/>
          </p:nvSpPr>
          <p:spPr bwMode="auto">
            <a:xfrm flipH="1">
              <a:off x="8092941" y="5845715"/>
              <a:ext cx="1948093" cy="213424"/>
            </a:xfrm>
            <a:custGeom>
              <a:avLst/>
              <a:gdLst>
                <a:gd name="connsiteX0" fmla="*/ 0 w 2521326"/>
                <a:gd name="connsiteY0" fmla="*/ 0 h 276225"/>
                <a:gd name="connsiteX1" fmla="*/ 177869 w 2521326"/>
                <a:gd name="connsiteY1" fmla="*/ 0 h 276225"/>
                <a:gd name="connsiteX2" fmla="*/ 2521326 w 2521326"/>
                <a:gd name="connsiteY2" fmla="*/ 0 h 276225"/>
                <a:gd name="connsiteX3" fmla="*/ 2521326 w 2521326"/>
                <a:gd name="connsiteY3" fmla="*/ 35076 h 276225"/>
                <a:gd name="connsiteX4" fmla="*/ 968946 w 2521326"/>
                <a:gd name="connsiteY4" fmla="*/ 276225 h 276225"/>
                <a:gd name="connsiteX5" fmla="*/ 29318 w 2521326"/>
                <a:gd name="connsiteY5" fmla="*/ 210457 h 276225"/>
                <a:gd name="connsiteX6" fmla="*/ 0 w 2521326"/>
                <a:gd name="connsiteY6" fmla="*/ 20431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26" h="276225">
                  <a:moveTo>
                    <a:pt x="0" y="0"/>
                  </a:moveTo>
                  <a:lnTo>
                    <a:pt x="177869" y="0"/>
                  </a:lnTo>
                  <a:cubicBezTo>
                    <a:pt x="632027" y="0"/>
                    <a:pt x="1358681" y="0"/>
                    <a:pt x="2521326" y="0"/>
                  </a:cubicBezTo>
                  <a:lnTo>
                    <a:pt x="2521326" y="35076"/>
                  </a:lnTo>
                  <a:cubicBezTo>
                    <a:pt x="2267698" y="179766"/>
                    <a:pt x="1668610" y="276225"/>
                    <a:pt x="968946" y="276225"/>
                  </a:cubicBezTo>
                  <a:cubicBezTo>
                    <a:pt x="621300" y="276225"/>
                    <a:pt x="297705" y="252110"/>
                    <a:pt x="29318" y="210457"/>
                  </a:cubicBezTo>
                  <a:lnTo>
                    <a:pt x="0" y="204318"/>
                  </a:lnTo>
                  <a:close/>
                </a:path>
              </a:pathLst>
            </a:custGeom>
            <a:solidFill>
              <a:srgbClr val="513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>
                <a:defRPr/>
              </a:pPr>
              <a:endParaRPr lang="en-US" kern="0" smtClean="0">
                <a:solidFill>
                  <a:srgbClr val="505050"/>
                </a:solidFill>
              </a:endParaRPr>
            </a:p>
          </p:txBody>
        </p:sp>
      </p:grp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6508747" y="3784600"/>
            <a:ext cx="5470527" cy="2735264"/>
            <a:chOff x="4664075" y="3040063"/>
            <a:chExt cx="7315200" cy="3657601"/>
          </a:xfrm>
        </p:grpSpPr>
        <p:grpSp>
          <p:nvGrpSpPr>
            <p:cNvPr id="7" name="Group 6"/>
            <p:cNvGrpSpPr/>
            <p:nvPr/>
          </p:nvGrpSpPr>
          <p:grpSpPr>
            <a:xfrm>
              <a:off x="7318375" y="3040063"/>
              <a:ext cx="4660900" cy="3657601"/>
              <a:chOff x="7318375" y="3040063"/>
              <a:chExt cx="4660900" cy="3657601"/>
            </a:xfrm>
          </p:grpSpPr>
          <p:sp>
            <p:nvSpPr>
              <p:cNvPr id="13" name="AutoShape 3"/>
              <p:cNvSpPr>
                <a:spLocks noChangeAspect="1" noChangeArrowheads="1" noTextEdit="1"/>
              </p:cNvSpPr>
              <p:nvPr/>
            </p:nvSpPr>
            <p:spPr bwMode="auto">
              <a:xfrm flipH="1">
                <a:off x="10056812" y="3040063"/>
                <a:ext cx="1922463" cy="3657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 flipH="1">
                <a:off x="11198224" y="3043238"/>
                <a:ext cx="468313" cy="314325"/>
              </a:xfrm>
              <a:custGeom>
                <a:avLst/>
                <a:gdLst>
                  <a:gd name="T0" fmla="*/ 141 w 141"/>
                  <a:gd name="T1" fmla="*/ 95 h 95"/>
                  <a:gd name="T2" fmla="*/ 141 w 141"/>
                  <a:gd name="T3" fmla="*/ 65 h 95"/>
                  <a:gd name="T4" fmla="*/ 76 w 141"/>
                  <a:gd name="T5" fmla="*/ 0 h 95"/>
                  <a:gd name="T6" fmla="*/ 64 w 141"/>
                  <a:gd name="T7" fmla="*/ 0 h 95"/>
                  <a:gd name="T8" fmla="*/ 0 w 141"/>
                  <a:gd name="T9" fmla="*/ 65 h 95"/>
                  <a:gd name="T10" fmla="*/ 0 w 141"/>
                  <a:gd name="T11" fmla="*/ 95 h 95"/>
                  <a:gd name="T12" fmla="*/ 141 w 141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95">
                    <a:moveTo>
                      <a:pt x="141" y="95"/>
                    </a:moveTo>
                    <a:cubicBezTo>
                      <a:pt x="141" y="65"/>
                      <a:pt x="141" y="65"/>
                      <a:pt x="141" y="65"/>
                    </a:cubicBezTo>
                    <a:cubicBezTo>
                      <a:pt x="141" y="29"/>
                      <a:pt x="112" y="0"/>
                      <a:pt x="7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95"/>
                      <a:pt x="0" y="95"/>
                      <a:pt x="0" y="95"/>
                    </a:cubicBezTo>
                    <a:lnTo>
                      <a:pt x="141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flipH="1">
                <a:off x="11149012" y="3427413"/>
                <a:ext cx="571500" cy="119063"/>
              </a:xfrm>
              <a:custGeom>
                <a:avLst/>
                <a:gdLst>
                  <a:gd name="T0" fmla="*/ 0 w 172"/>
                  <a:gd name="T1" fmla="*/ 27 h 36"/>
                  <a:gd name="T2" fmla="*/ 9 w 172"/>
                  <a:gd name="T3" fmla="*/ 36 h 36"/>
                  <a:gd name="T4" fmla="*/ 164 w 172"/>
                  <a:gd name="T5" fmla="*/ 36 h 36"/>
                  <a:gd name="T6" fmla="*/ 172 w 172"/>
                  <a:gd name="T7" fmla="*/ 27 h 36"/>
                  <a:gd name="T8" fmla="*/ 172 w 172"/>
                  <a:gd name="T9" fmla="*/ 8 h 36"/>
                  <a:gd name="T10" fmla="*/ 164 w 172"/>
                  <a:gd name="T11" fmla="*/ 0 h 36"/>
                  <a:gd name="T12" fmla="*/ 9 w 172"/>
                  <a:gd name="T13" fmla="*/ 0 h 36"/>
                  <a:gd name="T14" fmla="*/ 0 w 172"/>
                  <a:gd name="T15" fmla="*/ 8 h 36"/>
                  <a:gd name="T16" fmla="*/ 0 w 172"/>
                  <a:gd name="T17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36">
                    <a:moveTo>
                      <a:pt x="0" y="27"/>
                    </a:moveTo>
                    <a:cubicBezTo>
                      <a:pt x="0" y="32"/>
                      <a:pt x="4" y="36"/>
                      <a:pt x="9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9" y="36"/>
                      <a:pt x="172" y="32"/>
                      <a:pt x="172" y="27"/>
                    </a:cubicBezTo>
                    <a:cubicBezTo>
                      <a:pt x="172" y="8"/>
                      <a:pt x="172" y="8"/>
                      <a:pt x="172" y="8"/>
                    </a:cubicBezTo>
                    <a:cubicBezTo>
                      <a:pt x="172" y="3"/>
                      <a:pt x="169" y="0"/>
                      <a:pt x="16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3"/>
                      <a:pt x="0" y="8"/>
                    </a:cubicBez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 flipH="1">
                <a:off x="11118850" y="4994276"/>
                <a:ext cx="628650" cy="2063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 flipH="1">
                <a:off x="11118849" y="4994276"/>
                <a:ext cx="163513" cy="15271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9"/>
              <p:cNvSpPr>
                <a:spLocks/>
              </p:cNvSpPr>
              <p:nvPr/>
            </p:nvSpPr>
            <p:spPr bwMode="auto">
              <a:xfrm flipH="1">
                <a:off x="10906124" y="6502401"/>
                <a:ext cx="376238" cy="195263"/>
              </a:xfrm>
              <a:custGeom>
                <a:avLst/>
                <a:gdLst>
                  <a:gd name="T0" fmla="*/ 49 w 113"/>
                  <a:gd name="T1" fmla="*/ 0 h 59"/>
                  <a:gd name="T2" fmla="*/ 113 w 113"/>
                  <a:gd name="T3" fmla="*/ 59 h 59"/>
                  <a:gd name="T4" fmla="*/ 49 w 113"/>
                  <a:gd name="T5" fmla="*/ 59 h 59"/>
                  <a:gd name="T6" fmla="*/ 0 w 113"/>
                  <a:gd name="T7" fmla="*/ 59 h 59"/>
                  <a:gd name="T8" fmla="*/ 0 w 113"/>
                  <a:gd name="T9" fmla="*/ 0 h 59"/>
                  <a:gd name="T10" fmla="*/ 49 w 113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59">
                    <a:moveTo>
                      <a:pt x="49" y="0"/>
                    </a:moveTo>
                    <a:cubicBezTo>
                      <a:pt x="83" y="0"/>
                      <a:pt x="110" y="26"/>
                      <a:pt x="113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56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 flipH="1">
                <a:off x="11583987" y="4994276"/>
                <a:ext cx="163513" cy="15271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 flipH="1">
                <a:off x="11371262" y="6502401"/>
                <a:ext cx="376238" cy="195263"/>
              </a:xfrm>
              <a:custGeom>
                <a:avLst/>
                <a:gdLst>
                  <a:gd name="T0" fmla="*/ 49 w 113"/>
                  <a:gd name="T1" fmla="*/ 0 h 59"/>
                  <a:gd name="T2" fmla="*/ 113 w 113"/>
                  <a:gd name="T3" fmla="*/ 59 h 59"/>
                  <a:gd name="T4" fmla="*/ 49 w 113"/>
                  <a:gd name="T5" fmla="*/ 59 h 59"/>
                  <a:gd name="T6" fmla="*/ 0 w 113"/>
                  <a:gd name="T7" fmla="*/ 59 h 59"/>
                  <a:gd name="T8" fmla="*/ 0 w 113"/>
                  <a:gd name="T9" fmla="*/ 0 h 59"/>
                  <a:gd name="T10" fmla="*/ 49 w 113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59">
                    <a:moveTo>
                      <a:pt x="49" y="0"/>
                    </a:moveTo>
                    <a:cubicBezTo>
                      <a:pt x="82" y="0"/>
                      <a:pt x="110" y="26"/>
                      <a:pt x="113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56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12"/>
              <p:cNvSpPr>
                <a:spLocks/>
              </p:cNvSpPr>
              <p:nvPr/>
            </p:nvSpPr>
            <p:spPr bwMode="auto">
              <a:xfrm flipH="1">
                <a:off x="10890250" y="3868738"/>
                <a:ext cx="1085850" cy="1125538"/>
              </a:xfrm>
              <a:custGeom>
                <a:avLst/>
                <a:gdLst>
                  <a:gd name="T0" fmla="*/ 69 w 327"/>
                  <a:gd name="T1" fmla="*/ 0 h 340"/>
                  <a:gd name="T2" fmla="*/ 258 w 327"/>
                  <a:gd name="T3" fmla="*/ 0 h 340"/>
                  <a:gd name="T4" fmla="*/ 327 w 327"/>
                  <a:gd name="T5" fmla="*/ 70 h 340"/>
                  <a:gd name="T6" fmla="*/ 327 w 327"/>
                  <a:gd name="T7" fmla="*/ 128 h 340"/>
                  <a:gd name="T8" fmla="*/ 258 w 327"/>
                  <a:gd name="T9" fmla="*/ 128 h 340"/>
                  <a:gd name="T10" fmla="*/ 258 w 327"/>
                  <a:gd name="T11" fmla="*/ 340 h 340"/>
                  <a:gd name="T12" fmla="*/ 69 w 327"/>
                  <a:gd name="T13" fmla="*/ 340 h 340"/>
                  <a:gd name="T14" fmla="*/ 69 w 327"/>
                  <a:gd name="T15" fmla="*/ 128 h 340"/>
                  <a:gd name="T16" fmla="*/ 0 w 327"/>
                  <a:gd name="T17" fmla="*/ 128 h 340"/>
                  <a:gd name="T18" fmla="*/ 0 w 327"/>
                  <a:gd name="T19" fmla="*/ 70 h 340"/>
                  <a:gd name="T20" fmla="*/ 69 w 327"/>
                  <a:gd name="T21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7" h="340">
                    <a:moveTo>
                      <a:pt x="69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96" y="0"/>
                      <a:pt x="327" y="32"/>
                      <a:pt x="327" y="70"/>
                    </a:cubicBezTo>
                    <a:cubicBezTo>
                      <a:pt x="327" y="128"/>
                      <a:pt x="327" y="128"/>
                      <a:pt x="327" y="128"/>
                    </a:cubicBezTo>
                    <a:cubicBezTo>
                      <a:pt x="258" y="128"/>
                      <a:pt x="258" y="128"/>
                      <a:pt x="258" y="128"/>
                    </a:cubicBezTo>
                    <a:cubicBezTo>
                      <a:pt x="258" y="340"/>
                      <a:pt x="258" y="340"/>
                      <a:pt x="258" y="340"/>
                    </a:cubicBezTo>
                    <a:cubicBezTo>
                      <a:pt x="69" y="340"/>
                      <a:pt x="69" y="340"/>
                      <a:pt x="69" y="340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32"/>
                      <a:pt x="31" y="0"/>
                      <a:pt x="69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 flipH="1">
                <a:off x="10701337" y="4292601"/>
                <a:ext cx="387350" cy="579438"/>
              </a:xfrm>
              <a:custGeom>
                <a:avLst/>
                <a:gdLst>
                  <a:gd name="T0" fmla="*/ 44 w 117"/>
                  <a:gd name="T1" fmla="*/ 175 h 175"/>
                  <a:gd name="T2" fmla="*/ 117 w 117"/>
                  <a:gd name="T3" fmla="*/ 175 h 175"/>
                  <a:gd name="T4" fmla="*/ 117 w 117"/>
                  <a:gd name="T5" fmla="*/ 119 h 175"/>
                  <a:gd name="T6" fmla="*/ 51 w 117"/>
                  <a:gd name="T7" fmla="*/ 119 h 175"/>
                  <a:gd name="T8" fmla="*/ 51 w 117"/>
                  <a:gd name="T9" fmla="*/ 0 h 175"/>
                  <a:gd name="T10" fmla="*/ 0 w 117"/>
                  <a:gd name="T11" fmla="*/ 0 h 175"/>
                  <a:gd name="T12" fmla="*/ 0 w 117"/>
                  <a:gd name="T13" fmla="*/ 131 h 175"/>
                  <a:gd name="T14" fmla="*/ 44 w 117"/>
                  <a:gd name="T15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175">
                    <a:moveTo>
                      <a:pt x="44" y="175"/>
                    </a:moveTo>
                    <a:cubicBezTo>
                      <a:pt x="117" y="175"/>
                      <a:pt x="117" y="175"/>
                      <a:pt x="117" y="175"/>
                    </a:cubicBezTo>
                    <a:cubicBezTo>
                      <a:pt x="117" y="119"/>
                      <a:pt x="117" y="119"/>
                      <a:pt x="117" y="119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55"/>
                      <a:pt x="20" y="175"/>
                      <a:pt x="44" y="175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 flipH="1">
                <a:off x="11776074" y="4292601"/>
                <a:ext cx="169863" cy="1003300"/>
              </a:xfrm>
              <a:prstGeom prst="rect">
                <a:avLst/>
              </a:pr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 flipH="1">
                <a:off x="11776074" y="5124451"/>
                <a:ext cx="169863" cy="338138"/>
              </a:xfrm>
              <a:custGeom>
                <a:avLst/>
                <a:gdLst>
                  <a:gd name="T0" fmla="*/ 51 w 51"/>
                  <a:gd name="T1" fmla="*/ 0 h 102"/>
                  <a:gd name="T2" fmla="*/ 51 w 51"/>
                  <a:gd name="T3" fmla="*/ 102 h 102"/>
                  <a:gd name="T4" fmla="*/ 0 w 51"/>
                  <a:gd name="T5" fmla="*/ 51 h 102"/>
                  <a:gd name="T6" fmla="*/ 51 w 51"/>
                  <a:gd name="T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102">
                    <a:moveTo>
                      <a:pt x="51" y="0"/>
                    </a:moveTo>
                    <a:cubicBezTo>
                      <a:pt x="51" y="102"/>
                      <a:pt x="51" y="102"/>
                      <a:pt x="51" y="102"/>
                    </a:cubicBezTo>
                    <a:cubicBezTo>
                      <a:pt x="22" y="102"/>
                      <a:pt x="0" y="79"/>
                      <a:pt x="0" y="51"/>
                    </a:cubicBezTo>
                    <a:cubicBezTo>
                      <a:pt x="0" y="23"/>
                      <a:pt x="22" y="0"/>
                      <a:pt x="51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 flipH="1">
                <a:off x="10531474" y="4700588"/>
                <a:ext cx="341313" cy="171450"/>
              </a:xfrm>
              <a:custGeom>
                <a:avLst/>
                <a:gdLst>
                  <a:gd name="T0" fmla="*/ 0 w 103"/>
                  <a:gd name="T1" fmla="*/ 0 h 52"/>
                  <a:gd name="T2" fmla="*/ 103 w 103"/>
                  <a:gd name="T3" fmla="*/ 0 h 52"/>
                  <a:gd name="T4" fmla="*/ 52 w 103"/>
                  <a:gd name="T5" fmla="*/ 52 h 52"/>
                  <a:gd name="T6" fmla="*/ 0 w 103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52">
                    <a:moveTo>
                      <a:pt x="0" y="0"/>
                    </a:move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29"/>
                      <a:pt x="80" y="52"/>
                      <a:pt x="52" y="52"/>
                    </a:cubicBezTo>
                    <a:cubicBezTo>
                      <a:pt x="23" y="52"/>
                      <a:pt x="0" y="29"/>
                      <a:pt x="0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 flipH="1">
                <a:off x="11776074" y="5084763"/>
                <a:ext cx="173038" cy="88900"/>
              </a:xfrm>
              <a:prstGeom prst="rect">
                <a:avLst/>
              </a:pr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 flipH="1">
                <a:off x="10266362" y="4624388"/>
                <a:ext cx="746125" cy="76200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 flipH="1">
                <a:off x="10059987" y="4246563"/>
                <a:ext cx="779463" cy="377825"/>
              </a:xfrm>
              <a:custGeom>
                <a:avLst/>
                <a:gdLst>
                  <a:gd name="T0" fmla="*/ 127 w 491"/>
                  <a:gd name="T1" fmla="*/ 0 h 238"/>
                  <a:gd name="T2" fmla="*/ 491 w 491"/>
                  <a:gd name="T3" fmla="*/ 0 h 238"/>
                  <a:gd name="T4" fmla="*/ 361 w 491"/>
                  <a:gd name="T5" fmla="*/ 238 h 238"/>
                  <a:gd name="T6" fmla="*/ 0 w 491"/>
                  <a:gd name="T7" fmla="*/ 238 h 238"/>
                  <a:gd name="T8" fmla="*/ 127 w 491"/>
                  <a:gd name="T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1" h="238">
                    <a:moveTo>
                      <a:pt x="127" y="0"/>
                    </a:moveTo>
                    <a:lnTo>
                      <a:pt x="491" y="0"/>
                    </a:lnTo>
                    <a:lnTo>
                      <a:pt x="361" y="238"/>
                    </a:lnTo>
                    <a:lnTo>
                      <a:pt x="0" y="238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Rectangle 20"/>
              <p:cNvSpPr>
                <a:spLocks noChangeArrowheads="1"/>
              </p:cNvSpPr>
              <p:nvPr/>
            </p:nvSpPr>
            <p:spPr bwMode="auto">
              <a:xfrm flipH="1">
                <a:off x="10839449" y="4624388"/>
                <a:ext cx="173038" cy="7620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 flipH="1">
                <a:off x="11334750" y="3640138"/>
                <a:ext cx="200025" cy="327025"/>
              </a:xfrm>
              <a:custGeom>
                <a:avLst/>
                <a:gdLst>
                  <a:gd name="T0" fmla="*/ 63 w 126"/>
                  <a:gd name="T1" fmla="*/ 206 h 206"/>
                  <a:gd name="T2" fmla="*/ 126 w 126"/>
                  <a:gd name="T3" fmla="*/ 144 h 206"/>
                  <a:gd name="T4" fmla="*/ 126 w 126"/>
                  <a:gd name="T5" fmla="*/ 0 h 206"/>
                  <a:gd name="T6" fmla="*/ 0 w 126"/>
                  <a:gd name="T7" fmla="*/ 0 h 206"/>
                  <a:gd name="T8" fmla="*/ 0 w 126"/>
                  <a:gd name="T9" fmla="*/ 144 h 206"/>
                  <a:gd name="T10" fmla="*/ 63 w 126"/>
                  <a:gd name="T11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206">
                    <a:moveTo>
                      <a:pt x="63" y="206"/>
                    </a:moveTo>
                    <a:lnTo>
                      <a:pt x="126" y="144"/>
                    </a:lnTo>
                    <a:lnTo>
                      <a:pt x="126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63" y="206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 flipH="1">
                <a:off x="11334750" y="3640138"/>
                <a:ext cx="200025" cy="171450"/>
              </a:xfrm>
              <a:custGeom>
                <a:avLst/>
                <a:gdLst>
                  <a:gd name="T0" fmla="*/ 60 w 60"/>
                  <a:gd name="T1" fmla="*/ 48 h 52"/>
                  <a:gd name="T2" fmla="*/ 31 w 60"/>
                  <a:gd name="T3" fmla="*/ 52 h 52"/>
                  <a:gd name="T4" fmla="*/ 0 w 60"/>
                  <a:gd name="T5" fmla="*/ 48 h 52"/>
                  <a:gd name="T6" fmla="*/ 0 w 60"/>
                  <a:gd name="T7" fmla="*/ 0 h 52"/>
                  <a:gd name="T8" fmla="*/ 60 w 60"/>
                  <a:gd name="T9" fmla="*/ 0 h 52"/>
                  <a:gd name="T10" fmla="*/ 60 w 60"/>
                  <a:gd name="T11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52">
                    <a:moveTo>
                      <a:pt x="60" y="48"/>
                    </a:moveTo>
                    <a:cubicBezTo>
                      <a:pt x="51" y="51"/>
                      <a:pt x="41" y="52"/>
                      <a:pt x="31" y="52"/>
                    </a:cubicBezTo>
                    <a:cubicBezTo>
                      <a:pt x="20" y="52"/>
                      <a:pt x="10" y="51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0" y="0"/>
                      <a:pt x="60" y="0"/>
                      <a:pt x="60" y="0"/>
                    </a:cubicBezTo>
                    <a:lnTo>
                      <a:pt x="60" y="48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 flipH="1">
                <a:off x="11198224" y="3332163"/>
                <a:ext cx="468313" cy="442913"/>
              </a:xfrm>
              <a:custGeom>
                <a:avLst/>
                <a:gdLst>
                  <a:gd name="T0" fmla="*/ 141 w 141"/>
                  <a:gd name="T1" fmla="*/ 0 h 134"/>
                  <a:gd name="T2" fmla="*/ 141 w 141"/>
                  <a:gd name="T3" fmla="*/ 110 h 134"/>
                  <a:gd name="T4" fmla="*/ 140 w 141"/>
                  <a:gd name="T5" fmla="*/ 110 h 134"/>
                  <a:gd name="T6" fmla="*/ 71 w 141"/>
                  <a:gd name="T7" fmla="*/ 134 h 134"/>
                  <a:gd name="T8" fmla="*/ 0 w 141"/>
                  <a:gd name="T9" fmla="*/ 110 h 134"/>
                  <a:gd name="T10" fmla="*/ 0 w 141"/>
                  <a:gd name="T11" fmla="*/ 0 h 134"/>
                  <a:gd name="T12" fmla="*/ 141 w 141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134">
                    <a:moveTo>
                      <a:pt x="141" y="0"/>
                    </a:moveTo>
                    <a:cubicBezTo>
                      <a:pt x="141" y="110"/>
                      <a:pt x="141" y="110"/>
                      <a:pt x="141" y="110"/>
                    </a:cubicBezTo>
                    <a:cubicBezTo>
                      <a:pt x="140" y="110"/>
                      <a:pt x="140" y="110"/>
                      <a:pt x="140" y="110"/>
                    </a:cubicBezTo>
                    <a:cubicBezTo>
                      <a:pt x="121" y="125"/>
                      <a:pt x="97" y="134"/>
                      <a:pt x="71" y="134"/>
                    </a:cubicBezTo>
                    <a:cubicBezTo>
                      <a:pt x="45" y="134"/>
                      <a:pt x="19" y="125"/>
                      <a:pt x="0" y="11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 flipH="1">
                <a:off x="11776074" y="4292601"/>
                <a:ext cx="169863" cy="49213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 flipH="1">
                <a:off x="10920412" y="4292601"/>
                <a:ext cx="168275" cy="49213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 flipH="1">
                <a:off x="11198224" y="3302001"/>
                <a:ext cx="36513" cy="2444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 flipH="1">
                <a:off x="11630024" y="3302001"/>
                <a:ext cx="36513" cy="2444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auto">
              <a:xfrm flipH="1">
                <a:off x="11541124" y="3467101"/>
                <a:ext cx="36513" cy="36513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auto">
              <a:xfrm flipH="1">
                <a:off x="11288712" y="3467101"/>
                <a:ext cx="36513" cy="36513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Freeform 30"/>
              <p:cNvSpPr>
                <a:spLocks/>
              </p:cNvSpPr>
              <p:nvPr/>
            </p:nvSpPr>
            <p:spPr bwMode="auto">
              <a:xfrm flipH="1">
                <a:off x="11401425" y="3573463"/>
                <a:ext cx="63500" cy="30163"/>
              </a:xfrm>
              <a:custGeom>
                <a:avLst/>
                <a:gdLst>
                  <a:gd name="T0" fmla="*/ 9 w 19"/>
                  <a:gd name="T1" fmla="*/ 9 h 9"/>
                  <a:gd name="T2" fmla="*/ 19 w 19"/>
                  <a:gd name="T3" fmla="*/ 0 h 9"/>
                  <a:gd name="T4" fmla="*/ 0 w 19"/>
                  <a:gd name="T5" fmla="*/ 0 h 9"/>
                  <a:gd name="T6" fmla="*/ 9 w 19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9">
                    <a:moveTo>
                      <a:pt x="9" y="9"/>
                    </a:moveTo>
                    <a:cubicBezTo>
                      <a:pt x="15" y="9"/>
                      <a:pt x="19" y="5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4" y="9"/>
                      <a:pt x="9" y="9"/>
                    </a:cubicBez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Freeform 31"/>
              <p:cNvSpPr>
                <a:spLocks/>
              </p:cNvSpPr>
              <p:nvPr/>
            </p:nvSpPr>
            <p:spPr bwMode="auto">
              <a:xfrm flipH="1">
                <a:off x="11364912" y="3679826"/>
                <a:ext cx="136525" cy="39688"/>
              </a:xfrm>
              <a:custGeom>
                <a:avLst/>
                <a:gdLst>
                  <a:gd name="T0" fmla="*/ 41 w 41"/>
                  <a:gd name="T1" fmla="*/ 6 h 12"/>
                  <a:gd name="T2" fmla="*/ 36 w 41"/>
                  <a:gd name="T3" fmla="*/ 12 h 12"/>
                  <a:gd name="T4" fmla="*/ 5 w 41"/>
                  <a:gd name="T5" fmla="*/ 12 h 12"/>
                  <a:gd name="T6" fmla="*/ 0 w 41"/>
                  <a:gd name="T7" fmla="*/ 6 h 12"/>
                  <a:gd name="T8" fmla="*/ 0 w 41"/>
                  <a:gd name="T9" fmla="*/ 6 h 12"/>
                  <a:gd name="T10" fmla="*/ 5 w 41"/>
                  <a:gd name="T11" fmla="*/ 0 h 12"/>
                  <a:gd name="T12" fmla="*/ 36 w 41"/>
                  <a:gd name="T13" fmla="*/ 0 h 12"/>
                  <a:gd name="T14" fmla="*/ 41 w 41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12">
                    <a:moveTo>
                      <a:pt x="41" y="6"/>
                    </a:moveTo>
                    <a:cubicBezTo>
                      <a:pt x="41" y="9"/>
                      <a:pt x="39" y="12"/>
                      <a:pt x="3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1" y="3"/>
                      <a:pt x="41" y="6"/>
                    </a:cubicBez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32"/>
              <p:cNvSpPr>
                <a:spLocks noEditPoints="1"/>
              </p:cNvSpPr>
              <p:nvPr/>
            </p:nvSpPr>
            <p:spPr bwMode="auto">
              <a:xfrm flipH="1">
                <a:off x="11304587" y="3603626"/>
                <a:ext cx="255588" cy="228600"/>
              </a:xfrm>
              <a:custGeom>
                <a:avLst/>
                <a:gdLst>
                  <a:gd name="T0" fmla="*/ 38 w 77"/>
                  <a:gd name="T1" fmla="*/ 0 h 69"/>
                  <a:gd name="T2" fmla="*/ 0 w 77"/>
                  <a:gd name="T3" fmla="*/ 39 h 69"/>
                  <a:gd name="T4" fmla="*/ 0 w 77"/>
                  <a:gd name="T5" fmla="*/ 60 h 69"/>
                  <a:gd name="T6" fmla="*/ 0 w 77"/>
                  <a:gd name="T7" fmla="*/ 63 h 69"/>
                  <a:gd name="T8" fmla="*/ 39 w 77"/>
                  <a:gd name="T9" fmla="*/ 69 h 69"/>
                  <a:gd name="T10" fmla="*/ 77 w 77"/>
                  <a:gd name="T11" fmla="*/ 63 h 69"/>
                  <a:gd name="T12" fmla="*/ 77 w 77"/>
                  <a:gd name="T13" fmla="*/ 60 h 69"/>
                  <a:gd name="T14" fmla="*/ 77 w 77"/>
                  <a:gd name="T15" fmla="*/ 39 h 69"/>
                  <a:gd name="T16" fmla="*/ 38 w 77"/>
                  <a:gd name="T17" fmla="*/ 0 h 69"/>
                  <a:gd name="T18" fmla="*/ 61 w 77"/>
                  <a:gd name="T19" fmla="*/ 45 h 69"/>
                  <a:gd name="T20" fmla="*/ 45 w 77"/>
                  <a:gd name="T21" fmla="*/ 48 h 69"/>
                  <a:gd name="T22" fmla="*/ 45 w 77"/>
                  <a:gd name="T23" fmla="*/ 35 h 69"/>
                  <a:gd name="T24" fmla="*/ 32 w 77"/>
                  <a:gd name="T25" fmla="*/ 35 h 69"/>
                  <a:gd name="T26" fmla="*/ 32 w 77"/>
                  <a:gd name="T27" fmla="*/ 48 h 69"/>
                  <a:gd name="T28" fmla="*/ 15 w 77"/>
                  <a:gd name="T29" fmla="*/ 45 h 69"/>
                  <a:gd name="T30" fmla="*/ 15 w 77"/>
                  <a:gd name="T31" fmla="*/ 37 h 69"/>
                  <a:gd name="T32" fmla="*/ 38 w 77"/>
                  <a:gd name="T33" fmla="*/ 24 h 69"/>
                  <a:gd name="T34" fmla="*/ 62 w 77"/>
                  <a:gd name="T35" fmla="*/ 37 h 69"/>
                  <a:gd name="T36" fmla="*/ 61 w 77"/>
                  <a:gd name="T37" fmla="*/ 4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" h="69">
                    <a:moveTo>
                      <a:pt x="38" y="0"/>
                    </a:moveTo>
                    <a:cubicBezTo>
                      <a:pt x="17" y="0"/>
                      <a:pt x="0" y="18"/>
                      <a:pt x="0" y="3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0" y="62"/>
                      <a:pt x="0" y="63"/>
                    </a:cubicBezTo>
                    <a:cubicBezTo>
                      <a:pt x="13" y="67"/>
                      <a:pt x="25" y="69"/>
                      <a:pt x="39" y="69"/>
                    </a:cubicBezTo>
                    <a:cubicBezTo>
                      <a:pt x="52" y="69"/>
                      <a:pt x="65" y="67"/>
                      <a:pt x="77" y="63"/>
                    </a:cubicBezTo>
                    <a:cubicBezTo>
                      <a:pt x="77" y="62"/>
                      <a:pt x="77" y="61"/>
                      <a:pt x="77" y="60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18"/>
                      <a:pt x="60" y="0"/>
                      <a:pt x="38" y="0"/>
                    </a:cubicBezTo>
                    <a:close/>
                    <a:moveTo>
                      <a:pt x="61" y="45"/>
                    </a:moveTo>
                    <a:cubicBezTo>
                      <a:pt x="56" y="46"/>
                      <a:pt x="50" y="47"/>
                      <a:pt x="45" y="48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7" y="47"/>
                      <a:pt x="21" y="46"/>
                      <a:pt x="15" y="45"/>
                    </a:cubicBezTo>
                    <a:cubicBezTo>
                      <a:pt x="15" y="44"/>
                      <a:pt x="15" y="37"/>
                      <a:pt x="15" y="37"/>
                    </a:cubicBezTo>
                    <a:cubicBezTo>
                      <a:pt x="15" y="24"/>
                      <a:pt x="26" y="24"/>
                      <a:pt x="38" y="24"/>
                    </a:cubicBezTo>
                    <a:cubicBezTo>
                      <a:pt x="51" y="24"/>
                      <a:pt x="62" y="24"/>
                      <a:pt x="62" y="37"/>
                    </a:cubicBezTo>
                    <a:cubicBezTo>
                      <a:pt x="62" y="37"/>
                      <a:pt x="61" y="44"/>
                      <a:pt x="61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 flipH="1">
                <a:off x="7318375" y="4336256"/>
                <a:ext cx="502444" cy="1381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664075" y="4286961"/>
              <a:ext cx="5793411" cy="2392930"/>
              <a:chOff x="4664075" y="4286961"/>
              <a:chExt cx="5793411" cy="239293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664075" y="4286961"/>
                <a:ext cx="5793411" cy="239293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8" t="1822" r="1518" b="1873"/>
              <a:stretch>
                <a:fillRect/>
              </a:stretch>
            </p:blipFill>
            <p:spPr>
              <a:xfrm>
                <a:off x="6666858" y="4311651"/>
                <a:ext cx="1177925" cy="650875"/>
              </a:xfrm>
              <a:custGeom>
                <a:avLst/>
                <a:gdLst>
                  <a:gd name="connsiteX0" fmla="*/ 15608 w 1177925"/>
                  <a:gd name="connsiteY0" fmla="*/ 0 h 650875"/>
                  <a:gd name="connsiteX1" fmla="*/ 1162317 w 1177925"/>
                  <a:gd name="connsiteY1" fmla="*/ 0 h 650875"/>
                  <a:gd name="connsiteX2" fmla="*/ 1177925 w 1177925"/>
                  <a:gd name="connsiteY2" fmla="*/ 15608 h 650875"/>
                  <a:gd name="connsiteX3" fmla="*/ 1177925 w 1177925"/>
                  <a:gd name="connsiteY3" fmla="*/ 635267 h 650875"/>
                  <a:gd name="connsiteX4" fmla="*/ 1162317 w 1177925"/>
                  <a:gd name="connsiteY4" fmla="*/ 650875 h 650875"/>
                  <a:gd name="connsiteX5" fmla="*/ 15608 w 1177925"/>
                  <a:gd name="connsiteY5" fmla="*/ 650875 h 650875"/>
                  <a:gd name="connsiteX6" fmla="*/ 0 w 1177925"/>
                  <a:gd name="connsiteY6" fmla="*/ 635267 h 650875"/>
                  <a:gd name="connsiteX7" fmla="*/ 0 w 1177925"/>
                  <a:gd name="connsiteY7" fmla="*/ 15608 h 650875"/>
                  <a:gd name="connsiteX8" fmla="*/ 15608 w 1177925"/>
                  <a:gd name="connsiteY8" fmla="*/ 0 h 65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7925" h="650875">
                    <a:moveTo>
                      <a:pt x="15608" y="0"/>
                    </a:moveTo>
                    <a:lnTo>
                      <a:pt x="1162317" y="0"/>
                    </a:lnTo>
                    <a:cubicBezTo>
                      <a:pt x="1170937" y="0"/>
                      <a:pt x="1177925" y="6988"/>
                      <a:pt x="1177925" y="15608"/>
                    </a:cubicBezTo>
                    <a:lnTo>
                      <a:pt x="1177925" y="635267"/>
                    </a:lnTo>
                    <a:cubicBezTo>
                      <a:pt x="1177925" y="643887"/>
                      <a:pt x="1170937" y="650875"/>
                      <a:pt x="1162317" y="650875"/>
                    </a:cubicBezTo>
                    <a:lnTo>
                      <a:pt x="15608" y="650875"/>
                    </a:lnTo>
                    <a:cubicBezTo>
                      <a:pt x="6988" y="650875"/>
                      <a:pt x="0" y="643887"/>
                      <a:pt x="0" y="635267"/>
                    </a:cubicBezTo>
                    <a:lnTo>
                      <a:pt x="0" y="15608"/>
                    </a:lnTo>
                    <a:cubicBezTo>
                      <a:pt x="0" y="6988"/>
                      <a:pt x="6988" y="0"/>
                      <a:pt x="15608" y="0"/>
                    </a:cubicBezTo>
                    <a:close/>
                  </a:path>
                </a:pathLst>
              </a:custGeom>
            </p:spPr>
          </p:pic>
          <p:sp>
            <p:nvSpPr>
              <p:cNvPr id="12" name="Rectangle 11"/>
              <p:cNvSpPr/>
              <p:nvPr/>
            </p:nvSpPr>
            <p:spPr bwMode="auto">
              <a:xfrm>
                <a:off x="5717381" y="4994276"/>
                <a:ext cx="226539" cy="106362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37980" y="1225066"/>
              <a:ext cx="1836984" cy="3614837"/>
              <a:chOff x="10137980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37980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r>
                <a:rPr lang="en-US" sz="1764" dirty="0">
                  <a:solidFill>
                    <a:srgbClr val="404040"/>
                  </a:solidFill>
                  <a:latin typeface="Segoe UI"/>
                </a:rPr>
                <a:t/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 dirty="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36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00" r:id="rId12"/>
    <p:sldLayoutId id="2147484249" r:id="rId13"/>
    <p:sldLayoutId id="2147484301" r:id="rId14"/>
    <p:sldLayoutId id="2147484303" r:id="rId15"/>
    <p:sldLayoutId id="2147484304" r:id="rId16"/>
    <p:sldLayoutId id="2147484321" r:id="rId17"/>
    <p:sldLayoutId id="2147484250" r:id="rId18"/>
    <p:sldLayoutId id="2147484312" r:id="rId19"/>
    <p:sldLayoutId id="2147484313" r:id="rId20"/>
    <p:sldLayoutId id="2147484314" r:id="rId21"/>
    <p:sldLayoutId id="2147484315" r:id="rId22"/>
    <p:sldLayoutId id="2147484317" r:id="rId23"/>
    <p:sldLayoutId id="2147484316" r:id="rId24"/>
    <p:sldLayoutId id="2147484309" r:id="rId25"/>
    <p:sldLayoutId id="2147484306" r:id="rId26"/>
    <p:sldLayoutId id="2147484311" r:id="rId27"/>
    <p:sldLayoutId id="2147484307" r:id="rId28"/>
    <p:sldLayoutId id="2147484308" r:id="rId29"/>
    <p:sldLayoutId id="2147484310" r:id="rId30"/>
    <p:sldLayoutId id="2147484251" r:id="rId31"/>
    <p:sldLayoutId id="2147484252" r:id="rId32"/>
    <p:sldLayoutId id="2147484253" r:id="rId33"/>
    <p:sldLayoutId id="2147484305" r:id="rId34"/>
    <p:sldLayoutId id="2147484264" r:id="rId35"/>
    <p:sldLayoutId id="2147484254" r:id="rId36"/>
    <p:sldLayoutId id="2147484256" r:id="rId37"/>
    <p:sldLayoutId id="2147484257" r:id="rId38"/>
    <p:sldLayoutId id="2147484258" r:id="rId39"/>
    <p:sldLayoutId id="2147484259" r:id="rId40"/>
    <p:sldLayoutId id="2147484318" r:id="rId41"/>
    <p:sldLayoutId id="2147484320" r:id="rId42"/>
    <p:sldLayoutId id="2147484319" r:id="rId43"/>
    <p:sldLayoutId id="2147484260" r:id="rId44"/>
    <p:sldLayoutId id="2147484261" r:id="rId45"/>
    <p:sldLayoutId id="2147484299" r:id="rId46"/>
    <p:sldLayoutId id="2147484263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 userDrawn="1">
          <p15:clr>
            <a:srgbClr val="5ACBF0"/>
          </p15:clr>
        </p15:guide>
        <p15:guide id="2" pos="155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 userDrawn="1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sdn.microsoft.com/en-us/library/office/mt267546.aspx" TargetMode="External"/><Relationship Id="rId4" Type="http://schemas.openxmlformats.org/officeDocument/2006/relationships/hyperlink" Target="https://github.com/OfficeDev/Office-Add-in-Commands-Sampl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office.com/fabri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-my.sharepoint.com/personal/deansl_microsoft_com/Documents/Shared%20with%20Everyone/officeatwork%20Microsoft%20UX%20Guidelines%20for%20Office%20Add-ins.mp4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office/mt590883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sdn.microsoft.com/en-us/library/office/mt484317.asp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development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Dean </a:t>
            </a:r>
            <a:r>
              <a:rPr lang="en-US" dirty="0" err="1" smtClean="0"/>
              <a:t>Slawson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5552" y="290259"/>
            <a:ext cx="9144000" cy="550989"/>
          </a:xfrm>
          <a:prstGeom prst="rect">
            <a:avLst/>
          </a:prstGeom>
          <a:noFill/>
        </p:spPr>
        <p:txBody>
          <a:bodyPr vert="horz" wrap="square" lIns="182880" tIns="146304" rIns="182880" bIns="146304" rtlCol="0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1600" b="0" cap="none" spc="0" baseline="0">
                <a:ln w="3175"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dirty="0"/>
              <a:t>Office </a:t>
            </a:r>
            <a:r>
              <a:rPr lang="en-US" dirty="0" smtClean="0"/>
              <a:t>add-ins </a:t>
            </a:r>
            <a:r>
              <a:rPr lang="en-US" dirty="0"/>
              <a:t>b</a:t>
            </a:r>
            <a:r>
              <a:rPr lang="en-US" dirty="0" smtClean="0"/>
              <a:t>est </a:t>
            </a:r>
            <a:r>
              <a:rPr lang="en-US" dirty="0"/>
              <a:t>p</a:t>
            </a:r>
            <a:r>
              <a:rPr lang="en-US" dirty="0" smtClean="0"/>
              <a:t>ractices </a:t>
            </a:r>
            <a:r>
              <a:rPr lang="en-US" dirty="0"/>
              <a:t>and </a:t>
            </a:r>
            <a:r>
              <a:rPr lang="en-US" dirty="0" smtClean="0"/>
              <a:t>guidelines</a:t>
            </a:r>
            <a:r>
              <a:rPr lang="en-US" dirty="0"/>
              <a:t/>
            </a:r>
            <a:br>
              <a:rPr lang="en-US" dirty="0"/>
            </a:br>
            <a:r>
              <a:rPr lang="en-US" sz="1400" b="1" dirty="0"/>
              <a:t>Functional and UX </a:t>
            </a:r>
            <a:r>
              <a:rPr lang="en-US" sz="1400" b="1" dirty="0" smtClean="0"/>
              <a:t>design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8" b="26632"/>
          <a:stretch/>
        </p:blipFill>
        <p:spPr>
          <a:xfrm>
            <a:off x="6688717" y="1212849"/>
            <a:ext cx="5475486" cy="30954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74638" y="1212850"/>
            <a:ext cx="6400800" cy="5281446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 smtClean="0">
                <a:latin typeface="+mn-lt"/>
              </a:rPr>
              <a:t>Plan to use add-in commands to place your add-in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user relevant flows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>
                <a:latin typeface="+mn-lt"/>
              </a:rPr>
              <a:t>Use commands to represent a specific action with a clear and specific outcome for users. Do not combine multiple actions in a single button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>
                <a:latin typeface="+mn-lt"/>
              </a:rPr>
              <a:t>Provide granular actions that make common tasks within your add-in more efficient to perform. Minimize the number of steps an action takes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to complete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>
                <a:latin typeface="+mn-lt"/>
              </a:rPr>
              <a:t>Provide meaningful icons and labels for buttons that clearly identify the action the user is taking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1400" dirty="0">
                <a:latin typeface="+mn-lt"/>
                <a:hlinkClick r:id="rId4"/>
              </a:rPr>
              <a:t>https://</a:t>
            </a:r>
            <a:r>
              <a:rPr lang="en-US" sz="1400" dirty="0" smtClean="0">
                <a:latin typeface="+mn-lt"/>
                <a:hlinkClick r:id="rId4"/>
              </a:rPr>
              <a:t>github.com/OfficeDev/Office-Add-in-Commands-Samples</a:t>
            </a:r>
            <a:endParaRPr lang="en-US" sz="1400" dirty="0">
              <a:latin typeface="+mn-lt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1400" dirty="0">
                <a:latin typeface="+mn-lt"/>
                <a:hlinkClick r:id="rId5"/>
              </a:rPr>
              <a:t>https://msdn.microsoft.com/en-us/library/office/mt267546.aspx</a:t>
            </a:r>
            <a:endParaRPr lang="en-US" sz="1400" dirty="0">
              <a:latin typeface="+mn-lt"/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Add-in commands (currently Outlook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5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74638" y="1212850"/>
            <a:ext cx="5954345" cy="5262979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latin typeface="+mn-lt"/>
              </a:rPr>
              <a:t>Keep your shapes simple and avoid multiple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colors. Complex graphics are difficult to see at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smaller sizes and resolutions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latin typeface="+mn-lt"/>
              </a:rPr>
              <a:t>Don't reuse visual metaphors for dissimilar commands. The same icon used for different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actions will cause confusion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latin typeface="+mn-lt"/>
              </a:rPr>
              <a:t>Make your button labels clear and succinct. Use a combination of visual and textual information to convey meaning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latin typeface="+mn-lt"/>
              </a:rPr>
              <a:t>Test your icons in light and dark Office themes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and high contrast settings. Note that icons might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be difficult to see on dark backgrounds or in high contrast mode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latin typeface="+mn-lt"/>
              </a:rPr>
              <a:t>Use consistent icon sizes and positions to help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with visual alignment on the ribbon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Icons in the ribbon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25" b="68695"/>
          <a:stretch/>
        </p:blipFill>
        <p:spPr>
          <a:xfrm>
            <a:off x="6480659" y="1019297"/>
            <a:ext cx="3833873" cy="1824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69" r="34225" b="19017"/>
          <a:stretch/>
        </p:blipFill>
        <p:spPr>
          <a:xfrm>
            <a:off x="6480659" y="4025104"/>
            <a:ext cx="3833873" cy="17145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0253686" y="1190362"/>
            <a:ext cx="946045" cy="946045"/>
            <a:chOff x="9766776" y="2874226"/>
            <a:chExt cx="1218892" cy="1218892"/>
          </a:xfrm>
        </p:grpSpPr>
        <p:grpSp>
          <p:nvGrpSpPr>
            <p:cNvPr id="21" name="Group 20"/>
            <p:cNvGrpSpPr/>
            <p:nvPr/>
          </p:nvGrpSpPr>
          <p:grpSpPr>
            <a:xfrm>
              <a:off x="9766776" y="2874226"/>
              <a:ext cx="1218892" cy="1218892"/>
              <a:chOff x="9458140" y="3491873"/>
              <a:chExt cx="1218892" cy="1218892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9458140" y="3491873"/>
                <a:ext cx="1218892" cy="1218892"/>
              </a:xfrm>
              <a:prstGeom prst="ellipse">
                <a:avLst/>
              </a:prstGeom>
              <a:solidFill>
                <a:srgbClr val="107C1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9458140" y="3491874"/>
                <a:ext cx="894630" cy="1123981"/>
              </a:xfrm>
              <a:custGeom>
                <a:avLst/>
                <a:gdLst>
                  <a:gd name="connsiteX0" fmla="*/ 609446 w 894630"/>
                  <a:gd name="connsiteY0" fmla="*/ 0 h 1123981"/>
                  <a:gd name="connsiteX1" fmla="*/ 846670 w 894630"/>
                  <a:gd name="connsiteY1" fmla="*/ 47893 h 1123981"/>
                  <a:gd name="connsiteX2" fmla="*/ 894630 w 894630"/>
                  <a:gd name="connsiteY2" fmla="*/ 73925 h 1123981"/>
                  <a:gd name="connsiteX3" fmla="*/ 285598 w 894630"/>
                  <a:gd name="connsiteY3" fmla="*/ 1123981 h 1123981"/>
                  <a:gd name="connsiteX4" fmla="*/ 268699 w 894630"/>
                  <a:gd name="connsiteY4" fmla="*/ 1114809 h 1123981"/>
                  <a:gd name="connsiteX5" fmla="*/ 0 w 894630"/>
                  <a:gd name="connsiteY5" fmla="*/ 609446 h 1123981"/>
                  <a:gd name="connsiteX6" fmla="*/ 609446 w 894630"/>
                  <a:gd name="connsiteY6" fmla="*/ 0 h 1123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630" h="1123981">
                    <a:moveTo>
                      <a:pt x="609446" y="0"/>
                    </a:moveTo>
                    <a:cubicBezTo>
                      <a:pt x="693593" y="0"/>
                      <a:pt x="773757" y="17054"/>
                      <a:pt x="846670" y="47893"/>
                    </a:cubicBezTo>
                    <a:lnTo>
                      <a:pt x="894630" y="73925"/>
                    </a:lnTo>
                    <a:lnTo>
                      <a:pt x="285598" y="1123981"/>
                    </a:lnTo>
                    <a:lnTo>
                      <a:pt x="268699" y="1114809"/>
                    </a:lnTo>
                    <a:cubicBezTo>
                      <a:pt x="106585" y="1005287"/>
                      <a:pt x="0" y="819814"/>
                      <a:pt x="0" y="609446"/>
                    </a:cubicBezTo>
                    <a:cubicBezTo>
                      <a:pt x="0" y="272858"/>
                      <a:pt x="272858" y="0"/>
                      <a:pt x="609446" y="0"/>
                    </a:cubicBezTo>
                    <a:close/>
                  </a:path>
                </a:pathLst>
              </a:custGeom>
              <a:solidFill>
                <a:srgbClr val="107C10">
                  <a:lumMod val="75000"/>
                </a:srgb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656175" y="4036098"/>
                <a:ext cx="822824" cy="630502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DO</a:t>
                </a:r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7622" y="3059949"/>
              <a:ext cx="457200" cy="45720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0253686" y="4133955"/>
            <a:ext cx="946045" cy="946045"/>
            <a:chOff x="10760383" y="3127459"/>
            <a:chExt cx="1218892" cy="1218892"/>
          </a:xfrm>
        </p:grpSpPr>
        <p:grpSp>
          <p:nvGrpSpPr>
            <p:cNvPr id="27" name="Group 26"/>
            <p:cNvGrpSpPr/>
            <p:nvPr/>
          </p:nvGrpSpPr>
          <p:grpSpPr>
            <a:xfrm>
              <a:off x="10760383" y="3127459"/>
              <a:ext cx="1218892" cy="1218892"/>
              <a:chOff x="9458140" y="3491873"/>
              <a:chExt cx="1218892" cy="1218892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9458140" y="3491873"/>
                <a:ext cx="1218892" cy="1218892"/>
              </a:xfrm>
              <a:prstGeom prst="ellipse">
                <a:avLst/>
              </a:prstGeom>
              <a:solidFill>
                <a:srgbClr val="D83B01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9458140" y="3491874"/>
                <a:ext cx="894630" cy="1123981"/>
              </a:xfrm>
              <a:custGeom>
                <a:avLst/>
                <a:gdLst>
                  <a:gd name="connsiteX0" fmla="*/ 609446 w 894630"/>
                  <a:gd name="connsiteY0" fmla="*/ 0 h 1123981"/>
                  <a:gd name="connsiteX1" fmla="*/ 846670 w 894630"/>
                  <a:gd name="connsiteY1" fmla="*/ 47893 h 1123981"/>
                  <a:gd name="connsiteX2" fmla="*/ 894630 w 894630"/>
                  <a:gd name="connsiteY2" fmla="*/ 73925 h 1123981"/>
                  <a:gd name="connsiteX3" fmla="*/ 285598 w 894630"/>
                  <a:gd name="connsiteY3" fmla="*/ 1123981 h 1123981"/>
                  <a:gd name="connsiteX4" fmla="*/ 268699 w 894630"/>
                  <a:gd name="connsiteY4" fmla="*/ 1114809 h 1123981"/>
                  <a:gd name="connsiteX5" fmla="*/ 0 w 894630"/>
                  <a:gd name="connsiteY5" fmla="*/ 609446 h 1123981"/>
                  <a:gd name="connsiteX6" fmla="*/ 609446 w 894630"/>
                  <a:gd name="connsiteY6" fmla="*/ 0 h 1123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630" h="1123981">
                    <a:moveTo>
                      <a:pt x="609446" y="0"/>
                    </a:moveTo>
                    <a:cubicBezTo>
                      <a:pt x="693593" y="0"/>
                      <a:pt x="773757" y="17054"/>
                      <a:pt x="846670" y="47893"/>
                    </a:cubicBezTo>
                    <a:lnTo>
                      <a:pt x="894630" y="73925"/>
                    </a:lnTo>
                    <a:lnTo>
                      <a:pt x="285598" y="1123981"/>
                    </a:lnTo>
                    <a:lnTo>
                      <a:pt x="268699" y="1114809"/>
                    </a:lnTo>
                    <a:cubicBezTo>
                      <a:pt x="106585" y="1005287"/>
                      <a:pt x="0" y="819814"/>
                      <a:pt x="0" y="609446"/>
                    </a:cubicBezTo>
                    <a:cubicBezTo>
                      <a:pt x="0" y="272858"/>
                      <a:pt x="272858" y="0"/>
                      <a:pt x="609446" y="0"/>
                    </a:cubicBezTo>
                    <a:close/>
                  </a:path>
                </a:pathLst>
              </a:custGeom>
              <a:solidFill>
                <a:srgbClr val="D83B01">
                  <a:lumMod val="75000"/>
                </a:srgb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464099" y="4036098"/>
                <a:ext cx="1206974" cy="630502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DON’T</a:t>
                </a:r>
              </a:p>
            </p:txBody>
          </p:sp>
        </p:grp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11185123" y="3347346"/>
              <a:ext cx="369412" cy="370759"/>
            </a:xfrm>
            <a:custGeom>
              <a:avLst/>
              <a:gdLst>
                <a:gd name="T0" fmla="*/ 1377 w 2086"/>
                <a:gd name="T1" fmla="*/ 1480 h 2094"/>
                <a:gd name="T2" fmla="*/ 1043 w 2086"/>
                <a:gd name="T3" fmla="*/ 1159 h 2094"/>
                <a:gd name="T4" fmla="*/ 723 w 2086"/>
                <a:gd name="T5" fmla="*/ 1480 h 2094"/>
                <a:gd name="T6" fmla="*/ 612 w 2086"/>
                <a:gd name="T7" fmla="*/ 1368 h 2094"/>
                <a:gd name="T8" fmla="*/ 932 w 2086"/>
                <a:gd name="T9" fmla="*/ 1047 h 2094"/>
                <a:gd name="T10" fmla="*/ 612 w 2086"/>
                <a:gd name="T11" fmla="*/ 712 h 2094"/>
                <a:gd name="T12" fmla="*/ 723 w 2086"/>
                <a:gd name="T13" fmla="*/ 600 h 2094"/>
                <a:gd name="T14" fmla="*/ 1043 w 2086"/>
                <a:gd name="T15" fmla="*/ 922 h 2094"/>
                <a:gd name="T16" fmla="*/ 1363 w 2086"/>
                <a:gd name="T17" fmla="*/ 600 h 2094"/>
                <a:gd name="T18" fmla="*/ 1488 w 2086"/>
                <a:gd name="T19" fmla="*/ 726 h 2094"/>
                <a:gd name="T20" fmla="*/ 1168 w 2086"/>
                <a:gd name="T21" fmla="*/ 1047 h 2094"/>
                <a:gd name="T22" fmla="*/ 1488 w 2086"/>
                <a:gd name="T23" fmla="*/ 1368 h 2094"/>
                <a:gd name="T24" fmla="*/ 1377 w 2086"/>
                <a:gd name="T25" fmla="*/ 1480 h 2094"/>
                <a:gd name="T26" fmla="*/ 1377 w 2086"/>
                <a:gd name="T27" fmla="*/ 1480 h 2094"/>
                <a:gd name="T28" fmla="*/ 2086 w 2086"/>
                <a:gd name="T29" fmla="*/ 1047 h 2094"/>
                <a:gd name="T30" fmla="*/ 1043 w 2086"/>
                <a:gd name="T31" fmla="*/ 0 h 2094"/>
                <a:gd name="T32" fmla="*/ 0 w 2086"/>
                <a:gd name="T33" fmla="*/ 1047 h 2094"/>
                <a:gd name="T34" fmla="*/ 1043 w 2086"/>
                <a:gd name="T35" fmla="*/ 2094 h 2094"/>
                <a:gd name="T36" fmla="*/ 2086 w 2086"/>
                <a:gd name="T37" fmla="*/ 1047 h 2094"/>
                <a:gd name="T38" fmla="*/ 1961 w 2086"/>
                <a:gd name="T39" fmla="*/ 1047 h 2094"/>
                <a:gd name="T40" fmla="*/ 1043 w 2086"/>
                <a:gd name="T41" fmla="*/ 1955 h 2094"/>
                <a:gd name="T42" fmla="*/ 139 w 2086"/>
                <a:gd name="T43" fmla="*/ 1047 h 2094"/>
                <a:gd name="T44" fmla="*/ 1043 w 2086"/>
                <a:gd name="T45" fmla="*/ 126 h 2094"/>
                <a:gd name="T46" fmla="*/ 1961 w 2086"/>
                <a:gd name="T47" fmla="*/ 1047 h 2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86" h="2094">
                  <a:moveTo>
                    <a:pt x="1377" y="1480"/>
                  </a:moveTo>
                  <a:cubicBezTo>
                    <a:pt x="1043" y="1159"/>
                    <a:pt x="1043" y="1159"/>
                    <a:pt x="1043" y="1159"/>
                  </a:cubicBezTo>
                  <a:cubicBezTo>
                    <a:pt x="723" y="1480"/>
                    <a:pt x="723" y="1480"/>
                    <a:pt x="723" y="1480"/>
                  </a:cubicBezTo>
                  <a:cubicBezTo>
                    <a:pt x="612" y="1368"/>
                    <a:pt x="612" y="1368"/>
                    <a:pt x="612" y="1368"/>
                  </a:cubicBezTo>
                  <a:cubicBezTo>
                    <a:pt x="932" y="1047"/>
                    <a:pt x="932" y="1047"/>
                    <a:pt x="932" y="1047"/>
                  </a:cubicBezTo>
                  <a:cubicBezTo>
                    <a:pt x="612" y="712"/>
                    <a:pt x="612" y="712"/>
                    <a:pt x="612" y="712"/>
                  </a:cubicBezTo>
                  <a:cubicBezTo>
                    <a:pt x="723" y="600"/>
                    <a:pt x="723" y="600"/>
                    <a:pt x="723" y="600"/>
                  </a:cubicBezTo>
                  <a:cubicBezTo>
                    <a:pt x="1043" y="922"/>
                    <a:pt x="1043" y="922"/>
                    <a:pt x="1043" y="922"/>
                  </a:cubicBezTo>
                  <a:cubicBezTo>
                    <a:pt x="1363" y="600"/>
                    <a:pt x="1363" y="600"/>
                    <a:pt x="1363" y="600"/>
                  </a:cubicBezTo>
                  <a:cubicBezTo>
                    <a:pt x="1488" y="726"/>
                    <a:pt x="1488" y="726"/>
                    <a:pt x="1488" y="726"/>
                  </a:cubicBezTo>
                  <a:cubicBezTo>
                    <a:pt x="1168" y="1047"/>
                    <a:pt x="1168" y="1047"/>
                    <a:pt x="1168" y="1047"/>
                  </a:cubicBezTo>
                  <a:cubicBezTo>
                    <a:pt x="1488" y="1368"/>
                    <a:pt x="1488" y="1368"/>
                    <a:pt x="1488" y="1368"/>
                  </a:cubicBezTo>
                  <a:cubicBezTo>
                    <a:pt x="1377" y="1480"/>
                    <a:pt x="1377" y="1480"/>
                    <a:pt x="1377" y="1480"/>
                  </a:cubicBezTo>
                  <a:cubicBezTo>
                    <a:pt x="1377" y="1480"/>
                    <a:pt x="1377" y="1480"/>
                    <a:pt x="1377" y="1480"/>
                  </a:cubicBezTo>
                  <a:close/>
                  <a:moveTo>
                    <a:pt x="2086" y="1047"/>
                  </a:moveTo>
                  <a:cubicBezTo>
                    <a:pt x="2086" y="461"/>
                    <a:pt x="1627" y="0"/>
                    <a:pt x="1043" y="0"/>
                  </a:cubicBezTo>
                  <a:cubicBezTo>
                    <a:pt x="473" y="0"/>
                    <a:pt x="0" y="461"/>
                    <a:pt x="0" y="1047"/>
                  </a:cubicBezTo>
                  <a:cubicBezTo>
                    <a:pt x="0" y="1620"/>
                    <a:pt x="473" y="2094"/>
                    <a:pt x="1043" y="2094"/>
                  </a:cubicBezTo>
                  <a:cubicBezTo>
                    <a:pt x="1627" y="2094"/>
                    <a:pt x="2086" y="1620"/>
                    <a:pt x="2086" y="1047"/>
                  </a:cubicBezTo>
                  <a:close/>
                  <a:moveTo>
                    <a:pt x="1961" y="1047"/>
                  </a:moveTo>
                  <a:cubicBezTo>
                    <a:pt x="1961" y="1550"/>
                    <a:pt x="1544" y="1955"/>
                    <a:pt x="1043" y="1955"/>
                  </a:cubicBezTo>
                  <a:cubicBezTo>
                    <a:pt x="543" y="1955"/>
                    <a:pt x="139" y="1550"/>
                    <a:pt x="139" y="1047"/>
                  </a:cubicBezTo>
                  <a:cubicBezTo>
                    <a:pt x="139" y="531"/>
                    <a:pt x="543" y="126"/>
                    <a:pt x="1043" y="126"/>
                  </a:cubicBezTo>
                  <a:cubicBezTo>
                    <a:pt x="1544" y="126"/>
                    <a:pt x="1961" y="531"/>
                    <a:pt x="1961" y="10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253686" y="5128257"/>
            <a:ext cx="1910517" cy="683264"/>
          </a:xfrm>
          <a:prstGeom prst="rect">
            <a:avLst/>
          </a:prstGeom>
          <a:noFill/>
        </p:spPr>
        <p:txBody>
          <a:bodyPr wrap="square" lIns="0" tIns="146304" rIns="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kern="0" dirty="0" smtClean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Use different colors, </a:t>
            </a:r>
            <a:br>
              <a:rPr lang="en-US" sz="1400" kern="0" dirty="0" smtClean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</a:br>
            <a:r>
              <a:rPr lang="en-US" sz="1400" kern="0" dirty="0" smtClean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sizes, or positions</a:t>
            </a:r>
            <a:endParaRPr lang="en-US" sz="1400" kern="0" dirty="0">
              <a:gradFill>
                <a:gsLst>
                  <a:gs pos="29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53686" y="2184664"/>
            <a:ext cx="1910517" cy="683264"/>
          </a:xfrm>
          <a:prstGeom prst="rect">
            <a:avLst/>
          </a:prstGeom>
          <a:noFill/>
        </p:spPr>
        <p:txBody>
          <a:bodyPr wrap="square" lIns="0" tIns="146304" rIns="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kern="0" dirty="0" smtClean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Use simple icons </a:t>
            </a:r>
            <a:br>
              <a:rPr lang="en-US" sz="1400" kern="0" dirty="0" smtClean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</a:br>
            <a:r>
              <a:rPr lang="en-US" sz="1400" kern="0" dirty="0" smtClean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with consistent colors</a:t>
            </a:r>
            <a:endParaRPr lang="en-US" sz="1400" kern="0" dirty="0">
              <a:gradFill>
                <a:gsLst>
                  <a:gs pos="29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4256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01" y="1211263"/>
            <a:ext cx="4558137" cy="34186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2" y="1211263"/>
            <a:ext cx="4558137" cy="341860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6064" y="4646996"/>
            <a:ext cx="4742846" cy="11695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 smtClean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Task pane add-in</a:t>
            </a:r>
            <a:endParaRPr lang="en-US" sz="1600" dirty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0"/>
                </a:gradFill>
              </a:rPr>
              <a:t>Modularize code so it can later be separated into commands</a:t>
            </a: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0"/>
                </a:gradFill>
              </a:rPr>
              <a:t>Use in-line buttons for local actions that directly tie to the content displayed on the taskpane to the action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38501" y="4672564"/>
            <a:ext cx="4558137" cy="1988237"/>
          </a:xfrm>
          <a:prstGeom prst="rect">
            <a:avLst/>
          </a:prstGeom>
          <a:noFill/>
        </p:spPr>
        <p:txBody>
          <a:bodyPr wrap="square" lIns="0" tIns="146304" rIns="182880" bIns="146304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Add-in with </a:t>
            </a:r>
            <a:r>
              <a:rPr lang="en-US" sz="1600" dirty="0" smtClean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commands</a:t>
            </a:r>
            <a:endParaRPr lang="en-US" sz="1600" dirty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0" scaled="0"/>
              </a:gradFill>
            </a:endParaRP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0"/>
                </a:gradFill>
              </a:rPr>
              <a:t>Use commands. Groups for each main module. Ribbon buttons for each </a:t>
            </a:r>
            <a:r>
              <a:rPr lang="en-US" sz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0"/>
                </a:gradFill>
              </a:rPr>
              <a:t>top-level </a:t>
            </a:r>
            <a:r>
              <a:rPr 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0"/>
                </a:gradFill>
              </a:rPr>
              <a:t>action. Leverage </a:t>
            </a:r>
            <a:r>
              <a:rPr lang="en-US" sz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0"/>
                </a:gradFill>
              </a:rPr>
              <a:t>Execute Action </a:t>
            </a:r>
            <a:r>
              <a:rPr 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0"/>
                </a:gradFill>
              </a:rPr>
              <a:t>for actions that don’t require UI. Optimize for </a:t>
            </a:r>
            <a:r>
              <a:rPr lang="en-US" sz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0"/>
                </a:gradFill>
              </a:rPr>
              <a:t>efficiency</a:t>
            </a:r>
            <a:endParaRPr lang="en-US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0"/>
              </a:gradFill>
            </a:endParaRP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0"/>
                </a:gradFill>
              </a:rPr>
              <a:t>Use Office UI F</a:t>
            </a:r>
            <a:r>
              <a:rPr lang="en-US" sz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0"/>
                </a:gradFill>
              </a:rPr>
              <a:t>abric </a:t>
            </a:r>
            <a:r>
              <a:rPr 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0"/>
                </a:gradFill>
              </a:rPr>
              <a:t>for custom HTML UI</a:t>
            </a:r>
          </a:p>
          <a:p>
            <a:pPr marL="171450" lvl="2" indent="-1714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0"/>
                </a:gradFill>
              </a:rPr>
              <a:t>Use command functions consistent with what they are called in Office, where possible</a:t>
            </a: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0"/>
                </a:gradFill>
              </a:rPr>
              <a:t>Use in-line buttons for local actions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30772" y="4132906"/>
            <a:ext cx="1356892" cy="4969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0"/>
                </a:gradFill>
              </a:rPr>
              <a:t>OFFICE 2013</a:t>
            </a:r>
            <a:endParaRPr lang="en-US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38501" y="4132907"/>
            <a:ext cx="1318353" cy="4969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0"/>
                </a:gradFill>
              </a:rPr>
              <a:t>OFFICE 2016</a:t>
            </a:r>
            <a:endParaRPr lang="en-US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0" scaled="0"/>
              </a:gra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your design to support multiple versions 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28724" y="2436377"/>
            <a:ext cx="969963" cy="968374"/>
            <a:chOff x="5424488" y="2422526"/>
            <a:chExt cx="969963" cy="968374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664200" y="2665413"/>
              <a:ext cx="485775" cy="477837"/>
            </a:xfrm>
            <a:custGeom>
              <a:avLst/>
              <a:gdLst>
                <a:gd name="T0" fmla="*/ 141 w 306"/>
                <a:gd name="T1" fmla="*/ 15 h 301"/>
                <a:gd name="T2" fmla="*/ 271 w 306"/>
                <a:gd name="T3" fmla="*/ 141 h 301"/>
                <a:gd name="T4" fmla="*/ 0 w 306"/>
                <a:gd name="T5" fmla="*/ 141 h 301"/>
                <a:gd name="T6" fmla="*/ 0 w 306"/>
                <a:gd name="T7" fmla="*/ 160 h 301"/>
                <a:gd name="T8" fmla="*/ 271 w 306"/>
                <a:gd name="T9" fmla="*/ 160 h 301"/>
                <a:gd name="T10" fmla="*/ 141 w 306"/>
                <a:gd name="T11" fmla="*/ 287 h 301"/>
                <a:gd name="T12" fmla="*/ 156 w 306"/>
                <a:gd name="T13" fmla="*/ 301 h 301"/>
                <a:gd name="T14" fmla="*/ 306 w 306"/>
                <a:gd name="T15" fmla="*/ 151 h 301"/>
                <a:gd name="T16" fmla="*/ 156 w 306"/>
                <a:gd name="T17" fmla="*/ 0 h 301"/>
                <a:gd name="T18" fmla="*/ 141 w 306"/>
                <a:gd name="T19" fmla="*/ 1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301">
                  <a:moveTo>
                    <a:pt x="141" y="15"/>
                  </a:moveTo>
                  <a:lnTo>
                    <a:pt x="271" y="141"/>
                  </a:lnTo>
                  <a:lnTo>
                    <a:pt x="0" y="141"/>
                  </a:lnTo>
                  <a:lnTo>
                    <a:pt x="0" y="160"/>
                  </a:lnTo>
                  <a:lnTo>
                    <a:pt x="271" y="160"/>
                  </a:lnTo>
                  <a:lnTo>
                    <a:pt x="141" y="287"/>
                  </a:lnTo>
                  <a:lnTo>
                    <a:pt x="156" y="301"/>
                  </a:lnTo>
                  <a:lnTo>
                    <a:pt x="306" y="151"/>
                  </a:lnTo>
                  <a:lnTo>
                    <a:pt x="156" y="0"/>
                  </a:lnTo>
                  <a:lnTo>
                    <a:pt x="14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5424488" y="2422526"/>
              <a:ext cx="969963" cy="968374"/>
            </a:xfrm>
            <a:custGeom>
              <a:avLst/>
              <a:gdLst>
                <a:gd name="T0" fmla="*/ 127 w 255"/>
                <a:gd name="T1" fmla="*/ 255 h 255"/>
                <a:gd name="T2" fmla="*/ 0 w 255"/>
                <a:gd name="T3" fmla="*/ 127 h 255"/>
                <a:gd name="T4" fmla="*/ 127 w 255"/>
                <a:gd name="T5" fmla="*/ 0 h 255"/>
                <a:gd name="T6" fmla="*/ 255 w 255"/>
                <a:gd name="T7" fmla="*/ 127 h 255"/>
                <a:gd name="T8" fmla="*/ 127 w 255"/>
                <a:gd name="T9" fmla="*/ 255 h 255"/>
                <a:gd name="T10" fmla="*/ 127 w 255"/>
                <a:gd name="T11" fmla="*/ 8 h 255"/>
                <a:gd name="T12" fmla="*/ 8 w 255"/>
                <a:gd name="T13" fmla="*/ 127 h 255"/>
                <a:gd name="T14" fmla="*/ 127 w 255"/>
                <a:gd name="T15" fmla="*/ 247 h 255"/>
                <a:gd name="T16" fmla="*/ 247 w 255"/>
                <a:gd name="T17" fmla="*/ 127 h 255"/>
                <a:gd name="T18" fmla="*/ 127 w 255"/>
                <a:gd name="T19" fmla="*/ 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255">
                  <a:moveTo>
                    <a:pt x="127" y="255"/>
                  </a:moveTo>
                  <a:cubicBezTo>
                    <a:pt x="57" y="255"/>
                    <a:pt x="0" y="197"/>
                    <a:pt x="0" y="127"/>
                  </a:cubicBezTo>
                  <a:cubicBezTo>
                    <a:pt x="0" y="57"/>
                    <a:pt x="57" y="0"/>
                    <a:pt x="127" y="0"/>
                  </a:cubicBezTo>
                  <a:cubicBezTo>
                    <a:pt x="197" y="0"/>
                    <a:pt x="255" y="57"/>
                    <a:pt x="255" y="127"/>
                  </a:cubicBezTo>
                  <a:cubicBezTo>
                    <a:pt x="255" y="197"/>
                    <a:pt x="197" y="255"/>
                    <a:pt x="127" y="255"/>
                  </a:cubicBezTo>
                  <a:close/>
                  <a:moveTo>
                    <a:pt x="127" y="8"/>
                  </a:moveTo>
                  <a:cubicBezTo>
                    <a:pt x="61" y="8"/>
                    <a:pt x="8" y="61"/>
                    <a:pt x="8" y="127"/>
                  </a:cubicBezTo>
                  <a:cubicBezTo>
                    <a:pt x="8" y="193"/>
                    <a:pt x="61" y="247"/>
                    <a:pt x="127" y="247"/>
                  </a:cubicBezTo>
                  <a:cubicBezTo>
                    <a:pt x="193" y="247"/>
                    <a:pt x="247" y="193"/>
                    <a:pt x="247" y="127"/>
                  </a:cubicBezTo>
                  <a:cubicBezTo>
                    <a:pt x="247" y="61"/>
                    <a:pt x="193" y="8"/>
                    <a:pt x="12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191895" y="3393031"/>
            <a:ext cx="1710182" cy="816992"/>
            <a:chOff x="1109218" y="1221358"/>
            <a:chExt cx="1710182" cy="81699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109218" y="1362075"/>
              <a:ext cx="1710182" cy="67627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Task pane contains </a:t>
              </a:r>
              <a:b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</a:b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all navigation and commanding</a:t>
              </a:r>
            </a:p>
          </p:txBody>
        </p:sp>
        <p:sp>
          <p:nvSpPr>
            <p:cNvPr id="20" name="Right Triangle 19"/>
            <p:cNvSpPr/>
            <p:nvPr/>
          </p:nvSpPr>
          <p:spPr bwMode="auto">
            <a:xfrm rot="8100000">
              <a:off x="1823593" y="1221358"/>
              <a:ext cx="281432" cy="281432"/>
            </a:xfrm>
            <a:prstGeom prst="rtTriangl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94025" y="2455059"/>
            <a:ext cx="1710182" cy="816992"/>
            <a:chOff x="1109218" y="1221358"/>
            <a:chExt cx="1710182" cy="816992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109218" y="1362075"/>
              <a:ext cx="1710182" cy="67627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Command—inserts </a:t>
              </a:r>
              <a:r>
                <a:rPr lang="en-US" sz="1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/>
              </a:r>
              <a:br>
                <a:rPr lang="en-US" sz="1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</a:br>
              <a:r>
                <a:rPr lang="en-US" sz="1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to </a:t>
              </a: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doc</a:t>
              </a:r>
            </a:p>
          </p:txBody>
        </p:sp>
        <p:sp>
          <p:nvSpPr>
            <p:cNvPr id="31" name="Right Triangle 30"/>
            <p:cNvSpPr/>
            <p:nvPr/>
          </p:nvSpPr>
          <p:spPr bwMode="auto">
            <a:xfrm rot="8100000">
              <a:off x="1823593" y="1221358"/>
              <a:ext cx="281432" cy="281432"/>
            </a:xfrm>
            <a:prstGeom prst="rtTriangl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006295" y="1312238"/>
            <a:ext cx="1846137" cy="676275"/>
            <a:chOff x="973263" y="1362075"/>
            <a:chExt cx="1846137" cy="676275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109218" y="1362075"/>
              <a:ext cx="1710182" cy="67627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Ribbon with grouped  commands</a:t>
              </a:r>
            </a:p>
          </p:txBody>
        </p:sp>
        <p:sp>
          <p:nvSpPr>
            <p:cNvPr id="35" name="Right Triangle 34"/>
            <p:cNvSpPr/>
            <p:nvPr/>
          </p:nvSpPr>
          <p:spPr bwMode="auto">
            <a:xfrm rot="2700000">
              <a:off x="973263" y="1559496"/>
              <a:ext cx="281432" cy="281432"/>
            </a:xfrm>
            <a:prstGeom prst="rtTriangl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83608" y="2505753"/>
            <a:ext cx="1710182" cy="816992"/>
            <a:chOff x="1109218" y="1221358"/>
            <a:chExt cx="1710182" cy="816992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109218" y="1362075"/>
              <a:ext cx="1710182" cy="67627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Actions like search </a:t>
              </a:r>
              <a:r>
                <a:rPr lang="en-US" sz="1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/>
              </a:r>
              <a:br>
                <a:rPr lang="en-US" sz="1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</a:br>
              <a:r>
                <a:rPr lang="en-US" sz="1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are </a:t>
              </a: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in-line within </a:t>
              </a:r>
              <a:r>
                <a:rPr lang="en-US" sz="1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/>
              </a:r>
              <a:br>
                <a:rPr lang="en-US" sz="1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</a:br>
              <a:r>
                <a:rPr lang="en-US" sz="1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task </a:t>
              </a: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pane</a:t>
              </a:r>
            </a:p>
          </p:txBody>
        </p:sp>
        <p:sp>
          <p:nvSpPr>
            <p:cNvPr id="40" name="Right Triangle 39"/>
            <p:cNvSpPr/>
            <p:nvPr/>
          </p:nvSpPr>
          <p:spPr bwMode="auto">
            <a:xfrm rot="8100000">
              <a:off x="1823593" y="1221358"/>
              <a:ext cx="281432" cy="281432"/>
            </a:xfrm>
            <a:prstGeom prst="rtTriangl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79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Office Fabric UI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17065"/>
          </a:xfrm>
        </p:spPr>
        <p:txBody>
          <a:bodyPr/>
          <a:lstStyle/>
          <a:p>
            <a:pPr lvl="1"/>
            <a:r>
              <a:rPr lang="en-US" sz="2400" dirty="0" smtClean="0">
                <a:hlinkClick r:id="rId3"/>
              </a:rPr>
              <a:t>http://dev.office.com/fabric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4"/>
          <a:stretch/>
        </p:blipFill>
        <p:spPr>
          <a:xfrm>
            <a:off x="7249696" y="1749436"/>
            <a:ext cx="4115218" cy="4664116"/>
          </a:xfrm>
          <a:prstGeom prst="rect">
            <a:avLst/>
          </a:prstGeom>
          <a:effectLst>
            <a:outerShdw blurRad="152400" sx="101000" sy="101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0"/>
          <a:stretch/>
        </p:blipFill>
        <p:spPr>
          <a:xfrm>
            <a:off x="1108076" y="1750071"/>
            <a:ext cx="6260698" cy="4662784"/>
          </a:xfrm>
          <a:prstGeom prst="rect">
            <a:avLst/>
          </a:prstGeom>
          <a:effectLst>
            <a:outerShdw blurRad="152400" sx="101000" sy="101000" algn="ctr" rotWithShape="0">
              <a:prstClr val="black">
                <a:alpha val="25000"/>
              </a:prstClr>
            </a:outerShdw>
          </a:effectLst>
        </p:spPr>
      </p:pic>
      <p:grpSp>
        <p:nvGrpSpPr>
          <p:cNvPr id="15" name="Group 14"/>
          <p:cNvGrpSpPr/>
          <p:nvPr/>
        </p:nvGrpSpPr>
        <p:grpSpPr>
          <a:xfrm flipV="1">
            <a:off x="1358162" y="2988928"/>
            <a:ext cx="862752" cy="407606"/>
            <a:chOff x="1109218" y="1230376"/>
            <a:chExt cx="1710182" cy="807974"/>
          </a:xfrm>
        </p:grpSpPr>
        <p:sp>
          <p:nvSpPr>
            <p:cNvPr id="16" name="Rectangle 15"/>
            <p:cNvSpPr/>
            <p:nvPr/>
          </p:nvSpPr>
          <p:spPr bwMode="auto">
            <a:xfrm flipV="1">
              <a:off x="1109218" y="1362076"/>
              <a:ext cx="1710182" cy="67627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</a:pPr>
              <a:r>
                <a:rPr lang="en-US" sz="1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Icons</a:t>
              </a:r>
              <a:endParaRPr 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17" name="Right Triangle 16"/>
            <p:cNvSpPr/>
            <p:nvPr/>
          </p:nvSpPr>
          <p:spPr bwMode="auto">
            <a:xfrm rot="8100000">
              <a:off x="1823593" y="1230376"/>
              <a:ext cx="281432" cy="281432"/>
            </a:xfrm>
            <a:prstGeom prst="rtTriangl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flipV="1">
            <a:off x="3081096" y="2864359"/>
            <a:ext cx="1254708" cy="590304"/>
            <a:chOff x="1109218" y="1221358"/>
            <a:chExt cx="1710182" cy="804592"/>
          </a:xfrm>
        </p:grpSpPr>
        <p:sp>
          <p:nvSpPr>
            <p:cNvPr id="19" name="Rectangle 18"/>
            <p:cNvSpPr/>
            <p:nvPr/>
          </p:nvSpPr>
          <p:spPr bwMode="auto">
            <a:xfrm flipV="1">
              <a:off x="1109218" y="1349675"/>
              <a:ext cx="1710182" cy="67627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Command Bar</a:t>
              </a:r>
            </a:p>
            <a:p>
              <a:pPr lvl="0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c</a:t>
              </a:r>
              <a:r>
                <a:rPr lang="en-US" sz="1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omponent</a:t>
              </a:r>
              <a:endParaRPr 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20" name="Right Triangle 19"/>
            <p:cNvSpPr/>
            <p:nvPr/>
          </p:nvSpPr>
          <p:spPr bwMode="auto">
            <a:xfrm rot="8100000">
              <a:off x="1823593" y="1221358"/>
              <a:ext cx="281432" cy="281432"/>
            </a:xfrm>
            <a:prstGeom prst="rtTriangl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flipV="1">
            <a:off x="4961816" y="4302361"/>
            <a:ext cx="1353398" cy="496162"/>
            <a:chOff x="974702" y="1362075"/>
            <a:chExt cx="1844698" cy="676275"/>
          </a:xfrm>
        </p:grpSpPr>
        <p:sp>
          <p:nvSpPr>
            <p:cNvPr id="22" name="Rectangle 21"/>
            <p:cNvSpPr/>
            <p:nvPr/>
          </p:nvSpPr>
          <p:spPr bwMode="auto">
            <a:xfrm flipV="1">
              <a:off x="1109218" y="1362075"/>
              <a:ext cx="1710182" cy="67627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Give UI space</a:t>
              </a:r>
            </a:p>
          </p:txBody>
        </p:sp>
        <p:sp>
          <p:nvSpPr>
            <p:cNvPr id="23" name="Right Triangle 22"/>
            <p:cNvSpPr/>
            <p:nvPr/>
          </p:nvSpPr>
          <p:spPr bwMode="auto">
            <a:xfrm rot="2700000">
              <a:off x="974703" y="1559496"/>
              <a:ext cx="281432" cy="281433"/>
            </a:xfrm>
            <a:prstGeom prst="rtTriangl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52525" y="5447334"/>
            <a:ext cx="1254708" cy="689316"/>
            <a:chOff x="1109218" y="1221358"/>
            <a:chExt cx="1710182" cy="93954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1109218" y="1362075"/>
              <a:ext cx="1710182" cy="798828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Neutral colors</a:t>
              </a:r>
              <a:b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</a:b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default Office font</a:t>
              </a:r>
            </a:p>
          </p:txBody>
        </p:sp>
        <p:sp>
          <p:nvSpPr>
            <p:cNvPr id="29" name="Right Triangle 28"/>
            <p:cNvSpPr/>
            <p:nvPr/>
          </p:nvSpPr>
          <p:spPr bwMode="auto">
            <a:xfrm rot="8100000">
              <a:off x="1823593" y="1221358"/>
              <a:ext cx="281432" cy="281432"/>
            </a:xfrm>
            <a:prstGeom prst="rtTriangl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 flipH="1" flipV="1">
            <a:off x="7908259" y="2791982"/>
            <a:ext cx="1353398" cy="496162"/>
            <a:chOff x="974702" y="1362075"/>
            <a:chExt cx="1844698" cy="676275"/>
          </a:xfrm>
        </p:grpSpPr>
        <p:sp>
          <p:nvSpPr>
            <p:cNvPr id="31" name="Rectangle 30"/>
            <p:cNvSpPr/>
            <p:nvPr/>
          </p:nvSpPr>
          <p:spPr bwMode="auto">
            <a:xfrm flipV="1">
              <a:off x="1109218" y="1362075"/>
              <a:ext cx="1710182" cy="67627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</a:pPr>
              <a:r>
                <a:rPr lang="en-US" sz="12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Nav</a:t>
              </a:r>
              <a:r>
                <a:rPr lang="en-US" sz="1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 Bar</a:t>
              </a:r>
              <a:endParaRPr 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0"/>
                </a:gradFill>
              </a:endParaRPr>
            </a:p>
            <a:p>
              <a:pPr lvl="0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c</a:t>
              </a:r>
              <a:r>
                <a:rPr lang="en-US" sz="1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omponent</a:t>
              </a:r>
              <a:endParaRPr 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32" name="Right Triangle 31"/>
            <p:cNvSpPr/>
            <p:nvPr/>
          </p:nvSpPr>
          <p:spPr bwMode="auto">
            <a:xfrm rot="2700000">
              <a:off x="974703" y="1559496"/>
              <a:ext cx="281432" cy="281433"/>
            </a:xfrm>
            <a:prstGeom prst="rtTriangl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23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92333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0"/>
                </a:gradFill>
                <a:latin typeface="+mn-lt"/>
              </a:rPr>
              <a:t>Courtesy of Martin Seifert, 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0"/>
                </a:gradFill>
                <a:latin typeface="+mn-lt"/>
              </a:rPr>
              <a:t>CEO</a:t>
            </a: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0"/>
                </a:gradFill>
                <a:latin typeface="+mn-lt"/>
              </a:rPr>
              <a:t>, “</a:t>
            </a:r>
            <a:r>
              <a:rPr lang="en-US" sz="24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0"/>
                </a:gradFill>
                <a:latin typeface="+mn-lt"/>
              </a:rPr>
              <a:t>officeatwork</a:t>
            </a: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0"/>
                </a:gradFill>
                <a:latin typeface="+mn-lt"/>
              </a:rPr>
              <a:t> AG”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(video): “officeatwork”</a:t>
            </a:r>
            <a:endParaRPr lang="en-US" dirty="0"/>
          </a:p>
        </p:txBody>
      </p:sp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952" y="1749436"/>
            <a:ext cx="8294570" cy="46634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0238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6063" y="298450"/>
            <a:ext cx="5514975" cy="612270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Performance</a:t>
            </a:r>
            <a:endParaRPr lang="en-US" sz="48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1800" dirty="0" smtClean="0">
                <a:latin typeface="+mn-lt"/>
              </a:rPr>
              <a:t>Add-in </a:t>
            </a:r>
            <a:r>
              <a:rPr lang="en-US" sz="1800" dirty="0">
                <a:latin typeface="+mn-lt"/>
              </a:rPr>
              <a:t>must be fast and responsive with all user interactions (under a second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sz="1800" dirty="0">
                <a:latin typeface="+mn-lt"/>
              </a:rPr>
              <a:t>Follow standard web practices to optimize </a:t>
            </a:r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your webpage</a:t>
            </a:r>
            <a:endParaRPr lang="en-US" sz="1800" dirty="0">
              <a:latin typeface="+mn-lt"/>
            </a:endParaRPr>
          </a:p>
          <a:p>
            <a:pPr marL="228600" indent="-228600">
              <a:spcBef>
                <a:spcPts val="400"/>
              </a:spcBef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only minified versions of </a:t>
            </a: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libraries</a:t>
            </a:r>
            <a:endParaRPr lang="en-US" sz="1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228600" indent="-228600">
              <a:spcBef>
                <a:spcPts val="400"/>
              </a:spcBef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Only load resources you </a:t>
            </a: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need</a:t>
            </a:r>
            <a:endParaRPr lang="en-US" sz="1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228600" indent="-228600">
              <a:spcBef>
                <a:spcPts val="400"/>
              </a:spcBef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browser caching for subsequent load 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1800" dirty="0">
                <a:latin typeface="+mn-lt"/>
              </a:rPr>
              <a:t>Give the perception of fast UX </a:t>
            </a:r>
          </a:p>
          <a:p>
            <a:pPr marL="228600" indent="-228600">
              <a:spcBef>
                <a:spcPts val="400"/>
              </a:spcBef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Optimize boot path (aim for &lt;500 </a:t>
            </a:r>
            <a:r>
              <a:rPr lang="en-US" sz="16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msec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)</a:t>
            </a:r>
          </a:p>
          <a:p>
            <a:pPr marL="228600" indent="-228600">
              <a:spcBef>
                <a:spcPts val="400"/>
              </a:spcBef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Show loading or other progress indicators </a:t>
            </a: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/>
            </a:r>
            <a:b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where needed</a:t>
            </a:r>
            <a:endParaRPr lang="en-US" sz="1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sz="1800" dirty="0">
                <a:latin typeface="+mn-lt"/>
              </a:rPr>
              <a:t>Use a fast WW CDN for hosting resources, </a:t>
            </a:r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images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JS/HTML</a:t>
            </a:r>
            <a:endParaRPr lang="en-US" sz="1800" dirty="0">
              <a:latin typeface="+mn-lt"/>
            </a:endParaRPr>
          </a:p>
          <a:p>
            <a:pPr marL="228600" indent="-228600">
              <a:spcBef>
                <a:spcPts val="400"/>
              </a:spcBef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Load as much as you can from one place, eliminate DNS </a:t>
            </a: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and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connection </a:t>
            </a: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costs</a:t>
            </a:r>
            <a:endParaRPr lang="en-US" sz="1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sz="1800" dirty="0">
                <a:latin typeface="+mn-lt"/>
              </a:rPr>
              <a:t>Monitor your service health, use telemetry to </a:t>
            </a:r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know </a:t>
            </a:r>
            <a:r>
              <a:rPr lang="en-US" sz="1800" dirty="0">
                <a:latin typeface="+mn-lt"/>
              </a:rPr>
              <a:t>user </a:t>
            </a:r>
            <a:r>
              <a:rPr lang="en-US" sz="1800" dirty="0" smtClean="0">
                <a:latin typeface="+mn-lt"/>
              </a:rPr>
              <a:t>success</a:t>
            </a:r>
            <a:endParaRPr lang="en-US" sz="1800" dirty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729602"/>
              </p:ext>
            </p:extLst>
          </p:nvPr>
        </p:nvGraphicFramePr>
        <p:xfrm>
          <a:off x="6502401" y="521453"/>
          <a:ext cx="5621757" cy="593329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25279">
                  <a:extLst>
                    <a:ext uri="{9D8B030D-6E8A-4147-A177-3AD203B41FA5}">
                      <a16:colId xmlns:a16="http://schemas.microsoft.com/office/drawing/2014/main" xmlns="" val="3141824582"/>
                    </a:ext>
                  </a:extLst>
                </a:gridCol>
                <a:gridCol w="1325279">
                  <a:extLst>
                    <a:ext uri="{9D8B030D-6E8A-4147-A177-3AD203B41FA5}">
                      <a16:colId xmlns:a16="http://schemas.microsoft.com/office/drawing/2014/main" xmlns="" val="3938657392"/>
                    </a:ext>
                  </a:extLst>
                </a:gridCol>
                <a:gridCol w="1325279">
                  <a:extLst>
                    <a:ext uri="{9D8B030D-6E8A-4147-A177-3AD203B41FA5}">
                      <a16:colId xmlns:a16="http://schemas.microsoft.com/office/drawing/2014/main" xmlns="" val="201601692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613807511"/>
                    </a:ext>
                  </a:extLst>
                </a:gridCol>
              </a:tblGrid>
              <a:tr h="490004">
                <a:tc>
                  <a:txBody>
                    <a:bodyPr/>
                    <a:lstStyle/>
                    <a:p>
                      <a:r>
                        <a:rPr lang="en-US" sz="1200" b="1" dirty="0">
                          <a:gradFill>
                            <a:gsLst>
                              <a:gs pos="1250">
                                <a:schemeClr val="tx1"/>
                              </a:gs>
                              <a:gs pos="99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Interaction class</a:t>
                      </a:r>
                    </a:p>
                  </a:txBody>
                  <a:tcPr marL="54789" marR="54789" marT="27395" marB="273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gradFill>
                            <a:gsLst>
                              <a:gs pos="1250">
                                <a:schemeClr val="tx1"/>
                              </a:gs>
                              <a:gs pos="99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Target</a:t>
                      </a:r>
                    </a:p>
                  </a:txBody>
                  <a:tcPr marL="54789" marR="54789" marT="27395" marB="273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gradFill>
                            <a:gsLst>
                              <a:gs pos="1250">
                                <a:schemeClr val="tx1"/>
                              </a:gs>
                              <a:gs pos="99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Upper bound</a:t>
                      </a:r>
                    </a:p>
                  </a:txBody>
                  <a:tcPr marL="54789" marR="54789" marT="27395" marB="273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gradFill>
                            <a:gsLst>
                              <a:gs pos="1250">
                                <a:schemeClr val="tx1"/>
                              </a:gs>
                              <a:gs pos="99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Human perception</a:t>
                      </a:r>
                    </a:p>
                  </a:txBody>
                  <a:tcPr marL="54789" marR="54789" marT="27395" marB="273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9466373"/>
                  </a:ext>
                </a:extLst>
              </a:tr>
              <a:tr h="272397"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Instant</a:t>
                      </a:r>
                    </a:p>
                  </a:txBody>
                  <a:tcPr marL="54789" marR="54789" marT="27395" marB="2739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&lt;=50 </a:t>
                      </a:r>
                      <a: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ms</a:t>
                      </a:r>
                      <a:endParaRPr lang="en-US" sz="1100" dirty="0">
                        <a:gradFill>
                          <a:gsLst>
                            <a:gs pos="1250">
                              <a:schemeClr val="bg1"/>
                            </a:gs>
                            <a:gs pos="99000">
                              <a:schemeClr val="bg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100 ms</a:t>
                      </a: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No noticeable </a:t>
                      </a:r>
                      <a: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delay</a:t>
                      </a:r>
                      <a:endParaRPr lang="en-US" sz="1100" dirty="0">
                        <a:gradFill>
                          <a:gsLst>
                            <a:gs pos="1250">
                              <a:schemeClr val="bg1"/>
                            </a:gs>
                            <a:gs pos="99000">
                              <a:schemeClr val="bg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1121584"/>
                  </a:ext>
                </a:extLst>
              </a:tr>
              <a:tr h="707612"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Fast</a:t>
                      </a:r>
                    </a:p>
                  </a:txBody>
                  <a:tcPr marL="54789" marR="54789" marT="27395" marB="2739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50–100 ms</a:t>
                      </a:r>
                      <a:endParaRPr lang="en-US" sz="1100" dirty="0">
                        <a:gradFill>
                          <a:gsLst>
                            <a:gs pos="1250">
                              <a:schemeClr val="bg1"/>
                            </a:gs>
                            <a:gs pos="99000">
                              <a:schemeClr val="bg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200 ms</a:t>
                      </a: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Minimally noticeable delay. No feedback </a:t>
                      </a:r>
                      <a: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necessary</a:t>
                      </a:r>
                      <a:endParaRPr lang="en-US" sz="1100" dirty="0">
                        <a:gradFill>
                          <a:gsLst>
                            <a:gs pos="1250">
                              <a:schemeClr val="bg1"/>
                            </a:gs>
                            <a:gs pos="99000">
                              <a:schemeClr val="bg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8226271"/>
                  </a:ext>
                </a:extLst>
              </a:tr>
              <a:tr h="707612"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Typical</a:t>
                      </a:r>
                    </a:p>
                  </a:txBody>
                  <a:tcPr marL="54789" marR="54789" marT="27395" marB="2739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100–300 ms</a:t>
                      </a:r>
                      <a:endParaRPr lang="en-US" sz="1100" dirty="0">
                        <a:gradFill>
                          <a:gsLst>
                            <a:gs pos="1250">
                              <a:schemeClr val="bg1"/>
                            </a:gs>
                            <a:gs pos="99000">
                              <a:schemeClr val="bg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500 ms</a:t>
                      </a: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Quick, but too slow to be described as fast. </a:t>
                      </a:r>
                      <a: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/>
                      </a:r>
                      <a:b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No </a:t>
                      </a:r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feedback </a:t>
                      </a:r>
                      <a: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necessary</a:t>
                      </a:r>
                      <a:endParaRPr lang="en-US" sz="1100" dirty="0">
                        <a:gradFill>
                          <a:gsLst>
                            <a:gs pos="1250">
                              <a:schemeClr val="bg1"/>
                            </a:gs>
                            <a:gs pos="99000">
                              <a:schemeClr val="bg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2492651"/>
                  </a:ext>
                </a:extLst>
              </a:tr>
              <a:tr h="707612">
                <a:tc>
                  <a:txBody>
                    <a:bodyPr/>
                    <a:lstStyle/>
                    <a:p>
                      <a:r>
                        <a:rPr lang="en-US" sz="110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Responsive</a:t>
                      </a:r>
                    </a:p>
                  </a:txBody>
                  <a:tcPr marL="54789" marR="54789" marT="27395" marB="2739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300–500 ms</a:t>
                      </a:r>
                      <a:endParaRPr lang="en-US" sz="1100" dirty="0">
                        <a:gradFill>
                          <a:gsLst>
                            <a:gs pos="1250">
                              <a:schemeClr val="bg1"/>
                            </a:gs>
                            <a:gs pos="99000">
                              <a:schemeClr val="bg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1 second</a:t>
                      </a: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Not fast, but still feels responsive. No </a:t>
                      </a:r>
                      <a: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/>
                      </a:r>
                      <a:b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feedback necessary</a:t>
                      </a:r>
                      <a:endParaRPr lang="en-US" sz="1100" dirty="0">
                        <a:gradFill>
                          <a:gsLst>
                            <a:gs pos="1250">
                              <a:schemeClr val="bg1"/>
                            </a:gs>
                            <a:gs pos="99000">
                              <a:schemeClr val="bg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1503876"/>
                  </a:ext>
                </a:extLst>
              </a:tr>
              <a:tr h="707612"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Continuous</a:t>
                      </a:r>
                    </a:p>
                  </a:txBody>
                  <a:tcPr marL="54789" marR="54789" marT="27395" marB="2739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&gt;500 ms</a:t>
                      </a: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5 seconds</a:t>
                      </a: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Medium wait, no </a:t>
                      </a:r>
                      <a: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/>
                      </a:r>
                      <a:b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longer </a:t>
                      </a:r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feels responsive. Might need </a:t>
                      </a:r>
                      <a: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feedback</a:t>
                      </a:r>
                      <a:endParaRPr lang="en-US" sz="1100" dirty="0">
                        <a:gradFill>
                          <a:gsLst>
                            <a:gs pos="1250">
                              <a:schemeClr val="bg1"/>
                            </a:gs>
                            <a:gs pos="99000">
                              <a:schemeClr val="bg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7557906"/>
                  </a:ext>
                </a:extLst>
              </a:tr>
              <a:tr h="925219">
                <a:tc>
                  <a:txBody>
                    <a:bodyPr/>
                    <a:lstStyle/>
                    <a:p>
                      <a:r>
                        <a:rPr lang="en-US" sz="110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Captive</a:t>
                      </a:r>
                    </a:p>
                  </a:txBody>
                  <a:tcPr marL="54789" marR="54789" marT="27395" marB="2739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&gt;500 ms</a:t>
                      </a: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10 seconds</a:t>
                      </a: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Long, but not long enough to do something else. Might need </a:t>
                      </a:r>
                      <a: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feedback</a:t>
                      </a:r>
                      <a:endParaRPr lang="en-US" sz="1100" dirty="0">
                        <a:gradFill>
                          <a:gsLst>
                            <a:gs pos="1250">
                              <a:schemeClr val="bg1"/>
                            </a:gs>
                            <a:gs pos="99000">
                              <a:schemeClr val="bg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8444925"/>
                  </a:ext>
                </a:extLst>
              </a:tr>
              <a:tr h="925219">
                <a:tc>
                  <a:txBody>
                    <a:bodyPr/>
                    <a:lstStyle/>
                    <a:p>
                      <a:r>
                        <a:rPr lang="en-US" sz="110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Extended</a:t>
                      </a:r>
                    </a:p>
                  </a:txBody>
                  <a:tcPr marL="54789" marR="54789" marT="27395" marB="2739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&gt;500 ms</a:t>
                      </a: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&gt;10 seconds</a:t>
                      </a: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Long enough to do something else while waiting. Might need </a:t>
                      </a:r>
                      <a: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feedback</a:t>
                      </a:r>
                      <a:endParaRPr lang="en-US" sz="1100" dirty="0">
                        <a:gradFill>
                          <a:gsLst>
                            <a:gs pos="1250">
                              <a:schemeClr val="bg1"/>
                            </a:gs>
                            <a:gs pos="99000">
                              <a:schemeClr val="bg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381582"/>
                  </a:ext>
                </a:extLst>
              </a:tr>
              <a:tr h="490004">
                <a:tc>
                  <a:txBody>
                    <a:bodyPr/>
                    <a:lstStyle/>
                    <a:p>
                      <a:r>
                        <a:rPr lang="en-US" sz="110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Long running</a:t>
                      </a:r>
                    </a:p>
                  </a:txBody>
                  <a:tcPr marL="54789" marR="54789" marT="27395" marB="2739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&gt;5 ms</a:t>
                      </a: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&gt;1 minute</a:t>
                      </a: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Users will certainly do something </a:t>
                      </a:r>
                      <a:r>
                        <a:rPr lang="en-US" sz="1100" dirty="0" smtClean="0">
                          <a:gradFill>
                            <a:gsLst>
                              <a:gs pos="1250">
                                <a:schemeClr val="bg1"/>
                              </a:gs>
                              <a:gs pos="99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else</a:t>
                      </a:r>
                      <a:endParaRPr lang="en-US" sz="1100" dirty="0">
                        <a:gradFill>
                          <a:gsLst>
                            <a:gs pos="1250">
                              <a:schemeClr val="bg1"/>
                            </a:gs>
                            <a:gs pos="99000">
                              <a:schemeClr val="bg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4789" marR="54789" marT="27395" marB="273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219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77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6063" y="298451"/>
            <a:ext cx="5514975" cy="542917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Things to watch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out </a:t>
            </a:r>
            <a:r>
              <a:rPr lang="en-US" sz="4800" dirty="0"/>
              <a:t>for</a:t>
            </a:r>
            <a:r>
              <a:rPr lang="en-US" sz="4800" dirty="0" smtClean="0"/>
              <a:t>…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dirty="0">
                <a:latin typeface="+mn-lt"/>
              </a:rPr>
              <a:t>Avoid any Active X, </a:t>
            </a:r>
            <a:r>
              <a:rPr lang="en-US" sz="1800" dirty="0" smtClean="0">
                <a:latin typeface="+mn-lt"/>
              </a:rPr>
              <a:t>Flash, </a:t>
            </a:r>
            <a:r>
              <a:rPr lang="en-US" sz="1800" dirty="0">
                <a:latin typeface="+mn-lt"/>
              </a:rPr>
              <a:t>or any browser specific add-ons. </a:t>
            </a:r>
            <a:r>
              <a:rPr lang="en-US" sz="1800" dirty="0" smtClean="0">
                <a:latin typeface="+mn-lt"/>
              </a:rPr>
              <a:t>Use </a:t>
            </a:r>
            <a:r>
              <a:rPr lang="en-US" sz="1800" dirty="0">
                <a:latin typeface="+mn-lt"/>
              </a:rPr>
              <a:t>HTML5 controls/APIs that work in all major </a:t>
            </a:r>
            <a:r>
              <a:rPr lang="en-US" sz="1800" dirty="0" smtClean="0">
                <a:latin typeface="+mn-lt"/>
              </a:rPr>
              <a:t>browsers</a:t>
            </a:r>
            <a:endParaRPr lang="en-US" sz="1800" dirty="0">
              <a:latin typeface="+mn-lt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1800" dirty="0">
                <a:latin typeface="+mn-lt"/>
              </a:rPr>
              <a:t>Avoid </a:t>
            </a:r>
            <a:r>
              <a:rPr lang="en-US" sz="1800" dirty="0" smtClean="0">
                <a:latin typeface="+mn-lt"/>
              </a:rPr>
              <a:t>pop-ups </a:t>
            </a:r>
            <a:r>
              <a:rPr lang="en-US" sz="1800" dirty="0">
                <a:latin typeface="+mn-lt"/>
              </a:rPr>
              <a:t>unless required for </a:t>
            </a:r>
            <a:r>
              <a:rPr lang="en-US" sz="1800" dirty="0" smtClean="0">
                <a:latin typeface="+mn-lt"/>
              </a:rPr>
              <a:t>sign-in. Guide </a:t>
            </a:r>
            <a:r>
              <a:rPr lang="en-US" sz="1800" dirty="0">
                <a:latin typeface="+mn-lt"/>
              </a:rPr>
              <a:t>the user to enable your pop up in case of </a:t>
            </a:r>
            <a:r>
              <a:rPr lang="en-US" sz="1800" dirty="0" smtClean="0">
                <a:latin typeface="+mn-lt"/>
              </a:rPr>
              <a:t>blockers</a:t>
            </a:r>
            <a:endParaRPr lang="en-US" sz="1800" dirty="0">
              <a:latin typeface="+mn-lt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1800" dirty="0">
                <a:latin typeface="+mn-lt"/>
              </a:rPr>
              <a:t>If you don’t support IE9 or older browsers, that’s </a:t>
            </a:r>
            <a:r>
              <a:rPr lang="en-US" sz="1800" dirty="0" smtClean="0">
                <a:latin typeface="+mn-lt"/>
              </a:rPr>
              <a:t>fine—but </a:t>
            </a:r>
            <a:r>
              <a:rPr lang="en-US" sz="1800" dirty="0">
                <a:latin typeface="+mn-lt"/>
              </a:rPr>
              <a:t>show a graceful error message, inform the user and give a call to action to download the latest </a:t>
            </a:r>
            <a:r>
              <a:rPr lang="en-US" sz="1800" dirty="0" smtClean="0">
                <a:latin typeface="+mn-lt"/>
              </a:rPr>
              <a:t>browser</a:t>
            </a:r>
            <a:endParaRPr lang="en-US" sz="1800" dirty="0">
              <a:latin typeface="+mn-lt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1800" dirty="0">
                <a:latin typeface="+mn-lt"/>
              </a:rPr>
              <a:t>Don’t ask users to install certificates or install any other tools. Add-ins which do will be rejected from the </a:t>
            </a:r>
            <a:r>
              <a:rPr lang="en-US" sz="1800" dirty="0" smtClean="0">
                <a:latin typeface="+mn-lt"/>
              </a:rPr>
              <a:t>store</a:t>
            </a:r>
            <a:endParaRPr lang="en-US" sz="1800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409158" y="1621630"/>
            <a:ext cx="4016080" cy="3751264"/>
            <a:chOff x="7409158" y="1117599"/>
            <a:chExt cx="4016080" cy="37512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27298" t="4673" b="7072"/>
            <a:stretch/>
          </p:blipFill>
          <p:spPr>
            <a:xfrm>
              <a:off x="7409158" y="1117599"/>
              <a:ext cx="4016080" cy="333444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530553" y="4454510"/>
              <a:ext cx="3773291" cy="414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40" dirty="0">
                  <a:gradFill>
                    <a:gsLst>
                      <a:gs pos="1250">
                        <a:schemeClr val="accent2">
                          <a:lumMod val="75000"/>
                        </a:schemeClr>
                      </a:gs>
                      <a:gs pos="99000">
                        <a:schemeClr val="accent2">
                          <a:lumMod val="75000"/>
                        </a:schemeClr>
                      </a:gs>
                    </a:gsLst>
                    <a:lin ang="5400000" scaled="0"/>
                  </a:gradFill>
                </a:rPr>
                <a:t>Avoid client install of any </a:t>
              </a:r>
              <a:r>
                <a:rPr lang="en-US" sz="2040" dirty="0" smtClean="0">
                  <a:gradFill>
                    <a:gsLst>
                      <a:gs pos="1250">
                        <a:schemeClr val="accent2">
                          <a:lumMod val="75000"/>
                        </a:schemeClr>
                      </a:gs>
                      <a:gs pos="99000">
                        <a:schemeClr val="accent2">
                          <a:lumMod val="75000"/>
                        </a:schemeClr>
                      </a:gs>
                    </a:gsLst>
                    <a:lin ang="5400000" scaled="0"/>
                  </a:gradFill>
                </a:rPr>
                <a:t>kind</a:t>
              </a:r>
              <a:endParaRPr lang="en-US" sz="2040" dirty="0">
                <a:gradFill>
                  <a:gsLst>
                    <a:gs pos="1250">
                      <a:schemeClr val="accent2">
                        <a:lumMod val="75000"/>
                      </a:schemeClr>
                    </a:gs>
                    <a:gs pos="99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15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do’s and don’ts of user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b="1" dirty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Tailored to fit with Office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User navigation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 completions must be one click away. Don’t shove your website UX into the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add-in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2400" b="1" dirty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We love your brand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show, but pick icons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neutral backgrounds that </a:t>
            </a:r>
            <a:r>
              <a:rPr lang="en-US" sz="2400" b="1" dirty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look great in Office</a:t>
            </a:r>
          </a:p>
          <a:p>
            <a:pPr>
              <a:spcBef>
                <a:spcPts val="1800"/>
              </a:spcBef>
            </a:pPr>
            <a:r>
              <a:rPr lang="en-US" sz="2400" b="1" dirty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Ensure UX is responsive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works when browser/client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resized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2400" b="1" dirty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Allow sufficient padding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let your design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breathe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2400" b="1" dirty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Do embed help into the task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509678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400" b="1" dirty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Don’t use iOS or Windows </a:t>
            </a:r>
            <a:r>
              <a:rPr lang="en-US" sz="2400" b="1" dirty="0" smtClean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Phone </a:t>
            </a:r>
            <a:r>
              <a:rPr lang="en-US" sz="2400" b="1" dirty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  <a:r>
              <a:rPr lang="en-US" sz="2400" b="1" dirty="0" smtClean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hrome and </a:t>
            </a:r>
            <a:r>
              <a:rPr lang="en-US" sz="2400" b="1" dirty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controls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r>
              <a:rPr lang="en-US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can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confuse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users especially if they don’t work like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them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2400" b="1" dirty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Avoid scrolling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unless needed.  Optimize for 1366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resolution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2400" b="1" dirty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Don’t use unlicensed images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Developers are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accountable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2400" b="1" dirty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No funny colors or strangely sized buttons or menus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r>
              <a:rPr lang="en-US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Add-ins with weird or awkward UX will be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rejected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spcBef>
                <a:spcPts val="1800"/>
              </a:spcBef>
            </a:pP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3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Testing, testing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068379"/>
            <a:ext cx="5486400" cy="4857767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en-US" sz="2800" dirty="0"/>
              <a:t>Run user </a:t>
            </a:r>
            <a:r>
              <a:rPr lang="en-US" sz="2800" dirty="0" smtClean="0"/>
              <a:t>tests/usability </a:t>
            </a:r>
            <a:r>
              <a:rPr lang="en-US" sz="2800" dirty="0"/>
              <a:t>studies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to </a:t>
            </a:r>
            <a:r>
              <a:rPr lang="en-US" sz="2800" dirty="0"/>
              <a:t>get real user feedback early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800" dirty="0"/>
              <a:t>Test across all platforms and browsers you will support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800" dirty="0"/>
              <a:t>Measure performance and reliability under load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800" dirty="0"/>
              <a:t>Test accessibility, localization, geopolitical concerns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800" dirty="0"/>
              <a:t>Fix issues, then test again</a:t>
            </a:r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187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4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0464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https://msdn.microsoft.com/EN-US/library/office/mt590883.aspx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Add-in best practices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915932" y="4111347"/>
            <a:ext cx="2303308" cy="2391461"/>
            <a:chOff x="8915932" y="4111347"/>
            <a:chExt cx="2303308" cy="2391461"/>
          </a:xfrm>
        </p:grpSpPr>
        <p:sp>
          <p:nvSpPr>
            <p:cNvPr id="26" name="Oval 25"/>
            <p:cNvSpPr/>
            <p:nvPr/>
          </p:nvSpPr>
          <p:spPr bwMode="auto">
            <a:xfrm>
              <a:off x="8915932" y="4111347"/>
              <a:ext cx="2303308" cy="2303308"/>
            </a:xfrm>
            <a:prstGeom prst="ellipse">
              <a:avLst/>
            </a:prstGeom>
            <a:noFill/>
            <a:ln w="31750" cap="rnd">
              <a:solidFill>
                <a:schemeClr val="bg2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 rot="2080644">
              <a:off x="9024464" y="4554663"/>
              <a:ext cx="171138" cy="147533"/>
            </a:xfrm>
            <a:prstGeom prst="triangl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 rot="8680520">
              <a:off x="10946091" y="4554349"/>
              <a:ext cx="171138" cy="147533"/>
            </a:xfrm>
            <a:prstGeom prst="triangl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 rot="16200000">
              <a:off x="9982017" y="6343472"/>
              <a:ext cx="171138" cy="147533"/>
            </a:xfrm>
            <a:prstGeom prst="triangl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9411" y="2125665"/>
            <a:ext cx="1426464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Design for  deep value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327289" y="2125664"/>
            <a:ext cx="1426464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UX </a:t>
            </a: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quality</a:t>
            </a:r>
            <a:endParaRPr lang="en-US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4638" y="2158134"/>
            <a:ext cx="1819326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Functional </a:t>
            </a:r>
            <a:b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&amp; UX design</a:t>
            </a:r>
            <a:endParaRPr lang="en-US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638" y="3204402"/>
            <a:ext cx="1819326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Marketing,</a:t>
            </a:r>
          </a:p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GTM</a:t>
            </a:r>
            <a:endParaRPr lang="en-US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09411" y="3171933"/>
            <a:ext cx="1426464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Store listing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63880" y="3173327"/>
            <a:ext cx="1426464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Marketing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18349" y="3174582"/>
            <a:ext cx="1426464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Website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638" y="4389169"/>
            <a:ext cx="1834772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Post-launch</a:t>
            </a:r>
            <a:endParaRPr lang="en-US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09410" y="4218201"/>
            <a:ext cx="1426464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Monitor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663880" y="4220989"/>
            <a:ext cx="1426464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User voice </a:t>
            </a: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/>
            </a:r>
            <a:b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</a:b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&amp; </a:t>
            </a: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r</a:t>
            </a: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eviews</a:t>
            </a:r>
            <a:endParaRPr lang="en-US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881758" y="2125663"/>
            <a:ext cx="1426464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Performance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218349" y="4223500"/>
            <a:ext cx="1426464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Update </a:t>
            </a:r>
            <a:b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</a:b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regularly</a:t>
            </a:r>
            <a:endParaRPr lang="en-US" sz="11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63880" y="2125665"/>
            <a:ext cx="1426464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First </a:t>
            </a: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run</a:t>
            </a:r>
            <a:endParaRPr lang="en-US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18350" y="2125665"/>
            <a:ext cx="1426464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Sign-in</a:t>
            </a:r>
            <a:endParaRPr lang="en-US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72820" y="2125664"/>
            <a:ext cx="1426464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Add-in</a:t>
            </a:r>
            <a:b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</a:b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commands</a:t>
            </a:r>
            <a:endParaRPr lang="en-US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9458140" y="3491873"/>
            <a:ext cx="1218892" cy="1218892"/>
            <a:chOff x="9458140" y="3491873"/>
            <a:chExt cx="1218892" cy="1218892"/>
          </a:xfrm>
        </p:grpSpPr>
        <p:sp>
          <p:nvSpPr>
            <p:cNvPr id="46" name="Oval 45"/>
            <p:cNvSpPr/>
            <p:nvPr/>
          </p:nvSpPr>
          <p:spPr bwMode="auto">
            <a:xfrm>
              <a:off x="9458140" y="3491873"/>
              <a:ext cx="1218892" cy="1218892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9458140" y="3491874"/>
              <a:ext cx="894630" cy="1123981"/>
            </a:xfrm>
            <a:custGeom>
              <a:avLst/>
              <a:gdLst>
                <a:gd name="connsiteX0" fmla="*/ 609446 w 894630"/>
                <a:gd name="connsiteY0" fmla="*/ 0 h 1123981"/>
                <a:gd name="connsiteX1" fmla="*/ 846670 w 894630"/>
                <a:gd name="connsiteY1" fmla="*/ 47893 h 1123981"/>
                <a:gd name="connsiteX2" fmla="*/ 894630 w 894630"/>
                <a:gd name="connsiteY2" fmla="*/ 73925 h 1123981"/>
                <a:gd name="connsiteX3" fmla="*/ 285598 w 894630"/>
                <a:gd name="connsiteY3" fmla="*/ 1123981 h 1123981"/>
                <a:gd name="connsiteX4" fmla="*/ 268699 w 894630"/>
                <a:gd name="connsiteY4" fmla="*/ 1114809 h 1123981"/>
                <a:gd name="connsiteX5" fmla="*/ 0 w 894630"/>
                <a:gd name="connsiteY5" fmla="*/ 609446 h 1123981"/>
                <a:gd name="connsiteX6" fmla="*/ 609446 w 894630"/>
                <a:gd name="connsiteY6" fmla="*/ 0 h 112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630" h="1123981">
                  <a:moveTo>
                    <a:pt x="609446" y="0"/>
                  </a:moveTo>
                  <a:cubicBezTo>
                    <a:pt x="693593" y="0"/>
                    <a:pt x="773757" y="17054"/>
                    <a:pt x="846670" y="47893"/>
                  </a:cubicBezTo>
                  <a:lnTo>
                    <a:pt x="894630" y="73925"/>
                  </a:lnTo>
                  <a:lnTo>
                    <a:pt x="285598" y="1123981"/>
                  </a:lnTo>
                  <a:lnTo>
                    <a:pt x="268699" y="1114809"/>
                  </a:lnTo>
                  <a:cubicBezTo>
                    <a:pt x="106585" y="1005287"/>
                    <a:pt x="0" y="819814"/>
                    <a:pt x="0" y="609446"/>
                  </a:cubicBezTo>
                  <a:cubicBezTo>
                    <a:pt x="0" y="272858"/>
                    <a:pt x="272858" y="0"/>
                    <a:pt x="60944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68736" y="3828937"/>
              <a:ext cx="1197700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 smtClean="0">
                  <a:gradFill>
                    <a:gsLst>
                      <a:gs pos="2917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Serving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253582" y="5098209"/>
            <a:ext cx="1315809" cy="1218892"/>
            <a:chOff x="8253582" y="5098209"/>
            <a:chExt cx="1315809" cy="1218892"/>
          </a:xfrm>
        </p:grpSpPr>
        <p:grpSp>
          <p:nvGrpSpPr>
            <p:cNvPr id="50" name="Group 49"/>
            <p:cNvGrpSpPr/>
            <p:nvPr/>
          </p:nvGrpSpPr>
          <p:grpSpPr>
            <a:xfrm>
              <a:off x="8306486" y="5098209"/>
              <a:ext cx="1218892" cy="1218892"/>
              <a:chOff x="8306486" y="5098209"/>
              <a:chExt cx="1218892" cy="1218892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8306486" y="5098209"/>
                <a:ext cx="1218892" cy="121889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 bwMode="auto">
              <a:xfrm>
                <a:off x="8306486" y="5098209"/>
                <a:ext cx="894630" cy="1123981"/>
              </a:xfrm>
              <a:custGeom>
                <a:avLst/>
                <a:gdLst>
                  <a:gd name="connsiteX0" fmla="*/ 609446 w 894630"/>
                  <a:gd name="connsiteY0" fmla="*/ 0 h 1123981"/>
                  <a:gd name="connsiteX1" fmla="*/ 846670 w 894630"/>
                  <a:gd name="connsiteY1" fmla="*/ 47893 h 1123981"/>
                  <a:gd name="connsiteX2" fmla="*/ 894630 w 894630"/>
                  <a:gd name="connsiteY2" fmla="*/ 73925 h 1123981"/>
                  <a:gd name="connsiteX3" fmla="*/ 285598 w 894630"/>
                  <a:gd name="connsiteY3" fmla="*/ 1123981 h 1123981"/>
                  <a:gd name="connsiteX4" fmla="*/ 268699 w 894630"/>
                  <a:gd name="connsiteY4" fmla="*/ 1114809 h 1123981"/>
                  <a:gd name="connsiteX5" fmla="*/ 0 w 894630"/>
                  <a:gd name="connsiteY5" fmla="*/ 609446 h 1123981"/>
                  <a:gd name="connsiteX6" fmla="*/ 609446 w 894630"/>
                  <a:gd name="connsiteY6" fmla="*/ 0 h 1123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630" h="1123981">
                    <a:moveTo>
                      <a:pt x="609446" y="0"/>
                    </a:moveTo>
                    <a:cubicBezTo>
                      <a:pt x="693593" y="0"/>
                      <a:pt x="773757" y="17054"/>
                      <a:pt x="846670" y="47893"/>
                    </a:cubicBezTo>
                    <a:lnTo>
                      <a:pt x="894630" y="73925"/>
                    </a:lnTo>
                    <a:lnTo>
                      <a:pt x="285598" y="1123981"/>
                    </a:lnTo>
                    <a:lnTo>
                      <a:pt x="268699" y="1114809"/>
                    </a:lnTo>
                    <a:cubicBezTo>
                      <a:pt x="106585" y="1005287"/>
                      <a:pt x="0" y="819814"/>
                      <a:pt x="0" y="609446"/>
                    </a:cubicBezTo>
                    <a:cubicBezTo>
                      <a:pt x="0" y="272858"/>
                      <a:pt x="272858" y="0"/>
                      <a:pt x="609446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8253582" y="5435273"/>
              <a:ext cx="1315809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 smtClean="0">
                  <a:gradFill>
                    <a:gsLst>
                      <a:gs pos="2917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Learning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609794" y="5098209"/>
            <a:ext cx="1218892" cy="1218892"/>
            <a:chOff x="10609794" y="5098209"/>
            <a:chExt cx="1218892" cy="1218892"/>
          </a:xfrm>
        </p:grpSpPr>
        <p:sp>
          <p:nvSpPr>
            <p:cNvPr id="55" name="Oval 54"/>
            <p:cNvSpPr/>
            <p:nvPr/>
          </p:nvSpPr>
          <p:spPr bwMode="auto">
            <a:xfrm>
              <a:off x="10609794" y="5098209"/>
              <a:ext cx="1218892" cy="121889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10609794" y="5098209"/>
              <a:ext cx="894630" cy="1123981"/>
            </a:xfrm>
            <a:custGeom>
              <a:avLst/>
              <a:gdLst>
                <a:gd name="connsiteX0" fmla="*/ 609446 w 894630"/>
                <a:gd name="connsiteY0" fmla="*/ 0 h 1123981"/>
                <a:gd name="connsiteX1" fmla="*/ 846670 w 894630"/>
                <a:gd name="connsiteY1" fmla="*/ 47893 h 1123981"/>
                <a:gd name="connsiteX2" fmla="*/ 894630 w 894630"/>
                <a:gd name="connsiteY2" fmla="*/ 73925 h 1123981"/>
                <a:gd name="connsiteX3" fmla="*/ 285598 w 894630"/>
                <a:gd name="connsiteY3" fmla="*/ 1123981 h 1123981"/>
                <a:gd name="connsiteX4" fmla="*/ 268699 w 894630"/>
                <a:gd name="connsiteY4" fmla="*/ 1114809 h 1123981"/>
                <a:gd name="connsiteX5" fmla="*/ 0 w 894630"/>
                <a:gd name="connsiteY5" fmla="*/ 609446 h 1123981"/>
                <a:gd name="connsiteX6" fmla="*/ 609446 w 894630"/>
                <a:gd name="connsiteY6" fmla="*/ 0 h 112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630" h="1123981">
                  <a:moveTo>
                    <a:pt x="609446" y="0"/>
                  </a:moveTo>
                  <a:cubicBezTo>
                    <a:pt x="693593" y="0"/>
                    <a:pt x="773757" y="17054"/>
                    <a:pt x="846670" y="47893"/>
                  </a:cubicBezTo>
                  <a:lnTo>
                    <a:pt x="894630" y="73925"/>
                  </a:lnTo>
                  <a:lnTo>
                    <a:pt x="285598" y="1123981"/>
                  </a:lnTo>
                  <a:lnTo>
                    <a:pt x="268699" y="1114809"/>
                  </a:lnTo>
                  <a:cubicBezTo>
                    <a:pt x="106585" y="1005287"/>
                    <a:pt x="0" y="819814"/>
                    <a:pt x="0" y="609446"/>
                  </a:cubicBezTo>
                  <a:cubicBezTo>
                    <a:pt x="0" y="272858"/>
                    <a:pt x="272858" y="0"/>
                    <a:pt x="60944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67487" y="5435273"/>
              <a:ext cx="1103507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 smtClean="0">
                  <a:gradFill>
                    <a:gsLst>
                      <a:gs pos="2917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Selling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37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accel="100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8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693" y="1211263"/>
            <a:ext cx="5375510" cy="53038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74637" y="1212850"/>
            <a:ext cx="5681663" cy="5164491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600" b="1" dirty="0" smtClean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+mn-lt"/>
              </a:rPr>
              <a:t>Design explicitly for Office</a:t>
            </a:r>
            <a:r>
              <a:rPr lang="en-US" sz="1600" dirty="0" smtClean="0">
                <a:latin typeface="+mn-lt"/>
              </a:rPr>
              <a:t>. The functionality and look 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and feel of an add-in should harmoniously complement 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the Office experience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 smtClean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+mn-lt"/>
              </a:rPr>
              <a:t>Make users more productive</a:t>
            </a:r>
            <a:r>
              <a:rPr lang="en-US" sz="1600" dirty="0" smtClean="0">
                <a:latin typeface="+mn-lt"/>
              </a:rPr>
              <a:t>. Help users do more or get one job done quickly. Enable seamless interaction between Office and your add-in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 smtClean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+mn-lt"/>
              </a:rPr>
              <a:t>Favor content over chrome</a:t>
            </a:r>
            <a:r>
              <a:rPr lang="en-US" sz="1600" dirty="0" smtClean="0">
                <a:latin typeface="+mn-lt"/>
              </a:rPr>
              <a:t>. Emphasize the add-in's 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content and functionality over any accessory chrome. 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Avoiding superfluous UI elements that don't add value 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to the user experience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 smtClean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+mn-lt"/>
              </a:rPr>
              <a:t>Keep users in control</a:t>
            </a:r>
            <a:r>
              <a:rPr lang="en-US" sz="1600" dirty="0" smtClean="0">
                <a:latin typeface="+mn-lt"/>
              </a:rPr>
              <a:t>. Allow users to understand any important decisions, control their experience, and easily reverse actions the add-in performs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 smtClean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+mn-lt"/>
              </a:rPr>
              <a:t>Design for all Office platforms and input methods</a:t>
            </a:r>
            <a:r>
              <a:rPr lang="en-US" sz="1600" dirty="0" smtClean="0">
                <a:latin typeface="+mn-lt"/>
              </a:rPr>
              <a:t>. Support both mouse/keyboard and touch input devices. Ensure UI is responsive to adapt to different form factors. Ensure </a:t>
            </a:r>
            <a:r>
              <a:rPr lang="en-US" sz="1600" b="1" dirty="0" smtClean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+mn-lt"/>
              </a:rPr>
              <a:t>accessibility</a:t>
            </a:r>
            <a:r>
              <a:rPr lang="en-US" sz="1600" dirty="0" smtClean="0">
                <a:latin typeface="+mn-lt"/>
              </a:rPr>
              <a:t> needs are met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+mn-lt"/>
              </a:rPr>
              <a:t>Design guidelines for Office add-ins</a:t>
            </a:r>
            <a:r>
              <a:rPr lang="en-US" sz="1600" dirty="0" smtClean="0">
                <a:latin typeface="+mn-lt"/>
              </a:rPr>
              <a:t>: </a:t>
            </a:r>
            <a:r>
              <a:rPr lang="en-US" sz="1600" b="1" dirty="0">
                <a:hlinkClick r:id="rId4"/>
              </a:rPr>
              <a:t>https://msdn.microsoft.com/en-us/library/office/mt484317.aspx</a:t>
            </a:r>
            <a:r>
              <a:rPr lang="en-US" sz="1600" b="1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Add-in design guidelines and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4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005" y="1197473"/>
            <a:ext cx="3832833" cy="2156495"/>
          </a:xfrm>
          <a:prstGeom prst="rect">
            <a:avLst/>
          </a:prstGeom>
          <a:effectLst/>
        </p:spPr>
      </p:pic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46063" y="285751"/>
            <a:ext cx="5514975" cy="44799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1"/>
            <a:r>
              <a:rPr lang="en-IE" sz="4800" dirty="0" smtClean="0">
                <a:latin typeface="+mj-lt"/>
              </a:rPr>
              <a:t>Offer deep value </a:t>
            </a:r>
            <a:br>
              <a:rPr lang="en-IE" sz="4800" dirty="0" smtClean="0">
                <a:latin typeface="+mj-lt"/>
              </a:rPr>
            </a:br>
            <a:r>
              <a:rPr lang="en-IE" sz="4800" dirty="0" smtClean="0">
                <a:latin typeface="+mj-lt"/>
              </a:rPr>
              <a:t>to your users</a:t>
            </a:r>
            <a:endParaRPr lang="en-IE" sz="2856" dirty="0" smtClean="0"/>
          </a:p>
          <a:p>
            <a:pPr marL="0" lvl="1">
              <a:spcBef>
                <a:spcPts val="2400"/>
              </a:spcBef>
            </a:pPr>
            <a:r>
              <a:rPr lang="en-IE" dirty="0" smtClean="0"/>
              <a:t>Add-ins </a:t>
            </a:r>
            <a:r>
              <a:rPr lang="en-IE" dirty="0"/>
              <a:t>must complement Office. Help users complete their tasks quickly and </a:t>
            </a:r>
            <a:r>
              <a:rPr lang="en-IE" dirty="0" smtClean="0"/>
              <a:t>efficiently</a:t>
            </a:r>
            <a:endParaRPr lang="en-US" dirty="0"/>
          </a:p>
          <a:p>
            <a:pPr marL="0" lvl="1">
              <a:spcBef>
                <a:spcPts val="2400"/>
              </a:spcBef>
            </a:pPr>
            <a:r>
              <a:rPr lang="en-US" dirty="0"/>
              <a:t>Focus on scenarios </a:t>
            </a:r>
            <a:r>
              <a:rPr lang="en-US" dirty="0" smtClean="0"/>
              <a:t>and </a:t>
            </a:r>
            <a:r>
              <a:rPr lang="en-US" dirty="0"/>
              <a:t>workflows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make sense in each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Office applications</a:t>
            </a:r>
            <a:endParaRPr lang="en-US" dirty="0"/>
          </a:p>
          <a:p>
            <a:pPr marL="0" lvl="1">
              <a:spcBef>
                <a:spcPts val="2400"/>
              </a:spcBef>
            </a:pPr>
            <a:r>
              <a:rPr lang="en-US" dirty="0"/>
              <a:t>Provide strong reasons for users to engage with the </a:t>
            </a:r>
            <a:r>
              <a:rPr lang="en-US" dirty="0" smtClean="0"/>
              <a:t>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438" y="586956"/>
            <a:ext cx="3832833" cy="2154917"/>
          </a:xfrm>
          <a:prstGeom prst="rect">
            <a:avLst/>
          </a:prstGeom>
          <a:effectLst/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438" y="3656273"/>
            <a:ext cx="3832833" cy="2154916"/>
          </a:xfrm>
          <a:prstGeom prst="rect">
            <a:avLst/>
          </a:prstGeom>
          <a:effectLst/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004" y="4268368"/>
            <a:ext cx="3832833" cy="21564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8614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46063" y="285751"/>
            <a:ext cx="5514975" cy="6075509"/>
          </a:xfrm>
        </p:spPr>
        <p:txBody>
          <a:bodyPr/>
          <a:lstStyle/>
          <a:p>
            <a:pPr marL="0" lvl="1"/>
            <a:r>
              <a:rPr lang="en-US" sz="4800" dirty="0" smtClean="0">
                <a:latin typeface="+mj-lt"/>
              </a:rPr>
              <a:t>First run experiences that quickly </a:t>
            </a:r>
            <a:br>
              <a:rPr lang="en-US" sz="4800" dirty="0" smtClean="0">
                <a:latin typeface="+mj-lt"/>
              </a:rPr>
            </a:br>
            <a:r>
              <a:rPr lang="en-US" sz="4800" dirty="0" smtClean="0">
                <a:latin typeface="+mj-lt"/>
              </a:rPr>
              <a:t>engage users</a:t>
            </a:r>
            <a:endParaRPr lang="en-US" dirty="0"/>
          </a:p>
          <a:p>
            <a:pPr marL="0" lvl="1">
              <a:spcBef>
                <a:spcPts val="1800"/>
              </a:spcBef>
            </a:pPr>
            <a:r>
              <a:rPr lang="en-US" sz="1800" dirty="0" smtClean="0"/>
              <a:t>Personalize and greet the user</a:t>
            </a:r>
          </a:p>
          <a:p>
            <a:pPr marL="0" lvl="1">
              <a:spcBef>
                <a:spcPts val="1800"/>
              </a:spcBef>
            </a:pPr>
            <a:r>
              <a:rPr lang="en-US" sz="1800" dirty="0" smtClean="0"/>
              <a:t>Describe clearly the value your add-in offers </a:t>
            </a:r>
            <a:r>
              <a:rPr lang="en-US" sz="1800" b="1" dirty="0" smtClean="0"/>
              <a:t>before </a:t>
            </a:r>
            <a:r>
              <a:rPr lang="en-US" sz="1800" dirty="0" smtClean="0"/>
              <a:t>asking users to sign-in</a:t>
            </a:r>
          </a:p>
          <a:p>
            <a:pPr marL="0" lvl="1">
              <a:spcBef>
                <a:spcPts val="1800"/>
              </a:spcBef>
            </a:pPr>
            <a:r>
              <a:rPr lang="en-US" sz="1800" dirty="0" smtClean="0"/>
              <a:t>Don’t assume users know how it works. Be prepared to show teaching UX and videos</a:t>
            </a:r>
          </a:p>
          <a:p>
            <a:pPr marL="0" lvl="1">
              <a:spcBef>
                <a:spcPts val="1800"/>
              </a:spcBef>
            </a:pPr>
            <a:r>
              <a:rPr lang="en-US" sz="1800" dirty="0" smtClean="0"/>
              <a:t>Give free trials out of the box (no sign-ups). </a:t>
            </a:r>
            <a:r>
              <a:rPr lang="en-US" sz="1800" b="1" dirty="0" smtClean="0"/>
              <a:t>Freemium</a:t>
            </a:r>
            <a:r>
              <a:rPr lang="en-US" sz="1800" dirty="0" smtClean="0"/>
              <a:t> is good and mitigates user drop-offs. Show/tease the premium features</a:t>
            </a:r>
          </a:p>
          <a:p>
            <a:pPr marL="0" lvl="1">
              <a:spcBef>
                <a:spcPts val="1800"/>
              </a:spcBef>
            </a:pPr>
            <a:r>
              <a:rPr lang="en-US" sz="1800" dirty="0" smtClean="0"/>
              <a:t>Keep new user sign-up dead simple. Prefill info </a:t>
            </a:r>
            <a:br>
              <a:rPr lang="en-US" sz="1800" dirty="0" smtClean="0"/>
            </a:br>
            <a:r>
              <a:rPr lang="en-US" sz="1800" dirty="0" smtClean="0"/>
              <a:t>you already have: email, display name. </a:t>
            </a:r>
            <a:br>
              <a:rPr lang="en-US" sz="1800" dirty="0" smtClean="0"/>
            </a:br>
            <a:r>
              <a:rPr lang="en-US" sz="1800" dirty="0" smtClean="0"/>
              <a:t>Skip email verifications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19" y="479424"/>
            <a:ext cx="3278200" cy="60356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779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Engaging first </a:t>
            </a:r>
            <a:r>
              <a:rPr lang="en-US" dirty="0"/>
              <a:t>r</a:t>
            </a:r>
            <a:r>
              <a:rPr lang="en-US" dirty="0" smtClean="0"/>
              <a:t>un: placemats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433136" y="1540209"/>
            <a:ext cx="8692921" cy="4847891"/>
            <a:chOff x="433137" y="1540209"/>
            <a:chExt cx="7823294" cy="436291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843"/>
            <a:stretch/>
          </p:blipFill>
          <p:spPr>
            <a:xfrm>
              <a:off x="5761038" y="1540209"/>
              <a:ext cx="2495393" cy="4362914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13"/>
            <a:stretch/>
          </p:blipFill>
          <p:spPr>
            <a:xfrm>
              <a:off x="433137" y="1540209"/>
              <a:ext cx="2528819" cy="4362915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3627746" y="1540209"/>
            <a:ext cx="1218892" cy="1218892"/>
            <a:chOff x="9766776" y="2874226"/>
            <a:chExt cx="1218892" cy="1218892"/>
          </a:xfrm>
        </p:grpSpPr>
        <p:grpSp>
          <p:nvGrpSpPr>
            <p:cNvPr id="33" name="Group 32"/>
            <p:cNvGrpSpPr/>
            <p:nvPr/>
          </p:nvGrpSpPr>
          <p:grpSpPr>
            <a:xfrm>
              <a:off x="9766776" y="2874226"/>
              <a:ext cx="1218892" cy="1218892"/>
              <a:chOff x="9458140" y="3491873"/>
              <a:chExt cx="1218892" cy="1218892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9458140" y="3491873"/>
                <a:ext cx="1218892" cy="1218892"/>
              </a:xfrm>
              <a:prstGeom prst="ellipse">
                <a:avLst/>
              </a:prstGeom>
              <a:solidFill>
                <a:srgbClr val="107C1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>
                <a:off x="9458140" y="3491874"/>
                <a:ext cx="894630" cy="1123981"/>
              </a:xfrm>
              <a:custGeom>
                <a:avLst/>
                <a:gdLst>
                  <a:gd name="connsiteX0" fmla="*/ 609446 w 894630"/>
                  <a:gd name="connsiteY0" fmla="*/ 0 h 1123981"/>
                  <a:gd name="connsiteX1" fmla="*/ 846670 w 894630"/>
                  <a:gd name="connsiteY1" fmla="*/ 47893 h 1123981"/>
                  <a:gd name="connsiteX2" fmla="*/ 894630 w 894630"/>
                  <a:gd name="connsiteY2" fmla="*/ 73925 h 1123981"/>
                  <a:gd name="connsiteX3" fmla="*/ 285598 w 894630"/>
                  <a:gd name="connsiteY3" fmla="*/ 1123981 h 1123981"/>
                  <a:gd name="connsiteX4" fmla="*/ 268699 w 894630"/>
                  <a:gd name="connsiteY4" fmla="*/ 1114809 h 1123981"/>
                  <a:gd name="connsiteX5" fmla="*/ 0 w 894630"/>
                  <a:gd name="connsiteY5" fmla="*/ 609446 h 1123981"/>
                  <a:gd name="connsiteX6" fmla="*/ 609446 w 894630"/>
                  <a:gd name="connsiteY6" fmla="*/ 0 h 1123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630" h="1123981">
                    <a:moveTo>
                      <a:pt x="609446" y="0"/>
                    </a:moveTo>
                    <a:cubicBezTo>
                      <a:pt x="693593" y="0"/>
                      <a:pt x="773757" y="17054"/>
                      <a:pt x="846670" y="47893"/>
                    </a:cubicBezTo>
                    <a:lnTo>
                      <a:pt x="894630" y="73925"/>
                    </a:lnTo>
                    <a:lnTo>
                      <a:pt x="285598" y="1123981"/>
                    </a:lnTo>
                    <a:lnTo>
                      <a:pt x="268699" y="1114809"/>
                    </a:lnTo>
                    <a:cubicBezTo>
                      <a:pt x="106585" y="1005287"/>
                      <a:pt x="0" y="819814"/>
                      <a:pt x="0" y="609446"/>
                    </a:cubicBezTo>
                    <a:cubicBezTo>
                      <a:pt x="0" y="272858"/>
                      <a:pt x="272858" y="0"/>
                      <a:pt x="609446" y="0"/>
                    </a:cubicBezTo>
                    <a:close/>
                  </a:path>
                </a:pathLst>
              </a:custGeom>
              <a:solidFill>
                <a:srgbClr val="107C10">
                  <a:lumMod val="75000"/>
                </a:srgb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710597" y="4036098"/>
                <a:ext cx="713978" cy="5447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DO</a:t>
                </a:r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7622" y="3059949"/>
              <a:ext cx="457200" cy="4572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9587127" y="1540209"/>
            <a:ext cx="1218892" cy="1218892"/>
            <a:chOff x="10760383" y="3127459"/>
            <a:chExt cx="1218892" cy="1218892"/>
          </a:xfrm>
        </p:grpSpPr>
        <p:grpSp>
          <p:nvGrpSpPr>
            <p:cNvPr id="39" name="Group 38"/>
            <p:cNvGrpSpPr/>
            <p:nvPr/>
          </p:nvGrpSpPr>
          <p:grpSpPr>
            <a:xfrm>
              <a:off x="10760383" y="3127459"/>
              <a:ext cx="1218892" cy="1218892"/>
              <a:chOff x="9458140" y="3491873"/>
              <a:chExt cx="1218892" cy="1218892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9458140" y="3491873"/>
                <a:ext cx="1218892" cy="1218892"/>
              </a:xfrm>
              <a:prstGeom prst="ellipse">
                <a:avLst/>
              </a:prstGeom>
              <a:solidFill>
                <a:srgbClr val="D83B01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9458140" y="3491874"/>
                <a:ext cx="894630" cy="1123981"/>
              </a:xfrm>
              <a:custGeom>
                <a:avLst/>
                <a:gdLst>
                  <a:gd name="connsiteX0" fmla="*/ 609446 w 894630"/>
                  <a:gd name="connsiteY0" fmla="*/ 0 h 1123981"/>
                  <a:gd name="connsiteX1" fmla="*/ 846670 w 894630"/>
                  <a:gd name="connsiteY1" fmla="*/ 47893 h 1123981"/>
                  <a:gd name="connsiteX2" fmla="*/ 894630 w 894630"/>
                  <a:gd name="connsiteY2" fmla="*/ 73925 h 1123981"/>
                  <a:gd name="connsiteX3" fmla="*/ 285598 w 894630"/>
                  <a:gd name="connsiteY3" fmla="*/ 1123981 h 1123981"/>
                  <a:gd name="connsiteX4" fmla="*/ 268699 w 894630"/>
                  <a:gd name="connsiteY4" fmla="*/ 1114809 h 1123981"/>
                  <a:gd name="connsiteX5" fmla="*/ 0 w 894630"/>
                  <a:gd name="connsiteY5" fmla="*/ 609446 h 1123981"/>
                  <a:gd name="connsiteX6" fmla="*/ 609446 w 894630"/>
                  <a:gd name="connsiteY6" fmla="*/ 0 h 1123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630" h="1123981">
                    <a:moveTo>
                      <a:pt x="609446" y="0"/>
                    </a:moveTo>
                    <a:cubicBezTo>
                      <a:pt x="693593" y="0"/>
                      <a:pt x="773757" y="17054"/>
                      <a:pt x="846670" y="47893"/>
                    </a:cubicBezTo>
                    <a:lnTo>
                      <a:pt x="894630" y="73925"/>
                    </a:lnTo>
                    <a:lnTo>
                      <a:pt x="285598" y="1123981"/>
                    </a:lnTo>
                    <a:lnTo>
                      <a:pt x="268699" y="1114809"/>
                    </a:lnTo>
                    <a:cubicBezTo>
                      <a:pt x="106585" y="1005287"/>
                      <a:pt x="0" y="819814"/>
                      <a:pt x="0" y="609446"/>
                    </a:cubicBezTo>
                    <a:cubicBezTo>
                      <a:pt x="0" y="272858"/>
                      <a:pt x="272858" y="0"/>
                      <a:pt x="609446" y="0"/>
                    </a:cubicBezTo>
                    <a:close/>
                  </a:path>
                </a:pathLst>
              </a:custGeom>
              <a:solidFill>
                <a:srgbClr val="D83B01">
                  <a:lumMod val="75000"/>
                </a:srgb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513620" y="4036098"/>
                <a:ext cx="1107932" cy="5447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DON’T</a:t>
                </a:r>
              </a:p>
            </p:txBody>
          </p:sp>
        </p:grpSp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11185123" y="3347346"/>
              <a:ext cx="369412" cy="370759"/>
            </a:xfrm>
            <a:custGeom>
              <a:avLst/>
              <a:gdLst>
                <a:gd name="T0" fmla="*/ 1377 w 2086"/>
                <a:gd name="T1" fmla="*/ 1480 h 2094"/>
                <a:gd name="T2" fmla="*/ 1043 w 2086"/>
                <a:gd name="T3" fmla="*/ 1159 h 2094"/>
                <a:gd name="T4" fmla="*/ 723 w 2086"/>
                <a:gd name="T5" fmla="*/ 1480 h 2094"/>
                <a:gd name="T6" fmla="*/ 612 w 2086"/>
                <a:gd name="T7" fmla="*/ 1368 h 2094"/>
                <a:gd name="T8" fmla="*/ 932 w 2086"/>
                <a:gd name="T9" fmla="*/ 1047 h 2094"/>
                <a:gd name="T10" fmla="*/ 612 w 2086"/>
                <a:gd name="T11" fmla="*/ 712 h 2094"/>
                <a:gd name="T12" fmla="*/ 723 w 2086"/>
                <a:gd name="T13" fmla="*/ 600 h 2094"/>
                <a:gd name="T14" fmla="*/ 1043 w 2086"/>
                <a:gd name="T15" fmla="*/ 922 h 2094"/>
                <a:gd name="T16" fmla="*/ 1363 w 2086"/>
                <a:gd name="T17" fmla="*/ 600 h 2094"/>
                <a:gd name="T18" fmla="*/ 1488 w 2086"/>
                <a:gd name="T19" fmla="*/ 726 h 2094"/>
                <a:gd name="T20" fmla="*/ 1168 w 2086"/>
                <a:gd name="T21" fmla="*/ 1047 h 2094"/>
                <a:gd name="T22" fmla="*/ 1488 w 2086"/>
                <a:gd name="T23" fmla="*/ 1368 h 2094"/>
                <a:gd name="T24" fmla="*/ 1377 w 2086"/>
                <a:gd name="T25" fmla="*/ 1480 h 2094"/>
                <a:gd name="T26" fmla="*/ 1377 w 2086"/>
                <a:gd name="T27" fmla="*/ 1480 h 2094"/>
                <a:gd name="T28" fmla="*/ 2086 w 2086"/>
                <a:gd name="T29" fmla="*/ 1047 h 2094"/>
                <a:gd name="T30" fmla="*/ 1043 w 2086"/>
                <a:gd name="T31" fmla="*/ 0 h 2094"/>
                <a:gd name="T32" fmla="*/ 0 w 2086"/>
                <a:gd name="T33" fmla="*/ 1047 h 2094"/>
                <a:gd name="T34" fmla="*/ 1043 w 2086"/>
                <a:gd name="T35" fmla="*/ 2094 h 2094"/>
                <a:gd name="T36" fmla="*/ 2086 w 2086"/>
                <a:gd name="T37" fmla="*/ 1047 h 2094"/>
                <a:gd name="T38" fmla="*/ 1961 w 2086"/>
                <a:gd name="T39" fmla="*/ 1047 h 2094"/>
                <a:gd name="T40" fmla="*/ 1043 w 2086"/>
                <a:gd name="T41" fmla="*/ 1955 h 2094"/>
                <a:gd name="T42" fmla="*/ 139 w 2086"/>
                <a:gd name="T43" fmla="*/ 1047 h 2094"/>
                <a:gd name="T44" fmla="*/ 1043 w 2086"/>
                <a:gd name="T45" fmla="*/ 126 h 2094"/>
                <a:gd name="T46" fmla="*/ 1961 w 2086"/>
                <a:gd name="T47" fmla="*/ 1047 h 2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86" h="2094">
                  <a:moveTo>
                    <a:pt x="1377" y="1480"/>
                  </a:moveTo>
                  <a:cubicBezTo>
                    <a:pt x="1043" y="1159"/>
                    <a:pt x="1043" y="1159"/>
                    <a:pt x="1043" y="1159"/>
                  </a:cubicBezTo>
                  <a:cubicBezTo>
                    <a:pt x="723" y="1480"/>
                    <a:pt x="723" y="1480"/>
                    <a:pt x="723" y="1480"/>
                  </a:cubicBezTo>
                  <a:cubicBezTo>
                    <a:pt x="612" y="1368"/>
                    <a:pt x="612" y="1368"/>
                    <a:pt x="612" y="1368"/>
                  </a:cubicBezTo>
                  <a:cubicBezTo>
                    <a:pt x="932" y="1047"/>
                    <a:pt x="932" y="1047"/>
                    <a:pt x="932" y="1047"/>
                  </a:cubicBezTo>
                  <a:cubicBezTo>
                    <a:pt x="612" y="712"/>
                    <a:pt x="612" y="712"/>
                    <a:pt x="612" y="712"/>
                  </a:cubicBezTo>
                  <a:cubicBezTo>
                    <a:pt x="723" y="600"/>
                    <a:pt x="723" y="600"/>
                    <a:pt x="723" y="600"/>
                  </a:cubicBezTo>
                  <a:cubicBezTo>
                    <a:pt x="1043" y="922"/>
                    <a:pt x="1043" y="922"/>
                    <a:pt x="1043" y="922"/>
                  </a:cubicBezTo>
                  <a:cubicBezTo>
                    <a:pt x="1363" y="600"/>
                    <a:pt x="1363" y="600"/>
                    <a:pt x="1363" y="600"/>
                  </a:cubicBezTo>
                  <a:cubicBezTo>
                    <a:pt x="1488" y="726"/>
                    <a:pt x="1488" y="726"/>
                    <a:pt x="1488" y="726"/>
                  </a:cubicBezTo>
                  <a:cubicBezTo>
                    <a:pt x="1168" y="1047"/>
                    <a:pt x="1168" y="1047"/>
                    <a:pt x="1168" y="1047"/>
                  </a:cubicBezTo>
                  <a:cubicBezTo>
                    <a:pt x="1488" y="1368"/>
                    <a:pt x="1488" y="1368"/>
                    <a:pt x="1488" y="1368"/>
                  </a:cubicBezTo>
                  <a:cubicBezTo>
                    <a:pt x="1377" y="1480"/>
                    <a:pt x="1377" y="1480"/>
                    <a:pt x="1377" y="1480"/>
                  </a:cubicBezTo>
                  <a:cubicBezTo>
                    <a:pt x="1377" y="1480"/>
                    <a:pt x="1377" y="1480"/>
                    <a:pt x="1377" y="1480"/>
                  </a:cubicBezTo>
                  <a:close/>
                  <a:moveTo>
                    <a:pt x="2086" y="1047"/>
                  </a:moveTo>
                  <a:cubicBezTo>
                    <a:pt x="2086" y="461"/>
                    <a:pt x="1627" y="0"/>
                    <a:pt x="1043" y="0"/>
                  </a:cubicBezTo>
                  <a:cubicBezTo>
                    <a:pt x="473" y="0"/>
                    <a:pt x="0" y="461"/>
                    <a:pt x="0" y="1047"/>
                  </a:cubicBezTo>
                  <a:cubicBezTo>
                    <a:pt x="0" y="1620"/>
                    <a:pt x="473" y="2094"/>
                    <a:pt x="1043" y="2094"/>
                  </a:cubicBezTo>
                  <a:cubicBezTo>
                    <a:pt x="1627" y="2094"/>
                    <a:pt x="2086" y="1620"/>
                    <a:pt x="2086" y="1047"/>
                  </a:cubicBezTo>
                  <a:close/>
                  <a:moveTo>
                    <a:pt x="1961" y="1047"/>
                  </a:moveTo>
                  <a:cubicBezTo>
                    <a:pt x="1961" y="1550"/>
                    <a:pt x="1544" y="1955"/>
                    <a:pt x="1043" y="1955"/>
                  </a:cubicBezTo>
                  <a:cubicBezTo>
                    <a:pt x="543" y="1955"/>
                    <a:pt x="139" y="1550"/>
                    <a:pt x="139" y="1047"/>
                  </a:cubicBezTo>
                  <a:cubicBezTo>
                    <a:pt x="139" y="531"/>
                    <a:pt x="543" y="126"/>
                    <a:pt x="1043" y="126"/>
                  </a:cubicBezTo>
                  <a:cubicBezTo>
                    <a:pt x="1544" y="126"/>
                    <a:pt x="1961" y="531"/>
                    <a:pt x="1961" y="10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9587127" y="2864711"/>
            <a:ext cx="2123764" cy="738664"/>
          </a:xfrm>
          <a:prstGeom prst="rect">
            <a:avLst/>
          </a:prstGeom>
          <a:noFill/>
        </p:spPr>
        <p:txBody>
          <a:bodyPr wrap="square" lIns="0" tIns="146304" rIns="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kern="0" dirty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Assume users know how to begin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27746" y="2864711"/>
            <a:ext cx="2123764" cy="738664"/>
          </a:xfrm>
          <a:prstGeom prst="rect">
            <a:avLst/>
          </a:prstGeom>
          <a:noFill/>
        </p:spPr>
        <p:txBody>
          <a:bodyPr wrap="square" lIns="0" tIns="146304" rIns="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kern="0" dirty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Lead users into </a:t>
            </a:r>
            <a:r>
              <a:rPr lang="en-US" sz="1600" kern="0" dirty="0" smtClean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/>
            </a:r>
            <a:br>
              <a:rPr lang="en-US" sz="1600" kern="0" dirty="0" smtClean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</a:br>
            <a:r>
              <a:rPr lang="en-US" sz="1600" kern="0" dirty="0" smtClean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your </a:t>
            </a:r>
            <a:r>
              <a:rPr lang="en-US" sz="1600" kern="0" dirty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24524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sample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1" y="1872450"/>
            <a:ext cx="4726730" cy="3461850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79" y="1872450"/>
            <a:ext cx="4726785" cy="3461870"/>
          </a:xfrm>
          <a:prstGeom prst="rect">
            <a:avLst/>
          </a:prstGeom>
          <a:effectLst>
            <a:softEdge rad="190500"/>
          </a:effectLst>
        </p:spPr>
      </p:pic>
      <p:grpSp>
        <p:nvGrpSpPr>
          <p:cNvPr id="26" name="Group 25"/>
          <p:cNvGrpSpPr/>
          <p:nvPr/>
        </p:nvGrpSpPr>
        <p:grpSpPr>
          <a:xfrm>
            <a:off x="3985330" y="1638875"/>
            <a:ext cx="1218892" cy="1218892"/>
            <a:chOff x="9766776" y="2874226"/>
            <a:chExt cx="1218892" cy="1218892"/>
          </a:xfrm>
        </p:grpSpPr>
        <p:grpSp>
          <p:nvGrpSpPr>
            <p:cNvPr id="27" name="Group 26"/>
            <p:cNvGrpSpPr/>
            <p:nvPr/>
          </p:nvGrpSpPr>
          <p:grpSpPr>
            <a:xfrm>
              <a:off x="9766776" y="2874226"/>
              <a:ext cx="1218892" cy="1218892"/>
              <a:chOff x="9458140" y="3491873"/>
              <a:chExt cx="1218892" cy="1218892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9458140" y="3491873"/>
                <a:ext cx="1218892" cy="1218892"/>
              </a:xfrm>
              <a:prstGeom prst="ellipse">
                <a:avLst/>
              </a:prstGeom>
              <a:solidFill>
                <a:srgbClr val="107C1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9458140" y="3491874"/>
                <a:ext cx="894630" cy="1123981"/>
              </a:xfrm>
              <a:custGeom>
                <a:avLst/>
                <a:gdLst>
                  <a:gd name="connsiteX0" fmla="*/ 609446 w 894630"/>
                  <a:gd name="connsiteY0" fmla="*/ 0 h 1123981"/>
                  <a:gd name="connsiteX1" fmla="*/ 846670 w 894630"/>
                  <a:gd name="connsiteY1" fmla="*/ 47893 h 1123981"/>
                  <a:gd name="connsiteX2" fmla="*/ 894630 w 894630"/>
                  <a:gd name="connsiteY2" fmla="*/ 73925 h 1123981"/>
                  <a:gd name="connsiteX3" fmla="*/ 285598 w 894630"/>
                  <a:gd name="connsiteY3" fmla="*/ 1123981 h 1123981"/>
                  <a:gd name="connsiteX4" fmla="*/ 268699 w 894630"/>
                  <a:gd name="connsiteY4" fmla="*/ 1114809 h 1123981"/>
                  <a:gd name="connsiteX5" fmla="*/ 0 w 894630"/>
                  <a:gd name="connsiteY5" fmla="*/ 609446 h 1123981"/>
                  <a:gd name="connsiteX6" fmla="*/ 609446 w 894630"/>
                  <a:gd name="connsiteY6" fmla="*/ 0 h 1123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630" h="1123981">
                    <a:moveTo>
                      <a:pt x="609446" y="0"/>
                    </a:moveTo>
                    <a:cubicBezTo>
                      <a:pt x="693593" y="0"/>
                      <a:pt x="773757" y="17054"/>
                      <a:pt x="846670" y="47893"/>
                    </a:cubicBezTo>
                    <a:lnTo>
                      <a:pt x="894630" y="73925"/>
                    </a:lnTo>
                    <a:lnTo>
                      <a:pt x="285598" y="1123981"/>
                    </a:lnTo>
                    <a:lnTo>
                      <a:pt x="268699" y="1114809"/>
                    </a:lnTo>
                    <a:cubicBezTo>
                      <a:pt x="106585" y="1005287"/>
                      <a:pt x="0" y="819814"/>
                      <a:pt x="0" y="609446"/>
                    </a:cubicBezTo>
                    <a:cubicBezTo>
                      <a:pt x="0" y="272858"/>
                      <a:pt x="272858" y="0"/>
                      <a:pt x="609446" y="0"/>
                    </a:cubicBezTo>
                    <a:close/>
                  </a:path>
                </a:pathLst>
              </a:custGeom>
              <a:solidFill>
                <a:srgbClr val="107C10">
                  <a:lumMod val="75000"/>
                </a:srgb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710597" y="4036098"/>
                <a:ext cx="713978" cy="5447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DO</a:t>
                </a: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7622" y="3059949"/>
              <a:ext cx="457200" cy="457200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10045926" y="1638875"/>
            <a:ext cx="1218892" cy="1218892"/>
            <a:chOff x="10760383" y="3127459"/>
            <a:chExt cx="1218892" cy="1218892"/>
          </a:xfrm>
        </p:grpSpPr>
        <p:grpSp>
          <p:nvGrpSpPr>
            <p:cNvPr id="33" name="Group 32"/>
            <p:cNvGrpSpPr/>
            <p:nvPr/>
          </p:nvGrpSpPr>
          <p:grpSpPr>
            <a:xfrm>
              <a:off x="10760383" y="3127459"/>
              <a:ext cx="1218892" cy="1218892"/>
              <a:chOff x="9458140" y="3491873"/>
              <a:chExt cx="1218892" cy="1218892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9458140" y="3491873"/>
                <a:ext cx="1218892" cy="1218892"/>
              </a:xfrm>
              <a:prstGeom prst="ellipse">
                <a:avLst/>
              </a:prstGeom>
              <a:solidFill>
                <a:srgbClr val="D83B01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>
                <a:off x="9458140" y="3491874"/>
                <a:ext cx="894630" cy="1123981"/>
              </a:xfrm>
              <a:custGeom>
                <a:avLst/>
                <a:gdLst>
                  <a:gd name="connsiteX0" fmla="*/ 609446 w 894630"/>
                  <a:gd name="connsiteY0" fmla="*/ 0 h 1123981"/>
                  <a:gd name="connsiteX1" fmla="*/ 846670 w 894630"/>
                  <a:gd name="connsiteY1" fmla="*/ 47893 h 1123981"/>
                  <a:gd name="connsiteX2" fmla="*/ 894630 w 894630"/>
                  <a:gd name="connsiteY2" fmla="*/ 73925 h 1123981"/>
                  <a:gd name="connsiteX3" fmla="*/ 285598 w 894630"/>
                  <a:gd name="connsiteY3" fmla="*/ 1123981 h 1123981"/>
                  <a:gd name="connsiteX4" fmla="*/ 268699 w 894630"/>
                  <a:gd name="connsiteY4" fmla="*/ 1114809 h 1123981"/>
                  <a:gd name="connsiteX5" fmla="*/ 0 w 894630"/>
                  <a:gd name="connsiteY5" fmla="*/ 609446 h 1123981"/>
                  <a:gd name="connsiteX6" fmla="*/ 609446 w 894630"/>
                  <a:gd name="connsiteY6" fmla="*/ 0 h 1123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630" h="1123981">
                    <a:moveTo>
                      <a:pt x="609446" y="0"/>
                    </a:moveTo>
                    <a:cubicBezTo>
                      <a:pt x="693593" y="0"/>
                      <a:pt x="773757" y="17054"/>
                      <a:pt x="846670" y="47893"/>
                    </a:cubicBezTo>
                    <a:lnTo>
                      <a:pt x="894630" y="73925"/>
                    </a:lnTo>
                    <a:lnTo>
                      <a:pt x="285598" y="1123981"/>
                    </a:lnTo>
                    <a:lnTo>
                      <a:pt x="268699" y="1114809"/>
                    </a:lnTo>
                    <a:cubicBezTo>
                      <a:pt x="106585" y="1005287"/>
                      <a:pt x="0" y="819814"/>
                      <a:pt x="0" y="609446"/>
                    </a:cubicBezTo>
                    <a:cubicBezTo>
                      <a:pt x="0" y="272858"/>
                      <a:pt x="272858" y="0"/>
                      <a:pt x="609446" y="0"/>
                    </a:cubicBezTo>
                    <a:close/>
                  </a:path>
                </a:pathLst>
              </a:custGeom>
              <a:solidFill>
                <a:srgbClr val="D83B01">
                  <a:lumMod val="75000"/>
                </a:srgb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513620" y="4036098"/>
                <a:ext cx="1107932" cy="5447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DON’T</a:t>
                </a:r>
              </a:p>
            </p:txBody>
          </p:sp>
        </p:grpSp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11185123" y="3347346"/>
              <a:ext cx="369412" cy="370759"/>
            </a:xfrm>
            <a:custGeom>
              <a:avLst/>
              <a:gdLst>
                <a:gd name="T0" fmla="*/ 1377 w 2086"/>
                <a:gd name="T1" fmla="*/ 1480 h 2094"/>
                <a:gd name="T2" fmla="*/ 1043 w 2086"/>
                <a:gd name="T3" fmla="*/ 1159 h 2094"/>
                <a:gd name="T4" fmla="*/ 723 w 2086"/>
                <a:gd name="T5" fmla="*/ 1480 h 2094"/>
                <a:gd name="T6" fmla="*/ 612 w 2086"/>
                <a:gd name="T7" fmla="*/ 1368 h 2094"/>
                <a:gd name="T8" fmla="*/ 932 w 2086"/>
                <a:gd name="T9" fmla="*/ 1047 h 2094"/>
                <a:gd name="T10" fmla="*/ 612 w 2086"/>
                <a:gd name="T11" fmla="*/ 712 h 2094"/>
                <a:gd name="T12" fmla="*/ 723 w 2086"/>
                <a:gd name="T13" fmla="*/ 600 h 2094"/>
                <a:gd name="T14" fmla="*/ 1043 w 2086"/>
                <a:gd name="T15" fmla="*/ 922 h 2094"/>
                <a:gd name="T16" fmla="*/ 1363 w 2086"/>
                <a:gd name="T17" fmla="*/ 600 h 2094"/>
                <a:gd name="T18" fmla="*/ 1488 w 2086"/>
                <a:gd name="T19" fmla="*/ 726 h 2094"/>
                <a:gd name="T20" fmla="*/ 1168 w 2086"/>
                <a:gd name="T21" fmla="*/ 1047 h 2094"/>
                <a:gd name="T22" fmla="*/ 1488 w 2086"/>
                <a:gd name="T23" fmla="*/ 1368 h 2094"/>
                <a:gd name="T24" fmla="*/ 1377 w 2086"/>
                <a:gd name="T25" fmla="*/ 1480 h 2094"/>
                <a:gd name="T26" fmla="*/ 1377 w 2086"/>
                <a:gd name="T27" fmla="*/ 1480 h 2094"/>
                <a:gd name="T28" fmla="*/ 2086 w 2086"/>
                <a:gd name="T29" fmla="*/ 1047 h 2094"/>
                <a:gd name="T30" fmla="*/ 1043 w 2086"/>
                <a:gd name="T31" fmla="*/ 0 h 2094"/>
                <a:gd name="T32" fmla="*/ 0 w 2086"/>
                <a:gd name="T33" fmla="*/ 1047 h 2094"/>
                <a:gd name="T34" fmla="*/ 1043 w 2086"/>
                <a:gd name="T35" fmla="*/ 2094 h 2094"/>
                <a:gd name="T36" fmla="*/ 2086 w 2086"/>
                <a:gd name="T37" fmla="*/ 1047 h 2094"/>
                <a:gd name="T38" fmla="*/ 1961 w 2086"/>
                <a:gd name="T39" fmla="*/ 1047 h 2094"/>
                <a:gd name="T40" fmla="*/ 1043 w 2086"/>
                <a:gd name="T41" fmla="*/ 1955 h 2094"/>
                <a:gd name="T42" fmla="*/ 139 w 2086"/>
                <a:gd name="T43" fmla="*/ 1047 h 2094"/>
                <a:gd name="T44" fmla="*/ 1043 w 2086"/>
                <a:gd name="T45" fmla="*/ 126 h 2094"/>
                <a:gd name="T46" fmla="*/ 1961 w 2086"/>
                <a:gd name="T47" fmla="*/ 1047 h 2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86" h="2094">
                  <a:moveTo>
                    <a:pt x="1377" y="1480"/>
                  </a:moveTo>
                  <a:cubicBezTo>
                    <a:pt x="1043" y="1159"/>
                    <a:pt x="1043" y="1159"/>
                    <a:pt x="1043" y="1159"/>
                  </a:cubicBezTo>
                  <a:cubicBezTo>
                    <a:pt x="723" y="1480"/>
                    <a:pt x="723" y="1480"/>
                    <a:pt x="723" y="1480"/>
                  </a:cubicBezTo>
                  <a:cubicBezTo>
                    <a:pt x="612" y="1368"/>
                    <a:pt x="612" y="1368"/>
                    <a:pt x="612" y="1368"/>
                  </a:cubicBezTo>
                  <a:cubicBezTo>
                    <a:pt x="932" y="1047"/>
                    <a:pt x="932" y="1047"/>
                    <a:pt x="932" y="1047"/>
                  </a:cubicBezTo>
                  <a:cubicBezTo>
                    <a:pt x="612" y="712"/>
                    <a:pt x="612" y="712"/>
                    <a:pt x="612" y="712"/>
                  </a:cubicBezTo>
                  <a:cubicBezTo>
                    <a:pt x="723" y="600"/>
                    <a:pt x="723" y="600"/>
                    <a:pt x="723" y="600"/>
                  </a:cubicBezTo>
                  <a:cubicBezTo>
                    <a:pt x="1043" y="922"/>
                    <a:pt x="1043" y="922"/>
                    <a:pt x="1043" y="922"/>
                  </a:cubicBezTo>
                  <a:cubicBezTo>
                    <a:pt x="1363" y="600"/>
                    <a:pt x="1363" y="600"/>
                    <a:pt x="1363" y="600"/>
                  </a:cubicBezTo>
                  <a:cubicBezTo>
                    <a:pt x="1488" y="726"/>
                    <a:pt x="1488" y="726"/>
                    <a:pt x="1488" y="726"/>
                  </a:cubicBezTo>
                  <a:cubicBezTo>
                    <a:pt x="1168" y="1047"/>
                    <a:pt x="1168" y="1047"/>
                    <a:pt x="1168" y="1047"/>
                  </a:cubicBezTo>
                  <a:cubicBezTo>
                    <a:pt x="1488" y="1368"/>
                    <a:pt x="1488" y="1368"/>
                    <a:pt x="1488" y="1368"/>
                  </a:cubicBezTo>
                  <a:cubicBezTo>
                    <a:pt x="1377" y="1480"/>
                    <a:pt x="1377" y="1480"/>
                    <a:pt x="1377" y="1480"/>
                  </a:cubicBezTo>
                  <a:cubicBezTo>
                    <a:pt x="1377" y="1480"/>
                    <a:pt x="1377" y="1480"/>
                    <a:pt x="1377" y="1480"/>
                  </a:cubicBezTo>
                  <a:close/>
                  <a:moveTo>
                    <a:pt x="2086" y="1047"/>
                  </a:moveTo>
                  <a:cubicBezTo>
                    <a:pt x="2086" y="461"/>
                    <a:pt x="1627" y="0"/>
                    <a:pt x="1043" y="0"/>
                  </a:cubicBezTo>
                  <a:cubicBezTo>
                    <a:pt x="473" y="0"/>
                    <a:pt x="0" y="461"/>
                    <a:pt x="0" y="1047"/>
                  </a:cubicBezTo>
                  <a:cubicBezTo>
                    <a:pt x="0" y="1620"/>
                    <a:pt x="473" y="2094"/>
                    <a:pt x="1043" y="2094"/>
                  </a:cubicBezTo>
                  <a:cubicBezTo>
                    <a:pt x="1627" y="2094"/>
                    <a:pt x="2086" y="1620"/>
                    <a:pt x="2086" y="1047"/>
                  </a:cubicBezTo>
                  <a:close/>
                  <a:moveTo>
                    <a:pt x="1961" y="1047"/>
                  </a:moveTo>
                  <a:cubicBezTo>
                    <a:pt x="1961" y="1550"/>
                    <a:pt x="1544" y="1955"/>
                    <a:pt x="1043" y="1955"/>
                  </a:cubicBezTo>
                  <a:cubicBezTo>
                    <a:pt x="543" y="1955"/>
                    <a:pt x="139" y="1550"/>
                    <a:pt x="139" y="1047"/>
                  </a:cubicBezTo>
                  <a:cubicBezTo>
                    <a:pt x="139" y="531"/>
                    <a:pt x="543" y="126"/>
                    <a:pt x="1043" y="126"/>
                  </a:cubicBezTo>
                  <a:cubicBezTo>
                    <a:pt x="1544" y="126"/>
                    <a:pt x="1961" y="531"/>
                    <a:pt x="1961" y="10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285578" y="5195041"/>
            <a:ext cx="4554499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lvl="0" algn="ctr" defTabSz="914400">
              <a:lnSpc>
                <a:spcPct val="90000"/>
              </a:lnSpc>
              <a:spcAft>
                <a:spcPts val="600"/>
              </a:spcAft>
              <a:defRPr sz="2000" kern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z="1800" dirty="0"/>
              <a:t>Assume users know how to engage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with your </a:t>
            </a:r>
            <a:r>
              <a:rPr lang="en-US" sz="1800" dirty="0"/>
              <a:t>add-in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5360" y="5195041"/>
            <a:ext cx="4564599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kern="0" dirty="0" smtClean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Include sample data</a:t>
            </a:r>
            <a:endParaRPr lang="en-US" kern="0" dirty="0">
              <a:gradFill>
                <a:gsLst>
                  <a:gs pos="29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4725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" y="-1"/>
            <a:ext cx="12440783" cy="6994525"/>
          </a:xfrm>
        </p:spPr>
      </p:pic>
      <p:sp>
        <p:nvSpPr>
          <p:cNvPr id="5" name="Rectangle 4"/>
          <p:cNvSpPr/>
          <p:nvPr/>
        </p:nvSpPr>
        <p:spPr>
          <a:xfrm>
            <a:off x="5677525" y="4083424"/>
            <a:ext cx="1554246" cy="360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" y="0"/>
            <a:ext cx="12434709" cy="69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9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sign-on please (currently Outlook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5450082" cy="4708981"/>
          </a:xfrm>
        </p:spPr>
        <p:txBody>
          <a:bodyPr/>
          <a:lstStyle/>
          <a:p>
            <a:pPr lvl="1">
              <a:spcBef>
                <a:spcPts val="2400"/>
              </a:spcBef>
            </a:pPr>
            <a:r>
              <a:rPr lang="en-US" dirty="0" smtClean="0"/>
              <a:t>Implement SSO to avoid drop-offs. </a:t>
            </a:r>
            <a:br>
              <a:rPr lang="en-US" dirty="0" smtClean="0"/>
            </a:br>
            <a:r>
              <a:rPr lang="en-US" dirty="0" smtClean="0"/>
              <a:t>Ensure SSO works in all Outlook clients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Exchange identity tokens will help provide SSO. Most of our best add-ins leverage </a:t>
            </a:r>
            <a:br>
              <a:rPr lang="en-US" dirty="0" smtClean="0"/>
            </a:br>
            <a:r>
              <a:rPr lang="en-US" dirty="0" smtClean="0"/>
              <a:t>this flow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Keep Auth. simple if you can. Yelp does not even require a sign-in. Uber uses the user’s phone number and verification to sign-in to the add-in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If your add-in requires Outlook REST </a:t>
            </a:r>
            <a:br>
              <a:rPr lang="en-US" dirty="0" smtClean="0"/>
            </a:br>
            <a:r>
              <a:rPr lang="en-US" dirty="0" smtClean="0"/>
              <a:t>API access, use OAuth v2 endpoint </a:t>
            </a:r>
            <a:br>
              <a:rPr lang="en-US" dirty="0" smtClean="0"/>
            </a:br>
            <a:r>
              <a:rPr lang="en-US" dirty="0" smtClean="0"/>
              <a:t>(see Boomerang add-in as an example and the getting started docs at dev.outlook.com.)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3615" y="5162156"/>
            <a:ext cx="2613917" cy="38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36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735" t="1208" r="1743" b="1"/>
          <a:stretch/>
        </p:blipFill>
        <p:spPr>
          <a:xfrm>
            <a:off x="9260840" y="1223963"/>
            <a:ext cx="2910840" cy="43859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88" y="1223963"/>
            <a:ext cx="2924100" cy="3743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228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365_CloudRoadShow_TEMPLATE.potx" id="{F641FFA9-60F5-425A-951B-2A09A356B4B6}" vid="{860243B6-CAC4-416C-B01D-AF95AE15F3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Office_365_CloudRoadShow_TEMPLATE</Template>
  <TotalTime>125</TotalTime>
  <Words>902</Words>
  <Application>Microsoft Office PowerPoint</Application>
  <PresentationFormat>Custom</PresentationFormat>
  <Paragraphs>238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Consolas</vt:lpstr>
      <vt:lpstr>Segoe Light</vt:lpstr>
      <vt:lpstr>Segoe UI</vt:lpstr>
      <vt:lpstr>Segoe UI Black</vt:lpstr>
      <vt:lpstr>Segoe UI Light</vt:lpstr>
      <vt:lpstr>Segoe UI Semibold</vt:lpstr>
      <vt:lpstr>Segoe UI Semilight</vt:lpstr>
      <vt:lpstr>Wingdings</vt:lpstr>
      <vt:lpstr>6-30540_Office_365_CloudRoadShow</vt:lpstr>
      <vt:lpstr>Office 365 development</vt:lpstr>
      <vt:lpstr>Add-in best practices</vt:lpstr>
      <vt:lpstr>Add-in design guidelines and principles</vt:lpstr>
      <vt:lpstr>PowerPoint Presentation</vt:lpstr>
      <vt:lpstr>PowerPoint Presentation</vt:lpstr>
      <vt:lpstr>Engaging first run: placemats</vt:lpstr>
      <vt:lpstr>Include sample data</vt:lpstr>
      <vt:lpstr>PowerPoint Presentation</vt:lpstr>
      <vt:lpstr>Single sign-on please (currently Outlook only)</vt:lpstr>
      <vt:lpstr>Add-in commands (currently Outlook only)</vt:lpstr>
      <vt:lpstr>Icons in the ribbon</vt:lpstr>
      <vt:lpstr>Factor your design to support multiple versions </vt:lpstr>
      <vt:lpstr>Use Office Fabric UI</vt:lpstr>
      <vt:lpstr>Example (video): “officeatwork”</vt:lpstr>
      <vt:lpstr>PowerPoint Presentation</vt:lpstr>
      <vt:lpstr>PowerPoint Presentation</vt:lpstr>
      <vt:lpstr>Other do’s and don’ts of user experience</vt:lpstr>
      <vt:lpstr>PowerPoint Presentation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development</dc:title>
  <dc:subject>Office 365</dc:subject>
  <dc:creator>Brittany Hart</dc:creator>
  <cp:keywords>MSVID, Brand Guidelines, Branding, Visual Identity, grid</cp:keywords>
  <dc:description>Template: _x000d_
Formatting: _x000d_
Audience Type:</dc:description>
  <cp:lastModifiedBy>Alyssa Jones</cp:lastModifiedBy>
  <cp:revision>16</cp:revision>
  <dcterms:created xsi:type="dcterms:W3CDTF">2016-01-20T17:35:39Z</dcterms:created>
  <dcterms:modified xsi:type="dcterms:W3CDTF">2016-01-21T21:15:10Z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