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1338" r:id="rId5"/>
    <p:sldId id="1462" r:id="rId6"/>
    <p:sldId id="1463" r:id="rId7"/>
    <p:sldId id="1464" r:id="rId8"/>
    <p:sldId id="1465" r:id="rId9"/>
    <p:sldId id="1466" r:id="rId10"/>
    <p:sldId id="1467" r:id="rId11"/>
    <p:sldId id="1469" r:id="rId12"/>
    <p:sldId id="1470" r:id="rId13"/>
    <p:sldId id="1471" r:id="rId14"/>
    <p:sldId id="1472" r:id="rId15"/>
    <p:sldId id="1473" r:id="rId16"/>
    <p:sldId id="132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0" autoAdjust="0"/>
    <p:restoredTop sz="95572" autoAdjust="0"/>
  </p:normalViewPr>
  <p:slideViewPr>
    <p:cSldViewPr snapToGrid="0">
      <p:cViewPr varScale="1">
        <p:scale>
          <a:sx n="92" d="100"/>
          <a:sy n="92" d="100"/>
        </p:scale>
        <p:origin x="53" y="77"/>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E00944-DAC0-44FF-B84F-F65CF37D45FC}" type="datetime8">
              <a:rPr lang="en-US" smtClean="0">
                <a:latin typeface="Segoe UI" pitchFamily="34" charset="0"/>
              </a:rPr>
              <a:t>1/21/2016 1:16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0B7805C-AC13-491B-9E17-1BA0CCAC14D6}" type="datetime8">
              <a:rPr lang="en-US" smtClean="0"/>
              <a:t>1/21/2016 1:16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EN-US/library/jj220035.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B1D6A3-6D43-444A-9DA0-C4F38E20E421}"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1154A09-C4C4-43EF-AA39-4C12590A699D}" type="slidenum">
              <a:rPr lang="en-US" smtClean="0"/>
              <a:t>2</a:t>
            </a:fld>
            <a:endParaRPr lang="en-US"/>
          </a:p>
        </p:txBody>
      </p:sp>
    </p:spTree>
    <p:extLst>
      <p:ext uri="{BB962C8B-B14F-4D97-AF65-F5344CB8AC3E}">
        <p14:creationId xmlns:p14="http://schemas.microsoft.com/office/powerpoint/2010/main" val="249410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information and images you submit to the Seller Dashboard with your app or add-in becomes the Office Store listing for it. This information is the first thing prospective users see, and creates their first impression. Make sure that the information you submit — including your title, description, logos, and screenshots — clearly communicates the benefits and functionality that your solution provides.</a:t>
            </a:r>
          </a:p>
          <a:p>
            <a:r>
              <a:rPr lang="en-US" dirty="0" smtClean="0"/>
              <a:t>Apply the following when you create your title, description, and images:</a:t>
            </a:r>
          </a:p>
          <a:p>
            <a:r>
              <a:rPr lang="en-US" dirty="0" smtClean="0"/>
              <a:t>Describe what your solution can do for customers. Answer the question: </a:t>
            </a:r>
            <a:r>
              <a:rPr lang="en-US" i="1" dirty="0" smtClean="0"/>
              <a:t>What problem does this app solve?</a:t>
            </a:r>
            <a:endParaRPr lang="en-US" dirty="0" smtClean="0"/>
          </a:p>
          <a:p>
            <a:pPr marL="171450" indent="-171450">
              <a:buFont typeface="Arial" panose="020B0604020202020204" pitchFamily="34" charset="0"/>
              <a:buChar char="•"/>
            </a:pPr>
            <a:r>
              <a:rPr lang="en-US" dirty="0" smtClean="0"/>
              <a:t>Use unique logos for each app or add-in.</a:t>
            </a:r>
          </a:p>
          <a:p>
            <a:pPr marL="171450" indent="-171450">
              <a:buFont typeface="Arial" panose="020B0604020202020204" pitchFamily="34" charset="0"/>
              <a:buChar char="•"/>
            </a:pPr>
            <a:r>
              <a:rPr lang="en-US" dirty="0" smtClean="0"/>
              <a:t>Include screenshots that show off your UI. Be sure to remove any personal information from your screenshots.</a:t>
            </a:r>
          </a:p>
          <a:p>
            <a:pPr marL="171450" indent="-171450">
              <a:buFont typeface="Arial" panose="020B0604020202020204" pitchFamily="34" charset="0"/>
              <a:buChar char="•"/>
            </a:pPr>
            <a:r>
              <a:rPr lang="en-US" dirty="0" smtClean="0"/>
              <a:t>If you update your functionality, update your description too.</a:t>
            </a:r>
          </a:p>
          <a:p>
            <a:pPr marL="171450" indent="-171450">
              <a:buFont typeface="Arial" panose="020B0604020202020204" pitchFamily="34" charset="0"/>
              <a:buChar char="•"/>
            </a:pPr>
            <a:r>
              <a:rPr lang="en-US" dirty="0" smtClean="0"/>
              <a:t>Use a customer-friendly voice. Be concise and use natural language.</a:t>
            </a:r>
          </a:p>
          <a:p>
            <a:pPr marL="171450" indent="-171450">
              <a:buFont typeface="Arial" panose="020B0604020202020204" pitchFamily="34" charset="0"/>
              <a:buChar char="•"/>
            </a:pPr>
            <a:r>
              <a:rPr lang="en-US" dirty="0" smtClean="0"/>
              <a:t>Avoid marketing speak and buzz words.</a:t>
            </a:r>
          </a:p>
          <a:p>
            <a:pPr marL="171450" indent="-171450">
              <a:buFont typeface="Arial" panose="020B0604020202020204" pitchFamily="34" charset="0"/>
              <a:buChar char="•"/>
            </a:pPr>
            <a:r>
              <a:rPr lang="en-US" dirty="0" smtClean="0"/>
              <a:t>Check the spelling and grammar on your titles and descriptions.</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8158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name and description can be powerful tools to draw in potential customers. You also want to present a unified visual identity for your app or add-in. The logo you use is important. Two files represent your logo. To present a consistent logo, both images should be of the same logo or icon. This way, the user sees the same logo in the Office Store and when the add-in is displayed in Office or SharePoint. The two images have different formatting requirements.</a:t>
            </a:r>
          </a:p>
          <a:p>
            <a:pPr marL="0" indent="0">
              <a:buFont typeface="Arial" panose="020B0604020202020204" pitchFamily="34" charset="0"/>
              <a:buNone/>
            </a:pPr>
            <a:r>
              <a:rPr lang="en-US" dirty="0" smtClean="0"/>
              <a:t>Your logo should:</a:t>
            </a:r>
          </a:p>
          <a:p>
            <a:pPr marL="171450" indent="-171450">
              <a:buFont typeface="Arial" panose="020B0604020202020204" pitchFamily="34" charset="0"/>
              <a:buChar char="•"/>
            </a:pPr>
            <a:r>
              <a:rPr lang="en-US" dirty="0" smtClean="0"/>
              <a:t>Convey how your add-in helps the customer get work done.</a:t>
            </a:r>
          </a:p>
          <a:p>
            <a:pPr marL="171450" indent="-171450">
              <a:buFont typeface="Arial" panose="020B0604020202020204" pitchFamily="34" charset="0"/>
              <a:buChar char="•"/>
            </a:pPr>
            <a:r>
              <a:rPr lang="en-US" dirty="0" smtClean="0"/>
              <a:t>Use simple imagery. Don't clutter or complicate your image.</a:t>
            </a:r>
          </a:p>
          <a:p>
            <a:pPr marL="171450" indent="-171450">
              <a:buFont typeface="Arial" panose="020B0604020202020204" pitchFamily="34" charset="0"/>
              <a:buChar char="•"/>
            </a:pPr>
            <a:r>
              <a:rPr lang="en-US" dirty="0" smtClean="0"/>
              <a:t>Communicate the problem that the add-in solves. Don't rely on your company logo for your image.</a:t>
            </a:r>
          </a:p>
          <a:p>
            <a:pPr marL="171450" indent="-171450">
              <a:buFont typeface="Arial" panose="020B0604020202020204" pitchFamily="34" charset="0"/>
              <a:buChar char="•"/>
            </a:pPr>
            <a:r>
              <a:rPr lang="en-US" dirty="0" smtClean="0"/>
              <a:t>Be 96 x 96 pixels, and less than 250 KBs.</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931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your screenshots rich and informative. Help customers understand how your add-in solves problems and helps them get work done more effectively. In your screenshots:</a:t>
            </a:r>
          </a:p>
          <a:p>
            <a:pPr marL="171450" indent="-171450">
              <a:buFont typeface="Arial" panose="020B0604020202020204" pitchFamily="34" charset="0"/>
              <a:buChar char="•"/>
            </a:pPr>
            <a:r>
              <a:rPr lang="en-US" dirty="0" smtClean="0"/>
              <a:t>Focus on your add-in. Don't show large areas of empty screen.</a:t>
            </a:r>
          </a:p>
          <a:p>
            <a:pPr marL="171450" indent="-171450">
              <a:buFont typeface="Arial" panose="020B0604020202020204" pitchFamily="34" charset="0"/>
              <a:buChar char="•"/>
            </a:pPr>
            <a:r>
              <a:rPr lang="en-US" dirty="0" smtClean="0"/>
              <a:t>Show real content rather than an empty document.</a:t>
            </a:r>
          </a:p>
          <a:p>
            <a:pPr marL="171450" indent="-171450">
              <a:buFont typeface="Arial" panose="020B0604020202020204" pitchFamily="34" charset="0"/>
              <a:buChar char="•"/>
            </a:pPr>
            <a:r>
              <a:rPr lang="en-US" dirty="0" smtClean="0"/>
              <a:t>Use captions and callouts to clarify features.</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1644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ratings and reviews lead to better store placement and improved customer perception of your product. Customers also use reviews as a forum to offer feedback and suggestions, particularly if feedback and support options are not available within the app or add-in. Be sure to:</a:t>
            </a:r>
          </a:p>
          <a:p>
            <a:pPr marL="171450" indent="-171450">
              <a:buFont typeface="Arial" panose="020B0604020202020204" pitchFamily="34" charset="0"/>
              <a:buChar char="•"/>
            </a:pPr>
            <a:r>
              <a:rPr lang="en-US" dirty="0" smtClean="0"/>
              <a:t>Ask customers to rate and review from within your add-in. Make sure that they've had a chance to explore the add-in first, and don't ask for feedback too often.</a:t>
            </a:r>
          </a:p>
          <a:p>
            <a:pPr marL="171450" indent="-171450">
              <a:buFont typeface="Arial" panose="020B0604020202020204" pitchFamily="34" charset="0"/>
              <a:buChar char="•"/>
            </a:pPr>
            <a:r>
              <a:rPr lang="en-US" dirty="0" smtClean="0"/>
              <a:t>Offer help and support from within your add-in, so customers don't have to leave feedback in Office Store reviews.</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1084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 our Best Practices App code to capture user email addresses, prompt reviews, solicit feedback, tease Paid features, show videos, and pump email addresses into an outbound email campaign engine during the Trial   </a:t>
            </a:r>
            <a:r>
              <a:rPr lang="en-US" b="1" dirty="0" smtClean="0"/>
              <a:t> </a:t>
            </a:r>
          </a:p>
          <a:p>
            <a:pPr lvl="0"/>
            <a:r>
              <a:rPr lang="en-US" sz="1200" kern="1200" dirty="0" smtClean="0">
                <a:solidFill>
                  <a:schemeClr val="tx1"/>
                </a:solidFill>
                <a:effectLst/>
                <a:latin typeface="Segoe UI Light" pitchFamily="34" charset="0"/>
                <a:ea typeface="+mn-ea"/>
                <a:cs typeface="+mn-cs"/>
              </a:rPr>
              <a:t>Add videos and in-product training and tips</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3246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none" spc="0" normalizeH="0" baseline="0" noProof="0" dirty="0" smtClean="0">
                <a:ln>
                  <a:noFill/>
                </a:ln>
                <a:solidFill>
                  <a:prstClr val="black"/>
                </a:solidFill>
                <a:effectLst/>
                <a:uLnTx/>
                <a:uFillTx/>
                <a:latin typeface="Calibri" panose="020F0502020204030204"/>
                <a:ea typeface="+mn-ea"/>
                <a:cs typeface="+mn-cs"/>
                <a:hlinkClick r:id="rId3"/>
              </a:rPr>
              <a:t>https://msdn.microsoft.com/EN-US/library/jj220035.aspx</a:t>
            </a:r>
            <a:endPar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1/21/2016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0402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F1AC8BB-2A75-433F-9FA3-F90187067AEB}" type="datetime8">
              <a:rPr lang="en-US" smtClean="0">
                <a:solidFill>
                  <a:prstClr val="black"/>
                </a:solidFill>
              </a:rPr>
              <a:t>1/21/2016 1:16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hannel9.msdn.com/Events/Build/2015/2-758"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msdn.microsoft.com/EN-US/library/jj220035.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hyperlink" Target="https://msdn.microsoft.com/EN-US/library/office/mt590883.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library/jj635874"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GasmJOMcY70" TargetMode="Externa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GasmJOMcY70"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048" y="2125678"/>
            <a:ext cx="5232335" cy="1828786"/>
          </a:xfrm>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r>
              <a:rPr lang="en-US" dirty="0" smtClean="0"/>
              <a:t>Dean </a:t>
            </a:r>
            <a:r>
              <a:rPr lang="en-US" dirty="0" err="1" smtClean="0"/>
              <a:t>Slawson</a:t>
            </a:r>
            <a:endParaRPr lang="en-US" dirty="0"/>
          </a:p>
        </p:txBody>
      </p:sp>
      <p:sp>
        <p:nvSpPr>
          <p:cNvPr id="6" name="Title 1"/>
          <p:cNvSpPr txBox="1">
            <a:spLocks/>
          </p:cNvSpPr>
          <p:nvPr/>
        </p:nvSpPr>
        <p:spPr>
          <a:xfrm>
            <a:off x="251188" y="290259"/>
            <a:ext cx="4572590" cy="732296"/>
          </a:xfrm>
          <a:prstGeom prst="rect">
            <a:avLst/>
          </a:prstGeom>
          <a:noFill/>
        </p:spPr>
        <p:txBody>
          <a:bodyPr vert="horz" wrap="square" lIns="182880" tIns="146304" rIns="182880" bIns="146304"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7186">
                      <a:schemeClr val="bg1"/>
                    </a:gs>
                    <a:gs pos="28000">
                      <a:schemeClr val="bg1"/>
                    </a:gs>
                  </a:gsLst>
                  <a:lin ang="5400000" scaled="0"/>
                </a:gradFill>
                <a:effectLst/>
                <a:latin typeface="+mj-lt"/>
                <a:ea typeface="+mn-ea"/>
                <a:cs typeface="Segoe UI" pitchFamily="34" charset="0"/>
              </a:defRPr>
            </a:lvl1pPr>
          </a:lstStyle>
          <a:p>
            <a:pPr>
              <a:spcAft>
                <a:spcPts val="600"/>
              </a:spcAft>
            </a:pPr>
            <a:r>
              <a:rPr lang="en-US" sz="1600" spc="0" dirty="0" smtClean="0">
                <a:gradFill>
                  <a:gsLst>
                    <a:gs pos="0">
                      <a:schemeClr val="bg1"/>
                    </a:gs>
                    <a:gs pos="100000">
                      <a:schemeClr val="bg1"/>
                    </a:gs>
                  </a:gsLst>
                  <a:lin ang="5400000" scaled="0"/>
                </a:gradFill>
                <a:latin typeface="+mn-lt"/>
                <a:cs typeface="+mn-cs"/>
              </a:rPr>
              <a:t>Office add-ins </a:t>
            </a:r>
            <a:r>
              <a:rPr lang="en-US" sz="1600" spc="0" dirty="0">
                <a:gradFill>
                  <a:gsLst>
                    <a:gs pos="0">
                      <a:schemeClr val="bg1"/>
                    </a:gs>
                    <a:gs pos="100000">
                      <a:schemeClr val="bg1"/>
                    </a:gs>
                  </a:gsLst>
                  <a:lin ang="5400000" scaled="0"/>
                </a:gradFill>
                <a:latin typeface="+mn-lt"/>
                <a:cs typeface="+mn-cs"/>
              </a:rPr>
              <a:t>b</a:t>
            </a:r>
            <a:r>
              <a:rPr lang="en-US" sz="1600" spc="0" dirty="0" smtClean="0">
                <a:gradFill>
                  <a:gsLst>
                    <a:gs pos="0">
                      <a:schemeClr val="bg1"/>
                    </a:gs>
                    <a:gs pos="100000">
                      <a:schemeClr val="bg1"/>
                    </a:gs>
                  </a:gsLst>
                  <a:lin ang="5400000" scaled="0"/>
                </a:gradFill>
                <a:latin typeface="+mn-lt"/>
                <a:cs typeface="+mn-cs"/>
              </a:rPr>
              <a:t>est </a:t>
            </a:r>
            <a:r>
              <a:rPr lang="en-US" sz="1600" spc="0" dirty="0">
                <a:gradFill>
                  <a:gsLst>
                    <a:gs pos="0">
                      <a:schemeClr val="bg1"/>
                    </a:gs>
                    <a:gs pos="100000">
                      <a:schemeClr val="bg1"/>
                    </a:gs>
                  </a:gsLst>
                  <a:lin ang="5400000" scaled="0"/>
                </a:gradFill>
                <a:latin typeface="+mn-lt"/>
                <a:cs typeface="+mn-cs"/>
              </a:rPr>
              <a:t>p</a:t>
            </a:r>
            <a:r>
              <a:rPr lang="en-US" sz="1600" spc="0" dirty="0" smtClean="0">
                <a:gradFill>
                  <a:gsLst>
                    <a:gs pos="0">
                      <a:schemeClr val="bg1"/>
                    </a:gs>
                    <a:gs pos="100000">
                      <a:schemeClr val="bg1"/>
                    </a:gs>
                  </a:gsLst>
                  <a:lin ang="5400000" scaled="0"/>
                </a:gradFill>
                <a:latin typeface="+mn-lt"/>
                <a:cs typeface="+mn-cs"/>
              </a:rPr>
              <a:t>ractices and guidelines</a:t>
            </a:r>
            <a:br>
              <a:rPr lang="en-US" sz="1600" spc="0" dirty="0" smtClean="0">
                <a:gradFill>
                  <a:gsLst>
                    <a:gs pos="0">
                      <a:schemeClr val="bg1"/>
                    </a:gs>
                    <a:gs pos="100000">
                      <a:schemeClr val="bg1"/>
                    </a:gs>
                  </a:gsLst>
                  <a:lin ang="5400000" scaled="0"/>
                </a:gradFill>
                <a:latin typeface="+mn-lt"/>
                <a:cs typeface="+mn-cs"/>
              </a:rPr>
            </a:br>
            <a:r>
              <a:rPr lang="en-US" sz="1400" b="1" spc="0" dirty="0" smtClean="0">
                <a:gradFill>
                  <a:gsLst>
                    <a:gs pos="0">
                      <a:schemeClr val="bg1"/>
                    </a:gs>
                    <a:gs pos="100000">
                      <a:schemeClr val="bg1"/>
                    </a:gs>
                  </a:gsLst>
                  <a:lin ang="5400000" scaled="0"/>
                </a:gradFill>
                <a:latin typeface="+mn-lt"/>
                <a:cs typeface="+mn-cs"/>
              </a:rPr>
              <a:t>Marketing and GTM</a:t>
            </a:r>
            <a:endParaRPr lang="en-US" sz="1400" b="1" spc="0" dirty="0">
              <a:gradFill>
                <a:gsLst>
                  <a:gs pos="0">
                    <a:schemeClr val="bg1"/>
                  </a:gs>
                  <a:gs pos="100000">
                    <a:schemeClr val="bg1"/>
                  </a:gs>
                </a:gsLst>
                <a:lin ang="5400000" scaled="0"/>
              </a:gradFill>
              <a:latin typeface="+mn-lt"/>
              <a:cs typeface="+mn-cs"/>
            </a:endParaRP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545860"/>
          </a:xfrm>
        </p:spPr>
        <p:txBody>
          <a:bodyPr/>
          <a:lstStyle/>
          <a:p>
            <a:pPr marL="0" indent="0">
              <a:buNone/>
            </a:pPr>
            <a:r>
              <a:rPr lang="en-US" sz="2800" dirty="0"/>
              <a:t>Promotions for high quality, high value add-ins</a:t>
            </a:r>
          </a:p>
          <a:p>
            <a:pPr marL="292100" indent="-292100"/>
            <a:r>
              <a:rPr lang="en-US" sz="1800" dirty="0" smtClean="0">
                <a:latin typeface="+mn-lt"/>
              </a:rPr>
              <a:t>Channel 9 and dev.office.com promotional videos</a:t>
            </a:r>
          </a:p>
          <a:p>
            <a:pPr marL="520700" indent="-228600"/>
            <a:r>
              <a:rPr lang="en-US" sz="1400" dirty="0" smtClean="0">
                <a:latin typeface="+mn-lt"/>
              </a:rPr>
              <a:t>http://Betterwith.Office.com (customer evidence videos)</a:t>
            </a:r>
          </a:p>
          <a:p>
            <a:pPr marL="520700" indent="-228600"/>
            <a:r>
              <a:rPr lang="en-US" sz="1400" dirty="0" smtClean="0">
                <a:latin typeface="+mn-lt"/>
              </a:rPr>
              <a:t>Office Add-In of the Week (product reviews and demos)</a:t>
            </a:r>
          </a:p>
          <a:p>
            <a:pPr marL="292100" indent="-292100">
              <a:spcBef>
                <a:spcPts val="1200"/>
              </a:spcBef>
            </a:pPr>
            <a:r>
              <a:rPr lang="en-US" sz="1800" dirty="0" smtClean="0">
                <a:latin typeface="+mn-lt"/>
              </a:rPr>
              <a:t>Add-ins </a:t>
            </a:r>
            <a:r>
              <a:rPr lang="en-US" sz="1800" dirty="0">
                <a:latin typeface="+mn-lt"/>
              </a:rPr>
              <a:t>used in Hero Demos, EBC, Sales decks</a:t>
            </a:r>
          </a:p>
          <a:p>
            <a:pPr marL="292100" indent="-292100">
              <a:spcBef>
                <a:spcPts val="1200"/>
              </a:spcBef>
            </a:pPr>
            <a:r>
              <a:rPr lang="en-US" sz="1800" dirty="0">
                <a:latin typeface="+mn-lt"/>
              </a:rPr>
              <a:t>Store merchandizing programs (e.g</a:t>
            </a:r>
            <a:r>
              <a:rPr lang="en-US" sz="1800" dirty="0" smtClean="0">
                <a:latin typeface="+mn-lt"/>
              </a:rPr>
              <a:t>., </a:t>
            </a:r>
            <a:r>
              <a:rPr lang="en-US" sz="1800" dirty="0">
                <a:latin typeface="+mn-lt"/>
              </a:rPr>
              <a:t>temporary listing boost)</a:t>
            </a:r>
          </a:p>
          <a:p>
            <a:pPr marL="292100" indent="-292100">
              <a:spcBef>
                <a:spcPts val="1200"/>
              </a:spcBef>
            </a:pPr>
            <a:r>
              <a:rPr lang="en-US" sz="1800" dirty="0">
                <a:latin typeface="+mn-lt"/>
              </a:rPr>
              <a:t>Top rated </a:t>
            </a:r>
            <a:r>
              <a:rPr lang="en-US" sz="1800" dirty="0" smtClean="0">
                <a:latin typeface="+mn-lt"/>
              </a:rPr>
              <a:t>add-ins </a:t>
            </a:r>
            <a:r>
              <a:rPr lang="en-US" sz="1800" dirty="0">
                <a:latin typeface="+mn-lt"/>
              </a:rPr>
              <a:t>get mentioned in the developer newsletter</a:t>
            </a:r>
          </a:p>
          <a:p>
            <a:pPr marL="292100" indent="-292100">
              <a:spcBef>
                <a:spcPts val="1200"/>
              </a:spcBef>
            </a:pPr>
            <a:r>
              <a:rPr lang="en-US" sz="1800" dirty="0">
                <a:latin typeface="+mn-lt"/>
              </a:rPr>
              <a:t>Potential for opportunities to get you in front of customers at </a:t>
            </a:r>
            <a:r>
              <a:rPr lang="en-US" sz="1800" dirty="0" smtClean="0">
                <a:latin typeface="+mn-lt"/>
              </a:rPr>
              <a:t/>
            </a:r>
            <a:br>
              <a:rPr lang="en-US" sz="1800" dirty="0" smtClean="0">
                <a:latin typeface="+mn-lt"/>
              </a:rPr>
            </a:br>
            <a:r>
              <a:rPr lang="en-US" sz="1800" dirty="0" smtClean="0">
                <a:latin typeface="+mn-lt"/>
              </a:rPr>
              <a:t>conferences </a:t>
            </a:r>
            <a:r>
              <a:rPr lang="en-US" sz="1800" dirty="0">
                <a:latin typeface="+mn-lt"/>
              </a:rPr>
              <a:t>if you join our developer program and are willing </a:t>
            </a:r>
            <a:r>
              <a:rPr lang="en-US" sz="1800" dirty="0" smtClean="0">
                <a:latin typeface="+mn-lt"/>
              </a:rPr>
              <a:t/>
            </a:r>
            <a:br>
              <a:rPr lang="en-US" sz="1800" dirty="0" smtClean="0">
                <a:latin typeface="+mn-lt"/>
              </a:rPr>
            </a:br>
            <a:r>
              <a:rPr lang="en-US" sz="1800" dirty="0" smtClean="0">
                <a:latin typeface="+mn-lt"/>
              </a:rPr>
              <a:t>to build </a:t>
            </a:r>
            <a:r>
              <a:rPr lang="en-US" sz="1800" dirty="0">
                <a:latin typeface="+mn-lt"/>
              </a:rPr>
              <a:t>Beta versions for shows like Connect and </a:t>
            </a:r>
            <a:r>
              <a:rPr lang="en-US" sz="1800" dirty="0" smtClean="0">
                <a:latin typeface="+mn-lt"/>
              </a:rPr>
              <a:t>Build</a:t>
            </a:r>
            <a:endParaRPr lang="en-US" sz="1800" dirty="0"/>
          </a:p>
          <a:p>
            <a:pPr marL="0" indent="0">
              <a:spcBef>
                <a:spcPts val="2400"/>
              </a:spcBef>
              <a:buNone/>
            </a:pPr>
            <a:r>
              <a:rPr lang="en-US" sz="2800" dirty="0"/>
              <a:t>Check out the //Build presentation by Jim </a:t>
            </a:r>
            <a:r>
              <a:rPr lang="en-US" sz="2800" dirty="0" err="1"/>
              <a:t>Epes</a:t>
            </a:r>
            <a:r>
              <a:rPr lang="en-US" sz="2800" dirty="0"/>
              <a:t> </a:t>
            </a:r>
            <a:r>
              <a:rPr lang="en-US" sz="2800" dirty="0" smtClean="0"/>
              <a:t/>
            </a:r>
            <a:br>
              <a:rPr lang="en-US" sz="2800" dirty="0" smtClean="0"/>
            </a:br>
            <a:r>
              <a:rPr lang="en-US" sz="2800" dirty="0" smtClean="0"/>
              <a:t>“</a:t>
            </a:r>
            <a:r>
              <a:rPr lang="en-US" sz="2800" dirty="0">
                <a:hlinkClick r:id="rId2"/>
              </a:rPr>
              <a:t>Making Money with Office 365</a:t>
            </a:r>
            <a:r>
              <a:rPr lang="en-US" sz="2800" dirty="0"/>
              <a:t>” for great ideas on promoting your add-in</a:t>
            </a:r>
            <a:r>
              <a:rPr lang="en-US" sz="2800" dirty="0" smtClean="0"/>
              <a:t>!</a:t>
            </a:r>
            <a:endParaRPr lang="en-US" sz="2000" dirty="0"/>
          </a:p>
        </p:txBody>
      </p:sp>
      <p:sp>
        <p:nvSpPr>
          <p:cNvPr id="5" name="Title 4"/>
          <p:cNvSpPr>
            <a:spLocks noGrp="1"/>
          </p:cNvSpPr>
          <p:nvPr>
            <p:ph type="title"/>
          </p:nvPr>
        </p:nvSpPr>
        <p:spPr/>
        <p:txBody>
          <a:bodyPr/>
          <a:lstStyle/>
          <a:p>
            <a:r>
              <a:rPr lang="en-US" dirty="0" smtClean="0"/>
              <a:t>Website &amp; marketing: How Microsoft can help</a:t>
            </a:r>
            <a:endParaRPr lang="en-US" dirty="0"/>
          </a:p>
        </p:txBody>
      </p:sp>
      <p:pic>
        <p:nvPicPr>
          <p:cNvPr id="7" name="Picture 6"/>
          <p:cNvPicPr>
            <a:picLocks noChangeAspect="1"/>
          </p:cNvPicPr>
          <p:nvPr/>
        </p:nvPicPr>
        <p:blipFill>
          <a:blip r:embed="rId3"/>
          <a:stretch>
            <a:fillRect/>
          </a:stretch>
        </p:blipFill>
        <p:spPr>
          <a:xfrm>
            <a:off x="7847401" y="1342076"/>
            <a:ext cx="4314437" cy="2696523"/>
          </a:xfrm>
          <a:prstGeom prst="rect">
            <a:avLst/>
          </a:prstGeom>
          <a:effectLst>
            <a:softEdge rad="0"/>
          </a:effectLst>
        </p:spPr>
      </p:pic>
    </p:spTree>
    <p:extLst>
      <p:ext uri="{BB962C8B-B14F-4D97-AF65-F5344CB8AC3E}">
        <p14:creationId xmlns:p14="http://schemas.microsoft.com/office/powerpoint/2010/main" val="425082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431097" y="1290065"/>
            <a:ext cx="285751" cy="285751"/>
            <a:chOff x="431097" y="1314449"/>
            <a:chExt cx="285751" cy="285751"/>
          </a:xfrm>
        </p:grpSpPr>
        <p:grpSp>
          <p:nvGrpSpPr>
            <p:cNvPr id="8" name="Group 7"/>
            <p:cNvGrpSpPr/>
            <p:nvPr/>
          </p:nvGrpSpPr>
          <p:grpSpPr>
            <a:xfrm>
              <a:off x="431097" y="1314449"/>
              <a:ext cx="285751" cy="285751"/>
              <a:chOff x="9458140" y="3491873"/>
              <a:chExt cx="1218892" cy="1218892"/>
            </a:xfrm>
          </p:grpSpPr>
          <p:sp>
            <p:nvSpPr>
              <p:cNvPr id="10" name="Oval 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Freeform 1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40" name="Picture 3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47" name="Group 46"/>
          <p:cNvGrpSpPr/>
          <p:nvPr/>
        </p:nvGrpSpPr>
        <p:grpSpPr>
          <a:xfrm>
            <a:off x="431097" y="2305341"/>
            <a:ext cx="285751" cy="285751"/>
            <a:chOff x="431097" y="1314449"/>
            <a:chExt cx="285751" cy="285751"/>
          </a:xfrm>
        </p:grpSpPr>
        <p:grpSp>
          <p:nvGrpSpPr>
            <p:cNvPr id="48" name="Group 47"/>
            <p:cNvGrpSpPr/>
            <p:nvPr/>
          </p:nvGrpSpPr>
          <p:grpSpPr>
            <a:xfrm>
              <a:off x="431097" y="1314449"/>
              <a:ext cx="285751" cy="285751"/>
              <a:chOff x="9458140" y="3491873"/>
              <a:chExt cx="1218892" cy="1218892"/>
            </a:xfrm>
          </p:grpSpPr>
          <p:sp>
            <p:nvSpPr>
              <p:cNvPr id="50" name="Oval 4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51" name="Freeform 5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52" name="Group 51"/>
          <p:cNvGrpSpPr/>
          <p:nvPr/>
        </p:nvGrpSpPr>
        <p:grpSpPr>
          <a:xfrm>
            <a:off x="431097" y="2812979"/>
            <a:ext cx="285751" cy="285751"/>
            <a:chOff x="431097" y="1314449"/>
            <a:chExt cx="285751" cy="285751"/>
          </a:xfrm>
        </p:grpSpPr>
        <p:grpSp>
          <p:nvGrpSpPr>
            <p:cNvPr id="53" name="Group 52"/>
            <p:cNvGrpSpPr/>
            <p:nvPr/>
          </p:nvGrpSpPr>
          <p:grpSpPr>
            <a:xfrm>
              <a:off x="431097" y="1314449"/>
              <a:ext cx="285751" cy="285751"/>
              <a:chOff x="9458140" y="3491873"/>
              <a:chExt cx="1218892" cy="1218892"/>
            </a:xfrm>
          </p:grpSpPr>
          <p:sp>
            <p:nvSpPr>
              <p:cNvPr id="55" name="Oval 54"/>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 name="Freeform 55"/>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54" name="Picture 5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57" name="Group 56"/>
          <p:cNvGrpSpPr/>
          <p:nvPr/>
        </p:nvGrpSpPr>
        <p:grpSpPr>
          <a:xfrm>
            <a:off x="431097" y="3320617"/>
            <a:ext cx="285751" cy="285751"/>
            <a:chOff x="431097" y="1314449"/>
            <a:chExt cx="285751" cy="285751"/>
          </a:xfrm>
        </p:grpSpPr>
        <p:grpSp>
          <p:nvGrpSpPr>
            <p:cNvPr id="58" name="Group 57"/>
            <p:cNvGrpSpPr/>
            <p:nvPr/>
          </p:nvGrpSpPr>
          <p:grpSpPr>
            <a:xfrm>
              <a:off x="431097" y="1314449"/>
              <a:ext cx="285751" cy="285751"/>
              <a:chOff x="9458140" y="3491873"/>
              <a:chExt cx="1218892" cy="1218892"/>
            </a:xfrm>
          </p:grpSpPr>
          <p:sp>
            <p:nvSpPr>
              <p:cNvPr id="60" name="Oval 5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Freeform 6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62" name="Group 61"/>
          <p:cNvGrpSpPr/>
          <p:nvPr/>
        </p:nvGrpSpPr>
        <p:grpSpPr>
          <a:xfrm>
            <a:off x="431097" y="3828255"/>
            <a:ext cx="285751" cy="285751"/>
            <a:chOff x="431097" y="1314449"/>
            <a:chExt cx="285751" cy="285751"/>
          </a:xfrm>
        </p:grpSpPr>
        <p:grpSp>
          <p:nvGrpSpPr>
            <p:cNvPr id="63" name="Group 62"/>
            <p:cNvGrpSpPr/>
            <p:nvPr/>
          </p:nvGrpSpPr>
          <p:grpSpPr>
            <a:xfrm>
              <a:off x="431097" y="1314449"/>
              <a:ext cx="285751" cy="285751"/>
              <a:chOff x="9458140" y="3491873"/>
              <a:chExt cx="1218892" cy="1218892"/>
            </a:xfrm>
          </p:grpSpPr>
          <p:sp>
            <p:nvSpPr>
              <p:cNvPr id="65" name="Oval 64"/>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6" name="Freeform 65"/>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67" name="Group 66"/>
          <p:cNvGrpSpPr/>
          <p:nvPr/>
        </p:nvGrpSpPr>
        <p:grpSpPr>
          <a:xfrm>
            <a:off x="431097" y="4335893"/>
            <a:ext cx="285751" cy="285751"/>
            <a:chOff x="431097" y="1314449"/>
            <a:chExt cx="285751" cy="285751"/>
          </a:xfrm>
        </p:grpSpPr>
        <p:grpSp>
          <p:nvGrpSpPr>
            <p:cNvPr id="68" name="Group 67"/>
            <p:cNvGrpSpPr/>
            <p:nvPr/>
          </p:nvGrpSpPr>
          <p:grpSpPr>
            <a:xfrm>
              <a:off x="431097" y="1314449"/>
              <a:ext cx="285751" cy="285751"/>
              <a:chOff x="9458140" y="3491873"/>
              <a:chExt cx="1218892" cy="1218892"/>
            </a:xfrm>
          </p:grpSpPr>
          <p:sp>
            <p:nvSpPr>
              <p:cNvPr id="70" name="Oval 6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71" name="Freeform 7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69" name="Picture 6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72" name="Group 71"/>
          <p:cNvGrpSpPr/>
          <p:nvPr/>
        </p:nvGrpSpPr>
        <p:grpSpPr>
          <a:xfrm>
            <a:off x="431097" y="5115819"/>
            <a:ext cx="285751" cy="285751"/>
            <a:chOff x="431097" y="1314449"/>
            <a:chExt cx="285751" cy="285751"/>
          </a:xfrm>
        </p:grpSpPr>
        <p:grpSp>
          <p:nvGrpSpPr>
            <p:cNvPr id="73" name="Group 72"/>
            <p:cNvGrpSpPr/>
            <p:nvPr/>
          </p:nvGrpSpPr>
          <p:grpSpPr>
            <a:xfrm>
              <a:off x="431097" y="1314449"/>
              <a:ext cx="285751" cy="285751"/>
              <a:chOff x="9458140" y="3491873"/>
              <a:chExt cx="1218892" cy="1218892"/>
            </a:xfrm>
          </p:grpSpPr>
          <p:sp>
            <p:nvSpPr>
              <p:cNvPr id="75" name="Oval 74"/>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Freeform 75"/>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74" name="Picture 7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77" name="Group 76"/>
          <p:cNvGrpSpPr/>
          <p:nvPr/>
        </p:nvGrpSpPr>
        <p:grpSpPr>
          <a:xfrm>
            <a:off x="431097" y="5608978"/>
            <a:ext cx="285751" cy="285751"/>
            <a:chOff x="431097" y="1314449"/>
            <a:chExt cx="285751" cy="285751"/>
          </a:xfrm>
        </p:grpSpPr>
        <p:grpSp>
          <p:nvGrpSpPr>
            <p:cNvPr id="78" name="Group 77"/>
            <p:cNvGrpSpPr/>
            <p:nvPr/>
          </p:nvGrpSpPr>
          <p:grpSpPr>
            <a:xfrm>
              <a:off x="431097" y="1314449"/>
              <a:ext cx="285751" cy="285751"/>
              <a:chOff x="9458140" y="3491873"/>
              <a:chExt cx="1218892" cy="1218892"/>
            </a:xfrm>
          </p:grpSpPr>
          <p:sp>
            <p:nvSpPr>
              <p:cNvPr id="80" name="Oval 7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81" name="Freeform 8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grpSp>
        <p:nvGrpSpPr>
          <p:cNvPr id="82" name="Group 81"/>
          <p:cNvGrpSpPr/>
          <p:nvPr/>
        </p:nvGrpSpPr>
        <p:grpSpPr>
          <a:xfrm>
            <a:off x="431097" y="6102137"/>
            <a:ext cx="285751" cy="285751"/>
            <a:chOff x="431097" y="1314449"/>
            <a:chExt cx="285751" cy="285751"/>
          </a:xfrm>
        </p:grpSpPr>
        <p:grpSp>
          <p:nvGrpSpPr>
            <p:cNvPr id="83" name="Group 82"/>
            <p:cNvGrpSpPr/>
            <p:nvPr/>
          </p:nvGrpSpPr>
          <p:grpSpPr>
            <a:xfrm>
              <a:off x="431097" y="1314449"/>
              <a:ext cx="285751" cy="285751"/>
              <a:chOff x="9458140" y="3491873"/>
              <a:chExt cx="1218892" cy="1218892"/>
            </a:xfrm>
          </p:grpSpPr>
          <p:sp>
            <p:nvSpPr>
              <p:cNvPr id="85" name="Oval 84"/>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Freeform 85"/>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84" name="Picture 8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sp>
        <p:nvSpPr>
          <p:cNvPr id="6" name="Text Placeholder 5"/>
          <p:cNvSpPr>
            <a:spLocks noGrp="1"/>
          </p:cNvSpPr>
          <p:nvPr>
            <p:ph type="body" sz="quarter" idx="10"/>
          </p:nvPr>
        </p:nvSpPr>
        <p:spPr>
          <a:xfrm>
            <a:off x="723900" y="1212850"/>
            <a:ext cx="11437938" cy="5309146"/>
          </a:xfrm>
        </p:spPr>
        <p:txBody>
          <a:bodyPr/>
          <a:lstStyle/>
          <a:p>
            <a:pPr marL="0" indent="0">
              <a:spcBef>
                <a:spcPts val="1800"/>
              </a:spcBef>
              <a:buNone/>
            </a:pPr>
            <a:r>
              <a:rPr lang="en-US" sz="2000" dirty="0">
                <a:latin typeface="+mn-lt"/>
              </a:rPr>
              <a:t>Think of a great </a:t>
            </a:r>
            <a:r>
              <a:rPr lang="en-US" sz="2000" dirty="0" smtClean="0">
                <a:latin typeface="+mn-lt"/>
              </a:rPr>
              <a:t>add-in </a:t>
            </a:r>
            <a:r>
              <a:rPr lang="en-US" sz="2000" dirty="0">
                <a:latin typeface="+mn-lt"/>
              </a:rPr>
              <a:t>name! </a:t>
            </a:r>
          </a:p>
          <a:p>
            <a:pPr marL="0" indent="0">
              <a:spcBef>
                <a:spcPts val="1800"/>
              </a:spcBef>
              <a:buNone/>
            </a:pPr>
            <a:r>
              <a:rPr lang="en-US" sz="2000" dirty="0">
                <a:latin typeface="+mn-lt"/>
              </a:rPr>
              <a:t>Highlight value propositions clearly and concisely</a:t>
            </a:r>
          </a:p>
          <a:p>
            <a:pPr marL="0" indent="0">
              <a:spcBef>
                <a:spcPts val="1800"/>
              </a:spcBef>
              <a:buNone/>
            </a:pPr>
            <a:r>
              <a:rPr lang="en-US" sz="2000" dirty="0">
                <a:latin typeface="+mn-lt"/>
              </a:rPr>
              <a:t>Update your </a:t>
            </a:r>
            <a:r>
              <a:rPr lang="en-US" sz="2000" dirty="0" smtClean="0">
                <a:latin typeface="+mn-lt"/>
              </a:rPr>
              <a:t>add-in </a:t>
            </a:r>
            <a:r>
              <a:rPr lang="en-US" sz="2000" dirty="0">
                <a:latin typeface="+mn-lt"/>
              </a:rPr>
              <a:t>description </a:t>
            </a:r>
          </a:p>
          <a:p>
            <a:pPr marL="0" indent="0">
              <a:spcBef>
                <a:spcPts val="1800"/>
              </a:spcBef>
              <a:buNone/>
            </a:pPr>
            <a:r>
              <a:rPr lang="en-US" sz="2000" dirty="0">
                <a:latin typeface="+mn-lt"/>
              </a:rPr>
              <a:t>Provide quality screenshots or photos of add-in</a:t>
            </a:r>
          </a:p>
          <a:p>
            <a:pPr marL="0" indent="0">
              <a:spcBef>
                <a:spcPts val="1800"/>
              </a:spcBef>
              <a:buNone/>
            </a:pPr>
            <a:r>
              <a:rPr lang="en-US" sz="2000" dirty="0">
                <a:latin typeface="+mn-lt"/>
              </a:rPr>
              <a:t>Include a video</a:t>
            </a:r>
          </a:p>
          <a:p>
            <a:pPr marL="0" indent="0">
              <a:spcBef>
                <a:spcPts val="1800"/>
              </a:spcBef>
              <a:buNone/>
            </a:pPr>
            <a:r>
              <a:rPr lang="en-US" sz="2000" dirty="0">
                <a:latin typeface="+mn-lt"/>
              </a:rPr>
              <a:t>Know the store validation criteria </a:t>
            </a:r>
            <a:r>
              <a:rPr lang="en-US" sz="2000" dirty="0">
                <a:latin typeface="+mn-lt"/>
                <a:hlinkClick r:id="rId4"/>
              </a:rPr>
              <a:t>https://msdn.microsoft.com/EN-US/library/jj220035.aspx</a:t>
            </a:r>
            <a:endParaRPr lang="en-US" sz="2000" dirty="0">
              <a:latin typeface="+mn-lt"/>
            </a:endParaRPr>
          </a:p>
          <a:p>
            <a:pPr marL="0" indent="0">
              <a:spcBef>
                <a:spcPts val="1800"/>
              </a:spcBef>
              <a:buNone/>
            </a:pPr>
            <a:r>
              <a:rPr lang="en-US" sz="2000" dirty="0">
                <a:latin typeface="+mn-lt"/>
              </a:rPr>
              <a:t>Provide a privacy statement and terms &amp; conditions. Be very clear what you do with any </a:t>
            </a:r>
            <a:r>
              <a:rPr lang="en-US" sz="2000" dirty="0" smtClean="0">
                <a:latin typeface="+mn-lt"/>
              </a:rPr>
              <a:t/>
            </a:r>
            <a:br>
              <a:rPr lang="en-US" sz="2000" dirty="0" smtClean="0">
                <a:latin typeface="+mn-lt"/>
              </a:rPr>
            </a:br>
            <a:r>
              <a:rPr lang="en-US" sz="2000" dirty="0" smtClean="0">
                <a:latin typeface="+mn-lt"/>
              </a:rPr>
              <a:t>personally identifiable information</a:t>
            </a:r>
            <a:endParaRPr lang="en-US" sz="2000" dirty="0">
              <a:latin typeface="+mn-lt"/>
            </a:endParaRPr>
          </a:p>
          <a:p>
            <a:pPr marL="0" indent="0">
              <a:spcBef>
                <a:spcPts val="1800"/>
              </a:spcBef>
              <a:buNone/>
            </a:pPr>
            <a:r>
              <a:rPr lang="en-US" sz="2000" dirty="0">
                <a:latin typeface="+mn-lt"/>
              </a:rPr>
              <a:t>Localize for your target markets</a:t>
            </a:r>
          </a:p>
          <a:p>
            <a:pPr marL="0" indent="0">
              <a:spcBef>
                <a:spcPts val="1800"/>
              </a:spcBef>
              <a:buNone/>
            </a:pPr>
            <a:r>
              <a:rPr lang="en-US" sz="2000" dirty="0">
                <a:latin typeface="+mn-lt"/>
              </a:rPr>
              <a:t>List in Office </a:t>
            </a:r>
            <a:r>
              <a:rPr lang="en-US" sz="2000" dirty="0" smtClean="0">
                <a:latin typeface="+mn-lt"/>
              </a:rPr>
              <a:t>Stores </a:t>
            </a:r>
            <a:r>
              <a:rPr lang="en-US" sz="2000" dirty="0">
                <a:latin typeface="+mn-lt"/>
              </a:rPr>
              <a:t>for countries/regions you support (more the better!)</a:t>
            </a:r>
          </a:p>
          <a:p>
            <a:pPr marL="0" indent="0">
              <a:spcBef>
                <a:spcPts val="1800"/>
              </a:spcBef>
              <a:buNone/>
            </a:pPr>
            <a:r>
              <a:rPr lang="en-US" sz="2000" dirty="0">
                <a:latin typeface="+mn-lt"/>
              </a:rPr>
              <a:t>Schedule your add-in release to coincide with your press releases/blog </a:t>
            </a:r>
            <a:r>
              <a:rPr lang="en-US" sz="2000" dirty="0" smtClean="0">
                <a:latin typeface="+mn-lt"/>
              </a:rPr>
              <a:t>announce</a:t>
            </a:r>
            <a:endParaRPr lang="en-US" sz="2000" dirty="0">
              <a:latin typeface="+mn-lt"/>
            </a:endParaRPr>
          </a:p>
        </p:txBody>
      </p:sp>
      <p:sp>
        <p:nvSpPr>
          <p:cNvPr id="5" name="Title 4"/>
          <p:cNvSpPr>
            <a:spLocks noGrp="1"/>
          </p:cNvSpPr>
          <p:nvPr>
            <p:ph type="title"/>
          </p:nvPr>
        </p:nvSpPr>
        <p:spPr/>
        <p:txBody>
          <a:bodyPr/>
          <a:lstStyle/>
          <a:p>
            <a:r>
              <a:rPr lang="en-US" dirty="0" smtClean="0"/>
              <a:t>Getting ready for the Office Store</a:t>
            </a:r>
            <a:endParaRPr lang="en-US" dirty="0"/>
          </a:p>
        </p:txBody>
      </p:sp>
      <p:grpSp>
        <p:nvGrpSpPr>
          <p:cNvPr id="87" name="Group 86"/>
          <p:cNvGrpSpPr/>
          <p:nvPr/>
        </p:nvGrpSpPr>
        <p:grpSpPr>
          <a:xfrm>
            <a:off x="438149" y="1797703"/>
            <a:ext cx="285751" cy="285751"/>
            <a:chOff x="431097" y="1314449"/>
            <a:chExt cx="285751" cy="285751"/>
          </a:xfrm>
        </p:grpSpPr>
        <p:grpSp>
          <p:nvGrpSpPr>
            <p:cNvPr id="88" name="Group 87"/>
            <p:cNvGrpSpPr/>
            <p:nvPr/>
          </p:nvGrpSpPr>
          <p:grpSpPr>
            <a:xfrm>
              <a:off x="431097" y="1314449"/>
              <a:ext cx="285751" cy="285751"/>
              <a:chOff x="9458140" y="3491873"/>
              <a:chExt cx="1218892" cy="1218892"/>
            </a:xfrm>
          </p:grpSpPr>
          <p:sp>
            <p:nvSpPr>
              <p:cNvPr id="90" name="Oval 89"/>
              <p:cNvSpPr/>
              <p:nvPr/>
            </p:nvSpPr>
            <p:spPr bwMode="auto">
              <a:xfrm>
                <a:off x="9458140" y="3491873"/>
                <a:ext cx="1218892" cy="1218892"/>
              </a:xfrm>
              <a:prstGeom prst="ellipse">
                <a:avLst/>
              </a:prstGeom>
              <a:solidFill>
                <a:schemeClr val="accent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1" name="Freeform 90"/>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89" name="Picture 8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4024" y="1357376"/>
              <a:ext cx="199897" cy="199897"/>
            </a:xfrm>
            <a:prstGeom prst="rect">
              <a:avLst/>
            </a:prstGeom>
          </p:spPr>
        </p:pic>
      </p:grpSp>
    </p:spTree>
    <p:extLst>
      <p:ext uri="{BB962C8B-B14F-4D97-AF65-F5344CB8AC3E}">
        <p14:creationId xmlns:p14="http://schemas.microsoft.com/office/powerpoint/2010/main" val="252700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8" y="1128466"/>
            <a:ext cx="11887200" cy="2179058"/>
          </a:xfrm>
        </p:spPr>
        <p:txBody>
          <a:bodyPr/>
          <a:lstStyle/>
          <a:p>
            <a:r>
              <a:rPr lang="en-US" dirty="0" smtClean="0"/>
              <a:t/>
            </a:r>
            <a:br>
              <a:rPr lang="en-US" dirty="0" smtClean="0"/>
            </a:br>
            <a:r>
              <a:rPr lang="en-US" dirty="0" smtClean="0"/>
              <a:t>Thank you</a:t>
            </a:r>
            <a:endParaRPr lang="en-US" dirty="0"/>
          </a:p>
        </p:txBody>
      </p:sp>
    </p:spTree>
    <p:extLst>
      <p:ext uri="{BB962C8B-B14F-4D97-AF65-F5344CB8AC3E}">
        <p14:creationId xmlns:p14="http://schemas.microsoft.com/office/powerpoint/2010/main" val="281301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8915932" y="4111347"/>
            <a:ext cx="2303308" cy="2391461"/>
            <a:chOff x="8915932" y="4111347"/>
            <a:chExt cx="2303308" cy="2391461"/>
          </a:xfrm>
        </p:grpSpPr>
        <p:sp>
          <p:nvSpPr>
            <p:cNvPr id="31" name="Oval 30"/>
            <p:cNvSpPr/>
            <p:nvPr/>
          </p:nvSpPr>
          <p:spPr bwMode="auto">
            <a:xfrm>
              <a:off x="8915932" y="4111347"/>
              <a:ext cx="2303308" cy="2303308"/>
            </a:xfrm>
            <a:prstGeom prst="ellipse">
              <a:avLst/>
            </a:prstGeom>
            <a:noFill/>
            <a:ln w="31750" cap="rnd">
              <a:solidFill>
                <a:schemeClr val="bg2"/>
              </a:solidFill>
              <a:prstDash val="sysDot"/>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Isosceles Triangle 34"/>
            <p:cNvSpPr/>
            <p:nvPr/>
          </p:nvSpPr>
          <p:spPr bwMode="auto">
            <a:xfrm rot="2080644">
              <a:off x="9024464" y="4554663"/>
              <a:ext cx="171138" cy="147533"/>
            </a:xfrm>
            <a:prstGeom prst="triangl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Isosceles Triangle 35"/>
            <p:cNvSpPr/>
            <p:nvPr/>
          </p:nvSpPr>
          <p:spPr bwMode="auto">
            <a:xfrm rot="8680520">
              <a:off x="10946091" y="4554349"/>
              <a:ext cx="171138" cy="147533"/>
            </a:xfrm>
            <a:prstGeom prst="triangl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Isosceles Triangle 36"/>
            <p:cNvSpPr/>
            <p:nvPr/>
          </p:nvSpPr>
          <p:spPr bwMode="auto">
            <a:xfrm rot="16200000">
              <a:off x="9982017" y="6343472"/>
              <a:ext cx="171138" cy="147533"/>
            </a:xfrm>
            <a:prstGeom prst="triangl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 Placeholder 7"/>
          <p:cNvSpPr>
            <a:spLocks noGrp="1"/>
          </p:cNvSpPr>
          <p:nvPr>
            <p:ph type="body" sz="quarter" idx="10"/>
          </p:nvPr>
        </p:nvSpPr>
        <p:spPr>
          <a:xfrm>
            <a:off x="274638" y="1212850"/>
            <a:ext cx="11887200" cy="1046440"/>
          </a:xfrm>
        </p:spPr>
        <p:txBody>
          <a:bodyPr/>
          <a:lstStyle/>
          <a:p>
            <a:pPr marL="0" indent="0">
              <a:buNone/>
            </a:pPr>
            <a:r>
              <a:rPr lang="en-US" sz="2800" dirty="0">
                <a:hlinkClick r:id="rId3"/>
              </a:rPr>
              <a:t>https://msdn.microsoft.com/EN-US/library/office/mt590883.aspx</a:t>
            </a:r>
            <a:endParaRPr lang="en-US" sz="2800" dirty="0"/>
          </a:p>
          <a:p>
            <a:pPr marL="0" indent="0">
              <a:buNone/>
            </a:pPr>
            <a:endParaRPr lang="en-US" sz="2800" dirty="0"/>
          </a:p>
        </p:txBody>
      </p:sp>
      <p:sp>
        <p:nvSpPr>
          <p:cNvPr id="4" name="Title 3"/>
          <p:cNvSpPr>
            <a:spLocks noGrp="1"/>
          </p:cNvSpPr>
          <p:nvPr>
            <p:ph type="title"/>
          </p:nvPr>
        </p:nvSpPr>
        <p:spPr/>
        <p:txBody>
          <a:bodyPr/>
          <a:lstStyle/>
          <a:p>
            <a:r>
              <a:rPr lang="en-US" dirty="0" smtClean="0"/>
              <a:t>Add-in best practices</a:t>
            </a:r>
            <a:endParaRPr lang="en-US" dirty="0"/>
          </a:p>
        </p:txBody>
      </p:sp>
      <p:sp>
        <p:nvSpPr>
          <p:cNvPr id="6" name="Rectangle 5"/>
          <p:cNvSpPr/>
          <p:nvPr/>
        </p:nvSpPr>
        <p:spPr>
          <a:xfrm>
            <a:off x="2109411" y="2125665"/>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Design for  deep value</a:t>
            </a:r>
          </a:p>
        </p:txBody>
      </p:sp>
      <p:sp>
        <p:nvSpPr>
          <p:cNvPr id="11" name="Rectangle 10"/>
          <p:cNvSpPr/>
          <p:nvPr/>
        </p:nvSpPr>
        <p:spPr>
          <a:xfrm>
            <a:off x="8327289" y="2125664"/>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UX </a:t>
            </a:r>
            <a:r>
              <a:rPr lang="en-US" sz="1400" b="1" dirty="0" smtClean="0">
                <a:gradFill>
                  <a:gsLst>
                    <a:gs pos="0">
                      <a:schemeClr val="bg1"/>
                    </a:gs>
                    <a:gs pos="100000">
                      <a:schemeClr val="bg1"/>
                    </a:gs>
                  </a:gsLst>
                  <a:lin ang="5400000" scaled="0"/>
                </a:gradFill>
              </a:rPr>
              <a:t>quality</a:t>
            </a:r>
            <a:endParaRPr lang="en-US" sz="1400" b="1" dirty="0">
              <a:gradFill>
                <a:gsLst>
                  <a:gs pos="0">
                    <a:schemeClr val="bg1"/>
                  </a:gs>
                  <a:gs pos="100000">
                    <a:schemeClr val="bg1"/>
                  </a:gs>
                </a:gsLst>
                <a:lin ang="5400000" scaled="0"/>
              </a:gradFill>
            </a:endParaRPr>
          </a:p>
        </p:txBody>
      </p:sp>
      <p:sp>
        <p:nvSpPr>
          <p:cNvPr id="12" name="TextBox 11"/>
          <p:cNvSpPr txBox="1"/>
          <p:nvPr/>
        </p:nvSpPr>
        <p:spPr>
          <a:xfrm>
            <a:off x="274638" y="2158134"/>
            <a:ext cx="1819326" cy="849463"/>
          </a:xfrm>
          <a:prstGeom prst="rect">
            <a:avLst/>
          </a:prstGeom>
          <a:noFill/>
        </p:spPr>
        <p:txBody>
          <a:bodyPr wrap="square" lIns="182880" tIns="146304" rIns="182880" bIns="146304" rtlCol="0">
            <a:spAutoFit/>
          </a:bodyPr>
          <a:lstStyle/>
          <a:p>
            <a:r>
              <a:rPr lang="en-US" dirty="0" smtClean="0">
                <a:gradFill>
                  <a:gsLst>
                    <a:gs pos="0">
                      <a:schemeClr val="tx1"/>
                    </a:gs>
                    <a:gs pos="100000">
                      <a:schemeClr val="tx1"/>
                    </a:gs>
                  </a:gsLst>
                  <a:lin ang="5400000" scaled="0"/>
                </a:gradFill>
              </a:rPr>
              <a:t>Functional </a:t>
            </a:r>
            <a:br>
              <a:rPr lang="en-US" dirty="0" smtClean="0">
                <a:gradFill>
                  <a:gsLst>
                    <a:gs pos="0">
                      <a:schemeClr val="tx1"/>
                    </a:gs>
                    <a:gs pos="100000">
                      <a:schemeClr val="tx1"/>
                    </a:gs>
                  </a:gsLst>
                  <a:lin ang="5400000" scaled="0"/>
                </a:gradFill>
              </a:rPr>
            </a:br>
            <a:r>
              <a:rPr lang="en-US" dirty="0" smtClean="0">
                <a:gradFill>
                  <a:gsLst>
                    <a:gs pos="0">
                      <a:schemeClr val="tx1"/>
                    </a:gs>
                    <a:gs pos="100000">
                      <a:schemeClr val="tx1"/>
                    </a:gs>
                  </a:gsLst>
                  <a:lin ang="5400000" scaled="0"/>
                </a:gradFill>
              </a:rPr>
              <a:t>&amp; UX design</a:t>
            </a:r>
            <a:endParaRPr lang="en-US" dirty="0">
              <a:gradFill>
                <a:gsLst>
                  <a:gs pos="0">
                    <a:schemeClr val="tx1"/>
                  </a:gs>
                  <a:gs pos="100000">
                    <a:schemeClr val="tx1"/>
                  </a:gs>
                </a:gsLst>
                <a:lin ang="5400000" scaled="0"/>
              </a:gradFill>
            </a:endParaRPr>
          </a:p>
        </p:txBody>
      </p:sp>
      <p:sp>
        <p:nvSpPr>
          <p:cNvPr id="13" name="TextBox 12"/>
          <p:cNvSpPr txBox="1"/>
          <p:nvPr/>
        </p:nvSpPr>
        <p:spPr>
          <a:xfrm>
            <a:off x="274638" y="3204402"/>
            <a:ext cx="1819326" cy="849463"/>
          </a:xfrm>
          <a:prstGeom prst="rect">
            <a:avLst/>
          </a:prstGeom>
          <a:noFill/>
        </p:spPr>
        <p:txBody>
          <a:bodyPr wrap="square" lIns="182880" tIns="146304" rIns="182880" bIns="146304" rtlCol="0">
            <a:spAutoFit/>
          </a:bodyPr>
          <a:lstStyle/>
          <a:p>
            <a:r>
              <a:rPr lang="en-US" dirty="0" smtClean="0">
                <a:gradFill>
                  <a:gsLst>
                    <a:gs pos="0">
                      <a:schemeClr val="tx1"/>
                    </a:gs>
                    <a:gs pos="100000">
                      <a:schemeClr val="tx1"/>
                    </a:gs>
                  </a:gsLst>
                  <a:lin ang="5400000" scaled="0"/>
                </a:gradFill>
              </a:rPr>
              <a:t>Marketing,</a:t>
            </a:r>
          </a:p>
          <a:p>
            <a:r>
              <a:rPr lang="en-US" dirty="0" smtClean="0">
                <a:gradFill>
                  <a:gsLst>
                    <a:gs pos="0">
                      <a:schemeClr val="tx1"/>
                    </a:gs>
                    <a:gs pos="100000">
                      <a:schemeClr val="tx1"/>
                    </a:gs>
                  </a:gsLst>
                  <a:lin ang="5400000" scaled="0"/>
                </a:gradFill>
              </a:rPr>
              <a:t>GTM</a:t>
            </a:r>
            <a:endParaRPr lang="en-US" dirty="0">
              <a:gradFill>
                <a:gsLst>
                  <a:gs pos="0">
                    <a:schemeClr val="tx1"/>
                  </a:gs>
                  <a:gs pos="100000">
                    <a:schemeClr val="tx1"/>
                  </a:gs>
                </a:gsLst>
                <a:lin ang="5400000" scaled="0"/>
              </a:gradFill>
            </a:endParaRPr>
          </a:p>
        </p:txBody>
      </p:sp>
      <p:sp>
        <p:nvSpPr>
          <p:cNvPr id="14" name="Rectangle 13"/>
          <p:cNvSpPr/>
          <p:nvPr/>
        </p:nvSpPr>
        <p:spPr>
          <a:xfrm>
            <a:off x="2109411" y="3171933"/>
            <a:ext cx="1426464"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Store listing</a:t>
            </a:r>
          </a:p>
        </p:txBody>
      </p:sp>
      <p:sp>
        <p:nvSpPr>
          <p:cNvPr id="15" name="Rectangle 14"/>
          <p:cNvSpPr/>
          <p:nvPr/>
        </p:nvSpPr>
        <p:spPr>
          <a:xfrm>
            <a:off x="3663880" y="3173327"/>
            <a:ext cx="1426464"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Marketing</a:t>
            </a:r>
          </a:p>
        </p:txBody>
      </p:sp>
      <p:sp>
        <p:nvSpPr>
          <p:cNvPr id="16" name="Rectangle 15"/>
          <p:cNvSpPr/>
          <p:nvPr/>
        </p:nvSpPr>
        <p:spPr>
          <a:xfrm>
            <a:off x="5218349" y="3174582"/>
            <a:ext cx="1426464"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Website</a:t>
            </a:r>
          </a:p>
        </p:txBody>
      </p:sp>
      <p:sp>
        <p:nvSpPr>
          <p:cNvPr id="17" name="TextBox 16"/>
          <p:cNvSpPr txBox="1"/>
          <p:nvPr/>
        </p:nvSpPr>
        <p:spPr>
          <a:xfrm>
            <a:off x="274638" y="4389169"/>
            <a:ext cx="1834772" cy="572464"/>
          </a:xfrm>
          <a:prstGeom prst="rect">
            <a:avLst/>
          </a:prstGeom>
          <a:noFill/>
        </p:spPr>
        <p:txBody>
          <a:bodyPr wrap="square" lIns="182880" tIns="146304" rIns="182880" bIns="146304" rtlCol="0">
            <a:spAutoFit/>
          </a:bodyPr>
          <a:lstStyle/>
          <a:p>
            <a:r>
              <a:rPr lang="en-US" dirty="0" smtClean="0">
                <a:gradFill>
                  <a:gsLst>
                    <a:gs pos="0">
                      <a:schemeClr val="tx1"/>
                    </a:gs>
                    <a:gs pos="100000">
                      <a:schemeClr val="tx1"/>
                    </a:gs>
                  </a:gsLst>
                  <a:lin ang="5400000" scaled="0"/>
                </a:gradFill>
              </a:rPr>
              <a:t>Post-launch</a:t>
            </a:r>
            <a:endParaRPr lang="en-US" dirty="0">
              <a:gradFill>
                <a:gsLst>
                  <a:gs pos="0">
                    <a:schemeClr val="tx1"/>
                  </a:gs>
                  <a:gs pos="100000">
                    <a:schemeClr val="tx1"/>
                  </a:gs>
                </a:gsLst>
                <a:lin ang="5400000" scaled="0"/>
              </a:gradFill>
            </a:endParaRPr>
          </a:p>
        </p:txBody>
      </p:sp>
      <p:sp>
        <p:nvSpPr>
          <p:cNvPr id="18" name="Rectangle 17"/>
          <p:cNvSpPr/>
          <p:nvPr/>
        </p:nvSpPr>
        <p:spPr>
          <a:xfrm>
            <a:off x="2109410" y="4218201"/>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Monitor</a:t>
            </a:r>
          </a:p>
        </p:txBody>
      </p:sp>
      <p:sp>
        <p:nvSpPr>
          <p:cNvPr id="19" name="Rectangle 18"/>
          <p:cNvSpPr/>
          <p:nvPr/>
        </p:nvSpPr>
        <p:spPr>
          <a:xfrm>
            <a:off x="3663880" y="4220989"/>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User voice </a:t>
            </a:r>
            <a:r>
              <a:rPr lang="en-US" sz="1400" b="1" dirty="0" smtClean="0">
                <a:gradFill>
                  <a:gsLst>
                    <a:gs pos="0">
                      <a:schemeClr val="bg1"/>
                    </a:gs>
                    <a:gs pos="100000">
                      <a:schemeClr val="bg1"/>
                    </a:gs>
                  </a:gsLst>
                  <a:lin ang="5400000" scaled="0"/>
                </a:gradFill>
              </a:rPr>
              <a:t>&amp; reviews</a:t>
            </a:r>
            <a:endParaRPr lang="en-US" sz="1400" b="1" dirty="0">
              <a:gradFill>
                <a:gsLst>
                  <a:gs pos="0">
                    <a:schemeClr val="bg1"/>
                  </a:gs>
                  <a:gs pos="100000">
                    <a:schemeClr val="bg1"/>
                  </a:gs>
                </a:gsLst>
                <a:lin ang="5400000" scaled="0"/>
              </a:gradFill>
            </a:endParaRPr>
          </a:p>
        </p:txBody>
      </p:sp>
      <p:sp>
        <p:nvSpPr>
          <p:cNvPr id="20" name="Rectangle 19"/>
          <p:cNvSpPr/>
          <p:nvPr/>
        </p:nvSpPr>
        <p:spPr>
          <a:xfrm>
            <a:off x="9881758" y="2125663"/>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Performance</a:t>
            </a:r>
          </a:p>
        </p:txBody>
      </p:sp>
      <p:sp>
        <p:nvSpPr>
          <p:cNvPr id="21" name="Rectangle 20"/>
          <p:cNvSpPr/>
          <p:nvPr/>
        </p:nvSpPr>
        <p:spPr>
          <a:xfrm>
            <a:off x="5218349" y="4223500"/>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Update </a:t>
            </a:r>
            <a:br>
              <a:rPr lang="en-US" sz="1400" b="1" dirty="0">
                <a:gradFill>
                  <a:gsLst>
                    <a:gs pos="0">
                      <a:schemeClr val="bg1"/>
                    </a:gs>
                    <a:gs pos="100000">
                      <a:schemeClr val="bg1"/>
                    </a:gs>
                  </a:gsLst>
                  <a:lin ang="5400000" scaled="0"/>
                </a:gradFill>
              </a:rPr>
            </a:br>
            <a:r>
              <a:rPr lang="en-US" sz="1400" b="1" dirty="0">
                <a:gradFill>
                  <a:gsLst>
                    <a:gs pos="0">
                      <a:schemeClr val="bg1"/>
                    </a:gs>
                    <a:gs pos="100000">
                      <a:schemeClr val="bg1"/>
                    </a:gs>
                  </a:gsLst>
                  <a:lin ang="5400000" scaled="0"/>
                </a:gradFill>
              </a:rPr>
              <a:t>regularly</a:t>
            </a:r>
            <a:endParaRPr lang="en-US" sz="1100" b="1" dirty="0">
              <a:gradFill>
                <a:gsLst>
                  <a:gs pos="0">
                    <a:schemeClr val="bg1"/>
                  </a:gs>
                  <a:gs pos="100000">
                    <a:schemeClr val="bg1"/>
                  </a:gs>
                </a:gsLst>
                <a:lin ang="5400000" scaled="0"/>
              </a:gradFill>
            </a:endParaRPr>
          </a:p>
        </p:txBody>
      </p:sp>
      <p:sp>
        <p:nvSpPr>
          <p:cNvPr id="22" name="Rectangle 21"/>
          <p:cNvSpPr/>
          <p:nvPr/>
        </p:nvSpPr>
        <p:spPr>
          <a:xfrm>
            <a:off x="3663880" y="2125665"/>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First r</a:t>
            </a:r>
            <a:r>
              <a:rPr lang="en-US" sz="1400" b="1" dirty="0" smtClean="0">
                <a:gradFill>
                  <a:gsLst>
                    <a:gs pos="0">
                      <a:schemeClr val="bg1"/>
                    </a:gs>
                    <a:gs pos="100000">
                      <a:schemeClr val="bg1"/>
                    </a:gs>
                  </a:gsLst>
                  <a:lin ang="5400000" scaled="0"/>
                </a:gradFill>
              </a:rPr>
              <a:t>un</a:t>
            </a:r>
            <a:endParaRPr lang="en-US" sz="1400" b="1" dirty="0">
              <a:gradFill>
                <a:gsLst>
                  <a:gs pos="0">
                    <a:schemeClr val="bg1"/>
                  </a:gs>
                  <a:gs pos="100000">
                    <a:schemeClr val="bg1"/>
                  </a:gs>
                </a:gsLst>
                <a:lin ang="5400000" scaled="0"/>
              </a:gradFill>
            </a:endParaRPr>
          </a:p>
        </p:txBody>
      </p:sp>
      <p:sp>
        <p:nvSpPr>
          <p:cNvPr id="23" name="Rectangle 22"/>
          <p:cNvSpPr/>
          <p:nvPr/>
        </p:nvSpPr>
        <p:spPr>
          <a:xfrm>
            <a:off x="5218350" y="2125665"/>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smtClean="0">
                <a:gradFill>
                  <a:gsLst>
                    <a:gs pos="0">
                      <a:schemeClr val="bg1"/>
                    </a:gs>
                    <a:gs pos="100000">
                      <a:schemeClr val="bg1"/>
                    </a:gs>
                  </a:gsLst>
                  <a:lin ang="5400000" scaled="0"/>
                </a:gradFill>
              </a:rPr>
              <a:t>Sign-in</a:t>
            </a:r>
            <a:endParaRPr lang="en-US" sz="1400" b="1" dirty="0">
              <a:gradFill>
                <a:gsLst>
                  <a:gs pos="0">
                    <a:schemeClr val="bg1"/>
                  </a:gs>
                  <a:gs pos="100000">
                    <a:schemeClr val="bg1"/>
                  </a:gs>
                </a:gsLst>
                <a:lin ang="5400000" scaled="0"/>
              </a:gradFill>
            </a:endParaRPr>
          </a:p>
        </p:txBody>
      </p:sp>
      <p:sp>
        <p:nvSpPr>
          <p:cNvPr id="24" name="Rectangle 23"/>
          <p:cNvSpPr/>
          <p:nvPr/>
        </p:nvSpPr>
        <p:spPr>
          <a:xfrm>
            <a:off x="6772820" y="2125664"/>
            <a:ext cx="1426464" cy="9144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lnSpc>
                <a:spcPct val="90000"/>
              </a:lnSpc>
            </a:pPr>
            <a:r>
              <a:rPr lang="en-US" sz="1400" b="1" dirty="0">
                <a:gradFill>
                  <a:gsLst>
                    <a:gs pos="0">
                      <a:schemeClr val="bg1"/>
                    </a:gs>
                    <a:gs pos="100000">
                      <a:schemeClr val="bg1"/>
                    </a:gs>
                  </a:gsLst>
                  <a:lin ang="5400000" scaled="0"/>
                </a:gradFill>
              </a:rPr>
              <a:t>Add-in</a:t>
            </a:r>
            <a:br>
              <a:rPr lang="en-US" sz="1400" b="1" dirty="0">
                <a:gradFill>
                  <a:gsLst>
                    <a:gs pos="0">
                      <a:schemeClr val="bg1"/>
                    </a:gs>
                    <a:gs pos="100000">
                      <a:schemeClr val="bg1"/>
                    </a:gs>
                  </a:gsLst>
                  <a:lin ang="5400000" scaled="0"/>
                </a:gradFill>
              </a:rPr>
            </a:br>
            <a:r>
              <a:rPr lang="en-US" sz="1400" b="1" dirty="0" smtClean="0">
                <a:gradFill>
                  <a:gsLst>
                    <a:gs pos="0">
                      <a:schemeClr val="bg1"/>
                    </a:gs>
                    <a:gs pos="100000">
                      <a:schemeClr val="bg1"/>
                    </a:gs>
                  </a:gsLst>
                  <a:lin ang="5400000" scaled="0"/>
                </a:gradFill>
              </a:rPr>
              <a:t>commands</a:t>
            </a:r>
            <a:endParaRPr lang="en-US" sz="1400" b="1" dirty="0">
              <a:gradFill>
                <a:gsLst>
                  <a:gs pos="0">
                    <a:schemeClr val="bg1"/>
                  </a:gs>
                  <a:gs pos="100000">
                    <a:schemeClr val="bg1"/>
                  </a:gs>
                </a:gsLst>
                <a:lin ang="5400000" scaled="0"/>
              </a:gradFill>
            </a:endParaRPr>
          </a:p>
        </p:txBody>
      </p:sp>
      <p:grpSp>
        <p:nvGrpSpPr>
          <p:cNvPr id="42" name="Group 41"/>
          <p:cNvGrpSpPr/>
          <p:nvPr/>
        </p:nvGrpSpPr>
        <p:grpSpPr>
          <a:xfrm>
            <a:off x="9458140" y="3491873"/>
            <a:ext cx="1218892" cy="1218892"/>
            <a:chOff x="9458140" y="3491873"/>
            <a:chExt cx="1218892" cy="1218892"/>
          </a:xfrm>
        </p:grpSpPr>
        <p:sp>
          <p:nvSpPr>
            <p:cNvPr id="25" name="Oval 24"/>
            <p:cNvSpPr/>
            <p:nvPr/>
          </p:nvSpPr>
          <p:spPr bwMode="auto">
            <a:xfrm>
              <a:off x="9458140" y="3491873"/>
              <a:ext cx="1218892" cy="1218892"/>
            </a:xfrm>
            <a:prstGeom prst="ellipse">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Freeform 27"/>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tx1">
                <a:lumMod val="65000"/>
                <a:lumOff val="3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 name="TextBox 31"/>
            <p:cNvSpPr txBox="1"/>
            <p:nvPr/>
          </p:nvSpPr>
          <p:spPr>
            <a:xfrm>
              <a:off x="9468736" y="3828937"/>
              <a:ext cx="1197700"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chemeClr val="bg1"/>
                      </a:gs>
                      <a:gs pos="100000">
                        <a:schemeClr val="bg1"/>
                      </a:gs>
                    </a:gsLst>
                    <a:lin ang="5400000" scaled="0"/>
                  </a:gradFill>
                </a:rPr>
                <a:t>Serving</a:t>
              </a:r>
            </a:p>
          </p:txBody>
        </p:sp>
      </p:grpSp>
      <p:grpSp>
        <p:nvGrpSpPr>
          <p:cNvPr id="44" name="Group 43"/>
          <p:cNvGrpSpPr/>
          <p:nvPr/>
        </p:nvGrpSpPr>
        <p:grpSpPr>
          <a:xfrm>
            <a:off x="8253582" y="5098209"/>
            <a:ext cx="1315809" cy="1218892"/>
            <a:chOff x="8253582" y="5098209"/>
            <a:chExt cx="1315809" cy="1218892"/>
          </a:xfrm>
        </p:grpSpPr>
        <p:grpSp>
          <p:nvGrpSpPr>
            <p:cNvPr id="41" name="Group 40"/>
            <p:cNvGrpSpPr/>
            <p:nvPr/>
          </p:nvGrpSpPr>
          <p:grpSpPr>
            <a:xfrm>
              <a:off x="8306486" y="5098209"/>
              <a:ext cx="1218892" cy="1218892"/>
              <a:chOff x="8306486" y="5098209"/>
              <a:chExt cx="1218892" cy="1218892"/>
            </a:xfrm>
          </p:grpSpPr>
          <p:sp>
            <p:nvSpPr>
              <p:cNvPr id="9" name="Oval 8"/>
              <p:cNvSpPr/>
              <p:nvPr/>
            </p:nvSpPr>
            <p:spPr bwMode="auto">
              <a:xfrm>
                <a:off x="8306486" y="5098209"/>
                <a:ext cx="1218892" cy="1218892"/>
              </a:xfrm>
              <a:prstGeom prst="ellipse">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Freeform 28"/>
              <p:cNvSpPr/>
              <p:nvPr/>
            </p:nvSpPr>
            <p:spPr bwMode="auto">
              <a:xfrm>
                <a:off x="8306486" y="5098209"/>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tx1">
                  <a:lumMod val="65000"/>
                  <a:lumOff val="3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 name="TextBox 32"/>
            <p:cNvSpPr txBox="1"/>
            <p:nvPr/>
          </p:nvSpPr>
          <p:spPr>
            <a:xfrm>
              <a:off x="8253582" y="5435273"/>
              <a:ext cx="1315809"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chemeClr val="bg1"/>
                      </a:gs>
                      <a:gs pos="100000">
                        <a:schemeClr val="bg1"/>
                      </a:gs>
                    </a:gsLst>
                    <a:lin ang="5400000" scaled="0"/>
                  </a:gradFill>
                </a:rPr>
                <a:t>Learning</a:t>
              </a:r>
            </a:p>
          </p:txBody>
        </p:sp>
      </p:grpSp>
      <p:grpSp>
        <p:nvGrpSpPr>
          <p:cNvPr id="40" name="Group 39"/>
          <p:cNvGrpSpPr/>
          <p:nvPr/>
        </p:nvGrpSpPr>
        <p:grpSpPr>
          <a:xfrm>
            <a:off x="10609794" y="5098209"/>
            <a:ext cx="1218892" cy="1218892"/>
            <a:chOff x="10609794" y="5098209"/>
            <a:chExt cx="1218892" cy="1218892"/>
          </a:xfrm>
        </p:grpSpPr>
        <p:sp>
          <p:nvSpPr>
            <p:cNvPr id="26" name="Oval 25"/>
            <p:cNvSpPr/>
            <p:nvPr/>
          </p:nvSpPr>
          <p:spPr bwMode="auto">
            <a:xfrm>
              <a:off x="10609794" y="5098209"/>
              <a:ext cx="1218892" cy="1218892"/>
            </a:xfrm>
            <a:prstGeom prst="ellipse">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Freeform 29"/>
            <p:cNvSpPr/>
            <p:nvPr/>
          </p:nvSpPr>
          <p:spPr bwMode="auto">
            <a:xfrm>
              <a:off x="10609794" y="5098209"/>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tx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 name="TextBox 33"/>
            <p:cNvSpPr txBox="1"/>
            <p:nvPr/>
          </p:nvSpPr>
          <p:spPr>
            <a:xfrm>
              <a:off x="10667487" y="5435273"/>
              <a:ext cx="1103507"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chemeClr val="bg1"/>
                      </a:gs>
                      <a:gs pos="100000">
                        <a:schemeClr val="bg1"/>
                      </a:gs>
                    </a:gsLst>
                    <a:lin ang="5400000" scaled="0"/>
                  </a:gradFill>
                </a:rPr>
                <a:t>Selling</a:t>
              </a:r>
            </a:p>
          </p:txBody>
        </p:sp>
      </p:grpSp>
    </p:spTree>
    <p:extLst>
      <p:ext uri="{BB962C8B-B14F-4D97-AF65-F5344CB8AC3E}">
        <p14:creationId xmlns:p14="http://schemas.microsoft.com/office/powerpoint/2010/main" val="317580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 presetClass="entr" presetSubtype="0" fill="hold" nodeType="withEffect">
                                  <p:stCondLst>
                                    <p:cond delay="500"/>
                                  </p:stCondLst>
                                  <p:childTnLst>
                                    <p:set>
                                      <p:cBhvr>
                                        <p:cTn id="9" dur="1" fill="hold">
                                          <p:stCondLst>
                                            <p:cond delay="0"/>
                                          </p:stCondLst>
                                        </p:cTn>
                                        <p:tgtEl>
                                          <p:spTgt spid="42"/>
                                        </p:tgtEl>
                                        <p:attrNameLst>
                                          <p:attrName>style.visibility</p:attrName>
                                        </p:attrNameLst>
                                      </p:cBhvr>
                                      <p:to>
                                        <p:strVal val="visible"/>
                                      </p:to>
                                    </p:set>
                                  </p:childTnLst>
                                </p:cTn>
                              </p:par>
                              <p:par>
                                <p:cTn id="10" presetID="6" presetClass="emph" presetSubtype="0" accel="100000" autoRev="1" fill="hold" nodeType="withEffect">
                                  <p:stCondLst>
                                    <p:cond delay="0"/>
                                  </p:stCondLst>
                                  <p:childTnLst>
                                    <p:animScale>
                                      <p:cBhvr>
                                        <p:cTn id="11" dur="500" fill="hold"/>
                                        <p:tgtEl>
                                          <p:spTgt spid="42"/>
                                        </p:tgtEl>
                                      </p:cBhvr>
                                      <p:by x="0" y="0"/>
                                    </p:animScale>
                                  </p:childTnLst>
                                </p:cTn>
                              </p:par>
                              <p:par>
                                <p:cTn id="12" presetID="1" presetClass="entr" presetSubtype="0" fill="hold" nodeType="withEffect">
                                  <p:stCondLst>
                                    <p:cond delay="600"/>
                                  </p:stCondLst>
                                  <p:childTnLst>
                                    <p:set>
                                      <p:cBhvr>
                                        <p:cTn id="13" dur="1" fill="hold">
                                          <p:stCondLst>
                                            <p:cond delay="0"/>
                                          </p:stCondLst>
                                        </p:cTn>
                                        <p:tgtEl>
                                          <p:spTgt spid="40"/>
                                        </p:tgtEl>
                                        <p:attrNameLst>
                                          <p:attrName>style.visibility</p:attrName>
                                        </p:attrNameLst>
                                      </p:cBhvr>
                                      <p:to>
                                        <p:strVal val="visible"/>
                                      </p:to>
                                    </p:set>
                                  </p:childTnLst>
                                </p:cTn>
                              </p:par>
                              <p:par>
                                <p:cTn id="14" presetID="6" presetClass="emph" presetSubtype="0" accel="100000" autoRev="1" fill="hold" nodeType="withEffect">
                                  <p:stCondLst>
                                    <p:cond delay="100"/>
                                  </p:stCondLst>
                                  <p:childTnLst>
                                    <p:animScale>
                                      <p:cBhvr>
                                        <p:cTn id="15" dur="500" fill="hold"/>
                                        <p:tgtEl>
                                          <p:spTgt spid="40"/>
                                        </p:tgtEl>
                                      </p:cBhvr>
                                      <p:by x="0" y="0"/>
                                    </p:animScale>
                                  </p:childTnLst>
                                </p:cTn>
                              </p:par>
                              <p:par>
                                <p:cTn id="16" presetID="1" presetClass="entr" presetSubtype="0" fill="hold" nodeType="withEffect">
                                  <p:stCondLst>
                                    <p:cond delay="700"/>
                                  </p:stCondLst>
                                  <p:childTnLst>
                                    <p:set>
                                      <p:cBhvr>
                                        <p:cTn id="17" dur="1" fill="hold">
                                          <p:stCondLst>
                                            <p:cond delay="0"/>
                                          </p:stCondLst>
                                        </p:cTn>
                                        <p:tgtEl>
                                          <p:spTgt spid="44"/>
                                        </p:tgtEl>
                                        <p:attrNameLst>
                                          <p:attrName>style.visibility</p:attrName>
                                        </p:attrNameLst>
                                      </p:cBhvr>
                                      <p:to>
                                        <p:strVal val="visible"/>
                                      </p:to>
                                    </p:set>
                                  </p:childTnLst>
                                </p:cTn>
                              </p:par>
                              <p:par>
                                <p:cTn id="18" presetID="6" presetClass="emph" presetSubtype="0" accel="100000" autoRev="1" fill="hold" nodeType="withEffect">
                                  <p:stCondLst>
                                    <p:cond delay="200"/>
                                  </p:stCondLst>
                                  <p:childTnLst>
                                    <p:animScale>
                                      <p:cBhvr>
                                        <p:cTn id="19" dur="500" fill="hold"/>
                                        <p:tgtEl>
                                          <p:spTgt spid="4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95272"/>
            <a:ext cx="5514975" cy="6069354"/>
          </a:xfrm>
        </p:spPr>
        <p:txBody>
          <a:bodyPr/>
          <a:lstStyle/>
          <a:p>
            <a:pPr marL="0" indent="0">
              <a:buNone/>
            </a:pPr>
            <a:r>
              <a:rPr lang="en-US" sz="4800" dirty="0"/>
              <a:t>Your listing in the Office </a:t>
            </a:r>
            <a:r>
              <a:rPr lang="en-US" sz="4800" dirty="0" smtClean="0"/>
              <a:t>Store</a:t>
            </a:r>
          </a:p>
          <a:p>
            <a:pPr marL="0" indent="0">
              <a:spcBef>
                <a:spcPts val="2400"/>
              </a:spcBef>
              <a:buNone/>
            </a:pPr>
            <a:r>
              <a:rPr lang="en-US" sz="3200" dirty="0"/>
              <a:t>Add-in name, </a:t>
            </a:r>
            <a:r>
              <a:rPr lang="en-US" sz="3200" dirty="0" smtClean="0"/>
              <a:t>description, </a:t>
            </a:r>
            <a:br>
              <a:rPr lang="en-US" sz="3200" dirty="0" smtClean="0"/>
            </a:br>
            <a:r>
              <a:rPr lang="en-US" sz="3200" dirty="0" smtClean="0"/>
              <a:t>and </a:t>
            </a:r>
            <a:r>
              <a:rPr lang="en-US" sz="3200" dirty="0"/>
              <a:t>logo guidelines</a:t>
            </a:r>
          </a:p>
          <a:p>
            <a:pPr marL="231775" indent="-231775"/>
            <a:r>
              <a:rPr lang="en-US" sz="1600" dirty="0">
                <a:latin typeface="+mn-lt"/>
              </a:rPr>
              <a:t>Use informative titles and short descriptions</a:t>
            </a:r>
          </a:p>
          <a:p>
            <a:pPr marL="231775" indent="-231775"/>
            <a:r>
              <a:rPr lang="en-US" sz="1600" dirty="0">
                <a:latin typeface="+mn-lt"/>
              </a:rPr>
              <a:t>Avoid redundant language </a:t>
            </a:r>
          </a:p>
          <a:p>
            <a:pPr marL="231775" indent="-231775"/>
            <a:r>
              <a:rPr lang="en-US" sz="1600" dirty="0">
                <a:latin typeface="+mn-lt"/>
              </a:rPr>
              <a:t>Include differentiating keyword tags </a:t>
            </a:r>
          </a:p>
          <a:p>
            <a:pPr marL="231775" indent="-231775"/>
            <a:r>
              <a:rPr lang="en-US" sz="1600" dirty="0">
                <a:latin typeface="+mn-lt"/>
              </a:rPr>
              <a:t>See “Create effective Office Store apps and add-ins” </a:t>
            </a:r>
            <a:r>
              <a:rPr lang="en-US" sz="1600" dirty="0">
                <a:latin typeface="+mn-lt"/>
                <a:hlinkClick r:id="rId3"/>
              </a:rPr>
              <a:t>https://msdn.microsoft.com/en-us/library/jj635874 </a:t>
            </a:r>
            <a:endParaRPr lang="en-US" sz="1600" dirty="0">
              <a:latin typeface="+mn-lt"/>
            </a:endParaRPr>
          </a:p>
          <a:p>
            <a:pPr marL="0" indent="0">
              <a:spcBef>
                <a:spcPts val="2400"/>
              </a:spcBef>
              <a:buNone/>
            </a:pPr>
            <a:r>
              <a:rPr lang="en-US" sz="3200" dirty="0"/>
              <a:t>Logo tips </a:t>
            </a:r>
          </a:p>
          <a:p>
            <a:pPr marL="231775" indent="-231775"/>
            <a:r>
              <a:rPr lang="en-US" sz="1600" dirty="0">
                <a:latin typeface="+mn-lt"/>
              </a:rPr>
              <a:t>Create a descriptive identity that’s evocative of your brand or the value of your </a:t>
            </a:r>
            <a:r>
              <a:rPr lang="en-US" sz="1600" dirty="0" smtClean="0">
                <a:latin typeface="+mn-lt"/>
              </a:rPr>
              <a:t>add-in</a:t>
            </a:r>
            <a:endParaRPr lang="en-US" sz="1600" dirty="0">
              <a:latin typeface="+mn-lt"/>
            </a:endParaRPr>
          </a:p>
          <a:p>
            <a:pPr marL="231775" indent="-231775"/>
            <a:r>
              <a:rPr lang="en-US" sz="1600" dirty="0">
                <a:latin typeface="+mn-lt"/>
              </a:rPr>
              <a:t>Avoid overly busy or hard to read icons  </a:t>
            </a:r>
          </a:p>
          <a:p>
            <a:pPr marL="231775" indent="-231775"/>
            <a:r>
              <a:rPr lang="en-US" sz="1600" dirty="0">
                <a:latin typeface="+mn-lt"/>
              </a:rPr>
              <a:t>Check for potential trademark infringement</a:t>
            </a:r>
          </a:p>
          <a:p>
            <a:pPr marL="231775" indent="-231775"/>
            <a:r>
              <a:rPr lang="en-US" sz="1600" dirty="0">
                <a:latin typeface="+mn-lt"/>
              </a:rPr>
              <a:t>Follow size guidelines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438" y="3532726"/>
            <a:ext cx="2823226" cy="282322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5438" y="481009"/>
            <a:ext cx="2823226" cy="2823226"/>
          </a:xfrm>
          <a:prstGeom prst="rect">
            <a:avLst/>
          </a:prstGeom>
        </p:spPr>
      </p:pic>
      <p:grpSp>
        <p:nvGrpSpPr>
          <p:cNvPr id="22" name="Group 21"/>
          <p:cNvGrpSpPr/>
          <p:nvPr/>
        </p:nvGrpSpPr>
        <p:grpSpPr>
          <a:xfrm>
            <a:off x="9766776" y="1516217"/>
            <a:ext cx="1218892" cy="1218892"/>
            <a:chOff x="9766776" y="2874226"/>
            <a:chExt cx="1218892" cy="1218892"/>
          </a:xfrm>
        </p:grpSpPr>
        <p:grpSp>
          <p:nvGrpSpPr>
            <p:cNvPr id="18" name="Group 17"/>
            <p:cNvGrpSpPr/>
            <p:nvPr/>
          </p:nvGrpSpPr>
          <p:grpSpPr>
            <a:xfrm>
              <a:off x="9766776" y="2874226"/>
              <a:ext cx="1218892" cy="1218892"/>
              <a:chOff x="9458140" y="3491873"/>
              <a:chExt cx="1218892" cy="1218892"/>
            </a:xfrm>
          </p:grpSpPr>
          <p:sp>
            <p:nvSpPr>
              <p:cNvPr id="19" name="Oval 18"/>
              <p:cNvSpPr/>
              <p:nvPr/>
            </p:nvSpPr>
            <p:spPr bwMode="auto">
              <a:xfrm>
                <a:off x="9458140" y="3491873"/>
                <a:ext cx="1218892" cy="1218892"/>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19"/>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TextBox 20"/>
              <p:cNvSpPr txBox="1"/>
              <p:nvPr/>
            </p:nvSpPr>
            <p:spPr>
              <a:xfrm>
                <a:off x="9710597" y="4036098"/>
                <a:ext cx="713978"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chemeClr val="tx1"/>
                        </a:gs>
                        <a:gs pos="100000">
                          <a:schemeClr val="tx1"/>
                        </a:gs>
                      </a:gsLst>
                      <a:lin ang="5400000" scaled="0"/>
                    </a:gradFill>
                  </a:rPr>
                  <a:t>DO</a:t>
                </a:r>
              </a:p>
            </p:txBody>
          </p:sp>
        </p:grpSp>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147622" y="3059949"/>
              <a:ext cx="457200" cy="457200"/>
            </a:xfrm>
            <a:prstGeom prst="rect">
              <a:avLst/>
            </a:prstGeom>
          </p:spPr>
        </p:pic>
      </p:grpSp>
      <p:grpSp>
        <p:nvGrpSpPr>
          <p:cNvPr id="33" name="Group 32"/>
          <p:cNvGrpSpPr/>
          <p:nvPr/>
        </p:nvGrpSpPr>
        <p:grpSpPr>
          <a:xfrm>
            <a:off x="9766776" y="4334893"/>
            <a:ext cx="1218892" cy="1218892"/>
            <a:chOff x="10760383" y="3127459"/>
            <a:chExt cx="1218892" cy="1218892"/>
          </a:xfrm>
        </p:grpSpPr>
        <p:grpSp>
          <p:nvGrpSpPr>
            <p:cNvPr id="24" name="Group 23"/>
            <p:cNvGrpSpPr/>
            <p:nvPr/>
          </p:nvGrpSpPr>
          <p:grpSpPr>
            <a:xfrm>
              <a:off x="10760383" y="3127459"/>
              <a:ext cx="1218892" cy="1218892"/>
              <a:chOff x="9458140" y="3491873"/>
              <a:chExt cx="1218892" cy="1218892"/>
            </a:xfrm>
          </p:grpSpPr>
          <p:sp>
            <p:nvSpPr>
              <p:cNvPr id="26" name="Oval 25"/>
              <p:cNvSpPr/>
              <p:nvPr/>
            </p:nvSpPr>
            <p:spPr bwMode="auto">
              <a:xfrm>
                <a:off x="9458140" y="3491873"/>
                <a:ext cx="1218892" cy="1218892"/>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Freeform 26"/>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chemeClr val="accent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TextBox 27"/>
              <p:cNvSpPr txBox="1"/>
              <p:nvPr/>
            </p:nvSpPr>
            <p:spPr>
              <a:xfrm>
                <a:off x="9513620" y="4036098"/>
                <a:ext cx="1107932"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chemeClr val="tx1"/>
                        </a:gs>
                        <a:gs pos="100000">
                          <a:schemeClr val="tx1"/>
                        </a:gs>
                      </a:gsLst>
                      <a:lin ang="5400000" scaled="0"/>
                    </a:gradFill>
                  </a:rPr>
                  <a:t>DON’T</a:t>
                </a:r>
              </a:p>
            </p:txBody>
          </p:sp>
        </p:grpSp>
        <p:sp>
          <p:nvSpPr>
            <p:cNvPr id="32" name="Freeform 5"/>
            <p:cNvSpPr>
              <a:spLocks noEditPoints="1"/>
            </p:cNvSpPr>
            <p:nvPr/>
          </p:nvSpPr>
          <p:spPr bwMode="auto">
            <a:xfrm>
              <a:off x="11185123" y="3347346"/>
              <a:ext cx="369412" cy="370759"/>
            </a:xfrm>
            <a:custGeom>
              <a:avLst/>
              <a:gdLst>
                <a:gd name="T0" fmla="*/ 1377 w 2086"/>
                <a:gd name="T1" fmla="*/ 1480 h 2094"/>
                <a:gd name="T2" fmla="*/ 1043 w 2086"/>
                <a:gd name="T3" fmla="*/ 1159 h 2094"/>
                <a:gd name="T4" fmla="*/ 723 w 2086"/>
                <a:gd name="T5" fmla="*/ 1480 h 2094"/>
                <a:gd name="T6" fmla="*/ 612 w 2086"/>
                <a:gd name="T7" fmla="*/ 1368 h 2094"/>
                <a:gd name="T8" fmla="*/ 932 w 2086"/>
                <a:gd name="T9" fmla="*/ 1047 h 2094"/>
                <a:gd name="T10" fmla="*/ 612 w 2086"/>
                <a:gd name="T11" fmla="*/ 712 h 2094"/>
                <a:gd name="T12" fmla="*/ 723 w 2086"/>
                <a:gd name="T13" fmla="*/ 600 h 2094"/>
                <a:gd name="T14" fmla="*/ 1043 w 2086"/>
                <a:gd name="T15" fmla="*/ 922 h 2094"/>
                <a:gd name="T16" fmla="*/ 1363 w 2086"/>
                <a:gd name="T17" fmla="*/ 600 h 2094"/>
                <a:gd name="T18" fmla="*/ 1488 w 2086"/>
                <a:gd name="T19" fmla="*/ 726 h 2094"/>
                <a:gd name="T20" fmla="*/ 1168 w 2086"/>
                <a:gd name="T21" fmla="*/ 1047 h 2094"/>
                <a:gd name="T22" fmla="*/ 1488 w 2086"/>
                <a:gd name="T23" fmla="*/ 1368 h 2094"/>
                <a:gd name="T24" fmla="*/ 1377 w 2086"/>
                <a:gd name="T25" fmla="*/ 1480 h 2094"/>
                <a:gd name="T26" fmla="*/ 1377 w 2086"/>
                <a:gd name="T27" fmla="*/ 1480 h 2094"/>
                <a:gd name="T28" fmla="*/ 2086 w 2086"/>
                <a:gd name="T29" fmla="*/ 1047 h 2094"/>
                <a:gd name="T30" fmla="*/ 1043 w 2086"/>
                <a:gd name="T31" fmla="*/ 0 h 2094"/>
                <a:gd name="T32" fmla="*/ 0 w 2086"/>
                <a:gd name="T33" fmla="*/ 1047 h 2094"/>
                <a:gd name="T34" fmla="*/ 1043 w 2086"/>
                <a:gd name="T35" fmla="*/ 2094 h 2094"/>
                <a:gd name="T36" fmla="*/ 2086 w 2086"/>
                <a:gd name="T37" fmla="*/ 1047 h 2094"/>
                <a:gd name="T38" fmla="*/ 1961 w 2086"/>
                <a:gd name="T39" fmla="*/ 1047 h 2094"/>
                <a:gd name="T40" fmla="*/ 1043 w 2086"/>
                <a:gd name="T41" fmla="*/ 1955 h 2094"/>
                <a:gd name="T42" fmla="*/ 139 w 2086"/>
                <a:gd name="T43" fmla="*/ 1047 h 2094"/>
                <a:gd name="T44" fmla="*/ 1043 w 2086"/>
                <a:gd name="T45" fmla="*/ 126 h 2094"/>
                <a:gd name="T46" fmla="*/ 1961 w 2086"/>
                <a:gd name="T47" fmla="*/ 1047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86" h="2094">
                  <a:moveTo>
                    <a:pt x="1377" y="1480"/>
                  </a:moveTo>
                  <a:cubicBezTo>
                    <a:pt x="1043" y="1159"/>
                    <a:pt x="1043" y="1159"/>
                    <a:pt x="1043" y="1159"/>
                  </a:cubicBezTo>
                  <a:cubicBezTo>
                    <a:pt x="723" y="1480"/>
                    <a:pt x="723" y="1480"/>
                    <a:pt x="723" y="1480"/>
                  </a:cubicBezTo>
                  <a:cubicBezTo>
                    <a:pt x="612" y="1368"/>
                    <a:pt x="612" y="1368"/>
                    <a:pt x="612" y="1368"/>
                  </a:cubicBezTo>
                  <a:cubicBezTo>
                    <a:pt x="932" y="1047"/>
                    <a:pt x="932" y="1047"/>
                    <a:pt x="932" y="1047"/>
                  </a:cubicBezTo>
                  <a:cubicBezTo>
                    <a:pt x="612" y="712"/>
                    <a:pt x="612" y="712"/>
                    <a:pt x="612" y="712"/>
                  </a:cubicBezTo>
                  <a:cubicBezTo>
                    <a:pt x="723" y="600"/>
                    <a:pt x="723" y="600"/>
                    <a:pt x="723" y="600"/>
                  </a:cubicBezTo>
                  <a:cubicBezTo>
                    <a:pt x="1043" y="922"/>
                    <a:pt x="1043" y="922"/>
                    <a:pt x="1043" y="922"/>
                  </a:cubicBezTo>
                  <a:cubicBezTo>
                    <a:pt x="1363" y="600"/>
                    <a:pt x="1363" y="600"/>
                    <a:pt x="1363" y="600"/>
                  </a:cubicBezTo>
                  <a:cubicBezTo>
                    <a:pt x="1488" y="726"/>
                    <a:pt x="1488" y="726"/>
                    <a:pt x="1488" y="726"/>
                  </a:cubicBezTo>
                  <a:cubicBezTo>
                    <a:pt x="1168" y="1047"/>
                    <a:pt x="1168" y="1047"/>
                    <a:pt x="1168" y="1047"/>
                  </a:cubicBezTo>
                  <a:cubicBezTo>
                    <a:pt x="1488" y="1368"/>
                    <a:pt x="1488" y="1368"/>
                    <a:pt x="1488" y="1368"/>
                  </a:cubicBezTo>
                  <a:cubicBezTo>
                    <a:pt x="1377" y="1480"/>
                    <a:pt x="1377" y="1480"/>
                    <a:pt x="1377" y="1480"/>
                  </a:cubicBezTo>
                  <a:cubicBezTo>
                    <a:pt x="1377" y="1480"/>
                    <a:pt x="1377" y="1480"/>
                    <a:pt x="1377" y="1480"/>
                  </a:cubicBezTo>
                  <a:close/>
                  <a:moveTo>
                    <a:pt x="2086" y="1047"/>
                  </a:moveTo>
                  <a:cubicBezTo>
                    <a:pt x="2086" y="461"/>
                    <a:pt x="1627" y="0"/>
                    <a:pt x="1043" y="0"/>
                  </a:cubicBezTo>
                  <a:cubicBezTo>
                    <a:pt x="473" y="0"/>
                    <a:pt x="0" y="461"/>
                    <a:pt x="0" y="1047"/>
                  </a:cubicBezTo>
                  <a:cubicBezTo>
                    <a:pt x="0" y="1620"/>
                    <a:pt x="473" y="2094"/>
                    <a:pt x="1043" y="2094"/>
                  </a:cubicBezTo>
                  <a:cubicBezTo>
                    <a:pt x="1627" y="2094"/>
                    <a:pt x="2086" y="1620"/>
                    <a:pt x="2086" y="1047"/>
                  </a:cubicBezTo>
                  <a:close/>
                  <a:moveTo>
                    <a:pt x="1961" y="1047"/>
                  </a:moveTo>
                  <a:cubicBezTo>
                    <a:pt x="1961" y="1550"/>
                    <a:pt x="1544" y="1955"/>
                    <a:pt x="1043" y="1955"/>
                  </a:cubicBezTo>
                  <a:cubicBezTo>
                    <a:pt x="543" y="1955"/>
                    <a:pt x="139" y="1550"/>
                    <a:pt x="139" y="1047"/>
                  </a:cubicBezTo>
                  <a:cubicBezTo>
                    <a:pt x="139" y="531"/>
                    <a:pt x="543" y="126"/>
                    <a:pt x="1043" y="126"/>
                  </a:cubicBezTo>
                  <a:cubicBezTo>
                    <a:pt x="1544" y="126"/>
                    <a:pt x="1961" y="531"/>
                    <a:pt x="1961" y="10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45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a consistent visual identity (logo)</a:t>
            </a:r>
            <a:endParaRPr lang="en-US" dirty="0"/>
          </a:p>
        </p:txBody>
      </p:sp>
      <p:pic>
        <p:nvPicPr>
          <p:cNvPr id="8"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71301" t="49336" r="21090" b="29771"/>
          <a:stretch/>
        </p:blipFill>
        <p:spPr>
          <a:xfrm>
            <a:off x="9576677" y="3747130"/>
            <a:ext cx="1423165" cy="1287037"/>
          </a:xfrm>
          <a:prstGeom prst="rect">
            <a:avLst/>
          </a:prstGeom>
        </p:spPr>
      </p:pic>
      <p:sp>
        <p:nvSpPr>
          <p:cNvPr id="34" name="Text Placeholder 4"/>
          <p:cNvSpPr txBox="1">
            <a:spLocks/>
          </p:cNvSpPr>
          <p:nvPr/>
        </p:nvSpPr>
        <p:spPr>
          <a:xfrm>
            <a:off x="1526646" y="2009913"/>
            <a:ext cx="7891993" cy="1253331"/>
          </a:xfrm>
          <a:prstGeom prst="rect">
            <a:avLst/>
          </a:prstGeom>
          <a:noFill/>
        </p:spPr>
        <p:txBody>
          <a:bodyPr wrap="none" lIns="182880" tIns="146304" rIns="182880" bIns="146304"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rgbClr val="000000"/>
                    </a:gs>
                    <a:gs pos="28000">
                      <a:srgbClr val="000000"/>
                    </a:gs>
                  </a:gsLst>
                  <a:lin ang="5400000" scaled="0"/>
                </a:gradFill>
                <a:latin typeface="Segoe UI Light"/>
              </a:rPr>
              <a:t>Communicate the problem your add-in solves</a:t>
            </a:r>
          </a:p>
          <a:p>
            <a:pPr>
              <a:lnSpc>
                <a:spcPct val="100000"/>
              </a:lnSpc>
              <a:spcBef>
                <a:spcPts val="0"/>
              </a:spcBef>
              <a:buSzTx/>
            </a:pPr>
            <a:r>
              <a:rPr lang="en-US" sz="1800" dirty="0" smtClean="0">
                <a:gradFill>
                  <a:gsLst>
                    <a:gs pos="5417">
                      <a:srgbClr val="000000"/>
                    </a:gs>
                    <a:gs pos="28000">
                      <a:srgbClr val="000000"/>
                    </a:gs>
                  </a:gsLst>
                  <a:lin ang="5400000" scaled="0"/>
                </a:gradFill>
                <a:latin typeface="Segoe UI"/>
              </a:rPr>
              <a:t>This add-in makes charts. Excel green also suggests </a:t>
            </a:r>
            <a:br>
              <a:rPr lang="en-US" sz="1800" dirty="0" smtClean="0">
                <a:gradFill>
                  <a:gsLst>
                    <a:gs pos="5417">
                      <a:srgbClr val="000000"/>
                    </a:gs>
                    <a:gs pos="28000">
                      <a:srgbClr val="000000"/>
                    </a:gs>
                  </a:gsLst>
                  <a:lin ang="5400000" scaled="0"/>
                </a:gradFill>
                <a:latin typeface="Segoe UI"/>
              </a:rPr>
            </a:br>
            <a:r>
              <a:rPr lang="en-US" sz="1800" dirty="0" smtClean="0">
                <a:gradFill>
                  <a:gsLst>
                    <a:gs pos="5417">
                      <a:srgbClr val="000000"/>
                    </a:gs>
                    <a:gs pos="28000">
                      <a:srgbClr val="000000"/>
                    </a:gs>
                  </a:gsLst>
                  <a:lin ang="5400000" scaled="0"/>
                </a:gradFill>
                <a:latin typeface="Segoe UI"/>
              </a:rPr>
              <a:t>the Office program it works with</a:t>
            </a:r>
            <a:endParaRPr lang="en-US" sz="1800" dirty="0">
              <a:gradFill>
                <a:gsLst>
                  <a:gs pos="5417">
                    <a:srgbClr val="000000"/>
                  </a:gs>
                  <a:gs pos="28000">
                    <a:srgbClr val="000000"/>
                  </a:gs>
                </a:gsLst>
                <a:lin ang="5400000" scaled="0"/>
              </a:gradFill>
              <a:latin typeface="Segoe UI"/>
            </a:endParaRP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21135" t="49463" r="71422" b="28137"/>
          <a:stretch/>
        </p:blipFill>
        <p:spPr>
          <a:xfrm>
            <a:off x="9656038" y="2009913"/>
            <a:ext cx="1264444" cy="1253331"/>
          </a:xfrm>
          <a:prstGeom prst="rect">
            <a:avLst/>
          </a:prstGeom>
        </p:spPr>
      </p:pic>
      <p:grpSp>
        <p:nvGrpSpPr>
          <p:cNvPr id="22" name="Group 21"/>
          <p:cNvGrpSpPr/>
          <p:nvPr/>
        </p:nvGrpSpPr>
        <p:grpSpPr>
          <a:xfrm>
            <a:off x="436563" y="2136827"/>
            <a:ext cx="999503" cy="999503"/>
            <a:chOff x="9766776" y="2874226"/>
            <a:chExt cx="1218892" cy="1218892"/>
          </a:xfrm>
        </p:grpSpPr>
        <p:grpSp>
          <p:nvGrpSpPr>
            <p:cNvPr id="23" name="Group 22"/>
            <p:cNvGrpSpPr/>
            <p:nvPr/>
          </p:nvGrpSpPr>
          <p:grpSpPr>
            <a:xfrm>
              <a:off x="9766776" y="2874226"/>
              <a:ext cx="1218892" cy="1218892"/>
              <a:chOff x="9458140" y="3491873"/>
              <a:chExt cx="1218892" cy="1218892"/>
            </a:xfrm>
          </p:grpSpPr>
          <p:sp>
            <p:nvSpPr>
              <p:cNvPr id="25" name="Oval 24"/>
              <p:cNvSpPr/>
              <p:nvPr/>
            </p:nvSpPr>
            <p:spPr bwMode="auto">
              <a:xfrm>
                <a:off x="9458140" y="3491873"/>
                <a:ext cx="1218892" cy="1218892"/>
              </a:xfrm>
              <a:prstGeom prst="ellipse">
                <a:avLst/>
              </a:prstGeom>
              <a:solidFill>
                <a:srgbClr val="107C1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Freeform 25"/>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107C1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 name="TextBox 26"/>
              <p:cNvSpPr txBox="1"/>
              <p:nvPr/>
            </p:nvSpPr>
            <p:spPr>
              <a:xfrm>
                <a:off x="9655697" y="4036098"/>
                <a:ext cx="823778" cy="630560"/>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a:t>
                </a:r>
              </a:p>
            </p:txBody>
          </p:sp>
        </p:gr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147622" y="3059949"/>
              <a:ext cx="457200" cy="457200"/>
            </a:xfrm>
            <a:prstGeom prst="rect">
              <a:avLst/>
            </a:prstGeom>
          </p:spPr>
        </p:pic>
      </p:grpSp>
      <p:sp>
        <p:nvSpPr>
          <p:cNvPr id="35" name="Text Placeholder 4"/>
          <p:cNvSpPr txBox="1">
            <a:spLocks/>
          </p:cNvSpPr>
          <p:nvPr/>
        </p:nvSpPr>
        <p:spPr>
          <a:xfrm>
            <a:off x="1526647" y="3763983"/>
            <a:ext cx="7891992" cy="1253331"/>
          </a:xfrm>
          <a:prstGeom prst="rect">
            <a:avLst/>
          </a:prstGeom>
          <a:noFill/>
        </p:spPr>
        <p:txBody>
          <a:bodyPr wrap="none" lIns="182880" tIns="146304" rIns="182880" bIns="146304"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rgbClr val="000000"/>
                    </a:gs>
                    <a:gs pos="28000">
                      <a:srgbClr val="000000"/>
                    </a:gs>
                  </a:gsLst>
                  <a:lin ang="5400000" scaled="0"/>
                </a:gradFill>
                <a:latin typeface="Segoe UI Light"/>
              </a:rPr>
              <a:t>Rely too heavily on a company brand</a:t>
            </a:r>
          </a:p>
          <a:p>
            <a:pPr>
              <a:lnSpc>
                <a:spcPct val="100000"/>
              </a:lnSpc>
              <a:spcBef>
                <a:spcPts val="0"/>
              </a:spcBef>
              <a:buSzTx/>
            </a:pPr>
            <a:r>
              <a:rPr lang="en-US" sz="1800" dirty="0" smtClean="0">
                <a:gradFill>
                  <a:gsLst>
                    <a:gs pos="5417">
                      <a:srgbClr val="000000"/>
                    </a:gs>
                    <a:gs pos="28000">
                      <a:srgbClr val="000000"/>
                    </a:gs>
                  </a:gsLst>
                  <a:lin ang="5400000" scaled="0"/>
                </a:gradFill>
                <a:latin typeface="Segoe UI"/>
              </a:rPr>
              <a:t>It’s hard to tell what this add-in does</a:t>
            </a:r>
            <a:endParaRPr lang="en-US" sz="1800" dirty="0">
              <a:gradFill>
                <a:gsLst>
                  <a:gs pos="5417">
                    <a:srgbClr val="000000"/>
                  </a:gs>
                  <a:gs pos="28000">
                    <a:srgbClr val="000000"/>
                  </a:gs>
                </a:gsLst>
                <a:lin ang="5400000" scaled="0"/>
              </a:gradFill>
              <a:latin typeface="Segoe UI"/>
            </a:endParaRPr>
          </a:p>
        </p:txBody>
      </p:sp>
      <p:grpSp>
        <p:nvGrpSpPr>
          <p:cNvPr id="28" name="Group 27"/>
          <p:cNvGrpSpPr/>
          <p:nvPr/>
        </p:nvGrpSpPr>
        <p:grpSpPr>
          <a:xfrm>
            <a:off x="426489" y="3889540"/>
            <a:ext cx="1016945" cy="1002216"/>
            <a:chOff x="10751427" y="3127459"/>
            <a:chExt cx="1236805" cy="1218892"/>
          </a:xfrm>
        </p:grpSpPr>
        <p:grpSp>
          <p:nvGrpSpPr>
            <p:cNvPr id="29" name="Group 28"/>
            <p:cNvGrpSpPr/>
            <p:nvPr/>
          </p:nvGrpSpPr>
          <p:grpSpPr>
            <a:xfrm>
              <a:off x="10751427" y="3127459"/>
              <a:ext cx="1236805" cy="1218892"/>
              <a:chOff x="9449184" y="3491873"/>
              <a:chExt cx="1236805" cy="1218892"/>
            </a:xfrm>
          </p:grpSpPr>
          <p:sp>
            <p:nvSpPr>
              <p:cNvPr id="31" name="Oval 30"/>
              <p:cNvSpPr/>
              <p:nvPr/>
            </p:nvSpPr>
            <p:spPr bwMode="auto">
              <a:xfrm>
                <a:off x="9458140" y="3491873"/>
                <a:ext cx="1218892" cy="1218892"/>
              </a:xfrm>
              <a:prstGeom prst="ellipse">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Freeform 31"/>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D83B01">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3" name="TextBox 32"/>
              <p:cNvSpPr txBox="1"/>
              <p:nvPr/>
            </p:nvSpPr>
            <p:spPr>
              <a:xfrm>
                <a:off x="9449184" y="4036098"/>
                <a:ext cx="1236805" cy="628853"/>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DON’T</a:t>
                </a:r>
              </a:p>
            </p:txBody>
          </p:sp>
        </p:grpSp>
        <p:sp>
          <p:nvSpPr>
            <p:cNvPr id="30" name="Freeform 5"/>
            <p:cNvSpPr>
              <a:spLocks noEditPoints="1"/>
            </p:cNvSpPr>
            <p:nvPr/>
          </p:nvSpPr>
          <p:spPr bwMode="auto">
            <a:xfrm>
              <a:off x="11185123" y="3347346"/>
              <a:ext cx="369412" cy="370759"/>
            </a:xfrm>
            <a:custGeom>
              <a:avLst/>
              <a:gdLst>
                <a:gd name="T0" fmla="*/ 1377 w 2086"/>
                <a:gd name="T1" fmla="*/ 1480 h 2094"/>
                <a:gd name="T2" fmla="*/ 1043 w 2086"/>
                <a:gd name="T3" fmla="*/ 1159 h 2094"/>
                <a:gd name="T4" fmla="*/ 723 w 2086"/>
                <a:gd name="T5" fmla="*/ 1480 h 2094"/>
                <a:gd name="T6" fmla="*/ 612 w 2086"/>
                <a:gd name="T7" fmla="*/ 1368 h 2094"/>
                <a:gd name="T8" fmla="*/ 932 w 2086"/>
                <a:gd name="T9" fmla="*/ 1047 h 2094"/>
                <a:gd name="T10" fmla="*/ 612 w 2086"/>
                <a:gd name="T11" fmla="*/ 712 h 2094"/>
                <a:gd name="T12" fmla="*/ 723 w 2086"/>
                <a:gd name="T13" fmla="*/ 600 h 2094"/>
                <a:gd name="T14" fmla="*/ 1043 w 2086"/>
                <a:gd name="T15" fmla="*/ 922 h 2094"/>
                <a:gd name="T16" fmla="*/ 1363 w 2086"/>
                <a:gd name="T17" fmla="*/ 600 h 2094"/>
                <a:gd name="T18" fmla="*/ 1488 w 2086"/>
                <a:gd name="T19" fmla="*/ 726 h 2094"/>
                <a:gd name="T20" fmla="*/ 1168 w 2086"/>
                <a:gd name="T21" fmla="*/ 1047 h 2094"/>
                <a:gd name="T22" fmla="*/ 1488 w 2086"/>
                <a:gd name="T23" fmla="*/ 1368 h 2094"/>
                <a:gd name="T24" fmla="*/ 1377 w 2086"/>
                <a:gd name="T25" fmla="*/ 1480 h 2094"/>
                <a:gd name="T26" fmla="*/ 1377 w 2086"/>
                <a:gd name="T27" fmla="*/ 1480 h 2094"/>
                <a:gd name="T28" fmla="*/ 2086 w 2086"/>
                <a:gd name="T29" fmla="*/ 1047 h 2094"/>
                <a:gd name="T30" fmla="*/ 1043 w 2086"/>
                <a:gd name="T31" fmla="*/ 0 h 2094"/>
                <a:gd name="T32" fmla="*/ 0 w 2086"/>
                <a:gd name="T33" fmla="*/ 1047 h 2094"/>
                <a:gd name="T34" fmla="*/ 1043 w 2086"/>
                <a:gd name="T35" fmla="*/ 2094 h 2094"/>
                <a:gd name="T36" fmla="*/ 2086 w 2086"/>
                <a:gd name="T37" fmla="*/ 1047 h 2094"/>
                <a:gd name="T38" fmla="*/ 1961 w 2086"/>
                <a:gd name="T39" fmla="*/ 1047 h 2094"/>
                <a:gd name="T40" fmla="*/ 1043 w 2086"/>
                <a:gd name="T41" fmla="*/ 1955 h 2094"/>
                <a:gd name="T42" fmla="*/ 139 w 2086"/>
                <a:gd name="T43" fmla="*/ 1047 h 2094"/>
                <a:gd name="T44" fmla="*/ 1043 w 2086"/>
                <a:gd name="T45" fmla="*/ 126 h 2094"/>
                <a:gd name="T46" fmla="*/ 1961 w 2086"/>
                <a:gd name="T47" fmla="*/ 1047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86" h="2094">
                  <a:moveTo>
                    <a:pt x="1377" y="1480"/>
                  </a:moveTo>
                  <a:cubicBezTo>
                    <a:pt x="1043" y="1159"/>
                    <a:pt x="1043" y="1159"/>
                    <a:pt x="1043" y="1159"/>
                  </a:cubicBezTo>
                  <a:cubicBezTo>
                    <a:pt x="723" y="1480"/>
                    <a:pt x="723" y="1480"/>
                    <a:pt x="723" y="1480"/>
                  </a:cubicBezTo>
                  <a:cubicBezTo>
                    <a:pt x="612" y="1368"/>
                    <a:pt x="612" y="1368"/>
                    <a:pt x="612" y="1368"/>
                  </a:cubicBezTo>
                  <a:cubicBezTo>
                    <a:pt x="932" y="1047"/>
                    <a:pt x="932" y="1047"/>
                    <a:pt x="932" y="1047"/>
                  </a:cubicBezTo>
                  <a:cubicBezTo>
                    <a:pt x="612" y="712"/>
                    <a:pt x="612" y="712"/>
                    <a:pt x="612" y="712"/>
                  </a:cubicBezTo>
                  <a:cubicBezTo>
                    <a:pt x="723" y="600"/>
                    <a:pt x="723" y="600"/>
                    <a:pt x="723" y="600"/>
                  </a:cubicBezTo>
                  <a:cubicBezTo>
                    <a:pt x="1043" y="922"/>
                    <a:pt x="1043" y="922"/>
                    <a:pt x="1043" y="922"/>
                  </a:cubicBezTo>
                  <a:cubicBezTo>
                    <a:pt x="1363" y="600"/>
                    <a:pt x="1363" y="600"/>
                    <a:pt x="1363" y="600"/>
                  </a:cubicBezTo>
                  <a:cubicBezTo>
                    <a:pt x="1488" y="726"/>
                    <a:pt x="1488" y="726"/>
                    <a:pt x="1488" y="726"/>
                  </a:cubicBezTo>
                  <a:cubicBezTo>
                    <a:pt x="1168" y="1047"/>
                    <a:pt x="1168" y="1047"/>
                    <a:pt x="1168" y="1047"/>
                  </a:cubicBezTo>
                  <a:cubicBezTo>
                    <a:pt x="1488" y="1368"/>
                    <a:pt x="1488" y="1368"/>
                    <a:pt x="1488" y="1368"/>
                  </a:cubicBezTo>
                  <a:cubicBezTo>
                    <a:pt x="1377" y="1480"/>
                    <a:pt x="1377" y="1480"/>
                    <a:pt x="1377" y="1480"/>
                  </a:cubicBezTo>
                  <a:cubicBezTo>
                    <a:pt x="1377" y="1480"/>
                    <a:pt x="1377" y="1480"/>
                    <a:pt x="1377" y="1480"/>
                  </a:cubicBezTo>
                  <a:close/>
                  <a:moveTo>
                    <a:pt x="2086" y="1047"/>
                  </a:moveTo>
                  <a:cubicBezTo>
                    <a:pt x="2086" y="461"/>
                    <a:pt x="1627" y="0"/>
                    <a:pt x="1043" y="0"/>
                  </a:cubicBezTo>
                  <a:cubicBezTo>
                    <a:pt x="473" y="0"/>
                    <a:pt x="0" y="461"/>
                    <a:pt x="0" y="1047"/>
                  </a:cubicBezTo>
                  <a:cubicBezTo>
                    <a:pt x="0" y="1620"/>
                    <a:pt x="473" y="2094"/>
                    <a:pt x="1043" y="2094"/>
                  </a:cubicBezTo>
                  <a:cubicBezTo>
                    <a:pt x="1627" y="2094"/>
                    <a:pt x="2086" y="1620"/>
                    <a:pt x="2086" y="1047"/>
                  </a:cubicBezTo>
                  <a:close/>
                  <a:moveTo>
                    <a:pt x="1961" y="1047"/>
                  </a:moveTo>
                  <a:cubicBezTo>
                    <a:pt x="1961" y="1550"/>
                    <a:pt x="1544" y="1955"/>
                    <a:pt x="1043" y="1955"/>
                  </a:cubicBezTo>
                  <a:cubicBezTo>
                    <a:pt x="543" y="1955"/>
                    <a:pt x="139" y="1550"/>
                    <a:pt x="139" y="1047"/>
                  </a:cubicBezTo>
                  <a:cubicBezTo>
                    <a:pt x="139" y="531"/>
                    <a:pt x="543" y="126"/>
                    <a:pt x="1043" y="126"/>
                  </a:cubicBezTo>
                  <a:cubicBezTo>
                    <a:pt x="1544" y="126"/>
                    <a:pt x="1961" y="531"/>
                    <a:pt x="1961" y="104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endParaRPr>
            </a:p>
          </p:txBody>
        </p:sp>
      </p:grpSp>
      <p:sp>
        <p:nvSpPr>
          <p:cNvPr id="36" name="Freeform 35"/>
          <p:cNvSpPr/>
          <p:nvPr/>
        </p:nvSpPr>
        <p:spPr bwMode="auto">
          <a:xfrm>
            <a:off x="439838" y="3495554"/>
            <a:ext cx="11528385" cy="0"/>
          </a:xfrm>
          <a:custGeom>
            <a:avLst/>
            <a:gdLst>
              <a:gd name="connsiteX0" fmla="*/ 0 w 11528385"/>
              <a:gd name="connsiteY0" fmla="*/ 0 h 0"/>
              <a:gd name="connsiteX1" fmla="*/ 11528385 w 11528385"/>
              <a:gd name="connsiteY1" fmla="*/ 0 h 0"/>
            </a:gdLst>
            <a:ahLst/>
            <a:cxnLst>
              <a:cxn ang="0">
                <a:pos x="connsiteX0" y="connsiteY0"/>
              </a:cxn>
              <a:cxn ang="0">
                <a:pos x="connsiteX1" y="connsiteY1"/>
              </a:cxn>
            </a:cxnLst>
            <a:rect l="l" t="t" r="r" b="b"/>
            <a:pathLst>
              <a:path w="11528385">
                <a:moveTo>
                  <a:pt x="0" y="0"/>
                </a:moveTo>
                <a:lnTo>
                  <a:pt x="11528385" y="0"/>
                </a:lnTo>
              </a:path>
            </a:pathLst>
          </a:custGeom>
          <a:noFill/>
          <a:ln w="25400">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1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0800074" y="270191"/>
            <a:ext cx="999503" cy="999503"/>
            <a:chOff x="9766776" y="2874226"/>
            <a:chExt cx="1218892" cy="1218892"/>
          </a:xfrm>
        </p:grpSpPr>
        <p:grpSp>
          <p:nvGrpSpPr>
            <p:cNvPr id="27" name="Group 26"/>
            <p:cNvGrpSpPr/>
            <p:nvPr/>
          </p:nvGrpSpPr>
          <p:grpSpPr>
            <a:xfrm>
              <a:off x="9766776" y="2874226"/>
              <a:ext cx="1218892" cy="1218892"/>
              <a:chOff x="9458140" y="3491873"/>
              <a:chExt cx="1218892" cy="1218892"/>
            </a:xfrm>
          </p:grpSpPr>
          <p:sp>
            <p:nvSpPr>
              <p:cNvPr id="29" name="Oval 28"/>
              <p:cNvSpPr/>
              <p:nvPr/>
            </p:nvSpPr>
            <p:spPr bwMode="auto">
              <a:xfrm>
                <a:off x="9458140" y="3491873"/>
                <a:ext cx="1218892" cy="1218892"/>
              </a:xfrm>
              <a:prstGeom prst="ellipse">
                <a:avLst/>
              </a:prstGeom>
              <a:solidFill>
                <a:srgbClr val="107C1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Freeform 29"/>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107C1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TextBox 30"/>
              <p:cNvSpPr txBox="1"/>
              <p:nvPr/>
            </p:nvSpPr>
            <p:spPr>
              <a:xfrm>
                <a:off x="9655697" y="4036098"/>
                <a:ext cx="823778" cy="630560"/>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a:t>
                </a:r>
              </a:p>
            </p:txBody>
          </p:sp>
        </p:grpSp>
        <p:pic>
          <p:nvPicPr>
            <p:cNvPr id="28" name="Picture 2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47622" y="3059949"/>
              <a:ext cx="457200" cy="457200"/>
            </a:xfrm>
            <a:prstGeom prst="rect">
              <a:avLst/>
            </a:prstGeom>
          </p:spPr>
        </p:pic>
      </p:grpSp>
      <p:sp>
        <p:nvSpPr>
          <p:cNvPr id="5" name="Text Placeholder 4"/>
          <p:cNvSpPr>
            <a:spLocks noGrp="1"/>
          </p:cNvSpPr>
          <p:nvPr>
            <p:ph type="body" sz="quarter" idx="10"/>
          </p:nvPr>
        </p:nvSpPr>
        <p:spPr/>
        <p:txBody>
          <a:bodyPr/>
          <a:lstStyle/>
          <a:p>
            <a:pPr marL="0" indent="0">
              <a:buNone/>
            </a:pPr>
            <a:r>
              <a:rPr lang="en-US" sz="4800" dirty="0" smtClean="0"/>
              <a:t>Effective screenshots</a:t>
            </a:r>
            <a:endParaRPr lang="en-US" sz="4800" dirty="0"/>
          </a:p>
        </p:txBody>
      </p:sp>
      <p:pic>
        <p:nvPicPr>
          <p:cNvPr id="7" name="Content Placeholder 3"/>
          <p:cNvPicPr>
            <a:picLocks noChangeAspect="1"/>
          </p:cNvPicPr>
          <p:nvPr/>
        </p:nvPicPr>
        <p:blipFill rotWithShape="1">
          <a:blip r:embed="rId4">
            <a:extLst>
              <a:ext uri="{28A0092B-C50C-407E-A947-70E740481C1C}">
                <a14:useLocalDpi xmlns:a14="http://schemas.microsoft.com/office/drawing/2010/main" val="0"/>
              </a:ext>
            </a:extLst>
          </a:blip>
          <a:srcRect l="57925" t="31652" r="873" b="1277"/>
          <a:stretch/>
        </p:blipFill>
        <p:spPr>
          <a:xfrm>
            <a:off x="6675438" y="3527696"/>
            <a:ext cx="3914775" cy="2936083"/>
          </a:xfrm>
          <a:prstGeom prst="rect">
            <a:avLst/>
          </a:prstGeom>
          <a:ln>
            <a:solidFill>
              <a:schemeClr val="bg1">
                <a:lumMod val="85000"/>
              </a:schemeClr>
            </a:solidFill>
          </a:ln>
        </p:spPr>
      </p:pic>
      <p:pic>
        <p:nvPicPr>
          <p:cNvPr id="15" name="Content Placeholder 3"/>
          <p:cNvPicPr>
            <a:picLocks noChangeAspect="1"/>
          </p:cNvPicPr>
          <p:nvPr/>
        </p:nvPicPr>
        <p:blipFill rotWithShape="1">
          <a:blip r:embed="rId4">
            <a:extLst>
              <a:ext uri="{28A0092B-C50C-407E-A947-70E740481C1C}">
                <a14:useLocalDpi xmlns:a14="http://schemas.microsoft.com/office/drawing/2010/main" val="0"/>
              </a:ext>
            </a:extLst>
          </a:blip>
          <a:srcRect l="3699" t="23228" r="54851" b="7820"/>
          <a:stretch/>
        </p:blipFill>
        <p:spPr>
          <a:xfrm>
            <a:off x="6675438" y="273050"/>
            <a:ext cx="3914775" cy="3000376"/>
          </a:xfrm>
          <a:prstGeom prst="rect">
            <a:avLst/>
          </a:prstGeom>
          <a:ln>
            <a:solidFill>
              <a:schemeClr val="bg1">
                <a:lumMod val="85000"/>
              </a:schemeClr>
            </a:solidFill>
          </a:ln>
        </p:spPr>
      </p:pic>
      <p:grpSp>
        <p:nvGrpSpPr>
          <p:cNvPr id="8" name="Group 7"/>
          <p:cNvGrpSpPr/>
          <p:nvPr/>
        </p:nvGrpSpPr>
        <p:grpSpPr>
          <a:xfrm>
            <a:off x="10793724" y="3527696"/>
            <a:ext cx="1016945" cy="1002216"/>
            <a:chOff x="10751427" y="3127459"/>
            <a:chExt cx="1236805" cy="1218892"/>
          </a:xfrm>
        </p:grpSpPr>
        <p:grpSp>
          <p:nvGrpSpPr>
            <p:cNvPr id="9" name="Group 8"/>
            <p:cNvGrpSpPr/>
            <p:nvPr/>
          </p:nvGrpSpPr>
          <p:grpSpPr>
            <a:xfrm>
              <a:off x="10751427" y="3127459"/>
              <a:ext cx="1236805" cy="1218892"/>
              <a:chOff x="9449184" y="3491873"/>
              <a:chExt cx="1236805" cy="1218892"/>
            </a:xfrm>
          </p:grpSpPr>
          <p:sp>
            <p:nvSpPr>
              <p:cNvPr id="11" name="Oval 10"/>
              <p:cNvSpPr/>
              <p:nvPr/>
            </p:nvSpPr>
            <p:spPr bwMode="auto">
              <a:xfrm>
                <a:off x="9458140" y="3491873"/>
                <a:ext cx="1218892" cy="1218892"/>
              </a:xfrm>
              <a:prstGeom prst="ellipse">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Freeform 11"/>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D83B01">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TextBox 12"/>
              <p:cNvSpPr txBox="1"/>
              <p:nvPr/>
            </p:nvSpPr>
            <p:spPr>
              <a:xfrm>
                <a:off x="9449184" y="4036098"/>
                <a:ext cx="1236805" cy="628853"/>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DON’T</a:t>
                </a:r>
              </a:p>
            </p:txBody>
          </p:sp>
        </p:grpSp>
        <p:sp>
          <p:nvSpPr>
            <p:cNvPr id="10" name="Freeform 5"/>
            <p:cNvSpPr>
              <a:spLocks noEditPoints="1"/>
            </p:cNvSpPr>
            <p:nvPr/>
          </p:nvSpPr>
          <p:spPr bwMode="auto">
            <a:xfrm>
              <a:off x="11185123" y="3347346"/>
              <a:ext cx="369412" cy="370759"/>
            </a:xfrm>
            <a:custGeom>
              <a:avLst/>
              <a:gdLst>
                <a:gd name="T0" fmla="*/ 1377 w 2086"/>
                <a:gd name="T1" fmla="*/ 1480 h 2094"/>
                <a:gd name="T2" fmla="*/ 1043 w 2086"/>
                <a:gd name="T3" fmla="*/ 1159 h 2094"/>
                <a:gd name="T4" fmla="*/ 723 w 2086"/>
                <a:gd name="T5" fmla="*/ 1480 h 2094"/>
                <a:gd name="T6" fmla="*/ 612 w 2086"/>
                <a:gd name="T7" fmla="*/ 1368 h 2094"/>
                <a:gd name="T8" fmla="*/ 932 w 2086"/>
                <a:gd name="T9" fmla="*/ 1047 h 2094"/>
                <a:gd name="T10" fmla="*/ 612 w 2086"/>
                <a:gd name="T11" fmla="*/ 712 h 2094"/>
                <a:gd name="T12" fmla="*/ 723 w 2086"/>
                <a:gd name="T13" fmla="*/ 600 h 2094"/>
                <a:gd name="T14" fmla="*/ 1043 w 2086"/>
                <a:gd name="T15" fmla="*/ 922 h 2094"/>
                <a:gd name="T16" fmla="*/ 1363 w 2086"/>
                <a:gd name="T17" fmla="*/ 600 h 2094"/>
                <a:gd name="T18" fmla="*/ 1488 w 2086"/>
                <a:gd name="T19" fmla="*/ 726 h 2094"/>
                <a:gd name="T20" fmla="*/ 1168 w 2086"/>
                <a:gd name="T21" fmla="*/ 1047 h 2094"/>
                <a:gd name="T22" fmla="*/ 1488 w 2086"/>
                <a:gd name="T23" fmla="*/ 1368 h 2094"/>
                <a:gd name="T24" fmla="*/ 1377 w 2086"/>
                <a:gd name="T25" fmla="*/ 1480 h 2094"/>
                <a:gd name="T26" fmla="*/ 1377 w 2086"/>
                <a:gd name="T27" fmla="*/ 1480 h 2094"/>
                <a:gd name="T28" fmla="*/ 2086 w 2086"/>
                <a:gd name="T29" fmla="*/ 1047 h 2094"/>
                <a:gd name="T30" fmla="*/ 1043 w 2086"/>
                <a:gd name="T31" fmla="*/ 0 h 2094"/>
                <a:gd name="T32" fmla="*/ 0 w 2086"/>
                <a:gd name="T33" fmla="*/ 1047 h 2094"/>
                <a:gd name="T34" fmla="*/ 1043 w 2086"/>
                <a:gd name="T35" fmla="*/ 2094 h 2094"/>
                <a:gd name="T36" fmla="*/ 2086 w 2086"/>
                <a:gd name="T37" fmla="*/ 1047 h 2094"/>
                <a:gd name="T38" fmla="*/ 1961 w 2086"/>
                <a:gd name="T39" fmla="*/ 1047 h 2094"/>
                <a:gd name="T40" fmla="*/ 1043 w 2086"/>
                <a:gd name="T41" fmla="*/ 1955 h 2094"/>
                <a:gd name="T42" fmla="*/ 139 w 2086"/>
                <a:gd name="T43" fmla="*/ 1047 h 2094"/>
                <a:gd name="T44" fmla="*/ 1043 w 2086"/>
                <a:gd name="T45" fmla="*/ 126 h 2094"/>
                <a:gd name="T46" fmla="*/ 1961 w 2086"/>
                <a:gd name="T47" fmla="*/ 1047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86" h="2094">
                  <a:moveTo>
                    <a:pt x="1377" y="1480"/>
                  </a:moveTo>
                  <a:cubicBezTo>
                    <a:pt x="1043" y="1159"/>
                    <a:pt x="1043" y="1159"/>
                    <a:pt x="1043" y="1159"/>
                  </a:cubicBezTo>
                  <a:cubicBezTo>
                    <a:pt x="723" y="1480"/>
                    <a:pt x="723" y="1480"/>
                    <a:pt x="723" y="1480"/>
                  </a:cubicBezTo>
                  <a:cubicBezTo>
                    <a:pt x="612" y="1368"/>
                    <a:pt x="612" y="1368"/>
                    <a:pt x="612" y="1368"/>
                  </a:cubicBezTo>
                  <a:cubicBezTo>
                    <a:pt x="932" y="1047"/>
                    <a:pt x="932" y="1047"/>
                    <a:pt x="932" y="1047"/>
                  </a:cubicBezTo>
                  <a:cubicBezTo>
                    <a:pt x="612" y="712"/>
                    <a:pt x="612" y="712"/>
                    <a:pt x="612" y="712"/>
                  </a:cubicBezTo>
                  <a:cubicBezTo>
                    <a:pt x="723" y="600"/>
                    <a:pt x="723" y="600"/>
                    <a:pt x="723" y="600"/>
                  </a:cubicBezTo>
                  <a:cubicBezTo>
                    <a:pt x="1043" y="922"/>
                    <a:pt x="1043" y="922"/>
                    <a:pt x="1043" y="922"/>
                  </a:cubicBezTo>
                  <a:cubicBezTo>
                    <a:pt x="1363" y="600"/>
                    <a:pt x="1363" y="600"/>
                    <a:pt x="1363" y="600"/>
                  </a:cubicBezTo>
                  <a:cubicBezTo>
                    <a:pt x="1488" y="726"/>
                    <a:pt x="1488" y="726"/>
                    <a:pt x="1488" y="726"/>
                  </a:cubicBezTo>
                  <a:cubicBezTo>
                    <a:pt x="1168" y="1047"/>
                    <a:pt x="1168" y="1047"/>
                    <a:pt x="1168" y="1047"/>
                  </a:cubicBezTo>
                  <a:cubicBezTo>
                    <a:pt x="1488" y="1368"/>
                    <a:pt x="1488" y="1368"/>
                    <a:pt x="1488" y="1368"/>
                  </a:cubicBezTo>
                  <a:cubicBezTo>
                    <a:pt x="1377" y="1480"/>
                    <a:pt x="1377" y="1480"/>
                    <a:pt x="1377" y="1480"/>
                  </a:cubicBezTo>
                  <a:cubicBezTo>
                    <a:pt x="1377" y="1480"/>
                    <a:pt x="1377" y="1480"/>
                    <a:pt x="1377" y="1480"/>
                  </a:cubicBezTo>
                  <a:close/>
                  <a:moveTo>
                    <a:pt x="2086" y="1047"/>
                  </a:moveTo>
                  <a:cubicBezTo>
                    <a:pt x="2086" y="461"/>
                    <a:pt x="1627" y="0"/>
                    <a:pt x="1043" y="0"/>
                  </a:cubicBezTo>
                  <a:cubicBezTo>
                    <a:pt x="473" y="0"/>
                    <a:pt x="0" y="461"/>
                    <a:pt x="0" y="1047"/>
                  </a:cubicBezTo>
                  <a:cubicBezTo>
                    <a:pt x="0" y="1620"/>
                    <a:pt x="473" y="2094"/>
                    <a:pt x="1043" y="2094"/>
                  </a:cubicBezTo>
                  <a:cubicBezTo>
                    <a:pt x="1627" y="2094"/>
                    <a:pt x="2086" y="1620"/>
                    <a:pt x="2086" y="1047"/>
                  </a:cubicBezTo>
                  <a:close/>
                  <a:moveTo>
                    <a:pt x="1961" y="1047"/>
                  </a:moveTo>
                  <a:cubicBezTo>
                    <a:pt x="1961" y="1550"/>
                    <a:pt x="1544" y="1955"/>
                    <a:pt x="1043" y="1955"/>
                  </a:cubicBezTo>
                  <a:cubicBezTo>
                    <a:pt x="543" y="1955"/>
                    <a:pt x="139" y="1550"/>
                    <a:pt x="139" y="1047"/>
                  </a:cubicBezTo>
                  <a:cubicBezTo>
                    <a:pt x="139" y="531"/>
                    <a:pt x="543" y="126"/>
                    <a:pt x="1043" y="126"/>
                  </a:cubicBezTo>
                  <a:cubicBezTo>
                    <a:pt x="1544" y="126"/>
                    <a:pt x="1961" y="531"/>
                    <a:pt x="1961" y="104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endParaRPr>
            </a:p>
          </p:txBody>
        </p:sp>
      </p:grpSp>
      <p:sp>
        <p:nvSpPr>
          <p:cNvPr id="16" name="TextBox 15"/>
          <p:cNvSpPr txBox="1"/>
          <p:nvPr/>
        </p:nvSpPr>
        <p:spPr>
          <a:xfrm>
            <a:off x="10590213" y="4529912"/>
            <a:ext cx="1571625" cy="1181862"/>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bg1"/>
                    </a:gs>
                    <a:gs pos="100000">
                      <a:schemeClr val="bg1"/>
                    </a:gs>
                  </a:gsLst>
                  <a:lin ang="5400000" scaled="0"/>
                </a:gradFill>
              </a:rPr>
              <a:t>Use empty, or obviously mock documents</a:t>
            </a:r>
          </a:p>
        </p:txBody>
      </p:sp>
      <p:sp>
        <p:nvSpPr>
          <p:cNvPr id="20" name="TextBox 19"/>
          <p:cNvSpPr txBox="1"/>
          <p:nvPr/>
        </p:nvSpPr>
        <p:spPr>
          <a:xfrm>
            <a:off x="10590213" y="1272407"/>
            <a:ext cx="1571625"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bg1"/>
                    </a:gs>
                    <a:gs pos="100000">
                      <a:schemeClr val="bg1"/>
                    </a:gs>
                  </a:gsLst>
                  <a:lin ang="5400000" scaled="0"/>
                </a:gradFill>
              </a:rPr>
              <a:t>Use captions and call-outs</a:t>
            </a:r>
          </a:p>
        </p:txBody>
      </p:sp>
    </p:spTree>
    <p:extLst>
      <p:ext uri="{BB962C8B-B14F-4D97-AF65-F5344CB8AC3E}">
        <p14:creationId xmlns:p14="http://schemas.microsoft.com/office/powerpoint/2010/main" val="18017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Ask for user ratings and reviews</a:t>
            </a:r>
            <a:endParaRPr lang="en-US" sz="4800" dirty="0"/>
          </a:p>
        </p:txBody>
      </p:sp>
      <p:grpSp>
        <p:nvGrpSpPr>
          <p:cNvPr id="7" name="Group 6"/>
          <p:cNvGrpSpPr/>
          <p:nvPr/>
        </p:nvGrpSpPr>
        <p:grpSpPr>
          <a:xfrm>
            <a:off x="6661467" y="479425"/>
            <a:ext cx="2549207" cy="5902629"/>
            <a:chOff x="6661468" y="479425"/>
            <a:chExt cx="1866900" cy="4322763"/>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469" t="41858" r="67274" b="2169"/>
            <a:stretch/>
          </p:blipFill>
          <p:spPr>
            <a:xfrm>
              <a:off x="6667818" y="479425"/>
              <a:ext cx="1836420" cy="245364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7172" t="41800" r="14268" b="19378"/>
            <a:stretch/>
          </p:blipFill>
          <p:spPr>
            <a:xfrm>
              <a:off x="6661468" y="3100388"/>
              <a:ext cx="1866900" cy="1701800"/>
            </a:xfrm>
            <a:prstGeom prst="rect">
              <a:avLst/>
            </a:prstGeom>
          </p:spPr>
        </p:pic>
      </p:grpSp>
      <p:grpSp>
        <p:nvGrpSpPr>
          <p:cNvPr id="8" name="Group 7"/>
          <p:cNvGrpSpPr/>
          <p:nvPr/>
        </p:nvGrpSpPr>
        <p:grpSpPr>
          <a:xfrm>
            <a:off x="9333535" y="479425"/>
            <a:ext cx="999503" cy="999503"/>
            <a:chOff x="9766776" y="2874226"/>
            <a:chExt cx="1218892" cy="1218892"/>
          </a:xfrm>
        </p:grpSpPr>
        <p:grpSp>
          <p:nvGrpSpPr>
            <p:cNvPr id="9" name="Group 8"/>
            <p:cNvGrpSpPr/>
            <p:nvPr/>
          </p:nvGrpSpPr>
          <p:grpSpPr>
            <a:xfrm>
              <a:off x="9766776" y="2874226"/>
              <a:ext cx="1218892" cy="1218892"/>
              <a:chOff x="9458140" y="3491873"/>
              <a:chExt cx="1218892" cy="1218892"/>
            </a:xfrm>
          </p:grpSpPr>
          <p:sp>
            <p:nvSpPr>
              <p:cNvPr id="11" name="Oval 10"/>
              <p:cNvSpPr/>
              <p:nvPr/>
            </p:nvSpPr>
            <p:spPr bwMode="auto">
              <a:xfrm>
                <a:off x="9458140" y="3491873"/>
                <a:ext cx="1218892" cy="1218892"/>
              </a:xfrm>
              <a:prstGeom prst="ellipse">
                <a:avLst/>
              </a:prstGeom>
              <a:solidFill>
                <a:srgbClr val="107C1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Freeform 11"/>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107C1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TextBox 12"/>
              <p:cNvSpPr txBox="1"/>
              <p:nvPr/>
            </p:nvSpPr>
            <p:spPr>
              <a:xfrm>
                <a:off x="9655697" y="4036098"/>
                <a:ext cx="823778" cy="630560"/>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a:t>
                </a:r>
              </a:p>
            </p:txBody>
          </p:sp>
        </p:grpSp>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147622" y="3059949"/>
              <a:ext cx="457200" cy="457200"/>
            </a:xfrm>
            <a:prstGeom prst="rect">
              <a:avLst/>
            </a:prstGeom>
          </p:spPr>
        </p:pic>
      </p:grpSp>
      <p:grpSp>
        <p:nvGrpSpPr>
          <p:cNvPr id="14" name="Group 13"/>
          <p:cNvGrpSpPr/>
          <p:nvPr/>
        </p:nvGrpSpPr>
        <p:grpSpPr>
          <a:xfrm>
            <a:off x="9327185" y="4077337"/>
            <a:ext cx="1016945" cy="1002216"/>
            <a:chOff x="10751427" y="3127459"/>
            <a:chExt cx="1236805" cy="1218892"/>
          </a:xfrm>
        </p:grpSpPr>
        <p:grpSp>
          <p:nvGrpSpPr>
            <p:cNvPr id="15" name="Group 14"/>
            <p:cNvGrpSpPr/>
            <p:nvPr/>
          </p:nvGrpSpPr>
          <p:grpSpPr>
            <a:xfrm>
              <a:off x="10751427" y="3127459"/>
              <a:ext cx="1236805" cy="1218892"/>
              <a:chOff x="9449184" y="3491873"/>
              <a:chExt cx="1236805" cy="1218892"/>
            </a:xfrm>
          </p:grpSpPr>
          <p:sp>
            <p:nvSpPr>
              <p:cNvPr id="17" name="Oval 16"/>
              <p:cNvSpPr/>
              <p:nvPr/>
            </p:nvSpPr>
            <p:spPr bwMode="auto">
              <a:xfrm>
                <a:off x="9458140" y="3491873"/>
                <a:ext cx="1218892" cy="1218892"/>
              </a:xfrm>
              <a:prstGeom prst="ellipse">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Freeform 17"/>
              <p:cNvSpPr/>
              <p:nvPr/>
            </p:nvSpPr>
            <p:spPr bwMode="auto">
              <a:xfrm>
                <a:off x="9458140" y="3491874"/>
                <a:ext cx="894630" cy="1123981"/>
              </a:xfrm>
              <a:custGeom>
                <a:avLst/>
                <a:gdLst>
                  <a:gd name="connsiteX0" fmla="*/ 609446 w 894630"/>
                  <a:gd name="connsiteY0" fmla="*/ 0 h 1123981"/>
                  <a:gd name="connsiteX1" fmla="*/ 846670 w 894630"/>
                  <a:gd name="connsiteY1" fmla="*/ 47893 h 1123981"/>
                  <a:gd name="connsiteX2" fmla="*/ 894630 w 894630"/>
                  <a:gd name="connsiteY2" fmla="*/ 73925 h 1123981"/>
                  <a:gd name="connsiteX3" fmla="*/ 285598 w 894630"/>
                  <a:gd name="connsiteY3" fmla="*/ 1123981 h 1123981"/>
                  <a:gd name="connsiteX4" fmla="*/ 268699 w 894630"/>
                  <a:gd name="connsiteY4" fmla="*/ 1114809 h 1123981"/>
                  <a:gd name="connsiteX5" fmla="*/ 0 w 894630"/>
                  <a:gd name="connsiteY5" fmla="*/ 609446 h 1123981"/>
                  <a:gd name="connsiteX6" fmla="*/ 609446 w 894630"/>
                  <a:gd name="connsiteY6" fmla="*/ 0 h 11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30" h="1123981">
                    <a:moveTo>
                      <a:pt x="609446" y="0"/>
                    </a:moveTo>
                    <a:cubicBezTo>
                      <a:pt x="693593" y="0"/>
                      <a:pt x="773757" y="17054"/>
                      <a:pt x="846670" y="47893"/>
                    </a:cubicBezTo>
                    <a:lnTo>
                      <a:pt x="894630" y="73925"/>
                    </a:lnTo>
                    <a:lnTo>
                      <a:pt x="285598" y="1123981"/>
                    </a:lnTo>
                    <a:lnTo>
                      <a:pt x="268699" y="1114809"/>
                    </a:lnTo>
                    <a:cubicBezTo>
                      <a:pt x="106585" y="1005287"/>
                      <a:pt x="0" y="819814"/>
                      <a:pt x="0" y="609446"/>
                    </a:cubicBezTo>
                    <a:cubicBezTo>
                      <a:pt x="0" y="272858"/>
                      <a:pt x="272858" y="0"/>
                      <a:pt x="609446" y="0"/>
                    </a:cubicBezTo>
                    <a:close/>
                  </a:path>
                </a:pathLst>
              </a:custGeom>
              <a:solidFill>
                <a:srgbClr val="D83B01">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 name="TextBox 18"/>
              <p:cNvSpPr txBox="1"/>
              <p:nvPr/>
            </p:nvSpPr>
            <p:spPr>
              <a:xfrm>
                <a:off x="9449184" y="4036098"/>
                <a:ext cx="1236805" cy="628853"/>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smtClean="0">
                    <a:ln>
                      <a:noFill/>
                    </a:ln>
                    <a:gradFill>
                      <a:gsLst>
                        <a:gs pos="2917">
                          <a:srgbClr val="FFFFFF"/>
                        </a:gs>
                        <a:gs pos="100000">
                          <a:srgbClr val="FFFFFF"/>
                        </a:gs>
                      </a:gsLst>
                      <a:lin ang="5400000" scaled="0"/>
                    </a:gradFill>
                    <a:effectLst/>
                    <a:uLnTx/>
                    <a:uFillTx/>
                  </a:rPr>
                  <a:t>DON’T</a:t>
                </a:r>
              </a:p>
            </p:txBody>
          </p:sp>
        </p:grpSp>
        <p:sp>
          <p:nvSpPr>
            <p:cNvPr id="16" name="Freeform 5"/>
            <p:cNvSpPr>
              <a:spLocks noEditPoints="1"/>
            </p:cNvSpPr>
            <p:nvPr/>
          </p:nvSpPr>
          <p:spPr bwMode="auto">
            <a:xfrm>
              <a:off x="11185123" y="3347346"/>
              <a:ext cx="369412" cy="370759"/>
            </a:xfrm>
            <a:custGeom>
              <a:avLst/>
              <a:gdLst>
                <a:gd name="T0" fmla="*/ 1377 w 2086"/>
                <a:gd name="T1" fmla="*/ 1480 h 2094"/>
                <a:gd name="T2" fmla="*/ 1043 w 2086"/>
                <a:gd name="T3" fmla="*/ 1159 h 2094"/>
                <a:gd name="T4" fmla="*/ 723 w 2086"/>
                <a:gd name="T5" fmla="*/ 1480 h 2094"/>
                <a:gd name="T6" fmla="*/ 612 w 2086"/>
                <a:gd name="T7" fmla="*/ 1368 h 2094"/>
                <a:gd name="T8" fmla="*/ 932 w 2086"/>
                <a:gd name="T9" fmla="*/ 1047 h 2094"/>
                <a:gd name="T10" fmla="*/ 612 w 2086"/>
                <a:gd name="T11" fmla="*/ 712 h 2094"/>
                <a:gd name="T12" fmla="*/ 723 w 2086"/>
                <a:gd name="T13" fmla="*/ 600 h 2094"/>
                <a:gd name="T14" fmla="*/ 1043 w 2086"/>
                <a:gd name="T15" fmla="*/ 922 h 2094"/>
                <a:gd name="T16" fmla="*/ 1363 w 2086"/>
                <a:gd name="T17" fmla="*/ 600 h 2094"/>
                <a:gd name="T18" fmla="*/ 1488 w 2086"/>
                <a:gd name="T19" fmla="*/ 726 h 2094"/>
                <a:gd name="T20" fmla="*/ 1168 w 2086"/>
                <a:gd name="T21" fmla="*/ 1047 h 2094"/>
                <a:gd name="T22" fmla="*/ 1488 w 2086"/>
                <a:gd name="T23" fmla="*/ 1368 h 2094"/>
                <a:gd name="T24" fmla="*/ 1377 w 2086"/>
                <a:gd name="T25" fmla="*/ 1480 h 2094"/>
                <a:gd name="T26" fmla="*/ 1377 w 2086"/>
                <a:gd name="T27" fmla="*/ 1480 h 2094"/>
                <a:gd name="T28" fmla="*/ 2086 w 2086"/>
                <a:gd name="T29" fmla="*/ 1047 h 2094"/>
                <a:gd name="T30" fmla="*/ 1043 w 2086"/>
                <a:gd name="T31" fmla="*/ 0 h 2094"/>
                <a:gd name="T32" fmla="*/ 0 w 2086"/>
                <a:gd name="T33" fmla="*/ 1047 h 2094"/>
                <a:gd name="T34" fmla="*/ 1043 w 2086"/>
                <a:gd name="T35" fmla="*/ 2094 h 2094"/>
                <a:gd name="T36" fmla="*/ 2086 w 2086"/>
                <a:gd name="T37" fmla="*/ 1047 h 2094"/>
                <a:gd name="T38" fmla="*/ 1961 w 2086"/>
                <a:gd name="T39" fmla="*/ 1047 h 2094"/>
                <a:gd name="T40" fmla="*/ 1043 w 2086"/>
                <a:gd name="T41" fmla="*/ 1955 h 2094"/>
                <a:gd name="T42" fmla="*/ 139 w 2086"/>
                <a:gd name="T43" fmla="*/ 1047 h 2094"/>
                <a:gd name="T44" fmla="*/ 1043 w 2086"/>
                <a:gd name="T45" fmla="*/ 126 h 2094"/>
                <a:gd name="T46" fmla="*/ 1961 w 2086"/>
                <a:gd name="T47" fmla="*/ 1047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86" h="2094">
                  <a:moveTo>
                    <a:pt x="1377" y="1480"/>
                  </a:moveTo>
                  <a:cubicBezTo>
                    <a:pt x="1043" y="1159"/>
                    <a:pt x="1043" y="1159"/>
                    <a:pt x="1043" y="1159"/>
                  </a:cubicBezTo>
                  <a:cubicBezTo>
                    <a:pt x="723" y="1480"/>
                    <a:pt x="723" y="1480"/>
                    <a:pt x="723" y="1480"/>
                  </a:cubicBezTo>
                  <a:cubicBezTo>
                    <a:pt x="612" y="1368"/>
                    <a:pt x="612" y="1368"/>
                    <a:pt x="612" y="1368"/>
                  </a:cubicBezTo>
                  <a:cubicBezTo>
                    <a:pt x="932" y="1047"/>
                    <a:pt x="932" y="1047"/>
                    <a:pt x="932" y="1047"/>
                  </a:cubicBezTo>
                  <a:cubicBezTo>
                    <a:pt x="612" y="712"/>
                    <a:pt x="612" y="712"/>
                    <a:pt x="612" y="712"/>
                  </a:cubicBezTo>
                  <a:cubicBezTo>
                    <a:pt x="723" y="600"/>
                    <a:pt x="723" y="600"/>
                    <a:pt x="723" y="600"/>
                  </a:cubicBezTo>
                  <a:cubicBezTo>
                    <a:pt x="1043" y="922"/>
                    <a:pt x="1043" y="922"/>
                    <a:pt x="1043" y="922"/>
                  </a:cubicBezTo>
                  <a:cubicBezTo>
                    <a:pt x="1363" y="600"/>
                    <a:pt x="1363" y="600"/>
                    <a:pt x="1363" y="600"/>
                  </a:cubicBezTo>
                  <a:cubicBezTo>
                    <a:pt x="1488" y="726"/>
                    <a:pt x="1488" y="726"/>
                    <a:pt x="1488" y="726"/>
                  </a:cubicBezTo>
                  <a:cubicBezTo>
                    <a:pt x="1168" y="1047"/>
                    <a:pt x="1168" y="1047"/>
                    <a:pt x="1168" y="1047"/>
                  </a:cubicBezTo>
                  <a:cubicBezTo>
                    <a:pt x="1488" y="1368"/>
                    <a:pt x="1488" y="1368"/>
                    <a:pt x="1488" y="1368"/>
                  </a:cubicBezTo>
                  <a:cubicBezTo>
                    <a:pt x="1377" y="1480"/>
                    <a:pt x="1377" y="1480"/>
                    <a:pt x="1377" y="1480"/>
                  </a:cubicBezTo>
                  <a:cubicBezTo>
                    <a:pt x="1377" y="1480"/>
                    <a:pt x="1377" y="1480"/>
                    <a:pt x="1377" y="1480"/>
                  </a:cubicBezTo>
                  <a:close/>
                  <a:moveTo>
                    <a:pt x="2086" y="1047"/>
                  </a:moveTo>
                  <a:cubicBezTo>
                    <a:pt x="2086" y="461"/>
                    <a:pt x="1627" y="0"/>
                    <a:pt x="1043" y="0"/>
                  </a:cubicBezTo>
                  <a:cubicBezTo>
                    <a:pt x="473" y="0"/>
                    <a:pt x="0" y="461"/>
                    <a:pt x="0" y="1047"/>
                  </a:cubicBezTo>
                  <a:cubicBezTo>
                    <a:pt x="0" y="1620"/>
                    <a:pt x="473" y="2094"/>
                    <a:pt x="1043" y="2094"/>
                  </a:cubicBezTo>
                  <a:cubicBezTo>
                    <a:pt x="1627" y="2094"/>
                    <a:pt x="2086" y="1620"/>
                    <a:pt x="2086" y="1047"/>
                  </a:cubicBezTo>
                  <a:close/>
                  <a:moveTo>
                    <a:pt x="1961" y="1047"/>
                  </a:moveTo>
                  <a:cubicBezTo>
                    <a:pt x="1961" y="1550"/>
                    <a:pt x="1544" y="1955"/>
                    <a:pt x="1043" y="1955"/>
                  </a:cubicBezTo>
                  <a:cubicBezTo>
                    <a:pt x="543" y="1955"/>
                    <a:pt x="139" y="1550"/>
                    <a:pt x="139" y="1047"/>
                  </a:cubicBezTo>
                  <a:cubicBezTo>
                    <a:pt x="139" y="531"/>
                    <a:pt x="543" y="126"/>
                    <a:pt x="1043" y="126"/>
                  </a:cubicBezTo>
                  <a:cubicBezTo>
                    <a:pt x="1544" y="126"/>
                    <a:pt x="1961" y="531"/>
                    <a:pt x="1961" y="104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endParaRPr>
            </a:p>
          </p:txBody>
        </p:sp>
      </p:grpSp>
      <p:sp>
        <p:nvSpPr>
          <p:cNvPr id="20" name="TextBox 19"/>
          <p:cNvSpPr txBox="1"/>
          <p:nvPr/>
        </p:nvSpPr>
        <p:spPr>
          <a:xfrm>
            <a:off x="9123674" y="5079553"/>
            <a:ext cx="2227078" cy="1181862"/>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bg1"/>
                    </a:gs>
                    <a:gs pos="100000">
                      <a:schemeClr val="bg1"/>
                    </a:gs>
                  </a:gsLst>
                  <a:lin ang="5400000" scaled="0"/>
                </a:gradFill>
              </a:rPr>
              <a:t>Ask them to do </a:t>
            </a:r>
            <a:br>
              <a:rPr lang="en-US" sz="1600" dirty="0" smtClean="0">
                <a:gradFill>
                  <a:gsLst>
                    <a:gs pos="2917">
                      <a:schemeClr val="bg1"/>
                    </a:gs>
                    <a:gs pos="100000">
                      <a:schemeClr val="bg1"/>
                    </a:gs>
                  </a:gsLst>
                  <a:lin ang="5400000" scaled="0"/>
                </a:gradFill>
              </a:rPr>
            </a:br>
            <a:r>
              <a:rPr lang="en-US" sz="1600" dirty="0" smtClean="0">
                <a:gradFill>
                  <a:gsLst>
                    <a:gs pos="2917">
                      <a:schemeClr val="bg1"/>
                    </a:gs>
                    <a:gs pos="100000">
                      <a:schemeClr val="bg1"/>
                    </a:gs>
                  </a:gsLst>
                  <a:lin ang="5400000" scaled="0"/>
                </a:gradFill>
              </a:rPr>
              <a:t>so too often, or before they’ve had </a:t>
            </a:r>
            <a:br>
              <a:rPr lang="en-US" sz="1600" dirty="0" smtClean="0">
                <a:gradFill>
                  <a:gsLst>
                    <a:gs pos="2917">
                      <a:schemeClr val="bg1"/>
                    </a:gs>
                    <a:gs pos="100000">
                      <a:schemeClr val="bg1"/>
                    </a:gs>
                  </a:gsLst>
                  <a:lin ang="5400000" scaled="0"/>
                </a:gradFill>
              </a:rPr>
            </a:br>
            <a:r>
              <a:rPr lang="en-US" sz="1600" dirty="0" smtClean="0">
                <a:gradFill>
                  <a:gsLst>
                    <a:gs pos="2917">
                      <a:schemeClr val="bg1"/>
                    </a:gs>
                    <a:gs pos="100000">
                      <a:schemeClr val="bg1"/>
                    </a:gs>
                  </a:gsLst>
                  <a:lin ang="5400000" scaled="0"/>
                </a:gradFill>
              </a:rPr>
              <a:t>a chance to explore</a:t>
            </a:r>
          </a:p>
        </p:txBody>
      </p:sp>
      <p:sp>
        <p:nvSpPr>
          <p:cNvPr id="21" name="TextBox 20"/>
          <p:cNvSpPr txBox="1"/>
          <p:nvPr/>
        </p:nvSpPr>
        <p:spPr>
          <a:xfrm>
            <a:off x="9123674" y="1481641"/>
            <a:ext cx="2227078" cy="960263"/>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bg1"/>
                    </a:gs>
                    <a:gs pos="100000">
                      <a:schemeClr val="bg1"/>
                    </a:gs>
                  </a:gsLst>
                  <a:lin ang="5400000" scaled="0"/>
                </a:gradFill>
              </a:rPr>
              <a:t>Ask customers to rate and review from inside the add-in</a:t>
            </a:r>
          </a:p>
        </p:txBody>
      </p:sp>
    </p:spTree>
    <p:extLst>
      <p:ext uri="{BB962C8B-B14F-4D97-AF65-F5344CB8AC3E}">
        <p14:creationId xmlns:p14="http://schemas.microsoft.com/office/powerpoint/2010/main" val="149234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95272"/>
            <a:ext cx="5514975" cy="6407908"/>
          </a:xfrm>
        </p:spPr>
        <p:txBody>
          <a:bodyPr/>
          <a:lstStyle/>
          <a:p>
            <a:pPr marL="0" indent="0">
              <a:buNone/>
            </a:pPr>
            <a:r>
              <a:rPr lang="en-US" sz="4800" dirty="0" smtClean="0"/>
              <a:t>Website and marketing: What </a:t>
            </a:r>
            <a:br>
              <a:rPr lang="en-US" sz="4800" dirty="0" smtClean="0"/>
            </a:br>
            <a:r>
              <a:rPr lang="en-US" sz="4800" dirty="0" smtClean="0"/>
              <a:t>you can do</a:t>
            </a:r>
          </a:p>
          <a:p>
            <a:pPr marL="0" indent="0">
              <a:spcBef>
                <a:spcPts val="2400"/>
              </a:spcBef>
              <a:buNone/>
            </a:pPr>
            <a:r>
              <a:rPr lang="en-US" sz="2000" dirty="0" smtClean="0">
                <a:latin typeface="+mn-lt"/>
              </a:rPr>
              <a:t>Create and promote a </a:t>
            </a:r>
            <a:r>
              <a:rPr lang="en-US" sz="2000" b="1" dirty="0" smtClean="0">
                <a:latin typeface="+mn-lt"/>
                <a:cs typeface="Segoe UI Semibold" panose="020B0702040204020203" pitchFamily="34" charset="0"/>
              </a:rPr>
              <a:t>dedicated website </a:t>
            </a:r>
            <a:r>
              <a:rPr lang="en-US" sz="2000" dirty="0" smtClean="0">
                <a:latin typeface="+mn-lt"/>
              </a:rPr>
              <a:t>for your add-in. This is an important conduit to the Store to </a:t>
            </a:r>
            <a:r>
              <a:rPr lang="en-US" sz="2000" b="1" dirty="0" smtClean="0">
                <a:latin typeface="+mn-lt"/>
                <a:cs typeface="Segoe UI Semibold" panose="020B0702040204020203" pitchFamily="34" charset="0"/>
              </a:rPr>
              <a:t>increase downloads</a:t>
            </a:r>
            <a:endParaRPr lang="en-US" sz="2000" dirty="0" smtClean="0">
              <a:latin typeface="+mn-lt"/>
            </a:endParaRPr>
          </a:p>
          <a:p>
            <a:pPr marL="0" indent="0">
              <a:spcBef>
                <a:spcPts val="2400"/>
              </a:spcBef>
              <a:buNone/>
            </a:pPr>
            <a:r>
              <a:rPr lang="en-US" sz="2000" b="1" dirty="0" smtClean="0">
                <a:latin typeface="+mn-lt"/>
                <a:cs typeface="Segoe UI Semibold" panose="020B0702040204020203" pitchFamily="34" charset="0"/>
              </a:rPr>
              <a:t>Promotional videos </a:t>
            </a:r>
            <a:r>
              <a:rPr lang="en-US" sz="2000" dirty="0" smtClean="0">
                <a:latin typeface="+mn-lt"/>
              </a:rPr>
              <a:t>can also help </a:t>
            </a:r>
            <a:br>
              <a:rPr lang="en-US" sz="2000" dirty="0" smtClean="0">
                <a:latin typeface="+mn-lt"/>
              </a:rPr>
            </a:br>
            <a:r>
              <a:rPr lang="en-US" sz="2000" dirty="0" smtClean="0">
                <a:latin typeface="+mn-lt"/>
              </a:rPr>
              <a:t>drive traffic</a:t>
            </a:r>
          </a:p>
          <a:p>
            <a:pPr marL="228600" indent="-228600">
              <a:spcBef>
                <a:spcPts val="600"/>
              </a:spcBef>
            </a:pPr>
            <a:r>
              <a:rPr lang="en-US" sz="2000" b="1" dirty="0" smtClean="0">
                <a:latin typeface="+mn-lt"/>
              </a:rPr>
              <a:t>Tip: </a:t>
            </a:r>
            <a:r>
              <a:rPr lang="en-US" sz="2000" dirty="0" smtClean="0">
                <a:latin typeface="+mn-lt"/>
              </a:rPr>
              <a:t>Ensure your add-in’s website and any posted content have great </a:t>
            </a:r>
            <a:r>
              <a:rPr lang="en-US" sz="2000" b="1" dirty="0" smtClean="0">
                <a:latin typeface="+mn-lt"/>
              </a:rPr>
              <a:t>SEO</a:t>
            </a:r>
            <a:r>
              <a:rPr lang="en-US" sz="2000" dirty="0" smtClean="0">
                <a:latin typeface="+mn-lt"/>
              </a:rPr>
              <a:t> so that users can find them through web search (e.g., keywords include company and add-in name, in full and in part)</a:t>
            </a:r>
          </a:p>
          <a:p>
            <a:pPr marL="0" indent="0">
              <a:buNone/>
            </a:pPr>
            <a:endParaRPr lang="en-US" sz="4800" dirty="0"/>
          </a:p>
        </p:txBody>
      </p:sp>
      <p:pic>
        <p:nvPicPr>
          <p:cNvPr id="5" name="Picture 4">
            <a:hlinkClick r:id="rId2"/>
          </p:cNvPr>
          <p:cNvPicPr>
            <a:picLocks noChangeAspect="1"/>
          </p:cNvPicPr>
          <p:nvPr/>
        </p:nvPicPr>
        <p:blipFill>
          <a:blip r:embed="rId3"/>
          <a:stretch>
            <a:fillRect/>
          </a:stretch>
        </p:blipFill>
        <p:spPr>
          <a:xfrm>
            <a:off x="6675439" y="1028739"/>
            <a:ext cx="5486400" cy="4937047"/>
          </a:xfrm>
          <a:prstGeom prst="rect">
            <a:avLst/>
          </a:prstGeom>
        </p:spPr>
      </p:pic>
    </p:spTree>
    <p:extLst>
      <p:ext uri="{BB962C8B-B14F-4D97-AF65-F5344CB8AC3E}">
        <p14:creationId xmlns:p14="http://schemas.microsoft.com/office/powerpoint/2010/main" val="318832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95272"/>
            <a:ext cx="5514975" cy="5318379"/>
          </a:xfrm>
        </p:spPr>
        <p:txBody>
          <a:bodyPr/>
          <a:lstStyle/>
          <a:p>
            <a:pPr marL="0" indent="0">
              <a:buNone/>
            </a:pPr>
            <a:r>
              <a:rPr lang="en-US" sz="4800" dirty="0" smtClean="0"/>
              <a:t>Website and marketing: What </a:t>
            </a:r>
            <a:br>
              <a:rPr lang="en-US" sz="4800" dirty="0" smtClean="0"/>
            </a:br>
            <a:r>
              <a:rPr lang="en-US" sz="4800" dirty="0" smtClean="0"/>
              <a:t>you can do</a:t>
            </a:r>
          </a:p>
          <a:p>
            <a:pPr marL="0" indent="0">
              <a:spcBef>
                <a:spcPts val="2400"/>
              </a:spcBef>
              <a:buNone/>
            </a:pPr>
            <a:r>
              <a:rPr lang="en-US" sz="2000" dirty="0">
                <a:latin typeface="+mn-lt"/>
              </a:rPr>
              <a:t>Create and promote a robust </a:t>
            </a:r>
            <a:r>
              <a:rPr lang="en-US" sz="2000" b="1" dirty="0">
                <a:latin typeface="+mn-lt"/>
              </a:rPr>
              <a:t>trial experience</a:t>
            </a:r>
            <a:r>
              <a:rPr lang="en-US" sz="2000" dirty="0">
                <a:latin typeface="+mn-lt"/>
              </a:rPr>
              <a:t> of your </a:t>
            </a:r>
            <a:r>
              <a:rPr lang="en-US" sz="2000" dirty="0" smtClean="0">
                <a:latin typeface="+mn-lt"/>
              </a:rPr>
              <a:t>add-in</a:t>
            </a:r>
            <a:endParaRPr lang="en-US" sz="2000" dirty="0">
              <a:latin typeface="+mn-lt"/>
            </a:endParaRPr>
          </a:p>
          <a:p>
            <a:pPr marL="0" indent="0">
              <a:spcBef>
                <a:spcPts val="2400"/>
              </a:spcBef>
              <a:buNone/>
            </a:pPr>
            <a:r>
              <a:rPr lang="en-US" sz="2000" dirty="0" smtClean="0">
                <a:latin typeface="+mn-lt"/>
              </a:rPr>
              <a:t>Add </a:t>
            </a:r>
            <a:r>
              <a:rPr lang="en-US" sz="2000" b="1" dirty="0" smtClean="0">
                <a:latin typeface="+mn-lt"/>
              </a:rPr>
              <a:t>videos</a:t>
            </a:r>
            <a:r>
              <a:rPr lang="en-US" sz="2000" dirty="0" smtClean="0">
                <a:latin typeface="+mn-lt"/>
              </a:rPr>
              <a:t>, </a:t>
            </a:r>
            <a:r>
              <a:rPr lang="en-US" sz="2000" b="1" dirty="0" smtClean="0">
                <a:latin typeface="+mn-lt"/>
              </a:rPr>
              <a:t>screenshots</a:t>
            </a:r>
            <a:r>
              <a:rPr lang="en-US" sz="2000" dirty="0" smtClean="0">
                <a:latin typeface="+mn-lt"/>
              </a:rPr>
              <a:t>, </a:t>
            </a:r>
            <a:r>
              <a:rPr lang="en-US" sz="2000" dirty="0">
                <a:latin typeface="+mn-lt"/>
              </a:rPr>
              <a:t>and </a:t>
            </a:r>
            <a:r>
              <a:rPr lang="en-US" sz="2000" b="1" dirty="0">
                <a:latin typeface="+mn-lt"/>
              </a:rPr>
              <a:t>in-product </a:t>
            </a:r>
            <a:r>
              <a:rPr lang="en-US" sz="2000" b="1" dirty="0" smtClean="0">
                <a:latin typeface="+mn-lt"/>
              </a:rPr>
              <a:t>training</a:t>
            </a:r>
            <a:r>
              <a:rPr lang="en-US" sz="2000" dirty="0" smtClean="0">
                <a:latin typeface="+mn-lt"/>
              </a:rPr>
              <a:t> </a:t>
            </a:r>
            <a:r>
              <a:rPr lang="en-US" sz="2000" dirty="0">
                <a:latin typeface="+mn-lt"/>
              </a:rPr>
              <a:t>and </a:t>
            </a:r>
            <a:r>
              <a:rPr lang="en-US" sz="2000" b="1" dirty="0">
                <a:latin typeface="+mn-lt"/>
              </a:rPr>
              <a:t>tips</a:t>
            </a:r>
            <a:r>
              <a:rPr lang="en-US" sz="2000" dirty="0">
                <a:latin typeface="+mn-lt"/>
              </a:rPr>
              <a:t> to your add-in to show users the value and how it </a:t>
            </a:r>
            <a:r>
              <a:rPr lang="en-US" sz="2000" dirty="0" smtClean="0">
                <a:latin typeface="+mn-lt"/>
              </a:rPr>
              <a:t>works</a:t>
            </a:r>
            <a:endParaRPr lang="en-US" sz="2000" dirty="0">
              <a:latin typeface="+mn-lt"/>
            </a:endParaRPr>
          </a:p>
          <a:p>
            <a:pPr marL="0" indent="0">
              <a:spcBef>
                <a:spcPts val="2400"/>
              </a:spcBef>
              <a:buNone/>
            </a:pPr>
            <a:r>
              <a:rPr lang="en-US" sz="2000" b="1" dirty="0">
                <a:latin typeface="+mn-lt"/>
              </a:rPr>
              <a:t>Reminder: users are still deciding if they will </a:t>
            </a:r>
            <a:r>
              <a:rPr lang="en-US" sz="2000" b="1" dirty="0" smtClean="0">
                <a:latin typeface="+mn-lt"/>
              </a:rPr>
              <a:t>use/continue </a:t>
            </a:r>
            <a:r>
              <a:rPr lang="en-US" sz="2000" b="1" dirty="0">
                <a:latin typeface="+mn-lt"/>
              </a:rPr>
              <a:t>to use your add-in even after they’ve downloaded </a:t>
            </a:r>
            <a:r>
              <a:rPr lang="en-US" sz="2000" b="1" dirty="0" smtClean="0">
                <a:latin typeface="+mn-lt"/>
              </a:rPr>
              <a:t>it</a:t>
            </a:r>
            <a:endParaRPr lang="en-US" sz="2000" b="1" dirty="0">
              <a:latin typeface="+mn-lt"/>
            </a:endParaRPr>
          </a:p>
        </p:txBody>
      </p:sp>
      <p:pic>
        <p:nvPicPr>
          <p:cNvPr id="4" name="Picture 3">
            <a:hlinkClick r:id="rId2"/>
          </p:cNvPr>
          <p:cNvPicPr>
            <a:picLocks noChangeAspect="1"/>
          </p:cNvPicPr>
          <p:nvPr/>
        </p:nvPicPr>
        <p:blipFill>
          <a:blip r:embed="rId3"/>
          <a:stretch>
            <a:fillRect/>
          </a:stretch>
        </p:blipFill>
        <p:spPr>
          <a:xfrm>
            <a:off x="6675439" y="1028739"/>
            <a:ext cx="5486400" cy="4937047"/>
          </a:xfrm>
          <a:prstGeom prst="rect">
            <a:avLst/>
          </a:prstGeom>
        </p:spPr>
      </p:pic>
    </p:spTree>
    <p:extLst>
      <p:ext uri="{BB962C8B-B14F-4D97-AF65-F5344CB8AC3E}">
        <p14:creationId xmlns:p14="http://schemas.microsoft.com/office/powerpoint/2010/main" val="113362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95272"/>
            <a:ext cx="5722937" cy="6601807"/>
          </a:xfrm>
        </p:spPr>
        <p:txBody>
          <a:bodyPr/>
          <a:lstStyle/>
          <a:p>
            <a:pPr marL="0" indent="0">
              <a:buNone/>
            </a:pPr>
            <a:r>
              <a:rPr lang="en-US" sz="4800" dirty="0" smtClean="0"/>
              <a:t>Website and marketing: What </a:t>
            </a:r>
            <a:br>
              <a:rPr lang="en-US" sz="4800" dirty="0" smtClean="0"/>
            </a:br>
            <a:r>
              <a:rPr lang="en-US" sz="4800" dirty="0" smtClean="0"/>
              <a:t>you can do</a:t>
            </a:r>
          </a:p>
          <a:p>
            <a:pPr marL="0" indent="0">
              <a:spcBef>
                <a:spcPts val="2400"/>
              </a:spcBef>
              <a:buNone/>
            </a:pPr>
            <a:r>
              <a:rPr lang="en-US" sz="1800" b="1" dirty="0">
                <a:latin typeface="+mn-lt"/>
              </a:rPr>
              <a:t>Promote</a:t>
            </a:r>
            <a:r>
              <a:rPr lang="en-US" sz="1800" dirty="0">
                <a:latin typeface="+mn-lt"/>
              </a:rPr>
              <a:t> the add-in on your home page and other prominent </a:t>
            </a:r>
            <a:r>
              <a:rPr lang="en-US" sz="1800" dirty="0" smtClean="0">
                <a:latin typeface="+mn-lt"/>
              </a:rPr>
              <a:t>places</a:t>
            </a:r>
            <a:endParaRPr lang="en-US" sz="1800" dirty="0">
              <a:latin typeface="+mn-lt"/>
            </a:endParaRPr>
          </a:p>
          <a:p>
            <a:pPr marL="228600" indent="-228600">
              <a:spcBef>
                <a:spcPts val="600"/>
              </a:spcBef>
            </a:pPr>
            <a:r>
              <a:rPr lang="en-US" sz="1600" b="1" dirty="0">
                <a:latin typeface="+mn-lt"/>
              </a:rPr>
              <a:t>Tip: </a:t>
            </a:r>
            <a:r>
              <a:rPr lang="en-US" sz="1600" dirty="0">
                <a:latin typeface="+mn-lt"/>
              </a:rPr>
              <a:t>Use our download badges on your site </a:t>
            </a:r>
          </a:p>
          <a:p>
            <a:pPr marL="228600" indent="-228600">
              <a:spcBef>
                <a:spcPts val="600"/>
              </a:spcBef>
            </a:pPr>
            <a:r>
              <a:rPr lang="en-US" sz="1600" b="1" dirty="0">
                <a:latin typeface="+mn-lt"/>
              </a:rPr>
              <a:t>Tip: </a:t>
            </a:r>
            <a:r>
              <a:rPr lang="en-US" sz="1600" dirty="0">
                <a:latin typeface="+mn-lt"/>
              </a:rPr>
              <a:t>Show users how to find </a:t>
            </a:r>
            <a:r>
              <a:rPr lang="en-US" sz="1600" dirty="0" smtClean="0">
                <a:latin typeface="+mn-lt"/>
              </a:rPr>
              <a:t>and access </a:t>
            </a:r>
            <a:r>
              <a:rPr lang="en-US" sz="1600" dirty="0">
                <a:latin typeface="+mn-lt"/>
              </a:rPr>
              <a:t>your </a:t>
            </a:r>
            <a:r>
              <a:rPr lang="en-US" sz="1600" dirty="0" smtClean="0">
                <a:latin typeface="+mn-lt"/>
              </a:rPr>
              <a:t>add-in </a:t>
            </a:r>
            <a:endParaRPr lang="en-US" sz="1600" dirty="0">
              <a:latin typeface="+mn-lt"/>
            </a:endParaRPr>
          </a:p>
          <a:p>
            <a:pPr marL="0" indent="0">
              <a:spcBef>
                <a:spcPts val="1800"/>
              </a:spcBef>
              <a:buNone/>
            </a:pPr>
            <a:r>
              <a:rPr lang="en-US" sz="1800" b="1" dirty="0">
                <a:latin typeface="+mn-lt"/>
              </a:rPr>
              <a:t>Send marketing email </a:t>
            </a:r>
            <a:r>
              <a:rPr lang="en-US" sz="1800" dirty="0">
                <a:latin typeface="+mn-lt"/>
              </a:rPr>
              <a:t>with awesome screenshots </a:t>
            </a:r>
            <a:r>
              <a:rPr lang="en-US" sz="1800" dirty="0" smtClean="0">
                <a:latin typeface="+mn-lt"/>
              </a:rPr>
              <a:t/>
            </a:r>
            <a:br>
              <a:rPr lang="en-US" sz="1800" dirty="0" smtClean="0">
                <a:latin typeface="+mn-lt"/>
              </a:rPr>
            </a:br>
            <a:r>
              <a:rPr lang="en-US" sz="1800" dirty="0" smtClean="0">
                <a:latin typeface="+mn-lt"/>
              </a:rPr>
              <a:t>to </a:t>
            </a:r>
            <a:r>
              <a:rPr lang="en-US" sz="1800" dirty="0">
                <a:latin typeface="+mn-lt"/>
              </a:rPr>
              <a:t>increase awareness </a:t>
            </a:r>
            <a:r>
              <a:rPr lang="en-US" sz="1800" dirty="0" smtClean="0">
                <a:latin typeface="+mn-lt"/>
              </a:rPr>
              <a:t>and downloads</a:t>
            </a:r>
            <a:endParaRPr lang="en-US" sz="1800" dirty="0">
              <a:latin typeface="+mn-lt"/>
            </a:endParaRPr>
          </a:p>
          <a:p>
            <a:pPr marL="228600" indent="-228600">
              <a:spcBef>
                <a:spcPts val="600"/>
              </a:spcBef>
            </a:pPr>
            <a:r>
              <a:rPr lang="en-US" sz="1600" b="1" dirty="0">
                <a:latin typeface="+mn-lt"/>
              </a:rPr>
              <a:t>Tip: </a:t>
            </a:r>
            <a:r>
              <a:rPr lang="en-US" sz="1600" dirty="0">
                <a:latin typeface="+mn-lt"/>
              </a:rPr>
              <a:t>Pop an HTML form to capture user email </a:t>
            </a:r>
            <a:r>
              <a:rPr lang="en-US" sz="1600" dirty="0" smtClean="0">
                <a:latin typeface="+mn-lt"/>
              </a:rPr>
              <a:t>and </a:t>
            </a:r>
            <a:br>
              <a:rPr lang="en-US" sz="1600" dirty="0" smtClean="0">
                <a:latin typeface="+mn-lt"/>
              </a:rPr>
            </a:br>
            <a:r>
              <a:rPr lang="en-US" sz="1600" dirty="0" smtClean="0">
                <a:latin typeface="+mn-lt"/>
              </a:rPr>
              <a:t>profile </a:t>
            </a:r>
            <a:r>
              <a:rPr lang="en-US" sz="1600" dirty="0">
                <a:latin typeface="+mn-lt"/>
              </a:rPr>
              <a:t>info </a:t>
            </a:r>
            <a:r>
              <a:rPr lang="en-US" sz="1600" dirty="0" smtClean="0">
                <a:latin typeface="+mn-lt"/>
              </a:rPr>
              <a:t>and </a:t>
            </a:r>
            <a:r>
              <a:rPr lang="en-US" sz="1600" dirty="0">
                <a:latin typeface="+mn-lt"/>
              </a:rPr>
              <a:t>push into an outbound email engine</a:t>
            </a:r>
          </a:p>
          <a:p>
            <a:pPr marL="0" indent="0">
              <a:spcBef>
                <a:spcPts val="1800"/>
              </a:spcBef>
              <a:buNone/>
            </a:pPr>
            <a:r>
              <a:rPr lang="en-US" sz="1800" b="1" dirty="0" smtClean="0">
                <a:latin typeface="+mn-lt"/>
              </a:rPr>
              <a:t>Retain</a:t>
            </a:r>
            <a:endParaRPr lang="en-US" sz="1800" b="1" dirty="0">
              <a:latin typeface="+mn-lt"/>
            </a:endParaRPr>
          </a:p>
          <a:p>
            <a:pPr marL="228600" indent="-228600">
              <a:spcBef>
                <a:spcPts val="600"/>
              </a:spcBef>
            </a:pPr>
            <a:r>
              <a:rPr lang="en-US" sz="1600" dirty="0">
                <a:latin typeface="+mn-lt"/>
              </a:rPr>
              <a:t>Use captured emails to run scheduled outbound communications around promotions, new features, requests for feedback, trial extensions, upsell efforts, etc.</a:t>
            </a:r>
          </a:p>
          <a:p>
            <a:pPr marL="228600" indent="-228600">
              <a:spcBef>
                <a:spcPts val="600"/>
              </a:spcBef>
            </a:pPr>
            <a:endParaRPr lang="en-US" sz="1800" dirty="0">
              <a:latin typeface="+mn-lt"/>
            </a:endParaRPr>
          </a:p>
        </p:txBody>
      </p:sp>
      <p:grpSp>
        <p:nvGrpSpPr>
          <p:cNvPr id="3" name="Group 2"/>
          <p:cNvGrpSpPr/>
          <p:nvPr/>
        </p:nvGrpSpPr>
        <p:grpSpPr>
          <a:xfrm>
            <a:off x="6515100" y="1165224"/>
            <a:ext cx="5646738" cy="4664076"/>
            <a:chOff x="6515100" y="479424"/>
            <a:chExt cx="5646738" cy="4664076"/>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33" t="11354" r="5577" b="10908"/>
            <a:stretch/>
          </p:blipFill>
          <p:spPr>
            <a:xfrm>
              <a:off x="6515100" y="479424"/>
              <a:ext cx="3779838" cy="997457"/>
            </a:xfrm>
            <a:prstGeom prst="rect">
              <a:avLst/>
            </a:prstGeom>
          </p:spPr>
        </p:pic>
        <p:pic>
          <p:nvPicPr>
            <p:cNvPr id="6" name="Content Placeholder 3"/>
            <p:cNvPicPr>
              <a:picLocks noChangeAspect="1"/>
            </p:cNvPicPr>
            <p:nvPr/>
          </p:nvPicPr>
          <p:blipFill rotWithShape="1">
            <a:blip r:embed="rId4"/>
            <a:srcRect b="945"/>
            <a:stretch/>
          </p:blipFill>
          <p:spPr>
            <a:xfrm>
              <a:off x="6675437" y="1756496"/>
              <a:ext cx="5486401" cy="3387004"/>
            </a:xfrm>
            <a:prstGeom prst="rect">
              <a:avLst/>
            </a:prstGeom>
            <a:ln>
              <a:solidFill>
                <a:schemeClr val="bg1">
                  <a:lumMod val="85000"/>
                </a:schemeClr>
              </a:solidFill>
            </a:ln>
          </p:spPr>
        </p:pic>
      </p:grpSp>
    </p:spTree>
    <p:extLst>
      <p:ext uri="{BB962C8B-B14F-4D97-AF65-F5344CB8AC3E}">
        <p14:creationId xmlns:p14="http://schemas.microsoft.com/office/powerpoint/2010/main" val="355304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104</TotalTime>
  <Words>1078</Words>
  <Application>Microsoft Office PowerPoint</Application>
  <PresentationFormat>Custom</PresentationFormat>
  <Paragraphs>150</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Add-in best practices</vt:lpstr>
      <vt:lpstr>PowerPoint Presentation</vt:lpstr>
      <vt:lpstr>Create a consistent visual identity (logo)</vt:lpstr>
      <vt:lpstr>PowerPoint Presentation</vt:lpstr>
      <vt:lpstr>PowerPoint Presentation</vt:lpstr>
      <vt:lpstr>PowerPoint Presentation</vt:lpstr>
      <vt:lpstr>PowerPoint Presentation</vt:lpstr>
      <vt:lpstr>PowerPoint Presentation</vt:lpstr>
      <vt:lpstr>Website &amp; marketing: How Microsoft can help</vt:lpstr>
      <vt:lpstr>Getting ready for the Office Store</vt:lpstr>
      <vt:lpstr> Thank you</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Alyssa Jones</cp:lastModifiedBy>
  <cp:revision>13</cp:revision>
  <dcterms:created xsi:type="dcterms:W3CDTF">2016-01-18T22:05:28Z</dcterms:created>
  <dcterms:modified xsi:type="dcterms:W3CDTF">2016-01-21T21:20:36Z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