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89" r:id="rId8"/>
    <p:sldId id="290" r:id="rId9"/>
    <p:sldId id="291" r:id="rId10"/>
    <p:sldId id="293" r:id="rId11"/>
    <p:sldId id="294" r:id="rId12"/>
    <p:sldId id="295" r:id="rId13"/>
    <p:sldId id="296" r:id="rId14"/>
    <p:sldId id="297" r:id="rId15"/>
    <p:sldId id="298" r:id="rId16"/>
    <p:sldId id="299" r:id="rId17"/>
    <p:sldId id="300" r:id="rId18"/>
    <p:sldId id="302" r:id="rId19"/>
    <p:sldId id="301" r:id="rId20"/>
    <p:sldId id="303" r:id="rId21"/>
    <p:sldId id="304" r:id="rId22"/>
    <p:sldId id="305" r:id="rId23"/>
    <p:sldId id="306" r:id="rId24"/>
    <p:sldId id="281" r:id="rId25"/>
    <p:sldId id="262" r:id="rId26"/>
    <p:sldId id="280" r:id="rId27"/>
    <p:sldId id="271" r:id="rId28"/>
    <p:sldId id="292" r:id="rId29"/>
    <p:sldId id="282" r:id="rId30"/>
    <p:sldId id="263" r:id="rId31"/>
    <p:sldId id="283" r:id="rId32"/>
    <p:sldId id="285" r:id="rId33"/>
    <p:sldId id="287" r:id="rId34"/>
    <p:sldId id="307" r:id="rId35"/>
    <p:sldId id="288" r:id="rId36"/>
    <p:sldId id="266" r:id="rId37"/>
    <p:sldId id="267" r:id="rId38"/>
    <p:sldId id="268" r:id="rId39"/>
    <p:sldId id="269"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6788" autoAdjust="0"/>
  </p:normalViewPr>
  <p:slideViewPr>
    <p:cSldViewPr snapToGrid="0">
      <p:cViewPr>
        <p:scale>
          <a:sx n="70" d="100"/>
          <a:sy n="70" d="100"/>
        </p:scale>
        <p:origin x="3250" y="1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47F43-50A7-48BF-A746-C0ABCB85D803}" type="datetimeFigureOut">
              <a:rPr lang="en-US" smtClean="0"/>
              <a:t>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8077D-0266-49A8-A753-603FDA9BB36D}" type="slidenum">
              <a:rPr lang="en-US" smtClean="0"/>
              <a:t>‹#›</a:t>
            </a:fld>
            <a:endParaRPr lang="en-US"/>
          </a:p>
        </p:txBody>
      </p:sp>
    </p:spTree>
    <p:extLst>
      <p:ext uri="{BB962C8B-B14F-4D97-AF65-F5344CB8AC3E}">
        <p14:creationId xmlns:p14="http://schemas.microsoft.com/office/powerpoint/2010/main" val="119085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2/17/2016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9097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2/17/2016 2:47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98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t>2/17/2016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65690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48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2/17/2016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059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uses the </a:t>
            </a:r>
            <a:r>
              <a:rPr lang="en-US" dirty="0" err="1" smtClean="0"/>
              <a:t>SearchBox</a:t>
            </a:r>
            <a:r>
              <a:rPr lang="en-US" dirty="0" smtClean="0"/>
              <a:t> component</a:t>
            </a:r>
            <a:endParaRPr lang="en-US" dirty="0"/>
          </a:p>
        </p:txBody>
      </p:sp>
      <p:sp>
        <p:nvSpPr>
          <p:cNvPr id="4" name="Slide Number Placeholder 3"/>
          <p:cNvSpPr>
            <a:spLocks noGrp="1"/>
          </p:cNvSpPr>
          <p:nvPr>
            <p:ph type="sldNum" sz="quarter" idx="10"/>
          </p:nvPr>
        </p:nvSpPr>
        <p:spPr/>
        <p:txBody>
          <a:bodyPr/>
          <a:lstStyle/>
          <a:p>
            <a:fld id="{9458077D-0266-49A8-A753-603FDA9BB36D}" type="slidenum">
              <a:rPr lang="en-US" smtClean="0"/>
              <a:t>28</a:t>
            </a:fld>
            <a:endParaRPr lang="en-US"/>
          </a:p>
        </p:txBody>
      </p:sp>
    </p:spTree>
    <p:extLst>
      <p:ext uri="{BB962C8B-B14F-4D97-AF65-F5344CB8AC3E}">
        <p14:creationId xmlns:p14="http://schemas.microsoft.com/office/powerpoint/2010/main" val="1593283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uses the </a:t>
            </a:r>
            <a:r>
              <a:rPr lang="en-US" dirty="0" err="1" smtClean="0"/>
              <a:t>SearchBox</a:t>
            </a:r>
            <a:r>
              <a:rPr lang="en-US" dirty="0" smtClean="0"/>
              <a:t> component</a:t>
            </a:r>
            <a:endParaRPr lang="en-US" dirty="0"/>
          </a:p>
        </p:txBody>
      </p:sp>
      <p:sp>
        <p:nvSpPr>
          <p:cNvPr id="4" name="Slide Number Placeholder 3"/>
          <p:cNvSpPr>
            <a:spLocks noGrp="1"/>
          </p:cNvSpPr>
          <p:nvPr>
            <p:ph type="sldNum" sz="quarter" idx="10"/>
          </p:nvPr>
        </p:nvSpPr>
        <p:spPr/>
        <p:txBody>
          <a:bodyPr/>
          <a:lstStyle/>
          <a:p>
            <a:fld id="{9458077D-0266-49A8-A753-603FDA9BB36D}" type="slidenum">
              <a:rPr lang="en-US" smtClean="0"/>
              <a:t>29</a:t>
            </a:fld>
            <a:endParaRPr lang="en-US"/>
          </a:p>
        </p:txBody>
      </p:sp>
    </p:spTree>
    <p:extLst>
      <p:ext uri="{BB962C8B-B14F-4D97-AF65-F5344CB8AC3E}">
        <p14:creationId xmlns:p14="http://schemas.microsoft.com/office/powerpoint/2010/main" val="356341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2/17/2016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631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7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39</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63424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69239" y="2077800"/>
            <a:ext cx="6274974" cy="3592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69302" y="2077814"/>
            <a:ext cx="5378486"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67683" y="3877276"/>
            <a:ext cx="469571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228319" y="268949"/>
            <a:ext cx="6506899" cy="6118985"/>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grpSp>
      <p:sp>
        <p:nvSpPr>
          <p:cNvPr id="114" name="TextBox 113"/>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27982" y="6028970"/>
            <a:ext cx="1138460" cy="360403"/>
          </a:xfrm>
          <a:prstGeom prst="rect">
            <a:avLst/>
          </a:prstGeom>
        </p:spPr>
      </p:pic>
    </p:spTree>
    <p:extLst>
      <p:ext uri="{BB962C8B-B14F-4D97-AF65-F5344CB8AC3E}">
        <p14:creationId xmlns:p14="http://schemas.microsoft.com/office/powerpoint/2010/main" val="75940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4542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99193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318756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455752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62030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462297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044936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11228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865887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122174" cy="685800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1226" y="2197782"/>
            <a:ext cx="5406562"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5268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5129478" cy="1793090"/>
          </a:xfrm>
          <a:noFill/>
        </p:spPr>
        <p:txBody>
          <a:bodyPr lIns="146304" tIns="91440" rIns="146304" bIns="91440" anchor="t" anchorCtr="0"/>
          <a:lstStyle>
            <a:lvl1pPr>
              <a:defRPr sz="5294" spc="-98"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148155" cy="1792326"/>
          </a:xfrm>
          <a:noFill/>
        </p:spPr>
        <p:txBody>
          <a:bodyPr lIns="146304" tIns="109728" rIns="146304" bIns="109728">
            <a:noAutofit/>
          </a:bodyPr>
          <a:lstStyle>
            <a:lvl1pPr marL="0" indent="0">
              <a:spcBef>
                <a:spcPts val="0"/>
              </a:spcBef>
              <a:buNone/>
              <a:defRPr sz="3137"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543517" y="1228090"/>
            <a:ext cx="5125183" cy="517696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65"/>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sp>
        <p:nvSpPr>
          <p:cNvPr id="116" name="TextBox 115"/>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27982" y="6028970"/>
            <a:ext cx="1138460" cy="361416"/>
          </a:xfrm>
          <a:prstGeom prst="rect">
            <a:avLst/>
          </a:prstGeom>
        </p:spPr>
      </p:pic>
    </p:spTree>
    <p:extLst>
      <p:ext uri="{BB962C8B-B14F-4D97-AF65-F5344CB8AC3E}">
        <p14:creationId xmlns:p14="http://schemas.microsoft.com/office/powerpoint/2010/main" val="107149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122581" cy="685800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20192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32527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973142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4946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122581" cy="685800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1226" y="2197782"/>
            <a:ext cx="5406562" cy="2266326"/>
          </a:xfrm>
        </p:spPr>
        <p:txBody>
          <a:bodyPr/>
          <a:lstStyle>
            <a:lvl1pPr>
              <a:defRPr sz="3921">
                <a:gradFill>
                  <a:gsLst>
                    <a:gs pos="93305">
                      <a:srgbClr val="FFFFFF"/>
                    </a:gs>
                    <a:gs pos="83000">
                      <a:srgbClr val="FFFFFF"/>
                    </a:gs>
                  </a:gsLst>
                  <a:lin ang="5400000" scaled="0"/>
                </a:gradFill>
              </a:defRPr>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gradFill>
                  <a:gsLst>
                    <a:gs pos="93305">
                      <a:srgbClr val="FFFFFF"/>
                    </a:gs>
                    <a:gs pos="83000">
                      <a:srgbClr val="FFFFFF"/>
                    </a:gs>
                  </a:gsLst>
                  <a:lin ang="5400000" scaled="0"/>
                </a:gradFill>
              </a:defRPr>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544214" y="2197782"/>
            <a:ext cx="5378549" cy="2266326"/>
          </a:xfrm>
        </p:spPr>
        <p:txBody>
          <a:bodyPr/>
          <a:lstStyle>
            <a:lvl1pPr>
              <a:defRPr sz="3921"/>
            </a:lvl1pPr>
            <a:lvl2pPr marL="33614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a:lvl2pPr>
            <a:lvl3pPr marL="560241" indent="0">
              <a:buNone/>
              <a:defRPr sz="1961"/>
            </a:lvl3pPr>
            <a:lvl4pPr>
              <a:defRPr sz="1568"/>
            </a:lvl4pPr>
            <a:lvl5pPr>
              <a:defRPr sz="156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4121169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507453" y="3029094"/>
            <a:ext cx="4423091" cy="3537839"/>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grpSp>
      <p:sp>
        <p:nvSpPr>
          <p:cNvPr id="79" name="TextBox 7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7024796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81443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32667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514419" y="3653518"/>
            <a:ext cx="5229368" cy="2734414"/>
          </a:xfrm>
          <a:prstGeom prst="rect">
            <a:avLst/>
          </a:prstGeom>
        </p:spPr>
      </p:pic>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4219475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820533" y="3002487"/>
            <a:ext cx="5923254" cy="3614686"/>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896386">
                    <a:defRPr/>
                  </a:pPr>
                  <a:endParaRPr lang="en-US" sz="1765"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896386">
                <a:defRPr/>
              </a:pPr>
              <a:endParaRPr lang="en-US" sz="1765" kern="0" smtClean="0">
                <a:solidFill>
                  <a:srgbClr val="505050"/>
                </a:solidFill>
              </a:endParaRPr>
            </a:p>
          </p:txBody>
        </p:sp>
      </p:grpSp>
      <p:sp>
        <p:nvSpPr>
          <p:cNvPr id="63" name="TextBox 62"/>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805466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372" dirty="0" smtClean="0">
                <a:gradFill>
                  <a:gsLst>
                    <a:gs pos="8367">
                      <a:srgbClr val="000000"/>
                    </a:gs>
                    <a:gs pos="31000">
                      <a:srgbClr val="000000"/>
                    </a:gs>
                  </a:gsLst>
                  <a:lin ang="5400000" scaled="0"/>
                </a:gradFill>
              </a:rPr>
              <a:t>&lt;</a:t>
            </a:r>
            <a:r>
              <a:rPr lang="en-US" sz="1372"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4932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062089" y="2307938"/>
            <a:ext cx="5822093" cy="724246"/>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38114" y="1187621"/>
            <a:ext cx="1823975" cy="2964882"/>
          </a:xfrm>
        </p:spPr>
        <p:txBody>
          <a:bodyPr/>
          <a:lstStyle>
            <a:lvl1pPr marL="0" indent="0">
              <a:buNone/>
              <a:defRPr sz="20096">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380799" y="3710729"/>
            <a:ext cx="5362988" cy="2681875"/>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sp>
        <p:nvSpPr>
          <p:cNvPr id="49" name="TextBox 4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57733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b"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086115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280050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vert="horz" wrap="square" lIns="146304" tIns="91440" rIns="146304" bIns="91440" rtlCol="0" anchor="t" anchorCtr="0">
            <a:spAutoFit/>
          </a:bodyPr>
          <a:lstStyle>
            <a:lvl1pPr>
              <a:defRPr lang="en-US" sz="7058" spc="-98"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002069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932609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vert="horz" wrap="square" lIns="146304" tIns="91440" rIns="146304" bIns="91440" rtlCol="0" anchor="t" anchorCtr="0">
            <a:spAutoFit/>
          </a:bodyPr>
          <a:lstStyle>
            <a:lvl1pPr>
              <a:defRPr lang="en-US" sz="7058" spc="-98"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68070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28036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73342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331750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052878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74209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243419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226056"/>
            <a:ext cx="12192000" cy="63194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807923" y="289509"/>
            <a:ext cx="4114839" cy="364224"/>
          </a:xfrm>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68548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325796" y="6387933"/>
            <a:ext cx="1546495" cy="361111"/>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 name="Rectangle 3"/>
          <p:cNvSpPr/>
          <p:nvPr userDrawn="1"/>
        </p:nvSpPr>
        <p:spPr bwMode="auto">
          <a:xfrm>
            <a:off x="6102675" y="2054599"/>
            <a:ext cx="5822406" cy="451233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Rectangle 4"/>
          <p:cNvSpPr/>
          <p:nvPr userDrawn="1"/>
        </p:nvSpPr>
        <p:spPr bwMode="auto">
          <a:xfrm>
            <a:off x="241226" y="2054599"/>
            <a:ext cx="5781940" cy="451233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69240" y="289511"/>
            <a:ext cx="11655840" cy="899665"/>
          </a:xfrm>
        </p:spPr>
        <p:txBody>
          <a:bodyPr/>
          <a:lstStyle/>
          <a:p>
            <a:r>
              <a:rPr lang="en-US" smtClean="0"/>
              <a:t>Click to edit Master title style</a:t>
            </a:r>
            <a:endParaRPr lang="en-US" dirty="0"/>
          </a:p>
        </p:txBody>
      </p:sp>
      <p:sp>
        <p:nvSpPr>
          <p:cNvPr id="7" name="Data"/>
          <p:cNvSpPr/>
          <p:nvPr userDrawn="1"/>
        </p:nvSpPr>
        <p:spPr bwMode="auto">
          <a:xfrm>
            <a:off x="6102674" y="1187621"/>
            <a:ext cx="5822406" cy="8965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r>
              <a:rPr kumimoji="0" lang="en-US" sz="5294"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294"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1226" y="1187621"/>
            <a:ext cx="5781940" cy="8965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r>
              <a:rPr kumimoji="0" lang="en-US" sz="5294"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49393" y="3612668"/>
            <a:ext cx="5158890" cy="2709918"/>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895913"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895913" rtl="0" eaLnBrk="1" fontAlgn="auto" latinLnBrk="0" hangingPunct="1">
                <a:lnSpc>
                  <a:spcPct val="100000"/>
                </a:lnSpc>
                <a:spcBef>
                  <a:spcPts val="0"/>
                </a:spcBef>
                <a:spcAft>
                  <a:spcPts val="0"/>
                </a:spcAft>
                <a:buClrTx/>
                <a:buSzTx/>
                <a:buFontTx/>
                <a:buNone/>
                <a:tabLst/>
                <a:defRPr/>
              </a:pPr>
              <a:endParaRPr kumimoji="0" lang="en-US" sz="1729"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895653"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895482" rtl="0" eaLnBrk="1" fontAlgn="base" latinLnBrk="0" hangingPunct="1">
                <a:lnSpc>
                  <a:spcPct val="90000"/>
                </a:lnSpc>
                <a:spcBef>
                  <a:spcPct val="0"/>
                </a:spcBef>
                <a:spcAft>
                  <a:spcPct val="0"/>
                </a:spcAft>
                <a:buClrTx/>
                <a:buSzTx/>
                <a:buFontTx/>
                <a:buNone/>
                <a:tabLst/>
                <a:defRPr/>
              </a:pPr>
              <a:endParaRPr kumimoji="0" lang="en-US" sz="230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127657" y="5782506"/>
            <a:ext cx="486047" cy="22640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848253" y="4275169"/>
            <a:ext cx="418634" cy="2359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26275" y="4540509"/>
            <a:ext cx="418634" cy="2359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3984442" y="5080790"/>
            <a:ext cx="835660" cy="202831"/>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58875" y="5353268"/>
            <a:ext cx="208025" cy="26837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29041" y="5628342"/>
            <a:ext cx="90516" cy="47684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53268" y="5721625"/>
            <a:ext cx="211262" cy="15492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6872290"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017105" y="3197135"/>
            <a:ext cx="546750" cy="40367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marL="0" marR="0" lvl="0" indent="0" algn="l" defTabSz="895302" rtl="0" eaLnBrk="1" fontAlgn="auto" latinLnBrk="0" hangingPunct="1">
              <a:lnSpc>
                <a:spcPct val="90000"/>
              </a:lnSpc>
              <a:spcBef>
                <a:spcPts val="0"/>
              </a:spcBef>
              <a:spcAft>
                <a:spcPts val="576"/>
              </a:spcAft>
              <a:buClrTx/>
              <a:buSzTx/>
              <a:buFontTx/>
              <a:buNone/>
              <a:tabLst/>
              <a:defRPr/>
            </a:pPr>
            <a:endParaRPr kumimoji="0" lang="en-US" sz="1342"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075655"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263482" y="3106181"/>
            <a:ext cx="460722" cy="585584"/>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279020"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407989" y="3150925"/>
            <a:ext cx="578442" cy="49609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482384" y="2980724"/>
            <a:ext cx="836375" cy="8364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628112" y="3161414"/>
            <a:ext cx="544924" cy="475119"/>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182280" y="5275869"/>
            <a:ext cx="1317954" cy="104132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14098"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2941"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6918626" y="5028829"/>
            <a:ext cx="881886" cy="1288366"/>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14038"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368288" y="3826360"/>
            <a:ext cx="1036491" cy="80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369341" y="3870770"/>
            <a:ext cx="858020" cy="69523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227357" y="3870770"/>
            <a:ext cx="594354" cy="701968"/>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233836" y="4501503"/>
            <a:ext cx="1305275" cy="1815692"/>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678023" y="3870770"/>
            <a:ext cx="445100" cy="1416405"/>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103020" y="3870770"/>
            <a:ext cx="375067" cy="1778265"/>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98973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68461" y="289512"/>
            <a:ext cx="11655078" cy="899665"/>
          </a:xfrm>
        </p:spPr>
        <p:txBody>
          <a:bodyPr/>
          <a:lstStyle/>
          <a:p>
            <a:r>
              <a:rPr lang="en-US" dirty="0" smtClean="0"/>
              <a:t>Click to edit Master title style</a:t>
            </a:r>
            <a:endParaRPr lang="en-US" dirty="0"/>
          </a:p>
        </p:txBody>
      </p:sp>
      <p:sp>
        <p:nvSpPr>
          <p:cNvPr id="208" name="AutoShape 118"/>
          <p:cNvSpPr>
            <a:spLocks noChangeAspect="1" noChangeArrowheads="1" noTextEdit="1"/>
          </p:cNvSpPr>
          <p:nvPr userDrawn="1"/>
        </p:nvSpPr>
        <p:spPr bwMode="auto">
          <a:xfrm>
            <a:off x="8058787" y="1470514"/>
            <a:ext cx="3571751"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09" name="AutoShape 151"/>
          <p:cNvSpPr>
            <a:spLocks noChangeAspect="1" noChangeArrowheads="1" noTextEdit="1"/>
          </p:cNvSpPr>
          <p:nvPr userDrawn="1"/>
        </p:nvSpPr>
        <p:spPr bwMode="auto">
          <a:xfrm>
            <a:off x="8048112" y="4823129"/>
            <a:ext cx="358242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0" name="AutoShape 167"/>
          <p:cNvSpPr>
            <a:spLocks noChangeAspect="1" noChangeArrowheads="1" noTextEdit="1"/>
          </p:cNvSpPr>
          <p:nvPr userDrawn="1"/>
        </p:nvSpPr>
        <p:spPr bwMode="auto">
          <a:xfrm>
            <a:off x="6192081" y="4823129"/>
            <a:ext cx="1665393"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1" name="AutoShape 177"/>
          <p:cNvSpPr>
            <a:spLocks noChangeAspect="1" noChangeArrowheads="1" noTextEdit="1"/>
          </p:cNvSpPr>
          <p:nvPr userDrawn="1"/>
        </p:nvSpPr>
        <p:spPr bwMode="auto">
          <a:xfrm>
            <a:off x="4314699" y="4823129"/>
            <a:ext cx="1676069"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2" name="AutoShape 219"/>
          <p:cNvSpPr>
            <a:spLocks noChangeAspect="1" noChangeArrowheads="1" noTextEdit="1"/>
          </p:cNvSpPr>
          <p:nvPr userDrawn="1"/>
        </p:nvSpPr>
        <p:spPr bwMode="auto">
          <a:xfrm>
            <a:off x="2437321" y="3177326"/>
            <a:ext cx="1676070"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3" name="AutoShape 257"/>
          <p:cNvSpPr>
            <a:spLocks noChangeAspect="1" noChangeArrowheads="1" noTextEdit="1"/>
          </p:cNvSpPr>
          <p:nvPr userDrawn="1"/>
        </p:nvSpPr>
        <p:spPr bwMode="auto">
          <a:xfrm>
            <a:off x="572141" y="3177326"/>
            <a:ext cx="166386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4" name="AutoShape 3"/>
          <p:cNvSpPr>
            <a:spLocks noChangeAspect="1" noChangeArrowheads="1" noTextEdit="1"/>
          </p:cNvSpPr>
          <p:nvPr userDrawn="1"/>
        </p:nvSpPr>
        <p:spPr bwMode="auto">
          <a:xfrm>
            <a:off x="572141" y="1470512"/>
            <a:ext cx="1663869"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15" name="AutoShape 77"/>
          <p:cNvSpPr>
            <a:spLocks noChangeAspect="1" noChangeArrowheads="1" noTextEdit="1"/>
          </p:cNvSpPr>
          <p:nvPr userDrawn="1"/>
        </p:nvSpPr>
        <p:spPr bwMode="auto">
          <a:xfrm>
            <a:off x="4314702" y="1470515"/>
            <a:ext cx="1676068"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16" name="Group 215"/>
          <p:cNvGrpSpPr/>
          <p:nvPr userDrawn="1"/>
        </p:nvGrpSpPr>
        <p:grpSpPr>
          <a:xfrm>
            <a:off x="440191" y="1188523"/>
            <a:ext cx="5414054" cy="1828239"/>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895999">
                <a:lnSpc>
                  <a:spcPct val="8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Office 365 Network</a:t>
              </a:r>
            </a:p>
            <a:p>
              <a:pPr defTabSz="895999">
                <a:lnSpc>
                  <a:spcPct val="80000"/>
                </a:lnSpc>
                <a:spcBef>
                  <a:spcPts val="575"/>
                </a:spcBef>
                <a:spcAft>
                  <a:spcPts val="575"/>
                </a:spcAft>
                <a:defRPr/>
              </a:pPr>
              <a:r>
                <a:rPr lang="en-US" sz="1764" u="sng" dirty="0">
                  <a:solidFill>
                    <a:schemeClr val="bg1"/>
                  </a:solidFill>
                  <a:latin typeface="Segoe UI"/>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13952">
                <a:defRPr/>
              </a:pPr>
              <a:endParaRPr lang="en-US" sz="1729" kern="0" dirty="0">
                <a:solidFill>
                  <a:srgbClr val="505050"/>
                </a:solidFill>
                <a:latin typeface="Segoe UI"/>
              </a:endParaRPr>
            </a:p>
          </p:txBody>
        </p:sp>
      </p:grpSp>
      <p:grpSp>
        <p:nvGrpSpPr>
          <p:cNvPr id="219" name="Group 218"/>
          <p:cNvGrpSpPr/>
          <p:nvPr userDrawn="1"/>
        </p:nvGrpSpPr>
        <p:grpSpPr>
          <a:xfrm>
            <a:off x="8044520" y="1194772"/>
            <a:ext cx="3708071" cy="3550132"/>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895999">
                  <a:lnSpc>
                    <a:spcPct val="80000"/>
                  </a:lnSpc>
                  <a:spcBef>
                    <a:spcPts val="575"/>
                  </a:spcBef>
                  <a:spcAft>
                    <a:spcPts val="575"/>
                  </a:spcAft>
                  <a:defRPr/>
                </a:pPr>
                <a:r>
                  <a:rPr lang="en-US" sz="1764" u="sng" dirty="0">
                    <a:solidFill>
                      <a:schemeClr val="bg1"/>
                    </a:solidFill>
                    <a:latin typeface="Segoe UI"/>
                  </a:rPr>
                  <a:t>@</a:t>
                </a:r>
                <a:r>
                  <a:rPr lang="en-US" sz="1764" u="sng" dirty="0" err="1">
                    <a:solidFill>
                      <a:schemeClr val="bg1"/>
                    </a:solidFill>
                    <a:latin typeface="Segoe UI"/>
                  </a:rPr>
                  <a:t>OfficeDev</a:t>
                </a:r>
                <a:r>
                  <a:rPr lang="en-US" sz="1764" u="sng" dirty="0">
                    <a:solidFill>
                      <a:schemeClr val="bg1"/>
                    </a:solidFill>
                    <a:latin typeface="Segoe UI"/>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895999">
                  <a:spcBef>
                    <a:spcPts val="575"/>
                  </a:spcBef>
                  <a:spcAft>
                    <a:spcPts val="575"/>
                  </a:spcAft>
                  <a:defRPr/>
                </a:pPr>
                <a:r>
                  <a:rPr lang="en-US" sz="3919"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059767" y="3094333"/>
            <a:ext cx="1799393" cy="1650572"/>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grpSp>
        <p:nvGrpSpPr>
          <p:cNvPr id="293" name="Group 292"/>
          <p:cNvGrpSpPr/>
          <p:nvPr userDrawn="1"/>
        </p:nvGrpSpPr>
        <p:grpSpPr>
          <a:xfrm>
            <a:off x="4336127" y="4820515"/>
            <a:ext cx="1742079" cy="1573663"/>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5936105" y="1188524"/>
            <a:ext cx="2031676" cy="1827226"/>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1" name="Rectangle 461"/>
              <p:cNvSpPr>
                <a:spLocks noChangeArrowheads="1"/>
              </p:cNvSpPr>
              <p:nvPr/>
            </p:nvSpPr>
            <p:spPr bwMode="auto">
              <a:xfrm>
                <a:off x="6865938" y="1868488"/>
                <a:ext cx="2090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342" name="Rectangle 462"/>
              <p:cNvSpPr>
                <a:spLocks noChangeArrowheads="1"/>
              </p:cNvSpPr>
              <p:nvPr/>
            </p:nvSpPr>
            <p:spPr bwMode="auto">
              <a:xfrm>
                <a:off x="6888163"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43" name="Rectangle 463"/>
              <p:cNvSpPr>
                <a:spLocks noChangeArrowheads="1"/>
              </p:cNvSpPr>
              <p:nvPr/>
            </p:nvSpPr>
            <p:spPr bwMode="auto">
              <a:xfrm>
                <a:off x="6902451" y="1868488"/>
                <a:ext cx="1811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344" name="Rectangle 464"/>
              <p:cNvSpPr>
                <a:spLocks noChangeArrowheads="1"/>
              </p:cNvSpPr>
              <p:nvPr/>
            </p:nvSpPr>
            <p:spPr bwMode="auto">
              <a:xfrm>
                <a:off x="6923088" y="1868488"/>
                <a:ext cx="11148"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345" name="Rectangle 465"/>
              <p:cNvSpPr>
                <a:spLocks noChangeArrowheads="1"/>
              </p:cNvSpPr>
              <p:nvPr/>
            </p:nvSpPr>
            <p:spPr bwMode="auto">
              <a:xfrm>
                <a:off x="6940551"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9" name="Rectangle 499"/>
              <p:cNvSpPr>
                <a:spLocks noChangeArrowheads="1"/>
              </p:cNvSpPr>
              <p:nvPr/>
            </p:nvSpPr>
            <p:spPr bwMode="auto">
              <a:xfrm>
                <a:off x="6865938" y="1868488"/>
                <a:ext cx="2090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380" name="Rectangle 500"/>
              <p:cNvSpPr>
                <a:spLocks noChangeArrowheads="1"/>
              </p:cNvSpPr>
              <p:nvPr/>
            </p:nvSpPr>
            <p:spPr bwMode="auto">
              <a:xfrm>
                <a:off x="6888163"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81" name="Rectangle 501"/>
              <p:cNvSpPr>
                <a:spLocks noChangeArrowheads="1"/>
              </p:cNvSpPr>
              <p:nvPr/>
            </p:nvSpPr>
            <p:spPr bwMode="auto">
              <a:xfrm>
                <a:off x="6902451" y="1868488"/>
                <a:ext cx="1811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382" name="Rectangle 502"/>
              <p:cNvSpPr>
                <a:spLocks noChangeArrowheads="1"/>
              </p:cNvSpPr>
              <p:nvPr/>
            </p:nvSpPr>
            <p:spPr bwMode="auto">
              <a:xfrm>
                <a:off x="6923088" y="1868488"/>
                <a:ext cx="11148"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383" name="Rectangle 503"/>
              <p:cNvSpPr>
                <a:spLocks noChangeArrowheads="1"/>
              </p:cNvSpPr>
              <p:nvPr/>
            </p:nvSpPr>
            <p:spPr bwMode="auto">
              <a:xfrm>
                <a:off x="6940551" y="1868488"/>
                <a:ext cx="8361"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nvGrpSpPr>
          <p:cNvPr id="389" name="Group 388"/>
          <p:cNvGrpSpPr/>
          <p:nvPr userDrawn="1"/>
        </p:nvGrpSpPr>
        <p:grpSpPr>
          <a:xfrm>
            <a:off x="440191" y="3094333"/>
            <a:ext cx="3816651" cy="3290455"/>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895999">
                    <a:defRPr/>
                  </a:pPr>
                  <a:endParaRPr lang="en-US" sz="1729">
                    <a:solidFill>
                      <a:srgbClr val="404040"/>
                    </a:solidFill>
                    <a:latin typeface="Segoe UI"/>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895999">
                <a:defRPr/>
              </a:pPr>
              <a:r>
                <a:rPr lang="en-US" sz="3919" b="1" dirty="0">
                  <a:gradFill>
                    <a:gsLst>
                      <a:gs pos="0">
                        <a:srgbClr val="FFFFFF"/>
                      </a:gs>
                      <a:gs pos="100000">
                        <a:srgbClr val="FFFFFF"/>
                      </a:gs>
                    </a:gsLst>
                    <a:lin ang="5400000" scaled="0"/>
                  </a:gradFill>
                  <a:latin typeface="Segoe UI Light"/>
                </a:rPr>
                <a:t>Podcasts</a:t>
              </a:r>
              <a:r>
                <a:rPr lang="en-US" sz="1729" dirty="0">
                  <a:solidFill>
                    <a:srgbClr val="404040"/>
                  </a:solidFill>
                  <a:latin typeface="Segoe UI"/>
                </a:rPr>
                <a:t/>
              </a:r>
              <a:br>
                <a:rPr lang="en-US" sz="1729" dirty="0">
                  <a:solidFill>
                    <a:srgbClr val="404040"/>
                  </a:solidFill>
                  <a:latin typeface="Segoe UI"/>
                </a:rPr>
              </a:br>
              <a:r>
                <a:rPr lang="en-US" sz="1764" u="sng" spc="-49" dirty="0">
                  <a:solidFill>
                    <a:schemeClr val="bg1"/>
                  </a:solidFill>
                  <a:latin typeface="Segoe UI"/>
                </a:rPr>
                <a:t>http://</a:t>
              </a:r>
              <a:r>
                <a:rPr lang="en-US" sz="1764" u="sng" dirty="0">
                  <a:solidFill>
                    <a:schemeClr val="bg1"/>
                  </a:solidFill>
                  <a:latin typeface="Segoe UI"/>
                </a:rPr>
                <a:t>dev.office.com/podcasts</a:t>
              </a:r>
              <a:r>
                <a:rPr lang="en-US" sz="1764" u="sng" spc="-49" dirty="0">
                  <a:solidFill>
                    <a:schemeClr val="bg1"/>
                  </a:solidFill>
                  <a:latin typeface="Segoe UI"/>
                </a:rPr>
                <a:t> </a:t>
              </a:r>
            </a:p>
            <a:p>
              <a:pPr algn="ctr" defTabSz="895999">
                <a:defRPr/>
              </a:pPr>
              <a:endParaRPr lang="en-US" sz="1729" dirty="0">
                <a:solidFill>
                  <a:srgbClr val="404040"/>
                </a:solidFill>
                <a:latin typeface="Segoe UI"/>
              </a:endParaRPr>
            </a:p>
          </p:txBody>
        </p:sp>
      </p:grpSp>
      <p:grpSp>
        <p:nvGrpSpPr>
          <p:cNvPr id="400" name="Group 399"/>
          <p:cNvGrpSpPr/>
          <p:nvPr userDrawn="1"/>
        </p:nvGrpSpPr>
        <p:grpSpPr>
          <a:xfrm>
            <a:off x="9933533" y="4820078"/>
            <a:ext cx="1807984" cy="1566666"/>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895999">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r>
                <a:rPr lang="en-US" sz="1175" u="sng" dirty="0">
                  <a:solidFill>
                    <a:schemeClr val="bg1"/>
                  </a:solidFill>
                  <a:latin typeface="Segoe UI"/>
                </a:rPr>
                <a:t>http://officespdev.uservoice.com/ </a:t>
              </a:r>
            </a:p>
            <a:p>
              <a:pPr defTabSz="895999">
                <a:defRPr/>
              </a:pPr>
              <a:endParaRPr lang="en-US" sz="1764"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13952">
                <a:defRPr/>
              </a:pPr>
              <a:endParaRPr lang="en-US" sz="1567">
                <a:solidFill>
                  <a:srgbClr val="000000"/>
                </a:solidFill>
                <a:latin typeface="Segoe UI"/>
              </a:endParaRPr>
            </a:p>
          </p:txBody>
        </p:sp>
      </p:grpSp>
      <p:grpSp>
        <p:nvGrpSpPr>
          <p:cNvPr id="403" name="Group 402"/>
          <p:cNvGrpSpPr/>
          <p:nvPr userDrawn="1"/>
        </p:nvGrpSpPr>
        <p:grpSpPr>
          <a:xfrm>
            <a:off x="2352242" y="3093747"/>
            <a:ext cx="1904600" cy="1648758"/>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895999">
                <a:lnSpc>
                  <a:spcPct val="95000"/>
                </a:lnSpc>
                <a:defRPr/>
              </a:pPr>
              <a:r>
                <a:rPr lang="en-US" sz="1729" dirty="0">
                  <a:gradFill>
                    <a:gsLst>
                      <a:gs pos="0">
                        <a:srgbClr val="505050"/>
                      </a:gs>
                      <a:gs pos="100000">
                        <a:srgbClr val="505050"/>
                      </a:gs>
                    </a:gsLst>
                    <a:lin ang="5400000" scaled="0"/>
                  </a:gradFill>
                  <a:latin typeface="Segoe UI"/>
                </a:rPr>
                <a:t>Stack overflow</a:t>
              </a: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r>
                <a:rPr lang="en-US" sz="1729" dirty="0">
                  <a:gradFill>
                    <a:gsLst>
                      <a:gs pos="0">
                        <a:srgbClr val="505050"/>
                      </a:gs>
                      <a:gs pos="100000">
                        <a:srgbClr val="505050"/>
                      </a:gs>
                    </a:gsLst>
                    <a:lin ang="5400000" scaled="0"/>
                  </a:gradFill>
                  <a:latin typeface="Segoe UI"/>
                </a:rPr>
                <a:t>[</a:t>
              </a:r>
              <a:r>
                <a:rPr lang="en-US" sz="1729" dirty="0" err="1">
                  <a:gradFill>
                    <a:gsLst>
                      <a:gs pos="0">
                        <a:srgbClr val="505050"/>
                      </a:gs>
                      <a:gs pos="100000">
                        <a:srgbClr val="505050"/>
                      </a:gs>
                    </a:gsLst>
                    <a:lin ang="5400000" scaled="0"/>
                  </a:gradFill>
                  <a:latin typeface="Segoe UI"/>
                </a:rPr>
                <a:t>ms</a:t>
              </a:r>
              <a:r>
                <a:rPr lang="en-US" sz="1729" dirty="0">
                  <a:gradFill>
                    <a:gsLst>
                      <a:gs pos="0">
                        <a:srgbClr val="505050"/>
                      </a:gs>
                      <a:gs pos="100000">
                        <a:srgbClr val="505050"/>
                      </a:gs>
                    </a:gsLst>
                    <a:lin ang="5400000" scaled="0"/>
                  </a:gradFill>
                  <a:latin typeface="Segoe UI"/>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895995">
                <a:defRPr/>
              </a:pPr>
              <a:endParaRPr lang="en-US" sz="1567">
                <a:gradFill>
                  <a:gsLst>
                    <a:gs pos="0">
                      <a:srgbClr val="FFFFFF"/>
                    </a:gs>
                    <a:gs pos="100000">
                      <a:srgbClr val="FFFFFF"/>
                    </a:gs>
                  </a:gsLst>
                  <a:lin ang="5400000" scaled="0"/>
                </a:gradFill>
                <a:latin typeface="Segoe UI"/>
              </a:endParaRPr>
            </a:p>
          </p:txBody>
        </p:sp>
      </p:grpSp>
      <p:grpSp>
        <p:nvGrpSpPr>
          <p:cNvPr id="406" name="Group 405"/>
          <p:cNvGrpSpPr/>
          <p:nvPr userDrawn="1"/>
        </p:nvGrpSpPr>
        <p:grpSpPr>
          <a:xfrm>
            <a:off x="4339617" y="3098955"/>
            <a:ext cx="3629441" cy="1645950"/>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895999">
                <a:lnSpc>
                  <a:spcPct val="9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Channel 9 </a:t>
              </a:r>
              <a:br>
                <a:rPr lang="en-US" sz="3919" b="1" dirty="0">
                  <a:gradFill>
                    <a:gsLst>
                      <a:gs pos="0">
                        <a:srgbClr val="FFFFFF"/>
                      </a:gs>
                      <a:gs pos="100000">
                        <a:srgbClr val="FFFFFF"/>
                      </a:gs>
                    </a:gsLst>
                    <a:lin ang="5400000" scaled="0"/>
                  </a:gradFill>
                  <a:latin typeface="Segoe UI Light"/>
                </a:rPr>
              </a:br>
              <a:r>
                <a:rPr lang="en-US" sz="3919" b="1" dirty="0">
                  <a:gradFill>
                    <a:gsLst>
                      <a:gs pos="0">
                        <a:srgbClr val="FFFFFF"/>
                      </a:gs>
                      <a:gs pos="100000">
                        <a:srgbClr val="FFFFFF"/>
                      </a:gs>
                    </a:gsLst>
                    <a:lin ang="5400000" scaled="0"/>
                  </a:gradFill>
                  <a:latin typeface="Segoe UI Light"/>
                </a:rPr>
                <a:t>Dev Show</a:t>
              </a:r>
            </a:p>
            <a:p>
              <a:pPr defTabSz="895999">
                <a:lnSpc>
                  <a:spcPct val="90000"/>
                </a:lnSpc>
                <a:spcBef>
                  <a:spcPts val="575"/>
                </a:spcBef>
                <a:spcAft>
                  <a:spcPts val="575"/>
                </a:spcAft>
                <a:defRPr/>
              </a:pPr>
              <a:r>
                <a:rPr lang="en-US" sz="1371" u="sng" dirty="0">
                  <a:solidFill>
                    <a:srgbClr val="FFFFFF"/>
                  </a:solidFill>
                  <a:latin typeface="Segoe UI"/>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152579" y="4820078"/>
            <a:ext cx="3706581" cy="1566665"/>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895999">
                <a:defRPr/>
              </a:pPr>
              <a:r>
                <a:rPr lang="en-US" sz="3135" b="1" dirty="0">
                  <a:gradFill>
                    <a:gsLst>
                      <a:gs pos="0">
                        <a:srgbClr val="505050"/>
                      </a:gs>
                      <a:gs pos="100000">
                        <a:srgbClr val="505050"/>
                      </a:gs>
                    </a:gsLst>
                    <a:lin ang="5400000" scaled="0"/>
                  </a:gradFill>
                  <a:latin typeface="Segoe UI Light"/>
                </a:rPr>
                <a:t>Snack Demos</a:t>
              </a:r>
            </a:p>
            <a:p>
              <a:pPr defTabSz="895999">
                <a:defRPr/>
              </a:pPr>
              <a:endParaRPr lang="en-US" sz="3135" b="1" dirty="0">
                <a:gradFill>
                  <a:gsLst>
                    <a:gs pos="0">
                      <a:srgbClr val="505050"/>
                    </a:gs>
                    <a:gs pos="100000">
                      <a:srgbClr val="505050"/>
                    </a:gs>
                  </a:gsLst>
                  <a:lin ang="5400000" scaled="0"/>
                </a:gradFill>
                <a:latin typeface="Segoe UI Light"/>
              </a:endParaRPr>
            </a:p>
            <a:p>
              <a:pPr defTabSz="895999">
                <a:defRPr/>
              </a:pPr>
              <a:endParaRPr lang="en-US" sz="1567" u="sng" dirty="0">
                <a:gradFill>
                  <a:gsLst>
                    <a:gs pos="0">
                      <a:srgbClr val="505050"/>
                    </a:gs>
                    <a:gs pos="100000">
                      <a:srgbClr val="505050"/>
                    </a:gs>
                  </a:gsLst>
                  <a:lin ang="5400000" scaled="0"/>
                </a:gradFill>
                <a:latin typeface="Segoe UI"/>
              </a:endParaRPr>
            </a:p>
            <a:p>
              <a:pPr defTabSz="895999">
                <a:defRPr/>
              </a:pPr>
              <a:r>
                <a:rPr lang="en-US" sz="1567" u="sng" dirty="0">
                  <a:gradFill>
                    <a:gsLst>
                      <a:gs pos="0">
                        <a:srgbClr val="505050"/>
                      </a:gs>
                      <a:gs pos="100000">
                        <a:srgbClr val="505050"/>
                      </a:gs>
                    </a:gsLst>
                    <a:lin ang="5400000" scaled="0"/>
                  </a:gradFill>
                  <a:latin typeface="Segoe UI"/>
                </a:rPr>
                <a:t>http://aka.ms/o365DevSnackDemos </a:t>
              </a:r>
            </a:p>
          </p:txBody>
        </p:sp>
        <p:pic>
          <p:nvPicPr>
            <p:cNvPr id="411" name="Picture 410"/>
            <p:cNvPicPr>
              <a:picLocks noChangeAspect="1"/>
            </p:cNvPicPr>
            <p:nvPr/>
          </p:nvPicPr>
          <p:blipFill rotWithShape="1">
            <a:blip r:embed="rId5" cstate="print">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190586" y="6028460"/>
            <a:ext cx="3255823"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36920" y="2255858"/>
            <a:ext cx="403391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107554" y="2188935"/>
            <a:ext cx="148562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400048" y="4382332"/>
            <a:ext cx="2394242"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792914" y="5602433"/>
            <a:ext cx="3137487" cy="30014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9933533" y="5936878"/>
            <a:ext cx="1705541" cy="391724"/>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710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4282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12617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0205" y="3083652"/>
            <a:ext cx="3227129" cy="692059"/>
          </a:xfrm>
          <a:prstGeom prst="rect">
            <a:avLst/>
          </a:prstGeom>
        </p:spPr>
      </p:pic>
    </p:spTree>
    <p:extLst>
      <p:ext uri="{BB962C8B-B14F-4D97-AF65-F5344CB8AC3E}">
        <p14:creationId xmlns:p14="http://schemas.microsoft.com/office/powerpoint/2010/main" val="1131302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132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43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5826759" cy="2183237"/>
          </a:xfrm>
        </p:spPr>
        <p:txBody>
          <a:bodyPr wrap="square">
            <a:spAutoFit/>
          </a:bodyPr>
          <a:lstStyle>
            <a:lvl1pPr marL="0" indent="0">
              <a:buClr>
                <a:schemeClr val="bg1"/>
              </a:buClr>
              <a:buFontTx/>
              <a:buNone/>
              <a:defRPr>
                <a:solidFill>
                  <a:srgbClr val="5C2D91"/>
                </a:solidFill>
              </a:defRPr>
            </a:lvl1pPr>
            <a:lvl2pPr marL="571832" indent="-236191">
              <a:buClr>
                <a:schemeClr val="bg1"/>
              </a:buClr>
              <a:buFont typeface="Symbol" panose="05050102010706020507" pitchFamily="18" charset="2"/>
              <a:buChar char="-"/>
              <a:defRPr/>
            </a:lvl2pPr>
            <a:lvl3pPr marL="783162" indent="-223760">
              <a:buClr>
                <a:schemeClr val="bg1"/>
              </a:buClr>
              <a:buFont typeface="Segoe UI" panose="020B0502040204020203" pitchFamily="34" charset="0"/>
              <a:buChar char="&gt;"/>
              <a:defRPr sz="2349"/>
            </a:lvl3pPr>
            <a:lvl4pPr marL="1006921" indent="-223760">
              <a:buClr>
                <a:schemeClr val="bg1"/>
              </a:buClr>
              <a:buFont typeface="Segoe UI" panose="020B0502040204020203" pitchFamily="34" charset="0"/>
              <a:buChar char="-"/>
              <a:defRPr sz="1958"/>
            </a:lvl4pPr>
            <a:lvl5pPr marL="1230679" indent="-223760">
              <a:buClr>
                <a:schemeClr val="bg1"/>
              </a:buClr>
              <a:buFont typeface="Arial" panose="020B0604020202020204" pitchFamily="34" charset="0"/>
              <a:buChar char="•"/>
              <a:defRPr sz="1958"/>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7552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25978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81092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26755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17531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27982" y="6348420"/>
            <a:ext cx="690247" cy="218513"/>
          </a:xfrm>
          <a:prstGeom prst="rect">
            <a:avLst/>
          </a:prstGeom>
        </p:spPr>
      </p:pic>
    </p:spTree>
    <p:extLst>
      <p:ext uri="{BB962C8B-B14F-4D97-AF65-F5344CB8AC3E}">
        <p14:creationId xmlns:p14="http://schemas.microsoft.com/office/powerpoint/2010/main" val="194627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51"/>
          <a:stretch>
            <a:fillRect/>
          </a:stretch>
        </p:blipFill>
        <p:spPr>
          <a:xfrm rot="5400000">
            <a:off x="9208748" y="2991033"/>
            <a:ext cx="6858623" cy="876557"/>
          </a:xfrm>
          <a:prstGeom prst="rect">
            <a:avLst/>
          </a:prstGeom>
        </p:spPr>
      </p:pic>
      <p:sp>
        <p:nvSpPr>
          <p:cNvPr id="3" name="Footer Placeholder 2"/>
          <p:cNvSpPr>
            <a:spLocks noGrp="1"/>
          </p:cNvSpPr>
          <p:nvPr>
            <p:ph type="ftr" sz="quarter" idx="3"/>
          </p:nvPr>
        </p:nvSpPr>
        <p:spPr>
          <a:xfrm>
            <a:off x="7807923" y="289509"/>
            <a:ext cx="4114839" cy="364224"/>
          </a:xfrm>
          <a:prstGeom prst="rect">
            <a:avLst/>
          </a:prstGeom>
        </p:spPr>
        <p:txBody>
          <a:bodyPr vert="horz" lIns="91440" tIns="45720" rIns="182880" bIns="45720" rtlCol="0" anchor="ctr"/>
          <a:lstStyle>
            <a:lvl1pPr algn="r">
              <a:defRPr sz="1176">
                <a:solidFill>
                  <a:schemeClr val="tx1">
                    <a:tint val="75000"/>
                  </a:schemeClr>
                </a:solidFill>
              </a:defRPr>
            </a:lvl1pPr>
          </a:lstStyle>
          <a:p>
            <a:pPr>
              <a:defRPr/>
            </a:pPr>
            <a:r>
              <a:rPr lang="en-US" sz="1372" dirty="0" smtClean="0">
                <a:gradFill>
                  <a:gsLst>
                    <a:gs pos="8367">
                      <a:srgbClr val="000000"/>
                    </a:gs>
                    <a:gs pos="31000">
                      <a:srgbClr val="000000"/>
                    </a:gs>
                  </a:gsLst>
                  <a:lin ang="5400000" scaled="0"/>
                </a:gradFill>
              </a:rPr>
              <a:t>&lt;</a:t>
            </a:r>
            <a:r>
              <a:rPr lang="en-US" sz="1372"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95034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92515">
                <a:srgbClr val="262626"/>
              </a:gs>
              <a:gs pos="75000">
                <a:srgbClr val="262626"/>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92515">
                <a:srgbClr val="262626"/>
              </a:gs>
              <a:gs pos="75000">
                <a:srgbClr val="262626"/>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92515">
                <a:srgbClr val="262626"/>
              </a:gs>
              <a:gs pos="75000">
                <a:srgbClr val="262626"/>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92515">
                <a:srgbClr val="262626"/>
              </a:gs>
              <a:gs pos="75000">
                <a:srgbClr val="262626"/>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92515">
                <a:srgbClr val="262626"/>
              </a:gs>
              <a:gs pos="75000">
                <a:srgbClr val="262626"/>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codesamples#?filters=office%20add-ins" TargetMode="External"/><Relationship Id="rId2" Type="http://schemas.openxmlformats.org/officeDocument/2006/relationships/hyperlink" Target="http://dev.office.com/getting-started/addins" TargetMode="External"/><Relationship Id="rId1" Type="http://schemas.openxmlformats.org/officeDocument/2006/relationships/slideLayout" Target="../slideLayouts/slideLayout11.xml"/><Relationship Id="rId6" Type="http://schemas.openxmlformats.org/officeDocument/2006/relationships/hyperlink" Target="https://msdn.microsoft.com/en-us/library/office/jj220060.aspx" TargetMode="External"/><Relationship Id="rId5" Type="http://schemas.openxmlformats.org/officeDocument/2006/relationships/hyperlink" Target="http://dev.office.com/snack-videos" TargetMode="External"/><Relationship Id="rId4" Type="http://schemas.openxmlformats.org/officeDocument/2006/relationships/hyperlink" Target="http://dev.office.com/training#?filters=deep%20dive%20into%20the%20office%20365%20add-in%20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40.emf"/><Relationship Id="rId4" Type="http://schemas.openxmlformats.org/officeDocument/2006/relationships/image" Target="../media/image39.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543517" y="1228402"/>
            <a:ext cx="4925666" cy="4130403"/>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sp>
        <p:nvSpPr>
          <p:cNvPr id="171" name="Freeform 5" hidden="1"/>
          <p:cNvSpPr>
            <a:spLocks noEditPoints="1"/>
          </p:cNvSpPr>
          <p:nvPr/>
        </p:nvSpPr>
        <p:spPr bwMode="auto">
          <a:xfrm>
            <a:off x="5976166" y="2255557"/>
            <a:ext cx="4799608" cy="4329607"/>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301" name="Group 300"/>
          <p:cNvGrpSpPr/>
          <p:nvPr/>
        </p:nvGrpSpPr>
        <p:grpSpPr>
          <a:xfrm>
            <a:off x="5849039" y="2093702"/>
            <a:ext cx="4819662" cy="4310932"/>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5" name="Text Placeholder 4"/>
          <p:cNvSpPr>
            <a:spLocks noGrp="1"/>
          </p:cNvSpPr>
          <p:nvPr>
            <p:ph type="body" sz="quarter" idx="12"/>
          </p:nvPr>
        </p:nvSpPr>
        <p:spPr/>
        <p:txBody>
          <a:bodyPr/>
          <a:lstStyle/>
          <a:p>
            <a:endParaRPr lang="en-US" dirty="0"/>
          </a:p>
        </p:txBody>
      </p:sp>
      <p:sp>
        <p:nvSpPr>
          <p:cNvPr id="4" name="Title 3"/>
          <p:cNvSpPr>
            <a:spLocks noGrp="1"/>
          </p:cNvSpPr>
          <p:nvPr>
            <p:ph type="title"/>
          </p:nvPr>
        </p:nvSpPr>
        <p:spPr/>
        <p:txBody>
          <a:bodyPr/>
          <a:lstStyle/>
          <a:p>
            <a:r>
              <a:rPr lang="en-US" dirty="0" smtClean="0"/>
              <a:t>Office 365</a:t>
            </a:r>
            <a:br>
              <a:rPr lang="en-US" dirty="0" smtClean="0"/>
            </a:br>
            <a:r>
              <a:rPr lang="en-US" dirty="0" smtClean="0"/>
              <a:t>development</a:t>
            </a:r>
            <a:endParaRPr lang="en-US" dirty="0"/>
          </a:p>
        </p:txBody>
      </p:sp>
    </p:spTree>
    <p:extLst>
      <p:ext uri="{BB962C8B-B14F-4D97-AF65-F5344CB8AC3E}">
        <p14:creationId xmlns:p14="http://schemas.microsoft.com/office/powerpoint/2010/main" val="24212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Text Placeholder 2"/>
          <p:cNvSpPr>
            <a:spLocks noGrp="1"/>
          </p:cNvSpPr>
          <p:nvPr>
            <p:ph type="body" sz="quarter" idx="10"/>
          </p:nvPr>
        </p:nvSpPr>
        <p:spPr>
          <a:xfrm>
            <a:off x="269239" y="1189177"/>
            <a:ext cx="11653523" cy="2155783"/>
          </a:xfrm>
        </p:spPr>
        <p:txBody>
          <a:bodyPr/>
          <a:lstStyle/>
          <a:p>
            <a:r>
              <a:rPr lang="en-US" dirty="0">
                <a:gradFill>
                  <a:gsLst>
                    <a:gs pos="1250">
                      <a:schemeClr val="tx2"/>
                    </a:gs>
                    <a:gs pos="99000">
                      <a:schemeClr val="tx2"/>
                    </a:gs>
                  </a:gsLst>
                  <a:lin ang="5400000" scaled="0"/>
                </a:gradFill>
              </a:rPr>
              <a:t>Base font classes</a:t>
            </a:r>
          </a:p>
          <a:p>
            <a:r>
              <a:rPr lang="en-US" sz="3200" dirty="0"/>
              <a:t>Fabric includes 10 </a:t>
            </a:r>
            <a:r>
              <a:rPr lang="en-US" sz="3200" b="1" dirty="0"/>
              <a:t>base</a:t>
            </a:r>
            <a:r>
              <a:rPr lang="en-US" sz="3200" dirty="0"/>
              <a:t> font classes that represent the type ramp for the Office Design Language. Each base class sets a default size, weight, and color</a:t>
            </a:r>
            <a:r>
              <a:rPr lang="en-US" sz="3200" dirty="0" smtClean="0"/>
              <a:t>.</a:t>
            </a:r>
            <a:endParaRPr lang="en-US"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2399979" y="3344960"/>
            <a:ext cx="7392041" cy="2651990"/>
          </a:xfrm>
          <a:prstGeom prst="rect">
            <a:avLst/>
          </a:prstGeom>
        </p:spPr>
      </p:pic>
    </p:spTree>
    <p:extLst>
      <p:ext uri="{BB962C8B-B14F-4D97-AF65-F5344CB8AC3E}">
        <p14:creationId xmlns:p14="http://schemas.microsoft.com/office/powerpoint/2010/main" val="303978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Text Placeholder 2"/>
          <p:cNvSpPr>
            <a:spLocks noGrp="1"/>
          </p:cNvSpPr>
          <p:nvPr>
            <p:ph type="body" sz="quarter" idx="10"/>
          </p:nvPr>
        </p:nvSpPr>
        <p:spPr>
          <a:xfrm>
            <a:off x="269239" y="1189177"/>
            <a:ext cx="11653523" cy="1269386"/>
          </a:xfrm>
        </p:spPr>
        <p:txBody>
          <a:bodyPr/>
          <a:lstStyle/>
          <a:p>
            <a:r>
              <a:rPr lang="en-US" dirty="0" smtClean="0">
                <a:gradFill>
                  <a:gsLst>
                    <a:gs pos="1250">
                      <a:schemeClr val="tx2"/>
                    </a:gs>
                    <a:gs pos="99000">
                      <a:schemeClr val="tx2"/>
                    </a:gs>
                  </a:gsLst>
                  <a:lin ang="5400000" scaled="0"/>
                </a:gradFill>
              </a:rPr>
              <a:t>Helper </a:t>
            </a:r>
            <a:r>
              <a:rPr lang="en-US" dirty="0">
                <a:gradFill>
                  <a:gsLst>
                    <a:gs pos="1250">
                      <a:schemeClr val="tx2"/>
                    </a:gs>
                    <a:gs pos="99000">
                      <a:schemeClr val="tx2"/>
                    </a:gs>
                  </a:gsLst>
                  <a:lin ang="5400000" scaled="0"/>
                </a:gradFill>
              </a:rPr>
              <a:t>font classes</a:t>
            </a:r>
          </a:p>
          <a:p>
            <a:r>
              <a:rPr lang="en-US" sz="3200" dirty="0"/>
              <a:t>Use one of several </a:t>
            </a:r>
            <a:r>
              <a:rPr lang="en-US" sz="3200" b="1" dirty="0"/>
              <a:t>helper</a:t>
            </a:r>
            <a:r>
              <a:rPr lang="en-US" sz="3200" dirty="0"/>
              <a:t> font classes to change the text weight</a:t>
            </a:r>
            <a:r>
              <a:rPr lang="en-US" sz="3200" dirty="0" smtClean="0"/>
              <a:t>.</a:t>
            </a:r>
            <a:endParaRPr lang="en-US"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4175593" y="2923560"/>
            <a:ext cx="3840813" cy="2644369"/>
          </a:xfrm>
          <a:prstGeom prst="rect">
            <a:avLst/>
          </a:prstGeom>
        </p:spPr>
      </p:pic>
    </p:spTree>
    <p:extLst>
      <p:ext uri="{BB962C8B-B14F-4D97-AF65-F5344CB8AC3E}">
        <p14:creationId xmlns:p14="http://schemas.microsoft.com/office/powerpoint/2010/main" val="34857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Text Placeholder 2"/>
          <p:cNvSpPr>
            <a:spLocks noGrp="1"/>
          </p:cNvSpPr>
          <p:nvPr>
            <p:ph type="body" sz="quarter" idx="10"/>
          </p:nvPr>
        </p:nvSpPr>
        <p:spPr>
          <a:xfrm>
            <a:off x="269239" y="1189177"/>
            <a:ext cx="11653523" cy="4025717"/>
          </a:xfrm>
        </p:spPr>
        <p:txBody>
          <a:bodyPr/>
          <a:lstStyle/>
          <a:p>
            <a:pPr marL="457200" indent="-457200">
              <a:buFont typeface="Arial" panose="020B0604020202020204" pitchFamily="34" charset="0"/>
              <a:buChar char="•"/>
            </a:pPr>
            <a:r>
              <a:rPr lang="en-US" sz="3200" dirty="0" smtClean="0"/>
              <a:t>Includes </a:t>
            </a:r>
            <a:r>
              <a:rPr lang="en-US" sz="3200" dirty="0"/>
              <a:t>9 theme colors and 11 neutral colors. </a:t>
            </a:r>
            <a:endParaRPr lang="en-US" sz="3200" dirty="0" smtClean="0"/>
          </a:p>
          <a:p>
            <a:pPr marL="457200" indent="-457200">
              <a:buFont typeface="Arial" panose="020B0604020202020204" pitchFamily="34" charset="0"/>
              <a:buChar char="•"/>
            </a:pPr>
            <a:r>
              <a:rPr lang="en-US" sz="3200" dirty="0" smtClean="0"/>
              <a:t>Each </a:t>
            </a:r>
            <a:r>
              <a:rPr lang="en-US" sz="3200" dirty="0"/>
              <a:t>has helper classes for text, border, background, and hover states. </a:t>
            </a:r>
            <a:endParaRPr lang="en-US" sz="3200" dirty="0" smtClean="0"/>
          </a:p>
          <a:p>
            <a:pPr marL="457200" indent="-457200">
              <a:buFont typeface="Arial" panose="020B0604020202020204" pitchFamily="34" charset="0"/>
              <a:buChar char="•"/>
            </a:pPr>
            <a:r>
              <a:rPr lang="en-US" sz="3200" dirty="0" smtClean="0"/>
              <a:t>These </a:t>
            </a:r>
            <a:r>
              <a:rPr lang="en-US" sz="3200" dirty="0"/>
              <a:t>color classes act as hooks into the suite-wide theming system. </a:t>
            </a:r>
            <a:endParaRPr lang="en-US" sz="3200" dirty="0" smtClean="0"/>
          </a:p>
          <a:p>
            <a:pPr marL="457200" indent="-457200">
              <a:buFont typeface="Arial" panose="020B0604020202020204" pitchFamily="34" charset="0"/>
              <a:buChar char="•"/>
            </a:pPr>
            <a:r>
              <a:rPr lang="en-US" sz="3200" dirty="0" smtClean="0"/>
              <a:t>When </a:t>
            </a:r>
            <a:r>
              <a:rPr lang="en-US" sz="3200" dirty="0"/>
              <a:t>the theming system is enabled and your app or </a:t>
            </a:r>
            <a:r>
              <a:rPr lang="en-US" sz="3200" dirty="0" smtClean="0"/>
              <a:t>Add-in </a:t>
            </a:r>
            <a:r>
              <a:rPr lang="en-US" sz="3200" dirty="0"/>
              <a:t>is consuming the suite navigation, these classes pick up the user's chosen theme</a:t>
            </a:r>
            <a:r>
              <a:rPr lang="en-US" sz="3200" dirty="0" smtClean="0"/>
              <a:t>.</a:t>
            </a:r>
            <a:endParaRPr lang="en-US" sz="32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5074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Text Placeholder 2"/>
          <p:cNvSpPr>
            <a:spLocks noGrp="1"/>
          </p:cNvSpPr>
          <p:nvPr>
            <p:ph type="body" sz="quarter" idx="10"/>
          </p:nvPr>
        </p:nvSpPr>
        <p:spPr>
          <a:xfrm>
            <a:off x="269239" y="1189177"/>
            <a:ext cx="11653523" cy="1712585"/>
          </a:xfrm>
        </p:spPr>
        <p:txBody>
          <a:bodyPr/>
          <a:lstStyle/>
          <a:p>
            <a:r>
              <a:rPr lang="en-US" dirty="0" smtClean="0">
                <a:gradFill>
                  <a:gsLst>
                    <a:gs pos="1250">
                      <a:schemeClr val="tx2"/>
                    </a:gs>
                    <a:gs pos="99000">
                      <a:schemeClr val="tx2"/>
                    </a:gs>
                  </a:gsLst>
                  <a:lin ang="5400000" scaled="0"/>
                </a:gradFill>
              </a:rPr>
              <a:t>Theme colors</a:t>
            </a:r>
          </a:p>
          <a:p>
            <a:r>
              <a:rPr lang="en-US" sz="3200" dirty="0"/>
              <a:t>Use theme colors in wayfinding, navigation, and key interactions like primary actions and current or selected indicators.</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2457134" y="2962670"/>
            <a:ext cx="7277731" cy="3353091"/>
          </a:xfrm>
          <a:prstGeom prst="rect">
            <a:avLst/>
          </a:prstGeom>
        </p:spPr>
      </p:pic>
    </p:spTree>
    <p:extLst>
      <p:ext uri="{BB962C8B-B14F-4D97-AF65-F5344CB8AC3E}">
        <p14:creationId xmlns:p14="http://schemas.microsoft.com/office/powerpoint/2010/main" val="163904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Text Placeholder 2"/>
          <p:cNvSpPr>
            <a:spLocks noGrp="1"/>
          </p:cNvSpPr>
          <p:nvPr>
            <p:ph type="body" sz="quarter" idx="10"/>
          </p:nvPr>
        </p:nvSpPr>
        <p:spPr>
          <a:xfrm>
            <a:off x="269239" y="1189177"/>
            <a:ext cx="11653523" cy="3042179"/>
          </a:xfrm>
        </p:spPr>
        <p:txBody>
          <a:bodyPr/>
          <a:lstStyle/>
          <a:p>
            <a:r>
              <a:rPr lang="en-US" dirty="0">
                <a:gradFill>
                  <a:gsLst>
                    <a:gs pos="1250">
                      <a:schemeClr val="tx2"/>
                    </a:gs>
                    <a:gs pos="99000">
                      <a:schemeClr val="tx2"/>
                    </a:gs>
                  </a:gsLst>
                  <a:lin ang="5400000" scaled="0"/>
                </a:gradFill>
              </a:rPr>
              <a:t>Neutral </a:t>
            </a:r>
            <a:r>
              <a:rPr lang="en-US" dirty="0" smtClean="0">
                <a:gradFill>
                  <a:gsLst>
                    <a:gs pos="1250">
                      <a:schemeClr val="tx2"/>
                    </a:gs>
                    <a:gs pos="99000">
                      <a:schemeClr val="tx2"/>
                    </a:gs>
                  </a:gsLst>
                  <a:lin ang="5400000" scaled="0"/>
                </a:gradFill>
              </a:rPr>
              <a:t>Colors</a:t>
            </a:r>
          </a:p>
          <a:p>
            <a:r>
              <a:rPr lang="en-US" sz="3200" dirty="0"/>
              <a:t>Neutral colors include black, gray, and white. Use darker shades of gray for primary content, such as text and titles. Use black sparingly for high-impact strings (labels, names) and hover states. Use lighter shades of gray for supporting graphic elements and page areas.</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6" name="Picture 5"/>
          <p:cNvPicPr>
            <a:picLocks noChangeAspect="1"/>
          </p:cNvPicPr>
          <p:nvPr/>
        </p:nvPicPr>
        <p:blipFill>
          <a:blip r:embed="rId2"/>
          <a:stretch>
            <a:fillRect/>
          </a:stretch>
        </p:blipFill>
        <p:spPr>
          <a:xfrm>
            <a:off x="2438083" y="4142669"/>
            <a:ext cx="7315834" cy="2194750"/>
          </a:xfrm>
          <a:prstGeom prst="rect">
            <a:avLst/>
          </a:prstGeom>
        </p:spPr>
      </p:pic>
    </p:spTree>
    <p:extLst>
      <p:ext uri="{BB962C8B-B14F-4D97-AF65-F5344CB8AC3E}">
        <p14:creationId xmlns:p14="http://schemas.microsoft.com/office/powerpoint/2010/main" val="388763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Text Placeholder 2"/>
          <p:cNvSpPr>
            <a:spLocks noGrp="1"/>
          </p:cNvSpPr>
          <p:nvPr>
            <p:ph type="body" sz="quarter" idx="10"/>
          </p:nvPr>
        </p:nvSpPr>
        <p:spPr>
          <a:xfrm>
            <a:off x="269239" y="1189177"/>
            <a:ext cx="11653523" cy="1269386"/>
          </a:xfrm>
        </p:spPr>
        <p:txBody>
          <a:bodyPr/>
          <a:lstStyle/>
          <a:p>
            <a:r>
              <a:rPr lang="en-US" dirty="0" smtClean="0">
                <a:gradFill>
                  <a:gsLst>
                    <a:gs pos="1250">
                      <a:schemeClr val="tx2"/>
                    </a:gs>
                    <a:gs pos="99000">
                      <a:schemeClr val="tx2"/>
                    </a:gs>
                  </a:gsLst>
                  <a:lin ang="5400000" scaled="0"/>
                </a:gradFill>
              </a:rPr>
              <a:t>Accent Colors</a:t>
            </a:r>
          </a:p>
          <a:p>
            <a:r>
              <a:rPr lang="en-US" sz="3200" dirty="0"/>
              <a:t>Fabric also includes accent colors from the Microsoft color palette.</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7" name="Picture 6"/>
          <p:cNvPicPr>
            <a:picLocks noChangeAspect="1"/>
          </p:cNvPicPr>
          <p:nvPr/>
        </p:nvPicPr>
        <p:blipFill>
          <a:blip r:embed="rId2"/>
          <a:stretch>
            <a:fillRect/>
          </a:stretch>
        </p:blipFill>
        <p:spPr>
          <a:xfrm>
            <a:off x="2438083" y="2760737"/>
            <a:ext cx="7315834" cy="3307367"/>
          </a:xfrm>
          <a:prstGeom prst="rect">
            <a:avLst/>
          </a:prstGeom>
        </p:spPr>
      </p:pic>
    </p:spTree>
    <p:extLst>
      <p:ext uri="{BB962C8B-B14F-4D97-AF65-F5344CB8AC3E}">
        <p14:creationId xmlns:p14="http://schemas.microsoft.com/office/powerpoint/2010/main" val="36197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Text Placeholder 2"/>
          <p:cNvSpPr>
            <a:spLocks noGrp="1"/>
          </p:cNvSpPr>
          <p:nvPr>
            <p:ph type="body" sz="quarter" idx="10"/>
          </p:nvPr>
        </p:nvSpPr>
        <p:spPr>
          <a:xfrm>
            <a:off x="269239" y="1189177"/>
            <a:ext cx="11653523" cy="2154436"/>
          </a:xfrm>
        </p:spPr>
        <p:txBody>
          <a:bodyPr/>
          <a:lstStyle/>
          <a:p>
            <a:pPr marL="457200" indent="-457200">
              <a:buFont typeface="Arial" panose="020B0604020202020204" pitchFamily="34" charset="0"/>
              <a:buChar char="•"/>
            </a:pPr>
            <a:r>
              <a:rPr lang="en-US" sz="3200" dirty="0"/>
              <a:t>Fabric uses a custom font for its iconography. </a:t>
            </a:r>
            <a:endParaRPr lang="en-US" sz="3200" dirty="0" smtClean="0"/>
          </a:p>
          <a:p>
            <a:pPr marL="457200" indent="-457200">
              <a:buFont typeface="Arial" panose="020B0604020202020204" pitchFamily="34" charset="0"/>
              <a:buChar char="•"/>
            </a:pPr>
            <a:r>
              <a:rPr lang="en-US" sz="3200" dirty="0" smtClean="0"/>
              <a:t>This </a:t>
            </a:r>
            <a:r>
              <a:rPr lang="en-US" sz="3200" dirty="0"/>
              <a:t>font contains glyphs that you can scale, color, and style in any way. </a:t>
            </a:r>
            <a:endParaRPr lang="en-US" sz="3200" dirty="0" smtClean="0"/>
          </a:p>
          <a:p>
            <a:pPr marL="457200" indent="-457200">
              <a:buFont typeface="Arial" panose="020B0604020202020204" pitchFamily="34" charset="0"/>
              <a:buChar char="•"/>
            </a:pPr>
            <a:r>
              <a:rPr lang="en-US" sz="3200" dirty="0" smtClean="0"/>
              <a:t>You </a:t>
            </a:r>
            <a:r>
              <a:rPr lang="en-US" sz="3200" dirty="0"/>
              <a:t>can even flip them for right-to-left localization. </a:t>
            </a:r>
            <a:endParaRPr lang="en-US" sz="3200" dirty="0" smtClean="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9" name="Picture 8"/>
          <p:cNvPicPr>
            <a:picLocks noChangeAspect="1"/>
          </p:cNvPicPr>
          <p:nvPr/>
        </p:nvPicPr>
        <p:blipFill>
          <a:blip r:embed="rId2"/>
          <a:stretch>
            <a:fillRect/>
          </a:stretch>
        </p:blipFill>
        <p:spPr>
          <a:xfrm>
            <a:off x="2460945" y="3340344"/>
            <a:ext cx="7270110" cy="3033023"/>
          </a:xfrm>
          <a:prstGeom prst="rect">
            <a:avLst/>
          </a:prstGeom>
        </p:spPr>
      </p:pic>
    </p:spTree>
    <p:extLst>
      <p:ext uri="{BB962C8B-B14F-4D97-AF65-F5344CB8AC3E}">
        <p14:creationId xmlns:p14="http://schemas.microsoft.com/office/powerpoint/2010/main" val="33678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Text Placeholder 2"/>
          <p:cNvSpPr>
            <a:spLocks noGrp="1"/>
          </p:cNvSpPr>
          <p:nvPr>
            <p:ph type="body" sz="quarter" idx="10"/>
          </p:nvPr>
        </p:nvSpPr>
        <p:spPr>
          <a:xfrm>
            <a:off x="269239" y="1189177"/>
            <a:ext cx="11653523" cy="1071062"/>
          </a:xfrm>
        </p:spPr>
        <p:txBody>
          <a:bodyPr/>
          <a:lstStyle/>
          <a:p>
            <a:pPr marL="457200" indent="-457200">
              <a:buFont typeface="Arial" panose="020B0604020202020204" pitchFamily="34" charset="0"/>
              <a:buChar char="•"/>
            </a:pPr>
            <a:r>
              <a:rPr lang="en-US" sz="3200" dirty="0" smtClean="0"/>
              <a:t>To </a:t>
            </a:r>
            <a:r>
              <a:rPr lang="en-US" sz="3200" dirty="0"/>
              <a:t>use the icons, combine the base </a:t>
            </a:r>
            <a:r>
              <a:rPr lang="en-US" sz="3200" dirty="0" err="1"/>
              <a:t>ms</a:t>
            </a:r>
            <a:r>
              <a:rPr lang="en-US" sz="3200" dirty="0"/>
              <a:t>-Icon class with a modifier class for the specific icon</a:t>
            </a:r>
            <a:r>
              <a:rPr lang="en-US" sz="3200" dirty="0" smtClean="0"/>
              <a:t>.</a:t>
            </a:r>
            <a:endParaRPr lang="en-US" sz="32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6" name="Rectangle 5"/>
          <p:cNvSpPr/>
          <p:nvPr/>
        </p:nvSpPr>
        <p:spPr>
          <a:xfrm>
            <a:off x="2269699" y="2431132"/>
            <a:ext cx="7412854" cy="369332"/>
          </a:xfrm>
          <a:prstGeom prst="rect">
            <a:avLst/>
          </a:prstGeom>
        </p:spPr>
        <p:txBody>
          <a:bodyPr wrap="square">
            <a:spAutoFit/>
          </a:bodyPr>
          <a:lstStyle/>
          <a:p>
            <a:r>
              <a:rPr lang="en-US" dirty="0">
                <a:solidFill>
                  <a:srgbClr val="000000"/>
                </a:solidFill>
                <a:latin typeface="Consolas" panose="020B0609020204030204" pitchFamily="49" charset="0"/>
              </a:rPr>
              <a:t>&lt;</a:t>
            </a:r>
            <a:r>
              <a:rPr lang="en-US" b="1"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class=</a:t>
            </a:r>
            <a:r>
              <a:rPr lang="en-US" dirty="0">
                <a:solidFill>
                  <a:srgbClr val="880000"/>
                </a:solidFill>
                <a:latin typeface="Consolas" panose="020B0609020204030204" pitchFamily="49" charset="0"/>
              </a:rPr>
              <a:t>"</a:t>
            </a:r>
            <a:r>
              <a:rPr lang="en-US" dirty="0" err="1">
                <a:solidFill>
                  <a:srgbClr val="880000"/>
                </a:solidFill>
                <a:latin typeface="Consolas" panose="020B0609020204030204" pitchFamily="49" charset="0"/>
              </a:rPr>
              <a:t>ms</a:t>
            </a:r>
            <a:r>
              <a:rPr lang="en-US" dirty="0">
                <a:solidFill>
                  <a:srgbClr val="880000"/>
                </a:solidFill>
                <a:latin typeface="Consolas" panose="020B0609020204030204" pitchFamily="49" charset="0"/>
              </a:rPr>
              <a:t>-Icon </a:t>
            </a:r>
            <a:r>
              <a:rPr lang="en-US" dirty="0" err="1">
                <a:solidFill>
                  <a:srgbClr val="880000"/>
                </a:solidFill>
                <a:latin typeface="Consolas" panose="020B0609020204030204" pitchFamily="49" charset="0"/>
              </a:rPr>
              <a:t>ms</a:t>
            </a:r>
            <a:r>
              <a:rPr lang="en-US" dirty="0">
                <a:solidFill>
                  <a:srgbClr val="880000"/>
                </a:solidFill>
                <a:latin typeface="Consolas" panose="020B0609020204030204" pitchFamily="49" charset="0"/>
              </a:rPr>
              <a:t>-Icon--mail"</a:t>
            </a:r>
            <a:r>
              <a:rPr lang="en-US" dirty="0">
                <a:solidFill>
                  <a:srgbClr val="000000"/>
                </a:solidFill>
                <a:latin typeface="Consolas" panose="020B0609020204030204" pitchFamily="49" charset="0"/>
              </a:rPr>
              <a:t> aria-hidden=</a:t>
            </a:r>
            <a:r>
              <a:rPr lang="en-US" dirty="0">
                <a:solidFill>
                  <a:srgbClr val="880000"/>
                </a:solidFill>
                <a:latin typeface="Consolas" panose="020B0609020204030204" pitchFamily="49" charset="0"/>
              </a:rPr>
              <a:t>"true"</a:t>
            </a:r>
            <a:r>
              <a:rPr lang="en-US" dirty="0">
                <a:solidFill>
                  <a:srgbClr val="000000"/>
                </a:solidFill>
                <a:latin typeface="Consolas" panose="020B0609020204030204" pitchFamily="49" charset="0"/>
              </a:rPr>
              <a:t>&gt;&lt;/</a:t>
            </a:r>
            <a:r>
              <a:rPr lang="en-US" b="1"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&gt;</a:t>
            </a:r>
            <a:endParaRPr lang="en-US" dirty="0"/>
          </a:p>
        </p:txBody>
      </p:sp>
      <p:sp>
        <p:nvSpPr>
          <p:cNvPr id="8" name="Rectangle 7"/>
          <p:cNvSpPr/>
          <p:nvPr/>
        </p:nvSpPr>
        <p:spPr>
          <a:xfrm>
            <a:off x="269239" y="2971357"/>
            <a:ext cx="11413774" cy="1200329"/>
          </a:xfrm>
          <a:prstGeom prst="rect">
            <a:avLst/>
          </a:prstGeom>
        </p:spPr>
        <p:txBody>
          <a:bodyPr wrap="square">
            <a:spAutoFit/>
          </a:bodyPr>
          <a:lstStyle/>
          <a:p>
            <a:r>
              <a:rPr lang="en-US" sz="2400" dirty="0">
                <a:gradFill>
                  <a:gsLst>
                    <a:gs pos="1250">
                      <a:schemeClr val="tx1"/>
                    </a:gs>
                    <a:gs pos="99000">
                      <a:schemeClr val="tx1"/>
                    </a:gs>
                  </a:gsLst>
                  <a:lin ang="5400000" scaled="0"/>
                </a:gradFill>
                <a:latin typeface="+mj-lt"/>
              </a:rPr>
              <a:t>Note the aria-hidden attribute, which prevents screen readers from reading the icon. In cases where meaning is conveyed only through the icon, such as an icon-only navigation bar, be sure to apply an aria-label to the button for accessibility.</a:t>
            </a:r>
          </a:p>
        </p:txBody>
      </p:sp>
      <p:pic>
        <p:nvPicPr>
          <p:cNvPr id="5" name="Picture 4"/>
          <p:cNvPicPr>
            <a:picLocks noChangeAspect="1"/>
          </p:cNvPicPr>
          <p:nvPr/>
        </p:nvPicPr>
        <p:blipFill>
          <a:blip r:embed="rId2"/>
          <a:stretch>
            <a:fillRect/>
          </a:stretch>
        </p:blipFill>
        <p:spPr>
          <a:xfrm>
            <a:off x="2479996" y="4342579"/>
            <a:ext cx="7232007" cy="2057578"/>
          </a:xfrm>
          <a:prstGeom prst="rect">
            <a:avLst/>
          </a:prstGeom>
        </p:spPr>
      </p:pic>
    </p:spTree>
    <p:extLst>
      <p:ext uri="{BB962C8B-B14F-4D97-AF65-F5344CB8AC3E}">
        <p14:creationId xmlns:p14="http://schemas.microsoft.com/office/powerpoint/2010/main" val="92086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a:t>
            </a:r>
            <a:endParaRPr lang="en-US" dirty="0"/>
          </a:p>
        </p:txBody>
      </p:sp>
      <p:sp>
        <p:nvSpPr>
          <p:cNvPr id="3" name="Text Placeholder 2"/>
          <p:cNvSpPr>
            <a:spLocks noGrp="1"/>
          </p:cNvSpPr>
          <p:nvPr>
            <p:ph type="body" sz="quarter" idx="10"/>
          </p:nvPr>
        </p:nvSpPr>
        <p:spPr>
          <a:xfrm>
            <a:off x="269239" y="1189177"/>
            <a:ext cx="11653523" cy="3927229"/>
          </a:xfrm>
        </p:spPr>
        <p:txBody>
          <a:bodyPr/>
          <a:lstStyle/>
          <a:p>
            <a:pPr marL="457200" indent="-457200">
              <a:buFont typeface="Arial" panose="020B0604020202020204" pitchFamily="34" charset="0"/>
              <a:buChar char="•"/>
            </a:pPr>
            <a:r>
              <a:rPr lang="en-US" sz="3200" dirty="0"/>
              <a:t>Use the animation library to create web experiences that integrate with Office 365. </a:t>
            </a:r>
            <a:r>
              <a:rPr lang="en-US" sz="3200" dirty="0" smtClean="0"/>
              <a:t>Y</a:t>
            </a:r>
          </a:p>
          <a:p>
            <a:pPr marL="457200" indent="-457200">
              <a:buFont typeface="Arial" panose="020B0604020202020204" pitchFamily="34" charset="0"/>
              <a:buChar char="•"/>
            </a:pPr>
            <a:r>
              <a:rPr lang="en-US" sz="3200" dirty="0" err="1" smtClean="0"/>
              <a:t>ou</a:t>
            </a:r>
            <a:r>
              <a:rPr lang="en-US" sz="3200" dirty="0" smtClean="0"/>
              <a:t> </a:t>
            </a:r>
            <a:r>
              <a:rPr lang="en-US" sz="3200" dirty="0"/>
              <a:t>can use the animation CSS classes for navigation, panels, dialogs, and more. </a:t>
            </a:r>
            <a:endParaRPr lang="en-US" sz="3200" dirty="0" smtClean="0"/>
          </a:p>
          <a:p>
            <a:pPr marL="457200" indent="-457200">
              <a:buFont typeface="Arial" panose="020B0604020202020204" pitchFamily="34" charset="0"/>
              <a:buChar char="•"/>
            </a:pPr>
            <a:r>
              <a:rPr lang="en-US" sz="3200" dirty="0" smtClean="0"/>
              <a:t>Animations </a:t>
            </a:r>
            <a:r>
              <a:rPr lang="en-US" sz="3200" dirty="0"/>
              <a:t>include directionality (up, down, left, right relating to origin and completion of tasks), enter/exit (fade in, fade out, zoom in, zoom out), and duration (speed of enter/exit relating to urgency or content type</a:t>
            </a:r>
            <a:r>
              <a:rPr lang="en-US" sz="3200" dirty="0" smtClean="0"/>
              <a:t>).</a:t>
            </a:r>
            <a:endParaRPr lang="en-US" sz="32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356036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panel animations</a:t>
            </a:r>
            <a:endParaRPr lang="en-US" dirty="0"/>
          </a:p>
        </p:txBody>
      </p:sp>
      <p:sp>
        <p:nvSpPr>
          <p:cNvPr id="3" name="Text Placeholder 2"/>
          <p:cNvSpPr>
            <a:spLocks noGrp="1"/>
          </p:cNvSpPr>
          <p:nvPr>
            <p:ph type="body" sz="quarter" idx="10"/>
          </p:nvPr>
        </p:nvSpPr>
        <p:spPr>
          <a:xfrm>
            <a:off x="269239" y="1189177"/>
            <a:ext cx="11653523" cy="3040832"/>
          </a:xfrm>
        </p:spPr>
        <p:txBody>
          <a:bodyPr/>
          <a:lstStyle/>
          <a:p>
            <a:pPr marL="457200" indent="-457200">
              <a:buFont typeface="Arial" panose="020B0604020202020204" pitchFamily="34" charset="0"/>
              <a:buChar char="•"/>
            </a:pPr>
            <a:r>
              <a:rPr lang="en-US" sz="3200" dirty="0" smtClean="0"/>
              <a:t>When </a:t>
            </a:r>
            <a:r>
              <a:rPr lang="en-US" sz="3200" dirty="0"/>
              <a:t>choosing a motion for side panels, consider the origin of the triggering element. </a:t>
            </a:r>
            <a:endParaRPr lang="en-US" sz="3200" dirty="0" smtClean="0"/>
          </a:p>
          <a:p>
            <a:pPr marL="457200" indent="-457200">
              <a:buFont typeface="Arial" panose="020B0604020202020204" pitchFamily="34" charset="0"/>
              <a:buChar char="•"/>
            </a:pPr>
            <a:r>
              <a:rPr lang="en-US" sz="3200" dirty="0" smtClean="0"/>
              <a:t>Use </a:t>
            </a:r>
            <a:r>
              <a:rPr lang="en-US" sz="3200" dirty="0"/>
              <a:t>the motion to create a link between the action and the resulting UI. </a:t>
            </a:r>
            <a:endParaRPr lang="en-US" sz="3200" dirty="0" smtClean="0"/>
          </a:p>
          <a:p>
            <a:pPr marL="457200" indent="-457200">
              <a:buFont typeface="Arial" panose="020B0604020202020204" pitchFamily="34" charset="0"/>
              <a:buChar char="•"/>
            </a:pPr>
            <a:r>
              <a:rPr lang="en-US" sz="3200" dirty="0" smtClean="0"/>
              <a:t>For </a:t>
            </a:r>
            <a:r>
              <a:rPr lang="en-US" sz="3200" dirty="0"/>
              <a:t>example, if the triggering element is on the right side of the interface, consider having the panel move in from the right</a:t>
            </a:r>
            <a:r>
              <a:rPr lang="en-US" sz="3200" dirty="0" smtClean="0"/>
              <a:t>.</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536999" y="5011074"/>
            <a:ext cx="5705368" cy="741073"/>
          </a:xfrm>
          <a:prstGeom prst="rect">
            <a:avLst/>
          </a:prstGeom>
        </p:spPr>
      </p:pic>
      <p:sp>
        <p:nvSpPr>
          <p:cNvPr id="6" name="Rectangle 5"/>
          <p:cNvSpPr/>
          <p:nvPr/>
        </p:nvSpPr>
        <p:spPr bwMode="auto">
          <a:xfrm>
            <a:off x="6659880" y="4697702"/>
            <a:ext cx="5044440" cy="136781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6659880" y="4697702"/>
            <a:ext cx="1276350" cy="1367818"/>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87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67" fill="hold"/>
                                        <p:tgtEl>
                                          <p:spTgt spid="7"/>
                                        </p:tgtEl>
                                        <p:attrNameLst>
                                          <p:attrName>ppt_x</p:attrName>
                                        </p:attrNameLst>
                                      </p:cBhvr>
                                      <p:tavLst>
                                        <p:tav tm="0">
                                          <p:val>
                                            <p:strVal val="1+#ppt_w/2"/>
                                          </p:val>
                                        </p:tav>
                                        <p:tav tm="100000">
                                          <p:val>
                                            <p:strVal val="#ppt_x"/>
                                          </p:val>
                                        </p:tav>
                                      </p:tavLst>
                                    </p:anim>
                                    <p:anim calcmode="lin" valueType="num">
                                      <p:cBhvr additive="base">
                                        <p:cTn id="8" dur="367"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1103277"/>
            <a:ext cx="11653523" cy="2139688"/>
          </a:xfrm>
        </p:spPr>
        <p:txBody>
          <a:bodyPr/>
          <a:lstStyle/>
          <a:p>
            <a:r>
              <a:rPr lang="en-US" altLang="zh-CN" dirty="0" smtClean="0"/>
              <a:t>Apply Office UI Fabric </a:t>
            </a:r>
            <a:br>
              <a:rPr lang="en-US" altLang="zh-CN" dirty="0" smtClean="0"/>
            </a:br>
            <a:r>
              <a:rPr lang="en-US" altLang="zh-CN" dirty="0" smtClean="0"/>
              <a:t>to Office Add-ins</a:t>
            </a:r>
            <a:endParaRPr lang="en-US" dirty="0"/>
          </a:p>
        </p:txBody>
      </p:sp>
      <p:grpSp>
        <p:nvGrpSpPr>
          <p:cNvPr id="7" name="Group 6"/>
          <p:cNvGrpSpPr/>
          <p:nvPr/>
        </p:nvGrpSpPr>
        <p:grpSpPr>
          <a:xfrm>
            <a:off x="6335670" y="2991119"/>
            <a:ext cx="5408118" cy="3194246"/>
            <a:chOff x="5240338" y="3342655"/>
            <a:chExt cx="5516562" cy="3258297"/>
          </a:xfrm>
        </p:grpSpPr>
        <p:grpSp>
          <p:nvGrpSpPr>
            <p:cNvPr id="8" name="Group 7"/>
            <p:cNvGrpSpPr/>
            <p:nvPr/>
          </p:nvGrpSpPr>
          <p:grpSpPr>
            <a:xfrm>
              <a:off x="5240338" y="3342655"/>
              <a:ext cx="5516562" cy="3258297"/>
              <a:chOff x="503238" y="38100"/>
              <a:chExt cx="11425238" cy="6748191"/>
            </a:xfrm>
          </p:grpSpPr>
          <p:sp>
            <p:nvSpPr>
              <p:cNvPr id="10"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9" name="TextBox 8"/>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528"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48135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animations</a:t>
            </a:r>
            <a:endParaRPr lang="en-US" dirty="0"/>
          </a:p>
        </p:txBody>
      </p:sp>
      <p:sp>
        <p:nvSpPr>
          <p:cNvPr id="3" name="Text Placeholder 2"/>
          <p:cNvSpPr>
            <a:spLocks noGrp="1"/>
          </p:cNvSpPr>
          <p:nvPr>
            <p:ph type="body" sz="quarter" idx="10"/>
          </p:nvPr>
        </p:nvSpPr>
        <p:spPr>
          <a:xfrm>
            <a:off x="269239" y="1189177"/>
            <a:ext cx="11653523" cy="3040832"/>
          </a:xfrm>
        </p:spPr>
        <p:txBody>
          <a:bodyPr/>
          <a:lstStyle/>
          <a:p>
            <a:pPr marL="457200" indent="-457200">
              <a:buFont typeface="Arial" panose="020B0604020202020204" pitchFamily="34" charset="0"/>
              <a:buChar char="•"/>
            </a:pPr>
            <a:r>
              <a:rPr lang="en-US" sz="3200" dirty="0" smtClean="0"/>
              <a:t>When choosing a motion for dialogs, consider the origin and tone of the content. </a:t>
            </a:r>
          </a:p>
          <a:p>
            <a:pPr marL="457200" indent="-457200">
              <a:buFont typeface="Arial" panose="020B0604020202020204" pitchFamily="34" charset="0"/>
              <a:buChar char="•"/>
            </a:pPr>
            <a:r>
              <a:rPr lang="en-US" sz="3200" dirty="0" smtClean="0"/>
              <a:t>For a warning or error dialog, a quick fade in might be appropriate. </a:t>
            </a:r>
          </a:p>
          <a:p>
            <a:pPr marL="457200" indent="-457200">
              <a:buFont typeface="Arial" panose="020B0604020202020204" pitchFamily="34" charset="0"/>
              <a:buChar char="•"/>
            </a:pPr>
            <a:r>
              <a:rPr lang="en-US" sz="3200" dirty="0" smtClean="0"/>
              <a:t>If the dialog appears when a user chooses an item to get more information, a scale-up might be appropriate.</a:t>
            </a:r>
            <a:endParaRPr lang="en-US" sz="32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2050" name="Picture 2" descr="C:\Users\topsh\AppData\Local\Temp\SNAGHTML5625f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9" y="4957748"/>
            <a:ext cx="6096000" cy="847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659880" y="4697702"/>
            <a:ext cx="5044440" cy="136781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322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chemeClr val="accent2"/>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Grid</a:t>
            </a:r>
            <a:endParaRPr lang="en-US" dirty="0"/>
          </a:p>
        </p:txBody>
      </p:sp>
      <p:sp>
        <p:nvSpPr>
          <p:cNvPr id="3" name="Text Placeholder 2"/>
          <p:cNvSpPr>
            <a:spLocks noGrp="1"/>
          </p:cNvSpPr>
          <p:nvPr>
            <p:ph type="body" sz="quarter" idx="10"/>
          </p:nvPr>
        </p:nvSpPr>
        <p:spPr>
          <a:xfrm>
            <a:off x="269239" y="1189177"/>
            <a:ext cx="11653523" cy="1514261"/>
          </a:xfrm>
        </p:spPr>
        <p:txBody>
          <a:bodyPr/>
          <a:lstStyle/>
          <a:p>
            <a:pPr marL="457200" indent="-457200">
              <a:buFont typeface="Arial" panose="020B0604020202020204" pitchFamily="34" charset="0"/>
              <a:buChar char="•"/>
            </a:pPr>
            <a:r>
              <a:rPr lang="en-US" sz="3200" dirty="0" smtClean="0"/>
              <a:t>Fabric </a:t>
            </a:r>
            <a:r>
              <a:rPr lang="en-US" sz="3200" dirty="0"/>
              <a:t>comes with a mobile-first, 12-column, responsive grid that you can use to create flexible layouts for a variety of screen sizes and device types</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2399979" y="2940094"/>
            <a:ext cx="7392041" cy="3154953"/>
          </a:xfrm>
          <a:prstGeom prst="rect">
            <a:avLst/>
          </a:prstGeom>
        </p:spPr>
      </p:pic>
    </p:spTree>
    <p:extLst>
      <p:ext uri="{BB962C8B-B14F-4D97-AF65-F5344CB8AC3E}">
        <p14:creationId xmlns:p14="http://schemas.microsoft.com/office/powerpoint/2010/main" val="179983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Text Placeholder 2"/>
          <p:cNvSpPr>
            <a:spLocks noGrp="1"/>
          </p:cNvSpPr>
          <p:nvPr>
            <p:ph type="body" sz="quarter" idx="10"/>
          </p:nvPr>
        </p:nvSpPr>
        <p:spPr>
          <a:xfrm>
            <a:off x="269239" y="1189177"/>
            <a:ext cx="11653523" cy="3682355"/>
          </a:xfrm>
        </p:spPr>
        <p:txBody>
          <a:bodyPr/>
          <a:lstStyle/>
          <a:p>
            <a:r>
              <a:rPr lang="en-US" dirty="0">
                <a:gradFill>
                  <a:gsLst>
                    <a:gs pos="1250">
                      <a:schemeClr val="tx2"/>
                    </a:gs>
                    <a:gs pos="99000">
                      <a:schemeClr val="tx2"/>
                    </a:gs>
                  </a:gsLst>
                  <a:lin ang="5400000" scaled="0"/>
                </a:gradFill>
              </a:rPr>
              <a:t>Right-to-left </a:t>
            </a:r>
            <a:r>
              <a:rPr lang="en-US" dirty="0" smtClean="0">
                <a:gradFill>
                  <a:gsLst>
                    <a:gs pos="1250">
                      <a:schemeClr val="tx2"/>
                    </a:gs>
                    <a:gs pos="99000">
                      <a:schemeClr val="tx2"/>
                    </a:gs>
                  </a:gsLst>
                  <a:lin ang="5400000" scaled="0"/>
                </a:gradFill>
              </a:rPr>
              <a:t>support</a:t>
            </a:r>
          </a:p>
          <a:p>
            <a:r>
              <a:rPr lang="en-US" sz="3200" dirty="0"/>
              <a:t>Fabric comes with an alternate CSS file for pages written in right-to-left (RTL) languages, such as Arabic and Hebrew. </a:t>
            </a:r>
            <a:endParaRPr lang="en-US" sz="3200" dirty="0" smtClean="0"/>
          </a:p>
          <a:p>
            <a:r>
              <a:rPr lang="en-US" sz="3200" dirty="0" smtClean="0"/>
              <a:t>This </a:t>
            </a:r>
            <a:r>
              <a:rPr lang="en-US" sz="3200" dirty="0"/>
              <a:t>reverses the order of columns in the responsive grid, making it easy to create an RTL layout without writing additional templates. </a:t>
            </a:r>
            <a:endParaRPr lang="en-US" sz="3200" dirty="0" smtClean="0"/>
          </a:p>
          <a:p>
            <a:r>
              <a:rPr lang="en-US" sz="3200" dirty="0" smtClean="0"/>
              <a:t>Future </a:t>
            </a:r>
            <a:r>
              <a:rPr lang="en-US" sz="3200" dirty="0"/>
              <a:t>versions of Fabric will also reverse some icons and provide additional helper utilities.</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89090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Text Placeholder 2"/>
          <p:cNvSpPr>
            <a:spLocks noGrp="1"/>
          </p:cNvSpPr>
          <p:nvPr>
            <p:ph type="body" sz="quarter" idx="10"/>
          </p:nvPr>
        </p:nvSpPr>
        <p:spPr>
          <a:xfrm>
            <a:off x="269239" y="1189177"/>
            <a:ext cx="11653523" cy="2925224"/>
          </a:xfrm>
        </p:spPr>
        <p:txBody>
          <a:bodyPr/>
          <a:lstStyle/>
          <a:p>
            <a:r>
              <a:rPr lang="en-US" dirty="0" smtClean="0">
                <a:gradFill>
                  <a:gsLst>
                    <a:gs pos="1250">
                      <a:schemeClr val="tx2"/>
                    </a:gs>
                    <a:gs pos="99000">
                      <a:schemeClr val="tx2"/>
                    </a:gs>
                  </a:gsLst>
                  <a:lin ang="5400000" scaled="0"/>
                </a:gradFill>
              </a:rPr>
              <a:t>Language-optimized </a:t>
            </a:r>
            <a:r>
              <a:rPr lang="en-US" dirty="0">
                <a:gradFill>
                  <a:gsLst>
                    <a:gs pos="1250">
                      <a:schemeClr val="tx2"/>
                    </a:gs>
                    <a:gs pos="99000">
                      <a:schemeClr val="tx2"/>
                    </a:gs>
                  </a:gsLst>
                  <a:lin ang="5400000" scaled="0"/>
                </a:gradFill>
              </a:rPr>
              <a:t>fonts</a:t>
            </a:r>
          </a:p>
          <a:p>
            <a:r>
              <a:rPr lang="en-US" sz="2800" dirty="0"/>
              <a:t>By default, Fabric presents all text using the Western European character set of Segoe </a:t>
            </a:r>
            <a:r>
              <a:rPr lang="en-US" sz="2800" dirty="0" smtClean="0"/>
              <a:t>UI.</a:t>
            </a:r>
          </a:p>
          <a:p>
            <a:r>
              <a:rPr lang="en-US" sz="2800" dirty="0" smtClean="0"/>
              <a:t>For </a:t>
            </a:r>
            <a:r>
              <a:rPr lang="en-US" sz="2800" dirty="0"/>
              <a:t>languages with other characters, Fabric will either serve a version of Segoe UI with a different character set or use a system font</a:t>
            </a:r>
            <a:r>
              <a:rPr lang="en-US" sz="2800" dirty="0" smtClean="0"/>
              <a:t>.</a:t>
            </a:r>
          </a:p>
          <a:p>
            <a:r>
              <a:rPr lang="en-US" sz="2800" dirty="0"/>
              <a:t>Fabric supports XX language codes, which utilize </a:t>
            </a:r>
            <a:r>
              <a:rPr lang="en-US" sz="2800" dirty="0" smtClean="0"/>
              <a:t>different font </a:t>
            </a:r>
            <a:r>
              <a:rPr lang="en-US" sz="2800" dirty="0"/>
              <a:t>stacks</a:t>
            </a:r>
            <a:r>
              <a:rPr lang="en-US" sz="2800" dirty="0" smtClean="0"/>
              <a:t>:</a:t>
            </a:r>
            <a:endParaRPr lang="en-US" sz="28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pic>
        <p:nvPicPr>
          <p:cNvPr id="5" name="Picture 4"/>
          <p:cNvPicPr>
            <a:picLocks noChangeAspect="1"/>
          </p:cNvPicPr>
          <p:nvPr/>
        </p:nvPicPr>
        <p:blipFill>
          <a:blip r:embed="rId2"/>
          <a:stretch>
            <a:fillRect/>
          </a:stretch>
        </p:blipFill>
        <p:spPr>
          <a:xfrm>
            <a:off x="2449514" y="4114401"/>
            <a:ext cx="7292972" cy="2133785"/>
          </a:xfrm>
          <a:prstGeom prst="rect">
            <a:avLst/>
          </a:prstGeom>
        </p:spPr>
      </p:pic>
    </p:spTree>
    <p:extLst>
      <p:ext uri="{BB962C8B-B14F-4D97-AF65-F5344CB8AC3E}">
        <p14:creationId xmlns:p14="http://schemas.microsoft.com/office/powerpoint/2010/main" val="273240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552686"/>
          </a:xfrm>
        </p:spPr>
        <p:txBody>
          <a:bodyPr/>
          <a:lstStyle/>
          <a:p>
            <a:r>
              <a:rPr lang="en-US" sz="3200" dirty="0">
                <a:gradFill>
                  <a:gsLst>
                    <a:gs pos="1250">
                      <a:schemeClr val="tx1"/>
                    </a:gs>
                    <a:gs pos="99000">
                      <a:schemeClr val="tx1"/>
                    </a:gs>
                  </a:gsLst>
                  <a:lin ang="5400000" scaled="0"/>
                </a:gradFill>
              </a:rPr>
              <a:t>Fabric's components make up the building blocks of your UI and are meant to be consumed as CSS applied to your markup. </a:t>
            </a:r>
            <a:endParaRPr lang="en-US" sz="3200" dirty="0">
              <a:gradFill>
                <a:gsLst>
                  <a:gs pos="1250">
                    <a:schemeClr val="tx1"/>
                  </a:gs>
                  <a:gs pos="99000">
                    <a:schemeClr val="tx1"/>
                  </a:gs>
                </a:gsLst>
                <a:lin ang="5400000" scaled="0"/>
              </a:gradFill>
            </a:endParaRPr>
          </a:p>
          <a:p>
            <a:r>
              <a:rPr lang="en-US" sz="3200" dirty="0">
                <a:gradFill>
                  <a:gsLst>
                    <a:gs pos="1250">
                      <a:schemeClr val="tx1"/>
                    </a:gs>
                    <a:gs pos="99000">
                      <a:schemeClr val="tx1"/>
                    </a:gs>
                  </a:gsLst>
                  <a:lin ang="5400000" scaled="0"/>
                </a:gradFill>
              </a:rPr>
              <a:t>All </a:t>
            </a:r>
            <a:r>
              <a:rPr lang="en-US" sz="3200" dirty="0">
                <a:gradFill>
                  <a:gsLst>
                    <a:gs pos="1250">
                      <a:schemeClr val="tx1"/>
                    </a:gs>
                    <a:gs pos="99000">
                      <a:schemeClr val="tx1"/>
                    </a:gs>
                  </a:gsLst>
                  <a:lin ang="5400000" scaled="0"/>
                </a:gradFill>
              </a:rPr>
              <a:t>JavaScript is presentational to explain behavior</a:t>
            </a:r>
            <a:r>
              <a:rPr lang="en-US" sz="3200" dirty="0">
                <a:gradFill>
                  <a:gsLst>
                    <a:gs pos="1250">
                      <a:schemeClr val="tx1"/>
                    </a:gs>
                    <a:gs pos="99000">
                      <a:schemeClr val="tx1"/>
                    </a:gs>
                  </a:gsLst>
                  <a:lin ang="5400000" scaled="0"/>
                </a:gradFill>
              </a:rPr>
              <a:t>.</a:t>
            </a:r>
          </a:p>
          <a:p>
            <a:r>
              <a:rPr lang="en-US" sz="3200" dirty="0">
                <a:gradFill>
                  <a:gsLst>
                    <a:gs pos="1250">
                      <a:schemeClr val="tx1"/>
                    </a:gs>
                    <a:gs pos="99000">
                      <a:schemeClr val="tx1"/>
                    </a:gs>
                  </a:gsLst>
                  <a:lin ang="5400000" scaled="0"/>
                </a:gradFill>
              </a:rPr>
              <a:t>Download the components from the GitHub repository</a:t>
            </a:r>
          </a:p>
          <a:p>
            <a:pPr lvl="1"/>
            <a:r>
              <a:rPr lang="en-US" dirty="0"/>
              <a:t>https://github.com/OfficeDev/Office-UI-Fabric/tree/master/src/components</a:t>
            </a:r>
          </a:p>
        </p:txBody>
      </p:sp>
      <p:sp>
        <p:nvSpPr>
          <p:cNvPr id="3" name="Title 2"/>
          <p:cNvSpPr>
            <a:spLocks noGrp="1"/>
          </p:cNvSpPr>
          <p:nvPr>
            <p:ph type="title"/>
          </p:nvPr>
        </p:nvSpPr>
        <p:spPr/>
        <p:txBody>
          <a:bodyPr/>
          <a:lstStyle/>
          <a:p>
            <a:r>
              <a:rPr lang="en-US" dirty="0" smtClean="0"/>
              <a:t>Office UI Fabric Components</a:t>
            </a:r>
            <a:endParaRPr lang="en-US" dirty="0"/>
          </a:p>
        </p:txBody>
      </p:sp>
    </p:spTree>
    <p:extLst>
      <p:ext uri="{BB962C8B-B14F-4D97-AF65-F5344CB8AC3E}">
        <p14:creationId xmlns:p14="http://schemas.microsoft.com/office/powerpoint/2010/main" val="4978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62089" y="2306211"/>
            <a:ext cx="5822093" cy="727700"/>
          </a:xfrm>
        </p:spPr>
        <p:txBody>
          <a:bodyPr/>
          <a:lstStyle/>
          <a:p>
            <a:r>
              <a:rPr lang="en-US" dirty="0" smtClean="0"/>
              <a:t>Apply the Office UI Fabric </a:t>
            </a:r>
            <a:endParaRPr lang="en-US" dirty="0"/>
          </a:p>
        </p:txBody>
      </p:sp>
      <p:sp>
        <p:nvSpPr>
          <p:cNvPr id="56" name="Text Placeholder 55"/>
          <p:cNvSpPr>
            <a:spLocks noGrp="1"/>
          </p:cNvSpPr>
          <p:nvPr>
            <p:ph type="body" sz="quarter" idx="12"/>
          </p:nvPr>
        </p:nvSpPr>
        <p:spPr/>
        <p:txBody>
          <a:bodyPr/>
          <a:lstStyle/>
          <a:p>
            <a:r>
              <a:rPr lang="en-US" dirty="0" smtClean="0"/>
              <a:t>2</a:t>
            </a:r>
            <a:endParaRPr lang="en-US" dirty="0"/>
          </a:p>
        </p:txBody>
      </p:sp>
      <p:grpSp>
        <p:nvGrpSpPr>
          <p:cNvPr id="6" name="Group 5"/>
          <p:cNvGrpSpPr/>
          <p:nvPr/>
        </p:nvGrpSpPr>
        <p:grpSpPr>
          <a:xfrm>
            <a:off x="5820534" y="3002548"/>
            <a:ext cx="5923254" cy="3614173"/>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505050"/>
                </a:solidFill>
              </a:endParaRPr>
            </a:p>
          </p:txBody>
        </p:sp>
      </p:grpSp>
    </p:spTree>
    <p:extLst>
      <p:ext uri="{BB962C8B-B14F-4D97-AF65-F5344CB8AC3E}">
        <p14:creationId xmlns:p14="http://schemas.microsoft.com/office/powerpoint/2010/main" val="127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
        <p:nvSpPr>
          <p:cNvPr id="3" name="Text Placeholder 2"/>
          <p:cNvSpPr>
            <a:spLocks noGrp="1"/>
          </p:cNvSpPr>
          <p:nvPr>
            <p:ph type="body" sz="quarter" idx="10"/>
          </p:nvPr>
        </p:nvSpPr>
        <p:spPr>
          <a:xfrm>
            <a:off x="269239" y="1189177"/>
            <a:ext cx="11653523" cy="3951018"/>
          </a:xfrm>
        </p:spPr>
        <p:txBody>
          <a:bodyPr/>
          <a:lstStyle/>
          <a:p>
            <a:r>
              <a:rPr lang="en-US" dirty="0">
                <a:gradFill>
                  <a:gsLst>
                    <a:gs pos="1250">
                      <a:schemeClr val="tx2"/>
                    </a:gs>
                    <a:gs pos="99000">
                      <a:schemeClr val="tx2"/>
                    </a:gs>
                  </a:gsLst>
                  <a:lin ang="5400000" scaled="0"/>
                </a:gradFill>
              </a:rPr>
              <a:t>Office UI Fabric Developer Site</a:t>
            </a:r>
          </a:p>
          <a:p>
            <a:r>
              <a:rPr lang="en-US" sz="2800" dirty="0" smtClean="0"/>
              <a:t>http</a:t>
            </a:r>
            <a:r>
              <a:rPr lang="en-US" sz="2800" dirty="0"/>
              <a:t>://dev.office.com/fabric</a:t>
            </a:r>
          </a:p>
          <a:p>
            <a:r>
              <a:rPr lang="en-US" dirty="0">
                <a:gradFill>
                  <a:gsLst>
                    <a:gs pos="1250">
                      <a:schemeClr val="tx2"/>
                    </a:gs>
                    <a:gs pos="99000">
                      <a:schemeClr val="tx2"/>
                    </a:gs>
                  </a:gsLst>
                  <a:lin ang="5400000" scaled="0"/>
                </a:gradFill>
              </a:rPr>
              <a:t>Get Started</a:t>
            </a:r>
          </a:p>
          <a:p>
            <a:r>
              <a:rPr lang="en-US" sz="2800" dirty="0"/>
              <a:t>http://dev.office.com/fabric/getting-started</a:t>
            </a:r>
            <a:endParaRPr lang="en-US" sz="2800" dirty="0" smtClean="0"/>
          </a:p>
          <a:p>
            <a:r>
              <a:rPr lang="en-US" dirty="0" err="1">
                <a:gradFill>
                  <a:gsLst>
                    <a:gs pos="1250">
                      <a:schemeClr val="tx2"/>
                    </a:gs>
                    <a:gs pos="99000">
                      <a:schemeClr val="tx2"/>
                    </a:gs>
                  </a:gsLst>
                  <a:lin ang="5400000" scaled="0"/>
                </a:gradFill>
              </a:rPr>
              <a:t>OpenSource</a:t>
            </a:r>
            <a:r>
              <a:rPr lang="en-US" dirty="0">
                <a:gradFill>
                  <a:gsLst>
                    <a:gs pos="1250">
                      <a:schemeClr val="tx2"/>
                    </a:gs>
                    <a:gs pos="99000">
                      <a:schemeClr val="tx2"/>
                    </a:gs>
                  </a:gsLst>
                  <a:lin ang="5400000" scaled="0"/>
                </a:gradFill>
              </a:rPr>
              <a:t> GitHub Repository</a:t>
            </a:r>
          </a:p>
          <a:p>
            <a:r>
              <a:rPr lang="en-US" sz="2800" dirty="0"/>
              <a:t>https://github.com/OfficeDev/Office-UI-Fabric</a:t>
            </a:r>
          </a:p>
          <a:p>
            <a:endParaRPr lang="en-US" sz="28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16129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067973"/>
          </a:xfrm>
        </p:spPr>
        <p:txBody>
          <a:bodyPr/>
          <a:lstStyle/>
          <a:p>
            <a:pPr marL="0" indent="0">
              <a:buNone/>
            </a:pPr>
            <a:r>
              <a:rPr lang="en-US" dirty="0"/>
              <a:t>Reference the Fabric </a:t>
            </a:r>
            <a:r>
              <a:rPr lang="en-US" dirty="0" smtClean="0"/>
              <a:t>CDN</a:t>
            </a:r>
            <a:br>
              <a:rPr lang="en-US" dirty="0" smtClean="0"/>
            </a:br>
            <a:r>
              <a:rPr lang="en-US" sz="1600" dirty="0">
                <a:solidFill>
                  <a:schemeClr val="tx1"/>
                </a:solidFill>
                <a:latin typeface="Consolas" panose="020B0609020204030204" pitchFamily="49" charset="0"/>
              </a:rPr>
              <a:t>&lt;</a:t>
            </a:r>
            <a:r>
              <a:rPr lang="en-US" sz="1600" b="1" dirty="0">
                <a:solidFill>
                  <a:schemeClr val="tx1"/>
                </a:solidFill>
                <a:latin typeface="Consolas" panose="020B0609020204030204" pitchFamily="49" charset="0"/>
              </a:rPr>
              <a:t>link</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rel</a:t>
            </a:r>
            <a:r>
              <a:rPr lang="en-US" sz="1600" dirty="0">
                <a:solidFill>
                  <a:schemeClr val="tx1"/>
                </a:solidFill>
                <a:latin typeface="Consolas" panose="020B0609020204030204" pitchFamily="49" charset="0"/>
              </a:rPr>
              <a:t>="stylesheet" </a:t>
            </a:r>
            <a:r>
              <a:rPr lang="en-US" sz="1600" dirty="0" err="1">
                <a:solidFill>
                  <a:schemeClr val="tx1"/>
                </a:solidFill>
                <a:latin typeface="Consolas" panose="020B0609020204030204" pitchFamily="49" charset="0"/>
              </a:rPr>
              <a:t>href</a:t>
            </a:r>
            <a:r>
              <a:rPr lang="en-US" sz="1600" dirty="0">
                <a:solidFill>
                  <a:schemeClr val="tx1"/>
                </a:solidFill>
                <a:latin typeface="Consolas" panose="020B0609020204030204" pitchFamily="49" charset="0"/>
              </a:rPr>
              <a:t>="http://appsforoffice.microsoft.com/fabric/1.0/fabric.min.css</a:t>
            </a:r>
            <a:r>
              <a:rPr lang="en-US" sz="1600" dirty="0" smtClean="0">
                <a:solidFill>
                  <a:schemeClr val="tx1"/>
                </a:solidFill>
                <a:latin typeface="Consolas" panose="020B0609020204030204" pitchFamily="49" charset="0"/>
              </a:rPr>
              <a:t>"&gt; </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&lt;</a:t>
            </a:r>
            <a:r>
              <a:rPr lang="en-US" sz="1600" b="1" dirty="0">
                <a:solidFill>
                  <a:schemeClr val="tx1"/>
                </a:solidFill>
                <a:latin typeface="Consolas" panose="020B0609020204030204" pitchFamily="49" charset="0"/>
              </a:rPr>
              <a:t>link</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rel</a:t>
            </a:r>
            <a:r>
              <a:rPr lang="en-US" sz="1600" dirty="0">
                <a:solidFill>
                  <a:schemeClr val="tx1"/>
                </a:solidFill>
                <a:latin typeface="Consolas" panose="020B0609020204030204" pitchFamily="49" charset="0"/>
              </a:rPr>
              <a:t>="stylesheet" </a:t>
            </a:r>
            <a:r>
              <a:rPr lang="en-US" sz="1600" dirty="0" err="1">
                <a:solidFill>
                  <a:schemeClr val="tx1"/>
                </a:solidFill>
                <a:latin typeface="Consolas" panose="020B0609020204030204" pitchFamily="49" charset="0"/>
              </a:rPr>
              <a:t>href</a:t>
            </a:r>
            <a:r>
              <a:rPr lang="en-US" sz="1600" dirty="0">
                <a:solidFill>
                  <a:schemeClr val="tx1"/>
                </a:solidFill>
                <a:latin typeface="Consolas" panose="020B0609020204030204" pitchFamily="49" charset="0"/>
              </a:rPr>
              <a:t>="http://appsforoffice.microsoft.com/fabric/1.0/fabric.components.min.css</a:t>
            </a:r>
            <a:r>
              <a:rPr lang="en-US" sz="1600" dirty="0" smtClean="0">
                <a:solidFill>
                  <a:schemeClr val="tx1"/>
                </a:solidFill>
                <a:latin typeface="Consolas" panose="020B0609020204030204" pitchFamily="49" charset="0"/>
              </a:rPr>
              <a:t>"&gt;</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a:p>
            <a:pPr marL="0" indent="0">
              <a:buNone/>
            </a:pPr>
            <a:r>
              <a:rPr lang="en-US" dirty="0" smtClean="0"/>
              <a:t>Use </a:t>
            </a:r>
            <a:r>
              <a:rPr lang="en-US" dirty="0" err="1" smtClean="0"/>
              <a:t>Nuget</a:t>
            </a:r>
            <a:r>
              <a:rPr lang="en-US" dirty="0" smtClean="0"/>
              <a:t> to install in a project</a:t>
            </a:r>
            <a:br>
              <a:rPr lang="en-US" dirty="0" smtClean="0"/>
            </a:br>
            <a:r>
              <a:rPr lang="en-US" sz="2000" b="1" dirty="0">
                <a:solidFill>
                  <a:schemeClr val="tx1"/>
                </a:solidFill>
              </a:rPr>
              <a:t>PM&gt;Install-Package </a:t>
            </a:r>
            <a:r>
              <a:rPr lang="en-US" sz="2000" b="1" dirty="0" err="1" smtClean="0">
                <a:solidFill>
                  <a:schemeClr val="tx1"/>
                </a:solidFill>
              </a:rPr>
              <a:t>OfficeUIFabric</a:t>
            </a:r>
            <a:endParaRPr lang="en-US" sz="2000" b="1" dirty="0" smtClean="0">
              <a:solidFill>
                <a:schemeClr val="tx1"/>
              </a:solidFill>
            </a:endParaRPr>
          </a:p>
          <a:p>
            <a:pPr marL="0" indent="0">
              <a:buNone/>
            </a:pPr>
            <a:endParaRPr lang="en-US" sz="2000" b="1" dirty="0" smtClean="0">
              <a:solidFill>
                <a:schemeClr val="tx1"/>
              </a:solidFill>
            </a:endParaRPr>
          </a:p>
          <a:p>
            <a:pPr marL="0" indent="0">
              <a:buNone/>
            </a:pPr>
            <a:r>
              <a:rPr lang="en-US" dirty="0" smtClean="0"/>
              <a:t>Download and install in a project</a:t>
            </a:r>
          </a:p>
          <a:p>
            <a:pPr marL="0" indent="0">
              <a:buNone/>
            </a:pPr>
            <a:r>
              <a:rPr lang="en-US" sz="2000" b="1" dirty="0" smtClean="0">
                <a:solidFill>
                  <a:schemeClr val="tx1"/>
                </a:solidFill>
              </a:rPr>
              <a:t>https</a:t>
            </a:r>
            <a:r>
              <a:rPr lang="en-US" sz="2000" b="1" dirty="0">
                <a:solidFill>
                  <a:schemeClr val="tx1"/>
                </a:solidFill>
              </a:rPr>
              <a:t>://github.com/OfficeDev/Office-UI-Fabric/releases</a:t>
            </a:r>
            <a:endParaRPr lang="en-US" dirty="0" smtClean="0"/>
          </a:p>
          <a:p>
            <a:endParaRPr lang="en-US" sz="2000" b="1" dirty="0">
              <a:solidFill>
                <a:schemeClr val="tx1"/>
              </a:solidFill>
            </a:endParaRPr>
          </a:p>
        </p:txBody>
      </p:sp>
      <p:sp>
        <p:nvSpPr>
          <p:cNvPr id="3" name="Title 2"/>
          <p:cNvSpPr>
            <a:spLocks noGrp="1"/>
          </p:cNvSpPr>
          <p:nvPr>
            <p:ph type="title"/>
          </p:nvPr>
        </p:nvSpPr>
        <p:spPr/>
        <p:txBody>
          <a:bodyPr/>
          <a:lstStyle/>
          <a:p>
            <a:r>
              <a:rPr lang="en-US" dirty="0" smtClean="0"/>
              <a:t>Ways to obtain the Office UI Fabric</a:t>
            </a:r>
            <a:endParaRPr lang="en-US" dirty="0"/>
          </a:p>
        </p:txBody>
      </p:sp>
    </p:spTree>
    <p:extLst>
      <p:ext uri="{BB962C8B-B14F-4D97-AF65-F5344CB8AC3E}">
        <p14:creationId xmlns:p14="http://schemas.microsoft.com/office/powerpoint/2010/main" val="41570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Office UI Fabric </a:t>
            </a:r>
            <a:r>
              <a:rPr lang="en-US" dirty="0" smtClean="0"/>
              <a:t>Styles</a:t>
            </a:r>
            <a:endParaRPr lang="en-US" dirty="0"/>
          </a:p>
        </p:txBody>
      </p:sp>
      <p:sp>
        <p:nvSpPr>
          <p:cNvPr id="4" name="Rectangle 1"/>
          <p:cNvSpPr>
            <a:spLocks noChangeArrowheads="1"/>
          </p:cNvSpPr>
          <p:nvPr/>
        </p:nvSpPr>
        <p:spPr bwMode="auto">
          <a:xfrm>
            <a:off x="269240" y="1189176"/>
            <a:ext cx="11398929" cy="51219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3921" dirty="0" smtClean="0">
                <a:gradFill>
                  <a:gsLst>
                    <a:gs pos="1250">
                      <a:schemeClr val="tx2"/>
                    </a:gs>
                    <a:gs pos="99000">
                      <a:schemeClr val="tx2"/>
                    </a:gs>
                  </a:gsLst>
                  <a:lin ang="5400000" scaled="0"/>
                </a:gradFill>
                <a:latin typeface="+mj-lt"/>
              </a:rPr>
              <a:t>Download </a:t>
            </a:r>
            <a:r>
              <a:rPr lang="en-US" altLang="en-US" sz="3921" dirty="0">
                <a:gradFill>
                  <a:gsLst>
                    <a:gs pos="1250">
                      <a:schemeClr val="tx2"/>
                    </a:gs>
                    <a:gs pos="99000">
                      <a:schemeClr val="tx2"/>
                    </a:gs>
                  </a:gsLst>
                  <a:lin ang="5400000" scaled="0"/>
                </a:gradFill>
                <a:latin typeface="+mj-lt"/>
              </a:rPr>
              <a:t>the </a:t>
            </a:r>
            <a:r>
              <a:rPr lang="en-US" altLang="en-US" sz="3921" dirty="0" smtClean="0">
                <a:gradFill>
                  <a:gsLst>
                    <a:gs pos="1250">
                      <a:schemeClr val="tx2"/>
                    </a:gs>
                    <a:gs pos="99000">
                      <a:schemeClr val="tx2"/>
                    </a:gs>
                  </a:gsLst>
                  <a:lin ang="5400000" scaled="0"/>
                </a:gradFill>
                <a:latin typeface="+mj-lt"/>
              </a:rPr>
              <a:t>component</a:t>
            </a:r>
          </a:p>
          <a:p>
            <a:pPr lvl="0"/>
            <a:r>
              <a:rPr lang="en-US" sz="1600" b="1" dirty="0" err="1">
                <a:latin typeface="+mj-lt"/>
              </a:rPr>
              <a:t>SearchBox</a:t>
            </a:r>
            <a:r>
              <a:rPr lang="en-US" sz="1600" b="1" dirty="0">
                <a:latin typeface="+mj-lt"/>
              </a:rPr>
              <a:t> component example - https://github.com/OfficeDev/Office-UI-Fabric/tree/master/src/components/SearchBox </a:t>
            </a:r>
          </a:p>
          <a:p>
            <a:pPr lvl="0"/>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 component reference to your </a:t>
            </a:r>
            <a:r>
              <a:rPr lang="en-US" altLang="en-US" sz="3921" dirty="0" smtClean="0">
                <a:gradFill>
                  <a:gsLst>
                    <a:gs pos="1250">
                      <a:schemeClr val="tx2"/>
                    </a:gs>
                    <a:gs pos="99000">
                      <a:schemeClr val="tx2"/>
                    </a:gs>
                  </a:gsLst>
                  <a:lin ang="5400000" scaled="0"/>
                </a:gradFill>
                <a:latin typeface="+mj-lt"/>
              </a:rPr>
              <a:t>code</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src</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/JQuery.SearchBox.js"</a:t>
            </a:r>
            <a:r>
              <a:rPr kumimoji="0" lang="en-US" altLang="en-US" sz="1600" b="0" i="0" u="none" strike="noStrike" cap="none" normalizeH="0" baseline="0" dirty="0" smtClean="0">
                <a:ln>
                  <a:noFill/>
                </a:ln>
                <a:solidFill>
                  <a:srgbClr val="000000"/>
                </a:solidFill>
                <a:effectLst/>
                <a:latin typeface="Consolas" panose="020B0609020204030204" pitchFamily="49" charset="0"/>
              </a:rPr>
              <a:t>&gt;&lt;/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R="0" indent="0">
              <a:lnSpc>
                <a:spcPct val="100000"/>
              </a:lnSpc>
              <a:buClrTx/>
              <a:buSzTx/>
              <a:buFontTx/>
              <a:buNone/>
              <a:tabLst/>
            </a:pPr>
            <a:r>
              <a:rPr lang="en-US" altLang="en-US" sz="3921" dirty="0" smtClean="0">
                <a:gradFill>
                  <a:gsLst>
                    <a:gs pos="1250">
                      <a:schemeClr val="tx2"/>
                    </a:gs>
                    <a:gs pos="99000">
                      <a:schemeClr val="tx2"/>
                    </a:gs>
                  </a:gsLst>
                  <a:lin ang="5400000" scaled="0"/>
                </a:gradFill>
                <a:latin typeface="+mj-lt"/>
              </a:rPr>
              <a:t>Initialize </a:t>
            </a:r>
            <a:r>
              <a:rPr lang="en-US" altLang="en-US" sz="3921" dirty="0">
                <a:gradFill>
                  <a:gsLst>
                    <a:gs pos="1250">
                      <a:schemeClr val="tx2"/>
                    </a:gs>
                    <a:gs pos="99000">
                      <a:schemeClr val="tx2"/>
                    </a:gs>
                  </a:gsLst>
                  <a:lin ang="5400000" scaled="0"/>
                </a:gradFill>
                <a:latin typeface="+mj-lt"/>
              </a:rPr>
              <a:t>the component </a:t>
            </a:r>
            <a:r>
              <a:rPr lang="en-US" altLang="en-US" sz="3921" dirty="0" smtClean="0">
                <a:gradFill>
                  <a:gsLst>
                    <a:gs pos="1250">
                      <a:schemeClr val="tx2"/>
                    </a:gs>
                    <a:gs pos="99000">
                      <a:schemeClr val="tx2"/>
                    </a:gs>
                  </a:gsLst>
                  <a:lin ang="5400000" scaled="0"/>
                </a:gradFill>
                <a:latin typeface="+mj-lt"/>
              </a:rPr>
              <a:t>upon page load</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ms-SearchBox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 </a:t>
            </a:r>
            <a:r>
              <a:rPr lang="en-US" altLang="en-US" sz="3921" dirty="0" smtClean="0">
                <a:gradFill>
                  <a:gsLst>
                    <a:gs pos="1250">
                      <a:schemeClr val="tx2"/>
                    </a:gs>
                    <a:gs pos="99000">
                      <a:schemeClr val="tx2"/>
                    </a:gs>
                  </a:gsLst>
                  <a:lin ang="5400000" scaled="0"/>
                </a:gradFill>
                <a:latin typeface="+mj-lt"/>
              </a:rPr>
              <a:t>component markup</a:t>
            </a:r>
          </a:p>
          <a:p>
            <a:pPr lvl="0"/>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input</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-field"</a:t>
            </a:r>
            <a:r>
              <a:rPr lang="en-US" sz="1600" dirty="0">
                <a:solidFill>
                  <a:srgbClr val="000000"/>
                </a:solidFill>
                <a:latin typeface="Consolas" panose="020B0609020204030204" pitchFamily="49" charset="0"/>
              </a:rPr>
              <a:t> type=</a:t>
            </a:r>
            <a:r>
              <a:rPr lang="en-US" sz="1600" dirty="0">
                <a:solidFill>
                  <a:srgbClr val="880000"/>
                </a:solidFill>
                <a:latin typeface="Consolas" panose="020B0609020204030204" pitchFamily="49" charset="0"/>
              </a:rPr>
              <a:t>"text"</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-label</a:t>
            </a:r>
            <a:r>
              <a:rPr lang="en-US" sz="1600" dirty="0" smtClean="0">
                <a:solidFill>
                  <a:srgbClr val="880000"/>
                </a:solidFill>
                <a:latin typeface="Consolas" panose="020B0609020204030204" pitchFamily="49" charset="0"/>
              </a:rPr>
              <a:t>"</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-Icon--search"</a:t>
            </a:r>
            <a:r>
              <a:rPr lang="en-US" sz="1600" dirty="0">
                <a:solidFill>
                  <a:srgbClr val="000000"/>
                </a:solidFill>
                <a:latin typeface="Consolas" panose="020B0609020204030204" pitchFamily="49" charset="0"/>
              </a:rPr>
              <a:t>&gt;&lt;/</a:t>
            </a:r>
            <a:r>
              <a:rPr lang="en-US" sz="1600" b="1" dirty="0" err="1" smtClean="0">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&gt;Search</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ms-SearchBox-closeButton</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-Icon--x"</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&gt;</a:t>
            </a:r>
            <a:endParaRPr lang="en-US" altLang="en-US" sz="1600" dirty="0">
              <a:gradFill>
                <a:gsLst>
                  <a:gs pos="1250">
                    <a:schemeClr val="tx2"/>
                  </a:gs>
                  <a:gs pos="99000">
                    <a:schemeClr val="tx2"/>
                  </a:gs>
                </a:gsLst>
                <a:lin ang="5400000" scaled="0"/>
              </a:gradFill>
              <a:latin typeface="Consolas" panose="020B0609020204030204" pitchFamily="49" charset="0"/>
            </a:endParaRPr>
          </a:p>
        </p:txBody>
      </p:sp>
    </p:spTree>
    <p:extLst>
      <p:ext uri="{BB962C8B-B14F-4D97-AF65-F5344CB8AC3E}">
        <p14:creationId xmlns:p14="http://schemas.microsoft.com/office/powerpoint/2010/main" val="220671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Office UI Fabric Components</a:t>
            </a:r>
            <a:endParaRPr lang="en-US" dirty="0"/>
          </a:p>
        </p:txBody>
      </p:sp>
      <p:sp>
        <p:nvSpPr>
          <p:cNvPr id="4" name="Rectangle 1"/>
          <p:cNvSpPr>
            <a:spLocks noChangeArrowheads="1"/>
          </p:cNvSpPr>
          <p:nvPr/>
        </p:nvSpPr>
        <p:spPr bwMode="auto">
          <a:xfrm>
            <a:off x="269240" y="1189176"/>
            <a:ext cx="11398929" cy="51219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3921" dirty="0" smtClean="0">
                <a:gradFill>
                  <a:gsLst>
                    <a:gs pos="1250">
                      <a:schemeClr val="tx2"/>
                    </a:gs>
                    <a:gs pos="99000">
                      <a:schemeClr val="tx2"/>
                    </a:gs>
                  </a:gsLst>
                  <a:lin ang="5400000" scaled="0"/>
                </a:gradFill>
                <a:latin typeface="+mj-lt"/>
              </a:rPr>
              <a:t>Download </a:t>
            </a:r>
            <a:r>
              <a:rPr lang="en-US" altLang="en-US" sz="3921" dirty="0">
                <a:gradFill>
                  <a:gsLst>
                    <a:gs pos="1250">
                      <a:schemeClr val="tx2"/>
                    </a:gs>
                    <a:gs pos="99000">
                      <a:schemeClr val="tx2"/>
                    </a:gs>
                  </a:gsLst>
                  <a:lin ang="5400000" scaled="0"/>
                </a:gradFill>
                <a:latin typeface="+mj-lt"/>
              </a:rPr>
              <a:t>the </a:t>
            </a:r>
            <a:r>
              <a:rPr lang="en-US" altLang="en-US" sz="3921" dirty="0" smtClean="0">
                <a:gradFill>
                  <a:gsLst>
                    <a:gs pos="1250">
                      <a:schemeClr val="tx2"/>
                    </a:gs>
                    <a:gs pos="99000">
                      <a:schemeClr val="tx2"/>
                    </a:gs>
                  </a:gsLst>
                  <a:lin ang="5400000" scaled="0"/>
                </a:gradFill>
                <a:latin typeface="+mj-lt"/>
              </a:rPr>
              <a:t>component</a:t>
            </a:r>
          </a:p>
          <a:p>
            <a:pPr lvl="0"/>
            <a:r>
              <a:rPr lang="en-US" sz="1600" b="1" dirty="0" err="1">
                <a:latin typeface="+mj-lt"/>
              </a:rPr>
              <a:t>SearchBox</a:t>
            </a:r>
            <a:r>
              <a:rPr lang="en-US" sz="1600" b="1" dirty="0">
                <a:latin typeface="+mj-lt"/>
              </a:rPr>
              <a:t> component example - https://github.com/OfficeDev/Office-UI-Fabric/tree/master/src/components/SearchBox </a:t>
            </a:r>
          </a:p>
          <a:p>
            <a:pPr lvl="0"/>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 component reference to your </a:t>
            </a:r>
            <a:r>
              <a:rPr lang="en-US" altLang="en-US" sz="3921" dirty="0" smtClean="0">
                <a:gradFill>
                  <a:gsLst>
                    <a:gs pos="1250">
                      <a:schemeClr val="tx2"/>
                    </a:gs>
                    <a:gs pos="99000">
                      <a:schemeClr val="tx2"/>
                    </a:gs>
                  </a:gsLst>
                  <a:lin ang="5400000" scaled="0"/>
                </a:gradFill>
                <a:latin typeface="+mj-lt"/>
              </a:rPr>
              <a:t>code</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src</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/JQuery.SearchBox.js"</a:t>
            </a:r>
            <a:r>
              <a:rPr kumimoji="0" lang="en-US" altLang="en-US" sz="1600" b="0" i="0" u="none" strike="noStrike" cap="none" normalizeH="0" baseline="0" dirty="0" smtClean="0">
                <a:ln>
                  <a:noFill/>
                </a:ln>
                <a:solidFill>
                  <a:srgbClr val="000000"/>
                </a:solidFill>
                <a:effectLst/>
                <a:latin typeface="Consolas" panose="020B0609020204030204" pitchFamily="49" charset="0"/>
              </a:rPr>
              <a:t>&gt;&lt;/</a:t>
            </a:r>
            <a:r>
              <a:rPr kumimoji="0" lang="en-US" altLang="en-US" sz="1600" b="1" i="0" u="none" strike="noStrike" cap="none" normalizeH="0" baseline="0" dirty="0" smtClean="0">
                <a:ln>
                  <a:noFill/>
                </a:ln>
                <a:solidFill>
                  <a:srgbClr val="000000"/>
                </a:solidFill>
                <a:effectLst/>
                <a:latin typeface="Consolas" panose="020B0609020204030204" pitchFamily="49" charset="0"/>
              </a:rPr>
              <a:t>script</a:t>
            </a:r>
            <a:r>
              <a:rPr kumimoji="0" lang="en-US" altLang="en-US" sz="1600" b="0" i="0" u="none" strike="noStrike" cap="none" normalizeH="0" baseline="0" dirty="0" smtClean="0">
                <a:ln>
                  <a:noFill/>
                </a:ln>
                <a:solidFill>
                  <a:srgbClr val="000000"/>
                </a:solidFill>
                <a:effectLst/>
                <a:latin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R="0" indent="0">
              <a:lnSpc>
                <a:spcPct val="100000"/>
              </a:lnSpc>
              <a:buClrTx/>
              <a:buSzTx/>
              <a:buFontTx/>
              <a:buNone/>
              <a:tabLst/>
            </a:pPr>
            <a:r>
              <a:rPr lang="en-US" altLang="en-US" sz="3921" dirty="0" smtClean="0">
                <a:gradFill>
                  <a:gsLst>
                    <a:gs pos="1250">
                      <a:schemeClr val="tx2"/>
                    </a:gs>
                    <a:gs pos="99000">
                      <a:schemeClr val="tx2"/>
                    </a:gs>
                  </a:gsLst>
                  <a:lin ang="5400000" scaled="0"/>
                </a:gradFill>
                <a:latin typeface="+mj-lt"/>
              </a:rPr>
              <a:t>Initialize </a:t>
            </a:r>
            <a:r>
              <a:rPr lang="en-US" altLang="en-US" sz="3921" dirty="0">
                <a:gradFill>
                  <a:gsLst>
                    <a:gs pos="1250">
                      <a:schemeClr val="tx2"/>
                    </a:gs>
                    <a:gs pos="99000">
                      <a:schemeClr val="tx2"/>
                    </a:gs>
                  </a:gsLst>
                  <a:lin ang="5400000" scaled="0"/>
                </a:gradFill>
                <a:latin typeface="+mj-lt"/>
              </a:rPr>
              <a:t>the component </a:t>
            </a:r>
            <a:r>
              <a:rPr lang="en-US" altLang="en-US" sz="3921" dirty="0" smtClean="0">
                <a:gradFill>
                  <a:gsLst>
                    <a:gs pos="1250">
                      <a:schemeClr val="tx2"/>
                    </a:gs>
                    <a:gs pos="99000">
                      <a:schemeClr val="tx2"/>
                    </a:gs>
                  </a:gsLst>
                  <a:lin ang="5400000" scaled="0"/>
                </a:gradFill>
                <a:latin typeface="+mj-lt"/>
              </a:rPr>
              <a:t>upon page load</a:t>
            </a:r>
            <a:endParaRPr lang="en-US" altLang="en-US" sz="3921" dirty="0">
              <a:gradFill>
                <a:gsLst>
                  <a:gs pos="1250">
                    <a:schemeClr val="tx2"/>
                  </a:gs>
                  <a:gs pos="99000">
                    <a:schemeClr val="tx2"/>
                  </a:gs>
                </a:gsLst>
                <a:lin ang="5400000" scaled="0"/>
              </a:gra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err="1" smtClean="0">
                <a:ln>
                  <a:noFill/>
                </a:ln>
                <a:solidFill>
                  <a:srgbClr val="880000"/>
                </a:solidFill>
                <a:effectLst/>
                <a:latin typeface="Consolas" panose="020B0609020204030204" pitchFamily="49" charset="0"/>
              </a:rPr>
              <a:t>ms-SearchBox</a:t>
            </a:r>
            <a:r>
              <a:rPr kumimoji="0" lang="en-US" altLang="en-US" sz="1600" b="0" i="0" u="none" strike="noStrike" cap="none" normalizeH="0" baseline="0" dirty="0" smtClean="0">
                <a:ln>
                  <a:noFill/>
                </a:ln>
                <a:solidFill>
                  <a:srgbClr val="880000"/>
                </a:solidFill>
                <a:effectLst/>
                <a:latin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SearchBox</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921" dirty="0" smtClean="0">
                <a:gradFill>
                  <a:gsLst>
                    <a:gs pos="1250">
                      <a:schemeClr val="tx2"/>
                    </a:gs>
                    <a:gs pos="99000">
                      <a:schemeClr val="tx2"/>
                    </a:gs>
                  </a:gsLst>
                  <a:lin ang="5400000" scaled="0"/>
                </a:gradFill>
                <a:latin typeface="+mj-lt"/>
              </a:rPr>
              <a:t>Add </a:t>
            </a:r>
            <a:r>
              <a:rPr lang="en-US" altLang="en-US" sz="3921" dirty="0">
                <a:gradFill>
                  <a:gsLst>
                    <a:gs pos="1250">
                      <a:schemeClr val="tx2"/>
                    </a:gs>
                    <a:gs pos="99000">
                      <a:schemeClr val="tx2"/>
                    </a:gs>
                  </a:gsLst>
                  <a:lin ang="5400000" scaled="0"/>
                </a:gradFill>
                <a:latin typeface="+mj-lt"/>
              </a:rPr>
              <a:t>the </a:t>
            </a:r>
            <a:r>
              <a:rPr lang="en-US" altLang="en-US" sz="3921" dirty="0" smtClean="0">
                <a:gradFill>
                  <a:gsLst>
                    <a:gs pos="1250">
                      <a:schemeClr val="tx2"/>
                    </a:gs>
                    <a:gs pos="99000">
                      <a:schemeClr val="tx2"/>
                    </a:gs>
                  </a:gsLst>
                  <a:lin ang="5400000" scaled="0"/>
                </a:gradFill>
                <a:latin typeface="+mj-lt"/>
              </a:rPr>
              <a:t>component markup</a:t>
            </a:r>
          </a:p>
          <a:p>
            <a:pPr lvl="0"/>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input</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-field"</a:t>
            </a:r>
            <a:r>
              <a:rPr lang="en-US" sz="1600" dirty="0">
                <a:solidFill>
                  <a:srgbClr val="000000"/>
                </a:solidFill>
                <a:latin typeface="Consolas" panose="020B0609020204030204" pitchFamily="49" charset="0"/>
              </a:rPr>
              <a:t> type=</a:t>
            </a:r>
            <a:r>
              <a:rPr lang="en-US" sz="1600" dirty="0">
                <a:solidFill>
                  <a:srgbClr val="880000"/>
                </a:solidFill>
                <a:latin typeface="Consolas" panose="020B0609020204030204" pitchFamily="49" charset="0"/>
              </a:rPr>
              <a:t>"text"</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-label</a:t>
            </a:r>
            <a:r>
              <a:rPr lang="en-US" sz="1600" dirty="0" smtClean="0">
                <a:solidFill>
                  <a:srgbClr val="880000"/>
                </a:solidFill>
                <a:latin typeface="Consolas" panose="020B0609020204030204" pitchFamily="49" charset="0"/>
              </a:rPr>
              <a:t>"</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SearchBox</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-Icon--search"</a:t>
            </a:r>
            <a:r>
              <a:rPr lang="en-US" sz="1600" dirty="0">
                <a:solidFill>
                  <a:srgbClr val="000000"/>
                </a:solidFill>
                <a:latin typeface="Consolas" panose="020B0609020204030204" pitchFamily="49" charset="0"/>
              </a:rPr>
              <a:t>&gt;&lt;/</a:t>
            </a:r>
            <a:r>
              <a:rPr lang="en-US" sz="1600" b="1" dirty="0" err="1" smtClean="0">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&gt;Search</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label</a:t>
            </a:r>
            <a:r>
              <a:rPr lang="en-US" sz="1600" dirty="0">
                <a:solidFill>
                  <a:srgbClr val="000000"/>
                </a:solidFill>
                <a:latin typeface="Consolas" panose="020B0609020204030204" pitchFamily="49" charset="0"/>
              </a:rPr>
              <a:t>&gt; </a:t>
            </a:r>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ms-SearchBox-closeButton</a:t>
            </a:r>
            <a:r>
              <a:rPr lang="en-US" sz="1600" dirty="0">
                <a:solidFill>
                  <a:srgbClr val="880000"/>
                </a:solidFill>
                <a:latin typeface="Consolas" panose="020B0609020204030204" pitchFamily="49" charset="0"/>
              </a:rPr>
              <a:t>"</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class=</a:t>
            </a:r>
            <a:r>
              <a:rPr lang="en-US" sz="1600" dirty="0">
                <a:solidFill>
                  <a:srgbClr val="880000"/>
                </a:solidFill>
                <a:latin typeface="Consolas" panose="020B0609020204030204" pitchFamily="49" charset="0"/>
              </a:rPr>
              <a:t>"</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 </a:t>
            </a:r>
            <a:r>
              <a:rPr lang="en-US" sz="1600" dirty="0" err="1">
                <a:solidFill>
                  <a:srgbClr val="880000"/>
                </a:solidFill>
                <a:latin typeface="Consolas" panose="020B0609020204030204" pitchFamily="49" charset="0"/>
              </a:rPr>
              <a:t>ms</a:t>
            </a:r>
            <a:r>
              <a:rPr lang="en-US" sz="1600" dirty="0">
                <a:solidFill>
                  <a:srgbClr val="880000"/>
                </a:solidFill>
                <a:latin typeface="Consolas" panose="020B0609020204030204" pitchFamily="49" charset="0"/>
              </a:rPr>
              <a:t>-Icon--x"</a:t>
            </a:r>
            <a:r>
              <a:rPr lang="en-US" sz="1600" dirty="0">
                <a:solidFill>
                  <a:srgbClr val="000000"/>
                </a:solidFill>
                <a:latin typeface="Consolas" panose="020B0609020204030204" pitchFamily="49" charset="0"/>
              </a:rPr>
              <a:t>&gt;&lt;/</a:t>
            </a:r>
            <a:r>
              <a:rPr lang="en-US" sz="1600" b="1" dirty="0" err="1">
                <a:solidFill>
                  <a:srgbClr val="000000"/>
                </a:solidFill>
                <a:latin typeface="Consolas" panose="020B0609020204030204" pitchFamily="49" charset="0"/>
              </a:rPr>
              <a:t>i</a:t>
            </a:r>
            <a:r>
              <a:rPr lang="en-US" sz="1600" dirty="0" smtClean="0">
                <a:solidFill>
                  <a:srgbClr val="000000"/>
                </a:solidFill>
                <a:latin typeface="Consolas" panose="020B0609020204030204" pitchFamily="49" charset="0"/>
              </a:rPr>
              <a:t>&gt;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    &lt;/</a:t>
            </a:r>
            <a:r>
              <a:rPr lang="en-US" sz="1600" b="1" dirty="0">
                <a:solidFill>
                  <a:srgbClr val="000000"/>
                </a:solidFill>
                <a:latin typeface="Consolas" panose="020B0609020204030204" pitchFamily="49" charset="0"/>
              </a:rPr>
              <a:t>button</a:t>
            </a:r>
            <a:r>
              <a:rPr lang="en-US" sz="1600" dirty="0">
                <a:solidFill>
                  <a:srgbClr val="000000"/>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&lt;/</a:t>
            </a:r>
            <a:r>
              <a:rPr lang="en-US" sz="1600" b="1" dirty="0">
                <a:solidFill>
                  <a:srgbClr val="000000"/>
                </a:solidFill>
                <a:latin typeface="Consolas" panose="020B0609020204030204" pitchFamily="49" charset="0"/>
              </a:rPr>
              <a:t>div</a:t>
            </a:r>
            <a:r>
              <a:rPr lang="en-US" sz="1600" dirty="0">
                <a:solidFill>
                  <a:srgbClr val="000000"/>
                </a:solidFill>
                <a:latin typeface="Consolas" panose="020B0609020204030204" pitchFamily="49" charset="0"/>
              </a:rPr>
              <a:t>&gt;</a:t>
            </a:r>
            <a:endParaRPr lang="en-US" altLang="en-US" sz="1600" dirty="0">
              <a:gradFill>
                <a:gsLst>
                  <a:gs pos="1250">
                    <a:schemeClr val="tx2"/>
                  </a:gs>
                  <a:gs pos="99000">
                    <a:schemeClr val="tx2"/>
                  </a:gs>
                </a:gsLst>
                <a:lin ang="5400000" scaled="0"/>
              </a:gradFill>
              <a:latin typeface="Consolas" panose="020B0609020204030204" pitchFamily="49" charset="0"/>
            </a:endParaRPr>
          </a:p>
        </p:txBody>
      </p:sp>
    </p:spTree>
    <p:extLst>
      <p:ext uri="{BB962C8B-B14F-4D97-AF65-F5344CB8AC3E}">
        <p14:creationId xmlns:p14="http://schemas.microsoft.com/office/powerpoint/2010/main" val="247208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sp>
        <p:nvSpPr>
          <p:cNvPr id="6" name="Text Placeholder 4"/>
          <p:cNvSpPr txBox="1">
            <a:spLocks/>
          </p:cNvSpPr>
          <p:nvPr/>
        </p:nvSpPr>
        <p:spPr>
          <a:xfrm>
            <a:off x="269240" y="1189495"/>
            <a:ext cx="7350666" cy="254657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0814" indent="384388">
              <a:lnSpc>
                <a:spcPct val="150000"/>
              </a:lnSpc>
              <a:buNone/>
            </a:pPr>
            <a:r>
              <a:rPr lang="en-US" sz="3137" dirty="0"/>
              <a:t>Intro to </a:t>
            </a:r>
            <a:r>
              <a:rPr lang="en-US" sz="3137" dirty="0" smtClean="0"/>
              <a:t>the Office UI Fabric</a:t>
            </a:r>
            <a:endParaRPr lang="en-US" sz="3137" dirty="0"/>
          </a:p>
          <a:p>
            <a:pPr marL="340814" indent="384388">
              <a:lnSpc>
                <a:spcPct val="150000"/>
              </a:lnSpc>
              <a:buNone/>
            </a:pPr>
            <a:r>
              <a:rPr lang="en-US" altLang="zh-CN" sz="3137" dirty="0" smtClean="0"/>
              <a:t>Apply the Office UI Fabric</a:t>
            </a:r>
          </a:p>
          <a:p>
            <a:pPr marL="340814" indent="384388">
              <a:lnSpc>
                <a:spcPct val="150000"/>
              </a:lnSpc>
              <a:buNone/>
            </a:pPr>
            <a:r>
              <a:rPr lang="en-US" sz="3200" dirty="0"/>
              <a:t>Examples of Office UI Fabric</a:t>
            </a:r>
          </a:p>
          <a:p>
            <a:pPr marL="340814" indent="384388">
              <a:lnSpc>
                <a:spcPct val="150000"/>
              </a:lnSpc>
              <a:buNone/>
            </a:pPr>
            <a:endParaRPr lang="en-US" sz="3137" dirty="0"/>
          </a:p>
        </p:txBody>
      </p:sp>
      <p:grpSp>
        <p:nvGrpSpPr>
          <p:cNvPr id="10" name="Group 9"/>
          <p:cNvGrpSpPr/>
          <p:nvPr/>
        </p:nvGrpSpPr>
        <p:grpSpPr>
          <a:xfrm>
            <a:off x="448585" y="1445608"/>
            <a:ext cx="357035" cy="357035"/>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7" name="Group 6"/>
          <p:cNvGrpSpPr/>
          <p:nvPr/>
        </p:nvGrpSpPr>
        <p:grpSpPr>
          <a:xfrm>
            <a:off x="448584" y="2284262"/>
            <a:ext cx="357035" cy="357035"/>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3" name="Group 12"/>
          <p:cNvGrpSpPr/>
          <p:nvPr/>
        </p:nvGrpSpPr>
        <p:grpSpPr>
          <a:xfrm>
            <a:off x="460220" y="3092034"/>
            <a:ext cx="357035" cy="357035"/>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1392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62089" y="2034695"/>
            <a:ext cx="5822093" cy="1270732"/>
          </a:xfrm>
        </p:spPr>
        <p:txBody>
          <a:bodyPr/>
          <a:lstStyle/>
          <a:p>
            <a:r>
              <a:rPr lang="en-US" dirty="0" smtClean="0"/>
              <a:t>Examples of Office UI Fabric</a:t>
            </a:r>
            <a:endParaRPr lang="en-US" dirty="0"/>
          </a:p>
        </p:txBody>
      </p:sp>
      <p:sp>
        <p:nvSpPr>
          <p:cNvPr id="7" name="Text Placeholder 6"/>
          <p:cNvSpPr>
            <a:spLocks noGrp="1"/>
          </p:cNvSpPr>
          <p:nvPr>
            <p:ph type="body" sz="quarter" idx="12"/>
          </p:nvPr>
        </p:nvSpPr>
        <p:spPr/>
        <p:txBody>
          <a:bodyPr/>
          <a:lstStyle/>
          <a:p>
            <a:r>
              <a:rPr lang="en-US" dirty="0" smtClean="0"/>
              <a:t>3</a:t>
            </a:r>
            <a:endParaRPr lang="en-US" dirty="0"/>
          </a:p>
        </p:txBody>
      </p:sp>
      <p:grpSp>
        <p:nvGrpSpPr>
          <p:cNvPr id="6" name="Group 5"/>
          <p:cNvGrpSpPr/>
          <p:nvPr/>
        </p:nvGrpSpPr>
        <p:grpSpPr>
          <a:xfrm>
            <a:off x="7507454" y="3029151"/>
            <a:ext cx="4423091" cy="3537337"/>
            <a:chOff x="6527800" y="2483620"/>
            <a:chExt cx="5473700" cy="4377555"/>
          </a:xfrm>
        </p:grpSpPr>
        <p:grpSp>
          <p:nvGrpSpPr>
            <p:cNvPr id="126" name="Group 125"/>
            <p:cNvGrpSpPr/>
            <p:nvPr/>
          </p:nvGrpSpPr>
          <p:grpSpPr>
            <a:xfrm flipH="1">
              <a:off x="8613773" y="2483620"/>
              <a:ext cx="1958976" cy="4377555"/>
              <a:chOff x="8956675" y="449263"/>
              <a:chExt cx="2063751" cy="4611687"/>
            </a:xfrm>
          </p:grpSpPr>
          <p:sp>
            <p:nvSpPr>
              <p:cNvPr id="9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6"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7"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8"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9"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0"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1"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2"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3"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4"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5"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6"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7"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8"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9"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0"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1"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2"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3"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4"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25"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8" name="Group 127"/>
            <p:cNvGrpSpPr/>
            <p:nvPr/>
          </p:nvGrpSpPr>
          <p:grpSpPr>
            <a:xfrm>
              <a:off x="6527800" y="3994753"/>
              <a:ext cx="3240121" cy="2863247"/>
              <a:chOff x="7045326" y="4452083"/>
              <a:chExt cx="2722595" cy="2405917"/>
            </a:xfrm>
          </p:grpSpPr>
          <p:sp>
            <p:nvSpPr>
              <p:cNvPr id="2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2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7" name="Group 126"/>
            <p:cNvGrpSpPr/>
            <p:nvPr/>
          </p:nvGrpSpPr>
          <p:grpSpPr>
            <a:xfrm>
              <a:off x="10091976" y="4361890"/>
              <a:ext cx="1909524" cy="2419674"/>
              <a:chOff x="10091976" y="4967384"/>
              <a:chExt cx="1431688" cy="1814179"/>
            </a:xfrm>
          </p:grpSpPr>
          <p:sp>
            <p:nvSpPr>
              <p:cNvPr id="3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3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spTree>
    <p:extLst>
      <p:ext uri="{BB962C8B-B14F-4D97-AF65-F5344CB8AC3E}">
        <p14:creationId xmlns:p14="http://schemas.microsoft.com/office/powerpoint/2010/main" val="65073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Grid</a:t>
            </a:r>
            <a:endParaRPr lang="en-US" dirty="0"/>
          </a:p>
        </p:txBody>
      </p:sp>
      <p:pic>
        <p:nvPicPr>
          <p:cNvPr id="4" name="Picture 3"/>
          <p:cNvPicPr>
            <a:picLocks noChangeAspect="1"/>
          </p:cNvPicPr>
          <p:nvPr/>
        </p:nvPicPr>
        <p:blipFill>
          <a:blip r:embed="rId2"/>
          <a:stretch>
            <a:fillRect/>
          </a:stretch>
        </p:blipFill>
        <p:spPr>
          <a:xfrm>
            <a:off x="269240" y="1189176"/>
            <a:ext cx="5418477" cy="2680107"/>
          </a:xfrm>
          <a:prstGeom prst="rect">
            <a:avLst/>
          </a:prstGeom>
        </p:spPr>
      </p:pic>
      <p:sp>
        <p:nvSpPr>
          <p:cNvPr id="5" name="Rectangle 4"/>
          <p:cNvSpPr/>
          <p:nvPr/>
        </p:nvSpPr>
        <p:spPr>
          <a:xfrm>
            <a:off x="269240" y="4109930"/>
            <a:ext cx="10415016" cy="175432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-Grid-row"&gt;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-Grid-col ms-u-sm6 ms-u-md4 ms-u-lg2"&gt;</a:t>
            </a:r>
            <a:r>
              <a:rPr lang="en-US" dirty="0">
                <a:solidFill>
                  <a:srgbClr val="000000"/>
                </a:solidFill>
                <a:highlight>
                  <a:srgbClr val="FFFFFF"/>
                </a:highlight>
                <a:latin typeface="Consolas" panose="020B0609020204030204" pitchFamily="49" charset="0"/>
              </a:rPr>
              <a:t>First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-Grid-col ms-u-sm6 ms-u-md8 ms-u-lg10"&gt;</a:t>
            </a:r>
            <a:r>
              <a:rPr lang="en-US" dirty="0">
                <a:solidFill>
                  <a:srgbClr val="000000"/>
                </a:solidFill>
                <a:highlight>
                  <a:srgbClr val="FFFFFF"/>
                </a:highlight>
                <a:latin typeface="Consolas" panose="020B0609020204030204" pitchFamily="49" charset="0"/>
              </a:rPr>
              <a:t>Second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28588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SearchBox</a:t>
            </a:r>
            <a:endParaRPr lang="en-US" dirty="0"/>
          </a:p>
        </p:txBody>
      </p:sp>
      <p:pic>
        <p:nvPicPr>
          <p:cNvPr id="4" name="Picture 3"/>
          <p:cNvPicPr>
            <a:picLocks noChangeAspect="1"/>
          </p:cNvPicPr>
          <p:nvPr/>
        </p:nvPicPr>
        <p:blipFill>
          <a:blip r:embed="rId2"/>
          <a:stretch>
            <a:fillRect/>
          </a:stretch>
        </p:blipFill>
        <p:spPr>
          <a:xfrm>
            <a:off x="806005" y="1189176"/>
            <a:ext cx="3667125" cy="1657350"/>
          </a:xfrm>
          <a:prstGeom prst="rect">
            <a:avLst/>
          </a:prstGeom>
        </p:spPr>
      </p:pic>
      <p:pic>
        <p:nvPicPr>
          <p:cNvPr id="6" name="Picture 5"/>
          <p:cNvPicPr>
            <a:picLocks noChangeAspect="1"/>
          </p:cNvPicPr>
          <p:nvPr/>
        </p:nvPicPr>
        <p:blipFill>
          <a:blip r:embed="rId3"/>
          <a:stretch>
            <a:fillRect/>
          </a:stretch>
        </p:blipFill>
        <p:spPr>
          <a:xfrm>
            <a:off x="6097160" y="1278786"/>
            <a:ext cx="3667125" cy="1543050"/>
          </a:xfrm>
          <a:prstGeom prst="rect">
            <a:avLst/>
          </a:prstGeom>
        </p:spPr>
      </p:pic>
      <p:sp>
        <p:nvSpPr>
          <p:cNvPr id="5" name="Rectangle 4"/>
          <p:cNvSpPr/>
          <p:nvPr/>
        </p:nvSpPr>
        <p:spPr>
          <a:xfrm>
            <a:off x="440516" y="3266549"/>
            <a:ext cx="11313288"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ms-SearchBox</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-label</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8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-Icon--search"&gt;&lt;/</a:t>
            </a:r>
            <a:r>
              <a:rPr lang="en-US" dirty="0" err="1">
                <a:solidFill>
                  <a:srgbClr val="800000"/>
                </a:solidFill>
                <a:highlight>
                  <a:srgbClr val="FFFFFF"/>
                </a:highlight>
                <a:latin typeface="Consolas" panose="020B0609020204030204" pitchFamily="49" charset="0"/>
              </a:rPr>
              <a:t>i</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Search publications</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SearchBox</a:t>
            </a:r>
            <a:r>
              <a:rPr lang="en-US" dirty="0">
                <a:solidFill>
                  <a:srgbClr val="0000FF"/>
                </a:solidFill>
                <a:highlight>
                  <a:srgbClr val="FFFFFF"/>
                </a:highlight>
                <a:latin typeface="Consolas" panose="020B0609020204030204" pitchFamily="49" charset="0"/>
              </a:rPr>
              <a:t>-field"&gt;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ms-SearchBox-closeButton</a:t>
            </a:r>
            <a:r>
              <a:rPr lang="en-US" dirty="0">
                <a:solidFill>
                  <a:srgbClr val="0000FF"/>
                </a:solidFill>
                <a:highlight>
                  <a:srgbClr val="FFFFFF"/>
                </a:highlight>
                <a:latin typeface="Consolas" panose="020B0609020204030204" pitchFamily="49" charset="0"/>
              </a:rPr>
              <a:t>"&gt;&lt;</a:t>
            </a:r>
            <a:r>
              <a:rPr lang="en-US" dirty="0" err="1">
                <a:solidFill>
                  <a:srgbClr val="8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-Icon--x"&gt;&lt;/</a:t>
            </a:r>
            <a:r>
              <a:rPr lang="en-US" dirty="0" err="1">
                <a:solidFill>
                  <a:srgbClr val="800000"/>
                </a:solidFill>
                <a:highlight>
                  <a:srgbClr val="FFFFFF"/>
                </a:highlight>
                <a:latin typeface="Consolas" panose="020B0609020204030204" pitchFamily="49" charset="0"/>
              </a:rPr>
              <a:t>i</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16139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a:t>
            </a:r>
            <a:endParaRPr lang="en-US" dirty="0"/>
          </a:p>
        </p:txBody>
      </p:sp>
      <p:pic>
        <p:nvPicPr>
          <p:cNvPr id="4" name="Picture 3"/>
          <p:cNvPicPr>
            <a:picLocks noChangeAspect="1"/>
          </p:cNvPicPr>
          <p:nvPr/>
        </p:nvPicPr>
        <p:blipFill>
          <a:blip r:embed="rId2"/>
          <a:stretch>
            <a:fillRect/>
          </a:stretch>
        </p:blipFill>
        <p:spPr>
          <a:xfrm>
            <a:off x="463295" y="1251501"/>
            <a:ext cx="3566583" cy="2654673"/>
          </a:xfrm>
          <a:prstGeom prst="rect">
            <a:avLst/>
          </a:prstGeom>
        </p:spPr>
      </p:pic>
      <p:sp>
        <p:nvSpPr>
          <p:cNvPr id="6" name="Rectangle 5"/>
          <p:cNvSpPr/>
          <p:nvPr/>
        </p:nvSpPr>
        <p:spPr>
          <a:xfrm>
            <a:off x="463296" y="4009340"/>
            <a:ext cx="10908792"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tabindex</a:t>
            </a:r>
            <a:r>
              <a:rPr lang="en-US" dirty="0">
                <a:solidFill>
                  <a:srgbClr val="0000FF"/>
                </a:solidFill>
                <a:highlight>
                  <a:srgbClr val="FFFFFF"/>
                </a:highlight>
                <a:latin typeface="Consolas" panose="020B0609020204030204" pitchFamily="49" charset="0"/>
              </a:rPr>
              <a:t>="0"</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style</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80%"&gt;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a:t>
            </a:r>
            <a:r>
              <a:rPr lang="en-US" dirty="0" err="1">
                <a:solidFill>
                  <a:srgbClr val="0000FF"/>
                </a:solidFill>
                <a:highlight>
                  <a:srgbClr val="FFFFFF"/>
                </a:highlight>
                <a:latin typeface="Consolas" panose="020B0609020204030204" pitchFamily="49" charset="0"/>
              </a:rPr>
              <a:t>caretDown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 </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-Icon--</a:t>
            </a:r>
            <a:r>
              <a:rPr lang="en-US" dirty="0" err="1">
                <a:solidFill>
                  <a:srgbClr val="0000FF"/>
                </a:solidFill>
                <a:highlight>
                  <a:srgbClr val="FFFFFF"/>
                </a:highlight>
                <a:latin typeface="Consolas" panose="020B0609020204030204" pitchFamily="49" charset="0"/>
              </a:rPr>
              <a:t>caretDown</a:t>
            </a:r>
            <a:r>
              <a:rPr lang="en-US" dirty="0">
                <a:solidFill>
                  <a:srgbClr val="0000FF"/>
                </a:solidFill>
                <a:highlight>
                  <a:srgbClr val="FFFFFF"/>
                </a:highlight>
                <a:latin typeface="Consolas" panose="020B0609020204030204" pitchFamily="49" charset="0"/>
              </a:rPr>
              <a:t>"&gt;&lt;/</a:t>
            </a:r>
            <a:r>
              <a:rPr lang="en-US" dirty="0" err="1">
                <a:solidFill>
                  <a:srgbClr val="800000"/>
                </a:solidFill>
                <a:highlight>
                  <a:srgbClr val="FFFFFF"/>
                </a:highlight>
                <a:latin typeface="Consolas" panose="020B0609020204030204" pitchFamily="49" charset="0"/>
              </a:rPr>
              <a:t>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ms</a:t>
            </a:r>
            <a:r>
              <a:rPr lang="en-US" dirty="0">
                <a:solidFill>
                  <a:srgbClr val="0000FF"/>
                </a:solidFill>
                <a:highlight>
                  <a:srgbClr val="FFFFFF"/>
                </a:highlight>
                <a:latin typeface="Consolas" panose="020B0609020204030204" pitchFamily="49" charset="0"/>
              </a:rPr>
              <a:t>-Dropdown-select"&gt;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Year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Publisher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Author</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200285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 Card</a:t>
            </a:r>
            <a:endParaRPr lang="en-US" dirty="0"/>
          </a:p>
        </p:txBody>
      </p:sp>
      <p:sp>
        <p:nvSpPr>
          <p:cNvPr id="3" name="Footer Placeholder 2"/>
          <p:cNvSpPr>
            <a:spLocks noGrp="1"/>
          </p:cNvSpPr>
          <p:nvPr>
            <p:ph type="ftr" sz="quarter" idx="10"/>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grpSp>
        <p:nvGrpSpPr>
          <p:cNvPr id="8" name="Group 7"/>
          <p:cNvGrpSpPr/>
          <p:nvPr/>
        </p:nvGrpSpPr>
        <p:grpSpPr>
          <a:xfrm>
            <a:off x="391258" y="1268107"/>
            <a:ext cx="11411804" cy="1758206"/>
            <a:chOff x="459186" y="4566479"/>
            <a:chExt cx="11411804" cy="1758206"/>
          </a:xfrm>
        </p:grpSpPr>
        <p:pic>
          <p:nvPicPr>
            <p:cNvPr id="4" name="Picture 3"/>
            <p:cNvPicPr>
              <a:picLocks noChangeAspect="1"/>
            </p:cNvPicPr>
            <p:nvPr/>
          </p:nvPicPr>
          <p:blipFill>
            <a:blip r:embed="rId2"/>
            <a:stretch>
              <a:fillRect/>
            </a:stretch>
          </p:blipFill>
          <p:spPr>
            <a:xfrm>
              <a:off x="459186" y="4579554"/>
              <a:ext cx="2758679" cy="1508891"/>
            </a:xfrm>
            <a:prstGeom prst="rect">
              <a:avLst/>
            </a:prstGeom>
          </p:spPr>
        </p:pic>
        <p:pic>
          <p:nvPicPr>
            <p:cNvPr id="5" name="Picture 4"/>
            <p:cNvPicPr>
              <a:picLocks noChangeAspect="1"/>
            </p:cNvPicPr>
            <p:nvPr/>
          </p:nvPicPr>
          <p:blipFill>
            <a:blip r:embed="rId3"/>
            <a:stretch>
              <a:fillRect/>
            </a:stretch>
          </p:blipFill>
          <p:spPr>
            <a:xfrm>
              <a:off x="3330860" y="4579554"/>
              <a:ext cx="2766300" cy="1745131"/>
            </a:xfrm>
            <a:prstGeom prst="rect">
              <a:avLst/>
            </a:prstGeom>
          </p:spPr>
        </p:pic>
        <p:pic>
          <p:nvPicPr>
            <p:cNvPr id="6" name="Picture 5"/>
            <p:cNvPicPr>
              <a:picLocks noChangeAspect="1"/>
            </p:cNvPicPr>
            <p:nvPr/>
          </p:nvPicPr>
          <p:blipFill>
            <a:blip r:embed="rId4"/>
            <a:stretch>
              <a:fillRect/>
            </a:stretch>
          </p:blipFill>
          <p:spPr>
            <a:xfrm>
              <a:off x="6210155" y="4566479"/>
              <a:ext cx="2773920" cy="1508891"/>
            </a:xfrm>
            <a:prstGeom prst="rect">
              <a:avLst/>
            </a:prstGeom>
          </p:spPr>
        </p:pic>
        <p:pic>
          <p:nvPicPr>
            <p:cNvPr id="7" name="Picture 6"/>
            <p:cNvPicPr>
              <a:picLocks noChangeAspect="1"/>
            </p:cNvPicPr>
            <p:nvPr/>
          </p:nvPicPr>
          <p:blipFill>
            <a:blip r:embed="rId5"/>
            <a:stretch>
              <a:fillRect/>
            </a:stretch>
          </p:blipFill>
          <p:spPr>
            <a:xfrm>
              <a:off x="9097070" y="4566479"/>
              <a:ext cx="2773920" cy="1516511"/>
            </a:xfrm>
            <a:prstGeom prst="rect">
              <a:avLst/>
            </a:prstGeom>
          </p:spPr>
        </p:pic>
      </p:grpSp>
      <p:sp>
        <p:nvSpPr>
          <p:cNvPr id="11" name="Rectangle 10"/>
          <p:cNvSpPr/>
          <p:nvPr/>
        </p:nvSpPr>
        <p:spPr>
          <a:xfrm>
            <a:off x="269240" y="3071042"/>
            <a:ext cx="11533822" cy="941925"/>
          </a:xfrm>
          <a:prstGeom prst="rect">
            <a:avLst/>
          </a:prstGeom>
        </p:spPr>
        <p:txBody>
          <a:bodyPr wrap="square">
            <a:spAutoFit/>
          </a:bodyPr>
          <a:lstStyle/>
          <a:p>
            <a:pPr lvl="0" eaLnBrk="0" fontAlgn="base" hangingPunct="0">
              <a:spcBef>
                <a:spcPct val="0"/>
              </a:spcBef>
              <a:spcAft>
                <a:spcPct val="0"/>
              </a:spcAft>
            </a:pPr>
            <a:r>
              <a:rPr lang="en-US" altLang="en-US" sz="3921" dirty="0" smtClean="0">
                <a:gradFill>
                  <a:gsLst>
                    <a:gs pos="1250">
                      <a:srgbClr val="D83B01"/>
                    </a:gs>
                    <a:gs pos="99000">
                      <a:srgbClr val="D83B01"/>
                    </a:gs>
                  </a:gsLst>
                  <a:lin ang="5400000" scaled="0"/>
                </a:gradFill>
                <a:latin typeface="Segoe UI Light"/>
              </a:rPr>
              <a:t>Bind Data With Server Side or Client Side Code</a:t>
            </a:r>
            <a:endParaRPr lang="en-US" altLang="en-US" sz="3921" dirty="0">
              <a:gradFill>
                <a:gsLst>
                  <a:gs pos="1250">
                    <a:srgbClr val="D83B01"/>
                  </a:gs>
                  <a:gs pos="99000">
                    <a:srgbClr val="D83B01"/>
                  </a:gs>
                </a:gsLst>
                <a:lin ang="5400000" scaled="0"/>
              </a:gradFill>
              <a:latin typeface="Segoe UI Light"/>
            </a:endParaRPr>
          </a:p>
          <a:p>
            <a:pPr lvl="0"/>
            <a:r>
              <a:rPr lang="en-US" sz="1600" b="1" dirty="0" smtClean="0">
                <a:solidFill>
                  <a:srgbClr val="000000"/>
                </a:solidFill>
                <a:latin typeface="Segoe UI Light"/>
              </a:rPr>
              <a:t>Property Management Server Side example </a:t>
            </a:r>
            <a:r>
              <a:rPr lang="en-US" sz="1600" b="1" dirty="0">
                <a:solidFill>
                  <a:srgbClr val="000000"/>
                </a:solidFill>
                <a:latin typeface="Segoe UI Light"/>
              </a:rPr>
              <a:t>- https://github.com/OfficeDev/Property-Inspection-Code-Sample </a:t>
            </a:r>
            <a:endParaRPr lang="en-US" sz="1600" b="1" dirty="0">
              <a:solidFill>
                <a:srgbClr val="000000"/>
              </a:solidFill>
              <a:latin typeface="Segoe UI Light"/>
            </a:endParaRPr>
          </a:p>
        </p:txBody>
      </p:sp>
      <p:sp>
        <p:nvSpPr>
          <p:cNvPr id="12" name="Rectangle 11"/>
          <p:cNvSpPr/>
          <p:nvPr/>
        </p:nvSpPr>
        <p:spPr>
          <a:xfrm>
            <a:off x="314307" y="4012967"/>
            <a:ext cx="11655840" cy="2677656"/>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div</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="details-block</a:t>
            </a:r>
            <a:r>
              <a:rPr lang="en-US" sz="1400" dirty="0" smtClean="0">
                <a:solidFill>
                  <a:srgbClr val="0000FF"/>
                </a:solidFill>
                <a:highlight>
                  <a:srgbClr val="FFFFFF"/>
                </a:highlight>
                <a:latin typeface="Consolas" panose="020B0609020204030204" pitchFamily="49" charset="0"/>
              </a:rPr>
              <a:t>"&gt;</a:t>
            </a:r>
          </a:p>
          <a:p>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00"/>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item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Model.members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div</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="content-row"&gt;</a:t>
            </a:r>
            <a:endParaRPr lang="en-US" sz="1400" dirty="0">
              <a:solidFill>
                <a:srgbClr val="000000"/>
              </a:solidFill>
              <a:highlight>
                <a:srgbClr val="FFFFFF"/>
              </a:highlight>
              <a:latin typeface="Consolas" panose="020B0609020204030204" pitchFamily="49" charset="0"/>
            </a:endParaRPr>
          </a:p>
          <a:p>
            <a:r>
              <a:rPr lang="it-IT" sz="1400" dirty="0" smtClean="0">
                <a:solidFill>
                  <a:srgbClr val="0000FF"/>
                </a:solidFill>
                <a:highlight>
                  <a:srgbClr val="FFFFFF"/>
                </a:highlight>
                <a:latin typeface="Consolas" panose="020B0609020204030204" pitchFamily="49" charset="0"/>
              </a:rPr>
              <a:t>         &lt;</a:t>
            </a:r>
            <a:r>
              <a:rPr lang="it-IT" sz="1400" dirty="0">
                <a:solidFill>
                  <a:srgbClr val="800000"/>
                </a:solidFill>
                <a:highlight>
                  <a:srgbClr val="FFFFFF"/>
                </a:highlight>
                <a:latin typeface="Consolas" panose="020B0609020204030204" pitchFamily="49" charset="0"/>
              </a:rPr>
              <a:t>div</a:t>
            </a:r>
            <a:r>
              <a:rPr lang="it-IT" sz="1400" dirty="0">
                <a:solidFill>
                  <a:srgbClr val="000000"/>
                </a:solidFill>
                <a:highlight>
                  <a:srgbClr val="FFFFFF"/>
                </a:highlight>
                <a:latin typeface="Consolas" panose="020B0609020204030204" pitchFamily="49" charset="0"/>
              </a:rPr>
              <a:t> </a:t>
            </a:r>
            <a:r>
              <a:rPr lang="it-IT" sz="1400" dirty="0">
                <a:solidFill>
                  <a:srgbClr val="FF0000"/>
                </a:solidFill>
                <a:highlight>
                  <a:srgbClr val="FFFFFF"/>
                </a:highlight>
                <a:latin typeface="Consolas" panose="020B0609020204030204" pitchFamily="49" charset="0"/>
              </a:rPr>
              <a:t>class</a:t>
            </a:r>
            <a:r>
              <a:rPr lang="it-IT" sz="1400" dirty="0">
                <a:solidFill>
                  <a:srgbClr val="0000FF"/>
                </a:solidFill>
                <a:highlight>
                  <a:srgbClr val="FFFFFF"/>
                </a:highlight>
                <a:latin typeface="Consolas" panose="020B0609020204030204" pitchFamily="49" charset="0"/>
              </a:rPr>
              <a:t>="ms-Persona ms-Persona ms-Persona--square ms-Persona--xs"&gt;</a:t>
            </a:r>
            <a:endParaRPr lang="it-IT"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div</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ms</a:t>
            </a:r>
            <a:r>
              <a:rPr lang="en-US" sz="1400" dirty="0">
                <a:solidFill>
                  <a:srgbClr val="0000FF"/>
                </a:solidFill>
                <a:highlight>
                  <a:srgbClr val="FFFFFF"/>
                </a:highlight>
                <a:latin typeface="Consolas" panose="020B0609020204030204" pitchFamily="49" charset="0"/>
              </a:rPr>
              <a:t>-Persona-</a:t>
            </a:r>
            <a:r>
              <a:rPr lang="en-US" sz="1400" dirty="0" err="1">
                <a:solidFill>
                  <a:srgbClr val="0000FF"/>
                </a:solidFill>
                <a:highlight>
                  <a:srgbClr val="FFFFFF"/>
                </a:highlight>
                <a:latin typeface="Consolas" panose="020B0609020204030204" pitchFamily="49" charset="0"/>
              </a:rPr>
              <a:t>imageArea</a:t>
            </a:r>
            <a:r>
              <a:rPr lang="en-US" sz="1400" dirty="0" smtClean="0">
                <a:solidFill>
                  <a:srgbClr val="0000FF"/>
                </a:solidFill>
                <a:highlight>
                  <a:srgbClr val="FFFFFF"/>
                </a:highlight>
                <a:latin typeface="Consolas" panose="020B0609020204030204" pitchFamily="49" charset="0"/>
              </a:rPr>
              <a:t>"&gt;</a:t>
            </a:r>
          </a:p>
          <a:p>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&lt;</a:t>
            </a:r>
            <a:r>
              <a:rPr lang="en-US" sz="1400" dirty="0" err="1">
                <a:solidFill>
                  <a:srgbClr val="800000"/>
                </a:solidFill>
                <a:highlight>
                  <a:srgbClr val="FFFFFF"/>
                </a:highlight>
                <a:latin typeface="Consolas" panose="020B0609020204030204" pitchFamily="49" charset="0"/>
              </a:rPr>
              <a:t>img</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ms</a:t>
            </a:r>
            <a:r>
              <a:rPr lang="en-US" sz="1400" dirty="0">
                <a:solidFill>
                  <a:srgbClr val="0000FF"/>
                </a:solidFill>
                <a:highlight>
                  <a:srgbClr val="FFFFFF"/>
                </a:highlight>
                <a:latin typeface="Consolas" panose="020B0609020204030204" pitchFamily="49" charset="0"/>
              </a:rPr>
              <a:t>-Persona-image"</a:t>
            </a:r>
            <a:r>
              <a:rPr lang="en-US" sz="1400" dirty="0">
                <a:solidFill>
                  <a:srgbClr val="00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src</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00"/>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Url.Action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UserPhoto</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"Photo"</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userId</a:t>
            </a:r>
            <a:r>
              <a:rPr lang="en-US" sz="1400" dirty="0">
                <a:solidFill>
                  <a:srgbClr val="000000"/>
                </a:solidFill>
                <a:highlight>
                  <a:srgbClr val="FFFFFF"/>
                </a:highlight>
                <a:latin typeface="Consolas" panose="020B0609020204030204" pitchFamily="49" charset="0"/>
              </a:rPr>
              <a:t> = item.id })</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div</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div</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ms</a:t>
            </a:r>
            <a:r>
              <a:rPr lang="en-US" sz="1400" dirty="0">
                <a:solidFill>
                  <a:srgbClr val="0000FF"/>
                </a:solidFill>
                <a:highlight>
                  <a:srgbClr val="FFFFFF"/>
                </a:highlight>
                <a:latin typeface="Consolas" panose="020B0609020204030204" pitchFamily="49" charset="0"/>
              </a:rPr>
              <a:t>-Persona-details"&gt;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&lt;</a:t>
            </a:r>
            <a:r>
              <a:rPr lang="en-US" sz="1400" dirty="0">
                <a:solidFill>
                  <a:srgbClr val="800000"/>
                </a:solidFill>
                <a:highlight>
                  <a:srgbClr val="FFFFFF"/>
                </a:highlight>
                <a:latin typeface="Consolas" panose="020B0609020204030204" pitchFamily="49" charset="0"/>
              </a:rPr>
              <a:t>div</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class</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ms</a:t>
            </a:r>
            <a:r>
              <a:rPr lang="en-US" sz="1400" dirty="0">
                <a:solidFill>
                  <a:srgbClr val="0000FF"/>
                </a:solidFill>
                <a:highlight>
                  <a:srgbClr val="FFFFFF"/>
                </a:highlight>
                <a:latin typeface="Consolas" panose="020B0609020204030204" pitchFamily="49" charset="0"/>
              </a:rPr>
              <a:t>-Persona-</a:t>
            </a:r>
            <a:r>
              <a:rPr lang="en-US" sz="1400" dirty="0" err="1">
                <a:solidFill>
                  <a:srgbClr val="0000FF"/>
                </a:solidFill>
                <a:highlight>
                  <a:srgbClr val="FFFFFF"/>
                </a:highlight>
                <a:latin typeface="Consolas" panose="020B0609020204030204" pitchFamily="49" charset="0"/>
              </a:rPr>
              <a:t>primaryText</a:t>
            </a:r>
            <a:r>
              <a:rPr lang="en-US" sz="1400" dirty="0" smtClean="0">
                <a:solidFill>
                  <a:srgbClr val="0000FF"/>
                </a:solidFill>
                <a:highlight>
                  <a:srgbClr val="FFFFFF"/>
                </a:highlight>
                <a:latin typeface="Consolas" panose="020B0609020204030204" pitchFamily="49" charset="0"/>
              </a:rPr>
              <a:t>"&gt;</a:t>
            </a:r>
          </a:p>
          <a:p>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00"/>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item.displayName</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div</a:t>
            </a:r>
            <a:r>
              <a:rPr lang="en-US" sz="1400" dirty="0" smtClean="0">
                <a:solidFill>
                  <a:srgbClr val="0000FF"/>
                </a:solidFill>
                <a:highlight>
                  <a:srgbClr val="FFFFFF"/>
                </a:highlight>
                <a:latin typeface="Consolas" panose="020B0609020204030204" pitchFamily="49" charset="0"/>
              </a:rPr>
              <a:t>&gt;</a:t>
            </a:r>
            <a:endParaRPr lang="en-US" sz="1400" dirty="0"/>
          </a:p>
        </p:txBody>
      </p:sp>
      <p:cxnSp>
        <p:nvCxnSpPr>
          <p:cNvPr id="14" name="Straight Arrow Connector 13"/>
          <p:cNvCxnSpPr/>
          <p:nvPr/>
        </p:nvCxnSpPr>
        <p:spPr>
          <a:xfrm flipH="1" flipV="1">
            <a:off x="903514" y="1850571"/>
            <a:ext cx="957943" cy="3581400"/>
          </a:xfrm>
          <a:prstGeom prst="straightConnector1">
            <a:avLst/>
          </a:prstGeom>
          <a:ln w="412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654629" y="1608094"/>
            <a:ext cx="1367529" cy="4541213"/>
          </a:xfrm>
          <a:prstGeom prst="straightConnector1">
            <a:avLst/>
          </a:prstGeom>
          <a:ln w="41275">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82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UI Fabric Demo</a:t>
            </a:r>
            <a:endParaRPr lang="en-US" dirty="0"/>
          </a:p>
        </p:txBody>
      </p:sp>
      <p:sp>
        <p:nvSpPr>
          <p:cNvPr id="5" name="Text Placeholder 4"/>
          <p:cNvSpPr>
            <a:spLocks noGrp="1"/>
          </p:cNvSpPr>
          <p:nvPr>
            <p:ph type="body" sz="quarter" idx="12"/>
          </p:nvPr>
        </p:nvSpPr>
        <p:spPr>
          <a:xfrm>
            <a:off x="269240" y="3877277"/>
            <a:ext cx="7099226" cy="724246"/>
          </a:xfrm>
        </p:spPr>
        <p:txBody>
          <a:bodyPr/>
          <a:lstStyle/>
          <a:p>
            <a:endParaRPr lang="en-US" dirty="0"/>
          </a:p>
        </p:txBody>
      </p:sp>
      <p:pic>
        <p:nvPicPr>
          <p:cNvPr id="9" name="Picture 8"/>
          <p:cNvPicPr>
            <a:picLocks noChangeAspect="1"/>
          </p:cNvPicPr>
          <p:nvPr/>
        </p:nvPicPr>
        <p:blipFill>
          <a:blip r:embed="rId2"/>
          <a:stretch>
            <a:fillRect/>
          </a:stretch>
        </p:blipFill>
        <p:spPr>
          <a:xfrm>
            <a:off x="7608164" y="2330284"/>
            <a:ext cx="4394446" cy="4429722"/>
          </a:xfrm>
          <a:prstGeom prst="rect">
            <a:avLst/>
          </a:prstGeom>
        </p:spPr>
      </p:pic>
    </p:spTree>
    <p:extLst>
      <p:ext uri="{BB962C8B-B14F-4D97-AF65-F5344CB8AC3E}">
        <p14:creationId xmlns:p14="http://schemas.microsoft.com/office/powerpoint/2010/main" val="402964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69240" y="1189495"/>
            <a:ext cx="5506007" cy="2630913"/>
          </a:xfrm>
        </p:spPr>
        <p:txBody>
          <a:bodyPr/>
          <a:lstStyle/>
          <a:p>
            <a:pPr marL="0" indent="0">
              <a:spcBef>
                <a:spcPts val="1765"/>
              </a:spcBef>
              <a:buNone/>
            </a:pPr>
            <a:r>
              <a:rPr lang="en-US" sz="3529" dirty="0">
                <a:gradFill>
                  <a:gsLst>
                    <a:gs pos="13772">
                      <a:schemeClr val="tx1"/>
                    </a:gs>
                    <a:gs pos="75000">
                      <a:schemeClr val="tx1"/>
                    </a:gs>
                  </a:gsLst>
                  <a:lin ang="5400000" scaled="0"/>
                </a:gradFill>
              </a:rPr>
              <a:t>Intro to </a:t>
            </a:r>
            <a:r>
              <a:rPr lang="en-US" sz="3529" dirty="0" smtClean="0">
                <a:gradFill>
                  <a:gsLst>
                    <a:gs pos="13772">
                      <a:schemeClr val="tx1"/>
                    </a:gs>
                    <a:gs pos="75000">
                      <a:schemeClr val="tx1"/>
                    </a:gs>
                  </a:gsLst>
                  <a:lin ang="5400000" scaled="0"/>
                </a:gradFill>
              </a:rPr>
              <a:t>the Office UI Fabric</a:t>
            </a:r>
          </a:p>
          <a:p>
            <a:pPr marL="0" indent="0">
              <a:spcBef>
                <a:spcPts val="1765"/>
              </a:spcBef>
              <a:buNone/>
            </a:pPr>
            <a:r>
              <a:rPr lang="en-US" altLang="zh-CN" sz="3600" dirty="0"/>
              <a:t>Apply </a:t>
            </a:r>
            <a:r>
              <a:rPr lang="en-US" altLang="zh-CN" sz="3600" dirty="0" smtClean="0"/>
              <a:t>the Office </a:t>
            </a:r>
            <a:r>
              <a:rPr lang="en-US" altLang="zh-CN" sz="3600" dirty="0"/>
              <a:t>UI </a:t>
            </a:r>
            <a:r>
              <a:rPr lang="en-US" altLang="zh-CN" sz="3600" dirty="0" smtClean="0"/>
              <a:t>Fabric</a:t>
            </a:r>
          </a:p>
          <a:p>
            <a:pPr marL="0" indent="0">
              <a:spcBef>
                <a:spcPts val="1765"/>
              </a:spcBef>
              <a:buNone/>
            </a:pPr>
            <a:r>
              <a:rPr lang="en-US" sz="3600" dirty="0"/>
              <a:t>Examples of Office UI </a:t>
            </a:r>
            <a:r>
              <a:rPr lang="en-US" sz="3600" dirty="0" smtClean="0"/>
              <a:t>Fabric</a:t>
            </a:r>
            <a:endParaRPr lang="en-US" sz="3600" dirty="0"/>
          </a:p>
        </p:txBody>
      </p:sp>
      <p:grpSp>
        <p:nvGrpSpPr>
          <p:cNvPr id="4" name="Group 3"/>
          <p:cNvGrpSpPr/>
          <p:nvPr/>
        </p:nvGrpSpPr>
        <p:grpSpPr>
          <a:xfrm>
            <a:off x="6198638" y="2239215"/>
            <a:ext cx="5545150" cy="403994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endParaRPr lang="en-US" sz="1765" dirty="0"/>
                  </a:p>
                </p:txBody>
              </p:sp>
            </p:grpSp>
          </p:grpSp>
        </p:grpSp>
      </p:grpSp>
    </p:spTree>
    <p:extLst>
      <p:ext uri="{BB962C8B-B14F-4D97-AF65-F5344CB8AC3E}">
        <p14:creationId xmlns:p14="http://schemas.microsoft.com/office/powerpoint/2010/main" val="223195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461567" y="2134166"/>
            <a:ext cx="2323181" cy="1523919"/>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sz="quarter" idx="4294967295"/>
          </p:nvPr>
        </p:nvSpPr>
        <p:spPr>
          <a:xfrm>
            <a:off x="269240" y="1189495"/>
            <a:ext cx="11384282" cy="2743315"/>
          </a:xfrm>
        </p:spPr>
        <p:txBody>
          <a:bodyPr/>
          <a:lstStyle/>
          <a:p>
            <a:pPr marL="0" indent="0">
              <a:buNone/>
            </a:pPr>
            <a:r>
              <a:rPr lang="en-US" sz="3137" dirty="0" smtClean="0">
                <a:hlinkClick r:id="rId2"/>
              </a:rPr>
              <a:t>Getting </a:t>
            </a:r>
            <a:r>
              <a:rPr lang="en-US" sz="3137" dirty="0">
                <a:hlinkClick r:id="rId2"/>
              </a:rPr>
              <a:t>Started with Office add-ins</a:t>
            </a:r>
            <a:endParaRPr lang="en-US" sz="3137" dirty="0"/>
          </a:p>
          <a:p>
            <a:pPr marL="0" indent="0">
              <a:buNone/>
            </a:pPr>
            <a:r>
              <a:rPr lang="en-US" sz="3137" dirty="0">
                <a:hlinkClick r:id="rId3"/>
              </a:rPr>
              <a:t>Office add-in Code Samples</a:t>
            </a:r>
            <a:r>
              <a:rPr lang="en-US" sz="3137" dirty="0"/>
              <a:t>  </a:t>
            </a:r>
          </a:p>
          <a:p>
            <a:pPr marL="0" indent="0">
              <a:buNone/>
            </a:pPr>
            <a:r>
              <a:rPr lang="en-US" sz="3137" dirty="0">
                <a:hlinkClick r:id="rId4"/>
              </a:rPr>
              <a:t>Office add-in Training videos &amp; hands on labs </a:t>
            </a:r>
            <a:endParaRPr lang="en-US" sz="3137" dirty="0"/>
          </a:p>
          <a:p>
            <a:pPr marL="0" indent="0">
              <a:buNone/>
            </a:pPr>
            <a:r>
              <a:rPr lang="en-US" sz="3137" dirty="0">
                <a:hlinkClick r:id="rId5"/>
              </a:rPr>
              <a:t>Office add-in Snack videos</a:t>
            </a:r>
            <a:endParaRPr lang="en-US" sz="3137" dirty="0"/>
          </a:p>
          <a:p>
            <a:pPr marL="0" indent="0">
              <a:buNone/>
            </a:pPr>
            <a:r>
              <a:rPr lang="en-US" sz="3137" dirty="0">
                <a:hlinkClick r:id="rId6"/>
              </a:rPr>
              <a:t>Office add-in documentation</a:t>
            </a:r>
            <a:endParaRPr lang="en-US" sz="3137" dirty="0"/>
          </a:p>
        </p:txBody>
      </p:sp>
      <p:grpSp>
        <p:nvGrpSpPr>
          <p:cNvPr id="4" name="Group 3"/>
          <p:cNvGrpSpPr/>
          <p:nvPr/>
        </p:nvGrpSpPr>
        <p:grpSpPr>
          <a:xfrm>
            <a:off x="8426680" y="2071996"/>
            <a:ext cx="4003965" cy="5379039"/>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1427" tIns="45713" rIns="91427" bIns="45713" numCol="1" anchor="t" anchorCtr="0" compatLnSpc="1">
              <a:prstTxWarp prst="textNoShape">
                <a:avLst/>
              </a:prstTxWarp>
            </a:bodyPr>
            <a:lstStyle/>
            <a:p>
              <a:pPr defTabSz="914225"/>
              <a:endParaRPr lang="en-US" sz="1765" dirty="0">
                <a:solidFill>
                  <a:srgbClr val="404040"/>
                </a:solidFill>
                <a:latin typeface="Segoe UI"/>
              </a:endParaRPr>
            </a:p>
          </p:txBody>
        </p:sp>
      </p:grpSp>
    </p:spTree>
    <p:extLst>
      <p:ext uri="{BB962C8B-B14F-4D97-AF65-F5344CB8AC3E}">
        <p14:creationId xmlns:p14="http://schemas.microsoft.com/office/powerpoint/2010/main" val="27043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4601416" y="3142286"/>
            <a:ext cx="2992220" cy="3667830"/>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dirty="0">
                <a:noFill/>
                <a:latin typeface="Segoe UI"/>
              </a:endParaRPr>
            </a:p>
          </p:txBody>
        </p:sp>
      </p:grpSp>
      <p:sp>
        <p:nvSpPr>
          <p:cNvPr id="3" name="Rectangle 2"/>
          <p:cNvSpPr/>
          <p:nvPr/>
        </p:nvSpPr>
        <p:spPr bwMode="auto">
          <a:xfrm>
            <a:off x="1" y="487"/>
            <a:ext cx="12192000" cy="2083877"/>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2452" y="5095121"/>
            <a:ext cx="11947523" cy="618864"/>
          </a:xfrm>
          <a:prstGeom prst="rect">
            <a:avLst/>
          </a:prstGeom>
          <a:noFill/>
        </p:spPr>
        <p:txBody>
          <a:bodyPr/>
          <a:lstStyle/>
          <a:p>
            <a:pPr marL="0" indent="0" algn="ctr">
              <a:buNone/>
            </a:pPr>
            <a:r>
              <a:rPr lang="en-US" sz="3074" dirty="0">
                <a:hlinkClick r:id="rId3"/>
              </a:rPr>
              <a:t>http://dev.office.com/devprogram</a:t>
            </a:r>
            <a:r>
              <a:rPr lang="en-US" sz="3074" dirty="0"/>
              <a:t> </a:t>
            </a:r>
          </a:p>
        </p:txBody>
      </p:sp>
      <p:grpSp>
        <p:nvGrpSpPr>
          <p:cNvPr id="294" name="Group 293"/>
          <p:cNvGrpSpPr/>
          <p:nvPr/>
        </p:nvGrpSpPr>
        <p:grpSpPr>
          <a:xfrm>
            <a:off x="570273" y="2283865"/>
            <a:ext cx="2244390" cy="1877255"/>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Email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8415" y="2305812"/>
            <a:ext cx="1578195" cy="215688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71" rIns="0" bIns="143371" rtlCol="0" anchor="ctr" anchorCtr="0">
                <a:spAutoFit/>
              </a:bodyPr>
              <a:lstStyle/>
              <a:p>
                <a:pPr algn="ctr" defTabSz="913952">
                  <a:lnSpc>
                    <a:spcPct val="90000"/>
                  </a:lnSpc>
                  <a:spcAft>
                    <a:spcPts val="588"/>
                  </a:spcAft>
                </a:pPr>
                <a:r>
                  <a:rPr lang="en-US" sz="1371"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40363" y="2237901"/>
            <a:ext cx="1578195" cy="1923220"/>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2307" y="2237752"/>
            <a:ext cx="1710015" cy="1923370"/>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6076" y="2240472"/>
            <a:ext cx="1578195" cy="176691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dirty="0">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185119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1" name="Rectangle 560"/>
          <p:cNvSpPr/>
          <p:nvPr/>
        </p:nvSpPr>
        <p:spPr bwMode="auto">
          <a:xfrm>
            <a:off x="-19026" y="-3965"/>
            <a:ext cx="12231653" cy="1196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564" name="Rectangle 563"/>
          <p:cNvSpPr/>
          <p:nvPr/>
        </p:nvSpPr>
        <p:spPr bwMode="auto">
          <a:xfrm>
            <a:off x="11738324" y="974372"/>
            <a:ext cx="474302" cy="573866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smtClean="0"/>
              <a:t>Engage</a:t>
            </a:r>
            <a:endParaRPr lang="en-US" dirty="0"/>
          </a:p>
        </p:txBody>
      </p:sp>
      <p:sp useBgFill="1">
        <p:nvSpPr>
          <p:cNvPr id="233" name="Rectangle 232"/>
          <p:cNvSpPr/>
          <p:nvPr/>
        </p:nvSpPr>
        <p:spPr bwMode="auto">
          <a:xfrm>
            <a:off x="-19024" y="974372"/>
            <a:ext cx="474302" cy="573866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4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
        <p:nvSpPr>
          <p:cNvPr id="172" name="Rectangle 171"/>
          <p:cNvSpPr/>
          <p:nvPr/>
        </p:nvSpPr>
        <p:spPr bwMode="auto">
          <a:xfrm>
            <a:off x="5325796" y="6387514"/>
            <a:ext cx="1546495" cy="36106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3" name="Rectangle 172"/>
          <p:cNvSpPr/>
          <p:nvPr/>
        </p:nvSpPr>
        <p:spPr bwMode="auto">
          <a:xfrm>
            <a:off x="6102675" y="2054795"/>
            <a:ext cx="5822406" cy="451169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4" name="Rectangle 173"/>
          <p:cNvSpPr/>
          <p:nvPr/>
        </p:nvSpPr>
        <p:spPr bwMode="auto">
          <a:xfrm>
            <a:off x="241226" y="2054795"/>
            <a:ext cx="5781940" cy="4511693"/>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75" name="Data"/>
          <p:cNvSpPr/>
          <p:nvPr/>
        </p:nvSpPr>
        <p:spPr bwMode="auto">
          <a:xfrm>
            <a:off x="6102674" y="1187939"/>
            <a:ext cx="5822406" cy="8964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p>
        </p:txBody>
      </p:sp>
      <p:sp>
        <p:nvSpPr>
          <p:cNvPr id="176" name="USER"/>
          <p:cNvSpPr/>
          <p:nvPr/>
        </p:nvSpPr>
        <p:spPr bwMode="auto">
          <a:xfrm>
            <a:off x="241226" y="1187939"/>
            <a:ext cx="5781940" cy="8964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7" name="Group 176"/>
          <p:cNvGrpSpPr/>
          <p:nvPr/>
        </p:nvGrpSpPr>
        <p:grpSpPr>
          <a:xfrm>
            <a:off x="649394" y="3612643"/>
            <a:ext cx="5158890" cy="2709533"/>
            <a:chOff x="540178" y="2851546"/>
            <a:chExt cx="5262336" cy="2763865"/>
          </a:xfrm>
        </p:grpSpPr>
        <p:sp>
          <p:nvSpPr>
            <p:cNvPr id="1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79" name="Rounded Rectangle 17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0" name="Rounded Rectangle 17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1" name="Oval 18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183" name="Rectangle 182"/>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cxnSp>
          <p:nvCxnSpPr>
            <p:cNvPr id="184" name="Straight Connector 183"/>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2"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3"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4"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5"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6"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7"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198"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42" tIns="44821" rIns="89642" bIns="44821" numCol="1" anchor="t" anchorCtr="0" compatLnSpc="1">
              <a:prstTxWarp prst="textNoShape">
                <a:avLst/>
              </a:prstTxWarp>
            </a:bodyPr>
            <a:lstStyle/>
            <a:p>
              <a:pPr defTabSz="914367">
                <a:defRPr/>
              </a:pPr>
              <a:endParaRPr lang="en-US" kern="0" dirty="0">
                <a:solidFill>
                  <a:srgbClr val="505050"/>
                </a:solidFill>
                <a:latin typeface="Segoe UI"/>
              </a:endParaRPr>
            </a:p>
          </p:txBody>
        </p:sp>
        <p:sp>
          <p:nvSpPr>
            <p:cNvPr id="199" name="Rectangle 198"/>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00" name="Rectangle 199"/>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grpSp>
          <p:nvGrpSpPr>
            <p:cNvPr id="201" name="Group 200"/>
            <p:cNvGrpSpPr/>
            <p:nvPr/>
          </p:nvGrpSpPr>
          <p:grpSpPr>
            <a:xfrm>
              <a:off x="2786888" y="3533161"/>
              <a:ext cx="1165218" cy="775768"/>
              <a:chOff x="1536522" y="2097832"/>
              <a:chExt cx="830830" cy="553142"/>
            </a:xfrm>
          </p:grpSpPr>
          <p:sp>
            <p:nvSpPr>
              <p:cNvPr id="266" name="Rectangle 2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7" name="Rectangle 2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8" name="Rectangle 2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9" name="Rectangle 2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0" name="Rectangle 2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1" name="Rectangle 2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2" name="Rectangle 2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3" name="Rectangle 2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4" name="Rectangle 2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5" name="Rectangle 2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6" name="Rectangle 2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7" name="Rectangle 2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8" name="Rectangle 2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9" name="Rectangle 2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0" name="Rectangle 2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1" name="Rectangle 2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2" name="Rectangle 2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3" name="Rectangle 2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4" name="Rectangle 2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5" name="Rectangle 2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6" name="Rectangle 2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7" name="Rectangle 2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8" name="Rectangle 2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9" name="Rectangle 2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0" name="Rectangle 2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1" name="Rectangle 2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2" name="Rectangle 2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3" name="Rectangle 2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4" name="Rectangle 2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5" name="Rectangle 2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02"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3"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4"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5"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6"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07" name="Rectangle 206"/>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08" name="Rectangle 207"/>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cxnSp>
          <p:nvCxnSpPr>
            <p:cNvPr id="209" name="Straight Connector 208"/>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3" name="Straight Connector 212"/>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4" name="Straight Connector 213"/>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5"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42" tIns="44821" rIns="89642" bIns="44821" numCol="1" anchor="t" anchorCtr="0" compatLnSpc="1">
              <a:prstTxWarp prst="textNoShape">
                <a:avLst/>
              </a:prstTxWarp>
            </a:bodyPr>
            <a:lstStyle/>
            <a:p>
              <a:pPr defTabSz="914367">
                <a:defRPr/>
              </a:pPr>
              <a:endParaRPr lang="en-US" kern="0" dirty="0">
                <a:solidFill>
                  <a:srgbClr val="505050"/>
                </a:solidFill>
                <a:latin typeface="Segoe UI"/>
              </a:endParaRPr>
            </a:p>
          </p:txBody>
        </p:sp>
        <p:sp>
          <p:nvSpPr>
            <p:cNvPr id="216"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dirty="0">
                <a:solidFill>
                  <a:srgbClr val="FFFFFF"/>
                </a:solidFill>
                <a:latin typeface="Segoe UI"/>
              </a:endParaRPr>
            </a:p>
          </p:txBody>
        </p:sp>
        <p:sp>
          <p:nvSpPr>
            <p:cNvPr id="217" name="Rectangle 216"/>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8" name="Round Same Side Corner Rectangle 217"/>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9" name="Oval 218"/>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0"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1"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2"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3"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4"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5"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226" name="Rectangle 225"/>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Rectangle 226"/>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Rectangle 227"/>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Rectangle 228"/>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30" name="Straight Connector 229"/>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5"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dirty="0">
                <a:solidFill>
                  <a:srgbClr val="FFFFFF"/>
                </a:solidFill>
                <a:latin typeface="Segoe UI"/>
              </a:endParaRPr>
            </a:p>
          </p:txBody>
        </p:sp>
        <p:sp>
          <p:nvSpPr>
            <p:cNvPr id="236" name="Rounded Rectangle 235"/>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7" name="Group 236"/>
            <p:cNvGrpSpPr/>
            <p:nvPr/>
          </p:nvGrpSpPr>
          <p:grpSpPr>
            <a:xfrm>
              <a:off x="751181" y="4641194"/>
              <a:ext cx="134394" cy="15647"/>
              <a:chOff x="5596078" y="2180378"/>
              <a:chExt cx="138544" cy="16130"/>
            </a:xfrm>
            <a:solidFill>
              <a:schemeClr val="tx1">
                <a:lumMod val="50000"/>
              </a:schemeClr>
            </a:solidFill>
          </p:grpSpPr>
          <p:sp>
            <p:nvSpPr>
              <p:cNvPr id="264" name="Rounded Rectangle 2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5" name="Oval 2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38" name="Oval 237"/>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Oval 238"/>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0" name="Rectangle 239"/>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1" name="Rectangle 240"/>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2" name="Straight Connector 241"/>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22496" y="4379028"/>
              <a:ext cx="651017" cy="1236383"/>
              <a:chOff x="5651685" y="-476444"/>
              <a:chExt cx="1669255" cy="2809977"/>
            </a:xfrm>
          </p:grpSpPr>
          <p:sp>
            <p:nvSpPr>
              <p:cNvPr id="258" name="Rectangle 2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9" name="Freeform 2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60" name="Group 259"/>
              <p:cNvGrpSpPr/>
              <p:nvPr/>
            </p:nvGrpSpPr>
            <p:grpSpPr>
              <a:xfrm>
                <a:off x="6124436" y="2123612"/>
                <a:ext cx="723752" cy="98117"/>
                <a:chOff x="6147223" y="2123612"/>
                <a:chExt cx="723752" cy="98117"/>
              </a:xfrm>
            </p:grpSpPr>
            <p:sp>
              <p:nvSpPr>
                <p:cNvPr id="261" name="Rounded Rectangle 2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2" name="Oval 2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3" name="Oval 2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250" name="Rounded Rectangle 249"/>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5" tIns="140532" rIns="175665" bIns="140532" numCol="1" spcCol="0" rtlCol="0" fromWordArt="0" anchor="t" anchorCtr="0" forceAA="0" compatLnSpc="1">
              <a:prstTxWarp prst="textNoShape">
                <a:avLst/>
              </a:prstTxWarp>
              <a:noAutofit/>
            </a:bodyPr>
            <a:lstStyle/>
            <a:p>
              <a:pPr algn="ctr" defTabSz="895482" fontAlgn="base">
                <a:lnSpc>
                  <a:spcPct val="90000"/>
                </a:lnSpc>
                <a:spcBef>
                  <a:spcPct val="0"/>
                </a:spcBef>
                <a:spcAft>
                  <a:spcPct val="0"/>
                </a:spcAft>
                <a:defRPr/>
              </a:pPr>
              <a:endParaRPr lang="en-US" sz="230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1" name="Rectangle 250"/>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2" name="Rectangle 251"/>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53" name="Straight Connector 252"/>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6" name="Rectangle 295"/>
          <p:cNvSpPr/>
          <p:nvPr/>
        </p:nvSpPr>
        <p:spPr>
          <a:xfrm>
            <a:off x="5127658" y="5782172"/>
            <a:ext cx="486047" cy="22637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297" name="Rectangle 296"/>
          <p:cNvSpPr/>
          <p:nvPr/>
        </p:nvSpPr>
        <p:spPr bwMode="auto">
          <a:xfrm>
            <a:off x="2848254" y="4275050"/>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8" name="Rectangle 297"/>
          <p:cNvSpPr/>
          <p:nvPr/>
        </p:nvSpPr>
        <p:spPr bwMode="auto">
          <a:xfrm>
            <a:off x="3326276" y="4540352"/>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9" name="Rectangle 298"/>
          <p:cNvSpPr/>
          <p:nvPr/>
        </p:nvSpPr>
        <p:spPr>
          <a:xfrm>
            <a:off x="3984443" y="5080557"/>
            <a:ext cx="835660" cy="202802"/>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00" name="Rectangle 299"/>
          <p:cNvSpPr/>
          <p:nvPr/>
        </p:nvSpPr>
        <p:spPr bwMode="auto">
          <a:xfrm flipH="1">
            <a:off x="1758875" y="5352996"/>
            <a:ext cx="208025" cy="26833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1" name="Rectangle 300"/>
          <p:cNvSpPr/>
          <p:nvPr/>
        </p:nvSpPr>
        <p:spPr bwMode="auto">
          <a:xfrm>
            <a:off x="1029042" y="5628031"/>
            <a:ext cx="90516" cy="4767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2" name="Rectangle 301"/>
          <p:cNvSpPr/>
          <p:nvPr/>
        </p:nvSpPr>
        <p:spPr bwMode="auto">
          <a:xfrm>
            <a:off x="1253269" y="5721301"/>
            <a:ext cx="211262" cy="15490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3" name="Oval 302"/>
          <p:cNvSpPr/>
          <p:nvPr/>
        </p:nvSpPr>
        <p:spPr bwMode="auto">
          <a:xfrm>
            <a:off x="6872291"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4" name="Freeform 18"/>
          <p:cNvSpPr>
            <a:spLocks noChangeAspect="1" noEditPoints="1"/>
          </p:cNvSpPr>
          <p:nvPr/>
        </p:nvSpPr>
        <p:spPr bwMode="auto">
          <a:xfrm>
            <a:off x="7017105" y="3197168"/>
            <a:ext cx="546750" cy="403620"/>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defTabSz="895302">
              <a:lnSpc>
                <a:spcPct val="90000"/>
              </a:lnSpc>
              <a:spcAft>
                <a:spcPts val="576"/>
              </a:spcAft>
              <a:defRPr/>
            </a:pPr>
            <a:endParaRPr lang="en-US" sz="1342" b="1" dirty="0">
              <a:gradFill>
                <a:gsLst>
                  <a:gs pos="50427">
                    <a:srgbClr val="FFFFFF"/>
                  </a:gs>
                  <a:gs pos="30000">
                    <a:srgbClr val="FFFFFF"/>
                  </a:gs>
                </a:gsLst>
                <a:lin ang="5400000" scaled="0"/>
              </a:gradFill>
              <a:latin typeface="Segoe UI"/>
            </a:endParaRPr>
          </a:p>
        </p:txBody>
      </p:sp>
      <p:sp>
        <p:nvSpPr>
          <p:cNvPr id="305" name="Oval 304"/>
          <p:cNvSpPr/>
          <p:nvPr/>
        </p:nvSpPr>
        <p:spPr bwMode="auto">
          <a:xfrm>
            <a:off x="8075656"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6" name="Freeform 17"/>
          <p:cNvSpPr>
            <a:spLocks noEditPoints="1"/>
          </p:cNvSpPr>
          <p:nvPr/>
        </p:nvSpPr>
        <p:spPr bwMode="auto">
          <a:xfrm>
            <a:off x="8263482" y="3106228"/>
            <a:ext cx="460722" cy="585500"/>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07" name="Oval 306"/>
          <p:cNvSpPr/>
          <p:nvPr/>
        </p:nvSpPr>
        <p:spPr bwMode="auto">
          <a:xfrm>
            <a:off x="9279021"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8" name="Freeform 307"/>
          <p:cNvSpPr>
            <a:spLocks noEditPoints="1"/>
          </p:cNvSpPr>
          <p:nvPr/>
        </p:nvSpPr>
        <p:spPr bwMode="auto">
          <a:xfrm>
            <a:off x="9407989" y="3150965"/>
            <a:ext cx="578442" cy="49602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09" name="Oval 308"/>
          <p:cNvSpPr/>
          <p:nvPr/>
        </p:nvSpPr>
        <p:spPr bwMode="auto">
          <a:xfrm>
            <a:off x="10482385" y="2980789"/>
            <a:ext cx="836375" cy="83637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10" name="Group 309"/>
          <p:cNvGrpSpPr/>
          <p:nvPr/>
        </p:nvGrpSpPr>
        <p:grpSpPr>
          <a:xfrm>
            <a:off x="10628112" y="3161453"/>
            <a:ext cx="544924" cy="475051"/>
            <a:chOff x="10450695" y="2384201"/>
            <a:chExt cx="683568" cy="595918"/>
          </a:xfrm>
        </p:grpSpPr>
        <p:sp>
          <p:nvSpPr>
            <p:cNvPr id="311" name="Rectangle 310"/>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2"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13" name="Group 312"/>
          <p:cNvGrpSpPr/>
          <p:nvPr/>
        </p:nvGrpSpPr>
        <p:grpSpPr>
          <a:xfrm>
            <a:off x="10182281" y="5275608"/>
            <a:ext cx="1317954" cy="1041178"/>
            <a:chOff x="9972097" y="4402078"/>
            <a:chExt cx="1344382" cy="1062056"/>
          </a:xfrm>
        </p:grpSpPr>
        <p:grpSp>
          <p:nvGrpSpPr>
            <p:cNvPr id="314" name="Group 313"/>
            <p:cNvGrpSpPr/>
            <p:nvPr/>
          </p:nvGrpSpPr>
          <p:grpSpPr>
            <a:xfrm>
              <a:off x="9973234" y="4402078"/>
              <a:ext cx="1342109" cy="1062056"/>
              <a:chOff x="10031532" y="4402078"/>
              <a:chExt cx="1342109" cy="1062056"/>
            </a:xfrm>
          </p:grpSpPr>
          <p:sp>
            <p:nvSpPr>
              <p:cNvPr id="316" name="Rectangle 315"/>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7"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18" name="Rectangle 317"/>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sp>
            <p:nvSpPr>
              <p:cNvPr id="319" name="Rectangle 318"/>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dirty="0">
                  <a:solidFill>
                    <a:srgbClr val="000000"/>
                  </a:solidFill>
                  <a:latin typeface="Segoe UI"/>
                </a:endParaRPr>
              </a:p>
            </p:txBody>
          </p:sp>
        </p:grpSp>
        <p:sp>
          <p:nvSpPr>
            <p:cNvPr id="315" name="TextBox 314"/>
            <p:cNvSpPr txBox="1"/>
            <p:nvPr/>
          </p:nvSpPr>
          <p:spPr>
            <a:xfrm>
              <a:off x="9972097" y="4577624"/>
              <a:ext cx="1344382" cy="859622"/>
            </a:xfrm>
            <a:prstGeom prst="rect">
              <a:avLst/>
            </a:prstGeom>
            <a:noFill/>
          </p:spPr>
          <p:txBody>
            <a:bodyPr wrap="square" lIns="179285" tIns="143428" rIns="179285" bIns="143428" rtlCol="0" anchor="ctr" anchorCtr="0">
              <a:noAutofit/>
            </a:bodyPr>
            <a:lstStyle/>
            <a:p>
              <a:pPr algn="ctr" defTabSz="914314">
                <a:lnSpc>
                  <a:spcPct val="90000"/>
                </a:lnSpc>
                <a:spcAft>
                  <a:spcPts val="588"/>
                </a:spcAft>
                <a:defRPr/>
              </a:pPr>
              <a:r>
                <a:rPr lang="en-US" sz="2941" dirty="0">
                  <a:gradFill>
                    <a:gsLst>
                      <a:gs pos="2917">
                        <a:srgbClr val="404040"/>
                      </a:gs>
                      <a:gs pos="30000">
                        <a:srgbClr val="404040"/>
                      </a:gs>
                    </a:gsLst>
                    <a:lin ang="5400000" scaled="0"/>
                  </a:gradFill>
                  <a:latin typeface="Segoe UI Light"/>
                </a:rPr>
                <a:t>HTML</a:t>
              </a:r>
            </a:p>
          </p:txBody>
        </p:sp>
      </p:grpSp>
      <p:grpSp>
        <p:nvGrpSpPr>
          <p:cNvPr id="320" name="Group 319"/>
          <p:cNvGrpSpPr/>
          <p:nvPr/>
        </p:nvGrpSpPr>
        <p:grpSpPr>
          <a:xfrm>
            <a:off x="6918627" y="5028603"/>
            <a:ext cx="881886" cy="1288183"/>
            <a:chOff x="6803259" y="4273052"/>
            <a:chExt cx="899570" cy="1314014"/>
          </a:xfrm>
        </p:grpSpPr>
        <p:sp>
          <p:nvSpPr>
            <p:cNvPr id="321" name="Rounded Rectangle 320"/>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2" name="Rounded Rectangle 321"/>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3" name="Oval 322"/>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4"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5" name="AutoShape 165"/>
          <p:cNvSpPr>
            <a:spLocks noChangeAspect="1" noChangeArrowheads="1" noTextEdit="1"/>
          </p:cNvSpPr>
          <p:nvPr/>
        </p:nvSpPr>
        <p:spPr bwMode="auto">
          <a:xfrm>
            <a:off x="8368288" y="3826304"/>
            <a:ext cx="1036491" cy="8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nvGrpSpPr>
          <p:cNvPr id="326" name="Group 325"/>
          <p:cNvGrpSpPr/>
          <p:nvPr/>
        </p:nvGrpSpPr>
        <p:grpSpPr>
          <a:xfrm>
            <a:off x="8369341" y="3870708"/>
            <a:ext cx="858020" cy="695139"/>
            <a:chOff x="8283062" y="3056784"/>
            <a:chExt cx="875225" cy="709078"/>
          </a:xfrm>
        </p:grpSpPr>
        <p:sp>
          <p:nvSpPr>
            <p:cNvPr id="327"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31"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35" name="Group 334"/>
          <p:cNvGrpSpPr/>
          <p:nvPr/>
        </p:nvGrpSpPr>
        <p:grpSpPr>
          <a:xfrm>
            <a:off x="9227358" y="3870708"/>
            <a:ext cx="594354" cy="701868"/>
            <a:chOff x="9158285" y="3056784"/>
            <a:chExt cx="606272" cy="715942"/>
          </a:xfrm>
        </p:grpSpPr>
        <p:sp>
          <p:nvSpPr>
            <p:cNvPr id="336"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39"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41" name="Group 340"/>
          <p:cNvGrpSpPr/>
          <p:nvPr/>
        </p:nvGrpSpPr>
        <p:grpSpPr>
          <a:xfrm>
            <a:off x="8233837" y="4501351"/>
            <a:ext cx="1305275" cy="1815435"/>
            <a:chOff x="8144842" y="4004140"/>
            <a:chExt cx="1331448" cy="1851838"/>
          </a:xfrm>
        </p:grpSpPr>
        <p:pic>
          <p:nvPicPr>
            <p:cNvPr id="342" name="Picture 341"/>
            <p:cNvPicPr>
              <a:picLocks noChangeAspect="1"/>
            </p:cNvPicPr>
            <p:nvPr/>
          </p:nvPicPr>
          <p:blipFill>
            <a:blip r:embed="rId3"/>
            <a:stretch>
              <a:fillRect/>
            </a:stretch>
          </p:blipFill>
          <p:spPr>
            <a:xfrm>
              <a:off x="8843731" y="4004140"/>
              <a:ext cx="632559" cy="1851838"/>
            </a:xfrm>
            <a:prstGeom prst="rect">
              <a:avLst/>
            </a:prstGeom>
          </p:spPr>
        </p:pic>
        <p:pic>
          <p:nvPicPr>
            <p:cNvPr id="343" name="Picture 342"/>
            <p:cNvPicPr>
              <a:picLocks noChangeAspect="1"/>
            </p:cNvPicPr>
            <p:nvPr/>
          </p:nvPicPr>
          <p:blipFill>
            <a:blip r:embed="rId4"/>
            <a:stretch>
              <a:fillRect/>
            </a:stretch>
          </p:blipFill>
          <p:spPr>
            <a:xfrm>
              <a:off x="8144842" y="4762867"/>
              <a:ext cx="1080760" cy="1093111"/>
            </a:xfrm>
            <a:prstGeom prst="rect">
              <a:avLst/>
            </a:prstGeom>
          </p:spPr>
        </p:pic>
      </p:grpSp>
      <p:grpSp>
        <p:nvGrpSpPr>
          <p:cNvPr id="344" name="Group 343"/>
          <p:cNvGrpSpPr/>
          <p:nvPr/>
        </p:nvGrpSpPr>
        <p:grpSpPr>
          <a:xfrm>
            <a:off x="10678023" y="3870708"/>
            <a:ext cx="445100" cy="1416204"/>
            <a:chOff x="10638038" y="3056784"/>
            <a:chExt cx="454025" cy="1444602"/>
          </a:xfrm>
        </p:grpSpPr>
        <p:sp>
          <p:nvSpPr>
            <p:cNvPr id="34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4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grpSp>
        <p:nvGrpSpPr>
          <p:cNvPr id="347" name="Group 346"/>
          <p:cNvGrpSpPr/>
          <p:nvPr/>
        </p:nvGrpSpPr>
        <p:grpSpPr>
          <a:xfrm>
            <a:off x="7103020" y="3870708"/>
            <a:ext cx="375067" cy="1778013"/>
            <a:chOff x="6991350" y="3056784"/>
            <a:chExt cx="382588" cy="1813666"/>
          </a:xfrm>
        </p:grpSpPr>
        <p:grpSp>
          <p:nvGrpSpPr>
            <p:cNvPr id="348" name="Group 347"/>
            <p:cNvGrpSpPr/>
            <p:nvPr/>
          </p:nvGrpSpPr>
          <p:grpSpPr>
            <a:xfrm>
              <a:off x="6991350" y="3092450"/>
              <a:ext cx="382588" cy="1778000"/>
              <a:chOff x="6991350" y="3092450"/>
              <a:chExt cx="382588" cy="1778000"/>
            </a:xfrm>
          </p:grpSpPr>
          <p:sp>
            <p:nvSpPr>
              <p:cNvPr id="35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sp>
            <p:nvSpPr>
              <p:cNvPr id="35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sp>
          <p:nvSpPr>
            <p:cNvPr id="34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dirty="0">
                <a:solidFill>
                  <a:srgbClr val="404040"/>
                </a:solidFill>
                <a:latin typeface="Segoe UI"/>
              </a:endParaRPr>
            </a:p>
          </p:txBody>
        </p:sp>
      </p:grpSp>
    </p:spTree>
    <p:extLst>
      <p:ext uri="{BB962C8B-B14F-4D97-AF65-F5344CB8AC3E}">
        <p14:creationId xmlns:p14="http://schemas.microsoft.com/office/powerpoint/2010/main" val="274119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640" fill="hold"/>
                                        <p:tgtEl>
                                          <p:spTgt spid="176"/>
                                        </p:tgtEl>
                                        <p:attrNameLst>
                                          <p:attrName>ppt_x</p:attrName>
                                        </p:attrNameLst>
                                      </p:cBhvr>
                                      <p:tavLst>
                                        <p:tav tm="0">
                                          <p:val>
                                            <p:strVal val="0-#ppt_w/2"/>
                                          </p:val>
                                        </p:tav>
                                        <p:tav tm="100000">
                                          <p:val>
                                            <p:strVal val="#ppt_x"/>
                                          </p:val>
                                        </p:tav>
                                      </p:tavLst>
                                    </p:anim>
                                    <p:anim calcmode="lin" valueType="num">
                                      <p:cBhvr additive="base">
                                        <p:cTn id="8" dur="640" fill="hold"/>
                                        <p:tgtEl>
                                          <p:spTgt spid="176"/>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75"/>
                                        </p:tgtEl>
                                        <p:attrNameLst>
                                          <p:attrName>style.visibility</p:attrName>
                                        </p:attrNameLst>
                                      </p:cBhvr>
                                      <p:to>
                                        <p:strVal val="visible"/>
                                      </p:to>
                                    </p:set>
                                    <p:anim calcmode="lin" valueType="num">
                                      <p:cBhvr additive="base">
                                        <p:cTn id="12" dur="640" fill="hold"/>
                                        <p:tgtEl>
                                          <p:spTgt spid="175"/>
                                        </p:tgtEl>
                                        <p:attrNameLst>
                                          <p:attrName>ppt_x</p:attrName>
                                        </p:attrNameLst>
                                      </p:cBhvr>
                                      <p:tavLst>
                                        <p:tav tm="0">
                                          <p:val>
                                            <p:strVal val="1+#ppt_w/2"/>
                                          </p:val>
                                        </p:tav>
                                        <p:tav tm="100000">
                                          <p:val>
                                            <p:strVal val="#ppt_x"/>
                                          </p:val>
                                        </p:tav>
                                      </p:tavLst>
                                    </p:anim>
                                    <p:anim calcmode="lin" valueType="num">
                                      <p:cBhvr additive="base">
                                        <p:cTn id="13" dur="64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6"/>
                                        </p:tgtEl>
                                        <p:attrNameLst>
                                          <p:attrName>style.visibility</p:attrName>
                                        </p:attrNameLst>
                                      </p:cBhvr>
                                      <p:to>
                                        <p:strVal val="visible"/>
                                      </p:to>
                                    </p:set>
                                    <p:animEffect transition="in" filter="fade">
                                      <p:cBhvr>
                                        <p:cTn id="18" dur="500"/>
                                        <p:tgtEl>
                                          <p:spTgt spid="296"/>
                                        </p:tgtEl>
                                      </p:cBhvr>
                                    </p:animEffect>
                                    <p:anim calcmode="lin" valueType="num">
                                      <p:cBhvr>
                                        <p:cTn id="19" dur="500" fill="hold"/>
                                        <p:tgtEl>
                                          <p:spTgt spid="296"/>
                                        </p:tgtEl>
                                        <p:attrNameLst>
                                          <p:attrName>ppt_x</p:attrName>
                                        </p:attrNameLst>
                                      </p:cBhvr>
                                      <p:tavLst>
                                        <p:tav tm="0">
                                          <p:val>
                                            <p:strVal val="#ppt_x"/>
                                          </p:val>
                                        </p:tav>
                                        <p:tav tm="100000">
                                          <p:val>
                                            <p:strVal val="#ppt_x"/>
                                          </p:val>
                                        </p:tav>
                                      </p:tavLst>
                                    </p:anim>
                                    <p:anim calcmode="lin" valueType="num">
                                      <p:cBhvr>
                                        <p:cTn id="20" dur="500" fill="hold"/>
                                        <p:tgtEl>
                                          <p:spTgt spid="296"/>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297"/>
                                        </p:tgtEl>
                                        <p:attrNameLst>
                                          <p:attrName>style.visibility</p:attrName>
                                        </p:attrNameLst>
                                      </p:cBhvr>
                                      <p:to>
                                        <p:strVal val="visible"/>
                                      </p:to>
                                    </p:set>
                                    <p:animEffect transition="in" filter="fade">
                                      <p:cBhvr>
                                        <p:cTn id="24" dur="500"/>
                                        <p:tgtEl>
                                          <p:spTgt spid="297"/>
                                        </p:tgtEl>
                                      </p:cBhvr>
                                    </p:animEffect>
                                    <p:anim calcmode="lin" valueType="num">
                                      <p:cBhvr>
                                        <p:cTn id="25" dur="500" fill="hold"/>
                                        <p:tgtEl>
                                          <p:spTgt spid="297"/>
                                        </p:tgtEl>
                                        <p:attrNameLst>
                                          <p:attrName>ppt_x</p:attrName>
                                        </p:attrNameLst>
                                      </p:cBhvr>
                                      <p:tavLst>
                                        <p:tav tm="0">
                                          <p:val>
                                            <p:strVal val="#ppt_x"/>
                                          </p:val>
                                        </p:tav>
                                        <p:tav tm="100000">
                                          <p:val>
                                            <p:strVal val="#ppt_x"/>
                                          </p:val>
                                        </p:tav>
                                      </p:tavLst>
                                    </p:anim>
                                    <p:anim calcmode="lin" valueType="num">
                                      <p:cBhvr>
                                        <p:cTn id="26" dur="500" fill="hold"/>
                                        <p:tgtEl>
                                          <p:spTgt spid="297"/>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298"/>
                                        </p:tgtEl>
                                        <p:attrNameLst>
                                          <p:attrName>style.visibility</p:attrName>
                                        </p:attrNameLst>
                                      </p:cBhvr>
                                      <p:to>
                                        <p:strVal val="visible"/>
                                      </p:to>
                                    </p:set>
                                    <p:animEffect transition="in" filter="fade">
                                      <p:cBhvr>
                                        <p:cTn id="30" dur="500"/>
                                        <p:tgtEl>
                                          <p:spTgt spid="298"/>
                                        </p:tgtEl>
                                      </p:cBhvr>
                                    </p:animEffect>
                                    <p:anim calcmode="lin" valueType="num">
                                      <p:cBhvr>
                                        <p:cTn id="31" dur="500" fill="hold"/>
                                        <p:tgtEl>
                                          <p:spTgt spid="298"/>
                                        </p:tgtEl>
                                        <p:attrNameLst>
                                          <p:attrName>ppt_x</p:attrName>
                                        </p:attrNameLst>
                                      </p:cBhvr>
                                      <p:tavLst>
                                        <p:tav tm="0">
                                          <p:val>
                                            <p:strVal val="#ppt_x"/>
                                          </p:val>
                                        </p:tav>
                                        <p:tav tm="100000">
                                          <p:val>
                                            <p:strVal val="#ppt_x"/>
                                          </p:val>
                                        </p:tav>
                                      </p:tavLst>
                                    </p:anim>
                                    <p:anim calcmode="lin" valueType="num">
                                      <p:cBhvr>
                                        <p:cTn id="32" dur="500" fill="hold"/>
                                        <p:tgtEl>
                                          <p:spTgt spid="29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299"/>
                                        </p:tgtEl>
                                        <p:attrNameLst>
                                          <p:attrName>style.visibility</p:attrName>
                                        </p:attrNameLst>
                                      </p:cBhvr>
                                      <p:to>
                                        <p:strVal val="visible"/>
                                      </p:to>
                                    </p:set>
                                    <p:animEffect transition="in" filter="fade">
                                      <p:cBhvr>
                                        <p:cTn id="36" dur="500"/>
                                        <p:tgtEl>
                                          <p:spTgt spid="299"/>
                                        </p:tgtEl>
                                      </p:cBhvr>
                                    </p:animEffect>
                                    <p:anim calcmode="lin" valueType="num">
                                      <p:cBhvr>
                                        <p:cTn id="37" dur="500" fill="hold"/>
                                        <p:tgtEl>
                                          <p:spTgt spid="299"/>
                                        </p:tgtEl>
                                        <p:attrNameLst>
                                          <p:attrName>ppt_x</p:attrName>
                                        </p:attrNameLst>
                                      </p:cBhvr>
                                      <p:tavLst>
                                        <p:tav tm="0">
                                          <p:val>
                                            <p:strVal val="#ppt_x"/>
                                          </p:val>
                                        </p:tav>
                                        <p:tav tm="100000">
                                          <p:val>
                                            <p:strVal val="#ppt_x"/>
                                          </p:val>
                                        </p:tav>
                                      </p:tavLst>
                                    </p:anim>
                                    <p:anim calcmode="lin" valueType="num">
                                      <p:cBhvr>
                                        <p:cTn id="38" dur="500" fill="hold"/>
                                        <p:tgtEl>
                                          <p:spTgt spid="29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00"/>
                                        </p:tgtEl>
                                        <p:attrNameLst>
                                          <p:attrName>style.visibility</p:attrName>
                                        </p:attrNameLst>
                                      </p:cBhvr>
                                      <p:to>
                                        <p:strVal val="visible"/>
                                      </p:to>
                                    </p:set>
                                    <p:animEffect transition="in" filter="fade">
                                      <p:cBhvr>
                                        <p:cTn id="42" dur="500"/>
                                        <p:tgtEl>
                                          <p:spTgt spid="300"/>
                                        </p:tgtEl>
                                      </p:cBhvr>
                                    </p:animEffect>
                                    <p:anim calcmode="lin" valueType="num">
                                      <p:cBhvr>
                                        <p:cTn id="43" dur="500" fill="hold"/>
                                        <p:tgtEl>
                                          <p:spTgt spid="300"/>
                                        </p:tgtEl>
                                        <p:attrNameLst>
                                          <p:attrName>ppt_x</p:attrName>
                                        </p:attrNameLst>
                                      </p:cBhvr>
                                      <p:tavLst>
                                        <p:tav tm="0">
                                          <p:val>
                                            <p:strVal val="#ppt_x"/>
                                          </p:val>
                                        </p:tav>
                                        <p:tav tm="100000">
                                          <p:val>
                                            <p:strVal val="#ppt_x"/>
                                          </p:val>
                                        </p:tav>
                                      </p:tavLst>
                                    </p:anim>
                                    <p:anim calcmode="lin" valueType="num">
                                      <p:cBhvr>
                                        <p:cTn id="44" dur="500" fill="hold"/>
                                        <p:tgtEl>
                                          <p:spTgt spid="30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301"/>
                                        </p:tgtEl>
                                        <p:attrNameLst>
                                          <p:attrName>style.visibility</p:attrName>
                                        </p:attrNameLst>
                                      </p:cBhvr>
                                      <p:to>
                                        <p:strVal val="visible"/>
                                      </p:to>
                                    </p:set>
                                    <p:animEffect transition="in" filter="fade">
                                      <p:cBhvr>
                                        <p:cTn id="48" dur="500"/>
                                        <p:tgtEl>
                                          <p:spTgt spid="301"/>
                                        </p:tgtEl>
                                      </p:cBhvr>
                                    </p:animEffect>
                                    <p:anim calcmode="lin" valueType="num">
                                      <p:cBhvr>
                                        <p:cTn id="49" dur="500" fill="hold"/>
                                        <p:tgtEl>
                                          <p:spTgt spid="301"/>
                                        </p:tgtEl>
                                        <p:attrNameLst>
                                          <p:attrName>ppt_x</p:attrName>
                                        </p:attrNameLst>
                                      </p:cBhvr>
                                      <p:tavLst>
                                        <p:tav tm="0">
                                          <p:val>
                                            <p:strVal val="#ppt_x"/>
                                          </p:val>
                                        </p:tav>
                                        <p:tav tm="100000">
                                          <p:val>
                                            <p:strVal val="#ppt_x"/>
                                          </p:val>
                                        </p:tav>
                                      </p:tavLst>
                                    </p:anim>
                                    <p:anim calcmode="lin" valueType="num">
                                      <p:cBhvr>
                                        <p:cTn id="50" dur="500" fill="hold"/>
                                        <p:tgtEl>
                                          <p:spTgt spid="301"/>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302"/>
                                        </p:tgtEl>
                                        <p:attrNameLst>
                                          <p:attrName>style.visibility</p:attrName>
                                        </p:attrNameLst>
                                      </p:cBhvr>
                                      <p:to>
                                        <p:strVal val="visible"/>
                                      </p:to>
                                    </p:set>
                                    <p:animEffect transition="in" filter="fade">
                                      <p:cBhvr>
                                        <p:cTn id="54" dur="500"/>
                                        <p:tgtEl>
                                          <p:spTgt spid="302"/>
                                        </p:tgtEl>
                                      </p:cBhvr>
                                    </p:animEffect>
                                    <p:anim calcmode="lin" valueType="num">
                                      <p:cBhvr>
                                        <p:cTn id="55" dur="500" fill="hold"/>
                                        <p:tgtEl>
                                          <p:spTgt spid="302"/>
                                        </p:tgtEl>
                                        <p:attrNameLst>
                                          <p:attrName>ppt_x</p:attrName>
                                        </p:attrNameLst>
                                      </p:cBhvr>
                                      <p:tavLst>
                                        <p:tav tm="0">
                                          <p:val>
                                            <p:strVal val="#ppt_x"/>
                                          </p:val>
                                        </p:tav>
                                        <p:tav tm="100000">
                                          <p:val>
                                            <p:strVal val="#ppt_x"/>
                                          </p:val>
                                        </p:tav>
                                      </p:tavLst>
                                    </p:anim>
                                    <p:anim calcmode="lin" valueType="num">
                                      <p:cBhvr>
                                        <p:cTn id="56" dur="500" fill="hold"/>
                                        <p:tgtEl>
                                          <p:spTgt spid="30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7"/>
                                        </p:tgtEl>
                                        <p:attrNameLst>
                                          <p:attrName>style.visibility</p:attrName>
                                        </p:attrNameLst>
                                      </p:cBhvr>
                                      <p:to>
                                        <p:strVal val="visible"/>
                                      </p:to>
                                    </p:set>
                                    <p:animEffect transition="in" filter="wipe(down)">
                                      <p:cBhvr>
                                        <p:cTn id="61" dur="1000"/>
                                        <p:tgtEl>
                                          <p:spTgt spid="34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303"/>
                                        </p:tgtEl>
                                        <p:attrNameLst>
                                          <p:attrName>style.color</p:attrName>
                                        </p:attrNameLst>
                                      </p:cBhvr>
                                      <p:to>
                                        <a:srgbClr val="0078D7"/>
                                      </p:to>
                                    </p:animClr>
                                    <p:animClr clrSpc="rgb" dir="cw">
                                      <p:cBhvr>
                                        <p:cTn id="65" dur="500" fill="hold"/>
                                        <p:tgtEl>
                                          <p:spTgt spid="303"/>
                                        </p:tgtEl>
                                        <p:attrNameLst>
                                          <p:attrName>fillcolor</p:attrName>
                                        </p:attrNameLst>
                                      </p:cBhvr>
                                      <p:to>
                                        <a:srgbClr val="0078D7"/>
                                      </p:to>
                                    </p:animClr>
                                    <p:set>
                                      <p:cBhvr>
                                        <p:cTn id="66" dur="500" fill="hold"/>
                                        <p:tgtEl>
                                          <p:spTgt spid="303"/>
                                        </p:tgtEl>
                                        <p:attrNameLst>
                                          <p:attrName>fill.type</p:attrName>
                                        </p:attrNameLst>
                                      </p:cBhvr>
                                      <p:to>
                                        <p:strVal val="solid"/>
                                      </p:to>
                                    </p:set>
                                    <p:set>
                                      <p:cBhvr>
                                        <p:cTn id="67" dur="500" fill="hold"/>
                                        <p:tgtEl>
                                          <p:spTgt spid="303"/>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326"/>
                                        </p:tgtEl>
                                        <p:attrNameLst>
                                          <p:attrName>style.visibility</p:attrName>
                                        </p:attrNameLst>
                                      </p:cBhvr>
                                      <p:to>
                                        <p:strVal val="visible"/>
                                      </p:to>
                                    </p:set>
                                    <p:animEffect transition="in" filter="wipe(down)">
                                      <p:cBhvr>
                                        <p:cTn id="71" dur="600"/>
                                        <p:tgtEl>
                                          <p:spTgt spid="326"/>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05"/>
                                        </p:tgtEl>
                                        <p:attrNameLst>
                                          <p:attrName>style.color</p:attrName>
                                        </p:attrNameLst>
                                      </p:cBhvr>
                                      <p:to>
                                        <a:srgbClr val="FF8C00"/>
                                      </p:to>
                                    </p:animClr>
                                    <p:animClr clrSpc="rgb" dir="cw">
                                      <p:cBhvr>
                                        <p:cTn id="75" dur="500" fill="hold"/>
                                        <p:tgtEl>
                                          <p:spTgt spid="305"/>
                                        </p:tgtEl>
                                        <p:attrNameLst>
                                          <p:attrName>fillcolor</p:attrName>
                                        </p:attrNameLst>
                                      </p:cBhvr>
                                      <p:to>
                                        <a:srgbClr val="FF8C00"/>
                                      </p:to>
                                    </p:animClr>
                                    <p:set>
                                      <p:cBhvr>
                                        <p:cTn id="76" dur="500" fill="hold"/>
                                        <p:tgtEl>
                                          <p:spTgt spid="305"/>
                                        </p:tgtEl>
                                        <p:attrNameLst>
                                          <p:attrName>fill.type</p:attrName>
                                        </p:attrNameLst>
                                      </p:cBhvr>
                                      <p:to>
                                        <p:strVal val="solid"/>
                                      </p:to>
                                    </p:set>
                                    <p:set>
                                      <p:cBhvr>
                                        <p:cTn id="77" dur="500" fill="hold"/>
                                        <p:tgtEl>
                                          <p:spTgt spid="305"/>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335"/>
                                        </p:tgtEl>
                                        <p:attrNameLst>
                                          <p:attrName>style.visibility</p:attrName>
                                        </p:attrNameLst>
                                      </p:cBhvr>
                                      <p:to>
                                        <p:strVal val="visible"/>
                                      </p:to>
                                    </p:set>
                                    <p:animEffect transition="in" filter="wipe(down)">
                                      <p:cBhvr>
                                        <p:cTn id="81" dur="600"/>
                                        <p:tgtEl>
                                          <p:spTgt spid="335"/>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07"/>
                                        </p:tgtEl>
                                        <p:attrNameLst>
                                          <p:attrName>style.color</p:attrName>
                                        </p:attrNameLst>
                                      </p:cBhvr>
                                      <p:to>
                                        <a:srgbClr val="5C2D91"/>
                                      </p:to>
                                    </p:animClr>
                                    <p:animClr clrSpc="rgb" dir="cw">
                                      <p:cBhvr>
                                        <p:cTn id="85" dur="500" fill="hold"/>
                                        <p:tgtEl>
                                          <p:spTgt spid="307"/>
                                        </p:tgtEl>
                                        <p:attrNameLst>
                                          <p:attrName>fillcolor</p:attrName>
                                        </p:attrNameLst>
                                      </p:cBhvr>
                                      <p:to>
                                        <a:srgbClr val="5C2D91"/>
                                      </p:to>
                                    </p:animClr>
                                    <p:set>
                                      <p:cBhvr>
                                        <p:cTn id="86" dur="500" fill="hold"/>
                                        <p:tgtEl>
                                          <p:spTgt spid="307"/>
                                        </p:tgtEl>
                                        <p:attrNameLst>
                                          <p:attrName>fill.type</p:attrName>
                                        </p:attrNameLst>
                                      </p:cBhvr>
                                      <p:to>
                                        <p:strVal val="solid"/>
                                      </p:to>
                                    </p:set>
                                    <p:set>
                                      <p:cBhvr>
                                        <p:cTn id="87" dur="500" fill="hold"/>
                                        <p:tgtEl>
                                          <p:spTgt spid="30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344"/>
                                        </p:tgtEl>
                                        <p:attrNameLst>
                                          <p:attrName>style.visibility</p:attrName>
                                        </p:attrNameLst>
                                      </p:cBhvr>
                                      <p:to>
                                        <p:strVal val="visible"/>
                                      </p:to>
                                    </p:set>
                                    <p:animEffect transition="in" filter="wipe(down)">
                                      <p:cBhvr>
                                        <p:cTn id="91" dur="1000"/>
                                        <p:tgtEl>
                                          <p:spTgt spid="34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09"/>
                                        </p:tgtEl>
                                        <p:attrNameLst>
                                          <p:attrName>style.color</p:attrName>
                                        </p:attrNameLst>
                                      </p:cBhvr>
                                      <p:to>
                                        <a:srgbClr val="D83B01"/>
                                      </p:to>
                                    </p:animClr>
                                    <p:animClr clrSpc="rgb" dir="cw">
                                      <p:cBhvr>
                                        <p:cTn id="95" dur="500" fill="hold"/>
                                        <p:tgtEl>
                                          <p:spTgt spid="309"/>
                                        </p:tgtEl>
                                        <p:attrNameLst>
                                          <p:attrName>fillcolor</p:attrName>
                                        </p:attrNameLst>
                                      </p:cBhvr>
                                      <p:to>
                                        <a:srgbClr val="D83B01"/>
                                      </p:to>
                                    </p:animClr>
                                    <p:set>
                                      <p:cBhvr>
                                        <p:cTn id="96" dur="500" fill="hold"/>
                                        <p:tgtEl>
                                          <p:spTgt spid="309"/>
                                        </p:tgtEl>
                                        <p:attrNameLst>
                                          <p:attrName>fill.type</p:attrName>
                                        </p:attrNameLst>
                                      </p:cBhvr>
                                      <p:to>
                                        <p:strVal val="solid"/>
                                      </p:to>
                                    </p:set>
                                    <p:set>
                                      <p:cBhvr>
                                        <p:cTn id="97" dur="500" fill="hold"/>
                                        <p:tgtEl>
                                          <p:spTgt spid="3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296" grpId="0" animBg="1"/>
      <p:bldP spid="297" grpId="0" animBg="1"/>
      <p:bldP spid="298" grpId="0" animBg="1"/>
      <p:bldP spid="299" grpId="0" animBg="1"/>
      <p:bldP spid="300" grpId="0" animBg="1"/>
      <p:bldP spid="301" grpId="0" animBg="1"/>
      <p:bldP spid="302" grpId="0" animBg="1"/>
      <p:bldP spid="303" grpId="0" animBg="1"/>
      <p:bldP spid="305" grpId="0" animBg="1"/>
      <p:bldP spid="307" grpId="0" animBg="1"/>
      <p:bldP spid="30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88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27220" y="2084364"/>
            <a:ext cx="938445" cy="18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Text Placeholder 5"/>
          <p:cNvSpPr>
            <a:spLocks noGrp="1"/>
          </p:cNvSpPr>
          <p:nvPr>
            <p:ph type="body" sz="quarter" idx="11"/>
          </p:nvPr>
        </p:nvSpPr>
        <p:spPr>
          <a:xfrm>
            <a:off x="2062089" y="2034804"/>
            <a:ext cx="5822093" cy="1270732"/>
          </a:xfrm>
        </p:spPr>
        <p:txBody>
          <a:bodyPr/>
          <a:lstStyle/>
          <a:p>
            <a:r>
              <a:rPr lang="en-US" dirty="0"/>
              <a:t>Intro </a:t>
            </a:r>
            <a:r>
              <a:rPr lang="en-US" dirty="0" smtClean="0"/>
              <a:t>to the </a:t>
            </a:r>
            <a:r>
              <a:rPr lang="en-US" dirty="0"/>
              <a:t/>
            </a:r>
            <a:br>
              <a:rPr lang="en-US" dirty="0"/>
            </a:br>
            <a:r>
              <a:rPr lang="en-US" dirty="0" smtClean="0"/>
              <a:t>Office UI Fabric</a:t>
            </a:r>
            <a:endParaRPr lang="en-US" dirty="0"/>
          </a:p>
        </p:txBody>
      </p:sp>
      <p:sp>
        <p:nvSpPr>
          <p:cNvPr id="9" name="Text Placeholder 8"/>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6514420" y="3653487"/>
            <a:ext cx="5229368" cy="2734026"/>
          </a:xfrm>
          <a:prstGeom prst="rect">
            <a:avLst/>
          </a:prstGeom>
        </p:spPr>
      </p:pic>
    </p:spTree>
    <p:extLst>
      <p:ext uri="{BB962C8B-B14F-4D97-AF65-F5344CB8AC3E}">
        <p14:creationId xmlns:p14="http://schemas.microsoft.com/office/powerpoint/2010/main" val="45124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Office UI Fabric?</a:t>
            </a:r>
            <a:endParaRPr lang="en-US" dirty="0"/>
          </a:p>
        </p:txBody>
      </p:sp>
      <p:sp>
        <p:nvSpPr>
          <p:cNvPr id="5" name="Content Placeholder 4"/>
          <p:cNvSpPr>
            <a:spLocks noGrp="1"/>
          </p:cNvSpPr>
          <p:nvPr>
            <p:ph type="body" sz="quarter" idx="10"/>
          </p:nvPr>
        </p:nvSpPr>
        <p:spPr>
          <a:xfrm>
            <a:off x="269239" y="1189495"/>
            <a:ext cx="11653523" cy="4089068"/>
          </a:xfrm>
        </p:spPr>
        <p:txBody>
          <a:bodyPr/>
          <a:lstStyle/>
          <a:p>
            <a:r>
              <a:rPr lang="en-US" sz="2800" dirty="0"/>
              <a:t>Office UI Fabric is a </a:t>
            </a:r>
            <a:r>
              <a:rPr lang="en-US" sz="2800" dirty="0" smtClean="0"/>
              <a:t>responsive</a:t>
            </a:r>
            <a:r>
              <a:rPr lang="en-US" sz="2800" dirty="0"/>
              <a:t>, mobile-first, front-end framework that you can use to apply the Office Design Language to your web experiences. </a:t>
            </a:r>
            <a:endParaRPr lang="en-US" sz="2800" dirty="0" smtClean="0"/>
          </a:p>
          <a:p>
            <a:endParaRPr lang="en-US" sz="2800" dirty="0" smtClean="0"/>
          </a:p>
          <a:p>
            <a:pPr marL="571500" indent="-571500">
              <a:buFont typeface="Arial" panose="020B0604020202020204" pitchFamily="34" charset="0"/>
              <a:buChar char="•"/>
            </a:pPr>
            <a:r>
              <a:rPr lang="en-US" dirty="0"/>
              <a:t>Built by </a:t>
            </a:r>
            <a:r>
              <a:rPr lang="en-US" dirty="0" smtClean="0"/>
              <a:t>Microsoft</a:t>
            </a:r>
          </a:p>
          <a:p>
            <a:pPr marL="571500" indent="-571500">
              <a:buFont typeface="Arial" panose="020B0604020202020204" pitchFamily="34" charset="0"/>
              <a:buChar char="•"/>
            </a:pPr>
            <a:r>
              <a:rPr lang="en-US" dirty="0"/>
              <a:t>All about styling instead of </a:t>
            </a:r>
            <a:r>
              <a:rPr lang="en-US" dirty="0" smtClean="0"/>
              <a:t>JavaScript</a:t>
            </a:r>
          </a:p>
          <a:p>
            <a:pPr marL="571500" indent="-571500">
              <a:buFont typeface="Arial" panose="020B0604020202020204" pitchFamily="34" charset="0"/>
              <a:buChar char="•"/>
            </a:pPr>
            <a:r>
              <a:rPr lang="en-US" dirty="0"/>
              <a:t>Integrates with other </a:t>
            </a:r>
            <a:r>
              <a:rPr lang="en-US" dirty="0" smtClean="0"/>
              <a:t>frameworks</a:t>
            </a:r>
          </a:p>
          <a:p>
            <a:pPr marL="571500" indent="-571500">
              <a:buFont typeface="Arial" panose="020B0604020202020204" pitchFamily="34" charset="0"/>
              <a:buChar char="•"/>
            </a:pPr>
            <a:r>
              <a:rPr lang="en-US" dirty="0"/>
              <a:t>Language support </a:t>
            </a:r>
            <a:endParaRPr lang="en-US" sz="2400" dirty="0" smtClean="0"/>
          </a:p>
        </p:txBody>
      </p:sp>
      <p:grpSp>
        <p:nvGrpSpPr>
          <p:cNvPr id="4" name="Group 3"/>
          <p:cNvGrpSpPr/>
          <p:nvPr/>
        </p:nvGrpSpPr>
        <p:grpSpPr>
          <a:xfrm>
            <a:off x="8886548" y="164318"/>
            <a:ext cx="3197969" cy="299943"/>
            <a:chOff x="2520033" y="6593453"/>
            <a:chExt cx="2778503" cy="287338"/>
          </a:xfrm>
        </p:grpSpPr>
        <p:sp>
          <p:nvSpPr>
            <p:cNvPr id="6" name="TextBox 5"/>
            <p:cNvSpPr txBox="1"/>
            <p:nvPr/>
          </p:nvSpPr>
          <p:spPr>
            <a:xfrm>
              <a:off x="2561395" y="6593453"/>
              <a:ext cx="2737141" cy="287338"/>
            </a:xfrm>
            <a:prstGeom prst="rect">
              <a:avLst/>
            </a:prstGeom>
            <a:noFill/>
          </p:spPr>
          <p:txBody>
            <a:bodyPr wrap="square" lIns="143428" tIns="89642" rIns="143428" bIns="89642" rtlCol="0">
              <a:noAutofit/>
            </a:bodyPr>
            <a:lstStyle/>
            <a:p>
              <a:pPr>
                <a:lnSpc>
                  <a:spcPct val="90000"/>
                </a:lnSpc>
              </a:pPr>
              <a:r>
                <a:rPr lang="en-US" sz="1372" dirty="0">
                  <a:gradFill>
                    <a:gsLst>
                      <a:gs pos="8367">
                        <a:schemeClr val="tx1"/>
                      </a:gs>
                      <a:gs pos="31000">
                        <a:schemeClr val="tx1"/>
                      </a:gs>
                    </a:gsLst>
                    <a:lin ang="5400000" scaled="0"/>
                  </a:gradFill>
                </a:rPr>
                <a:t>Intro to </a:t>
              </a:r>
              <a:r>
                <a:rPr lang="en-US" sz="1372" dirty="0" smtClean="0">
                  <a:gradFill>
                    <a:gsLst>
                      <a:gs pos="8367">
                        <a:schemeClr val="tx1"/>
                      </a:gs>
                      <a:gs pos="31000">
                        <a:schemeClr val="tx1"/>
                      </a:gs>
                    </a:gsLst>
                    <a:lin ang="5400000" scaled="0"/>
                  </a:gradFill>
                </a:rPr>
                <a:t>the Office UI Fabric</a:t>
              </a:r>
              <a:endParaRPr lang="en-US" sz="1372" dirty="0">
                <a:gradFill>
                  <a:gsLst>
                    <a:gs pos="8367">
                      <a:schemeClr val="tx1"/>
                    </a:gs>
                    <a:gs pos="31000">
                      <a:schemeClr val="tx1"/>
                    </a:gs>
                  </a:gsLst>
                  <a:lin ang="5400000" scaled="0"/>
                </a:gradFill>
              </a:endParaRPr>
            </a:p>
          </p:txBody>
        </p:sp>
        <p:sp>
          <p:nvSpPr>
            <p:cNvPr id="7"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89642" tIns="44821" rIns="89642" bIns="44821" numCol="1" anchor="t" anchorCtr="0" compatLnSpc="1">
              <a:prstTxWarp prst="textNoShape">
                <a:avLst/>
              </a:prstTxWarp>
            </a:bodyPr>
            <a:lstStyle/>
            <a:p>
              <a:endParaRPr lang="en-US" sz="1765" dirty="0">
                <a:gradFill>
                  <a:gsLst>
                    <a:gs pos="8367">
                      <a:schemeClr val="tx1"/>
                    </a:gs>
                    <a:gs pos="31000">
                      <a:schemeClr val="tx1"/>
                    </a:gs>
                  </a:gsLst>
                  <a:lin ang="5400000" scaled="0"/>
                </a:gradFill>
              </a:endParaRPr>
            </a:p>
          </p:txBody>
        </p:sp>
      </p:grpSp>
      <p:grpSp>
        <p:nvGrpSpPr>
          <p:cNvPr id="2" name="Group 4"/>
          <p:cNvGrpSpPr>
            <a:grpSpLocks noChangeAspect="1"/>
          </p:cNvGrpSpPr>
          <p:nvPr/>
        </p:nvGrpSpPr>
        <p:grpSpPr bwMode="auto">
          <a:xfrm>
            <a:off x="9249051" y="4328539"/>
            <a:ext cx="2998976" cy="2998976"/>
            <a:chOff x="5943" y="2781"/>
            <a:chExt cx="1927" cy="1927"/>
          </a:xfrm>
        </p:grpSpPr>
        <p:sp>
          <p:nvSpPr>
            <p:cNvPr id="9" name="AutoShape 3"/>
            <p:cNvSpPr>
              <a:spLocks noChangeAspect="1" noChangeArrowheads="1" noTextEdit="1"/>
            </p:cNvSpPr>
            <p:nvPr/>
          </p:nvSpPr>
          <p:spPr bwMode="auto">
            <a:xfrm>
              <a:off x="5943" y="2781"/>
              <a:ext cx="1927" cy="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 name="Freeform 5"/>
            <p:cNvSpPr>
              <a:spLocks/>
            </p:cNvSpPr>
            <p:nvPr/>
          </p:nvSpPr>
          <p:spPr bwMode="auto">
            <a:xfrm>
              <a:off x="6186" y="3345"/>
              <a:ext cx="680" cy="788"/>
            </a:xfrm>
            <a:custGeom>
              <a:avLst/>
              <a:gdLst>
                <a:gd name="T0" fmla="*/ 0 w 680"/>
                <a:gd name="T1" fmla="*/ 0 h 788"/>
                <a:gd name="T2" fmla="*/ 680 w 680"/>
                <a:gd name="T3" fmla="*/ 0 h 788"/>
                <a:gd name="T4" fmla="*/ 680 w 680"/>
                <a:gd name="T5" fmla="*/ 788 h 788"/>
                <a:gd name="T6" fmla="*/ 0 w 680"/>
                <a:gd name="T7" fmla="*/ 788 h 788"/>
                <a:gd name="T8" fmla="*/ 0 w 680"/>
                <a:gd name="T9" fmla="*/ 0 h 788"/>
                <a:gd name="T10" fmla="*/ 0 w 680"/>
                <a:gd name="T11" fmla="*/ 0 h 788"/>
              </a:gdLst>
              <a:ahLst/>
              <a:cxnLst>
                <a:cxn ang="0">
                  <a:pos x="T0" y="T1"/>
                </a:cxn>
                <a:cxn ang="0">
                  <a:pos x="T2" y="T3"/>
                </a:cxn>
                <a:cxn ang="0">
                  <a:pos x="T4" y="T5"/>
                </a:cxn>
                <a:cxn ang="0">
                  <a:pos x="T6" y="T7"/>
                </a:cxn>
                <a:cxn ang="0">
                  <a:pos x="T8" y="T9"/>
                </a:cxn>
                <a:cxn ang="0">
                  <a:pos x="T10" y="T11"/>
                </a:cxn>
              </a:cxnLst>
              <a:rect l="0" t="0" r="r" b="b"/>
              <a:pathLst>
                <a:path w="680" h="788">
                  <a:moveTo>
                    <a:pt x="0" y="0"/>
                  </a:moveTo>
                  <a:lnTo>
                    <a:pt x="680" y="0"/>
                  </a:lnTo>
                  <a:lnTo>
                    <a:pt x="680" y="788"/>
                  </a:lnTo>
                  <a:lnTo>
                    <a:pt x="0" y="788"/>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 name="Freeform 6"/>
            <p:cNvSpPr>
              <a:spLocks/>
            </p:cNvSpPr>
            <p:nvPr/>
          </p:nvSpPr>
          <p:spPr bwMode="auto">
            <a:xfrm>
              <a:off x="6950" y="3345"/>
              <a:ext cx="681" cy="788"/>
            </a:xfrm>
            <a:custGeom>
              <a:avLst/>
              <a:gdLst>
                <a:gd name="T0" fmla="*/ 0 w 681"/>
                <a:gd name="T1" fmla="*/ 0 h 788"/>
                <a:gd name="T2" fmla="*/ 681 w 681"/>
                <a:gd name="T3" fmla="*/ 0 h 788"/>
                <a:gd name="T4" fmla="*/ 681 w 681"/>
                <a:gd name="T5" fmla="*/ 788 h 788"/>
                <a:gd name="T6" fmla="*/ 0 w 681"/>
                <a:gd name="T7" fmla="*/ 788 h 788"/>
                <a:gd name="T8" fmla="*/ 0 w 681"/>
                <a:gd name="T9" fmla="*/ 0 h 788"/>
                <a:gd name="T10" fmla="*/ 0 w 681"/>
                <a:gd name="T11" fmla="*/ 0 h 788"/>
              </a:gdLst>
              <a:ahLst/>
              <a:cxnLst>
                <a:cxn ang="0">
                  <a:pos x="T0" y="T1"/>
                </a:cxn>
                <a:cxn ang="0">
                  <a:pos x="T2" y="T3"/>
                </a:cxn>
                <a:cxn ang="0">
                  <a:pos x="T4" y="T5"/>
                </a:cxn>
                <a:cxn ang="0">
                  <a:pos x="T6" y="T7"/>
                </a:cxn>
                <a:cxn ang="0">
                  <a:pos x="T8" y="T9"/>
                </a:cxn>
                <a:cxn ang="0">
                  <a:pos x="T10" y="T11"/>
                </a:cxn>
              </a:cxnLst>
              <a:rect l="0" t="0" r="r" b="b"/>
              <a:pathLst>
                <a:path w="681" h="788">
                  <a:moveTo>
                    <a:pt x="0" y="0"/>
                  </a:moveTo>
                  <a:lnTo>
                    <a:pt x="681" y="0"/>
                  </a:lnTo>
                  <a:lnTo>
                    <a:pt x="681" y="788"/>
                  </a:lnTo>
                  <a:lnTo>
                    <a:pt x="0" y="788"/>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 name="Freeform 7"/>
            <p:cNvSpPr>
              <a:spLocks/>
            </p:cNvSpPr>
            <p:nvPr/>
          </p:nvSpPr>
          <p:spPr bwMode="auto">
            <a:xfrm>
              <a:off x="6866" y="3345"/>
              <a:ext cx="84" cy="788"/>
            </a:xfrm>
            <a:custGeom>
              <a:avLst/>
              <a:gdLst>
                <a:gd name="T0" fmla="*/ 0 w 84"/>
                <a:gd name="T1" fmla="*/ 0 h 788"/>
                <a:gd name="T2" fmla="*/ 84 w 84"/>
                <a:gd name="T3" fmla="*/ 0 h 788"/>
                <a:gd name="T4" fmla="*/ 84 w 84"/>
                <a:gd name="T5" fmla="*/ 788 h 788"/>
                <a:gd name="T6" fmla="*/ 0 w 84"/>
                <a:gd name="T7" fmla="*/ 788 h 788"/>
                <a:gd name="T8" fmla="*/ 0 w 84"/>
                <a:gd name="T9" fmla="*/ 0 h 788"/>
                <a:gd name="T10" fmla="*/ 0 w 84"/>
                <a:gd name="T11" fmla="*/ 0 h 788"/>
              </a:gdLst>
              <a:ahLst/>
              <a:cxnLst>
                <a:cxn ang="0">
                  <a:pos x="T0" y="T1"/>
                </a:cxn>
                <a:cxn ang="0">
                  <a:pos x="T2" y="T3"/>
                </a:cxn>
                <a:cxn ang="0">
                  <a:pos x="T4" y="T5"/>
                </a:cxn>
                <a:cxn ang="0">
                  <a:pos x="T6" y="T7"/>
                </a:cxn>
                <a:cxn ang="0">
                  <a:pos x="T8" y="T9"/>
                </a:cxn>
                <a:cxn ang="0">
                  <a:pos x="T10" y="T11"/>
                </a:cxn>
              </a:cxnLst>
              <a:rect l="0" t="0" r="r" b="b"/>
              <a:pathLst>
                <a:path w="84" h="788">
                  <a:moveTo>
                    <a:pt x="0" y="0"/>
                  </a:moveTo>
                  <a:lnTo>
                    <a:pt x="84" y="0"/>
                  </a:lnTo>
                  <a:lnTo>
                    <a:pt x="84" y="788"/>
                  </a:lnTo>
                  <a:lnTo>
                    <a:pt x="0" y="788"/>
                  </a:lnTo>
                  <a:lnTo>
                    <a:pt x="0"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Freeform 8"/>
            <p:cNvSpPr>
              <a:spLocks/>
            </p:cNvSpPr>
            <p:nvPr/>
          </p:nvSpPr>
          <p:spPr bwMode="auto">
            <a:xfrm>
              <a:off x="6229" y="3365"/>
              <a:ext cx="1358" cy="747"/>
            </a:xfrm>
            <a:custGeom>
              <a:avLst/>
              <a:gdLst>
                <a:gd name="T0" fmla="*/ 515 w 812"/>
                <a:gd name="T1" fmla="*/ 1 h 447"/>
                <a:gd name="T2" fmla="*/ 486 w 812"/>
                <a:gd name="T3" fmla="*/ 0 h 447"/>
                <a:gd name="T4" fmla="*/ 419 w 812"/>
                <a:gd name="T5" fmla="*/ 10 h 447"/>
                <a:gd name="T6" fmla="*/ 407 w 812"/>
                <a:gd name="T7" fmla="*/ 17 h 447"/>
                <a:gd name="T8" fmla="*/ 393 w 812"/>
                <a:gd name="T9" fmla="*/ 9 h 447"/>
                <a:gd name="T10" fmla="*/ 328 w 812"/>
                <a:gd name="T11" fmla="*/ 0 h 447"/>
                <a:gd name="T12" fmla="*/ 297 w 812"/>
                <a:gd name="T13" fmla="*/ 1 h 447"/>
                <a:gd name="T14" fmla="*/ 0 w 812"/>
                <a:gd name="T15" fmla="*/ 17 h 447"/>
                <a:gd name="T16" fmla="*/ 0 w 812"/>
                <a:gd name="T17" fmla="*/ 431 h 447"/>
                <a:gd name="T18" fmla="*/ 0 w 812"/>
                <a:gd name="T19" fmla="*/ 431 h 447"/>
                <a:gd name="T20" fmla="*/ 31 w 812"/>
                <a:gd name="T21" fmla="*/ 431 h 447"/>
                <a:gd name="T22" fmla="*/ 297 w 812"/>
                <a:gd name="T23" fmla="*/ 446 h 447"/>
                <a:gd name="T24" fmla="*/ 328 w 812"/>
                <a:gd name="T25" fmla="*/ 447 h 447"/>
                <a:gd name="T26" fmla="*/ 393 w 812"/>
                <a:gd name="T27" fmla="*/ 439 h 447"/>
                <a:gd name="T28" fmla="*/ 407 w 812"/>
                <a:gd name="T29" fmla="*/ 431 h 447"/>
                <a:gd name="T30" fmla="*/ 419 w 812"/>
                <a:gd name="T31" fmla="*/ 438 h 447"/>
                <a:gd name="T32" fmla="*/ 486 w 812"/>
                <a:gd name="T33" fmla="*/ 447 h 447"/>
                <a:gd name="T34" fmla="*/ 515 w 812"/>
                <a:gd name="T35" fmla="*/ 446 h 447"/>
                <a:gd name="T36" fmla="*/ 781 w 812"/>
                <a:gd name="T37" fmla="*/ 431 h 447"/>
                <a:gd name="T38" fmla="*/ 812 w 812"/>
                <a:gd name="T39" fmla="*/ 431 h 447"/>
                <a:gd name="T40" fmla="*/ 812 w 812"/>
                <a:gd name="T41" fmla="*/ 431 h 447"/>
                <a:gd name="T42" fmla="*/ 812 w 812"/>
                <a:gd name="T43" fmla="*/ 17 h 447"/>
                <a:gd name="T44" fmla="*/ 515 w 812"/>
                <a:gd name="T45" fmla="*/ 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2" h="447">
                  <a:moveTo>
                    <a:pt x="515" y="1"/>
                  </a:moveTo>
                  <a:cubicBezTo>
                    <a:pt x="506" y="1"/>
                    <a:pt x="496" y="0"/>
                    <a:pt x="486" y="0"/>
                  </a:cubicBezTo>
                  <a:cubicBezTo>
                    <a:pt x="449" y="0"/>
                    <a:pt x="429" y="5"/>
                    <a:pt x="419" y="10"/>
                  </a:cubicBezTo>
                  <a:cubicBezTo>
                    <a:pt x="410" y="14"/>
                    <a:pt x="407" y="17"/>
                    <a:pt x="407" y="17"/>
                  </a:cubicBezTo>
                  <a:cubicBezTo>
                    <a:pt x="407" y="17"/>
                    <a:pt x="404" y="13"/>
                    <a:pt x="393" y="9"/>
                  </a:cubicBezTo>
                  <a:cubicBezTo>
                    <a:pt x="382" y="4"/>
                    <a:pt x="363" y="0"/>
                    <a:pt x="328" y="0"/>
                  </a:cubicBezTo>
                  <a:cubicBezTo>
                    <a:pt x="317" y="0"/>
                    <a:pt x="307" y="1"/>
                    <a:pt x="297" y="1"/>
                  </a:cubicBezTo>
                  <a:cubicBezTo>
                    <a:pt x="245" y="5"/>
                    <a:pt x="192" y="17"/>
                    <a:pt x="0" y="17"/>
                  </a:cubicBezTo>
                  <a:cubicBezTo>
                    <a:pt x="0" y="431"/>
                    <a:pt x="0" y="431"/>
                    <a:pt x="0" y="431"/>
                  </a:cubicBezTo>
                  <a:cubicBezTo>
                    <a:pt x="0" y="431"/>
                    <a:pt x="0" y="431"/>
                    <a:pt x="0" y="431"/>
                  </a:cubicBezTo>
                  <a:cubicBezTo>
                    <a:pt x="31" y="431"/>
                    <a:pt x="31" y="431"/>
                    <a:pt x="31" y="431"/>
                  </a:cubicBezTo>
                  <a:cubicBezTo>
                    <a:pt x="198" y="432"/>
                    <a:pt x="248" y="442"/>
                    <a:pt x="297" y="446"/>
                  </a:cubicBezTo>
                  <a:cubicBezTo>
                    <a:pt x="307" y="446"/>
                    <a:pt x="317" y="447"/>
                    <a:pt x="328" y="447"/>
                  </a:cubicBezTo>
                  <a:cubicBezTo>
                    <a:pt x="363" y="447"/>
                    <a:pt x="382" y="443"/>
                    <a:pt x="393" y="439"/>
                  </a:cubicBezTo>
                  <a:cubicBezTo>
                    <a:pt x="404" y="434"/>
                    <a:pt x="407" y="431"/>
                    <a:pt x="407" y="431"/>
                  </a:cubicBezTo>
                  <a:cubicBezTo>
                    <a:pt x="407" y="431"/>
                    <a:pt x="410" y="434"/>
                    <a:pt x="419" y="438"/>
                  </a:cubicBezTo>
                  <a:cubicBezTo>
                    <a:pt x="429" y="442"/>
                    <a:pt x="449" y="447"/>
                    <a:pt x="486" y="447"/>
                  </a:cubicBezTo>
                  <a:cubicBezTo>
                    <a:pt x="496" y="447"/>
                    <a:pt x="506" y="446"/>
                    <a:pt x="515" y="446"/>
                  </a:cubicBezTo>
                  <a:cubicBezTo>
                    <a:pt x="564" y="442"/>
                    <a:pt x="614" y="432"/>
                    <a:pt x="781" y="431"/>
                  </a:cubicBezTo>
                  <a:cubicBezTo>
                    <a:pt x="812" y="431"/>
                    <a:pt x="812" y="431"/>
                    <a:pt x="812" y="431"/>
                  </a:cubicBezTo>
                  <a:cubicBezTo>
                    <a:pt x="812" y="431"/>
                    <a:pt x="812" y="431"/>
                    <a:pt x="812" y="431"/>
                  </a:cubicBezTo>
                  <a:cubicBezTo>
                    <a:pt x="812" y="17"/>
                    <a:pt x="812" y="17"/>
                    <a:pt x="812" y="17"/>
                  </a:cubicBezTo>
                  <a:cubicBezTo>
                    <a:pt x="619" y="17"/>
                    <a:pt x="567" y="5"/>
                    <a:pt x="51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4" name="Freeform 9"/>
            <p:cNvSpPr>
              <a:spLocks/>
            </p:cNvSpPr>
            <p:nvPr/>
          </p:nvSpPr>
          <p:spPr bwMode="auto">
            <a:xfrm>
              <a:off x="6726" y="3365"/>
              <a:ext cx="160" cy="747"/>
            </a:xfrm>
            <a:custGeom>
              <a:avLst/>
              <a:gdLst>
                <a:gd name="T0" fmla="*/ 0 w 96"/>
                <a:gd name="T1" fmla="*/ 1 h 447"/>
                <a:gd name="T2" fmla="*/ 0 w 96"/>
                <a:gd name="T3" fmla="*/ 446 h 447"/>
                <a:gd name="T4" fmla="*/ 31 w 96"/>
                <a:gd name="T5" fmla="*/ 447 h 447"/>
                <a:gd name="T6" fmla="*/ 96 w 96"/>
                <a:gd name="T7" fmla="*/ 439 h 447"/>
                <a:gd name="T8" fmla="*/ 96 w 96"/>
                <a:gd name="T9" fmla="*/ 9 h 447"/>
                <a:gd name="T10" fmla="*/ 31 w 96"/>
                <a:gd name="T11" fmla="*/ 0 h 447"/>
                <a:gd name="T12" fmla="*/ 0 w 96"/>
                <a:gd name="T13" fmla="*/ 1 h 447"/>
              </a:gdLst>
              <a:ahLst/>
              <a:cxnLst>
                <a:cxn ang="0">
                  <a:pos x="T0" y="T1"/>
                </a:cxn>
                <a:cxn ang="0">
                  <a:pos x="T2" y="T3"/>
                </a:cxn>
                <a:cxn ang="0">
                  <a:pos x="T4" y="T5"/>
                </a:cxn>
                <a:cxn ang="0">
                  <a:pos x="T6" y="T7"/>
                </a:cxn>
                <a:cxn ang="0">
                  <a:pos x="T8" y="T9"/>
                </a:cxn>
                <a:cxn ang="0">
                  <a:pos x="T10" y="T11"/>
                </a:cxn>
                <a:cxn ang="0">
                  <a:pos x="T12" y="T13"/>
                </a:cxn>
              </a:cxnLst>
              <a:rect l="0" t="0" r="r" b="b"/>
              <a:pathLst>
                <a:path w="96" h="447">
                  <a:moveTo>
                    <a:pt x="0" y="1"/>
                  </a:moveTo>
                  <a:cubicBezTo>
                    <a:pt x="0" y="446"/>
                    <a:pt x="0" y="446"/>
                    <a:pt x="0" y="446"/>
                  </a:cubicBezTo>
                  <a:cubicBezTo>
                    <a:pt x="10" y="446"/>
                    <a:pt x="19" y="447"/>
                    <a:pt x="31" y="447"/>
                  </a:cubicBezTo>
                  <a:cubicBezTo>
                    <a:pt x="66" y="447"/>
                    <a:pt x="85" y="443"/>
                    <a:pt x="96" y="439"/>
                  </a:cubicBezTo>
                  <a:cubicBezTo>
                    <a:pt x="96" y="9"/>
                    <a:pt x="96" y="9"/>
                    <a:pt x="96" y="9"/>
                  </a:cubicBezTo>
                  <a:cubicBezTo>
                    <a:pt x="85" y="4"/>
                    <a:pt x="66" y="0"/>
                    <a:pt x="31" y="0"/>
                  </a:cubicBezTo>
                  <a:cubicBezTo>
                    <a:pt x="19" y="0"/>
                    <a:pt x="10" y="1"/>
                    <a:pt x="0" y="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Freeform 10"/>
            <p:cNvSpPr>
              <a:spLocks/>
            </p:cNvSpPr>
            <p:nvPr/>
          </p:nvSpPr>
          <p:spPr bwMode="auto">
            <a:xfrm>
              <a:off x="6930" y="3365"/>
              <a:ext cx="161" cy="747"/>
            </a:xfrm>
            <a:custGeom>
              <a:avLst/>
              <a:gdLst>
                <a:gd name="T0" fmla="*/ 67 w 96"/>
                <a:gd name="T1" fmla="*/ 0 h 447"/>
                <a:gd name="T2" fmla="*/ 0 w 96"/>
                <a:gd name="T3" fmla="*/ 10 h 447"/>
                <a:gd name="T4" fmla="*/ 0 w 96"/>
                <a:gd name="T5" fmla="*/ 438 h 447"/>
                <a:gd name="T6" fmla="*/ 67 w 96"/>
                <a:gd name="T7" fmla="*/ 447 h 447"/>
                <a:gd name="T8" fmla="*/ 96 w 96"/>
                <a:gd name="T9" fmla="*/ 446 h 447"/>
                <a:gd name="T10" fmla="*/ 96 w 96"/>
                <a:gd name="T11" fmla="*/ 1 h 447"/>
                <a:gd name="T12" fmla="*/ 67 w 96"/>
                <a:gd name="T13" fmla="*/ 0 h 447"/>
              </a:gdLst>
              <a:ahLst/>
              <a:cxnLst>
                <a:cxn ang="0">
                  <a:pos x="T0" y="T1"/>
                </a:cxn>
                <a:cxn ang="0">
                  <a:pos x="T2" y="T3"/>
                </a:cxn>
                <a:cxn ang="0">
                  <a:pos x="T4" y="T5"/>
                </a:cxn>
                <a:cxn ang="0">
                  <a:pos x="T6" y="T7"/>
                </a:cxn>
                <a:cxn ang="0">
                  <a:pos x="T8" y="T9"/>
                </a:cxn>
                <a:cxn ang="0">
                  <a:pos x="T10" y="T11"/>
                </a:cxn>
                <a:cxn ang="0">
                  <a:pos x="T12" y="T13"/>
                </a:cxn>
              </a:cxnLst>
              <a:rect l="0" t="0" r="r" b="b"/>
              <a:pathLst>
                <a:path w="96" h="447">
                  <a:moveTo>
                    <a:pt x="67" y="0"/>
                  </a:moveTo>
                  <a:cubicBezTo>
                    <a:pt x="31" y="0"/>
                    <a:pt x="10" y="5"/>
                    <a:pt x="0" y="10"/>
                  </a:cubicBezTo>
                  <a:cubicBezTo>
                    <a:pt x="0" y="438"/>
                    <a:pt x="0" y="438"/>
                    <a:pt x="0" y="438"/>
                  </a:cubicBezTo>
                  <a:cubicBezTo>
                    <a:pt x="10" y="442"/>
                    <a:pt x="31" y="447"/>
                    <a:pt x="67" y="447"/>
                  </a:cubicBezTo>
                  <a:cubicBezTo>
                    <a:pt x="78" y="447"/>
                    <a:pt x="87" y="446"/>
                    <a:pt x="96" y="446"/>
                  </a:cubicBezTo>
                  <a:cubicBezTo>
                    <a:pt x="96" y="1"/>
                    <a:pt x="96" y="1"/>
                    <a:pt x="96" y="1"/>
                  </a:cubicBezTo>
                  <a:cubicBezTo>
                    <a:pt x="87" y="1"/>
                    <a:pt x="78" y="0"/>
                    <a:pt x="67"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 name="Freeform 11"/>
            <p:cNvSpPr>
              <a:spLocks/>
            </p:cNvSpPr>
            <p:nvPr/>
          </p:nvSpPr>
          <p:spPr bwMode="auto">
            <a:xfrm>
              <a:off x="6886" y="3380"/>
              <a:ext cx="44" cy="717"/>
            </a:xfrm>
            <a:custGeom>
              <a:avLst/>
              <a:gdLst>
                <a:gd name="T0" fmla="*/ 0 w 26"/>
                <a:gd name="T1" fmla="*/ 429 h 429"/>
                <a:gd name="T2" fmla="*/ 14 w 26"/>
                <a:gd name="T3" fmla="*/ 421 h 429"/>
                <a:gd name="T4" fmla="*/ 26 w 26"/>
                <a:gd name="T5" fmla="*/ 428 h 429"/>
                <a:gd name="T6" fmla="*/ 26 w 26"/>
                <a:gd name="T7" fmla="*/ 1 h 429"/>
                <a:gd name="T8" fmla="*/ 14 w 26"/>
                <a:gd name="T9" fmla="*/ 7 h 429"/>
                <a:gd name="T10" fmla="*/ 0 w 26"/>
                <a:gd name="T11" fmla="*/ 0 h 429"/>
                <a:gd name="T12" fmla="*/ 0 w 26"/>
                <a:gd name="T13" fmla="*/ 429 h 429"/>
              </a:gdLst>
              <a:ahLst/>
              <a:cxnLst>
                <a:cxn ang="0">
                  <a:pos x="T0" y="T1"/>
                </a:cxn>
                <a:cxn ang="0">
                  <a:pos x="T2" y="T3"/>
                </a:cxn>
                <a:cxn ang="0">
                  <a:pos x="T4" y="T5"/>
                </a:cxn>
                <a:cxn ang="0">
                  <a:pos x="T6" y="T7"/>
                </a:cxn>
                <a:cxn ang="0">
                  <a:pos x="T8" y="T9"/>
                </a:cxn>
                <a:cxn ang="0">
                  <a:pos x="T10" y="T11"/>
                </a:cxn>
                <a:cxn ang="0">
                  <a:pos x="T12" y="T13"/>
                </a:cxn>
              </a:cxnLst>
              <a:rect l="0" t="0" r="r" b="b"/>
              <a:pathLst>
                <a:path w="26" h="429">
                  <a:moveTo>
                    <a:pt x="0" y="429"/>
                  </a:moveTo>
                  <a:cubicBezTo>
                    <a:pt x="12" y="425"/>
                    <a:pt x="14" y="421"/>
                    <a:pt x="14" y="421"/>
                  </a:cubicBezTo>
                  <a:cubicBezTo>
                    <a:pt x="14" y="421"/>
                    <a:pt x="17" y="424"/>
                    <a:pt x="26" y="428"/>
                  </a:cubicBezTo>
                  <a:cubicBezTo>
                    <a:pt x="26" y="1"/>
                    <a:pt x="26" y="1"/>
                    <a:pt x="26" y="1"/>
                  </a:cubicBezTo>
                  <a:cubicBezTo>
                    <a:pt x="17" y="4"/>
                    <a:pt x="14" y="7"/>
                    <a:pt x="14" y="7"/>
                  </a:cubicBezTo>
                  <a:cubicBezTo>
                    <a:pt x="14" y="7"/>
                    <a:pt x="12" y="4"/>
                    <a:pt x="0" y="0"/>
                  </a:cubicBezTo>
                  <a:cubicBezTo>
                    <a:pt x="0" y="429"/>
                    <a:pt x="0" y="429"/>
                    <a:pt x="0" y="429"/>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 name="Freeform 12"/>
            <p:cNvSpPr>
              <a:spLocks/>
            </p:cNvSpPr>
            <p:nvPr/>
          </p:nvSpPr>
          <p:spPr bwMode="auto">
            <a:xfrm>
              <a:off x="6334" y="3435"/>
              <a:ext cx="193" cy="199"/>
            </a:xfrm>
            <a:custGeom>
              <a:avLst/>
              <a:gdLst>
                <a:gd name="T0" fmla="*/ 115 w 115"/>
                <a:gd name="T1" fmla="*/ 118 h 119"/>
                <a:gd name="T2" fmla="*/ 0 w 115"/>
                <a:gd name="T3" fmla="*/ 119 h 119"/>
                <a:gd name="T4" fmla="*/ 0 w 115"/>
                <a:gd name="T5" fmla="*/ 4 h 119"/>
                <a:gd name="T6" fmla="*/ 115 w 115"/>
                <a:gd name="T7" fmla="*/ 0 h 119"/>
                <a:gd name="T8" fmla="*/ 115 w 115"/>
                <a:gd name="T9" fmla="*/ 118 h 119"/>
              </a:gdLst>
              <a:ahLst/>
              <a:cxnLst>
                <a:cxn ang="0">
                  <a:pos x="T0" y="T1"/>
                </a:cxn>
                <a:cxn ang="0">
                  <a:pos x="T2" y="T3"/>
                </a:cxn>
                <a:cxn ang="0">
                  <a:pos x="T4" y="T5"/>
                </a:cxn>
                <a:cxn ang="0">
                  <a:pos x="T6" y="T7"/>
                </a:cxn>
                <a:cxn ang="0">
                  <a:pos x="T8" y="T9"/>
                </a:cxn>
              </a:cxnLst>
              <a:rect l="0" t="0" r="r" b="b"/>
              <a:pathLst>
                <a:path w="115" h="119">
                  <a:moveTo>
                    <a:pt x="115" y="118"/>
                  </a:moveTo>
                  <a:cubicBezTo>
                    <a:pt x="77" y="119"/>
                    <a:pt x="38" y="119"/>
                    <a:pt x="0" y="119"/>
                  </a:cubicBezTo>
                  <a:cubicBezTo>
                    <a:pt x="0" y="80"/>
                    <a:pt x="0" y="42"/>
                    <a:pt x="0" y="4"/>
                  </a:cubicBezTo>
                  <a:cubicBezTo>
                    <a:pt x="39" y="4"/>
                    <a:pt x="77" y="2"/>
                    <a:pt x="115" y="0"/>
                  </a:cubicBezTo>
                  <a:cubicBezTo>
                    <a:pt x="115" y="40"/>
                    <a:pt x="115" y="79"/>
                    <a:pt x="115" y="118"/>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8" name="Freeform 13"/>
            <p:cNvSpPr>
              <a:spLocks noEditPoints="1"/>
            </p:cNvSpPr>
            <p:nvPr/>
          </p:nvSpPr>
          <p:spPr bwMode="auto">
            <a:xfrm>
              <a:off x="6383" y="3467"/>
              <a:ext cx="95" cy="139"/>
            </a:xfrm>
            <a:custGeom>
              <a:avLst/>
              <a:gdLst>
                <a:gd name="T0" fmla="*/ 28 w 57"/>
                <a:gd name="T1" fmla="*/ 83 h 83"/>
                <a:gd name="T2" fmla="*/ 0 w 57"/>
                <a:gd name="T3" fmla="*/ 43 h 83"/>
                <a:gd name="T4" fmla="*/ 8 w 57"/>
                <a:gd name="T5" fmla="*/ 12 h 83"/>
                <a:gd name="T6" fmla="*/ 30 w 57"/>
                <a:gd name="T7" fmla="*/ 1 h 83"/>
                <a:gd name="T8" fmla="*/ 57 w 57"/>
                <a:gd name="T9" fmla="*/ 40 h 83"/>
                <a:gd name="T10" fmla="*/ 49 w 57"/>
                <a:gd name="T11" fmla="*/ 72 h 83"/>
                <a:gd name="T12" fmla="*/ 28 w 57"/>
                <a:gd name="T13" fmla="*/ 83 h 83"/>
                <a:gd name="T14" fmla="*/ 29 w 57"/>
                <a:gd name="T15" fmla="*/ 14 h 83"/>
                <a:gd name="T16" fmla="*/ 18 w 57"/>
                <a:gd name="T17" fmla="*/ 43 h 83"/>
                <a:gd name="T18" fmla="*/ 28 w 57"/>
                <a:gd name="T19" fmla="*/ 69 h 83"/>
                <a:gd name="T20" fmla="*/ 39 w 57"/>
                <a:gd name="T21" fmla="*/ 42 h 83"/>
                <a:gd name="T22" fmla="*/ 29 w 57"/>
                <a:gd name="T23"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83">
                  <a:moveTo>
                    <a:pt x="28" y="83"/>
                  </a:moveTo>
                  <a:cubicBezTo>
                    <a:pt x="10" y="83"/>
                    <a:pt x="0" y="70"/>
                    <a:pt x="0" y="43"/>
                  </a:cubicBezTo>
                  <a:cubicBezTo>
                    <a:pt x="0" y="30"/>
                    <a:pt x="3" y="20"/>
                    <a:pt x="8" y="12"/>
                  </a:cubicBezTo>
                  <a:cubicBezTo>
                    <a:pt x="13" y="5"/>
                    <a:pt x="20" y="1"/>
                    <a:pt x="30" y="1"/>
                  </a:cubicBezTo>
                  <a:cubicBezTo>
                    <a:pt x="48" y="0"/>
                    <a:pt x="57" y="13"/>
                    <a:pt x="57" y="40"/>
                  </a:cubicBezTo>
                  <a:cubicBezTo>
                    <a:pt x="57" y="54"/>
                    <a:pt x="55" y="64"/>
                    <a:pt x="49" y="72"/>
                  </a:cubicBezTo>
                  <a:cubicBezTo>
                    <a:pt x="45" y="79"/>
                    <a:pt x="37" y="83"/>
                    <a:pt x="28" y="83"/>
                  </a:cubicBezTo>
                  <a:close/>
                  <a:moveTo>
                    <a:pt x="29" y="14"/>
                  </a:moveTo>
                  <a:cubicBezTo>
                    <a:pt x="22" y="14"/>
                    <a:pt x="18" y="24"/>
                    <a:pt x="18" y="43"/>
                  </a:cubicBezTo>
                  <a:cubicBezTo>
                    <a:pt x="18" y="60"/>
                    <a:pt x="21" y="69"/>
                    <a:pt x="28" y="69"/>
                  </a:cubicBezTo>
                  <a:cubicBezTo>
                    <a:pt x="36" y="69"/>
                    <a:pt x="39" y="60"/>
                    <a:pt x="39" y="42"/>
                  </a:cubicBezTo>
                  <a:cubicBezTo>
                    <a:pt x="39" y="23"/>
                    <a:pt x="36" y="14"/>
                    <a:pt x="29" y="14"/>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9" name="Freeform 14"/>
            <p:cNvSpPr>
              <a:spLocks noEditPoints="1"/>
            </p:cNvSpPr>
            <p:nvPr/>
          </p:nvSpPr>
          <p:spPr bwMode="auto">
            <a:xfrm>
              <a:off x="6346" y="3668"/>
              <a:ext cx="34" cy="45"/>
            </a:xfrm>
            <a:custGeom>
              <a:avLst/>
              <a:gdLst>
                <a:gd name="T0" fmla="*/ 10 w 20"/>
                <a:gd name="T1" fmla="*/ 27 h 27"/>
                <a:gd name="T2" fmla="*/ 0 w 20"/>
                <a:gd name="T3" fmla="*/ 13 h 27"/>
                <a:gd name="T4" fmla="*/ 3 w 20"/>
                <a:gd name="T5" fmla="*/ 3 h 27"/>
                <a:gd name="T6" fmla="*/ 10 w 20"/>
                <a:gd name="T7" fmla="*/ 0 h 27"/>
                <a:gd name="T8" fmla="*/ 20 w 20"/>
                <a:gd name="T9" fmla="*/ 13 h 27"/>
                <a:gd name="T10" fmla="*/ 17 w 20"/>
                <a:gd name="T11" fmla="*/ 23 h 27"/>
                <a:gd name="T12" fmla="*/ 10 w 20"/>
                <a:gd name="T13" fmla="*/ 27 h 27"/>
                <a:gd name="T14" fmla="*/ 10 w 20"/>
                <a:gd name="T15" fmla="*/ 4 h 27"/>
                <a:gd name="T16" fmla="*/ 7 w 20"/>
                <a:gd name="T17" fmla="*/ 13 h 27"/>
                <a:gd name="T18" fmla="*/ 10 w 20"/>
                <a:gd name="T19" fmla="*/ 22 h 27"/>
                <a:gd name="T20" fmla="*/ 14 w 20"/>
                <a:gd name="T21" fmla="*/ 13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2"/>
                    <a:pt x="0" y="13"/>
                  </a:cubicBezTo>
                  <a:cubicBezTo>
                    <a:pt x="0" y="9"/>
                    <a:pt x="1" y="6"/>
                    <a:pt x="3" y="3"/>
                  </a:cubicBezTo>
                  <a:cubicBezTo>
                    <a:pt x="5" y="1"/>
                    <a:pt x="7" y="0"/>
                    <a:pt x="10" y="0"/>
                  </a:cubicBezTo>
                  <a:cubicBezTo>
                    <a:pt x="17" y="0"/>
                    <a:pt x="20" y="4"/>
                    <a:pt x="20" y="13"/>
                  </a:cubicBezTo>
                  <a:cubicBezTo>
                    <a:pt x="20" y="17"/>
                    <a:pt x="19" y="21"/>
                    <a:pt x="17" y="23"/>
                  </a:cubicBezTo>
                  <a:cubicBezTo>
                    <a:pt x="16" y="25"/>
                    <a:pt x="13" y="27"/>
                    <a:pt x="10" y="27"/>
                  </a:cubicBezTo>
                  <a:close/>
                  <a:moveTo>
                    <a:pt x="10" y="4"/>
                  </a:moveTo>
                  <a:cubicBezTo>
                    <a:pt x="8" y="4"/>
                    <a:pt x="7" y="7"/>
                    <a:pt x="7" y="13"/>
                  </a:cubicBezTo>
                  <a:cubicBezTo>
                    <a:pt x="7" y="19"/>
                    <a:pt x="8" y="22"/>
                    <a:pt x="10" y="22"/>
                  </a:cubicBezTo>
                  <a:cubicBezTo>
                    <a:pt x="12" y="22"/>
                    <a:pt x="14" y="19"/>
                    <a:pt x="14" y="13"/>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0" name="Freeform 15"/>
            <p:cNvSpPr>
              <a:spLocks noEditPoints="1"/>
            </p:cNvSpPr>
            <p:nvPr/>
          </p:nvSpPr>
          <p:spPr bwMode="auto">
            <a:xfrm>
              <a:off x="6383" y="3666"/>
              <a:ext cx="32" cy="47"/>
            </a:xfrm>
            <a:custGeom>
              <a:avLst/>
              <a:gdLst>
                <a:gd name="T0" fmla="*/ 10 w 19"/>
                <a:gd name="T1" fmla="*/ 28 h 28"/>
                <a:gd name="T2" fmla="*/ 0 w 19"/>
                <a:gd name="T3" fmla="*/ 14 h 28"/>
                <a:gd name="T4" fmla="*/ 3 w 19"/>
                <a:gd name="T5" fmla="*/ 4 h 28"/>
                <a:gd name="T6" fmla="*/ 10 w 19"/>
                <a:gd name="T7" fmla="*/ 0 h 28"/>
                <a:gd name="T8" fmla="*/ 19 w 19"/>
                <a:gd name="T9" fmla="*/ 14 h 28"/>
                <a:gd name="T10" fmla="*/ 17 w 19"/>
                <a:gd name="T11" fmla="*/ 24 h 28"/>
                <a:gd name="T12" fmla="*/ 10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3"/>
                    <a:pt x="0" y="14"/>
                  </a:cubicBezTo>
                  <a:cubicBezTo>
                    <a:pt x="0" y="10"/>
                    <a:pt x="1" y="6"/>
                    <a:pt x="3" y="4"/>
                  </a:cubicBezTo>
                  <a:cubicBezTo>
                    <a:pt x="4" y="2"/>
                    <a:pt x="7" y="0"/>
                    <a:pt x="10" y="0"/>
                  </a:cubicBezTo>
                  <a:cubicBezTo>
                    <a:pt x="16" y="0"/>
                    <a:pt x="19" y="5"/>
                    <a:pt x="19" y="14"/>
                  </a:cubicBezTo>
                  <a:cubicBezTo>
                    <a:pt x="19" y="18"/>
                    <a:pt x="18" y="21"/>
                    <a:pt x="17" y="24"/>
                  </a:cubicBezTo>
                  <a:cubicBezTo>
                    <a:pt x="15" y="26"/>
                    <a:pt x="13" y="28"/>
                    <a:pt x="10" y="28"/>
                  </a:cubicBezTo>
                  <a:close/>
                  <a:moveTo>
                    <a:pt x="10" y="5"/>
                  </a:moveTo>
                  <a:cubicBezTo>
                    <a:pt x="8" y="5"/>
                    <a:pt x="6" y="8"/>
                    <a:pt x="6" y="14"/>
                  </a:cubicBezTo>
                  <a:cubicBezTo>
                    <a:pt x="6" y="20"/>
                    <a:pt x="8" y="23"/>
                    <a:pt x="10" y="23"/>
                  </a:cubicBezTo>
                  <a:cubicBezTo>
                    <a:pt x="12" y="23"/>
                    <a:pt x="13" y="20"/>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1" name="Freeform 16"/>
            <p:cNvSpPr>
              <a:spLocks noEditPoints="1"/>
            </p:cNvSpPr>
            <p:nvPr/>
          </p:nvSpPr>
          <p:spPr bwMode="auto">
            <a:xfrm>
              <a:off x="6420" y="3666"/>
              <a:ext cx="32" cy="47"/>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4 h 28"/>
                <a:gd name="T12" fmla="*/ 9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1" y="6"/>
                    <a:pt x="2" y="4"/>
                  </a:cubicBezTo>
                  <a:cubicBezTo>
                    <a:pt x="4" y="2"/>
                    <a:pt x="6" y="0"/>
                    <a:pt x="10" y="0"/>
                  </a:cubicBezTo>
                  <a:cubicBezTo>
                    <a:pt x="16" y="0"/>
                    <a:pt x="19" y="5"/>
                    <a:pt x="19" y="14"/>
                  </a:cubicBezTo>
                  <a:cubicBezTo>
                    <a:pt x="19" y="18"/>
                    <a:pt x="18" y="21"/>
                    <a:pt x="16" y="24"/>
                  </a:cubicBezTo>
                  <a:cubicBezTo>
                    <a:pt x="15" y="26"/>
                    <a:pt x="12" y="28"/>
                    <a:pt x="9" y="28"/>
                  </a:cubicBezTo>
                  <a:close/>
                  <a:moveTo>
                    <a:pt x="10" y="5"/>
                  </a:moveTo>
                  <a:cubicBezTo>
                    <a:pt x="7" y="5"/>
                    <a:pt x="6" y="8"/>
                    <a:pt x="6" y="14"/>
                  </a:cubicBezTo>
                  <a:cubicBezTo>
                    <a:pt x="6" y="20"/>
                    <a:pt x="7" y="23"/>
                    <a:pt x="10" y="23"/>
                  </a:cubicBezTo>
                  <a:cubicBezTo>
                    <a:pt x="12" y="23"/>
                    <a:pt x="13" y="20"/>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2" name="Freeform 17"/>
            <p:cNvSpPr>
              <a:spLocks/>
            </p:cNvSpPr>
            <p:nvPr/>
          </p:nvSpPr>
          <p:spPr bwMode="auto">
            <a:xfrm>
              <a:off x="6460" y="3666"/>
              <a:ext cx="20" cy="45"/>
            </a:xfrm>
            <a:custGeom>
              <a:avLst/>
              <a:gdLst>
                <a:gd name="T0" fmla="*/ 12 w 12"/>
                <a:gd name="T1" fmla="*/ 0 h 27"/>
                <a:gd name="T2" fmla="*/ 12 w 12"/>
                <a:gd name="T3" fmla="*/ 27 h 27"/>
                <a:gd name="T4" fmla="*/ 6 w 12"/>
                <a:gd name="T5" fmla="*/ 27 h 27"/>
                <a:gd name="T6" fmla="*/ 6 w 12"/>
                <a:gd name="T7" fmla="*/ 7 h 27"/>
                <a:gd name="T8" fmla="*/ 5 w 12"/>
                <a:gd name="T9" fmla="*/ 7 h 27"/>
                <a:gd name="T10" fmla="*/ 3 w 12"/>
                <a:gd name="T11" fmla="*/ 8 h 27"/>
                <a:gd name="T12" fmla="*/ 2 w 12"/>
                <a:gd name="T13" fmla="*/ 8 h 27"/>
                <a:gd name="T14" fmla="*/ 0 w 12"/>
                <a:gd name="T15" fmla="*/ 9 h 27"/>
                <a:gd name="T16" fmla="*/ 0 w 12"/>
                <a:gd name="T17" fmla="*/ 4 h 27"/>
                <a:gd name="T18" fmla="*/ 4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9" y="27"/>
                    <a:pt x="8" y="27"/>
                    <a:pt x="6" y="27"/>
                  </a:cubicBezTo>
                  <a:cubicBezTo>
                    <a:pt x="6" y="19"/>
                    <a:pt x="6" y="15"/>
                    <a:pt x="6" y="7"/>
                  </a:cubicBezTo>
                  <a:cubicBezTo>
                    <a:pt x="5" y="7"/>
                    <a:pt x="5" y="7"/>
                    <a:pt x="5" y="7"/>
                  </a:cubicBezTo>
                  <a:cubicBezTo>
                    <a:pt x="4" y="8"/>
                    <a:pt x="4" y="8"/>
                    <a:pt x="3" y="8"/>
                  </a:cubicBezTo>
                  <a:cubicBezTo>
                    <a:pt x="3" y="8"/>
                    <a:pt x="2" y="8"/>
                    <a:pt x="2" y="8"/>
                  </a:cubicBezTo>
                  <a:cubicBezTo>
                    <a:pt x="1" y="9"/>
                    <a:pt x="1" y="9"/>
                    <a:pt x="0" y="9"/>
                  </a:cubicBezTo>
                  <a:cubicBezTo>
                    <a:pt x="0" y="7"/>
                    <a:pt x="0" y="6"/>
                    <a:pt x="0" y="4"/>
                  </a:cubicBezTo>
                  <a:cubicBezTo>
                    <a:pt x="2" y="4"/>
                    <a:pt x="3" y="3"/>
                    <a:pt x="4" y="2"/>
                  </a:cubicBezTo>
                  <a:cubicBezTo>
                    <a:pt x="6" y="2"/>
                    <a:pt x="7" y="0"/>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3" name="Freeform 18"/>
            <p:cNvSpPr>
              <a:spLocks noEditPoints="1"/>
            </p:cNvSpPr>
            <p:nvPr/>
          </p:nvSpPr>
          <p:spPr bwMode="auto">
            <a:xfrm>
              <a:off x="6492" y="3666"/>
              <a:ext cx="31" cy="47"/>
            </a:xfrm>
            <a:custGeom>
              <a:avLst/>
              <a:gdLst>
                <a:gd name="T0" fmla="*/ 10 w 19"/>
                <a:gd name="T1" fmla="*/ 28 h 28"/>
                <a:gd name="T2" fmla="*/ 0 w 19"/>
                <a:gd name="T3" fmla="*/ 14 h 28"/>
                <a:gd name="T4" fmla="*/ 3 w 19"/>
                <a:gd name="T5" fmla="*/ 4 h 28"/>
                <a:gd name="T6" fmla="*/ 10 w 19"/>
                <a:gd name="T7" fmla="*/ 0 h 28"/>
                <a:gd name="T8" fmla="*/ 19 w 19"/>
                <a:gd name="T9" fmla="*/ 14 h 28"/>
                <a:gd name="T10" fmla="*/ 17 w 19"/>
                <a:gd name="T11" fmla="*/ 24 h 28"/>
                <a:gd name="T12" fmla="*/ 10 w 19"/>
                <a:gd name="T13" fmla="*/ 28 h 28"/>
                <a:gd name="T14" fmla="*/ 10 w 19"/>
                <a:gd name="T15" fmla="*/ 4 h 28"/>
                <a:gd name="T16" fmla="*/ 6 w 19"/>
                <a:gd name="T17" fmla="*/ 14 h 28"/>
                <a:gd name="T18" fmla="*/ 10 w 19"/>
                <a:gd name="T19" fmla="*/ 23 h 28"/>
                <a:gd name="T20" fmla="*/ 14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3"/>
                    <a:pt x="0" y="14"/>
                  </a:cubicBezTo>
                  <a:cubicBezTo>
                    <a:pt x="0" y="9"/>
                    <a:pt x="1" y="6"/>
                    <a:pt x="3" y="4"/>
                  </a:cubicBezTo>
                  <a:cubicBezTo>
                    <a:pt x="4" y="1"/>
                    <a:pt x="7" y="0"/>
                    <a:pt x="10" y="0"/>
                  </a:cubicBezTo>
                  <a:cubicBezTo>
                    <a:pt x="16" y="0"/>
                    <a:pt x="19" y="4"/>
                    <a:pt x="19" y="14"/>
                  </a:cubicBezTo>
                  <a:cubicBezTo>
                    <a:pt x="19" y="18"/>
                    <a:pt x="18" y="21"/>
                    <a:pt x="17" y="24"/>
                  </a:cubicBezTo>
                  <a:cubicBezTo>
                    <a:pt x="15" y="26"/>
                    <a:pt x="13" y="28"/>
                    <a:pt x="10" y="28"/>
                  </a:cubicBezTo>
                  <a:close/>
                  <a:moveTo>
                    <a:pt x="10" y="4"/>
                  </a:moveTo>
                  <a:cubicBezTo>
                    <a:pt x="7" y="5"/>
                    <a:pt x="6" y="8"/>
                    <a:pt x="6" y="14"/>
                  </a:cubicBezTo>
                  <a:cubicBezTo>
                    <a:pt x="6" y="20"/>
                    <a:pt x="7" y="23"/>
                    <a:pt x="10" y="23"/>
                  </a:cubicBezTo>
                  <a:cubicBezTo>
                    <a:pt x="12" y="23"/>
                    <a:pt x="14" y="20"/>
                    <a:pt x="14" y="14"/>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4" name="Freeform 19"/>
            <p:cNvSpPr>
              <a:spLocks noEditPoints="1"/>
            </p:cNvSpPr>
            <p:nvPr/>
          </p:nvSpPr>
          <p:spPr bwMode="auto">
            <a:xfrm>
              <a:off x="6528" y="3664"/>
              <a:ext cx="32" cy="49"/>
            </a:xfrm>
            <a:custGeom>
              <a:avLst/>
              <a:gdLst>
                <a:gd name="T0" fmla="*/ 9 w 19"/>
                <a:gd name="T1" fmla="*/ 29 h 29"/>
                <a:gd name="T2" fmla="*/ 0 w 19"/>
                <a:gd name="T3" fmla="*/ 15 h 29"/>
                <a:gd name="T4" fmla="*/ 3 w 19"/>
                <a:gd name="T5" fmla="*/ 5 h 29"/>
                <a:gd name="T6" fmla="*/ 10 w 19"/>
                <a:gd name="T7" fmla="*/ 1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7"/>
                    <a:pt x="3" y="5"/>
                  </a:cubicBezTo>
                  <a:cubicBezTo>
                    <a:pt x="4" y="2"/>
                    <a:pt x="7" y="1"/>
                    <a:pt x="10" y="1"/>
                  </a:cubicBezTo>
                  <a:cubicBezTo>
                    <a:pt x="16" y="0"/>
                    <a:pt x="19" y="5"/>
                    <a:pt x="19" y="15"/>
                  </a:cubicBezTo>
                  <a:cubicBezTo>
                    <a:pt x="19" y="19"/>
                    <a:pt x="18" y="22"/>
                    <a:pt x="17" y="25"/>
                  </a:cubicBezTo>
                  <a:cubicBezTo>
                    <a:pt x="15" y="27"/>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5" name="Freeform 20"/>
            <p:cNvSpPr>
              <a:spLocks/>
            </p:cNvSpPr>
            <p:nvPr/>
          </p:nvSpPr>
          <p:spPr bwMode="auto">
            <a:xfrm>
              <a:off x="6569" y="3664"/>
              <a:ext cx="20" cy="47"/>
            </a:xfrm>
            <a:custGeom>
              <a:avLst/>
              <a:gdLst>
                <a:gd name="T0" fmla="*/ 12 w 12"/>
                <a:gd name="T1" fmla="*/ 0 h 28"/>
                <a:gd name="T2" fmla="*/ 12 w 12"/>
                <a:gd name="T3" fmla="*/ 28 h 28"/>
                <a:gd name="T4" fmla="*/ 6 w 12"/>
                <a:gd name="T5" fmla="*/ 28 h 28"/>
                <a:gd name="T6" fmla="*/ 6 w 12"/>
                <a:gd name="T7" fmla="*/ 7 h 28"/>
                <a:gd name="T8" fmla="*/ 5 w 12"/>
                <a:gd name="T9" fmla="*/ 8 h 28"/>
                <a:gd name="T10" fmla="*/ 3 w 12"/>
                <a:gd name="T11" fmla="*/ 9 h 28"/>
                <a:gd name="T12" fmla="*/ 2 w 12"/>
                <a:gd name="T13" fmla="*/ 9 h 28"/>
                <a:gd name="T14" fmla="*/ 0 w 12"/>
                <a:gd name="T15" fmla="*/ 9 h 28"/>
                <a:gd name="T16" fmla="*/ 0 w 12"/>
                <a:gd name="T17" fmla="*/ 5 h 28"/>
                <a:gd name="T18" fmla="*/ 5 w 12"/>
                <a:gd name="T19" fmla="*/ 3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10" y="28"/>
                    <a:pt x="8" y="28"/>
                    <a:pt x="6" y="28"/>
                  </a:cubicBezTo>
                  <a:cubicBezTo>
                    <a:pt x="6" y="20"/>
                    <a:pt x="6" y="16"/>
                    <a:pt x="6" y="7"/>
                  </a:cubicBezTo>
                  <a:cubicBezTo>
                    <a:pt x="5" y="7"/>
                    <a:pt x="5" y="8"/>
                    <a:pt x="5" y="8"/>
                  </a:cubicBezTo>
                  <a:cubicBezTo>
                    <a:pt x="4" y="8"/>
                    <a:pt x="4" y="8"/>
                    <a:pt x="3" y="9"/>
                  </a:cubicBezTo>
                  <a:cubicBezTo>
                    <a:pt x="3" y="9"/>
                    <a:pt x="2" y="9"/>
                    <a:pt x="2" y="9"/>
                  </a:cubicBezTo>
                  <a:cubicBezTo>
                    <a:pt x="1" y="9"/>
                    <a:pt x="1" y="9"/>
                    <a:pt x="0" y="9"/>
                  </a:cubicBezTo>
                  <a:cubicBezTo>
                    <a:pt x="0" y="8"/>
                    <a:pt x="0" y="7"/>
                    <a:pt x="0" y="5"/>
                  </a:cubicBezTo>
                  <a:cubicBezTo>
                    <a:pt x="2" y="4"/>
                    <a:pt x="3" y="4"/>
                    <a:pt x="5" y="3"/>
                  </a:cubicBezTo>
                  <a:cubicBezTo>
                    <a:pt x="6" y="2"/>
                    <a:pt x="7" y="2"/>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6" name="Freeform 21"/>
            <p:cNvSpPr>
              <a:spLocks/>
            </p:cNvSpPr>
            <p:nvPr/>
          </p:nvSpPr>
          <p:spPr bwMode="auto">
            <a:xfrm>
              <a:off x="6605" y="3664"/>
              <a:ext cx="21" cy="47"/>
            </a:xfrm>
            <a:custGeom>
              <a:avLst/>
              <a:gdLst>
                <a:gd name="T0" fmla="*/ 11 w 12"/>
                <a:gd name="T1" fmla="*/ 0 h 28"/>
                <a:gd name="T2" fmla="*/ 12 w 12"/>
                <a:gd name="T3" fmla="*/ 28 h 28"/>
                <a:gd name="T4" fmla="*/ 5 w 12"/>
                <a:gd name="T5" fmla="*/ 28 h 28"/>
                <a:gd name="T6" fmla="*/ 5 w 12"/>
                <a:gd name="T7" fmla="*/ 7 h 28"/>
                <a:gd name="T8" fmla="*/ 4 w 12"/>
                <a:gd name="T9" fmla="*/ 8 h 28"/>
                <a:gd name="T10" fmla="*/ 3 w 12"/>
                <a:gd name="T11" fmla="*/ 9 h 28"/>
                <a:gd name="T12" fmla="*/ 2 w 12"/>
                <a:gd name="T13" fmla="*/ 9 h 28"/>
                <a:gd name="T14" fmla="*/ 0 w 12"/>
                <a:gd name="T15" fmla="*/ 9 h 28"/>
                <a:gd name="T16" fmla="*/ 0 w 12"/>
                <a:gd name="T17" fmla="*/ 5 h 28"/>
                <a:gd name="T18" fmla="*/ 4 w 12"/>
                <a:gd name="T19" fmla="*/ 3 h 28"/>
                <a:gd name="T20" fmla="*/ 8 w 12"/>
                <a:gd name="T21" fmla="*/ 1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1" y="12"/>
                    <a:pt x="11" y="17"/>
                    <a:pt x="12" y="28"/>
                  </a:cubicBezTo>
                  <a:cubicBezTo>
                    <a:pt x="9" y="28"/>
                    <a:pt x="8" y="28"/>
                    <a:pt x="5" y="28"/>
                  </a:cubicBezTo>
                  <a:cubicBezTo>
                    <a:pt x="5" y="20"/>
                    <a:pt x="5" y="16"/>
                    <a:pt x="5" y="7"/>
                  </a:cubicBezTo>
                  <a:cubicBezTo>
                    <a:pt x="5" y="7"/>
                    <a:pt x="5" y="8"/>
                    <a:pt x="4" y="8"/>
                  </a:cubicBezTo>
                  <a:cubicBezTo>
                    <a:pt x="4" y="8"/>
                    <a:pt x="3" y="8"/>
                    <a:pt x="3" y="9"/>
                  </a:cubicBezTo>
                  <a:cubicBezTo>
                    <a:pt x="3" y="9"/>
                    <a:pt x="2" y="9"/>
                    <a:pt x="2" y="9"/>
                  </a:cubicBezTo>
                  <a:cubicBezTo>
                    <a:pt x="1" y="9"/>
                    <a:pt x="1" y="9"/>
                    <a:pt x="0" y="9"/>
                  </a:cubicBezTo>
                  <a:cubicBezTo>
                    <a:pt x="0" y="7"/>
                    <a:pt x="0" y="6"/>
                    <a:pt x="0" y="5"/>
                  </a:cubicBezTo>
                  <a:cubicBezTo>
                    <a:pt x="2" y="4"/>
                    <a:pt x="3" y="3"/>
                    <a:pt x="4" y="3"/>
                  </a:cubicBezTo>
                  <a:cubicBezTo>
                    <a:pt x="5" y="2"/>
                    <a:pt x="7" y="1"/>
                    <a:pt x="8" y="1"/>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7" name="Freeform 22"/>
            <p:cNvSpPr>
              <a:spLocks noEditPoints="1"/>
            </p:cNvSpPr>
            <p:nvPr/>
          </p:nvSpPr>
          <p:spPr bwMode="auto">
            <a:xfrm>
              <a:off x="6637" y="3664"/>
              <a:ext cx="32" cy="47"/>
            </a:xfrm>
            <a:custGeom>
              <a:avLst/>
              <a:gdLst>
                <a:gd name="T0" fmla="*/ 9 w 19"/>
                <a:gd name="T1" fmla="*/ 28 h 28"/>
                <a:gd name="T2" fmla="*/ 0 w 19"/>
                <a:gd name="T3" fmla="*/ 15 h 28"/>
                <a:gd name="T4" fmla="*/ 3 w 19"/>
                <a:gd name="T5" fmla="*/ 4 h 28"/>
                <a:gd name="T6" fmla="*/ 10 w 19"/>
                <a:gd name="T7" fmla="*/ 0 h 28"/>
                <a:gd name="T8" fmla="*/ 19 w 19"/>
                <a:gd name="T9" fmla="*/ 14 h 28"/>
                <a:gd name="T10" fmla="*/ 17 w 19"/>
                <a:gd name="T11" fmla="*/ 25 h 28"/>
                <a:gd name="T12" fmla="*/ 9 w 19"/>
                <a:gd name="T13" fmla="*/ 28 h 28"/>
                <a:gd name="T14" fmla="*/ 10 w 19"/>
                <a:gd name="T15" fmla="*/ 5 h 28"/>
                <a:gd name="T16" fmla="*/ 6 w 19"/>
                <a:gd name="T17" fmla="*/ 15 h 28"/>
                <a:gd name="T18" fmla="*/ 10 w 19"/>
                <a:gd name="T19" fmla="*/ 24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4"/>
                    <a:pt x="0" y="15"/>
                  </a:cubicBezTo>
                  <a:cubicBezTo>
                    <a:pt x="0" y="10"/>
                    <a:pt x="1" y="6"/>
                    <a:pt x="3" y="4"/>
                  </a:cubicBezTo>
                  <a:cubicBezTo>
                    <a:pt x="4" y="2"/>
                    <a:pt x="7" y="0"/>
                    <a:pt x="10" y="0"/>
                  </a:cubicBezTo>
                  <a:cubicBezTo>
                    <a:pt x="16" y="0"/>
                    <a:pt x="19" y="5"/>
                    <a:pt x="19" y="14"/>
                  </a:cubicBezTo>
                  <a:cubicBezTo>
                    <a:pt x="19" y="19"/>
                    <a:pt x="18" y="23"/>
                    <a:pt x="17" y="25"/>
                  </a:cubicBezTo>
                  <a:cubicBezTo>
                    <a:pt x="15" y="27"/>
                    <a:pt x="12" y="28"/>
                    <a:pt x="9" y="28"/>
                  </a:cubicBezTo>
                  <a:close/>
                  <a:moveTo>
                    <a:pt x="10" y="5"/>
                  </a:moveTo>
                  <a:cubicBezTo>
                    <a:pt x="7" y="5"/>
                    <a:pt x="6" y="8"/>
                    <a:pt x="6" y="15"/>
                  </a:cubicBezTo>
                  <a:cubicBezTo>
                    <a:pt x="6"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8" name="Freeform 23"/>
            <p:cNvSpPr>
              <a:spLocks/>
            </p:cNvSpPr>
            <p:nvPr/>
          </p:nvSpPr>
          <p:spPr bwMode="auto">
            <a:xfrm>
              <a:off x="6677" y="3664"/>
              <a:ext cx="20" cy="47"/>
            </a:xfrm>
            <a:custGeom>
              <a:avLst/>
              <a:gdLst>
                <a:gd name="T0" fmla="*/ 11 w 12"/>
                <a:gd name="T1" fmla="*/ 0 h 28"/>
                <a:gd name="T2" fmla="*/ 12 w 12"/>
                <a:gd name="T3" fmla="*/ 28 h 28"/>
                <a:gd name="T4" fmla="*/ 6 w 12"/>
                <a:gd name="T5" fmla="*/ 28 h 28"/>
                <a:gd name="T6" fmla="*/ 6 w 12"/>
                <a:gd name="T7" fmla="*/ 7 h 28"/>
                <a:gd name="T8" fmla="*/ 5 w 12"/>
                <a:gd name="T9" fmla="*/ 7 h 28"/>
                <a:gd name="T10" fmla="*/ 3 w 12"/>
                <a:gd name="T11" fmla="*/ 8 h 28"/>
                <a:gd name="T12" fmla="*/ 2 w 12"/>
                <a:gd name="T13" fmla="*/ 9 h 28"/>
                <a:gd name="T14" fmla="*/ 0 w 12"/>
                <a:gd name="T15" fmla="*/ 9 h 28"/>
                <a:gd name="T16" fmla="*/ 0 w 12"/>
                <a:gd name="T17" fmla="*/ 4 h 28"/>
                <a:gd name="T18" fmla="*/ 5 w 12"/>
                <a:gd name="T19" fmla="*/ 2 h 28"/>
                <a:gd name="T20" fmla="*/ 8 w 12"/>
                <a:gd name="T21" fmla="*/ 0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1" y="11"/>
                    <a:pt x="11" y="17"/>
                    <a:pt x="12" y="28"/>
                  </a:cubicBezTo>
                  <a:cubicBezTo>
                    <a:pt x="9" y="28"/>
                    <a:pt x="8" y="28"/>
                    <a:pt x="6" y="28"/>
                  </a:cubicBezTo>
                  <a:cubicBezTo>
                    <a:pt x="6" y="19"/>
                    <a:pt x="6" y="15"/>
                    <a:pt x="6" y="7"/>
                  </a:cubicBezTo>
                  <a:cubicBezTo>
                    <a:pt x="6" y="7"/>
                    <a:pt x="5" y="7"/>
                    <a:pt x="5" y="7"/>
                  </a:cubicBezTo>
                  <a:cubicBezTo>
                    <a:pt x="4" y="8"/>
                    <a:pt x="4" y="8"/>
                    <a:pt x="3" y="8"/>
                  </a:cubicBezTo>
                  <a:cubicBezTo>
                    <a:pt x="3" y="8"/>
                    <a:pt x="2" y="8"/>
                    <a:pt x="2" y="9"/>
                  </a:cubicBezTo>
                  <a:cubicBezTo>
                    <a:pt x="1" y="9"/>
                    <a:pt x="1" y="9"/>
                    <a:pt x="0" y="9"/>
                  </a:cubicBezTo>
                  <a:cubicBezTo>
                    <a:pt x="0" y="7"/>
                    <a:pt x="0" y="6"/>
                    <a:pt x="0" y="4"/>
                  </a:cubicBezTo>
                  <a:cubicBezTo>
                    <a:pt x="1" y="4"/>
                    <a:pt x="3" y="3"/>
                    <a:pt x="5"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29" name="Freeform 24"/>
            <p:cNvSpPr>
              <a:spLocks noEditPoints="1"/>
            </p:cNvSpPr>
            <p:nvPr/>
          </p:nvSpPr>
          <p:spPr bwMode="auto">
            <a:xfrm>
              <a:off x="6709" y="3664"/>
              <a:ext cx="34" cy="47"/>
            </a:xfrm>
            <a:custGeom>
              <a:avLst/>
              <a:gdLst>
                <a:gd name="T0" fmla="*/ 10 w 20"/>
                <a:gd name="T1" fmla="*/ 28 h 28"/>
                <a:gd name="T2" fmla="*/ 0 w 20"/>
                <a:gd name="T3" fmla="*/ 15 h 28"/>
                <a:gd name="T4" fmla="*/ 3 w 20"/>
                <a:gd name="T5" fmla="*/ 4 h 28"/>
                <a:gd name="T6" fmla="*/ 10 w 20"/>
                <a:gd name="T7" fmla="*/ 0 h 28"/>
                <a:gd name="T8" fmla="*/ 20 w 20"/>
                <a:gd name="T9" fmla="*/ 14 h 28"/>
                <a:gd name="T10" fmla="*/ 17 w 20"/>
                <a:gd name="T11" fmla="*/ 25 h 28"/>
                <a:gd name="T12" fmla="*/ 10 w 20"/>
                <a:gd name="T13" fmla="*/ 28 h 28"/>
                <a:gd name="T14" fmla="*/ 10 w 20"/>
                <a:gd name="T15" fmla="*/ 4 h 28"/>
                <a:gd name="T16" fmla="*/ 6 w 20"/>
                <a:gd name="T17" fmla="*/ 15 h 28"/>
                <a:gd name="T18" fmla="*/ 10 w 20"/>
                <a:gd name="T19" fmla="*/ 24 h 28"/>
                <a:gd name="T20" fmla="*/ 13 w 20"/>
                <a:gd name="T21" fmla="*/ 14 h 28"/>
                <a:gd name="T22" fmla="*/ 10 w 20"/>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3" y="28"/>
                    <a:pt x="0" y="24"/>
                    <a:pt x="0" y="15"/>
                  </a:cubicBezTo>
                  <a:cubicBezTo>
                    <a:pt x="0" y="10"/>
                    <a:pt x="1" y="6"/>
                    <a:pt x="3" y="4"/>
                  </a:cubicBezTo>
                  <a:cubicBezTo>
                    <a:pt x="5" y="1"/>
                    <a:pt x="7" y="0"/>
                    <a:pt x="10" y="0"/>
                  </a:cubicBezTo>
                  <a:cubicBezTo>
                    <a:pt x="17" y="0"/>
                    <a:pt x="20" y="4"/>
                    <a:pt x="20" y="14"/>
                  </a:cubicBezTo>
                  <a:cubicBezTo>
                    <a:pt x="20" y="18"/>
                    <a:pt x="19" y="22"/>
                    <a:pt x="17" y="25"/>
                  </a:cubicBezTo>
                  <a:cubicBezTo>
                    <a:pt x="16" y="27"/>
                    <a:pt x="13" y="28"/>
                    <a:pt x="10" y="28"/>
                  </a:cubicBezTo>
                  <a:close/>
                  <a:moveTo>
                    <a:pt x="10" y="4"/>
                  </a:moveTo>
                  <a:cubicBezTo>
                    <a:pt x="8" y="4"/>
                    <a:pt x="6" y="8"/>
                    <a:pt x="6" y="15"/>
                  </a:cubicBezTo>
                  <a:cubicBezTo>
                    <a:pt x="6" y="20"/>
                    <a:pt x="8" y="24"/>
                    <a:pt x="10" y="24"/>
                  </a:cubicBezTo>
                  <a:cubicBezTo>
                    <a:pt x="12" y="24"/>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0" name="Freeform 25"/>
            <p:cNvSpPr>
              <a:spLocks noEditPoints="1"/>
            </p:cNvSpPr>
            <p:nvPr/>
          </p:nvSpPr>
          <p:spPr bwMode="auto">
            <a:xfrm>
              <a:off x="6746" y="3664"/>
              <a:ext cx="32" cy="47"/>
            </a:xfrm>
            <a:custGeom>
              <a:avLst/>
              <a:gdLst>
                <a:gd name="T0" fmla="*/ 10 w 19"/>
                <a:gd name="T1" fmla="*/ 28 h 28"/>
                <a:gd name="T2" fmla="*/ 0 w 19"/>
                <a:gd name="T3" fmla="*/ 15 h 28"/>
                <a:gd name="T4" fmla="*/ 2 w 19"/>
                <a:gd name="T5" fmla="*/ 3 h 28"/>
                <a:gd name="T6" fmla="*/ 10 w 19"/>
                <a:gd name="T7" fmla="*/ 0 h 28"/>
                <a:gd name="T8" fmla="*/ 19 w 19"/>
                <a:gd name="T9" fmla="*/ 14 h 28"/>
                <a:gd name="T10" fmla="*/ 17 w 19"/>
                <a:gd name="T11" fmla="*/ 25 h 28"/>
                <a:gd name="T12" fmla="*/ 10 w 19"/>
                <a:gd name="T13" fmla="*/ 28 h 28"/>
                <a:gd name="T14" fmla="*/ 10 w 19"/>
                <a:gd name="T15" fmla="*/ 4 h 28"/>
                <a:gd name="T16" fmla="*/ 6 w 19"/>
                <a:gd name="T17" fmla="*/ 14 h 28"/>
                <a:gd name="T18" fmla="*/ 10 w 19"/>
                <a:gd name="T19" fmla="*/ 24 h 28"/>
                <a:gd name="T20" fmla="*/ 13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4"/>
                    <a:pt x="0" y="15"/>
                  </a:cubicBezTo>
                  <a:cubicBezTo>
                    <a:pt x="0" y="9"/>
                    <a:pt x="1" y="6"/>
                    <a:pt x="2" y="3"/>
                  </a:cubicBezTo>
                  <a:cubicBezTo>
                    <a:pt x="4" y="1"/>
                    <a:pt x="7" y="0"/>
                    <a:pt x="10" y="0"/>
                  </a:cubicBezTo>
                  <a:cubicBezTo>
                    <a:pt x="16" y="0"/>
                    <a:pt x="19" y="4"/>
                    <a:pt x="19" y="14"/>
                  </a:cubicBezTo>
                  <a:cubicBezTo>
                    <a:pt x="19" y="18"/>
                    <a:pt x="19" y="22"/>
                    <a:pt x="17" y="25"/>
                  </a:cubicBezTo>
                  <a:cubicBezTo>
                    <a:pt x="15" y="27"/>
                    <a:pt x="13" y="28"/>
                    <a:pt x="10" y="28"/>
                  </a:cubicBezTo>
                  <a:close/>
                  <a:moveTo>
                    <a:pt x="10" y="4"/>
                  </a:moveTo>
                  <a:cubicBezTo>
                    <a:pt x="7" y="4"/>
                    <a:pt x="6" y="8"/>
                    <a:pt x="6" y="14"/>
                  </a:cubicBezTo>
                  <a:cubicBezTo>
                    <a:pt x="6" y="20"/>
                    <a:pt x="7" y="24"/>
                    <a:pt x="10" y="24"/>
                  </a:cubicBezTo>
                  <a:cubicBezTo>
                    <a:pt x="12" y="24"/>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1" name="Freeform 26"/>
            <p:cNvSpPr>
              <a:spLocks/>
            </p:cNvSpPr>
            <p:nvPr/>
          </p:nvSpPr>
          <p:spPr bwMode="auto">
            <a:xfrm>
              <a:off x="6786" y="3663"/>
              <a:ext cx="20" cy="48"/>
            </a:xfrm>
            <a:custGeom>
              <a:avLst/>
              <a:gdLst>
                <a:gd name="T0" fmla="*/ 12 w 12"/>
                <a:gd name="T1" fmla="*/ 0 h 29"/>
                <a:gd name="T2" fmla="*/ 12 w 12"/>
                <a:gd name="T3" fmla="*/ 29 h 29"/>
                <a:gd name="T4" fmla="*/ 6 w 12"/>
                <a:gd name="T5" fmla="*/ 29 h 29"/>
                <a:gd name="T6" fmla="*/ 6 w 12"/>
                <a:gd name="T7" fmla="*/ 7 h 29"/>
                <a:gd name="T8" fmla="*/ 5 w 12"/>
                <a:gd name="T9" fmla="*/ 8 h 29"/>
                <a:gd name="T10" fmla="*/ 4 w 12"/>
                <a:gd name="T11" fmla="*/ 9 h 29"/>
                <a:gd name="T12" fmla="*/ 2 w 12"/>
                <a:gd name="T13" fmla="*/ 9 h 29"/>
                <a:gd name="T14" fmla="*/ 0 w 12"/>
                <a:gd name="T15" fmla="*/ 10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2"/>
                    <a:pt x="12" y="18"/>
                    <a:pt x="12" y="29"/>
                  </a:cubicBezTo>
                  <a:cubicBezTo>
                    <a:pt x="10" y="29"/>
                    <a:pt x="8" y="29"/>
                    <a:pt x="6" y="29"/>
                  </a:cubicBezTo>
                  <a:cubicBezTo>
                    <a:pt x="6" y="20"/>
                    <a:pt x="6" y="16"/>
                    <a:pt x="6" y="7"/>
                  </a:cubicBezTo>
                  <a:cubicBezTo>
                    <a:pt x="6" y="7"/>
                    <a:pt x="6" y="8"/>
                    <a:pt x="5" y="8"/>
                  </a:cubicBezTo>
                  <a:cubicBezTo>
                    <a:pt x="5" y="8"/>
                    <a:pt x="4" y="9"/>
                    <a:pt x="4" y="9"/>
                  </a:cubicBezTo>
                  <a:cubicBezTo>
                    <a:pt x="3" y="9"/>
                    <a:pt x="2" y="9"/>
                    <a:pt x="2" y="9"/>
                  </a:cubicBezTo>
                  <a:cubicBezTo>
                    <a:pt x="1" y="9"/>
                    <a:pt x="1" y="10"/>
                    <a:pt x="0" y="10"/>
                  </a:cubicBezTo>
                  <a:cubicBezTo>
                    <a:pt x="0" y="8"/>
                    <a:pt x="0" y="7"/>
                    <a:pt x="0" y="5"/>
                  </a:cubicBezTo>
                  <a:cubicBezTo>
                    <a:pt x="2" y="4"/>
                    <a:pt x="4" y="3"/>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2" name="Freeform 27"/>
            <p:cNvSpPr>
              <a:spLocks noEditPoints="1"/>
            </p:cNvSpPr>
            <p:nvPr/>
          </p:nvSpPr>
          <p:spPr bwMode="auto">
            <a:xfrm>
              <a:off x="6346" y="3729"/>
              <a:ext cx="34" cy="46"/>
            </a:xfrm>
            <a:custGeom>
              <a:avLst/>
              <a:gdLst>
                <a:gd name="T0" fmla="*/ 10 w 20"/>
                <a:gd name="T1" fmla="*/ 27 h 27"/>
                <a:gd name="T2" fmla="*/ 0 w 20"/>
                <a:gd name="T3" fmla="*/ 14 h 27"/>
                <a:gd name="T4" fmla="*/ 3 w 20"/>
                <a:gd name="T5" fmla="*/ 3 h 27"/>
                <a:gd name="T6" fmla="*/ 10 w 20"/>
                <a:gd name="T7" fmla="*/ 0 h 27"/>
                <a:gd name="T8" fmla="*/ 20 w 20"/>
                <a:gd name="T9" fmla="*/ 13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4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3"/>
                    <a:pt x="0" y="14"/>
                  </a:cubicBezTo>
                  <a:cubicBezTo>
                    <a:pt x="0" y="10"/>
                    <a:pt x="1" y="6"/>
                    <a:pt x="3" y="3"/>
                  </a:cubicBezTo>
                  <a:cubicBezTo>
                    <a:pt x="5" y="1"/>
                    <a:pt x="7" y="0"/>
                    <a:pt x="10" y="0"/>
                  </a:cubicBezTo>
                  <a:cubicBezTo>
                    <a:pt x="17" y="0"/>
                    <a:pt x="20" y="4"/>
                    <a:pt x="20" y="13"/>
                  </a:cubicBezTo>
                  <a:cubicBezTo>
                    <a:pt x="20" y="18"/>
                    <a:pt x="19" y="21"/>
                    <a:pt x="17" y="24"/>
                  </a:cubicBezTo>
                  <a:cubicBezTo>
                    <a:pt x="16" y="26"/>
                    <a:pt x="13" y="27"/>
                    <a:pt x="10" y="27"/>
                  </a:cubicBezTo>
                  <a:close/>
                  <a:moveTo>
                    <a:pt x="10" y="4"/>
                  </a:moveTo>
                  <a:cubicBezTo>
                    <a:pt x="8" y="4"/>
                    <a:pt x="7" y="8"/>
                    <a:pt x="7" y="14"/>
                  </a:cubicBezTo>
                  <a:cubicBezTo>
                    <a:pt x="7" y="20"/>
                    <a:pt x="8" y="23"/>
                    <a:pt x="10" y="23"/>
                  </a:cubicBezTo>
                  <a:cubicBezTo>
                    <a:pt x="12" y="23"/>
                    <a:pt x="14" y="20"/>
                    <a:pt x="14" y="14"/>
                  </a:cubicBezTo>
                  <a:cubicBezTo>
                    <a:pt x="14"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3" name="Freeform 28"/>
            <p:cNvSpPr>
              <a:spLocks noEditPoints="1"/>
            </p:cNvSpPr>
            <p:nvPr/>
          </p:nvSpPr>
          <p:spPr bwMode="auto">
            <a:xfrm>
              <a:off x="6383" y="3729"/>
              <a:ext cx="32" cy="46"/>
            </a:xfrm>
            <a:custGeom>
              <a:avLst/>
              <a:gdLst>
                <a:gd name="T0" fmla="*/ 10 w 19"/>
                <a:gd name="T1" fmla="*/ 27 h 27"/>
                <a:gd name="T2" fmla="*/ 0 w 19"/>
                <a:gd name="T3" fmla="*/ 14 h 27"/>
                <a:gd name="T4" fmla="*/ 3 w 19"/>
                <a:gd name="T5" fmla="*/ 3 h 27"/>
                <a:gd name="T6" fmla="*/ 10 w 19"/>
                <a:gd name="T7" fmla="*/ 0 h 27"/>
                <a:gd name="T8" fmla="*/ 19 w 19"/>
                <a:gd name="T9" fmla="*/ 13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10"/>
                    <a:pt x="1" y="6"/>
                    <a:pt x="3" y="3"/>
                  </a:cubicBezTo>
                  <a:cubicBezTo>
                    <a:pt x="4" y="1"/>
                    <a:pt x="7" y="0"/>
                    <a:pt x="10" y="0"/>
                  </a:cubicBezTo>
                  <a:cubicBezTo>
                    <a:pt x="16" y="0"/>
                    <a:pt x="19" y="4"/>
                    <a:pt x="19" y="13"/>
                  </a:cubicBezTo>
                  <a:cubicBezTo>
                    <a:pt x="19" y="18"/>
                    <a:pt x="18" y="21"/>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4" name="Freeform 29"/>
            <p:cNvSpPr>
              <a:spLocks noEditPoints="1"/>
            </p:cNvSpPr>
            <p:nvPr/>
          </p:nvSpPr>
          <p:spPr bwMode="auto">
            <a:xfrm>
              <a:off x="6420" y="3729"/>
              <a:ext cx="32" cy="46"/>
            </a:xfrm>
            <a:custGeom>
              <a:avLst/>
              <a:gdLst>
                <a:gd name="T0" fmla="*/ 9 w 19"/>
                <a:gd name="T1" fmla="*/ 27 h 27"/>
                <a:gd name="T2" fmla="*/ 0 w 19"/>
                <a:gd name="T3" fmla="*/ 14 h 27"/>
                <a:gd name="T4" fmla="*/ 2 w 19"/>
                <a:gd name="T5" fmla="*/ 3 h 27"/>
                <a:gd name="T6" fmla="*/ 10 w 19"/>
                <a:gd name="T7" fmla="*/ 0 h 27"/>
                <a:gd name="T8" fmla="*/ 19 w 19"/>
                <a:gd name="T9" fmla="*/ 13 h 27"/>
                <a:gd name="T10" fmla="*/ 16 w 19"/>
                <a:gd name="T11" fmla="*/ 24 h 27"/>
                <a:gd name="T12" fmla="*/ 9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2" y="3"/>
                  </a:cubicBezTo>
                  <a:cubicBezTo>
                    <a:pt x="4" y="1"/>
                    <a:pt x="6" y="0"/>
                    <a:pt x="10" y="0"/>
                  </a:cubicBezTo>
                  <a:cubicBezTo>
                    <a:pt x="16" y="0"/>
                    <a:pt x="19" y="4"/>
                    <a:pt x="19" y="13"/>
                  </a:cubicBezTo>
                  <a:cubicBezTo>
                    <a:pt x="19" y="18"/>
                    <a:pt x="18" y="21"/>
                    <a:pt x="16" y="24"/>
                  </a:cubicBezTo>
                  <a:cubicBezTo>
                    <a:pt x="15" y="26"/>
                    <a:pt x="12" y="27"/>
                    <a:pt x="9" y="27"/>
                  </a:cubicBezTo>
                  <a:close/>
                  <a:moveTo>
                    <a:pt x="10" y="4"/>
                  </a:moveTo>
                  <a:cubicBezTo>
                    <a:pt x="7" y="4"/>
                    <a:pt x="6" y="8"/>
                    <a:pt x="6" y="14"/>
                  </a:cubicBezTo>
                  <a:cubicBezTo>
                    <a:pt x="6" y="20"/>
                    <a:pt x="7"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5" name="Freeform 30"/>
            <p:cNvSpPr>
              <a:spLocks noEditPoints="1"/>
            </p:cNvSpPr>
            <p:nvPr/>
          </p:nvSpPr>
          <p:spPr bwMode="auto">
            <a:xfrm>
              <a:off x="6457" y="3729"/>
              <a:ext cx="31" cy="46"/>
            </a:xfrm>
            <a:custGeom>
              <a:avLst/>
              <a:gdLst>
                <a:gd name="T0" fmla="*/ 9 w 19"/>
                <a:gd name="T1" fmla="*/ 27 h 27"/>
                <a:gd name="T2" fmla="*/ 0 w 19"/>
                <a:gd name="T3" fmla="*/ 14 h 27"/>
                <a:gd name="T4" fmla="*/ 2 w 19"/>
                <a:gd name="T5" fmla="*/ 3 h 27"/>
                <a:gd name="T6" fmla="*/ 10 w 19"/>
                <a:gd name="T7" fmla="*/ 0 h 27"/>
                <a:gd name="T8" fmla="*/ 19 w 19"/>
                <a:gd name="T9" fmla="*/ 13 h 27"/>
                <a:gd name="T10" fmla="*/ 16 w 19"/>
                <a:gd name="T11" fmla="*/ 24 h 27"/>
                <a:gd name="T12" fmla="*/ 9 w 19"/>
                <a:gd name="T13" fmla="*/ 27 h 27"/>
                <a:gd name="T14" fmla="*/ 9 w 19"/>
                <a:gd name="T15" fmla="*/ 4 h 27"/>
                <a:gd name="T16" fmla="*/ 5 w 19"/>
                <a:gd name="T17" fmla="*/ 14 h 27"/>
                <a:gd name="T18" fmla="*/ 9 w 19"/>
                <a:gd name="T19" fmla="*/ 23 h 27"/>
                <a:gd name="T20" fmla="*/ 13 w 19"/>
                <a:gd name="T21" fmla="*/ 14 h 27"/>
                <a:gd name="T22" fmla="*/ 9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2" y="3"/>
                  </a:cubicBezTo>
                  <a:cubicBezTo>
                    <a:pt x="4" y="1"/>
                    <a:pt x="6" y="0"/>
                    <a:pt x="10" y="0"/>
                  </a:cubicBezTo>
                  <a:cubicBezTo>
                    <a:pt x="16" y="0"/>
                    <a:pt x="19" y="4"/>
                    <a:pt x="19" y="13"/>
                  </a:cubicBezTo>
                  <a:cubicBezTo>
                    <a:pt x="19" y="18"/>
                    <a:pt x="18" y="22"/>
                    <a:pt x="16" y="24"/>
                  </a:cubicBezTo>
                  <a:cubicBezTo>
                    <a:pt x="15" y="26"/>
                    <a:pt x="12" y="27"/>
                    <a:pt x="9" y="27"/>
                  </a:cubicBezTo>
                  <a:close/>
                  <a:moveTo>
                    <a:pt x="9" y="4"/>
                  </a:moveTo>
                  <a:cubicBezTo>
                    <a:pt x="7" y="4"/>
                    <a:pt x="5" y="8"/>
                    <a:pt x="5" y="14"/>
                  </a:cubicBezTo>
                  <a:cubicBezTo>
                    <a:pt x="5"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6" name="Freeform 31"/>
            <p:cNvSpPr>
              <a:spLocks/>
            </p:cNvSpPr>
            <p:nvPr/>
          </p:nvSpPr>
          <p:spPr bwMode="auto">
            <a:xfrm>
              <a:off x="6497" y="3729"/>
              <a:ext cx="18" cy="46"/>
            </a:xfrm>
            <a:custGeom>
              <a:avLst/>
              <a:gdLst>
                <a:gd name="T0" fmla="*/ 11 w 11"/>
                <a:gd name="T1" fmla="*/ 0 h 27"/>
                <a:gd name="T2" fmla="*/ 11 w 11"/>
                <a:gd name="T3" fmla="*/ 27 h 27"/>
                <a:gd name="T4" fmla="*/ 6 w 11"/>
                <a:gd name="T5" fmla="*/ 27 h 27"/>
                <a:gd name="T6" fmla="*/ 6 w 11"/>
                <a:gd name="T7" fmla="*/ 7 h 27"/>
                <a:gd name="T8" fmla="*/ 4 w 11"/>
                <a:gd name="T9" fmla="*/ 7 h 27"/>
                <a:gd name="T10" fmla="*/ 3 w 11"/>
                <a:gd name="T11" fmla="*/ 8 h 27"/>
                <a:gd name="T12" fmla="*/ 1 w 11"/>
                <a:gd name="T13" fmla="*/ 9 h 27"/>
                <a:gd name="T14" fmla="*/ 0 w 11"/>
                <a:gd name="T15" fmla="*/ 9 h 27"/>
                <a:gd name="T16" fmla="*/ 0 w 11"/>
                <a:gd name="T17" fmla="*/ 4 h 27"/>
                <a:gd name="T18" fmla="*/ 4 w 11"/>
                <a:gd name="T19" fmla="*/ 2 h 27"/>
                <a:gd name="T20" fmla="*/ 8 w 11"/>
                <a:gd name="T21" fmla="*/ 0 h 27"/>
                <a:gd name="T22" fmla="*/ 11 w 1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7">
                  <a:moveTo>
                    <a:pt x="11" y="0"/>
                  </a:moveTo>
                  <a:cubicBezTo>
                    <a:pt x="11" y="11"/>
                    <a:pt x="11" y="16"/>
                    <a:pt x="11" y="27"/>
                  </a:cubicBezTo>
                  <a:cubicBezTo>
                    <a:pt x="9" y="27"/>
                    <a:pt x="8" y="27"/>
                    <a:pt x="6" y="27"/>
                  </a:cubicBezTo>
                  <a:cubicBezTo>
                    <a:pt x="6" y="19"/>
                    <a:pt x="6" y="14"/>
                    <a:pt x="6" y="7"/>
                  </a:cubicBezTo>
                  <a:cubicBezTo>
                    <a:pt x="6" y="7"/>
                    <a:pt x="5" y="7"/>
                    <a:pt x="4" y="7"/>
                  </a:cubicBezTo>
                  <a:cubicBezTo>
                    <a:pt x="4" y="8"/>
                    <a:pt x="3" y="8"/>
                    <a:pt x="3" y="8"/>
                  </a:cubicBezTo>
                  <a:cubicBezTo>
                    <a:pt x="2" y="8"/>
                    <a:pt x="2" y="8"/>
                    <a:pt x="1" y="9"/>
                  </a:cubicBezTo>
                  <a:cubicBezTo>
                    <a:pt x="1" y="9"/>
                    <a:pt x="0" y="9"/>
                    <a:pt x="0" y="9"/>
                  </a:cubicBezTo>
                  <a:cubicBezTo>
                    <a:pt x="0" y="7"/>
                    <a:pt x="0" y="6"/>
                    <a:pt x="0" y="4"/>
                  </a:cubicBezTo>
                  <a:cubicBezTo>
                    <a:pt x="1" y="4"/>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7" name="Freeform 32"/>
            <p:cNvSpPr>
              <a:spLocks noEditPoints="1"/>
            </p:cNvSpPr>
            <p:nvPr/>
          </p:nvSpPr>
          <p:spPr bwMode="auto">
            <a:xfrm>
              <a:off x="6528" y="3729"/>
              <a:ext cx="32" cy="46"/>
            </a:xfrm>
            <a:custGeom>
              <a:avLst/>
              <a:gdLst>
                <a:gd name="T0" fmla="*/ 9 w 19"/>
                <a:gd name="T1" fmla="*/ 27 h 27"/>
                <a:gd name="T2" fmla="*/ 0 w 19"/>
                <a:gd name="T3" fmla="*/ 14 h 27"/>
                <a:gd name="T4" fmla="*/ 3 w 19"/>
                <a:gd name="T5" fmla="*/ 3 h 27"/>
                <a:gd name="T6" fmla="*/ 10 w 19"/>
                <a:gd name="T7" fmla="*/ 0 h 27"/>
                <a:gd name="T8" fmla="*/ 19 w 19"/>
                <a:gd name="T9" fmla="*/ 13 h 27"/>
                <a:gd name="T10" fmla="*/ 17 w 19"/>
                <a:gd name="T11" fmla="*/ 24 h 27"/>
                <a:gd name="T12" fmla="*/ 9 w 19"/>
                <a:gd name="T13" fmla="*/ 27 h 27"/>
                <a:gd name="T14" fmla="*/ 9 w 19"/>
                <a:gd name="T15" fmla="*/ 4 h 27"/>
                <a:gd name="T16" fmla="*/ 6 w 19"/>
                <a:gd name="T17" fmla="*/ 14 h 27"/>
                <a:gd name="T18" fmla="*/ 9 w 19"/>
                <a:gd name="T19" fmla="*/ 23 h 27"/>
                <a:gd name="T20" fmla="*/ 13 w 19"/>
                <a:gd name="T21" fmla="*/ 14 h 27"/>
                <a:gd name="T22" fmla="*/ 9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9" y="27"/>
                  </a:moveTo>
                  <a:cubicBezTo>
                    <a:pt x="3" y="27"/>
                    <a:pt x="0" y="23"/>
                    <a:pt x="0" y="14"/>
                  </a:cubicBezTo>
                  <a:cubicBezTo>
                    <a:pt x="0" y="10"/>
                    <a:pt x="1" y="6"/>
                    <a:pt x="3" y="3"/>
                  </a:cubicBezTo>
                  <a:cubicBezTo>
                    <a:pt x="4" y="1"/>
                    <a:pt x="7" y="0"/>
                    <a:pt x="10" y="0"/>
                  </a:cubicBezTo>
                  <a:cubicBezTo>
                    <a:pt x="16" y="0"/>
                    <a:pt x="19" y="4"/>
                    <a:pt x="19" y="13"/>
                  </a:cubicBezTo>
                  <a:cubicBezTo>
                    <a:pt x="19" y="18"/>
                    <a:pt x="18" y="22"/>
                    <a:pt x="17" y="24"/>
                  </a:cubicBezTo>
                  <a:cubicBezTo>
                    <a:pt x="15" y="26"/>
                    <a:pt x="13" y="27"/>
                    <a:pt x="9" y="27"/>
                  </a:cubicBezTo>
                  <a:close/>
                  <a:moveTo>
                    <a:pt x="9" y="4"/>
                  </a:moveTo>
                  <a:cubicBezTo>
                    <a:pt x="7" y="4"/>
                    <a:pt x="6" y="8"/>
                    <a:pt x="6" y="14"/>
                  </a:cubicBezTo>
                  <a:cubicBezTo>
                    <a:pt x="6"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8" name="Freeform 33"/>
            <p:cNvSpPr>
              <a:spLocks noEditPoints="1"/>
            </p:cNvSpPr>
            <p:nvPr/>
          </p:nvSpPr>
          <p:spPr bwMode="auto">
            <a:xfrm>
              <a:off x="6564" y="3729"/>
              <a:ext cx="33" cy="47"/>
            </a:xfrm>
            <a:custGeom>
              <a:avLst/>
              <a:gdLst>
                <a:gd name="T0" fmla="*/ 10 w 20"/>
                <a:gd name="T1" fmla="*/ 28 h 28"/>
                <a:gd name="T2" fmla="*/ 0 w 20"/>
                <a:gd name="T3" fmla="*/ 14 h 28"/>
                <a:gd name="T4" fmla="*/ 3 w 20"/>
                <a:gd name="T5" fmla="*/ 3 h 28"/>
                <a:gd name="T6" fmla="*/ 10 w 20"/>
                <a:gd name="T7" fmla="*/ 0 h 28"/>
                <a:gd name="T8" fmla="*/ 20 w 20"/>
                <a:gd name="T9" fmla="*/ 13 h 28"/>
                <a:gd name="T10" fmla="*/ 17 w 20"/>
                <a:gd name="T11" fmla="*/ 24 h 28"/>
                <a:gd name="T12" fmla="*/ 10 w 20"/>
                <a:gd name="T13" fmla="*/ 28 h 28"/>
                <a:gd name="T14" fmla="*/ 10 w 20"/>
                <a:gd name="T15" fmla="*/ 5 h 28"/>
                <a:gd name="T16" fmla="*/ 7 w 20"/>
                <a:gd name="T17" fmla="*/ 14 h 28"/>
                <a:gd name="T18" fmla="*/ 10 w 20"/>
                <a:gd name="T19" fmla="*/ 23 h 28"/>
                <a:gd name="T20" fmla="*/ 14 w 20"/>
                <a:gd name="T21" fmla="*/ 14 h 28"/>
                <a:gd name="T22" fmla="*/ 10 w 20"/>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4" y="28"/>
                    <a:pt x="0" y="23"/>
                    <a:pt x="0" y="14"/>
                  </a:cubicBezTo>
                  <a:cubicBezTo>
                    <a:pt x="0" y="10"/>
                    <a:pt x="1" y="6"/>
                    <a:pt x="3" y="3"/>
                  </a:cubicBezTo>
                  <a:cubicBezTo>
                    <a:pt x="5" y="1"/>
                    <a:pt x="7" y="0"/>
                    <a:pt x="10" y="0"/>
                  </a:cubicBezTo>
                  <a:cubicBezTo>
                    <a:pt x="17" y="0"/>
                    <a:pt x="20" y="5"/>
                    <a:pt x="20" y="13"/>
                  </a:cubicBezTo>
                  <a:cubicBezTo>
                    <a:pt x="20" y="18"/>
                    <a:pt x="19" y="22"/>
                    <a:pt x="17" y="24"/>
                  </a:cubicBezTo>
                  <a:cubicBezTo>
                    <a:pt x="16" y="27"/>
                    <a:pt x="13" y="28"/>
                    <a:pt x="10" y="28"/>
                  </a:cubicBezTo>
                  <a:close/>
                  <a:moveTo>
                    <a:pt x="10" y="5"/>
                  </a:moveTo>
                  <a:cubicBezTo>
                    <a:pt x="8" y="5"/>
                    <a:pt x="7" y="8"/>
                    <a:pt x="7" y="14"/>
                  </a:cubicBezTo>
                  <a:cubicBezTo>
                    <a:pt x="7" y="20"/>
                    <a:pt x="8" y="23"/>
                    <a:pt x="10" y="23"/>
                  </a:cubicBezTo>
                  <a:cubicBezTo>
                    <a:pt x="12" y="23"/>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9" name="Freeform 34"/>
            <p:cNvSpPr>
              <a:spLocks/>
            </p:cNvSpPr>
            <p:nvPr/>
          </p:nvSpPr>
          <p:spPr bwMode="auto">
            <a:xfrm>
              <a:off x="6605" y="3729"/>
              <a:ext cx="21" cy="46"/>
            </a:xfrm>
            <a:custGeom>
              <a:avLst/>
              <a:gdLst>
                <a:gd name="T0" fmla="*/ 12 w 12"/>
                <a:gd name="T1" fmla="*/ 0 h 27"/>
                <a:gd name="T2" fmla="*/ 12 w 12"/>
                <a:gd name="T3" fmla="*/ 27 h 27"/>
                <a:gd name="T4" fmla="*/ 6 w 12"/>
                <a:gd name="T5" fmla="*/ 27 h 27"/>
                <a:gd name="T6" fmla="*/ 6 w 12"/>
                <a:gd name="T7" fmla="*/ 7 h 27"/>
                <a:gd name="T8" fmla="*/ 4 w 12"/>
                <a:gd name="T9" fmla="*/ 7 h 27"/>
                <a:gd name="T10" fmla="*/ 3 w 12"/>
                <a:gd name="T11" fmla="*/ 8 h 27"/>
                <a:gd name="T12" fmla="*/ 2 w 12"/>
                <a:gd name="T13" fmla="*/ 9 h 27"/>
                <a:gd name="T14" fmla="*/ 0 w 12"/>
                <a:gd name="T15" fmla="*/ 9 h 27"/>
                <a:gd name="T16" fmla="*/ 0 w 12"/>
                <a:gd name="T17" fmla="*/ 4 h 27"/>
                <a:gd name="T18" fmla="*/ 4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9" y="27"/>
                    <a:pt x="8" y="27"/>
                    <a:pt x="6" y="27"/>
                  </a:cubicBezTo>
                  <a:cubicBezTo>
                    <a:pt x="6" y="19"/>
                    <a:pt x="6" y="15"/>
                    <a:pt x="6" y="7"/>
                  </a:cubicBezTo>
                  <a:cubicBezTo>
                    <a:pt x="5" y="7"/>
                    <a:pt x="5" y="7"/>
                    <a:pt x="4" y="7"/>
                  </a:cubicBezTo>
                  <a:cubicBezTo>
                    <a:pt x="4" y="8"/>
                    <a:pt x="4" y="8"/>
                    <a:pt x="3" y="8"/>
                  </a:cubicBezTo>
                  <a:cubicBezTo>
                    <a:pt x="3" y="8"/>
                    <a:pt x="2" y="8"/>
                    <a:pt x="2" y="9"/>
                  </a:cubicBezTo>
                  <a:cubicBezTo>
                    <a:pt x="1" y="9"/>
                    <a:pt x="1" y="9"/>
                    <a:pt x="0" y="9"/>
                  </a:cubicBezTo>
                  <a:cubicBezTo>
                    <a:pt x="0" y="7"/>
                    <a:pt x="0" y="6"/>
                    <a:pt x="0" y="4"/>
                  </a:cubicBezTo>
                  <a:cubicBezTo>
                    <a:pt x="2" y="3"/>
                    <a:pt x="3" y="3"/>
                    <a:pt x="4"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0" name="Freeform 35"/>
            <p:cNvSpPr>
              <a:spLocks/>
            </p:cNvSpPr>
            <p:nvPr/>
          </p:nvSpPr>
          <p:spPr bwMode="auto">
            <a:xfrm>
              <a:off x="6641" y="3729"/>
              <a:ext cx="20" cy="46"/>
            </a:xfrm>
            <a:custGeom>
              <a:avLst/>
              <a:gdLst>
                <a:gd name="T0" fmla="*/ 12 w 12"/>
                <a:gd name="T1" fmla="*/ 0 h 27"/>
                <a:gd name="T2" fmla="*/ 12 w 12"/>
                <a:gd name="T3" fmla="*/ 27 h 27"/>
                <a:gd name="T4" fmla="*/ 6 w 12"/>
                <a:gd name="T5" fmla="*/ 27 h 27"/>
                <a:gd name="T6" fmla="*/ 6 w 12"/>
                <a:gd name="T7" fmla="*/ 7 h 27"/>
                <a:gd name="T8" fmla="*/ 5 w 12"/>
                <a:gd name="T9" fmla="*/ 7 h 27"/>
                <a:gd name="T10" fmla="*/ 4 w 12"/>
                <a:gd name="T11" fmla="*/ 8 h 27"/>
                <a:gd name="T12" fmla="*/ 2 w 12"/>
                <a:gd name="T13" fmla="*/ 9 h 27"/>
                <a:gd name="T14" fmla="*/ 0 w 12"/>
                <a:gd name="T15" fmla="*/ 9 h 27"/>
                <a:gd name="T16" fmla="*/ 0 w 12"/>
                <a:gd name="T17" fmla="*/ 4 h 27"/>
                <a:gd name="T18" fmla="*/ 5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6"/>
                    <a:pt x="12" y="27"/>
                  </a:cubicBezTo>
                  <a:cubicBezTo>
                    <a:pt x="10" y="27"/>
                    <a:pt x="8" y="27"/>
                    <a:pt x="6" y="27"/>
                  </a:cubicBezTo>
                  <a:cubicBezTo>
                    <a:pt x="6" y="19"/>
                    <a:pt x="6" y="15"/>
                    <a:pt x="6" y="7"/>
                  </a:cubicBezTo>
                  <a:cubicBezTo>
                    <a:pt x="6" y="7"/>
                    <a:pt x="6" y="7"/>
                    <a:pt x="5" y="7"/>
                  </a:cubicBezTo>
                  <a:cubicBezTo>
                    <a:pt x="5" y="8"/>
                    <a:pt x="4" y="8"/>
                    <a:pt x="4" y="8"/>
                  </a:cubicBezTo>
                  <a:cubicBezTo>
                    <a:pt x="3" y="8"/>
                    <a:pt x="3" y="8"/>
                    <a:pt x="2" y="9"/>
                  </a:cubicBezTo>
                  <a:cubicBezTo>
                    <a:pt x="2" y="9"/>
                    <a:pt x="1" y="9"/>
                    <a:pt x="0" y="9"/>
                  </a:cubicBezTo>
                  <a:cubicBezTo>
                    <a:pt x="0" y="7"/>
                    <a:pt x="0" y="6"/>
                    <a:pt x="0" y="4"/>
                  </a:cubicBezTo>
                  <a:cubicBezTo>
                    <a:pt x="2" y="3"/>
                    <a:pt x="4" y="3"/>
                    <a:pt x="5"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1" name="Freeform 36"/>
            <p:cNvSpPr>
              <a:spLocks noEditPoints="1"/>
            </p:cNvSpPr>
            <p:nvPr/>
          </p:nvSpPr>
          <p:spPr bwMode="auto">
            <a:xfrm>
              <a:off x="6674" y="3729"/>
              <a:ext cx="32" cy="47"/>
            </a:xfrm>
            <a:custGeom>
              <a:avLst/>
              <a:gdLst>
                <a:gd name="T0" fmla="*/ 9 w 19"/>
                <a:gd name="T1" fmla="*/ 28 h 28"/>
                <a:gd name="T2" fmla="*/ 0 w 19"/>
                <a:gd name="T3" fmla="*/ 14 h 28"/>
                <a:gd name="T4" fmla="*/ 2 w 19"/>
                <a:gd name="T5" fmla="*/ 3 h 28"/>
                <a:gd name="T6" fmla="*/ 10 w 19"/>
                <a:gd name="T7" fmla="*/ 0 h 28"/>
                <a:gd name="T8" fmla="*/ 19 w 19"/>
                <a:gd name="T9" fmla="*/ 14 h 28"/>
                <a:gd name="T10" fmla="*/ 17 w 19"/>
                <a:gd name="T11" fmla="*/ 24 h 28"/>
                <a:gd name="T12" fmla="*/ 9 w 19"/>
                <a:gd name="T13" fmla="*/ 28 h 28"/>
                <a:gd name="T14" fmla="*/ 9 w 19"/>
                <a:gd name="T15" fmla="*/ 5 h 28"/>
                <a:gd name="T16" fmla="*/ 6 w 19"/>
                <a:gd name="T17" fmla="*/ 14 h 28"/>
                <a:gd name="T18" fmla="*/ 9 w 19"/>
                <a:gd name="T19" fmla="*/ 23 h 28"/>
                <a:gd name="T20" fmla="*/ 13 w 19"/>
                <a:gd name="T21" fmla="*/ 14 h 28"/>
                <a:gd name="T22" fmla="*/ 9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0" y="6"/>
                    <a:pt x="2" y="3"/>
                  </a:cubicBezTo>
                  <a:cubicBezTo>
                    <a:pt x="4" y="1"/>
                    <a:pt x="7" y="0"/>
                    <a:pt x="10" y="0"/>
                  </a:cubicBezTo>
                  <a:cubicBezTo>
                    <a:pt x="16" y="0"/>
                    <a:pt x="19" y="5"/>
                    <a:pt x="19" y="14"/>
                  </a:cubicBezTo>
                  <a:cubicBezTo>
                    <a:pt x="19" y="19"/>
                    <a:pt x="18" y="22"/>
                    <a:pt x="17" y="24"/>
                  </a:cubicBezTo>
                  <a:cubicBezTo>
                    <a:pt x="14" y="27"/>
                    <a:pt x="12" y="28"/>
                    <a:pt x="9" y="28"/>
                  </a:cubicBezTo>
                  <a:close/>
                  <a:moveTo>
                    <a:pt x="9" y="5"/>
                  </a:moveTo>
                  <a:cubicBezTo>
                    <a:pt x="7" y="5"/>
                    <a:pt x="6" y="8"/>
                    <a:pt x="6" y="14"/>
                  </a:cubicBezTo>
                  <a:cubicBezTo>
                    <a:pt x="6" y="20"/>
                    <a:pt x="7" y="23"/>
                    <a:pt x="9" y="23"/>
                  </a:cubicBezTo>
                  <a:cubicBezTo>
                    <a:pt x="12" y="23"/>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2" name="Freeform 37"/>
            <p:cNvSpPr>
              <a:spLocks/>
            </p:cNvSpPr>
            <p:nvPr/>
          </p:nvSpPr>
          <p:spPr bwMode="auto">
            <a:xfrm>
              <a:off x="6714" y="3729"/>
              <a:ext cx="19" cy="47"/>
            </a:xfrm>
            <a:custGeom>
              <a:avLst/>
              <a:gdLst>
                <a:gd name="T0" fmla="*/ 11 w 11"/>
                <a:gd name="T1" fmla="*/ 0 h 28"/>
                <a:gd name="T2" fmla="*/ 11 w 11"/>
                <a:gd name="T3" fmla="*/ 28 h 28"/>
                <a:gd name="T4" fmla="*/ 6 w 11"/>
                <a:gd name="T5" fmla="*/ 28 h 28"/>
                <a:gd name="T6" fmla="*/ 6 w 11"/>
                <a:gd name="T7" fmla="*/ 7 h 28"/>
                <a:gd name="T8" fmla="*/ 5 w 11"/>
                <a:gd name="T9" fmla="*/ 7 h 28"/>
                <a:gd name="T10" fmla="*/ 3 w 11"/>
                <a:gd name="T11" fmla="*/ 8 h 28"/>
                <a:gd name="T12" fmla="*/ 1 w 11"/>
                <a:gd name="T13" fmla="*/ 9 h 28"/>
                <a:gd name="T14" fmla="*/ 0 w 11"/>
                <a:gd name="T15" fmla="*/ 9 h 28"/>
                <a:gd name="T16" fmla="*/ 0 w 11"/>
                <a:gd name="T17" fmla="*/ 4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1"/>
                    <a:pt x="11" y="17"/>
                    <a:pt x="11" y="28"/>
                  </a:cubicBezTo>
                  <a:cubicBezTo>
                    <a:pt x="9" y="28"/>
                    <a:pt x="8" y="28"/>
                    <a:pt x="6" y="28"/>
                  </a:cubicBezTo>
                  <a:cubicBezTo>
                    <a:pt x="6" y="19"/>
                    <a:pt x="6" y="15"/>
                    <a:pt x="6" y="7"/>
                  </a:cubicBezTo>
                  <a:cubicBezTo>
                    <a:pt x="5" y="7"/>
                    <a:pt x="5" y="7"/>
                    <a:pt x="5" y="7"/>
                  </a:cubicBezTo>
                  <a:cubicBezTo>
                    <a:pt x="4" y="8"/>
                    <a:pt x="3" y="8"/>
                    <a:pt x="3" y="8"/>
                  </a:cubicBezTo>
                  <a:cubicBezTo>
                    <a:pt x="2" y="8"/>
                    <a:pt x="2" y="9"/>
                    <a:pt x="1" y="9"/>
                  </a:cubicBezTo>
                  <a:cubicBezTo>
                    <a:pt x="1" y="9"/>
                    <a:pt x="0" y="9"/>
                    <a:pt x="0" y="9"/>
                  </a:cubicBezTo>
                  <a:cubicBezTo>
                    <a:pt x="0" y="7"/>
                    <a:pt x="0" y="6"/>
                    <a:pt x="0" y="4"/>
                  </a:cubicBezTo>
                  <a:cubicBezTo>
                    <a:pt x="1" y="4"/>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3" name="Freeform 38"/>
            <p:cNvSpPr>
              <a:spLocks/>
            </p:cNvSpPr>
            <p:nvPr/>
          </p:nvSpPr>
          <p:spPr bwMode="auto">
            <a:xfrm>
              <a:off x="6751" y="3729"/>
              <a:ext cx="18" cy="47"/>
            </a:xfrm>
            <a:custGeom>
              <a:avLst/>
              <a:gdLst>
                <a:gd name="T0" fmla="*/ 11 w 11"/>
                <a:gd name="T1" fmla="*/ 0 h 28"/>
                <a:gd name="T2" fmla="*/ 11 w 11"/>
                <a:gd name="T3" fmla="*/ 28 h 28"/>
                <a:gd name="T4" fmla="*/ 5 w 11"/>
                <a:gd name="T5" fmla="*/ 28 h 28"/>
                <a:gd name="T6" fmla="*/ 5 w 11"/>
                <a:gd name="T7" fmla="*/ 7 h 28"/>
                <a:gd name="T8" fmla="*/ 4 w 11"/>
                <a:gd name="T9" fmla="*/ 7 h 28"/>
                <a:gd name="T10" fmla="*/ 3 w 11"/>
                <a:gd name="T11" fmla="*/ 8 h 28"/>
                <a:gd name="T12" fmla="*/ 2 w 11"/>
                <a:gd name="T13" fmla="*/ 9 h 28"/>
                <a:gd name="T14" fmla="*/ 0 w 11"/>
                <a:gd name="T15" fmla="*/ 9 h 28"/>
                <a:gd name="T16" fmla="*/ 0 w 11"/>
                <a:gd name="T17" fmla="*/ 4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1"/>
                    <a:pt x="11" y="17"/>
                    <a:pt x="11" y="28"/>
                  </a:cubicBezTo>
                  <a:cubicBezTo>
                    <a:pt x="9" y="28"/>
                    <a:pt x="8" y="28"/>
                    <a:pt x="5" y="28"/>
                  </a:cubicBezTo>
                  <a:cubicBezTo>
                    <a:pt x="5" y="19"/>
                    <a:pt x="5" y="15"/>
                    <a:pt x="5" y="7"/>
                  </a:cubicBezTo>
                  <a:cubicBezTo>
                    <a:pt x="5" y="7"/>
                    <a:pt x="5" y="7"/>
                    <a:pt x="4" y="7"/>
                  </a:cubicBezTo>
                  <a:cubicBezTo>
                    <a:pt x="4" y="8"/>
                    <a:pt x="4" y="8"/>
                    <a:pt x="3" y="8"/>
                  </a:cubicBezTo>
                  <a:cubicBezTo>
                    <a:pt x="3" y="8"/>
                    <a:pt x="2" y="9"/>
                    <a:pt x="2" y="9"/>
                  </a:cubicBezTo>
                  <a:cubicBezTo>
                    <a:pt x="1" y="9"/>
                    <a:pt x="0" y="9"/>
                    <a:pt x="0" y="9"/>
                  </a:cubicBezTo>
                  <a:cubicBezTo>
                    <a:pt x="0" y="7"/>
                    <a:pt x="0" y="6"/>
                    <a:pt x="0" y="4"/>
                  </a:cubicBezTo>
                  <a:cubicBezTo>
                    <a:pt x="2" y="4"/>
                    <a:pt x="3" y="3"/>
                    <a:pt x="4" y="2"/>
                  </a:cubicBezTo>
                  <a:cubicBezTo>
                    <a:pt x="5"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4" name="Freeform 39"/>
            <p:cNvSpPr>
              <a:spLocks noEditPoints="1"/>
            </p:cNvSpPr>
            <p:nvPr/>
          </p:nvSpPr>
          <p:spPr bwMode="auto">
            <a:xfrm>
              <a:off x="6783" y="3729"/>
              <a:ext cx="32" cy="49"/>
            </a:xfrm>
            <a:custGeom>
              <a:avLst/>
              <a:gdLst>
                <a:gd name="T0" fmla="*/ 9 w 19"/>
                <a:gd name="T1" fmla="*/ 29 h 29"/>
                <a:gd name="T2" fmla="*/ 0 w 19"/>
                <a:gd name="T3" fmla="*/ 14 h 29"/>
                <a:gd name="T4" fmla="*/ 2 w 19"/>
                <a:gd name="T5" fmla="*/ 3 h 29"/>
                <a:gd name="T6" fmla="*/ 10 w 19"/>
                <a:gd name="T7" fmla="*/ 0 h 29"/>
                <a:gd name="T8" fmla="*/ 19 w 19"/>
                <a:gd name="T9" fmla="*/ 14 h 29"/>
                <a:gd name="T10" fmla="*/ 16 w 19"/>
                <a:gd name="T11" fmla="*/ 24 h 29"/>
                <a:gd name="T12" fmla="*/ 9 w 19"/>
                <a:gd name="T13" fmla="*/ 29 h 29"/>
                <a:gd name="T14" fmla="*/ 10 w 19"/>
                <a:gd name="T15" fmla="*/ 4 h 29"/>
                <a:gd name="T16" fmla="*/ 5 w 19"/>
                <a:gd name="T17" fmla="*/ 14 h 29"/>
                <a:gd name="T18" fmla="*/ 10 w 19"/>
                <a:gd name="T19" fmla="*/ 24 h 29"/>
                <a:gd name="T20" fmla="*/ 13 w 19"/>
                <a:gd name="T21" fmla="*/ 14 h 29"/>
                <a:gd name="T22" fmla="*/ 10 w 19"/>
                <a:gd name="T23"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4"/>
                  </a:cubicBezTo>
                  <a:cubicBezTo>
                    <a:pt x="0" y="10"/>
                    <a:pt x="1" y="6"/>
                    <a:pt x="2" y="3"/>
                  </a:cubicBezTo>
                  <a:cubicBezTo>
                    <a:pt x="4" y="1"/>
                    <a:pt x="7" y="0"/>
                    <a:pt x="10" y="0"/>
                  </a:cubicBezTo>
                  <a:cubicBezTo>
                    <a:pt x="16" y="0"/>
                    <a:pt x="19" y="4"/>
                    <a:pt x="19" y="14"/>
                  </a:cubicBezTo>
                  <a:cubicBezTo>
                    <a:pt x="19" y="19"/>
                    <a:pt x="18" y="22"/>
                    <a:pt x="16" y="24"/>
                  </a:cubicBezTo>
                  <a:cubicBezTo>
                    <a:pt x="15" y="27"/>
                    <a:pt x="12" y="29"/>
                    <a:pt x="9" y="29"/>
                  </a:cubicBezTo>
                  <a:close/>
                  <a:moveTo>
                    <a:pt x="10" y="4"/>
                  </a:moveTo>
                  <a:cubicBezTo>
                    <a:pt x="7" y="4"/>
                    <a:pt x="5" y="8"/>
                    <a:pt x="5" y="14"/>
                  </a:cubicBezTo>
                  <a:cubicBezTo>
                    <a:pt x="5" y="20"/>
                    <a:pt x="7" y="24"/>
                    <a:pt x="10" y="24"/>
                  </a:cubicBezTo>
                  <a:cubicBezTo>
                    <a:pt x="12" y="24"/>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5" name="Freeform 40"/>
            <p:cNvSpPr>
              <a:spLocks/>
            </p:cNvSpPr>
            <p:nvPr/>
          </p:nvSpPr>
          <p:spPr bwMode="auto">
            <a:xfrm>
              <a:off x="6353" y="3793"/>
              <a:ext cx="17" cy="45"/>
            </a:xfrm>
            <a:custGeom>
              <a:avLst/>
              <a:gdLst>
                <a:gd name="T0" fmla="*/ 10 w 10"/>
                <a:gd name="T1" fmla="*/ 0 h 27"/>
                <a:gd name="T2" fmla="*/ 10 w 10"/>
                <a:gd name="T3" fmla="*/ 27 h 27"/>
                <a:gd name="T4" fmla="*/ 5 w 10"/>
                <a:gd name="T5" fmla="*/ 27 h 27"/>
                <a:gd name="T6" fmla="*/ 5 w 10"/>
                <a:gd name="T7" fmla="*/ 6 h 27"/>
                <a:gd name="T8" fmla="*/ 4 w 10"/>
                <a:gd name="T9" fmla="*/ 7 h 27"/>
                <a:gd name="T10" fmla="*/ 2 w 10"/>
                <a:gd name="T11" fmla="*/ 8 h 27"/>
                <a:gd name="T12" fmla="*/ 1 w 10"/>
                <a:gd name="T13" fmla="*/ 8 h 27"/>
                <a:gd name="T14" fmla="*/ 0 w 10"/>
                <a:gd name="T15" fmla="*/ 8 h 27"/>
                <a:gd name="T16" fmla="*/ 0 w 10"/>
                <a:gd name="T17" fmla="*/ 4 h 27"/>
                <a:gd name="T18" fmla="*/ 4 w 10"/>
                <a:gd name="T19" fmla="*/ 2 h 27"/>
                <a:gd name="T20" fmla="*/ 7 w 10"/>
                <a:gd name="T21" fmla="*/ 0 h 27"/>
                <a:gd name="T22" fmla="*/ 10 w 10"/>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7">
                  <a:moveTo>
                    <a:pt x="10" y="0"/>
                  </a:moveTo>
                  <a:cubicBezTo>
                    <a:pt x="10" y="11"/>
                    <a:pt x="10" y="16"/>
                    <a:pt x="10" y="27"/>
                  </a:cubicBezTo>
                  <a:cubicBezTo>
                    <a:pt x="8" y="27"/>
                    <a:pt x="7" y="27"/>
                    <a:pt x="5" y="27"/>
                  </a:cubicBezTo>
                  <a:cubicBezTo>
                    <a:pt x="5" y="18"/>
                    <a:pt x="5" y="15"/>
                    <a:pt x="5" y="6"/>
                  </a:cubicBezTo>
                  <a:cubicBezTo>
                    <a:pt x="5" y="6"/>
                    <a:pt x="4" y="7"/>
                    <a:pt x="4" y="7"/>
                  </a:cubicBezTo>
                  <a:cubicBezTo>
                    <a:pt x="3" y="7"/>
                    <a:pt x="3" y="7"/>
                    <a:pt x="2" y="8"/>
                  </a:cubicBezTo>
                  <a:cubicBezTo>
                    <a:pt x="2" y="8"/>
                    <a:pt x="2" y="8"/>
                    <a:pt x="1" y="8"/>
                  </a:cubicBezTo>
                  <a:cubicBezTo>
                    <a:pt x="0" y="8"/>
                    <a:pt x="0" y="8"/>
                    <a:pt x="0" y="8"/>
                  </a:cubicBezTo>
                  <a:cubicBezTo>
                    <a:pt x="0" y="7"/>
                    <a:pt x="0" y="6"/>
                    <a:pt x="0" y="4"/>
                  </a:cubicBezTo>
                  <a:cubicBezTo>
                    <a:pt x="1" y="3"/>
                    <a:pt x="2" y="3"/>
                    <a:pt x="4" y="2"/>
                  </a:cubicBezTo>
                  <a:cubicBezTo>
                    <a:pt x="5" y="1"/>
                    <a:pt x="6" y="1"/>
                    <a:pt x="7" y="0"/>
                  </a:cubicBezTo>
                  <a:cubicBezTo>
                    <a:pt x="8" y="0"/>
                    <a:pt x="9" y="0"/>
                    <a:pt x="1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6" name="Freeform 41"/>
            <p:cNvSpPr>
              <a:spLocks noEditPoints="1"/>
            </p:cNvSpPr>
            <p:nvPr/>
          </p:nvSpPr>
          <p:spPr bwMode="auto">
            <a:xfrm>
              <a:off x="6383" y="3793"/>
              <a:ext cx="32" cy="45"/>
            </a:xfrm>
            <a:custGeom>
              <a:avLst/>
              <a:gdLst>
                <a:gd name="T0" fmla="*/ 10 w 19"/>
                <a:gd name="T1" fmla="*/ 27 h 27"/>
                <a:gd name="T2" fmla="*/ 0 w 19"/>
                <a:gd name="T3" fmla="*/ 14 h 27"/>
                <a:gd name="T4" fmla="*/ 3 w 19"/>
                <a:gd name="T5" fmla="*/ 4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6"/>
                    <a:pt x="3" y="4"/>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7"/>
                    <a:pt x="6" y="14"/>
                  </a:cubicBezTo>
                  <a:cubicBezTo>
                    <a:pt x="6" y="20"/>
                    <a:pt x="8" y="23"/>
                    <a:pt x="10" y="23"/>
                  </a:cubicBezTo>
                  <a:cubicBezTo>
                    <a:pt x="12" y="23"/>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7" name="Freeform 42"/>
            <p:cNvSpPr>
              <a:spLocks noEditPoints="1"/>
            </p:cNvSpPr>
            <p:nvPr/>
          </p:nvSpPr>
          <p:spPr bwMode="auto">
            <a:xfrm>
              <a:off x="6420" y="3793"/>
              <a:ext cx="32" cy="47"/>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4 h 28"/>
                <a:gd name="T12" fmla="*/ 9 w 19"/>
                <a:gd name="T13" fmla="*/ 28 h 28"/>
                <a:gd name="T14" fmla="*/ 10 w 19"/>
                <a:gd name="T15" fmla="*/ 4 h 28"/>
                <a:gd name="T16" fmla="*/ 6 w 19"/>
                <a:gd name="T17" fmla="*/ 14 h 28"/>
                <a:gd name="T18" fmla="*/ 10 w 19"/>
                <a:gd name="T19" fmla="*/ 23 h 28"/>
                <a:gd name="T20" fmla="*/ 13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6"/>
                    <a:pt x="2" y="4"/>
                  </a:cubicBezTo>
                  <a:cubicBezTo>
                    <a:pt x="4" y="1"/>
                    <a:pt x="6" y="0"/>
                    <a:pt x="10" y="0"/>
                  </a:cubicBezTo>
                  <a:cubicBezTo>
                    <a:pt x="16" y="0"/>
                    <a:pt x="19" y="5"/>
                    <a:pt x="19" y="14"/>
                  </a:cubicBezTo>
                  <a:cubicBezTo>
                    <a:pt x="19" y="18"/>
                    <a:pt x="18" y="21"/>
                    <a:pt x="16" y="24"/>
                  </a:cubicBezTo>
                  <a:cubicBezTo>
                    <a:pt x="15" y="27"/>
                    <a:pt x="12" y="28"/>
                    <a:pt x="9" y="28"/>
                  </a:cubicBezTo>
                  <a:close/>
                  <a:moveTo>
                    <a:pt x="10" y="4"/>
                  </a:moveTo>
                  <a:cubicBezTo>
                    <a:pt x="7" y="4"/>
                    <a:pt x="6" y="7"/>
                    <a:pt x="6" y="14"/>
                  </a:cubicBezTo>
                  <a:cubicBezTo>
                    <a:pt x="6" y="20"/>
                    <a:pt x="7" y="23"/>
                    <a:pt x="10" y="23"/>
                  </a:cubicBezTo>
                  <a:cubicBezTo>
                    <a:pt x="12" y="23"/>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8" name="Freeform 43"/>
            <p:cNvSpPr>
              <a:spLocks/>
            </p:cNvSpPr>
            <p:nvPr/>
          </p:nvSpPr>
          <p:spPr bwMode="auto">
            <a:xfrm>
              <a:off x="6460" y="3793"/>
              <a:ext cx="20" cy="47"/>
            </a:xfrm>
            <a:custGeom>
              <a:avLst/>
              <a:gdLst>
                <a:gd name="T0" fmla="*/ 12 w 12"/>
                <a:gd name="T1" fmla="*/ 0 h 28"/>
                <a:gd name="T2" fmla="*/ 12 w 12"/>
                <a:gd name="T3" fmla="*/ 28 h 28"/>
                <a:gd name="T4" fmla="*/ 6 w 12"/>
                <a:gd name="T5" fmla="*/ 27 h 28"/>
                <a:gd name="T6" fmla="*/ 6 w 12"/>
                <a:gd name="T7" fmla="*/ 7 h 28"/>
                <a:gd name="T8" fmla="*/ 5 w 12"/>
                <a:gd name="T9" fmla="*/ 7 h 28"/>
                <a:gd name="T10" fmla="*/ 3 w 12"/>
                <a:gd name="T11" fmla="*/ 8 h 28"/>
                <a:gd name="T12" fmla="*/ 2 w 12"/>
                <a:gd name="T13" fmla="*/ 8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6"/>
                    <a:pt x="12" y="28"/>
                  </a:cubicBezTo>
                  <a:cubicBezTo>
                    <a:pt x="9" y="28"/>
                    <a:pt x="8" y="28"/>
                    <a:pt x="6" y="27"/>
                  </a:cubicBezTo>
                  <a:cubicBezTo>
                    <a:pt x="6" y="19"/>
                    <a:pt x="6" y="15"/>
                    <a:pt x="6" y="7"/>
                  </a:cubicBezTo>
                  <a:cubicBezTo>
                    <a:pt x="5" y="7"/>
                    <a:pt x="5" y="7"/>
                    <a:pt x="5" y="7"/>
                  </a:cubicBezTo>
                  <a:cubicBezTo>
                    <a:pt x="4" y="8"/>
                    <a:pt x="4" y="8"/>
                    <a:pt x="3" y="8"/>
                  </a:cubicBezTo>
                  <a:cubicBezTo>
                    <a:pt x="3" y="8"/>
                    <a:pt x="2" y="8"/>
                    <a:pt x="2" y="8"/>
                  </a:cubicBezTo>
                  <a:cubicBezTo>
                    <a:pt x="1" y="9"/>
                    <a:pt x="1" y="9"/>
                    <a:pt x="0" y="9"/>
                  </a:cubicBezTo>
                  <a:cubicBezTo>
                    <a:pt x="0" y="7"/>
                    <a:pt x="0" y="6"/>
                    <a:pt x="0" y="4"/>
                  </a:cubicBezTo>
                  <a:cubicBezTo>
                    <a:pt x="2" y="4"/>
                    <a:pt x="3" y="3"/>
                    <a:pt x="4" y="2"/>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49" name="Freeform 44"/>
            <p:cNvSpPr>
              <a:spLocks noEditPoints="1"/>
            </p:cNvSpPr>
            <p:nvPr/>
          </p:nvSpPr>
          <p:spPr bwMode="auto">
            <a:xfrm>
              <a:off x="6492" y="3793"/>
              <a:ext cx="31" cy="47"/>
            </a:xfrm>
            <a:custGeom>
              <a:avLst/>
              <a:gdLst>
                <a:gd name="T0" fmla="*/ 10 w 19"/>
                <a:gd name="T1" fmla="*/ 28 h 28"/>
                <a:gd name="T2" fmla="*/ 0 w 19"/>
                <a:gd name="T3" fmla="*/ 15 h 28"/>
                <a:gd name="T4" fmla="*/ 3 w 19"/>
                <a:gd name="T5" fmla="*/ 4 h 28"/>
                <a:gd name="T6" fmla="*/ 10 w 19"/>
                <a:gd name="T7" fmla="*/ 0 h 28"/>
                <a:gd name="T8" fmla="*/ 19 w 19"/>
                <a:gd name="T9" fmla="*/ 14 h 28"/>
                <a:gd name="T10" fmla="*/ 17 w 19"/>
                <a:gd name="T11" fmla="*/ 25 h 28"/>
                <a:gd name="T12" fmla="*/ 10 w 19"/>
                <a:gd name="T13" fmla="*/ 28 h 28"/>
                <a:gd name="T14" fmla="*/ 10 w 19"/>
                <a:gd name="T15" fmla="*/ 5 h 28"/>
                <a:gd name="T16" fmla="*/ 6 w 19"/>
                <a:gd name="T17" fmla="*/ 15 h 28"/>
                <a:gd name="T18" fmla="*/ 10 w 19"/>
                <a:gd name="T19" fmla="*/ 24 h 28"/>
                <a:gd name="T20" fmla="*/ 14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8"/>
                    <a:pt x="0" y="24"/>
                    <a:pt x="0" y="15"/>
                  </a:cubicBezTo>
                  <a:cubicBezTo>
                    <a:pt x="0" y="10"/>
                    <a:pt x="1" y="6"/>
                    <a:pt x="3" y="4"/>
                  </a:cubicBezTo>
                  <a:cubicBezTo>
                    <a:pt x="4" y="2"/>
                    <a:pt x="7" y="0"/>
                    <a:pt x="10" y="0"/>
                  </a:cubicBezTo>
                  <a:cubicBezTo>
                    <a:pt x="16" y="1"/>
                    <a:pt x="19" y="5"/>
                    <a:pt x="19" y="14"/>
                  </a:cubicBezTo>
                  <a:cubicBezTo>
                    <a:pt x="19" y="19"/>
                    <a:pt x="18" y="22"/>
                    <a:pt x="17" y="25"/>
                  </a:cubicBezTo>
                  <a:cubicBezTo>
                    <a:pt x="15" y="27"/>
                    <a:pt x="13" y="28"/>
                    <a:pt x="10" y="28"/>
                  </a:cubicBezTo>
                  <a:close/>
                  <a:moveTo>
                    <a:pt x="10" y="5"/>
                  </a:moveTo>
                  <a:cubicBezTo>
                    <a:pt x="7" y="5"/>
                    <a:pt x="6" y="8"/>
                    <a:pt x="6" y="15"/>
                  </a:cubicBezTo>
                  <a:cubicBezTo>
                    <a:pt x="6" y="20"/>
                    <a:pt x="7" y="24"/>
                    <a:pt x="10" y="24"/>
                  </a:cubicBezTo>
                  <a:cubicBezTo>
                    <a:pt x="12" y="24"/>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0" name="Freeform 45"/>
            <p:cNvSpPr>
              <a:spLocks noEditPoints="1"/>
            </p:cNvSpPr>
            <p:nvPr/>
          </p:nvSpPr>
          <p:spPr bwMode="auto">
            <a:xfrm>
              <a:off x="6528" y="3793"/>
              <a:ext cx="32" cy="49"/>
            </a:xfrm>
            <a:custGeom>
              <a:avLst/>
              <a:gdLst>
                <a:gd name="T0" fmla="*/ 9 w 19"/>
                <a:gd name="T1" fmla="*/ 29 h 29"/>
                <a:gd name="T2" fmla="*/ 0 w 19"/>
                <a:gd name="T3" fmla="*/ 15 h 29"/>
                <a:gd name="T4" fmla="*/ 3 w 19"/>
                <a:gd name="T5" fmla="*/ 4 h 29"/>
                <a:gd name="T6" fmla="*/ 10 w 19"/>
                <a:gd name="T7" fmla="*/ 0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6"/>
                    <a:pt x="3" y="4"/>
                  </a:cubicBezTo>
                  <a:cubicBezTo>
                    <a:pt x="4" y="2"/>
                    <a:pt x="7" y="0"/>
                    <a:pt x="10" y="0"/>
                  </a:cubicBezTo>
                  <a:cubicBezTo>
                    <a:pt x="16" y="0"/>
                    <a:pt x="19" y="5"/>
                    <a:pt x="19" y="15"/>
                  </a:cubicBezTo>
                  <a:cubicBezTo>
                    <a:pt x="19" y="19"/>
                    <a:pt x="18" y="22"/>
                    <a:pt x="17" y="25"/>
                  </a:cubicBezTo>
                  <a:cubicBezTo>
                    <a:pt x="15" y="28"/>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1" name="Freeform 46"/>
            <p:cNvSpPr>
              <a:spLocks/>
            </p:cNvSpPr>
            <p:nvPr/>
          </p:nvSpPr>
          <p:spPr bwMode="auto">
            <a:xfrm>
              <a:off x="6569" y="3793"/>
              <a:ext cx="20" cy="49"/>
            </a:xfrm>
            <a:custGeom>
              <a:avLst/>
              <a:gdLst>
                <a:gd name="T0" fmla="*/ 12 w 12"/>
                <a:gd name="T1" fmla="*/ 0 h 29"/>
                <a:gd name="T2" fmla="*/ 12 w 12"/>
                <a:gd name="T3" fmla="*/ 29 h 29"/>
                <a:gd name="T4" fmla="*/ 6 w 12"/>
                <a:gd name="T5" fmla="*/ 29 h 29"/>
                <a:gd name="T6" fmla="*/ 6 w 12"/>
                <a:gd name="T7" fmla="*/ 7 h 29"/>
                <a:gd name="T8" fmla="*/ 5 w 12"/>
                <a:gd name="T9" fmla="*/ 8 h 29"/>
                <a:gd name="T10" fmla="*/ 3 w 12"/>
                <a:gd name="T11" fmla="*/ 9 h 29"/>
                <a:gd name="T12" fmla="*/ 2 w 12"/>
                <a:gd name="T13" fmla="*/ 9 h 29"/>
                <a:gd name="T14" fmla="*/ 0 w 12"/>
                <a:gd name="T15" fmla="*/ 9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10" y="29"/>
                    <a:pt x="9" y="29"/>
                    <a:pt x="6" y="29"/>
                  </a:cubicBezTo>
                  <a:cubicBezTo>
                    <a:pt x="6" y="20"/>
                    <a:pt x="6" y="16"/>
                    <a:pt x="6" y="7"/>
                  </a:cubicBezTo>
                  <a:cubicBezTo>
                    <a:pt x="5" y="7"/>
                    <a:pt x="5" y="8"/>
                    <a:pt x="5" y="8"/>
                  </a:cubicBezTo>
                  <a:cubicBezTo>
                    <a:pt x="4" y="8"/>
                    <a:pt x="4" y="8"/>
                    <a:pt x="3" y="9"/>
                  </a:cubicBezTo>
                  <a:cubicBezTo>
                    <a:pt x="3" y="9"/>
                    <a:pt x="2" y="9"/>
                    <a:pt x="2" y="9"/>
                  </a:cubicBezTo>
                  <a:cubicBezTo>
                    <a:pt x="1" y="9"/>
                    <a:pt x="1" y="9"/>
                    <a:pt x="0" y="9"/>
                  </a:cubicBezTo>
                  <a:cubicBezTo>
                    <a:pt x="0" y="7"/>
                    <a:pt x="0" y="6"/>
                    <a:pt x="0" y="5"/>
                  </a:cubicBezTo>
                  <a:cubicBezTo>
                    <a:pt x="2" y="4"/>
                    <a:pt x="3"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2" name="Freeform 47"/>
            <p:cNvSpPr>
              <a:spLocks/>
            </p:cNvSpPr>
            <p:nvPr/>
          </p:nvSpPr>
          <p:spPr bwMode="auto">
            <a:xfrm>
              <a:off x="6605" y="3793"/>
              <a:ext cx="21" cy="49"/>
            </a:xfrm>
            <a:custGeom>
              <a:avLst/>
              <a:gdLst>
                <a:gd name="T0" fmla="*/ 12 w 12"/>
                <a:gd name="T1" fmla="*/ 0 h 29"/>
                <a:gd name="T2" fmla="*/ 12 w 12"/>
                <a:gd name="T3" fmla="*/ 29 h 29"/>
                <a:gd name="T4" fmla="*/ 6 w 12"/>
                <a:gd name="T5" fmla="*/ 29 h 29"/>
                <a:gd name="T6" fmla="*/ 6 w 12"/>
                <a:gd name="T7" fmla="*/ 7 h 29"/>
                <a:gd name="T8" fmla="*/ 4 w 12"/>
                <a:gd name="T9" fmla="*/ 8 h 29"/>
                <a:gd name="T10" fmla="*/ 3 w 12"/>
                <a:gd name="T11" fmla="*/ 9 h 29"/>
                <a:gd name="T12" fmla="*/ 2 w 12"/>
                <a:gd name="T13" fmla="*/ 9 h 29"/>
                <a:gd name="T14" fmla="*/ 0 w 12"/>
                <a:gd name="T15" fmla="*/ 10 h 29"/>
                <a:gd name="T16" fmla="*/ 0 w 12"/>
                <a:gd name="T17" fmla="*/ 5 h 29"/>
                <a:gd name="T18" fmla="*/ 4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2"/>
                    <a:pt x="12" y="18"/>
                    <a:pt x="12" y="29"/>
                  </a:cubicBezTo>
                  <a:cubicBezTo>
                    <a:pt x="9" y="29"/>
                    <a:pt x="8" y="29"/>
                    <a:pt x="6" y="29"/>
                  </a:cubicBezTo>
                  <a:cubicBezTo>
                    <a:pt x="6" y="20"/>
                    <a:pt x="6" y="16"/>
                    <a:pt x="6" y="7"/>
                  </a:cubicBezTo>
                  <a:cubicBezTo>
                    <a:pt x="5" y="8"/>
                    <a:pt x="5" y="8"/>
                    <a:pt x="4" y="8"/>
                  </a:cubicBezTo>
                  <a:cubicBezTo>
                    <a:pt x="4" y="8"/>
                    <a:pt x="4" y="9"/>
                    <a:pt x="3" y="9"/>
                  </a:cubicBezTo>
                  <a:cubicBezTo>
                    <a:pt x="3" y="9"/>
                    <a:pt x="2" y="9"/>
                    <a:pt x="2" y="9"/>
                  </a:cubicBezTo>
                  <a:cubicBezTo>
                    <a:pt x="1" y="9"/>
                    <a:pt x="1" y="10"/>
                    <a:pt x="0" y="10"/>
                  </a:cubicBezTo>
                  <a:cubicBezTo>
                    <a:pt x="0" y="8"/>
                    <a:pt x="0" y="7"/>
                    <a:pt x="0" y="5"/>
                  </a:cubicBezTo>
                  <a:cubicBezTo>
                    <a:pt x="2" y="4"/>
                    <a:pt x="3" y="4"/>
                    <a:pt x="4" y="3"/>
                  </a:cubicBezTo>
                  <a:cubicBezTo>
                    <a:pt x="6" y="2"/>
                    <a:pt x="7" y="2"/>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3" name="Freeform 48"/>
            <p:cNvSpPr>
              <a:spLocks noEditPoints="1"/>
            </p:cNvSpPr>
            <p:nvPr/>
          </p:nvSpPr>
          <p:spPr bwMode="auto">
            <a:xfrm>
              <a:off x="6637" y="3795"/>
              <a:ext cx="32" cy="48"/>
            </a:xfrm>
            <a:custGeom>
              <a:avLst/>
              <a:gdLst>
                <a:gd name="T0" fmla="*/ 9 w 19"/>
                <a:gd name="T1" fmla="*/ 29 h 29"/>
                <a:gd name="T2" fmla="*/ 0 w 19"/>
                <a:gd name="T3" fmla="*/ 15 h 29"/>
                <a:gd name="T4" fmla="*/ 3 w 19"/>
                <a:gd name="T5" fmla="*/ 4 h 29"/>
                <a:gd name="T6" fmla="*/ 10 w 19"/>
                <a:gd name="T7" fmla="*/ 0 h 29"/>
                <a:gd name="T8" fmla="*/ 19 w 19"/>
                <a:gd name="T9" fmla="*/ 15 h 29"/>
                <a:gd name="T10" fmla="*/ 17 w 19"/>
                <a:gd name="T11" fmla="*/ 26 h 29"/>
                <a:gd name="T12" fmla="*/ 9 w 19"/>
                <a:gd name="T13" fmla="*/ 29 h 29"/>
                <a:gd name="T14" fmla="*/ 10 w 19"/>
                <a:gd name="T15" fmla="*/ 5 h 29"/>
                <a:gd name="T16" fmla="*/ 6 w 19"/>
                <a:gd name="T17" fmla="*/ 15 h 29"/>
                <a:gd name="T18" fmla="*/ 10 w 19"/>
                <a:gd name="T19" fmla="*/ 25 h 29"/>
                <a:gd name="T20" fmla="*/ 13 w 19"/>
                <a:gd name="T21" fmla="*/ 15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5"/>
                  </a:cubicBezTo>
                  <a:cubicBezTo>
                    <a:pt x="0" y="10"/>
                    <a:pt x="1" y="6"/>
                    <a:pt x="3" y="4"/>
                  </a:cubicBezTo>
                  <a:cubicBezTo>
                    <a:pt x="4" y="1"/>
                    <a:pt x="7" y="0"/>
                    <a:pt x="10" y="0"/>
                  </a:cubicBezTo>
                  <a:cubicBezTo>
                    <a:pt x="16" y="0"/>
                    <a:pt x="19" y="5"/>
                    <a:pt x="19" y="15"/>
                  </a:cubicBezTo>
                  <a:cubicBezTo>
                    <a:pt x="19" y="19"/>
                    <a:pt x="18" y="23"/>
                    <a:pt x="17" y="26"/>
                  </a:cubicBezTo>
                  <a:cubicBezTo>
                    <a:pt x="15" y="28"/>
                    <a:pt x="12" y="29"/>
                    <a:pt x="9" y="29"/>
                  </a:cubicBezTo>
                  <a:close/>
                  <a:moveTo>
                    <a:pt x="10" y="5"/>
                  </a:moveTo>
                  <a:cubicBezTo>
                    <a:pt x="7" y="5"/>
                    <a:pt x="6" y="8"/>
                    <a:pt x="6" y="15"/>
                  </a:cubicBezTo>
                  <a:cubicBezTo>
                    <a:pt x="6" y="21"/>
                    <a:pt x="7"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4" name="Freeform 49"/>
            <p:cNvSpPr>
              <a:spLocks/>
            </p:cNvSpPr>
            <p:nvPr/>
          </p:nvSpPr>
          <p:spPr bwMode="auto">
            <a:xfrm>
              <a:off x="6677" y="3795"/>
              <a:ext cx="20" cy="50"/>
            </a:xfrm>
            <a:custGeom>
              <a:avLst/>
              <a:gdLst>
                <a:gd name="T0" fmla="*/ 12 w 12"/>
                <a:gd name="T1" fmla="*/ 0 h 30"/>
                <a:gd name="T2" fmla="*/ 12 w 12"/>
                <a:gd name="T3" fmla="*/ 30 h 30"/>
                <a:gd name="T4" fmla="*/ 6 w 12"/>
                <a:gd name="T5" fmla="*/ 29 h 30"/>
                <a:gd name="T6" fmla="*/ 6 w 12"/>
                <a:gd name="T7" fmla="*/ 7 h 30"/>
                <a:gd name="T8" fmla="*/ 5 w 12"/>
                <a:gd name="T9" fmla="*/ 8 h 30"/>
                <a:gd name="T10" fmla="*/ 4 w 12"/>
                <a:gd name="T11" fmla="*/ 9 h 30"/>
                <a:gd name="T12" fmla="*/ 2 w 12"/>
                <a:gd name="T13" fmla="*/ 9 h 30"/>
                <a:gd name="T14" fmla="*/ 0 w 12"/>
                <a:gd name="T15" fmla="*/ 9 h 30"/>
                <a:gd name="T16" fmla="*/ 0 w 12"/>
                <a:gd name="T17" fmla="*/ 4 h 30"/>
                <a:gd name="T18" fmla="*/ 5 w 12"/>
                <a:gd name="T19" fmla="*/ 3 h 30"/>
                <a:gd name="T20" fmla="*/ 8 w 12"/>
                <a:gd name="T21" fmla="*/ 0 h 30"/>
                <a:gd name="T22" fmla="*/ 12 w 1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0"/>
                  </a:moveTo>
                  <a:cubicBezTo>
                    <a:pt x="12" y="11"/>
                    <a:pt x="12" y="18"/>
                    <a:pt x="12" y="30"/>
                  </a:cubicBezTo>
                  <a:cubicBezTo>
                    <a:pt x="9" y="30"/>
                    <a:pt x="8" y="29"/>
                    <a:pt x="6" y="29"/>
                  </a:cubicBezTo>
                  <a:cubicBezTo>
                    <a:pt x="6" y="20"/>
                    <a:pt x="6" y="16"/>
                    <a:pt x="6" y="7"/>
                  </a:cubicBezTo>
                  <a:cubicBezTo>
                    <a:pt x="6" y="7"/>
                    <a:pt x="5" y="8"/>
                    <a:pt x="5" y="8"/>
                  </a:cubicBezTo>
                  <a:cubicBezTo>
                    <a:pt x="5" y="8"/>
                    <a:pt x="4" y="8"/>
                    <a:pt x="4" y="9"/>
                  </a:cubicBezTo>
                  <a:cubicBezTo>
                    <a:pt x="3" y="9"/>
                    <a:pt x="2" y="9"/>
                    <a:pt x="2" y="9"/>
                  </a:cubicBezTo>
                  <a:cubicBezTo>
                    <a:pt x="1" y="9"/>
                    <a:pt x="1" y="9"/>
                    <a:pt x="0" y="9"/>
                  </a:cubicBezTo>
                  <a:cubicBezTo>
                    <a:pt x="0" y="7"/>
                    <a:pt x="0" y="6"/>
                    <a:pt x="0" y="4"/>
                  </a:cubicBezTo>
                  <a:cubicBezTo>
                    <a:pt x="2" y="4"/>
                    <a:pt x="3" y="3"/>
                    <a:pt x="5" y="3"/>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5" name="Freeform 50"/>
            <p:cNvSpPr>
              <a:spLocks noEditPoints="1"/>
            </p:cNvSpPr>
            <p:nvPr/>
          </p:nvSpPr>
          <p:spPr bwMode="auto">
            <a:xfrm>
              <a:off x="6709" y="3796"/>
              <a:ext cx="34" cy="51"/>
            </a:xfrm>
            <a:custGeom>
              <a:avLst/>
              <a:gdLst>
                <a:gd name="T0" fmla="*/ 10 w 20"/>
                <a:gd name="T1" fmla="*/ 30 h 30"/>
                <a:gd name="T2" fmla="*/ 0 w 20"/>
                <a:gd name="T3" fmla="*/ 15 h 30"/>
                <a:gd name="T4" fmla="*/ 3 w 20"/>
                <a:gd name="T5" fmla="*/ 3 h 30"/>
                <a:gd name="T6" fmla="*/ 10 w 20"/>
                <a:gd name="T7" fmla="*/ 0 h 30"/>
                <a:gd name="T8" fmla="*/ 20 w 20"/>
                <a:gd name="T9" fmla="*/ 14 h 30"/>
                <a:gd name="T10" fmla="*/ 17 w 20"/>
                <a:gd name="T11" fmla="*/ 26 h 30"/>
                <a:gd name="T12" fmla="*/ 10 w 20"/>
                <a:gd name="T13" fmla="*/ 30 h 30"/>
                <a:gd name="T14" fmla="*/ 10 w 20"/>
                <a:gd name="T15" fmla="*/ 4 h 30"/>
                <a:gd name="T16" fmla="*/ 7 w 20"/>
                <a:gd name="T17" fmla="*/ 15 h 30"/>
                <a:gd name="T18" fmla="*/ 10 w 20"/>
                <a:gd name="T19" fmla="*/ 25 h 30"/>
                <a:gd name="T20" fmla="*/ 13 w 20"/>
                <a:gd name="T21" fmla="*/ 15 h 30"/>
                <a:gd name="T22" fmla="*/ 10 w 20"/>
                <a:gd name="T2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3" y="30"/>
                    <a:pt x="0" y="25"/>
                    <a:pt x="0" y="15"/>
                  </a:cubicBezTo>
                  <a:cubicBezTo>
                    <a:pt x="0" y="10"/>
                    <a:pt x="1" y="6"/>
                    <a:pt x="3" y="3"/>
                  </a:cubicBezTo>
                  <a:cubicBezTo>
                    <a:pt x="5" y="1"/>
                    <a:pt x="7" y="0"/>
                    <a:pt x="10" y="0"/>
                  </a:cubicBezTo>
                  <a:cubicBezTo>
                    <a:pt x="17" y="0"/>
                    <a:pt x="20" y="4"/>
                    <a:pt x="20" y="14"/>
                  </a:cubicBezTo>
                  <a:cubicBezTo>
                    <a:pt x="20" y="20"/>
                    <a:pt x="19" y="23"/>
                    <a:pt x="17" y="26"/>
                  </a:cubicBezTo>
                  <a:cubicBezTo>
                    <a:pt x="16" y="28"/>
                    <a:pt x="13" y="30"/>
                    <a:pt x="10" y="30"/>
                  </a:cubicBezTo>
                  <a:close/>
                  <a:moveTo>
                    <a:pt x="10" y="4"/>
                  </a:moveTo>
                  <a:cubicBezTo>
                    <a:pt x="8" y="4"/>
                    <a:pt x="7" y="8"/>
                    <a:pt x="7" y="15"/>
                  </a:cubicBezTo>
                  <a:cubicBezTo>
                    <a:pt x="7" y="22"/>
                    <a:pt x="8" y="25"/>
                    <a:pt x="10" y="25"/>
                  </a:cubicBezTo>
                  <a:cubicBezTo>
                    <a:pt x="12" y="25"/>
                    <a:pt x="13" y="22"/>
                    <a:pt x="13" y="15"/>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6" name="Freeform 51"/>
            <p:cNvSpPr>
              <a:spLocks noEditPoints="1"/>
            </p:cNvSpPr>
            <p:nvPr/>
          </p:nvSpPr>
          <p:spPr bwMode="auto">
            <a:xfrm>
              <a:off x="6746" y="3796"/>
              <a:ext cx="32" cy="52"/>
            </a:xfrm>
            <a:custGeom>
              <a:avLst/>
              <a:gdLst>
                <a:gd name="T0" fmla="*/ 10 w 19"/>
                <a:gd name="T1" fmla="*/ 30 h 31"/>
                <a:gd name="T2" fmla="*/ 0 w 19"/>
                <a:gd name="T3" fmla="*/ 15 h 31"/>
                <a:gd name="T4" fmla="*/ 3 w 19"/>
                <a:gd name="T5" fmla="*/ 4 h 31"/>
                <a:gd name="T6" fmla="*/ 10 w 19"/>
                <a:gd name="T7" fmla="*/ 0 h 31"/>
                <a:gd name="T8" fmla="*/ 19 w 19"/>
                <a:gd name="T9" fmla="*/ 15 h 31"/>
                <a:gd name="T10" fmla="*/ 17 w 19"/>
                <a:gd name="T11" fmla="*/ 26 h 31"/>
                <a:gd name="T12" fmla="*/ 10 w 19"/>
                <a:gd name="T13" fmla="*/ 30 h 31"/>
                <a:gd name="T14" fmla="*/ 10 w 19"/>
                <a:gd name="T15" fmla="*/ 5 h 31"/>
                <a:gd name="T16" fmla="*/ 6 w 19"/>
                <a:gd name="T17" fmla="*/ 15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0"/>
                  </a:moveTo>
                  <a:cubicBezTo>
                    <a:pt x="3" y="30"/>
                    <a:pt x="0" y="25"/>
                    <a:pt x="0" y="15"/>
                  </a:cubicBezTo>
                  <a:cubicBezTo>
                    <a:pt x="0" y="10"/>
                    <a:pt x="1" y="6"/>
                    <a:pt x="3" y="4"/>
                  </a:cubicBezTo>
                  <a:cubicBezTo>
                    <a:pt x="4" y="1"/>
                    <a:pt x="7" y="0"/>
                    <a:pt x="10" y="0"/>
                  </a:cubicBezTo>
                  <a:cubicBezTo>
                    <a:pt x="16" y="0"/>
                    <a:pt x="19" y="5"/>
                    <a:pt x="19" y="15"/>
                  </a:cubicBezTo>
                  <a:cubicBezTo>
                    <a:pt x="19" y="20"/>
                    <a:pt x="19" y="24"/>
                    <a:pt x="17" y="26"/>
                  </a:cubicBezTo>
                  <a:cubicBezTo>
                    <a:pt x="15" y="29"/>
                    <a:pt x="13" y="31"/>
                    <a:pt x="10" y="30"/>
                  </a:cubicBezTo>
                  <a:close/>
                  <a:moveTo>
                    <a:pt x="10" y="5"/>
                  </a:moveTo>
                  <a:cubicBezTo>
                    <a:pt x="7" y="5"/>
                    <a:pt x="6" y="8"/>
                    <a:pt x="6" y="15"/>
                  </a:cubicBezTo>
                  <a:cubicBezTo>
                    <a:pt x="6" y="22"/>
                    <a:pt x="7" y="25"/>
                    <a:pt x="10" y="25"/>
                  </a:cubicBezTo>
                  <a:cubicBezTo>
                    <a:pt x="12" y="25"/>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7" name="Freeform 52"/>
            <p:cNvSpPr>
              <a:spLocks/>
            </p:cNvSpPr>
            <p:nvPr/>
          </p:nvSpPr>
          <p:spPr bwMode="auto">
            <a:xfrm>
              <a:off x="6786" y="3796"/>
              <a:ext cx="20" cy="51"/>
            </a:xfrm>
            <a:custGeom>
              <a:avLst/>
              <a:gdLst>
                <a:gd name="T0" fmla="*/ 12 w 12"/>
                <a:gd name="T1" fmla="*/ 0 h 30"/>
                <a:gd name="T2" fmla="*/ 12 w 12"/>
                <a:gd name="T3" fmla="*/ 30 h 30"/>
                <a:gd name="T4" fmla="*/ 6 w 12"/>
                <a:gd name="T5" fmla="*/ 30 h 30"/>
                <a:gd name="T6" fmla="*/ 6 w 12"/>
                <a:gd name="T7" fmla="*/ 7 h 30"/>
                <a:gd name="T8" fmla="*/ 5 w 12"/>
                <a:gd name="T9" fmla="*/ 8 h 30"/>
                <a:gd name="T10" fmla="*/ 4 w 12"/>
                <a:gd name="T11" fmla="*/ 9 h 30"/>
                <a:gd name="T12" fmla="*/ 2 w 12"/>
                <a:gd name="T13" fmla="*/ 9 h 30"/>
                <a:gd name="T14" fmla="*/ 0 w 12"/>
                <a:gd name="T15" fmla="*/ 10 h 30"/>
                <a:gd name="T16" fmla="*/ 0 w 12"/>
                <a:gd name="T17" fmla="*/ 4 h 30"/>
                <a:gd name="T18" fmla="*/ 5 w 12"/>
                <a:gd name="T19" fmla="*/ 2 h 30"/>
                <a:gd name="T20" fmla="*/ 8 w 12"/>
                <a:gd name="T21" fmla="*/ 0 h 30"/>
                <a:gd name="T22" fmla="*/ 12 w 1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0"/>
                  </a:moveTo>
                  <a:cubicBezTo>
                    <a:pt x="12" y="12"/>
                    <a:pt x="12" y="17"/>
                    <a:pt x="12" y="30"/>
                  </a:cubicBezTo>
                  <a:cubicBezTo>
                    <a:pt x="10" y="30"/>
                    <a:pt x="8" y="30"/>
                    <a:pt x="6" y="30"/>
                  </a:cubicBezTo>
                  <a:cubicBezTo>
                    <a:pt x="6" y="21"/>
                    <a:pt x="6" y="16"/>
                    <a:pt x="6" y="7"/>
                  </a:cubicBezTo>
                  <a:cubicBezTo>
                    <a:pt x="6" y="7"/>
                    <a:pt x="6" y="7"/>
                    <a:pt x="5" y="8"/>
                  </a:cubicBezTo>
                  <a:cubicBezTo>
                    <a:pt x="5" y="8"/>
                    <a:pt x="4" y="9"/>
                    <a:pt x="4" y="9"/>
                  </a:cubicBezTo>
                  <a:cubicBezTo>
                    <a:pt x="3" y="9"/>
                    <a:pt x="2" y="9"/>
                    <a:pt x="2" y="9"/>
                  </a:cubicBezTo>
                  <a:cubicBezTo>
                    <a:pt x="1" y="9"/>
                    <a:pt x="1" y="10"/>
                    <a:pt x="0" y="10"/>
                  </a:cubicBezTo>
                  <a:cubicBezTo>
                    <a:pt x="0" y="7"/>
                    <a:pt x="0" y="6"/>
                    <a:pt x="0" y="4"/>
                  </a:cubicBezTo>
                  <a:cubicBezTo>
                    <a:pt x="2" y="3"/>
                    <a:pt x="4" y="3"/>
                    <a:pt x="5"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8" name="Freeform 53"/>
            <p:cNvSpPr>
              <a:spLocks noEditPoints="1"/>
            </p:cNvSpPr>
            <p:nvPr/>
          </p:nvSpPr>
          <p:spPr bwMode="auto">
            <a:xfrm>
              <a:off x="6346" y="3857"/>
              <a:ext cx="34" cy="45"/>
            </a:xfrm>
            <a:custGeom>
              <a:avLst/>
              <a:gdLst>
                <a:gd name="T0" fmla="*/ 10 w 20"/>
                <a:gd name="T1" fmla="*/ 27 h 27"/>
                <a:gd name="T2" fmla="*/ 0 w 20"/>
                <a:gd name="T3" fmla="*/ 14 h 27"/>
                <a:gd name="T4" fmla="*/ 3 w 20"/>
                <a:gd name="T5" fmla="*/ 3 h 27"/>
                <a:gd name="T6" fmla="*/ 10 w 20"/>
                <a:gd name="T7" fmla="*/ 0 h 27"/>
                <a:gd name="T8" fmla="*/ 20 w 20"/>
                <a:gd name="T9" fmla="*/ 13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3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3" y="27"/>
                    <a:pt x="0" y="23"/>
                    <a:pt x="0" y="14"/>
                  </a:cubicBezTo>
                  <a:cubicBezTo>
                    <a:pt x="0" y="9"/>
                    <a:pt x="1" y="5"/>
                    <a:pt x="3" y="3"/>
                  </a:cubicBezTo>
                  <a:cubicBezTo>
                    <a:pt x="5" y="1"/>
                    <a:pt x="7" y="0"/>
                    <a:pt x="10" y="0"/>
                  </a:cubicBezTo>
                  <a:cubicBezTo>
                    <a:pt x="17" y="0"/>
                    <a:pt x="20" y="4"/>
                    <a:pt x="20" y="13"/>
                  </a:cubicBezTo>
                  <a:cubicBezTo>
                    <a:pt x="20" y="17"/>
                    <a:pt x="19" y="21"/>
                    <a:pt x="17" y="24"/>
                  </a:cubicBezTo>
                  <a:cubicBezTo>
                    <a:pt x="16" y="26"/>
                    <a:pt x="13" y="27"/>
                    <a:pt x="10" y="27"/>
                  </a:cubicBezTo>
                  <a:close/>
                  <a:moveTo>
                    <a:pt x="10" y="4"/>
                  </a:moveTo>
                  <a:cubicBezTo>
                    <a:pt x="8" y="4"/>
                    <a:pt x="7" y="7"/>
                    <a:pt x="7" y="14"/>
                  </a:cubicBezTo>
                  <a:cubicBezTo>
                    <a:pt x="7" y="20"/>
                    <a:pt x="8" y="23"/>
                    <a:pt x="10" y="23"/>
                  </a:cubicBezTo>
                  <a:cubicBezTo>
                    <a:pt x="12" y="23"/>
                    <a:pt x="14" y="20"/>
                    <a:pt x="14" y="13"/>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59" name="Freeform 54"/>
            <p:cNvSpPr>
              <a:spLocks noEditPoints="1"/>
            </p:cNvSpPr>
            <p:nvPr/>
          </p:nvSpPr>
          <p:spPr bwMode="auto">
            <a:xfrm>
              <a:off x="6383" y="3857"/>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6"/>
                    <a:pt x="3" y="3"/>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0" name="Freeform 55"/>
            <p:cNvSpPr>
              <a:spLocks noEditPoints="1"/>
            </p:cNvSpPr>
            <p:nvPr/>
          </p:nvSpPr>
          <p:spPr bwMode="auto">
            <a:xfrm>
              <a:off x="6420" y="3857"/>
              <a:ext cx="32" cy="46"/>
            </a:xfrm>
            <a:custGeom>
              <a:avLst/>
              <a:gdLst>
                <a:gd name="T0" fmla="*/ 9 w 19"/>
                <a:gd name="T1" fmla="*/ 28 h 28"/>
                <a:gd name="T2" fmla="*/ 0 w 19"/>
                <a:gd name="T3" fmla="*/ 14 h 28"/>
                <a:gd name="T4" fmla="*/ 2 w 19"/>
                <a:gd name="T5" fmla="*/ 4 h 28"/>
                <a:gd name="T6" fmla="*/ 10 w 19"/>
                <a:gd name="T7" fmla="*/ 0 h 28"/>
                <a:gd name="T8" fmla="*/ 19 w 19"/>
                <a:gd name="T9" fmla="*/ 14 h 28"/>
                <a:gd name="T10" fmla="*/ 16 w 19"/>
                <a:gd name="T11" fmla="*/ 25 h 28"/>
                <a:gd name="T12" fmla="*/ 9 w 19"/>
                <a:gd name="T13" fmla="*/ 28 h 28"/>
                <a:gd name="T14" fmla="*/ 10 w 19"/>
                <a:gd name="T15" fmla="*/ 5 h 28"/>
                <a:gd name="T16" fmla="*/ 6 w 19"/>
                <a:gd name="T17" fmla="*/ 14 h 28"/>
                <a:gd name="T18" fmla="*/ 10 w 19"/>
                <a:gd name="T19" fmla="*/ 23 h 28"/>
                <a:gd name="T20" fmla="*/ 13 w 19"/>
                <a:gd name="T21" fmla="*/ 14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10"/>
                    <a:pt x="1" y="6"/>
                    <a:pt x="2" y="4"/>
                  </a:cubicBezTo>
                  <a:cubicBezTo>
                    <a:pt x="4" y="1"/>
                    <a:pt x="6" y="0"/>
                    <a:pt x="10" y="0"/>
                  </a:cubicBezTo>
                  <a:cubicBezTo>
                    <a:pt x="16" y="0"/>
                    <a:pt x="19" y="5"/>
                    <a:pt x="19" y="14"/>
                  </a:cubicBezTo>
                  <a:cubicBezTo>
                    <a:pt x="19" y="19"/>
                    <a:pt x="18" y="22"/>
                    <a:pt x="16" y="25"/>
                  </a:cubicBezTo>
                  <a:cubicBezTo>
                    <a:pt x="15" y="27"/>
                    <a:pt x="12" y="28"/>
                    <a:pt x="9" y="28"/>
                  </a:cubicBezTo>
                  <a:close/>
                  <a:moveTo>
                    <a:pt x="10" y="5"/>
                  </a:moveTo>
                  <a:cubicBezTo>
                    <a:pt x="7" y="5"/>
                    <a:pt x="6" y="8"/>
                    <a:pt x="6" y="14"/>
                  </a:cubicBezTo>
                  <a:cubicBezTo>
                    <a:pt x="6" y="20"/>
                    <a:pt x="7" y="23"/>
                    <a:pt x="10" y="23"/>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1" name="Freeform 56"/>
            <p:cNvSpPr>
              <a:spLocks noEditPoints="1"/>
            </p:cNvSpPr>
            <p:nvPr/>
          </p:nvSpPr>
          <p:spPr bwMode="auto">
            <a:xfrm>
              <a:off x="6457" y="3858"/>
              <a:ext cx="31" cy="47"/>
            </a:xfrm>
            <a:custGeom>
              <a:avLst/>
              <a:gdLst>
                <a:gd name="T0" fmla="*/ 9 w 19"/>
                <a:gd name="T1" fmla="*/ 28 h 28"/>
                <a:gd name="T2" fmla="*/ 0 w 19"/>
                <a:gd name="T3" fmla="*/ 14 h 28"/>
                <a:gd name="T4" fmla="*/ 2 w 19"/>
                <a:gd name="T5" fmla="*/ 3 h 28"/>
                <a:gd name="T6" fmla="*/ 10 w 19"/>
                <a:gd name="T7" fmla="*/ 0 h 28"/>
                <a:gd name="T8" fmla="*/ 19 w 19"/>
                <a:gd name="T9" fmla="*/ 14 h 28"/>
                <a:gd name="T10" fmla="*/ 16 w 19"/>
                <a:gd name="T11" fmla="*/ 24 h 28"/>
                <a:gd name="T12" fmla="*/ 9 w 19"/>
                <a:gd name="T13" fmla="*/ 28 h 28"/>
                <a:gd name="T14" fmla="*/ 9 w 19"/>
                <a:gd name="T15" fmla="*/ 4 h 28"/>
                <a:gd name="T16" fmla="*/ 5 w 19"/>
                <a:gd name="T17" fmla="*/ 14 h 28"/>
                <a:gd name="T18" fmla="*/ 9 w 19"/>
                <a:gd name="T19" fmla="*/ 23 h 28"/>
                <a:gd name="T20" fmla="*/ 13 w 19"/>
                <a:gd name="T21" fmla="*/ 14 h 28"/>
                <a:gd name="T22" fmla="*/ 9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5"/>
                    <a:pt x="2" y="3"/>
                  </a:cubicBezTo>
                  <a:cubicBezTo>
                    <a:pt x="4" y="1"/>
                    <a:pt x="6" y="0"/>
                    <a:pt x="10" y="0"/>
                  </a:cubicBezTo>
                  <a:cubicBezTo>
                    <a:pt x="16" y="0"/>
                    <a:pt x="19" y="4"/>
                    <a:pt x="19" y="14"/>
                  </a:cubicBezTo>
                  <a:cubicBezTo>
                    <a:pt x="19" y="19"/>
                    <a:pt x="18" y="22"/>
                    <a:pt x="16" y="24"/>
                  </a:cubicBezTo>
                  <a:cubicBezTo>
                    <a:pt x="15" y="27"/>
                    <a:pt x="12" y="28"/>
                    <a:pt x="9" y="28"/>
                  </a:cubicBezTo>
                  <a:close/>
                  <a:moveTo>
                    <a:pt x="9" y="4"/>
                  </a:moveTo>
                  <a:cubicBezTo>
                    <a:pt x="7" y="4"/>
                    <a:pt x="5" y="8"/>
                    <a:pt x="5" y="14"/>
                  </a:cubicBezTo>
                  <a:cubicBezTo>
                    <a:pt x="5" y="20"/>
                    <a:pt x="7" y="23"/>
                    <a:pt x="9" y="23"/>
                  </a:cubicBezTo>
                  <a:cubicBezTo>
                    <a:pt x="12" y="23"/>
                    <a:pt x="13" y="20"/>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2" name="Freeform 57"/>
            <p:cNvSpPr>
              <a:spLocks/>
            </p:cNvSpPr>
            <p:nvPr/>
          </p:nvSpPr>
          <p:spPr bwMode="auto">
            <a:xfrm>
              <a:off x="6497" y="3858"/>
              <a:ext cx="18" cy="49"/>
            </a:xfrm>
            <a:custGeom>
              <a:avLst/>
              <a:gdLst>
                <a:gd name="T0" fmla="*/ 11 w 11"/>
                <a:gd name="T1" fmla="*/ 0 h 29"/>
                <a:gd name="T2" fmla="*/ 11 w 11"/>
                <a:gd name="T3" fmla="*/ 29 h 29"/>
                <a:gd name="T4" fmla="*/ 6 w 11"/>
                <a:gd name="T5" fmla="*/ 28 h 29"/>
                <a:gd name="T6" fmla="*/ 6 w 11"/>
                <a:gd name="T7" fmla="*/ 7 h 29"/>
                <a:gd name="T8" fmla="*/ 4 w 11"/>
                <a:gd name="T9" fmla="*/ 8 h 29"/>
                <a:gd name="T10" fmla="*/ 3 w 11"/>
                <a:gd name="T11" fmla="*/ 8 h 29"/>
                <a:gd name="T12" fmla="*/ 1 w 11"/>
                <a:gd name="T13" fmla="*/ 9 h 29"/>
                <a:gd name="T14" fmla="*/ 0 w 11"/>
                <a:gd name="T15" fmla="*/ 9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1"/>
                    <a:pt x="11" y="17"/>
                    <a:pt x="11" y="29"/>
                  </a:cubicBezTo>
                  <a:cubicBezTo>
                    <a:pt x="9" y="28"/>
                    <a:pt x="8" y="28"/>
                    <a:pt x="6" y="28"/>
                  </a:cubicBezTo>
                  <a:cubicBezTo>
                    <a:pt x="6" y="20"/>
                    <a:pt x="6" y="15"/>
                    <a:pt x="6" y="7"/>
                  </a:cubicBezTo>
                  <a:cubicBezTo>
                    <a:pt x="6" y="7"/>
                    <a:pt x="5" y="8"/>
                    <a:pt x="4" y="8"/>
                  </a:cubicBezTo>
                  <a:cubicBezTo>
                    <a:pt x="4" y="8"/>
                    <a:pt x="3" y="8"/>
                    <a:pt x="3" y="8"/>
                  </a:cubicBezTo>
                  <a:cubicBezTo>
                    <a:pt x="2" y="9"/>
                    <a:pt x="2" y="9"/>
                    <a:pt x="1" y="9"/>
                  </a:cubicBezTo>
                  <a:cubicBezTo>
                    <a:pt x="1" y="9"/>
                    <a:pt x="0" y="9"/>
                    <a:pt x="0" y="9"/>
                  </a:cubicBezTo>
                  <a:cubicBezTo>
                    <a:pt x="0" y="7"/>
                    <a:pt x="0" y="6"/>
                    <a:pt x="0" y="4"/>
                  </a:cubicBezTo>
                  <a:cubicBezTo>
                    <a:pt x="1" y="3"/>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3" name="Freeform 58"/>
            <p:cNvSpPr>
              <a:spLocks noEditPoints="1"/>
            </p:cNvSpPr>
            <p:nvPr/>
          </p:nvSpPr>
          <p:spPr bwMode="auto">
            <a:xfrm>
              <a:off x="6528" y="3860"/>
              <a:ext cx="32" cy="47"/>
            </a:xfrm>
            <a:custGeom>
              <a:avLst/>
              <a:gdLst>
                <a:gd name="T0" fmla="*/ 9 w 19"/>
                <a:gd name="T1" fmla="*/ 28 h 28"/>
                <a:gd name="T2" fmla="*/ 0 w 19"/>
                <a:gd name="T3" fmla="*/ 14 h 28"/>
                <a:gd name="T4" fmla="*/ 3 w 19"/>
                <a:gd name="T5" fmla="*/ 3 h 28"/>
                <a:gd name="T6" fmla="*/ 10 w 19"/>
                <a:gd name="T7" fmla="*/ 0 h 28"/>
                <a:gd name="T8" fmla="*/ 19 w 19"/>
                <a:gd name="T9" fmla="*/ 14 h 28"/>
                <a:gd name="T10" fmla="*/ 17 w 19"/>
                <a:gd name="T11" fmla="*/ 25 h 28"/>
                <a:gd name="T12" fmla="*/ 9 w 19"/>
                <a:gd name="T13" fmla="*/ 28 h 28"/>
                <a:gd name="T14" fmla="*/ 9 w 19"/>
                <a:gd name="T15" fmla="*/ 4 h 28"/>
                <a:gd name="T16" fmla="*/ 6 w 19"/>
                <a:gd name="T17" fmla="*/ 14 h 28"/>
                <a:gd name="T18" fmla="*/ 9 w 19"/>
                <a:gd name="T19" fmla="*/ 24 h 28"/>
                <a:gd name="T20" fmla="*/ 13 w 19"/>
                <a:gd name="T21" fmla="*/ 14 h 28"/>
                <a:gd name="T22" fmla="*/ 9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4"/>
                  </a:cubicBezTo>
                  <a:cubicBezTo>
                    <a:pt x="0" y="9"/>
                    <a:pt x="1" y="6"/>
                    <a:pt x="3" y="3"/>
                  </a:cubicBezTo>
                  <a:cubicBezTo>
                    <a:pt x="4" y="1"/>
                    <a:pt x="7" y="0"/>
                    <a:pt x="10" y="0"/>
                  </a:cubicBezTo>
                  <a:cubicBezTo>
                    <a:pt x="16" y="0"/>
                    <a:pt x="19" y="4"/>
                    <a:pt x="19" y="14"/>
                  </a:cubicBezTo>
                  <a:cubicBezTo>
                    <a:pt x="19" y="19"/>
                    <a:pt x="18" y="22"/>
                    <a:pt x="17" y="25"/>
                  </a:cubicBezTo>
                  <a:cubicBezTo>
                    <a:pt x="15" y="27"/>
                    <a:pt x="13" y="28"/>
                    <a:pt x="9" y="28"/>
                  </a:cubicBezTo>
                  <a:close/>
                  <a:moveTo>
                    <a:pt x="9" y="4"/>
                  </a:moveTo>
                  <a:cubicBezTo>
                    <a:pt x="7" y="4"/>
                    <a:pt x="6" y="8"/>
                    <a:pt x="6" y="14"/>
                  </a:cubicBezTo>
                  <a:cubicBezTo>
                    <a:pt x="6" y="21"/>
                    <a:pt x="7" y="24"/>
                    <a:pt x="9" y="24"/>
                  </a:cubicBezTo>
                  <a:cubicBezTo>
                    <a:pt x="12" y="24"/>
                    <a:pt x="13" y="21"/>
                    <a:pt x="13" y="14"/>
                  </a:cubicBezTo>
                  <a:cubicBezTo>
                    <a:pt x="13" y="8"/>
                    <a:pt x="12" y="4"/>
                    <a:pt x="9"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4" name="Freeform 59"/>
            <p:cNvSpPr>
              <a:spLocks noEditPoints="1"/>
            </p:cNvSpPr>
            <p:nvPr/>
          </p:nvSpPr>
          <p:spPr bwMode="auto">
            <a:xfrm>
              <a:off x="6564" y="3860"/>
              <a:ext cx="33" cy="50"/>
            </a:xfrm>
            <a:custGeom>
              <a:avLst/>
              <a:gdLst>
                <a:gd name="T0" fmla="*/ 10 w 20"/>
                <a:gd name="T1" fmla="*/ 29 h 30"/>
                <a:gd name="T2" fmla="*/ 0 w 20"/>
                <a:gd name="T3" fmla="*/ 15 h 30"/>
                <a:gd name="T4" fmla="*/ 3 w 20"/>
                <a:gd name="T5" fmla="*/ 4 h 30"/>
                <a:gd name="T6" fmla="*/ 10 w 20"/>
                <a:gd name="T7" fmla="*/ 0 h 30"/>
                <a:gd name="T8" fmla="*/ 20 w 20"/>
                <a:gd name="T9" fmla="*/ 15 h 30"/>
                <a:gd name="T10" fmla="*/ 17 w 20"/>
                <a:gd name="T11" fmla="*/ 26 h 30"/>
                <a:gd name="T12" fmla="*/ 10 w 20"/>
                <a:gd name="T13" fmla="*/ 29 h 30"/>
                <a:gd name="T14" fmla="*/ 10 w 20"/>
                <a:gd name="T15" fmla="*/ 5 h 30"/>
                <a:gd name="T16" fmla="*/ 7 w 20"/>
                <a:gd name="T17" fmla="*/ 15 h 30"/>
                <a:gd name="T18" fmla="*/ 10 w 20"/>
                <a:gd name="T19" fmla="*/ 24 h 30"/>
                <a:gd name="T20" fmla="*/ 14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29"/>
                  </a:moveTo>
                  <a:cubicBezTo>
                    <a:pt x="4" y="29"/>
                    <a:pt x="0" y="24"/>
                    <a:pt x="0" y="15"/>
                  </a:cubicBezTo>
                  <a:cubicBezTo>
                    <a:pt x="0" y="10"/>
                    <a:pt x="1" y="6"/>
                    <a:pt x="3" y="4"/>
                  </a:cubicBezTo>
                  <a:cubicBezTo>
                    <a:pt x="5" y="1"/>
                    <a:pt x="7" y="0"/>
                    <a:pt x="10" y="0"/>
                  </a:cubicBezTo>
                  <a:cubicBezTo>
                    <a:pt x="17" y="0"/>
                    <a:pt x="20" y="5"/>
                    <a:pt x="20" y="15"/>
                  </a:cubicBezTo>
                  <a:cubicBezTo>
                    <a:pt x="20" y="20"/>
                    <a:pt x="19" y="23"/>
                    <a:pt x="17" y="26"/>
                  </a:cubicBezTo>
                  <a:cubicBezTo>
                    <a:pt x="16" y="28"/>
                    <a:pt x="13" y="30"/>
                    <a:pt x="10" y="29"/>
                  </a:cubicBezTo>
                  <a:close/>
                  <a:moveTo>
                    <a:pt x="10" y="5"/>
                  </a:moveTo>
                  <a:cubicBezTo>
                    <a:pt x="8" y="5"/>
                    <a:pt x="7" y="8"/>
                    <a:pt x="7" y="15"/>
                  </a:cubicBezTo>
                  <a:cubicBezTo>
                    <a:pt x="7" y="21"/>
                    <a:pt x="8" y="24"/>
                    <a:pt x="10" y="24"/>
                  </a:cubicBezTo>
                  <a:cubicBezTo>
                    <a:pt x="12" y="25"/>
                    <a:pt x="14" y="21"/>
                    <a:pt x="14" y="15"/>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5" name="Freeform 60"/>
            <p:cNvSpPr>
              <a:spLocks/>
            </p:cNvSpPr>
            <p:nvPr/>
          </p:nvSpPr>
          <p:spPr bwMode="auto">
            <a:xfrm>
              <a:off x="6605" y="3862"/>
              <a:ext cx="21" cy="48"/>
            </a:xfrm>
            <a:custGeom>
              <a:avLst/>
              <a:gdLst>
                <a:gd name="T0" fmla="*/ 12 w 12"/>
                <a:gd name="T1" fmla="*/ 0 h 29"/>
                <a:gd name="T2" fmla="*/ 12 w 12"/>
                <a:gd name="T3" fmla="*/ 29 h 29"/>
                <a:gd name="T4" fmla="*/ 6 w 12"/>
                <a:gd name="T5" fmla="*/ 28 h 29"/>
                <a:gd name="T6" fmla="*/ 6 w 12"/>
                <a:gd name="T7" fmla="*/ 6 h 29"/>
                <a:gd name="T8" fmla="*/ 4 w 12"/>
                <a:gd name="T9" fmla="*/ 8 h 29"/>
                <a:gd name="T10" fmla="*/ 3 w 12"/>
                <a:gd name="T11" fmla="*/ 8 h 29"/>
                <a:gd name="T12" fmla="*/ 2 w 12"/>
                <a:gd name="T13" fmla="*/ 9 h 29"/>
                <a:gd name="T14" fmla="*/ 0 w 12"/>
                <a:gd name="T15" fmla="*/ 9 h 29"/>
                <a:gd name="T16" fmla="*/ 0 w 12"/>
                <a:gd name="T17" fmla="*/ 4 h 29"/>
                <a:gd name="T18" fmla="*/ 4 w 12"/>
                <a:gd name="T19" fmla="*/ 2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9" y="29"/>
                    <a:pt x="8" y="29"/>
                    <a:pt x="6" y="28"/>
                  </a:cubicBezTo>
                  <a:cubicBezTo>
                    <a:pt x="6" y="20"/>
                    <a:pt x="6" y="15"/>
                    <a:pt x="6" y="6"/>
                  </a:cubicBezTo>
                  <a:cubicBezTo>
                    <a:pt x="5" y="7"/>
                    <a:pt x="5" y="7"/>
                    <a:pt x="4" y="8"/>
                  </a:cubicBezTo>
                  <a:cubicBezTo>
                    <a:pt x="4" y="8"/>
                    <a:pt x="4" y="8"/>
                    <a:pt x="3" y="8"/>
                  </a:cubicBezTo>
                  <a:cubicBezTo>
                    <a:pt x="3" y="8"/>
                    <a:pt x="2" y="9"/>
                    <a:pt x="2" y="9"/>
                  </a:cubicBezTo>
                  <a:cubicBezTo>
                    <a:pt x="1" y="9"/>
                    <a:pt x="1" y="9"/>
                    <a:pt x="0" y="9"/>
                  </a:cubicBezTo>
                  <a:cubicBezTo>
                    <a:pt x="0" y="7"/>
                    <a:pt x="0" y="6"/>
                    <a:pt x="0" y="4"/>
                  </a:cubicBezTo>
                  <a:cubicBezTo>
                    <a:pt x="2" y="3"/>
                    <a:pt x="3" y="3"/>
                    <a:pt x="4" y="2"/>
                  </a:cubicBezTo>
                  <a:cubicBezTo>
                    <a:pt x="6" y="1"/>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6" name="Freeform 61"/>
            <p:cNvSpPr>
              <a:spLocks/>
            </p:cNvSpPr>
            <p:nvPr/>
          </p:nvSpPr>
          <p:spPr bwMode="auto">
            <a:xfrm>
              <a:off x="6641" y="3862"/>
              <a:ext cx="20" cy="50"/>
            </a:xfrm>
            <a:custGeom>
              <a:avLst/>
              <a:gdLst>
                <a:gd name="T0" fmla="*/ 12 w 12"/>
                <a:gd name="T1" fmla="*/ 1 h 30"/>
                <a:gd name="T2" fmla="*/ 12 w 12"/>
                <a:gd name="T3" fmla="*/ 30 h 30"/>
                <a:gd name="T4" fmla="*/ 6 w 12"/>
                <a:gd name="T5" fmla="*/ 30 h 30"/>
                <a:gd name="T6" fmla="*/ 6 w 12"/>
                <a:gd name="T7" fmla="*/ 8 h 30"/>
                <a:gd name="T8" fmla="*/ 5 w 12"/>
                <a:gd name="T9" fmla="*/ 9 h 30"/>
                <a:gd name="T10" fmla="*/ 4 w 12"/>
                <a:gd name="T11" fmla="*/ 9 h 30"/>
                <a:gd name="T12" fmla="*/ 2 w 12"/>
                <a:gd name="T13" fmla="*/ 10 h 30"/>
                <a:gd name="T14" fmla="*/ 0 w 12"/>
                <a:gd name="T15" fmla="*/ 10 h 30"/>
                <a:gd name="T16" fmla="*/ 0 w 12"/>
                <a:gd name="T17" fmla="*/ 4 h 30"/>
                <a:gd name="T18" fmla="*/ 5 w 12"/>
                <a:gd name="T19" fmla="*/ 3 h 30"/>
                <a:gd name="T20" fmla="*/ 8 w 12"/>
                <a:gd name="T21" fmla="*/ 0 h 30"/>
                <a:gd name="T22" fmla="*/ 12 w 12"/>
                <a:gd name="T2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1"/>
                  </a:moveTo>
                  <a:cubicBezTo>
                    <a:pt x="12" y="12"/>
                    <a:pt x="12" y="18"/>
                    <a:pt x="12" y="30"/>
                  </a:cubicBezTo>
                  <a:cubicBezTo>
                    <a:pt x="10" y="30"/>
                    <a:pt x="9" y="30"/>
                    <a:pt x="6" y="30"/>
                  </a:cubicBezTo>
                  <a:cubicBezTo>
                    <a:pt x="6" y="21"/>
                    <a:pt x="6" y="16"/>
                    <a:pt x="6" y="8"/>
                  </a:cubicBezTo>
                  <a:cubicBezTo>
                    <a:pt x="6" y="8"/>
                    <a:pt x="6" y="8"/>
                    <a:pt x="5" y="9"/>
                  </a:cubicBezTo>
                  <a:cubicBezTo>
                    <a:pt x="5" y="9"/>
                    <a:pt x="4" y="9"/>
                    <a:pt x="4" y="9"/>
                  </a:cubicBezTo>
                  <a:cubicBezTo>
                    <a:pt x="3" y="9"/>
                    <a:pt x="3" y="10"/>
                    <a:pt x="2" y="10"/>
                  </a:cubicBezTo>
                  <a:cubicBezTo>
                    <a:pt x="2" y="10"/>
                    <a:pt x="1" y="10"/>
                    <a:pt x="0" y="10"/>
                  </a:cubicBezTo>
                  <a:cubicBezTo>
                    <a:pt x="0" y="8"/>
                    <a:pt x="0" y="7"/>
                    <a:pt x="0" y="4"/>
                  </a:cubicBezTo>
                  <a:cubicBezTo>
                    <a:pt x="2" y="4"/>
                    <a:pt x="4" y="3"/>
                    <a:pt x="5" y="3"/>
                  </a:cubicBezTo>
                  <a:cubicBezTo>
                    <a:pt x="6" y="2"/>
                    <a:pt x="7" y="1"/>
                    <a:pt x="8" y="0"/>
                  </a:cubicBezTo>
                  <a:cubicBezTo>
                    <a:pt x="10" y="1"/>
                    <a:pt x="10" y="1"/>
                    <a:pt x="12" y="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7" name="Freeform 62"/>
            <p:cNvSpPr>
              <a:spLocks noEditPoints="1"/>
            </p:cNvSpPr>
            <p:nvPr/>
          </p:nvSpPr>
          <p:spPr bwMode="auto">
            <a:xfrm>
              <a:off x="6674" y="3863"/>
              <a:ext cx="32" cy="52"/>
            </a:xfrm>
            <a:custGeom>
              <a:avLst/>
              <a:gdLst>
                <a:gd name="T0" fmla="*/ 9 w 19"/>
                <a:gd name="T1" fmla="*/ 31 h 31"/>
                <a:gd name="T2" fmla="*/ 0 w 19"/>
                <a:gd name="T3" fmla="*/ 15 h 31"/>
                <a:gd name="T4" fmla="*/ 2 w 19"/>
                <a:gd name="T5" fmla="*/ 4 h 31"/>
                <a:gd name="T6" fmla="*/ 10 w 19"/>
                <a:gd name="T7" fmla="*/ 0 h 31"/>
                <a:gd name="T8" fmla="*/ 19 w 19"/>
                <a:gd name="T9" fmla="*/ 16 h 31"/>
                <a:gd name="T10" fmla="*/ 17 w 19"/>
                <a:gd name="T11" fmla="*/ 27 h 31"/>
                <a:gd name="T12" fmla="*/ 9 w 19"/>
                <a:gd name="T13" fmla="*/ 31 h 31"/>
                <a:gd name="T14" fmla="*/ 9 w 19"/>
                <a:gd name="T15" fmla="*/ 5 h 31"/>
                <a:gd name="T16" fmla="*/ 6 w 19"/>
                <a:gd name="T17" fmla="*/ 16 h 31"/>
                <a:gd name="T18" fmla="*/ 9 w 19"/>
                <a:gd name="T19" fmla="*/ 26 h 31"/>
                <a:gd name="T20" fmla="*/ 13 w 19"/>
                <a:gd name="T21" fmla="*/ 16 h 31"/>
                <a:gd name="T22" fmla="*/ 9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1"/>
                  </a:moveTo>
                  <a:cubicBezTo>
                    <a:pt x="3" y="31"/>
                    <a:pt x="0" y="25"/>
                    <a:pt x="0" y="15"/>
                  </a:cubicBezTo>
                  <a:cubicBezTo>
                    <a:pt x="0" y="11"/>
                    <a:pt x="0" y="7"/>
                    <a:pt x="2" y="4"/>
                  </a:cubicBezTo>
                  <a:cubicBezTo>
                    <a:pt x="4" y="1"/>
                    <a:pt x="7" y="0"/>
                    <a:pt x="10" y="0"/>
                  </a:cubicBezTo>
                  <a:cubicBezTo>
                    <a:pt x="16" y="1"/>
                    <a:pt x="19" y="6"/>
                    <a:pt x="19" y="16"/>
                  </a:cubicBezTo>
                  <a:cubicBezTo>
                    <a:pt x="19" y="21"/>
                    <a:pt x="18" y="25"/>
                    <a:pt x="17" y="27"/>
                  </a:cubicBezTo>
                  <a:cubicBezTo>
                    <a:pt x="14" y="30"/>
                    <a:pt x="12" y="31"/>
                    <a:pt x="9" y="31"/>
                  </a:cubicBezTo>
                  <a:close/>
                  <a:moveTo>
                    <a:pt x="9" y="5"/>
                  </a:moveTo>
                  <a:cubicBezTo>
                    <a:pt x="7" y="5"/>
                    <a:pt x="6" y="9"/>
                    <a:pt x="6" y="16"/>
                  </a:cubicBezTo>
                  <a:cubicBezTo>
                    <a:pt x="6" y="22"/>
                    <a:pt x="7" y="26"/>
                    <a:pt x="9" y="26"/>
                  </a:cubicBezTo>
                  <a:cubicBezTo>
                    <a:pt x="12" y="26"/>
                    <a:pt x="13" y="23"/>
                    <a:pt x="13" y="16"/>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8" name="Freeform 63"/>
            <p:cNvSpPr>
              <a:spLocks/>
            </p:cNvSpPr>
            <p:nvPr/>
          </p:nvSpPr>
          <p:spPr bwMode="auto">
            <a:xfrm>
              <a:off x="6714" y="3867"/>
              <a:ext cx="19" cy="50"/>
            </a:xfrm>
            <a:custGeom>
              <a:avLst/>
              <a:gdLst>
                <a:gd name="T0" fmla="*/ 11 w 11"/>
                <a:gd name="T1" fmla="*/ 0 h 30"/>
                <a:gd name="T2" fmla="*/ 11 w 11"/>
                <a:gd name="T3" fmla="*/ 30 h 30"/>
                <a:gd name="T4" fmla="*/ 6 w 11"/>
                <a:gd name="T5" fmla="*/ 30 h 30"/>
                <a:gd name="T6" fmla="*/ 6 w 11"/>
                <a:gd name="T7" fmla="*/ 7 h 30"/>
                <a:gd name="T8" fmla="*/ 5 w 11"/>
                <a:gd name="T9" fmla="*/ 7 h 30"/>
                <a:gd name="T10" fmla="*/ 3 w 11"/>
                <a:gd name="T11" fmla="*/ 8 h 30"/>
                <a:gd name="T12" fmla="*/ 1 w 11"/>
                <a:gd name="T13" fmla="*/ 9 h 30"/>
                <a:gd name="T14" fmla="*/ 0 w 11"/>
                <a:gd name="T15" fmla="*/ 9 h 30"/>
                <a:gd name="T16" fmla="*/ 0 w 11"/>
                <a:gd name="T17" fmla="*/ 4 h 30"/>
                <a:gd name="T18" fmla="*/ 4 w 11"/>
                <a:gd name="T19" fmla="*/ 2 h 30"/>
                <a:gd name="T20" fmla="*/ 8 w 11"/>
                <a:gd name="T21" fmla="*/ 0 h 30"/>
                <a:gd name="T22" fmla="*/ 11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11" y="0"/>
                  </a:moveTo>
                  <a:cubicBezTo>
                    <a:pt x="11" y="12"/>
                    <a:pt x="11" y="18"/>
                    <a:pt x="11" y="30"/>
                  </a:cubicBezTo>
                  <a:cubicBezTo>
                    <a:pt x="9" y="30"/>
                    <a:pt x="8" y="30"/>
                    <a:pt x="6" y="30"/>
                  </a:cubicBezTo>
                  <a:cubicBezTo>
                    <a:pt x="6" y="20"/>
                    <a:pt x="6" y="16"/>
                    <a:pt x="6" y="7"/>
                  </a:cubicBezTo>
                  <a:cubicBezTo>
                    <a:pt x="5" y="7"/>
                    <a:pt x="5" y="7"/>
                    <a:pt x="5" y="7"/>
                  </a:cubicBezTo>
                  <a:cubicBezTo>
                    <a:pt x="4" y="8"/>
                    <a:pt x="3" y="8"/>
                    <a:pt x="3" y="8"/>
                  </a:cubicBezTo>
                  <a:cubicBezTo>
                    <a:pt x="2" y="8"/>
                    <a:pt x="2" y="8"/>
                    <a:pt x="1" y="9"/>
                  </a:cubicBezTo>
                  <a:cubicBezTo>
                    <a:pt x="1" y="9"/>
                    <a:pt x="0" y="9"/>
                    <a:pt x="0" y="9"/>
                  </a:cubicBezTo>
                  <a:cubicBezTo>
                    <a:pt x="0" y="7"/>
                    <a:pt x="0" y="6"/>
                    <a:pt x="0" y="4"/>
                  </a:cubicBezTo>
                  <a:cubicBezTo>
                    <a:pt x="1" y="3"/>
                    <a:pt x="3" y="3"/>
                    <a:pt x="4" y="2"/>
                  </a:cubicBezTo>
                  <a:cubicBezTo>
                    <a:pt x="6" y="1"/>
                    <a:pt x="7" y="0"/>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9" name="Freeform 64"/>
            <p:cNvSpPr>
              <a:spLocks/>
            </p:cNvSpPr>
            <p:nvPr/>
          </p:nvSpPr>
          <p:spPr bwMode="auto">
            <a:xfrm>
              <a:off x="6751" y="3867"/>
              <a:ext cx="18" cy="51"/>
            </a:xfrm>
            <a:custGeom>
              <a:avLst/>
              <a:gdLst>
                <a:gd name="T0" fmla="*/ 11 w 11"/>
                <a:gd name="T1" fmla="*/ 0 h 31"/>
                <a:gd name="T2" fmla="*/ 11 w 11"/>
                <a:gd name="T3" fmla="*/ 31 h 31"/>
                <a:gd name="T4" fmla="*/ 5 w 11"/>
                <a:gd name="T5" fmla="*/ 31 h 31"/>
                <a:gd name="T6" fmla="*/ 5 w 11"/>
                <a:gd name="T7" fmla="*/ 7 h 31"/>
                <a:gd name="T8" fmla="*/ 4 w 11"/>
                <a:gd name="T9" fmla="*/ 8 h 31"/>
                <a:gd name="T10" fmla="*/ 3 w 11"/>
                <a:gd name="T11" fmla="*/ 9 h 31"/>
                <a:gd name="T12" fmla="*/ 2 w 11"/>
                <a:gd name="T13" fmla="*/ 9 h 31"/>
                <a:gd name="T14" fmla="*/ 0 w 11"/>
                <a:gd name="T15" fmla="*/ 10 h 31"/>
                <a:gd name="T16" fmla="*/ 0 w 11"/>
                <a:gd name="T17" fmla="*/ 4 h 31"/>
                <a:gd name="T18" fmla="*/ 4 w 11"/>
                <a:gd name="T19" fmla="*/ 3 h 31"/>
                <a:gd name="T20" fmla="*/ 8 w 11"/>
                <a:gd name="T21" fmla="*/ 0 h 31"/>
                <a:gd name="T22" fmla="*/ 11 w 11"/>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1">
                  <a:moveTo>
                    <a:pt x="11" y="0"/>
                  </a:moveTo>
                  <a:cubicBezTo>
                    <a:pt x="11" y="12"/>
                    <a:pt x="11" y="18"/>
                    <a:pt x="11" y="31"/>
                  </a:cubicBezTo>
                  <a:cubicBezTo>
                    <a:pt x="9" y="31"/>
                    <a:pt x="8" y="31"/>
                    <a:pt x="5" y="31"/>
                  </a:cubicBezTo>
                  <a:cubicBezTo>
                    <a:pt x="5" y="21"/>
                    <a:pt x="5" y="17"/>
                    <a:pt x="5" y="7"/>
                  </a:cubicBezTo>
                  <a:cubicBezTo>
                    <a:pt x="5" y="8"/>
                    <a:pt x="5" y="8"/>
                    <a:pt x="4" y="8"/>
                  </a:cubicBezTo>
                  <a:cubicBezTo>
                    <a:pt x="4" y="8"/>
                    <a:pt x="4" y="9"/>
                    <a:pt x="3" y="9"/>
                  </a:cubicBezTo>
                  <a:cubicBezTo>
                    <a:pt x="3" y="9"/>
                    <a:pt x="2" y="9"/>
                    <a:pt x="2" y="9"/>
                  </a:cubicBezTo>
                  <a:cubicBezTo>
                    <a:pt x="1" y="9"/>
                    <a:pt x="0" y="10"/>
                    <a:pt x="0" y="10"/>
                  </a:cubicBezTo>
                  <a:cubicBezTo>
                    <a:pt x="0" y="7"/>
                    <a:pt x="0" y="6"/>
                    <a:pt x="0" y="4"/>
                  </a:cubicBezTo>
                  <a:cubicBezTo>
                    <a:pt x="2" y="4"/>
                    <a:pt x="3" y="3"/>
                    <a:pt x="4" y="3"/>
                  </a:cubicBezTo>
                  <a:cubicBezTo>
                    <a:pt x="5"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0" name="Freeform 65"/>
            <p:cNvSpPr>
              <a:spLocks noEditPoints="1"/>
            </p:cNvSpPr>
            <p:nvPr/>
          </p:nvSpPr>
          <p:spPr bwMode="auto">
            <a:xfrm>
              <a:off x="6783" y="3867"/>
              <a:ext cx="32" cy="53"/>
            </a:xfrm>
            <a:custGeom>
              <a:avLst/>
              <a:gdLst>
                <a:gd name="T0" fmla="*/ 9 w 19"/>
                <a:gd name="T1" fmla="*/ 32 h 32"/>
                <a:gd name="T2" fmla="*/ 0 w 19"/>
                <a:gd name="T3" fmla="*/ 16 h 32"/>
                <a:gd name="T4" fmla="*/ 2 w 19"/>
                <a:gd name="T5" fmla="*/ 4 h 32"/>
                <a:gd name="T6" fmla="*/ 10 w 19"/>
                <a:gd name="T7" fmla="*/ 0 h 32"/>
                <a:gd name="T8" fmla="*/ 19 w 19"/>
                <a:gd name="T9" fmla="*/ 16 h 32"/>
                <a:gd name="T10" fmla="*/ 16 w 19"/>
                <a:gd name="T11" fmla="*/ 27 h 32"/>
                <a:gd name="T12" fmla="*/ 9 w 19"/>
                <a:gd name="T13" fmla="*/ 32 h 32"/>
                <a:gd name="T14" fmla="*/ 10 w 19"/>
                <a:gd name="T15" fmla="*/ 5 h 32"/>
                <a:gd name="T16" fmla="*/ 5 w 19"/>
                <a:gd name="T17" fmla="*/ 16 h 32"/>
                <a:gd name="T18" fmla="*/ 10 w 19"/>
                <a:gd name="T19" fmla="*/ 26 h 32"/>
                <a:gd name="T20" fmla="*/ 13 w 19"/>
                <a:gd name="T21" fmla="*/ 16 h 32"/>
                <a:gd name="T22" fmla="*/ 10 w 19"/>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2">
                  <a:moveTo>
                    <a:pt x="9" y="32"/>
                  </a:moveTo>
                  <a:cubicBezTo>
                    <a:pt x="3" y="32"/>
                    <a:pt x="0" y="26"/>
                    <a:pt x="0" y="16"/>
                  </a:cubicBezTo>
                  <a:cubicBezTo>
                    <a:pt x="0" y="11"/>
                    <a:pt x="1" y="7"/>
                    <a:pt x="2" y="4"/>
                  </a:cubicBezTo>
                  <a:cubicBezTo>
                    <a:pt x="4" y="2"/>
                    <a:pt x="7" y="0"/>
                    <a:pt x="10" y="0"/>
                  </a:cubicBezTo>
                  <a:cubicBezTo>
                    <a:pt x="16" y="0"/>
                    <a:pt x="19" y="6"/>
                    <a:pt x="19" y="16"/>
                  </a:cubicBezTo>
                  <a:cubicBezTo>
                    <a:pt x="19" y="21"/>
                    <a:pt x="18" y="25"/>
                    <a:pt x="16" y="27"/>
                  </a:cubicBezTo>
                  <a:cubicBezTo>
                    <a:pt x="15" y="30"/>
                    <a:pt x="12" y="32"/>
                    <a:pt x="9" y="32"/>
                  </a:cubicBezTo>
                  <a:close/>
                  <a:moveTo>
                    <a:pt x="10" y="5"/>
                  </a:moveTo>
                  <a:cubicBezTo>
                    <a:pt x="7" y="5"/>
                    <a:pt x="5" y="9"/>
                    <a:pt x="5" y="16"/>
                  </a:cubicBezTo>
                  <a:cubicBezTo>
                    <a:pt x="5" y="23"/>
                    <a:pt x="7" y="26"/>
                    <a:pt x="10" y="26"/>
                  </a:cubicBezTo>
                  <a:cubicBezTo>
                    <a:pt x="12" y="26"/>
                    <a:pt x="13" y="23"/>
                    <a:pt x="13" y="16"/>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1" name="Freeform 66"/>
            <p:cNvSpPr>
              <a:spLocks/>
            </p:cNvSpPr>
            <p:nvPr/>
          </p:nvSpPr>
          <p:spPr bwMode="auto">
            <a:xfrm>
              <a:off x="6353" y="3918"/>
              <a:ext cx="17" cy="47"/>
            </a:xfrm>
            <a:custGeom>
              <a:avLst/>
              <a:gdLst>
                <a:gd name="T0" fmla="*/ 10 w 10"/>
                <a:gd name="T1" fmla="*/ 0 h 28"/>
                <a:gd name="T2" fmla="*/ 10 w 10"/>
                <a:gd name="T3" fmla="*/ 28 h 28"/>
                <a:gd name="T4" fmla="*/ 5 w 10"/>
                <a:gd name="T5" fmla="*/ 28 h 28"/>
                <a:gd name="T6" fmla="*/ 5 w 10"/>
                <a:gd name="T7" fmla="*/ 6 h 28"/>
                <a:gd name="T8" fmla="*/ 4 w 10"/>
                <a:gd name="T9" fmla="*/ 8 h 28"/>
                <a:gd name="T10" fmla="*/ 2 w 10"/>
                <a:gd name="T11" fmla="*/ 8 h 28"/>
                <a:gd name="T12" fmla="*/ 1 w 10"/>
                <a:gd name="T13" fmla="*/ 9 h 28"/>
                <a:gd name="T14" fmla="*/ 0 w 10"/>
                <a:gd name="T15" fmla="*/ 9 h 28"/>
                <a:gd name="T16" fmla="*/ 0 w 10"/>
                <a:gd name="T17" fmla="*/ 4 h 28"/>
                <a:gd name="T18" fmla="*/ 4 w 10"/>
                <a:gd name="T19" fmla="*/ 2 h 28"/>
                <a:gd name="T20" fmla="*/ 7 w 10"/>
                <a:gd name="T21" fmla="*/ 0 h 28"/>
                <a:gd name="T22" fmla="*/ 10 w 10"/>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8">
                  <a:moveTo>
                    <a:pt x="10" y="0"/>
                  </a:moveTo>
                  <a:cubicBezTo>
                    <a:pt x="10" y="11"/>
                    <a:pt x="10" y="16"/>
                    <a:pt x="10" y="28"/>
                  </a:cubicBezTo>
                  <a:cubicBezTo>
                    <a:pt x="8" y="28"/>
                    <a:pt x="7" y="28"/>
                    <a:pt x="5" y="28"/>
                  </a:cubicBezTo>
                  <a:cubicBezTo>
                    <a:pt x="5" y="19"/>
                    <a:pt x="5" y="15"/>
                    <a:pt x="5" y="6"/>
                  </a:cubicBezTo>
                  <a:cubicBezTo>
                    <a:pt x="5" y="7"/>
                    <a:pt x="4" y="7"/>
                    <a:pt x="4" y="8"/>
                  </a:cubicBezTo>
                  <a:cubicBezTo>
                    <a:pt x="3" y="8"/>
                    <a:pt x="3" y="8"/>
                    <a:pt x="2" y="8"/>
                  </a:cubicBezTo>
                  <a:cubicBezTo>
                    <a:pt x="2" y="9"/>
                    <a:pt x="2" y="9"/>
                    <a:pt x="1" y="9"/>
                  </a:cubicBezTo>
                  <a:cubicBezTo>
                    <a:pt x="0" y="9"/>
                    <a:pt x="0" y="9"/>
                    <a:pt x="0" y="9"/>
                  </a:cubicBezTo>
                  <a:cubicBezTo>
                    <a:pt x="0" y="7"/>
                    <a:pt x="0" y="6"/>
                    <a:pt x="0" y="4"/>
                  </a:cubicBezTo>
                  <a:cubicBezTo>
                    <a:pt x="1" y="4"/>
                    <a:pt x="2" y="3"/>
                    <a:pt x="4" y="2"/>
                  </a:cubicBezTo>
                  <a:cubicBezTo>
                    <a:pt x="5" y="2"/>
                    <a:pt x="6" y="1"/>
                    <a:pt x="7" y="0"/>
                  </a:cubicBezTo>
                  <a:cubicBezTo>
                    <a:pt x="8" y="0"/>
                    <a:pt x="9" y="0"/>
                    <a:pt x="1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2" name="Freeform 67"/>
            <p:cNvSpPr>
              <a:spLocks noEditPoints="1"/>
            </p:cNvSpPr>
            <p:nvPr/>
          </p:nvSpPr>
          <p:spPr bwMode="auto">
            <a:xfrm>
              <a:off x="6383" y="3920"/>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3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3"/>
                    <a:pt x="0" y="14"/>
                  </a:cubicBezTo>
                  <a:cubicBezTo>
                    <a:pt x="0" y="9"/>
                    <a:pt x="1" y="5"/>
                    <a:pt x="3" y="3"/>
                  </a:cubicBezTo>
                  <a:cubicBezTo>
                    <a:pt x="4" y="1"/>
                    <a:pt x="7" y="0"/>
                    <a:pt x="10" y="0"/>
                  </a:cubicBezTo>
                  <a:cubicBezTo>
                    <a:pt x="16" y="0"/>
                    <a:pt x="19" y="4"/>
                    <a:pt x="19" y="14"/>
                  </a:cubicBezTo>
                  <a:cubicBezTo>
                    <a:pt x="19" y="18"/>
                    <a:pt x="18" y="22"/>
                    <a:pt x="17" y="24"/>
                  </a:cubicBezTo>
                  <a:cubicBezTo>
                    <a:pt x="15" y="26"/>
                    <a:pt x="13" y="27"/>
                    <a:pt x="10" y="27"/>
                  </a:cubicBezTo>
                  <a:close/>
                  <a:moveTo>
                    <a:pt x="10" y="4"/>
                  </a:moveTo>
                  <a:cubicBezTo>
                    <a:pt x="8" y="4"/>
                    <a:pt x="6" y="8"/>
                    <a:pt x="6" y="14"/>
                  </a:cubicBezTo>
                  <a:cubicBezTo>
                    <a:pt x="6" y="20"/>
                    <a:pt x="8" y="23"/>
                    <a:pt x="10" y="23"/>
                  </a:cubicBezTo>
                  <a:cubicBezTo>
                    <a:pt x="12" y="23"/>
                    <a:pt x="13" y="20"/>
                    <a:pt x="13" y="14"/>
                  </a:cubicBezTo>
                  <a:cubicBezTo>
                    <a:pt x="13"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3" name="Freeform 68"/>
            <p:cNvSpPr>
              <a:spLocks noEditPoints="1"/>
            </p:cNvSpPr>
            <p:nvPr/>
          </p:nvSpPr>
          <p:spPr bwMode="auto">
            <a:xfrm>
              <a:off x="6420" y="3920"/>
              <a:ext cx="32" cy="49"/>
            </a:xfrm>
            <a:custGeom>
              <a:avLst/>
              <a:gdLst>
                <a:gd name="T0" fmla="*/ 9 w 19"/>
                <a:gd name="T1" fmla="*/ 28 h 29"/>
                <a:gd name="T2" fmla="*/ 0 w 19"/>
                <a:gd name="T3" fmla="*/ 14 h 29"/>
                <a:gd name="T4" fmla="*/ 2 w 19"/>
                <a:gd name="T5" fmla="*/ 4 h 29"/>
                <a:gd name="T6" fmla="*/ 10 w 19"/>
                <a:gd name="T7" fmla="*/ 0 h 29"/>
                <a:gd name="T8" fmla="*/ 19 w 19"/>
                <a:gd name="T9" fmla="*/ 14 h 29"/>
                <a:gd name="T10" fmla="*/ 16 w 19"/>
                <a:gd name="T11" fmla="*/ 25 h 29"/>
                <a:gd name="T12" fmla="*/ 9 w 19"/>
                <a:gd name="T13" fmla="*/ 28 h 29"/>
                <a:gd name="T14" fmla="*/ 10 w 19"/>
                <a:gd name="T15" fmla="*/ 5 h 29"/>
                <a:gd name="T16" fmla="*/ 6 w 19"/>
                <a:gd name="T17" fmla="*/ 14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8"/>
                    <a:pt x="0" y="23"/>
                    <a:pt x="0" y="14"/>
                  </a:cubicBezTo>
                  <a:cubicBezTo>
                    <a:pt x="0" y="10"/>
                    <a:pt x="1" y="6"/>
                    <a:pt x="2" y="4"/>
                  </a:cubicBezTo>
                  <a:cubicBezTo>
                    <a:pt x="4" y="1"/>
                    <a:pt x="6" y="0"/>
                    <a:pt x="10" y="0"/>
                  </a:cubicBezTo>
                  <a:cubicBezTo>
                    <a:pt x="16" y="1"/>
                    <a:pt x="19" y="6"/>
                    <a:pt x="19" y="14"/>
                  </a:cubicBezTo>
                  <a:cubicBezTo>
                    <a:pt x="19" y="19"/>
                    <a:pt x="18" y="23"/>
                    <a:pt x="16" y="25"/>
                  </a:cubicBezTo>
                  <a:cubicBezTo>
                    <a:pt x="15" y="27"/>
                    <a:pt x="12" y="29"/>
                    <a:pt x="9" y="28"/>
                  </a:cubicBezTo>
                  <a:close/>
                  <a:moveTo>
                    <a:pt x="10" y="5"/>
                  </a:moveTo>
                  <a:cubicBezTo>
                    <a:pt x="7" y="5"/>
                    <a:pt x="6" y="8"/>
                    <a:pt x="6" y="14"/>
                  </a:cubicBezTo>
                  <a:cubicBezTo>
                    <a:pt x="6"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4" name="Freeform 69"/>
            <p:cNvSpPr>
              <a:spLocks/>
            </p:cNvSpPr>
            <p:nvPr/>
          </p:nvSpPr>
          <p:spPr bwMode="auto">
            <a:xfrm>
              <a:off x="6460" y="3922"/>
              <a:ext cx="20" cy="47"/>
            </a:xfrm>
            <a:custGeom>
              <a:avLst/>
              <a:gdLst>
                <a:gd name="T0" fmla="*/ 12 w 12"/>
                <a:gd name="T1" fmla="*/ 0 h 28"/>
                <a:gd name="T2" fmla="*/ 12 w 12"/>
                <a:gd name="T3" fmla="*/ 28 h 28"/>
                <a:gd name="T4" fmla="*/ 6 w 12"/>
                <a:gd name="T5" fmla="*/ 28 h 28"/>
                <a:gd name="T6" fmla="*/ 6 w 12"/>
                <a:gd name="T7" fmla="*/ 7 h 28"/>
                <a:gd name="T8" fmla="*/ 5 w 12"/>
                <a:gd name="T9" fmla="*/ 8 h 28"/>
                <a:gd name="T10" fmla="*/ 3 w 12"/>
                <a:gd name="T11" fmla="*/ 8 h 28"/>
                <a:gd name="T12" fmla="*/ 2 w 12"/>
                <a:gd name="T13" fmla="*/ 9 h 28"/>
                <a:gd name="T14" fmla="*/ 0 w 12"/>
                <a:gd name="T15" fmla="*/ 9 h 28"/>
                <a:gd name="T16" fmla="*/ 0 w 12"/>
                <a:gd name="T17" fmla="*/ 4 h 28"/>
                <a:gd name="T18" fmla="*/ 4 w 12"/>
                <a:gd name="T19" fmla="*/ 3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9" y="28"/>
                    <a:pt x="8" y="28"/>
                    <a:pt x="6" y="28"/>
                  </a:cubicBezTo>
                  <a:cubicBezTo>
                    <a:pt x="6" y="19"/>
                    <a:pt x="6" y="15"/>
                    <a:pt x="6" y="7"/>
                  </a:cubicBezTo>
                  <a:cubicBezTo>
                    <a:pt x="5" y="7"/>
                    <a:pt x="5" y="7"/>
                    <a:pt x="5" y="8"/>
                  </a:cubicBezTo>
                  <a:cubicBezTo>
                    <a:pt x="4" y="8"/>
                    <a:pt x="4" y="8"/>
                    <a:pt x="3" y="8"/>
                  </a:cubicBezTo>
                  <a:cubicBezTo>
                    <a:pt x="3" y="9"/>
                    <a:pt x="2" y="9"/>
                    <a:pt x="2" y="9"/>
                  </a:cubicBezTo>
                  <a:cubicBezTo>
                    <a:pt x="1" y="9"/>
                    <a:pt x="1" y="9"/>
                    <a:pt x="0" y="9"/>
                  </a:cubicBezTo>
                  <a:cubicBezTo>
                    <a:pt x="0" y="7"/>
                    <a:pt x="0" y="6"/>
                    <a:pt x="0" y="4"/>
                  </a:cubicBezTo>
                  <a:cubicBezTo>
                    <a:pt x="2" y="4"/>
                    <a:pt x="3" y="3"/>
                    <a:pt x="4"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5" name="Freeform 70"/>
            <p:cNvSpPr>
              <a:spLocks noEditPoints="1"/>
            </p:cNvSpPr>
            <p:nvPr/>
          </p:nvSpPr>
          <p:spPr bwMode="auto">
            <a:xfrm>
              <a:off x="6492" y="3925"/>
              <a:ext cx="31" cy="47"/>
            </a:xfrm>
            <a:custGeom>
              <a:avLst/>
              <a:gdLst>
                <a:gd name="T0" fmla="*/ 10 w 19"/>
                <a:gd name="T1" fmla="*/ 28 h 28"/>
                <a:gd name="T2" fmla="*/ 0 w 19"/>
                <a:gd name="T3" fmla="*/ 14 h 28"/>
                <a:gd name="T4" fmla="*/ 3 w 19"/>
                <a:gd name="T5" fmla="*/ 3 h 28"/>
                <a:gd name="T6" fmla="*/ 10 w 19"/>
                <a:gd name="T7" fmla="*/ 0 h 28"/>
                <a:gd name="T8" fmla="*/ 19 w 19"/>
                <a:gd name="T9" fmla="*/ 14 h 28"/>
                <a:gd name="T10" fmla="*/ 17 w 19"/>
                <a:gd name="T11" fmla="*/ 24 h 28"/>
                <a:gd name="T12" fmla="*/ 10 w 19"/>
                <a:gd name="T13" fmla="*/ 28 h 28"/>
                <a:gd name="T14" fmla="*/ 10 w 19"/>
                <a:gd name="T15" fmla="*/ 4 h 28"/>
                <a:gd name="T16" fmla="*/ 6 w 19"/>
                <a:gd name="T17" fmla="*/ 14 h 28"/>
                <a:gd name="T18" fmla="*/ 10 w 19"/>
                <a:gd name="T19" fmla="*/ 23 h 28"/>
                <a:gd name="T20" fmla="*/ 14 w 19"/>
                <a:gd name="T21" fmla="*/ 14 h 28"/>
                <a:gd name="T22" fmla="*/ 10 w 19"/>
                <a:gd name="T2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10" y="28"/>
                  </a:moveTo>
                  <a:cubicBezTo>
                    <a:pt x="3" y="27"/>
                    <a:pt x="0" y="23"/>
                    <a:pt x="0" y="14"/>
                  </a:cubicBezTo>
                  <a:cubicBezTo>
                    <a:pt x="0" y="9"/>
                    <a:pt x="1" y="5"/>
                    <a:pt x="3" y="3"/>
                  </a:cubicBezTo>
                  <a:cubicBezTo>
                    <a:pt x="5" y="1"/>
                    <a:pt x="7" y="0"/>
                    <a:pt x="10" y="0"/>
                  </a:cubicBezTo>
                  <a:cubicBezTo>
                    <a:pt x="16" y="0"/>
                    <a:pt x="19" y="5"/>
                    <a:pt x="19" y="14"/>
                  </a:cubicBezTo>
                  <a:cubicBezTo>
                    <a:pt x="19" y="18"/>
                    <a:pt x="18" y="22"/>
                    <a:pt x="17" y="24"/>
                  </a:cubicBezTo>
                  <a:cubicBezTo>
                    <a:pt x="15" y="27"/>
                    <a:pt x="13" y="28"/>
                    <a:pt x="10" y="28"/>
                  </a:cubicBezTo>
                  <a:close/>
                  <a:moveTo>
                    <a:pt x="10" y="4"/>
                  </a:moveTo>
                  <a:cubicBezTo>
                    <a:pt x="7" y="4"/>
                    <a:pt x="6" y="7"/>
                    <a:pt x="6" y="14"/>
                  </a:cubicBezTo>
                  <a:cubicBezTo>
                    <a:pt x="6" y="20"/>
                    <a:pt x="7" y="23"/>
                    <a:pt x="10" y="23"/>
                  </a:cubicBezTo>
                  <a:cubicBezTo>
                    <a:pt x="12" y="23"/>
                    <a:pt x="14" y="20"/>
                    <a:pt x="14" y="14"/>
                  </a:cubicBezTo>
                  <a:cubicBezTo>
                    <a:pt x="14"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6" name="Freeform 71"/>
            <p:cNvSpPr>
              <a:spLocks noEditPoints="1"/>
            </p:cNvSpPr>
            <p:nvPr/>
          </p:nvSpPr>
          <p:spPr bwMode="auto">
            <a:xfrm>
              <a:off x="6528" y="3925"/>
              <a:ext cx="32" cy="49"/>
            </a:xfrm>
            <a:custGeom>
              <a:avLst/>
              <a:gdLst>
                <a:gd name="T0" fmla="*/ 9 w 19"/>
                <a:gd name="T1" fmla="*/ 29 h 29"/>
                <a:gd name="T2" fmla="*/ 0 w 19"/>
                <a:gd name="T3" fmla="*/ 15 h 29"/>
                <a:gd name="T4" fmla="*/ 3 w 19"/>
                <a:gd name="T5" fmla="*/ 4 h 29"/>
                <a:gd name="T6" fmla="*/ 10 w 19"/>
                <a:gd name="T7" fmla="*/ 1 h 29"/>
                <a:gd name="T8" fmla="*/ 19 w 19"/>
                <a:gd name="T9" fmla="*/ 15 h 29"/>
                <a:gd name="T10" fmla="*/ 17 w 19"/>
                <a:gd name="T11" fmla="*/ 26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3"/>
                    <a:pt x="0" y="15"/>
                  </a:cubicBezTo>
                  <a:cubicBezTo>
                    <a:pt x="0" y="10"/>
                    <a:pt x="1" y="6"/>
                    <a:pt x="3" y="4"/>
                  </a:cubicBezTo>
                  <a:cubicBezTo>
                    <a:pt x="4" y="2"/>
                    <a:pt x="7" y="0"/>
                    <a:pt x="10" y="1"/>
                  </a:cubicBezTo>
                  <a:cubicBezTo>
                    <a:pt x="16" y="1"/>
                    <a:pt x="19" y="6"/>
                    <a:pt x="19" y="15"/>
                  </a:cubicBezTo>
                  <a:cubicBezTo>
                    <a:pt x="19" y="19"/>
                    <a:pt x="18" y="23"/>
                    <a:pt x="17" y="26"/>
                  </a:cubicBezTo>
                  <a:cubicBezTo>
                    <a:pt x="15" y="28"/>
                    <a:pt x="13" y="29"/>
                    <a:pt x="9" y="29"/>
                  </a:cubicBezTo>
                  <a:close/>
                  <a:moveTo>
                    <a:pt x="9" y="5"/>
                  </a:moveTo>
                  <a:cubicBezTo>
                    <a:pt x="7" y="5"/>
                    <a:pt x="6" y="8"/>
                    <a:pt x="6" y="15"/>
                  </a:cubicBezTo>
                  <a:cubicBezTo>
                    <a:pt x="6" y="21"/>
                    <a:pt x="7" y="24"/>
                    <a:pt x="9" y="24"/>
                  </a:cubicBezTo>
                  <a:cubicBezTo>
                    <a:pt x="12" y="24"/>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7" name="Freeform 72"/>
            <p:cNvSpPr>
              <a:spLocks/>
            </p:cNvSpPr>
            <p:nvPr/>
          </p:nvSpPr>
          <p:spPr bwMode="auto">
            <a:xfrm>
              <a:off x="6569" y="3927"/>
              <a:ext cx="20" cy="48"/>
            </a:xfrm>
            <a:custGeom>
              <a:avLst/>
              <a:gdLst>
                <a:gd name="T0" fmla="*/ 12 w 12"/>
                <a:gd name="T1" fmla="*/ 0 h 29"/>
                <a:gd name="T2" fmla="*/ 12 w 12"/>
                <a:gd name="T3" fmla="*/ 29 h 29"/>
                <a:gd name="T4" fmla="*/ 6 w 12"/>
                <a:gd name="T5" fmla="*/ 28 h 29"/>
                <a:gd name="T6" fmla="*/ 6 w 12"/>
                <a:gd name="T7" fmla="*/ 7 h 29"/>
                <a:gd name="T8" fmla="*/ 5 w 12"/>
                <a:gd name="T9" fmla="*/ 8 h 29"/>
                <a:gd name="T10" fmla="*/ 3 w 12"/>
                <a:gd name="T11" fmla="*/ 8 h 29"/>
                <a:gd name="T12" fmla="*/ 2 w 12"/>
                <a:gd name="T13" fmla="*/ 9 h 29"/>
                <a:gd name="T14" fmla="*/ 0 w 12"/>
                <a:gd name="T15" fmla="*/ 9 h 29"/>
                <a:gd name="T16" fmla="*/ 0 w 12"/>
                <a:gd name="T17" fmla="*/ 4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9"/>
                  </a:cubicBezTo>
                  <a:cubicBezTo>
                    <a:pt x="10" y="29"/>
                    <a:pt x="9" y="29"/>
                    <a:pt x="6" y="28"/>
                  </a:cubicBezTo>
                  <a:cubicBezTo>
                    <a:pt x="6" y="20"/>
                    <a:pt x="6" y="16"/>
                    <a:pt x="6" y="7"/>
                  </a:cubicBezTo>
                  <a:cubicBezTo>
                    <a:pt x="5" y="7"/>
                    <a:pt x="5" y="7"/>
                    <a:pt x="5" y="8"/>
                  </a:cubicBezTo>
                  <a:cubicBezTo>
                    <a:pt x="4" y="8"/>
                    <a:pt x="4" y="8"/>
                    <a:pt x="3" y="8"/>
                  </a:cubicBezTo>
                  <a:cubicBezTo>
                    <a:pt x="3" y="8"/>
                    <a:pt x="2" y="9"/>
                    <a:pt x="2" y="9"/>
                  </a:cubicBezTo>
                  <a:cubicBezTo>
                    <a:pt x="1" y="9"/>
                    <a:pt x="1" y="9"/>
                    <a:pt x="0" y="9"/>
                  </a:cubicBezTo>
                  <a:cubicBezTo>
                    <a:pt x="0" y="7"/>
                    <a:pt x="0" y="6"/>
                    <a:pt x="0" y="4"/>
                  </a:cubicBezTo>
                  <a:cubicBezTo>
                    <a:pt x="2" y="4"/>
                    <a:pt x="3" y="3"/>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8" name="Freeform 73"/>
            <p:cNvSpPr>
              <a:spLocks/>
            </p:cNvSpPr>
            <p:nvPr/>
          </p:nvSpPr>
          <p:spPr bwMode="auto">
            <a:xfrm>
              <a:off x="6605" y="3930"/>
              <a:ext cx="21" cy="47"/>
            </a:xfrm>
            <a:custGeom>
              <a:avLst/>
              <a:gdLst>
                <a:gd name="T0" fmla="*/ 12 w 12"/>
                <a:gd name="T1" fmla="*/ 0 h 28"/>
                <a:gd name="T2" fmla="*/ 12 w 12"/>
                <a:gd name="T3" fmla="*/ 28 h 28"/>
                <a:gd name="T4" fmla="*/ 6 w 12"/>
                <a:gd name="T5" fmla="*/ 28 h 28"/>
                <a:gd name="T6" fmla="*/ 6 w 12"/>
                <a:gd name="T7" fmla="*/ 6 h 28"/>
                <a:gd name="T8" fmla="*/ 4 w 12"/>
                <a:gd name="T9" fmla="*/ 7 h 28"/>
                <a:gd name="T10" fmla="*/ 3 w 12"/>
                <a:gd name="T11" fmla="*/ 7 h 28"/>
                <a:gd name="T12" fmla="*/ 2 w 12"/>
                <a:gd name="T13" fmla="*/ 8 h 28"/>
                <a:gd name="T14" fmla="*/ 0 w 12"/>
                <a:gd name="T15" fmla="*/ 8 h 28"/>
                <a:gd name="T16" fmla="*/ 0 w 12"/>
                <a:gd name="T17" fmla="*/ 3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1"/>
                    <a:pt x="12" y="17"/>
                    <a:pt x="12" y="28"/>
                  </a:cubicBezTo>
                  <a:cubicBezTo>
                    <a:pt x="9" y="28"/>
                    <a:pt x="8" y="28"/>
                    <a:pt x="6" y="28"/>
                  </a:cubicBezTo>
                  <a:cubicBezTo>
                    <a:pt x="6" y="19"/>
                    <a:pt x="6" y="15"/>
                    <a:pt x="6" y="6"/>
                  </a:cubicBezTo>
                  <a:cubicBezTo>
                    <a:pt x="5" y="6"/>
                    <a:pt x="5" y="7"/>
                    <a:pt x="4" y="7"/>
                  </a:cubicBezTo>
                  <a:cubicBezTo>
                    <a:pt x="4" y="7"/>
                    <a:pt x="4" y="7"/>
                    <a:pt x="3" y="7"/>
                  </a:cubicBezTo>
                  <a:cubicBezTo>
                    <a:pt x="3" y="8"/>
                    <a:pt x="2" y="8"/>
                    <a:pt x="2" y="8"/>
                  </a:cubicBezTo>
                  <a:cubicBezTo>
                    <a:pt x="1" y="8"/>
                    <a:pt x="1" y="8"/>
                    <a:pt x="0" y="8"/>
                  </a:cubicBezTo>
                  <a:cubicBezTo>
                    <a:pt x="0" y="6"/>
                    <a:pt x="0" y="5"/>
                    <a:pt x="0" y="3"/>
                  </a:cubicBezTo>
                  <a:cubicBezTo>
                    <a:pt x="2" y="3"/>
                    <a:pt x="3" y="2"/>
                    <a:pt x="4" y="2"/>
                  </a:cubicBezTo>
                  <a:cubicBezTo>
                    <a:pt x="6" y="1"/>
                    <a:pt x="7" y="0"/>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79" name="Freeform 74"/>
            <p:cNvSpPr>
              <a:spLocks noEditPoints="1"/>
            </p:cNvSpPr>
            <p:nvPr/>
          </p:nvSpPr>
          <p:spPr bwMode="auto">
            <a:xfrm>
              <a:off x="6637" y="3932"/>
              <a:ext cx="32" cy="48"/>
            </a:xfrm>
            <a:custGeom>
              <a:avLst/>
              <a:gdLst>
                <a:gd name="T0" fmla="*/ 9 w 19"/>
                <a:gd name="T1" fmla="*/ 29 h 29"/>
                <a:gd name="T2" fmla="*/ 0 w 19"/>
                <a:gd name="T3" fmla="*/ 14 h 29"/>
                <a:gd name="T4" fmla="*/ 3 w 19"/>
                <a:gd name="T5" fmla="*/ 3 h 29"/>
                <a:gd name="T6" fmla="*/ 10 w 19"/>
                <a:gd name="T7" fmla="*/ 0 h 29"/>
                <a:gd name="T8" fmla="*/ 19 w 19"/>
                <a:gd name="T9" fmla="*/ 15 h 29"/>
                <a:gd name="T10" fmla="*/ 17 w 19"/>
                <a:gd name="T11" fmla="*/ 26 h 29"/>
                <a:gd name="T12" fmla="*/ 9 w 19"/>
                <a:gd name="T13" fmla="*/ 29 h 29"/>
                <a:gd name="T14" fmla="*/ 10 w 19"/>
                <a:gd name="T15" fmla="*/ 5 h 29"/>
                <a:gd name="T16" fmla="*/ 6 w 19"/>
                <a:gd name="T17" fmla="*/ 15 h 29"/>
                <a:gd name="T18" fmla="*/ 10 w 19"/>
                <a:gd name="T19" fmla="*/ 25 h 29"/>
                <a:gd name="T20" fmla="*/ 13 w 19"/>
                <a:gd name="T21" fmla="*/ 15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4"/>
                    <a:pt x="0" y="14"/>
                  </a:cubicBezTo>
                  <a:cubicBezTo>
                    <a:pt x="0" y="10"/>
                    <a:pt x="1" y="6"/>
                    <a:pt x="3" y="3"/>
                  </a:cubicBezTo>
                  <a:cubicBezTo>
                    <a:pt x="4" y="1"/>
                    <a:pt x="7" y="0"/>
                    <a:pt x="10" y="0"/>
                  </a:cubicBezTo>
                  <a:cubicBezTo>
                    <a:pt x="16" y="0"/>
                    <a:pt x="19" y="5"/>
                    <a:pt x="19" y="15"/>
                  </a:cubicBezTo>
                  <a:cubicBezTo>
                    <a:pt x="19" y="20"/>
                    <a:pt x="18" y="24"/>
                    <a:pt x="17" y="26"/>
                  </a:cubicBezTo>
                  <a:cubicBezTo>
                    <a:pt x="15" y="28"/>
                    <a:pt x="12" y="29"/>
                    <a:pt x="9" y="29"/>
                  </a:cubicBezTo>
                  <a:close/>
                  <a:moveTo>
                    <a:pt x="10" y="5"/>
                  </a:moveTo>
                  <a:cubicBezTo>
                    <a:pt x="7" y="4"/>
                    <a:pt x="6" y="8"/>
                    <a:pt x="6" y="15"/>
                  </a:cubicBezTo>
                  <a:cubicBezTo>
                    <a:pt x="6" y="21"/>
                    <a:pt x="7" y="24"/>
                    <a:pt x="10" y="25"/>
                  </a:cubicBezTo>
                  <a:cubicBezTo>
                    <a:pt x="12" y="25"/>
                    <a:pt x="13" y="22"/>
                    <a:pt x="13" y="15"/>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0" name="Freeform 75"/>
            <p:cNvSpPr>
              <a:spLocks/>
            </p:cNvSpPr>
            <p:nvPr/>
          </p:nvSpPr>
          <p:spPr bwMode="auto">
            <a:xfrm>
              <a:off x="6677" y="3934"/>
              <a:ext cx="20" cy="50"/>
            </a:xfrm>
            <a:custGeom>
              <a:avLst/>
              <a:gdLst>
                <a:gd name="T0" fmla="*/ 12 w 12"/>
                <a:gd name="T1" fmla="*/ 1 h 30"/>
                <a:gd name="T2" fmla="*/ 12 w 12"/>
                <a:gd name="T3" fmla="*/ 30 h 30"/>
                <a:gd name="T4" fmla="*/ 6 w 12"/>
                <a:gd name="T5" fmla="*/ 30 h 30"/>
                <a:gd name="T6" fmla="*/ 6 w 12"/>
                <a:gd name="T7" fmla="*/ 8 h 30"/>
                <a:gd name="T8" fmla="*/ 5 w 12"/>
                <a:gd name="T9" fmla="*/ 8 h 30"/>
                <a:gd name="T10" fmla="*/ 4 w 12"/>
                <a:gd name="T11" fmla="*/ 9 h 30"/>
                <a:gd name="T12" fmla="*/ 2 w 12"/>
                <a:gd name="T13" fmla="*/ 9 h 30"/>
                <a:gd name="T14" fmla="*/ 0 w 12"/>
                <a:gd name="T15" fmla="*/ 10 h 30"/>
                <a:gd name="T16" fmla="*/ 0 w 12"/>
                <a:gd name="T17" fmla="*/ 4 h 30"/>
                <a:gd name="T18" fmla="*/ 5 w 12"/>
                <a:gd name="T19" fmla="*/ 2 h 30"/>
                <a:gd name="T20" fmla="*/ 8 w 12"/>
                <a:gd name="T21" fmla="*/ 0 h 30"/>
                <a:gd name="T22" fmla="*/ 12 w 12"/>
                <a:gd name="T2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0">
                  <a:moveTo>
                    <a:pt x="12" y="1"/>
                  </a:moveTo>
                  <a:cubicBezTo>
                    <a:pt x="12" y="13"/>
                    <a:pt x="12" y="19"/>
                    <a:pt x="12" y="30"/>
                  </a:cubicBezTo>
                  <a:cubicBezTo>
                    <a:pt x="9" y="30"/>
                    <a:pt x="8" y="30"/>
                    <a:pt x="6" y="30"/>
                  </a:cubicBezTo>
                  <a:cubicBezTo>
                    <a:pt x="6" y="21"/>
                    <a:pt x="6" y="16"/>
                    <a:pt x="6" y="8"/>
                  </a:cubicBezTo>
                  <a:cubicBezTo>
                    <a:pt x="6" y="8"/>
                    <a:pt x="5" y="8"/>
                    <a:pt x="5" y="8"/>
                  </a:cubicBezTo>
                  <a:cubicBezTo>
                    <a:pt x="5" y="9"/>
                    <a:pt x="4" y="9"/>
                    <a:pt x="4" y="9"/>
                  </a:cubicBezTo>
                  <a:cubicBezTo>
                    <a:pt x="3" y="9"/>
                    <a:pt x="2" y="9"/>
                    <a:pt x="2" y="9"/>
                  </a:cubicBezTo>
                  <a:cubicBezTo>
                    <a:pt x="1" y="10"/>
                    <a:pt x="1" y="10"/>
                    <a:pt x="0" y="10"/>
                  </a:cubicBezTo>
                  <a:cubicBezTo>
                    <a:pt x="0" y="8"/>
                    <a:pt x="0" y="6"/>
                    <a:pt x="0" y="4"/>
                  </a:cubicBezTo>
                  <a:cubicBezTo>
                    <a:pt x="2" y="4"/>
                    <a:pt x="3" y="3"/>
                    <a:pt x="5" y="2"/>
                  </a:cubicBezTo>
                  <a:cubicBezTo>
                    <a:pt x="6" y="2"/>
                    <a:pt x="7" y="1"/>
                    <a:pt x="8" y="0"/>
                  </a:cubicBezTo>
                  <a:cubicBezTo>
                    <a:pt x="10" y="0"/>
                    <a:pt x="10" y="0"/>
                    <a:pt x="12" y="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1" name="Freeform 76"/>
            <p:cNvSpPr>
              <a:spLocks noEditPoints="1"/>
            </p:cNvSpPr>
            <p:nvPr/>
          </p:nvSpPr>
          <p:spPr bwMode="auto">
            <a:xfrm>
              <a:off x="6709" y="3937"/>
              <a:ext cx="34" cy="50"/>
            </a:xfrm>
            <a:custGeom>
              <a:avLst/>
              <a:gdLst>
                <a:gd name="T0" fmla="*/ 10 w 20"/>
                <a:gd name="T1" fmla="*/ 30 h 30"/>
                <a:gd name="T2" fmla="*/ 0 w 20"/>
                <a:gd name="T3" fmla="*/ 15 h 30"/>
                <a:gd name="T4" fmla="*/ 3 w 20"/>
                <a:gd name="T5" fmla="*/ 3 h 30"/>
                <a:gd name="T6" fmla="*/ 10 w 20"/>
                <a:gd name="T7" fmla="*/ 0 h 30"/>
                <a:gd name="T8" fmla="*/ 20 w 20"/>
                <a:gd name="T9" fmla="*/ 15 h 30"/>
                <a:gd name="T10" fmla="*/ 17 w 20"/>
                <a:gd name="T11" fmla="*/ 26 h 30"/>
                <a:gd name="T12" fmla="*/ 10 w 20"/>
                <a:gd name="T13" fmla="*/ 30 h 30"/>
                <a:gd name="T14" fmla="*/ 10 w 20"/>
                <a:gd name="T15" fmla="*/ 5 h 30"/>
                <a:gd name="T16" fmla="*/ 7 w 20"/>
                <a:gd name="T17" fmla="*/ 15 h 30"/>
                <a:gd name="T18" fmla="*/ 10 w 20"/>
                <a:gd name="T19" fmla="*/ 25 h 30"/>
                <a:gd name="T20" fmla="*/ 14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3" y="30"/>
                    <a:pt x="0" y="24"/>
                    <a:pt x="0" y="15"/>
                  </a:cubicBezTo>
                  <a:cubicBezTo>
                    <a:pt x="0" y="10"/>
                    <a:pt x="1" y="6"/>
                    <a:pt x="3" y="3"/>
                  </a:cubicBezTo>
                  <a:cubicBezTo>
                    <a:pt x="5" y="1"/>
                    <a:pt x="7" y="0"/>
                    <a:pt x="10" y="0"/>
                  </a:cubicBezTo>
                  <a:cubicBezTo>
                    <a:pt x="17" y="0"/>
                    <a:pt x="20" y="6"/>
                    <a:pt x="20" y="15"/>
                  </a:cubicBezTo>
                  <a:cubicBezTo>
                    <a:pt x="20" y="20"/>
                    <a:pt x="19" y="24"/>
                    <a:pt x="17" y="26"/>
                  </a:cubicBezTo>
                  <a:cubicBezTo>
                    <a:pt x="16" y="29"/>
                    <a:pt x="13" y="30"/>
                    <a:pt x="10" y="30"/>
                  </a:cubicBezTo>
                  <a:close/>
                  <a:moveTo>
                    <a:pt x="10" y="5"/>
                  </a:moveTo>
                  <a:cubicBezTo>
                    <a:pt x="8" y="5"/>
                    <a:pt x="7" y="8"/>
                    <a:pt x="7" y="15"/>
                  </a:cubicBezTo>
                  <a:cubicBezTo>
                    <a:pt x="7" y="22"/>
                    <a:pt x="8" y="25"/>
                    <a:pt x="10" y="25"/>
                  </a:cubicBezTo>
                  <a:cubicBezTo>
                    <a:pt x="12" y="25"/>
                    <a:pt x="14" y="22"/>
                    <a:pt x="14" y="15"/>
                  </a:cubicBezTo>
                  <a:cubicBezTo>
                    <a:pt x="14"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2" name="Freeform 77"/>
            <p:cNvSpPr>
              <a:spLocks noEditPoints="1"/>
            </p:cNvSpPr>
            <p:nvPr/>
          </p:nvSpPr>
          <p:spPr bwMode="auto">
            <a:xfrm>
              <a:off x="6746" y="3939"/>
              <a:ext cx="32" cy="51"/>
            </a:xfrm>
            <a:custGeom>
              <a:avLst/>
              <a:gdLst>
                <a:gd name="T0" fmla="*/ 10 w 19"/>
                <a:gd name="T1" fmla="*/ 31 h 31"/>
                <a:gd name="T2" fmla="*/ 0 w 19"/>
                <a:gd name="T3" fmla="*/ 15 h 31"/>
                <a:gd name="T4" fmla="*/ 3 w 19"/>
                <a:gd name="T5" fmla="*/ 3 h 31"/>
                <a:gd name="T6" fmla="*/ 10 w 19"/>
                <a:gd name="T7" fmla="*/ 0 h 31"/>
                <a:gd name="T8" fmla="*/ 19 w 19"/>
                <a:gd name="T9" fmla="*/ 15 h 31"/>
                <a:gd name="T10" fmla="*/ 17 w 19"/>
                <a:gd name="T11" fmla="*/ 27 h 31"/>
                <a:gd name="T12" fmla="*/ 10 w 19"/>
                <a:gd name="T13" fmla="*/ 31 h 31"/>
                <a:gd name="T14" fmla="*/ 10 w 19"/>
                <a:gd name="T15" fmla="*/ 5 h 31"/>
                <a:gd name="T16" fmla="*/ 6 w 19"/>
                <a:gd name="T17" fmla="*/ 15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1"/>
                  </a:moveTo>
                  <a:cubicBezTo>
                    <a:pt x="3" y="30"/>
                    <a:pt x="0" y="25"/>
                    <a:pt x="0" y="15"/>
                  </a:cubicBezTo>
                  <a:cubicBezTo>
                    <a:pt x="0" y="10"/>
                    <a:pt x="1" y="6"/>
                    <a:pt x="3" y="3"/>
                  </a:cubicBezTo>
                  <a:cubicBezTo>
                    <a:pt x="4" y="1"/>
                    <a:pt x="7" y="0"/>
                    <a:pt x="10" y="0"/>
                  </a:cubicBezTo>
                  <a:cubicBezTo>
                    <a:pt x="16" y="0"/>
                    <a:pt x="19" y="5"/>
                    <a:pt x="19" y="15"/>
                  </a:cubicBezTo>
                  <a:cubicBezTo>
                    <a:pt x="19" y="21"/>
                    <a:pt x="19" y="24"/>
                    <a:pt x="17" y="27"/>
                  </a:cubicBezTo>
                  <a:cubicBezTo>
                    <a:pt x="15" y="30"/>
                    <a:pt x="13" y="31"/>
                    <a:pt x="10" y="31"/>
                  </a:cubicBezTo>
                  <a:close/>
                  <a:moveTo>
                    <a:pt x="10" y="5"/>
                  </a:moveTo>
                  <a:cubicBezTo>
                    <a:pt x="7" y="5"/>
                    <a:pt x="6" y="8"/>
                    <a:pt x="6" y="15"/>
                  </a:cubicBezTo>
                  <a:cubicBezTo>
                    <a:pt x="6" y="22"/>
                    <a:pt x="7" y="25"/>
                    <a:pt x="10" y="25"/>
                  </a:cubicBezTo>
                  <a:cubicBezTo>
                    <a:pt x="12" y="26"/>
                    <a:pt x="13" y="22"/>
                    <a:pt x="13" y="15"/>
                  </a:cubicBezTo>
                  <a:cubicBezTo>
                    <a:pt x="13"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3" name="Freeform 78"/>
            <p:cNvSpPr>
              <a:spLocks/>
            </p:cNvSpPr>
            <p:nvPr/>
          </p:nvSpPr>
          <p:spPr bwMode="auto">
            <a:xfrm>
              <a:off x="6786" y="3939"/>
              <a:ext cx="20" cy="51"/>
            </a:xfrm>
            <a:custGeom>
              <a:avLst/>
              <a:gdLst>
                <a:gd name="T0" fmla="*/ 12 w 12"/>
                <a:gd name="T1" fmla="*/ 0 h 31"/>
                <a:gd name="T2" fmla="*/ 12 w 12"/>
                <a:gd name="T3" fmla="*/ 31 h 31"/>
                <a:gd name="T4" fmla="*/ 6 w 12"/>
                <a:gd name="T5" fmla="*/ 31 h 31"/>
                <a:gd name="T6" fmla="*/ 6 w 12"/>
                <a:gd name="T7" fmla="*/ 8 h 31"/>
                <a:gd name="T8" fmla="*/ 5 w 12"/>
                <a:gd name="T9" fmla="*/ 9 h 31"/>
                <a:gd name="T10" fmla="*/ 4 w 12"/>
                <a:gd name="T11" fmla="*/ 10 h 31"/>
                <a:gd name="T12" fmla="*/ 2 w 12"/>
                <a:gd name="T13" fmla="*/ 10 h 31"/>
                <a:gd name="T14" fmla="*/ 0 w 12"/>
                <a:gd name="T15" fmla="*/ 10 h 31"/>
                <a:gd name="T16" fmla="*/ 0 w 12"/>
                <a:gd name="T17" fmla="*/ 5 h 31"/>
                <a:gd name="T18" fmla="*/ 5 w 12"/>
                <a:gd name="T19" fmla="*/ 3 h 31"/>
                <a:gd name="T20" fmla="*/ 8 w 12"/>
                <a:gd name="T21" fmla="*/ 0 h 31"/>
                <a:gd name="T22" fmla="*/ 12 w 1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1">
                  <a:moveTo>
                    <a:pt x="12" y="0"/>
                  </a:moveTo>
                  <a:cubicBezTo>
                    <a:pt x="12" y="13"/>
                    <a:pt x="12" y="19"/>
                    <a:pt x="12" y="31"/>
                  </a:cubicBezTo>
                  <a:cubicBezTo>
                    <a:pt x="10" y="31"/>
                    <a:pt x="8" y="31"/>
                    <a:pt x="6" y="31"/>
                  </a:cubicBezTo>
                  <a:cubicBezTo>
                    <a:pt x="6" y="22"/>
                    <a:pt x="6" y="17"/>
                    <a:pt x="6" y="8"/>
                  </a:cubicBezTo>
                  <a:cubicBezTo>
                    <a:pt x="6" y="8"/>
                    <a:pt x="6" y="9"/>
                    <a:pt x="5" y="9"/>
                  </a:cubicBezTo>
                  <a:cubicBezTo>
                    <a:pt x="5" y="9"/>
                    <a:pt x="4" y="9"/>
                    <a:pt x="4" y="10"/>
                  </a:cubicBezTo>
                  <a:cubicBezTo>
                    <a:pt x="3" y="10"/>
                    <a:pt x="2" y="10"/>
                    <a:pt x="2" y="10"/>
                  </a:cubicBezTo>
                  <a:cubicBezTo>
                    <a:pt x="1" y="10"/>
                    <a:pt x="1" y="10"/>
                    <a:pt x="0" y="10"/>
                  </a:cubicBezTo>
                  <a:cubicBezTo>
                    <a:pt x="0" y="8"/>
                    <a:pt x="0" y="7"/>
                    <a:pt x="0" y="5"/>
                  </a:cubicBezTo>
                  <a:cubicBezTo>
                    <a:pt x="2" y="4"/>
                    <a:pt x="4"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4" name="Freeform 79"/>
            <p:cNvSpPr>
              <a:spLocks noEditPoints="1"/>
            </p:cNvSpPr>
            <p:nvPr/>
          </p:nvSpPr>
          <p:spPr bwMode="auto">
            <a:xfrm>
              <a:off x="6346" y="3982"/>
              <a:ext cx="34" cy="47"/>
            </a:xfrm>
            <a:custGeom>
              <a:avLst/>
              <a:gdLst>
                <a:gd name="T0" fmla="*/ 10 w 20"/>
                <a:gd name="T1" fmla="*/ 28 h 28"/>
                <a:gd name="T2" fmla="*/ 0 w 20"/>
                <a:gd name="T3" fmla="*/ 14 h 28"/>
                <a:gd name="T4" fmla="*/ 3 w 20"/>
                <a:gd name="T5" fmla="*/ 4 h 28"/>
                <a:gd name="T6" fmla="*/ 10 w 20"/>
                <a:gd name="T7" fmla="*/ 0 h 28"/>
                <a:gd name="T8" fmla="*/ 20 w 20"/>
                <a:gd name="T9" fmla="*/ 14 h 28"/>
                <a:gd name="T10" fmla="*/ 17 w 20"/>
                <a:gd name="T11" fmla="*/ 24 h 28"/>
                <a:gd name="T12" fmla="*/ 10 w 20"/>
                <a:gd name="T13" fmla="*/ 28 h 28"/>
                <a:gd name="T14" fmla="*/ 10 w 20"/>
                <a:gd name="T15" fmla="*/ 5 h 28"/>
                <a:gd name="T16" fmla="*/ 7 w 20"/>
                <a:gd name="T17" fmla="*/ 14 h 28"/>
                <a:gd name="T18" fmla="*/ 10 w 20"/>
                <a:gd name="T19" fmla="*/ 23 h 28"/>
                <a:gd name="T20" fmla="*/ 14 w 20"/>
                <a:gd name="T21" fmla="*/ 14 h 28"/>
                <a:gd name="T22" fmla="*/ 10 w 20"/>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8"/>
                  </a:moveTo>
                  <a:cubicBezTo>
                    <a:pt x="3" y="27"/>
                    <a:pt x="0" y="23"/>
                    <a:pt x="0" y="14"/>
                  </a:cubicBezTo>
                  <a:cubicBezTo>
                    <a:pt x="0" y="9"/>
                    <a:pt x="1" y="6"/>
                    <a:pt x="3" y="4"/>
                  </a:cubicBezTo>
                  <a:cubicBezTo>
                    <a:pt x="5" y="1"/>
                    <a:pt x="7" y="0"/>
                    <a:pt x="10" y="0"/>
                  </a:cubicBezTo>
                  <a:cubicBezTo>
                    <a:pt x="17" y="0"/>
                    <a:pt x="20" y="5"/>
                    <a:pt x="20" y="14"/>
                  </a:cubicBezTo>
                  <a:cubicBezTo>
                    <a:pt x="20" y="18"/>
                    <a:pt x="19" y="22"/>
                    <a:pt x="17" y="24"/>
                  </a:cubicBezTo>
                  <a:cubicBezTo>
                    <a:pt x="16" y="26"/>
                    <a:pt x="13" y="28"/>
                    <a:pt x="10" y="28"/>
                  </a:cubicBezTo>
                  <a:close/>
                  <a:moveTo>
                    <a:pt x="10" y="5"/>
                  </a:moveTo>
                  <a:cubicBezTo>
                    <a:pt x="8" y="5"/>
                    <a:pt x="7" y="8"/>
                    <a:pt x="7" y="14"/>
                  </a:cubicBezTo>
                  <a:cubicBezTo>
                    <a:pt x="7" y="20"/>
                    <a:pt x="8" y="23"/>
                    <a:pt x="10" y="23"/>
                  </a:cubicBezTo>
                  <a:cubicBezTo>
                    <a:pt x="12" y="23"/>
                    <a:pt x="14" y="20"/>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5" name="Freeform 80"/>
            <p:cNvSpPr>
              <a:spLocks noEditPoints="1"/>
            </p:cNvSpPr>
            <p:nvPr/>
          </p:nvSpPr>
          <p:spPr bwMode="auto">
            <a:xfrm>
              <a:off x="6383" y="3984"/>
              <a:ext cx="32" cy="45"/>
            </a:xfrm>
            <a:custGeom>
              <a:avLst/>
              <a:gdLst>
                <a:gd name="T0" fmla="*/ 10 w 19"/>
                <a:gd name="T1" fmla="*/ 27 h 27"/>
                <a:gd name="T2" fmla="*/ 0 w 19"/>
                <a:gd name="T3" fmla="*/ 14 h 27"/>
                <a:gd name="T4" fmla="*/ 3 w 19"/>
                <a:gd name="T5" fmla="*/ 3 h 27"/>
                <a:gd name="T6" fmla="*/ 10 w 19"/>
                <a:gd name="T7" fmla="*/ 0 h 27"/>
                <a:gd name="T8" fmla="*/ 19 w 19"/>
                <a:gd name="T9" fmla="*/ 14 h 27"/>
                <a:gd name="T10" fmla="*/ 17 w 19"/>
                <a:gd name="T11" fmla="*/ 24 h 27"/>
                <a:gd name="T12" fmla="*/ 10 w 19"/>
                <a:gd name="T13" fmla="*/ 27 h 27"/>
                <a:gd name="T14" fmla="*/ 10 w 19"/>
                <a:gd name="T15" fmla="*/ 4 h 27"/>
                <a:gd name="T16" fmla="*/ 6 w 19"/>
                <a:gd name="T17" fmla="*/ 14 h 27"/>
                <a:gd name="T18" fmla="*/ 10 w 19"/>
                <a:gd name="T19" fmla="*/ 22 h 27"/>
                <a:gd name="T20" fmla="*/ 13 w 19"/>
                <a:gd name="T21" fmla="*/ 14 h 27"/>
                <a:gd name="T22" fmla="*/ 10 w 19"/>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7">
                  <a:moveTo>
                    <a:pt x="10" y="27"/>
                  </a:moveTo>
                  <a:cubicBezTo>
                    <a:pt x="3" y="27"/>
                    <a:pt x="0" y="22"/>
                    <a:pt x="0" y="14"/>
                  </a:cubicBezTo>
                  <a:cubicBezTo>
                    <a:pt x="0" y="9"/>
                    <a:pt x="1" y="6"/>
                    <a:pt x="3" y="3"/>
                  </a:cubicBezTo>
                  <a:cubicBezTo>
                    <a:pt x="4" y="1"/>
                    <a:pt x="7" y="0"/>
                    <a:pt x="10" y="0"/>
                  </a:cubicBezTo>
                  <a:cubicBezTo>
                    <a:pt x="16" y="0"/>
                    <a:pt x="19" y="5"/>
                    <a:pt x="19" y="14"/>
                  </a:cubicBezTo>
                  <a:cubicBezTo>
                    <a:pt x="19" y="18"/>
                    <a:pt x="18" y="21"/>
                    <a:pt x="17" y="24"/>
                  </a:cubicBezTo>
                  <a:cubicBezTo>
                    <a:pt x="15" y="26"/>
                    <a:pt x="13" y="27"/>
                    <a:pt x="10" y="27"/>
                  </a:cubicBezTo>
                  <a:close/>
                  <a:moveTo>
                    <a:pt x="10" y="4"/>
                  </a:moveTo>
                  <a:cubicBezTo>
                    <a:pt x="8" y="4"/>
                    <a:pt x="6" y="7"/>
                    <a:pt x="6" y="14"/>
                  </a:cubicBezTo>
                  <a:cubicBezTo>
                    <a:pt x="6" y="19"/>
                    <a:pt x="8" y="22"/>
                    <a:pt x="10" y="22"/>
                  </a:cubicBezTo>
                  <a:cubicBezTo>
                    <a:pt x="12" y="22"/>
                    <a:pt x="13" y="20"/>
                    <a:pt x="13" y="14"/>
                  </a:cubicBezTo>
                  <a:cubicBezTo>
                    <a:pt x="13" y="7"/>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6" name="Freeform 81"/>
            <p:cNvSpPr>
              <a:spLocks noEditPoints="1"/>
            </p:cNvSpPr>
            <p:nvPr/>
          </p:nvSpPr>
          <p:spPr bwMode="auto">
            <a:xfrm>
              <a:off x="6420" y="3984"/>
              <a:ext cx="32" cy="47"/>
            </a:xfrm>
            <a:custGeom>
              <a:avLst/>
              <a:gdLst>
                <a:gd name="T0" fmla="*/ 9 w 19"/>
                <a:gd name="T1" fmla="*/ 28 h 28"/>
                <a:gd name="T2" fmla="*/ 0 w 19"/>
                <a:gd name="T3" fmla="*/ 15 h 28"/>
                <a:gd name="T4" fmla="*/ 2 w 19"/>
                <a:gd name="T5" fmla="*/ 4 h 28"/>
                <a:gd name="T6" fmla="*/ 10 w 19"/>
                <a:gd name="T7" fmla="*/ 0 h 28"/>
                <a:gd name="T8" fmla="*/ 19 w 19"/>
                <a:gd name="T9" fmla="*/ 15 h 28"/>
                <a:gd name="T10" fmla="*/ 16 w 19"/>
                <a:gd name="T11" fmla="*/ 25 h 28"/>
                <a:gd name="T12" fmla="*/ 9 w 19"/>
                <a:gd name="T13" fmla="*/ 28 h 28"/>
                <a:gd name="T14" fmla="*/ 10 w 19"/>
                <a:gd name="T15" fmla="*/ 5 h 28"/>
                <a:gd name="T16" fmla="*/ 6 w 19"/>
                <a:gd name="T17" fmla="*/ 15 h 28"/>
                <a:gd name="T18" fmla="*/ 10 w 19"/>
                <a:gd name="T19" fmla="*/ 24 h 28"/>
                <a:gd name="T20" fmla="*/ 13 w 19"/>
                <a:gd name="T21" fmla="*/ 15 h 28"/>
                <a:gd name="T22" fmla="*/ 10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5"/>
                  </a:cubicBezTo>
                  <a:cubicBezTo>
                    <a:pt x="0" y="10"/>
                    <a:pt x="1" y="6"/>
                    <a:pt x="2" y="4"/>
                  </a:cubicBezTo>
                  <a:cubicBezTo>
                    <a:pt x="4" y="2"/>
                    <a:pt x="6" y="0"/>
                    <a:pt x="10" y="0"/>
                  </a:cubicBezTo>
                  <a:cubicBezTo>
                    <a:pt x="16" y="1"/>
                    <a:pt x="19" y="6"/>
                    <a:pt x="19" y="15"/>
                  </a:cubicBezTo>
                  <a:cubicBezTo>
                    <a:pt x="19" y="19"/>
                    <a:pt x="18" y="22"/>
                    <a:pt x="16" y="25"/>
                  </a:cubicBezTo>
                  <a:cubicBezTo>
                    <a:pt x="15" y="27"/>
                    <a:pt x="12" y="28"/>
                    <a:pt x="9" y="28"/>
                  </a:cubicBezTo>
                  <a:close/>
                  <a:moveTo>
                    <a:pt x="10" y="5"/>
                  </a:moveTo>
                  <a:cubicBezTo>
                    <a:pt x="7" y="5"/>
                    <a:pt x="6" y="8"/>
                    <a:pt x="6" y="15"/>
                  </a:cubicBezTo>
                  <a:cubicBezTo>
                    <a:pt x="6" y="20"/>
                    <a:pt x="7" y="24"/>
                    <a:pt x="10" y="24"/>
                  </a:cubicBezTo>
                  <a:cubicBezTo>
                    <a:pt x="12" y="24"/>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7" name="Freeform 82"/>
            <p:cNvSpPr>
              <a:spLocks noEditPoints="1"/>
            </p:cNvSpPr>
            <p:nvPr/>
          </p:nvSpPr>
          <p:spPr bwMode="auto">
            <a:xfrm>
              <a:off x="6457" y="3985"/>
              <a:ext cx="31" cy="47"/>
            </a:xfrm>
            <a:custGeom>
              <a:avLst/>
              <a:gdLst>
                <a:gd name="T0" fmla="*/ 9 w 19"/>
                <a:gd name="T1" fmla="*/ 28 h 28"/>
                <a:gd name="T2" fmla="*/ 0 w 19"/>
                <a:gd name="T3" fmla="*/ 15 h 28"/>
                <a:gd name="T4" fmla="*/ 2 w 19"/>
                <a:gd name="T5" fmla="*/ 4 h 28"/>
                <a:gd name="T6" fmla="*/ 10 w 19"/>
                <a:gd name="T7" fmla="*/ 1 h 28"/>
                <a:gd name="T8" fmla="*/ 19 w 19"/>
                <a:gd name="T9" fmla="*/ 15 h 28"/>
                <a:gd name="T10" fmla="*/ 16 w 19"/>
                <a:gd name="T11" fmla="*/ 25 h 28"/>
                <a:gd name="T12" fmla="*/ 9 w 19"/>
                <a:gd name="T13" fmla="*/ 28 h 28"/>
                <a:gd name="T14" fmla="*/ 9 w 19"/>
                <a:gd name="T15" fmla="*/ 5 h 28"/>
                <a:gd name="T16" fmla="*/ 5 w 19"/>
                <a:gd name="T17" fmla="*/ 15 h 28"/>
                <a:gd name="T18" fmla="*/ 9 w 19"/>
                <a:gd name="T19" fmla="*/ 24 h 28"/>
                <a:gd name="T20" fmla="*/ 13 w 19"/>
                <a:gd name="T21" fmla="*/ 15 h 28"/>
                <a:gd name="T22" fmla="*/ 9 w 19"/>
                <a:gd name="T2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8">
                  <a:moveTo>
                    <a:pt x="9" y="28"/>
                  </a:moveTo>
                  <a:cubicBezTo>
                    <a:pt x="3" y="28"/>
                    <a:pt x="0" y="23"/>
                    <a:pt x="0" y="15"/>
                  </a:cubicBezTo>
                  <a:cubicBezTo>
                    <a:pt x="0" y="10"/>
                    <a:pt x="1" y="6"/>
                    <a:pt x="2" y="4"/>
                  </a:cubicBezTo>
                  <a:cubicBezTo>
                    <a:pt x="4" y="1"/>
                    <a:pt x="6" y="0"/>
                    <a:pt x="10" y="1"/>
                  </a:cubicBezTo>
                  <a:cubicBezTo>
                    <a:pt x="16" y="1"/>
                    <a:pt x="19" y="6"/>
                    <a:pt x="19" y="15"/>
                  </a:cubicBezTo>
                  <a:cubicBezTo>
                    <a:pt x="19" y="19"/>
                    <a:pt x="18" y="23"/>
                    <a:pt x="16" y="25"/>
                  </a:cubicBezTo>
                  <a:cubicBezTo>
                    <a:pt x="15" y="27"/>
                    <a:pt x="12" y="28"/>
                    <a:pt x="9" y="28"/>
                  </a:cubicBezTo>
                  <a:close/>
                  <a:moveTo>
                    <a:pt x="9" y="5"/>
                  </a:moveTo>
                  <a:cubicBezTo>
                    <a:pt x="7" y="5"/>
                    <a:pt x="5" y="8"/>
                    <a:pt x="5" y="15"/>
                  </a:cubicBezTo>
                  <a:cubicBezTo>
                    <a:pt x="5" y="20"/>
                    <a:pt x="7" y="23"/>
                    <a:pt x="9" y="24"/>
                  </a:cubicBezTo>
                  <a:cubicBezTo>
                    <a:pt x="12" y="24"/>
                    <a:pt x="13" y="21"/>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8" name="Freeform 83"/>
            <p:cNvSpPr>
              <a:spLocks/>
            </p:cNvSpPr>
            <p:nvPr/>
          </p:nvSpPr>
          <p:spPr bwMode="auto">
            <a:xfrm>
              <a:off x="6497" y="3989"/>
              <a:ext cx="18" cy="45"/>
            </a:xfrm>
            <a:custGeom>
              <a:avLst/>
              <a:gdLst>
                <a:gd name="T0" fmla="*/ 11 w 11"/>
                <a:gd name="T1" fmla="*/ 0 h 27"/>
                <a:gd name="T2" fmla="*/ 11 w 11"/>
                <a:gd name="T3" fmla="*/ 27 h 27"/>
                <a:gd name="T4" fmla="*/ 6 w 11"/>
                <a:gd name="T5" fmla="*/ 27 h 27"/>
                <a:gd name="T6" fmla="*/ 6 w 11"/>
                <a:gd name="T7" fmla="*/ 6 h 27"/>
                <a:gd name="T8" fmla="*/ 4 w 11"/>
                <a:gd name="T9" fmla="*/ 7 h 27"/>
                <a:gd name="T10" fmla="*/ 3 w 11"/>
                <a:gd name="T11" fmla="*/ 8 h 27"/>
                <a:gd name="T12" fmla="*/ 1 w 11"/>
                <a:gd name="T13" fmla="*/ 9 h 27"/>
                <a:gd name="T14" fmla="*/ 0 w 11"/>
                <a:gd name="T15" fmla="*/ 9 h 27"/>
                <a:gd name="T16" fmla="*/ 0 w 11"/>
                <a:gd name="T17" fmla="*/ 4 h 27"/>
                <a:gd name="T18" fmla="*/ 4 w 11"/>
                <a:gd name="T19" fmla="*/ 2 h 27"/>
                <a:gd name="T20" fmla="*/ 8 w 11"/>
                <a:gd name="T21" fmla="*/ 0 h 27"/>
                <a:gd name="T22" fmla="*/ 11 w 1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7">
                  <a:moveTo>
                    <a:pt x="11" y="0"/>
                  </a:moveTo>
                  <a:cubicBezTo>
                    <a:pt x="11" y="11"/>
                    <a:pt x="11" y="17"/>
                    <a:pt x="11" y="27"/>
                  </a:cubicBezTo>
                  <a:cubicBezTo>
                    <a:pt x="9" y="27"/>
                    <a:pt x="8" y="27"/>
                    <a:pt x="6" y="27"/>
                  </a:cubicBezTo>
                  <a:cubicBezTo>
                    <a:pt x="6" y="19"/>
                    <a:pt x="6" y="15"/>
                    <a:pt x="6" y="6"/>
                  </a:cubicBezTo>
                  <a:cubicBezTo>
                    <a:pt x="6" y="7"/>
                    <a:pt x="5" y="7"/>
                    <a:pt x="4" y="7"/>
                  </a:cubicBezTo>
                  <a:cubicBezTo>
                    <a:pt x="4" y="7"/>
                    <a:pt x="3" y="8"/>
                    <a:pt x="3" y="8"/>
                  </a:cubicBezTo>
                  <a:cubicBezTo>
                    <a:pt x="2" y="8"/>
                    <a:pt x="2" y="9"/>
                    <a:pt x="1" y="9"/>
                  </a:cubicBezTo>
                  <a:cubicBezTo>
                    <a:pt x="1" y="9"/>
                    <a:pt x="0" y="9"/>
                    <a:pt x="0" y="9"/>
                  </a:cubicBezTo>
                  <a:cubicBezTo>
                    <a:pt x="0" y="6"/>
                    <a:pt x="0" y="5"/>
                    <a:pt x="0" y="4"/>
                  </a:cubicBezTo>
                  <a:cubicBezTo>
                    <a:pt x="1" y="3"/>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89" name="Freeform 84"/>
            <p:cNvSpPr>
              <a:spLocks noEditPoints="1"/>
            </p:cNvSpPr>
            <p:nvPr/>
          </p:nvSpPr>
          <p:spPr bwMode="auto">
            <a:xfrm>
              <a:off x="6528" y="3990"/>
              <a:ext cx="32" cy="49"/>
            </a:xfrm>
            <a:custGeom>
              <a:avLst/>
              <a:gdLst>
                <a:gd name="T0" fmla="*/ 9 w 19"/>
                <a:gd name="T1" fmla="*/ 28 h 29"/>
                <a:gd name="T2" fmla="*/ 0 w 19"/>
                <a:gd name="T3" fmla="*/ 14 h 29"/>
                <a:gd name="T4" fmla="*/ 3 w 19"/>
                <a:gd name="T5" fmla="*/ 4 h 29"/>
                <a:gd name="T6" fmla="*/ 10 w 19"/>
                <a:gd name="T7" fmla="*/ 1 h 29"/>
                <a:gd name="T8" fmla="*/ 19 w 19"/>
                <a:gd name="T9" fmla="*/ 15 h 29"/>
                <a:gd name="T10" fmla="*/ 17 w 19"/>
                <a:gd name="T11" fmla="*/ 25 h 29"/>
                <a:gd name="T12" fmla="*/ 9 w 19"/>
                <a:gd name="T13" fmla="*/ 28 h 29"/>
                <a:gd name="T14" fmla="*/ 9 w 19"/>
                <a:gd name="T15" fmla="*/ 5 h 29"/>
                <a:gd name="T16" fmla="*/ 6 w 19"/>
                <a:gd name="T17" fmla="*/ 14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8"/>
                    <a:pt x="0" y="23"/>
                    <a:pt x="0" y="14"/>
                  </a:cubicBezTo>
                  <a:cubicBezTo>
                    <a:pt x="0" y="10"/>
                    <a:pt x="1" y="6"/>
                    <a:pt x="3" y="4"/>
                  </a:cubicBezTo>
                  <a:cubicBezTo>
                    <a:pt x="4" y="1"/>
                    <a:pt x="7" y="0"/>
                    <a:pt x="10" y="1"/>
                  </a:cubicBezTo>
                  <a:cubicBezTo>
                    <a:pt x="16" y="1"/>
                    <a:pt x="19" y="6"/>
                    <a:pt x="19" y="15"/>
                  </a:cubicBezTo>
                  <a:cubicBezTo>
                    <a:pt x="19" y="20"/>
                    <a:pt x="18" y="23"/>
                    <a:pt x="17" y="25"/>
                  </a:cubicBezTo>
                  <a:cubicBezTo>
                    <a:pt x="15" y="27"/>
                    <a:pt x="13" y="29"/>
                    <a:pt x="9" y="28"/>
                  </a:cubicBezTo>
                  <a:close/>
                  <a:moveTo>
                    <a:pt x="9" y="5"/>
                  </a:moveTo>
                  <a:cubicBezTo>
                    <a:pt x="7" y="5"/>
                    <a:pt x="6" y="8"/>
                    <a:pt x="6" y="14"/>
                  </a:cubicBezTo>
                  <a:cubicBezTo>
                    <a:pt x="6" y="21"/>
                    <a:pt x="7" y="24"/>
                    <a:pt x="9" y="24"/>
                  </a:cubicBezTo>
                  <a:cubicBezTo>
                    <a:pt x="12" y="24"/>
                    <a:pt x="13" y="21"/>
                    <a:pt x="13" y="15"/>
                  </a:cubicBezTo>
                  <a:cubicBezTo>
                    <a:pt x="13" y="9"/>
                    <a:pt x="12" y="6"/>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0" name="Freeform 85"/>
            <p:cNvSpPr>
              <a:spLocks noEditPoints="1"/>
            </p:cNvSpPr>
            <p:nvPr/>
          </p:nvSpPr>
          <p:spPr bwMode="auto">
            <a:xfrm>
              <a:off x="6564" y="3994"/>
              <a:ext cx="33" cy="45"/>
            </a:xfrm>
            <a:custGeom>
              <a:avLst/>
              <a:gdLst>
                <a:gd name="T0" fmla="*/ 10 w 20"/>
                <a:gd name="T1" fmla="*/ 27 h 27"/>
                <a:gd name="T2" fmla="*/ 0 w 20"/>
                <a:gd name="T3" fmla="*/ 13 h 27"/>
                <a:gd name="T4" fmla="*/ 3 w 20"/>
                <a:gd name="T5" fmla="*/ 3 h 27"/>
                <a:gd name="T6" fmla="*/ 10 w 20"/>
                <a:gd name="T7" fmla="*/ 0 h 27"/>
                <a:gd name="T8" fmla="*/ 20 w 20"/>
                <a:gd name="T9" fmla="*/ 14 h 27"/>
                <a:gd name="T10" fmla="*/ 17 w 20"/>
                <a:gd name="T11" fmla="*/ 24 h 27"/>
                <a:gd name="T12" fmla="*/ 10 w 20"/>
                <a:gd name="T13" fmla="*/ 27 h 27"/>
                <a:gd name="T14" fmla="*/ 10 w 20"/>
                <a:gd name="T15" fmla="*/ 4 h 27"/>
                <a:gd name="T16" fmla="*/ 7 w 20"/>
                <a:gd name="T17" fmla="*/ 14 h 27"/>
                <a:gd name="T18" fmla="*/ 10 w 20"/>
                <a:gd name="T19" fmla="*/ 23 h 27"/>
                <a:gd name="T20" fmla="*/ 14 w 20"/>
                <a:gd name="T21" fmla="*/ 14 h 27"/>
                <a:gd name="T22" fmla="*/ 10 w 20"/>
                <a:gd name="T2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7">
                  <a:moveTo>
                    <a:pt x="10" y="27"/>
                  </a:moveTo>
                  <a:cubicBezTo>
                    <a:pt x="4" y="27"/>
                    <a:pt x="0" y="23"/>
                    <a:pt x="0" y="13"/>
                  </a:cubicBezTo>
                  <a:cubicBezTo>
                    <a:pt x="0" y="9"/>
                    <a:pt x="1" y="5"/>
                    <a:pt x="3" y="3"/>
                  </a:cubicBezTo>
                  <a:cubicBezTo>
                    <a:pt x="5" y="1"/>
                    <a:pt x="7" y="0"/>
                    <a:pt x="10" y="0"/>
                  </a:cubicBezTo>
                  <a:cubicBezTo>
                    <a:pt x="17" y="0"/>
                    <a:pt x="20" y="5"/>
                    <a:pt x="20" y="14"/>
                  </a:cubicBezTo>
                  <a:cubicBezTo>
                    <a:pt x="20" y="19"/>
                    <a:pt x="19" y="22"/>
                    <a:pt x="17" y="24"/>
                  </a:cubicBezTo>
                  <a:cubicBezTo>
                    <a:pt x="16" y="27"/>
                    <a:pt x="13" y="27"/>
                    <a:pt x="10" y="27"/>
                  </a:cubicBezTo>
                  <a:close/>
                  <a:moveTo>
                    <a:pt x="10" y="4"/>
                  </a:moveTo>
                  <a:cubicBezTo>
                    <a:pt x="8" y="4"/>
                    <a:pt x="7" y="8"/>
                    <a:pt x="7" y="14"/>
                  </a:cubicBezTo>
                  <a:cubicBezTo>
                    <a:pt x="7" y="20"/>
                    <a:pt x="8" y="23"/>
                    <a:pt x="10" y="23"/>
                  </a:cubicBezTo>
                  <a:cubicBezTo>
                    <a:pt x="12" y="23"/>
                    <a:pt x="14" y="20"/>
                    <a:pt x="14" y="14"/>
                  </a:cubicBezTo>
                  <a:cubicBezTo>
                    <a:pt x="14" y="8"/>
                    <a:pt x="12" y="4"/>
                    <a:pt x="10" y="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1" name="Freeform 86"/>
            <p:cNvSpPr>
              <a:spLocks/>
            </p:cNvSpPr>
            <p:nvPr/>
          </p:nvSpPr>
          <p:spPr bwMode="auto">
            <a:xfrm>
              <a:off x="6605" y="3995"/>
              <a:ext cx="21" cy="47"/>
            </a:xfrm>
            <a:custGeom>
              <a:avLst/>
              <a:gdLst>
                <a:gd name="T0" fmla="*/ 12 w 12"/>
                <a:gd name="T1" fmla="*/ 0 h 28"/>
                <a:gd name="T2" fmla="*/ 12 w 12"/>
                <a:gd name="T3" fmla="*/ 28 h 28"/>
                <a:gd name="T4" fmla="*/ 6 w 12"/>
                <a:gd name="T5" fmla="*/ 27 h 28"/>
                <a:gd name="T6" fmla="*/ 6 w 12"/>
                <a:gd name="T7" fmla="*/ 7 h 28"/>
                <a:gd name="T8" fmla="*/ 4 w 12"/>
                <a:gd name="T9" fmla="*/ 8 h 28"/>
                <a:gd name="T10" fmla="*/ 3 w 12"/>
                <a:gd name="T11" fmla="*/ 8 h 28"/>
                <a:gd name="T12" fmla="*/ 2 w 12"/>
                <a:gd name="T13" fmla="*/ 9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2"/>
                    <a:pt x="12" y="18"/>
                    <a:pt x="12" y="28"/>
                  </a:cubicBezTo>
                  <a:cubicBezTo>
                    <a:pt x="9" y="28"/>
                    <a:pt x="8" y="28"/>
                    <a:pt x="6" y="27"/>
                  </a:cubicBezTo>
                  <a:cubicBezTo>
                    <a:pt x="6" y="20"/>
                    <a:pt x="6" y="15"/>
                    <a:pt x="6" y="7"/>
                  </a:cubicBezTo>
                  <a:cubicBezTo>
                    <a:pt x="5" y="7"/>
                    <a:pt x="5" y="7"/>
                    <a:pt x="4" y="8"/>
                  </a:cubicBezTo>
                  <a:cubicBezTo>
                    <a:pt x="4" y="8"/>
                    <a:pt x="4" y="8"/>
                    <a:pt x="3" y="8"/>
                  </a:cubicBezTo>
                  <a:cubicBezTo>
                    <a:pt x="3" y="8"/>
                    <a:pt x="2" y="9"/>
                    <a:pt x="2" y="9"/>
                  </a:cubicBezTo>
                  <a:cubicBezTo>
                    <a:pt x="1" y="9"/>
                    <a:pt x="1" y="9"/>
                    <a:pt x="0" y="9"/>
                  </a:cubicBezTo>
                  <a:cubicBezTo>
                    <a:pt x="0" y="7"/>
                    <a:pt x="0" y="5"/>
                    <a:pt x="0" y="4"/>
                  </a:cubicBezTo>
                  <a:cubicBezTo>
                    <a:pt x="2" y="3"/>
                    <a:pt x="3" y="3"/>
                    <a:pt x="4" y="2"/>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2" name="Freeform 87"/>
            <p:cNvSpPr>
              <a:spLocks/>
            </p:cNvSpPr>
            <p:nvPr/>
          </p:nvSpPr>
          <p:spPr bwMode="auto">
            <a:xfrm>
              <a:off x="6641" y="4000"/>
              <a:ext cx="20" cy="46"/>
            </a:xfrm>
            <a:custGeom>
              <a:avLst/>
              <a:gdLst>
                <a:gd name="T0" fmla="*/ 12 w 12"/>
                <a:gd name="T1" fmla="*/ 0 h 27"/>
                <a:gd name="T2" fmla="*/ 12 w 12"/>
                <a:gd name="T3" fmla="*/ 27 h 27"/>
                <a:gd name="T4" fmla="*/ 6 w 12"/>
                <a:gd name="T5" fmla="*/ 27 h 27"/>
                <a:gd name="T6" fmla="*/ 6 w 12"/>
                <a:gd name="T7" fmla="*/ 6 h 27"/>
                <a:gd name="T8" fmla="*/ 5 w 12"/>
                <a:gd name="T9" fmla="*/ 7 h 27"/>
                <a:gd name="T10" fmla="*/ 4 w 12"/>
                <a:gd name="T11" fmla="*/ 7 h 27"/>
                <a:gd name="T12" fmla="*/ 2 w 12"/>
                <a:gd name="T13" fmla="*/ 8 h 27"/>
                <a:gd name="T14" fmla="*/ 0 w 12"/>
                <a:gd name="T15" fmla="*/ 8 h 27"/>
                <a:gd name="T16" fmla="*/ 0 w 12"/>
                <a:gd name="T17" fmla="*/ 3 h 27"/>
                <a:gd name="T18" fmla="*/ 5 w 12"/>
                <a:gd name="T19" fmla="*/ 2 h 27"/>
                <a:gd name="T20" fmla="*/ 8 w 12"/>
                <a:gd name="T21" fmla="*/ 0 h 27"/>
                <a:gd name="T22" fmla="*/ 12 w 1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7">
                  <a:moveTo>
                    <a:pt x="12" y="0"/>
                  </a:moveTo>
                  <a:cubicBezTo>
                    <a:pt x="12" y="11"/>
                    <a:pt x="12" y="17"/>
                    <a:pt x="12" y="27"/>
                  </a:cubicBezTo>
                  <a:cubicBezTo>
                    <a:pt x="10" y="27"/>
                    <a:pt x="9" y="27"/>
                    <a:pt x="6" y="27"/>
                  </a:cubicBezTo>
                  <a:cubicBezTo>
                    <a:pt x="6" y="19"/>
                    <a:pt x="6" y="15"/>
                    <a:pt x="6" y="6"/>
                  </a:cubicBezTo>
                  <a:cubicBezTo>
                    <a:pt x="6" y="6"/>
                    <a:pt x="6" y="6"/>
                    <a:pt x="5" y="7"/>
                  </a:cubicBezTo>
                  <a:cubicBezTo>
                    <a:pt x="5" y="7"/>
                    <a:pt x="4" y="7"/>
                    <a:pt x="4" y="7"/>
                  </a:cubicBezTo>
                  <a:cubicBezTo>
                    <a:pt x="3" y="7"/>
                    <a:pt x="3" y="7"/>
                    <a:pt x="2" y="8"/>
                  </a:cubicBezTo>
                  <a:cubicBezTo>
                    <a:pt x="2" y="8"/>
                    <a:pt x="1" y="8"/>
                    <a:pt x="0" y="8"/>
                  </a:cubicBezTo>
                  <a:cubicBezTo>
                    <a:pt x="0" y="6"/>
                    <a:pt x="0" y="5"/>
                    <a:pt x="0" y="3"/>
                  </a:cubicBezTo>
                  <a:cubicBezTo>
                    <a:pt x="2" y="3"/>
                    <a:pt x="4" y="2"/>
                    <a:pt x="5" y="2"/>
                  </a:cubicBezTo>
                  <a:cubicBezTo>
                    <a:pt x="6" y="1"/>
                    <a:pt x="7" y="0"/>
                    <a:pt x="8" y="0"/>
                  </a:cubicBezTo>
                  <a:cubicBezTo>
                    <a:pt x="10" y="0"/>
                    <a:pt x="11"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3" name="Freeform 88"/>
            <p:cNvSpPr>
              <a:spLocks noEditPoints="1"/>
            </p:cNvSpPr>
            <p:nvPr/>
          </p:nvSpPr>
          <p:spPr bwMode="auto">
            <a:xfrm>
              <a:off x="6674" y="4002"/>
              <a:ext cx="32" cy="49"/>
            </a:xfrm>
            <a:custGeom>
              <a:avLst/>
              <a:gdLst>
                <a:gd name="T0" fmla="*/ 9 w 19"/>
                <a:gd name="T1" fmla="*/ 29 h 29"/>
                <a:gd name="T2" fmla="*/ 0 w 19"/>
                <a:gd name="T3" fmla="*/ 14 h 29"/>
                <a:gd name="T4" fmla="*/ 2 w 19"/>
                <a:gd name="T5" fmla="*/ 4 h 29"/>
                <a:gd name="T6" fmla="*/ 10 w 19"/>
                <a:gd name="T7" fmla="*/ 1 h 29"/>
                <a:gd name="T8" fmla="*/ 19 w 19"/>
                <a:gd name="T9" fmla="*/ 15 h 29"/>
                <a:gd name="T10" fmla="*/ 17 w 19"/>
                <a:gd name="T11" fmla="*/ 26 h 29"/>
                <a:gd name="T12" fmla="*/ 9 w 19"/>
                <a:gd name="T13" fmla="*/ 29 h 29"/>
                <a:gd name="T14" fmla="*/ 9 w 19"/>
                <a:gd name="T15" fmla="*/ 5 h 29"/>
                <a:gd name="T16" fmla="*/ 6 w 19"/>
                <a:gd name="T17" fmla="*/ 15 h 29"/>
                <a:gd name="T18" fmla="*/ 9 w 19"/>
                <a:gd name="T19" fmla="*/ 24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3"/>
                    <a:pt x="0" y="14"/>
                  </a:cubicBezTo>
                  <a:cubicBezTo>
                    <a:pt x="0" y="9"/>
                    <a:pt x="0" y="6"/>
                    <a:pt x="2" y="4"/>
                  </a:cubicBezTo>
                  <a:cubicBezTo>
                    <a:pt x="4" y="1"/>
                    <a:pt x="7" y="0"/>
                    <a:pt x="10" y="1"/>
                  </a:cubicBezTo>
                  <a:cubicBezTo>
                    <a:pt x="16" y="1"/>
                    <a:pt x="19" y="6"/>
                    <a:pt x="19" y="15"/>
                  </a:cubicBezTo>
                  <a:cubicBezTo>
                    <a:pt x="19" y="20"/>
                    <a:pt x="18" y="24"/>
                    <a:pt x="17" y="26"/>
                  </a:cubicBezTo>
                  <a:cubicBezTo>
                    <a:pt x="14" y="28"/>
                    <a:pt x="12" y="29"/>
                    <a:pt x="9" y="29"/>
                  </a:cubicBezTo>
                  <a:close/>
                  <a:moveTo>
                    <a:pt x="9" y="5"/>
                  </a:moveTo>
                  <a:cubicBezTo>
                    <a:pt x="7" y="5"/>
                    <a:pt x="6" y="8"/>
                    <a:pt x="6" y="15"/>
                  </a:cubicBezTo>
                  <a:cubicBezTo>
                    <a:pt x="6" y="21"/>
                    <a:pt x="7" y="24"/>
                    <a:pt x="9" y="24"/>
                  </a:cubicBezTo>
                  <a:cubicBezTo>
                    <a:pt x="12" y="25"/>
                    <a:pt x="13" y="21"/>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4" name="Freeform 89"/>
            <p:cNvSpPr>
              <a:spLocks/>
            </p:cNvSpPr>
            <p:nvPr/>
          </p:nvSpPr>
          <p:spPr bwMode="auto">
            <a:xfrm>
              <a:off x="6714" y="4005"/>
              <a:ext cx="19" cy="49"/>
            </a:xfrm>
            <a:custGeom>
              <a:avLst/>
              <a:gdLst>
                <a:gd name="T0" fmla="*/ 11 w 11"/>
                <a:gd name="T1" fmla="*/ 0 h 29"/>
                <a:gd name="T2" fmla="*/ 11 w 11"/>
                <a:gd name="T3" fmla="*/ 29 h 29"/>
                <a:gd name="T4" fmla="*/ 6 w 11"/>
                <a:gd name="T5" fmla="*/ 28 h 29"/>
                <a:gd name="T6" fmla="*/ 6 w 11"/>
                <a:gd name="T7" fmla="*/ 7 h 29"/>
                <a:gd name="T8" fmla="*/ 5 w 11"/>
                <a:gd name="T9" fmla="*/ 8 h 29"/>
                <a:gd name="T10" fmla="*/ 3 w 11"/>
                <a:gd name="T11" fmla="*/ 8 h 29"/>
                <a:gd name="T12" fmla="*/ 1 w 11"/>
                <a:gd name="T13" fmla="*/ 9 h 29"/>
                <a:gd name="T14" fmla="*/ 0 w 11"/>
                <a:gd name="T15" fmla="*/ 9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2"/>
                    <a:pt x="11" y="18"/>
                    <a:pt x="11" y="29"/>
                  </a:cubicBezTo>
                  <a:cubicBezTo>
                    <a:pt x="9" y="28"/>
                    <a:pt x="8" y="28"/>
                    <a:pt x="6" y="28"/>
                  </a:cubicBezTo>
                  <a:cubicBezTo>
                    <a:pt x="6" y="20"/>
                    <a:pt x="6" y="16"/>
                    <a:pt x="6" y="7"/>
                  </a:cubicBezTo>
                  <a:cubicBezTo>
                    <a:pt x="5" y="7"/>
                    <a:pt x="5" y="7"/>
                    <a:pt x="5" y="8"/>
                  </a:cubicBezTo>
                  <a:cubicBezTo>
                    <a:pt x="4" y="8"/>
                    <a:pt x="3" y="8"/>
                    <a:pt x="3" y="8"/>
                  </a:cubicBezTo>
                  <a:cubicBezTo>
                    <a:pt x="2" y="8"/>
                    <a:pt x="2" y="8"/>
                    <a:pt x="1" y="9"/>
                  </a:cubicBezTo>
                  <a:cubicBezTo>
                    <a:pt x="1" y="9"/>
                    <a:pt x="0" y="9"/>
                    <a:pt x="0" y="9"/>
                  </a:cubicBezTo>
                  <a:cubicBezTo>
                    <a:pt x="0" y="7"/>
                    <a:pt x="0" y="6"/>
                    <a:pt x="0" y="4"/>
                  </a:cubicBezTo>
                  <a:cubicBezTo>
                    <a:pt x="1" y="3"/>
                    <a:pt x="3" y="3"/>
                    <a:pt x="4" y="2"/>
                  </a:cubicBezTo>
                  <a:cubicBezTo>
                    <a:pt x="6"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5" name="Freeform 90"/>
            <p:cNvSpPr>
              <a:spLocks/>
            </p:cNvSpPr>
            <p:nvPr/>
          </p:nvSpPr>
          <p:spPr bwMode="auto">
            <a:xfrm>
              <a:off x="6751" y="4009"/>
              <a:ext cx="18" cy="47"/>
            </a:xfrm>
            <a:custGeom>
              <a:avLst/>
              <a:gdLst>
                <a:gd name="T0" fmla="*/ 11 w 11"/>
                <a:gd name="T1" fmla="*/ 0 h 28"/>
                <a:gd name="T2" fmla="*/ 11 w 11"/>
                <a:gd name="T3" fmla="*/ 28 h 28"/>
                <a:gd name="T4" fmla="*/ 5 w 11"/>
                <a:gd name="T5" fmla="*/ 28 h 28"/>
                <a:gd name="T6" fmla="*/ 5 w 11"/>
                <a:gd name="T7" fmla="*/ 6 h 28"/>
                <a:gd name="T8" fmla="*/ 4 w 11"/>
                <a:gd name="T9" fmla="*/ 8 h 28"/>
                <a:gd name="T10" fmla="*/ 3 w 11"/>
                <a:gd name="T11" fmla="*/ 8 h 28"/>
                <a:gd name="T12" fmla="*/ 2 w 11"/>
                <a:gd name="T13" fmla="*/ 9 h 28"/>
                <a:gd name="T14" fmla="*/ 0 w 11"/>
                <a:gd name="T15" fmla="*/ 9 h 28"/>
                <a:gd name="T16" fmla="*/ 0 w 11"/>
                <a:gd name="T17" fmla="*/ 3 h 28"/>
                <a:gd name="T18" fmla="*/ 4 w 11"/>
                <a:gd name="T19" fmla="*/ 2 h 28"/>
                <a:gd name="T20" fmla="*/ 8 w 11"/>
                <a:gd name="T21" fmla="*/ 0 h 28"/>
                <a:gd name="T22" fmla="*/ 11 w 1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8">
                  <a:moveTo>
                    <a:pt x="11" y="0"/>
                  </a:moveTo>
                  <a:cubicBezTo>
                    <a:pt x="11" y="12"/>
                    <a:pt x="11" y="17"/>
                    <a:pt x="11" y="28"/>
                  </a:cubicBezTo>
                  <a:cubicBezTo>
                    <a:pt x="9" y="28"/>
                    <a:pt x="8" y="28"/>
                    <a:pt x="5" y="28"/>
                  </a:cubicBezTo>
                  <a:cubicBezTo>
                    <a:pt x="5" y="20"/>
                    <a:pt x="5" y="15"/>
                    <a:pt x="5" y="6"/>
                  </a:cubicBezTo>
                  <a:cubicBezTo>
                    <a:pt x="5" y="7"/>
                    <a:pt x="5" y="7"/>
                    <a:pt x="4" y="8"/>
                  </a:cubicBezTo>
                  <a:cubicBezTo>
                    <a:pt x="4" y="8"/>
                    <a:pt x="4" y="8"/>
                    <a:pt x="3" y="8"/>
                  </a:cubicBezTo>
                  <a:cubicBezTo>
                    <a:pt x="3" y="8"/>
                    <a:pt x="2" y="9"/>
                    <a:pt x="2" y="9"/>
                  </a:cubicBezTo>
                  <a:cubicBezTo>
                    <a:pt x="1" y="9"/>
                    <a:pt x="0" y="9"/>
                    <a:pt x="0" y="9"/>
                  </a:cubicBezTo>
                  <a:cubicBezTo>
                    <a:pt x="0" y="6"/>
                    <a:pt x="0" y="5"/>
                    <a:pt x="0" y="3"/>
                  </a:cubicBezTo>
                  <a:cubicBezTo>
                    <a:pt x="2" y="3"/>
                    <a:pt x="3" y="3"/>
                    <a:pt x="4" y="2"/>
                  </a:cubicBezTo>
                  <a:cubicBezTo>
                    <a:pt x="5" y="1"/>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6" name="Freeform 91"/>
            <p:cNvSpPr>
              <a:spLocks noEditPoints="1"/>
            </p:cNvSpPr>
            <p:nvPr/>
          </p:nvSpPr>
          <p:spPr bwMode="auto">
            <a:xfrm>
              <a:off x="6783" y="4010"/>
              <a:ext cx="32" cy="49"/>
            </a:xfrm>
            <a:custGeom>
              <a:avLst/>
              <a:gdLst>
                <a:gd name="T0" fmla="*/ 9 w 19"/>
                <a:gd name="T1" fmla="*/ 29 h 29"/>
                <a:gd name="T2" fmla="*/ 0 w 19"/>
                <a:gd name="T3" fmla="*/ 14 h 29"/>
                <a:gd name="T4" fmla="*/ 2 w 19"/>
                <a:gd name="T5" fmla="*/ 3 h 29"/>
                <a:gd name="T6" fmla="*/ 10 w 19"/>
                <a:gd name="T7" fmla="*/ 0 h 29"/>
                <a:gd name="T8" fmla="*/ 19 w 19"/>
                <a:gd name="T9" fmla="*/ 14 h 29"/>
                <a:gd name="T10" fmla="*/ 16 w 19"/>
                <a:gd name="T11" fmla="*/ 25 h 29"/>
                <a:gd name="T12" fmla="*/ 9 w 19"/>
                <a:gd name="T13" fmla="*/ 29 h 29"/>
                <a:gd name="T14" fmla="*/ 10 w 19"/>
                <a:gd name="T15" fmla="*/ 5 h 29"/>
                <a:gd name="T16" fmla="*/ 5 w 19"/>
                <a:gd name="T17" fmla="*/ 14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8"/>
                    <a:pt x="0" y="24"/>
                    <a:pt x="0" y="14"/>
                  </a:cubicBezTo>
                  <a:cubicBezTo>
                    <a:pt x="0" y="10"/>
                    <a:pt x="1" y="6"/>
                    <a:pt x="2" y="3"/>
                  </a:cubicBezTo>
                  <a:cubicBezTo>
                    <a:pt x="4" y="1"/>
                    <a:pt x="7" y="0"/>
                    <a:pt x="10" y="0"/>
                  </a:cubicBezTo>
                  <a:cubicBezTo>
                    <a:pt x="16" y="0"/>
                    <a:pt x="19" y="5"/>
                    <a:pt x="19" y="14"/>
                  </a:cubicBezTo>
                  <a:cubicBezTo>
                    <a:pt x="19" y="19"/>
                    <a:pt x="18" y="23"/>
                    <a:pt x="16" y="25"/>
                  </a:cubicBezTo>
                  <a:cubicBezTo>
                    <a:pt x="15" y="27"/>
                    <a:pt x="12" y="29"/>
                    <a:pt x="9" y="29"/>
                  </a:cubicBezTo>
                  <a:close/>
                  <a:moveTo>
                    <a:pt x="10" y="5"/>
                  </a:moveTo>
                  <a:cubicBezTo>
                    <a:pt x="7" y="5"/>
                    <a:pt x="5" y="8"/>
                    <a:pt x="5" y="14"/>
                  </a:cubicBezTo>
                  <a:cubicBezTo>
                    <a:pt x="5" y="21"/>
                    <a:pt x="7" y="24"/>
                    <a:pt x="10" y="24"/>
                  </a:cubicBezTo>
                  <a:cubicBezTo>
                    <a:pt x="12" y="24"/>
                    <a:pt x="13" y="21"/>
                    <a:pt x="13" y="14"/>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7" name="Freeform 92"/>
            <p:cNvSpPr>
              <a:spLocks noEditPoints="1"/>
            </p:cNvSpPr>
            <p:nvPr/>
          </p:nvSpPr>
          <p:spPr bwMode="auto">
            <a:xfrm>
              <a:off x="6567" y="3468"/>
              <a:ext cx="32" cy="49"/>
            </a:xfrm>
            <a:custGeom>
              <a:avLst/>
              <a:gdLst>
                <a:gd name="T0" fmla="*/ 9 w 19"/>
                <a:gd name="T1" fmla="*/ 28 h 29"/>
                <a:gd name="T2" fmla="*/ 0 w 19"/>
                <a:gd name="T3" fmla="*/ 15 h 29"/>
                <a:gd name="T4" fmla="*/ 2 w 19"/>
                <a:gd name="T5" fmla="*/ 4 h 29"/>
                <a:gd name="T6" fmla="*/ 10 w 19"/>
                <a:gd name="T7" fmla="*/ 1 h 29"/>
                <a:gd name="T8" fmla="*/ 19 w 19"/>
                <a:gd name="T9" fmla="*/ 14 h 29"/>
                <a:gd name="T10" fmla="*/ 16 w 19"/>
                <a:gd name="T11" fmla="*/ 25 h 29"/>
                <a:gd name="T12" fmla="*/ 9 w 19"/>
                <a:gd name="T13" fmla="*/ 28 h 29"/>
                <a:gd name="T14" fmla="*/ 9 w 19"/>
                <a:gd name="T15" fmla="*/ 5 h 29"/>
                <a:gd name="T16" fmla="*/ 5 w 19"/>
                <a:gd name="T17" fmla="*/ 15 h 29"/>
                <a:gd name="T18" fmla="*/ 9 w 19"/>
                <a:gd name="T19" fmla="*/ 24 h 29"/>
                <a:gd name="T20" fmla="*/ 13 w 19"/>
                <a:gd name="T21" fmla="*/ 14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8"/>
                  </a:moveTo>
                  <a:cubicBezTo>
                    <a:pt x="3" y="29"/>
                    <a:pt x="0" y="24"/>
                    <a:pt x="0" y="15"/>
                  </a:cubicBezTo>
                  <a:cubicBezTo>
                    <a:pt x="0" y="11"/>
                    <a:pt x="0" y="7"/>
                    <a:pt x="2" y="4"/>
                  </a:cubicBezTo>
                  <a:cubicBezTo>
                    <a:pt x="4" y="2"/>
                    <a:pt x="6" y="1"/>
                    <a:pt x="10" y="1"/>
                  </a:cubicBezTo>
                  <a:cubicBezTo>
                    <a:pt x="15" y="0"/>
                    <a:pt x="19" y="4"/>
                    <a:pt x="19" y="14"/>
                  </a:cubicBezTo>
                  <a:cubicBezTo>
                    <a:pt x="19" y="18"/>
                    <a:pt x="17" y="22"/>
                    <a:pt x="16" y="25"/>
                  </a:cubicBezTo>
                  <a:cubicBezTo>
                    <a:pt x="14" y="27"/>
                    <a:pt x="12" y="28"/>
                    <a:pt x="9" y="28"/>
                  </a:cubicBezTo>
                  <a:close/>
                  <a:moveTo>
                    <a:pt x="9" y="5"/>
                  </a:moveTo>
                  <a:cubicBezTo>
                    <a:pt x="6" y="5"/>
                    <a:pt x="5" y="8"/>
                    <a:pt x="5" y="15"/>
                  </a:cubicBezTo>
                  <a:cubicBezTo>
                    <a:pt x="5" y="21"/>
                    <a:pt x="6" y="24"/>
                    <a:pt x="9" y="24"/>
                  </a:cubicBezTo>
                  <a:cubicBezTo>
                    <a:pt x="12" y="24"/>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8" name="Freeform 93"/>
            <p:cNvSpPr>
              <a:spLocks noEditPoints="1"/>
            </p:cNvSpPr>
            <p:nvPr/>
          </p:nvSpPr>
          <p:spPr bwMode="auto">
            <a:xfrm>
              <a:off x="6602" y="3465"/>
              <a:ext cx="32" cy="50"/>
            </a:xfrm>
            <a:custGeom>
              <a:avLst/>
              <a:gdLst>
                <a:gd name="T0" fmla="*/ 9 w 19"/>
                <a:gd name="T1" fmla="*/ 29 h 30"/>
                <a:gd name="T2" fmla="*/ 0 w 19"/>
                <a:gd name="T3" fmla="*/ 16 h 30"/>
                <a:gd name="T4" fmla="*/ 2 w 19"/>
                <a:gd name="T5" fmla="*/ 5 h 30"/>
                <a:gd name="T6" fmla="*/ 9 w 19"/>
                <a:gd name="T7" fmla="*/ 1 h 30"/>
                <a:gd name="T8" fmla="*/ 19 w 19"/>
                <a:gd name="T9" fmla="*/ 14 h 30"/>
                <a:gd name="T10" fmla="*/ 16 w 19"/>
                <a:gd name="T11" fmla="*/ 25 h 30"/>
                <a:gd name="T12" fmla="*/ 9 w 19"/>
                <a:gd name="T13" fmla="*/ 29 h 30"/>
                <a:gd name="T14" fmla="*/ 9 w 19"/>
                <a:gd name="T15" fmla="*/ 6 h 30"/>
                <a:gd name="T16" fmla="*/ 6 w 19"/>
                <a:gd name="T17" fmla="*/ 15 h 30"/>
                <a:gd name="T18" fmla="*/ 9 w 19"/>
                <a:gd name="T19" fmla="*/ 24 h 30"/>
                <a:gd name="T20" fmla="*/ 13 w 19"/>
                <a:gd name="T21" fmla="*/ 15 h 30"/>
                <a:gd name="T22" fmla="*/ 9 w 1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29"/>
                  </a:moveTo>
                  <a:cubicBezTo>
                    <a:pt x="3" y="30"/>
                    <a:pt x="0" y="25"/>
                    <a:pt x="0" y="16"/>
                  </a:cubicBezTo>
                  <a:cubicBezTo>
                    <a:pt x="0" y="11"/>
                    <a:pt x="1" y="8"/>
                    <a:pt x="2" y="5"/>
                  </a:cubicBezTo>
                  <a:cubicBezTo>
                    <a:pt x="4" y="2"/>
                    <a:pt x="6" y="1"/>
                    <a:pt x="9" y="1"/>
                  </a:cubicBezTo>
                  <a:cubicBezTo>
                    <a:pt x="16" y="0"/>
                    <a:pt x="19" y="5"/>
                    <a:pt x="19" y="14"/>
                  </a:cubicBezTo>
                  <a:cubicBezTo>
                    <a:pt x="19" y="19"/>
                    <a:pt x="18" y="22"/>
                    <a:pt x="16" y="25"/>
                  </a:cubicBezTo>
                  <a:cubicBezTo>
                    <a:pt x="15" y="28"/>
                    <a:pt x="12" y="29"/>
                    <a:pt x="9" y="29"/>
                  </a:cubicBezTo>
                  <a:close/>
                  <a:moveTo>
                    <a:pt x="9" y="6"/>
                  </a:moveTo>
                  <a:cubicBezTo>
                    <a:pt x="7" y="6"/>
                    <a:pt x="6" y="9"/>
                    <a:pt x="6" y="15"/>
                  </a:cubicBezTo>
                  <a:cubicBezTo>
                    <a:pt x="6" y="22"/>
                    <a:pt x="7" y="25"/>
                    <a:pt x="9" y="24"/>
                  </a:cubicBezTo>
                  <a:cubicBezTo>
                    <a:pt x="11" y="24"/>
                    <a:pt x="13" y="21"/>
                    <a:pt x="13" y="15"/>
                  </a:cubicBezTo>
                  <a:cubicBezTo>
                    <a:pt x="13" y="8"/>
                    <a:pt x="11"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99" name="Freeform 94"/>
            <p:cNvSpPr>
              <a:spLocks noEditPoints="1"/>
            </p:cNvSpPr>
            <p:nvPr/>
          </p:nvSpPr>
          <p:spPr bwMode="auto">
            <a:xfrm>
              <a:off x="6637" y="3463"/>
              <a:ext cx="32" cy="49"/>
            </a:xfrm>
            <a:custGeom>
              <a:avLst/>
              <a:gdLst>
                <a:gd name="T0" fmla="*/ 10 w 19"/>
                <a:gd name="T1" fmla="*/ 29 h 29"/>
                <a:gd name="T2" fmla="*/ 0 w 19"/>
                <a:gd name="T3" fmla="*/ 15 h 29"/>
                <a:gd name="T4" fmla="*/ 3 w 19"/>
                <a:gd name="T5" fmla="*/ 4 h 29"/>
                <a:gd name="T6" fmla="*/ 10 w 19"/>
                <a:gd name="T7" fmla="*/ 0 h 29"/>
                <a:gd name="T8" fmla="*/ 19 w 19"/>
                <a:gd name="T9" fmla="*/ 13 h 29"/>
                <a:gd name="T10" fmla="*/ 17 w 19"/>
                <a:gd name="T11" fmla="*/ 24 h 29"/>
                <a:gd name="T12" fmla="*/ 10 w 19"/>
                <a:gd name="T13" fmla="*/ 29 h 29"/>
                <a:gd name="T14" fmla="*/ 10 w 19"/>
                <a:gd name="T15" fmla="*/ 5 h 29"/>
                <a:gd name="T16" fmla="*/ 6 w 19"/>
                <a:gd name="T17" fmla="*/ 15 h 29"/>
                <a:gd name="T18" fmla="*/ 10 w 19"/>
                <a:gd name="T19" fmla="*/ 24 h 29"/>
                <a:gd name="T20" fmla="*/ 13 w 19"/>
                <a:gd name="T21" fmla="*/ 14 h 29"/>
                <a:gd name="T22" fmla="*/ 10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10" y="29"/>
                  </a:moveTo>
                  <a:cubicBezTo>
                    <a:pt x="4" y="29"/>
                    <a:pt x="0" y="25"/>
                    <a:pt x="0" y="15"/>
                  </a:cubicBezTo>
                  <a:cubicBezTo>
                    <a:pt x="0" y="11"/>
                    <a:pt x="1" y="7"/>
                    <a:pt x="3" y="4"/>
                  </a:cubicBezTo>
                  <a:cubicBezTo>
                    <a:pt x="5" y="2"/>
                    <a:pt x="7" y="0"/>
                    <a:pt x="10" y="0"/>
                  </a:cubicBezTo>
                  <a:cubicBezTo>
                    <a:pt x="16" y="0"/>
                    <a:pt x="19" y="4"/>
                    <a:pt x="19" y="13"/>
                  </a:cubicBezTo>
                  <a:cubicBezTo>
                    <a:pt x="19" y="18"/>
                    <a:pt x="19" y="22"/>
                    <a:pt x="17" y="24"/>
                  </a:cubicBezTo>
                  <a:cubicBezTo>
                    <a:pt x="15" y="27"/>
                    <a:pt x="13" y="29"/>
                    <a:pt x="10" y="29"/>
                  </a:cubicBezTo>
                  <a:close/>
                  <a:moveTo>
                    <a:pt x="10" y="5"/>
                  </a:moveTo>
                  <a:cubicBezTo>
                    <a:pt x="7" y="5"/>
                    <a:pt x="6" y="8"/>
                    <a:pt x="6" y="15"/>
                  </a:cubicBezTo>
                  <a:cubicBezTo>
                    <a:pt x="6" y="21"/>
                    <a:pt x="7" y="24"/>
                    <a:pt x="10" y="24"/>
                  </a:cubicBezTo>
                  <a:cubicBezTo>
                    <a:pt x="12" y="24"/>
                    <a:pt x="13" y="21"/>
                    <a:pt x="13" y="14"/>
                  </a:cubicBezTo>
                  <a:cubicBezTo>
                    <a:pt x="13" y="8"/>
                    <a:pt x="12" y="4"/>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0" name="Freeform 95"/>
            <p:cNvSpPr>
              <a:spLocks/>
            </p:cNvSpPr>
            <p:nvPr/>
          </p:nvSpPr>
          <p:spPr bwMode="auto">
            <a:xfrm>
              <a:off x="6677" y="3460"/>
              <a:ext cx="20" cy="49"/>
            </a:xfrm>
            <a:custGeom>
              <a:avLst/>
              <a:gdLst>
                <a:gd name="T0" fmla="*/ 12 w 12"/>
                <a:gd name="T1" fmla="*/ 0 h 29"/>
                <a:gd name="T2" fmla="*/ 12 w 12"/>
                <a:gd name="T3" fmla="*/ 28 h 29"/>
                <a:gd name="T4" fmla="*/ 6 w 12"/>
                <a:gd name="T5" fmla="*/ 29 h 29"/>
                <a:gd name="T6" fmla="*/ 6 w 12"/>
                <a:gd name="T7" fmla="*/ 7 h 29"/>
                <a:gd name="T8" fmla="*/ 5 w 12"/>
                <a:gd name="T9" fmla="*/ 8 h 29"/>
                <a:gd name="T10" fmla="*/ 4 w 12"/>
                <a:gd name="T11" fmla="*/ 9 h 29"/>
                <a:gd name="T12" fmla="*/ 2 w 12"/>
                <a:gd name="T13" fmla="*/ 10 h 29"/>
                <a:gd name="T14" fmla="*/ 0 w 12"/>
                <a:gd name="T15" fmla="*/ 10 h 29"/>
                <a:gd name="T16" fmla="*/ 0 w 12"/>
                <a:gd name="T17" fmla="*/ 5 h 29"/>
                <a:gd name="T18" fmla="*/ 5 w 12"/>
                <a:gd name="T19" fmla="*/ 3 h 29"/>
                <a:gd name="T20" fmla="*/ 8 w 12"/>
                <a:gd name="T21" fmla="*/ 0 h 29"/>
                <a:gd name="T22" fmla="*/ 12 w 1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12" y="0"/>
                  </a:moveTo>
                  <a:cubicBezTo>
                    <a:pt x="12" y="11"/>
                    <a:pt x="12" y="17"/>
                    <a:pt x="12" y="28"/>
                  </a:cubicBezTo>
                  <a:cubicBezTo>
                    <a:pt x="10" y="28"/>
                    <a:pt x="9" y="28"/>
                    <a:pt x="6" y="29"/>
                  </a:cubicBezTo>
                  <a:cubicBezTo>
                    <a:pt x="6" y="20"/>
                    <a:pt x="6" y="16"/>
                    <a:pt x="6" y="7"/>
                  </a:cubicBezTo>
                  <a:cubicBezTo>
                    <a:pt x="6" y="8"/>
                    <a:pt x="6" y="8"/>
                    <a:pt x="5" y="8"/>
                  </a:cubicBezTo>
                  <a:cubicBezTo>
                    <a:pt x="5" y="9"/>
                    <a:pt x="4" y="9"/>
                    <a:pt x="4" y="9"/>
                  </a:cubicBezTo>
                  <a:cubicBezTo>
                    <a:pt x="3" y="9"/>
                    <a:pt x="2" y="10"/>
                    <a:pt x="2" y="10"/>
                  </a:cubicBezTo>
                  <a:cubicBezTo>
                    <a:pt x="1" y="10"/>
                    <a:pt x="1" y="10"/>
                    <a:pt x="0" y="10"/>
                  </a:cubicBezTo>
                  <a:cubicBezTo>
                    <a:pt x="0" y="8"/>
                    <a:pt x="0" y="7"/>
                    <a:pt x="0" y="5"/>
                  </a:cubicBezTo>
                  <a:cubicBezTo>
                    <a:pt x="2" y="4"/>
                    <a:pt x="4" y="4"/>
                    <a:pt x="5" y="3"/>
                  </a:cubicBezTo>
                  <a:cubicBezTo>
                    <a:pt x="6" y="2"/>
                    <a:pt x="7" y="1"/>
                    <a:pt x="8" y="0"/>
                  </a:cubicBezTo>
                  <a:cubicBezTo>
                    <a:pt x="10"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1" name="Freeform 96"/>
            <p:cNvSpPr>
              <a:spLocks noEditPoints="1"/>
            </p:cNvSpPr>
            <p:nvPr/>
          </p:nvSpPr>
          <p:spPr bwMode="auto">
            <a:xfrm>
              <a:off x="6711" y="3457"/>
              <a:ext cx="32" cy="52"/>
            </a:xfrm>
            <a:custGeom>
              <a:avLst/>
              <a:gdLst>
                <a:gd name="T0" fmla="*/ 9 w 19"/>
                <a:gd name="T1" fmla="*/ 30 h 31"/>
                <a:gd name="T2" fmla="*/ 0 w 19"/>
                <a:gd name="T3" fmla="*/ 16 h 31"/>
                <a:gd name="T4" fmla="*/ 3 w 19"/>
                <a:gd name="T5" fmla="*/ 5 h 31"/>
                <a:gd name="T6" fmla="*/ 10 w 19"/>
                <a:gd name="T7" fmla="*/ 1 h 31"/>
                <a:gd name="T8" fmla="*/ 19 w 19"/>
                <a:gd name="T9" fmla="*/ 14 h 31"/>
                <a:gd name="T10" fmla="*/ 17 w 19"/>
                <a:gd name="T11" fmla="*/ 26 h 31"/>
                <a:gd name="T12" fmla="*/ 9 w 19"/>
                <a:gd name="T13" fmla="*/ 30 h 31"/>
                <a:gd name="T14" fmla="*/ 10 w 19"/>
                <a:gd name="T15" fmla="*/ 5 h 31"/>
                <a:gd name="T16" fmla="*/ 6 w 19"/>
                <a:gd name="T17" fmla="*/ 16 h 31"/>
                <a:gd name="T18" fmla="*/ 10 w 19"/>
                <a:gd name="T19" fmla="*/ 25 h 31"/>
                <a:gd name="T20" fmla="*/ 13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0"/>
                  </a:moveTo>
                  <a:cubicBezTo>
                    <a:pt x="3" y="31"/>
                    <a:pt x="0" y="26"/>
                    <a:pt x="0" y="16"/>
                  </a:cubicBezTo>
                  <a:cubicBezTo>
                    <a:pt x="0" y="12"/>
                    <a:pt x="1" y="7"/>
                    <a:pt x="3" y="5"/>
                  </a:cubicBezTo>
                  <a:cubicBezTo>
                    <a:pt x="4" y="2"/>
                    <a:pt x="7" y="1"/>
                    <a:pt x="10" y="1"/>
                  </a:cubicBezTo>
                  <a:cubicBezTo>
                    <a:pt x="16" y="0"/>
                    <a:pt x="19" y="5"/>
                    <a:pt x="19" y="14"/>
                  </a:cubicBezTo>
                  <a:cubicBezTo>
                    <a:pt x="19" y="19"/>
                    <a:pt x="18" y="23"/>
                    <a:pt x="17" y="26"/>
                  </a:cubicBezTo>
                  <a:cubicBezTo>
                    <a:pt x="15" y="28"/>
                    <a:pt x="12" y="30"/>
                    <a:pt x="9" y="30"/>
                  </a:cubicBezTo>
                  <a:close/>
                  <a:moveTo>
                    <a:pt x="10" y="5"/>
                  </a:moveTo>
                  <a:cubicBezTo>
                    <a:pt x="7" y="5"/>
                    <a:pt x="6" y="9"/>
                    <a:pt x="6" y="16"/>
                  </a:cubicBezTo>
                  <a:cubicBezTo>
                    <a:pt x="6" y="22"/>
                    <a:pt x="7" y="25"/>
                    <a:pt x="10" y="25"/>
                  </a:cubicBezTo>
                  <a:cubicBezTo>
                    <a:pt x="12" y="25"/>
                    <a:pt x="14"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2" name="Freeform 97"/>
            <p:cNvSpPr>
              <a:spLocks noEditPoints="1"/>
            </p:cNvSpPr>
            <p:nvPr/>
          </p:nvSpPr>
          <p:spPr bwMode="auto">
            <a:xfrm>
              <a:off x="6748" y="3455"/>
              <a:ext cx="31" cy="50"/>
            </a:xfrm>
            <a:custGeom>
              <a:avLst/>
              <a:gdLst>
                <a:gd name="T0" fmla="*/ 9 w 19"/>
                <a:gd name="T1" fmla="*/ 30 h 30"/>
                <a:gd name="T2" fmla="*/ 0 w 19"/>
                <a:gd name="T3" fmla="*/ 16 h 30"/>
                <a:gd name="T4" fmla="*/ 3 w 19"/>
                <a:gd name="T5" fmla="*/ 5 h 30"/>
                <a:gd name="T6" fmla="*/ 10 w 19"/>
                <a:gd name="T7" fmla="*/ 0 h 30"/>
                <a:gd name="T8" fmla="*/ 19 w 19"/>
                <a:gd name="T9" fmla="*/ 14 h 30"/>
                <a:gd name="T10" fmla="*/ 17 w 19"/>
                <a:gd name="T11" fmla="*/ 26 h 30"/>
                <a:gd name="T12" fmla="*/ 9 w 19"/>
                <a:gd name="T13" fmla="*/ 30 h 30"/>
                <a:gd name="T14" fmla="*/ 9 w 19"/>
                <a:gd name="T15" fmla="*/ 5 h 30"/>
                <a:gd name="T16" fmla="*/ 6 w 19"/>
                <a:gd name="T17" fmla="*/ 15 h 30"/>
                <a:gd name="T18" fmla="*/ 9 w 19"/>
                <a:gd name="T19" fmla="*/ 25 h 30"/>
                <a:gd name="T20" fmla="*/ 13 w 19"/>
                <a:gd name="T21" fmla="*/ 15 h 30"/>
                <a:gd name="T22" fmla="*/ 9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6"/>
                  </a:cubicBezTo>
                  <a:cubicBezTo>
                    <a:pt x="0" y="11"/>
                    <a:pt x="0" y="7"/>
                    <a:pt x="3" y="5"/>
                  </a:cubicBezTo>
                  <a:cubicBezTo>
                    <a:pt x="4" y="2"/>
                    <a:pt x="7" y="0"/>
                    <a:pt x="10" y="0"/>
                  </a:cubicBezTo>
                  <a:cubicBezTo>
                    <a:pt x="16" y="0"/>
                    <a:pt x="19" y="5"/>
                    <a:pt x="19" y="14"/>
                  </a:cubicBezTo>
                  <a:cubicBezTo>
                    <a:pt x="19" y="19"/>
                    <a:pt x="18" y="23"/>
                    <a:pt x="17" y="26"/>
                  </a:cubicBezTo>
                  <a:cubicBezTo>
                    <a:pt x="15" y="28"/>
                    <a:pt x="12" y="29"/>
                    <a:pt x="9" y="30"/>
                  </a:cubicBezTo>
                  <a:close/>
                  <a:moveTo>
                    <a:pt x="9" y="5"/>
                  </a:moveTo>
                  <a:cubicBezTo>
                    <a:pt x="7" y="5"/>
                    <a:pt x="6" y="8"/>
                    <a:pt x="6" y="15"/>
                  </a:cubicBezTo>
                  <a:cubicBezTo>
                    <a:pt x="6" y="21"/>
                    <a:pt x="7" y="25"/>
                    <a:pt x="9" y="25"/>
                  </a:cubicBezTo>
                  <a:cubicBezTo>
                    <a:pt x="12" y="25"/>
                    <a:pt x="13" y="21"/>
                    <a:pt x="13" y="15"/>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3" name="Freeform 98"/>
            <p:cNvSpPr>
              <a:spLocks/>
            </p:cNvSpPr>
            <p:nvPr/>
          </p:nvSpPr>
          <p:spPr bwMode="auto">
            <a:xfrm>
              <a:off x="6788" y="3455"/>
              <a:ext cx="20" cy="47"/>
            </a:xfrm>
            <a:custGeom>
              <a:avLst/>
              <a:gdLst>
                <a:gd name="T0" fmla="*/ 12 w 12"/>
                <a:gd name="T1" fmla="*/ 0 h 28"/>
                <a:gd name="T2" fmla="*/ 12 w 12"/>
                <a:gd name="T3" fmla="*/ 28 h 28"/>
                <a:gd name="T4" fmla="*/ 6 w 12"/>
                <a:gd name="T5" fmla="*/ 28 h 28"/>
                <a:gd name="T6" fmla="*/ 6 w 12"/>
                <a:gd name="T7" fmla="*/ 6 h 28"/>
                <a:gd name="T8" fmla="*/ 4 w 12"/>
                <a:gd name="T9" fmla="*/ 7 h 28"/>
                <a:gd name="T10" fmla="*/ 3 w 12"/>
                <a:gd name="T11" fmla="*/ 8 h 28"/>
                <a:gd name="T12" fmla="*/ 2 w 12"/>
                <a:gd name="T13" fmla="*/ 8 h 28"/>
                <a:gd name="T14" fmla="*/ 0 w 12"/>
                <a:gd name="T15" fmla="*/ 9 h 28"/>
                <a:gd name="T16" fmla="*/ 0 w 12"/>
                <a:gd name="T17" fmla="*/ 4 h 28"/>
                <a:gd name="T18" fmla="*/ 4 w 12"/>
                <a:gd name="T19" fmla="*/ 2 h 28"/>
                <a:gd name="T20" fmla="*/ 8 w 12"/>
                <a:gd name="T21" fmla="*/ 0 h 28"/>
                <a:gd name="T22" fmla="*/ 12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2" y="0"/>
                  </a:moveTo>
                  <a:cubicBezTo>
                    <a:pt x="12" y="10"/>
                    <a:pt x="12" y="17"/>
                    <a:pt x="12" y="28"/>
                  </a:cubicBezTo>
                  <a:cubicBezTo>
                    <a:pt x="9" y="28"/>
                    <a:pt x="8" y="28"/>
                    <a:pt x="6" y="28"/>
                  </a:cubicBezTo>
                  <a:cubicBezTo>
                    <a:pt x="6" y="19"/>
                    <a:pt x="6" y="15"/>
                    <a:pt x="6" y="6"/>
                  </a:cubicBezTo>
                  <a:cubicBezTo>
                    <a:pt x="6" y="7"/>
                    <a:pt x="5" y="7"/>
                    <a:pt x="4" y="7"/>
                  </a:cubicBezTo>
                  <a:cubicBezTo>
                    <a:pt x="4" y="7"/>
                    <a:pt x="4" y="8"/>
                    <a:pt x="3" y="8"/>
                  </a:cubicBezTo>
                  <a:cubicBezTo>
                    <a:pt x="3" y="8"/>
                    <a:pt x="2" y="8"/>
                    <a:pt x="2" y="8"/>
                  </a:cubicBezTo>
                  <a:cubicBezTo>
                    <a:pt x="1" y="9"/>
                    <a:pt x="1" y="9"/>
                    <a:pt x="0" y="9"/>
                  </a:cubicBezTo>
                  <a:cubicBezTo>
                    <a:pt x="0" y="7"/>
                    <a:pt x="0" y="6"/>
                    <a:pt x="0" y="4"/>
                  </a:cubicBezTo>
                  <a:cubicBezTo>
                    <a:pt x="2" y="3"/>
                    <a:pt x="3" y="3"/>
                    <a:pt x="4" y="2"/>
                  </a:cubicBezTo>
                  <a:cubicBezTo>
                    <a:pt x="6" y="1"/>
                    <a:pt x="7" y="0"/>
                    <a:pt x="8" y="0"/>
                  </a:cubicBezTo>
                  <a:cubicBezTo>
                    <a:pt x="9"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4" name="Freeform 99"/>
            <p:cNvSpPr>
              <a:spLocks noEditPoints="1"/>
            </p:cNvSpPr>
            <p:nvPr/>
          </p:nvSpPr>
          <p:spPr bwMode="auto">
            <a:xfrm>
              <a:off x="6567" y="3532"/>
              <a:ext cx="32" cy="50"/>
            </a:xfrm>
            <a:custGeom>
              <a:avLst/>
              <a:gdLst>
                <a:gd name="T0" fmla="*/ 9 w 19"/>
                <a:gd name="T1" fmla="*/ 30 h 30"/>
                <a:gd name="T2" fmla="*/ 0 w 19"/>
                <a:gd name="T3" fmla="*/ 16 h 30"/>
                <a:gd name="T4" fmla="*/ 2 w 19"/>
                <a:gd name="T5" fmla="*/ 5 h 30"/>
                <a:gd name="T6" fmla="*/ 10 w 19"/>
                <a:gd name="T7" fmla="*/ 1 h 30"/>
                <a:gd name="T8" fmla="*/ 19 w 19"/>
                <a:gd name="T9" fmla="*/ 15 h 30"/>
                <a:gd name="T10" fmla="*/ 16 w 19"/>
                <a:gd name="T11" fmla="*/ 26 h 30"/>
                <a:gd name="T12" fmla="*/ 9 w 19"/>
                <a:gd name="T13" fmla="*/ 30 h 30"/>
                <a:gd name="T14" fmla="*/ 9 w 19"/>
                <a:gd name="T15" fmla="*/ 6 h 30"/>
                <a:gd name="T16" fmla="*/ 5 w 19"/>
                <a:gd name="T17" fmla="*/ 16 h 30"/>
                <a:gd name="T18" fmla="*/ 9 w 19"/>
                <a:gd name="T19" fmla="*/ 25 h 30"/>
                <a:gd name="T20" fmla="*/ 13 w 19"/>
                <a:gd name="T21" fmla="*/ 15 h 30"/>
                <a:gd name="T22" fmla="*/ 9 w 1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6"/>
                  </a:cubicBezTo>
                  <a:cubicBezTo>
                    <a:pt x="0" y="11"/>
                    <a:pt x="0" y="7"/>
                    <a:pt x="2" y="5"/>
                  </a:cubicBezTo>
                  <a:cubicBezTo>
                    <a:pt x="4" y="3"/>
                    <a:pt x="6" y="1"/>
                    <a:pt x="10" y="1"/>
                  </a:cubicBezTo>
                  <a:cubicBezTo>
                    <a:pt x="15" y="0"/>
                    <a:pt x="19" y="5"/>
                    <a:pt x="19" y="15"/>
                  </a:cubicBezTo>
                  <a:cubicBezTo>
                    <a:pt x="19" y="19"/>
                    <a:pt x="17" y="23"/>
                    <a:pt x="16" y="26"/>
                  </a:cubicBezTo>
                  <a:cubicBezTo>
                    <a:pt x="14" y="28"/>
                    <a:pt x="12" y="30"/>
                    <a:pt x="9" y="30"/>
                  </a:cubicBezTo>
                  <a:close/>
                  <a:moveTo>
                    <a:pt x="9" y="6"/>
                  </a:moveTo>
                  <a:cubicBezTo>
                    <a:pt x="6" y="6"/>
                    <a:pt x="5" y="9"/>
                    <a:pt x="5" y="16"/>
                  </a:cubicBezTo>
                  <a:cubicBezTo>
                    <a:pt x="5" y="22"/>
                    <a:pt x="6" y="25"/>
                    <a:pt x="9" y="25"/>
                  </a:cubicBezTo>
                  <a:cubicBezTo>
                    <a:pt x="12" y="25"/>
                    <a:pt x="13" y="22"/>
                    <a:pt x="13" y="15"/>
                  </a:cubicBezTo>
                  <a:cubicBezTo>
                    <a:pt x="13" y="9"/>
                    <a:pt x="12"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5" name="Freeform 100"/>
            <p:cNvSpPr>
              <a:spLocks noEditPoints="1"/>
            </p:cNvSpPr>
            <p:nvPr/>
          </p:nvSpPr>
          <p:spPr bwMode="auto">
            <a:xfrm>
              <a:off x="6602" y="3532"/>
              <a:ext cx="32" cy="49"/>
            </a:xfrm>
            <a:custGeom>
              <a:avLst/>
              <a:gdLst>
                <a:gd name="T0" fmla="*/ 9 w 19"/>
                <a:gd name="T1" fmla="*/ 29 h 29"/>
                <a:gd name="T2" fmla="*/ 0 w 19"/>
                <a:gd name="T3" fmla="*/ 15 h 29"/>
                <a:gd name="T4" fmla="*/ 3 w 19"/>
                <a:gd name="T5" fmla="*/ 4 h 29"/>
                <a:gd name="T6" fmla="*/ 10 w 19"/>
                <a:gd name="T7" fmla="*/ 0 h 29"/>
                <a:gd name="T8" fmla="*/ 19 w 19"/>
                <a:gd name="T9" fmla="*/ 14 h 29"/>
                <a:gd name="T10" fmla="*/ 17 w 19"/>
                <a:gd name="T11" fmla="*/ 25 h 29"/>
                <a:gd name="T12" fmla="*/ 9 w 19"/>
                <a:gd name="T13" fmla="*/ 29 h 29"/>
                <a:gd name="T14" fmla="*/ 9 w 19"/>
                <a:gd name="T15" fmla="*/ 5 h 29"/>
                <a:gd name="T16" fmla="*/ 6 w 19"/>
                <a:gd name="T17" fmla="*/ 15 h 29"/>
                <a:gd name="T18" fmla="*/ 9 w 19"/>
                <a:gd name="T19" fmla="*/ 24 h 29"/>
                <a:gd name="T20" fmla="*/ 13 w 19"/>
                <a:gd name="T21" fmla="*/ 14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5"/>
                    <a:pt x="0" y="15"/>
                  </a:cubicBezTo>
                  <a:cubicBezTo>
                    <a:pt x="0" y="10"/>
                    <a:pt x="1" y="7"/>
                    <a:pt x="3" y="4"/>
                  </a:cubicBezTo>
                  <a:cubicBezTo>
                    <a:pt x="4" y="2"/>
                    <a:pt x="7" y="0"/>
                    <a:pt x="10" y="0"/>
                  </a:cubicBezTo>
                  <a:cubicBezTo>
                    <a:pt x="16" y="0"/>
                    <a:pt x="19" y="4"/>
                    <a:pt x="19" y="14"/>
                  </a:cubicBezTo>
                  <a:cubicBezTo>
                    <a:pt x="19" y="18"/>
                    <a:pt x="18" y="22"/>
                    <a:pt x="17" y="25"/>
                  </a:cubicBezTo>
                  <a:cubicBezTo>
                    <a:pt x="15" y="27"/>
                    <a:pt x="12" y="29"/>
                    <a:pt x="9" y="29"/>
                  </a:cubicBezTo>
                  <a:close/>
                  <a:moveTo>
                    <a:pt x="9" y="5"/>
                  </a:moveTo>
                  <a:cubicBezTo>
                    <a:pt x="7" y="5"/>
                    <a:pt x="6" y="8"/>
                    <a:pt x="6" y="15"/>
                  </a:cubicBezTo>
                  <a:cubicBezTo>
                    <a:pt x="6" y="21"/>
                    <a:pt x="7" y="24"/>
                    <a:pt x="9" y="24"/>
                  </a:cubicBezTo>
                  <a:cubicBezTo>
                    <a:pt x="12" y="24"/>
                    <a:pt x="13" y="20"/>
                    <a:pt x="13" y="14"/>
                  </a:cubicBezTo>
                  <a:cubicBezTo>
                    <a:pt x="13" y="8"/>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6" name="Freeform 101"/>
            <p:cNvSpPr>
              <a:spLocks noEditPoints="1"/>
            </p:cNvSpPr>
            <p:nvPr/>
          </p:nvSpPr>
          <p:spPr bwMode="auto">
            <a:xfrm>
              <a:off x="6637" y="3529"/>
              <a:ext cx="34" cy="50"/>
            </a:xfrm>
            <a:custGeom>
              <a:avLst/>
              <a:gdLst>
                <a:gd name="T0" fmla="*/ 10 w 20"/>
                <a:gd name="T1" fmla="*/ 30 h 30"/>
                <a:gd name="T2" fmla="*/ 0 w 20"/>
                <a:gd name="T3" fmla="*/ 16 h 30"/>
                <a:gd name="T4" fmla="*/ 3 w 20"/>
                <a:gd name="T5" fmla="*/ 5 h 30"/>
                <a:gd name="T6" fmla="*/ 10 w 20"/>
                <a:gd name="T7" fmla="*/ 0 h 30"/>
                <a:gd name="T8" fmla="*/ 20 w 20"/>
                <a:gd name="T9" fmla="*/ 15 h 30"/>
                <a:gd name="T10" fmla="*/ 17 w 20"/>
                <a:gd name="T11" fmla="*/ 26 h 30"/>
                <a:gd name="T12" fmla="*/ 10 w 20"/>
                <a:gd name="T13" fmla="*/ 30 h 30"/>
                <a:gd name="T14" fmla="*/ 10 w 20"/>
                <a:gd name="T15" fmla="*/ 5 h 30"/>
                <a:gd name="T16" fmla="*/ 6 w 20"/>
                <a:gd name="T17" fmla="*/ 16 h 30"/>
                <a:gd name="T18" fmla="*/ 10 w 20"/>
                <a:gd name="T19" fmla="*/ 25 h 30"/>
                <a:gd name="T20" fmla="*/ 13 w 20"/>
                <a:gd name="T21" fmla="*/ 15 h 30"/>
                <a:gd name="T22" fmla="*/ 10 w 20"/>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0" y="30"/>
                  </a:moveTo>
                  <a:cubicBezTo>
                    <a:pt x="4" y="30"/>
                    <a:pt x="0" y="26"/>
                    <a:pt x="0" y="16"/>
                  </a:cubicBezTo>
                  <a:cubicBezTo>
                    <a:pt x="0" y="11"/>
                    <a:pt x="1" y="8"/>
                    <a:pt x="3" y="5"/>
                  </a:cubicBezTo>
                  <a:cubicBezTo>
                    <a:pt x="5" y="3"/>
                    <a:pt x="7" y="1"/>
                    <a:pt x="10" y="0"/>
                  </a:cubicBezTo>
                  <a:cubicBezTo>
                    <a:pt x="17" y="0"/>
                    <a:pt x="20" y="5"/>
                    <a:pt x="20" y="15"/>
                  </a:cubicBezTo>
                  <a:cubicBezTo>
                    <a:pt x="20" y="19"/>
                    <a:pt x="19" y="23"/>
                    <a:pt x="17" y="26"/>
                  </a:cubicBezTo>
                  <a:cubicBezTo>
                    <a:pt x="15" y="28"/>
                    <a:pt x="13" y="30"/>
                    <a:pt x="10" y="30"/>
                  </a:cubicBezTo>
                  <a:close/>
                  <a:moveTo>
                    <a:pt x="10" y="5"/>
                  </a:moveTo>
                  <a:cubicBezTo>
                    <a:pt x="8" y="6"/>
                    <a:pt x="6" y="9"/>
                    <a:pt x="6" y="16"/>
                  </a:cubicBezTo>
                  <a:cubicBezTo>
                    <a:pt x="6" y="22"/>
                    <a:pt x="8"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7" name="Freeform 102"/>
            <p:cNvSpPr>
              <a:spLocks noEditPoints="1"/>
            </p:cNvSpPr>
            <p:nvPr/>
          </p:nvSpPr>
          <p:spPr bwMode="auto">
            <a:xfrm>
              <a:off x="6674" y="3527"/>
              <a:ext cx="32" cy="50"/>
            </a:xfrm>
            <a:custGeom>
              <a:avLst/>
              <a:gdLst>
                <a:gd name="T0" fmla="*/ 10 w 19"/>
                <a:gd name="T1" fmla="*/ 30 h 30"/>
                <a:gd name="T2" fmla="*/ 0 w 19"/>
                <a:gd name="T3" fmla="*/ 16 h 30"/>
                <a:gd name="T4" fmla="*/ 2 w 19"/>
                <a:gd name="T5" fmla="*/ 5 h 30"/>
                <a:gd name="T6" fmla="*/ 10 w 19"/>
                <a:gd name="T7" fmla="*/ 1 h 30"/>
                <a:gd name="T8" fmla="*/ 19 w 19"/>
                <a:gd name="T9" fmla="*/ 15 h 30"/>
                <a:gd name="T10" fmla="*/ 17 w 19"/>
                <a:gd name="T11" fmla="*/ 26 h 30"/>
                <a:gd name="T12" fmla="*/ 10 w 19"/>
                <a:gd name="T13" fmla="*/ 30 h 30"/>
                <a:gd name="T14" fmla="*/ 10 w 19"/>
                <a:gd name="T15" fmla="*/ 5 h 30"/>
                <a:gd name="T16" fmla="*/ 6 w 19"/>
                <a:gd name="T17" fmla="*/ 16 h 30"/>
                <a:gd name="T18" fmla="*/ 10 w 19"/>
                <a:gd name="T19" fmla="*/ 25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10" y="30"/>
                  </a:moveTo>
                  <a:cubicBezTo>
                    <a:pt x="3" y="30"/>
                    <a:pt x="0" y="26"/>
                    <a:pt x="0" y="16"/>
                  </a:cubicBezTo>
                  <a:cubicBezTo>
                    <a:pt x="0" y="11"/>
                    <a:pt x="1" y="7"/>
                    <a:pt x="2" y="5"/>
                  </a:cubicBezTo>
                  <a:cubicBezTo>
                    <a:pt x="5" y="2"/>
                    <a:pt x="7" y="1"/>
                    <a:pt x="10" y="1"/>
                  </a:cubicBezTo>
                  <a:cubicBezTo>
                    <a:pt x="16" y="0"/>
                    <a:pt x="19" y="5"/>
                    <a:pt x="19" y="15"/>
                  </a:cubicBezTo>
                  <a:cubicBezTo>
                    <a:pt x="19" y="19"/>
                    <a:pt x="19" y="23"/>
                    <a:pt x="17" y="26"/>
                  </a:cubicBezTo>
                  <a:cubicBezTo>
                    <a:pt x="15" y="28"/>
                    <a:pt x="13" y="30"/>
                    <a:pt x="10" y="30"/>
                  </a:cubicBezTo>
                  <a:close/>
                  <a:moveTo>
                    <a:pt x="10" y="5"/>
                  </a:moveTo>
                  <a:cubicBezTo>
                    <a:pt x="7" y="5"/>
                    <a:pt x="6" y="9"/>
                    <a:pt x="6" y="16"/>
                  </a:cubicBezTo>
                  <a:cubicBezTo>
                    <a:pt x="6" y="22"/>
                    <a:pt x="7" y="25"/>
                    <a:pt x="10" y="25"/>
                  </a:cubicBezTo>
                  <a:cubicBezTo>
                    <a:pt x="12" y="25"/>
                    <a:pt x="13" y="21"/>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8" name="Freeform 103"/>
            <p:cNvSpPr>
              <a:spLocks/>
            </p:cNvSpPr>
            <p:nvPr/>
          </p:nvSpPr>
          <p:spPr bwMode="auto">
            <a:xfrm>
              <a:off x="6716" y="3525"/>
              <a:ext cx="18" cy="51"/>
            </a:xfrm>
            <a:custGeom>
              <a:avLst/>
              <a:gdLst>
                <a:gd name="T0" fmla="*/ 11 w 11"/>
                <a:gd name="T1" fmla="*/ 0 h 30"/>
                <a:gd name="T2" fmla="*/ 11 w 11"/>
                <a:gd name="T3" fmla="*/ 29 h 30"/>
                <a:gd name="T4" fmla="*/ 5 w 11"/>
                <a:gd name="T5" fmla="*/ 30 h 30"/>
                <a:gd name="T6" fmla="*/ 5 w 11"/>
                <a:gd name="T7" fmla="*/ 7 h 30"/>
                <a:gd name="T8" fmla="*/ 4 w 11"/>
                <a:gd name="T9" fmla="*/ 8 h 30"/>
                <a:gd name="T10" fmla="*/ 3 w 11"/>
                <a:gd name="T11" fmla="*/ 9 h 30"/>
                <a:gd name="T12" fmla="*/ 1 w 11"/>
                <a:gd name="T13" fmla="*/ 9 h 30"/>
                <a:gd name="T14" fmla="*/ 0 w 11"/>
                <a:gd name="T15" fmla="*/ 10 h 30"/>
                <a:gd name="T16" fmla="*/ 0 w 11"/>
                <a:gd name="T17" fmla="*/ 5 h 30"/>
                <a:gd name="T18" fmla="*/ 4 w 11"/>
                <a:gd name="T19" fmla="*/ 3 h 30"/>
                <a:gd name="T20" fmla="*/ 7 w 11"/>
                <a:gd name="T21" fmla="*/ 0 h 30"/>
                <a:gd name="T22" fmla="*/ 11 w 11"/>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0">
                  <a:moveTo>
                    <a:pt x="11" y="0"/>
                  </a:moveTo>
                  <a:cubicBezTo>
                    <a:pt x="11" y="11"/>
                    <a:pt x="11" y="18"/>
                    <a:pt x="11" y="29"/>
                  </a:cubicBezTo>
                  <a:cubicBezTo>
                    <a:pt x="9" y="29"/>
                    <a:pt x="8" y="30"/>
                    <a:pt x="5" y="30"/>
                  </a:cubicBezTo>
                  <a:cubicBezTo>
                    <a:pt x="5" y="21"/>
                    <a:pt x="5" y="16"/>
                    <a:pt x="5" y="7"/>
                  </a:cubicBezTo>
                  <a:cubicBezTo>
                    <a:pt x="5" y="7"/>
                    <a:pt x="5" y="8"/>
                    <a:pt x="4" y="8"/>
                  </a:cubicBezTo>
                  <a:cubicBezTo>
                    <a:pt x="4" y="8"/>
                    <a:pt x="3" y="9"/>
                    <a:pt x="3" y="9"/>
                  </a:cubicBezTo>
                  <a:cubicBezTo>
                    <a:pt x="2" y="9"/>
                    <a:pt x="2" y="9"/>
                    <a:pt x="1" y="9"/>
                  </a:cubicBezTo>
                  <a:cubicBezTo>
                    <a:pt x="1" y="10"/>
                    <a:pt x="0" y="10"/>
                    <a:pt x="0" y="10"/>
                  </a:cubicBezTo>
                  <a:cubicBezTo>
                    <a:pt x="0" y="8"/>
                    <a:pt x="0" y="7"/>
                    <a:pt x="0" y="5"/>
                  </a:cubicBezTo>
                  <a:cubicBezTo>
                    <a:pt x="1" y="4"/>
                    <a:pt x="3" y="4"/>
                    <a:pt x="4" y="3"/>
                  </a:cubicBezTo>
                  <a:cubicBezTo>
                    <a:pt x="5" y="2"/>
                    <a:pt x="6" y="1"/>
                    <a:pt x="7" y="0"/>
                  </a:cubicBezTo>
                  <a:cubicBezTo>
                    <a:pt x="9" y="0"/>
                    <a:pt x="9"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09" name="Freeform 104"/>
            <p:cNvSpPr>
              <a:spLocks noEditPoints="1"/>
            </p:cNvSpPr>
            <p:nvPr/>
          </p:nvSpPr>
          <p:spPr bwMode="auto">
            <a:xfrm>
              <a:off x="6748" y="3524"/>
              <a:ext cx="31" cy="50"/>
            </a:xfrm>
            <a:custGeom>
              <a:avLst/>
              <a:gdLst>
                <a:gd name="T0" fmla="*/ 9 w 19"/>
                <a:gd name="T1" fmla="*/ 30 h 30"/>
                <a:gd name="T2" fmla="*/ 0 w 19"/>
                <a:gd name="T3" fmla="*/ 16 h 30"/>
                <a:gd name="T4" fmla="*/ 3 w 19"/>
                <a:gd name="T5" fmla="*/ 5 h 30"/>
                <a:gd name="T6" fmla="*/ 10 w 19"/>
                <a:gd name="T7" fmla="*/ 0 h 30"/>
                <a:gd name="T8" fmla="*/ 19 w 19"/>
                <a:gd name="T9" fmla="*/ 15 h 30"/>
                <a:gd name="T10" fmla="*/ 17 w 19"/>
                <a:gd name="T11" fmla="*/ 26 h 30"/>
                <a:gd name="T12" fmla="*/ 9 w 19"/>
                <a:gd name="T13" fmla="*/ 30 h 30"/>
                <a:gd name="T14" fmla="*/ 10 w 19"/>
                <a:gd name="T15" fmla="*/ 5 h 30"/>
                <a:gd name="T16" fmla="*/ 6 w 19"/>
                <a:gd name="T17" fmla="*/ 16 h 30"/>
                <a:gd name="T18" fmla="*/ 9 w 19"/>
                <a:gd name="T19" fmla="*/ 26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6"/>
                    <a:pt x="0" y="16"/>
                  </a:cubicBezTo>
                  <a:cubicBezTo>
                    <a:pt x="0" y="11"/>
                    <a:pt x="1" y="7"/>
                    <a:pt x="3" y="5"/>
                  </a:cubicBezTo>
                  <a:cubicBezTo>
                    <a:pt x="4" y="1"/>
                    <a:pt x="7" y="0"/>
                    <a:pt x="10" y="0"/>
                  </a:cubicBezTo>
                  <a:cubicBezTo>
                    <a:pt x="16" y="0"/>
                    <a:pt x="19" y="5"/>
                    <a:pt x="19" y="15"/>
                  </a:cubicBezTo>
                  <a:cubicBezTo>
                    <a:pt x="19" y="20"/>
                    <a:pt x="18" y="23"/>
                    <a:pt x="17" y="26"/>
                  </a:cubicBezTo>
                  <a:cubicBezTo>
                    <a:pt x="15" y="29"/>
                    <a:pt x="12" y="30"/>
                    <a:pt x="9" y="30"/>
                  </a:cubicBezTo>
                  <a:close/>
                  <a:moveTo>
                    <a:pt x="10" y="5"/>
                  </a:moveTo>
                  <a:cubicBezTo>
                    <a:pt x="7" y="5"/>
                    <a:pt x="6" y="9"/>
                    <a:pt x="6" y="16"/>
                  </a:cubicBezTo>
                  <a:cubicBezTo>
                    <a:pt x="6" y="22"/>
                    <a:pt x="7" y="26"/>
                    <a:pt x="9" y="26"/>
                  </a:cubicBezTo>
                  <a:cubicBezTo>
                    <a:pt x="12" y="26"/>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0" name="Freeform 105"/>
            <p:cNvSpPr>
              <a:spLocks noEditPoints="1"/>
            </p:cNvSpPr>
            <p:nvPr/>
          </p:nvSpPr>
          <p:spPr bwMode="auto">
            <a:xfrm>
              <a:off x="6784" y="3522"/>
              <a:ext cx="32" cy="52"/>
            </a:xfrm>
            <a:custGeom>
              <a:avLst/>
              <a:gdLst>
                <a:gd name="T0" fmla="*/ 9 w 19"/>
                <a:gd name="T1" fmla="*/ 31 h 31"/>
                <a:gd name="T2" fmla="*/ 0 w 19"/>
                <a:gd name="T3" fmla="*/ 16 h 31"/>
                <a:gd name="T4" fmla="*/ 2 w 19"/>
                <a:gd name="T5" fmla="*/ 5 h 31"/>
                <a:gd name="T6" fmla="*/ 10 w 19"/>
                <a:gd name="T7" fmla="*/ 0 h 31"/>
                <a:gd name="T8" fmla="*/ 19 w 19"/>
                <a:gd name="T9" fmla="*/ 16 h 31"/>
                <a:gd name="T10" fmla="*/ 16 w 19"/>
                <a:gd name="T11" fmla="*/ 27 h 31"/>
                <a:gd name="T12" fmla="*/ 9 w 19"/>
                <a:gd name="T13" fmla="*/ 31 h 31"/>
                <a:gd name="T14" fmla="*/ 9 w 19"/>
                <a:gd name="T15" fmla="*/ 6 h 31"/>
                <a:gd name="T16" fmla="*/ 5 w 19"/>
                <a:gd name="T17" fmla="*/ 16 h 31"/>
                <a:gd name="T18" fmla="*/ 9 w 19"/>
                <a:gd name="T19" fmla="*/ 26 h 31"/>
                <a:gd name="T20" fmla="*/ 13 w 19"/>
                <a:gd name="T21" fmla="*/ 16 h 31"/>
                <a:gd name="T22" fmla="*/ 9 w 19"/>
                <a:gd name="T23"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9" y="31"/>
                  </a:moveTo>
                  <a:cubicBezTo>
                    <a:pt x="3" y="31"/>
                    <a:pt x="0" y="26"/>
                    <a:pt x="0" y="16"/>
                  </a:cubicBezTo>
                  <a:cubicBezTo>
                    <a:pt x="0" y="11"/>
                    <a:pt x="0" y="7"/>
                    <a:pt x="2" y="5"/>
                  </a:cubicBezTo>
                  <a:cubicBezTo>
                    <a:pt x="4" y="2"/>
                    <a:pt x="6" y="0"/>
                    <a:pt x="10" y="0"/>
                  </a:cubicBezTo>
                  <a:cubicBezTo>
                    <a:pt x="15" y="0"/>
                    <a:pt x="19" y="5"/>
                    <a:pt x="19" y="16"/>
                  </a:cubicBezTo>
                  <a:cubicBezTo>
                    <a:pt x="19" y="20"/>
                    <a:pt x="18" y="25"/>
                    <a:pt x="16" y="27"/>
                  </a:cubicBezTo>
                  <a:cubicBezTo>
                    <a:pt x="14" y="30"/>
                    <a:pt x="12" y="31"/>
                    <a:pt x="9" y="31"/>
                  </a:cubicBezTo>
                  <a:close/>
                  <a:moveTo>
                    <a:pt x="9" y="6"/>
                  </a:moveTo>
                  <a:cubicBezTo>
                    <a:pt x="6" y="6"/>
                    <a:pt x="5" y="9"/>
                    <a:pt x="5" y="16"/>
                  </a:cubicBezTo>
                  <a:cubicBezTo>
                    <a:pt x="5" y="23"/>
                    <a:pt x="6" y="26"/>
                    <a:pt x="9" y="26"/>
                  </a:cubicBezTo>
                  <a:cubicBezTo>
                    <a:pt x="12" y="26"/>
                    <a:pt x="13" y="22"/>
                    <a:pt x="13" y="16"/>
                  </a:cubicBezTo>
                  <a:cubicBezTo>
                    <a:pt x="13" y="9"/>
                    <a:pt x="12" y="6"/>
                    <a:pt x="9" y="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1" name="Freeform 106"/>
            <p:cNvSpPr>
              <a:spLocks/>
            </p:cNvSpPr>
            <p:nvPr/>
          </p:nvSpPr>
          <p:spPr bwMode="auto">
            <a:xfrm>
              <a:off x="6570" y="3599"/>
              <a:ext cx="20" cy="47"/>
            </a:xfrm>
            <a:custGeom>
              <a:avLst/>
              <a:gdLst>
                <a:gd name="T0" fmla="*/ 11 w 12"/>
                <a:gd name="T1" fmla="*/ 0 h 28"/>
                <a:gd name="T2" fmla="*/ 12 w 12"/>
                <a:gd name="T3" fmla="*/ 28 h 28"/>
                <a:gd name="T4" fmla="*/ 6 w 12"/>
                <a:gd name="T5" fmla="*/ 28 h 28"/>
                <a:gd name="T6" fmla="*/ 6 w 12"/>
                <a:gd name="T7" fmla="*/ 7 h 28"/>
                <a:gd name="T8" fmla="*/ 4 w 12"/>
                <a:gd name="T9" fmla="*/ 8 h 28"/>
                <a:gd name="T10" fmla="*/ 3 w 12"/>
                <a:gd name="T11" fmla="*/ 9 h 28"/>
                <a:gd name="T12" fmla="*/ 2 w 12"/>
                <a:gd name="T13" fmla="*/ 9 h 28"/>
                <a:gd name="T14" fmla="*/ 0 w 12"/>
                <a:gd name="T15" fmla="*/ 10 h 28"/>
                <a:gd name="T16" fmla="*/ 0 w 12"/>
                <a:gd name="T17" fmla="*/ 4 h 28"/>
                <a:gd name="T18" fmla="*/ 4 w 12"/>
                <a:gd name="T19" fmla="*/ 2 h 28"/>
                <a:gd name="T20" fmla="*/ 8 w 12"/>
                <a:gd name="T21" fmla="*/ 0 h 28"/>
                <a:gd name="T22" fmla="*/ 11 w 1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8">
                  <a:moveTo>
                    <a:pt x="11" y="0"/>
                  </a:moveTo>
                  <a:cubicBezTo>
                    <a:pt x="12" y="11"/>
                    <a:pt x="12" y="17"/>
                    <a:pt x="12" y="28"/>
                  </a:cubicBezTo>
                  <a:cubicBezTo>
                    <a:pt x="9" y="28"/>
                    <a:pt x="8" y="28"/>
                    <a:pt x="6" y="28"/>
                  </a:cubicBezTo>
                  <a:cubicBezTo>
                    <a:pt x="6" y="20"/>
                    <a:pt x="6" y="15"/>
                    <a:pt x="6" y="7"/>
                  </a:cubicBezTo>
                  <a:cubicBezTo>
                    <a:pt x="5" y="7"/>
                    <a:pt x="5" y="8"/>
                    <a:pt x="4" y="8"/>
                  </a:cubicBezTo>
                  <a:cubicBezTo>
                    <a:pt x="4" y="8"/>
                    <a:pt x="4" y="8"/>
                    <a:pt x="3" y="9"/>
                  </a:cubicBezTo>
                  <a:cubicBezTo>
                    <a:pt x="3" y="9"/>
                    <a:pt x="2" y="9"/>
                    <a:pt x="2" y="9"/>
                  </a:cubicBezTo>
                  <a:cubicBezTo>
                    <a:pt x="1" y="9"/>
                    <a:pt x="1" y="10"/>
                    <a:pt x="0" y="10"/>
                  </a:cubicBezTo>
                  <a:cubicBezTo>
                    <a:pt x="0" y="8"/>
                    <a:pt x="0" y="6"/>
                    <a:pt x="0" y="4"/>
                  </a:cubicBezTo>
                  <a:cubicBezTo>
                    <a:pt x="2" y="4"/>
                    <a:pt x="3"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2" name="Freeform 107"/>
            <p:cNvSpPr>
              <a:spLocks noEditPoints="1"/>
            </p:cNvSpPr>
            <p:nvPr/>
          </p:nvSpPr>
          <p:spPr bwMode="auto">
            <a:xfrm>
              <a:off x="6602" y="3597"/>
              <a:ext cx="32" cy="49"/>
            </a:xfrm>
            <a:custGeom>
              <a:avLst/>
              <a:gdLst>
                <a:gd name="T0" fmla="*/ 9 w 19"/>
                <a:gd name="T1" fmla="*/ 29 h 29"/>
                <a:gd name="T2" fmla="*/ 0 w 19"/>
                <a:gd name="T3" fmla="*/ 16 h 29"/>
                <a:gd name="T4" fmla="*/ 3 w 19"/>
                <a:gd name="T5" fmla="*/ 5 h 29"/>
                <a:gd name="T6" fmla="*/ 10 w 19"/>
                <a:gd name="T7" fmla="*/ 1 h 29"/>
                <a:gd name="T8" fmla="*/ 19 w 19"/>
                <a:gd name="T9" fmla="*/ 15 h 29"/>
                <a:gd name="T10" fmla="*/ 17 w 19"/>
                <a:gd name="T11" fmla="*/ 25 h 29"/>
                <a:gd name="T12" fmla="*/ 9 w 19"/>
                <a:gd name="T13" fmla="*/ 29 h 29"/>
                <a:gd name="T14" fmla="*/ 9 w 19"/>
                <a:gd name="T15" fmla="*/ 5 h 29"/>
                <a:gd name="T16" fmla="*/ 6 w 19"/>
                <a:gd name="T17" fmla="*/ 15 h 29"/>
                <a:gd name="T18" fmla="*/ 9 w 19"/>
                <a:gd name="T19" fmla="*/ 25 h 29"/>
                <a:gd name="T20" fmla="*/ 13 w 19"/>
                <a:gd name="T21" fmla="*/ 15 h 29"/>
                <a:gd name="T22" fmla="*/ 9 w 19"/>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9">
                  <a:moveTo>
                    <a:pt x="9" y="29"/>
                  </a:moveTo>
                  <a:cubicBezTo>
                    <a:pt x="3" y="29"/>
                    <a:pt x="0" y="25"/>
                    <a:pt x="0" y="16"/>
                  </a:cubicBezTo>
                  <a:cubicBezTo>
                    <a:pt x="0" y="11"/>
                    <a:pt x="1" y="7"/>
                    <a:pt x="3" y="5"/>
                  </a:cubicBezTo>
                  <a:cubicBezTo>
                    <a:pt x="4" y="2"/>
                    <a:pt x="7" y="1"/>
                    <a:pt x="10" y="1"/>
                  </a:cubicBezTo>
                  <a:cubicBezTo>
                    <a:pt x="16" y="0"/>
                    <a:pt x="19" y="5"/>
                    <a:pt x="19" y="15"/>
                  </a:cubicBezTo>
                  <a:cubicBezTo>
                    <a:pt x="19" y="20"/>
                    <a:pt x="18" y="23"/>
                    <a:pt x="17" y="25"/>
                  </a:cubicBezTo>
                  <a:cubicBezTo>
                    <a:pt x="15" y="28"/>
                    <a:pt x="13" y="29"/>
                    <a:pt x="9" y="29"/>
                  </a:cubicBezTo>
                  <a:close/>
                  <a:moveTo>
                    <a:pt x="9" y="5"/>
                  </a:moveTo>
                  <a:cubicBezTo>
                    <a:pt x="7" y="5"/>
                    <a:pt x="6" y="9"/>
                    <a:pt x="6" y="15"/>
                  </a:cubicBezTo>
                  <a:cubicBezTo>
                    <a:pt x="6" y="22"/>
                    <a:pt x="7" y="25"/>
                    <a:pt x="9" y="25"/>
                  </a:cubicBezTo>
                  <a:cubicBezTo>
                    <a:pt x="12" y="25"/>
                    <a:pt x="13" y="22"/>
                    <a:pt x="13" y="15"/>
                  </a:cubicBezTo>
                  <a:cubicBezTo>
                    <a:pt x="13" y="9"/>
                    <a:pt x="12" y="5"/>
                    <a:pt x="9"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3" name="Freeform 108"/>
            <p:cNvSpPr>
              <a:spLocks noEditPoints="1"/>
            </p:cNvSpPr>
            <p:nvPr/>
          </p:nvSpPr>
          <p:spPr bwMode="auto">
            <a:xfrm>
              <a:off x="6637" y="3597"/>
              <a:ext cx="34" cy="49"/>
            </a:xfrm>
            <a:custGeom>
              <a:avLst/>
              <a:gdLst>
                <a:gd name="T0" fmla="*/ 10 w 20"/>
                <a:gd name="T1" fmla="*/ 29 h 29"/>
                <a:gd name="T2" fmla="*/ 0 w 20"/>
                <a:gd name="T3" fmla="*/ 15 h 29"/>
                <a:gd name="T4" fmla="*/ 3 w 20"/>
                <a:gd name="T5" fmla="*/ 4 h 29"/>
                <a:gd name="T6" fmla="*/ 10 w 20"/>
                <a:gd name="T7" fmla="*/ 0 h 29"/>
                <a:gd name="T8" fmla="*/ 20 w 20"/>
                <a:gd name="T9" fmla="*/ 14 h 29"/>
                <a:gd name="T10" fmla="*/ 17 w 20"/>
                <a:gd name="T11" fmla="*/ 25 h 29"/>
                <a:gd name="T12" fmla="*/ 10 w 20"/>
                <a:gd name="T13" fmla="*/ 29 h 29"/>
                <a:gd name="T14" fmla="*/ 10 w 20"/>
                <a:gd name="T15" fmla="*/ 5 h 29"/>
                <a:gd name="T16" fmla="*/ 7 w 20"/>
                <a:gd name="T17" fmla="*/ 15 h 29"/>
                <a:gd name="T18" fmla="*/ 10 w 20"/>
                <a:gd name="T19" fmla="*/ 24 h 29"/>
                <a:gd name="T20" fmla="*/ 14 w 20"/>
                <a:gd name="T21" fmla="*/ 14 h 29"/>
                <a:gd name="T22" fmla="*/ 10 w 20"/>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9">
                  <a:moveTo>
                    <a:pt x="10" y="29"/>
                  </a:moveTo>
                  <a:cubicBezTo>
                    <a:pt x="4" y="29"/>
                    <a:pt x="0" y="24"/>
                    <a:pt x="0" y="15"/>
                  </a:cubicBezTo>
                  <a:cubicBezTo>
                    <a:pt x="0" y="10"/>
                    <a:pt x="1" y="7"/>
                    <a:pt x="3" y="4"/>
                  </a:cubicBezTo>
                  <a:cubicBezTo>
                    <a:pt x="5" y="1"/>
                    <a:pt x="7" y="0"/>
                    <a:pt x="10" y="0"/>
                  </a:cubicBezTo>
                  <a:cubicBezTo>
                    <a:pt x="17" y="0"/>
                    <a:pt x="20" y="5"/>
                    <a:pt x="20" y="14"/>
                  </a:cubicBezTo>
                  <a:cubicBezTo>
                    <a:pt x="20" y="19"/>
                    <a:pt x="19" y="23"/>
                    <a:pt x="17" y="25"/>
                  </a:cubicBezTo>
                  <a:cubicBezTo>
                    <a:pt x="15" y="27"/>
                    <a:pt x="13" y="29"/>
                    <a:pt x="10" y="29"/>
                  </a:cubicBezTo>
                  <a:close/>
                  <a:moveTo>
                    <a:pt x="10" y="5"/>
                  </a:moveTo>
                  <a:cubicBezTo>
                    <a:pt x="8" y="5"/>
                    <a:pt x="7" y="8"/>
                    <a:pt x="7" y="15"/>
                  </a:cubicBezTo>
                  <a:cubicBezTo>
                    <a:pt x="7" y="21"/>
                    <a:pt x="8" y="24"/>
                    <a:pt x="10" y="24"/>
                  </a:cubicBezTo>
                  <a:cubicBezTo>
                    <a:pt x="12" y="24"/>
                    <a:pt x="14" y="21"/>
                    <a:pt x="14" y="14"/>
                  </a:cubicBezTo>
                  <a:cubicBezTo>
                    <a:pt x="14"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4" name="Freeform 109"/>
            <p:cNvSpPr>
              <a:spLocks/>
            </p:cNvSpPr>
            <p:nvPr/>
          </p:nvSpPr>
          <p:spPr bwMode="auto">
            <a:xfrm>
              <a:off x="6679" y="3596"/>
              <a:ext cx="18" cy="48"/>
            </a:xfrm>
            <a:custGeom>
              <a:avLst/>
              <a:gdLst>
                <a:gd name="T0" fmla="*/ 11 w 11"/>
                <a:gd name="T1" fmla="*/ 0 h 29"/>
                <a:gd name="T2" fmla="*/ 11 w 11"/>
                <a:gd name="T3" fmla="*/ 29 h 29"/>
                <a:gd name="T4" fmla="*/ 6 w 11"/>
                <a:gd name="T5" fmla="*/ 29 h 29"/>
                <a:gd name="T6" fmla="*/ 6 w 11"/>
                <a:gd name="T7" fmla="*/ 7 h 29"/>
                <a:gd name="T8" fmla="*/ 4 w 11"/>
                <a:gd name="T9" fmla="*/ 8 h 29"/>
                <a:gd name="T10" fmla="*/ 3 w 11"/>
                <a:gd name="T11" fmla="*/ 9 h 29"/>
                <a:gd name="T12" fmla="*/ 1 w 11"/>
                <a:gd name="T13" fmla="*/ 10 h 29"/>
                <a:gd name="T14" fmla="*/ 0 w 11"/>
                <a:gd name="T15" fmla="*/ 10 h 29"/>
                <a:gd name="T16" fmla="*/ 0 w 11"/>
                <a:gd name="T17" fmla="*/ 4 h 29"/>
                <a:gd name="T18" fmla="*/ 4 w 11"/>
                <a:gd name="T19" fmla="*/ 2 h 29"/>
                <a:gd name="T20" fmla="*/ 8 w 11"/>
                <a:gd name="T21" fmla="*/ 0 h 29"/>
                <a:gd name="T22" fmla="*/ 11 w 11"/>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9">
                  <a:moveTo>
                    <a:pt x="11" y="0"/>
                  </a:moveTo>
                  <a:cubicBezTo>
                    <a:pt x="11" y="12"/>
                    <a:pt x="11" y="18"/>
                    <a:pt x="11" y="29"/>
                  </a:cubicBezTo>
                  <a:cubicBezTo>
                    <a:pt x="9" y="29"/>
                    <a:pt x="8" y="29"/>
                    <a:pt x="6" y="29"/>
                  </a:cubicBezTo>
                  <a:cubicBezTo>
                    <a:pt x="6" y="21"/>
                    <a:pt x="6" y="16"/>
                    <a:pt x="6" y="7"/>
                  </a:cubicBezTo>
                  <a:cubicBezTo>
                    <a:pt x="5" y="8"/>
                    <a:pt x="5" y="8"/>
                    <a:pt x="4" y="8"/>
                  </a:cubicBezTo>
                  <a:cubicBezTo>
                    <a:pt x="4" y="8"/>
                    <a:pt x="3" y="9"/>
                    <a:pt x="3" y="9"/>
                  </a:cubicBezTo>
                  <a:cubicBezTo>
                    <a:pt x="2" y="9"/>
                    <a:pt x="2" y="9"/>
                    <a:pt x="1" y="10"/>
                  </a:cubicBezTo>
                  <a:cubicBezTo>
                    <a:pt x="1" y="10"/>
                    <a:pt x="0" y="10"/>
                    <a:pt x="0" y="10"/>
                  </a:cubicBezTo>
                  <a:cubicBezTo>
                    <a:pt x="0" y="8"/>
                    <a:pt x="0" y="7"/>
                    <a:pt x="0" y="4"/>
                  </a:cubicBezTo>
                  <a:cubicBezTo>
                    <a:pt x="1" y="4"/>
                    <a:pt x="2" y="3"/>
                    <a:pt x="4" y="2"/>
                  </a:cubicBezTo>
                  <a:cubicBezTo>
                    <a:pt x="6" y="2"/>
                    <a:pt x="7" y="1"/>
                    <a:pt x="8" y="0"/>
                  </a:cubicBezTo>
                  <a:cubicBezTo>
                    <a:pt x="9" y="0"/>
                    <a:pt x="10" y="0"/>
                    <a:pt x="11"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5" name="Freeform 110"/>
            <p:cNvSpPr>
              <a:spLocks noEditPoints="1"/>
            </p:cNvSpPr>
            <p:nvPr/>
          </p:nvSpPr>
          <p:spPr bwMode="auto">
            <a:xfrm>
              <a:off x="6711" y="3594"/>
              <a:ext cx="32" cy="52"/>
            </a:xfrm>
            <a:custGeom>
              <a:avLst/>
              <a:gdLst>
                <a:gd name="T0" fmla="*/ 10 w 19"/>
                <a:gd name="T1" fmla="*/ 30 h 31"/>
                <a:gd name="T2" fmla="*/ 0 w 19"/>
                <a:gd name="T3" fmla="*/ 16 h 31"/>
                <a:gd name="T4" fmla="*/ 3 w 19"/>
                <a:gd name="T5" fmla="*/ 4 h 31"/>
                <a:gd name="T6" fmla="*/ 10 w 19"/>
                <a:gd name="T7" fmla="*/ 0 h 31"/>
                <a:gd name="T8" fmla="*/ 19 w 19"/>
                <a:gd name="T9" fmla="*/ 15 h 31"/>
                <a:gd name="T10" fmla="*/ 17 w 19"/>
                <a:gd name="T11" fmla="*/ 26 h 31"/>
                <a:gd name="T12" fmla="*/ 10 w 19"/>
                <a:gd name="T13" fmla="*/ 30 h 31"/>
                <a:gd name="T14" fmla="*/ 10 w 19"/>
                <a:gd name="T15" fmla="*/ 5 h 31"/>
                <a:gd name="T16" fmla="*/ 6 w 19"/>
                <a:gd name="T17" fmla="*/ 16 h 31"/>
                <a:gd name="T18" fmla="*/ 10 w 19"/>
                <a:gd name="T19" fmla="*/ 25 h 31"/>
                <a:gd name="T20" fmla="*/ 14 w 19"/>
                <a:gd name="T21" fmla="*/ 15 h 31"/>
                <a:gd name="T22" fmla="*/ 10 w 19"/>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1">
                  <a:moveTo>
                    <a:pt x="10" y="30"/>
                  </a:moveTo>
                  <a:cubicBezTo>
                    <a:pt x="3" y="31"/>
                    <a:pt x="0" y="26"/>
                    <a:pt x="0" y="16"/>
                  </a:cubicBezTo>
                  <a:cubicBezTo>
                    <a:pt x="0" y="11"/>
                    <a:pt x="1" y="7"/>
                    <a:pt x="3" y="4"/>
                  </a:cubicBezTo>
                  <a:cubicBezTo>
                    <a:pt x="4" y="2"/>
                    <a:pt x="7" y="1"/>
                    <a:pt x="10" y="0"/>
                  </a:cubicBezTo>
                  <a:cubicBezTo>
                    <a:pt x="16" y="0"/>
                    <a:pt x="19" y="5"/>
                    <a:pt x="19" y="15"/>
                  </a:cubicBezTo>
                  <a:cubicBezTo>
                    <a:pt x="19" y="20"/>
                    <a:pt x="19" y="24"/>
                    <a:pt x="17" y="26"/>
                  </a:cubicBezTo>
                  <a:cubicBezTo>
                    <a:pt x="15" y="29"/>
                    <a:pt x="13" y="30"/>
                    <a:pt x="10" y="30"/>
                  </a:cubicBezTo>
                  <a:close/>
                  <a:moveTo>
                    <a:pt x="10" y="5"/>
                  </a:moveTo>
                  <a:cubicBezTo>
                    <a:pt x="7" y="5"/>
                    <a:pt x="6" y="9"/>
                    <a:pt x="6" y="16"/>
                  </a:cubicBezTo>
                  <a:cubicBezTo>
                    <a:pt x="6" y="22"/>
                    <a:pt x="7" y="25"/>
                    <a:pt x="10" y="25"/>
                  </a:cubicBezTo>
                  <a:cubicBezTo>
                    <a:pt x="12" y="25"/>
                    <a:pt x="14" y="22"/>
                    <a:pt x="14" y="15"/>
                  </a:cubicBezTo>
                  <a:cubicBezTo>
                    <a:pt x="14" y="9"/>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6" name="Freeform 111"/>
            <p:cNvSpPr>
              <a:spLocks noEditPoints="1"/>
            </p:cNvSpPr>
            <p:nvPr/>
          </p:nvSpPr>
          <p:spPr bwMode="auto">
            <a:xfrm>
              <a:off x="6748" y="3594"/>
              <a:ext cx="31" cy="50"/>
            </a:xfrm>
            <a:custGeom>
              <a:avLst/>
              <a:gdLst>
                <a:gd name="T0" fmla="*/ 9 w 19"/>
                <a:gd name="T1" fmla="*/ 30 h 30"/>
                <a:gd name="T2" fmla="*/ 0 w 19"/>
                <a:gd name="T3" fmla="*/ 15 h 30"/>
                <a:gd name="T4" fmla="*/ 3 w 19"/>
                <a:gd name="T5" fmla="*/ 4 h 30"/>
                <a:gd name="T6" fmla="*/ 10 w 19"/>
                <a:gd name="T7" fmla="*/ 0 h 30"/>
                <a:gd name="T8" fmla="*/ 19 w 19"/>
                <a:gd name="T9" fmla="*/ 14 h 30"/>
                <a:gd name="T10" fmla="*/ 17 w 19"/>
                <a:gd name="T11" fmla="*/ 26 h 30"/>
                <a:gd name="T12" fmla="*/ 9 w 19"/>
                <a:gd name="T13" fmla="*/ 30 h 30"/>
                <a:gd name="T14" fmla="*/ 10 w 19"/>
                <a:gd name="T15" fmla="*/ 5 h 30"/>
                <a:gd name="T16" fmla="*/ 6 w 19"/>
                <a:gd name="T17" fmla="*/ 15 h 30"/>
                <a:gd name="T18" fmla="*/ 9 w 19"/>
                <a:gd name="T19" fmla="*/ 25 h 30"/>
                <a:gd name="T20" fmla="*/ 13 w 19"/>
                <a:gd name="T21" fmla="*/ 15 h 30"/>
                <a:gd name="T22" fmla="*/ 10 w 1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0">
                  <a:moveTo>
                    <a:pt x="9" y="30"/>
                  </a:moveTo>
                  <a:cubicBezTo>
                    <a:pt x="3" y="30"/>
                    <a:pt x="0" y="25"/>
                    <a:pt x="0" y="15"/>
                  </a:cubicBezTo>
                  <a:cubicBezTo>
                    <a:pt x="0" y="11"/>
                    <a:pt x="1" y="7"/>
                    <a:pt x="3" y="4"/>
                  </a:cubicBezTo>
                  <a:cubicBezTo>
                    <a:pt x="4" y="1"/>
                    <a:pt x="7" y="0"/>
                    <a:pt x="10" y="0"/>
                  </a:cubicBezTo>
                  <a:cubicBezTo>
                    <a:pt x="16" y="0"/>
                    <a:pt x="19" y="5"/>
                    <a:pt x="19" y="14"/>
                  </a:cubicBezTo>
                  <a:cubicBezTo>
                    <a:pt x="19" y="20"/>
                    <a:pt x="18" y="23"/>
                    <a:pt x="17" y="26"/>
                  </a:cubicBezTo>
                  <a:cubicBezTo>
                    <a:pt x="15" y="29"/>
                    <a:pt x="12" y="30"/>
                    <a:pt x="9" y="30"/>
                  </a:cubicBezTo>
                  <a:close/>
                  <a:moveTo>
                    <a:pt x="10" y="5"/>
                  </a:moveTo>
                  <a:cubicBezTo>
                    <a:pt x="7" y="5"/>
                    <a:pt x="6" y="9"/>
                    <a:pt x="6" y="15"/>
                  </a:cubicBezTo>
                  <a:cubicBezTo>
                    <a:pt x="6" y="22"/>
                    <a:pt x="7" y="25"/>
                    <a:pt x="9" y="25"/>
                  </a:cubicBezTo>
                  <a:cubicBezTo>
                    <a:pt x="12" y="25"/>
                    <a:pt x="13" y="22"/>
                    <a:pt x="13" y="15"/>
                  </a:cubicBezTo>
                  <a:cubicBezTo>
                    <a:pt x="13" y="8"/>
                    <a:pt x="12" y="5"/>
                    <a:pt x="10" y="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7" name="Freeform 112"/>
            <p:cNvSpPr>
              <a:spLocks/>
            </p:cNvSpPr>
            <p:nvPr/>
          </p:nvSpPr>
          <p:spPr bwMode="auto">
            <a:xfrm>
              <a:off x="6788" y="3592"/>
              <a:ext cx="20" cy="52"/>
            </a:xfrm>
            <a:custGeom>
              <a:avLst/>
              <a:gdLst>
                <a:gd name="T0" fmla="*/ 12 w 12"/>
                <a:gd name="T1" fmla="*/ 0 h 31"/>
                <a:gd name="T2" fmla="*/ 12 w 12"/>
                <a:gd name="T3" fmla="*/ 31 h 31"/>
                <a:gd name="T4" fmla="*/ 6 w 12"/>
                <a:gd name="T5" fmla="*/ 31 h 31"/>
                <a:gd name="T6" fmla="*/ 6 w 12"/>
                <a:gd name="T7" fmla="*/ 7 h 31"/>
                <a:gd name="T8" fmla="*/ 4 w 12"/>
                <a:gd name="T9" fmla="*/ 9 h 31"/>
                <a:gd name="T10" fmla="*/ 3 w 12"/>
                <a:gd name="T11" fmla="*/ 10 h 31"/>
                <a:gd name="T12" fmla="*/ 2 w 12"/>
                <a:gd name="T13" fmla="*/ 10 h 31"/>
                <a:gd name="T14" fmla="*/ 0 w 12"/>
                <a:gd name="T15" fmla="*/ 10 h 31"/>
                <a:gd name="T16" fmla="*/ 0 w 12"/>
                <a:gd name="T17" fmla="*/ 5 h 31"/>
                <a:gd name="T18" fmla="*/ 4 w 12"/>
                <a:gd name="T19" fmla="*/ 3 h 31"/>
                <a:gd name="T20" fmla="*/ 8 w 12"/>
                <a:gd name="T21" fmla="*/ 0 h 31"/>
                <a:gd name="T22" fmla="*/ 12 w 1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1">
                  <a:moveTo>
                    <a:pt x="12" y="0"/>
                  </a:moveTo>
                  <a:cubicBezTo>
                    <a:pt x="12" y="12"/>
                    <a:pt x="12" y="19"/>
                    <a:pt x="12" y="31"/>
                  </a:cubicBezTo>
                  <a:cubicBezTo>
                    <a:pt x="9" y="31"/>
                    <a:pt x="8" y="31"/>
                    <a:pt x="6" y="31"/>
                  </a:cubicBezTo>
                  <a:cubicBezTo>
                    <a:pt x="6" y="21"/>
                    <a:pt x="6" y="17"/>
                    <a:pt x="6" y="7"/>
                  </a:cubicBezTo>
                  <a:cubicBezTo>
                    <a:pt x="6" y="8"/>
                    <a:pt x="5" y="9"/>
                    <a:pt x="4" y="9"/>
                  </a:cubicBezTo>
                  <a:cubicBezTo>
                    <a:pt x="4" y="9"/>
                    <a:pt x="4" y="9"/>
                    <a:pt x="3" y="10"/>
                  </a:cubicBezTo>
                  <a:cubicBezTo>
                    <a:pt x="3" y="10"/>
                    <a:pt x="2" y="10"/>
                    <a:pt x="2" y="10"/>
                  </a:cubicBezTo>
                  <a:cubicBezTo>
                    <a:pt x="1" y="10"/>
                    <a:pt x="1" y="10"/>
                    <a:pt x="0" y="10"/>
                  </a:cubicBezTo>
                  <a:cubicBezTo>
                    <a:pt x="0" y="8"/>
                    <a:pt x="0" y="7"/>
                    <a:pt x="0" y="5"/>
                  </a:cubicBezTo>
                  <a:cubicBezTo>
                    <a:pt x="2" y="4"/>
                    <a:pt x="3" y="4"/>
                    <a:pt x="4" y="3"/>
                  </a:cubicBezTo>
                  <a:cubicBezTo>
                    <a:pt x="6" y="2"/>
                    <a:pt x="7" y="1"/>
                    <a:pt x="8" y="0"/>
                  </a:cubicBezTo>
                  <a:cubicBezTo>
                    <a:pt x="9" y="0"/>
                    <a:pt x="10" y="0"/>
                    <a:pt x="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8" name="Freeform 113"/>
            <p:cNvSpPr>
              <a:spLocks/>
            </p:cNvSpPr>
            <p:nvPr/>
          </p:nvSpPr>
          <p:spPr bwMode="auto">
            <a:xfrm>
              <a:off x="7288" y="4004"/>
              <a:ext cx="33" cy="50"/>
            </a:xfrm>
            <a:custGeom>
              <a:avLst/>
              <a:gdLst>
                <a:gd name="T0" fmla="*/ 33 w 33"/>
                <a:gd name="T1" fmla="*/ 50 h 50"/>
                <a:gd name="T2" fmla="*/ 0 w 33"/>
                <a:gd name="T3" fmla="*/ 50 h 50"/>
                <a:gd name="T4" fmla="*/ 3 w 33"/>
                <a:gd name="T5" fmla="*/ 0 h 50"/>
                <a:gd name="T6" fmla="*/ 30 w 33"/>
                <a:gd name="T7" fmla="*/ 0 h 50"/>
                <a:gd name="T8" fmla="*/ 33 w 33"/>
                <a:gd name="T9" fmla="*/ 50 h 50"/>
                <a:gd name="T10" fmla="*/ 33 w 33"/>
                <a:gd name="T11" fmla="*/ 50 h 50"/>
                <a:gd name="T12" fmla="*/ 33 w 33"/>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33" h="50">
                  <a:moveTo>
                    <a:pt x="33" y="50"/>
                  </a:moveTo>
                  <a:lnTo>
                    <a:pt x="0" y="50"/>
                  </a:lnTo>
                  <a:lnTo>
                    <a:pt x="3" y="0"/>
                  </a:lnTo>
                  <a:lnTo>
                    <a:pt x="30" y="0"/>
                  </a:lnTo>
                  <a:lnTo>
                    <a:pt x="33" y="50"/>
                  </a:lnTo>
                  <a:lnTo>
                    <a:pt x="33" y="50"/>
                  </a:lnTo>
                  <a:lnTo>
                    <a:pt x="33" y="5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19" name="Freeform 114"/>
            <p:cNvSpPr>
              <a:spLocks/>
            </p:cNvSpPr>
            <p:nvPr/>
          </p:nvSpPr>
          <p:spPr bwMode="auto">
            <a:xfrm>
              <a:off x="7249" y="3845"/>
              <a:ext cx="116" cy="186"/>
            </a:xfrm>
            <a:custGeom>
              <a:avLst/>
              <a:gdLst>
                <a:gd name="T0" fmla="*/ 116 w 116"/>
                <a:gd name="T1" fmla="*/ 175 h 186"/>
                <a:gd name="T2" fmla="*/ 0 w 116"/>
                <a:gd name="T3" fmla="*/ 186 h 186"/>
                <a:gd name="T4" fmla="*/ 49 w 116"/>
                <a:gd name="T5" fmla="*/ 0 h 186"/>
                <a:gd name="T6" fmla="*/ 116 w 116"/>
                <a:gd name="T7" fmla="*/ 175 h 186"/>
                <a:gd name="T8" fmla="*/ 116 w 116"/>
                <a:gd name="T9" fmla="*/ 175 h 186"/>
                <a:gd name="T10" fmla="*/ 116 w 116"/>
                <a:gd name="T11" fmla="*/ 175 h 186"/>
              </a:gdLst>
              <a:ahLst/>
              <a:cxnLst>
                <a:cxn ang="0">
                  <a:pos x="T0" y="T1"/>
                </a:cxn>
                <a:cxn ang="0">
                  <a:pos x="T2" y="T3"/>
                </a:cxn>
                <a:cxn ang="0">
                  <a:pos x="T4" y="T5"/>
                </a:cxn>
                <a:cxn ang="0">
                  <a:pos x="T6" y="T7"/>
                </a:cxn>
                <a:cxn ang="0">
                  <a:pos x="T8" y="T9"/>
                </a:cxn>
                <a:cxn ang="0">
                  <a:pos x="T10" y="T11"/>
                </a:cxn>
              </a:cxnLst>
              <a:rect l="0" t="0" r="r" b="b"/>
              <a:pathLst>
                <a:path w="116" h="186">
                  <a:moveTo>
                    <a:pt x="116" y="175"/>
                  </a:moveTo>
                  <a:lnTo>
                    <a:pt x="0" y="186"/>
                  </a:lnTo>
                  <a:lnTo>
                    <a:pt x="49" y="0"/>
                  </a:lnTo>
                  <a:lnTo>
                    <a:pt x="116" y="175"/>
                  </a:lnTo>
                  <a:lnTo>
                    <a:pt x="116" y="175"/>
                  </a:lnTo>
                  <a:lnTo>
                    <a:pt x="116" y="175"/>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0" name="Freeform 115"/>
            <p:cNvSpPr>
              <a:spLocks/>
            </p:cNvSpPr>
            <p:nvPr/>
          </p:nvSpPr>
          <p:spPr bwMode="auto">
            <a:xfrm>
              <a:off x="7244" y="3783"/>
              <a:ext cx="114" cy="186"/>
            </a:xfrm>
            <a:custGeom>
              <a:avLst/>
              <a:gdLst>
                <a:gd name="T0" fmla="*/ 114 w 114"/>
                <a:gd name="T1" fmla="*/ 186 h 186"/>
                <a:gd name="T2" fmla="*/ 0 w 114"/>
                <a:gd name="T3" fmla="*/ 174 h 186"/>
                <a:gd name="T4" fmla="*/ 67 w 114"/>
                <a:gd name="T5" fmla="*/ 0 h 186"/>
                <a:gd name="T6" fmla="*/ 114 w 114"/>
                <a:gd name="T7" fmla="*/ 186 h 186"/>
                <a:gd name="T8" fmla="*/ 114 w 114"/>
                <a:gd name="T9" fmla="*/ 186 h 186"/>
                <a:gd name="T10" fmla="*/ 114 w 114"/>
                <a:gd name="T11" fmla="*/ 186 h 186"/>
              </a:gdLst>
              <a:ahLst/>
              <a:cxnLst>
                <a:cxn ang="0">
                  <a:pos x="T0" y="T1"/>
                </a:cxn>
                <a:cxn ang="0">
                  <a:pos x="T2" y="T3"/>
                </a:cxn>
                <a:cxn ang="0">
                  <a:pos x="T4" y="T5"/>
                </a:cxn>
                <a:cxn ang="0">
                  <a:pos x="T6" y="T7"/>
                </a:cxn>
                <a:cxn ang="0">
                  <a:pos x="T8" y="T9"/>
                </a:cxn>
                <a:cxn ang="0">
                  <a:pos x="T10" y="T11"/>
                </a:cxn>
              </a:cxnLst>
              <a:rect l="0" t="0" r="r" b="b"/>
              <a:pathLst>
                <a:path w="114" h="186">
                  <a:moveTo>
                    <a:pt x="114" y="186"/>
                  </a:moveTo>
                  <a:lnTo>
                    <a:pt x="0" y="174"/>
                  </a:lnTo>
                  <a:lnTo>
                    <a:pt x="67" y="0"/>
                  </a:lnTo>
                  <a:lnTo>
                    <a:pt x="114" y="186"/>
                  </a:lnTo>
                  <a:lnTo>
                    <a:pt x="114" y="186"/>
                  </a:lnTo>
                  <a:lnTo>
                    <a:pt x="114" y="186"/>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1" name="Freeform 116"/>
            <p:cNvSpPr>
              <a:spLocks/>
            </p:cNvSpPr>
            <p:nvPr/>
          </p:nvSpPr>
          <p:spPr bwMode="auto">
            <a:xfrm>
              <a:off x="7259" y="3729"/>
              <a:ext cx="91" cy="146"/>
            </a:xfrm>
            <a:custGeom>
              <a:avLst/>
              <a:gdLst>
                <a:gd name="T0" fmla="*/ 91 w 91"/>
                <a:gd name="T1" fmla="*/ 141 h 146"/>
                <a:gd name="T2" fmla="*/ 0 w 91"/>
                <a:gd name="T3" fmla="*/ 146 h 146"/>
                <a:gd name="T4" fmla="*/ 41 w 91"/>
                <a:gd name="T5" fmla="*/ 0 h 146"/>
                <a:gd name="T6" fmla="*/ 51 w 91"/>
                <a:gd name="T7" fmla="*/ 0 h 146"/>
                <a:gd name="T8" fmla="*/ 91 w 91"/>
                <a:gd name="T9" fmla="*/ 141 h 146"/>
                <a:gd name="T10" fmla="*/ 91 w 91"/>
                <a:gd name="T11" fmla="*/ 141 h 146"/>
                <a:gd name="T12" fmla="*/ 91 w 91"/>
                <a:gd name="T13" fmla="*/ 141 h 146"/>
              </a:gdLst>
              <a:ahLst/>
              <a:cxnLst>
                <a:cxn ang="0">
                  <a:pos x="T0" y="T1"/>
                </a:cxn>
                <a:cxn ang="0">
                  <a:pos x="T2" y="T3"/>
                </a:cxn>
                <a:cxn ang="0">
                  <a:pos x="T4" y="T5"/>
                </a:cxn>
                <a:cxn ang="0">
                  <a:pos x="T6" y="T7"/>
                </a:cxn>
                <a:cxn ang="0">
                  <a:pos x="T8" y="T9"/>
                </a:cxn>
                <a:cxn ang="0">
                  <a:pos x="T10" y="T11"/>
                </a:cxn>
                <a:cxn ang="0">
                  <a:pos x="T12" y="T13"/>
                </a:cxn>
              </a:cxnLst>
              <a:rect l="0" t="0" r="r" b="b"/>
              <a:pathLst>
                <a:path w="91" h="146">
                  <a:moveTo>
                    <a:pt x="91" y="141"/>
                  </a:moveTo>
                  <a:lnTo>
                    <a:pt x="0" y="146"/>
                  </a:lnTo>
                  <a:lnTo>
                    <a:pt x="41" y="0"/>
                  </a:lnTo>
                  <a:lnTo>
                    <a:pt x="51" y="0"/>
                  </a:lnTo>
                  <a:lnTo>
                    <a:pt x="91" y="141"/>
                  </a:lnTo>
                  <a:lnTo>
                    <a:pt x="91" y="141"/>
                  </a:lnTo>
                  <a:lnTo>
                    <a:pt x="91" y="141"/>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2" name="Freeform 117"/>
            <p:cNvSpPr>
              <a:spLocks/>
            </p:cNvSpPr>
            <p:nvPr/>
          </p:nvSpPr>
          <p:spPr bwMode="auto">
            <a:xfrm>
              <a:off x="7271" y="3656"/>
              <a:ext cx="60" cy="127"/>
            </a:xfrm>
            <a:custGeom>
              <a:avLst/>
              <a:gdLst>
                <a:gd name="T0" fmla="*/ 60 w 60"/>
                <a:gd name="T1" fmla="*/ 122 h 127"/>
                <a:gd name="T2" fmla="*/ 0 w 60"/>
                <a:gd name="T3" fmla="*/ 127 h 127"/>
                <a:gd name="T4" fmla="*/ 27 w 60"/>
                <a:gd name="T5" fmla="*/ 0 h 127"/>
                <a:gd name="T6" fmla="*/ 35 w 60"/>
                <a:gd name="T7" fmla="*/ 0 h 127"/>
                <a:gd name="T8" fmla="*/ 60 w 60"/>
                <a:gd name="T9" fmla="*/ 122 h 127"/>
                <a:gd name="T10" fmla="*/ 60 w 60"/>
                <a:gd name="T11" fmla="*/ 122 h 127"/>
                <a:gd name="T12" fmla="*/ 60 w 60"/>
                <a:gd name="T13" fmla="*/ 122 h 127"/>
              </a:gdLst>
              <a:ahLst/>
              <a:cxnLst>
                <a:cxn ang="0">
                  <a:pos x="T0" y="T1"/>
                </a:cxn>
                <a:cxn ang="0">
                  <a:pos x="T2" y="T3"/>
                </a:cxn>
                <a:cxn ang="0">
                  <a:pos x="T4" y="T5"/>
                </a:cxn>
                <a:cxn ang="0">
                  <a:pos x="T6" y="T7"/>
                </a:cxn>
                <a:cxn ang="0">
                  <a:pos x="T8" y="T9"/>
                </a:cxn>
                <a:cxn ang="0">
                  <a:pos x="T10" y="T11"/>
                </a:cxn>
                <a:cxn ang="0">
                  <a:pos x="T12" y="T13"/>
                </a:cxn>
              </a:cxnLst>
              <a:rect l="0" t="0" r="r" b="b"/>
              <a:pathLst>
                <a:path w="60" h="127">
                  <a:moveTo>
                    <a:pt x="60" y="122"/>
                  </a:moveTo>
                  <a:lnTo>
                    <a:pt x="0" y="127"/>
                  </a:lnTo>
                  <a:lnTo>
                    <a:pt x="27" y="0"/>
                  </a:lnTo>
                  <a:lnTo>
                    <a:pt x="35" y="0"/>
                  </a:lnTo>
                  <a:lnTo>
                    <a:pt x="60" y="122"/>
                  </a:lnTo>
                  <a:lnTo>
                    <a:pt x="60" y="122"/>
                  </a:lnTo>
                  <a:lnTo>
                    <a:pt x="60" y="12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3" name="Freeform 118"/>
            <p:cNvSpPr>
              <a:spLocks/>
            </p:cNvSpPr>
            <p:nvPr/>
          </p:nvSpPr>
          <p:spPr bwMode="auto">
            <a:xfrm>
              <a:off x="7280" y="3591"/>
              <a:ext cx="40" cy="90"/>
            </a:xfrm>
            <a:custGeom>
              <a:avLst/>
              <a:gdLst>
                <a:gd name="T0" fmla="*/ 40 w 40"/>
                <a:gd name="T1" fmla="*/ 90 h 90"/>
                <a:gd name="T2" fmla="*/ 0 w 40"/>
                <a:gd name="T3" fmla="*/ 90 h 90"/>
                <a:gd name="T4" fmla="*/ 21 w 40"/>
                <a:gd name="T5" fmla="*/ 0 h 90"/>
                <a:gd name="T6" fmla="*/ 40 w 40"/>
                <a:gd name="T7" fmla="*/ 90 h 90"/>
                <a:gd name="T8" fmla="*/ 40 w 40"/>
                <a:gd name="T9" fmla="*/ 90 h 90"/>
                <a:gd name="T10" fmla="*/ 40 w 40"/>
                <a:gd name="T11" fmla="*/ 90 h 90"/>
              </a:gdLst>
              <a:ahLst/>
              <a:cxnLst>
                <a:cxn ang="0">
                  <a:pos x="T0" y="T1"/>
                </a:cxn>
                <a:cxn ang="0">
                  <a:pos x="T2" y="T3"/>
                </a:cxn>
                <a:cxn ang="0">
                  <a:pos x="T4" y="T5"/>
                </a:cxn>
                <a:cxn ang="0">
                  <a:pos x="T6" y="T7"/>
                </a:cxn>
                <a:cxn ang="0">
                  <a:pos x="T8" y="T9"/>
                </a:cxn>
                <a:cxn ang="0">
                  <a:pos x="T10" y="T11"/>
                </a:cxn>
              </a:cxnLst>
              <a:rect l="0" t="0" r="r" b="b"/>
              <a:pathLst>
                <a:path w="40" h="90">
                  <a:moveTo>
                    <a:pt x="40" y="90"/>
                  </a:moveTo>
                  <a:lnTo>
                    <a:pt x="0" y="90"/>
                  </a:lnTo>
                  <a:lnTo>
                    <a:pt x="21" y="0"/>
                  </a:lnTo>
                  <a:lnTo>
                    <a:pt x="40" y="90"/>
                  </a:lnTo>
                  <a:lnTo>
                    <a:pt x="40" y="90"/>
                  </a:lnTo>
                  <a:lnTo>
                    <a:pt x="40" y="9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4" name="Freeform 119"/>
            <p:cNvSpPr>
              <a:spLocks/>
            </p:cNvSpPr>
            <p:nvPr/>
          </p:nvSpPr>
          <p:spPr bwMode="auto">
            <a:xfrm>
              <a:off x="7393" y="3985"/>
              <a:ext cx="59" cy="66"/>
            </a:xfrm>
            <a:custGeom>
              <a:avLst/>
              <a:gdLst>
                <a:gd name="T0" fmla="*/ 0 w 59"/>
                <a:gd name="T1" fmla="*/ 66 h 66"/>
                <a:gd name="T2" fmla="*/ 59 w 59"/>
                <a:gd name="T3" fmla="*/ 66 h 66"/>
                <a:gd name="T4" fmla="*/ 52 w 59"/>
                <a:gd name="T5" fmla="*/ 0 h 66"/>
                <a:gd name="T6" fmla="*/ 5 w 59"/>
                <a:gd name="T7" fmla="*/ 0 h 66"/>
                <a:gd name="T8" fmla="*/ 0 w 59"/>
                <a:gd name="T9" fmla="*/ 66 h 66"/>
                <a:gd name="T10" fmla="*/ 0 w 59"/>
                <a:gd name="T11" fmla="*/ 66 h 66"/>
                <a:gd name="T12" fmla="*/ 0 w 59"/>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59" h="66">
                  <a:moveTo>
                    <a:pt x="0" y="66"/>
                  </a:moveTo>
                  <a:lnTo>
                    <a:pt x="59" y="66"/>
                  </a:lnTo>
                  <a:lnTo>
                    <a:pt x="52" y="0"/>
                  </a:lnTo>
                  <a:lnTo>
                    <a:pt x="5" y="0"/>
                  </a:lnTo>
                  <a:lnTo>
                    <a:pt x="0" y="66"/>
                  </a:lnTo>
                  <a:lnTo>
                    <a:pt x="0" y="66"/>
                  </a:lnTo>
                  <a:lnTo>
                    <a:pt x="0" y="6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5" name="Freeform 120"/>
            <p:cNvSpPr>
              <a:spLocks/>
            </p:cNvSpPr>
            <p:nvPr/>
          </p:nvSpPr>
          <p:spPr bwMode="auto">
            <a:xfrm>
              <a:off x="7320" y="3786"/>
              <a:ext cx="197" cy="234"/>
            </a:xfrm>
            <a:custGeom>
              <a:avLst/>
              <a:gdLst>
                <a:gd name="T0" fmla="*/ 0 w 197"/>
                <a:gd name="T1" fmla="*/ 223 h 234"/>
                <a:gd name="T2" fmla="*/ 197 w 197"/>
                <a:gd name="T3" fmla="*/ 234 h 234"/>
                <a:gd name="T4" fmla="*/ 115 w 197"/>
                <a:gd name="T5" fmla="*/ 0 h 234"/>
                <a:gd name="T6" fmla="*/ 0 w 197"/>
                <a:gd name="T7" fmla="*/ 223 h 234"/>
                <a:gd name="T8" fmla="*/ 0 w 197"/>
                <a:gd name="T9" fmla="*/ 223 h 234"/>
                <a:gd name="T10" fmla="*/ 0 w 197"/>
                <a:gd name="T11" fmla="*/ 223 h 234"/>
              </a:gdLst>
              <a:ahLst/>
              <a:cxnLst>
                <a:cxn ang="0">
                  <a:pos x="T0" y="T1"/>
                </a:cxn>
                <a:cxn ang="0">
                  <a:pos x="T2" y="T3"/>
                </a:cxn>
                <a:cxn ang="0">
                  <a:pos x="T4" y="T5"/>
                </a:cxn>
                <a:cxn ang="0">
                  <a:pos x="T6" y="T7"/>
                </a:cxn>
                <a:cxn ang="0">
                  <a:pos x="T8" y="T9"/>
                </a:cxn>
                <a:cxn ang="0">
                  <a:pos x="T10" y="T11"/>
                </a:cxn>
              </a:cxnLst>
              <a:rect l="0" t="0" r="r" b="b"/>
              <a:pathLst>
                <a:path w="197" h="234">
                  <a:moveTo>
                    <a:pt x="0" y="223"/>
                  </a:moveTo>
                  <a:lnTo>
                    <a:pt x="197" y="234"/>
                  </a:lnTo>
                  <a:lnTo>
                    <a:pt x="115" y="0"/>
                  </a:lnTo>
                  <a:lnTo>
                    <a:pt x="0" y="223"/>
                  </a:lnTo>
                  <a:lnTo>
                    <a:pt x="0" y="223"/>
                  </a:lnTo>
                  <a:lnTo>
                    <a:pt x="0" y="223"/>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6" name="Freeform 121"/>
            <p:cNvSpPr>
              <a:spLocks/>
            </p:cNvSpPr>
            <p:nvPr/>
          </p:nvSpPr>
          <p:spPr bwMode="auto">
            <a:xfrm>
              <a:off x="7330" y="3706"/>
              <a:ext cx="197" cy="236"/>
            </a:xfrm>
            <a:custGeom>
              <a:avLst/>
              <a:gdLst>
                <a:gd name="T0" fmla="*/ 0 w 197"/>
                <a:gd name="T1" fmla="*/ 236 h 236"/>
                <a:gd name="T2" fmla="*/ 197 w 197"/>
                <a:gd name="T3" fmla="*/ 221 h 236"/>
                <a:gd name="T4" fmla="*/ 80 w 197"/>
                <a:gd name="T5" fmla="*/ 0 h 236"/>
                <a:gd name="T6" fmla="*/ 0 w 197"/>
                <a:gd name="T7" fmla="*/ 236 h 236"/>
                <a:gd name="T8" fmla="*/ 0 w 197"/>
                <a:gd name="T9" fmla="*/ 236 h 236"/>
                <a:gd name="T10" fmla="*/ 0 w 197"/>
                <a:gd name="T11" fmla="*/ 236 h 236"/>
              </a:gdLst>
              <a:ahLst/>
              <a:cxnLst>
                <a:cxn ang="0">
                  <a:pos x="T0" y="T1"/>
                </a:cxn>
                <a:cxn ang="0">
                  <a:pos x="T2" y="T3"/>
                </a:cxn>
                <a:cxn ang="0">
                  <a:pos x="T4" y="T5"/>
                </a:cxn>
                <a:cxn ang="0">
                  <a:pos x="T6" y="T7"/>
                </a:cxn>
                <a:cxn ang="0">
                  <a:pos x="T8" y="T9"/>
                </a:cxn>
                <a:cxn ang="0">
                  <a:pos x="T10" y="T11"/>
                </a:cxn>
              </a:cxnLst>
              <a:rect l="0" t="0" r="r" b="b"/>
              <a:pathLst>
                <a:path w="197" h="236">
                  <a:moveTo>
                    <a:pt x="0" y="236"/>
                  </a:moveTo>
                  <a:lnTo>
                    <a:pt x="197" y="221"/>
                  </a:lnTo>
                  <a:lnTo>
                    <a:pt x="80" y="0"/>
                  </a:lnTo>
                  <a:lnTo>
                    <a:pt x="0" y="236"/>
                  </a:lnTo>
                  <a:lnTo>
                    <a:pt x="0" y="236"/>
                  </a:lnTo>
                  <a:lnTo>
                    <a:pt x="0" y="236"/>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7" name="Freeform 122"/>
            <p:cNvSpPr>
              <a:spLocks/>
            </p:cNvSpPr>
            <p:nvPr/>
          </p:nvSpPr>
          <p:spPr bwMode="auto">
            <a:xfrm>
              <a:off x="7345" y="3641"/>
              <a:ext cx="157" cy="180"/>
            </a:xfrm>
            <a:custGeom>
              <a:avLst/>
              <a:gdLst>
                <a:gd name="T0" fmla="*/ 0 w 157"/>
                <a:gd name="T1" fmla="*/ 175 h 180"/>
                <a:gd name="T2" fmla="*/ 157 w 157"/>
                <a:gd name="T3" fmla="*/ 180 h 180"/>
                <a:gd name="T4" fmla="*/ 85 w 157"/>
                <a:gd name="T5" fmla="*/ 0 h 180"/>
                <a:gd name="T6" fmla="*/ 68 w 157"/>
                <a:gd name="T7" fmla="*/ 0 h 180"/>
                <a:gd name="T8" fmla="*/ 0 w 157"/>
                <a:gd name="T9" fmla="*/ 175 h 180"/>
                <a:gd name="T10" fmla="*/ 0 w 157"/>
                <a:gd name="T11" fmla="*/ 175 h 180"/>
                <a:gd name="T12" fmla="*/ 0 w 157"/>
                <a:gd name="T13" fmla="*/ 175 h 180"/>
              </a:gdLst>
              <a:ahLst/>
              <a:cxnLst>
                <a:cxn ang="0">
                  <a:pos x="T0" y="T1"/>
                </a:cxn>
                <a:cxn ang="0">
                  <a:pos x="T2" y="T3"/>
                </a:cxn>
                <a:cxn ang="0">
                  <a:pos x="T4" y="T5"/>
                </a:cxn>
                <a:cxn ang="0">
                  <a:pos x="T6" y="T7"/>
                </a:cxn>
                <a:cxn ang="0">
                  <a:pos x="T8" y="T9"/>
                </a:cxn>
                <a:cxn ang="0">
                  <a:pos x="T10" y="T11"/>
                </a:cxn>
                <a:cxn ang="0">
                  <a:pos x="T12" y="T13"/>
                </a:cxn>
              </a:cxnLst>
              <a:rect l="0" t="0" r="r" b="b"/>
              <a:pathLst>
                <a:path w="157" h="180">
                  <a:moveTo>
                    <a:pt x="0" y="175"/>
                  </a:moveTo>
                  <a:lnTo>
                    <a:pt x="157" y="180"/>
                  </a:lnTo>
                  <a:lnTo>
                    <a:pt x="85" y="0"/>
                  </a:lnTo>
                  <a:lnTo>
                    <a:pt x="68" y="0"/>
                  </a:lnTo>
                  <a:lnTo>
                    <a:pt x="0" y="175"/>
                  </a:lnTo>
                  <a:lnTo>
                    <a:pt x="0" y="175"/>
                  </a:lnTo>
                  <a:lnTo>
                    <a:pt x="0" y="175"/>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8" name="Freeform 123"/>
            <p:cNvSpPr>
              <a:spLocks/>
            </p:cNvSpPr>
            <p:nvPr/>
          </p:nvSpPr>
          <p:spPr bwMode="auto">
            <a:xfrm>
              <a:off x="7375" y="3547"/>
              <a:ext cx="107" cy="159"/>
            </a:xfrm>
            <a:custGeom>
              <a:avLst/>
              <a:gdLst>
                <a:gd name="T0" fmla="*/ 0 w 107"/>
                <a:gd name="T1" fmla="*/ 154 h 159"/>
                <a:gd name="T2" fmla="*/ 107 w 107"/>
                <a:gd name="T3" fmla="*/ 159 h 159"/>
                <a:gd name="T4" fmla="*/ 58 w 107"/>
                <a:gd name="T5" fmla="*/ 0 h 159"/>
                <a:gd name="T6" fmla="*/ 43 w 107"/>
                <a:gd name="T7" fmla="*/ 0 h 159"/>
                <a:gd name="T8" fmla="*/ 0 w 107"/>
                <a:gd name="T9" fmla="*/ 154 h 159"/>
                <a:gd name="T10" fmla="*/ 0 w 107"/>
                <a:gd name="T11" fmla="*/ 154 h 159"/>
                <a:gd name="T12" fmla="*/ 0 w 107"/>
                <a:gd name="T13" fmla="*/ 154 h 159"/>
              </a:gdLst>
              <a:ahLst/>
              <a:cxnLst>
                <a:cxn ang="0">
                  <a:pos x="T0" y="T1"/>
                </a:cxn>
                <a:cxn ang="0">
                  <a:pos x="T2" y="T3"/>
                </a:cxn>
                <a:cxn ang="0">
                  <a:pos x="T4" y="T5"/>
                </a:cxn>
                <a:cxn ang="0">
                  <a:pos x="T6" y="T7"/>
                </a:cxn>
                <a:cxn ang="0">
                  <a:pos x="T8" y="T9"/>
                </a:cxn>
                <a:cxn ang="0">
                  <a:pos x="T10" y="T11"/>
                </a:cxn>
                <a:cxn ang="0">
                  <a:pos x="T12" y="T13"/>
                </a:cxn>
              </a:cxnLst>
              <a:rect l="0" t="0" r="r" b="b"/>
              <a:pathLst>
                <a:path w="107" h="159">
                  <a:moveTo>
                    <a:pt x="0" y="154"/>
                  </a:moveTo>
                  <a:lnTo>
                    <a:pt x="107" y="159"/>
                  </a:lnTo>
                  <a:lnTo>
                    <a:pt x="58" y="0"/>
                  </a:lnTo>
                  <a:lnTo>
                    <a:pt x="43" y="0"/>
                  </a:lnTo>
                  <a:lnTo>
                    <a:pt x="0" y="154"/>
                  </a:lnTo>
                  <a:lnTo>
                    <a:pt x="0" y="154"/>
                  </a:lnTo>
                  <a:lnTo>
                    <a:pt x="0" y="154"/>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29" name="Freeform 124"/>
            <p:cNvSpPr>
              <a:spLocks/>
            </p:cNvSpPr>
            <p:nvPr/>
          </p:nvSpPr>
          <p:spPr bwMode="auto">
            <a:xfrm>
              <a:off x="7397" y="3465"/>
              <a:ext cx="70" cy="112"/>
            </a:xfrm>
            <a:custGeom>
              <a:avLst/>
              <a:gdLst>
                <a:gd name="T0" fmla="*/ 0 w 70"/>
                <a:gd name="T1" fmla="*/ 112 h 112"/>
                <a:gd name="T2" fmla="*/ 70 w 70"/>
                <a:gd name="T3" fmla="*/ 112 h 112"/>
                <a:gd name="T4" fmla="*/ 31 w 70"/>
                <a:gd name="T5" fmla="*/ 0 h 112"/>
                <a:gd name="T6" fmla="*/ 0 w 70"/>
                <a:gd name="T7" fmla="*/ 112 h 112"/>
                <a:gd name="T8" fmla="*/ 0 w 70"/>
                <a:gd name="T9" fmla="*/ 112 h 112"/>
                <a:gd name="T10" fmla="*/ 0 w 70"/>
                <a:gd name="T11" fmla="*/ 112 h 112"/>
              </a:gdLst>
              <a:ahLst/>
              <a:cxnLst>
                <a:cxn ang="0">
                  <a:pos x="T0" y="T1"/>
                </a:cxn>
                <a:cxn ang="0">
                  <a:pos x="T2" y="T3"/>
                </a:cxn>
                <a:cxn ang="0">
                  <a:pos x="T4" y="T5"/>
                </a:cxn>
                <a:cxn ang="0">
                  <a:pos x="T6" y="T7"/>
                </a:cxn>
                <a:cxn ang="0">
                  <a:pos x="T8" y="T9"/>
                </a:cxn>
                <a:cxn ang="0">
                  <a:pos x="T10" y="T11"/>
                </a:cxn>
              </a:cxnLst>
              <a:rect l="0" t="0" r="r" b="b"/>
              <a:pathLst>
                <a:path w="70" h="112">
                  <a:moveTo>
                    <a:pt x="0" y="112"/>
                  </a:moveTo>
                  <a:lnTo>
                    <a:pt x="70" y="112"/>
                  </a:lnTo>
                  <a:lnTo>
                    <a:pt x="31" y="0"/>
                  </a:lnTo>
                  <a:lnTo>
                    <a:pt x="0" y="112"/>
                  </a:lnTo>
                  <a:lnTo>
                    <a:pt x="0" y="112"/>
                  </a:lnTo>
                  <a:lnTo>
                    <a:pt x="0" y="112"/>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0" name="Freeform 125"/>
            <p:cNvSpPr>
              <a:spLocks/>
            </p:cNvSpPr>
            <p:nvPr/>
          </p:nvSpPr>
          <p:spPr bwMode="auto">
            <a:xfrm>
              <a:off x="6229" y="3393"/>
              <a:ext cx="52" cy="693"/>
            </a:xfrm>
            <a:custGeom>
              <a:avLst/>
              <a:gdLst>
                <a:gd name="T0" fmla="*/ 0 w 52"/>
                <a:gd name="T1" fmla="*/ 0 h 693"/>
                <a:gd name="T2" fmla="*/ 52 w 52"/>
                <a:gd name="T3" fmla="*/ 0 h 693"/>
                <a:gd name="T4" fmla="*/ 52 w 52"/>
                <a:gd name="T5" fmla="*/ 693 h 693"/>
                <a:gd name="T6" fmla="*/ 0 w 52"/>
                <a:gd name="T7" fmla="*/ 693 h 693"/>
                <a:gd name="T8" fmla="*/ 0 w 52"/>
                <a:gd name="T9" fmla="*/ 0 h 693"/>
                <a:gd name="T10" fmla="*/ 0 w 52"/>
                <a:gd name="T11" fmla="*/ 0 h 693"/>
              </a:gdLst>
              <a:ahLst/>
              <a:cxnLst>
                <a:cxn ang="0">
                  <a:pos x="T0" y="T1"/>
                </a:cxn>
                <a:cxn ang="0">
                  <a:pos x="T2" y="T3"/>
                </a:cxn>
                <a:cxn ang="0">
                  <a:pos x="T4" y="T5"/>
                </a:cxn>
                <a:cxn ang="0">
                  <a:pos x="T6" y="T7"/>
                </a:cxn>
                <a:cxn ang="0">
                  <a:pos x="T8" y="T9"/>
                </a:cxn>
                <a:cxn ang="0">
                  <a:pos x="T10" y="T11"/>
                </a:cxn>
              </a:cxnLst>
              <a:rect l="0" t="0" r="r" b="b"/>
              <a:pathLst>
                <a:path w="52" h="693">
                  <a:moveTo>
                    <a:pt x="0" y="0"/>
                  </a:moveTo>
                  <a:lnTo>
                    <a:pt x="52" y="0"/>
                  </a:lnTo>
                  <a:lnTo>
                    <a:pt x="52" y="693"/>
                  </a:lnTo>
                  <a:lnTo>
                    <a:pt x="0" y="693"/>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1" name="Freeform 126"/>
            <p:cNvSpPr>
              <a:spLocks/>
            </p:cNvSpPr>
            <p:nvPr/>
          </p:nvSpPr>
          <p:spPr bwMode="auto">
            <a:xfrm>
              <a:off x="7535" y="3393"/>
              <a:ext cx="52" cy="693"/>
            </a:xfrm>
            <a:custGeom>
              <a:avLst/>
              <a:gdLst>
                <a:gd name="T0" fmla="*/ 0 w 52"/>
                <a:gd name="T1" fmla="*/ 0 h 693"/>
                <a:gd name="T2" fmla="*/ 52 w 52"/>
                <a:gd name="T3" fmla="*/ 0 h 693"/>
                <a:gd name="T4" fmla="*/ 52 w 52"/>
                <a:gd name="T5" fmla="*/ 693 h 693"/>
                <a:gd name="T6" fmla="*/ 0 w 52"/>
                <a:gd name="T7" fmla="*/ 693 h 693"/>
                <a:gd name="T8" fmla="*/ 0 w 52"/>
                <a:gd name="T9" fmla="*/ 0 h 693"/>
                <a:gd name="T10" fmla="*/ 0 w 52"/>
                <a:gd name="T11" fmla="*/ 0 h 693"/>
              </a:gdLst>
              <a:ahLst/>
              <a:cxnLst>
                <a:cxn ang="0">
                  <a:pos x="T0" y="T1"/>
                </a:cxn>
                <a:cxn ang="0">
                  <a:pos x="T2" y="T3"/>
                </a:cxn>
                <a:cxn ang="0">
                  <a:pos x="T4" y="T5"/>
                </a:cxn>
                <a:cxn ang="0">
                  <a:pos x="T6" y="T7"/>
                </a:cxn>
                <a:cxn ang="0">
                  <a:pos x="T8" y="T9"/>
                </a:cxn>
                <a:cxn ang="0">
                  <a:pos x="T10" y="T11"/>
                </a:cxn>
              </a:cxnLst>
              <a:rect l="0" t="0" r="r" b="b"/>
              <a:pathLst>
                <a:path w="52" h="693">
                  <a:moveTo>
                    <a:pt x="0" y="0"/>
                  </a:moveTo>
                  <a:lnTo>
                    <a:pt x="52" y="0"/>
                  </a:lnTo>
                  <a:lnTo>
                    <a:pt x="52" y="693"/>
                  </a:lnTo>
                  <a:lnTo>
                    <a:pt x="0" y="693"/>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881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Text Placeholder 2"/>
          <p:cNvSpPr>
            <a:spLocks noGrp="1"/>
          </p:cNvSpPr>
          <p:nvPr>
            <p:ph type="body" sz="quarter" idx="10"/>
          </p:nvPr>
        </p:nvSpPr>
        <p:spPr>
          <a:xfrm>
            <a:off x="269239" y="1189177"/>
            <a:ext cx="11653523" cy="960263"/>
          </a:xfrm>
        </p:spPr>
        <p:txBody>
          <a:bodyPr/>
          <a:lstStyle/>
          <a:p>
            <a:r>
              <a:rPr lang="en-US" sz="2800" dirty="0"/>
              <a:t>The </a:t>
            </a:r>
            <a:r>
              <a:rPr lang="en-US" sz="2800" dirty="0"/>
              <a:t>Office UI Fabric project is developed and maintained by the OneDrive and SharePoint Design Studio in order to...</a:t>
            </a:r>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
        <p:nvSpPr>
          <p:cNvPr id="5" name="Rectangle 4"/>
          <p:cNvSpPr/>
          <p:nvPr/>
        </p:nvSpPr>
        <p:spPr>
          <a:xfrm>
            <a:off x="269239" y="2289051"/>
            <a:ext cx="11333876" cy="3970318"/>
          </a:xfrm>
          <a:prstGeom prst="rect">
            <a:avLst/>
          </a:prstGeom>
        </p:spPr>
        <p:txBody>
          <a:bodyPr wrap="square">
            <a:spAutoFit/>
          </a:bodyPr>
          <a:lstStyle/>
          <a:p>
            <a:pPr marL="571500" indent="-571500">
              <a:buFont typeface="Arial" panose="020B0604020202020204" pitchFamily="34" charset="0"/>
              <a:buChar char="•"/>
            </a:pPr>
            <a:r>
              <a:rPr lang="en-US" sz="3600" dirty="0" smtClean="0">
                <a:gradFill>
                  <a:gsLst>
                    <a:gs pos="1250">
                      <a:schemeClr val="tx1"/>
                    </a:gs>
                    <a:gs pos="99000">
                      <a:schemeClr val="tx1"/>
                    </a:gs>
                  </a:gsLst>
                  <a:lin ang="5400000" scaled="0"/>
                </a:gradFill>
                <a:latin typeface="+mj-lt"/>
              </a:rPr>
              <a:t>Help </a:t>
            </a:r>
            <a:r>
              <a:rPr lang="en-US" sz="3600" dirty="0">
                <a:gradFill>
                  <a:gsLst>
                    <a:gs pos="1250">
                      <a:schemeClr val="tx1"/>
                    </a:gs>
                    <a:gs pos="99000">
                      <a:schemeClr val="tx1"/>
                    </a:gs>
                  </a:gsLst>
                  <a:lin ang="5400000" scaled="0"/>
                </a:gradFill>
                <a:latin typeface="+mj-lt"/>
              </a:rPr>
              <a:t>the development community build Office Add-ins and Office 365 web apps that integrate seamlessly with </a:t>
            </a:r>
            <a:r>
              <a:rPr lang="en-US" sz="3600" dirty="0" smtClean="0">
                <a:gradFill>
                  <a:gsLst>
                    <a:gs pos="1250">
                      <a:schemeClr val="tx1"/>
                    </a:gs>
                    <a:gs pos="99000">
                      <a:schemeClr val="tx1"/>
                    </a:gs>
                  </a:gsLst>
                  <a:lin ang="5400000" scaled="0"/>
                </a:gradFill>
                <a:latin typeface="+mj-lt"/>
              </a:rPr>
              <a:t>Office</a:t>
            </a:r>
            <a:endParaRPr lang="en-US" sz="3600" dirty="0">
              <a:gradFill>
                <a:gsLst>
                  <a:gs pos="1250">
                    <a:schemeClr val="tx1"/>
                  </a:gs>
                  <a:gs pos="99000">
                    <a:schemeClr val="tx1"/>
                  </a:gs>
                </a:gsLst>
                <a:lin ang="5400000" scaled="0"/>
              </a:gradFill>
              <a:latin typeface="+mj-lt"/>
            </a:endParaRPr>
          </a:p>
          <a:p>
            <a:pPr marL="571500" indent="-571500">
              <a:buFont typeface="Arial" panose="020B0604020202020204" pitchFamily="34" charset="0"/>
              <a:buChar char="•"/>
            </a:pPr>
            <a:r>
              <a:rPr lang="en-US" sz="3600" dirty="0" smtClean="0">
                <a:gradFill>
                  <a:gsLst>
                    <a:gs pos="1250">
                      <a:schemeClr val="tx1"/>
                    </a:gs>
                    <a:gs pos="99000">
                      <a:schemeClr val="tx1"/>
                    </a:gs>
                  </a:gsLst>
                  <a:lin ang="5400000" scaled="0"/>
                </a:gradFill>
                <a:latin typeface="+mj-lt"/>
              </a:rPr>
              <a:t>Provide </a:t>
            </a:r>
            <a:r>
              <a:rPr lang="en-US" sz="3600" dirty="0">
                <a:gradFill>
                  <a:gsLst>
                    <a:gs pos="1250">
                      <a:schemeClr val="tx1"/>
                    </a:gs>
                    <a:gs pos="99000">
                      <a:schemeClr val="tx1"/>
                    </a:gs>
                  </a:gsLst>
                  <a:lin ang="5400000" scaled="0"/>
                </a:gradFill>
                <a:latin typeface="+mj-lt"/>
              </a:rPr>
              <a:t>a point of reference for the evolving Office 365 design language that anyone can </a:t>
            </a:r>
            <a:r>
              <a:rPr lang="en-US" sz="3600" dirty="0" smtClean="0">
                <a:gradFill>
                  <a:gsLst>
                    <a:gs pos="1250">
                      <a:schemeClr val="tx1"/>
                    </a:gs>
                    <a:gs pos="99000">
                      <a:schemeClr val="tx1"/>
                    </a:gs>
                  </a:gsLst>
                  <a:lin ang="5400000" scaled="0"/>
                </a:gradFill>
                <a:latin typeface="+mj-lt"/>
              </a:rPr>
              <a:t>reference</a:t>
            </a:r>
            <a:endParaRPr lang="en-US" sz="3600" dirty="0">
              <a:gradFill>
                <a:gsLst>
                  <a:gs pos="1250">
                    <a:schemeClr val="tx1"/>
                  </a:gs>
                  <a:gs pos="99000">
                    <a:schemeClr val="tx1"/>
                  </a:gs>
                </a:gsLst>
                <a:lin ang="5400000" scaled="0"/>
              </a:gradFill>
              <a:latin typeface="+mj-lt"/>
            </a:endParaRPr>
          </a:p>
          <a:p>
            <a:pPr marL="571500" indent="-571500">
              <a:buFont typeface="Arial" panose="020B0604020202020204" pitchFamily="34" charset="0"/>
              <a:buChar char="•"/>
            </a:pPr>
            <a:r>
              <a:rPr lang="en-US" sz="3600" dirty="0" smtClean="0">
                <a:gradFill>
                  <a:gsLst>
                    <a:gs pos="1250">
                      <a:schemeClr val="tx1"/>
                    </a:gs>
                    <a:gs pos="99000">
                      <a:schemeClr val="tx1"/>
                    </a:gs>
                  </a:gsLst>
                  <a:lin ang="5400000" scaled="0"/>
                </a:gradFill>
                <a:latin typeface="+mj-lt"/>
              </a:rPr>
              <a:t>Enable </a:t>
            </a:r>
            <a:r>
              <a:rPr lang="en-US" sz="3600" dirty="0">
                <a:gradFill>
                  <a:gsLst>
                    <a:gs pos="1250">
                      <a:schemeClr val="tx1"/>
                    </a:gs>
                    <a:gs pos="99000">
                      <a:schemeClr val="tx1"/>
                    </a:gs>
                  </a:gsLst>
                  <a:lin ang="5400000" scaled="0"/>
                </a:gradFill>
                <a:latin typeface="+mj-lt"/>
              </a:rPr>
              <a:t>the community to contribute to better experiences for everyone who builds for </a:t>
            </a:r>
            <a:r>
              <a:rPr lang="en-US" sz="3600" dirty="0" smtClean="0">
                <a:gradFill>
                  <a:gsLst>
                    <a:gs pos="1250">
                      <a:schemeClr val="tx1"/>
                    </a:gs>
                    <a:gs pos="99000">
                      <a:schemeClr val="tx1"/>
                    </a:gs>
                  </a:gsLst>
                  <a:lin ang="5400000" scaled="0"/>
                </a:gradFill>
                <a:latin typeface="+mj-lt"/>
              </a:rPr>
              <a:t>Office</a:t>
            </a:r>
            <a:endParaRPr lang="en-US" sz="3600" dirty="0">
              <a:gradFill>
                <a:gsLst>
                  <a:gs pos="1250">
                    <a:schemeClr val="tx1"/>
                  </a:gs>
                  <a:gs pos="99000">
                    <a:schemeClr val="tx1"/>
                  </a:gs>
                </a:gsLst>
                <a:lin ang="5400000" scaled="0"/>
              </a:gradFill>
              <a:latin typeface="+mj-lt"/>
            </a:endParaRPr>
          </a:p>
        </p:txBody>
      </p:sp>
    </p:spTree>
    <p:extLst>
      <p:ext uri="{BB962C8B-B14F-4D97-AF65-F5344CB8AC3E}">
        <p14:creationId xmlns:p14="http://schemas.microsoft.com/office/powerpoint/2010/main" val="367619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Releases and Contribute</a:t>
            </a:r>
            <a:endParaRPr lang="en-US" dirty="0"/>
          </a:p>
        </p:txBody>
      </p:sp>
      <p:sp>
        <p:nvSpPr>
          <p:cNvPr id="3" name="Text Placeholder 2"/>
          <p:cNvSpPr>
            <a:spLocks noGrp="1"/>
          </p:cNvSpPr>
          <p:nvPr>
            <p:ph type="body" sz="quarter" idx="10"/>
          </p:nvPr>
        </p:nvSpPr>
        <p:spPr>
          <a:xfrm>
            <a:off x="269239" y="1189177"/>
            <a:ext cx="11653523" cy="4959178"/>
          </a:xfrm>
        </p:spPr>
        <p:txBody>
          <a:bodyPr/>
          <a:lstStyle/>
          <a:p>
            <a:pPr marL="457200" indent="-457200">
              <a:buFont typeface="Arial" panose="020B0604020202020204" pitchFamily="34" charset="0"/>
              <a:buChar char="•"/>
            </a:pPr>
            <a:r>
              <a:rPr lang="en-US" sz="2800" dirty="0"/>
              <a:t>Microsoft releases </a:t>
            </a:r>
            <a:r>
              <a:rPr lang="en-US" sz="2800" dirty="0"/>
              <a:t>changes to the design language, components, and other assets frequently, and </a:t>
            </a:r>
            <a:r>
              <a:rPr lang="en-US" sz="2800" dirty="0"/>
              <a:t>will </a:t>
            </a:r>
            <a:r>
              <a:rPr lang="en-US" sz="2800" dirty="0"/>
              <a:t>make these updates available to the community.</a:t>
            </a:r>
            <a:endParaRPr lang="en-US" sz="2800" dirty="0"/>
          </a:p>
          <a:p>
            <a:pPr marL="457200" indent="-457200">
              <a:buFont typeface="Arial" panose="020B0604020202020204" pitchFamily="34" charset="0"/>
              <a:buChar char="•"/>
            </a:pPr>
            <a:r>
              <a:rPr lang="en-US" sz="2800" dirty="0"/>
              <a:t>If </a:t>
            </a:r>
            <a:r>
              <a:rPr lang="en-US" sz="2800" dirty="0"/>
              <a:t>features are deprecated MS notes </a:t>
            </a:r>
            <a:r>
              <a:rPr lang="en-US" sz="2800" dirty="0"/>
              <a:t>that in </a:t>
            </a:r>
            <a:r>
              <a:rPr lang="en-US" sz="2800" dirty="0"/>
              <a:t>the change log, </a:t>
            </a:r>
            <a:r>
              <a:rPr lang="en-US" sz="2800" dirty="0"/>
              <a:t>and the feature will be removed from the next major release</a:t>
            </a:r>
            <a:r>
              <a:rPr lang="en-US" sz="2800" dirty="0"/>
              <a:t>.</a:t>
            </a:r>
          </a:p>
          <a:p>
            <a:endParaRPr lang="en-US" sz="2800" dirty="0" smtClean="0"/>
          </a:p>
          <a:p>
            <a:r>
              <a:rPr lang="en-US" dirty="0">
                <a:gradFill>
                  <a:gsLst>
                    <a:gs pos="1250">
                      <a:schemeClr val="tx2"/>
                    </a:gs>
                    <a:gs pos="99000">
                      <a:schemeClr val="tx2"/>
                    </a:gs>
                  </a:gsLst>
                  <a:lin ang="5400000" scaled="0"/>
                </a:gradFill>
              </a:rPr>
              <a:t>Change </a:t>
            </a:r>
            <a:r>
              <a:rPr lang="en-US" dirty="0">
                <a:gradFill>
                  <a:gsLst>
                    <a:gs pos="1250">
                      <a:schemeClr val="tx2"/>
                    </a:gs>
                    <a:gs pos="99000">
                      <a:schemeClr val="tx2"/>
                    </a:gs>
                  </a:gsLst>
                  <a:lin ang="5400000" scaled="0"/>
                </a:gradFill>
              </a:rPr>
              <a:t>Log</a:t>
            </a:r>
          </a:p>
          <a:p>
            <a:r>
              <a:rPr lang="en-US" sz="2800" dirty="0"/>
              <a:t>https</a:t>
            </a:r>
            <a:r>
              <a:rPr lang="en-US" sz="2800" dirty="0"/>
              <a:t>://</a:t>
            </a:r>
            <a:r>
              <a:rPr lang="en-US" sz="2800" dirty="0" smtClean="0"/>
              <a:t>github.com/OfficeDev/Office-UI-Fabric/releases</a:t>
            </a:r>
          </a:p>
          <a:p>
            <a:r>
              <a:rPr lang="en-US" dirty="0">
                <a:gradFill>
                  <a:gsLst>
                    <a:gs pos="1250">
                      <a:schemeClr val="tx2"/>
                    </a:gs>
                    <a:gs pos="99000">
                      <a:schemeClr val="tx2"/>
                    </a:gs>
                  </a:gsLst>
                  <a:lin ang="5400000" scaled="0"/>
                </a:gradFill>
              </a:rPr>
              <a:t>Contribute In the GitHub Repository</a:t>
            </a:r>
          </a:p>
          <a:p>
            <a:r>
              <a:rPr lang="en-US" sz="2800" dirty="0"/>
              <a:t>https://github.com/OfficeDev/Office-UI-Fabric</a:t>
            </a:r>
            <a:endParaRPr lang="en-US" sz="2800"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157901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Text Placeholder 2"/>
          <p:cNvSpPr>
            <a:spLocks noGrp="1"/>
          </p:cNvSpPr>
          <p:nvPr>
            <p:ph type="body" sz="quarter" idx="10"/>
          </p:nvPr>
        </p:nvSpPr>
        <p:spPr>
          <a:xfrm>
            <a:off x="269239" y="1189177"/>
            <a:ext cx="11653523" cy="5334666"/>
          </a:xfrm>
        </p:spPr>
        <p:txBody>
          <a:bodyPr/>
          <a:lstStyle/>
          <a:p>
            <a:r>
              <a:rPr lang="en-US" sz="2800" dirty="0" smtClean="0"/>
              <a:t>The Office </a:t>
            </a:r>
            <a:r>
              <a:rPr lang="en-US" sz="2800" dirty="0"/>
              <a:t>UI </a:t>
            </a:r>
            <a:r>
              <a:rPr lang="en-US" sz="2800" dirty="0" smtClean="0"/>
              <a:t>Fabric provides styles to allow you to implement the following things in your applications.</a:t>
            </a:r>
            <a:endParaRPr lang="en-US" sz="4000" dirty="0"/>
          </a:p>
          <a:p>
            <a:pPr marL="571500" indent="-571500">
              <a:buFont typeface="Arial" panose="020B0604020202020204" pitchFamily="34" charset="0"/>
              <a:buChar char="•"/>
            </a:pPr>
            <a:r>
              <a:rPr lang="en-US" dirty="0" smtClean="0"/>
              <a:t>Typography</a:t>
            </a:r>
          </a:p>
          <a:p>
            <a:pPr marL="571500" indent="-571500">
              <a:buFont typeface="Arial" panose="020B0604020202020204" pitchFamily="34" charset="0"/>
              <a:buChar char="•"/>
            </a:pPr>
            <a:r>
              <a:rPr lang="en-US" sz="3600" dirty="0" smtClean="0"/>
              <a:t>Color</a:t>
            </a:r>
          </a:p>
          <a:p>
            <a:pPr marL="571500" indent="-571500">
              <a:buFont typeface="Arial" panose="020B0604020202020204" pitchFamily="34" charset="0"/>
              <a:buChar char="•"/>
            </a:pPr>
            <a:r>
              <a:rPr lang="en-US" sz="3600" dirty="0" smtClean="0"/>
              <a:t>Icons</a:t>
            </a:r>
          </a:p>
          <a:p>
            <a:pPr marL="571500" indent="-571500">
              <a:buFont typeface="Arial" panose="020B0604020202020204" pitchFamily="34" charset="0"/>
              <a:buChar char="•"/>
            </a:pPr>
            <a:r>
              <a:rPr lang="en-US" sz="3600" dirty="0" smtClean="0"/>
              <a:t>Animations</a:t>
            </a:r>
          </a:p>
          <a:p>
            <a:pPr marL="571500" indent="-571500">
              <a:buFont typeface="Arial" panose="020B0604020202020204" pitchFamily="34" charset="0"/>
              <a:buChar char="•"/>
            </a:pPr>
            <a:r>
              <a:rPr lang="en-US" sz="3600" dirty="0" smtClean="0"/>
              <a:t>Responsive Grid</a:t>
            </a:r>
          </a:p>
          <a:p>
            <a:pPr marL="571500" indent="-571500">
              <a:buFont typeface="Arial" panose="020B0604020202020204" pitchFamily="34" charset="0"/>
              <a:buChar char="•"/>
            </a:pPr>
            <a:r>
              <a:rPr lang="en-US" sz="3600" dirty="0" smtClean="0"/>
              <a:t>Localization</a:t>
            </a:r>
            <a:endParaRPr lang="en-US" sz="3600" dirty="0"/>
          </a:p>
          <a:p>
            <a:endParaRPr lang="en-US" dirty="0"/>
          </a:p>
        </p:txBody>
      </p:sp>
      <p:sp>
        <p:nvSpPr>
          <p:cNvPr id="4" name="Footer Placeholder 3"/>
          <p:cNvSpPr>
            <a:spLocks noGrp="1"/>
          </p:cNvSpPr>
          <p:nvPr>
            <p:ph type="ftr" sz="quarter" idx="16"/>
          </p:nvPr>
        </p:nvSpPr>
        <p:spPr/>
        <p:txBody>
          <a:bodyPr/>
          <a:lstStyle/>
          <a:p>
            <a:pPr>
              <a:defRPr/>
            </a:pPr>
            <a:r>
              <a:rPr lang="en-US" sz="1372" smtClean="0">
                <a:gradFill>
                  <a:gsLst>
                    <a:gs pos="8367">
                      <a:srgbClr val="000000"/>
                    </a:gs>
                    <a:gs pos="31000">
                      <a:srgbClr val="000000"/>
                    </a:gs>
                  </a:gsLst>
                  <a:lin ang="5400000" scaled="0"/>
                </a:gradFill>
              </a:rPr>
              <a:t>&lt;</a:t>
            </a:r>
            <a:r>
              <a:rPr lang="en-US" sz="1372"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smtClean="0">
                <a:gradFill>
                  <a:gsLst>
                    <a:gs pos="8367">
                      <a:srgbClr val="000000"/>
                    </a:gs>
                    <a:gs pos="31000">
                      <a:srgbClr val="000000"/>
                    </a:gs>
                  </a:gsLst>
                  <a:lin ang="5400000" scaled="0"/>
                </a:gradFill>
              </a:rPr>
              <a:t>&gt;&lt;Section title goes here&gt;</a:t>
            </a:r>
          </a:p>
          <a:p>
            <a:endParaRPr lang="en-US" dirty="0"/>
          </a:p>
        </p:txBody>
      </p:sp>
    </p:spTree>
    <p:extLst>
      <p:ext uri="{BB962C8B-B14F-4D97-AF65-F5344CB8AC3E}">
        <p14:creationId xmlns:p14="http://schemas.microsoft.com/office/powerpoint/2010/main" val="99155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4">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1943</Words>
  <Application>Microsoft Office PowerPoint</Application>
  <PresentationFormat>Widescreen</PresentationFormat>
  <Paragraphs>242</Paragraphs>
  <Slides>40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Consolas</vt:lpstr>
      <vt:lpstr>Segoe Light</vt:lpstr>
      <vt:lpstr>Segoe UI</vt:lpstr>
      <vt:lpstr>Segoe UI Black</vt:lpstr>
      <vt:lpstr>Segoe UI Light</vt:lpstr>
      <vt:lpstr>Segoe UI Semibold</vt:lpstr>
      <vt:lpstr>Symbol</vt:lpstr>
      <vt:lpstr>Wingdings</vt:lpstr>
      <vt:lpstr>6-30540_Office_365_CloudRoadShow</vt:lpstr>
      <vt:lpstr>Office 365 development</vt:lpstr>
      <vt:lpstr>Apply Office UI Fabric  to Office Add-ins</vt:lpstr>
      <vt:lpstr>Agenda </vt:lpstr>
      <vt:lpstr>Developer vision</vt:lpstr>
      <vt:lpstr>PowerPoint Presentation</vt:lpstr>
      <vt:lpstr>What is the Office UI Fabric?</vt:lpstr>
      <vt:lpstr>Open Source</vt:lpstr>
      <vt:lpstr>Monitor Releases and Contribute</vt:lpstr>
      <vt:lpstr>Styles</vt:lpstr>
      <vt:lpstr>Typography</vt:lpstr>
      <vt:lpstr>Typography</vt:lpstr>
      <vt:lpstr>Color</vt:lpstr>
      <vt:lpstr>Color</vt:lpstr>
      <vt:lpstr>Color</vt:lpstr>
      <vt:lpstr>Color</vt:lpstr>
      <vt:lpstr>Icons</vt:lpstr>
      <vt:lpstr>Icons</vt:lpstr>
      <vt:lpstr>Animations</vt:lpstr>
      <vt:lpstr>Side panel animations</vt:lpstr>
      <vt:lpstr>Dialog animations</vt:lpstr>
      <vt:lpstr>Responsive Grid</vt:lpstr>
      <vt:lpstr>Localization</vt:lpstr>
      <vt:lpstr>Localization</vt:lpstr>
      <vt:lpstr>Office UI Fabric Components</vt:lpstr>
      <vt:lpstr>PowerPoint Presentation</vt:lpstr>
      <vt:lpstr>The Code</vt:lpstr>
      <vt:lpstr>Ways to obtain the Office UI Fabric</vt:lpstr>
      <vt:lpstr>Implementing Office UI Fabric Styles</vt:lpstr>
      <vt:lpstr>Implementing Office UI Fabric Components</vt:lpstr>
      <vt:lpstr>PowerPoint Presentation</vt:lpstr>
      <vt:lpstr>Responsive Grid</vt:lpstr>
      <vt:lpstr>SearchBox</vt:lpstr>
      <vt:lpstr>Dropdown</vt:lpstr>
      <vt:lpstr>Persona Card</vt:lpstr>
      <vt:lpstr>Office UI Fabric Demo</vt:lpstr>
      <vt:lpstr>Summary</vt:lpstr>
      <vt:lpstr>Further reading…</vt:lpstr>
      <vt:lpstr>Developer Program launch</vt:lpstr>
      <vt:lpstr>Engage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creator>刘晓尘</dc:creator>
  <cp:lastModifiedBy>Todd Baginski</cp:lastModifiedBy>
  <cp:revision>23</cp:revision>
  <dcterms:created xsi:type="dcterms:W3CDTF">2016-02-14T07:57:55Z</dcterms:created>
  <dcterms:modified xsi:type="dcterms:W3CDTF">2016-02-17T20:55:49Z</dcterms:modified>
</cp:coreProperties>
</file>