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6" r:id="rId4"/>
  </p:sldMasterIdLst>
  <p:notesMasterIdLst>
    <p:notesMasterId r:id="rId56"/>
  </p:notesMasterIdLst>
  <p:handoutMasterIdLst>
    <p:handoutMasterId r:id="rId57"/>
  </p:handoutMasterIdLst>
  <p:sldIdLst>
    <p:sldId id="1338" r:id="rId5"/>
    <p:sldId id="1451" r:id="rId6"/>
    <p:sldId id="1487" r:id="rId7"/>
    <p:sldId id="1434" r:id="rId8"/>
    <p:sldId id="1452" r:id="rId9"/>
    <p:sldId id="1453" r:id="rId10"/>
    <p:sldId id="1490" r:id="rId11"/>
    <p:sldId id="1491" r:id="rId12"/>
    <p:sldId id="1492" r:id="rId13"/>
    <p:sldId id="1496" r:id="rId14"/>
    <p:sldId id="1454" r:id="rId15"/>
    <p:sldId id="1494" r:id="rId16"/>
    <p:sldId id="1495" r:id="rId17"/>
    <p:sldId id="1497" r:id="rId18"/>
    <p:sldId id="1498" r:id="rId19"/>
    <p:sldId id="1499" r:id="rId20"/>
    <p:sldId id="1500" r:id="rId21"/>
    <p:sldId id="1501" r:id="rId22"/>
    <p:sldId id="1502" r:id="rId23"/>
    <p:sldId id="1506" r:id="rId24"/>
    <p:sldId id="1505" r:id="rId25"/>
    <p:sldId id="1507" r:id="rId26"/>
    <p:sldId id="1443" r:id="rId27"/>
    <p:sldId id="1508" r:id="rId28"/>
    <p:sldId id="1509" r:id="rId29"/>
    <p:sldId id="1510" r:id="rId30"/>
    <p:sldId id="1512" r:id="rId31"/>
    <p:sldId id="1513" r:id="rId32"/>
    <p:sldId id="1444" r:id="rId33"/>
    <p:sldId id="1515" r:id="rId34"/>
    <p:sldId id="1516" r:id="rId35"/>
    <p:sldId id="1517" r:id="rId36"/>
    <p:sldId id="1518" r:id="rId37"/>
    <p:sldId id="1519" r:id="rId38"/>
    <p:sldId id="1520" r:id="rId39"/>
    <p:sldId id="1521" r:id="rId40"/>
    <p:sldId id="1522" r:id="rId41"/>
    <p:sldId id="1523" r:id="rId42"/>
    <p:sldId id="1524" r:id="rId43"/>
    <p:sldId id="1525" r:id="rId44"/>
    <p:sldId id="1526" r:id="rId45"/>
    <p:sldId id="1527" r:id="rId46"/>
    <p:sldId id="1528" r:id="rId47"/>
    <p:sldId id="1529" r:id="rId48"/>
    <p:sldId id="1530" r:id="rId49"/>
    <p:sldId id="1477" r:id="rId50"/>
    <p:sldId id="1531" r:id="rId51"/>
    <p:sldId id="1483" r:id="rId52"/>
    <p:sldId id="1532" r:id="rId53"/>
    <p:sldId id="1484" r:id="rId54"/>
    <p:sldId id="1488"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03">
          <p15:clr>
            <a:srgbClr val="A4A3A4"/>
          </p15:clr>
        </p15:guide>
        <p15:guide id="4"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Sylvia Tedjo" initials="ST" lastIdx="14" clrIdx="4">
    <p:extLst>
      <p:ext uri="{19B8F6BF-5375-455C-9EA6-DF929625EA0E}">
        <p15:presenceInfo xmlns:p15="http://schemas.microsoft.com/office/powerpoint/2012/main" userId="S-1-5-21-383413107-1061881802-891584314-8984" providerId="AD"/>
      </p:ext>
    </p:extLst>
  </p:cmAuthor>
  <p:cmAuthor id="5" name="Amber Templeton" initials="AT" lastIdx="5" clrIdx="5">
    <p:extLst>
      <p:ext uri="{19B8F6BF-5375-455C-9EA6-DF929625EA0E}">
        <p15:presenceInfo xmlns:p15="http://schemas.microsoft.com/office/powerpoint/2012/main" userId="S-1-5-21-383413107-1061881802-891584314-124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BFBF"/>
    <a:srgbClr val="00188F"/>
    <a:srgbClr val="5C2D91"/>
    <a:srgbClr val="F2F2F2"/>
    <a:srgbClr val="E9E9E9"/>
    <a:srgbClr val="0078D7"/>
    <a:srgbClr val="AF2F01"/>
    <a:srgbClr val="C73501"/>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66473" autoAdjust="0"/>
  </p:normalViewPr>
  <p:slideViewPr>
    <p:cSldViewPr snapToGrid="0">
      <p:cViewPr varScale="1">
        <p:scale>
          <a:sx n="65" d="100"/>
          <a:sy n="65" d="100"/>
        </p:scale>
        <p:origin x="32" y="48"/>
      </p:cViewPr>
      <p:guideLst>
        <p:guide orient="horz" pos="2203"/>
        <p:guide pos="3917"/>
      </p:guideLst>
    </p:cSldViewPr>
  </p:slideViewPr>
  <p:outlineViewPr>
    <p:cViewPr>
      <p:scale>
        <a:sx n="33" d="100"/>
        <a:sy n="33" d="100"/>
      </p:scale>
      <p:origin x="0" y="-762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6" d="100"/>
          <a:sy n="96" d="100"/>
        </p:scale>
        <p:origin x="355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D06A47-C855-40C6-9861-16C3ADBCF702}" type="datetime8">
              <a:rPr lang="en-US" smtClean="0">
                <a:latin typeface="Segoe UI" pitchFamily="34" charset="0"/>
              </a:rPr>
              <a:t>2/4/2016 5:27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4FC991BE-8A6A-4308-8CA5-58B4A8A4C55E}" type="datetime8">
              <a:rPr lang="en-US" smtClean="0"/>
              <a:t>2/4/2016 5:27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F723B52-F74F-4D7A-815A-666F47568CAC}"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This slide</a:t>
            </a:r>
            <a:r>
              <a:rPr lang="en-US" baseline="0" dirty="0" smtClean="0"/>
              <a:t> shows the Visual Studio designer for an Add-in manifest in a task pane Add-in. It will look different for other types of Office Add-in.</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1515CD8-C0B6-4C8E-9D17-519CC0414A54}"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88681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97566B-9FEA-4090-8393-D1A7DF8B6B3C}"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01181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Each add-in has a source</a:t>
            </a:r>
            <a:r>
              <a:rPr lang="en-US" baseline="0" dirty="0" smtClean="0"/>
              <a:t> location which points to a entry point Web page somewhere on the Internet. Here is an example of a simple Web page that is used to load a task pane add-in. Note that this page must link to any required CSS files and JavaScript that will be adding styles or behavior behind the add-in. Visual Studio automatically adds the links for jQuery and ASP.NET AJAX. Also note that the page adds HTML elements which are often created with ids and/or classes.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0A0E317-E5BB-4252-A5F9-15674C6AC658}"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19309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add-in.</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Add-in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iFrame</a:t>
            </a:r>
            <a:r>
              <a:rPr lang="en-US" baseline="0" dirty="0" smtClean="0"/>
              <a:t> using JavaScript. Also consider how your add-in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add-in than it does when used inside a  browser.</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00D6916-57CB-416D-8919-5107ACBDF881}" type="datetime8">
              <a:rPr lang="en-US" smtClean="0">
                <a:solidFill>
                  <a:prstClr val="black"/>
                </a:solidFill>
              </a:rPr>
              <a:t>2/4/2016 5:32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97783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add-in to provide custom menus to the user, you should understand that you have </a:t>
            </a:r>
            <a:r>
              <a:rPr lang="en-US" dirty="0" smtClean="0"/>
              <a:t>control only</a:t>
            </a:r>
            <a:r>
              <a:rPr lang="en-US" baseline="0" dirty="0" smtClean="0"/>
              <a:t> of the users interface </a:t>
            </a:r>
            <a:r>
              <a:rPr lang="en-US" dirty="0" smtClean="0"/>
              <a:t>inside the add-in but not any UI elements outside. You can override the add-in context menu that appears</a:t>
            </a:r>
            <a:r>
              <a:rPr lang="en-US" baseline="0" dirty="0" smtClean="0"/>
              <a:t> at the upper right-hand corner of an add-in. </a:t>
            </a:r>
            <a:r>
              <a:rPr lang="en-US" dirty="0" smtClean="0"/>
              <a:t>However, when creating an add-in you have no control over</a:t>
            </a:r>
            <a:r>
              <a:rPr lang="en-US" baseline="0" dirty="0" smtClean="0"/>
              <a:t> </a:t>
            </a:r>
            <a:r>
              <a:rPr lang="en-US" dirty="0" smtClean="0"/>
              <a:t>customizing any other menus within Office add-ins.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add-ins and with content add-ins. </a:t>
            </a:r>
            <a:r>
              <a:rPr lang="en-US" dirty="0" smtClean="0"/>
              <a:t>With mail add-ins these property values are saved within Exchange along with the</a:t>
            </a:r>
            <a:r>
              <a:rPr lang="en-US" baseline="0" dirty="0" smtClean="0"/>
              <a:t> host message or appointment.</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984C140-71BB-4E02-9087-84A62E96A667}" type="datetime8">
              <a:rPr lang="en-US" smtClean="0"/>
              <a:t>2/4/2016 5:32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5964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an Office Add-in. The JavaScript you write for an add-in will typically take advantage of the various JavaScript APIs supplied for Office.js and other JavaScript library files for specific Office applications such as Word, Excel and Outlook. In addition to the Office JavaScript APIs, the JavaScript code you write for an Office Add-in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add-in is started. A common approach is to register a jQuery document ready event handler inside this function.</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1AB84B4-EA22-4569-BCB2-73D752829613}"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9031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project for an task</a:t>
            </a:r>
            <a:r>
              <a:rPr lang="en-US" baseline="0" dirty="0" smtClean="0"/>
              <a:t> p</a:t>
            </a:r>
            <a:r>
              <a:rPr lang="en-US" dirty="0" smtClean="0"/>
              <a:t>ane add-in or a content add-in,</a:t>
            </a:r>
            <a:r>
              <a:rPr lang="en-US" baseline="0" dirty="0" smtClean="0"/>
              <a:t> Visual Studio automatically adds a registry entry to allow Office applications such as Word and Excel to discover the add-in which makes it possible to add it to a document.</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5826BB4-C3FB-4478-AF5C-5D4447F5EEAD}" type="datetime8">
              <a:rPr lang="en-US" smtClean="0"/>
              <a:t>2/4/2016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42414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6C7B550-050B-47E3-92E5-E2AE029A043B}" type="datetime8">
              <a:rPr lang="en-US" smtClean="0"/>
              <a:t>2/4/2016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55602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03DC93-5DAE-4411-BCBC-2D75EEFC9A9D}"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41699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FEF0896-DA1C-4F59-BE86-97A75E473A81}"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05756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Office Add-in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Office Add-ins has been designed to w</a:t>
            </a:r>
            <a:r>
              <a:rPr lang="en-US" dirty="0" smtClean="0"/>
              <a:t>ork in both Office Applications and Office Web Applications.</a:t>
            </a:r>
          </a:p>
          <a:p>
            <a:pPr lvl="1"/>
            <a:endParaRPr lang="en-US" dirty="0" smtClean="0"/>
          </a:p>
          <a:p>
            <a:r>
              <a:rPr lang="en-US" dirty="0" smtClean="0"/>
              <a:t>Office Add-ins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F5FA7C-A64A-4B4D-AFFE-EE6165139962}"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94216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94DD9E0-FE00-4136-A0A5-0431274592E4}"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031214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23DE60A-AB2F-43D4-929C-767F6974FD2D}" type="datetime8">
              <a:rPr lang="en-US" smtClean="0"/>
              <a:t>2/4/2016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179865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Bindings are import because they</a:t>
            </a:r>
            <a:r>
              <a:rPr lang="en-US" baseline="0" smtClean="0"/>
              <a:t> make it so you can read and write to specific areas in a Word document without having to worry about what the selected region is</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F471088-D7AD-4995-BFF6-17DDF3FF722F}"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19822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a:t>
            </a:r>
            <a:r>
              <a:rPr lang="en-US" b="1" baseline="0" dirty="0" err="1" smtClean="0"/>
              <a:t>firstName</a:t>
            </a:r>
            <a:r>
              <a:rPr lang="en-US" b="1" baseline="0" dirty="0" smtClean="0"/>
              <a:t>"</a:t>
            </a:r>
            <a:r>
              <a:rPr lang="en-US" baseline="0" dirty="0" smtClean="0"/>
              <a:t>) is used to indicate which content control you want to bind to. The third argument (e.g. </a:t>
            </a:r>
            <a:r>
              <a:rPr lang="en-US" b="1" baseline="0" dirty="0" smtClean="0"/>
              <a:t>{ id: '</a:t>
            </a:r>
            <a:r>
              <a:rPr lang="en-US" b="1" baseline="0" dirty="0" err="1" smtClean="0"/>
              <a:t>firstName</a:t>
            </a:r>
            <a:r>
              <a:rPr lang="en-US" b="1" baseline="0" dirty="0" smtClean="0"/>
              <a:t>'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6850341-DFD8-4F6C-9740-2789EEE30A5B}"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76640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 a callback function named </a:t>
            </a:r>
            <a:r>
              <a:rPr lang="en-US" dirty="0" err="1" smtClean="0"/>
              <a:t>onBindingDataChanged</a:t>
            </a:r>
            <a:r>
              <a:rPr lang="en-US" dirty="0" smtClean="0"/>
              <a:t> which is called automatically when user updates the bound content.</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D9A540A-9F08-4201-872A-452B3AB595DD}"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63199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966">
              <a:lnSpc>
                <a:spcPts val="2166"/>
              </a:lnSpc>
              <a:spcAft>
                <a:spcPts val="500"/>
              </a:spcAft>
              <a:defRPr/>
            </a:pPr>
            <a:r>
              <a:rPr lang="da-DK" sz="1000" dirty="0" smtClean="0">
                <a:solidFill>
                  <a:srgbClr val="EE7816"/>
                </a:solidFill>
                <a:cs typeface="Segoe UI" pitchFamily="-65" charset="-52"/>
              </a:rPr>
              <a:t>Microsoft Word introduced</a:t>
            </a:r>
            <a:r>
              <a:rPr lang="da-DK" sz="1000" baseline="0" dirty="0" smtClean="0">
                <a:solidFill>
                  <a:srgbClr val="EE7816"/>
                </a:solidFill>
                <a:cs typeface="Segoe UI" pitchFamily="-65" charset="-52"/>
              </a:rPr>
              <a:t> </a:t>
            </a:r>
            <a:r>
              <a:rPr lang="da-DK" sz="1000" dirty="0" smtClean="0">
                <a:solidFill>
                  <a:srgbClr val="EE7816"/>
                </a:solidFill>
                <a:cs typeface="Segoe UI" pitchFamily="-65" charset="-52"/>
              </a:rPr>
              <a:t>Content Controls in </a:t>
            </a:r>
            <a:r>
              <a:rPr lang="en-US" sz="900" dirty="0" smtClean="0">
                <a:solidFill>
                  <a:srgbClr val="595959"/>
                </a:solidFill>
              </a:rPr>
              <a:t>Office 2007. Content controls act as containers and user input controls</a:t>
            </a:r>
            <a:r>
              <a:rPr lang="en-US" sz="900" baseline="0" dirty="0" smtClean="0">
                <a:solidFill>
                  <a:srgbClr val="595959"/>
                </a:solidFill>
              </a:rPr>
              <a:t> </a:t>
            </a:r>
            <a:r>
              <a:rPr lang="en-US" sz="900" dirty="0" smtClean="0">
                <a:solidFill>
                  <a:srgbClr val="595959"/>
                </a:solidFill>
              </a:rPr>
              <a:t>for specific kinds of content. A valuable</a:t>
            </a:r>
            <a:r>
              <a:rPr lang="en-US" sz="900" baseline="0" dirty="0" smtClean="0">
                <a:solidFill>
                  <a:srgbClr val="595959"/>
                </a:solidFill>
              </a:rPr>
              <a:t> role of c</a:t>
            </a:r>
            <a:r>
              <a:rPr lang="en-US" sz="900" dirty="0" smtClean="0">
                <a:solidFill>
                  <a:srgbClr val="595959"/>
                </a:solidFill>
              </a:rPr>
              <a:t>ontent controls is that they can be mapped to nodes within a custom XML part which is an XML document with custom content which is embedded within a Office document such as a DOCX file.. </a:t>
            </a:r>
          </a:p>
          <a:p>
            <a:endParaRPr lang="en-US" dirty="0" smtClean="0"/>
          </a:p>
          <a:p>
            <a:pPr indent="-3966">
              <a:lnSpc>
                <a:spcPts val="2166"/>
              </a:lnSpc>
              <a:spcAft>
                <a:spcPts val="500"/>
              </a:spcAft>
              <a:defRPr/>
            </a:pPr>
            <a:r>
              <a:rPr lang="da-DK" sz="1000" dirty="0" smtClean="0">
                <a:solidFill>
                  <a:srgbClr val="EE7816"/>
                </a:solidFill>
                <a:cs typeface="Segoe UI" pitchFamily="-65" charset="-52"/>
              </a:rPr>
              <a:t>With Office 2016, there is a new content control for repeating sections. </a:t>
            </a:r>
            <a:r>
              <a:rPr lang="en-US" sz="900" dirty="0" smtClean="0">
                <a:solidFill>
                  <a:srgbClr val="595959"/>
                </a:solidFill>
              </a:rPr>
              <a:t>A Repeating Section content control provides the capability to bind to a collection of nodes which typically represent the many side on a one-to-many relationship as in the case where a single time summary document has many time activity entries. </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27C9E8-18CC-4A81-B493-BD37629F2BE9}" type="datetime8">
              <a:rPr lang="en-US" smtClean="0"/>
              <a:t>2/4/2016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7173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deploy an add-in, the actual deployment is similar to standard web site because you must</a:t>
            </a:r>
            <a:r>
              <a:rPr lang="en-US" baseline="0" dirty="0" smtClean="0"/>
              <a:t> make the Web page for an Add-in and the office supporting files available on a Web server. However, you must also publish the manifest to make the Add-in discoverable for installation. </a:t>
            </a:r>
            <a:r>
              <a:rPr lang="en-US" dirty="0" smtClean="0"/>
              <a:t>IT admins can designate trusted Add-in Catalogs via Global Policy Objects (GPO). Note</a:t>
            </a:r>
            <a:r>
              <a:rPr lang="en-US" baseline="0" dirty="0" smtClean="0"/>
              <a:t> that the m</a:t>
            </a:r>
            <a:r>
              <a:rPr lang="en-US" dirty="0" smtClean="0"/>
              <a:t>anifests for Mail Add-ins must be uploaded to </a:t>
            </a:r>
            <a:r>
              <a:rPr lang="en-US" smtClean="0"/>
              <a:t>Exchange 2016 </a:t>
            </a:r>
            <a:r>
              <a:rPr lang="en-US" dirty="0" smtClean="0"/>
              <a:t>Add</a:t>
            </a:r>
            <a:r>
              <a:rPr lang="en-US" baseline="0" dirty="0" smtClean="0"/>
              <a:t>-in</a:t>
            </a:r>
            <a:r>
              <a:rPr lang="en-US" dirty="0" smtClean="0"/>
              <a:t> Catalog.</a:t>
            </a:r>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7B878E6-3CA2-42C9-AF11-BC2D2E3F1C7B}" type="datetime8">
              <a:rPr lang="en-US" smtClean="0"/>
              <a:t>2/4/2016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76132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implements the Add-in Catalog using a site collection created from a special site template. The Add-in Catalog is designed for Office 365 and for private corporate networks in that it is available to only to users who have been granted access. It provides users with catalog of pre-screened and pre-approved Add-ins. An Add-in Catalog can be used to deploy </a:t>
            </a:r>
            <a:r>
              <a:rPr lang="en-US" altLang="zh-CN" dirty="0" smtClean="0"/>
              <a:t>add-ins</a:t>
            </a:r>
            <a:r>
              <a:rPr lang="en-US" dirty="0" smtClean="0"/>
              <a:t> developed in-house of by 3rd party ISVs. Note that the Add-in Catalog in SharePoint supports document-based Add-ins (i.e. Task pane Add-ins and Content Add-ins).</a:t>
            </a:r>
          </a:p>
          <a:p>
            <a:endParaRPr lang="en-US" dirty="0" smtClean="0"/>
          </a:p>
          <a:p>
            <a:r>
              <a:rPr lang="en-US" dirty="0" smtClean="0"/>
              <a:t>As already mentioned, the SharePoint Add-in Catalog hosted using a SharePoint 2013 site collection. The actual catalog is simply a document library to which Add-in manifests are uploaded. The administrator can configure Add-in security settings that controls who can see and install the Add-ins inside.</a:t>
            </a:r>
          </a:p>
          <a:p>
            <a:endParaRPr lang="en-US" dirty="0" smtClean="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AD9C66-47F3-4E8C-81F5-BFD2A91424BB}" type="datetime8">
              <a:rPr lang="en-US" smtClean="0"/>
              <a:t>2/4/2016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083600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File Share Add-in Catalog provides the easiest way to deploy Office Add-ins. It does not require either SharePoint 2013 or Exchange 2016. Instead, Add-in manifest are simply</a:t>
            </a:r>
            <a:r>
              <a:rPr lang="en-US" baseline="0" dirty="0" smtClean="0"/>
              <a:t> copied to </a:t>
            </a:r>
            <a:r>
              <a:rPr lang="en-US" dirty="0" smtClean="0"/>
              <a:t>a Windows file share. Of course, the user desktops running Office Applications must be configured with the correct file share path to discover Office Add-ins which can be done manually by user or centrally using GPO.</a:t>
            </a:r>
          </a:p>
          <a:p>
            <a:endParaRPr lang="en-US" dirty="0" smtClean="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B7BE4E-1F23-414B-B167-48E168BE7E80}"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849204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01253D4-7E15-438B-B297-7AADB083F92A}"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4206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When you begin to design an Add-in, you must pick one of the</a:t>
            </a:r>
            <a:r>
              <a:rPr lang="en-US" baseline="0" dirty="0" smtClean="0"/>
              <a:t> </a:t>
            </a:r>
            <a:r>
              <a:rPr lang="en-US" dirty="0" smtClean="0"/>
              <a:t>three different shapes. You can create a document-based Add-in as either a Task Pane Add-in or a Content Add-in. Alternatively, you can create a Mail Add-in that targets Outlook and Outlook OWA.</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3201C23-7EDE-46BF-A1EA-B8B9560E5F48}"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44210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All actions that target a Word document start by using the client request context returned by the </a:t>
            </a:r>
            <a:r>
              <a:rPr lang="en-US" sz="900" b="0" i="0" kern="1200" dirty="0" err="1" smtClean="0">
                <a:solidFill>
                  <a:schemeClr val="tx1"/>
                </a:solidFill>
                <a:effectLst/>
                <a:latin typeface="Segoe UI Light" pitchFamily="34" charset="0"/>
                <a:ea typeface="+mn-ea"/>
                <a:cs typeface="+mn-cs"/>
              </a:rPr>
              <a:t>Word.RequestContext</a:t>
            </a:r>
            <a:r>
              <a:rPr lang="en-US" sz="900" b="0" i="0" kern="1200" dirty="0" smtClean="0">
                <a:solidFill>
                  <a:schemeClr val="tx1"/>
                </a:solidFill>
                <a:effectLst/>
                <a:latin typeface="Segoe UI Light" pitchFamily="34" charset="0"/>
                <a:ea typeface="+mn-ea"/>
                <a:cs typeface="+mn-cs"/>
              </a:rPr>
              <a:t> method. The client request context serves two major roles:</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Contains the queue of commands that will be performed on the contents of a Word document.</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Provide the bridge between the Office add-in and the Word application since they run in two different processes. The JavaScript runs in the user's browser within the task pane. Word runs in a different process, and in the case of Word Online, on a remote server cluster.</a:t>
            </a:r>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436D1F2-65A2-40BC-B321-E165A1B41F07}"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659618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Word JavaScript objects created in the add-ins are local proxy objects. Invoking methods and setting properties queues the set of commands in JavaScript, but does not submit them until </a:t>
            </a:r>
            <a:r>
              <a:rPr lang="en-US" dirty="0" smtClean="0"/>
              <a:t>sync</a:t>
            </a:r>
            <a:r>
              <a:rPr lang="en-US" sz="900" b="0" i="0" kern="1200" dirty="0" smtClean="0">
                <a:solidFill>
                  <a:schemeClr val="tx1"/>
                </a:solidFill>
                <a:effectLst/>
                <a:latin typeface="Segoe UI Light" pitchFamily="34" charset="0"/>
                <a:ea typeface="+mn-ea"/>
                <a:cs typeface="+mn-cs"/>
              </a:rPr>
              <a:t>() is called. </a:t>
            </a:r>
            <a:r>
              <a:rPr lang="en-US" dirty="0" smtClean="0"/>
              <a:t>sync</a:t>
            </a:r>
            <a:r>
              <a:rPr lang="en-US" sz="900" b="0" i="0" kern="1200" dirty="0" smtClean="0">
                <a:solidFill>
                  <a:schemeClr val="tx1"/>
                </a:solidFill>
                <a:effectLst/>
                <a:latin typeface="Segoe UI Light" pitchFamily="34" charset="0"/>
                <a:ea typeface="+mn-ea"/>
                <a:cs typeface="+mn-cs"/>
              </a:rPr>
              <a:t> submits the request queue to Word and returns a promise object, which can be used for chaining further commands. </a:t>
            </a:r>
            <a:r>
              <a:rPr lang="en-US" dirty="0" smtClean="0"/>
              <a:t>sync</a:t>
            </a:r>
            <a:r>
              <a:rPr lang="en-US" sz="900" b="0" i="0" kern="1200" dirty="0" smtClean="0">
                <a:solidFill>
                  <a:schemeClr val="tx1"/>
                </a:solidFill>
                <a:effectLst/>
                <a:latin typeface="Segoe UI Light" pitchFamily="34" charset="0"/>
                <a:ea typeface="+mn-ea"/>
                <a:cs typeface="+mn-cs"/>
              </a:rPr>
              <a:t> runs each command in the order in which they were added to the queue. A best practice is to group related commands into a single </a:t>
            </a:r>
            <a:r>
              <a:rPr lang="en-US" dirty="0" smtClean="0"/>
              <a:t>sync</a:t>
            </a:r>
            <a:r>
              <a:rPr lang="en-US" sz="900" b="0" i="0" kern="1200" dirty="0" smtClean="0">
                <a:solidFill>
                  <a:schemeClr val="tx1"/>
                </a:solidFill>
                <a:effectLst/>
                <a:latin typeface="Segoe UI Light" pitchFamily="34" charset="0"/>
                <a:ea typeface="+mn-ea"/>
                <a:cs typeface="+mn-cs"/>
              </a:rPr>
              <a:t> call.</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C41E78-9578-410C-BECB-CD380F052194}"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93319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load method specifies which collections, objects, and properties will be loaded into the object model. You use the client request context to specify the load options and the object to load. There are two options for using the load method. </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7959C4D-62FE-427C-BBF0-98AF8CE64999}"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898178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You use the select option to load properties that are primitive types. You can use either a string or an object literal to specify which properties to load. For example, if you are going to make simple load statement, you don't need to create an object literal to specify the property. </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You use the expand option to load properties that are in nested Word API objects and collections. Using the range object from the previous examples, we can load the </a:t>
            </a:r>
            <a:r>
              <a:rPr lang="en-US" sz="900" b="0" i="0" kern="1200" dirty="0" err="1" smtClean="0">
                <a:solidFill>
                  <a:schemeClr val="tx1"/>
                </a:solidFill>
                <a:effectLst/>
                <a:latin typeface="Segoe UI Light" pitchFamily="34" charset="0"/>
                <a:ea typeface="+mn-ea"/>
                <a:cs typeface="+mn-cs"/>
              </a:rPr>
              <a:t>paragraphCollection</a:t>
            </a:r>
            <a:r>
              <a:rPr lang="en-US" sz="900" b="0" i="0" kern="1200" dirty="0" smtClean="0">
                <a:solidFill>
                  <a:schemeClr val="tx1"/>
                </a:solidFill>
                <a:effectLst/>
                <a:latin typeface="Segoe UI Light" pitchFamily="34" charset="0"/>
                <a:ea typeface="+mn-ea"/>
                <a:cs typeface="+mn-cs"/>
              </a:rPr>
              <a:t> and the font object for the range by specifying the objects in the expand option. We identify which properties are returned in the select statement.</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B63785-DCAB-4462-9159-93F08A6A981E}"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726639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0914CCA-8A9A-4483-9D01-1A7FA5BDE1D5}"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533883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49</a:t>
            </a:fld>
            <a:endParaRPr lang="en-US">
              <a:solidFill>
                <a:prstClr val="black"/>
              </a:solidFill>
              <a:latin typeface="Calibri" panose="020F0502020204030204"/>
            </a:endParaRPr>
          </a:p>
        </p:txBody>
      </p:sp>
    </p:spTree>
    <p:extLst>
      <p:ext uri="{BB962C8B-B14F-4D97-AF65-F5344CB8AC3E}">
        <p14:creationId xmlns:p14="http://schemas.microsoft.com/office/powerpoint/2010/main" val="161484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826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6F7EDC26-912F-4C99-9674-34F509100D52}" type="datetime8">
              <a:rPr lang="en-US" smtClean="0">
                <a:solidFill>
                  <a:prstClr val="black"/>
                </a:solidFill>
              </a:rPr>
              <a:t>2/4/2016 5:27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8118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Every Add-in for Office must be distributed with an XML-based manifest which contains information about the Add-in itself.</a:t>
            </a:r>
            <a:r>
              <a:rPr lang="en-US" baseline="0" dirty="0" smtClean="0"/>
              <a:t> For example, the Add-in manifest contains an address to a Web page on the Internet which is used to load the </a:t>
            </a:r>
            <a:r>
              <a:rPr lang="en-US" dirty="0" smtClean="0"/>
              <a:t>Add-in</a:t>
            </a:r>
            <a:r>
              <a:rPr lang="en-US" baseline="0" dirty="0" smtClean="0"/>
              <a:t>. The Add-in manifest also includes information which indicates </a:t>
            </a:r>
            <a:r>
              <a:rPr lang="en-US" dirty="0" smtClean="0"/>
              <a:t>which Office applications it supports. The Add-in manifest also defines the required capabilities which represent the set of permissions that</a:t>
            </a:r>
            <a:r>
              <a:rPr lang="en-US" baseline="0" dirty="0" smtClean="0"/>
              <a:t> the Add-in needs in order to run and complete its work.</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89719FE-9B58-453E-9FCC-F8874673509B}" type="datetime8">
              <a:rPr lang="en-US" smtClean="0"/>
              <a:t>2/4/2016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5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2016 applications</a:t>
            </a:r>
            <a:r>
              <a:rPr lang="en-US" baseline="0" dirty="0" smtClean="0"/>
              <a:t> provide users with the ability to discover add-ins and insert them. In Word and Excel, this support is included </a:t>
            </a:r>
            <a:r>
              <a:rPr lang="en-US" dirty="0" smtClean="0"/>
              <a:t>in the Ribbon inside the Insert Tab.</a:t>
            </a:r>
            <a:endParaRPr lang="en-US" baseline="0" dirty="0" smtClean="0"/>
          </a:p>
          <a:p>
            <a:pPr lvl="0"/>
            <a:endParaRPr lang="en-US" baseline="0" dirty="0" smtClean="0"/>
          </a:p>
          <a:p>
            <a:pPr lvl="0"/>
            <a:r>
              <a:rPr lang="en-US" baseline="0" dirty="0" smtClean="0"/>
              <a:t>When you drop down the Add-ins menu from the ribbon, you can see recently selected add-ins. If you click "See All", you will be prompted with a dialog that allows you to look in various Add-in directories. Once you find an add-in you want to use, you can click the Start button to insert the Add-in into the current document and start it up. After this, you can save the current document which will then include the add-in.</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2166EEE-64EB-4885-B5DC-58862FDE7DB9}" type="datetime8">
              <a:rPr lang="en-US" smtClean="0"/>
              <a:t>2/4/2016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9841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add-in is that it provides Office users with a familiar user experience. For example Microsoft Word and Microsoft Excel have exposed many of its internal features using task panes so task pane add-ins provides a familiar Office UI paradigm.</a:t>
            </a:r>
          </a:p>
          <a:p>
            <a:endParaRPr lang="en-US" dirty="0" smtClean="0"/>
          </a:p>
          <a:p>
            <a:r>
              <a:rPr lang="en-US" dirty="0" smtClean="0"/>
              <a:t>Task pane add-ins are ideal for providing users with reference information. For example, a task pane add-in can perform Internet searches or lockups and provide reference information that can be inserted back into the current document.</a:t>
            </a:r>
          </a:p>
          <a:p>
            <a:endParaRPr lang="en-US" dirty="0" smtClean="0"/>
          </a:p>
          <a:p>
            <a:r>
              <a:rPr lang="en-US" dirty="0" smtClean="0"/>
              <a:t>This slide contains a screenshot showing the add-in after it has been inserted in a document. In Microsoft Word 2016. Different add-ins provide different user experiences. This add-in which is available for free on the Office Store allows the  user to leverage the </a:t>
            </a:r>
            <a:r>
              <a:rPr lang="en-US" dirty="0" err="1" smtClean="0"/>
              <a:t>Marriam</a:t>
            </a:r>
            <a:r>
              <a:rPr lang="en-US" dirty="0" smtClean="0"/>
              <a:t>-Webster online dictionary lookup service to look up words and terms right from within Microsoft Word.</a:t>
            </a:r>
          </a:p>
          <a:p>
            <a:endParaRPr lang="en-US" dirty="0" smtClean="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7265F2E-16B0-4596-A69D-5D18ED359EEA}" type="datetime8">
              <a:rPr lang="en-US" smtClean="0"/>
              <a:t>2/4/2016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2239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Office Add-in using Visual Studio. First, you will create a new project using one of the project templates in Visual Studio. Next, you will create the user interface for the Add-in using HTML5 and CSS. After that, you add behavior to the add-in by writing JavaScript. Finally, you will update the XML file which serves as the add-in manifest. After that, you can press the {F5} key to test and debug your add-in.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B011BC8-99F7-443B-894F-664FA387885F}" type="datetime8">
              <a:rPr lang="en-US" smtClean="0">
                <a:solidFill>
                  <a:prstClr val="black"/>
                </a:solidFill>
              </a:rPr>
              <a:t>2/4/2016 5:30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23822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project template for Office Add-ins. These project types gives you a starter project with a web page and manifest.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963098D-9638-45E8-B850-64935328A030}" type="datetime8">
              <a:rPr lang="en-US" smtClean="0">
                <a:solidFill>
                  <a:prstClr val="black"/>
                </a:solidFill>
              </a:rPr>
              <a:t>2/4/2016 5:30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3284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add-in created with the Visual Studio.</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D61C866-25E3-4C7C-A39A-258711744092}" type="datetime8">
              <a:rPr lang="en-US" smtClean="0"/>
              <a:t>2/4/2016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39857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hyperlink" Target="http://aka.ms/O365DevShow" TargetMode="External"/><Relationship Id="rId3" Type="http://schemas.openxmlformats.org/officeDocument/2006/relationships/hyperlink" Target="http://www.twitter.com/OfficeDev" TargetMode="External"/><Relationship Id="rId7" Type="http://schemas.openxmlformats.org/officeDocument/2006/relationships/hyperlink" Target="http://officespdev.uservoice.com/" TargetMode="External"/><Relationship Id="rId2" Type="http://schemas.openxmlformats.org/officeDocument/2006/relationships/hyperlink" Target="https://www.yammer.com/itpronetwork" TargetMode="External"/><Relationship Id="rId1" Type="http://schemas.openxmlformats.org/officeDocument/2006/relationships/slideMaster" Target="../slideMasters/slideMaster1.xml"/><Relationship Id="rId6" Type="http://schemas.openxmlformats.org/officeDocument/2006/relationships/hyperlink" Target="http://dev.office.com/podcasts" TargetMode="External"/><Relationship Id="rId5" Type="http://schemas.openxmlformats.org/officeDocument/2006/relationships/image" Target="../media/image13.emf"/><Relationship Id="rId10" Type="http://schemas.openxmlformats.org/officeDocument/2006/relationships/image" Target="../media/image15.png"/><Relationship Id="rId4" Type="http://schemas.openxmlformats.org/officeDocument/2006/relationships/image" Target="../media/image12.emf"/><Relationship Id="rId9" Type="http://schemas.openxmlformats.org/officeDocument/2006/relationships/image" Target="../media/image14.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424032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4067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0813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93069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26181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533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04109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80507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38951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492122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736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7125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rgbClr val="BFBFB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6826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84843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03884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188241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203120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9790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87350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063662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14766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098542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987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20000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92899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64114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48778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1136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79547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0340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4481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7670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077768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4850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50378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47484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984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327388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404040"/>
                  </a:solidFill>
                  <a:hlinkClick r:id="rId2"/>
                </a:rPr>
                <a:t>https://www.yammer.com/itpronetwork</a:t>
              </a:r>
              <a:r>
                <a:rPr lang="en-US" sz="1799" dirty="0">
                  <a:solidFill>
                    <a:srgbClr val="404040"/>
                  </a:solidFill>
                </a:rPr>
                <a:t>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hlinkClick r:id="rId3"/>
                  </a:rPr>
                  <a:t>@</a:t>
                </a:r>
                <a:r>
                  <a:rPr lang="en-US" sz="1799" dirty="0" err="1">
                    <a:solidFill>
                      <a:srgbClr val="404040"/>
                    </a:solidFill>
                    <a:hlinkClick r:id="rId3"/>
                  </a:rPr>
                  <a:t>OfficeDev</a:t>
                </a:r>
                <a:r>
                  <a:rPr lang="en-US" sz="1799" dirty="0">
                    <a:solidFill>
                      <a:srgbClr val="404040"/>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4"/>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5"/>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spc="-50" dirty="0">
                  <a:solidFill>
                    <a:srgbClr val="404040"/>
                  </a:solidFill>
                  <a:hlinkClick r:id="rId6"/>
                </a:rPr>
                <a:t>http://</a:t>
              </a:r>
              <a:r>
                <a:rPr lang="en-US" sz="1799" dirty="0">
                  <a:solidFill>
                    <a:srgbClr val="404040"/>
                  </a:solidFill>
                  <a:hlinkClick r:id="rId6"/>
                </a:rPr>
                <a:t>dev.office.com/podcasts</a:t>
              </a:r>
              <a:r>
                <a:rPr lang="en-US" sz="1799" spc="-50" dirty="0">
                  <a:solidFill>
                    <a:srgbClr val="404040"/>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hlinkClick r:id="rId7"/>
                </a:rPr>
                <a:t>http://officespdev.uservoice.com/</a:t>
              </a:r>
              <a:r>
                <a:rPr lang="en-US" sz="1199" dirty="0">
                  <a:solidFill>
                    <a:srgbClr val="404040"/>
                  </a:solidFill>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hlinkClick r:id="rId8"/>
                </a:rPr>
                <a:t>http://aka.ms/O365DevShow</a:t>
              </a:r>
              <a:r>
                <a:rPr lang="en-US" sz="1399" dirty="0">
                  <a:solidFill>
                    <a:srgbClr val="FFFFFF"/>
                  </a:solidFill>
                </a:rPr>
                <a:t> </a:t>
              </a:r>
            </a:p>
          </p:txBody>
        </p:sp>
        <p:pic>
          <p:nvPicPr>
            <p:cNvPr id="203" name="Picture 202"/>
            <p:cNvPicPr>
              <a:picLocks noChangeAspect="1"/>
            </p:cNvPicPr>
            <p:nvPr/>
          </p:nvPicPr>
          <p:blipFill rotWithShape="1">
            <a:blip r:embed="rId9"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10">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9340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1142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a:t>
            </a:r>
            <a:r>
              <a:rPr lang="en-US" sz="700" dirty="0" smtClean="0">
                <a:gradFill>
                  <a:gsLst>
                    <a:gs pos="0">
                      <a:srgbClr val="000000"/>
                    </a:gs>
                    <a:gs pos="100000">
                      <a:srgbClr val="000000"/>
                    </a:gs>
                  </a:gsLst>
                  <a:lin ang="5400000" scaled="0"/>
                </a:gradFill>
                <a:cs typeface="Segoe UI" pitchFamily="34" charset="0"/>
              </a:rPr>
              <a:t>2016 </a:t>
            </a:r>
            <a:r>
              <a:rPr lang="en-US" sz="700" dirty="0">
                <a:gradFill>
                  <a:gsLst>
                    <a:gs pos="0">
                      <a:srgbClr val="000000"/>
                    </a:gs>
                    <a:gs pos="100000">
                      <a:srgbClr val="00000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18488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2016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2734388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72965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939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4149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1188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7528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8814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3245744207"/>
      </p:ext>
    </p:extLst>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 id="2147484418" r:id="rId12"/>
    <p:sldLayoutId id="2147484419" r:id="rId13"/>
    <p:sldLayoutId id="2147484420" r:id="rId14"/>
    <p:sldLayoutId id="2147484421" r:id="rId15"/>
    <p:sldLayoutId id="2147484422" r:id="rId16"/>
    <p:sldLayoutId id="2147484423" r:id="rId17"/>
    <p:sldLayoutId id="2147484424" r:id="rId18"/>
    <p:sldLayoutId id="2147484425" r:id="rId19"/>
    <p:sldLayoutId id="2147484454" r:id="rId20"/>
    <p:sldLayoutId id="2147484426" r:id="rId21"/>
    <p:sldLayoutId id="2147484427" r:id="rId22"/>
    <p:sldLayoutId id="2147484428" r:id="rId23"/>
    <p:sldLayoutId id="2147484429" r:id="rId24"/>
    <p:sldLayoutId id="2147484430" r:id="rId25"/>
    <p:sldLayoutId id="2147484431" r:id="rId26"/>
    <p:sldLayoutId id="2147484432" r:id="rId27"/>
    <p:sldLayoutId id="2147484433" r:id="rId28"/>
    <p:sldLayoutId id="2147484434" r:id="rId29"/>
    <p:sldLayoutId id="2147484435" r:id="rId30"/>
    <p:sldLayoutId id="2147484436" r:id="rId31"/>
    <p:sldLayoutId id="2147484437" r:id="rId32"/>
    <p:sldLayoutId id="2147484438" r:id="rId33"/>
    <p:sldLayoutId id="2147484439" r:id="rId34"/>
    <p:sldLayoutId id="2147484440" r:id="rId35"/>
    <p:sldLayoutId id="2147484441" r:id="rId36"/>
    <p:sldLayoutId id="2147484442" r:id="rId37"/>
    <p:sldLayoutId id="2147484443" r:id="rId38"/>
    <p:sldLayoutId id="2147484444" r:id="rId39"/>
    <p:sldLayoutId id="2147484445" r:id="rId40"/>
    <p:sldLayoutId id="2147484446" r:id="rId41"/>
    <p:sldLayoutId id="2147484447" r:id="rId42"/>
    <p:sldLayoutId id="2147484448" r:id="rId43"/>
    <p:sldLayoutId id="2147484449" r:id="rId44"/>
    <p:sldLayoutId id="2147484450" r:id="rId45"/>
    <p:sldLayoutId id="2147484451" r:id="rId46"/>
    <p:sldLayoutId id="2147484452" r:id="rId47"/>
    <p:sldLayoutId id="2147484453"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hyperlink" Target="http://msdn.microsoft.com/en-us/library/office/fp142185(v=office.1501401).aspx"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37.tmp"/></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hyperlink" Target="https://msdn.microsoft.com/EN-US/library/office/dn833112.aspx" TargetMode="External"/><Relationship Id="rId2" Type="http://schemas.openxmlformats.org/officeDocument/2006/relationships/hyperlink" Target="https://msdn.microsoft.com/en-us/library/fp142185.aspx" TargetMode="External"/><Relationship Id="rId1" Type="http://schemas.openxmlformats.org/officeDocument/2006/relationships/slideLayout" Target="../slideLayouts/slideLayout11.xml"/><Relationship Id="rId4" Type="http://schemas.openxmlformats.org/officeDocument/2006/relationships/hyperlink" Target="https://msdn.microsoft.com/EN-US/library/office/jj554660.aspx"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dev.office.com/codesamples#?filters=office%20add-ins" TargetMode="Externa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43.emf"/><Relationship Id="rId4" Type="http://schemas.openxmlformats.org/officeDocument/2006/relationships/image" Target="../media/image42.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 name="Group 299"/>
          <p:cNvGrpSpPr/>
          <p:nvPr/>
        </p:nvGrpSpPr>
        <p:grpSpPr>
          <a:xfrm>
            <a:off x="5654676" y="1252538"/>
            <a:ext cx="5024436" cy="4213226"/>
            <a:chOff x="5654676" y="1252538"/>
            <a:chExt cx="5024436" cy="4213226"/>
          </a:xfrm>
        </p:grpSpPr>
        <p:grpSp>
          <p:nvGrpSpPr>
            <p:cNvPr id="297" name="Group 296"/>
            <p:cNvGrpSpPr/>
            <p:nvPr/>
          </p:nvGrpSpPr>
          <p:grpSpPr>
            <a:xfrm>
              <a:off x="9685338" y="2705101"/>
              <a:ext cx="993774" cy="1214438"/>
              <a:chOff x="9685338" y="2705101"/>
              <a:chExt cx="993774" cy="1214438"/>
            </a:xfrm>
          </p:grpSpPr>
          <p:sp>
            <p:nvSpPr>
              <p:cNvPr id="264"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6" name="Group 295"/>
            <p:cNvGrpSpPr/>
            <p:nvPr/>
          </p:nvGrpSpPr>
          <p:grpSpPr>
            <a:xfrm>
              <a:off x="6997700" y="1252538"/>
              <a:ext cx="2908300" cy="1195388"/>
              <a:chOff x="6997700" y="1252538"/>
              <a:chExt cx="2908300" cy="1195388"/>
            </a:xfrm>
          </p:grpSpPr>
          <p:sp>
            <p:nvSpPr>
              <p:cNvPr id="25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8" name="Group 297"/>
            <p:cNvGrpSpPr/>
            <p:nvPr/>
          </p:nvGrpSpPr>
          <p:grpSpPr>
            <a:xfrm>
              <a:off x="5654676" y="2908301"/>
              <a:ext cx="681036" cy="809625"/>
              <a:chOff x="5654676" y="2908301"/>
              <a:chExt cx="681036" cy="809625"/>
            </a:xfrm>
          </p:grpSpPr>
          <p:sp>
            <p:nvSpPr>
              <p:cNvPr id="276"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9" name="Group 298"/>
            <p:cNvGrpSpPr/>
            <p:nvPr/>
          </p:nvGrpSpPr>
          <p:grpSpPr>
            <a:xfrm>
              <a:off x="6481763" y="4656138"/>
              <a:ext cx="1308100" cy="809626"/>
              <a:chOff x="6481763" y="4656138"/>
              <a:chExt cx="1308100" cy="809626"/>
            </a:xfrm>
          </p:grpSpPr>
          <p:sp>
            <p:nvSpPr>
              <p:cNvPr id="28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71" name="Freeform 5" hidden="1"/>
          <p:cNvSpPr>
            <a:spLocks noEditPoints="1"/>
          </p:cNvSpPr>
          <p:nvPr/>
        </p:nvSpPr>
        <p:spPr bwMode="auto">
          <a:xfrm>
            <a:off x="6096000" y="2300288"/>
            <a:ext cx="4895850" cy="4416425"/>
          </a:xfrm>
          <a:custGeom>
            <a:avLst/>
            <a:gdLst>
              <a:gd name="T0" fmla="*/ 182 w 266"/>
              <a:gd name="T1" fmla="*/ 112 h 240"/>
              <a:gd name="T2" fmla="*/ 204 w 266"/>
              <a:gd name="T3" fmla="*/ 105 h 240"/>
              <a:gd name="T4" fmla="*/ 173 w 266"/>
              <a:gd name="T5" fmla="*/ 72 h 240"/>
              <a:gd name="T6" fmla="*/ 163 w 266"/>
              <a:gd name="T7" fmla="*/ 70 h 240"/>
              <a:gd name="T8" fmla="*/ 166 w 266"/>
              <a:gd name="T9" fmla="*/ 50 h 240"/>
              <a:gd name="T10" fmla="*/ 167 w 266"/>
              <a:gd name="T11" fmla="*/ 43 h 240"/>
              <a:gd name="T12" fmla="*/ 166 w 266"/>
              <a:gd name="T13" fmla="*/ 30 h 240"/>
              <a:gd name="T14" fmla="*/ 156 w 266"/>
              <a:gd name="T15" fmla="*/ 0 h 240"/>
              <a:gd name="T16" fmla="*/ 30 w 266"/>
              <a:gd name="T17" fmla="*/ 84 h 240"/>
              <a:gd name="T18" fmla="*/ 80 w 266"/>
              <a:gd name="T19" fmla="*/ 94 h 240"/>
              <a:gd name="T20" fmla="*/ 71 w 266"/>
              <a:gd name="T21" fmla="*/ 107 h 240"/>
              <a:gd name="T22" fmla="*/ 114 w 266"/>
              <a:gd name="T23" fmla="*/ 112 h 240"/>
              <a:gd name="T24" fmla="*/ 0 w 266"/>
              <a:gd name="T25" fmla="*/ 131 h 240"/>
              <a:gd name="T26" fmla="*/ 10 w 266"/>
              <a:gd name="T27" fmla="*/ 139 h 240"/>
              <a:gd name="T28" fmla="*/ 113 w 266"/>
              <a:gd name="T29" fmla="*/ 123 h 240"/>
              <a:gd name="T30" fmla="*/ 114 w 266"/>
              <a:gd name="T31" fmla="*/ 124 h 240"/>
              <a:gd name="T32" fmla="*/ 115 w 266"/>
              <a:gd name="T33" fmla="*/ 126 h 240"/>
              <a:gd name="T34" fmla="*/ 118 w 266"/>
              <a:gd name="T35" fmla="*/ 127 h 240"/>
              <a:gd name="T36" fmla="*/ 117 w 266"/>
              <a:gd name="T37" fmla="*/ 128 h 240"/>
              <a:gd name="T38" fmla="*/ 114 w 266"/>
              <a:gd name="T39" fmla="*/ 139 h 240"/>
              <a:gd name="T40" fmla="*/ 114 w 266"/>
              <a:gd name="T41" fmla="*/ 141 h 240"/>
              <a:gd name="T42" fmla="*/ 116 w 266"/>
              <a:gd name="T43" fmla="*/ 142 h 240"/>
              <a:gd name="T44" fmla="*/ 120 w 266"/>
              <a:gd name="T45" fmla="*/ 143 h 240"/>
              <a:gd name="T46" fmla="*/ 122 w 266"/>
              <a:gd name="T47" fmla="*/ 155 h 240"/>
              <a:gd name="T48" fmla="*/ 123 w 266"/>
              <a:gd name="T49" fmla="*/ 162 h 240"/>
              <a:gd name="T50" fmla="*/ 110 w 266"/>
              <a:gd name="T51" fmla="*/ 173 h 240"/>
              <a:gd name="T52" fmla="*/ 110 w 266"/>
              <a:gd name="T53" fmla="*/ 174 h 240"/>
              <a:gd name="T54" fmla="*/ 111 w 266"/>
              <a:gd name="T55" fmla="*/ 175 h 240"/>
              <a:gd name="T56" fmla="*/ 112 w 266"/>
              <a:gd name="T57" fmla="*/ 177 h 240"/>
              <a:gd name="T58" fmla="*/ 114 w 266"/>
              <a:gd name="T59" fmla="*/ 178 h 240"/>
              <a:gd name="T60" fmla="*/ 116 w 266"/>
              <a:gd name="T61" fmla="*/ 178 h 240"/>
              <a:gd name="T62" fmla="*/ 122 w 266"/>
              <a:gd name="T63" fmla="*/ 179 h 240"/>
              <a:gd name="T64" fmla="*/ 123 w 266"/>
              <a:gd name="T65" fmla="*/ 235 h 240"/>
              <a:gd name="T66" fmla="*/ 141 w 266"/>
              <a:gd name="T67" fmla="*/ 229 h 240"/>
              <a:gd name="T68" fmla="*/ 154 w 266"/>
              <a:gd name="T69" fmla="*/ 229 h 240"/>
              <a:gd name="T70" fmla="*/ 171 w 266"/>
              <a:gd name="T71" fmla="*/ 235 h 240"/>
              <a:gd name="T72" fmla="*/ 173 w 266"/>
              <a:gd name="T73" fmla="*/ 179 h 240"/>
              <a:gd name="T74" fmla="*/ 179 w 266"/>
              <a:gd name="T75" fmla="*/ 178 h 240"/>
              <a:gd name="T76" fmla="*/ 181 w 266"/>
              <a:gd name="T77" fmla="*/ 178 h 240"/>
              <a:gd name="T78" fmla="*/ 183 w 266"/>
              <a:gd name="T79" fmla="*/ 177 h 240"/>
              <a:gd name="T80" fmla="*/ 184 w 266"/>
              <a:gd name="T81" fmla="*/ 175 h 240"/>
              <a:gd name="T82" fmla="*/ 185 w 266"/>
              <a:gd name="T83" fmla="*/ 174 h 240"/>
              <a:gd name="T84" fmla="*/ 185 w 266"/>
              <a:gd name="T85" fmla="*/ 173 h 240"/>
              <a:gd name="T86" fmla="*/ 172 w 266"/>
              <a:gd name="T87" fmla="*/ 162 h 240"/>
              <a:gd name="T88" fmla="*/ 173 w 266"/>
              <a:gd name="T89" fmla="*/ 155 h 240"/>
              <a:gd name="T90" fmla="*/ 175 w 266"/>
              <a:gd name="T91" fmla="*/ 143 h 240"/>
              <a:gd name="T92" fmla="*/ 179 w 266"/>
              <a:gd name="T93" fmla="*/ 142 h 240"/>
              <a:gd name="T94" fmla="*/ 181 w 266"/>
              <a:gd name="T95" fmla="*/ 141 h 240"/>
              <a:gd name="T96" fmla="*/ 182 w 266"/>
              <a:gd name="T97" fmla="*/ 139 h 240"/>
              <a:gd name="T98" fmla="*/ 175 w 266"/>
              <a:gd name="T99" fmla="*/ 128 h 240"/>
              <a:gd name="T100" fmla="*/ 179 w 266"/>
              <a:gd name="T101" fmla="*/ 127 h 240"/>
              <a:gd name="T102" fmla="*/ 181 w 266"/>
              <a:gd name="T103" fmla="*/ 125 h 240"/>
              <a:gd name="T104" fmla="*/ 182 w 266"/>
              <a:gd name="T105" fmla="*/ 124 h 240"/>
              <a:gd name="T106" fmla="*/ 257 w 266"/>
              <a:gd name="T107" fmla="*/ 139 h 240"/>
              <a:gd name="T108" fmla="*/ 266 w 266"/>
              <a:gd name="T109" fmla="*/ 131 h 240"/>
              <a:gd name="T110" fmla="*/ 143 w 266"/>
              <a:gd name="T111" fmla="*/ 220 h 240"/>
              <a:gd name="T112" fmla="*/ 143 w 266"/>
              <a:gd name="T113" fmla="*/ 179 h 240"/>
              <a:gd name="T114" fmla="*/ 152 w 266"/>
              <a:gd name="T115" fmla="*/ 17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240">
                <a:moveTo>
                  <a:pt x="247" y="112"/>
                </a:moveTo>
                <a:cubicBezTo>
                  <a:pt x="182" y="112"/>
                  <a:pt x="182" y="112"/>
                  <a:pt x="182" y="112"/>
                </a:cubicBezTo>
                <a:cubicBezTo>
                  <a:pt x="182" y="112"/>
                  <a:pt x="182" y="112"/>
                  <a:pt x="182" y="112"/>
                </a:cubicBezTo>
                <a:cubicBezTo>
                  <a:pt x="201" y="112"/>
                  <a:pt x="201" y="112"/>
                  <a:pt x="201" y="112"/>
                </a:cubicBezTo>
                <a:cubicBezTo>
                  <a:pt x="201" y="112"/>
                  <a:pt x="202" y="112"/>
                  <a:pt x="202" y="111"/>
                </a:cubicBezTo>
                <a:cubicBezTo>
                  <a:pt x="204" y="109"/>
                  <a:pt x="205" y="107"/>
                  <a:pt x="204" y="105"/>
                </a:cubicBezTo>
                <a:cubicBezTo>
                  <a:pt x="204" y="101"/>
                  <a:pt x="202" y="96"/>
                  <a:pt x="197" y="91"/>
                </a:cubicBezTo>
                <a:cubicBezTo>
                  <a:pt x="189" y="83"/>
                  <a:pt x="177" y="71"/>
                  <a:pt x="174" y="72"/>
                </a:cubicBezTo>
                <a:cubicBezTo>
                  <a:pt x="174" y="72"/>
                  <a:pt x="173" y="72"/>
                  <a:pt x="173" y="72"/>
                </a:cubicBezTo>
                <a:cubicBezTo>
                  <a:pt x="172" y="72"/>
                  <a:pt x="171" y="71"/>
                  <a:pt x="170" y="71"/>
                </a:cubicBezTo>
                <a:cubicBezTo>
                  <a:pt x="167" y="71"/>
                  <a:pt x="167" y="71"/>
                  <a:pt x="167" y="71"/>
                </a:cubicBezTo>
                <a:cubicBezTo>
                  <a:pt x="163" y="70"/>
                  <a:pt x="163" y="70"/>
                  <a:pt x="163" y="70"/>
                </a:cubicBezTo>
                <a:cubicBezTo>
                  <a:pt x="163" y="55"/>
                  <a:pt x="163" y="55"/>
                  <a:pt x="163" y="55"/>
                </a:cubicBezTo>
                <a:cubicBezTo>
                  <a:pt x="164" y="53"/>
                  <a:pt x="165" y="52"/>
                  <a:pt x="165" y="50"/>
                </a:cubicBezTo>
                <a:cubicBezTo>
                  <a:pt x="166" y="50"/>
                  <a:pt x="166" y="50"/>
                  <a:pt x="166" y="50"/>
                </a:cubicBezTo>
                <a:cubicBezTo>
                  <a:pt x="166" y="50"/>
                  <a:pt x="167" y="50"/>
                  <a:pt x="167" y="49"/>
                </a:cubicBezTo>
                <a:cubicBezTo>
                  <a:pt x="168" y="44"/>
                  <a:pt x="168" y="44"/>
                  <a:pt x="168" y="44"/>
                </a:cubicBezTo>
                <a:cubicBezTo>
                  <a:pt x="168" y="44"/>
                  <a:pt x="168" y="43"/>
                  <a:pt x="167" y="43"/>
                </a:cubicBezTo>
                <a:cubicBezTo>
                  <a:pt x="167" y="43"/>
                  <a:pt x="167" y="43"/>
                  <a:pt x="167" y="43"/>
                </a:cubicBezTo>
                <a:cubicBezTo>
                  <a:pt x="167" y="43"/>
                  <a:pt x="166" y="43"/>
                  <a:pt x="166" y="43"/>
                </a:cubicBezTo>
                <a:cubicBezTo>
                  <a:pt x="167" y="38"/>
                  <a:pt x="168" y="34"/>
                  <a:pt x="166" y="30"/>
                </a:cubicBezTo>
                <a:cubicBezTo>
                  <a:pt x="166" y="28"/>
                  <a:pt x="165" y="25"/>
                  <a:pt x="163" y="23"/>
                </a:cubicBezTo>
                <a:cubicBezTo>
                  <a:pt x="163" y="5"/>
                  <a:pt x="163" y="5"/>
                  <a:pt x="163" y="5"/>
                </a:cubicBezTo>
                <a:cubicBezTo>
                  <a:pt x="163" y="3"/>
                  <a:pt x="160" y="0"/>
                  <a:pt x="156" y="0"/>
                </a:cubicBezTo>
                <a:cubicBezTo>
                  <a:pt x="37" y="0"/>
                  <a:pt x="37" y="0"/>
                  <a:pt x="37" y="0"/>
                </a:cubicBezTo>
                <a:cubicBezTo>
                  <a:pt x="33" y="0"/>
                  <a:pt x="30" y="3"/>
                  <a:pt x="30" y="5"/>
                </a:cubicBezTo>
                <a:cubicBezTo>
                  <a:pt x="30" y="84"/>
                  <a:pt x="30" y="84"/>
                  <a:pt x="30" y="84"/>
                </a:cubicBezTo>
                <a:cubicBezTo>
                  <a:pt x="30" y="87"/>
                  <a:pt x="33" y="90"/>
                  <a:pt x="37" y="90"/>
                </a:cubicBezTo>
                <a:cubicBezTo>
                  <a:pt x="80" y="90"/>
                  <a:pt x="80" y="90"/>
                  <a:pt x="80" y="90"/>
                </a:cubicBezTo>
                <a:cubicBezTo>
                  <a:pt x="80" y="94"/>
                  <a:pt x="80" y="94"/>
                  <a:pt x="80" y="94"/>
                </a:cubicBezTo>
                <a:cubicBezTo>
                  <a:pt x="80" y="104"/>
                  <a:pt x="80" y="104"/>
                  <a:pt x="80" y="104"/>
                </a:cubicBezTo>
                <a:cubicBezTo>
                  <a:pt x="74" y="104"/>
                  <a:pt x="74" y="104"/>
                  <a:pt x="74" y="104"/>
                </a:cubicBezTo>
                <a:cubicBezTo>
                  <a:pt x="72" y="104"/>
                  <a:pt x="71" y="105"/>
                  <a:pt x="71" y="107"/>
                </a:cubicBezTo>
                <a:cubicBezTo>
                  <a:pt x="71" y="112"/>
                  <a:pt x="71" y="112"/>
                  <a:pt x="71" y="112"/>
                </a:cubicBezTo>
                <a:cubicBezTo>
                  <a:pt x="94" y="112"/>
                  <a:pt x="94" y="112"/>
                  <a:pt x="94" y="112"/>
                </a:cubicBezTo>
                <a:cubicBezTo>
                  <a:pt x="114" y="112"/>
                  <a:pt x="114" y="112"/>
                  <a:pt x="114" y="112"/>
                </a:cubicBezTo>
                <a:cubicBezTo>
                  <a:pt x="114" y="112"/>
                  <a:pt x="114" y="112"/>
                  <a:pt x="114" y="112"/>
                </a:cubicBezTo>
                <a:cubicBezTo>
                  <a:pt x="20" y="112"/>
                  <a:pt x="20" y="112"/>
                  <a:pt x="20" y="112"/>
                </a:cubicBezTo>
                <a:cubicBezTo>
                  <a:pt x="9" y="112"/>
                  <a:pt x="0" y="120"/>
                  <a:pt x="0" y="131"/>
                </a:cubicBezTo>
                <a:cubicBezTo>
                  <a:pt x="0" y="224"/>
                  <a:pt x="0" y="224"/>
                  <a:pt x="0" y="224"/>
                </a:cubicBezTo>
                <a:cubicBezTo>
                  <a:pt x="10" y="224"/>
                  <a:pt x="10" y="224"/>
                  <a:pt x="10" y="224"/>
                </a:cubicBezTo>
                <a:cubicBezTo>
                  <a:pt x="10" y="139"/>
                  <a:pt x="10" y="139"/>
                  <a:pt x="10" y="139"/>
                </a:cubicBezTo>
                <a:cubicBezTo>
                  <a:pt x="10" y="130"/>
                  <a:pt x="19" y="122"/>
                  <a:pt x="29" y="122"/>
                </a:cubicBezTo>
                <a:cubicBezTo>
                  <a:pt x="113" y="122"/>
                  <a:pt x="113" y="122"/>
                  <a:pt x="113" y="122"/>
                </a:cubicBezTo>
                <a:cubicBezTo>
                  <a:pt x="113" y="122"/>
                  <a:pt x="113" y="123"/>
                  <a:pt x="113" y="123"/>
                </a:cubicBezTo>
                <a:cubicBezTo>
                  <a:pt x="113" y="123"/>
                  <a:pt x="113" y="123"/>
                  <a:pt x="114" y="124"/>
                </a:cubicBezTo>
                <a:cubicBezTo>
                  <a:pt x="114" y="124"/>
                  <a:pt x="114" y="124"/>
                  <a:pt x="114" y="124"/>
                </a:cubicBezTo>
                <a:cubicBezTo>
                  <a:pt x="114" y="124"/>
                  <a:pt x="114" y="124"/>
                  <a:pt x="114" y="124"/>
                </a:cubicBezTo>
                <a:cubicBezTo>
                  <a:pt x="114" y="124"/>
                  <a:pt x="114" y="125"/>
                  <a:pt x="115" y="125"/>
                </a:cubicBezTo>
                <a:cubicBezTo>
                  <a:pt x="115" y="125"/>
                  <a:pt x="115" y="125"/>
                  <a:pt x="115" y="126"/>
                </a:cubicBezTo>
                <a:cubicBezTo>
                  <a:pt x="115" y="126"/>
                  <a:pt x="115" y="126"/>
                  <a:pt x="115" y="126"/>
                </a:cubicBezTo>
                <a:cubicBezTo>
                  <a:pt x="115" y="126"/>
                  <a:pt x="116" y="126"/>
                  <a:pt x="116" y="127"/>
                </a:cubicBezTo>
                <a:cubicBezTo>
                  <a:pt x="116" y="127"/>
                  <a:pt x="116" y="127"/>
                  <a:pt x="116" y="127"/>
                </a:cubicBezTo>
                <a:cubicBezTo>
                  <a:pt x="117" y="127"/>
                  <a:pt x="117" y="127"/>
                  <a:pt x="118" y="127"/>
                </a:cubicBezTo>
                <a:cubicBezTo>
                  <a:pt x="118" y="127"/>
                  <a:pt x="118" y="128"/>
                  <a:pt x="118" y="128"/>
                </a:cubicBezTo>
                <a:cubicBezTo>
                  <a:pt x="119" y="128"/>
                  <a:pt x="119" y="128"/>
                  <a:pt x="120" y="128"/>
                </a:cubicBezTo>
                <a:cubicBezTo>
                  <a:pt x="119" y="128"/>
                  <a:pt x="118" y="128"/>
                  <a:pt x="117" y="128"/>
                </a:cubicBezTo>
                <a:cubicBezTo>
                  <a:pt x="115" y="129"/>
                  <a:pt x="113" y="131"/>
                  <a:pt x="113" y="133"/>
                </a:cubicBezTo>
                <a:cubicBezTo>
                  <a:pt x="113" y="138"/>
                  <a:pt x="113" y="138"/>
                  <a:pt x="113" y="138"/>
                </a:cubicBezTo>
                <a:cubicBezTo>
                  <a:pt x="113" y="138"/>
                  <a:pt x="113" y="139"/>
                  <a:pt x="114" y="139"/>
                </a:cubicBezTo>
                <a:cubicBezTo>
                  <a:pt x="113" y="139"/>
                  <a:pt x="113" y="139"/>
                  <a:pt x="113" y="139"/>
                </a:cubicBezTo>
                <a:cubicBezTo>
                  <a:pt x="114" y="139"/>
                  <a:pt x="114" y="140"/>
                  <a:pt x="114" y="140"/>
                </a:cubicBezTo>
                <a:cubicBezTo>
                  <a:pt x="114" y="140"/>
                  <a:pt x="114" y="141"/>
                  <a:pt x="114" y="141"/>
                </a:cubicBezTo>
                <a:cubicBezTo>
                  <a:pt x="114" y="141"/>
                  <a:pt x="115" y="141"/>
                  <a:pt x="115" y="141"/>
                </a:cubicBezTo>
                <a:cubicBezTo>
                  <a:pt x="115" y="141"/>
                  <a:pt x="115" y="142"/>
                  <a:pt x="116" y="142"/>
                </a:cubicBezTo>
                <a:cubicBezTo>
                  <a:pt x="116" y="142"/>
                  <a:pt x="116" y="142"/>
                  <a:pt x="116" y="142"/>
                </a:cubicBezTo>
                <a:cubicBezTo>
                  <a:pt x="117" y="143"/>
                  <a:pt x="117" y="143"/>
                  <a:pt x="118" y="143"/>
                </a:cubicBezTo>
                <a:cubicBezTo>
                  <a:pt x="118" y="143"/>
                  <a:pt x="118" y="143"/>
                  <a:pt x="118" y="143"/>
                </a:cubicBezTo>
                <a:cubicBezTo>
                  <a:pt x="119" y="143"/>
                  <a:pt x="119" y="143"/>
                  <a:pt x="120" y="143"/>
                </a:cubicBezTo>
                <a:cubicBezTo>
                  <a:pt x="122" y="143"/>
                  <a:pt x="122" y="143"/>
                  <a:pt x="122" y="143"/>
                </a:cubicBezTo>
                <a:cubicBezTo>
                  <a:pt x="122" y="155"/>
                  <a:pt x="122" y="155"/>
                  <a:pt x="122" y="155"/>
                </a:cubicBezTo>
                <a:cubicBezTo>
                  <a:pt x="122" y="155"/>
                  <a:pt x="122" y="155"/>
                  <a:pt x="122" y="155"/>
                </a:cubicBezTo>
                <a:cubicBezTo>
                  <a:pt x="122" y="156"/>
                  <a:pt x="122" y="156"/>
                  <a:pt x="122" y="157"/>
                </a:cubicBezTo>
                <a:cubicBezTo>
                  <a:pt x="122" y="159"/>
                  <a:pt x="122" y="160"/>
                  <a:pt x="123" y="161"/>
                </a:cubicBezTo>
                <a:cubicBezTo>
                  <a:pt x="123" y="162"/>
                  <a:pt x="123" y="162"/>
                  <a:pt x="123" y="162"/>
                </a:cubicBezTo>
                <a:cubicBezTo>
                  <a:pt x="118" y="162"/>
                  <a:pt x="118" y="162"/>
                  <a:pt x="118" y="162"/>
                </a:cubicBezTo>
                <a:cubicBezTo>
                  <a:pt x="114" y="162"/>
                  <a:pt x="110" y="165"/>
                  <a:pt x="110" y="167"/>
                </a:cubicBezTo>
                <a:cubicBezTo>
                  <a:pt x="110" y="173"/>
                  <a:pt x="110" y="173"/>
                  <a:pt x="110" y="173"/>
                </a:cubicBezTo>
                <a:cubicBezTo>
                  <a:pt x="110" y="174"/>
                  <a:pt x="110" y="174"/>
                  <a:pt x="110" y="174"/>
                </a:cubicBezTo>
                <a:cubicBezTo>
                  <a:pt x="110" y="174"/>
                  <a:pt x="110" y="174"/>
                  <a:pt x="110" y="174"/>
                </a:cubicBezTo>
                <a:cubicBezTo>
                  <a:pt x="110" y="174"/>
                  <a:pt x="110" y="174"/>
                  <a:pt x="110" y="174"/>
                </a:cubicBezTo>
                <a:cubicBezTo>
                  <a:pt x="110" y="174"/>
                  <a:pt x="110" y="174"/>
                  <a:pt x="110" y="175"/>
                </a:cubicBezTo>
                <a:cubicBezTo>
                  <a:pt x="110" y="175"/>
                  <a:pt x="111" y="175"/>
                  <a:pt x="111" y="175"/>
                </a:cubicBezTo>
                <a:cubicBezTo>
                  <a:pt x="111" y="175"/>
                  <a:pt x="111" y="175"/>
                  <a:pt x="111" y="175"/>
                </a:cubicBezTo>
                <a:cubicBezTo>
                  <a:pt x="111" y="176"/>
                  <a:pt x="111" y="176"/>
                  <a:pt x="111" y="176"/>
                </a:cubicBezTo>
                <a:cubicBezTo>
                  <a:pt x="111" y="176"/>
                  <a:pt x="111" y="176"/>
                  <a:pt x="112" y="176"/>
                </a:cubicBezTo>
                <a:cubicBezTo>
                  <a:pt x="112" y="176"/>
                  <a:pt x="112" y="177"/>
                  <a:pt x="112" y="177"/>
                </a:cubicBezTo>
                <a:cubicBezTo>
                  <a:pt x="112" y="177"/>
                  <a:pt x="112" y="177"/>
                  <a:pt x="113" y="177"/>
                </a:cubicBezTo>
                <a:cubicBezTo>
                  <a:pt x="113" y="177"/>
                  <a:pt x="113" y="177"/>
                  <a:pt x="113" y="177"/>
                </a:cubicBezTo>
                <a:cubicBezTo>
                  <a:pt x="113" y="178"/>
                  <a:pt x="114" y="178"/>
                  <a:pt x="114" y="178"/>
                </a:cubicBezTo>
                <a:cubicBezTo>
                  <a:pt x="114" y="178"/>
                  <a:pt x="114" y="178"/>
                  <a:pt x="115" y="178"/>
                </a:cubicBezTo>
                <a:cubicBezTo>
                  <a:pt x="115" y="178"/>
                  <a:pt x="115" y="178"/>
                  <a:pt x="115" y="178"/>
                </a:cubicBezTo>
                <a:cubicBezTo>
                  <a:pt x="115" y="178"/>
                  <a:pt x="116" y="178"/>
                  <a:pt x="116" y="178"/>
                </a:cubicBezTo>
                <a:cubicBezTo>
                  <a:pt x="116" y="178"/>
                  <a:pt x="116" y="178"/>
                  <a:pt x="117" y="178"/>
                </a:cubicBezTo>
                <a:cubicBezTo>
                  <a:pt x="117" y="178"/>
                  <a:pt x="118" y="179"/>
                  <a:pt x="118" y="179"/>
                </a:cubicBezTo>
                <a:cubicBezTo>
                  <a:pt x="122" y="179"/>
                  <a:pt x="122" y="179"/>
                  <a:pt x="122" y="179"/>
                </a:cubicBezTo>
                <a:cubicBezTo>
                  <a:pt x="122" y="229"/>
                  <a:pt x="122" y="229"/>
                  <a:pt x="122" y="229"/>
                </a:cubicBezTo>
                <a:cubicBezTo>
                  <a:pt x="122" y="230"/>
                  <a:pt x="123" y="232"/>
                  <a:pt x="123" y="233"/>
                </a:cubicBezTo>
                <a:cubicBezTo>
                  <a:pt x="123" y="234"/>
                  <a:pt x="123" y="234"/>
                  <a:pt x="123" y="235"/>
                </a:cubicBezTo>
                <a:cubicBezTo>
                  <a:pt x="123" y="238"/>
                  <a:pt x="125" y="240"/>
                  <a:pt x="128" y="240"/>
                </a:cubicBezTo>
                <a:cubicBezTo>
                  <a:pt x="130" y="240"/>
                  <a:pt x="132" y="239"/>
                  <a:pt x="133" y="238"/>
                </a:cubicBezTo>
                <a:cubicBezTo>
                  <a:pt x="138" y="237"/>
                  <a:pt x="141" y="233"/>
                  <a:pt x="141" y="229"/>
                </a:cubicBezTo>
                <a:cubicBezTo>
                  <a:pt x="141" y="224"/>
                  <a:pt x="141" y="224"/>
                  <a:pt x="141" y="224"/>
                </a:cubicBezTo>
                <a:cubicBezTo>
                  <a:pt x="154" y="224"/>
                  <a:pt x="154" y="224"/>
                  <a:pt x="154" y="224"/>
                </a:cubicBezTo>
                <a:cubicBezTo>
                  <a:pt x="154" y="229"/>
                  <a:pt x="154" y="229"/>
                  <a:pt x="154" y="229"/>
                </a:cubicBezTo>
                <a:cubicBezTo>
                  <a:pt x="154" y="233"/>
                  <a:pt x="157" y="236"/>
                  <a:pt x="161" y="237"/>
                </a:cubicBezTo>
                <a:cubicBezTo>
                  <a:pt x="162" y="239"/>
                  <a:pt x="164" y="240"/>
                  <a:pt x="166" y="240"/>
                </a:cubicBezTo>
                <a:cubicBezTo>
                  <a:pt x="169" y="240"/>
                  <a:pt x="171" y="238"/>
                  <a:pt x="171" y="235"/>
                </a:cubicBezTo>
                <a:cubicBezTo>
                  <a:pt x="171" y="234"/>
                  <a:pt x="171" y="234"/>
                  <a:pt x="171" y="234"/>
                </a:cubicBezTo>
                <a:cubicBezTo>
                  <a:pt x="172" y="233"/>
                  <a:pt x="173" y="231"/>
                  <a:pt x="173" y="229"/>
                </a:cubicBezTo>
                <a:cubicBezTo>
                  <a:pt x="173" y="179"/>
                  <a:pt x="173" y="179"/>
                  <a:pt x="173" y="179"/>
                </a:cubicBezTo>
                <a:cubicBezTo>
                  <a:pt x="177" y="179"/>
                  <a:pt x="177" y="179"/>
                  <a:pt x="177" y="179"/>
                </a:cubicBezTo>
                <a:cubicBezTo>
                  <a:pt x="177" y="179"/>
                  <a:pt x="178" y="178"/>
                  <a:pt x="179" y="178"/>
                </a:cubicBezTo>
                <a:cubicBezTo>
                  <a:pt x="179" y="178"/>
                  <a:pt x="179" y="178"/>
                  <a:pt x="179" y="178"/>
                </a:cubicBezTo>
                <a:cubicBezTo>
                  <a:pt x="179" y="178"/>
                  <a:pt x="180" y="178"/>
                  <a:pt x="180" y="178"/>
                </a:cubicBezTo>
                <a:cubicBezTo>
                  <a:pt x="180" y="178"/>
                  <a:pt x="180" y="178"/>
                  <a:pt x="181" y="178"/>
                </a:cubicBezTo>
                <a:cubicBezTo>
                  <a:pt x="181" y="178"/>
                  <a:pt x="181" y="178"/>
                  <a:pt x="181" y="178"/>
                </a:cubicBezTo>
                <a:cubicBezTo>
                  <a:pt x="181" y="178"/>
                  <a:pt x="182" y="178"/>
                  <a:pt x="182" y="177"/>
                </a:cubicBezTo>
                <a:cubicBezTo>
                  <a:pt x="182" y="177"/>
                  <a:pt x="182" y="177"/>
                  <a:pt x="182" y="177"/>
                </a:cubicBezTo>
                <a:cubicBezTo>
                  <a:pt x="183" y="177"/>
                  <a:pt x="183" y="177"/>
                  <a:pt x="183" y="177"/>
                </a:cubicBezTo>
                <a:cubicBezTo>
                  <a:pt x="183" y="177"/>
                  <a:pt x="183" y="176"/>
                  <a:pt x="183" y="176"/>
                </a:cubicBezTo>
                <a:cubicBezTo>
                  <a:pt x="184" y="176"/>
                  <a:pt x="184" y="176"/>
                  <a:pt x="184" y="176"/>
                </a:cubicBezTo>
                <a:cubicBezTo>
                  <a:pt x="184" y="176"/>
                  <a:pt x="184" y="176"/>
                  <a:pt x="184" y="175"/>
                </a:cubicBezTo>
                <a:cubicBezTo>
                  <a:pt x="184" y="175"/>
                  <a:pt x="184" y="175"/>
                  <a:pt x="184" y="175"/>
                </a:cubicBezTo>
                <a:cubicBezTo>
                  <a:pt x="184" y="175"/>
                  <a:pt x="185" y="175"/>
                  <a:pt x="185" y="175"/>
                </a:cubicBezTo>
                <a:cubicBezTo>
                  <a:pt x="185" y="174"/>
                  <a:pt x="185" y="174"/>
                  <a:pt x="185" y="174"/>
                </a:cubicBezTo>
                <a:cubicBezTo>
                  <a:pt x="185" y="174"/>
                  <a:pt x="185" y="174"/>
                  <a:pt x="185" y="174"/>
                </a:cubicBezTo>
                <a:cubicBezTo>
                  <a:pt x="185" y="174"/>
                  <a:pt x="185" y="174"/>
                  <a:pt x="185" y="174"/>
                </a:cubicBezTo>
                <a:cubicBezTo>
                  <a:pt x="185" y="174"/>
                  <a:pt x="185" y="174"/>
                  <a:pt x="185" y="173"/>
                </a:cubicBezTo>
                <a:cubicBezTo>
                  <a:pt x="185" y="167"/>
                  <a:pt x="185" y="167"/>
                  <a:pt x="185" y="167"/>
                </a:cubicBezTo>
                <a:cubicBezTo>
                  <a:pt x="185" y="165"/>
                  <a:pt x="181" y="162"/>
                  <a:pt x="177" y="162"/>
                </a:cubicBezTo>
                <a:cubicBezTo>
                  <a:pt x="172" y="162"/>
                  <a:pt x="172" y="162"/>
                  <a:pt x="172" y="162"/>
                </a:cubicBezTo>
                <a:cubicBezTo>
                  <a:pt x="172" y="162"/>
                  <a:pt x="172" y="162"/>
                  <a:pt x="171" y="161"/>
                </a:cubicBezTo>
                <a:cubicBezTo>
                  <a:pt x="173" y="160"/>
                  <a:pt x="173" y="159"/>
                  <a:pt x="173" y="157"/>
                </a:cubicBezTo>
                <a:cubicBezTo>
                  <a:pt x="173" y="156"/>
                  <a:pt x="173" y="155"/>
                  <a:pt x="173" y="155"/>
                </a:cubicBezTo>
                <a:cubicBezTo>
                  <a:pt x="174" y="155"/>
                  <a:pt x="174" y="155"/>
                  <a:pt x="174" y="155"/>
                </a:cubicBezTo>
                <a:cubicBezTo>
                  <a:pt x="174" y="143"/>
                  <a:pt x="174" y="143"/>
                  <a:pt x="174" y="143"/>
                </a:cubicBezTo>
                <a:cubicBezTo>
                  <a:pt x="175" y="143"/>
                  <a:pt x="175" y="143"/>
                  <a:pt x="175" y="143"/>
                </a:cubicBezTo>
                <a:cubicBezTo>
                  <a:pt x="176" y="143"/>
                  <a:pt x="177" y="143"/>
                  <a:pt x="177" y="143"/>
                </a:cubicBezTo>
                <a:cubicBezTo>
                  <a:pt x="177" y="143"/>
                  <a:pt x="178" y="143"/>
                  <a:pt x="178" y="143"/>
                </a:cubicBezTo>
                <a:cubicBezTo>
                  <a:pt x="178" y="143"/>
                  <a:pt x="179" y="143"/>
                  <a:pt x="179" y="142"/>
                </a:cubicBezTo>
                <a:cubicBezTo>
                  <a:pt x="179" y="142"/>
                  <a:pt x="180" y="142"/>
                  <a:pt x="180" y="142"/>
                </a:cubicBezTo>
                <a:cubicBezTo>
                  <a:pt x="180" y="142"/>
                  <a:pt x="180" y="141"/>
                  <a:pt x="181" y="141"/>
                </a:cubicBezTo>
                <a:cubicBezTo>
                  <a:pt x="181" y="141"/>
                  <a:pt x="181" y="141"/>
                  <a:pt x="181" y="141"/>
                </a:cubicBezTo>
                <a:cubicBezTo>
                  <a:pt x="181" y="141"/>
                  <a:pt x="182" y="140"/>
                  <a:pt x="182" y="140"/>
                </a:cubicBezTo>
                <a:cubicBezTo>
                  <a:pt x="182" y="140"/>
                  <a:pt x="182" y="139"/>
                  <a:pt x="182" y="139"/>
                </a:cubicBezTo>
                <a:cubicBezTo>
                  <a:pt x="182" y="139"/>
                  <a:pt x="182" y="139"/>
                  <a:pt x="182" y="139"/>
                </a:cubicBezTo>
                <a:cubicBezTo>
                  <a:pt x="182" y="139"/>
                  <a:pt x="182" y="138"/>
                  <a:pt x="182" y="138"/>
                </a:cubicBezTo>
                <a:cubicBezTo>
                  <a:pt x="182" y="133"/>
                  <a:pt x="182" y="133"/>
                  <a:pt x="182" y="133"/>
                </a:cubicBezTo>
                <a:cubicBezTo>
                  <a:pt x="182" y="130"/>
                  <a:pt x="179" y="128"/>
                  <a:pt x="175" y="128"/>
                </a:cubicBezTo>
                <a:cubicBezTo>
                  <a:pt x="176" y="128"/>
                  <a:pt x="177" y="128"/>
                  <a:pt x="177" y="128"/>
                </a:cubicBezTo>
                <a:cubicBezTo>
                  <a:pt x="177" y="128"/>
                  <a:pt x="177" y="127"/>
                  <a:pt x="178" y="127"/>
                </a:cubicBezTo>
                <a:cubicBezTo>
                  <a:pt x="178" y="127"/>
                  <a:pt x="179" y="127"/>
                  <a:pt x="179" y="127"/>
                </a:cubicBezTo>
                <a:cubicBezTo>
                  <a:pt x="179" y="127"/>
                  <a:pt x="179" y="127"/>
                  <a:pt x="179" y="127"/>
                </a:cubicBezTo>
                <a:cubicBezTo>
                  <a:pt x="180" y="126"/>
                  <a:pt x="180" y="126"/>
                  <a:pt x="181" y="126"/>
                </a:cubicBezTo>
                <a:cubicBezTo>
                  <a:pt x="181" y="125"/>
                  <a:pt x="181" y="125"/>
                  <a:pt x="181" y="125"/>
                </a:cubicBezTo>
                <a:cubicBezTo>
                  <a:pt x="181" y="125"/>
                  <a:pt x="182" y="124"/>
                  <a:pt x="182" y="124"/>
                </a:cubicBezTo>
                <a:cubicBezTo>
                  <a:pt x="182" y="124"/>
                  <a:pt x="182" y="124"/>
                  <a:pt x="182" y="124"/>
                </a:cubicBezTo>
                <a:cubicBezTo>
                  <a:pt x="182" y="124"/>
                  <a:pt x="182" y="124"/>
                  <a:pt x="182" y="124"/>
                </a:cubicBezTo>
                <a:cubicBezTo>
                  <a:pt x="182" y="123"/>
                  <a:pt x="182" y="123"/>
                  <a:pt x="182" y="122"/>
                </a:cubicBezTo>
                <a:cubicBezTo>
                  <a:pt x="238" y="122"/>
                  <a:pt x="238" y="122"/>
                  <a:pt x="238" y="122"/>
                </a:cubicBezTo>
                <a:cubicBezTo>
                  <a:pt x="248" y="122"/>
                  <a:pt x="257" y="130"/>
                  <a:pt x="257" y="139"/>
                </a:cubicBezTo>
                <a:cubicBezTo>
                  <a:pt x="257" y="224"/>
                  <a:pt x="257" y="224"/>
                  <a:pt x="257" y="224"/>
                </a:cubicBezTo>
                <a:cubicBezTo>
                  <a:pt x="266" y="224"/>
                  <a:pt x="266" y="224"/>
                  <a:pt x="266" y="224"/>
                </a:cubicBezTo>
                <a:cubicBezTo>
                  <a:pt x="266" y="131"/>
                  <a:pt x="266" y="131"/>
                  <a:pt x="266" y="131"/>
                </a:cubicBezTo>
                <a:cubicBezTo>
                  <a:pt x="266" y="120"/>
                  <a:pt x="258" y="112"/>
                  <a:pt x="247" y="112"/>
                </a:cubicBezTo>
                <a:close/>
                <a:moveTo>
                  <a:pt x="143" y="179"/>
                </a:moveTo>
                <a:cubicBezTo>
                  <a:pt x="143" y="220"/>
                  <a:pt x="143" y="220"/>
                  <a:pt x="143" y="220"/>
                </a:cubicBezTo>
                <a:cubicBezTo>
                  <a:pt x="141" y="220"/>
                  <a:pt x="141" y="220"/>
                  <a:pt x="141" y="220"/>
                </a:cubicBezTo>
                <a:cubicBezTo>
                  <a:pt x="141" y="179"/>
                  <a:pt x="141" y="179"/>
                  <a:pt x="141" y="179"/>
                </a:cubicBezTo>
                <a:lnTo>
                  <a:pt x="143" y="179"/>
                </a:lnTo>
                <a:close/>
                <a:moveTo>
                  <a:pt x="154" y="220"/>
                </a:moveTo>
                <a:cubicBezTo>
                  <a:pt x="152" y="220"/>
                  <a:pt x="152" y="220"/>
                  <a:pt x="152" y="220"/>
                </a:cubicBezTo>
                <a:cubicBezTo>
                  <a:pt x="152" y="179"/>
                  <a:pt x="152" y="179"/>
                  <a:pt x="152" y="179"/>
                </a:cubicBezTo>
                <a:cubicBezTo>
                  <a:pt x="154" y="179"/>
                  <a:pt x="154" y="179"/>
                  <a:pt x="154" y="179"/>
                </a:cubicBezTo>
                <a:lnTo>
                  <a:pt x="154" y="220"/>
                </a:lnTo>
                <a:close/>
              </a:path>
            </a:pathLst>
          </a:custGeom>
          <a:solidFill>
            <a:srgbClr val="4291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1" name="Group 300"/>
          <p:cNvGrpSpPr/>
          <p:nvPr/>
        </p:nvGrpSpPr>
        <p:grpSpPr>
          <a:xfrm>
            <a:off x="5966324" y="2135188"/>
            <a:ext cx="4916306" cy="4397375"/>
            <a:chOff x="5966324" y="2135188"/>
            <a:chExt cx="4916306" cy="4397375"/>
          </a:xfrm>
        </p:grpSpPr>
        <p:grpSp>
          <p:nvGrpSpPr>
            <p:cNvPr id="295" name="Group 294"/>
            <p:cNvGrpSpPr/>
            <p:nvPr/>
          </p:nvGrpSpPr>
          <p:grpSpPr>
            <a:xfrm>
              <a:off x="5966324" y="4167004"/>
              <a:ext cx="4916306" cy="2303514"/>
              <a:chOff x="5966324" y="4167004"/>
              <a:chExt cx="4916306" cy="2303514"/>
            </a:xfrm>
          </p:grpSpPr>
          <p:sp>
            <p:nvSpPr>
              <p:cNvPr id="288"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0"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lstStyle/>
          <a:p>
            <a:r>
              <a:rPr lang="en-US" smtClean="0"/>
              <a:t>Office 365</a:t>
            </a:r>
            <a:br>
              <a:rPr lang="en-US" smtClean="0"/>
            </a:br>
            <a:r>
              <a:rPr lang="en-US" smtClean="0"/>
              <a:t>development</a:t>
            </a:r>
            <a:endParaRPr lang="en-US" dirty="0"/>
          </a:p>
        </p:txBody>
      </p:sp>
      <p:sp>
        <p:nvSpPr>
          <p:cNvPr id="5" name="Text Placeholder 4"/>
          <p:cNvSpPr>
            <a:spLocks noGrp="1"/>
          </p:cNvSpPr>
          <p:nvPr>
            <p:ph type="body" sz="quarter" idx="12"/>
          </p:nvPr>
        </p:nvSpPr>
        <p:spPr/>
        <p:txBody>
          <a:bodyPr/>
          <a:lstStyle/>
          <a:p>
            <a:r>
              <a:rPr lang="en-US" smtClean="0"/>
              <a:t>Speaker name</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1211263"/>
            <a:ext cx="5514975" cy="4478149"/>
          </a:xfrm>
        </p:spPr>
        <p:txBody>
          <a:bodyPr/>
          <a:lstStyle/>
          <a:p>
            <a:pPr marL="0" lvl="0" indent="0">
              <a:lnSpc>
                <a:spcPct val="100000"/>
              </a:lnSpc>
              <a:spcBef>
                <a:spcPts val="0"/>
              </a:spcBef>
              <a:buSzTx/>
              <a:buNone/>
            </a:pPr>
            <a:r>
              <a:rPr lang="en-US" sz="4800" spc="-102" dirty="0">
                <a:ln w="3175">
                  <a:noFill/>
                </a:ln>
                <a:gradFill>
                  <a:gsLst>
                    <a:gs pos="15063">
                      <a:schemeClr val="tx1"/>
                    </a:gs>
                    <a:gs pos="36000">
                      <a:schemeClr val="tx1"/>
                    </a:gs>
                  </a:gsLst>
                  <a:lin ang="5400000" scaled="0"/>
                </a:gradFill>
                <a:cs typeface="Segoe UI" pitchFamily="34" charset="0"/>
              </a:rPr>
              <a:t>Task pane </a:t>
            </a:r>
            <a:r>
              <a:rPr lang="en-US" sz="4800" spc="-102" dirty="0">
                <a:ln w="3175">
                  <a:noFill/>
                </a:ln>
                <a:gradFill>
                  <a:gsLst>
                    <a:gs pos="15063">
                      <a:schemeClr val="tx1"/>
                    </a:gs>
                    <a:gs pos="36000">
                      <a:schemeClr val="tx1"/>
                    </a:gs>
                  </a:gsLst>
                  <a:lin ang="5400000" scaled="0"/>
                </a:gradFill>
                <a:cs typeface="Segoe UI" pitchFamily="34" charset="0"/>
              </a:rPr>
              <a:t>Add-in </a:t>
            </a:r>
            <a:r>
              <a:rPr lang="en-US" sz="4800" spc="-102" dirty="0">
                <a:ln w="3175">
                  <a:noFill/>
                </a:ln>
                <a:gradFill>
                  <a:gsLst>
                    <a:gs pos="15063">
                      <a:schemeClr val="tx1"/>
                    </a:gs>
                    <a:gs pos="36000">
                      <a:schemeClr val="tx1"/>
                    </a:gs>
                  </a:gsLst>
                  <a:lin ang="5400000" scaled="0"/>
                </a:gradFill>
                <a:cs typeface="Segoe UI" pitchFamily="34" charset="0"/>
              </a:rPr>
              <a:t>user experience</a:t>
            </a:r>
            <a:endParaRPr lang="en-US" sz="3200" dirty="0" smtClean="0">
              <a:gradFill>
                <a:gsLst>
                  <a:gs pos="15063">
                    <a:schemeClr val="tx1"/>
                  </a:gs>
                  <a:gs pos="36000">
                    <a:schemeClr val="tx1"/>
                  </a:gs>
                </a:gsLst>
                <a:lin ang="5400000" scaled="0"/>
              </a:gradFill>
              <a:latin typeface="Segoe UI"/>
            </a:endParaRPr>
          </a:p>
          <a:p>
            <a:pPr marL="0" lvl="0" indent="0">
              <a:lnSpc>
                <a:spcPct val="100000"/>
              </a:lnSpc>
              <a:spcBef>
                <a:spcPts val="0"/>
              </a:spcBef>
              <a:buSzTx/>
              <a:buNone/>
            </a:pPr>
            <a:endParaRPr lang="en-US" sz="3200" dirty="0">
              <a:gradFill>
                <a:gsLst>
                  <a:gs pos="15063">
                    <a:schemeClr val="tx1"/>
                  </a:gs>
                  <a:gs pos="36000">
                    <a:schemeClr val="tx1"/>
                  </a:gs>
                </a:gsLst>
                <a:lin ang="5400000" scaled="0"/>
              </a:gradFill>
              <a:latin typeface="Segoe UI"/>
            </a:endParaRPr>
          </a:p>
          <a:p>
            <a:pPr marL="0" lvl="0" indent="0">
              <a:lnSpc>
                <a:spcPct val="100000"/>
              </a:lnSpc>
              <a:spcBef>
                <a:spcPts val="0"/>
              </a:spcBef>
              <a:buSzTx/>
              <a:buNone/>
            </a:pPr>
            <a:r>
              <a:rPr lang="en-US" sz="3200" dirty="0" smtClean="0">
                <a:gradFill>
                  <a:gsLst>
                    <a:gs pos="15063">
                      <a:schemeClr val="tx1"/>
                    </a:gs>
                    <a:gs pos="36000">
                      <a:schemeClr val="tx1"/>
                    </a:gs>
                  </a:gsLst>
                  <a:lin ang="5400000" scaled="0"/>
                </a:gradFill>
                <a:latin typeface="Segoe UI"/>
              </a:rPr>
              <a:t>Familiar </a:t>
            </a:r>
            <a:r>
              <a:rPr lang="en-US" sz="3200" dirty="0">
                <a:gradFill>
                  <a:gsLst>
                    <a:gs pos="15063">
                      <a:schemeClr val="tx1"/>
                    </a:gs>
                    <a:gs pos="36000">
                      <a:schemeClr val="tx1"/>
                    </a:gs>
                  </a:gsLst>
                  <a:lin ang="5400000" scaled="0"/>
                </a:gradFill>
                <a:latin typeface="Segoe UI"/>
              </a:rPr>
              <a:t>user experience</a:t>
            </a:r>
          </a:p>
          <a:p>
            <a:pPr marL="0" lvl="0" indent="0">
              <a:lnSpc>
                <a:spcPct val="100000"/>
              </a:lnSpc>
              <a:spcBef>
                <a:spcPts val="0"/>
              </a:spcBef>
              <a:buSzTx/>
              <a:buNone/>
            </a:pPr>
            <a:r>
              <a:rPr lang="en-US" sz="2400" dirty="0">
                <a:gradFill>
                  <a:gsLst>
                    <a:gs pos="15063">
                      <a:schemeClr val="tx1"/>
                    </a:gs>
                    <a:gs pos="36000">
                      <a:schemeClr val="tx1"/>
                    </a:gs>
                  </a:gsLst>
                  <a:lin ang="5400000" scaled="0"/>
                </a:gradFill>
                <a:latin typeface="Segoe UI"/>
              </a:rPr>
              <a:t>Leverages familiar Office UI paradigm</a:t>
            </a:r>
          </a:p>
          <a:p>
            <a:pPr marL="0" lvl="0" indent="0">
              <a:lnSpc>
                <a:spcPct val="100000"/>
              </a:lnSpc>
              <a:spcBef>
                <a:spcPts val="1800"/>
              </a:spcBef>
              <a:buSzTx/>
              <a:buNone/>
            </a:pPr>
            <a:r>
              <a:rPr lang="en-US" sz="3200" dirty="0">
                <a:gradFill>
                  <a:gsLst>
                    <a:gs pos="15063">
                      <a:schemeClr val="tx1"/>
                    </a:gs>
                    <a:gs pos="36000">
                      <a:schemeClr val="tx1"/>
                    </a:gs>
                  </a:gsLst>
                  <a:lin ang="5400000" scaled="0"/>
                </a:gradFill>
                <a:latin typeface="Segoe UI"/>
              </a:rPr>
              <a:t>Reference information</a:t>
            </a:r>
          </a:p>
          <a:p>
            <a:pPr marL="0" lvl="0" indent="0">
              <a:lnSpc>
                <a:spcPct val="100000"/>
              </a:lnSpc>
              <a:spcBef>
                <a:spcPts val="0"/>
              </a:spcBef>
              <a:buSzTx/>
              <a:buNone/>
            </a:pPr>
            <a:r>
              <a:rPr lang="en-US" sz="2400" dirty="0">
                <a:gradFill>
                  <a:gsLst>
                    <a:gs pos="15063">
                      <a:schemeClr val="tx1"/>
                    </a:gs>
                    <a:gs pos="36000">
                      <a:schemeClr val="tx1"/>
                    </a:gs>
                  </a:gsLst>
                  <a:lin ang="5400000" scaled="0"/>
                </a:gradFill>
                <a:latin typeface="Segoe UI"/>
              </a:rPr>
              <a:t>Ideal for providing reference information associated with </a:t>
            </a:r>
            <a:r>
              <a:rPr lang="en-US" sz="2400" dirty="0" smtClean="0">
                <a:gradFill>
                  <a:gsLst>
                    <a:gs pos="15063">
                      <a:schemeClr val="tx1"/>
                    </a:gs>
                    <a:gs pos="36000">
                      <a:schemeClr val="tx1"/>
                    </a:gs>
                  </a:gsLst>
                  <a:lin ang="5400000" scaled="0"/>
                </a:gradFill>
                <a:latin typeface="Segoe UI"/>
              </a:rPr>
              <a:t>document</a:t>
            </a:r>
            <a:endParaRPr lang="en-US" dirty="0">
              <a:gradFill>
                <a:gsLst>
                  <a:gs pos="15063">
                    <a:schemeClr val="tx1"/>
                  </a:gs>
                  <a:gs pos="36000">
                    <a:schemeClr val="tx1"/>
                  </a:gs>
                </a:gsLst>
                <a:lin ang="5400000" scaled="0"/>
              </a:gradFill>
            </a:endParaRPr>
          </a:p>
        </p:txBody>
      </p:sp>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pic>
        <p:nvPicPr>
          <p:cNvPr id="16" name="Picture 15"/>
          <p:cNvPicPr>
            <a:picLocks noChangeAspect="1"/>
          </p:cNvPicPr>
          <p:nvPr/>
        </p:nvPicPr>
        <p:blipFill>
          <a:blip r:embed="rId3"/>
          <a:stretch>
            <a:fillRect/>
          </a:stretch>
        </p:blipFill>
        <p:spPr>
          <a:xfrm>
            <a:off x="6526338" y="2141616"/>
            <a:ext cx="5452937" cy="2711293"/>
          </a:xfrm>
          <a:prstGeom prst="rect">
            <a:avLst/>
          </a:prstGeom>
          <a:solidFill>
            <a:schemeClr val="bg1">
              <a:lumMod val="50000"/>
            </a:schemeClr>
          </a:solidFill>
          <a:ln>
            <a:solidFill>
              <a:schemeClr val="bg1">
                <a:lumMod val="50000"/>
              </a:schemeClr>
            </a:solidFill>
          </a:ln>
        </p:spPr>
      </p:pic>
      <p:sp>
        <p:nvSpPr>
          <p:cNvPr id="6" name="Footer Placeholder 5"/>
          <p:cNvSpPr>
            <a:spLocks noGrp="1"/>
          </p:cNvSpPr>
          <p:nvPr>
            <p:ph type="ftr" sz="quarter" idx="12"/>
          </p:nvPr>
        </p:nvSpPr>
        <p:spPr/>
        <p:txBody>
          <a:bodyPr/>
          <a:lstStyle/>
          <a:p>
            <a:pPr lvl="0">
              <a:defRPr/>
            </a:pPr>
            <a:r>
              <a:rPr lang="en-US" sz="1400" dirty="0">
                <a:gradFill>
                  <a:gsLst>
                    <a:gs pos="96653">
                      <a:srgbClr val="0078D7"/>
                    </a:gs>
                    <a:gs pos="92515">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add-ins</a:t>
            </a:r>
          </a:p>
          <a:p>
            <a:endParaRPr lang="en-US" dirty="0">
              <a:solidFill>
                <a:srgbClr val="FFFFFF">
                  <a:tint val="75000"/>
                </a:srgbClr>
              </a:solidFill>
            </a:endParaRPr>
          </a:p>
        </p:txBody>
      </p:sp>
    </p:spTree>
    <p:extLst>
      <p:ext uri="{BB962C8B-B14F-4D97-AF65-F5344CB8AC3E}">
        <p14:creationId xmlns:p14="http://schemas.microsoft.com/office/powerpoint/2010/main" val="201199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2" name="Text Placeholder 1"/>
          <p:cNvSpPr>
            <a:spLocks noGrp="1"/>
          </p:cNvSpPr>
          <p:nvPr>
            <p:ph type="body" sz="quarter" idx="11"/>
          </p:nvPr>
        </p:nvSpPr>
        <p:spPr>
          <a:xfrm>
            <a:off x="2103438" y="2353883"/>
            <a:ext cx="5938838" cy="738664"/>
          </a:xfrm>
        </p:spPr>
        <p:txBody>
          <a:bodyPr/>
          <a:lstStyle/>
          <a:p>
            <a:r>
              <a:rPr lang="en-US" dirty="0"/>
              <a:t>Developing Word </a:t>
            </a:r>
            <a:r>
              <a:rPr lang="en-US" spc="-102" dirty="0">
                <a:ln w="3175">
                  <a:noFill/>
                </a:ln>
                <a:gradFill>
                  <a:gsLst>
                    <a:gs pos="15063">
                      <a:schemeClr val="tx1"/>
                    </a:gs>
                    <a:gs pos="36000">
                      <a:schemeClr val="tx1"/>
                    </a:gs>
                  </a:gsLst>
                  <a:lin ang="5400000" scaled="0"/>
                </a:gradFill>
                <a:cs typeface="Segoe UI" pitchFamily="34" charset="0"/>
              </a:rPr>
              <a:t>Add-in</a:t>
            </a:r>
            <a:endParaRPr lang="en-US" dirty="0"/>
          </a:p>
        </p:txBody>
      </p:sp>
      <p:sp>
        <p:nvSpPr>
          <p:cNvPr id="3" name="Text Placeholder 2"/>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317405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36" name="Freeform 3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7" name="Text Placeholder 6"/>
          <p:cNvSpPr>
            <a:spLocks noGrp="1"/>
          </p:cNvSpPr>
          <p:nvPr>
            <p:ph type="body" sz="quarter" idx="10"/>
          </p:nvPr>
        </p:nvSpPr>
        <p:spPr>
          <a:xfrm>
            <a:off x="246063" y="2241533"/>
            <a:ext cx="5514975" cy="738664"/>
          </a:xfrm>
        </p:spPr>
        <p:txBody>
          <a:bodyPr/>
          <a:lstStyle/>
          <a:p>
            <a:pPr marL="0" indent="0">
              <a:buNone/>
            </a:pPr>
            <a:r>
              <a:rPr lang="en-US" smtClean="0"/>
              <a:t>Visual Studio experience</a:t>
            </a:r>
            <a:endParaRPr lang="en-US" dirty="0"/>
          </a:p>
        </p:txBody>
      </p:sp>
      <p:grpSp>
        <p:nvGrpSpPr>
          <p:cNvPr id="39" name="Group 38"/>
          <p:cNvGrpSpPr/>
          <p:nvPr/>
        </p:nvGrpSpPr>
        <p:grpSpPr>
          <a:xfrm>
            <a:off x="6702426" y="859978"/>
            <a:ext cx="654243" cy="654243"/>
            <a:chOff x="6675437" y="1279706"/>
            <a:chExt cx="654243" cy="654243"/>
          </a:xfrm>
          <a:noFill/>
        </p:grpSpPr>
        <p:sp>
          <p:nvSpPr>
            <p:cNvPr id="40" name="Oval 39"/>
            <p:cNvSpPr/>
            <p:nvPr/>
          </p:nvSpPr>
          <p:spPr bwMode="auto">
            <a:xfrm>
              <a:off x="6675437" y="1279706"/>
              <a:ext cx="654243" cy="654243"/>
            </a:xfrm>
            <a:prstGeom prst="ellipse">
              <a:avLst/>
            </a:prstGeom>
            <a:grp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TextBox 40"/>
            <p:cNvSpPr txBox="1"/>
            <p:nvPr/>
          </p:nvSpPr>
          <p:spPr>
            <a:xfrm>
              <a:off x="6792404" y="1292895"/>
              <a:ext cx="420308" cy="627864"/>
            </a:xfrm>
            <a:prstGeom prst="rect">
              <a:avLst/>
            </a:prstGeom>
            <a:grpFill/>
          </p:spPr>
          <p:txBody>
            <a:bodyPr wrap="none" lIns="91440" tIns="91440" rIns="91440" bIns="91440" rtlCol="0">
              <a:spAutoFit/>
            </a:bodyPr>
            <a:lstStyle/>
            <a:p>
              <a:pPr>
                <a:lnSpc>
                  <a:spcPct val="90000"/>
                </a:lnSpc>
                <a:spcAft>
                  <a:spcPts val="600"/>
                </a:spcAft>
              </a:pPr>
              <a:r>
                <a:rPr lang="en-US" sz="3200" b="1" dirty="0" smtClean="0">
                  <a:gradFill>
                    <a:gsLst>
                      <a:gs pos="2917">
                        <a:schemeClr val="accent6"/>
                      </a:gs>
                      <a:gs pos="100000">
                        <a:schemeClr val="accent6"/>
                      </a:gs>
                    </a:gsLst>
                    <a:lin ang="5400000" scaled="0"/>
                  </a:gradFill>
                </a:rPr>
                <a:t>1</a:t>
              </a:r>
            </a:p>
          </p:txBody>
        </p:sp>
      </p:grpSp>
      <p:grpSp>
        <p:nvGrpSpPr>
          <p:cNvPr id="42" name="Group 41"/>
          <p:cNvGrpSpPr/>
          <p:nvPr/>
        </p:nvGrpSpPr>
        <p:grpSpPr>
          <a:xfrm>
            <a:off x="6702426" y="2068399"/>
            <a:ext cx="654243" cy="654243"/>
            <a:chOff x="6675437" y="1279706"/>
            <a:chExt cx="654243" cy="654243"/>
          </a:xfrm>
          <a:noFill/>
        </p:grpSpPr>
        <p:sp>
          <p:nvSpPr>
            <p:cNvPr id="43" name="Oval 42"/>
            <p:cNvSpPr/>
            <p:nvPr/>
          </p:nvSpPr>
          <p:spPr bwMode="auto">
            <a:xfrm>
              <a:off x="6675437" y="1279706"/>
              <a:ext cx="654243" cy="654243"/>
            </a:xfrm>
            <a:prstGeom prst="ellipse">
              <a:avLst/>
            </a:prstGeom>
            <a:grp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TextBox 43"/>
            <p:cNvSpPr txBox="1"/>
            <p:nvPr/>
          </p:nvSpPr>
          <p:spPr>
            <a:xfrm>
              <a:off x="6792404" y="1292895"/>
              <a:ext cx="420308" cy="627864"/>
            </a:xfrm>
            <a:prstGeom prst="rect">
              <a:avLst/>
            </a:prstGeom>
            <a:grpFill/>
          </p:spPr>
          <p:txBody>
            <a:bodyPr wrap="none" lIns="91440" tIns="91440" rIns="91440" bIns="91440" rtlCol="0">
              <a:spAutoFit/>
            </a:bodyPr>
            <a:lstStyle/>
            <a:p>
              <a:pPr>
                <a:lnSpc>
                  <a:spcPct val="90000"/>
                </a:lnSpc>
                <a:spcAft>
                  <a:spcPts val="600"/>
                </a:spcAft>
              </a:pPr>
              <a:r>
                <a:rPr lang="en-US" sz="3200" b="1" dirty="0" smtClean="0">
                  <a:gradFill>
                    <a:gsLst>
                      <a:gs pos="2917">
                        <a:schemeClr val="accent6"/>
                      </a:gs>
                      <a:gs pos="100000">
                        <a:schemeClr val="accent6"/>
                      </a:gs>
                    </a:gsLst>
                    <a:lin ang="5400000" scaled="0"/>
                  </a:gradFill>
                </a:rPr>
                <a:t>2</a:t>
              </a:r>
            </a:p>
          </p:txBody>
        </p:sp>
      </p:grpSp>
      <p:grpSp>
        <p:nvGrpSpPr>
          <p:cNvPr id="45" name="Group 44"/>
          <p:cNvGrpSpPr/>
          <p:nvPr/>
        </p:nvGrpSpPr>
        <p:grpSpPr>
          <a:xfrm>
            <a:off x="6702426" y="3223351"/>
            <a:ext cx="654243" cy="654243"/>
            <a:chOff x="6675437" y="1279706"/>
            <a:chExt cx="654243" cy="654243"/>
          </a:xfrm>
          <a:noFill/>
        </p:grpSpPr>
        <p:sp>
          <p:nvSpPr>
            <p:cNvPr id="46" name="Oval 45"/>
            <p:cNvSpPr/>
            <p:nvPr/>
          </p:nvSpPr>
          <p:spPr bwMode="auto">
            <a:xfrm>
              <a:off x="6675437" y="1279706"/>
              <a:ext cx="654243" cy="654243"/>
            </a:xfrm>
            <a:prstGeom prst="ellipse">
              <a:avLst/>
            </a:prstGeom>
            <a:grp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TextBox 46"/>
            <p:cNvSpPr txBox="1"/>
            <p:nvPr/>
          </p:nvSpPr>
          <p:spPr>
            <a:xfrm>
              <a:off x="6792404" y="1292895"/>
              <a:ext cx="420308" cy="627864"/>
            </a:xfrm>
            <a:prstGeom prst="rect">
              <a:avLst/>
            </a:prstGeom>
            <a:grpFill/>
          </p:spPr>
          <p:txBody>
            <a:bodyPr wrap="none" lIns="91440" tIns="91440" rIns="91440" bIns="91440" rtlCol="0">
              <a:spAutoFit/>
            </a:bodyPr>
            <a:lstStyle/>
            <a:p>
              <a:pPr>
                <a:lnSpc>
                  <a:spcPct val="90000"/>
                </a:lnSpc>
                <a:spcAft>
                  <a:spcPts val="600"/>
                </a:spcAft>
              </a:pPr>
              <a:r>
                <a:rPr lang="en-US" sz="3200" b="1" dirty="0" smtClean="0">
                  <a:gradFill>
                    <a:gsLst>
                      <a:gs pos="2917">
                        <a:schemeClr val="accent6"/>
                      </a:gs>
                      <a:gs pos="100000">
                        <a:schemeClr val="accent6"/>
                      </a:gs>
                    </a:gsLst>
                    <a:lin ang="5400000" scaled="0"/>
                  </a:gradFill>
                </a:rPr>
                <a:t>3</a:t>
              </a:r>
            </a:p>
          </p:txBody>
        </p:sp>
      </p:grpSp>
      <p:grpSp>
        <p:nvGrpSpPr>
          <p:cNvPr id="48" name="Group 47"/>
          <p:cNvGrpSpPr/>
          <p:nvPr/>
        </p:nvGrpSpPr>
        <p:grpSpPr>
          <a:xfrm>
            <a:off x="6702426" y="4383932"/>
            <a:ext cx="654243" cy="654243"/>
            <a:chOff x="6675437" y="1279706"/>
            <a:chExt cx="654243" cy="654243"/>
          </a:xfrm>
          <a:noFill/>
        </p:grpSpPr>
        <p:sp>
          <p:nvSpPr>
            <p:cNvPr id="49" name="Oval 48"/>
            <p:cNvSpPr/>
            <p:nvPr/>
          </p:nvSpPr>
          <p:spPr bwMode="auto">
            <a:xfrm>
              <a:off x="6675437" y="1279706"/>
              <a:ext cx="654243" cy="654243"/>
            </a:xfrm>
            <a:prstGeom prst="ellipse">
              <a:avLst/>
            </a:prstGeom>
            <a:grp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TextBox 49"/>
            <p:cNvSpPr txBox="1"/>
            <p:nvPr/>
          </p:nvSpPr>
          <p:spPr>
            <a:xfrm>
              <a:off x="6792404" y="1292895"/>
              <a:ext cx="420308" cy="627864"/>
            </a:xfrm>
            <a:prstGeom prst="rect">
              <a:avLst/>
            </a:prstGeom>
            <a:grpFill/>
          </p:spPr>
          <p:txBody>
            <a:bodyPr wrap="none" lIns="91440" tIns="91440" rIns="91440" bIns="91440" rtlCol="0">
              <a:spAutoFit/>
            </a:bodyPr>
            <a:lstStyle/>
            <a:p>
              <a:pPr>
                <a:lnSpc>
                  <a:spcPct val="90000"/>
                </a:lnSpc>
                <a:spcAft>
                  <a:spcPts val="600"/>
                </a:spcAft>
              </a:pPr>
              <a:r>
                <a:rPr lang="en-US" sz="3200" b="1" dirty="0" smtClean="0">
                  <a:gradFill>
                    <a:gsLst>
                      <a:gs pos="2917">
                        <a:schemeClr val="accent6"/>
                      </a:gs>
                      <a:gs pos="100000">
                        <a:schemeClr val="accent6"/>
                      </a:gs>
                    </a:gsLst>
                    <a:lin ang="5400000" scaled="0"/>
                  </a:gradFill>
                </a:rPr>
                <a:t>4</a:t>
              </a:r>
            </a:p>
          </p:txBody>
        </p:sp>
      </p:grpSp>
      <p:grpSp>
        <p:nvGrpSpPr>
          <p:cNvPr id="51" name="Group 50"/>
          <p:cNvGrpSpPr/>
          <p:nvPr/>
        </p:nvGrpSpPr>
        <p:grpSpPr>
          <a:xfrm>
            <a:off x="6702426" y="5436558"/>
            <a:ext cx="654243" cy="654243"/>
            <a:chOff x="6675437" y="1279706"/>
            <a:chExt cx="654243" cy="654243"/>
          </a:xfrm>
        </p:grpSpPr>
        <p:sp>
          <p:nvSpPr>
            <p:cNvPr id="52" name="Oval 51"/>
            <p:cNvSpPr/>
            <p:nvPr/>
          </p:nvSpPr>
          <p:spPr bwMode="auto">
            <a:xfrm>
              <a:off x="6675437" y="1279706"/>
              <a:ext cx="654243" cy="654243"/>
            </a:xfrm>
            <a:prstGeom prst="ellipse">
              <a:avLst/>
            </a:prstGeom>
            <a:no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TextBox 52"/>
            <p:cNvSpPr txBox="1"/>
            <p:nvPr/>
          </p:nvSpPr>
          <p:spPr>
            <a:xfrm>
              <a:off x="6792404" y="1292895"/>
              <a:ext cx="420308" cy="627864"/>
            </a:xfrm>
            <a:prstGeom prst="rect">
              <a:avLst/>
            </a:prstGeom>
            <a:noFill/>
          </p:spPr>
          <p:txBody>
            <a:bodyPr wrap="none" lIns="91440" tIns="91440" rIns="91440" bIns="91440" rtlCol="0">
              <a:spAutoFit/>
            </a:bodyPr>
            <a:lstStyle/>
            <a:p>
              <a:pPr>
                <a:lnSpc>
                  <a:spcPct val="90000"/>
                </a:lnSpc>
                <a:spcAft>
                  <a:spcPts val="600"/>
                </a:spcAft>
              </a:pPr>
              <a:r>
                <a:rPr lang="en-US" sz="3200" b="1" dirty="0" smtClean="0">
                  <a:gradFill>
                    <a:gsLst>
                      <a:gs pos="2917">
                        <a:schemeClr val="accent6"/>
                      </a:gs>
                      <a:gs pos="100000">
                        <a:schemeClr val="accent6"/>
                      </a:gs>
                    </a:gsLst>
                    <a:lin ang="5400000" scaled="0"/>
                  </a:gradFill>
                </a:rPr>
                <a:t>5</a:t>
              </a:r>
            </a:p>
          </p:txBody>
        </p:sp>
      </p:grpSp>
      <p:sp>
        <p:nvSpPr>
          <p:cNvPr id="54" name="Content Placeholder 4"/>
          <p:cNvSpPr txBox="1">
            <a:spLocks/>
          </p:cNvSpPr>
          <p:nvPr/>
        </p:nvSpPr>
        <p:spPr>
          <a:xfrm>
            <a:off x="7382068" y="783778"/>
            <a:ext cx="4597207" cy="5103823"/>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smtClean="0">
                <a:latin typeface="+mn-lt"/>
              </a:rPr>
              <a:t>Create new </a:t>
            </a:r>
            <a:r>
              <a:rPr lang="en-US" sz="2400" dirty="0">
                <a:latin typeface="+mn-lt"/>
              </a:rPr>
              <a:t>Add-in </a:t>
            </a:r>
            <a:r>
              <a:rPr lang="en-US" sz="2400" dirty="0" smtClean="0">
                <a:latin typeface="+mn-lt"/>
              </a:rPr>
              <a:t>for Office project</a:t>
            </a:r>
          </a:p>
          <a:p>
            <a:pPr marL="0" indent="0">
              <a:spcBef>
                <a:spcPts val="1200"/>
              </a:spcBef>
              <a:buNone/>
            </a:pPr>
            <a:endParaRPr lang="en-US" sz="1600" dirty="0">
              <a:latin typeface="+mn-lt"/>
            </a:endParaRPr>
          </a:p>
          <a:p>
            <a:pPr marL="0" indent="0">
              <a:spcBef>
                <a:spcPts val="1200"/>
              </a:spcBef>
              <a:buNone/>
            </a:pPr>
            <a:r>
              <a:rPr lang="en-US" sz="2400" dirty="0" smtClean="0">
                <a:latin typeface="+mn-lt"/>
              </a:rPr>
              <a:t>Create/design user interface for </a:t>
            </a:r>
            <a:br>
              <a:rPr lang="en-US" sz="2400" dirty="0" smtClean="0">
                <a:latin typeface="+mn-lt"/>
              </a:rPr>
            </a:br>
            <a:r>
              <a:rPr lang="en-US" sz="2400" dirty="0" smtClean="0">
                <a:latin typeface="+mn-lt"/>
              </a:rPr>
              <a:t>Web page</a:t>
            </a:r>
          </a:p>
          <a:p>
            <a:pPr marL="0" indent="0">
              <a:spcBef>
                <a:spcPts val="1200"/>
              </a:spcBef>
              <a:buNone/>
            </a:pPr>
            <a:endParaRPr lang="en-US" sz="1600" dirty="0">
              <a:latin typeface="+mn-lt"/>
            </a:endParaRPr>
          </a:p>
          <a:p>
            <a:pPr marL="0" indent="0">
              <a:spcBef>
                <a:spcPts val="1200"/>
              </a:spcBef>
              <a:buNone/>
            </a:pPr>
            <a:r>
              <a:rPr lang="en-US" sz="2400" dirty="0" smtClean="0">
                <a:latin typeface="+mn-lt"/>
              </a:rPr>
              <a:t>Enhance Web page with CSS and JavaScript</a:t>
            </a:r>
          </a:p>
          <a:p>
            <a:pPr marL="0" indent="0">
              <a:spcBef>
                <a:spcPts val="1200"/>
              </a:spcBef>
              <a:buNone/>
            </a:pPr>
            <a:endParaRPr lang="en-US" sz="1600" dirty="0">
              <a:latin typeface="+mn-lt"/>
            </a:endParaRPr>
          </a:p>
          <a:p>
            <a:pPr marL="0" indent="0">
              <a:spcBef>
                <a:spcPts val="1200"/>
              </a:spcBef>
              <a:buNone/>
            </a:pPr>
            <a:r>
              <a:rPr lang="en-US" sz="2400" dirty="0" smtClean="0">
                <a:latin typeface="+mn-lt"/>
              </a:rPr>
              <a:t>Set project properties in manifest</a:t>
            </a:r>
          </a:p>
          <a:p>
            <a:pPr marL="0" indent="0">
              <a:spcBef>
                <a:spcPts val="1200"/>
              </a:spcBef>
              <a:buNone/>
            </a:pPr>
            <a:endParaRPr lang="en-US" sz="1600" dirty="0">
              <a:latin typeface="+mn-lt"/>
            </a:endParaRPr>
          </a:p>
          <a:p>
            <a:pPr marL="0" indent="0">
              <a:spcBef>
                <a:spcPts val="1200"/>
              </a:spcBef>
              <a:buNone/>
            </a:pPr>
            <a:r>
              <a:rPr lang="en-US" sz="2400" dirty="0" smtClean="0">
                <a:latin typeface="+mn-lt"/>
              </a:rPr>
              <a:t>Run!</a:t>
            </a:r>
            <a:endParaRPr lang="en-US" sz="2400" dirty="0">
              <a:latin typeface="+mn-lt"/>
            </a:endParaRPr>
          </a:p>
        </p:txBody>
      </p:sp>
      <p:sp>
        <p:nvSpPr>
          <p:cNvPr id="9" name="Footer Placeholder 8"/>
          <p:cNvSpPr>
            <a:spLocks noGrp="1"/>
          </p:cNvSpPr>
          <p:nvPr>
            <p:ph type="ftr" sz="quarter" idx="12"/>
          </p:nvPr>
        </p:nvSpPr>
        <p:spPr/>
        <p:txBody>
          <a:bodyPr/>
          <a:lstStyle/>
          <a:p>
            <a:pPr>
              <a:defRPr/>
            </a:pPr>
            <a:r>
              <a:rPr lang="en-US" sz="1400" smtClean="0">
                <a:gradFill>
                  <a:gsLst>
                    <a:gs pos="6695">
                      <a:schemeClr val="accent6"/>
                    </a:gs>
                    <a:gs pos="15063">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smtClean="0">
                <a:gradFill>
                  <a:gsLst>
                    <a:gs pos="8367">
                      <a:srgbClr val="000000"/>
                    </a:gs>
                    <a:gs pos="31000">
                      <a:srgbClr val="000000"/>
                    </a:gs>
                  </a:gsLst>
                  <a:lin ang="5400000" scaled="0"/>
                </a:gradFill>
              </a:rPr>
              <a:t> Developing Word add-ins</a:t>
            </a:r>
          </a:p>
          <a:p>
            <a:endParaRPr lang="en-US" dirty="0">
              <a:solidFill>
                <a:srgbClr val="FFFFFF">
                  <a:tint val="75000"/>
                </a:srgbClr>
              </a:solidFill>
            </a:endParaRPr>
          </a:p>
        </p:txBody>
      </p:sp>
    </p:spTree>
    <p:extLst>
      <p:ext uri="{BB962C8B-B14F-4D97-AF65-F5344CB8AC3E}">
        <p14:creationId xmlns:p14="http://schemas.microsoft.com/office/powerpoint/2010/main" val="396277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2" presetClass="entr" presetSubtype="2" decel="100000" fill="hold" grpId="0" nodeType="withEffect">
                                  <p:stCondLst>
                                    <p:cond delay="200"/>
                                  </p:stCondLst>
                                  <p:childTnLst>
                                    <p:set>
                                      <p:cBhvr>
                                        <p:cTn id="9" dur="1" fill="hold">
                                          <p:stCondLst>
                                            <p:cond delay="0"/>
                                          </p:stCondLst>
                                        </p:cTn>
                                        <p:tgtEl>
                                          <p:spTgt spid="54">
                                            <p:txEl>
                                              <p:pRg st="0" end="0"/>
                                            </p:txEl>
                                          </p:spTgt>
                                        </p:tgtEl>
                                        <p:attrNameLst>
                                          <p:attrName>style.visibility</p:attrName>
                                        </p:attrNameLst>
                                      </p:cBhvr>
                                      <p:to>
                                        <p:strVal val="visible"/>
                                      </p:to>
                                    </p:set>
                                    <p:anim calcmode="lin" valueType="num">
                                      <p:cBhvr additive="base">
                                        <p:cTn id="10"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200"/>
                                        <p:tgtEl>
                                          <p:spTgt spid="42"/>
                                        </p:tgtEl>
                                      </p:cBhvr>
                                    </p:animEffect>
                                  </p:childTnLst>
                                </p:cTn>
                              </p:par>
                              <p:par>
                                <p:cTn id="17" presetID="2" presetClass="entr" presetSubtype="2" decel="100000" fill="hold" grpId="0" nodeType="withEffect">
                                  <p:stCondLst>
                                    <p:cond delay="200"/>
                                  </p:stCondLst>
                                  <p:childTnLst>
                                    <p:set>
                                      <p:cBhvr>
                                        <p:cTn id="18" dur="1" fill="hold">
                                          <p:stCondLst>
                                            <p:cond delay="0"/>
                                          </p:stCondLst>
                                        </p:cTn>
                                        <p:tgtEl>
                                          <p:spTgt spid="54">
                                            <p:txEl>
                                              <p:pRg st="2" end="2"/>
                                            </p:txEl>
                                          </p:spTgt>
                                        </p:tgtEl>
                                        <p:attrNameLst>
                                          <p:attrName>style.visibility</p:attrName>
                                        </p:attrNameLst>
                                      </p:cBhvr>
                                      <p:to>
                                        <p:strVal val="visible"/>
                                      </p:to>
                                    </p:set>
                                    <p:anim calcmode="lin" valueType="num">
                                      <p:cBhvr additive="base">
                                        <p:cTn id="19" dur="500" fill="hold"/>
                                        <p:tgtEl>
                                          <p:spTgt spid="5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200"/>
                                        <p:tgtEl>
                                          <p:spTgt spid="45"/>
                                        </p:tgtEl>
                                      </p:cBhvr>
                                    </p:animEffect>
                                  </p:childTnLst>
                                </p:cTn>
                              </p:par>
                              <p:par>
                                <p:cTn id="26" presetID="2" presetClass="entr" presetSubtype="2" decel="100000" fill="hold" grpId="0" nodeType="withEffect">
                                  <p:stCondLst>
                                    <p:cond delay="200"/>
                                  </p:stCondLst>
                                  <p:childTnLst>
                                    <p:set>
                                      <p:cBhvr>
                                        <p:cTn id="27" dur="1" fill="hold">
                                          <p:stCondLst>
                                            <p:cond delay="0"/>
                                          </p:stCondLst>
                                        </p:cTn>
                                        <p:tgtEl>
                                          <p:spTgt spid="54">
                                            <p:txEl>
                                              <p:pRg st="4" end="4"/>
                                            </p:txEl>
                                          </p:spTgt>
                                        </p:tgtEl>
                                        <p:attrNameLst>
                                          <p:attrName>style.visibility</p:attrName>
                                        </p:attrNameLst>
                                      </p:cBhvr>
                                      <p:to>
                                        <p:strVal val="visible"/>
                                      </p:to>
                                    </p:set>
                                    <p:anim calcmode="lin" valueType="num">
                                      <p:cBhvr additive="base">
                                        <p:cTn id="28" dur="500" fill="hold"/>
                                        <p:tgtEl>
                                          <p:spTgt spid="54">
                                            <p:txEl>
                                              <p:pRg st="4" end="4"/>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200"/>
                                        <p:tgtEl>
                                          <p:spTgt spid="48"/>
                                        </p:tgtEl>
                                      </p:cBhvr>
                                    </p:animEffect>
                                  </p:childTnLst>
                                </p:cTn>
                              </p:par>
                              <p:par>
                                <p:cTn id="35" presetID="2" presetClass="entr" presetSubtype="2" decel="100000" fill="hold" grpId="0" nodeType="withEffect">
                                  <p:stCondLst>
                                    <p:cond delay="200"/>
                                  </p:stCondLst>
                                  <p:childTnLst>
                                    <p:set>
                                      <p:cBhvr>
                                        <p:cTn id="36" dur="1" fill="hold">
                                          <p:stCondLst>
                                            <p:cond delay="0"/>
                                          </p:stCondLst>
                                        </p:cTn>
                                        <p:tgtEl>
                                          <p:spTgt spid="54">
                                            <p:txEl>
                                              <p:pRg st="6" end="6"/>
                                            </p:txEl>
                                          </p:spTgt>
                                        </p:tgtEl>
                                        <p:attrNameLst>
                                          <p:attrName>style.visibility</p:attrName>
                                        </p:attrNameLst>
                                      </p:cBhvr>
                                      <p:to>
                                        <p:strVal val="visible"/>
                                      </p:to>
                                    </p:set>
                                    <p:anim calcmode="lin" valueType="num">
                                      <p:cBhvr additive="base">
                                        <p:cTn id="37" dur="500" fill="hold"/>
                                        <p:tgtEl>
                                          <p:spTgt spid="54">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200"/>
                                        <p:tgtEl>
                                          <p:spTgt spid="51"/>
                                        </p:tgtEl>
                                      </p:cBhvr>
                                    </p:animEffect>
                                  </p:childTnLst>
                                </p:cTn>
                              </p:par>
                              <p:par>
                                <p:cTn id="44" presetID="2" presetClass="entr" presetSubtype="2" decel="100000" fill="hold" grpId="0" nodeType="withEffect">
                                  <p:stCondLst>
                                    <p:cond delay="200"/>
                                  </p:stCondLst>
                                  <p:childTnLst>
                                    <p:set>
                                      <p:cBhvr>
                                        <p:cTn id="45" dur="1" fill="hold">
                                          <p:stCondLst>
                                            <p:cond delay="0"/>
                                          </p:stCondLst>
                                        </p:cTn>
                                        <p:tgtEl>
                                          <p:spTgt spid="54">
                                            <p:txEl>
                                              <p:pRg st="8" end="8"/>
                                            </p:txEl>
                                          </p:spTgt>
                                        </p:tgtEl>
                                        <p:attrNameLst>
                                          <p:attrName>style.visibility</p:attrName>
                                        </p:attrNameLst>
                                      </p:cBhvr>
                                      <p:to>
                                        <p:strVal val="visible"/>
                                      </p:to>
                                    </p:set>
                                    <p:anim calcmode="lin" valueType="num">
                                      <p:cBhvr additive="base">
                                        <p:cTn id="46" dur="500" fill="hold"/>
                                        <p:tgtEl>
                                          <p:spTgt spid="54">
                                            <p:txEl>
                                              <p:pRg st="8" end="8"/>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5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Office </a:t>
            </a:r>
            <a:r>
              <a:rPr lang="en-US" dirty="0">
                <a:gradFill>
                  <a:gsLst>
                    <a:gs pos="15063">
                      <a:schemeClr val="tx1"/>
                    </a:gs>
                    <a:gs pos="36000">
                      <a:schemeClr val="tx1"/>
                    </a:gs>
                  </a:gsLst>
                  <a:lin ang="5400000" scaled="0"/>
                </a:gradFill>
              </a:rPr>
              <a:t>Add-in</a:t>
            </a:r>
            <a:endParaRPr lang="en-US" dirty="0"/>
          </a:p>
        </p:txBody>
      </p:sp>
      <p:sp>
        <p:nvSpPr>
          <p:cNvPr id="3" name="Text Placeholder 3"/>
          <p:cNvSpPr txBox="1">
            <a:spLocks/>
          </p:cNvSpPr>
          <p:nvPr/>
        </p:nvSpPr>
        <p:spPr>
          <a:xfrm>
            <a:off x="274638" y="1212850"/>
            <a:ext cx="11612562" cy="177279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Create project based on </a:t>
            </a:r>
            <a:r>
              <a:rPr lang="en-US" sz="3200" dirty="0"/>
              <a:t>Add-in </a:t>
            </a:r>
            <a:r>
              <a:rPr lang="en-US" sz="3200" dirty="0"/>
              <a:t>for Office project template</a:t>
            </a:r>
          </a:p>
          <a:p>
            <a:pPr marL="292100" indent="-292100"/>
            <a:r>
              <a:rPr lang="en-US" sz="2400" dirty="0">
                <a:latin typeface="+mn-lt"/>
              </a:rPr>
              <a:t>Dialogs appear and </a:t>
            </a:r>
            <a:r>
              <a:rPr lang="en-US" sz="2400" dirty="0" smtClean="0">
                <a:latin typeface="+mn-lt"/>
              </a:rPr>
              <a:t>prompt </a:t>
            </a:r>
            <a:r>
              <a:rPr lang="en-US" sz="2400" dirty="0">
                <a:latin typeface="+mn-lt"/>
              </a:rPr>
              <a:t>you for specifics about the </a:t>
            </a:r>
            <a:r>
              <a:rPr lang="en-US" sz="2400" dirty="0">
                <a:latin typeface="+mn-lt"/>
              </a:rPr>
              <a:t>Add-in</a:t>
            </a:r>
            <a:endParaRPr lang="en-US" sz="2400" dirty="0">
              <a:latin typeface="+mn-lt"/>
            </a:endParaRPr>
          </a:p>
          <a:p>
            <a:pPr marL="292100" indent="-292100"/>
            <a:r>
              <a:rPr lang="en-US" sz="2400" dirty="0">
                <a:latin typeface="+mn-lt"/>
              </a:rPr>
              <a:t>You must choose (1) the </a:t>
            </a:r>
            <a:r>
              <a:rPr lang="en-US" sz="2400" dirty="0">
                <a:latin typeface="+mn-lt"/>
              </a:rPr>
              <a:t>Add-in </a:t>
            </a:r>
            <a:r>
              <a:rPr lang="en-US" sz="2400" dirty="0">
                <a:latin typeface="+mn-lt"/>
              </a:rPr>
              <a:t>shape and (2) which Office application are to </a:t>
            </a:r>
            <a:r>
              <a:rPr lang="en-US" sz="2400" dirty="0" smtClean="0">
                <a:latin typeface="+mn-lt"/>
              </a:rPr>
              <a:t/>
            </a:r>
            <a:br>
              <a:rPr lang="en-US" sz="2400" dirty="0" smtClean="0">
                <a:latin typeface="+mn-lt"/>
              </a:rPr>
            </a:br>
            <a:r>
              <a:rPr lang="en-US" sz="2400" dirty="0" smtClean="0">
                <a:latin typeface="+mn-lt"/>
              </a:rPr>
              <a:t>be supported</a:t>
            </a:r>
            <a:endParaRPr lang="en-US" sz="2400" dirty="0">
              <a:latin typeface="+mn-lt"/>
            </a:endParaRPr>
          </a:p>
        </p:txBody>
      </p:sp>
      <p:sp>
        <p:nvSpPr>
          <p:cNvPr id="5" name="Footer Placeholder 4"/>
          <p:cNvSpPr>
            <a:spLocks noGrp="1"/>
          </p:cNvSpPr>
          <p:nvPr>
            <p:ph type="ftr" sz="quarter" idx="10"/>
          </p:nvPr>
        </p:nvSpPr>
        <p:spPr>
          <a:xfrm>
            <a:off x="7964488" y="308524"/>
            <a:ext cx="4197350" cy="371475"/>
          </a:xfrm>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t>
            </a:r>
            <a:r>
              <a:rPr lang="en-US" sz="1400" dirty="0" smtClean="0">
                <a:gradFill>
                  <a:gsLst>
                    <a:gs pos="8367">
                      <a:srgbClr val="000000"/>
                    </a:gs>
                    <a:gs pos="31000">
                      <a:srgbClr val="000000"/>
                    </a:gs>
                  </a:gsLst>
                  <a:lin ang="5400000" scaled="0"/>
                </a:gradFill>
              </a:rPr>
              <a:t>add-ins</a:t>
            </a:r>
          </a:p>
          <a:p>
            <a:pPr lvl="0">
              <a:defRPr/>
            </a:pPr>
            <a:endParaRPr lang="en-US" sz="1400" dirty="0">
              <a:gradFill>
                <a:gsLst>
                  <a:gs pos="8367">
                    <a:srgbClr val="000000"/>
                  </a:gs>
                  <a:gs pos="31000">
                    <a:srgbClr val="000000"/>
                  </a:gs>
                </a:gsLst>
                <a:lin ang="5400000" scaled="0"/>
              </a:gradFill>
            </a:endParaRPr>
          </a:p>
        </p:txBody>
      </p:sp>
      <p:pic>
        <p:nvPicPr>
          <p:cNvPr id="8" name="Picture 7"/>
          <p:cNvPicPr>
            <a:picLocks noChangeAspect="1"/>
          </p:cNvPicPr>
          <p:nvPr/>
        </p:nvPicPr>
        <p:blipFill>
          <a:blip r:embed="rId3"/>
          <a:stretch>
            <a:fillRect/>
          </a:stretch>
        </p:blipFill>
        <p:spPr>
          <a:xfrm>
            <a:off x="274638" y="3437003"/>
            <a:ext cx="3960495" cy="2736723"/>
          </a:xfrm>
          <a:prstGeom prst="rect">
            <a:avLst/>
          </a:prstGeom>
        </p:spPr>
      </p:pic>
      <p:pic>
        <p:nvPicPr>
          <p:cNvPr id="9" name="Picture 8"/>
          <p:cNvPicPr>
            <a:picLocks noChangeAspect="1"/>
          </p:cNvPicPr>
          <p:nvPr/>
        </p:nvPicPr>
        <p:blipFill>
          <a:blip r:embed="rId4"/>
          <a:stretch>
            <a:fillRect/>
          </a:stretch>
        </p:blipFill>
        <p:spPr>
          <a:xfrm>
            <a:off x="4429693" y="3431955"/>
            <a:ext cx="3729895" cy="2741771"/>
          </a:xfrm>
          <a:prstGeom prst="rect">
            <a:avLst/>
          </a:prstGeom>
        </p:spPr>
      </p:pic>
      <p:pic>
        <p:nvPicPr>
          <p:cNvPr id="10" name="Picture 9"/>
          <p:cNvPicPr>
            <a:picLocks noChangeAspect="1"/>
          </p:cNvPicPr>
          <p:nvPr/>
        </p:nvPicPr>
        <p:blipFill>
          <a:blip r:embed="rId5"/>
          <a:stretch>
            <a:fillRect/>
          </a:stretch>
        </p:blipFill>
        <p:spPr>
          <a:xfrm>
            <a:off x="8288181" y="3415667"/>
            <a:ext cx="3729895" cy="2758059"/>
          </a:xfrm>
          <a:prstGeom prst="rect">
            <a:avLst/>
          </a:prstGeom>
        </p:spPr>
      </p:pic>
    </p:spTree>
    <p:extLst>
      <p:ext uri="{BB962C8B-B14F-4D97-AF65-F5344CB8AC3E}">
        <p14:creationId xmlns:p14="http://schemas.microsoft.com/office/powerpoint/2010/main" val="345839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9" name="Title 1"/>
          <p:cNvSpPr txBox="1">
            <a:spLocks/>
          </p:cNvSpPr>
          <p:nvPr/>
        </p:nvSpPr>
        <p:spPr>
          <a:xfrm>
            <a:off x="274639" y="409441"/>
            <a:ext cx="5486399"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5858">
                      <a:schemeClr val="tx1"/>
                    </a:gs>
                    <a:gs pos="27000">
                      <a:schemeClr val="tx1"/>
                    </a:gs>
                  </a:gsLst>
                  <a:lin ang="5400000" scaled="0"/>
                </a:gradFill>
              </a:rPr>
              <a:t>Office </a:t>
            </a:r>
            <a:r>
              <a:rPr lang="en-US" dirty="0">
                <a:gradFill>
                  <a:gsLst>
                    <a:gs pos="15063">
                      <a:schemeClr val="tx1"/>
                    </a:gs>
                    <a:gs pos="36000">
                      <a:schemeClr val="tx1"/>
                    </a:gs>
                  </a:gsLst>
                  <a:lin ang="5400000" scaled="0"/>
                </a:gradFill>
              </a:rPr>
              <a:t>Add-in</a:t>
            </a:r>
            <a:r>
              <a:rPr lang="en-US" dirty="0" smtClean="0">
                <a:gradFill>
                  <a:gsLst>
                    <a:gs pos="5858">
                      <a:schemeClr val="tx1"/>
                    </a:gs>
                    <a:gs pos="27000">
                      <a:schemeClr val="tx1"/>
                    </a:gs>
                  </a:gsLst>
                  <a:lin ang="5400000" scaled="0"/>
                </a:gradFill>
              </a:rPr>
              <a:t> </a:t>
            </a:r>
            <a:r>
              <a:rPr lang="en-US" dirty="0" smtClean="0">
                <a:gradFill>
                  <a:gsLst>
                    <a:gs pos="5858">
                      <a:schemeClr val="tx1"/>
                    </a:gs>
                    <a:gs pos="27000">
                      <a:schemeClr val="tx1"/>
                    </a:gs>
                  </a:gsLst>
                  <a:lin ang="5400000" scaled="0"/>
                </a:gradFill>
              </a:rPr>
              <a:t/>
            </a:r>
            <a:br>
              <a:rPr lang="en-US" dirty="0" smtClean="0">
                <a:gradFill>
                  <a:gsLst>
                    <a:gs pos="5858">
                      <a:schemeClr val="tx1"/>
                    </a:gs>
                    <a:gs pos="27000">
                      <a:schemeClr val="tx1"/>
                    </a:gs>
                  </a:gsLst>
                  <a:lin ang="5400000" scaled="0"/>
                </a:gradFill>
              </a:rPr>
            </a:br>
            <a:r>
              <a:rPr lang="en-US" dirty="0" smtClean="0">
                <a:gradFill>
                  <a:gsLst>
                    <a:gs pos="5858">
                      <a:schemeClr val="tx1"/>
                    </a:gs>
                    <a:gs pos="27000">
                      <a:schemeClr val="tx1"/>
                    </a:gs>
                  </a:gsLst>
                  <a:lin ang="5400000" scaled="0"/>
                </a:gradFill>
              </a:rPr>
              <a:t>project structure</a:t>
            </a:r>
            <a:endParaRPr lang="en-US" dirty="0">
              <a:gradFill>
                <a:gsLst>
                  <a:gs pos="5858">
                    <a:schemeClr val="tx1"/>
                  </a:gs>
                  <a:gs pos="27000">
                    <a:schemeClr val="tx1"/>
                  </a:gs>
                </a:gsLst>
                <a:lin ang="5400000" scaled="0"/>
              </a:gradFill>
            </a:endParaRPr>
          </a:p>
        </p:txBody>
      </p:sp>
      <p:sp>
        <p:nvSpPr>
          <p:cNvPr id="22" name="Text Placeholder 3"/>
          <p:cNvSpPr txBox="1">
            <a:spLocks/>
          </p:cNvSpPr>
          <p:nvPr/>
        </p:nvSpPr>
        <p:spPr>
          <a:xfrm>
            <a:off x="274638" y="2021393"/>
            <a:ext cx="5486400" cy="39364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800" dirty="0">
                <a:gradFill>
                  <a:gsLst>
                    <a:gs pos="5858">
                      <a:schemeClr val="tx1"/>
                    </a:gs>
                    <a:gs pos="27000">
                      <a:schemeClr val="tx1"/>
                    </a:gs>
                  </a:gsLst>
                  <a:lin ang="5400000" scaled="0"/>
                </a:gradFill>
              </a:rPr>
              <a:t>Office </a:t>
            </a:r>
            <a:r>
              <a:rPr lang="en-US" sz="2800" dirty="0">
                <a:gradFill>
                  <a:gsLst>
                    <a:gs pos="5858">
                      <a:schemeClr val="tx1"/>
                    </a:gs>
                    <a:gs pos="27000">
                      <a:schemeClr val="tx1"/>
                    </a:gs>
                  </a:gsLst>
                  <a:lin ang="5400000" scaled="0"/>
                </a:gradFill>
              </a:rPr>
              <a:t>Add-in </a:t>
            </a:r>
            <a:r>
              <a:rPr lang="en-US" sz="2800" dirty="0">
                <a:gradFill>
                  <a:gsLst>
                    <a:gs pos="5858">
                      <a:schemeClr val="tx1"/>
                    </a:gs>
                    <a:gs pos="27000">
                      <a:schemeClr val="tx1"/>
                    </a:gs>
                  </a:gsLst>
                  <a:lin ang="5400000" scaled="0"/>
                </a:gradFill>
              </a:rPr>
              <a:t>solution has </a:t>
            </a:r>
            <a:r>
              <a:rPr lang="en-US" sz="2800" dirty="0" smtClean="0">
                <a:gradFill>
                  <a:gsLst>
                    <a:gs pos="5858">
                      <a:schemeClr val="tx1"/>
                    </a:gs>
                    <a:gs pos="27000">
                      <a:schemeClr val="tx1"/>
                    </a:gs>
                  </a:gsLst>
                  <a:lin ang="5400000" scaled="0"/>
                </a:gradFill>
              </a:rPr>
              <a:t/>
            </a:r>
            <a:br>
              <a:rPr lang="en-US" sz="2800" dirty="0" smtClean="0">
                <a:gradFill>
                  <a:gsLst>
                    <a:gs pos="5858">
                      <a:schemeClr val="tx1"/>
                    </a:gs>
                    <a:gs pos="27000">
                      <a:schemeClr val="tx1"/>
                    </a:gs>
                  </a:gsLst>
                  <a:lin ang="5400000" scaled="0"/>
                </a:gradFill>
              </a:rPr>
            </a:br>
            <a:r>
              <a:rPr lang="en-US" sz="2800" dirty="0" smtClean="0">
                <a:gradFill>
                  <a:gsLst>
                    <a:gs pos="5858">
                      <a:schemeClr val="tx1"/>
                    </a:gs>
                    <a:gs pos="27000">
                      <a:schemeClr val="tx1"/>
                    </a:gs>
                  </a:gsLst>
                  <a:lin ang="5400000" scaled="0"/>
                </a:gradFill>
              </a:rPr>
              <a:t>two </a:t>
            </a:r>
            <a:r>
              <a:rPr lang="en-US" sz="2800" dirty="0">
                <a:gradFill>
                  <a:gsLst>
                    <a:gs pos="5858">
                      <a:schemeClr val="tx1"/>
                    </a:gs>
                    <a:gs pos="27000">
                      <a:schemeClr val="tx1"/>
                    </a:gs>
                  </a:gsLst>
                  <a:lin ang="5400000" scaled="0"/>
                </a:gradFill>
              </a:rPr>
              <a:t>projects</a:t>
            </a:r>
          </a:p>
          <a:p>
            <a:pPr marL="285750" indent="-285750">
              <a:spcBef>
                <a:spcPts val="600"/>
              </a:spcBef>
              <a:buSzTx/>
            </a:pPr>
            <a:r>
              <a:rPr lang="en-US" sz="2000" dirty="0">
                <a:gradFill>
                  <a:gsLst>
                    <a:gs pos="5858">
                      <a:schemeClr val="tx1"/>
                    </a:gs>
                    <a:gs pos="27000">
                      <a:schemeClr val="tx1"/>
                    </a:gs>
                  </a:gsLst>
                  <a:lin ang="5400000" scaled="0"/>
                </a:gradFill>
                <a:latin typeface="+mn-lt"/>
              </a:rPr>
              <a:t>Top project contains </a:t>
            </a:r>
            <a:r>
              <a:rPr lang="en-US" sz="2000" dirty="0">
                <a:gradFill>
                  <a:gsLst>
                    <a:gs pos="5858">
                      <a:schemeClr val="tx1"/>
                    </a:gs>
                    <a:gs pos="27000">
                      <a:schemeClr val="tx1"/>
                    </a:gs>
                  </a:gsLst>
                  <a:lin ang="5400000" scaled="0"/>
                </a:gradFill>
                <a:latin typeface="+mn-lt"/>
              </a:rPr>
              <a:t>Add-in </a:t>
            </a:r>
            <a:r>
              <a:rPr lang="en-US" sz="2000" dirty="0">
                <a:gradFill>
                  <a:gsLst>
                    <a:gs pos="5858">
                      <a:schemeClr val="tx1"/>
                    </a:gs>
                    <a:gs pos="27000">
                      <a:schemeClr val="tx1"/>
                    </a:gs>
                  </a:gsLst>
                  <a:lin ang="5400000" scaled="0"/>
                </a:gradFill>
                <a:latin typeface="+mn-lt"/>
              </a:rPr>
              <a:t>manifest</a:t>
            </a:r>
          </a:p>
          <a:p>
            <a:pPr marL="285750" indent="-285750">
              <a:spcBef>
                <a:spcPts val="600"/>
              </a:spcBef>
              <a:buSzTx/>
            </a:pPr>
            <a:r>
              <a:rPr lang="en-US" sz="2000" dirty="0">
                <a:gradFill>
                  <a:gsLst>
                    <a:gs pos="5858">
                      <a:schemeClr val="tx1"/>
                    </a:gs>
                    <a:gs pos="27000">
                      <a:schemeClr val="tx1"/>
                    </a:gs>
                  </a:gsLst>
                  <a:lin ang="5400000" scaled="0"/>
                </a:gradFill>
                <a:latin typeface="+mn-lt"/>
              </a:rPr>
              <a:t>Bottom project for remote </a:t>
            </a:r>
            <a:r>
              <a:rPr lang="en-US" sz="2000" dirty="0" smtClean="0">
                <a:gradFill>
                  <a:gsLst>
                    <a:gs pos="5858">
                      <a:schemeClr val="tx1"/>
                    </a:gs>
                    <a:gs pos="27000">
                      <a:schemeClr val="tx1"/>
                    </a:gs>
                  </a:gsLst>
                  <a:lin ang="5400000" scaled="0"/>
                </a:gradFill>
                <a:latin typeface="+mn-lt"/>
              </a:rPr>
              <a:t>Web</a:t>
            </a:r>
            <a:endParaRPr lang="en-US" sz="2000" dirty="0">
              <a:gradFill>
                <a:gsLst>
                  <a:gs pos="5858">
                    <a:schemeClr val="tx1"/>
                  </a:gs>
                  <a:gs pos="27000">
                    <a:schemeClr val="tx1"/>
                  </a:gs>
                </a:gsLst>
                <a:lin ang="5400000" scaled="0"/>
              </a:gradFill>
              <a:latin typeface="+mn-lt"/>
            </a:endParaRPr>
          </a:p>
          <a:p>
            <a:pPr marL="0" lvl="0" indent="0">
              <a:spcBef>
                <a:spcPts val="1800"/>
              </a:spcBef>
              <a:buSzTx/>
              <a:buNone/>
            </a:pPr>
            <a:r>
              <a:rPr lang="en-US" sz="2800" dirty="0">
                <a:gradFill>
                  <a:gsLst>
                    <a:gs pos="5858">
                      <a:schemeClr val="tx1"/>
                    </a:gs>
                    <a:gs pos="27000">
                      <a:schemeClr val="tx1"/>
                    </a:gs>
                  </a:gsLst>
                  <a:lin ang="5400000" scaled="0"/>
                </a:gradFill>
              </a:rPr>
              <a:t>Remote Web </a:t>
            </a:r>
            <a:r>
              <a:rPr lang="en-US" sz="2800" dirty="0" smtClean="0">
                <a:gradFill>
                  <a:gsLst>
                    <a:gs pos="5858">
                      <a:schemeClr val="tx1"/>
                    </a:gs>
                    <a:gs pos="27000">
                      <a:schemeClr val="tx1"/>
                    </a:gs>
                  </a:gsLst>
                  <a:lin ang="5400000" scaled="0"/>
                </a:gradFill>
              </a:rPr>
              <a:t>project </a:t>
            </a:r>
            <a:r>
              <a:rPr lang="en-US" sz="2800" dirty="0">
                <a:gradFill>
                  <a:gsLst>
                    <a:gs pos="5858">
                      <a:schemeClr val="tx1"/>
                    </a:gs>
                    <a:gs pos="27000">
                      <a:schemeClr val="tx1"/>
                    </a:gs>
                  </a:gsLst>
                  <a:lin ang="5400000" scaled="0"/>
                </a:gradFill>
              </a:rPr>
              <a:t>is </a:t>
            </a:r>
            <a:br>
              <a:rPr lang="en-US" sz="2800" dirty="0">
                <a:gradFill>
                  <a:gsLst>
                    <a:gs pos="5858">
                      <a:schemeClr val="tx1"/>
                    </a:gs>
                    <a:gs pos="27000">
                      <a:schemeClr val="tx1"/>
                    </a:gs>
                  </a:gsLst>
                  <a:lin ang="5400000" scaled="0"/>
                </a:gradFill>
              </a:rPr>
            </a:br>
            <a:r>
              <a:rPr lang="en-US" sz="2800" dirty="0" smtClean="0">
                <a:gradFill>
                  <a:gsLst>
                    <a:gs pos="5858">
                      <a:schemeClr val="tx1"/>
                    </a:gs>
                    <a:gs pos="27000">
                      <a:schemeClr val="tx1"/>
                    </a:gs>
                  </a:gsLst>
                  <a:lin ang="5400000" scaled="0"/>
                </a:gradFill>
              </a:rPr>
              <a:t>ASP.NET website</a:t>
            </a:r>
            <a:endParaRPr lang="en-US" sz="2800" dirty="0">
              <a:gradFill>
                <a:gsLst>
                  <a:gs pos="5858">
                    <a:schemeClr val="tx1"/>
                  </a:gs>
                  <a:gs pos="27000">
                    <a:schemeClr val="tx1"/>
                  </a:gs>
                </a:gsLst>
                <a:lin ang="5400000" scaled="0"/>
              </a:gradFill>
            </a:endParaRPr>
          </a:p>
          <a:p>
            <a:pPr marL="285750" indent="-285750">
              <a:spcBef>
                <a:spcPts val="600"/>
              </a:spcBef>
              <a:buSzTx/>
            </a:pPr>
            <a:r>
              <a:rPr lang="en-US" sz="2000" dirty="0">
                <a:gradFill>
                  <a:gsLst>
                    <a:gs pos="5858">
                      <a:schemeClr val="tx1"/>
                    </a:gs>
                    <a:gs pos="27000">
                      <a:schemeClr val="tx1"/>
                    </a:gs>
                  </a:gsLst>
                  <a:lin ang="5400000" scaled="0"/>
                </a:gradFill>
                <a:latin typeface="+mn-lt"/>
              </a:rPr>
              <a:t>Contains HTML, </a:t>
            </a:r>
            <a:r>
              <a:rPr lang="en-US" sz="2000" dirty="0" smtClean="0">
                <a:gradFill>
                  <a:gsLst>
                    <a:gs pos="5858">
                      <a:schemeClr val="tx1"/>
                    </a:gs>
                    <a:gs pos="27000">
                      <a:schemeClr val="tx1"/>
                    </a:gs>
                  </a:gsLst>
                  <a:lin ang="5400000" scaled="0"/>
                </a:gradFill>
                <a:latin typeface="+mn-lt"/>
              </a:rPr>
              <a:t>CSS, </a:t>
            </a:r>
            <a:r>
              <a:rPr lang="en-US" sz="2000" dirty="0">
                <a:gradFill>
                  <a:gsLst>
                    <a:gs pos="5858">
                      <a:schemeClr val="tx1"/>
                    </a:gs>
                    <a:gs pos="27000">
                      <a:schemeClr val="tx1"/>
                    </a:gs>
                  </a:gsLst>
                  <a:lin ang="5400000" scaled="0"/>
                </a:gradFill>
                <a:latin typeface="+mn-lt"/>
              </a:rPr>
              <a:t>and JavaScript </a:t>
            </a:r>
            <a:r>
              <a:rPr lang="en-US" sz="2000" dirty="0" smtClean="0">
                <a:gradFill>
                  <a:gsLst>
                    <a:gs pos="5858">
                      <a:schemeClr val="tx1"/>
                    </a:gs>
                    <a:gs pos="27000">
                      <a:schemeClr val="tx1"/>
                    </a:gs>
                  </a:gsLst>
                  <a:lin ang="5400000" scaled="0"/>
                </a:gradFill>
                <a:latin typeface="+mn-lt"/>
              </a:rPr>
              <a:t/>
            </a:r>
            <a:br>
              <a:rPr lang="en-US" sz="2000" dirty="0" smtClean="0">
                <a:gradFill>
                  <a:gsLst>
                    <a:gs pos="5858">
                      <a:schemeClr val="tx1"/>
                    </a:gs>
                    <a:gs pos="27000">
                      <a:schemeClr val="tx1"/>
                    </a:gs>
                  </a:gsLst>
                  <a:lin ang="5400000" scaled="0"/>
                </a:gradFill>
                <a:latin typeface="+mn-lt"/>
              </a:rPr>
            </a:br>
            <a:r>
              <a:rPr lang="en-US" sz="2000" dirty="0" smtClean="0">
                <a:gradFill>
                  <a:gsLst>
                    <a:gs pos="5858">
                      <a:schemeClr val="tx1"/>
                    </a:gs>
                    <a:gs pos="27000">
                      <a:schemeClr val="tx1"/>
                    </a:gs>
                  </a:gsLst>
                  <a:lin ang="5400000" scaled="0"/>
                </a:gradFill>
                <a:latin typeface="+mn-lt"/>
              </a:rPr>
              <a:t>source </a:t>
            </a:r>
            <a:r>
              <a:rPr lang="en-US" sz="2000" dirty="0">
                <a:gradFill>
                  <a:gsLst>
                    <a:gs pos="5858">
                      <a:schemeClr val="tx1"/>
                    </a:gs>
                    <a:gs pos="27000">
                      <a:schemeClr val="tx1"/>
                    </a:gs>
                  </a:gsLst>
                  <a:lin ang="5400000" scaled="0"/>
                </a:gradFill>
                <a:latin typeface="+mn-lt"/>
              </a:rPr>
              <a:t>files</a:t>
            </a:r>
          </a:p>
          <a:p>
            <a:pPr marL="285750" indent="-285750">
              <a:spcBef>
                <a:spcPts val="600"/>
              </a:spcBef>
              <a:buSzTx/>
            </a:pPr>
            <a:r>
              <a:rPr lang="en-US" sz="2000" dirty="0">
                <a:gradFill>
                  <a:gsLst>
                    <a:gs pos="5858">
                      <a:schemeClr val="tx1"/>
                    </a:gs>
                    <a:gs pos="27000">
                      <a:schemeClr val="tx1"/>
                    </a:gs>
                  </a:gsLst>
                  <a:lin ang="5400000" scaled="0"/>
                </a:gradFill>
                <a:latin typeface="+mn-lt"/>
              </a:rPr>
              <a:t>Integration with jQuery library </a:t>
            </a:r>
            <a:r>
              <a:rPr lang="en-US" sz="2000" dirty="0" smtClean="0">
                <a:gradFill>
                  <a:gsLst>
                    <a:gs pos="5858">
                      <a:schemeClr val="tx1"/>
                    </a:gs>
                    <a:gs pos="27000">
                      <a:schemeClr val="tx1"/>
                    </a:gs>
                  </a:gsLst>
                  <a:lin ang="5400000" scaled="0"/>
                </a:gradFill>
                <a:latin typeface="+mn-lt"/>
              </a:rPr>
              <a:t/>
            </a:r>
            <a:br>
              <a:rPr lang="en-US" sz="2000" dirty="0" smtClean="0">
                <a:gradFill>
                  <a:gsLst>
                    <a:gs pos="5858">
                      <a:schemeClr val="tx1"/>
                    </a:gs>
                    <a:gs pos="27000">
                      <a:schemeClr val="tx1"/>
                    </a:gs>
                  </a:gsLst>
                  <a:lin ang="5400000" scaled="0"/>
                </a:gradFill>
                <a:latin typeface="+mn-lt"/>
              </a:rPr>
            </a:br>
            <a:r>
              <a:rPr lang="en-US" sz="2000" dirty="0" smtClean="0">
                <a:gradFill>
                  <a:gsLst>
                    <a:gs pos="5858">
                      <a:schemeClr val="tx1"/>
                    </a:gs>
                    <a:gs pos="27000">
                      <a:schemeClr val="tx1"/>
                    </a:gs>
                  </a:gsLst>
                  <a:lin ang="5400000" scaled="0"/>
                </a:gradFill>
                <a:latin typeface="+mn-lt"/>
              </a:rPr>
              <a:t>already </a:t>
            </a:r>
            <a:r>
              <a:rPr lang="en-US" sz="2000" dirty="0">
                <a:gradFill>
                  <a:gsLst>
                    <a:gs pos="5858">
                      <a:schemeClr val="tx1"/>
                    </a:gs>
                    <a:gs pos="27000">
                      <a:schemeClr val="tx1"/>
                    </a:gs>
                  </a:gsLst>
                  <a:lin ang="5400000" scaled="0"/>
                </a:gradFill>
                <a:latin typeface="+mn-lt"/>
              </a:rPr>
              <a:t>included</a:t>
            </a:r>
          </a:p>
        </p:txBody>
      </p:sp>
      <p:sp>
        <p:nvSpPr>
          <p:cNvPr id="9" name="Footer Placeholder 8"/>
          <p:cNvSpPr>
            <a:spLocks noGrp="1"/>
          </p:cNvSpPr>
          <p:nvPr>
            <p:ph type="ftr" sz="quarter" idx="12"/>
          </p:nvPr>
        </p:nvSpPr>
        <p:spPr>
          <a:xfrm>
            <a:off x="7964488" y="304237"/>
            <a:ext cx="4197350" cy="371475"/>
          </a:xfrm>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pic>
        <p:nvPicPr>
          <p:cNvPr id="11" name="Picture 10"/>
          <p:cNvPicPr>
            <a:picLocks noChangeAspect="1"/>
          </p:cNvPicPr>
          <p:nvPr/>
        </p:nvPicPr>
        <p:blipFill>
          <a:blip r:embed="rId3"/>
          <a:stretch>
            <a:fillRect/>
          </a:stretch>
        </p:blipFill>
        <p:spPr>
          <a:xfrm>
            <a:off x="6944264" y="767752"/>
            <a:ext cx="2786332" cy="5190104"/>
          </a:xfrm>
          <a:prstGeom prst="rect">
            <a:avLst/>
          </a:prstGeom>
        </p:spPr>
      </p:pic>
      <p:sp>
        <p:nvSpPr>
          <p:cNvPr id="13" name="Freeform 12"/>
          <p:cNvSpPr/>
          <p:nvPr/>
        </p:nvSpPr>
        <p:spPr bwMode="auto">
          <a:xfrm flipV="1">
            <a:off x="8134709" y="4321833"/>
            <a:ext cx="1039701" cy="66616"/>
          </a:xfrm>
          <a:custGeom>
            <a:avLst/>
            <a:gdLst>
              <a:gd name="connsiteX0" fmla="*/ 0 w 1304925"/>
              <a:gd name="connsiteY0" fmla="*/ 0 h 0"/>
              <a:gd name="connsiteX1" fmla="*/ 1304925 w 1304925"/>
              <a:gd name="connsiteY1" fmla="*/ 0 h 0"/>
            </a:gdLst>
            <a:ahLst/>
            <a:cxnLst>
              <a:cxn ang="0">
                <a:pos x="connsiteX0" y="connsiteY0"/>
              </a:cxn>
              <a:cxn ang="0">
                <a:pos x="connsiteX1" y="connsiteY1"/>
              </a:cxn>
            </a:cxnLst>
            <a:rect l="l" t="t" r="r" b="b"/>
            <a:pathLst>
              <a:path w="1304925">
                <a:moveTo>
                  <a:pt x="0" y="0"/>
                </a:moveTo>
                <a:lnTo>
                  <a:pt x="1304925" y="0"/>
                </a:lnTo>
              </a:path>
            </a:pathLst>
          </a:custGeom>
          <a:noFill/>
          <a:ln w="28575" cap="rnd">
            <a:solidFill>
              <a:schemeClr val="tx2"/>
            </a:solidFill>
            <a:prstDash val="dash"/>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9174410" y="3895515"/>
            <a:ext cx="2381250" cy="1981200"/>
          </a:xfrm>
          <a:prstGeom prst="rect">
            <a:avLst/>
          </a:prstGeom>
        </p:spPr>
      </p:pic>
    </p:spTree>
    <p:extLst>
      <p:ext uri="{BB962C8B-B14F-4D97-AF65-F5344CB8AC3E}">
        <p14:creationId xmlns:p14="http://schemas.microsoft.com/office/powerpoint/2010/main" val="183341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 designer</a:t>
            </a:r>
            <a:endParaRPr lang="en-US" dirty="0"/>
          </a:p>
        </p:txBody>
      </p:sp>
      <p:sp>
        <p:nvSpPr>
          <p:cNvPr id="8" name="Footer Placeholder 7"/>
          <p:cNvSpPr>
            <a:spLocks noGrp="1"/>
          </p:cNvSpPr>
          <p:nvPr>
            <p:ph type="ftr" sz="quarter" idx="10"/>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pic>
        <p:nvPicPr>
          <p:cNvPr id="6" name="Picture 5"/>
          <p:cNvPicPr>
            <a:picLocks noChangeAspect="1"/>
          </p:cNvPicPr>
          <p:nvPr/>
        </p:nvPicPr>
        <p:blipFill>
          <a:blip r:embed="rId3"/>
          <a:stretch>
            <a:fillRect/>
          </a:stretch>
        </p:blipFill>
        <p:spPr>
          <a:xfrm>
            <a:off x="933180" y="1071387"/>
            <a:ext cx="7312343" cy="5443538"/>
          </a:xfrm>
          <a:prstGeom prst="rect">
            <a:avLst/>
          </a:prstGeom>
        </p:spPr>
      </p:pic>
    </p:spTree>
    <p:extLst>
      <p:ext uri="{BB962C8B-B14F-4D97-AF65-F5344CB8AC3E}">
        <p14:creationId xmlns:p14="http://schemas.microsoft.com/office/powerpoint/2010/main" val="13546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manifest—XML view</a:t>
            </a:r>
            <a:endParaRPr lang="en-US" dirty="0"/>
          </a:p>
        </p:txBody>
      </p:sp>
      <p:sp>
        <p:nvSpPr>
          <p:cNvPr id="6" name="Freeform 5"/>
          <p:cNvSpPr/>
          <p:nvPr/>
        </p:nvSpPr>
        <p:spPr bwMode="auto">
          <a:xfrm>
            <a:off x="1869026" y="2282585"/>
            <a:ext cx="640080" cy="0"/>
          </a:xfrm>
          <a:custGeom>
            <a:avLst/>
            <a:gdLst>
              <a:gd name="connsiteX0" fmla="*/ 0 w 1304925"/>
              <a:gd name="connsiteY0" fmla="*/ 0 h 0"/>
              <a:gd name="connsiteX1" fmla="*/ 1304925 w 1304925"/>
              <a:gd name="connsiteY1" fmla="*/ 0 h 0"/>
            </a:gdLst>
            <a:ahLst/>
            <a:cxnLst>
              <a:cxn ang="0">
                <a:pos x="connsiteX0" y="connsiteY0"/>
              </a:cxn>
              <a:cxn ang="0">
                <a:pos x="connsiteX1" y="connsiteY1"/>
              </a:cxn>
            </a:cxnLst>
            <a:rect l="l" t="t" r="r" b="b"/>
            <a:pathLst>
              <a:path w="1304925">
                <a:moveTo>
                  <a:pt x="0" y="0"/>
                </a:moveTo>
                <a:lnTo>
                  <a:pt x="1304925" y="0"/>
                </a:lnTo>
              </a:path>
            </a:pathLst>
          </a:custGeom>
          <a:noFill/>
          <a:ln w="28575" cap="rnd">
            <a:solidFill>
              <a:schemeClr val="tx2"/>
            </a:solidFill>
            <a:prstDash val="dash"/>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Footer Placeholder 10"/>
          <p:cNvSpPr>
            <a:spLocks noGrp="1"/>
          </p:cNvSpPr>
          <p:nvPr>
            <p:ph type="ftr" sz="quarter" idx="10"/>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pic>
        <p:nvPicPr>
          <p:cNvPr id="5" name="Picture 4"/>
          <p:cNvPicPr>
            <a:picLocks noChangeAspect="1"/>
          </p:cNvPicPr>
          <p:nvPr/>
        </p:nvPicPr>
        <p:blipFill>
          <a:blip r:embed="rId3"/>
          <a:stretch>
            <a:fillRect/>
          </a:stretch>
        </p:blipFill>
        <p:spPr>
          <a:xfrm>
            <a:off x="352078" y="1211263"/>
            <a:ext cx="1493520" cy="1524000"/>
          </a:xfrm>
          <a:prstGeom prst="rect">
            <a:avLst/>
          </a:prstGeom>
        </p:spPr>
      </p:pic>
      <p:pic>
        <p:nvPicPr>
          <p:cNvPr id="10" name="Picture 9"/>
          <p:cNvPicPr>
            <a:picLocks noChangeAspect="1"/>
          </p:cNvPicPr>
          <p:nvPr/>
        </p:nvPicPr>
        <p:blipFill>
          <a:blip r:embed="rId4"/>
          <a:stretch>
            <a:fillRect/>
          </a:stretch>
        </p:blipFill>
        <p:spPr>
          <a:xfrm>
            <a:off x="2509107" y="1414733"/>
            <a:ext cx="9843919" cy="3398808"/>
          </a:xfrm>
          <a:prstGeom prst="rect">
            <a:avLst/>
          </a:prstGeom>
        </p:spPr>
      </p:pic>
    </p:spTree>
    <p:extLst>
      <p:ext uri="{BB962C8B-B14F-4D97-AF65-F5344CB8AC3E}">
        <p14:creationId xmlns:p14="http://schemas.microsoft.com/office/powerpoint/2010/main" val="324338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the HTML for Web page</a:t>
            </a:r>
            <a:endParaRPr lang="en-US" dirty="0"/>
          </a:p>
        </p:txBody>
      </p:sp>
      <p:sp>
        <p:nvSpPr>
          <p:cNvPr id="8" name="Footer Placeholder 7"/>
          <p:cNvSpPr>
            <a:spLocks noGrp="1"/>
          </p:cNvSpPr>
          <p:nvPr>
            <p:ph type="ftr" sz="quarter" idx="10"/>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sp>
        <p:nvSpPr>
          <p:cNvPr id="4" name="Rectangle 3"/>
          <p:cNvSpPr/>
          <p:nvPr/>
        </p:nvSpPr>
        <p:spPr>
          <a:xfrm>
            <a:off x="400904" y="1033882"/>
            <a:ext cx="11637034" cy="5447645"/>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!DOCTYPE</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html</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html</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head</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meta</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charset</a:t>
            </a:r>
            <a:r>
              <a:rPr lang="en-US" sz="1200" dirty="0">
                <a:solidFill>
                  <a:srgbClr val="0000FF"/>
                </a:solidFill>
                <a:highlight>
                  <a:srgbClr val="FFFFFF"/>
                </a:highlight>
                <a:latin typeface="Consolas" panose="020B0609020204030204" pitchFamily="49" charset="0"/>
              </a:rPr>
              <a:t>="UTF-8"</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it-IT" sz="1200" dirty="0">
                <a:solidFill>
                  <a:srgbClr val="000000"/>
                </a:solidFill>
                <a:highlight>
                  <a:srgbClr val="FFFFFF"/>
                </a:highlight>
                <a:latin typeface="Consolas" panose="020B0609020204030204" pitchFamily="49" charset="0"/>
              </a:rPr>
              <a:t>    </a:t>
            </a:r>
            <a:r>
              <a:rPr lang="it-IT" sz="1200" dirty="0">
                <a:solidFill>
                  <a:srgbClr val="0000FF"/>
                </a:solidFill>
                <a:highlight>
                  <a:srgbClr val="FFFFFF"/>
                </a:highlight>
                <a:latin typeface="Consolas" panose="020B0609020204030204" pitchFamily="49" charset="0"/>
              </a:rPr>
              <a:t>&lt;</a:t>
            </a:r>
            <a:r>
              <a:rPr lang="it-IT" sz="1200" dirty="0">
                <a:solidFill>
                  <a:srgbClr val="800000"/>
                </a:solidFill>
                <a:highlight>
                  <a:srgbClr val="FFFFFF"/>
                </a:highlight>
                <a:latin typeface="Consolas" panose="020B0609020204030204" pitchFamily="49" charset="0"/>
              </a:rPr>
              <a:t>meta</a:t>
            </a:r>
            <a:r>
              <a:rPr lang="it-IT" sz="1200" dirty="0">
                <a:solidFill>
                  <a:srgbClr val="000000"/>
                </a:solidFill>
                <a:highlight>
                  <a:srgbClr val="FFFFFF"/>
                </a:highlight>
                <a:latin typeface="Consolas" panose="020B0609020204030204" pitchFamily="49" charset="0"/>
              </a:rPr>
              <a:t> </a:t>
            </a:r>
            <a:r>
              <a:rPr lang="it-IT" sz="1200" dirty="0">
                <a:solidFill>
                  <a:srgbClr val="FF0000"/>
                </a:solidFill>
                <a:highlight>
                  <a:srgbClr val="FFFFFF"/>
                </a:highlight>
                <a:latin typeface="Consolas" panose="020B0609020204030204" pitchFamily="49" charset="0"/>
              </a:rPr>
              <a:t>http-equiv</a:t>
            </a:r>
            <a:r>
              <a:rPr lang="it-IT" sz="1200" dirty="0">
                <a:solidFill>
                  <a:srgbClr val="0000FF"/>
                </a:solidFill>
                <a:highlight>
                  <a:srgbClr val="FFFFFF"/>
                </a:highlight>
                <a:latin typeface="Consolas" panose="020B0609020204030204" pitchFamily="49" charset="0"/>
              </a:rPr>
              <a:t>="X-UA-Compatible"</a:t>
            </a:r>
            <a:r>
              <a:rPr lang="it-IT" sz="1200" dirty="0">
                <a:solidFill>
                  <a:srgbClr val="000000"/>
                </a:solidFill>
                <a:highlight>
                  <a:srgbClr val="FFFFFF"/>
                </a:highlight>
                <a:latin typeface="Consolas" panose="020B0609020204030204" pitchFamily="49" charset="0"/>
              </a:rPr>
              <a:t> </a:t>
            </a:r>
            <a:r>
              <a:rPr lang="it-IT" sz="1200" dirty="0">
                <a:solidFill>
                  <a:srgbClr val="FF0000"/>
                </a:solidFill>
                <a:highlight>
                  <a:srgbClr val="FFFFFF"/>
                </a:highlight>
                <a:latin typeface="Consolas" panose="020B0609020204030204" pitchFamily="49" charset="0"/>
              </a:rPr>
              <a:t>content</a:t>
            </a:r>
            <a:r>
              <a:rPr lang="it-IT" sz="1200" dirty="0">
                <a:solidFill>
                  <a:srgbClr val="0000FF"/>
                </a:solidFill>
                <a:highlight>
                  <a:srgbClr val="FFFFFF"/>
                </a:highlight>
                <a:latin typeface="Consolas" panose="020B0609020204030204" pitchFamily="49" charset="0"/>
              </a:rPr>
              <a:t>="IE=Edge"</a:t>
            </a:r>
            <a:r>
              <a:rPr lang="it-IT" sz="1200" dirty="0">
                <a:solidFill>
                  <a:srgbClr val="000000"/>
                </a:solidFill>
                <a:highlight>
                  <a:srgbClr val="FFFFFF"/>
                </a:highlight>
                <a:latin typeface="Consolas" panose="020B0609020204030204" pitchFamily="49" charset="0"/>
              </a:rPr>
              <a:t> </a:t>
            </a:r>
            <a:r>
              <a:rPr lang="it-IT" sz="1200" dirty="0">
                <a:solidFill>
                  <a:srgbClr val="0000FF"/>
                </a:solidFill>
                <a:highlight>
                  <a:srgbClr val="FFFFFF"/>
                </a:highlight>
                <a:latin typeface="Consolas" panose="020B0609020204030204" pitchFamily="49" charset="0"/>
              </a:rPr>
              <a:t>/&gt;</a:t>
            </a:r>
            <a:endParaRPr lang="it-IT"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title</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title</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src</a:t>
            </a:r>
            <a:r>
              <a:rPr lang="en-US" sz="1200" dirty="0">
                <a:solidFill>
                  <a:srgbClr val="0000FF"/>
                </a:solidFill>
                <a:highlight>
                  <a:srgbClr val="FFFFFF"/>
                </a:highlight>
                <a:latin typeface="Consolas" panose="020B0609020204030204" pitchFamily="49" charset="0"/>
              </a:rPr>
              <a:t>="../../Scripts/jquery-1.9.1.js"</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javascript</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link</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href</a:t>
            </a:r>
            <a:r>
              <a:rPr lang="en-US" sz="1200" dirty="0">
                <a:solidFill>
                  <a:srgbClr val="0000FF"/>
                </a:solidFill>
                <a:highlight>
                  <a:srgbClr val="FFFFFF"/>
                </a:highlight>
                <a:latin typeface="Consolas" panose="020B0609020204030204" pitchFamily="49" charset="0"/>
              </a:rPr>
              <a:t>="../../Content/Office.css"</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rel</a:t>
            </a:r>
            <a:r>
              <a:rPr lang="en-US" sz="1200" dirty="0">
                <a:solidFill>
                  <a:srgbClr val="0000FF"/>
                </a:solidFill>
                <a:highlight>
                  <a:srgbClr val="FFFFFF"/>
                </a:highlight>
                <a:latin typeface="Consolas" panose="020B0609020204030204" pitchFamily="49" charset="0"/>
              </a:rPr>
              <a:t>="stylesheet"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css</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src</a:t>
            </a:r>
            <a:r>
              <a:rPr lang="en-US" sz="1200" dirty="0">
                <a:solidFill>
                  <a:srgbClr val="0000FF"/>
                </a:solidFill>
                <a:highlight>
                  <a:srgbClr val="FFFFFF"/>
                </a:highlight>
                <a:latin typeface="Consolas" panose="020B0609020204030204" pitchFamily="49" charset="0"/>
              </a:rPr>
              <a:t>="https://appsforoffice.microsoft.com/lib/1/hosted/office.js"</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javascript</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link</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href</a:t>
            </a:r>
            <a:r>
              <a:rPr lang="en-US" sz="1200" dirty="0">
                <a:solidFill>
                  <a:srgbClr val="0000FF"/>
                </a:solidFill>
                <a:highlight>
                  <a:srgbClr val="FFFFFF"/>
                </a:highlight>
                <a:latin typeface="Consolas" panose="020B0609020204030204" pitchFamily="49" charset="0"/>
              </a:rPr>
              <a:t>="../App.css"</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rel</a:t>
            </a:r>
            <a:r>
              <a:rPr lang="en-US" sz="1200" dirty="0">
                <a:solidFill>
                  <a:srgbClr val="0000FF"/>
                </a:solidFill>
                <a:highlight>
                  <a:srgbClr val="FFFFFF"/>
                </a:highlight>
                <a:latin typeface="Consolas" panose="020B0609020204030204" pitchFamily="49" charset="0"/>
              </a:rPr>
              <a:t>="stylesheet"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css</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src</a:t>
            </a:r>
            <a:r>
              <a:rPr lang="en-US" sz="1200" dirty="0">
                <a:solidFill>
                  <a:srgbClr val="0000FF"/>
                </a:solidFill>
                <a:highlight>
                  <a:srgbClr val="FFFFFF"/>
                </a:highlight>
                <a:latin typeface="Consolas" panose="020B0609020204030204" pitchFamily="49" charset="0"/>
              </a:rPr>
              <a:t>="../App.js"</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javascript</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link</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href</a:t>
            </a:r>
            <a:r>
              <a:rPr lang="en-US" sz="1200" dirty="0">
                <a:solidFill>
                  <a:srgbClr val="0000FF"/>
                </a:solidFill>
                <a:highlight>
                  <a:srgbClr val="FFFFFF"/>
                </a:highlight>
                <a:latin typeface="Consolas" panose="020B0609020204030204" pitchFamily="49" charset="0"/>
              </a:rPr>
              <a:t>="Home.css"</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rel</a:t>
            </a:r>
            <a:r>
              <a:rPr lang="en-US" sz="1200" dirty="0">
                <a:solidFill>
                  <a:srgbClr val="0000FF"/>
                </a:solidFill>
                <a:highlight>
                  <a:srgbClr val="FFFFFF"/>
                </a:highlight>
                <a:latin typeface="Consolas" panose="020B0609020204030204" pitchFamily="49" charset="0"/>
              </a:rPr>
              <a:t>="stylesheet"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css</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src</a:t>
            </a:r>
            <a:r>
              <a:rPr lang="en-US" sz="1200" dirty="0">
                <a:solidFill>
                  <a:srgbClr val="0000FF"/>
                </a:solidFill>
                <a:highlight>
                  <a:srgbClr val="FFFFFF"/>
                </a:highlight>
                <a:latin typeface="Consolas" panose="020B0609020204030204" pitchFamily="49" charset="0"/>
              </a:rPr>
              <a:t>="Home.js"</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javascript</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head</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body</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="content-header"&gt;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class</a:t>
            </a:r>
            <a:r>
              <a:rPr lang="en-US" sz="1200" dirty="0">
                <a:solidFill>
                  <a:srgbClr val="0000FF"/>
                </a:solidFill>
                <a:highlight>
                  <a:srgbClr val="FFFFFF"/>
                </a:highlight>
                <a:latin typeface="Consolas" panose="020B0609020204030204" pitchFamily="49" charset="0"/>
              </a:rPr>
              <a:t>="padding"&gt;</a:t>
            </a:r>
            <a:endParaRPr lang="en-US" sz="1200" dirty="0">
              <a:solidFill>
                <a:srgbClr val="000000"/>
              </a:solidFill>
              <a:highlight>
                <a:srgbClr val="FFFFFF"/>
              </a:highlight>
              <a:latin typeface="Consolas" panose="020B0609020204030204" pitchFamily="49" charset="0"/>
            </a:endParaRPr>
          </a:p>
          <a:p>
            <a:r>
              <a:rPr lang="pt-BR" sz="1200" dirty="0">
                <a:solidFill>
                  <a:srgbClr val="000000"/>
                </a:solidFill>
                <a:highlight>
                  <a:srgbClr val="FFFFFF"/>
                </a:highlight>
                <a:latin typeface="Consolas" panose="020B0609020204030204" pitchFamily="49" charset="0"/>
              </a:rPr>
              <a:t>            </a:t>
            </a:r>
            <a:r>
              <a:rPr lang="pt-BR" sz="1200" dirty="0">
                <a:solidFill>
                  <a:srgbClr val="0000FF"/>
                </a:solidFill>
                <a:highlight>
                  <a:srgbClr val="FFFFFF"/>
                </a:highlight>
                <a:latin typeface="Consolas" panose="020B0609020204030204" pitchFamily="49" charset="0"/>
              </a:rPr>
              <a:t>&lt;</a:t>
            </a:r>
            <a:r>
              <a:rPr lang="pt-BR" sz="1200" dirty="0">
                <a:solidFill>
                  <a:srgbClr val="800000"/>
                </a:solidFill>
                <a:highlight>
                  <a:srgbClr val="FFFFFF"/>
                </a:highlight>
                <a:latin typeface="Consolas" panose="020B0609020204030204" pitchFamily="49" charset="0"/>
              </a:rPr>
              <a:t>h1</a:t>
            </a:r>
            <a:r>
              <a:rPr lang="pt-BR" sz="1200" dirty="0">
                <a:solidFill>
                  <a:srgbClr val="0000FF"/>
                </a:solidFill>
                <a:highlight>
                  <a:srgbClr val="FFFFFF"/>
                </a:highlight>
                <a:latin typeface="Consolas" panose="020B0609020204030204" pitchFamily="49" charset="0"/>
              </a:rPr>
              <a:t>&gt;</a:t>
            </a:r>
            <a:r>
              <a:rPr lang="pt-BR" sz="1200" dirty="0">
                <a:solidFill>
                  <a:srgbClr val="000000"/>
                </a:solidFill>
                <a:highlight>
                  <a:srgbClr val="FFFFFF"/>
                </a:highlight>
                <a:latin typeface="Consolas" panose="020B0609020204030204" pitchFamily="49" charset="0"/>
              </a:rPr>
              <a:t>Add Content to Document</a:t>
            </a:r>
            <a:r>
              <a:rPr lang="pt-BR" sz="1200" dirty="0">
                <a:solidFill>
                  <a:srgbClr val="0000FF"/>
                </a:solidFill>
                <a:highlight>
                  <a:srgbClr val="FFFFFF"/>
                </a:highlight>
                <a:latin typeface="Consolas" panose="020B0609020204030204" pitchFamily="49" charset="0"/>
              </a:rPr>
              <a:t>&lt;/</a:t>
            </a:r>
            <a:r>
              <a:rPr lang="pt-BR" sz="1200" dirty="0">
                <a:solidFill>
                  <a:srgbClr val="800000"/>
                </a:solidFill>
                <a:highlight>
                  <a:srgbClr val="FFFFFF"/>
                </a:highlight>
                <a:latin typeface="Consolas" panose="020B0609020204030204" pitchFamily="49" charset="0"/>
              </a:rPr>
              <a:t>h1</a:t>
            </a:r>
            <a:r>
              <a:rPr lang="pt-BR" sz="1200" dirty="0">
                <a:solidFill>
                  <a:srgbClr val="0000FF"/>
                </a:solidFill>
                <a:highlight>
                  <a:srgbClr val="FFFFFF"/>
                </a:highlight>
                <a:latin typeface="Consolas" panose="020B0609020204030204" pitchFamily="49" charset="0"/>
              </a:rPr>
              <a:t>&gt;</a:t>
            </a:r>
            <a:endParaRPr lang="pt-BR"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="content-main"&gt;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class</a:t>
            </a:r>
            <a:r>
              <a:rPr lang="en-US" sz="1200" dirty="0">
                <a:solidFill>
                  <a:srgbClr val="0000FF"/>
                </a:solidFill>
                <a:highlight>
                  <a:srgbClr val="FFFFFF"/>
                </a:highlight>
                <a:latin typeface="Consolas" panose="020B0609020204030204" pitchFamily="49" charset="0"/>
              </a:rPr>
              <a:t>="padding"&gt;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button</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addContentHellowWorld</a:t>
            </a:r>
            <a:r>
              <a:rPr lang="en-US" sz="1200" dirty="0">
                <a:solidFill>
                  <a:srgbClr val="0000FF"/>
                </a:solidFill>
                <a:highlight>
                  <a:srgbClr val="FFFFFF"/>
                </a:highlight>
                <a:latin typeface="Consolas" panose="020B0609020204030204" pitchFamily="49" charset="0"/>
              </a:rPr>
              <a:t>"&gt;</a:t>
            </a:r>
            <a:r>
              <a:rPr lang="en-US" sz="1200" dirty="0">
                <a:solidFill>
                  <a:srgbClr val="000000"/>
                </a:solidFill>
                <a:highlight>
                  <a:srgbClr val="FFFFFF"/>
                </a:highlight>
                <a:latin typeface="Consolas" panose="020B0609020204030204" pitchFamily="49" charset="0"/>
              </a:rPr>
              <a:t>Hello World</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button</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body</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html</a:t>
            </a:r>
            <a:r>
              <a:rPr lang="en-US" sz="1200" dirty="0">
                <a:solidFill>
                  <a:srgbClr val="0000FF"/>
                </a:solidFill>
                <a:highlight>
                  <a:srgbClr val="FFFFFF"/>
                </a:highlight>
                <a:latin typeface="Consolas" panose="020B0609020204030204" pitchFamily="49" charset="0"/>
              </a:rPr>
              <a:t>&gt;</a:t>
            </a:r>
            <a:endParaRPr lang="en-US" sz="1200" dirty="0"/>
          </a:p>
        </p:txBody>
      </p:sp>
    </p:spTree>
    <p:extLst>
      <p:ext uri="{BB962C8B-B14F-4D97-AF65-F5344CB8AC3E}">
        <p14:creationId xmlns:p14="http://schemas.microsoft.com/office/powerpoint/2010/main" val="386581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36" name="Freeform 3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3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2510">
                      <a:schemeClr val="tx1"/>
                    </a:gs>
                    <a:gs pos="7258">
                      <a:schemeClr val="tx1"/>
                    </a:gs>
                  </a:gsLst>
                  <a:lin ang="5400000" scaled="0"/>
                </a:gradFill>
              </a:rPr>
              <a:t>Navigation </a:t>
            </a:r>
            <a:br>
              <a:rPr lang="en-US" dirty="0" smtClean="0">
                <a:gradFill>
                  <a:gsLst>
                    <a:gs pos="2510">
                      <a:schemeClr val="tx1"/>
                    </a:gs>
                    <a:gs pos="7258">
                      <a:schemeClr val="tx1"/>
                    </a:gs>
                  </a:gsLst>
                  <a:lin ang="5400000" scaled="0"/>
                </a:gradFill>
              </a:rPr>
            </a:br>
            <a:r>
              <a:rPr lang="en-US" dirty="0" smtClean="0">
                <a:gradFill>
                  <a:gsLst>
                    <a:gs pos="2510">
                      <a:schemeClr val="tx1"/>
                    </a:gs>
                    <a:gs pos="7258">
                      <a:schemeClr val="tx1"/>
                    </a:gs>
                  </a:gsLst>
                  <a:lin ang="5400000" scaled="0"/>
                </a:gradFill>
              </a:rPr>
              <a:t>and links</a:t>
            </a:r>
            <a:endParaRPr lang="en-US" dirty="0">
              <a:gradFill>
                <a:gsLst>
                  <a:gs pos="2510">
                    <a:schemeClr val="tx1"/>
                  </a:gs>
                  <a:gs pos="7258">
                    <a:schemeClr val="tx1"/>
                  </a:gs>
                </a:gsLst>
                <a:lin ang="5400000" scaled="0"/>
              </a:gradFill>
            </a:endParaRPr>
          </a:p>
        </p:txBody>
      </p:sp>
      <p:sp>
        <p:nvSpPr>
          <p:cNvPr id="40" name="Content Placeholder 4"/>
          <p:cNvSpPr txBox="1">
            <a:spLocks/>
          </p:cNvSpPr>
          <p:nvPr/>
        </p:nvSpPr>
        <p:spPr>
          <a:xfrm>
            <a:off x="6675438" y="3011290"/>
            <a:ext cx="5303837" cy="3800411"/>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smtClean="0">
                <a:latin typeface="+mn-lt"/>
              </a:rPr>
              <a:t>Dos</a:t>
            </a:r>
            <a:endParaRPr lang="en-US" sz="3200" dirty="0">
              <a:latin typeface="+mn-lt"/>
            </a:endParaRPr>
          </a:p>
          <a:p>
            <a:pPr marL="177800" indent="-177800">
              <a:spcBef>
                <a:spcPts val="600"/>
              </a:spcBef>
            </a:pPr>
            <a:r>
              <a:rPr lang="en-US" sz="1600" dirty="0">
                <a:latin typeface="+mn-lt"/>
              </a:rPr>
              <a:t>Provide hyperlinks to open in browser</a:t>
            </a:r>
          </a:p>
          <a:p>
            <a:pPr marL="177800" indent="-177800">
              <a:spcBef>
                <a:spcPts val="600"/>
              </a:spcBef>
            </a:pPr>
            <a:r>
              <a:rPr lang="en-US" sz="1600" dirty="0">
                <a:latin typeface="+mn-lt"/>
              </a:rPr>
              <a:t>Design </a:t>
            </a:r>
            <a:r>
              <a:rPr lang="en-US" sz="1600" dirty="0">
                <a:latin typeface="+mn-lt"/>
              </a:rPr>
              <a:t>Add-in </a:t>
            </a:r>
            <a:r>
              <a:rPr lang="en-US" sz="1600" dirty="0">
                <a:latin typeface="+mn-lt"/>
              </a:rPr>
              <a:t>to fit on one host page</a:t>
            </a:r>
          </a:p>
          <a:p>
            <a:pPr marL="177800" indent="-177800">
              <a:spcBef>
                <a:spcPts val="600"/>
              </a:spcBef>
            </a:pPr>
            <a:r>
              <a:rPr lang="en-US" sz="1600" dirty="0">
                <a:latin typeface="+mn-lt"/>
              </a:rPr>
              <a:t>Use </a:t>
            </a:r>
            <a:r>
              <a:rPr lang="en-US" sz="1600" dirty="0" err="1">
                <a:latin typeface="+mn-lt"/>
              </a:rPr>
              <a:t>iFrame</a:t>
            </a:r>
            <a:r>
              <a:rPr lang="en-US" sz="1600" dirty="0">
                <a:latin typeface="+mn-lt"/>
              </a:rPr>
              <a:t> with navigation bar if absolutely necessary</a:t>
            </a:r>
          </a:p>
          <a:p>
            <a:pPr marL="177800" indent="-177800">
              <a:spcBef>
                <a:spcPts val="600"/>
              </a:spcBef>
            </a:pPr>
            <a:r>
              <a:rPr lang="en-US" sz="1600" dirty="0">
                <a:latin typeface="+mn-lt"/>
              </a:rPr>
              <a:t>Consider ways to provide messages to </a:t>
            </a:r>
            <a:r>
              <a:rPr lang="en-US" sz="1600" dirty="0" smtClean="0">
                <a:latin typeface="+mn-lt"/>
              </a:rPr>
              <a:t>users</a:t>
            </a:r>
            <a:endParaRPr lang="en-US" sz="1600" dirty="0">
              <a:latin typeface="+mn-lt"/>
            </a:endParaRPr>
          </a:p>
          <a:p>
            <a:pPr marL="0" indent="0">
              <a:spcBef>
                <a:spcPts val="1800"/>
              </a:spcBef>
              <a:buNone/>
            </a:pPr>
            <a:r>
              <a:rPr lang="en-US" sz="2400" dirty="0" smtClean="0">
                <a:latin typeface="+mn-lt"/>
              </a:rPr>
              <a:t>Don’ts</a:t>
            </a:r>
            <a:endParaRPr lang="en-US" sz="2400" dirty="0">
              <a:latin typeface="+mn-lt"/>
            </a:endParaRPr>
          </a:p>
          <a:p>
            <a:pPr marL="177800" indent="-177800">
              <a:spcBef>
                <a:spcPts val="600"/>
              </a:spcBef>
            </a:pPr>
            <a:r>
              <a:rPr lang="en-US" sz="1600" dirty="0">
                <a:latin typeface="+mn-lt"/>
              </a:rPr>
              <a:t>Expect hyperlinks to open in </a:t>
            </a:r>
            <a:r>
              <a:rPr lang="en-US" sz="1600" dirty="0">
                <a:latin typeface="+mn-lt"/>
              </a:rPr>
              <a:t>Add-in </a:t>
            </a:r>
            <a:r>
              <a:rPr lang="en-US" sz="1600" dirty="0">
                <a:latin typeface="+mn-lt"/>
              </a:rPr>
              <a:t>window (blocked</a:t>
            </a:r>
            <a:r>
              <a:rPr lang="en-US" sz="1600" dirty="0" smtClean="0">
                <a:latin typeface="+mn-lt"/>
              </a:rPr>
              <a:t>)</a:t>
            </a:r>
            <a:endParaRPr lang="en-US" sz="1600" dirty="0">
              <a:latin typeface="+mn-lt"/>
            </a:endParaRPr>
          </a:p>
          <a:p>
            <a:pPr marL="177800" indent="-177800">
              <a:spcBef>
                <a:spcPts val="600"/>
              </a:spcBef>
            </a:pPr>
            <a:r>
              <a:rPr lang="en-US" sz="1600" dirty="0">
                <a:latin typeface="+mn-lt"/>
              </a:rPr>
              <a:t>Send users to trapped pages via poor navigation trails </a:t>
            </a:r>
          </a:p>
          <a:p>
            <a:pPr marL="177800" indent="-177800">
              <a:spcBef>
                <a:spcPts val="600"/>
              </a:spcBef>
            </a:pPr>
            <a:r>
              <a:rPr lang="en-US" sz="1600" dirty="0" smtClean="0">
                <a:latin typeface="+mn-lt"/>
              </a:rPr>
              <a:t>Use alerts</a:t>
            </a:r>
            <a:endParaRPr lang="en-US" sz="1600" dirty="0">
              <a:latin typeface="+mn-lt"/>
            </a:endParaRPr>
          </a:p>
        </p:txBody>
      </p:sp>
      <p:grpSp>
        <p:nvGrpSpPr>
          <p:cNvPr id="41" name="Group 40"/>
          <p:cNvGrpSpPr/>
          <p:nvPr/>
        </p:nvGrpSpPr>
        <p:grpSpPr>
          <a:xfrm>
            <a:off x="7266501" y="626562"/>
            <a:ext cx="3618132" cy="2225675"/>
            <a:chOff x="8589673" y="4310063"/>
            <a:chExt cx="3563938" cy="2192338"/>
          </a:xfrm>
        </p:grpSpPr>
        <p:sp>
          <p:nvSpPr>
            <p:cNvPr id="46" name="Rectangle 5"/>
            <p:cNvSpPr>
              <a:spLocks noChangeArrowheads="1"/>
            </p:cNvSpPr>
            <p:nvPr/>
          </p:nvSpPr>
          <p:spPr bwMode="auto">
            <a:xfrm>
              <a:off x="8589673" y="5154613"/>
              <a:ext cx="744538" cy="222250"/>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6"/>
            <p:cNvSpPr>
              <a:spLocks noChangeArrowheads="1"/>
            </p:cNvSpPr>
            <p:nvPr/>
          </p:nvSpPr>
          <p:spPr bwMode="auto">
            <a:xfrm>
              <a:off x="8589673" y="5483226"/>
              <a:ext cx="744538" cy="21113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7"/>
            <p:cNvSpPr>
              <a:spLocks noChangeArrowheads="1"/>
            </p:cNvSpPr>
            <p:nvPr/>
          </p:nvSpPr>
          <p:spPr bwMode="auto">
            <a:xfrm>
              <a:off x="8589673" y="5799138"/>
              <a:ext cx="744538" cy="222250"/>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8"/>
            <p:cNvSpPr>
              <a:spLocks noChangeArrowheads="1"/>
            </p:cNvSpPr>
            <p:nvPr/>
          </p:nvSpPr>
          <p:spPr bwMode="auto">
            <a:xfrm>
              <a:off x="8589673" y="6127751"/>
              <a:ext cx="744538" cy="21113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9"/>
            <p:cNvSpPr>
              <a:spLocks noChangeArrowheads="1"/>
            </p:cNvSpPr>
            <p:nvPr/>
          </p:nvSpPr>
          <p:spPr bwMode="auto">
            <a:xfrm>
              <a:off x="11407486" y="4591051"/>
              <a:ext cx="746125" cy="211138"/>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10"/>
            <p:cNvSpPr>
              <a:spLocks noChangeArrowheads="1"/>
            </p:cNvSpPr>
            <p:nvPr/>
          </p:nvSpPr>
          <p:spPr bwMode="auto">
            <a:xfrm>
              <a:off x="11407486" y="4908551"/>
              <a:ext cx="746125" cy="22225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11"/>
            <p:cNvSpPr>
              <a:spLocks noChangeArrowheads="1"/>
            </p:cNvSpPr>
            <p:nvPr/>
          </p:nvSpPr>
          <p:spPr bwMode="auto">
            <a:xfrm>
              <a:off x="11407486" y="5964238"/>
              <a:ext cx="746125" cy="222250"/>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12"/>
            <p:cNvSpPr>
              <a:spLocks noChangeArrowheads="1"/>
            </p:cNvSpPr>
            <p:nvPr/>
          </p:nvSpPr>
          <p:spPr bwMode="auto">
            <a:xfrm>
              <a:off x="11407486" y="6280151"/>
              <a:ext cx="746125" cy="222250"/>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13"/>
            <p:cNvSpPr>
              <a:spLocks noChangeArrowheads="1"/>
            </p:cNvSpPr>
            <p:nvPr/>
          </p:nvSpPr>
          <p:spPr bwMode="auto">
            <a:xfrm>
              <a:off x="10080336" y="5154613"/>
              <a:ext cx="744538" cy="222250"/>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14"/>
            <p:cNvSpPr>
              <a:spLocks noChangeArrowheads="1"/>
            </p:cNvSpPr>
            <p:nvPr/>
          </p:nvSpPr>
          <p:spPr bwMode="auto">
            <a:xfrm>
              <a:off x="10080336" y="5483226"/>
              <a:ext cx="744538" cy="211138"/>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15"/>
            <p:cNvSpPr>
              <a:spLocks noChangeArrowheads="1"/>
            </p:cNvSpPr>
            <p:nvPr/>
          </p:nvSpPr>
          <p:spPr bwMode="auto">
            <a:xfrm>
              <a:off x="10080336" y="5799138"/>
              <a:ext cx="744538" cy="222250"/>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16"/>
            <p:cNvSpPr>
              <a:spLocks noChangeArrowheads="1"/>
            </p:cNvSpPr>
            <p:nvPr/>
          </p:nvSpPr>
          <p:spPr bwMode="auto">
            <a:xfrm>
              <a:off x="10080336" y="4310063"/>
              <a:ext cx="744538" cy="21113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Rectangle 17"/>
            <p:cNvSpPr>
              <a:spLocks noChangeArrowheads="1"/>
            </p:cNvSpPr>
            <p:nvPr/>
          </p:nvSpPr>
          <p:spPr bwMode="auto">
            <a:xfrm>
              <a:off x="10080336" y="6127751"/>
              <a:ext cx="744538" cy="21113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61" name="Straight Connector 60"/>
            <p:cNvCxnSpPr>
              <a:stCxn id="46" idx="3"/>
              <a:endCxn id="54" idx="1"/>
            </p:cNvCxnSpPr>
            <p:nvPr/>
          </p:nvCxnSpPr>
          <p:spPr>
            <a:xfrm>
              <a:off x="9334211" y="5265738"/>
              <a:ext cx="74612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7" idx="3"/>
              <a:endCxn id="55" idx="1"/>
            </p:cNvCxnSpPr>
            <p:nvPr/>
          </p:nvCxnSpPr>
          <p:spPr>
            <a:xfrm>
              <a:off x="9334211" y="5588795"/>
              <a:ext cx="74612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8" idx="3"/>
              <a:endCxn id="60" idx="1"/>
            </p:cNvCxnSpPr>
            <p:nvPr/>
          </p:nvCxnSpPr>
          <p:spPr>
            <a:xfrm>
              <a:off x="9334211" y="5910263"/>
              <a:ext cx="746125" cy="323057"/>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9" idx="3"/>
              <a:endCxn id="56" idx="1"/>
            </p:cNvCxnSpPr>
            <p:nvPr/>
          </p:nvCxnSpPr>
          <p:spPr>
            <a:xfrm flipV="1">
              <a:off x="9334211" y="5910263"/>
              <a:ext cx="746125" cy="323057"/>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7" idx="1"/>
              <a:endCxn id="46" idx="3"/>
            </p:cNvCxnSpPr>
            <p:nvPr/>
          </p:nvCxnSpPr>
          <p:spPr>
            <a:xfrm flipH="1">
              <a:off x="9334211" y="4415632"/>
              <a:ext cx="746125" cy="850106"/>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4" idx="3"/>
              <a:endCxn id="50" idx="1"/>
            </p:cNvCxnSpPr>
            <p:nvPr/>
          </p:nvCxnSpPr>
          <p:spPr>
            <a:xfrm flipV="1">
              <a:off x="10824874" y="4696620"/>
              <a:ext cx="582612" cy="569118"/>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3"/>
              <a:endCxn id="53" idx="1"/>
            </p:cNvCxnSpPr>
            <p:nvPr/>
          </p:nvCxnSpPr>
          <p:spPr>
            <a:xfrm>
              <a:off x="10824874" y="6233320"/>
              <a:ext cx="582612" cy="157956"/>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6" idx="3"/>
              <a:endCxn id="52" idx="1"/>
            </p:cNvCxnSpPr>
            <p:nvPr/>
          </p:nvCxnSpPr>
          <p:spPr>
            <a:xfrm>
              <a:off x="10824874" y="5910263"/>
              <a:ext cx="582612" cy="16510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5" idx="3"/>
              <a:endCxn id="51" idx="1"/>
            </p:cNvCxnSpPr>
            <p:nvPr/>
          </p:nvCxnSpPr>
          <p:spPr>
            <a:xfrm flipV="1">
              <a:off x="10824874" y="5019676"/>
              <a:ext cx="582612" cy="569119"/>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2"/>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99627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 calcmode="lin" valueType="num">
                                      <p:cBhvr additive="base">
                                        <p:cTn id="7"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40">
                                            <p:txEl>
                                              <p:pRg st="1" end="1"/>
                                            </p:txEl>
                                          </p:spTgt>
                                        </p:tgtEl>
                                        <p:attrNameLst>
                                          <p:attrName>style.visibility</p:attrName>
                                        </p:attrNameLst>
                                      </p:cBhvr>
                                      <p:to>
                                        <p:strVal val="visible"/>
                                      </p:to>
                                    </p:set>
                                    <p:anim calcmode="lin" valueType="num">
                                      <p:cBhvr additive="base">
                                        <p:cTn id="13" dur="500" fill="hold"/>
                                        <p:tgtEl>
                                          <p:spTgt spid="4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anim calcmode="lin" valueType="num">
                                      <p:cBhvr additive="base">
                                        <p:cTn id="19" dur="500" fill="hold"/>
                                        <p:tgtEl>
                                          <p:spTgt spid="4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40">
                                            <p:txEl>
                                              <p:pRg st="3" end="3"/>
                                            </p:txEl>
                                          </p:spTgt>
                                        </p:tgtEl>
                                        <p:attrNameLst>
                                          <p:attrName>style.visibility</p:attrName>
                                        </p:attrNameLst>
                                      </p:cBhvr>
                                      <p:to>
                                        <p:strVal val="visible"/>
                                      </p:to>
                                    </p:set>
                                    <p:anim calcmode="lin" valueType="num">
                                      <p:cBhvr additive="base">
                                        <p:cTn id="25" dur="500" fill="hold"/>
                                        <p:tgtEl>
                                          <p:spTgt spid="4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40">
                                            <p:txEl>
                                              <p:pRg st="4" end="4"/>
                                            </p:txEl>
                                          </p:spTgt>
                                        </p:tgtEl>
                                        <p:attrNameLst>
                                          <p:attrName>style.visibility</p:attrName>
                                        </p:attrNameLst>
                                      </p:cBhvr>
                                      <p:to>
                                        <p:strVal val="visible"/>
                                      </p:to>
                                    </p:set>
                                    <p:anim calcmode="lin" valueType="num">
                                      <p:cBhvr additive="base">
                                        <p:cTn id="31" dur="500" fill="hold"/>
                                        <p:tgtEl>
                                          <p:spTgt spid="4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40">
                                            <p:txEl>
                                              <p:pRg st="5" end="5"/>
                                            </p:txEl>
                                          </p:spTgt>
                                        </p:tgtEl>
                                        <p:attrNameLst>
                                          <p:attrName>style.visibility</p:attrName>
                                        </p:attrNameLst>
                                      </p:cBhvr>
                                      <p:to>
                                        <p:strVal val="visible"/>
                                      </p:to>
                                    </p:set>
                                    <p:anim calcmode="lin" valueType="num">
                                      <p:cBhvr additive="base">
                                        <p:cTn id="37" dur="500" fill="hold"/>
                                        <p:tgtEl>
                                          <p:spTgt spid="4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nodeType="clickEffect">
                                  <p:stCondLst>
                                    <p:cond delay="0"/>
                                  </p:stCondLst>
                                  <p:childTnLst>
                                    <p:set>
                                      <p:cBhvr>
                                        <p:cTn id="42" dur="1" fill="hold">
                                          <p:stCondLst>
                                            <p:cond delay="0"/>
                                          </p:stCondLst>
                                        </p:cTn>
                                        <p:tgtEl>
                                          <p:spTgt spid="40">
                                            <p:txEl>
                                              <p:pRg st="6" end="6"/>
                                            </p:txEl>
                                          </p:spTgt>
                                        </p:tgtEl>
                                        <p:attrNameLst>
                                          <p:attrName>style.visibility</p:attrName>
                                        </p:attrNameLst>
                                      </p:cBhvr>
                                      <p:to>
                                        <p:strVal val="visible"/>
                                      </p:to>
                                    </p:set>
                                    <p:anim calcmode="lin" valueType="num">
                                      <p:cBhvr additive="base">
                                        <p:cTn id="43" dur="500" fill="hold"/>
                                        <p:tgtEl>
                                          <p:spTgt spid="40">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decel="100000" fill="hold" nodeType="clickEffect">
                                  <p:stCondLst>
                                    <p:cond delay="0"/>
                                  </p:stCondLst>
                                  <p:childTnLst>
                                    <p:set>
                                      <p:cBhvr>
                                        <p:cTn id="48" dur="1" fill="hold">
                                          <p:stCondLst>
                                            <p:cond delay="0"/>
                                          </p:stCondLst>
                                        </p:cTn>
                                        <p:tgtEl>
                                          <p:spTgt spid="40">
                                            <p:txEl>
                                              <p:pRg st="7" end="7"/>
                                            </p:txEl>
                                          </p:spTgt>
                                        </p:tgtEl>
                                        <p:attrNameLst>
                                          <p:attrName>style.visibility</p:attrName>
                                        </p:attrNameLst>
                                      </p:cBhvr>
                                      <p:to>
                                        <p:strVal val="visible"/>
                                      </p:to>
                                    </p:set>
                                    <p:anim calcmode="lin" valueType="num">
                                      <p:cBhvr additive="base">
                                        <p:cTn id="49" dur="500" fill="hold"/>
                                        <p:tgtEl>
                                          <p:spTgt spid="4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decel="100000" fill="hold" nodeType="clickEffect">
                                  <p:stCondLst>
                                    <p:cond delay="0"/>
                                  </p:stCondLst>
                                  <p:childTnLst>
                                    <p:set>
                                      <p:cBhvr>
                                        <p:cTn id="54" dur="1" fill="hold">
                                          <p:stCondLst>
                                            <p:cond delay="0"/>
                                          </p:stCondLst>
                                        </p:cTn>
                                        <p:tgtEl>
                                          <p:spTgt spid="40">
                                            <p:txEl>
                                              <p:pRg st="8" end="8"/>
                                            </p:txEl>
                                          </p:spTgt>
                                        </p:tgtEl>
                                        <p:attrNameLst>
                                          <p:attrName>style.visibility</p:attrName>
                                        </p:attrNameLst>
                                      </p:cBhvr>
                                      <p:to>
                                        <p:strVal val="visible"/>
                                      </p:to>
                                    </p:set>
                                    <p:anim calcmode="lin" valueType="num">
                                      <p:cBhvr additive="base">
                                        <p:cTn id="55" dur="500" fill="hold"/>
                                        <p:tgtEl>
                                          <p:spTgt spid="40">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1255">
                      <a:schemeClr val="tx1"/>
                    </a:gs>
                    <a:gs pos="7258">
                      <a:schemeClr val="tx1"/>
                    </a:gs>
                  </a:gsLst>
                  <a:lin ang="5400000" scaled="0"/>
                </a:gradFill>
              </a:rPr>
              <a:t>Context menus and settings controls</a:t>
            </a:r>
            <a:endParaRPr lang="en-US" dirty="0">
              <a:gradFill>
                <a:gsLst>
                  <a:gs pos="1255">
                    <a:schemeClr val="tx1"/>
                  </a:gs>
                  <a:gs pos="7258">
                    <a:schemeClr val="tx1"/>
                  </a:gs>
                </a:gsLst>
                <a:lin ang="5400000" scaled="0"/>
              </a:gradFill>
            </a:endParaRPr>
          </a:p>
        </p:txBody>
      </p:sp>
      <p:sp>
        <p:nvSpPr>
          <p:cNvPr id="18" name="Content Placeholder 4"/>
          <p:cNvSpPr txBox="1">
            <a:spLocks/>
          </p:cNvSpPr>
          <p:nvPr/>
        </p:nvSpPr>
        <p:spPr>
          <a:xfrm>
            <a:off x="6675438" y="733879"/>
            <a:ext cx="5486400" cy="6115049"/>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800" dirty="0"/>
              <a:t>Full control of what is inside the Office </a:t>
            </a:r>
            <a:r>
              <a:rPr lang="en-US" sz="2800" dirty="0"/>
              <a:t>Add-in</a:t>
            </a:r>
            <a:endParaRPr lang="en-US" sz="2800" dirty="0"/>
          </a:p>
          <a:p>
            <a:pPr marL="225425" indent="-225425">
              <a:spcBef>
                <a:spcPts val="1200"/>
              </a:spcBef>
            </a:pPr>
            <a:r>
              <a:rPr lang="en-US" sz="2000" dirty="0">
                <a:latin typeface="+mn-lt"/>
              </a:rPr>
              <a:t>Developer can override the right-click </a:t>
            </a:r>
            <a:r>
              <a:rPr lang="en-US" sz="2000" dirty="0" smtClean="0">
                <a:latin typeface="+mn-lt"/>
              </a:rPr>
              <a:t/>
            </a:r>
            <a:br>
              <a:rPr lang="en-US" sz="2000" dirty="0" smtClean="0">
                <a:latin typeface="+mn-lt"/>
              </a:rPr>
            </a:br>
            <a:r>
              <a:rPr lang="en-US" sz="2000" dirty="0" smtClean="0">
                <a:latin typeface="+mn-lt"/>
              </a:rPr>
              <a:t>context menu</a:t>
            </a:r>
            <a:endParaRPr lang="en-US" sz="2000" dirty="0">
              <a:latin typeface="+mn-lt"/>
            </a:endParaRPr>
          </a:p>
          <a:p>
            <a:pPr marL="0" indent="0">
              <a:spcBef>
                <a:spcPts val="1200"/>
              </a:spcBef>
              <a:buNone/>
            </a:pPr>
            <a:r>
              <a:rPr lang="en-US" sz="2800" dirty="0"/>
              <a:t>No </a:t>
            </a:r>
            <a:r>
              <a:rPr lang="en-US" sz="2800" dirty="0" smtClean="0"/>
              <a:t>control </a:t>
            </a:r>
            <a:r>
              <a:rPr lang="en-US" sz="2800" dirty="0"/>
              <a:t>to customize the </a:t>
            </a:r>
            <a:r>
              <a:rPr lang="en-US" sz="2800" dirty="0"/>
              <a:t>Add-in </a:t>
            </a:r>
            <a:r>
              <a:rPr lang="en-US" sz="2800" dirty="0"/>
              <a:t>container menus</a:t>
            </a:r>
          </a:p>
          <a:p>
            <a:pPr marL="225425" indent="-225425">
              <a:spcBef>
                <a:spcPts val="1200"/>
              </a:spcBef>
            </a:pPr>
            <a:r>
              <a:rPr lang="en-US" sz="2000" dirty="0">
                <a:latin typeface="+mn-lt"/>
              </a:rPr>
              <a:t>Developer cannot customize task pane or content/chart object menu</a:t>
            </a:r>
          </a:p>
          <a:p>
            <a:pPr marL="0" indent="0">
              <a:spcBef>
                <a:spcPts val="1200"/>
              </a:spcBef>
              <a:buNone/>
            </a:pPr>
            <a:r>
              <a:rPr lang="en-US" sz="2800" dirty="0"/>
              <a:t>Ability to save settings to “property bag”</a:t>
            </a:r>
          </a:p>
          <a:p>
            <a:pPr marL="225425" indent="-225425">
              <a:spcBef>
                <a:spcPts val="1200"/>
              </a:spcBef>
            </a:pPr>
            <a:r>
              <a:rPr lang="en-US" sz="2000" dirty="0">
                <a:latin typeface="+mn-lt"/>
              </a:rPr>
              <a:t>Property bag values saved with the </a:t>
            </a:r>
            <a:r>
              <a:rPr lang="en-US" sz="2000" dirty="0">
                <a:latin typeface="+mn-lt"/>
              </a:rPr>
              <a:t>Add-in </a:t>
            </a:r>
            <a:r>
              <a:rPr lang="en-US" sz="2000" dirty="0">
                <a:latin typeface="+mn-lt"/>
              </a:rPr>
              <a:t/>
            </a:r>
            <a:br>
              <a:rPr lang="en-US" sz="2000" dirty="0">
                <a:latin typeface="+mn-lt"/>
              </a:rPr>
            </a:br>
            <a:r>
              <a:rPr lang="en-US" sz="2000" dirty="0">
                <a:latin typeface="+mn-lt"/>
              </a:rPr>
              <a:t>within the document</a:t>
            </a:r>
          </a:p>
          <a:p>
            <a:pPr marL="225425" indent="-225425">
              <a:spcBef>
                <a:spcPts val="1200"/>
              </a:spcBef>
            </a:pPr>
            <a:r>
              <a:rPr lang="en-US" sz="2000" dirty="0">
                <a:latin typeface="+mn-lt"/>
              </a:rPr>
              <a:t>With Mail Office add-ins property bag values save within Exchange</a:t>
            </a:r>
          </a:p>
          <a:p>
            <a:pPr marL="0" indent="0">
              <a:spcBef>
                <a:spcPts val="1200"/>
              </a:spcBef>
              <a:buNone/>
            </a:pPr>
            <a:endParaRPr lang="en-US" sz="1050" dirty="0">
              <a:latin typeface="+mn-lt"/>
            </a:endParaRPr>
          </a:p>
        </p:txBody>
      </p:sp>
      <p:sp>
        <p:nvSpPr>
          <p:cNvPr id="7" name="Footer Placeholder 6"/>
          <p:cNvSpPr>
            <a:spLocks noGrp="1"/>
          </p:cNvSpPr>
          <p:nvPr>
            <p:ph type="ftr" sz="quarter" idx="12"/>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14348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18">
                                            <p:txEl>
                                              <p:pRg st="4" end="4"/>
                                            </p:txEl>
                                          </p:spTgt>
                                        </p:tgtEl>
                                        <p:attrNameLst>
                                          <p:attrName>style.visibility</p:attrName>
                                        </p:attrNameLst>
                                      </p:cBhvr>
                                      <p:to>
                                        <p:strVal val="visible"/>
                                      </p:to>
                                    </p:set>
                                    <p:anim calcmode="lin" valueType="num">
                                      <p:cBhvr additive="base">
                                        <p:cTn id="31" dur="500" fill="hold"/>
                                        <p:tgtEl>
                                          <p:spTgt spid="1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grpId="0"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1128466"/>
            <a:ext cx="11887200" cy="2179058"/>
          </a:xfrm>
        </p:spPr>
        <p:txBody>
          <a:bodyPr/>
          <a:lstStyle/>
          <a:p>
            <a:r>
              <a:rPr lang="en-US" dirty="0">
                <a:gradFill>
                  <a:gsLst>
                    <a:gs pos="52720">
                      <a:schemeClr val="tx1"/>
                    </a:gs>
                    <a:gs pos="67000">
                      <a:schemeClr val="tx1"/>
                    </a:gs>
                  </a:gsLst>
                  <a:lin ang="5400000" scaled="0"/>
                </a:gradFill>
              </a:rPr>
              <a:t>Deep Dive into </a:t>
            </a:r>
            <a:r>
              <a:rPr lang="en-US" dirty="0" smtClean="0">
                <a:gradFill>
                  <a:gsLst>
                    <a:gs pos="52720">
                      <a:schemeClr val="tx1"/>
                    </a:gs>
                    <a:gs pos="67000">
                      <a:schemeClr val="tx1"/>
                    </a:gs>
                  </a:gsLst>
                  <a:lin ang="5400000" scaled="0"/>
                </a:gradFill>
              </a:rPr>
              <a:t/>
            </a:r>
            <a:br>
              <a:rPr lang="en-US" dirty="0" smtClean="0">
                <a:gradFill>
                  <a:gsLst>
                    <a:gs pos="52720">
                      <a:schemeClr val="tx1"/>
                    </a:gs>
                    <a:gs pos="67000">
                      <a:schemeClr val="tx1"/>
                    </a:gs>
                  </a:gsLst>
                  <a:lin ang="5400000" scaled="0"/>
                </a:gradFill>
              </a:rPr>
            </a:br>
            <a:r>
              <a:rPr lang="en-US" dirty="0" smtClean="0">
                <a:gradFill>
                  <a:gsLst>
                    <a:gs pos="52720">
                      <a:schemeClr val="tx1"/>
                    </a:gs>
                    <a:gs pos="67000">
                      <a:schemeClr val="tx1"/>
                    </a:gs>
                  </a:gsLst>
                  <a:lin ang="5400000" scaled="0"/>
                </a:gradFill>
              </a:rPr>
              <a:t>Office Word </a:t>
            </a:r>
            <a:r>
              <a:rPr lang="en-US" dirty="0" smtClean="0">
                <a:gradFill>
                  <a:gsLst>
                    <a:gs pos="52720">
                      <a:schemeClr val="tx1"/>
                    </a:gs>
                    <a:gs pos="67000">
                      <a:schemeClr val="tx1"/>
                    </a:gs>
                  </a:gsLst>
                  <a:lin ang="5400000" scaled="0"/>
                </a:gradFill>
              </a:rPr>
              <a:t>Add-ins</a:t>
            </a:r>
            <a:endParaRPr lang="en-US" dirty="0">
              <a:gradFill>
                <a:gsLst>
                  <a:gs pos="52720">
                    <a:schemeClr val="tx1"/>
                  </a:gs>
                  <a:gs pos="67000">
                    <a:schemeClr val="tx1"/>
                  </a:gs>
                </a:gsLst>
                <a:lin ang="5400000" scaled="0"/>
              </a:gradFill>
            </a:endParaRPr>
          </a:p>
        </p:txBody>
      </p:sp>
      <p:grpSp>
        <p:nvGrpSpPr>
          <p:cNvPr id="23" name="Group 22"/>
          <p:cNvGrpSpPr/>
          <p:nvPr/>
        </p:nvGrpSpPr>
        <p:grpSpPr>
          <a:xfrm>
            <a:off x="6913335" y="3434059"/>
            <a:ext cx="5065940" cy="2992142"/>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extBox 21"/>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smtClean="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380539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smtClean="0">
                <a:gradFill>
                  <a:gsLst>
                    <a:gs pos="418">
                      <a:schemeClr val="tx1"/>
                    </a:gs>
                    <a:gs pos="7258">
                      <a:schemeClr val="tx1"/>
                    </a:gs>
                  </a:gsLst>
                  <a:lin ang="5400000" scaled="0"/>
                </a:gradFill>
              </a:rPr>
              <a:t>Code added by Visual Studio</a:t>
            </a:r>
            <a:endParaRPr lang="en-US">
              <a:gradFill>
                <a:gsLst>
                  <a:gs pos="418">
                    <a:schemeClr val="tx1"/>
                  </a:gs>
                  <a:gs pos="7258">
                    <a:schemeClr val="tx1"/>
                  </a:gs>
                </a:gsLst>
                <a:lin ang="5400000" scaled="0"/>
              </a:gradFill>
            </a:endParaRPr>
          </a:p>
        </p:txBody>
      </p:sp>
      <p:sp>
        <p:nvSpPr>
          <p:cNvPr id="7" name="Footer Placeholder 6"/>
          <p:cNvSpPr>
            <a:spLocks noGrp="1"/>
          </p:cNvSpPr>
          <p:nvPr>
            <p:ph type="ftr" sz="quarter" idx="12"/>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sp>
        <p:nvSpPr>
          <p:cNvPr id="2" name="Rectangle 1"/>
          <p:cNvSpPr/>
          <p:nvPr/>
        </p:nvSpPr>
        <p:spPr>
          <a:xfrm>
            <a:off x="6292645" y="597923"/>
            <a:ext cx="6007509" cy="6001643"/>
          </a:xfrm>
          <a:prstGeom prst="rect">
            <a:avLst/>
          </a:prstGeom>
        </p:spPr>
        <p:txBody>
          <a:bodyPr wrap="square">
            <a:spAutoFit/>
          </a:bodyPr>
          <a:lstStyle/>
          <a:p>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app =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"use strict"</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app =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Common initialization function (to be called from each page)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app.initialize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'body'</a:t>
            </a:r>
            <a:r>
              <a:rPr lang="en-US" sz="1200" dirty="0">
                <a:solidFill>
                  <a:srgbClr val="000000"/>
                </a:solidFill>
                <a:highlight>
                  <a:srgbClr val="FFFFFF"/>
                </a:highlight>
                <a:latin typeface="Consolas" panose="020B0609020204030204" pitchFamily="49" charset="0"/>
              </a:rPr>
              <a:t>).append(</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'&lt;div id="notification-message"&gt;'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'&lt;div class="padding"&gt;'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'&lt;div id="notification-message-close"&gt;&lt;/div&gt;'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'&lt;div id="notification-message-header"&gt;&lt;/div&gt;'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'&lt;div id="notification-message-body"&gt;&lt;/div&gt;'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'&lt;/div&gt;'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'&lt;/div&gt;'</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'#notification-message-close'</a:t>
            </a:r>
            <a:r>
              <a:rPr lang="en-US" sz="1200" dirty="0">
                <a:solidFill>
                  <a:srgbClr val="000000"/>
                </a:solidFill>
                <a:highlight>
                  <a:srgbClr val="FFFFFF"/>
                </a:highlight>
                <a:latin typeface="Consolas" panose="020B0609020204030204" pitchFamily="49" charset="0"/>
              </a:rPr>
              <a:t>).click(</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'#notification-message'</a:t>
            </a:r>
            <a:r>
              <a:rPr lang="en-US" sz="1200" dirty="0">
                <a:solidFill>
                  <a:srgbClr val="000000"/>
                </a:solidFill>
                <a:highlight>
                  <a:srgbClr val="FFFFFF"/>
                </a:highlight>
                <a:latin typeface="Consolas" panose="020B0609020204030204" pitchFamily="49" charset="0"/>
              </a:rPr>
              <a:t>).hide();</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After initialization, expose a common notification function</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app.showNotification</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(header, text)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'#notification-message-header'</a:t>
            </a:r>
            <a:r>
              <a:rPr lang="en-US" sz="1200" dirty="0">
                <a:solidFill>
                  <a:srgbClr val="000000"/>
                </a:solidFill>
                <a:highlight>
                  <a:srgbClr val="FFFFFF"/>
                </a:highlight>
                <a:latin typeface="Consolas" panose="020B0609020204030204" pitchFamily="49" charset="0"/>
              </a:rPr>
              <a:t>).text(header);</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'#notification-message-body'</a:t>
            </a:r>
            <a:r>
              <a:rPr lang="en-US" sz="1200" dirty="0">
                <a:solidFill>
                  <a:srgbClr val="000000"/>
                </a:solidFill>
                <a:highlight>
                  <a:srgbClr val="FFFFFF"/>
                </a:highlight>
                <a:latin typeface="Consolas" panose="020B0609020204030204" pitchFamily="49" charset="0"/>
              </a:rPr>
              <a:t>).text(text);</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'#notification-message'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slideDown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'fast'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app;</a:t>
            </a:r>
          </a:p>
          <a:p>
            <a:r>
              <a:rPr lang="en-US" sz="1200" dirty="0">
                <a:solidFill>
                  <a:srgbClr val="000000"/>
                </a:solidFill>
                <a:highlight>
                  <a:srgbClr val="FFFFFF"/>
                </a:highlight>
                <a:latin typeface="Consolas" panose="020B0609020204030204" pitchFamily="49" charset="0"/>
              </a:rPr>
              <a:t>})();</a:t>
            </a:r>
            <a:endParaRPr lang="en-US" sz="1200" dirty="0"/>
          </a:p>
        </p:txBody>
      </p:sp>
    </p:spTree>
    <p:extLst>
      <p:ext uri="{BB962C8B-B14F-4D97-AF65-F5344CB8AC3E}">
        <p14:creationId xmlns:p14="http://schemas.microsoft.com/office/powerpoint/2010/main" val="47418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6" name="Title 1"/>
          <p:cNvSpPr txBox="1">
            <a:spLocks/>
          </p:cNvSpPr>
          <p:nvPr/>
        </p:nvSpPr>
        <p:spPr>
          <a:xfrm>
            <a:off x="274639" y="1666875"/>
            <a:ext cx="5486399"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7531">
                      <a:schemeClr val="tx1"/>
                    </a:gs>
                    <a:gs pos="32000">
                      <a:schemeClr val="tx1"/>
                    </a:gs>
                  </a:gsLst>
                  <a:lin ang="5400000" scaled="0"/>
                </a:gradFill>
              </a:rPr>
              <a:t>Test/debug the Office </a:t>
            </a:r>
            <a:r>
              <a:rPr lang="en-US" dirty="0">
                <a:gradFill>
                  <a:gsLst>
                    <a:gs pos="7531">
                      <a:schemeClr val="tx1"/>
                    </a:gs>
                    <a:gs pos="32000">
                      <a:schemeClr val="tx1"/>
                    </a:gs>
                  </a:gsLst>
                  <a:lin ang="5400000" scaled="0"/>
                </a:gradFill>
              </a:rPr>
              <a:t>Add-in </a:t>
            </a:r>
            <a:r>
              <a:rPr lang="en-US" dirty="0" smtClean="0">
                <a:gradFill>
                  <a:gsLst>
                    <a:gs pos="7531">
                      <a:schemeClr val="tx1"/>
                    </a:gs>
                    <a:gs pos="32000">
                      <a:schemeClr val="tx1"/>
                    </a:gs>
                  </a:gsLst>
                  <a:lin ang="5400000" scaled="0"/>
                </a:gradFill>
              </a:rPr>
              <a:t>using {F5}</a:t>
            </a:r>
            <a:endParaRPr lang="en-US" dirty="0">
              <a:gradFill>
                <a:gsLst>
                  <a:gs pos="7531">
                    <a:schemeClr val="tx1"/>
                  </a:gs>
                  <a:gs pos="32000">
                    <a:schemeClr val="tx1"/>
                  </a:gs>
                </a:gsLst>
                <a:lin ang="5400000" scaled="0"/>
              </a:gradFill>
            </a:endParaRPr>
          </a:p>
        </p:txBody>
      </p:sp>
      <p:sp>
        <p:nvSpPr>
          <p:cNvPr id="20" name="Text Placeholder 3"/>
          <p:cNvSpPr txBox="1">
            <a:spLocks/>
          </p:cNvSpPr>
          <p:nvPr/>
        </p:nvSpPr>
        <p:spPr>
          <a:xfrm>
            <a:off x="274638" y="3392483"/>
            <a:ext cx="5486400" cy="1834348"/>
          </a:xfrm>
          <a:prstGeom prst="rect">
            <a:avLst/>
          </a:prstGeom>
        </p:spPr>
        <p:txBody>
          <a:bodyPr vert="horz" wrap="square" lIns="146304" tIns="91440" rIns="146304" bIns="91440" rtlCol="0">
            <a:spAutoFit/>
          </a:bodyPr>
          <a:lstStyle>
            <a:defPPr>
              <a:defRPr lang="en-US"/>
            </a:defPPr>
            <a:lvl1pPr marR="0" lvl="0" indent="0" fontAlgn="auto">
              <a:lnSpc>
                <a:spcPct val="90000"/>
              </a:lnSpc>
              <a:spcBef>
                <a:spcPts val="0"/>
              </a:spcBef>
              <a:spcAft>
                <a:spcPts val="0"/>
              </a:spcAft>
              <a:buClrTx/>
              <a:buSzTx/>
              <a:buFont typeface="Arial" pitchFamily="34" charset="0"/>
              <a:buNone/>
              <a:tabLst/>
              <a:defRPr sz="2800" spc="0" baseline="0">
                <a:gradFill>
                  <a:gsLst>
                    <a:gs pos="2917">
                      <a:schemeClr val="bg1"/>
                    </a:gs>
                    <a:gs pos="100000">
                      <a:schemeClr val="bg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gradFill>
                  <a:gsLst>
                    <a:gs pos="7531">
                      <a:schemeClr val="tx1"/>
                    </a:gs>
                    <a:gs pos="32000">
                      <a:schemeClr val="tx1"/>
                    </a:gs>
                  </a:gsLst>
                  <a:lin ang="5400000" scaled="0"/>
                </a:gradFill>
              </a:rPr>
              <a:t>When you press the {F5} key…</a:t>
            </a:r>
          </a:p>
          <a:p>
            <a:pPr marL="292100" indent="-292100">
              <a:spcBef>
                <a:spcPts val="600"/>
              </a:spcBef>
              <a:buFont typeface="Arial" panose="020B0604020202020204" pitchFamily="34" charset="0"/>
              <a:buChar char="•"/>
            </a:pPr>
            <a:r>
              <a:rPr lang="en-US" sz="2000" dirty="0">
                <a:gradFill>
                  <a:gsLst>
                    <a:gs pos="7531">
                      <a:schemeClr val="tx1"/>
                    </a:gs>
                    <a:gs pos="32000">
                      <a:schemeClr val="tx1"/>
                    </a:gs>
                  </a:gsLst>
                  <a:lin ang="5400000" scaled="0"/>
                </a:gradFill>
                <a:latin typeface="+mn-lt"/>
              </a:rPr>
              <a:t>Visual Studio builds the </a:t>
            </a:r>
            <a:r>
              <a:rPr lang="en-US" sz="2000" dirty="0">
                <a:gradFill>
                  <a:gsLst>
                    <a:gs pos="7531">
                      <a:schemeClr val="tx1"/>
                    </a:gs>
                    <a:gs pos="32000">
                      <a:schemeClr val="tx1"/>
                    </a:gs>
                  </a:gsLst>
                  <a:lin ang="5400000" scaled="0"/>
                </a:gradFill>
                <a:latin typeface="+mn-lt"/>
              </a:rPr>
              <a:t>Add-in </a:t>
            </a:r>
            <a:r>
              <a:rPr lang="en-US" sz="2000" dirty="0">
                <a:gradFill>
                  <a:gsLst>
                    <a:gs pos="7531">
                      <a:schemeClr val="tx1"/>
                    </a:gs>
                    <a:gs pos="32000">
                      <a:schemeClr val="tx1"/>
                    </a:gs>
                  </a:gsLst>
                  <a:lin ang="5400000" scaled="0"/>
                </a:gradFill>
                <a:latin typeface="+mn-lt"/>
              </a:rPr>
              <a:t>package and temporarily registers it</a:t>
            </a:r>
          </a:p>
          <a:p>
            <a:pPr marL="292100" indent="-292100">
              <a:spcBef>
                <a:spcPts val="600"/>
              </a:spcBef>
              <a:buFont typeface="Arial" panose="020B0604020202020204" pitchFamily="34" charset="0"/>
              <a:buChar char="•"/>
            </a:pPr>
            <a:r>
              <a:rPr lang="en-US" sz="2000" dirty="0">
                <a:gradFill>
                  <a:gsLst>
                    <a:gs pos="7531">
                      <a:schemeClr val="tx1"/>
                    </a:gs>
                    <a:gs pos="32000">
                      <a:schemeClr val="tx1"/>
                    </a:gs>
                  </a:gsLst>
                  <a:lin ang="5400000" scaled="0"/>
                </a:gradFill>
                <a:latin typeface="+mn-lt"/>
              </a:rPr>
              <a:t>Visual Studio starts Microsoft Word and adds the </a:t>
            </a:r>
            <a:r>
              <a:rPr lang="en-US" sz="2000" dirty="0">
                <a:gradFill>
                  <a:gsLst>
                    <a:gs pos="7531">
                      <a:schemeClr val="tx1"/>
                    </a:gs>
                    <a:gs pos="32000">
                      <a:schemeClr val="tx1"/>
                    </a:gs>
                  </a:gsLst>
                  <a:lin ang="5400000" scaled="0"/>
                </a:gradFill>
                <a:latin typeface="+mn-lt"/>
              </a:rPr>
              <a:t>Add-in </a:t>
            </a:r>
            <a:r>
              <a:rPr lang="en-US" sz="2000" dirty="0">
                <a:gradFill>
                  <a:gsLst>
                    <a:gs pos="7531">
                      <a:schemeClr val="tx1"/>
                    </a:gs>
                    <a:gs pos="32000">
                      <a:schemeClr val="tx1"/>
                    </a:gs>
                  </a:gsLst>
                  <a:lin ang="5400000" scaled="0"/>
                </a:gradFill>
                <a:latin typeface="+mn-lt"/>
              </a:rPr>
              <a:t>to new Word document</a:t>
            </a:r>
          </a:p>
        </p:txBody>
      </p:sp>
      <p:sp>
        <p:nvSpPr>
          <p:cNvPr id="7" name="Footer Placeholder 6"/>
          <p:cNvSpPr>
            <a:spLocks noGrp="1"/>
          </p:cNvSpPr>
          <p:nvPr>
            <p:ph type="ftr" sz="quarter" idx="12"/>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pic>
        <p:nvPicPr>
          <p:cNvPr id="8" name="Picture 7"/>
          <p:cNvPicPr>
            <a:picLocks noChangeAspect="1"/>
          </p:cNvPicPr>
          <p:nvPr/>
        </p:nvPicPr>
        <p:blipFill>
          <a:blip r:embed="rId3"/>
          <a:stretch>
            <a:fillRect/>
          </a:stretch>
        </p:blipFill>
        <p:spPr>
          <a:xfrm>
            <a:off x="6359894" y="2295680"/>
            <a:ext cx="6006465" cy="1880235"/>
          </a:xfrm>
          <a:prstGeom prst="rect">
            <a:avLst/>
          </a:prstGeom>
        </p:spPr>
      </p:pic>
    </p:spTree>
    <p:extLst>
      <p:ext uri="{BB962C8B-B14F-4D97-AF65-F5344CB8AC3E}">
        <p14:creationId xmlns:p14="http://schemas.microsoft.com/office/powerpoint/2010/main" val="414120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58" name="Title 2"/>
          <p:cNvSpPr>
            <a:spLocks noGrp="1"/>
          </p:cNvSpPr>
          <p:nvPr>
            <p:ph type="title"/>
          </p:nvPr>
        </p:nvSpPr>
        <p:spPr>
          <a:xfrm>
            <a:off x="274639" y="1209973"/>
            <a:ext cx="10056812" cy="2677656"/>
          </a:xfrm>
        </p:spPr>
        <p:txBody>
          <a:bodyPr/>
          <a:lstStyle/>
          <a:p>
            <a:r>
              <a:rPr lang="en-US" dirty="0" smtClean="0"/>
              <a:t>Demo</a:t>
            </a:r>
            <a:r>
              <a:rPr lang="en-US" dirty="0"/>
              <a:t/>
            </a:r>
            <a:br>
              <a:rPr lang="en-US" dirty="0"/>
            </a:br>
            <a:r>
              <a:rPr lang="en-US" sz="5400" dirty="0"/>
              <a:t>Creating an Office </a:t>
            </a:r>
            <a:r>
              <a:rPr lang="en-US" sz="5400" dirty="0"/>
              <a:t>Add-in </a:t>
            </a:r>
            <a:r>
              <a:rPr lang="en-US" sz="5400" dirty="0" smtClean="0"/>
              <a:t>targeting </a:t>
            </a:r>
            <a:r>
              <a:rPr lang="en-US" sz="5400" dirty="0"/>
              <a:t>Microsoft Word</a:t>
            </a:r>
            <a:endParaRPr lang="en-US" sz="4800" dirty="0"/>
          </a:p>
        </p:txBody>
      </p:sp>
    </p:spTree>
    <p:extLst>
      <p:ext uri="{BB962C8B-B14F-4D97-AF65-F5344CB8AC3E}">
        <p14:creationId xmlns:p14="http://schemas.microsoft.com/office/powerpoint/2010/main" val="19497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076884"/>
            <a:ext cx="6619648" cy="1292662"/>
          </a:xfrm>
        </p:spPr>
        <p:txBody>
          <a:bodyPr/>
          <a:lstStyle/>
          <a:p>
            <a:r>
              <a:rPr lang="en-US" dirty="0"/>
              <a:t>Reading and writing </a:t>
            </a:r>
            <a:r>
              <a:rPr lang="en-US" dirty="0" smtClean="0"/>
              <a:t>with Documents</a:t>
            </a:r>
            <a:endParaRPr lang="en-US" dirty="0"/>
          </a:p>
        </p:txBody>
      </p:sp>
      <p:sp>
        <p:nvSpPr>
          <p:cNvPr id="9" name="Text Placeholder 8"/>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160300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API for Word </a:t>
            </a:r>
            <a:r>
              <a:rPr lang="en-US" dirty="0" smtClean="0">
                <a:gradFill>
                  <a:gsLst>
                    <a:gs pos="15063">
                      <a:schemeClr val="tx1"/>
                    </a:gs>
                    <a:gs pos="36000">
                      <a:schemeClr val="tx1"/>
                    </a:gs>
                  </a:gsLst>
                  <a:lin ang="5400000" scaled="0"/>
                </a:gradFill>
              </a:rPr>
              <a:t>Add-ins</a:t>
            </a:r>
            <a:endParaRPr lang="en-US" dirty="0"/>
          </a:p>
        </p:txBody>
      </p:sp>
      <p:pic>
        <p:nvPicPr>
          <p:cNvPr id="7" name="Picture 6"/>
          <p:cNvPicPr>
            <a:picLocks noChangeAspect="1"/>
          </p:cNvPicPr>
          <p:nvPr/>
        </p:nvPicPr>
        <p:blipFill>
          <a:blip r:embed="rId3"/>
          <a:stretch>
            <a:fillRect/>
          </a:stretch>
        </p:blipFill>
        <p:spPr>
          <a:xfrm>
            <a:off x="1387474" y="1961623"/>
            <a:ext cx="9661526" cy="4334228"/>
          </a:xfrm>
          <a:prstGeom prst="rect">
            <a:avLst/>
          </a:prstGeom>
          <a:ln>
            <a:solidFill>
              <a:schemeClr val="bg1">
                <a:lumMod val="50000"/>
              </a:schemeClr>
            </a:solidFill>
          </a:ln>
        </p:spPr>
      </p:pic>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See more </a:t>
            </a:r>
            <a:r>
              <a:rPr lang="en-US" sz="3200" dirty="0" smtClean="0"/>
              <a:t>at: </a:t>
            </a:r>
            <a:r>
              <a:rPr lang="en-US" sz="2000" dirty="0">
                <a:hlinkClick r:id="rId4"/>
              </a:rPr>
              <a:t>http://msdn.microsoft.com/en-us/library/office/fp142185(v=office.1501401).aspx</a:t>
            </a:r>
            <a:endParaRPr lang="en-US" sz="2000" dirty="0"/>
          </a:p>
        </p:txBody>
      </p:sp>
      <p:sp>
        <p:nvSpPr>
          <p:cNvPr id="4" name="Footer Placeholder 3"/>
          <p:cNvSpPr>
            <a:spLocks noGrp="1"/>
          </p:cNvSpPr>
          <p:nvPr>
            <p:ph type="ftr" sz="quarter" idx="10"/>
          </p:nvPr>
        </p:nvSpPr>
        <p:spPr/>
        <p:txBody>
          <a:bodyPr/>
          <a:lstStyle/>
          <a:p>
            <a:pPr>
              <a:defRPr/>
            </a:pPr>
            <a:r>
              <a:rPr lang="en-US" sz="1400" dirty="0" smtClean="0">
                <a:gradFill>
                  <a:gsLst>
                    <a:gs pos="2092">
                      <a:schemeClr val="accent3"/>
                    </a:gs>
                    <a:gs pos="7531">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Reading </a:t>
            </a:r>
            <a:r>
              <a:rPr lang="en-US" sz="1400" dirty="0">
                <a:gradFill>
                  <a:gsLst>
                    <a:gs pos="8367">
                      <a:srgbClr val="000000"/>
                    </a:gs>
                    <a:gs pos="31000">
                      <a:srgbClr val="000000"/>
                    </a:gs>
                  </a:gsLst>
                  <a:lin ang="5400000" scaled="0"/>
                </a:gradFill>
              </a:rPr>
              <a:t>and writing with Documents</a:t>
            </a:r>
          </a:p>
          <a:p>
            <a:pPr>
              <a:defRPr/>
            </a:pPr>
            <a:endParaRPr lang="en-US" sz="1400" dirty="0" smtClean="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1624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Use this function to read from document select</a:t>
            </a:r>
          </a:p>
        </p:txBody>
      </p:sp>
      <p:sp>
        <p:nvSpPr>
          <p:cNvPr id="4" name="Footer Placeholder 3"/>
          <p:cNvSpPr>
            <a:spLocks noGrp="1"/>
          </p:cNvSpPr>
          <p:nvPr>
            <p:ph type="ftr" sz="quarter" idx="10"/>
          </p:nvPr>
        </p:nvSpPr>
        <p:spPr/>
        <p:txBody>
          <a:bodyPr/>
          <a:lstStyle/>
          <a:p>
            <a:pPr>
              <a:defRPr/>
            </a:pPr>
            <a:r>
              <a:rPr lang="en-US" sz="1400" dirty="0">
                <a:gradFill>
                  <a:gsLst>
                    <a:gs pos="2092">
                      <a:schemeClr val="accent3"/>
                    </a:gs>
                    <a:gs pos="7531">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Reading and writing with Documents</a:t>
            </a:r>
          </a:p>
          <a:p>
            <a:pPr>
              <a:defRPr/>
            </a:pPr>
            <a:endParaRPr lang="en-US" sz="1400" dirty="0">
              <a:gradFill>
                <a:gsLst>
                  <a:gs pos="8367">
                    <a:srgbClr val="000000"/>
                  </a:gs>
                  <a:gs pos="31000">
                    <a:srgbClr val="000000"/>
                  </a:gs>
                </a:gsLst>
                <a:lin ang="5400000" scaled="0"/>
              </a:gradFill>
            </a:endParaRPr>
          </a:p>
        </p:txBody>
      </p:sp>
      <p:sp>
        <p:nvSpPr>
          <p:cNvPr id="3" name="Rectangle 2"/>
          <p:cNvSpPr/>
          <p:nvPr/>
        </p:nvSpPr>
        <p:spPr>
          <a:xfrm>
            <a:off x="274638" y="2184012"/>
            <a:ext cx="10938295" cy="313932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getDataFromSelection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Office.context.document.getSelectedDataAsync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Office.CoercionType.Text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(result)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result.status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Office.AsyncResultStatus.Succeeded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'The selected text is:'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result.value</a:t>
            </a:r>
            <a:r>
              <a:rPr lang="en-US" dirty="0" smtClean="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'Error:'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result.error.message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4003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smtClean="0"/>
              <a:t>()</a:t>
            </a:r>
            <a:endParaRPr lang="en-US" dirty="0"/>
          </a:p>
        </p:txBody>
      </p:sp>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Use this function to insert content into document</a:t>
            </a:r>
          </a:p>
        </p:txBody>
      </p:sp>
      <p:sp>
        <p:nvSpPr>
          <p:cNvPr id="9" name="Footer Placeholder 3"/>
          <p:cNvSpPr>
            <a:spLocks noGrp="1"/>
          </p:cNvSpPr>
          <p:nvPr>
            <p:ph type="ftr" sz="quarter" idx="10"/>
          </p:nvPr>
        </p:nvSpPr>
        <p:spPr>
          <a:xfrm>
            <a:off x="7964488" y="295272"/>
            <a:ext cx="4197350" cy="371475"/>
          </a:xfrm>
        </p:spPr>
        <p:txBody>
          <a:bodyPr/>
          <a:lstStyle/>
          <a:p>
            <a:pPr>
              <a:defRPr/>
            </a:pPr>
            <a:r>
              <a:rPr lang="en-US" sz="1400" dirty="0">
                <a:gradFill>
                  <a:gsLst>
                    <a:gs pos="2092">
                      <a:schemeClr val="accent3"/>
                    </a:gs>
                    <a:gs pos="7531">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Reading and writing with Documents</a:t>
            </a:r>
          </a:p>
          <a:p>
            <a:pPr>
              <a:defRPr/>
            </a:pPr>
            <a:endParaRPr lang="en-US" sz="1400" dirty="0">
              <a:gradFill>
                <a:gsLst>
                  <a:gs pos="8367">
                    <a:srgbClr val="000000"/>
                  </a:gs>
                  <a:gs pos="31000">
                    <a:srgbClr val="000000"/>
                  </a:gs>
                </a:gsLst>
                <a:lin ang="5400000" scaled="0"/>
              </a:gradFill>
            </a:endParaRPr>
          </a:p>
        </p:txBody>
      </p:sp>
      <p:sp>
        <p:nvSpPr>
          <p:cNvPr id="3" name="Rectangle 2"/>
          <p:cNvSpPr/>
          <p:nvPr/>
        </p:nvSpPr>
        <p:spPr>
          <a:xfrm>
            <a:off x="345056" y="2168189"/>
            <a:ext cx="9635706" cy="286232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onAddContentHellowWorld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Office.context.document.setSelectedDataAsync</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World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testForSuccess</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testForSuccess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asyncResult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asyncResult.status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Office.AsyncResultStatus.Failed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'Error'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asyncResult.error.message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72517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8" name="Title 1"/>
          <p:cNvSpPr txBox="1">
            <a:spLocks/>
          </p:cNvSpPr>
          <p:nvPr/>
        </p:nvSpPr>
        <p:spPr>
          <a:xfrm>
            <a:off x="274639" y="933903"/>
            <a:ext cx="5486399"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smtClean="0">
                <a:gradFill>
                  <a:gsLst>
                    <a:gs pos="2092">
                      <a:schemeClr val="tx1"/>
                    </a:gs>
                    <a:gs pos="7950">
                      <a:schemeClr val="tx1"/>
                    </a:gs>
                  </a:gsLst>
                  <a:lin ang="5400000" scaled="0"/>
                </a:gradFill>
              </a:rPr>
              <a:t>Coercion types</a:t>
            </a:r>
            <a:endParaRPr lang="en-US">
              <a:gradFill>
                <a:gsLst>
                  <a:gs pos="2092">
                    <a:schemeClr val="tx1"/>
                  </a:gs>
                  <a:gs pos="7950">
                    <a:schemeClr val="tx1"/>
                  </a:gs>
                </a:gsLst>
                <a:lin ang="5400000" scaled="0"/>
              </a:gradFill>
            </a:endParaRPr>
          </a:p>
        </p:txBody>
      </p:sp>
      <p:sp>
        <p:nvSpPr>
          <p:cNvPr id="19" name="Text Placeholder 3"/>
          <p:cNvSpPr txBox="1">
            <a:spLocks/>
          </p:cNvSpPr>
          <p:nvPr/>
        </p:nvSpPr>
        <p:spPr>
          <a:xfrm>
            <a:off x="274638" y="1990794"/>
            <a:ext cx="5486400" cy="4001095"/>
          </a:xfrm>
          <a:prstGeom prst="rect">
            <a:avLst/>
          </a:prstGeom>
        </p:spPr>
        <p:txBody>
          <a:bodyPr vert="horz" wrap="square" lIns="146304" tIns="91440" rIns="146304" bIns="91440" rtlCol="0">
            <a:spAutoFit/>
          </a:bodyPr>
          <a:lstStyle>
            <a:defPPr>
              <a:defRPr lang="en-US"/>
            </a:defPPr>
            <a:lvl1pPr marR="0" lvl="0" indent="0" fontAlgn="auto">
              <a:lnSpc>
                <a:spcPct val="90000"/>
              </a:lnSpc>
              <a:spcBef>
                <a:spcPts val="0"/>
              </a:spcBef>
              <a:spcAft>
                <a:spcPts val="0"/>
              </a:spcAft>
              <a:buClrTx/>
              <a:buSzTx/>
              <a:buFont typeface="Arial" pitchFamily="34" charset="0"/>
              <a:buNone/>
              <a:tabLst/>
              <a:defRPr sz="2800" spc="0" baseline="0">
                <a:gradFill>
                  <a:gsLst>
                    <a:gs pos="2917">
                      <a:schemeClr val="bg1"/>
                    </a:gs>
                    <a:gs pos="100000">
                      <a:schemeClr val="bg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lvl="0">
              <a:lnSpc>
                <a:spcPct val="100000"/>
              </a:lnSpc>
            </a:pPr>
            <a:r>
              <a:rPr lang="en-US" sz="3200" dirty="0">
                <a:gradFill>
                  <a:gsLst>
                    <a:gs pos="2092">
                      <a:schemeClr val="tx1"/>
                    </a:gs>
                    <a:gs pos="7950">
                      <a:schemeClr val="tx1"/>
                    </a:gs>
                  </a:gsLst>
                  <a:lin ang="5400000" scaled="0"/>
                </a:gradFill>
              </a:rPr>
              <a:t>Coercion types make it possible to read/write </a:t>
            </a:r>
            <a:br>
              <a:rPr lang="en-US" sz="3200" dirty="0">
                <a:gradFill>
                  <a:gsLst>
                    <a:gs pos="2092">
                      <a:schemeClr val="tx1"/>
                    </a:gs>
                    <a:gs pos="7950">
                      <a:schemeClr val="tx1"/>
                    </a:gs>
                  </a:gsLst>
                  <a:lin ang="5400000" scaled="0"/>
                </a:gradFill>
              </a:rPr>
            </a:br>
            <a:r>
              <a:rPr lang="en-US" sz="3200" dirty="0">
                <a:gradFill>
                  <a:gsLst>
                    <a:gs pos="2092">
                      <a:schemeClr val="tx1"/>
                    </a:gs>
                    <a:gs pos="7950">
                      <a:schemeClr val="tx1"/>
                    </a:gs>
                  </a:gsLst>
                  <a:lin ang="5400000" scaled="0"/>
                </a:gradFill>
              </a:rPr>
              <a:t>content in different formats</a:t>
            </a:r>
          </a:p>
          <a:p>
            <a:pPr marL="292100" lvl="0" indent="-292100">
              <a:lnSpc>
                <a:spcPct val="100000"/>
              </a:lnSpc>
              <a:buFont typeface="Arial" panose="020B0604020202020204" pitchFamily="34" charset="0"/>
              <a:buChar char="•"/>
            </a:pPr>
            <a:r>
              <a:rPr lang="en-US" sz="2400" b="1" dirty="0">
                <a:gradFill>
                  <a:gsLst>
                    <a:gs pos="2092">
                      <a:schemeClr val="tx1"/>
                    </a:gs>
                    <a:gs pos="7950">
                      <a:schemeClr val="tx1"/>
                    </a:gs>
                  </a:gsLst>
                  <a:lin ang="5400000" scaled="0"/>
                </a:gradFill>
              </a:rPr>
              <a:t>text</a:t>
            </a:r>
            <a:r>
              <a:rPr lang="en-US" sz="2400" dirty="0">
                <a:gradFill>
                  <a:gsLst>
                    <a:gs pos="2092">
                      <a:schemeClr val="tx1"/>
                    </a:gs>
                    <a:gs pos="7950">
                      <a:schemeClr val="tx1"/>
                    </a:gs>
                  </a:gsLst>
                  <a:lin ang="5400000" scaled="0"/>
                </a:gradFill>
              </a:rPr>
              <a:t>—string value</a:t>
            </a:r>
          </a:p>
          <a:p>
            <a:pPr marL="292100" lvl="0" indent="-292100">
              <a:lnSpc>
                <a:spcPct val="100000"/>
              </a:lnSpc>
              <a:buFont typeface="Arial" panose="020B0604020202020204" pitchFamily="34" charset="0"/>
              <a:buChar char="•"/>
            </a:pPr>
            <a:r>
              <a:rPr lang="en-US" sz="2400" b="1" dirty="0">
                <a:gradFill>
                  <a:gsLst>
                    <a:gs pos="2092">
                      <a:schemeClr val="tx1"/>
                    </a:gs>
                    <a:gs pos="7950">
                      <a:schemeClr val="tx1"/>
                    </a:gs>
                  </a:gsLst>
                  <a:lin ang="5400000" scaled="0"/>
                </a:gradFill>
              </a:rPr>
              <a:t>html</a:t>
            </a:r>
            <a:r>
              <a:rPr lang="en-US" sz="2400" dirty="0">
                <a:gradFill>
                  <a:gsLst>
                    <a:gs pos="2092">
                      <a:schemeClr val="tx1"/>
                    </a:gs>
                    <a:gs pos="7950">
                      <a:schemeClr val="tx1"/>
                    </a:gs>
                  </a:gsLst>
                  <a:lin ang="5400000" scaled="0"/>
                </a:gradFill>
              </a:rPr>
              <a:t>—HTML content</a:t>
            </a:r>
          </a:p>
          <a:p>
            <a:pPr marL="292100" lvl="0" indent="-292100">
              <a:lnSpc>
                <a:spcPct val="100000"/>
              </a:lnSpc>
              <a:buFont typeface="Arial" panose="020B0604020202020204" pitchFamily="34" charset="0"/>
              <a:buChar char="•"/>
            </a:pPr>
            <a:r>
              <a:rPr lang="en-US" sz="2400" b="1" dirty="0">
                <a:gradFill>
                  <a:gsLst>
                    <a:gs pos="2092">
                      <a:schemeClr val="tx1"/>
                    </a:gs>
                    <a:gs pos="7950">
                      <a:schemeClr val="tx1"/>
                    </a:gs>
                  </a:gsLst>
                  <a:lin ang="5400000" scaled="0"/>
                </a:gradFill>
              </a:rPr>
              <a:t>matrix</a:t>
            </a:r>
            <a:r>
              <a:rPr lang="en-US" sz="2400" dirty="0">
                <a:gradFill>
                  <a:gsLst>
                    <a:gs pos="2092">
                      <a:schemeClr val="tx1"/>
                    </a:gs>
                    <a:gs pos="7950">
                      <a:schemeClr val="tx1"/>
                    </a:gs>
                  </a:gsLst>
                  <a:lin ang="5400000" scaled="0"/>
                </a:gradFill>
              </a:rPr>
              <a:t>—array of arrays</a:t>
            </a:r>
          </a:p>
          <a:p>
            <a:pPr marL="292100" lvl="0" indent="-292100">
              <a:lnSpc>
                <a:spcPct val="100000"/>
              </a:lnSpc>
              <a:buFont typeface="Arial" panose="020B0604020202020204" pitchFamily="34" charset="0"/>
              <a:buChar char="•"/>
            </a:pPr>
            <a:r>
              <a:rPr lang="en-US" sz="2400" b="1" dirty="0">
                <a:gradFill>
                  <a:gsLst>
                    <a:gs pos="2092">
                      <a:schemeClr val="tx1"/>
                    </a:gs>
                    <a:gs pos="7950">
                      <a:schemeClr val="tx1"/>
                    </a:gs>
                  </a:gsLst>
                  <a:lin ang="5400000" scaled="0"/>
                </a:gradFill>
              </a:rPr>
              <a:t>table</a:t>
            </a:r>
            <a:r>
              <a:rPr lang="en-US" sz="2400" dirty="0">
                <a:gradFill>
                  <a:gsLst>
                    <a:gs pos="2092">
                      <a:schemeClr val="tx1"/>
                    </a:gs>
                    <a:gs pos="7950">
                      <a:schemeClr val="tx1"/>
                    </a:gs>
                  </a:gsLst>
                  <a:lin ang="5400000" scaled="0"/>
                </a:gradFill>
              </a:rPr>
              <a:t>—table of rows and columns</a:t>
            </a:r>
          </a:p>
          <a:p>
            <a:pPr marL="292100" lvl="0" indent="-292100">
              <a:lnSpc>
                <a:spcPct val="100000"/>
              </a:lnSpc>
              <a:buFont typeface="Arial" panose="020B0604020202020204" pitchFamily="34" charset="0"/>
              <a:buChar char="•"/>
            </a:pPr>
            <a:r>
              <a:rPr lang="en-US" sz="2400" b="1" dirty="0" err="1">
                <a:gradFill>
                  <a:gsLst>
                    <a:gs pos="2092">
                      <a:schemeClr val="tx1"/>
                    </a:gs>
                    <a:gs pos="7950">
                      <a:schemeClr val="tx1"/>
                    </a:gs>
                  </a:gsLst>
                  <a:lin ang="5400000" scaled="0"/>
                </a:gradFill>
              </a:rPr>
              <a:t>ooxml</a:t>
            </a:r>
            <a:r>
              <a:rPr lang="en-US" sz="2400" dirty="0">
                <a:gradFill>
                  <a:gsLst>
                    <a:gs pos="2092">
                      <a:schemeClr val="tx1"/>
                    </a:gs>
                    <a:gs pos="7950">
                      <a:schemeClr val="tx1"/>
                    </a:gs>
                  </a:gsLst>
                  <a:lin ang="5400000" scaled="0"/>
                </a:gradFill>
              </a:rPr>
              <a:t>—Office Open XML format</a:t>
            </a:r>
          </a:p>
          <a:p>
            <a:pPr marL="292100" lvl="0" indent="-292100">
              <a:lnSpc>
                <a:spcPct val="100000"/>
              </a:lnSpc>
              <a:buFont typeface="Arial" panose="020B0604020202020204" pitchFamily="34" charset="0"/>
              <a:buChar char="•"/>
            </a:pPr>
            <a:endParaRPr lang="en-US" sz="3200" dirty="0">
              <a:gradFill>
                <a:gsLst>
                  <a:gs pos="2092">
                    <a:schemeClr val="tx1"/>
                  </a:gs>
                  <a:gs pos="7950">
                    <a:schemeClr val="tx1"/>
                  </a:gs>
                </a:gsLst>
                <a:lin ang="5400000" scaled="0"/>
              </a:gradFill>
            </a:endParaRPr>
          </a:p>
        </p:txBody>
      </p:sp>
      <p:sp>
        <p:nvSpPr>
          <p:cNvPr id="13" name="Footer Placeholder 12"/>
          <p:cNvSpPr>
            <a:spLocks noGrp="1"/>
          </p:cNvSpPr>
          <p:nvPr>
            <p:ph type="ftr" sz="quarter" idx="12"/>
          </p:nvPr>
        </p:nvSpPr>
        <p:spPr/>
        <p:txBody>
          <a:bodyPr/>
          <a:lstStyle/>
          <a:p>
            <a:pPr lvl="0">
              <a:defRPr/>
            </a:pPr>
            <a:r>
              <a:rPr lang="en-US" sz="1400" dirty="0">
                <a:gradFill>
                  <a:gsLst>
                    <a:gs pos="2092">
                      <a:srgbClr val="FF8C00"/>
                    </a:gs>
                    <a:gs pos="7531">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Reading and writing with Documents</a:t>
            </a:r>
          </a:p>
          <a:p>
            <a:pPr lvl="0">
              <a:defRPr/>
            </a:pPr>
            <a:endParaRPr lang="en-US" sz="1400" dirty="0">
              <a:gradFill>
                <a:gsLst>
                  <a:gs pos="8367">
                    <a:srgbClr val="000000"/>
                  </a:gs>
                  <a:gs pos="31000">
                    <a:srgbClr val="000000"/>
                  </a:gs>
                </a:gsLst>
                <a:lin ang="5400000" scaled="0"/>
              </a:gradFill>
            </a:endParaRPr>
          </a:p>
        </p:txBody>
      </p:sp>
      <p:sp>
        <p:nvSpPr>
          <p:cNvPr id="2" name="Rectangle 1"/>
          <p:cNvSpPr/>
          <p:nvPr/>
        </p:nvSpPr>
        <p:spPr>
          <a:xfrm>
            <a:off x="6219825" y="822369"/>
            <a:ext cx="6216650" cy="5693866"/>
          </a:xfrm>
          <a:prstGeom prst="rect">
            <a:avLst/>
          </a:prstGeom>
        </p:spPr>
        <p:txBody>
          <a:bodyPr>
            <a:spAutoFit/>
          </a:bodyPr>
          <a:lstStyle/>
          <a:p>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onAddContentHtml</a:t>
            </a:r>
            <a:r>
              <a:rPr lang="en-US" sz="1400" dirty="0">
                <a:solidFill>
                  <a:srgbClr val="000000"/>
                </a:solidFill>
                <a:highlight>
                  <a:srgbClr val="FFFFFF"/>
                </a:highlight>
                <a:latin typeface="Consolas" panose="020B0609020204030204" pitchFamily="49" charset="0"/>
              </a:rPr>
              <a:t>() {</a:t>
            </a:r>
          </a:p>
          <a:p>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div = $(</a:t>
            </a:r>
            <a:r>
              <a:rPr lang="en-US" sz="1400" dirty="0">
                <a:solidFill>
                  <a:srgbClr val="A31515"/>
                </a:solidFill>
                <a:highlight>
                  <a:srgbClr val="FFFFFF"/>
                </a:highlight>
                <a:latin typeface="Consolas" panose="020B0609020204030204" pitchFamily="49" charset="0"/>
              </a:rPr>
              <a:t>"&lt;div&gt;"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.append($(</a:t>
            </a:r>
            <a:r>
              <a:rPr lang="en-US" sz="1400" dirty="0">
                <a:solidFill>
                  <a:srgbClr val="A31515"/>
                </a:solidFill>
                <a:highlight>
                  <a:srgbClr val="FFFFFF"/>
                </a:highlight>
                <a:latin typeface="Consolas" panose="020B0609020204030204" pitchFamily="49" charset="0"/>
              </a:rPr>
              <a:t>"&lt;h2&gt;"</a:t>
            </a:r>
            <a:r>
              <a:rPr lang="en-US" sz="1400" dirty="0">
                <a:solidFill>
                  <a:srgbClr val="000000"/>
                </a:solidFill>
                <a:highlight>
                  <a:srgbClr val="FFFFFF"/>
                </a:highlight>
                <a:latin typeface="Consolas" panose="020B0609020204030204" pitchFamily="49" charset="0"/>
              </a:rPr>
              <a:t>).text(</a:t>
            </a:r>
            <a:r>
              <a:rPr lang="en-US" sz="1400" dirty="0">
                <a:solidFill>
                  <a:srgbClr val="A31515"/>
                </a:solidFill>
                <a:highlight>
                  <a:srgbClr val="FFFFFF"/>
                </a:highlight>
                <a:latin typeface="Consolas" panose="020B0609020204030204" pitchFamily="49" charset="0"/>
              </a:rPr>
              <a:t>"My Heading"</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.append($(</a:t>
            </a:r>
            <a:r>
              <a:rPr lang="en-US" sz="1400" dirty="0">
                <a:solidFill>
                  <a:srgbClr val="A31515"/>
                </a:solidFill>
                <a:highlight>
                  <a:srgbClr val="FFFFFF"/>
                </a:highlight>
                <a:latin typeface="Consolas" panose="020B0609020204030204" pitchFamily="49" charset="0"/>
              </a:rPr>
              <a:t>"&lt;p&gt;"</a:t>
            </a:r>
            <a:r>
              <a:rPr lang="en-US" sz="1400" dirty="0">
                <a:solidFill>
                  <a:srgbClr val="000000"/>
                </a:solidFill>
                <a:highlight>
                  <a:srgbClr val="FFFFFF"/>
                </a:highlight>
                <a:latin typeface="Consolas" panose="020B0609020204030204" pitchFamily="49" charset="0"/>
              </a:rPr>
              <a:t>).text(</a:t>
            </a:r>
            <a:r>
              <a:rPr lang="en-US" sz="1400" dirty="0">
                <a:solidFill>
                  <a:srgbClr val="A31515"/>
                </a:solidFill>
                <a:highlight>
                  <a:srgbClr val="FFFFFF"/>
                </a:highlight>
                <a:latin typeface="Consolas" panose="020B0609020204030204" pitchFamily="49" charset="0"/>
              </a:rPr>
              <a:t>"This is paragraph 1"</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.append($(</a:t>
            </a:r>
            <a:r>
              <a:rPr lang="en-US" sz="1400" dirty="0">
                <a:solidFill>
                  <a:srgbClr val="A31515"/>
                </a:solidFill>
                <a:highlight>
                  <a:srgbClr val="FFFFFF"/>
                </a:highlight>
                <a:latin typeface="Consolas" panose="020B0609020204030204" pitchFamily="49" charset="0"/>
              </a:rPr>
              <a:t>"&lt;p&gt;"</a:t>
            </a:r>
            <a:r>
              <a:rPr lang="en-US" sz="1400" dirty="0">
                <a:solidFill>
                  <a:srgbClr val="000000"/>
                </a:solidFill>
                <a:highlight>
                  <a:srgbClr val="FFFFFF"/>
                </a:highlight>
                <a:latin typeface="Consolas" panose="020B0609020204030204" pitchFamily="49" charset="0"/>
              </a:rPr>
              <a:t>).text(</a:t>
            </a:r>
            <a:r>
              <a:rPr lang="en-US" sz="1400" dirty="0">
                <a:solidFill>
                  <a:srgbClr val="A31515"/>
                </a:solidFill>
                <a:highlight>
                  <a:srgbClr val="FFFFFF"/>
                </a:highlight>
                <a:latin typeface="Consolas" panose="020B0609020204030204" pitchFamily="49" charset="0"/>
              </a:rPr>
              <a:t>"This is paragraph 2"</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Office.context.document.setSelectedDataAsync</a:t>
            </a:r>
            <a:r>
              <a:rPr lang="en-US" sz="1400" dirty="0">
                <a:solidFill>
                  <a:srgbClr val="000000"/>
                </a:solidFill>
                <a:highlight>
                  <a:srgbClr val="FFFFFF"/>
                </a:highlight>
                <a:latin typeface="Consolas" panose="020B0609020204030204" pitchFamily="49" charset="0"/>
              </a:rPr>
              <a:t>(div.html(), { </a:t>
            </a:r>
            <a:r>
              <a:rPr lang="en-US" sz="1400" dirty="0" err="1">
                <a:solidFill>
                  <a:srgbClr val="000000"/>
                </a:solidFill>
                <a:highlight>
                  <a:srgbClr val="FFFFFF"/>
                </a:highlight>
                <a:latin typeface="Consolas" panose="020B0609020204030204" pitchFamily="49" charset="0"/>
              </a:rPr>
              <a:t>coercionType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"html"</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onAddContentMatrix</a:t>
            </a:r>
            <a:r>
              <a:rPr lang="en-US" sz="1400" dirty="0">
                <a:solidFill>
                  <a:srgbClr val="000000"/>
                </a:solidFill>
                <a:highlight>
                  <a:srgbClr val="FFFFFF"/>
                </a:highlight>
                <a:latin typeface="Consolas" panose="020B0609020204030204" pitchFamily="49" charset="0"/>
              </a:rPr>
              <a:t>() {</a:t>
            </a:r>
          </a:p>
          <a:p>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matrix = [[</a:t>
            </a:r>
            <a:r>
              <a:rPr lang="en-US" sz="1400" dirty="0">
                <a:solidFill>
                  <a:srgbClr val="A31515"/>
                </a:solidFill>
                <a:highlight>
                  <a:srgbClr val="FFFFFF"/>
                </a:highlight>
                <a:latin typeface="Consolas" panose="020B0609020204030204" pitchFamily="49" charset="0"/>
              </a:rPr>
              <a:t>"First 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"Last 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"Bob"</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"White"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"Anna"</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Conda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"Max"</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"Headroom"</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Office.context.document.setSelectedDataAsync</a:t>
            </a:r>
            <a:r>
              <a:rPr lang="en-US" sz="1400" dirty="0">
                <a:solidFill>
                  <a:srgbClr val="000000"/>
                </a:solidFill>
                <a:highlight>
                  <a:srgbClr val="FFFFFF"/>
                </a:highlight>
                <a:latin typeface="Consolas" panose="020B0609020204030204" pitchFamily="49" charset="0"/>
              </a:rPr>
              <a:t>(matrix, { </a:t>
            </a:r>
            <a:r>
              <a:rPr lang="en-US" sz="1400" dirty="0" err="1">
                <a:solidFill>
                  <a:srgbClr val="000000"/>
                </a:solidFill>
                <a:highlight>
                  <a:srgbClr val="FFFFFF"/>
                </a:highlight>
                <a:latin typeface="Consolas" panose="020B0609020204030204" pitchFamily="49" charset="0"/>
              </a:rPr>
              <a:t>coercionType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"matrix"</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onAddContentOfficeTable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myTable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Office.TableData</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myTable.headers</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'First 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'Last Name'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myTable.rows</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'Bob'</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'White'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'Anna'</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Conda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'Max'</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'Headroom'</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Office.context.document.setSelectedDataAsync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myTable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coercionType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"table"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315763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74639" y="1209973"/>
            <a:ext cx="10056812" cy="2677656"/>
          </a:xfrm>
        </p:spPr>
        <p:txBody>
          <a:bodyPr/>
          <a:lstStyle/>
          <a:p>
            <a:r>
              <a:rPr lang="en-US" dirty="0" smtClean="0">
                <a:gradFill>
                  <a:gsLst>
                    <a:gs pos="64516">
                      <a:srgbClr val="262626"/>
                    </a:gs>
                    <a:gs pos="53000">
                      <a:srgbClr val="262626"/>
                    </a:gs>
                  </a:gsLst>
                  <a:lin ang="5400000" scaled="0"/>
                </a:gradFill>
              </a:rPr>
              <a:t>Demo</a:t>
            </a:r>
            <a:br>
              <a:rPr lang="en-US" dirty="0" smtClean="0">
                <a:gradFill>
                  <a:gsLst>
                    <a:gs pos="64516">
                      <a:srgbClr val="262626"/>
                    </a:gs>
                    <a:gs pos="53000">
                      <a:srgbClr val="262626"/>
                    </a:gs>
                  </a:gsLst>
                  <a:lin ang="5400000" scaled="0"/>
                </a:gradFill>
              </a:rPr>
            </a:br>
            <a:r>
              <a:rPr lang="en-US" sz="5400" dirty="0" smtClean="0">
                <a:gradFill>
                  <a:gsLst>
                    <a:gs pos="64516">
                      <a:srgbClr val="262626"/>
                    </a:gs>
                    <a:gs pos="53000">
                      <a:srgbClr val="262626"/>
                    </a:gs>
                  </a:gsLst>
                  <a:lin ang="5400000" scaled="0"/>
                </a:gradFill>
              </a:rPr>
              <a:t>Writing content to the selected region of a Word </a:t>
            </a:r>
            <a:r>
              <a:rPr lang="en-US" sz="5400" dirty="0" smtClean="0">
                <a:gradFill>
                  <a:gsLst>
                    <a:gs pos="64516">
                      <a:srgbClr val="262626"/>
                    </a:gs>
                    <a:gs pos="53000">
                      <a:srgbClr val="262626"/>
                    </a:gs>
                  </a:gsLst>
                  <a:lin ang="5400000" scaled="0"/>
                </a:gradFill>
              </a:rPr>
              <a:t>Document</a:t>
            </a:r>
            <a:endParaRPr lang="en-US" dirty="0"/>
          </a:p>
        </p:txBody>
      </p:sp>
      <p:grpSp>
        <p:nvGrpSpPr>
          <p:cNvPr id="75" name="Group 74"/>
          <p:cNvGrpSpPr/>
          <p:nvPr/>
        </p:nvGrpSpPr>
        <p:grpSpPr>
          <a:xfrm>
            <a:off x="7657993" y="3089395"/>
            <a:ext cx="4511783" cy="3608268"/>
            <a:chOff x="6527800" y="2483620"/>
            <a:chExt cx="5473700" cy="4377555"/>
          </a:xfrm>
        </p:grpSpPr>
        <p:grpSp>
          <p:nvGrpSpPr>
            <p:cNvPr id="76" name="Group 75"/>
            <p:cNvGrpSpPr/>
            <p:nvPr/>
          </p:nvGrpSpPr>
          <p:grpSpPr>
            <a:xfrm flipH="1">
              <a:off x="8613773" y="2483620"/>
              <a:ext cx="1958976" cy="4377555"/>
              <a:chOff x="8956675" y="449263"/>
              <a:chExt cx="2063751" cy="4611687"/>
            </a:xfrm>
          </p:grpSpPr>
          <p:sp>
            <p:nvSpPr>
              <p:cNvPr id="144"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6"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8"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0"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2"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4"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6"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0"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2"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4"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6"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7"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8"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9"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0"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77" name="Group 76"/>
            <p:cNvGrpSpPr/>
            <p:nvPr/>
          </p:nvGrpSpPr>
          <p:grpSpPr>
            <a:xfrm>
              <a:off x="6527800" y="3994753"/>
              <a:ext cx="3240121" cy="2863247"/>
              <a:chOff x="7045326" y="4452083"/>
              <a:chExt cx="2722595" cy="2405917"/>
            </a:xfrm>
          </p:grpSpPr>
          <p:sp>
            <p:nvSpPr>
              <p:cNvPr id="133"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8"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9"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0"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78" name="Group 77"/>
            <p:cNvGrpSpPr/>
            <p:nvPr/>
          </p:nvGrpSpPr>
          <p:grpSpPr>
            <a:xfrm>
              <a:off x="10091976" y="4361890"/>
              <a:ext cx="1909524" cy="2419674"/>
              <a:chOff x="10091976" y="4967384"/>
              <a:chExt cx="1431688" cy="1814179"/>
            </a:xfrm>
          </p:grpSpPr>
          <p:sp>
            <p:nvSpPr>
              <p:cNvPr id="7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261790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Document Bindings</a:t>
            </a:r>
          </a:p>
        </p:txBody>
      </p:sp>
      <p:sp>
        <p:nvSpPr>
          <p:cNvPr id="5" name="Text Placeholder 4"/>
          <p:cNvSpPr>
            <a:spLocks noGrp="1"/>
          </p:cNvSpPr>
          <p:nvPr>
            <p:ph type="body" sz="quarter" idx="12"/>
          </p:nvPr>
        </p:nvSpPr>
        <p:spPr/>
        <p:txBody>
          <a:bodyPr/>
          <a:lstStyle/>
          <a:p>
            <a:r>
              <a:rPr lang="en-US" dirty="0" smtClean="0"/>
              <a:t>4</a:t>
            </a:r>
            <a:endParaRPr lang="en-US" dirty="0"/>
          </a:p>
        </p:txBody>
      </p:sp>
    </p:spTree>
    <p:extLst>
      <p:ext uri="{BB962C8B-B14F-4D97-AF65-F5344CB8AC3E}">
        <p14:creationId xmlns:p14="http://schemas.microsoft.com/office/powerpoint/2010/main" val="359460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274638" y="1212850"/>
            <a:ext cx="11887200" cy="5109091"/>
          </a:xfrm>
        </p:spPr>
        <p:txBody>
          <a:bodyPr/>
          <a:lstStyle/>
          <a:p>
            <a:pPr marL="690563">
              <a:lnSpc>
                <a:spcPct val="150000"/>
              </a:lnSpc>
            </a:pPr>
            <a:r>
              <a:rPr lang="en-US" sz="3200" dirty="0"/>
              <a:t>Introduction to Word </a:t>
            </a:r>
            <a:r>
              <a:rPr lang="en-US" sz="3200" dirty="0"/>
              <a:t>A</a:t>
            </a:r>
            <a:r>
              <a:rPr lang="en-US" sz="3200" dirty="0" smtClean="0"/>
              <a:t>dd-ins</a:t>
            </a:r>
            <a:endParaRPr lang="en-US" sz="3200" dirty="0"/>
          </a:p>
          <a:p>
            <a:pPr marL="690563">
              <a:lnSpc>
                <a:spcPct val="150000"/>
              </a:lnSpc>
            </a:pPr>
            <a:r>
              <a:rPr lang="en-US" sz="3200" dirty="0"/>
              <a:t>Developing Word </a:t>
            </a:r>
            <a:r>
              <a:rPr lang="en-US" sz="3200" dirty="0"/>
              <a:t>A</a:t>
            </a:r>
            <a:r>
              <a:rPr lang="en-US" sz="3200" dirty="0" smtClean="0"/>
              <a:t>dd-ins</a:t>
            </a:r>
            <a:endParaRPr lang="en-US" sz="3200" dirty="0"/>
          </a:p>
          <a:p>
            <a:pPr marL="690563">
              <a:lnSpc>
                <a:spcPct val="150000"/>
              </a:lnSpc>
            </a:pPr>
            <a:r>
              <a:rPr lang="en-US" sz="3200" dirty="0"/>
              <a:t>Reading and </a:t>
            </a:r>
            <a:r>
              <a:rPr lang="en-US" sz="3200" dirty="0" smtClean="0"/>
              <a:t>writing </a:t>
            </a:r>
            <a:r>
              <a:rPr lang="en-US" sz="3200" dirty="0"/>
              <a:t>with </a:t>
            </a:r>
            <a:r>
              <a:rPr lang="en-US" sz="3200" dirty="0" smtClean="0"/>
              <a:t>documents</a:t>
            </a:r>
            <a:endParaRPr lang="en-US" sz="3200" dirty="0" smtClean="0"/>
          </a:p>
          <a:p>
            <a:pPr marL="690563">
              <a:lnSpc>
                <a:spcPct val="150000"/>
              </a:lnSpc>
            </a:pPr>
            <a:r>
              <a:rPr lang="en-US" sz="3200" dirty="0"/>
              <a:t>Document B</a:t>
            </a:r>
            <a:r>
              <a:rPr lang="en-US" sz="3200" dirty="0" smtClean="0"/>
              <a:t>indings</a:t>
            </a:r>
            <a:endParaRPr lang="en-US" sz="3200" dirty="0"/>
          </a:p>
          <a:p>
            <a:pPr marL="690563">
              <a:lnSpc>
                <a:spcPct val="150000"/>
              </a:lnSpc>
            </a:pPr>
            <a:r>
              <a:rPr lang="en-US" sz="3200" dirty="0"/>
              <a:t>Packaging and </a:t>
            </a:r>
            <a:r>
              <a:rPr lang="en-US" sz="3200" dirty="0" smtClean="0"/>
              <a:t>deployment</a:t>
            </a:r>
            <a:endParaRPr lang="en-US" sz="3200" dirty="0"/>
          </a:p>
          <a:p>
            <a:pPr marL="690563">
              <a:lnSpc>
                <a:spcPct val="150000"/>
              </a:lnSpc>
            </a:pPr>
            <a:r>
              <a:rPr lang="en-US" sz="3200" dirty="0"/>
              <a:t>Changes with Word </a:t>
            </a:r>
            <a:r>
              <a:rPr lang="en-US" sz="3200" dirty="0" smtClean="0"/>
              <a:t>2016</a:t>
            </a:r>
            <a:endParaRPr lang="en-US" sz="3200" dirty="0"/>
          </a:p>
        </p:txBody>
      </p:sp>
      <p:grpSp>
        <p:nvGrpSpPr>
          <p:cNvPr id="8" name="Group 7"/>
          <p:cNvGrpSpPr/>
          <p:nvPr/>
        </p:nvGrpSpPr>
        <p:grpSpPr>
          <a:xfrm>
            <a:off x="457580" y="2393317"/>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261"/>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4032505"/>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57580" y="4845749"/>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457580" y="5697093"/>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2004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837">
                      <a:schemeClr val="tx1"/>
                    </a:gs>
                    <a:gs pos="7258">
                      <a:schemeClr val="tx1"/>
                    </a:gs>
                  </a:gsLst>
                  <a:lin ang="5400000" scaled="0"/>
                </a:gradFill>
              </a:rPr>
              <a:t>Bindings in Office Word </a:t>
            </a:r>
            <a:r>
              <a:rPr lang="en-US" dirty="0">
                <a:gradFill>
                  <a:gsLst>
                    <a:gs pos="837">
                      <a:schemeClr val="tx1"/>
                    </a:gs>
                    <a:gs pos="7258">
                      <a:schemeClr val="tx1"/>
                    </a:gs>
                  </a:gsLst>
                  <a:lin ang="5400000" scaled="0"/>
                </a:gradFill>
              </a:rPr>
              <a:t>Add-in</a:t>
            </a:r>
            <a:endParaRPr lang="en-US" dirty="0">
              <a:gradFill>
                <a:gsLst>
                  <a:gs pos="837">
                    <a:schemeClr val="tx1"/>
                  </a:gs>
                  <a:gs pos="7258">
                    <a:schemeClr val="tx1"/>
                  </a:gs>
                </a:gsLst>
                <a:lin ang="5400000" scaled="0"/>
              </a:gradFill>
            </a:endParaRPr>
          </a:p>
        </p:txBody>
      </p:sp>
      <p:sp>
        <p:nvSpPr>
          <p:cNvPr id="20" name="Content Placeholder 4"/>
          <p:cNvSpPr txBox="1">
            <a:spLocks/>
          </p:cNvSpPr>
          <p:nvPr/>
        </p:nvSpPr>
        <p:spPr>
          <a:xfrm>
            <a:off x="6675438" y="1328171"/>
            <a:ext cx="5493714" cy="5049384"/>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600" dirty="0"/>
              <a:t>Word supports data binding </a:t>
            </a:r>
            <a:r>
              <a:rPr lang="en-US" sz="3600" dirty="0" smtClean="0"/>
              <a:t>to </a:t>
            </a:r>
            <a:r>
              <a:rPr lang="en-US" sz="3600" dirty="0"/>
              <a:t>content </a:t>
            </a:r>
            <a:r>
              <a:rPr lang="en-US" sz="3600" dirty="0" smtClean="0"/>
              <a:t>in document</a:t>
            </a:r>
            <a:endParaRPr lang="en-US" sz="3600" dirty="0"/>
          </a:p>
          <a:p>
            <a:pPr marL="292100" indent="-292100">
              <a:spcBef>
                <a:spcPts val="1200"/>
              </a:spcBef>
            </a:pPr>
            <a:r>
              <a:rPr lang="en-US" sz="2000" dirty="0">
                <a:latin typeface="+mn-lt"/>
              </a:rPr>
              <a:t>Word currently only supports binding with Rich Text </a:t>
            </a:r>
            <a:r>
              <a:rPr lang="en-US" sz="2000" dirty="0" smtClean="0">
                <a:latin typeface="+mn-lt"/>
              </a:rPr>
              <a:t>Content Control</a:t>
            </a:r>
            <a:endParaRPr lang="en-US" sz="2000" dirty="0">
              <a:latin typeface="+mn-lt"/>
            </a:endParaRPr>
          </a:p>
          <a:p>
            <a:pPr marL="292100" indent="-292100">
              <a:spcBef>
                <a:spcPts val="1200"/>
              </a:spcBef>
            </a:pPr>
            <a:r>
              <a:rPr lang="en-US" sz="2000" dirty="0">
                <a:latin typeface="+mn-lt"/>
              </a:rPr>
              <a:t>Bindings created using </a:t>
            </a:r>
            <a:r>
              <a:rPr lang="en-US" sz="2000" dirty="0" smtClean="0">
                <a:latin typeface="+mn-lt"/>
              </a:rPr>
              <a:t>Content Control title </a:t>
            </a:r>
            <a:r>
              <a:rPr lang="en-US" sz="2000" dirty="0">
                <a:latin typeface="+mn-lt"/>
              </a:rPr>
              <a:t>which serves as ID</a:t>
            </a:r>
          </a:p>
          <a:p>
            <a:pPr marL="292100" indent="-292100">
              <a:spcBef>
                <a:spcPts val="1200"/>
              </a:spcBef>
            </a:pPr>
            <a:r>
              <a:rPr lang="en-US" sz="2000" dirty="0">
                <a:latin typeface="+mn-lt"/>
              </a:rPr>
              <a:t>You can read and write bound content regardless of where selected region is</a:t>
            </a:r>
          </a:p>
          <a:p>
            <a:pPr marL="292100" indent="-292100">
              <a:spcBef>
                <a:spcPts val="1200"/>
              </a:spcBef>
            </a:pPr>
            <a:r>
              <a:rPr lang="en-US" sz="2000" dirty="0">
                <a:latin typeface="+mn-lt"/>
              </a:rPr>
              <a:t>You can register event handlers to fire when </a:t>
            </a:r>
            <a:r>
              <a:rPr lang="en-US" sz="2000" dirty="0" smtClean="0">
                <a:latin typeface="+mn-lt"/>
              </a:rPr>
              <a:t>user </a:t>
            </a:r>
            <a:r>
              <a:rPr lang="en-US" sz="2000" dirty="0">
                <a:latin typeface="+mn-lt"/>
              </a:rPr>
              <a:t>updates bound </a:t>
            </a:r>
            <a:r>
              <a:rPr lang="en-US" sz="2000" dirty="0" smtClean="0">
                <a:latin typeface="+mn-lt"/>
              </a:rPr>
              <a:t>content</a:t>
            </a:r>
            <a:endParaRPr lang="en-US" sz="2000" dirty="0">
              <a:latin typeface="+mn-lt"/>
            </a:endParaRPr>
          </a:p>
          <a:p>
            <a:pPr marL="292100" indent="-292100">
              <a:spcBef>
                <a:spcPts val="1200"/>
              </a:spcBef>
            </a:pPr>
            <a:endParaRPr lang="en-US" sz="2400" dirty="0"/>
          </a:p>
        </p:txBody>
      </p:sp>
      <p:sp>
        <p:nvSpPr>
          <p:cNvPr id="5" name="Footer Placeholder 4"/>
          <p:cNvSpPr>
            <a:spLocks noGrp="1"/>
          </p:cNvSpPr>
          <p:nvPr>
            <p:ph type="ftr" sz="quarter" idx="12"/>
          </p:nvPr>
        </p:nvSpPr>
        <p:spPr/>
        <p:txBody>
          <a:bodyPr/>
          <a:lstStyle/>
          <a:p>
            <a:pPr>
              <a:defRPr/>
            </a:pPr>
            <a:r>
              <a:rPr lang="en-US" sz="1400" dirty="0" smtClean="0">
                <a:gradFill>
                  <a:gsLst>
                    <a:gs pos="3347">
                      <a:schemeClr val="accent4"/>
                    </a:gs>
                    <a:gs pos="5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Document </a:t>
            </a:r>
            <a:r>
              <a:rPr lang="en-US" sz="1400" dirty="0">
                <a:gradFill>
                  <a:gsLst>
                    <a:gs pos="8367">
                      <a:srgbClr val="000000"/>
                    </a:gs>
                    <a:gs pos="31000">
                      <a:srgbClr val="000000"/>
                    </a:gs>
                  </a:gsLst>
                  <a:lin ang="5400000" scaled="0"/>
                </a:gradFill>
              </a:rPr>
              <a:t>Bindings</a:t>
            </a:r>
          </a:p>
          <a:p>
            <a:endParaRPr lang="en-US" dirty="0">
              <a:solidFill>
                <a:srgbClr val="FFFFFF">
                  <a:tint val="75000"/>
                </a:srgbClr>
              </a:solidFill>
            </a:endParaRPr>
          </a:p>
        </p:txBody>
      </p:sp>
    </p:spTree>
    <p:extLst>
      <p:ext uri="{BB962C8B-B14F-4D97-AF65-F5344CB8AC3E}">
        <p14:creationId xmlns:p14="http://schemas.microsoft.com/office/powerpoint/2010/main" val="336765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anim calcmode="lin" valueType="num">
                                      <p:cBhvr additive="base">
                                        <p:cTn id="25"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anim calcmode="lin" valueType="num">
                                      <p:cBhvr additive="base">
                                        <p:cTn id="31"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Title 1"/>
          <p:cNvSpPr txBox="1">
            <a:spLocks/>
          </p:cNvSpPr>
          <p:nvPr/>
        </p:nvSpPr>
        <p:spPr>
          <a:xfrm>
            <a:off x="274639" y="1217840"/>
            <a:ext cx="5486399"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12971">
                      <a:schemeClr val="tx1"/>
                    </a:gs>
                    <a:gs pos="24000">
                      <a:schemeClr val="tx1"/>
                    </a:gs>
                  </a:gsLst>
                  <a:lin ang="5400000" scaled="0"/>
                </a:gradFill>
              </a:rPr>
              <a:t>Adding</a:t>
            </a:r>
            <a:br>
              <a:rPr lang="en-US" dirty="0" smtClean="0">
                <a:gradFill>
                  <a:gsLst>
                    <a:gs pos="12971">
                      <a:schemeClr val="tx1"/>
                    </a:gs>
                    <a:gs pos="24000">
                      <a:schemeClr val="tx1"/>
                    </a:gs>
                  </a:gsLst>
                  <a:lin ang="5400000" scaled="0"/>
                </a:gradFill>
              </a:rPr>
            </a:br>
            <a:r>
              <a:rPr lang="en-US" dirty="0" smtClean="0">
                <a:gradFill>
                  <a:gsLst>
                    <a:gs pos="12971">
                      <a:schemeClr val="tx1"/>
                    </a:gs>
                    <a:gs pos="24000">
                      <a:schemeClr val="tx1"/>
                    </a:gs>
                  </a:gsLst>
                  <a:lin ang="5400000" scaled="0"/>
                </a:gradFill>
              </a:rPr>
              <a:t>Content </a:t>
            </a:r>
            <a:r>
              <a:rPr lang="en-US" dirty="0">
                <a:gradFill>
                  <a:gsLst>
                    <a:gs pos="12971">
                      <a:schemeClr val="tx1"/>
                    </a:gs>
                    <a:gs pos="24000">
                      <a:schemeClr val="tx1"/>
                    </a:gs>
                  </a:gsLst>
                  <a:lin ang="5400000" scaled="0"/>
                </a:gradFill>
              </a:rPr>
              <a:t>C</a:t>
            </a:r>
            <a:r>
              <a:rPr lang="en-US" dirty="0" smtClean="0">
                <a:gradFill>
                  <a:gsLst>
                    <a:gs pos="12971">
                      <a:schemeClr val="tx1"/>
                    </a:gs>
                    <a:gs pos="24000">
                      <a:schemeClr val="tx1"/>
                    </a:gs>
                  </a:gsLst>
                  <a:lin ang="5400000" scaled="0"/>
                </a:gradFill>
              </a:rPr>
              <a:t>ontrols</a:t>
            </a:r>
            <a:endParaRPr lang="en-US" dirty="0">
              <a:gradFill>
                <a:gsLst>
                  <a:gs pos="12971">
                    <a:schemeClr val="tx1"/>
                  </a:gs>
                  <a:gs pos="24000">
                    <a:schemeClr val="tx1"/>
                  </a:gs>
                </a:gsLst>
                <a:lin ang="5400000" scaled="0"/>
              </a:gradFill>
            </a:endParaRPr>
          </a:p>
        </p:txBody>
      </p:sp>
      <p:sp>
        <p:nvSpPr>
          <p:cNvPr id="24" name="Text Placeholder 3"/>
          <p:cNvSpPr txBox="1">
            <a:spLocks/>
          </p:cNvSpPr>
          <p:nvPr/>
        </p:nvSpPr>
        <p:spPr>
          <a:xfrm>
            <a:off x="274638" y="2908529"/>
            <a:ext cx="5486400" cy="26314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gradFill>
                  <a:gsLst>
                    <a:gs pos="12971">
                      <a:schemeClr val="tx1"/>
                    </a:gs>
                    <a:gs pos="24000">
                      <a:schemeClr val="tx1"/>
                    </a:gs>
                  </a:gsLst>
                  <a:lin ang="5400000" scaled="0"/>
                </a:gradFill>
              </a:rPr>
              <a:t>Add Rich Text </a:t>
            </a:r>
            <a:r>
              <a:rPr lang="en-US" sz="3200" dirty="0" smtClean="0">
                <a:gradFill>
                  <a:gsLst>
                    <a:gs pos="12971">
                      <a:schemeClr val="tx1"/>
                    </a:gs>
                    <a:gs pos="24000">
                      <a:schemeClr val="tx1"/>
                    </a:gs>
                  </a:gsLst>
                  <a:lin ang="5400000" scaled="0"/>
                </a:gradFill>
              </a:rPr>
              <a:t>Content Control </a:t>
            </a:r>
            <a:r>
              <a:rPr lang="en-US" sz="3200" dirty="0">
                <a:gradFill>
                  <a:gsLst>
                    <a:gs pos="12971">
                      <a:schemeClr val="tx1"/>
                    </a:gs>
                    <a:gs pos="24000">
                      <a:schemeClr val="tx1"/>
                    </a:gs>
                  </a:gsLst>
                  <a:lin ang="5400000" scaled="0"/>
                </a:gradFill>
              </a:rPr>
              <a:t>from Developer tab</a:t>
            </a:r>
          </a:p>
          <a:p>
            <a:pPr marL="0" indent="0">
              <a:spcBef>
                <a:spcPts val="1800"/>
              </a:spcBef>
              <a:buNone/>
            </a:pPr>
            <a:r>
              <a:rPr lang="en-US" sz="3200" dirty="0">
                <a:gradFill>
                  <a:gsLst>
                    <a:gs pos="12971">
                      <a:schemeClr val="tx1"/>
                    </a:gs>
                    <a:gs pos="24000">
                      <a:schemeClr val="tx1"/>
                    </a:gs>
                  </a:gsLst>
                  <a:lin ang="5400000" scaled="0"/>
                </a:gradFill>
              </a:rPr>
              <a:t>Modify </a:t>
            </a:r>
            <a:r>
              <a:rPr lang="en-US" sz="3200" dirty="0" smtClean="0">
                <a:gradFill>
                  <a:gsLst>
                    <a:gs pos="12971">
                      <a:schemeClr val="tx1"/>
                    </a:gs>
                    <a:gs pos="24000">
                      <a:schemeClr val="tx1"/>
                    </a:gs>
                  </a:gsLst>
                  <a:lin ang="5400000" scaled="0"/>
                </a:gradFill>
              </a:rPr>
              <a:t>Content Control </a:t>
            </a:r>
            <a:br>
              <a:rPr lang="en-US" sz="3200" dirty="0" smtClean="0">
                <a:gradFill>
                  <a:gsLst>
                    <a:gs pos="12971">
                      <a:schemeClr val="tx1"/>
                    </a:gs>
                    <a:gs pos="24000">
                      <a:schemeClr val="tx1"/>
                    </a:gs>
                  </a:gsLst>
                  <a:lin ang="5400000" scaled="0"/>
                </a:gradFill>
              </a:rPr>
            </a:br>
            <a:r>
              <a:rPr lang="en-US" sz="3200" dirty="0" smtClean="0">
                <a:gradFill>
                  <a:gsLst>
                    <a:gs pos="12971">
                      <a:schemeClr val="tx1"/>
                    </a:gs>
                    <a:gs pos="24000">
                      <a:schemeClr val="tx1"/>
                    </a:gs>
                  </a:gsLst>
                  <a:lin ang="5400000" scaled="0"/>
                </a:gradFill>
              </a:rPr>
              <a:t>Title </a:t>
            </a:r>
            <a:r>
              <a:rPr lang="en-US" sz="3200" dirty="0">
                <a:gradFill>
                  <a:gsLst>
                    <a:gs pos="12971">
                      <a:schemeClr val="tx1"/>
                    </a:gs>
                    <a:gs pos="24000">
                      <a:schemeClr val="tx1"/>
                    </a:gs>
                  </a:gsLst>
                  <a:lin ang="5400000" scaled="0"/>
                </a:gradFill>
              </a:rPr>
              <a:t>property to assign ID </a:t>
            </a:r>
            <a:r>
              <a:rPr lang="en-US" sz="3200" dirty="0" smtClean="0">
                <a:gradFill>
                  <a:gsLst>
                    <a:gs pos="12971">
                      <a:schemeClr val="tx1"/>
                    </a:gs>
                    <a:gs pos="24000">
                      <a:schemeClr val="tx1"/>
                    </a:gs>
                  </a:gsLst>
                  <a:lin ang="5400000" scaled="0"/>
                </a:gradFill>
              </a:rPr>
              <a:t/>
            </a:r>
            <a:br>
              <a:rPr lang="en-US" sz="3200" dirty="0" smtClean="0">
                <a:gradFill>
                  <a:gsLst>
                    <a:gs pos="12971">
                      <a:schemeClr val="tx1"/>
                    </a:gs>
                    <a:gs pos="24000">
                      <a:schemeClr val="tx1"/>
                    </a:gs>
                  </a:gsLst>
                  <a:lin ang="5400000" scaled="0"/>
                </a:gradFill>
              </a:rPr>
            </a:br>
            <a:r>
              <a:rPr lang="en-US" sz="3200" dirty="0" smtClean="0">
                <a:gradFill>
                  <a:gsLst>
                    <a:gs pos="12971">
                      <a:schemeClr val="tx1"/>
                    </a:gs>
                    <a:gs pos="24000">
                      <a:schemeClr val="tx1"/>
                    </a:gs>
                  </a:gsLst>
                  <a:lin ang="5400000" scaled="0"/>
                </a:gradFill>
              </a:rPr>
              <a:t>for </a:t>
            </a:r>
            <a:r>
              <a:rPr lang="en-US" sz="3200" dirty="0">
                <a:gradFill>
                  <a:gsLst>
                    <a:gs pos="12971">
                      <a:schemeClr val="tx1"/>
                    </a:gs>
                    <a:gs pos="24000">
                      <a:schemeClr val="tx1"/>
                    </a:gs>
                  </a:gsLst>
                  <a:lin ang="5400000" scaled="0"/>
                </a:gradFill>
              </a:rPr>
              <a:t>binding</a:t>
            </a:r>
          </a:p>
        </p:txBody>
      </p:sp>
      <p:pic>
        <p:nvPicPr>
          <p:cNvPr id="25" name="Picture 24"/>
          <p:cNvPicPr>
            <a:picLocks noChangeAspect="1"/>
          </p:cNvPicPr>
          <p:nvPr/>
        </p:nvPicPr>
        <p:blipFill>
          <a:blip r:embed="rId3"/>
          <a:stretch>
            <a:fillRect/>
          </a:stretch>
        </p:blipFill>
        <p:spPr>
          <a:xfrm>
            <a:off x="7316056" y="2470827"/>
            <a:ext cx="4845782" cy="3535154"/>
          </a:xfrm>
          <a:prstGeom prst="rect">
            <a:avLst/>
          </a:prstGeom>
          <a:ln>
            <a:solidFill>
              <a:schemeClr val="bg1">
                <a:lumMod val="50000"/>
              </a:schemeClr>
            </a:solidFill>
          </a:ln>
        </p:spPr>
      </p:pic>
      <p:pic>
        <p:nvPicPr>
          <p:cNvPr id="26" name="Picture 25"/>
          <p:cNvPicPr>
            <a:picLocks noChangeAspect="1"/>
          </p:cNvPicPr>
          <p:nvPr/>
        </p:nvPicPr>
        <p:blipFill>
          <a:blip r:embed="rId4"/>
          <a:stretch>
            <a:fillRect/>
          </a:stretch>
        </p:blipFill>
        <p:spPr>
          <a:xfrm>
            <a:off x="6675437" y="1124196"/>
            <a:ext cx="5493713" cy="1005891"/>
          </a:xfrm>
          <a:prstGeom prst="rect">
            <a:avLst/>
          </a:prstGeom>
          <a:ln>
            <a:solidFill>
              <a:schemeClr val="bg1">
                <a:lumMod val="50000"/>
              </a:schemeClr>
            </a:solidFill>
          </a:ln>
        </p:spPr>
      </p:pic>
      <p:sp>
        <p:nvSpPr>
          <p:cNvPr id="5" name="Footer Placeholder 4"/>
          <p:cNvSpPr>
            <a:spLocks noGrp="1"/>
          </p:cNvSpPr>
          <p:nvPr>
            <p:ph type="ftr" sz="quarter" idx="12"/>
          </p:nvPr>
        </p:nvSpPr>
        <p:spPr/>
        <p:txBody>
          <a:bodyPr/>
          <a:lstStyle/>
          <a:p>
            <a:pPr lvl="0">
              <a:defRPr/>
            </a:pPr>
            <a:r>
              <a:rPr lang="en-US" sz="1400" dirty="0">
                <a:gradFill>
                  <a:gsLst>
                    <a:gs pos="3347">
                      <a:srgbClr val="107C10"/>
                    </a:gs>
                    <a:gs pos="5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pPr lvl="0"/>
            <a:endParaRPr lang="en-US" dirty="0">
              <a:solidFill>
                <a:srgbClr val="FFFFFF">
                  <a:tint val="75000"/>
                </a:srgbClr>
              </a:solidFill>
            </a:endParaRPr>
          </a:p>
        </p:txBody>
      </p:sp>
    </p:spTree>
    <p:extLst>
      <p:ext uri="{BB962C8B-B14F-4D97-AF65-F5344CB8AC3E}">
        <p14:creationId xmlns:p14="http://schemas.microsoft.com/office/powerpoint/2010/main" val="107519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bindings in JavaScript</a:t>
            </a:r>
            <a:endParaRPr lang="en-US" dirty="0"/>
          </a:p>
        </p:txBody>
      </p:sp>
      <p:sp>
        <p:nvSpPr>
          <p:cNvPr id="12" name="Footer Placeholder 11"/>
          <p:cNvSpPr>
            <a:spLocks noGrp="1"/>
          </p:cNvSpPr>
          <p:nvPr>
            <p:ph type="ftr" sz="quarter" idx="10"/>
          </p:nvPr>
        </p:nvSpPr>
        <p:spPr/>
        <p:txBody>
          <a:bodyPr/>
          <a:lstStyle/>
          <a:p>
            <a:pPr lvl="0">
              <a:defRPr/>
            </a:pPr>
            <a:r>
              <a:rPr lang="en-US" sz="1400" dirty="0">
                <a:gradFill>
                  <a:gsLst>
                    <a:gs pos="3347">
                      <a:srgbClr val="107C10"/>
                    </a:gs>
                    <a:gs pos="5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pPr lvl="0"/>
            <a:endParaRPr lang="en-US" dirty="0">
              <a:solidFill>
                <a:srgbClr val="FFFFFF">
                  <a:tint val="75000"/>
                </a:srgbClr>
              </a:solidFill>
            </a:endParaRPr>
          </a:p>
        </p:txBody>
      </p:sp>
      <p:sp>
        <p:nvSpPr>
          <p:cNvPr id="2" name="Rectangle 1"/>
          <p:cNvSpPr/>
          <p:nvPr/>
        </p:nvSpPr>
        <p:spPr>
          <a:xfrm>
            <a:off x="207033" y="1086116"/>
            <a:ext cx="11585275" cy="5262979"/>
          </a:xfrm>
          <a:prstGeom prst="rect">
            <a:avLst/>
          </a:prstGeom>
        </p:spPr>
        <p:txBody>
          <a:bodyPr wrap="square">
            <a:spAutoFit/>
          </a:bodyPr>
          <a:lstStyle/>
          <a:p>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onCreateBindings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"company"</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'company'</a:t>
            </a:r>
            <a:r>
              <a:rPr lang="en-US" sz="1400" dirty="0">
                <a:solidFill>
                  <a:srgbClr val="000000"/>
                </a:solidFill>
                <a:highlight>
                  <a:srgbClr val="FFFFFF"/>
                </a:highlight>
                <a:latin typeface="Consolas" panose="020B0609020204030204" pitchFamily="49" charset="0"/>
              </a:rPr>
              <a:t> }, </a:t>
            </a:r>
            <a:endParaRPr lang="en-US" sz="1400" dirty="0" smtClean="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asyncResult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if</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asyncResult.status</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Office.AsyncResultStatus.Succeeded</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app.showNotification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'Added new binding with type: '</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asyncResult.value.type</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 and id: '</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asyncResult.value.id);</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else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app.showNotification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'Error'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asyncResult.error.message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onSetBindingValues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"Bob"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"Barker"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bindings#company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"Price is Right"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64933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a:t>
            </a:r>
            <a:r>
              <a:rPr lang="en-US" dirty="0" smtClean="0"/>
              <a:t>handler </a:t>
            </a:r>
            <a:r>
              <a:rPr lang="en-US" dirty="0" smtClean="0"/>
              <a:t>bindings</a:t>
            </a:r>
            <a:endParaRPr lang="en-US" dirty="0"/>
          </a:p>
        </p:txBody>
      </p:sp>
      <p:sp>
        <p:nvSpPr>
          <p:cNvPr id="3" name="Text Placeholder 3"/>
          <p:cNvSpPr txBox="1">
            <a:spLocks/>
          </p:cNvSpPr>
          <p:nvPr/>
        </p:nvSpPr>
        <p:spPr>
          <a:xfrm>
            <a:off x="274638" y="1212850"/>
            <a:ext cx="11887200" cy="16435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Event handlers added using </a:t>
            </a:r>
            <a:r>
              <a:rPr lang="en-US" sz="3200" dirty="0" err="1"/>
              <a:t>addHandlerAsync</a:t>
            </a:r>
            <a:r>
              <a:rPr lang="en-US" sz="3200" dirty="0" smtClean="0"/>
              <a:t>()</a:t>
            </a:r>
          </a:p>
          <a:p>
            <a:pPr marL="292100" indent="-292100"/>
            <a:r>
              <a:rPr lang="en-US" sz="2800" dirty="0" smtClean="0"/>
              <a:t>Callback </a:t>
            </a:r>
            <a:r>
              <a:rPr lang="en-US" sz="2800" dirty="0"/>
              <a:t>function called automatically when user updates binding content</a:t>
            </a:r>
          </a:p>
          <a:p>
            <a:pPr marL="0" indent="0">
              <a:buNone/>
            </a:pPr>
            <a:endParaRPr lang="en-US" sz="3200" dirty="0"/>
          </a:p>
        </p:txBody>
      </p:sp>
      <p:sp>
        <p:nvSpPr>
          <p:cNvPr id="5" name="Footer Placeholder 4"/>
          <p:cNvSpPr>
            <a:spLocks noGrp="1"/>
          </p:cNvSpPr>
          <p:nvPr>
            <p:ph type="ftr" sz="quarter" idx="10"/>
          </p:nvPr>
        </p:nvSpPr>
        <p:spPr/>
        <p:txBody>
          <a:bodyPr/>
          <a:lstStyle/>
          <a:p>
            <a:pPr lvl="0">
              <a:defRPr/>
            </a:pPr>
            <a:r>
              <a:rPr lang="en-US" sz="1400" dirty="0">
                <a:gradFill>
                  <a:gsLst>
                    <a:gs pos="3347">
                      <a:srgbClr val="107C10"/>
                    </a:gs>
                    <a:gs pos="5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pPr lvl="0"/>
            <a:endParaRPr lang="en-US" dirty="0">
              <a:solidFill>
                <a:srgbClr val="FFFFFF">
                  <a:tint val="75000"/>
                </a:srgbClr>
              </a:solidFill>
            </a:endParaRPr>
          </a:p>
        </p:txBody>
      </p:sp>
      <p:sp>
        <p:nvSpPr>
          <p:cNvPr id="6" name="Rectangle 5"/>
          <p:cNvSpPr/>
          <p:nvPr/>
        </p:nvSpPr>
        <p:spPr>
          <a:xfrm>
            <a:off x="272273" y="2407804"/>
            <a:ext cx="11266098" cy="2677656"/>
          </a:xfrm>
          <a:prstGeom prst="rect">
            <a:avLst/>
          </a:prstGeom>
        </p:spPr>
        <p:txBody>
          <a:bodyPr wrap="square">
            <a:spAutoFit/>
          </a:bodyPr>
          <a:lstStyle/>
          <a:p>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onRegisterBindingEventHandlers</a:t>
            </a:r>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addHandlerAsync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Office.EventType.BindingDataChanged</a:t>
            </a:r>
            <a:r>
              <a:rPr lang="en-US" sz="1400" dirty="0">
                <a:solidFill>
                  <a:srgbClr val="000000"/>
                </a:solidFill>
                <a:highlight>
                  <a:srgbClr val="FFFFFF"/>
                </a:highlight>
                <a:latin typeface="Consolas" panose="020B0609020204030204" pitchFamily="49" charset="0"/>
              </a:rPr>
              <a:t>, </a:t>
            </a:r>
            <a:endParaRPr lang="en-US" sz="1400" dirty="0" smtClean="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onBindingDataChanged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addHandlerAsync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Office.EventType.BindingDataChanged</a:t>
            </a:r>
            <a:r>
              <a:rPr lang="en-US" sz="1400" dirty="0">
                <a:solidFill>
                  <a:srgbClr val="000000"/>
                </a:solidFill>
                <a:highlight>
                  <a:srgbClr val="FFFFFF"/>
                </a:highlight>
                <a:latin typeface="Consolas" panose="020B0609020204030204" pitchFamily="49" charset="0"/>
              </a:rPr>
              <a:t>, </a:t>
            </a:r>
            <a:endParaRPr lang="en-US" sz="1400" dirty="0" smtClean="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onBindingDataChanged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bindings#company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addHandlerAsync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Office.EventType.BindingDataChanged</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onBindingDataChanged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onBindingDataChanged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app.showNotification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'Binding with id of '</a:t>
            </a:r>
            <a:r>
              <a:rPr lang="en-US" sz="1400" dirty="0">
                <a:solidFill>
                  <a:srgbClr val="000000"/>
                </a:solidFill>
                <a:highlight>
                  <a:srgbClr val="FFFFFF"/>
                </a:highlight>
                <a:latin typeface="Consolas" panose="020B0609020204030204" pitchFamily="49" charset="0"/>
              </a:rPr>
              <a:t> + eventArgs.binding.id + </a:t>
            </a:r>
            <a:r>
              <a:rPr lang="en-US" sz="1400" dirty="0">
                <a:solidFill>
                  <a:srgbClr val="A31515"/>
                </a:solidFill>
                <a:highlight>
                  <a:srgbClr val="FFFFFF"/>
                </a:highlight>
                <a:latin typeface="Consolas" panose="020B0609020204030204" pitchFamily="49" charset="0"/>
              </a:rPr>
              <a:t>' was updated!'</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24950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XML and Content </a:t>
            </a:r>
            <a:r>
              <a:rPr lang="en-US" dirty="0"/>
              <a:t>C</a:t>
            </a:r>
            <a:r>
              <a:rPr lang="en-US" dirty="0" smtClean="0"/>
              <a:t>ontrol refresher</a:t>
            </a:r>
            <a:endParaRPr lang="en-US" dirty="0"/>
          </a:p>
        </p:txBody>
      </p:sp>
      <p:sp>
        <p:nvSpPr>
          <p:cNvPr id="3" name="Text Placeholder 3"/>
          <p:cNvSpPr txBox="1">
            <a:spLocks/>
          </p:cNvSpPr>
          <p:nvPr/>
        </p:nvSpPr>
        <p:spPr>
          <a:xfrm>
            <a:off x="274638" y="1212850"/>
            <a:ext cx="11887200" cy="21852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a:t>
            </a:r>
            <a:r>
              <a:rPr lang="en-US" sz="3200" dirty="0" err="1"/>
              <a:t>TimeSummary</a:t>
            </a:r>
            <a:r>
              <a:rPr lang="en-US" sz="3200" dirty="0"/>
              <a:t> document contains custom XML document</a:t>
            </a:r>
          </a:p>
          <a:p>
            <a:pPr marL="231775" indent="-231775"/>
            <a:r>
              <a:rPr lang="en-US" sz="2000" dirty="0">
                <a:latin typeface="+mn-lt"/>
              </a:rPr>
              <a:t>Inner XML document contains elements bound to Word Content Controls</a:t>
            </a:r>
          </a:p>
          <a:p>
            <a:pPr marL="231775" indent="-231775"/>
            <a:r>
              <a:rPr lang="en-US" sz="2000" dirty="0">
                <a:latin typeface="+mn-lt"/>
              </a:rPr>
              <a:t>Custom XML document can be modified/updated by your </a:t>
            </a:r>
            <a:r>
              <a:rPr lang="en-US" sz="2000" dirty="0">
                <a:latin typeface="+mn-lt"/>
              </a:rPr>
              <a:t>Add-in</a:t>
            </a:r>
            <a:endParaRPr lang="en-US" sz="2000" dirty="0">
              <a:latin typeface="+mn-lt"/>
            </a:endParaRPr>
          </a:p>
          <a:p>
            <a:pPr marL="231775" indent="-231775"/>
            <a:r>
              <a:rPr lang="en-US" sz="2000" dirty="0">
                <a:latin typeface="+mn-lt"/>
              </a:rPr>
              <a:t>Custom XML document can be modified by user input</a:t>
            </a:r>
          </a:p>
          <a:p>
            <a:pPr marL="0" indent="0">
              <a:buNone/>
            </a:pPr>
            <a:endParaRPr lang="en-US" sz="32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09" y="3040063"/>
            <a:ext cx="4414529" cy="3279364"/>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4368" y="3040063"/>
            <a:ext cx="4098139" cy="3279364"/>
          </a:xfrm>
          <a:prstGeom prst="rect">
            <a:avLst/>
          </a:prstGeom>
        </p:spPr>
      </p:pic>
      <p:sp>
        <p:nvSpPr>
          <p:cNvPr id="6" name="Rectangle 5"/>
          <p:cNvSpPr/>
          <p:nvPr/>
        </p:nvSpPr>
        <p:spPr bwMode="auto">
          <a:xfrm>
            <a:off x="8103279" y="3338979"/>
            <a:ext cx="3886558" cy="2654327"/>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bwMode="auto">
          <a:xfrm>
            <a:off x="5394118" y="3049394"/>
            <a:ext cx="2112769" cy="3279364"/>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146304" rIns="182880" bIns="146304" numCol="1" rtlCol="0" anchor="t" anchorCtr="0" compatLnSpc="1">
            <a:prstTxWarp prst="textNoShape">
              <a:avLst/>
            </a:prstTxWarp>
          </a:bodyPr>
          <a:lstStyle/>
          <a:p>
            <a:pPr algn="ctr" defTabSz="932472" fontAlgn="base">
              <a:spcBef>
                <a:spcPct val="0"/>
              </a:spcBef>
              <a:spcAft>
                <a:spcPct val="0"/>
              </a:spcAft>
            </a:pPr>
            <a:r>
              <a:rPr lang="en-US" sz="1200" b="1" dirty="0" smtClean="0">
                <a:gradFill>
                  <a:gsLst>
                    <a:gs pos="0">
                      <a:srgbClr val="FFFFFF"/>
                    </a:gs>
                    <a:gs pos="100000">
                      <a:srgbClr val="FFFFFF"/>
                    </a:gs>
                  </a:gsLst>
                  <a:lin ang="5400000" scaled="0"/>
                </a:gradFill>
              </a:rPr>
              <a:t>WORD FILE STRUCTURE</a:t>
            </a:r>
            <a:endParaRPr lang="en-US" sz="1200" b="1" dirty="0">
              <a:gradFill>
                <a:gsLst>
                  <a:gs pos="0">
                    <a:srgbClr val="FFFFFF"/>
                  </a:gs>
                  <a:gs pos="100000">
                    <a:srgbClr val="FFFFFF"/>
                  </a:gs>
                </a:gsLst>
                <a:lin ang="5400000" scaled="0"/>
              </a:gradFill>
            </a:endParaRPr>
          </a:p>
        </p:txBody>
      </p:sp>
      <p:sp>
        <p:nvSpPr>
          <p:cNvPr id="9" name="Rectangle 8"/>
          <p:cNvSpPr/>
          <p:nvPr/>
        </p:nvSpPr>
        <p:spPr bwMode="auto">
          <a:xfrm>
            <a:off x="5562381" y="3452324"/>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146304" rIns="182880" bIns="146304" numCol="1" rtlCol="0" anchor="b" anchorCtr="0" compatLnSpc="1">
            <a:prstTxWarp prst="textNoShape">
              <a:avLst/>
            </a:prstTxWarp>
          </a:bodyPr>
          <a:lstStyle/>
          <a:p>
            <a:pPr algn="ctr" defTabSz="932472" fontAlgn="base">
              <a:spcBef>
                <a:spcPct val="0"/>
              </a:spcBef>
              <a:spcAft>
                <a:spcPct val="0"/>
              </a:spcAft>
            </a:pPr>
            <a:r>
              <a:rPr lang="en-US" sz="1100" b="1" dirty="0" smtClean="0">
                <a:gradFill>
                  <a:gsLst>
                    <a:gs pos="0">
                      <a:schemeClr val="accent4"/>
                    </a:gs>
                    <a:gs pos="100000">
                      <a:schemeClr val="accent4"/>
                    </a:gs>
                  </a:gsLst>
                  <a:lin ang="5400000" scaled="0"/>
                </a:gradFill>
              </a:rPr>
              <a:t>_</a:t>
            </a:r>
            <a:r>
              <a:rPr lang="en-US" sz="1100" b="1" dirty="0" err="1" smtClean="0">
                <a:gradFill>
                  <a:gsLst>
                    <a:gs pos="0">
                      <a:schemeClr val="accent4"/>
                    </a:gs>
                    <a:gs pos="100000">
                      <a:schemeClr val="accent4"/>
                    </a:gs>
                  </a:gsLst>
                  <a:lin ang="5400000" scaled="0"/>
                </a:gradFill>
              </a:rPr>
              <a:t>rels</a:t>
            </a:r>
            <a:endParaRPr lang="en-US" sz="1100" b="1" dirty="0">
              <a:gradFill>
                <a:gsLst>
                  <a:gs pos="0">
                    <a:schemeClr val="accent4"/>
                  </a:gs>
                  <a:gs pos="100000">
                    <a:schemeClr val="accent4"/>
                  </a:gs>
                </a:gsLst>
                <a:lin ang="5400000" scaled="0"/>
              </a:gradFill>
            </a:endParaRPr>
          </a:p>
        </p:txBody>
      </p:sp>
      <p:sp>
        <p:nvSpPr>
          <p:cNvPr id="10" name="Rectangle 9"/>
          <p:cNvSpPr/>
          <p:nvPr/>
        </p:nvSpPr>
        <p:spPr bwMode="auto">
          <a:xfrm>
            <a:off x="6489057" y="3452324"/>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b="1" dirty="0" err="1" smtClean="0">
                <a:gradFill>
                  <a:gsLst>
                    <a:gs pos="0">
                      <a:schemeClr val="accent4"/>
                    </a:gs>
                    <a:gs pos="100000">
                      <a:schemeClr val="accent4"/>
                    </a:gs>
                  </a:gsLst>
                  <a:lin ang="5400000" scaled="0"/>
                </a:gradFill>
              </a:rPr>
              <a:t>customXml</a:t>
            </a:r>
            <a:endParaRPr lang="en-US" sz="1100" b="1" dirty="0">
              <a:gradFill>
                <a:gsLst>
                  <a:gs pos="0">
                    <a:schemeClr val="accent4"/>
                  </a:gs>
                  <a:gs pos="100000">
                    <a:schemeClr val="accent4"/>
                  </a:gs>
                </a:gsLst>
                <a:lin ang="5400000" scaled="0"/>
              </a:gradFill>
            </a:endParaRPr>
          </a:p>
        </p:txBody>
      </p:sp>
      <p:sp>
        <p:nvSpPr>
          <p:cNvPr id="13" name="Rectangle 12"/>
          <p:cNvSpPr/>
          <p:nvPr/>
        </p:nvSpPr>
        <p:spPr bwMode="auto">
          <a:xfrm>
            <a:off x="5562381" y="4374897"/>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46304" rIns="9144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b="1" dirty="0" err="1" smtClean="0">
                <a:gradFill>
                  <a:gsLst>
                    <a:gs pos="0">
                      <a:schemeClr val="accent4"/>
                    </a:gs>
                    <a:gs pos="100000">
                      <a:schemeClr val="accent4"/>
                    </a:gs>
                  </a:gsLst>
                  <a:lin ang="5400000" scaled="0"/>
                </a:gradFill>
              </a:rPr>
              <a:t>docProps</a:t>
            </a:r>
            <a:endParaRPr lang="en-US" sz="1100" b="1" dirty="0">
              <a:gradFill>
                <a:gsLst>
                  <a:gs pos="0">
                    <a:schemeClr val="accent4"/>
                  </a:gs>
                  <a:gs pos="100000">
                    <a:schemeClr val="accent4"/>
                  </a:gs>
                </a:gsLst>
                <a:lin ang="5400000" scaled="0"/>
              </a:gradFill>
            </a:endParaRPr>
          </a:p>
        </p:txBody>
      </p:sp>
      <p:sp>
        <p:nvSpPr>
          <p:cNvPr id="14" name="Rectangle 13"/>
          <p:cNvSpPr/>
          <p:nvPr/>
        </p:nvSpPr>
        <p:spPr bwMode="auto">
          <a:xfrm>
            <a:off x="6489057" y="4374897"/>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b="1" dirty="0" smtClean="0">
                <a:gradFill>
                  <a:gsLst>
                    <a:gs pos="0">
                      <a:schemeClr val="accent4"/>
                    </a:gs>
                    <a:gs pos="100000">
                      <a:schemeClr val="accent4"/>
                    </a:gs>
                  </a:gsLst>
                  <a:lin ang="5400000" scaled="0"/>
                </a:gradFill>
              </a:rPr>
              <a:t>word</a:t>
            </a:r>
            <a:endParaRPr lang="en-US" sz="1100" b="1" dirty="0">
              <a:gradFill>
                <a:gsLst>
                  <a:gs pos="0">
                    <a:schemeClr val="accent4"/>
                  </a:gs>
                  <a:gs pos="100000">
                    <a:schemeClr val="accent4"/>
                  </a:gs>
                </a:gsLst>
                <a:lin ang="5400000" scaled="0"/>
              </a:gradFill>
            </a:endParaRPr>
          </a:p>
        </p:txBody>
      </p:sp>
      <p:sp>
        <p:nvSpPr>
          <p:cNvPr id="16" name="Rectangle 15"/>
          <p:cNvSpPr/>
          <p:nvPr/>
        </p:nvSpPr>
        <p:spPr bwMode="auto">
          <a:xfrm>
            <a:off x="5562381" y="5297470"/>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46304" rIns="9144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b="1" dirty="0" smtClean="0">
                <a:gradFill>
                  <a:gsLst>
                    <a:gs pos="0">
                      <a:schemeClr val="accent4"/>
                    </a:gs>
                    <a:gs pos="100000">
                      <a:schemeClr val="accent4"/>
                    </a:gs>
                  </a:gsLst>
                  <a:lin ang="5400000" scaled="0"/>
                </a:gradFill>
              </a:rPr>
              <a:t>Content</a:t>
            </a:r>
            <a:endParaRPr lang="en-US" sz="1100" b="1" dirty="0">
              <a:gradFill>
                <a:gsLst>
                  <a:gs pos="0">
                    <a:schemeClr val="accent4"/>
                  </a:gs>
                  <a:gs pos="100000">
                    <a:schemeClr val="accent4"/>
                  </a:gs>
                </a:gsLst>
                <a:lin ang="5400000" scaled="0"/>
              </a:gradFill>
            </a:endParaRPr>
          </a:p>
        </p:txBody>
      </p:sp>
      <p:sp>
        <p:nvSpPr>
          <p:cNvPr id="17" name="Rectangle 16"/>
          <p:cNvSpPr/>
          <p:nvPr/>
        </p:nvSpPr>
        <p:spPr bwMode="auto">
          <a:xfrm>
            <a:off x="6489057" y="5297470"/>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1200" b="1" dirty="0">
              <a:gradFill>
                <a:gsLst>
                  <a:gs pos="0">
                    <a:schemeClr val="accent4"/>
                  </a:gs>
                  <a:gs pos="100000">
                    <a:schemeClr val="accent4"/>
                  </a:gs>
                </a:gsLst>
                <a:lin ang="5400000" scaled="0"/>
              </a:gradFill>
            </a:endParaRPr>
          </a:p>
        </p:txBody>
      </p:sp>
      <p:sp>
        <p:nvSpPr>
          <p:cNvPr id="22" name="Freeform 5"/>
          <p:cNvSpPr>
            <a:spLocks noEditPoints="1"/>
          </p:cNvSpPr>
          <p:nvPr/>
        </p:nvSpPr>
        <p:spPr bwMode="auto">
          <a:xfrm>
            <a:off x="5802383" y="3595458"/>
            <a:ext cx="369563" cy="325311"/>
          </a:xfrm>
          <a:custGeom>
            <a:avLst/>
            <a:gdLst>
              <a:gd name="T0" fmla="*/ 130 w 309"/>
              <a:gd name="T1" fmla="*/ 0 h 272"/>
              <a:gd name="T2" fmla="*/ 0 w 309"/>
              <a:gd name="T3" fmla="*/ 0 h 272"/>
              <a:gd name="T4" fmla="*/ 0 w 309"/>
              <a:gd name="T5" fmla="*/ 68 h 272"/>
              <a:gd name="T6" fmla="*/ 0 w 309"/>
              <a:gd name="T7" fmla="*/ 272 h 272"/>
              <a:gd name="T8" fmla="*/ 309 w 309"/>
              <a:gd name="T9" fmla="*/ 272 h 272"/>
              <a:gd name="T10" fmla="*/ 309 w 309"/>
              <a:gd name="T11" fmla="*/ 73 h 272"/>
              <a:gd name="T12" fmla="*/ 309 w 309"/>
              <a:gd name="T13" fmla="*/ 68 h 272"/>
              <a:gd name="T14" fmla="*/ 309 w 309"/>
              <a:gd name="T15" fmla="*/ 20 h 272"/>
              <a:gd name="T16" fmla="*/ 150 w 309"/>
              <a:gd name="T17" fmla="*/ 20 h 272"/>
              <a:gd name="T18" fmla="*/ 130 w 309"/>
              <a:gd name="T19" fmla="*/ 0 h 272"/>
              <a:gd name="T20" fmla="*/ 290 w 309"/>
              <a:gd name="T21" fmla="*/ 68 h 272"/>
              <a:gd name="T22" fmla="*/ 290 w 309"/>
              <a:gd name="T23" fmla="*/ 73 h 272"/>
              <a:gd name="T24" fmla="*/ 290 w 309"/>
              <a:gd name="T25" fmla="*/ 252 h 272"/>
              <a:gd name="T26" fmla="*/ 19 w 309"/>
              <a:gd name="T27" fmla="*/ 252 h 272"/>
              <a:gd name="T28" fmla="*/ 19 w 309"/>
              <a:gd name="T29" fmla="*/ 68 h 272"/>
              <a:gd name="T30" fmla="*/ 19 w 309"/>
              <a:gd name="T31" fmla="*/ 20 h 272"/>
              <a:gd name="T32" fmla="*/ 121 w 309"/>
              <a:gd name="T33" fmla="*/ 20 h 272"/>
              <a:gd name="T34" fmla="*/ 140 w 309"/>
              <a:gd name="T35" fmla="*/ 39 h 272"/>
              <a:gd name="T36" fmla="*/ 290 w 309"/>
              <a:gd name="T37" fmla="*/ 39 h 272"/>
              <a:gd name="T38" fmla="*/ 290 w 309"/>
              <a:gd name="T39" fmla="*/ 6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72">
                <a:moveTo>
                  <a:pt x="130" y="0"/>
                </a:moveTo>
                <a:lnTo>
                  <a:pt x="0" y="0"/>
                </a:lnTo>
                <a:lnTo>
                  <a:pt x="0" y="68"/>
                </a:lnTo>
                <a:lnTo>
                  <a:pt x="0" y="272"/>
                </a:lnTo>
                <a:lnTo>
                  <a:pt x="309" y="272"/>
                </a:lnTo>
                <a:lnTo>
                  <a:pt x="309" y="73"/>
                </a:lnTo>
                <a:lnTo>
                  <a:pt x="309" y="68"/>
                </a:lnTo>
                <a:lnTo>
                  <a:pt x="309" y="20"/>
                </a:lnTo>
                <a:lnTo>
                  <a:pt x="150" y="20"/>
                </a:lnTo>
                <a:lnTo>
                  <a:pt x="130" y="0"/>
                </a:lnTo>
                <a:close/>
                <a:moveTo>
                  <a:pt x="290" y="68"/>
                </a:moveTo>
                <a:lnTo>
                  <a:pt x="290" y="73"/>
                </a:lnTo>
                <a:lnTo>
                  <a:pt x="290" y="252"/>
                </a:lnTo>
                <a:lnTo>
                  <a:pt x="19" y="252"/>
                </a:lnTo>
                <a:lnTo>
                  <a:pt x="19" y="68"/>
                </a:lnTo>
                <a:lnTo>
                  <a:pt x="19" y="20"/>
                </a:lnTo>
                <a:lnTo>
                  <a:pt x="121" y="20"/>
                </a:lnTo>
                <a:lnTo>
                  <a:pt x="140" y="39"/>
                </a:lnTo>
                <a:lnTo>
                  <a:pt x="290" y="39"/>
                </a:lnTo>
                <a:lnTo>
                  <a:pt x="290" y="6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noEditPoints="1"/>
          </p:cNvSpPr>
          <p:nvPr/>
        </p:nvSpPr>
        <p:spPr bwMode="auto">
          <a:xfrm>
            <a:off x="6729058" y="3591214"/>
            <a:ext cx="369563" cy="325311"/>
          </a:xfrm>
          <a:custGeom>
            <a:avLst/>
            <a:gdLst>
              <a:gd name="T0" fmla="*/ 130 w 309"/>
              <a:gd name="T1" fmla="*/ 0 h 272"/>
              <a:gd name="T2" fmla="*/ 0 w 309"/>
              <a:gd name="T3" fmla="*/ 0 h 272"/>
              <a:gd name="T4" fmla="*/ 0 w 309"/>
              <a:gd name="T5" fmla="*/ 68 h 272"/>
              <a:gd name="T6" fmla="*/ 0 w 309"/>
              <a:gd name="T7" fmla="*/ 272 h 272"/>
              <a:gd name="T8" fmla="*/ 309 w 309"/>
              <a:gd name="T9" fmla="*/ 272 h 272"/>
              <a:gd name="T10" fmla="*/ 309 w 309"/>
              <a:gd name="T11" fmla="*/ 73 h 272"/>
              <a:gd name="T12" fmla="*/ 309 w 309"/>
              <a:gd name="T13" fmla="*/ 68 h 272"/>
              <a:gd name="T14" fmla="*/ 309 w 309"/>
              <a:gd name="T15" fmla="*/ 20 h 272"/>
              <a:gd name="T16" fmla="*/ 150 w 309"/>
              <a:gd name="T17" fmla="*/ 20 h 272"/>
              <a:gd name="T18" fmla="*/ 130 w 309"/>
              <a:gd name="T19" fmla="*/ 0 h 272"/>
              <a:gd name="T20" fmla="*/ 290 w 309"/>
              <a:gd name="T21" fmla="*/ 68 h 272"/>
              <a:gd name="T22" fmla="*/ 290 w 309"/>
              <a:gd name="T23" fmla="*/ 73 h 272"/>
              <a:gd name="T24" fmla="*/ 290 w 309"/>
              <a:gd name="T25" fmla="*/ 252 h 272"/>
              <a:gd name="T26" fmla="*/ 19 w 309"/>
              <a:gd name="T27" fmla="*/ 252 h 272"/>
              <a:gd name="T28" fmla="*/ 19 w 309"/>
              <a:gd name="T29" fmla="*/ 68 h 272"/>
              <a:gd name="T30" fmla="*/ 19 w 309"/>
              <a:gd name="T31" fmla="*/ 20 h 272"/>
              <a:gd name="T32" fmla="*/ 121 w 309"/>
              <a:gd name="T33" fmla="*/ 20 h 272"/>
              <a:gd name="T34" fmla="*/ 140 w 309"/>
              <a:gd name="T35" fmla="*/ 39 h 272"/>
              <a:gd name="T36" fmla="*/ 290 w 309"/>
              <a:gd name="T37" fmla="*/ 39 h 272"/>
              <a:gd name="T38" fmla="*/ 290 w 309"/>
              <a:gd name="T39" fmla="*/ 6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72">
                <a:moveTo>
                  <a:pt x="130" y="0"/>
                </a:moveTo>
                <a:lnTo>
                  <a:pt x="0" y="0"/>
                </a:lnTo>
                <a:lnTo>
                  <a:pt x="0" y="68"/>
                </a:lnTo>
                <a:lnTo>
                  <a:pt x="0" y="272"/>
                </a:lnTo>
                <a:lnTo>
                  <a:pt x="309" y="272"/>
                </a:lnTo>
                <a:lnTo>
                  <a:pt x="309" y="73"/>
                </a:lnTo>
                <a:lnTo>
                  <a:pt x="309" y="68"/>
                </a:lnTo>
                <a:lnTo>
                  <a:pt x="309" y="20"/>
                </a:lnTo>
                <a:lnTo>
                  <a:pt x="150" y="20"/>
                </a:lnTo>
                <a:lnTo>
                  <a:pt x="130" y="0"/>
                </a:lnTo>
                <a:close/>
                <a:moveTo>
                  <a:pt x="290" y="68"/>
                </a:moveTo>
                <a:lnTo>
                  <a:pt x="290" y="73"/>
                </a:lnTo>
                <a:lnTo>
                  <a:pt x="290" y="252"/>
                </a:lnTo>
                <a:lnTo>
                  <a:pt x="19" y="252"/>
                </a:lnTo>
                <a:lnTo>
                  <a:pt x="19" y="68"/>
                </a:lnTo>
                <a:lnTo>
                  <a:pt x="19" y="20"/>
                </a:lnTo>
                <a:lnTo>
                  <a:pt x="121" y="20"/>
                </a:lnTo>
                <a:lnTo>
                  <a:pt x="140" y="39"/>
                </a:lnTo>
                <a:lnTo>
                  <a:pt x="290" y="39"/>
                </a:lnTo>
                <a:lnTo>
                  <a:pt x="290" y="6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noEditPoints="1"/>
          </p:cNvSpPr>
          <p:nvPr/>
        </p:nvSpPr>
        <p:spPr bwMode="auto">
          <a:xfrm>
            <a:off x="5802382" y="4519454"/>
            <a:ext cx="369563" cy="325311"/>
          </a:xfrm>
          <a:custGeom>
            <a:avLst/>
            <a:gdLst>
              <a:gd name="T0" fmla="*/ 130 w 309"/>
              <a:gd name="T1" fmla="*/ 0 h 272"/>
              <a:gd name="T2" fmla="*/ 0 w 309"/>
              <a:gd name="T3" fmla="*/ 0 h 272"/>
              <a:gd name="T4" fmla="*/ 0 w 309"/>
              <a:gd name="T5" fmla="*/ 68 h 272"/>
              <a:gd name="T6" fmla="*/ 0 w 309"/>
              <a:gd name="T7" fmla="*/ 272 h 272"/>
              <a:gd name="T8" fmla="*/ 309 w 309"/>
              <a:gd name="T9" fmla="*/ 272 h 272"/>
              <a:gd name="T10" fmla="*/ 309 w 309"/>
              <a:gd name="T11" fmla="*/ 73 h 272"/>
              <a:gd name="T12" fmla="*/ 309 w 309"/>
              <a:gd name="T13" fmla="*/ 68 h 272"/>
              <a:gd name="T14" fmla="*/ 309 w 309"/>
              <a:gd name="T15" fmla="*/ 20 h 272"/>
              <a:gd name="T16" fmla="*/ 150 w 309"/>
              <a:gd name="T17" fmla="*/ 20 h 272"/>
              <a:gd name="T18" fmla="*/ 130 w 309"/>
              <a:gd name="T19" fmla="*/ 0 h 272"/>
              <a:gd name="T20" fmla="*/ 290 w 309"/>
              <a:gd name="T21" fmla="*/ 68 h 272"/>
              <a:gd name="T22" fmla="*/ 290 w 309"/>
              <a:gd name="T23" fmla="*/ 73 h 272"/>
              <a:gd name="T24" fmla="*/ 290 w 309"/>
              <a:gd name="T25" fmla="*/ 252 h 272"/>
              <a:gd name="T26" fmla="*/ 19 w 309"/>
              <a:gd name="T27" fmla="*/ 252 h 272"/>
              <a:gd name="T28" fmla="*/ 19 w 309"/>
              <a:gd name="T29" fmla="*/ 68 h 272"/>
              <a:gd name="T30" fmla="*/ 19 w 309"/>
              <a:gd name="T31" fmla="*/ 20 h 272"/>
              <a:gd name="T32" fmla="*/ 121 w 309"/>
              <a:gd name="T33" fmla="*/ 20 h 272"/>
              <a:gd name="T34" fmla="*/ 140 w 309"/>
              <a:gd name="T35" fmla="*/ 39 h 272"/>
              <a:gd name="T36" fmla="*/ 290 w 309"/>
              <a:gd name="T37" fmla="*/ 39 h 272"/>
              <a:gd name="T38" fmla="*/ 290 w 309"/>
              <a:gd name="T39" fmla="*/ 6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72">
                <a:moveTo>
                  <a:pt x="130" y="0"/>
                </a:moveTo>
                <a:lnTo>
                  <a:pt x="0" y="0"/>
                </a:lnTo>
                <a:lnTo>
                  <a:pt x="0" y="68"/>
                </a:lnTo>
                <a:lnTo>
                  <a:pt x="0" y="272"/>
                </a:lnTo>
                <a:lnTo>
                  <a:pt x="309" y="272"/>
                </a:lnTo>
                <a:lnTo>
                  <a:pt x="309" y="73"/>
                </a:lnTo>
                <a:lnTo>
                  <a:pt x="309" y="68"/>
                </a:lnTo>
                <a:lnTo>
                  <a:pt x="309" y="20"/>
                </a:lnTo>
                <a:lnTo>
                  <a:pt x="150" y="20"/>
                </a:lnTo>
                <a:lnTo>
                  <a:pt x="130" y="0"/>
                </a:lnTo>
                <a:close/>
                <a:moveTo>
                  <a:pt x="290" y="68"/>
                </a:moveTo>
                <a:lnTo>
                  <a:pt x="290" y="73"/>
                </a:lnTo>
                <a:lnTo>
                  <a:pt x="290" y="252"/>
                </a:lnTo>
                <a:lnTo>
                  <a:pt x="19" y="252"/>
                </a:lnTo>
                <a:lnTo>
                  <a:pt x="19" y="68"/>
                </a:lnTo>
                <a:lnTo>
                  <a:pt x="19" y="20"/>
                </a:lnTo>
                <a:lnTo>
                  <a:pt x="121" y="20"/>
                </a:lnTo>
                <a:lnTo>
                  <a:pt x="140" y="39"/>
                </a:lnTo>
                <a:lnTo>
                  <a:pt x="290" y="39"/>
                </a:lnTo>
                <a:lnTo>
                  <a:pt x="290" y="6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noEditPoints="1"/>
          </p:cNvSpPr>
          <p:nvPr/>
        </p:nvSpPr>
        <p:spPr bwMode="auto">
          <a:xfrm>
            <a:off x="6729058" y="4515210"/>
            <a:ext cx="369563" cy="325311"/>
          </a:xfrm>
          <a:custGeom>
            <a:avLst/>
            <a:gdLst>
              <a:gd name="T0" fmla="*/ 130 w 309"/>
              <a:gd name="T1" fmla="*/ 0 h 272"/>
              <a:gd name="T2" fmla="*/ 0 w 309"/>
              <a:gd name="T3" fmla="*/ 0 h 272"/>
              <a:gd name="T4" fmla="*/ 0 w 309"/>
              <a:gd name="T5" fmla="*/ 68 h 272"/>
              <a:gd name="T6" fmla="*/ 0 w 309"/>
              <a:gd name="T7" fmla="*/ 272 h 272"/>
              <a:gd name="T8" fmla="*/ 309 w 309"/>
              <a:gd name="T9" fmla="*/ 272 h 272"/>
              <a:gd name="T10" fmla="*/ 309 w 309"/>
              <a:gd name="T11" fmla="*/ 73 h 272"/>
              <a:gd name="T12" fmla="*/ 309 w 309"/>
              <a:gd name="T13" fmla="*/ 68 h 272"/>
              <a:gd name="T14" fmla="*/ 309 w 309"/>
              <a:gd name="T15" fmla="*/ 20 h 272"/>
              <a:gd name="T16" fmla="*/ 150 w 309"/>
              <a:gd name="T17" fmla="*/ 20 h 272"/>
              <a:gd name="T18" fmla="*/ 130 w 309"/>
              <a:gd name="T19" fmla="*/ 0 h 272"/>
              <a:gd name="T20" fmla="*/ 290 w 309"/>
              <a:gd name="T21" fmla="*/ 68 h 272"/>
              <a:gd name="T22" fmla="*/ 290 w 309"/>
              <a:gd name="T23" fmla="*/ 73 h 272"/>
              <a:gd name="T24" fmla="*/ 290 w 309"/>
              <a:gd name="T25" fmla="*/ 252 h 272"/>
              <a:gd name="T26" fmla="*/ 19 w 309"/>
              <a:gd name="T27" fmla="*/ 252 h 272"/>
              <a:gd name="T28" fmla="*/ 19 w 309"/>
              <a:gd name="T29" fmla="*/ 68 h 272"/>
              <a:gd name="T30" fmla="*/ 19 w 309"/>
              <a:gd name="T31" fmla="*/ 20 h 272"/>
              <a:gd name="T32" fmla="*/ 121 w 309"/>
              <a:gd name="T33" fmla="*/ 20 h 272"/>
              <a:gd name="T34" fmla="*/ 140 w 309"/>
              <a:gd name="T35" fmla="*/ 39 h 272"/>
              <a:gd name="T36" fmla="*/ 290 w 309"/>
              <a:gd name="T37" fmla="*/ 39 h 272"/>
              <a:gd name="T38" fmla="*/ 290 w 309"/>
              <a:gd name="T39" fmla="*/ 6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72">
                <a:moveTo>
                  <a:pt x="130" y="0"/>
                </a:moveTo>
                <a:lnTo>
                  <a:pt x="0" y="0"/>
                </a:lnTo>
                <a:lnTo>
                  <a:pt x="0" y="68"/>
                </a:lnTo>
                <a:lnTo>
                  <a:pt x="0" y="272"/>
                </a:lnTo>
                <a:lnTo>
                  <a:pt x="309" y="272"/>
                </a:lnTo>
                <a:lnTo>
                  <a:pt x="309" y="73"/>
                </a:lnTo>
                <a:lnTo>
                  <a:pt x="309" y="68"/>
                </a:lnTo>
                <a:lnTo>
                  <a:pt x="309" y="20"/>
                </a:lnTo>
                <a:lnTo>
                  <a:pt x="150" y="20"/>
                </a:lnTo>
                <a:lnTo>
                  <a:pt x="130" y="0"/>
                </a:lnTo>
                <a:close/>
                <a:moveTo>
                  <a:pt x="290" y="68"/>
                </a:moveTo>
                <a:lnTo>
                  <a:pt x="290" y="73"/>
                </a:lnTo>
                <a:lnTo>
                  <a:pt x="290" y="252"/>
                </a:lnTo>
                <a:lnTo>
                  <a:pt x="19" y="252"/>
                </a:lnTo>
                <a:lnTo>
                  <a:pt x="19" y="68"/>
                </a:lnTo>
                <a:lnTo>
                  <a:pt x="19" y="20"/>
                </a:lnTo>
                <a:lnTo>
                  <a:pt x="121" y="20"/>
                </a:lnTo>
                <a:lnTo>
                  <a:pt x="140" y="39"/>
                </a:lnTo>
                <a:lnTo>
                  <a:pt x="290" y="39"/>
                </a:lnTo>
                <a:lnTo>
                  <a:pt x="290" y="6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p:cNvGrpSpPr/>
          <p:nvPr/>
        </p:nvGrpSpPr>
        <p:grpSpPr>
          <a:xfrm>
            <a:off x="5849287" y="5435600"/>
            <a:ext cx="275754" cy="321713"/>
            <a:chOff x="5802313" y="5505450"/>
            <a:chExt cx="371475" cy="433388"/>
          </a:xfrm>
          <a:solidFill>
            <a:schemeClr val="accent4"/>
          </a:solidFill>
        </p:grpSpPr>
        <p:sp>
          <p:nvSpPr>
            <p:cNvPr id="29" name="Freeform 9"/>
            <p:cNvSpPr>
              <a:spLocks noEditPoints="1"/>
            </p:cNvSpPr>
            <p:nvPr/>
          </p:nvSpPr>
          <p:spPr bwMode="auto">
            <a:xfrm>
              <a:off x="5802313" y="5505450"/>
              <a:ext cx="371475" cy="43338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40 w 96"/>
                <a:gd name="T39" fmla="*/ 96 h 112"/>
                <a:gd name="T40" fmla="*/ 36 w 96"/>
                <a:gd name="T41"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7"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6" y="101"/>
                    <a:pt x="87" y="96"/>
                  </a:cubicBezTo>
                  <a:cubicBezTo>
                    <a:pt x="40" y="96"/>
                    <a:pt x="40" y="96"/>
                    <a:pt x="40" y="96"/>
                  </a:cubicBezTo>
                  <a:cubicBezTo>
                    <a:pt x="39" y="99"/>
                    <a:pt x="38" y="102"/>
                    <a:pt x="36"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0"/>
            <p:cNvSpPr>
              <a:spLocks noChangeArrowheads="1"/>
            </p:cNvSpPr>
            <p:nvPr/>
          </p:nvSpPr>
          <p:spPr bwMode="auto">
            <a:xfrm>
              <a:off x="5864226" y="5783263"/>
              <a:ext cx="317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1"/>
            <p:cNvSpPr>
              <a:spLocks noChangeArrowheads="1"/>
            </p:cNvSpPr>
            <p:nvPr/>
          </p:nvSpPr>
          <p:spPr bwMode="auto">
            <a:xfrm>
              <a:off x="5926138" y="5783263"/>
              <a:ext cx="1555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p:cNvSpPr>
              <a:spLocks noChangeArrowheads="1"/>
            </p:cNvSpPr>
            <p:nvPr/>
          </p:nvSpPr>
          <p:spPr bwMode="auto">
            <a:xfrm>
              <a:off x="5864226" y="5691188"/>
              <a:ext cx="317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p:cNvSpPr>
              <a:spLocks noChangeArrowheads="1"/>
            </p:cNvSpPr>
            <p:nvPr/>
          </p:nvSpPr>
          <p:spPr bwMode="auto">
            <a:xfrm>
              <a:off x="5926138" y="5691188"/>
              <a:ext cx="155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4"/>
            <p:cNvSpPr>
              <a:spLocks noChangeArrowheads="1"/>
            </p:cNvSpPr>
            <p:nvPr/>
          </p:nvSpPr>
          <p:spPr bwMode="auto">
            <a:xfrm>
              <a:off x="5864226" y="5599113"/>
              <a:ext cx="317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5"/>
            <p:cNvSpPr>
              <a:spLocks noChangeArrowheads="1"/>
            </p:cNvSpPr>
            <p:nvPr/>
          </p:nvSpPr>
          <p:spPr bwMode="auto">
            <a:xfrm>
              <a:off x="5926138" y="5599113"/>
              <a:ext cx="155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Rectangle 36"/>
          <p:cNvSpPr/>
          <p:nvPr/>
        </p:nvSpPr>
        <p:spPr bwMode="auto">
          <a:xfrm>
            <a:off x="2286001" y="3452324"/>
            <a:ext cx="2286000" cy="502139"/>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6637" rIns="91440" bIns="46637" numCol="1" spcCol="0" rtlCol="0" fromWordArt="0" anchor="ctr" anchorCtr="0" forceAA="0" compatLnSpc="1">
            <a:prstTxWarp prst="textNoShape">
              <a:avLst/>
            </a:prstTxWarp>
            <a:noAutofit/>
          </a:bodyPr>
          <a:lstStyle/>
          <a:p>
            <a:pPr defTabSz="932472" fontAlgn="base">
              <a:spcBef>
                <a:spcPct val="0"/>
              </a:spcBef>
              <a:spcAft>
                <a:spcPct val="0"/>
              </a:spcAft>
            </a:pPr>
            <a:r>
              <a:rPr lang="en-US" sz="1200" dirty="0">
                <a:gradFill>
                  <a:gsLst>
                    <a:gs pos="0">
                      <a:schemeClr val="accent4"/>
                    </a:gs>
                    <a:gs pos="100000">
                      <a:schemeClr val="accent4"/>
                    </a:gs>
                  </a:gsLst>
                  <a:lin ang="5400000" scaled="0"/>
                </a:gradFill>
              </a:rPr>
              <a:t>Content Controls mapped </a:t>
            </a:r>
            <a:br>
              <a:rPr lang="en-US" sz="1200" dirty="0">
                <a:gradFill>
                  <a:gsLst>
                    <a:gs pos="0">
                      <a:schemeClr val="accent4"/>
                    </a:gs>
                    <a:gs pos="100000">
                      <a:schemeClr val="accent4"/>
                    </a:gs>
                  </a:gsLst>
                  <a:lin ang="5400000" scaled="0"/>
                </a:gradFill>
              </a:rPr>
            </a:br>
            <a:r>
              <a:rPr lang="en-US" sz="1200" dirty="0">
                <a:gradFill>
                  <a:gsLst>
                    <a:gs pos="0">
                      <a:schemeClr val="accent4"/>
                    </a:gs>
                    <a:gs pos="100000">
                      <a:schemeClr val="accent4"/>
                    </a:gs>
                  </a:gsLst>
                  <a:lin ang="5400000" scaled="0"/>
                </a:gradFill>
              </a:rPr>
              <a:t>to custom XML part</a:t>
            </a:r>
          </a:p>
        </p:txBody>
      </p:sp>
      <p:sp>
        <p:nvSpPr>
          <p:cNvPr id="38" name="Rectangle 37"/>
          <p:cNvSpPr/>
          <p:nvPr/>
        </p:nvSpPr>
        <p:spPr bwMode="auto">
          <a:xfrm>
            <a:off x="1303906" y="3904620"/>
            <a:ext cx="326571" cy="104969"/>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1361056" y="4097501"/>
            <a:ext cx="879700" cy="104969"/>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1008633" y="5340157"/>
            <a:ext cx="3172842" cy="370081"/>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Freeform 40"/>
          <p:cNvSpPr/>
          <p:nvPr/>
        </p:nvSpPr>
        <p:spPr bwMode="auto">
          <a:xfrm>
            <a:off x="1628775" y="3686175"/>
            <a:ext cx="657225" cy="257175"/>
          </a:xfrm>
          <a:custGeom>
            <a:avLst/>
            <a:gdLst>
              <a:gd name="connsiteX0" fmla="*/ 0 w 657225"/>
              <a:gd name="connsiteY0" fmla="*/ 238125 h 238125"/>
              <a:gd name="connsiteX1" fmla="*/ 657225 w 657225"/>
              <a:gd name="connsiteY1" fmla="*/ 0 h 238125"/>
            </a:gdLst>
            <a:ahLst/>
            <a:cxnLst>
              <a:cxn ang="0">
                <a:pos x="connsiteX0" y="connsiteY0"/>
              </a:cxn>
              <a:cxn ang="0">
                <a:pos x="connsiteX1" y="connsiteY1"/>
              </a:cxn>
            </a:cxnLst>
            <a:rect l="l" t="t" r="r" b="b"/>
            <a:pathLst>
              <a:path w="657225" h="238125">
                <a:moveTo>
                  <a:pt x="0" y="238125"/>
                </a:moveTo>
                <a:lnTo>
                  <a:pt x="657225" y="0"/>
                </a:lnTo>
              </a:path>
            </a:pathLst>
          </a:custGeom>
          <a:noFill/>
          <a:ln w="22225" cap="rnd">
            <a:solidFill>
              <a:schemeClr val="accent4"/>
            </a:solidFill>
            <a:prstDash val="dash"/>
            <a:headEnd type="triangl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Freeform 41"/>
          <p:cNvSpPr/>
          <p:nvPr/>
        </p:nvSpPr>
        <p:spPr bwMode="auto">
          <a:xfrm>
            <a:off x="1870479" y="3686175"/>
            <a:ext cx="415522" cy="411326"/>
          </a:xfrm>
          <a:custGeom>
            <a:avLst/>
            <a:gdLst>
              <a:gd name="connsiteX0" fmla="*/ 0 w 657225"/>
              <a:gd name="connsiteY0" fmla="*/ 238125 h 238125"/>
              <a:gd name="connsiteX1" fmla="*/ 657225 w 657225"/>
              <a:gd name="connsiteY1" fmla="*/ 0 h 238125"/>
            </a:gdLst>
            <a:ahLst/>
            <a:cxnLst>
              <a:cxn ang="0">
                <a:pos x="connsiteX0" y="connsiteY0"/>
              </a:cxn>
              <a:cxn ang="0">
                <a:pos x="connsiteX1" y="connsiteY1"/>
              </a:cxn>
            </a:cxnLst>
            <a:rect l="l" t="t" r="r" b="b"/>
            <a:pathLst>
              <a:path w="657225" h="238125">
                <a:moveTo>
                  <a:pt x="0" y="238125"/>
                </a:moveTo>
                <a:lnTo>
                  <a:pt x="657225" y="0"/>
                </a:lnTo>
              </a:path>
            </a:pathLst>
          </a:custGeom>
          <a:noFill/>
          <a:ln w="22225" cap="rnd">
            <a:solidFill>
              <a:schemeClr val="accent4"/>
            </a:solidFill>
            <a:prstDash val="dash"/>
            <a:headEnd type="triangl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Freeform 43"/>
          <p:cNvSpPr/>
          <p:nvPr/>
        </p:nvSpPr>
        <p:spPr bwMode="auto">
          <a:xfrm>
            <a:off x="2286000" y="3686175"/>
            <a:ext cx="0" cy="1552575"/>
          </a:xfrm>
          <a:custGeom>
            <a:avLst/>
            <a:gdLst>
              <a:gd name="connsiteX0" fmla="*/ 0 w 0"/>
              <a:gd name="connsiteY0" fmla="*/ 0 h 1552575"/>
              <a:gd name="connsiteX1" fmla="*/ 0 w 0"/>
              <a:gd name="connsiteY1" fmla="*/ 1552575 h 1552575"/>
            </a:gdLst>
            <a:ahLst/>
            <a:cxnLst>
              <a:cxn ang="0">
                <a:pos x="connsiteX0" y="connsiteY0"/>
              </a:cxn>
              <a:cxn ang="0">
                <a:pos x="connsiteX1" y="connsiteY1"/>
              </a:cxn>
            </a:cxnLst>
            <a:rect l="l" t="t" r="r" b="b"/>
            <a:pathLst>
              <a:path h="1552575">
                <a:moveTo>
                  <a:pt x="0" y="0"/>
                </a:moveTo>
                <a:lnTo>
                  <a:pt x="0" y="1552575"/>
                </a:lnTo>
              </a:path>
            </a:pathLst>
          </a:custGeom>
          <a:noFill/>
          <a:ln w="22225" cap="rnd">
            <a:solidFill>
              <a:schemeClr val="accent4"/>
            </a:solidFill>
            <a:prstDash val="dash"/>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7" name="Group 46"/>
          <p:cNvGrpSpPr/>
          <p:nvPr/>
        </p:nvGrpSpPr>
        <p:grpSpPr>
          <a:xfrm>
            <a:off x="4914900" y="3044327"/>
            <a:ext cx="390525" cy="3267075"/>
            <a:chOff x="4914900" y="3038475"/>
            <a:chExt cx="390525" cy="3267075"/>
          </a:xfrm>
        </p:grpSpPr>
        <p:sp>
          <p:nvSpPr>
            <p:cNvPr id="45" name="Freeform 44"/>
            <p:cNvSpPr/>
            <p:nvPr/>
          </p:nvSpPr>
          <p:spPr bwMode="auto">
            <a:xfrm>
              <a:off x="4914900" y="3038475"/>
              <a:ext cx="190500" cy="3267075"/>
            </a:xfrm>
            <a:custGeom>
              <a:avLst/>
              <a:gdLst>
                <a:gd name="connsiteX0" fmla="*/ 0 w 190500"/>
                <a:gd name="connsiteY0" fmla="*/ 0 h 3267075"/>
                <a:gd name="connsiteX1" fmla="*/ 190500 w 190500"/>
                <a:gd name="connsiteY1" fmla="*/ 0 h 3267075"/>
                <a:gd name="connsiteX2" fmla="*/ 190500 w 190500"/>
                <a:gd name="connsiteY2" fmla="*/ 3267075 h 3267075"/>
                <a:gd name="connsiteX3" fmla="*/ 9525 w 190500"/>
                <a:gd name="connsiteY3" fmla="*/ 3267075 h 3267075"/>
              </a:gdLst>
              <a:ahLst/>
              <a:cxnLst>
                <a:cxn ang="0">
                  <a:pos x="connsiteX0" y="connsiteY0"/>
                </a:cxn>
                <a:cxn ang="0">
                  <a:pos x="connsiteX1" y="connsiteY1"/>
                </a:cxn>
                <a:cxn ang="0">
                  <a:pos x="connsiteX2" y="connsiteY2"/>
                </a:cxn>
                <a:cxn ang="0">
                  <a:pos x="connsiteX3" y="connsiteY3"/>
                </a:cxn>
              </a:cxnLst>
              <a:rect l="l" t="t" r="r" b="b"/>
              <a:pathLst>
                <a:path w="190500" h="3267075">
                  <a:moveTo>
                    <a:pt x="0" y="0"/>
                  </a:moveTo>
                  <a:lnTo>
                    <a:pt x="190500" y="0"/>
                  </a:lnTo>
                  <a:lnTo>
                    <a:pt x="190500" y="3267075"/>
                  </a:lnTo>
                  <a:lnTo>
                    <a:pt x="9525" y="3267075"/>
                  </a:lnTo>
                </a:path>
              </a:pathLst>
            </a:custGeom>
            <a:noFill/>
            <a:ln w="19050">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Freeform 45"/>
            <p:cNvSpPr/>
            <p:nvPr/>
          </p:nvSpPr>
          <p:spPr bwMode="auto">
            <a:xfrm flipH="1">
              <a:off x="5105400" y="4672012"/>
              <a:ext cx="200025" cy="0"/>
            </a:xfrm>
            <a:custGeom>
              <a:avLst/>
              <a:gdLst>
                <a:gd name="connsiteX0" fmla="*/ 0 w 200025"/>
                <a:gd name="connsiteY0" fmla="*/ 0 h 0"/>
                <a:gd name="connsiteX1" fmla="*/ 200025 w 200025"/>
                <a:gd name="connsiteY1" fmla="*/ 0 h 0"/>
              </a:gdLst>
              <a:ahLst/>
              <a:cxnLst>
                <a:cxn ang="0">
                  <a:pos x="connsiteX0" y="connsiteY0"/>
                </a:cxn>
                <a:cxn ang="0">
                  <a:pos x="connsiteX1" y="connsiteY1"/>
                </a:cxn>
              </a:cxnLst>
              <a:rect l="l" t="t" r="r" b="b"/>
              <a:pathLst>
                <a:path w="200025">
                  <a:moveTo>
                    <a:pt x="0" y="0"/>
                  </a:moveTo>
                  <a:lnTo>
                    <a:pt x="200025" y="0"/>
                  </a:lnTo>
                </a:path>
              </a:pathLst>
            </a:custGeom>
            <a:noFill/>
            <a:ln w="22225" cap="rnd">
              <a:solidFill>
                <a:schemeClr val="accent4"/>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48" name="Group 47"/>
          <p:cNvGrpSpPr/>
          <p:nvPr/>
        </p:nvGrpSpPr>
        <p:grpSpPr>
          <a:xfrm flipH="1">
            <a:off x="7590010" y="3044327"/>
            <a:ext cx="390525" cy="3267075"/>
            <a:chOff x="4914900" y="3038475"/>
            <a:chExt cx="390525" cy="3267075"/>
          </a:xfrm>
        </p:grpSpPr>
        <p:sp>
          <p:nvSpPr>
            <p:cNvPr id="49" name="Freeform 48"/>
            <p:cNvSpPr/>
            <p:nvPr/>
          </p:nvSpPr>
          <p:spPr bwMode="auto">
            <a:xfrm>
              <a:off x="4914900" y="3038475"/>
              <a:ext cx="190500" cy="3267075"/>
            </a:xfrm>
            <a:custGeom>
              <a:avLst/>
              <a:gdLst>
                <a:gd name="connsiteX0" fmla="*/ 0 w 190500"/>
                <a:gd name="connsiteY0" fmla="*/ 0 h 3267075"/>
                <a:gd name="connsiteX1" fmla="*/ 190500 w 190500"/>
                <a:gd name="connsiteY1" fmla="*/ 0 h 3267075"/>
                <a:gd name="connsiteX2" fmla="*/ 190500 w 190500"/>
                <a:gd name="connsiteY2" fmla="*/ 3267075 h 3267075"/>
                <a:gd name="connsiteX3" fmla="*/ 9525 w 190500"/>
                <a:gd name="connsiteY3" fmla="*/ 3267075 h 3267075"/>
              </a:gdLst>
              <a:ahLst/>
              <a:cxnLst>
                <a:cxn ang="0">
                  <a:pos x="connsiteX0" y="connsiteY0"/>
                </a:cxn>
                <a:cxn ang="0">
                  <a:pos x="connsiteX1" y="connsiteY1"/>
                </a:cxn>
                <a:cxn ang="0">
                  <a:pos x="connsiteX2" y="connsiteY2"/>
                </a:cxn>
                <a:cxn ang="0">
                  <a:pos x="connsiteX3" y="connsiteY3"/>
                </a:cxn>
              </a:cxnLst>
              <a:rect l="l" t="t" r="r" b="b"/>
              <a:pathLst>
                <a:path w="190500" h="3267075">
                  <a:moveTo>
                    <a:pt x="0" y="0"/>
                  </a:moveTo>
                  <a:lnTo>
                    <a:pt x="190500" y="0"/>
                  </a:lnTo>
                  <a:lnTo>
                    <a:pt x="190500" y="3267075"/>
                  </a:lnTo>
                  <a:lnTo>
                    <a:pt x="9525" y="3267075"/>
                  </a:lnTo>
                </a:path>
              </a:pathLst>
            </a:custGeom>
            <a:noFill/>
            <a:ln w="19050">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Freeform 49"/>
            <p:cNvSpPr/>
            <p:nvPr/>
          </p:nvSpPr>
          <p:spPr bwMode="auto">
            <a:xfrm flipH="1">
              <a:off x="5105400" y="4672012"/>
              <a:ext cx="200025" cy="0"/>
            </a:xfrm>
            <a:custGeom>
              <a:avLst/>
              <a:gdLst>
                <a:gd name="connsiteX0" fmla="*/ 0 w 200025"/>
                <a:gd name="connsiteY0" fmla="*/ 0 h 0"/>
                <a:gd name="connsiteX1" fmla="*/ 200025 w 200025"/>
                <a:gd name="connsiteY1" fmla="*/ 0 h 0"/>
              </a:gdLst>
              <a:ahLst/>
              <a:cxnLst>
                <a:cxn ang="0">
                  <a:pos x="connsiteX0" y="connsiteY0"/>
                </a:cxn>
                <a:cxn ang="0">
                  <a:pos x="connsiteX1" y="connsiteY1"/>
                </a:cxn>
              </a:cxnLst>
              <a:rect l="l" t="t" r="r" b="b"/>
              <a:pathLst>
                <a:path w="200025">
                  <a:moveTo>
                    <a:pt x="0" y="0"/>
                  </a:moveTo>
                  <a:lnTo>
                    <a:pt x="200025" y="0"/>
                  </a:lnTo>
                </a:path>
              </a:pathLst>
            </a:custGeom>
            <a:noFill/>
            <a:ln w="22225" cap="rnd">
              <a:solidFill>
                <a:schemeClr val="accent4"/>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51" name="Freeform 50"/>
          <p:cNvSpPr/>
          <p:nvPr/>
        </p:nvSpPr>
        <p:spPr bwMode="auto">
          <a:xfrm flipH="1">
            <a:off x="4561608" y="3699164"/>
            <a:ext cx="3657600" cy="0"/>
          </a:xfrm>
          <a:custGeom>
            <a:avLst/>
            <a:gdLst>
              <a:gd name="connsiteX0" fmla="*/ 0 w 3626427"/>
              <a:gd name="connsiteY0" fmla="*/ 0 h 0"/>
              <a:gd name="connsiteX1" fmla="*/ 3626427 w 3626427"/>
              <a:gd name="connsiteY1" fmla="*/ 0 h 0"/>
            </a:gdLst>
            <a:ahLst/>
            <a:cxnLst>
              <a:cxn ang="0">
                <a:pos x="connsiteX0" y="connsiteY0"/>
              </a:cxn>
              <a:cxn ang="0">
                <a:pos x="connsiteX1" y="connsiteY1"/>
              </a:cxn>
            </a:cxnLst>
            <a:rect l="l" t="t" r="r" b="b"/>
            <a:pathLst>
              <a:path w="3626427">
                <a:moveTo>
                  <a:pt x="0" y="0"/>
                </a:moveTo>
                <a:lnTo>
                  <a:pt x="3626427" y="0"/>
                </a:lnTo>
              </a:path>
            </a:pathLst>
          </a:custGeom>
          <a:noFill/>
          <a:ln w="22225" cap="rnd">
            <a:solidFill>
              <a:schemeClr val="accent4"/>
            </a:solidFill>
            <a:prstDash val="dash"/>
            <a:headEnd type="triangl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Footer Placeholder 6"/>
          <p:cNvSpPr>
            <a:spLocks noGrp="1"/>
          </p:cNvSpPr>
          <p:nvPr>
            <p:ph type="ftr" sz="quarter" idx="10"/>
          </p:nvPr>
        </p:nvSpPr>
        <p:spPr/>
        <p:txBody>
          <a:bodyPr/>
          <a:lstStyle/>
          <a:p>
            <a:pPr lvl="0">
              <a:defRPr/>
            </a:pPr>
            <a:r>
              <a:rPr lang="en-US" sz="1400" dirty="0">
                <a:gradFill>
                  <a:gsLst>
                    <a:gs pos="3347">
                      <a:srgbClr val="107C10"/>
                    </a:gs>
                    <a:gs pos="5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pPr lvl="0"/>
            <a:endParaRPr lang="en-US" dirty="0">
              <a:solidFill>
                <a:srgbClr val="FFFFFF">
                  <a:tint val="75000"/>
                </a:srgbClr>
              </a:solidFill>
            </a:endParaRPr>
          </a:p>
        </p:txBody>
      </p:sp>
    </p:spTree>
    <p:extLst>
      <p:ext uri="{BB962C8B-B14F-4D97-AF65-F5344CB8AC3E}">
        <p14:creationId xmlns:p14="http://schemas.microsoft.com/office/powerpoint/2010/main" val="413641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7" grpId="0" animBg="1"/>
      <p:bldP spid="38" grpId="0" animBg="1"/>
      <p:bldP spid="39" grpId="0" animBg="1"/>
      <p:bldP spid="40" grpId="0" animBg="1"/>
      <p:bldP spid="41" grpId="0" animBg="1"/>
      <p:bldP spid="42" grpId="0" animBg="1"/>
      <p:bldP spid="44" grpId="0" animBg="1"/>
      <p:bldP spid="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Packaging </a:t>
            </a:r>
            <a:r>
              <a:rPr lang="en-US" dirty="0" smtClean="0"/>
              <a:t>and deployment</a:t>
            </a:r>
            <a:endParaRPr lang="en-US" dirty="0"/>
          </a:p>
        </p:txBody>
      </p:sp>
      <p:sp>
        <p:nvSpPr>
          <p:cNvPr id="4" name="Text Placeholder 3"/>
          <p:cNvSpPr>
            <a:spLocks noGrp="1"/>
          </p:cNvSpPr>
          <p:nvPr>
            <p:ph type="body" sz="quarter" idx="12"/>
          </p:nvPr>
        </p:nvSpPr>
        <p:spPr/>
        <p:txBody>
          <a:bodyPr/>
          <a:lstStyle/>
          <a:p>
            <a:r>
              <a:rPr lang="en-US" dirty="0" smtClean="0"/>
              <a:t>5</a:t>
            </a:r>
            <a:endParaRPr lang="en-US" dirty="0"/>
          </a:p>
        </p:txBody>
      </p:sp>
      <p:pic>
        <p:nvPicPr>
          <p:cNvPr id="82" name="Picture 81"/>
          <p:cNvPicPr>
            <a:picLocks noChangeAspect="1"/>
          </p:cNvPicPr>
          <p:nvPr/>
        </p:nvPicPr>
        <p:blipFill>
          <a:blip r:embed="rId2"/>
          <a:stretch>
            <a:fillRect/>
          </a:stretch>
        </p:blipFill>
        <p:spPr>
          <a:xfrm flipH="1">
            <a:off x="7467337" y="3954463"/>
            <a:ext cx="4694500" cy="2560637"/>
          </a:xfrm>
          <a:prstGeom prst="rect">
            <a:avLst/>
          </a:prstGeom>
        </p:spPr>
      </p:pic>
      <p:grpSp>
        <p:nvGrpSpPr>
          <p:cNvPr id="11" name="Group 10"/>
          <p:cNvGrpSpPr/>
          <p:nvPr/>
        </p:nvGrpSpPr>
        <p:grpSpPr>
          <a:xfrm>
            <a:off x="7119275" y="5403274"/>
            <a:ext cx="2426748" cy="1111826"/>
            <a:chOff x="7119989" y="5665308"/>
            <a:chExt cx="2298649" cy="1053137"/>
          </a:xfrm>
        </p:grpSpPr>
        <p:pic>
          <p:nvPicPr>
            <p:cNvPr id="85" name="Picture 84"/>
            <p:cNvPicPr>
              <a:picLocks noChangeAspect="1"/>
            </p:cNvPicPr>
            <p:nvPr/>
          </p:nvPicPr>
          <p:blipFill>
            <a:blip r:embed="rId3"/>
            <a:stretch>
              <a:fillRect/>
            </a:stretch>
          </p:blipFill>
          <p:spPr>
            <a:xfrm>
              <a:off x="7522992" y="5665308"/>
              <a:ext cx="1895646" cy="1053137"/>
            </a:xfrm>
            <a:prstGeom prst="rect">
              <a:avLst/>
            </a:prstGeom>
          </p:spPr>
        </p:pic>
        <p:pic>
          <p:nvPicPr>
            <p:cNvPr id="86" name="Picture 85"/>
            <p:cNvPicPr>
              <a:picLocks noChangeAspect="1"/>
            </p:cNvPicPr>
            <p:nvPr/>
          </p:nvPicPr>
          <p:blipFill>
            <a:blip r:embed="rId3"/>
            <a:stretch>
              <a:fillRect/>
            </a:stretch>
          </p:blipFill>
          <p:spPr>
            <a:xfrm>
              <a:off x="7119989" y="6090080"/>
              <a:ext cx="1131057" cy="628365"/>
            </a:xfrm>
            <a:prstGeom prst="rect">
              <a:avLst/>
            </a:prstGeom>
          </p:spPr>
        </p:pic>
      </p:grpSp>
    </p:spTree>
    <p:extLst>
      <p:ext uri="{BB962C8B-B14F-4D97-AF65-F5344CB8AC3E}">
        <p14:creationId xmlns:p14="http://schemas.microsoft.com/office/powerpoint/2010/main" val="229574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2092">
                      <a:schemeClr val="tx1"/>
                    </a:gs>
                    <a:gs pos="7258">
                      <a:schemeClr val="tx1"/>
                    </a:gs>
                  </a:gsLst>
                  <a:lin ang="5400000" scaled="0"/>
                </a:gradFill>
              </a:rPr>
              <a:t>Office </a:t>
            </a:r>
            <a:r>
              <a:rPr lang="en-US" dirty="0">
                <a:gradFill>
                  <a:gsLst>
                    <a:gs pos="15063">
                      <a:schemeClr val="tx1"/>
                    </a:gs>
                    <a:gs pos="36000">
                      <a:schemeClr val="tx1"/>
                    </a:gs>
                  </a:gsLst>
                  <a:lin ang="5400000" scaled="0"/>
                </a:gradFill>
              </a:rPr>
              <a:t>Add-in</a:t>
            </a:r>
            <a:r>
              <a:rPr lang="en-US" dirty="0" smtClean="0">
                <a:gradFill>
                  <a:gsLst>
                    <a:gs pos="2092">
                      <a:schemeClr val="tx1"/>
                    </a:gs>
                    <a:gs pos="7258">
                      <a:schemeClr val="tx1"/>
                    </a:gs>
                  </a:gsLst>
                  <a:lin ang="5400000" scaled="0"/>
                </a:gradFill>
              </a:rPr>
              <a:t> </a:t>
            </a:r>
            <a:r>
              <a:rPr lang="en-US" dirty="0" smtClean="0">
                <a:gradFill>
                  <a:gsLst>
                    <a:gs pos="2092">
                      <a:schemeClr val="tx1"/>
                    </a:gs>
                    <a:gs pos="7258">
                      <a:schemeClr val="tx1"/>
                    </a:gs>
                  </a:gsLst>
                  <a:lin ang="5400000" scaled="0"/>
                </a:gradFill>
              </a:rPr>
              <a:t>deployment</a:t>
            </a:r>
            <a:endParaRPr lang="en-US" dirty="0">
              <a:gradFill>
                <a:gsLst>
                  <a:gs pos="2092">
                    <a:schemeClr val="tx1"/>
                  </a:gs>
                  <a:gs pos="7258">
                    <a:schemeClr val="tx1"/>
                  </a:gs>
                </a:gsLst>
                <a:lin ang="5400000" scaled="0"/>
              </a:gradFill>
            </a:endParaRPr>
          </a:p>
        </p:txBody>
      </p:sp>
      <p:sp>
        <p:nvSpPr>
          <p:cNvPr id="19" name="Content Placeholder 4"/>
          <p:cNvSpPr txBox="1">
            <a:spLocks/>
          </p:cNvSpPr>
          <p:nvPr/>
        </p:nvSpPr>
        <p:spPr>
          <a:xfrm>
            <a:off x="6519333" y="589133"/>
            <a:ext cx="5791200" cy="6115049"/>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600" dirty="0"/>
              <a:t>Steps</a:t>
            </a:r>
          </a:p>
          <a:p>
            <a:pPr marL="292100" indent="-292100">
              <a:spcBef>
                <a:spcPts val="1200"/>
              </a:spcBef>
            </a:pPr>
            <a:r>
              <a:rPr lang="en-US" sz="2400" dirty="0">
                <a:latin typeface="+mn-lt"/>
              </a:rPr>
              <a:t>Deploy the remote </a:t>
            </a:r>
            <a:r>
              <a:rPr lang="en-US" sz="2400" dirty="0" smtClean="0">
                <a:latin typeface="+mn-lt"/>
              </a:rPr>
              <a:t>Web-to-Windows </a:t>
            </a:r>
            <a:r>
              <a:rPr lang="en-US" sz="2400" dirty="0">
                <a:latin typeface="+mn-lt"/>
              </a:rPr>
              <a:t>Azure or to other </a:t>
            </a:r>
            <a:r>
              <a:rPr lang="en-US" sz="2400" dirty="0" smtClean="0">
                <a:latin typeface="+mn-lt"/>
              </a:rPr>
              <a:t>Web server</a:t>
            </a:r>
            <a:endParaRPr lang="en-US" sz="2400" dirty="0">
              <a:latin typeface="+mn-lt"/>
            </a:endParaRPr>
          </a:p>
          <a:p>
            <a:pPr marL="292100" indent="-292100">
              <a:spcBef>
                <a:spcPts val="1200"/>
              </a:spcBef>
            </a:pPr>
            <a:r>
              <a:rPr lang="en-US" sz="2400" dirty="0">
                <a:latin typeface="+mn-lt"/>
              </a:rPr>
              <a:t>Build </a:t>
            </a:r>
            <a:r>
              <a:rPr lang="en-US" sz="2400" dirty="0">
                <a:latin typeface="+mn-lt"/>
              </a:rPr>
              <a:t>Add-in </a:t>
            </a:r>
            <a:r>
              <a:rPr lang="en-US" sz="2400" dirty="0">
                <a:latin typeface="+mn-lt"/>
              </a:rPr>
              <a:t>package which must include HTTPS URL of remote </a:t>
            </a:r>
            <a:r>
              <a:rPr lang="en-US" sz="2400" dirty="0" smtClean="0">
                <a:latin typeface="+mn-lt"/>
              </a:rPr>
              <a:t>Web</a:t>
            </a:r>
            <a:endParaRPr lang="en-US" sz="2400" dirty="0">
              <a:latin typeface="+mn-lt"/>
            </a:endParaRPr>
          </a:p>
          <a:p>
            <a:pPr marL="292100" indent="-292100">
              <a:spcBef>
                <a:spcPts val="1200"/>
              </a:spcBef>
            </a:pPr>
            <a:r>
              <a:rPr lang="en-US" sz="2400" dirty="0">
                <a:latin typeface="+mn-lt"/>
              </a:rPr>
              <a:t>Upload </a:t>
            </a:r>
            <a:r>
              <a:rPr lang="en-US" sz="2400" dirty="0" smtClean="0">
                <a:latin typeface="+mn-lt"/>
              </a:rPr>
              <a:t>add-in </a:t>
            </a:r>
            <a:r>
              <a:rPr lang="en-US" sz="2400" dirty="0">
                <a:latin typeface="+mn-lt"/>
              </a:rPr>
              <a:t>package to </a:t>
            </a:r>
            <a:r>
              <a:rPr lang="en-US" sz="2400" dirty="0" smtClean="0">
                <a:latin typeface="+mn-lt"/>
              </a:rPr>
              <a:t/>
            </a:r>
            <a:br>
              <a:rPr lang="en-US" sz="2400" dirty="0" smtClean="0">
                <a:latin typeface="+mn-lt"/>
              </a:rPr>
            </a:br>
            <a:r>
              <a:rPr lang="en-US" sz="2400" dirty="0">
                <a:latin typeface="+mn-lt"/>
              </a:rPr>
              <a:t>Add-in </a:t>
            </a:r>
            <a:r>
              <a:rPr lang="en-US" sz="2400" dirty="0">
                <a:latin typeface="+mn-lt"/>
              </a:rPr>
              <a:t>catalog</a:t>
            </a:r>
          </a:p>
          <a:p>
            <a:pPr marL="0" indent="0">
              <a:spcBef>
                <a:spcPts val="1200"/>
              </a:spcBef>
              <a:buNone/>
            </a:pPr>
            <a:r>
              <a:rPr lang="en-US" sz="3600" dirty="0"/>
              <a:t>Choosing An Add-in Catalog</a:t>
            </a:r>
          </a:p>
          <a:p>
            <a:pPr marL="292100" indent="-292100">
              <a:spcBef>
                <a:spcPts val="1200"/>
              </a:spcBef>
            </a:pPr>
            <a:r>
              <a:rPr lang="en-US" sz="2400" dirty="0" smtClean="0">
                <a:latin typeface="+mn-lt"/>
              </a:rPr>
              <a:t>SharePoint Add-in </a:t>
            </a:r>
            <a:r>
              <a:rPr lang="en-US" sz="2400" dirty="0">
                <a:latin typeface="+mn-lt"/>
              </a:rPr>
              <a:t>catalog is preferred because it offers several advantages</a:t>
            </a:r>
          </a:p>
          <a:p>
            <a:pPr marL="292100" indent="-292100">
              <a:spcBef>
                <a:spcPts val="1200"/>
              </a:spcBef>
            </a:pPr>
            <a:r>
              <a:rPr lang="en-US" sz="2400" dirty="0">
                <a:latin typeface="+mn-lt"/>
              </a:rPr>
              <a:t>File Share </a:t>
            </a:r>
            <a:r>
              <a:rPr lang="en-US" sz="2400" dirty="0" smtClean="0">
                <a:latin typeface="+mn-lt"/>
              </a:rPr>
              <a:t>Add-in </a:t>
            </a:r>
            <a:r>
              <a:rPr lang="en-US" sz="2400" dirty="0">
                <a:latin typeface="+mn-lt"/>
              </a:rPr>
              <a:t>catalog deployment is </a:t>
            </a:r>
            <a:r>
              <a:rPr lang="en-US" sz="2400" dirty="0" smtClean="0">
                <a:latin typeface="+mn-lt"/>
              </a:rPr>
              <a:t>a </a:t>
            </a:r>
            <a:r>
              <a:rPr lang="en-US" sz="2400" dirty="0">
                <a:latin typeface="+mn-lt"/>
              </a:rPr>
              <a:t>simpler, less-powerful option</a:t>
            </a:r>
          </a:p>
        </p:txBody>
      </p:sp>
      <p:sp>
        <p:nvSpPr>
          <p:cNvPr id="6" name="Footer Placeholder 5"/>
          <p:cNvSpPr>
            <a:spLocks noGrp="1"/>
          </p:cNvSpPr>
          <p:nvPr>
            <p:ph type="ftr" sz="quarter" idx="12"/>
          </p:nvPr>
        </p:nvSpPr>
        <p:spPr/>
        <p:txBody>
          <a:bodyPr/>
          <a:lstStyle/>
          <a:p>
            <a:pPr>
              <a:defRPr/>
            </a:pPr>
            <a:r>
              <a:rPr lang="en-US" sz="1400" dirty="0" smtClean="0">
                <a:gradFill>
                  <a:gsLst>
                    <a:gs pos="16318">
                      <a:srgbClr val="00188F"/>
                    </a:gs>
                    <a:gs pos="29000">
                      <a:srgbClr val="00188F"/>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Packaging </a:t>
            </a:r>
            <a:r>
              <a:rPr lang="en-US" sz="1400" dirty="0">
                <a:gradFill>
                  <a:gsLst>
                    <a:gs pos="8367">
                      <a:srgbClr val="000000"/>
                    </a:gs>
                    <a:gs pos="31000">
                      <a:srgbClr val="000000"/>
                    </a:gs>
                  </a:gsLst>
                  <a:lin ang="5400000" scaled="0"/>
                </a:gradFill>
              </a:rPr>
              <a:t>and </a:t>
            </a:r>
            <a:r>
              <a:rPr lang="en-US" sz="1400" dirty="0" smtClean="0">
                <a:gradFill>
                  <a:gsLst>
                    <a:gs pos="8367">
                      <a:srgbClr val="000000"/>
                    </a:gs>
                    <a:gs pos="31000">
                      <a:srgbClr val="000000"/>
                    </a:gs>
                  </a:gsLst>
                  <a:lin ang="5400000" scaled="0"/>
                </a:gradFill>
              </a:rPr>
              <a:t>deployment</a:t>
            </a:r>
          </a:p>
          <a:p>
            <a:endParaRPr lang="en-US" dirty="0">
              <a:solidFill>
                <a:srgbClr val="FFFFFF">
                  <a:tint val="75000"/>
                </a:srgbClr>
              </a:solidFill>
            </a:endParaRPr>
          </a:p>
        </p:txBody>
      </p:sp>
    </p:spTree>
    <p:extLst>
      <p:ext uri="{BB962C8B-B14F-4D97-AF65-F5344CB8AC3E}">
        <p14:creationId xmlns:p14="http://schemas.microsoft.com/office/powerpoint/2010/main" val="6804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 calcmode="lin" valueType="num">
                                      <p:cBhvr additive="base">
                                        <p:cTn id="13"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 calcmode="lin" valueType="num">
                                      <p:cBhvr additive="base">
                                        <p:cTn id="17"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anim calcmode="lin" valueType="num">
                                      <p:cBhvr additive="base">
                                        <p:cTn id="21" dur="500" fill="hold"/>
                                        <p:tgtEl>
                                          <p:spTgt spid="1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decel="10000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anim calcmode="lin" valueType="num">
                                      <p:cBhvr additive="base">
                                        <p:cTn id="27" dur="500" fill="hold"/>
                                        <p:tgtEl>
                                          <p:spTgt spid="1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decel="100000" fill="hold" nodeType="clickEffect">
                                  <p:stCondLst>
                                    <p:cond delay="0"/>
                                  </p:stCondLst>
                                  <p:childTnLst>
                                    <p:set>
                                      <p:cBhvr>
                                        <p:cTn id="32" dur="1" fill="hold">
                                          <p:stCondLst>
                                            <p:cond delay="0"/>
                                          </p:stCondLst>
                                        </p:cTn>
                                        <p:tgtEl>
                                          <p:spTgt spid="19">
                                            <p:txEl>
                                              <p:pRg st="4" end="4"/>
                                            </p:txEl>
                                          </p:spTgt>
                                        </p:tgtEl>
                                        <p:attrNameLst>
                                          <p:attrName>style.visibility</p:attrName>
                                        </p:attrNameLst>
                                      </p:cBhvr>
                                      <p:to>
                                        <p:strVal val="visible"/>
                                      </p:to>
                                    </p:set>
                                    <p:anim calcmode="lin" valueType="num">
                                      <p:cBhvr additive="base">
                                        <p:cTn id="33" dur="500" fill="hold"/>
                                        <p:tgtEl>
                                          <p:spTgt spid="19">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9">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nodeType="withEffect">
                                  <p:stCondLst>
                                    <p:cond delay="0"/>
                                  </p:stCondLst>
                                  <p:childTnLst>
                                    <p:set>
                                      <p:cBhvr>
                                        <p:cTn id="36" dur="1" fill="hold">
                                          <p:stCondLst>
                                            <p:cond delay="0"/>
                                          </p:stCondLst>
                                        </p:cTn>
                                        <p:tgtEl>
                                          <p:spTgt spid="19">
                                            <p:txEl>
                                              <p:pRg st="6" end="6"/>
                                            </p:txEl>
                                          </p:spTgt>
                                        </p:tgtEl>
                                        <p:attrNameLst>
                                          <p:attrName>style.visibility</p:attrName>
                                        </p:attrNameLst>
                                      </p:cBhvr>
                                      <p:to>
                                        <p:strVal val="visible"/>
                                      </p:to>
                                    </p:set>
                                    <p:anim calcmode="lin" valueType="num">
                                      <p:cBhvr additive="base">
                                        <p:cTn id="37" dur="500" fill="hold"/>
                                        <p:tgtEl>
                                          <p:spTgt spid="1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418">
                      <a:schemeClr val="tx1"/>
                    </a:gs>
                    <a:gs pos="7258">
                      <a:schemeClr val="tx1"/>
                    </a:gs>
                  </a:gsLst>
                  <a:lin ang="5400000" scaled="0"/>
                </a:gradFill>
              </a:rPr>
              <a:t>SharePoint </a:t>
            </a:r>
            <a:br>
              <a:rPr lang="en-US" dirty="0" smtClean="0">
                <a:gradFill>
                  <a:gsLst>
                    <a:gs pos="418">
                      <a:schemeClr val="tx1"/>
                    </a:gs>
                    <a:gs pos="7258">
                      <a:schemeClr val="tx1"/>
                    </a:gs>
                  </a:gsLst>
                  <a:lin ang="5400000" scaled="0"/>
                </a:gradFill>
              </a:rPr>
            </a:br>
            <a:r>
              <a:rPr lang="en-US" dirty="0" smtClean="0">
                <a:gradFill>
                  <a:gsLst>
                    <a:gs pos="418">
                      <a:schemeClr val="tx1"/>
                    </a:gs>
                    <a:gs pos="7258">
                      <a:schemeClr val="tx1"/>
                    </a:gs>
                  </a:gsLst>
                  <a:lin ang="5400000" scaled="0"/>
                </a:gradFill>
              </a:rPr>
              <a:t>Add-in catalog</a:t>
            </a:r>
            <a:endParaRPr lang="en-US" dirty="0">
              <a:gradFill>
                <a:gsLst>
                  <a:gs pos="418">
                    <a:schemeClr val="tx1"/>
                  </a:gs>
                  <a:gs pos="7258">
                    <a:schemeClr val="tx1"/>
                  </a:gs>
                </a:gsLst>
                <a:lin ang="5400000" scaled="0"/>
              </a:gradFill>
            </a:endParaRPr>
          </a:p>
        </p:txBody>
      </p:sp>
      <p:sp>
        <p:nvSpPr>
          <p:cNvPr id="20" name="Content Placeholder 4"/>
          <p:cNvSpPr txBox="1">
            <a:spLocks/>
          </p:cNvSpPr>
          <p:nvPr/>
        </p:nvSpPr>
        <p:spPr>
          <a:xfrm>
            <a:off x="6675438" y="733880"/>
            <a:ext cx="5486400" cy="5963784"/>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200" dirty="0"/>
              <a:t>Designed for private </a:t>
            </a:r>
            <a:r>
              <a:rPr lang="en-US" sz="3200" dirty="0" smtClean="0"/>
              <a:t/>
            </a:r>
            <a:br>
              <a:rPr lang="en-US" sz="3200" dirty="0" smtClean="0"/>
            </a:br>
            <a:r>
              <a:rPr lang="en-US" sz="3200" dirty="0" smtClean="0"/>
              <a:t>corporate networks</a:t>
            </a:r>
          </a:p>
          <a:p>
            <a:pPr marL="292100" indent="-292100">
              <a:spcBef>
                <a:spcPts val="1200"/>
              </a:spcBef>
            </a:pPr>
            <a:r>
              <a:rPr lang="en-US" sz="2000" dirty="0">
                <a:latin typeface="+mn-lt"/>
              </a:rPr>
              <a:t>Provides users with catalog of pre-screened </a:t>
            </a:r>
            <a:r>
              <a:rPr lang="en-US" sz="2000" dirty="0" smtClean="0">
                <a:latin typeface="+mn-lt"/>
              </a:rPr>
              <a:t/>
            </a:r>
            <a:br>
              <a:rPr lang="en-US" sz="2000" dirty="0" smtClean="0">
                <a:latin typeface="+mn-lt"/>
              </a:rPr>
            </a:br>
            <a:r>
              <a:rPr lang="en-US" sz="2000" dirty="0" smtClean="0">
                <a:latin typeface="+mn-lt"/>
              </a:rPr>
              <a:t>and </a:t>
            </a:r>
            <a:r>
              <a:rPr lang="en-US" sz="2000" dirty="0">
                <a:latin typeface="+mn-lt"/>
              </a:rPr>
              <a:t>pre-approved </a:t>
            </a:r>
            <a:r>
              <a:rPr lang="en-US" sz="2000" dirty="0" smtClean="0">
                <a:latin typeface="+mn-lt"/>
              </a:rPr>
              <a:t>Add-ins</a:t>
            </a:r>
            <a:endParaRPr lang="en-US" sz="2000" dirty="0">
              <a:latin typeface="+mn-lt"/>
            </a:endParaRPr>
          </a:p>
          <a:p>
            <a:pPr marL="292100" indent="-292100">
              <a:spcBef>
                <a:spcPts val="1200"/>
              </a:spcBef>
            </a:pPr>
            <a:r>
              <a:rPr lang="en-US" sz="2000" dirty="0">
                <a:latin typeface="+mn-lt"/>
              </a:rPr>
              <a:t>Often used to deploy </a:t>
            </a:r>
            <a:r>
              <a:rPr lang="en-US" sz="2000" dirty="0" smtClean="0">
                <a:latin typeface="+mn-lt"/>
              </a:rPr>
              <a:t>Add-ins </a:t>
            </a:r>
            <a:r>
              <a:rPr lang="en-US" sz="2000" dirty="0">
                <a:latin typeface="+mn-lt"/>
              </a:rPr>
              <a:t>developed in-house of by </a:t>
            </a:r>
            <a:r>
              <a:rPr lang="en-US" sz="2000" dirty="0" smtClean="0">
                <a:latin typeface="+mn-lt"/>
              </a:rPr>
              <a:t>3</a:t>
            </a:r>
            <a:r>
              <a:rPr lang="en-US" sz="2000" baseline="30000" dirty="0" smtClean="0">
                <a:latin typeface="+mn-lt"/>
              </a:rPr>
              <a:t>rd</a:t>
            </a:r>
            <a:r>
              <a:rPr lang="en-US" sz="2000" dirty="0">
                <a:latin typeface="+mn-lt"/>
              </a:rPr>
              <a:t>-</a:t>
            </a:r>
            <a:r>
              <a:rPr lang="en-US" sz="2000" dirty="0" smtClean="0">
                <a:latin typeface="+mn-lt"/>
              </a:rPr>
              <a:t>party </a:t>
            </a:r>
            <a:r>
              <a:rPr lang="en-US" sz="2000" dirty="0">
                <a:latin typeface="+mn-lt"/>
              </a:rPr>
              <a:t>ISV</a:t>
            </a:r>
          </a:p>
          <a:p>
            <a:pPr marL="292100" indent="-292100">
              <a:spcBef>
                <a:spcPts val="1200"/>
              </a:spcBef>
            </a:pPr>
            <a:r>
              <a:rPr lang="en-US" sz="2000" dirty="0">
                <a:latin typeface="+mn-lt"/>
              </a:rPr>
              <a:t>Supports document-based </a:t>
            </a:r>
            <a:r>
              <a:rPr lang="en-US" sz="2000" dirty="0" smtClean="0">
                <a:latin typeface="+mn-lt"/>
              </a:rPr>
              <a:t>Add-ins</a:t>
            </a:r>
            <a:br>
              <a:rPr lang="en-US" sz="2000" dirty="0" smtClean="0">
                <a:latin typeface="+mn-lt"/>
              </a:rPr>
            </a:br>
            <a:r>
              <a:rPr lang="en-US" sz="2000" b="1" dirty="0" smtClean="0">
                <a:latin typeface="+mn-lt"/>
              </a:rPr>
              <a:t>(e.g., task </a:t>
            </a:r>
            <a:r>
              <a:rPr lang="en-US" sz="2000" b="1" dirty="0">
                <a:latin typeface="+mn-lt"/>
              </a:rPr>
              <a:t>pane </a:t>
            </a:r>
            <a:r>
              <a:rPr lang="en-US" sz="2000" b="1" dirty="0" smtClean="0">
                <a:latin typeface="+mn-lt"/>
              </a:rPr>
              <a:t>Add-ins </a:t>
            </a:r>
            <a:r>
              <a:rPr lang="en-US" sz="2000" b="1" dirty="0">
                <a:latin typeface="+mn-lt"/>
              </a:rPr>
              <a:t>and </a:t>
            </a:r>
            <a:r>
              <a:rPr lang="en-US" sz="2000" b="1" dirty="0" smtClean="0">
                <a:latin typeface="+mn-lt"/>
              </a:rPr>
              <a:t>content Add-ins</a:t>
            </a:r>
            <a:r>
              <a:rPr lang="en-US" sz="2000" b="1" dirty="0">
                <a:latin typeface="+mn-lt"/>
              </a:rPr>
              <a:t>)</a:t>
            </a:r>
          </a:p>
          <a:p>
            <a:pPr marL="0" indent="0">
              <a:spcBef>
                <a:spcPts val="1200"/>
              </a:spcBef>
              <a:buNone/>
            </a:pPr>
            <a:r>
              <a:rPr lang="en-US" sz="3200" dirty="0"/>
              <a:t>SharePoint </a:t>
            </a:r>
            <a:r>
              <a:rPr lang="en-US" sz="3200" dirty="0" smtClean="0"/>
              <a:t>Add-in catalog </a:t>
            </a:r>
            <a:r>
              <a:rPr lang="en-US" sz="3200" dirty="0"/>
              <a:t>hosted using Site Collection</a:t>
            </a:r>
          </a:p>
          <a:p>
            <a:pPr marL="292100" indent="-292100">
              <a:spcBef>
                <a:spcPts val="1200"/>
              </a:spcBef>
            </a:pPr>
            <a:r>
              <a:rPr lang="en-US" sz="2000" dirty="0">
                <a:latin typeface="+mn-lt"/>
              </a:rPr>
              <a:t>Actual catalog is document library containing </a:t>
            </a:r>
            <a:r>
              <a:rPr lang="en-US" sz="2000" dirty="0">
                <a:latin typeface="+mn-lt"/>
              </a:rPr>
              <a:t>Add-in </a:t>
            </a:r>
            <a:r>
              <a:rPr lang="en-US" sz="2000" dirty="0">
                <a:latin typeface="+mn-lt"/>
              </a:rPr>
              <a:t>manifests</a:t>
            </a:r>
          </a:p>
          <a:p>
            <a:pPr marL="292100" indent="-292100">
              <a:spcBef>
                <a:spcPts val="1200"/>
              </a:spcBef>
            </a:pPr>
            <a:r>
              <a:rPr lang="en-US" sz="2000" dirty="0">
                <a:latin typeface="+mn-lt"/>
              </a:rPr>
              <a:t>Administrator can configure </a:t>
            </a:r>
            <a:r>
              <a:rPr lang="en-US" sz="2000" dirty="0">
                <a:latin typeface="+mn-lt"/>
              </a:rPr>
              <a:t>Add-in </a:t>
            </a:r>
            <a:r>
              <a:rPr lang="en-US" sz="2000" dirty="0">
                <a:latin typeface="+mn-lt"/>
              </a:rPr>
              <a:t>for Office security settings</a:t>
            </a:r>
          </a:p>
        </p:txBody>
      </p:sp>
      <p:sp>
        <p:nvSpPr>
          <p:cNvPr id="6" name="Footer Placeholder 5"/>
          <p:cNvSpPr>
            <a:spLocks noGrp="1"/>
          </p:cNvSpPr>
          <p:nvPr>
            <p:ph type="ftr" sz="quarter" idx="12"/>
          </p:nvPr>
        </p:nvSpPr>
        <p:spPr/>
        <p:txBody>
          <a:bodyPr/>
          <a:lstStyle/>
          <a:p>
            <a:pPr lvl="0">
              <a:defRPr/>
            </a:pPr>
            <a:r>
              <a:rPr lang="en-US" sz="1400" dirty="0">
                <a:gradFill>
                  <a:gsLst>
                    <a:gs pos="16318">
                      <a:srgbClr val="00188F"/>
                    </a:gs>
                    <a:gs pos="29000">
                      <a:srgbClr val="00188F"/>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Packaging and deployment</a:t>
            </a:r>
          </a:p>
          <a:p>
            <a:pPr lvl="0"/>
            <a:endParaRPr lang="en-US" dirty="0">
              <a:solidFill>
                <a:srgbClr val="FFFFFF">
                  <a:tint val="75000"/>
                </a:srgbClr>
              </a:solidFill>
            </a:endParaRPr>
          </a:p>
        </p:txBody>
      </p:sp>
    </p:spTree>
    <p:extLst>
      <p:ext uri="{BB962C8B-B14F-4D97-AF65-F5344CB8AC3E}">
        <p14:creationId xmlns:p14="http://schemas.microsoft.com/office/powerpoint/2010/main" val="138233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 calcmode="lin" valueType="num">
                                      <p:cBhvr additive="base">
                                        <p:cTn id="17"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anim calcmode="lin" valueType="num">
                                      <p:cBhvr additive="base">
                                        <p:cTn id="21"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decel="10000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 calcmode="lin" valueType="num">
                                      <p:cBhvr additive="base">
                                        <p:cTn id="27"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decel="100000" fill="hold" nodeType="clickEffect">
                                  <p:stCondLst>
                                    <p:cond delay="0"/>
                                  </p:stCondLst>
                                  <p:childTnLst>
                                    <p:set>
                                      <p:cBhvr>
                                        <p:cTn id="32" dur="1" fill="hold">
                                          <p:stCondLst>
                                            <p:cond delay="0"/>
                                          </p:stCondLst>
                                        </p:cTn>
                                        <p:tgtEl>
                                          <p:spTgt spid="20">
                                            <p:txEl>
                                              <p:pRg st="5" end="5"/>
                                            </p:txEl>
                                          </p:spTgt>
                                        </p:tgtEl>
                                        <p:attrNameLst>
                                          <p:attrName>style.visibility</p:attrName>
                                        </p:attrNameLst>
                                      </p:cBhvr>
                                      <p:to>
                                        <p:strVal val="visible"/>
                                      </p:to>
                                    </p:set>
                                    <p:anim calcmode="lin" valueType="num">
                                      <p:cBhvr additive="base">
                                        <p:cTn id="33" dur="500" fill="hold"/>
                                        <p:tgtEl>
                                          <p:spTgt spid="20">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0">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nodeType="withEffect">
                                  <p:stCondLst>
                                    <p:cond delay="0"/>
                                  </p:stCondLst>
                                  <p:childTnLst>
                                    <p:set>
                                      <p:cBhvr>
                                        <p:cTn id="36" dur="1" fill="hold">
                                          <p:stCondLst>
                                            <p:cond delay="0"/>
                                          </p:stCondLst>
                                        </p:cTn>
                                        <p:tgtEl>
                                          <p:spTgt spid="20">
                                            <p:txEl>
                                              <p:pRg st="6" end="6"/>
                                            </p:txEl>
                                          </p:spTgt>
                                        </p:tgtEl>
                                        <p:attrNameLst>
                                          <p:attrName>style.visibility</p:attrName>
                                        </p:attrNameLst>
                                      </p:cBhvr>
                                      <p:to>
                                        <p:strVal val="visible"/>
                                      </p:to>
                                    </p:set>
                                    <p:anim calcmode="lin" valueType="num">
                                      <p:cBhvr additive="base">
                                        <p:cTn id="37" dur="500" fill="hold"/>
                                        <p:tgtEl>
                                          <p:spTgt spid="20">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73222">
                      <a:schemeClr val="tx1"/>
                    </a:gs>
                    <a:gs pos="29000">
                      <a:schemeClr val="tx1"/>
                    </a:gs>
                  </a:gsLst>
                  <a:lin ang="5400000" scaled="0"/>
                </a:gradFill>
              </a:rPr>
              <a:t>File Share </a:t>
            </a:r>
            <a:br>
              <a:rPr lang="en-US" dirty="0" smtClean="0">
                <a:gradFill>
                  <a:gsLst>
                    <a:gs pos="73222">
                      <a:schemeClr val="tx1"/>
                    </a:gs>
                    <a:gs pos="29000">
                      <a:schemeClr val="tx1"/>
                    </a:gs>
                  </a:gsLst>
                  <a:lin ang="5400000" scaled="0"/>
                </a:gradFill>
              </a:rPr>
            </a:br>
            <a:r>
              <a:rPr lang="en-US" dirty="0" smtClean="0">
                <a:gradFill>
                  <a:gsLst>
                    <a:gs pos="73222">
                      <a:schemeClr val="tx1"/>
                    </a:gs>
                    <a:gs pos="29000">
                      <a:schemeClr val="tx1"/>
                    </a:gs>
                  </a:gsLst>
                  <a:lin ang="5400000" scaled="0"/>
                </a:gradFill>
              </a:rPr>
              <a:t>Add-in catalog</a:t>
            </a:r>
            <a:endParaRPr lang="en-US" dirty="0">
              <a:gradFill>
                <a:gsLst>
                  <a:gs pos="73222">
                    <a:schemeClr val="tx1"/>
                  </a:gs>
                  <a:gs pos="29000">
                    <a:schemeClr val="tx1"/>
                  </a:gs>
                </a:gsLst>
                <a:lin ang="5400000" scaled="0"/>
              </a:gradFill>
            </a:endParaRPr>
          </a:p>
        </p:txBody>
      </p:sp>
      <p:sp>
        <p:nvSpPr>
          <p:cNvPr id="20" name="Content Placeholder 4"/>
          <p:cNvSpPr txBox="1">
            <a:spLocks/>
          </p:cNvSpPr>
          <p:nvPr/>
        </p:nvSpPr>
        <p:spPr>
          <a:xfrm>
            <a:off x="6675438" y="1253331"/>
            <a:ext cx="5486400" cy="4676320"/>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600" dirty="0"/>
              <a:t>Provides </a:t>
            </a:r>
            <a:r>
              <a:rPr lang="en-US" sz="3600" dirty="0" smtClean="0"/>
              <a:t>simplest means </a:t>
            </a:r>
            <a:br>
              <a:rPr lang="en-US" sz="3600" dirty="0" smtClean="0"/>
            </a:br>
            <a:r>
              <a:rPr lang="en-US" sz="3600" dirty="0" smtClean="0"/>
              <a:t>to deploy Office Add-ins</a:t>
            </a:r>
            <a:endParaRPr lang="en-US" sz="3600" dirty="0"/>
          </a:p>
          <a:p>
            <a:pPr marL="292100" indent="-292100">
              <a:spcBef>
                <a:spcPts val="1200"/>
              </a:spcBef>
            </a:pPr>
            <a:r>
              <a:rPr lang="en-US" sz="2400" dirty="0">
                <a:latin typeface="+mn-lt"/>
              </a:rPr>
              <a:t>Does not require either SharePoint </a:t>
            </a:r>
            <a:r>
              <a:rPr lang="en-US" sz="2400" dirty="0" smtClean="0">
                <a:latin typeface="+mn-lt"/>
              </a:rPr>
              <a:t/>
            </a:r>
            <a:br>
              <a:rPr lang="en-US" sz="2400" dirty="0" smtClean="0">
                <a:latin typeface="+mn-lt"/>
              </a:rPr>
            </a:br>
            <a:r>
              <a:rPr lang="en-US" sz="2400" dirty="0" smtClean="0">
                <a:latin typeface="+mn-lt"/>
              </a:rPr>
              <a:t>or </a:t>
            </a:r>
            <a:r>
              <a:rPr lang="en-US" sz="2400" dirty="0">
                <a:latin typeface="+mn-lt"/>
              </a:rPr>
              <a:t>Exchange</a:t>
            </a:r>
          </a:p>
          <a:p>
            <a:pPr marL="292100" indent="-292100">
              <a:spcBef>
                <a:spcPts val="1200"/>
              </a:spcBef>
            </a:pPr>
            <a:r>
              <a:rPr lang="en-US" sz="2400" dirty="0" smtClean="0">
                <a:latin typeface="+mn-lt"/>
              </a:rPr>
              <a:t>Office Add-ins </a:t>
            </a:r>
            <a:r>
              <a:rPr lang="en-US" sz="2400" dirty="0">
                <a:latin typeface="+mn-lt"/>
              </a:rPr>
              <a:t>manifests copied to Windows File Share</a:t>
            </a:r>
          </a:p>
          <a:p>
            <a:pPr marL="292100" indent="-292100">
              <a:spcBef>
                <a:spcPts val="1200"/>
              </a:spcBef>
            </a:pPr>
            <a:r>
              <a:rPr lang="en-US" sz="2400" dirty="0">
                <a:latin typeface="+mn-lt"/>
              </a:rPr>
              <a:t>Office </a:t>
            </a:r>
            <a:r>
              <a:rPr lang="en-US" sz="2400" dirty="0" smtClean="0">
                <a:latin typeface="+mn-lt"/>
              </a:rPr>
              <a:t>applications </a:t>
            </a:r>
            <a:r>
              <a:rPr lang="en-US" sz="2400" dirty="0">
                <a:latin typeface="+mn-lt"/>
              </a:rPr>
              <a:t>configured to read </a:t>
            </a:r>
            <a:r>
              <a:rPr lang="en-US" sz="2400" dirty="0" smtClean="0">
                <a:latin typeface="+mn-lt"/>
              </a:rPr>
              <a:t>File Share </a:t>
            </a:r>
            <a:r>
              <a:rPr lang="en-US" sz="2400" dirty="0">
                <a:latin typeface="+mn-lt"/>
              </a:rPr>
              <a:t>to discover </a:t>
            </a:r>
            <a:r>
              <a:rPr lang="en-US" sz="2400" dirty="0" smtClean="0">
                <a:latin typeface="+mn-lt"/>
              </a:rPr>
              <a:t>Office Add-ins</a:t>
            </a:r>
            <a:endParaRPr lang="en-US" sz="2400" dirty="0">
              <a:latin typeface="+mn-lt"/>
            </a:endParaRPr>
          </a:p>
          <a:p>
            <a:pPr marL="292100" indent="-292100">
              <a:spcBef>
                <a:spcPts val="1200"/>
              </a:spcBef>
            </a:pPr>
            <a:r>
              <a:rPr lang="en-US" sz="2400" dirty="0">
                <a:latin typeface="+mn-lt"/>
              </a:rPr>
              <a:t>Client machine requires registry entry with </a:t>
            </a:r>
            <a:r>
              <a:rPr lang="en-US" sz="2400" dirty="0" smtClean="0">
                <a:latin typeface="+mn-lt"/>
              </a:rPr>
              <a:t>File Share path</a:t>
            </a:r>
            <a:endParaRPr lang="en-US" sz="2400" dirty="0">
              <a:latin typeface="+mn-lt"/>
            </a:endParaRPr>
          </a:p>
        </p:txBody>
      </p:sp>
      <p:sp>
        <p:nvSpPr>
          <p:cNvPr id="6" name="Footer Placeholder 5"/>
          <p:cNvSpPr>
            <a:spLocks noGrp="1"/>
          </p:cNvSpPr>
          <p:nvPr>
            <p:ph type="ftr" sz="quarter" idx="12"/>
          </p:nvPr>
        </p:nvSpPr>
        <p:spPr/>
        <p:txBody>
          <a:bodyPr/>
          <a:lstStyle/>
          <a:p>
            <a:pPr lvl="0">
              <a:defRPr/>
            </a:pPr>
            <a:r>
              <a:rPr lang="en-US" sz="1400" dirty="0">
                <a:gradFill>
                  <a:gsLst>
                    <a:gs pos="16318">
                      <a:srgbClr val="00188F"/>
                    </a:gs>
                    <a:gs pos="29000">
                      <a:srgbClr val="00188F"/>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Packaging and deployment</a:t>
            </a:r>
          </a:p>
          <a:p>
            <a:pPr lvl="0"/>
            <a:endParaRPr lang="en-US" dirty="0">
              <a:solidFill>
                <a:srgbClr val="FFFFFF">
                  <a:tint val="75000"/>
                </a:srgbClr>
              </a:solidFill>
            </a:endParaRPr>
          </a:p>
        </p:txBody>
      </p:sp>
    </p:spTree>
    <p:extLst>
      <p:ext uri="{BB962C8B-B14F-4D97-AF65-F5344CB8AC3E}">
        <p14:creationId xmlns:p14="http://schemas.microsoft.com/office/powerpoint/2010/main" val="97185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 calcmode="lin" valueType="num">
                                      <p:cBhvr additive="base">
                                        <p:cTn id="17"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anim calcmode="lin" valueType="num">
                                      <p:cBhvr additive="base">
                                        <p:cTn id="21"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0">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decel="100000" fill="hold" nodeType="with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 calcmode="lin" valueType="num">
                                      <p:cBhvr additive="base">
                                        <p:cTn id="25"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108" name="Freeform 107"/>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1"/>
          </p:nvPr>
        </p:nvSpPr>
        <p:spPr>
          <a:xfrm>
            <a:off x="2103438" y="2076884"/>
            <a:ext cx="5938838" cy="1292662"/>
          </a:xfrm>
        </p:spPr>
        <p:txBody>
          <a:bodyPr/>
          <a:lstStyle/>
          <a:p>
            <a:r>
              <a:rPr lang="en-US" dirty="0">
                <a:gradFill>
                  <a:gsLst>
                    <a:gs pos="97071">
                      <a:schemeClr val="bg1"/>
                    </a:gs>
                    <a:gs pos="85000">
                      <a:schemeClr val="bg1"/>
                    </a:gs>
                  </a:gsLst>
                  <a:lin ang="5400000" scaled="0"/>
                </a:gradFill>
              </a:rPr>
              <a:t>Changes to </a:t>
            </a:r>
            <a:br>
              <a:rPr lang="en-US" dirty="0">
                <a:gradFill>
                  <a:gsLst>
                    <a:gs pos="97071">
                      <a:schemeClr val="bg1"/>
                    </a:gs>
                    <a:gs pos="85000">
                      <a:schemeClr val="bg1"/>
                    </a:gs>
                  </a:gsLst>
                  <a:lin ang="5400000" scaled="0"/>
                </a:gradFill>
              </a:rPr>
            </a:br>
            <a:r>
              <a:rPr lang="en-US" dirty="0">
                <a:gradFill>
                  <a:gsLst>
                    <a:gs pos="97071">
                      <a:schemeClr val="bg1"/>
                    </a:gs>
                    <a:gs pos="85000">
                      <a:schemeClr val="bg1"/>
                    </a:gs>
                  </a:gsLst>
                  <a:lin ang="5400000" scaled="0"/>
                </a:gradFill>
              </a:rPr>
              <a:t>Word </a:t>
            </a:r>
            <a:r>
              <a:rPr lang="en-US" dirty="0" smtClean="0">
                <a:gradFill>
                  <a:gsLst>
                    <a:gs pos="97071">
                      <a:schemeClr val="bg1"/>
                    </a:gs>
                    <a:gs pos="85000">
                      <a:schemeClr val="bg1"/>
                    </a:gs>
                  </a:gsLst>
                  <a:lin ang="5400000" scaled="0"/>
                </a:gradFill>
              </a:rPr>
              <a:t>2016</a:t>
            </a:r>
            <a:endParaRPr lang="en-US" dirty="0">
              <a:gradFill>
                <a:gsLst>
                  <a:gs pos="97071">
                    <a:schemeClr val="bg1"/>
                  </a:gs>
                  <a:gs pos="85000">
                    <a:schemeClr val="bg1"/>
                  </a:gs>
                </a:gsLst>
                <a:lin ang="5400000" scaled="0"/>
              </a:gradFill>
            </a:endParaRPr>
          </a:p>
        </p:txBody>
      </p:sp>
      <p:sp>
        <p:nvSpPr>
          <p:cNvPr id="7" name="Text Placeholder 6"/>
          <p:cNvSpPr>
            <a:spLocks noGrp="1"/>
          </p:cNvSpPr>
          <p:nvPr>
            <p:ph type="body" sz="quarter" idx="12"/>
          </p:nvPr>
        </p:nvSpPr>
        <p:spPr/>
        <p:txBody>
          <a:bodyPr/>
          <a:lstStyle/>
          <a:p>
            <a:r>
              <a:rPr lang="en-US" dirty="0" smtClean="0">
                <a:gradFill>
                  <a:gsLst>
                    <a:gs pos="94142">
                      <a:schemeClr val="bg1">
                        <a:lumMod val="85000"/>
                        <a:lumOff val="15000"/>
                      </a:schemeClr>
                    </a:gs>
                    <a:gs pos="89000">
                      <a:schemeClr val="bg1">
                        <a:lumMod val="85000"/>
                        <a:lumOff val="15000"/>
                      </a:schemeClr>
                    </a:gs>
                  </a:gsLst>
                  <a:lin ang="5400000" scaled="0"/>
                </a:gradFill>
              </a:rPr>
              <a:t>6</a:t>
            </a:r>
            <a:endParaRPr lang="en-US" dirty="0">
              <a:gradFill>
                <a:gsLst>
                  <a:gs pos="94142">
                    <a:schemeClr val="bg1">
                      <a:lumMod val="85000"/>
                      <a:lumOff val="15000"/>
                    </a:schemeClr>
                  </a:gs>
                  <a:gs pos="89000">
                    <a:schemeClr val="bg1">
                      <a:lumMod val="85000"/>
                      <a:lumOff val="15000"/>
                    </a:schemeClr>
                  </a:gs>
                </a:gsLst>
                <a:lin ang="5400000" scaled="0"/>
              </a:gradFill>
            </a:endParaRPr>
          </a:p>
        </p:txBody>
      </p:sp>
      <p:pic>
        <p:nvPicPr>
          <p:cNvPr id="12" name="Picture 11"/>
          <p:cNvPicPr>
            <a:picLocks noChangeAspect="1"/>
          </p:cNvPicPr>
          <p:nvPr/>
        </p:nvPicPr>
        <p:blipFill>
          <a:blip r:embed="rId2"/>
          <a:stretch>
            <a:fillRect/>
          </a:stretch>
        </p:blipFill>
        <p:spPr>
          <a:xfrm>
            <a:off x="7089103" y="3291841"/>
            <a:ext cx="4890172" cy="3246152"/>
          </a:xfrm>
          <a:prstGeom prst="rect">
            <a:avLst/>
          </a:prstGeom>
        </p:spPr>
      </p:pic>
      <p:grpSp>
        <p:nvGrpSpPr>
          <p:cNvPr id="13" name="Group 12"/>
          <p:cNvGrpSpPr/>
          <p:nvPr/>
        </p:nvGrpSpPr>
        <p:grpSpPr>
          <a:xfrm>
            <a:off x="4765545" y="6497344"/>
            <a:ext cx="2905385" cy="324300"/>
            <a:chOff x="4192356" y="6515100"/>
            <a:chExt cx="2905385" cy="324300"/>
          </a:xfrm>
        </p:grpSpPr>
        <p:sp>
          <p:nvSpPr>
            <p:cNvPr id="14" name="TextBox 13"/>
            <p:cNvSpPr txBox="1"/>
            <p:nvPr userDrawn="1"/>
          </p:nvSpPr>
          <p:spPr>
            <a:xfrm>
              <a:off x="5575978" y="6516235"/>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837">
                        <a:schemeClr val="bg1"/>
                      </a:gs>
                      <a:gs pos="7000">
                        <a:schemeClr val="bg1"/>
                      </a:gs>
                    </a:gsLst>
                    <a:lin ang="5400000" scaled="0"/>
                  </a:gradFill>
                </a:rPr>
                <a:t>http://dev.office.com/</a:t>
              </a:r>
            </a:p>
          </p:txBody>
        </p:sp>
        <p:sp>
          <p:nvSpPr>
            <p:cNvPr id="15" name="TextBox 14"/>
            <p:cNvSpPr txBox="1"/>
            <p:nvPr userDrawn="1"/>
          </p:nvSpPr>
          <p:spPr>
            <a:xfrm>
              <a:off x="4192356" y="6515100"/>
              <a:ext cx="1552220" cy="323165"/>
            </a:xfrm>
            <a:prstGeom prst="rect">
              <a:avLst/>
            </a:prstGeom>
            <a:noFill/>
          </p:spPr>
          <p:txBody>
            <a:bodyPr wrap="none" lIns="146304" tIns="91440" rIns="146304" bIns="91440" rtlCol="0">
              <a:spAutoFit/>
            </a:bodyPr>
            <a:lstStyle/>
            <a:p>
              <a:pPr>
                <a:lnSpc>
                  <a:spcPct val="90000"/>
                </a:lnSpc>
              </a:pPr>
              <a:r>
                <a:rPr lang="en-US" sz="1000" dirty="0" smtClean="0">
                  <a:gradFill>
                    <a:gsLst>
                      <a:gs pos="837">
                        <a:schemeClr val="bg1"/>
                      </a:gs>
                      <a:gs pos="7000">
                        <a:schemeClr val="bg1"/>
                      </a:gs>
                    </a:gsLst>
                    <a:lin ang="5400000" scaled="0"/>
                  </a:gradFill>
                </a:rPr>
                <a:t>Microsoft Confidential</a:t>
              </a:r>
            </a:p>
          </p:txBody>
        </p:sp>
      </p:grpSp>
    </p:spTree>
    <p:extLst>
      <p:ext uri="{BB962C8B-B14F-4D97-AF65-F5344CB8AC3E}">
        <p14:creationId xmlns:p14="http://schemas.microsoft.com/office/powerpoint/2010/main" val="323959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452"/>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2" name="Rectangle 451"/>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1" name="Rectangle 450"/>
          <p:cNvSpPr/>
          <p:nvPr/>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mtClean="0"/>
              <a:t>Developer vision</a:t>
            </a:r>
            <a:endParaRPr lang="en-US" dirty="0"/>
          </a:p>
        </p:txBody>
      </p:sp>
      <p:sp>
        <p:nvSpPr>
          <p:cNvPr id="283"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284" name="USER"/>
          <p:cNvSpPr/>
          <p:nvPr/>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175" name="Group 174"/>
          <p:cNvGrpSpPr/>
          <p:nvPr/>
        </p:nvGrpSpPr>
        <p:grpSpPr>
          <a:xfrm>
            <a:off x="662415" y="3684587"/>
            <a:ext cx="5262336" cy="2763865"/>
            <a:chOff x="540178" y="2851546"/>
            <a:chExt cx="5262336" cy="2763865"/>
          </a:xfrm>
        </p:grpSpPr>
        <p:sp>
          <p:nvSpPr>
            <p:cNvPr id="176"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7" name="Rounded Rectangle 176"/>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ounded Rectangle 177"/>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Oval 178"/>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81" name="Rectangle 180"/>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82" name="Straight Connector 18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0"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1"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2"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3"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4"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5"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6"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197" name="Rectangle 196"/>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98" name="Rectangle 197"/>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199" name="Group 198"/>
            <p:cNvGrpSpPr/>
            <p:nvPr/>
          </p:nvGrpSpPr>
          <p:grpSpPr>
            <a:xfrm>
              <a:off x="2786888" y="3533161"/>
              <a:ext cx="1165218" cy="775768"/>
              <a:chOff x="1536522" y="2097832"/>
              <a:chExt cx="830830" cy="553142"/>
            </a:xfrm>
          </p:grpSpPr>
          <p:sp>
            <p:nvSpPr>
              <p:cNvPr id="264" name="Rectangle 263"/>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5" name="Rectangle 264"/>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6" name="Rectangle 265"/>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7" name="Rectangle 266"/>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8" name="Rectangle 267"/>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0" name="Rectangle 269"/>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1" name="Rectangle 270"/>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2" name="Rectangle 271"/>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3" name="Rectangle 272"/>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4" name="Rectangle 273"/>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5" name="Rectangle 274"/>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6" name="Rectangle 275"/>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7" name="Rectangle 276"/>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8" name="Rectangle 277"/>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Rectangle 278"/>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Rectangle 279"/>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Rectangle 280"/>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2" name="Rectangle 281"/>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4" name="Rectangle 453"/>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5" name="Rectangle 454"/>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6" name="Rectangle 455"/>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7" name="Rectangle 456"/>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8" name="Rectangle 457"/>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9" name="Rectangle 458"/>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0" name="Rectangle 459"/>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1" name="Rectangle 460"/>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2" name="Rectangle 461"/>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3" name="Rectangle 462"/>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4" name="Rectangle 463"/>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0"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1"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2"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3"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4"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5" name="Rectangle 204"/>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06" name="Rectangle 205"/>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207" name="Straight Connector 206"/>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8" name="Straight Connector 207"/>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9" name="Straight Connector 208"/>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3"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14"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215" name="Rectangle 214"/>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ound Same Side Corner Rectangle 215"/>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Oval 216"/>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19"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0"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1"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2"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3"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4" name="Rectangle 223"/>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5" name="Rectangle 224"/>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Rectangle 226"/>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8" name="Straight Connector 227"/>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3"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234" name="Rounded Rectangle 233"/>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5" name="Group 234"/>
            <p:cNvGrpSpPr/>
            <p:nvPr/>
          </p:nvGrpSpPr>
          <p:grpSpPr>
            <a:xfrm>
              <a:off x="751181" y="4641194"/>
              <a:ext cx="134394" cy="15647"/>
              <a:chOff x="5596078" y="2180378"/>
              <a:chExt cx="138544" cy="16130"/>
            </a:xfrm>
            <a:solidFill>
              <a:schemeClr val="tx1">
                <a:lumMod val="50000"/>
              </a:schemeClr>
            </a:solidFill>
          </p:grpSpPr>
          <p:sp>
            <p:nvSpPr>
              <p:cNvPr id="262" name="Rounded Rectangle 261"/>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Oval 262"/>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6" name="Oval 235"/>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7" name="Oval 236"/>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Rectangle 23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40" name="Straight Connector 23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1022496" y="4379028"/>
              <a:ext cx="651017" cy="1236383"/>
              <a:chOff x="5651685" y="-476444"/>
              <a:chExt cx="1669255" cy="2809977"/>
            </a:xfrm>
          </p:grpSpPr>
          <p:sp>
            <p:nvSpPr>
              <p:cNvPr id="256" name="Rectangle 255"/>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7" name="Freeform 256"/>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58" name="Group 257"/>
              <p:cNvGrpSpPr/>
              <p:nvPr/>
            </p:nvGrpSpPr>
            <p:grpSpPr>
              <a:xfrm>
                <a:off x="6124436" y="2123612"/>
                <a:ext cx="723752" cy="98117"/>
                <a:chOff x="6147223" y="2123612"/>
                <a:chExt cx="723752" cy="98117"/>
              </a:xfrm>
            </p:grpSpPr>
            <p:sp>
              <p:nvSpPr>
                <p:cNvPr id="259" name="Rounded Rectangle 258"/>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Oval 259"/>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1" name="Oval 260"/>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48" name="Rounded Rectangle 247"/>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Rectangle 248"/>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0" name="Rectangle 249"/>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1" name="Straight Connector 250"/>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65" name="Rectangle 464"/>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66" name="Rectangle 465"/>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7" name="Rectangle 466"/>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8" name="Rectangle 467"/>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69" name="Rectangle 468"/>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0" name="Rectangle 469"/>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1" name="Rectangle 470"/>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2" name="Oval 471"/>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3"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474" name="Oval 473"/>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5"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476" name="Oval 475"/>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7" name="Freeform 476"/>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478" name="Oval 477"/>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79" name="Group 478"/>
          <p:cNvGrpSpPr/>
          <p:nvPr/>
        </p:nvGrpSpPr>
        <p:grpSpPr>
          <a:xfrm>
            <a:off x="10841227" y="3224349"/>
            <a:ext cx="555851" cy="484577"/>
            <a:chOff x="10450695" y="2384201"/>
            <a:chExt cx="683568" cy="595918"/>
          </a:xfrm>
        </p:grpSpPr>
        <p:sp>
          <p:nvSpPr>
            <p:cNvPr id="480" name="Rectangle 47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1"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482" name="Group 481"/>
          <p:cNvGrpSpPr/>
          <p:nvPr/>
        </p:nvGrpSpPr>
        <p:grpSpPr>
          <a:xfrm>
            <a:off x="10386456" y="5380898"/>
            <a:ext cx="1344382" cy="1062056"/>
            <a:chOff x="9972097" y="4402078"/>
            <a:chExt cx="1344382" cy="1062056"/>
          </a:xfrm>
        </p:grpSpPr>
        <p:grpSp>
          <p:nvGrpSpPr>
            <p:cNvPr id="483" name="Group 482"/>
            <p:cNvGrpSpPr/>
            <p:nvPr/>
          </p:nvGrpSpPr>
          <p:grpSpPr>
            <a:xfrm>
              <a:off x="9973234" y="4402078"/>
              <a:ext cx="1342109" cy="1062056"/>
              <a:chOff x="10031532" y="4402078"/>
              <a:chExt cx="1342109" cy="1062056"/>
            </a:xfrm>
          </p:grpSpPr>
          <p:sp>
            <p:nvSpPr>
              <p:cNvPr id="485" name="Rectangle 484"/>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6"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87" name="Rectangle 486"/>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88" name="Rectangle 48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484" name="TextBox 483"/>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489" name="Group 488"/>
          <p:cNvGrpSpPr/>
          <p:nvPr/>
        </p:nvGrpSpPr>
        <p:grpSpPr>
          <a:xfrm>
            <a:off x="7057359" y="5128940"/>
            <a:ext cx="899570" cy="1314014"/>
            <a:chOff x="6803259" y="4273052"/>
            <a:chExt cx="899570" cy="1314014"/>
          </a:xfrm>
        </p:grpSpPr>
        <p:sp>
          <p:nvSpPr>
            <p:cNvPr id="490" name="Rounded Rectangle 489"/>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1" name="Rounded Rectangle 490"/>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2" name="Oval 491"/>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3"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94"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495" name="Group 494"/>
          <p:cNvGrpSpPr/>
          <p:nvPr/>
        </p:nvGrpSpPr>
        <p:grpSpPr>
          <a:xfrm>
            <a:off x="8537163" y="3947827"/>
            <a:ext cx="875225" cy="709078"/>
            <a:chOff x="8283062" y="3056784"/>
            <a:chExt cx="875225" cy="709078"/>
          </a:xfrm>
        </p:grpSpPr>
        <p:sp>
          <p:nvSpPr>
            <p:cNvPr id="496"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497"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498" name="Group 497"/>
          <p:cNvGrpSpPr/>
          <p:nvPr/>
        </p:nvGrpSpPr>
        <p:grpSpPr>
          <a:xfrm>
            <a:off x="9412385" y="3947827"/>
            <a:ext cx="606272" cy="715942"/>
            <a:chOff x="9158285" y="3056784"/>
            <a:chExt cx="606272" cy="715942"/>
          </a:xfrm>
        </p:grpSpPr>
        <p:sp>
          <p:nvSpPr>
            <p:cNvPr id="49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00"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501" name="Group 500"/>
          <p:cNvGrpSpPr/>
          <p:nvPr/>
        </p:nvGrpSpPr>
        <p:grpSpPr>
          <a:xfrm>
            <a:off x="8398942" y="4591116"/>
            <a:ext cx="1331448" cy="1851838"/>
            <a:chOff x="8144842" y="4004140"/>
            <a:chExt cx="1331448" cy="1851838"/>
          </a:xfrm>
        </p:grpSpPr>
        <p:pic>
          <p:nvPicPr>
            <p:cNvPr id="502" name="Picture 501"/>
            <p:cNvPicPr>
              <a:picLocks noChangeAspect="1"/>
            </p:cNvPicPr>
            <p:nvPr/>
          </p:nvPicPr>
          <p:blipFill>
            <a:blip r:embed="rId2"/>
            <a:stretch>
              <a:fillRect/>
            </a:stretch>
          </p:blipFill>
          <p:spPr>
            <a:xfrm>
              <a:off x="8843731" y="4004140"/>
              <a:ext cx="632559" cy="1851838"/>
            </a:xfrm>
            <a:prstGeom prst="rect">
              <a:avLst/>
            </a:prstGeom>
          </p:spPr>
        </p:pic>
        <p:pic>
          <p:nvPicPr>
            <p:cNvPr id="503" name="Picture 502"/>
            <p:cNvPicPr>
              <a:picLocks noChangeAspect="1"/>
            </p:cNvPicPr>
            <p:nvPr/>
          </p:nvPicPr>
          <p:blipFill>
            <a:blip r:embed="rId3"/>
            <a:stretch>
              <a:fillRect/>
            </a:stretch>
          </p:blipFill>
          <p:spPr>
            <a:xfrm>
              <a:off x="8144842" y="4762867"/>
              <a:ext cx="1080760" cy="1093111"/>
            </a:xfrm>
            <a:prstGeom prst="rect">
              <a:avLst/>
            </a:prstGeom>
          </p:spPr>
        </p:pic>
      </p:grpSp>
      <p:grpSp>
        <p:nvGrpSpPr>
          <p:cNvPr id="504" name="Group 503"/>
          <p:cNvGrpSpPr/>
          <p:nvPr/>
        </p:nvGrpSpPr>
        <p:grpSpPr>
          <a:xfrm>
            <a:off x="10892139" y="3947827"/>
            <a:ext cx="454025" cy="1444602"/>
            <a:chOff x="10638038" y="3056784"/>
            <a:chExt cx="454025" cy="1444602"/>
          </a:xfrm>
        </p:grpSpPr>
        <p:sp>
          <p:nvSpPr>
            <p:cNvPr id="50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0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507" name="Group 506"/>
          <p:cNvGrpSpPr/>
          <p:nvPr/>
        </p:nvGrpSpPr>
        <p:grpSpPr>
          <a:xfrm>
            <a:off x="7245450" y="3947827"/>
            <a:ext cx="382588" cy="1813666"/>
            <a:chOff x="6991350" y="3056784"/>
            <a:chExt cx="382588" cy="1813666"/>
          </a:xfrm>
        </p:grpSpPr>
        <p:grpSp>
          <p:nvGrpSpPr>
            <p:cNvPr id="508" name="Group 507"/>
            <p:cNvGrpSpPr/>
            <p:nvPr/>
          </p:nvGrpSpPr>
          <p:grpSpPr>
            <a:xfrm>
              <a:off x="6991350" y="3092450"/>
              <a:ext cx="382588" cy="1778000"/>
              <a:chOff x="6991350" y="3092450"/>
              <a:chExt cx="382588" cy="1778000"/>
            </a:xfrm>
          </p:grpSpPr>
          <p:sp>
            <p:nvSpPr>
              <p:cNvPr id="51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1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50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36244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base">
                                        <p:cTn id="7" dur="640" fill="hold"/>
                                        <p:tgtEl>
                                          <p:spTgt spid="284"/>
                                        </p:tgtEl>
                                        <p:attrNameLst>
                                          <p:attrName>ppt_x</p:attrName>
                                        </p:attrNameLst>
                                      </p:cBhvr>
                                      <p:tavLst>
                                        <p:tav tm="0">
                                          <p:val>
                                            <p:strVal val="0-#ppt_w/2"/>
                                          </p:val>
                                        </p:tav>
                                        <p:tav tm="100000">
                                          <p:val>
                                            <p:strVal val="#ppt_x"/>
                                          </p:val>
                                        </p:tav>
                                      </p:tavLst>
                                    </p:anim>
                                    <p:anim calcmode="lin" valueType="num">
                                      <p:cBhvr additive="base">
                                        <p:cTn id="8" dur="64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640" fill="hold"/>
                                        <p:tgtEl>
                                          <p:spTgt spid="283"/>
                                        </p:tgtEl>
                                        <p:attrNameLst>
                                          <p:attrName>ppt_x</p:attrName>
                                        </p:attrNameLst>
                                      </p:cBhvr>
                                      <p:tavLst>
                                        <p:tav tm="0">
                                          <p:val>
                                            <p:strVal val="1+#ppt_w/2"/>
                                          </p:val>
                                        </p:tav>
                                        <p:tav tm="100000">
                                          <p:val>
                                            <p:strVal val="#ppt_x"/>
                                          </p:val>
                                        </p:tav>
                                      </p:tavLst>
                                    </p:anim>
                                    <p:anim calcmode="lin" valueType="num">
                                      <p:cBhvr additive="base">
                                        <p:cTn id="13" dur="640" fill="hold"/>
                                        <p:tgtEl>
                                          <p:spTgt spid="2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65"/>
                                        </p:tgtEl>
                                        <p:attrNameLst>
                                          <p:attrName>style.visibility</p:attrName>
                                        </p:attrNameLst>
                                      </p:cBhvr>
                                      <p:to>
                                        <p:strVal val="visible"/>
                                      </p:to>
                                    </p:set>
                                    <p:animEffect transition="in" filter="fade">
                                      <p:cBhvr>
                                        <p:cTn id="18" dur="500"/>
                                        <p:tgtEl>
                                          <p:spTgt spid="465"/>
                                        </p:tgtEl>
                                      </p:cBhvr>
                                    </p:animEffect>
                                    <p:anim calcmode="lin" valueType="num">
                                      <p:cBhvr>
                                        <p:cTn id="19" dur="500" fill="hold"/>
                                        <p:tgtEl>
                                          <p:spTgt spid="465"/>
                                        </p:tgtEl>
                                        <p:attrNameLst>
                                          <p:attrName>ppt_x</p:attrName>
                                        </p:attrNameLst>
                                      </p:cBhvr>
                                      <p:tavLst>
                                        <p:tav tm="0">
                                          <p:val>
                                            <p:strVal val="#ppt_x"/>
                                          </p:val>
                                        </p:tav>
                                        <p:tav tm="100000">
                                          <p:val>
                                            <p:strVal val="#ppt_x"/>
                                          </p:val>
                                        </p:tav>
                                      </p:tavLst>
                                    </p:anim>
                                    <p:anim calcmode="lin" valueType="num">
                                      <p:cBhvr>
                                        <p:cTn id="20" dur="500" fill="hold"/>
                                        <p:tgtEl>
                                          <p:spTgt spid="46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66"/>
                                        </p:tgtEl>
                                        <p:attrNameLst>
                                          <p:attrName>style.visibility</p:attrName>
                                        </p:attrNameLst>
                                      </p:cBhvr>
                                      <p:to>
                                        <p:strVal val="visible"/>
                                      </p:to>
                                    </p:set>
                                    <p:animEffect transition="in" filter="fade">
                                      <p:cBhvr>
                                        <p:cTn id="24" dur="500"/>
                                        <p:tgtEl>
                                          <p:spTgt spid="466"/>
                                        </p:tgtEl>
                                      </p:cBhvr>
                                    </p:animEffect>
                                    <p:anim calcmode="lin" valueType="num">
                                      <p:cBhvr>
                                        <p:cTn id="25" dur="500" fill="hold"/>
                                        <p:tgtEl>
                                          <p:spTgt spid="466"/>
                                        </p:tgtEl>
                                        <p:attrNameLst>
                                          <p:attrName>ppt_x</p:attrName>
                                        </p:attrNameLst>
                                      </p:cBhvr>
                                      <p:tavLst>
                                        <p:tav tm="0">
                                          <p:val>
                                            <p:strVal val="#ppt_x"/>
                                          </p:val>
                                        </p:tav>
                                        <p:tav tm="100000">
                                          <p:val>
                                            <p:strVal val="#ppt_x"/>
                                          </p:val>
                                        </p:tav>
                                      </p:tavLst>
                                    </p:anim>
                                    <p:anim calcmode="lin" valueType="num">
                                      <p:cBhvr>
                                        <p:cTn id="26" dur="500" fill="hold"/>
                                        <p:tgtEl>
                                          <p:spTgt spid="46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67"/>
                                        </p:tgtEl>
                                        <p:attrNameLst>
                                          <p:attrName>style.visibility</p:attrName>
                                        </p:attrNameLst>
                                      </p:cBhvr>
                                      <p:to>
                                        <p:strVal val="visible"/>
                                      </p:to>
                                    </p:set>
                                    <p:animEffect transition="in" filter="fade">
                                      <p:cBhvr>
                                        <p:cTn id="30" dur="500"/>
                                        <p:tgtEl>
                                          <p:spTgt spid="467"/>
                                        </p:tgtEl>
                                      </p:cBhvr>
                                    </p:animEffect>
                                    <p:anim calcmode="lin" valueType="num">
                                      <p:cBhvr>
                                        <p:cTn id="31" dur="500" fill="hold"/>
                                        <p:tgtEl>
                                          <p:spTgt spid="467"/>
                                        </p:tgtEl>
                                        <p:attrNameLst>
                                          <p:attrName>ppt_x</p:attrName>
                                        </p:attrNameLst>
                                      </p:cBhvr>
                                      <p:tavLst>
                                        <p:tav tm="0">
                                          <p:val>
                                            <p:strVal val="#ppt_x"/>
                                          </p:val>
                                        </p:tav>
                                        <p:tav tm="100000">
                                          <p:val>
                                            <p:strVal val="#ppt_x"/>
                                          </p:val>
                                        </p:tav>
                                      </p:tavLst>
                                    </p:anim>
                                    <p:anim calcmode="lin" valueType="num">
                                      <p:cBhvr>
                                        <p:cTn id="32" dur="500" fill="hold"/>
                                        <p:tgtEl>
                                          <p:spTgt spid="46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68"/>
                                        </p:tgtEl>
                                        <p:attrNameLst>
                                          <p:attrName>style.visibility</p:attrName>
                                        </p:attrNameLst>
                                      </p:cBhvr>
                                      <p:to>
                                        <p:strVal val="visible"/>
                                      </p:to>
                                    </p:set>
                                    <p:animEffect transition="in" filter="fade">
                                      <p:cBhvr>
                                        <p:cTn id="36" dur="500"/>
                                        <p:tgtEl>
                                          <p:spTgt spid="468"/>
                                        </p:tgtEl>
                                      </p:cBhvr>
                                    </p:animEffect>
                                    <p:anim calcmode="lin" valueType="num">
                                      <p:cBhvr>
                                        <p:cTn id="37" dur="500" fill="hold"/>
                                        <p:tgtEl>
                                          <p:spTgt spid="468"/>
                                        </p:tgtEl>
                                        <p:attrNameLst>
                                          <p:attrName>ppt_x</p:attrName>
                                        </p:attrNameLst>
                                      </p:cBhvr>
                                      <p:tavLst>
                                        <p:tav tm="0">
                                          <p:val>
                                            <p:strVal val="#ppt_x"/>
                                          </p:val>
                                        </p:tav>
                                        <p:tav tm="100000">
                                          <p:val>
                                            <p:strVal val="#ppt_x"/>
                                          </p:val>
                                        </p:tav>
                                      </p:tavLst>
                                    </p:anim>
                                    <p:anim calcmode="lin" valueType="num">
                                      <p:cBhvr>
                                        <p:cTn id="38" dur="500" fill="hold"/>
                                        <p:tgtEl>
                                          <p:spTgt spid="468"/>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469"/>
                                        </p:tgtEl>
                                        <p:attrNameLst>
                                          <p:attrName>style.visibility</p:attrName>
                                        </p:attrNameLst>
                                      </p:cBhvr>
                                      <p:to>
                                        <p:strVal val="visible"/>
                                      </p:to>
                                    </p:set>
                                    <p:animEffect transition="in" filter="fade">
                                      <p:cBhvr>
                                        <p:cTn id="42" dur="500"/>
                                        <p:tgtEl>
                                          <p:spTgt spid="469"/>
                                        </p:tgtEl>
                                      </p:cBhvr>
                                    </p:animEffect>
                                    <p:anim calcmode="lin" valueType="num">
                                      <p:cBhvr>
                                        <p:cTn id="43" dur="500" fill="hold"/>
                                        <p:tgtEl>
                                          <p:spTgt spid="469"/>
                                        </p:tgtEl>
                                        <p:attrNameLst>
                                          <p:attrName>ppt_x</p:attrName>
                                        </p:attrNameLst>
                                      </p:cBhvr>
                                      <p:tavLst>
                                        <p:tav tm="0">
                                          <p:val>
                                            <p:strVal val="#ppt_x"/>
                                          </p:val>
                                        </p:tav>
                                        <p:tav tm="100000">
                                          <p:val>
                                            <p:strVal val="#ppt_x"/>
                                          </p:val>
                                        </p:tav>
                                      </p:tavLst>
                                    </p:anim>
                                    <p:anim calcmode="lin" valueType="num">
                                      <p:cBhvr>
                                        <p:cTn id="44" dur="500" fill="hold"/>
                                        <p:tgtEl>
                                          <p:spTgt spid="469"/>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470"/>
                                        </p:tgtEl>
                                        <p:attrNameLst>
                                          <p:attrName>style.visibility</p:attrName>
                                        </p:attrNameLst>
                                      </p:cBhvr>
                                      <p:to>
                                        <p:strVal val="visible"/>
                                      </p:to>
                                    </p:set>
                                    <p:animEffect transition="in" filter="fade">
                                      <p:cBhvr>
                                        <p:cTn id="48" dur="500"/>
                                        <p:tgtEl>
                                          <p:spTgt spid="470"/>
                                        </p:tgtEl>
                                      </p:cBhvr>
                                    </p:animEffect>
                                    <p:anim calcmode="lin" valueType="num">
                                      <p:cBhvr>
                                        <p:cTn id="49" dur="500" fill="hold"/>
                                        <p:tgtEl>
                                          <p:spTgt spid="470"/>
                                        </p:tgtEl>
                                        <p:attrNameLst>
                                          <p:attrName>ppt_x</p:attrName>
                                        </p:attrNameLst>
                                      </p:cBhvr>
                                      <p:tavLst>
                                        <p:tav tm="0">
                                          <p:val>
                                            <p:strVal val="#ppt_x"/>
                                          </p:val>
                                        </p:tav>
                                        <p:tav tm="100000">
                                          <p:val>
                                            <p:strVal val="#ppt_x"/>
                                          </p:val>
                                        </p:tav>
                                      </p:tavLst>
                                    </p:anim>
                                    <p:anim calcmode="lin" valueType="num">
                                      <p:cBhvr>
                                        <p:cTn id="50" dur="500" fill="hold"/>
                                        <p:tgtEl>
                                          <p:spTgt spid="47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71"/>
                                        </p:tgtEl>
                                        <p:attrNameLst>
                                          <p:attrName>style.visibility</p:attrName>
                                        </p:attrNameLst>
                                      </p:cBhvr>
                                      <p:to>
                                        <p:strVal val="visible"/>
                                      </p:to>
                                    </p:set>
                                    <p:animEffect transition="in" filter="fade">
                                      <p:cBhvr>
                                        <p:cTn id="54" dur="500"/>
                                        <p:tgtEl>
                                          <p:spTgt spid="471"/>
                                        </p:tgtEl>
                                      </p:cBhvr>
                                    </p:animEffect>
                                    <p:anim calcmode="lin" valueType="num">
                                      <p:cBhvr>
                                        <p:cTn id="55" dur="500" fill="hold"/>
                                        <p:tgtEl>
                                          <p:spTgt spid="471"/>
                                        </p:tgtEl>
                                        <p:attrNameLst>
                                          <p:attrName>ppt_x</p:attrName>
                                        </p:attrNameLst>
                                      </p:cBhvr>
                                      <p:tavLst>
                                        <p:tav tm="0">
                                          <p:val>
                                            <p:strVal val="#ppt_x"/>
                                          </p:val>
                                        </p:tav>
                                        <p:tav tm="100000">
                                          <p:val>
                                            <p:strVal val="#ppt_x"/>
                                          </p:val>
                                        </p:tav>
                                      </p:tavLst>
                                    </p:anim>
                                    <p:anim calcmode="lin" valueType="num">
                                      <p:cBhvr>
                                        <p:cTn id="56" dur="500" fill="hold"/>
                                        <p:tgtEl>
                                          <p:spTgt spid="4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7"/>
                                        </p:tgtEl>
                                        <p:attrNameLst>
                                          <p:attrName>style.visibility</p:attrName>
                                        </p:attrNameLst>
                                      </p:cBhvr>
                                      <p:to>
                                        <p:strVal val="visible"/>
                                      </p:to>
                                    </p:set>
                                    <p:animEffect transition="in" filter="wipe(down)">
                                      <p:cBhvr>
                                        <p:cTn id="61" dur="1000"/>
                                        <p:tgtEl>
                                          <p:spTgt spid="50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472"/>
                                        </p:tgtEl>
                                        <p:attrNameLst>
                                          <p:attrName>style.color</p:attrName>
                                        </p:attrNameLst>
                                      </p:cBhvr>
                                      <p:to>
                                        <a:srgbClr val="0078D7"/>
                                      </p:to>
                                    </p:animClr>
                                    <p:animClr clrSpc="rgb" dir="cw">
                                      <p:cBhvr>
                                        <p:cTn id="65" dur="500" fill="hold"/>
                                        <p:tgtEl>
                                          <p:spTgt spid="472"/>
                                        </p:tgtEl>
                                        <p:attrNameLst>
                                          <p:attrName>fillcolor</p:attrName>
                                        </p:attrNameLst>
                                      </p:cBhvr>
                                      <p:to>
                                        <a:srgbClr val="0078D7"/>
                                      </p:to>
                                    </p:animClr>
                                    <p:set>
                                      <p:cBhvr>
                                        <p:cTn id="66" dur="500" fill="hold"/>
                                        <p:tgtEl>
                                          <p:spTgt spid="472"/>
                                        </p:tgtEl>
                                        <p:attrNameLst>
                                          <p:attrName>fill.type</p:attrName>
                                        </p:attrNameLst>
                                      </p:cBhvr>
                                      <p:to>
                                        <p:strVal val="solid"/>
                                      </p:to>
                                    </p:set>
                                    <p:set>
                                      <p:cBhvr>
                                        <p:cTn id="67" dur="500" fill="hold"/>
                                        <p:tgtEl>
                                          <p:spTgt spid="472"/>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495"/>
                                        </p:tgtEl>
                                        <p:attrNameLst>
                                          <p:attrName>style.visibility</p:attrName>
                                        </p:attrNameLst>
                                      </p:cBhvr>
                                      <p:to>
                                        <p:strVal val="visible"/>
                                      </p:to>
                                    </p:set>
                                    <p:animEffect transition="in" filter="wipe(down)">
                                      <p:cBhvr>
                                        <p:cTn id="71" dur="600"/>
                                        <p:tgtEl>
                                          <p:spTgt spid="495"/>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474"/>
                                        </p:tgtEl>
                                        <p:attrNameLst>
                                          <p:attrName>style.color</p:attrName>
                                        </p:attrNameLst>
                                      </p:cBhvr>
                                      <p:to>
                                        <a:srgbClr val="FF8C00"/>
                                      </p:to>
                                    </p:animClr>
                                    <p:animClr clrSpc="rgb" dir="cw">
                                      <p:cBhvr>
                                        <p:cTn id="75" dur="500" fill="hold"/>
                                        <p:tgtEl>
                                          <p:spTgt spid="474"/>
                                        </p:tgtEl>
                                        <p:attrNameLst>
                                          <p:attrName>fillcolor</p:attrName>
                                        </p:attrNameLst>
                                      </p:cBhvr>
                                      <p:to>
                                        <a:srgbClr val="FF8C00"/>
                                      </p:to>
                                    </p:animClr>
                                    <p:set>
                                      <p:cBhvr>
                                        <p:cTn id="76" dur="500" fill="hold"/>
                                        <p:tgtEl>
                                          <p:spTgt spid="474"/>
                                        </p:tgtEl>
                                        <p:attrNameLst>
                                          <p:attrName>fill.type</p:attrName>
                                        </p:attrNameLst>
                                      </p:cBhvr>
                                      <p:to>
                                        <p:strVal val="solid"/>
                                      </p:to>
                                    </p:set>
                                    <p:set>
                                      <p:cBhvr>
                                        <p:cTn id="77" dur="500" fill="hold"/>
                                        <p:tgtEl>
                                          <p:spTgt spid="474"/>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498"/>
                                        </p:tgtEl>
                                        <p:attrNameLst>
                                          <p:attrName>style.visibility</p:attrName>
                                        </p:attrNameLst>
                                      </p:cBhvr>
                                      <p:to>
                                        <p:strVal val="visible"/>
                                      </p:to>
                                    </p:set>
                                    <p:animEffect transition="in" filter="wipe(down)">
                                      <p:cBhvr>
                                        <p:cTn id="81" dur="600"/>
                                        <p:tgtEl>
                                          <p:spTgt spid="498"/>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476"/>
                                        </p:tgtEl>
                                        <p:attrNameLst>
                                          <p:attrName>style.color</p:attrName>
                                        </p:attrNameLst>
                                      </p:cBhvr>
                                      <p:to>
                                        <a:srgbClr val="5C2D91"/>
                                      </p:to>
                                    </p:animClr>
                                    <p:animClr clrSpc="rgb" dir="cw">
                                      <p:cBhvr>
                                        <p:cTn id="85" dur="500" fill="hold"/>
                                        <p:tgtEl>
                                          <p:spTgt spid="476"/>
                                        </p:tgtEl>
                                        <p:attrNameLst>
                                          <p:attrName>fillcolor</p:attrName>
                                        </p:attrNameLst>
                                      </p:cBhvr>
                                      <p:to>
                                        <a:srgbClr val="5C2D91"/>
                                      </p:to>
                                    </p:animClr>
                                    <p:set>
                                      <p:cBhvr>
                                        <p:cTn id="86" dur="500" fill="hold"/>
                                        <p:tgtEl>
                                          <p:spTgt spid="476"/>
                                        </p:tgtEl>
                                        <p:attrNameLst>
                                          <p:attrName>fill.type</p:attrName>
                                        </p:attrNameLst>
                                      </p:cBhvr>
                                      <p:to>
                                        <p:strVal val="solid"/>
                                      </p:to>
                                    </p:set>
                                    <p:set>
                                      <p:cBhvr>
                                        <p:cTn id="87" dur="500" fill="hold"/>
                                        <p:tgtEl>
                                          <p:spTgt spid="476"/>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wipe(down)">
                                      <p:cBhvr>
                                        <p:cTn id="91" dur="1000"/>
                                        <p:tgtEl>
                                          <p:spTgt spid="50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478"/>
                                        </p:tgtEl>
                                        <p:attrNameLst>
                                          <p:attrName>style.color</p:attrName>
                                        </p:attrNameLst>
                                      </p:cBhvr>
                                      <p:to>
                                        <a:srgbClr val="D83B01"/>
                                      </p:to>
                                    </p:animClr>
                                    <p:animClr clrSpc="rgb" dir="cw">
                                      <p:cBhvr>
                                        <p:cTn id="95" dur="500" fill="hold"/>
                                        <p:tgtEl>
                                          <p:spTgt spid="478"/>
                                        </p:tgtEl>
                                        <p:attrNameLst>
                                          <p:attrName>fillcolor</p:attrName>
                                        </p:attrNameLst>
                                      </p:cBhvr>
                                      <p:to>
                                        <a:srgbClr val="D83B01"/>
                                      </p:to>
                                    </p:animClr>
                                    <p:set>
                                      <p:cBhvr>
                                        <p:cTn id="96" dur="500" fill="hold"/>
                                        <p:tgtEl>
                                          <p:spTgt spid="478"/>
                                        </p:tgtEl>
                                        <p:attrNameLst>
                                          <p:attrName>fill.type</p:attrName>
                                        </p:attrNameLst>
                                      </p:cBhvr>
                                      <p:to>
                                        <p:strVal val="solid"/>
                                      </p:to>
                                    </p:set>
                                    <p:set>
                                      <p:cBhvr>
                                        <p:cTn id="97" dur="500" fill="hold"/>
                                        <p:tgtEl>
                                          <p:spTgt spid="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465" grpId="0" animBg="1"/>
      <p:bldP spid="466" grpId="0" animBg="1"/>
      <p:bldP spid="467" grpId="0" animBg="1"/>
      <p:bldP spid="468" grpId="0" animBg="1"/>
      <p:bldP spid="469" grpId="0" animBg="1"/>
      <p:bldP spid="470" grpId="0" animBg="1"/>
      <p:bldP spid="471" grpId="0" animBg="1"/>
      <p:bldP spid="472" grpId="0" animBg="1"/>
      <p:bldP spid="474" grpId="0" animBg="1"/>
      <p:bldP spid="476" grpId="0" animBg="1"/>
      <p:bldP spid="4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1979275" y="0"/>
            <a:ext cx="457200" cy="6995886"/>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bwMode="auto">
          <a:xfrm>
            <a:off x="11979275" y="0"/>
            <a:ext cx="457200" cy="651623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smtClean="0">
                <a:gradFill>
                  <a:gsLst>
                    <a:gs pos="7258">
                      <a:schemeClr val="tx1"/>
                    </a:gs>
                    <a:gs pos="100000">
                      <a:schemeClr val="tx1"/>
                    </a:gs>
                  </a:gsLst>
                  <a:lin ang="5400000" scaled="0"/>
                </a:gradFill>
              </a:rPr>
              <a:t>Office.js API </a:t>
            </a:r>
            <a:br>
              <a:rPr lang="en-US" smtClean="0">
                <a:gradFill>
                  <a:gsLst>
                    <a:gs pos="7258">
                      <a:schemeClr val="tx1"/>
                    </a:gs>
                    <a:gs pos="100000">
                      <a:schemeClr val="tx1"/>
                    </a:gs>
                  </a:gsLst>
                  <a:lin ang="5400000" scaled="0"/>
                </a:gradFill>
              </a:rPr>
            </a:br>
            <a:r>
              <a:rPr lang="en-US" smtClean="0">
                <a:gradFill>
                  <a:gsLst>
                    <a:gs pos="7258">
                      <a:schemeClr val="tx1"/>
                    </a:gs>
                    <a:gs pos="100000">
                      <a:schemeClr val="tx1"/>
                    </a:gs>
                  </a:gsLst>
                  <a:lin ang="5400000" scaled="0"/>
                </a:gradFill>
              </a:rPr>
              <a:t>Changes</a:t>
            </a:r>
            <a:endParaRPr lang="en-US">
              <a:gradFill>
                <a:gsLst>
                  <a:gs pos="7258">
                    <a:schemeClr val="tx1"/>
                  </a:gs>
                  <a:gs pos="100000">
                    <a:schemeClr val="tx1"/>
                  </a:gs>
                </a:gsLst>
                <a:lin ang="5400000" scaled="0"/>
              </a:gradFill>
            </a:endParaRPr>
          </a:p>
        </p:txBody>
      </p:sp>
      <p:sp>
        <p:nvSpPr>
          <p:cNvPr id="20" name="Content Placeholder 4"/>
          <p:cNvSpPr txBox="1">
            <a:spLocks/>
          </p:cNvSpPr>
          <p:nvPr/>
        </p:nvSpPr>
        <p:spPr>
          <a:xfrm>
            <a:off x="6675438" y="1542597"/>
            <a:ext cx="5493714" cy="3910691"/>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600" dirty="0"/>
              <a:t>Original Office.js release </a:t>
            </a:r>
            <a:r>
              <a:rPr lang="en-US" sz="3600" dirty="0" smtClean="0"/>
              <a:t/>
            </a:r>
            <a:br>
              <a:rPr lang="en-US" sz="3600" dirty="0" smtClean="0"/>
            </a:br>
            <a:r>
              <a:rPr lang="en-US" sz="3600" dirty="0" smtClean="0"/>
              <a:t>was </a:t>
            </a:r>
            <a:r>
              <a:rPr lang="en-US" sz="3600" dirty="0"/>
              <a:t>very </a:t>
            </a:r>
            <a:r>
              <a:rPr lang="en-US" sz="3600" dirty="0" err="1"/>
              <a:t>async</a:t>
            </a:r>
            <a:r>
              <a:rPr lang="en-US" sz="3600" dirty="0"/>
              <a:t> focused</a:t>
            </a:r>
          </a:p>
          <a:p>
            <a:pPr marL="292100" indent="-292100">
              <a:spcBef>
                <a:spcPts val="1200"/>
              </a:spcBef>
            </a:pPr>
            <a:r>
              <a:rPr lang="en-US" sz="2400" dirty="0">
                <a:latin typeface="+mn-lt"/>
              </a:rPr>
              <a:t>Challenging to do batch operations</a:t>
            </a:r>
          </a:p>
          <a:p>
            <a:pPr marL="292100" indent="-292100">
              <a:spcBef>
                <a:spcPts val="1200"/>
              </a:spcBef>
            </a:pPr>
            <a:r>
              <a:rPr lang="en-US" sz="2400" dirty="0">
                <a:latin typeface="+mn-lt"/>
              </a:rPr>
              <a:t>Very transactional to interact with </a:t>
            </a:r>
            <a:r>
              <a:rPr lang="en-US" sz="2400" dirty="0" smtClean="0">
                <a:latin typeface="+mn-lt"/>
              </a:rPr>
              <a:t/>
            </a:r>
            <a:br>
              <a:rPr lang="en-US" sz="2400" dirty="0" smtClean="0">
                <a:latin typeface="+mn-lt"/>
              </a:rPr>
            </a:br>
            <a:r>
              <a:rPr lang="en-US" sz="2400" dirty="0" smtClean="0">
                <a:latin typeface="+mn-lt"/>
              </a:rPr>
              <a:t>a </a:t>
            </a:r>
            <a:r>
              <a:rPr lang="en-US" sz="2400" dirty="0">
                <a:latin typeface="+mn-lt"/>
              </a:rPr>
              <a:t>document</a:t>
            </a:r>
          </a:p>
          <a:p>
            <a:pPr marL="0" indent="0">
              <a:spcBef>
                <a:spcPts val="1200"/>
              </a:spcBef>
              <a:buNone/>
            </a:pPr>
            <a:r>
              <a:rPr lang="en-US" sz="3600" dirty="0"/>
              <a:t>New API more similar to </a:t>
            </a:r>
            <a:r>
              <a:rPr lang="en-US" sz="3600" dirty="0" smtClean="0"/>
              <a:t/>
            </a:r>
            <a:br>
              <a:rPr lang="en-US" sz="3600" dirty="0" smtClean="0"/>
            </a:br>
            <a:r>
              <a:rPr lang="en-US" sz="3600" dirty="0" smtClean="0"/>
              <a:t>the </a:t>
            </a:r>
            <a:r>
              <a:rPr lang="en-US" sz="3600" dirty="0"/>
              <a:t>SharePoint CSOM</a:t>
            </a:r>
          </a:p>
          <a:p>
            <a:pPr marL="0" indent="0">
              <a:spcBef>
                <a:spcPts val="1200"/>
              </a:spcBef>
              <a:buNone/>
            </a:pPr>
            <a:endParaRPr lang="en-US" sz="2400" dirty="0"/>
          </a:p>
        </p:txBody>
      </p:sp>
      <p:sp>
        <p:nvSpPr>
          <p:cNvPr id="8" name="Footer Placeholder 7"/>
          <p:cNvSpPr>
            <a:spLocks noGrp="1"/>
          </p:cNvSpPr>
          <p:nvPr>
            <p:ph type="ftr" sz="quarter" idx="12"/>
          </p:nvPr>
        </p:nvSpPr>
        <p:spPr>
          <a:xfrm>
            <a:off x="7964488" y="285440"/>
            <a:ext cx="4197350" cy="371475"/>
          </a:xfrm>
        </p:spPr>
        <p:txBody>
          <a:bodyPr/>
          <a:lstStyle/>
          <a:p>
            <a:pPr>
              <a:defRPr/>
            </a:pPr>
            <a:r>
              <a:rPr lang="en-US" sz="1400" dirty="0" smtClean="0">
                <a:gradFill>
                  <a:gsLst>
                    <a:gs pos="6276">
                      <a:schemeClr val="bg2"/>
                    </a:gs>
                    <a:gs pos="26000">
                      <a:schemeClr val="bg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Changes to </a:t>
            </a:r>
            <a:r>
              <a:rPr lang="en-US" sz="1400" dirty="0" smtClean="0">
                <a:gradFill>
                  <a:gsLst>
                    <a:gs pos="8367">
                      <a:srgbClr val="000000"/>
                    </a:gs>
                    <a:gs pos="31000">
                      <a:srgbClr val="000000"/>
                    </a:gs>
                  </a:gsLst>
                  <a:lin ang="5400000" scaled="0"/>
                </a:gradFill>
              </a:rPr>
              <a:t>Word 2016</a:t>
            </a:r>
          </a:p>
          <a:p>
            <a:endParaRPr lang="en-US" dirty="0">
              <a:solidFill>
                <a:srgbClr val="000000">
                  <a:tint val="75000"/>
                </a:srgbClr>
              </a:solidFill>
            </a:endParaRPr>
          </a:p>
        </p:txBody>
      </p:sp>
    </p:spTree>
    <p:extLst>
      <p:ext uri="{BB962C8B-B14F-4D97-AF65-F5344CB8AC3E}">
        <p14:creationId xmlns:p14="http://schemas.microsoft.com/office/powerpoint/2010/main" val="159360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 calcmode="lin" valueType="num">
                                      <p:cBhvr additive="base">
                                        <p:cTn id="7"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 calcmode="lin" valueType="num">
                                      <p:cBhvr additive="base">
                                        <p:cTn id="12"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xEl>
                                              <p:pRg st="3" end="3"/>
                                            </p:txEl>
                                          </p:spTgt>
                                        </p:tgtEl>
                                        <p:attrNameLst>
                                          <p:attrName>style.visibility</p:attrName>
                                        </p:attrNameLst>
                                      </p:cBhvr>
                                      <p:to>
                                        <p:strVal val="visible"/>
                                      </p:to>
                                    </p:set>
                                    <p:animEffect transition="in" filter="fade">
                                      <p:cBhvr>
                                        <p:cTn id="18" dur="2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RequestContext()</a:t>
            </a:r>
            <a:endParaRPr lang="en-US" dirty="0"/>
          </a:p>
        </p:txBody>
      </p:sp>
      <p:sp>
        <p:nvSpPr>
          <p:cNvPr id="3" name="Text Placeholder 3"/>
          <p:cNvSpPr txBox="1">
            <a:spLocks/>
          </p:cNvSpPr>
          <p:nvPr/>
        </p:nvSpPr>
        <p:spPr>
          <a:xfrm>
            <a:off x="274638" y="1212850"/>
            <a:ext cx="11887200" cy="40564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All actions that target a Word document start by getting reference to the word context</a:t>
            </a:r>
            <a:r>
              <a:rPr lang="en-US" sz="3200" dirty="0" smtClean="0"/>
              <a:t>:</a:t>
            </a:r>
          </a:p>
          <a:p>
            <a:pPr indent="0">
              <a:spcBef>
                <a:spcPts val="1200"/>
              </a:spcBef>
              <a:buNone/>
            </a:pPr>
            <a:r>
              <a:rPr lang="en-US" sz="3200" dirty="0">
                <a:gradFill>
                  <a:gsLst>
                    <a:gs pos="1250">
                      <a:schemeClr val="tx2"/>
                    </a:gs>
                    <a:gs pos="100000">
                      <a:schemeClr val="tx2"/>
                    </a:gs>
                  </a:gsLst>
                  <a:lin ang="5400000" scaled="0"/>
                </a:gradFill>
                <a:latin typeface="Courier New" charset="0"/>
                <a:ea typeface="Courier New" charset="0"/>
                <a:cs typeface="Courier New" charset="0"/>
              </a:rPr>
              <a:t>var context = new </a:t>
            </a:r>
            <a:r>
              <a:rPr lang="en-US" sz="3200" dirty="0" err="1">
                <a:gradFill>
                  <a:gsLst>
                    <a:gs pos="1250">
                      <a:schemeClr val="tx2"/>
                    </a:gs>
                    <a:gs pos="100000">
                      <a:schemeClr val="tx2"/>
                    </a:gs>
                  </a:gsLst>
                  <a:lin ang="5400000" scaled="0"/>
                </a:gradFill>
                <a:latin typeface="Courier New" charset="0"/>
                <a:ea typeface="Courier New" charset="0"/>
                <a:cs typeface="Courier New" charset="0"/>
              </a:rPr>
              <a:t>Word.RequestContext</a:t>
            </a:r>
            <a:r>
              <a:rPr lang="en-US" sz="3200" dirty="0" smtClean="0">
                <a:gradFill>
                  <a:gsLst>
                    <a:gs pos="1250">
                      <a:schemeClr val="tx2"/>
                    </a:gs>
                    <a:gs pos="100000">
                      <a:schemeClr val="tx2"/>
                    </a:gs>
                  </a:gsLst>
                  <a:lin ang="5400000" scaled="0"/>
                </a:gradFill>
                <a:latin typeface="Courier New" charset="0"/>
                <a:ea typeface="Courier New" charset="0"/>
                <a:cs typeface="Courier New" charset="0"/>
              </a:rPr>
              <a:t>();</a:t>
            </a:r>
            <a:endParaRPr lang="en-US" sz="3200" dirty="0">
              <a:gradFill>
                <a:gsLst>
                  <a:gs pos="1250">
                    <a:schemeClr val="tx2"/>
                  </a:gs>
                  <a:gs pos="100000">
                    <a:schemeClr val="tx2"/>
                  </a:gs>
                </a:gsLst>
                <a:lin ang="5400000" scaled="0"/>
              </a:gradFill>
              <a:latin typeface="Courier New" charset="0"/>
              <a:ea typeface="Courier New" charset="0"/>
              <a:cs typeface="Courier New" charset="0"/>
            </a:endParaRPr>
          </a:p>
          <a:p>
            <a:pPr>
              <a:spcBef>
                <a:spcPts val="1200"/>
              </a:spcBef>
            </a:pPr>
            <a:r>
              <a:rPr lang="en-US" sz="3200" dirty="0"/>
              <a:t>Contains queue of commands to be performed on doc</a:t>
            </a:r>
          </a:p>
          <a:p>
            <a:pPr>
              <a:spcBef>
                <a:spcPts val="1200"/>
              </a:spcBef>
            </a:pPr>
            <a:r>
              <a:rPr lang="en-US" sz="3200" dirty="0"/>
              <a:t>Bridge between Office a</a:t>
            </a:r>
            <a:r>
              <a:rPr lang="en-US" sz="3200" dirty="0" smtClean="0"/>
              <a:t>dd-in and </a:t>
            </a:r>
            <a:r>
              <a:rPr lang="en-US" sz="3200" dirty="0"/>
              <a:t>Word application</a:t>
            </a:r>
          </a:p>
          <a:p>
            <a:pPr>
              <a:spcBef>
                <a:spcPts val="1200"/>
              </a:spcBef>
            </a:pPr>
            <a:r>
              <a:rPr lang="en-US" sz="3200" dirty="0"/>
              <a:t>Execute operations in batches</a:t>
            </a:r>
          </a:p>
          <a:p>
            <a:pPr marL="0" indent="0">
              <a:spcBef>
                <a:spcPts val="1200"/>
              </a:spcBef>
              <a:buNone/>
            </a:pPr>
            <a:endParaRPr lang="en-US" sz="2800" dirty="0">
              <a:gradFill>
                <a:gsLst>
                  <a:gs pos="1250">
                    <a:schemeClr val="tx1"/>
                  </a:gs>
                  <a:gs pos="100000">
                    <a:schemeClr val="tx1"/>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smtClean="0">
                  <a:gradFill>
                    <a:gsLst>
                      <a:gs pos="24779">
                        <a:schemeClr val="bg2"/>
                      </a:gs>
                      <a:gs pos="54000">
                        <a:schemeClr val="bg2"/>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
        <p:nvSpPr>
          <p:cNvPr id="5" name="Footer Placeholder 4"/>
          <p:cNvSpPr>
            <a:spLocks noGrp="1"/>
          </p:cNvSpPr>
          <p:nvPr>
            <p:ph type="ftr" sz="quarter" idx="10"/>
          </p:nvPr>
        </p:nvSpPr>
        <p:spPr/>
        <p:txBody>
          <a:bodyPr/>
          <a:lstStyle/>
          <a:p>
            <a:pPr lvl="0">
              <a:defRPr/>
            </a:pPr>
            <a:r>
              <a:rPr lang="en-US" sz="1400" dirty="0">
                <a:gradFill>
                  <a:gsLst>
                    <a:gs pos="6276">
                      <a:srgbClr val="797A7D"/>
                    </a:gs>
                    <a:gs pos="26000">
                      <a:srgbClr val="797A7D"/>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Changes to Word </a:t>
            </a:r>
            <a:r>
              <a:rPr lang="en-US" sz="1400" dirty="0" smtClean="0">
                <a:gradFill>
                  <a:gsLst>
                    <a:gs pos="8367">
                      <a:srgbClr val="000000"/>
                    </a:gs>
                    <a:gs pos="31000">
                      <a:srgbClr val="000000"/>
                    </a:gs>
                  </a:gsLst>
                  <a:lin ang="5400000" scaled="0"/>
                </a:gradFill>
              </a:rPr>
              <a:t>2016</a:t>
            </a:r>
            <a:br>
              <a:rPr lang="en-US" sz="1400" dirty="0" smtClean="0">
                <a:gradFill>
                  <a:gsLst>
                    <a:gs pos="8367">
                      <a:srgbClr val="000000"/>
                    </a:gs>
                    <a:gs pos="31000">
                      <a:srgbClr val="000000"/>
                    </a:gs>
                  </a:gsLst>
                  <a:lin ang="5400000" scaled="0"/>
                </a:gradFill>
              </a:rPr>
            </a:b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00187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a:t>
            </a:r>
          </a:p>
        </p:txBody>
      </p:sp>
      <p:sp>
        <p:nvSpPr>
          <p:cNvPr id="3" name="Text Placeholder 3"/>
          <p:cNvSpPr txBox="1">
            <a:spLocks/>
          </p:cNvSpPr>
          <p:nvPr/>
        </p:nvSpPr>
        <p:spPr>
          <a:xfrm>
            <a:off x="274638" y="1212850"/>
            <a:ext cx="11887200" cy="157273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Submits request queue to </a:t>
            </a:r>
            <a:r>
              <a:rPr lang="en-US" sz="3200" dirty="0" smtClean="0"/>
              <a:t>Word </a:t>
            </a:r>
            <a:r>
              <a:rPr lang="en-US" sz="3200" dirty="0"/>
              <a:t>via the context</a:t>
            </a:r>
          </a:p>
          <a:p>
            <a:r>
              <a:rPr lang="en-US" sz="3200" dirty="0"/>
              <a:t>Returns promise object</a:t>
            </a:r>
          </a:p>
          <a:p>
            <a:pPr indent="0">
              <a:spcBef>
                <a:spcPts val="1200"/>
              </a:spcBef>
              <a:buNone/>
            </a:pPr>
            <a:endParaRPr lang="en-US" sz="1800" dirty="0">
              <a:gradFill>
                <a:gsLst>
                  <a:gs pos="1250">
                    <a:schemeClr val="tx1"/>
                  </a:gs>
                  <a:gs pos="100000">
                    <a:schemeClr val="tx1"/>
                  </a:gs>
                </a:gsLst>
                <a:lin ang="5400000" scaled="0"/>
              </a:gradFill>
              <a:latin typeface="Courier New" charset="0"/>
              <a:ea typeface="Courier New" charset="0"/>
              <a:cs typeface="Courier New" charset="0"/>
            </a:endParaRPr>
          </a:p>
        </p:txBody>
      </p:sp>
      <p:grpSp>
        <p:nvGrpSpPr>
          <p:cNvPr id="4" name="Group 3"/>
          <p:cNvGrpSpPr/>
          <p:nvPr/>
        </p:nvGrpSpPr>
        <p:grpSpPr>
          <a:xfrm>
            <a:off x="7787281" y="4216400"/>
            <a:ext cx="4191993" cy="2475955"/>
            <a:chOff x="7787281" y="4216400"/>
            <a:chExt cx="4191993" cy="2475955"/>
          </a:xfrm>
        </p:grpSpPr>
        <p:grpSp>
          <p:nvGrpSpPr>
            <p:cNvPr id="10" name="Group 9"/>
            <p:cNvGrpSpPr/>
            <p:nvPr/>
          </p:nvGrpSpPr>
          <p:grpSpPr>
            <a:xfrm>
              <a:off x="7787281" y="4216400"/>
              <a:ext cx="4191993" cy="2475955"/>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8" name="Group 17"/>
            <p:cNvGrpSpPr/>
            <p:nvPr/>
          </p:nvGrpSpPr>
          <p:grpSpPr>
            <a:xfrm>
              <a:off x="8623505" y="4505311"/>
              <a:ext cx="2507364" cy="1504417"/>
              <a:chOff x="7035800" y="3043238"/>
              <a:chExt cx="4418548" cy="2651126"/>
            </a:xfrm>
          </p:grpSpPr>
          <p:sp>
            <p:nvSpPr>
              <p:cNvPr id="20" name="Rectangle 5"/>
              <p:cNvSpPr>
                <a:spLocks noChangeArrowheads="1"/>
              </p:cNvSpPr>
              <p:nvPr/>
            </p:nvSpPr>
            <p:spPr bwMode="auto">
              <a:xfrm>
                <a:off x="9486899" y="3108326"/>
                <a:ext cx="1967449" cy="97472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6"/>
              <p:cNvSpPr>
                <a:spLocks noChangeArrowheads="1"/>
              </p:cNvSpPr>
              <p:nvPr/>
            </p:nvSpPr>
            <p:spPr bwMode="auto">
              <a:xfrm>
                <a:off x="9302750" y="3059113"/>
                <a:ext cx="57150" cy="257492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7"/>
              <p:cNvSpPr>
                <a:spLocks noChangeArrowheads="1"/>
              </p:cNvSpPr>
              <p:nvPr/>
            </p:nvSpPr>
            <p:spPr bwMode="auto">
              <a:xfrm>
                <a:off x="9475788" y="4198937"/>
                <a:ext cx="1978559" cy="1416051"/>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p:cNvSpPr>
                <a:spLocks noChangeArrowheads="1"/>
              </p:cNvSpPr>
              <p:nvPr/>
            </p:nvSpPr>
            <p:spPr bwMode="auto">
              <a:xfrm>
                <a:off x="7035800" y="3097213"/>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9"/>
              <p:cNvSpPr>
                <a:spLocks noChangeArrowheads="1"/>
              </p:cNvSpPr>
              <p:nvPr/>
            </p:nvSpPr>
            <p:spPr bwMode="auto">
              <a:xfrm>
                <a:off x="7035800" y="3371851"/>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10"/>
              <p:cNvSpPr>
                <a:spLocks noChangeArrowheads="1"/>
              </p:cNvSpPr>
              <p:nvPr/>
            </p:nvSpPr>
            <p:spPr bwMode="auto">
              <a:xfrm>
                <a:off x="7035800" y="3646488"/>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11"/>
              <p:cNvSpPr>
                <a:spLocks noChangeArrowheads="1"/>
              </p:cNvSpPr>
              <p:nvPr/>
            </p:nvSpPr>
            <p:spPr bwMode="auto">
              <a:xfrm>
                <a:off x="7035800" y="3917951"/>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12"/>
              <p:cNvSpPr>
                <a:spLocks noChangeArrowheads="1"/>
              </p:cNvSpPr>
              <p:nvPr/>
            </p:nvSpPr>
            <p:spPr bwMode="auto">
              <a:xfrm>
                <a:off x="7035800" y="4192588"/>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13"/>
              <p:cNvSpPr>
                <a:spLocks noChangeArrowheads="1"/>
              </p:cNvSpPr>
              <p:nvPr/>
            </p:nvSpPr>
            <p:spPr bwMode="auto">
              <a:xfrm>
                <a:off x="7035800" y="4467226"/>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4"/>
              <p:cNvSpPr>
                <a:spLocks noChangeArrowheads="1"/>
              </p:cNvSpPr>
              <p:nvPr/>
            </p:nvSpPr>
            <p:spPr bwMode="auto">
              <a:xfrm>
                <a:off x="7035800" y="4741863"/>
                <a:ext cx="139700" cy="57150"/>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15"/>
              <p:cNvSpPr>
                <a:spLocks noChangeArrowheads="1"/>
              </p:cNvSpPr>
              <p:nvPr/>
            </p:nvSpPr>
            <p:spPr bwMode="auto">
              <a:xfrm>
                <a:off x="7035800" y="5016501"/>
                <a:ext cx="139700" cy="57150"/>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16"/>
              <p:cNvSpPr>
                <a:spLocks noChangeArrowheads="1"/>
              </p:cNvSpPr>
              <p:nvPr/>
            </p:nvSpPr>
            <p:spPr bwMode="auto">
              <a:xfrm>
                <a:off x="7035800" y="5291138"/>
                <a:ext cx="139700" cy="57150"/>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17"/>
              <p:cNvSpPr>
                <a:spLocks noChangeArrowheads="1"/>
              </p:cNvSpPr>
              <p:nvPr/>
            </p:nvSpPr>
            <p:spPr bwMode="auto">
              <a:xfrm>
                <a:off x="7035800" y="5581651"/>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8"/>
              <p:cNvSpPr>
                <a:spLocks/>
              </p:cNvSpPr>
              <p:nvPr/>
            </p:nvSpPr>
            <p:spPr bwMode="auto">
              <a:xfrm>
                <a:off x="7329488" y="5524501"/>
                <a:ext cx="101600" cy="169863"/>
              </a:xfrm>
              <a:custGeom>
                <a:avLst/>
                <a:gdLst>
                  <a:gd name="T0" fmla="*/ 35 w 64"/>
                  <a:gd name="T1" fmla="*/ 107 h 107"/>
                  <a:gd name="T2" fmla="*/ 0 w 64"/>
                  <a:gd name="T3" fmla="*/ 55 h 107"/>
                  <a:gd name="T4" fmla="*/ 35 w 64"/>
                  <a:gd name="T5" fmla="*/ 0 h 107"/>
                  <a:gd name="T6" fmla="*/ 64 w 64"/>
                  <a:gd name="T7" fmla="*/ 22 h 107"/>
                  <a:gd name="T8" fmla="*/ 42 w 64"/>
                  <a:gd name="T9" fmla="*/ 55 h 107"/>
                  <a:gd name="T10" fmla="*/ 64 w 64"/>
                  <a:gd name="T11" fmla="*/ 88 h 107"/>
                  <a:gd name="T12" fmla="*/ 35 w 64"/>
                  <a:gd name="T13" fmla="*/ 107 h 107"/>
                </a:gdLst>
                <a:ahLst/>
                <a:cxnLst>
                  <a:cxn ang="0">
                    <a:pos x="T0" y="T1"/>
                  </a:cxn>
                  <a:cxn ang="0">
                    <a:pos x="T2" y="T3"/>
                  </a:cxn>
                  <a:cxn ang="0">
                    <a:pos x="T4" y="T5"/>
                  </a:cxn>
                  <a:cxn ang="0">
                    <a:pos x="T6" y="T7"/>
                  </a:cxn>
                  <a:cxn ang="0">
                    <a:pos x="T8" y="T9"/>
                  </a:cxn>
                  <a:cxn ang="0">
                    <a:pos x="T10" y="T11"/>
                  </a:cxn>
                  <a:cxn ang="0">
                    <a:pos x="T12" y="T13"/>
                  </a:cxn>
                </a:cxnLst>
                <a:rect l="0" t="0" r="r" b="b"/>
                <a:pathLst>
                  <a:path w="64" h="107">
                    <a:moveTo>
                      <a:pt x="35" y="107"/>
                    </a:moveTo>
                    <a:lnTo>
                      <a:pt x="0" y="55"/>
                    </a:lnTo>
                    <a:lnTo>
                      <a:pt x="35" y="0"/>
                    </a:lnTo>
                    <a:lnTo>
                      <a:pt x="64" y="22"/>
                    </a:lnTo>
                    <a:lnTo>
                      <a:pt x="42" y="55"/>
                    </a:lnTo>
                    <a:lnTo>
                      <a:pt x="64" y="88"/>
                    </a:lnTo>
                    <a:lnTo>
                      <a:pt x="35" y="107"/>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9"/>
              <p:cNvSpPr>
                <a:spLocks/>
              </p:cNvSpPr>
              <p:nvPr/>
            </p:nvSpPr>
            <p:spPr bwMode="auto">
              <a:xfrm>
                <a:off x="7720013" y="5524501"/>
                <a:ext cx="101600" cy="169863"/>
              </a:xfrm>
              <a:custGeom>
                <a:avLst/>
                <a:gdLst>
                  <a:gd name="T0" fmla="*/ 28 w 64"/>
                  <a:gd name="T1" fmla="*/ 107 h 107"/>
                  <a:gd name="T2" fmla="*/ 0 w 64"/>
                  <a:gd name="T3" fmla="*/ 88 h 107"/>
                  <a:gd name="T4" fmla="*/ 21 w 64"/>
                  <a:gd name="T5" fmla="*/ 55 h 107"/>
                  <a:gd name="T6" fmla="*/ 0 w 64"/>
                  <a:gd name="T7" fmla="*/ 22 h 107"/>
                  <a:gd name="T8" fmla="*/ 28 w 64"/>
                  <a:gd name="T9" fmla="*/ 0 h 107"/>
                  <a:gd name="T10" fmla="*/ 64 w 64"/>
                  <a:gd name="T11" fmla="*/ 55 h 107"/>
                  <a:gd name="T12" fmla="*/ 28 w 64"/>
                  <a:gd name="T13" fmla="*/ 107 h 107"/>
                </a:gdLst>
                <a:ahLst/>
                <a:cxnLst>
                  <a:cxn ang="0">
                    <a:pos x="T0" y="T1"/>
                  </a:cxn>
                  <a:cxn ang="0">
                    <a:pos x="T2" y="T3"/>
                  </a:cxn>
                  <a:cxn ang="0">
                    <a:pos x="T4" y="T5"/>
                  </a:cxn>
                  <a:cxn ang="0">
                    <a:pos x="T6" y="T7"/>
                  </a:cxn>
                  <a:cxn ang="0">
                    <a:pos x="T8" y="T9"/>
                  </a:cxn>
                  <a:cxn ang="0">
                    <a:pos x="T10" y="T11"/>
                  </a:cxn>
                  <a:cxn ang="0">
                    <a:pos x="T12" y="T13"/>
                  </a:cxn>
                </a:cxnLst>
                <a:rect l="0" t="0" r="r" b="b"/>
                <a:pathLst>
                  <a:path w="64" h="107">
                    <a:moveTo>
                      <a:pt x="28" y="107"/>
                    </a:moveTo>
                    <a:lnTo>
                      <a:pt x="0" y="88"/>
                    </a:lnTo>
                    <a:lnTo>
                      <a:pt x="21" y="55"/>
                    </a:lnTo>
                    <a:lnTo>
                      <a:pt x="0" y="22"/>
                    </a:lnTo>
                    <a:lnTo>
                      <a:pt x="28" y="0"/>
                    </a:lnTo>
                    <a:lnTo>
                      <a:pt x="64" y="55"/>
                    </a:lnTo>
                    <a:lnTo>
                      <a:pt x="28" y="107"/>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0"/>
              <p:cNvSpPr>
                <a:spLocks/>
              </p:cNvSpPr>
              <p:nvPr/>
            </p:nvSpPr>
            <p:spPr bwMode="auto">
              <a:xfrm>
                <a:off x="7329488" y="3043238"/>
                <a:ext cx="101600" cy="166688"/>
              </a:xfrm>
              <a:custGeom>
                <a:avLst/>
                <a:gdLst>
                  <a:gd name="T0" fmla="*/ 35 w 64"/>
                  <a:gd name="T1" fmla="*/ 105 h 105"/>
                  <a:gd name="T2" fmla="*/ 0 w 64"/>
                  <a:gd name="T3" fmla="*/ 53 h 105"/>
                  <a:gd name="T4" fmla="*/ 35 w 64"/>
                  <a:gd name="T5" fmla="*/ 0 h 105"/>
                  <a:gd name="T6" fmla="*/ 64 w 64"/>
                  <a:gd name="T7" fmla="*/ 19 h 105"/>
                  <a:gd name="T8" fmla="*/ 42 w 64"/>
                  <a:gd name="T9" fmla="*/ 53 h 105"/>
                  <a:gd name="T10" fmla="*/ 64 w 64"/>
                  <a:gd name="T11" fmla="*/ 86 h 105"/>
                  <a:gd name="T12" fmla="*/ 35 w 64"/>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64" h="105">
                    <a:moveTo>
                      <a:pt x="35" y="105"/>
                    </a:moveTo>
                    <a:lnTo>
                      <a:pt x="0" y="53"/>
                    </a:lnTo>
                    <a:lnTo>
                      <a:pt x="35" y="0"/>
                    </a:lnTo>
                    <a:lnTo>
                      <a:pt x="64" y="19"/>
                    </a:lnTo>
                    <a:lnTo>
                      <a:pt x="42" y="53"/>
                    </a:lnTo>
                    <a:lnTo>
                      <a:pt x="64" y="86"/>
                    </a:lnTo>
                    <a:lnTo>
                      <a:pt x="35" y="105"/>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
              <p:cNvSpPr>
                <a:spLocks/>
              </p:cNvSpPr>
              <p:nvPr/>
            </p:nvSpPr>
            <p:spPr bwMode="auto">
              <a:xfrm>
                <a:off x="7720013" y="3043238"/>
                <a:ext cx="101600" cy="166688"/>
              </a:xfrm>
              <a:custGeom>
                <a:avLst/>
                <a:gdLst>
                  <a:gd name="T0" fmla="*/ 28 w 64"/>
                  <a:gd name="T1" fmla="*/ 105 h 105"/>
                  <a:gd name="T2" fmla="*/ 0 w 64"/>
                  <a:gd name="T3" fmla="*/ 86 h 105"/>
                  <a:gd name="T4" fmla="*/ 21 w 64"/>
                  <a:gd name="T5" fmla="*/ 53 h 105"/>
                  <a:gd name="T6" fmla="*/ 0 w 64"/>
                  <a:gd name="T7" fmla="*/ 19 h 105"/>
                  <a:gd name="T8" fmla="*/ 28 w 64"/>
                  <a:gd name="T9" fmla="*/ 0 h 105"/>
                  <a:gd name="T10" fmla="*/ 64 w 64"/>
                  <a:gd name="T11" fmla="*/ 53 h 105"/>
                  <a:gd name="T12" fmla="*/ 28 w 64"/>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64" h="105">
                    <a:moveTo>
                      <a:pt x="28" y="105"/>
                    </a:moveTo>
                    <a:lnTo>
                      <a:pt x="0" y="86"/>
                    </a:lnTo>
                    <a:lnTo>
                      <a:pt x="21" y="53"/>
                    </a:lnTo>
                    <a:lnTo>
                      <a:pt x="0" y="19"/>
                    </a:lnTo>
                    <a:lnTo>
                      <a:pt x="28" y="0"/>
                    </a:lnTo>
                    <a:lnTo>
                      <a:pt x="64" y="53"/>
                    </a:lnTo>
                    <a:lnTo>
                      <a:pt x="28" y="105"/>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2"/>
              <p:cNvSpPr>
                <a:spLocks noChangeArrowheads="1"/>
              </p:cNvSpPr>
              <p:nvPr/>
            </p:nvSpPr>
            <p:spPr bwMode="auto">
              <a:xfrm>
                <a:off x="7494588" y="3097213"/>
                <a:ext cx="150813" cy="55563"/>
              </a:xfrm>
              <a:prstGeom prst="rect">
                <a:avLst/>
              </a:prstGeom>
              <a:solidFill>
                <a:srgbClr val="0D20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3"/>
              <p:cNvSpPr>
                <a:spLocks noChangeArrowheads="1"/>
              </p:cNvSpPr>
              <p:nvPr/>
            </p:nvSpPr>
            <p:spPr bwMode="auto">
              <a:xfrm>
                <a:off x="7340600" y="3341688"/>
                <a:ext cx="808038" cy="1127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24"/>
              <p:cNvSpPr>
                <a:spLocks noChangeArrowheads="1"/>
              </p:cNvSpPr>
              <p:nvPr/>
            </p:nvSpPr>
            <p:spPr bwMode="auto">
              <a:xfrm>
                <a:off x="7340600" y="3616326"/>
                <a:ext cx="549275" cy="112713"/>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25"/>
              <p:cNvSpPr>
                <a:spLocks noChangeArrowheads="1"/>
              </p:cNvSpPr>
              <p:nvPr/>
            </p:nvSpPr>
            <p:spPr bwMode="auto">
              <a:xfrm>
                <a:off x="8008938" y="3616326"/>
                <a:ext cx="1114425" cy="1127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26"/>
              <p:cNvSpPr>
                <a:spLocks noChangeArrowheads="1"/>
              </p:cNvSpPr>
              <p:nvPr/>
            </p:nvSpPr>
            <p:spPr bwMode="auto">
              <a:xfrm>
                <a:off x="7340600" y="3890963"/>
                <a:ext cx="898525" cy="112713"/>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27"/>
              <p:cNvSpPr>
                <a:spLocks noChangeArrowheads="1"/>
              </p:cNvSpPr>
              <p:nvPr/>
            </p:nvSpPr>
            <p:spPr bwMode="auto">
              <a:xfrm>
                <a:off x="7340600" y="4165601"/>
                <a:ext cx="138113" cy="112713"/>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28"/>
              <p:cNvSpPr>
                <a:spLocks noChangeArrowheads="1"/>
              </p:cNvSpPr>
              <p:nvPr/>
            </p:nvSpPr>
            <p:spPr bwMode="auto">
              <a:xfrm>
                <a:off x="7615238" y="4165601"/>
                <a:ext cx="608013" cy="112713"/>
              </a:xfrm>
              <a:prstGeom prst="rect">
                <a:avLst/>
              </a:prstGeom>
              <a:solidFill>
                <a:srgbClr val="354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29"/>
              <p:cNvSpPr>
                <a:spLocks noChangeArrowheads="1"/>
              </p:cNvSpPr>
              <p:nvPr/>
            </p:nvSpPr>
            <p:spPr bwMode="auto">
              <a:xfrm>
                <a:off x="8299450" y="4165601"/>
                <a:ext cx="609600" cy="1127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30"/>
              <p:cNvSpPr>
                <a:spLocks noChangeArrowheads="1"/>
              </p:cNvSpPr>
              <p:nvPr/>
            </p:nvSpPr>
            <p:spPr bwMode="auto">
              <a:xfrm>
                <a:off x="7340600" y="4440238"/>
                <a:ext cx="714375" cy="1127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31"/>
              <p:cNvSpPr>
                <a:spLocks noChangeArrowheads="1"/>
              </p:cNvSpPr>
              <p:nvPr/>
            </p:nvSpPr>
            <p:spPr bwMode="auto">
              <a:xfrm>
                <a:off x="7340600" y="4714876"/>
                <a:ext cx="1627188" cy="109538"/>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32"/>
              <p:cNvSpPr>
                <a:spLocks noChangeArrowheads="1"/>
              </p:cNvSpPr>
              <p:nvPr/>
            </p:nvSpPr>
            <p:spPr bwMode="auto">
              <a:xfrm>
                <a:off x="7340600" y="4986338"/>
                <a:ext cx="623888" cy="11271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33"/>
              <p:cNvSpPr>
                <a:spLocks noChangeArrowheads="1"/>
              </p:cNvSpPr>
              <p:nvPr/>
            </p:nvSpPr>
            <p:spPr bwMode="auto">
              <a:xfrm>
                <a:off x="7340600" y="5260976"/>
                <a:ext cx="1401763" cy="1127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4"/>
              <p:cNvSpPr>
                <a:spLocks/>
              </p:cNvSpPr>
              <p:nvPr/>
            </p:nvSpPr>
            <p:spPr bwMode="auto">
              <a:xfrm>
                <a:off x="7505700" y="5524501"/>
                <a:ext cx="134938" cy="136525"/>
              </a:xfrm>
              <a:custGeom>
                <a:avLst/>
                <a:gdLst>
                  <a:gd name="T0" fmla="*/ 62 w 85"/>
                  <a:gd name="T1" fmla="*/ 0 h 86"/>
                  <a:gd name="T2" fmla="*/ 85 w 85"/>
                  <a:gd name="T3" fmla="*/ 24 h 86"/>
                  <a:gd name="T4" fmla="*/ 26 w 85"/>
                  <a:gd name="T5" fmla="*/ 86 h 86"/>
                  <a:gd name="T6" fmla="*/ 0 w 85"/>
                  <a:gd name="T7" fmla="*/ 62 h 86"/>
                  <a:gd name="T8" fmla="*/ 62 w 85"/>
                  <a:gd name="T9" fmla="*/ 0 h 86"/>
                </a:gdLst>
                <a:ahLst/>
                <a:cxnLst>
                  <a:cxn ang="0">
                    <a:pos x="T0" y="T1"/>
                  </a:cxn>
                  <a:cxn ang="0">
                    <a:pos x="T2" y="T3"/>
                  </a:cxn>
                  <a:cxn ang="0">
                    <a:pos x="T4" y="T5"/>
                  </a:cxn>
                  <a:cxn ang="0">
                    <a:pos x="T6" y="T7"/>
                  </a:cxn>
                  <a:cxn ang="0">
                    <a:pos x="T8" y="T9"/>
                  </a:cxn>
                </a:cxnLst>
                <a:rect l="0" t="0" r="r" b="b"/>
                <a:pathLst>
                  <a:path w="85" h="86">
                    <a:moveTo>
                      <a:pt x="62" y="0"/>
                    </a:moveTo>
                    <a:lnTo>
                      <a:pt x="85" y="24"/>
                    </a:lnTo>
                    <a:lnTo>
                      <a:pt x="26" y="86"/>
                    </a:lnTo>
                    <a:lnTo>
                      <a:pt x="0" y="62"/>
                    </a:lnTo>
                    <a:lnTo>
                      <a:pt x="62" y="0"/>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Footer Placeholder 5"/>
          <p:cNvSpPr>
            <a:spLocks noGrp="1"/>
          </p:cNvSpPr>
          <p:nvPr>
            <p:ph type="ftr" sz="quarter" idx="10"/>
          </p:nvPr>
        </p:nvSpPr>
        <p:spPr/>
        <p:txBody>
          <a:bodyPr/>
          <a:lstStyle/>
          <a:p>
            <a:pPr lvl="0">
              <a:defRPr/>
            </a:pPr>
            <a:r>
              <a:rPr lang="en-US" sz="1400" dirty="0">
                <a:gradFill>
                  <a:gsLst>
                    <a:gs pos="6276">
                      <a:srgbClr val="797A7D"/>
                    </a:gs>
                    <a:gs pos="26000">
                      <a:srgbClr val="797A7D"/>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Changes to Word 2016</a:t>
            </a:r>
            <a:br>
              <a:rPr lang="en-US" sz="1400" dirty="0">
                <a:gradFill>
                  <a:gsLst>
                    <a:gs pos="8367">
                      <a:srgbClr val="000000"/>
                    </a:gs>
                    <a:gs pos="31000">
                      <a:srgbClr val="000000"/>
                    </a:gs>
                  </a:gsLst>
                  <a:lin ang="5400000" scaled="0"/>
                </a:gradFill>
              </a:rPr>
            </a:br>
            <a:endParaRPr lang="en-US" sz="1400" dirty="0">
              <a:gradFill>
                <a:gsLst>
                  <a:gs pos="8367">
                    <a:srgbClr val="000000"/>
                  </a:gs>
                  <a:gs pos="31000">
                    <a:srgbClr val="000000"/>
                  </a:gs>
                </a:gsLst>
                <a:lin ang="5400000" scaled="0"/>
              </a:gradFill>
            </a:endParaRPr>
          </a:p>
        </p:txBody>
      </p:sp>
      <p:sp>
        <p:nvSpPr>
          <p:cNvPr id="5" name="Rectangle 4"/>
          <p:cNvSpPr/>
          <p:nvPr/>
        </p:nvSpPr>
        <p:spPr>
          <a:xfrm>
            <a:off x="347129" y="2462783"/>
            <a:ext cx="8826231" cy="3785652"/>
          </a:xfrm>
          <a:prstGeom prst="rect">
            <a:avLst/>
          </a:prstGeom>
        </p:spPr>
        <p:txBody>
          <a:bodyPr wrap="square">
            <a:spAutoFit/>
          </a:bodyPr>
          <a:lstStyle/>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context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Word.RequestContext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Word.run</a:t>
            </a:r>
            <a:r>
              <a:rPr lang="en-US" sz="1600" dirty="0" smtClean="0">
                <a:solidFill>
                  <a:srgbClr val="000000"/>
                </a:solidFill>
                <a:highlight>
                  <a:srgbClr val="FFFFFF"/>
                </a:highlight>
                <a:latin typeface="Consolas" panose="020B0609020204030204" pitchFamily="49" charset="0"/>
              </a:rPr>
              <a:t>(</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(context)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range = </a:t>
            </a:r>
            <a:r>
              <a:rPr lang="en-US" sz="1600" dirty="0" err="1">
                <a:solidFill>
                  <a:srgbClr val="000000"/>
                </a:solidFill>
                <a:highlight>
                  <a:srgbClr val="FFFFFF"/>
                </a:highlight>
                <a:latin typeface="Consolas" panose="020B0609020204030204" pitchFamily="49" charset="0"/>
              </a:rPr>
              <a:t>context.document.getSelection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range.insertText</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"Hello World!"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Word.InsertLocation.end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context.sync</a:t>
            </a:r>
            <a:r>
              <a:rPr lang="en-US" sz="1600" dirty="0">
                <a:solidFill>
                  <a:srgbClr val="000000"/>
                </a:solidFill>
                <a:highlight>
                  <a:srgbClr val="FFFFFF"/>
                </a:highlight>
                <a:latin typeface="Consolas" panose="020B0609020204030204" pitchFamily="49" charset="0"/>
              </a:rPr>
              <a:t>().then(</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"Done"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}).catch(</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(error) {</a:t>
            </a:r>
          </a:p>
          <a:p>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'Error: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JSON.stringify</a:t>
            </a:r>
            <a:r>
              <a:rPr lang="en-US" sz="1600" dirty="0">
                <a:solidFill>
                  <a:srgbClr val="000000"/>
                </a:solidFill>
                <a:highlight>
                  <a:srgbClr val="FFFFFF"/>
                </a:highlight>
                <a:latin typeface="Consolas" panose="020B0609020204030204" pitchFamily="49" charset="0"/>
              </a:rPr>
              <a:t>(error));</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(error </a:t>
            </a:r>
            <a:r>
              <a:rPr lang="en-US" sz="1600" dirty="0" err="1">
                <a:solidFill>
                  <a:srgbClr val="0000FF"/>
                </a:solidFill>
                <a:highlight>
                  <a:srgbClr val="FFFFFF"/>
                </a:highlight>
                <a:latin typeface="Consolas" panose="020B0609020204030204" pitchFamily="49" charset="0"/>
              </a:rPr>
              <a:t>instanceof</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OfficeExtension.Error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'Debug info: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JSON.stringify</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error.debugInfo</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endParaRPr lang="en-US" sz="1600" dirty="0"/>
          </a:p>
        </p:txBody>
      </p:sp>
    </p:spTree>
    <p:extLst>
      <p:ext uri="{BB962C8B-B14F-4D97-AF65-F5344CB8AC3E}">
        <p14:creationId xmlns:p14="http://schemas.microsoft.com/office/powerpoint/2010/main" val="297432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load()</a:t>
            </a:r>
            <a:endParaRPr lang="en-US" dirty="0"/>
          </a:p>
        </p:txBody>
      </p:sp>
      <p:sp>
        <p:nvSpPr>
          <p:cNvPr id="3" name="Text Placeholder 3"/>
          <p:cNvSpPr txBox="1">
            <a:spLocks/>
          </p:cNvSpPr>
          <p:nvPr/>
        </p:nvSpPr>
        <p:spPr>
          <a:xfrm>
            <a:off x="274638" y="1212850"/>
            <a:ext cx="11887200" cy="326550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Specifies what collections, </a:t>
            </a:r>
            <a:r>
              <a:rPr lang="en-US" sz="3200" dirty="0" smtClean="0"/>
              <a:t>objects, and </a:t>
            </a:r>
            <a:r>
              <a:rPr lang="en-US" sz="3200" dirty="0"/>
              <a:t>properties are loaded into the object</a:t>
            </a:r>
          </a:p>
          <a:p>
            <a:pPr indent="0">
              <a:spcBef>
                <a:spcPts val="1200"/>
              </a:spcBef>
              <a:buNone/>
            </a:pPr>
            <a:r>
              <a:rPr lang="en-US" sz="3200" dirty="0" err="1">
                <a:gradFill>
                  <a:gsLst>
                    <a:gs pos="1250">
                      <a:schemeClr val="tx2"/>
                    </a:gs>
                    <a:gs pos="100000">
                      <a:schemeClr val="tx2"/>
                    </a:gs>
                  </a:gsLst>
                  <a:lin ang="5400000" scaled="0"/>
                </a:gradFill>
                <a:latin typeface="Courier New" charset="0"/>
                <a:ea typeface="Courier New" charset="0"/>
                <a:cs typeface="Courier New" charset="0"/>
              </a:rPr>
              <a:t>ctx.load</a:t>
            </a:r>
            <a:r>
              <a:rPr lang="en-US" sz="3200" dirty="0">
                <a:gradFill>
                  <a:gsLst>
                    <a:gs pos="1250">
                      <a:schemeClr val="tx2"/>
                    </a:gs>
                    <a:gs pos="100000">
                      <a:schemeClr val="tx2"/>
                    </a:gs>
                  </a:gsLst>
                  <a:lin ang="5400000" scaled="0"/>
                </a:gradFill>
                <a:latin typeface="Courier New" charset="0"/>
                <a:ea typeface="Courier New" charset="0"/>
                <a:cs typeface="Courier New" charset="0"/>
              </a:rPr>
              <a:t>(object, </a:t>
            </a:r>
            <a:r>
              <a:rPr lang="en-US" sz="3200" dirty="0" err="1">
                <a:gradFill>
                  <a:gsLst>
                    <a:gs pos="1250">
                      <a:schemeClr val="tx2"/>
                    </a:gs>
                    <a:gs pos="100000">
                      <a:schemeClr val="tx2"/>
                    </a:gs>
                  </a:gsLst>
                  <a:lin ang="5400000" scaled="0"/>
                </a:gradFill>
                <a:latin typeface="Courier New" charset="0"/>
                <a:ea typeface="Courier New" charset="0"/>
                <a:cs typeface="Courier New" charset="0"/>
              </a:rPr>
              <a:t>loadOptions</a:t>
            </a:r>
            <a:r>
              <a:rPr lang="en-US" sz="3200" dirty="0">
                <a:gradFill>
                  <a:gsLst>
                    <a:gs pos="1250">
                      <a:schemeClr val="tx2"/>
                    </a:gs>
                    <a:gs pos="100000">
                      <a:schemeClr val="tx2"/>
                    </a:gs>
                  </a:gsLst>
                  <a:lin ang="5400000" scaled="0"/>
                </a:gradFill>
                <a:latin typeface="Courier New" charset="0"/>
                <a:ea typeface="Courier New" charset="0"/>
                <a:cs typeface="Courier New" charset="0"/>
              </a:rPr>
              <a:t>);</a:t>
            </a:r>
          </a:p>
          <a:p>
            <a:pPr indent="0">
              <a:spcBef>
                <a:spcPts val="1200"/>
              </a:spcBef>
              <a:buNone/>
            </a:pPr>
            <a:r>
              <a:rPr lang="en-US" sz="3200" dirty="0">
                <a:gradFill>
                  <a:gsLst>
                    <a:gs pos="1250">
                      <a:schemeClr val="tx2"/>
                    </a:gs>
                    <a:gs pos="100000">
                      <a:schemeClr val="tx2"/>
                    </a:gs>
                  </a:gsLst>
                  <a:lin ang="5400000" scaled="0"/>
                </a:gradFill>
                <a:latin typeface="Courier New" charset="0"/>
                <a:ea typeface="Courier New" charset="0"/>
                <a:cs typeface="Courier New" charset="0"/>
              </a:rPr>
              <a:t>// or </a:t>
            </a:r>
          </a:p>
          <a:p>
            <a:pPr indent="0">
              <a:spcBef>
                <a:spcPts val="1200"/>
              </a:spcBef>
              <a:buNone/>
            </a:pPr>
            <a:r>
              <a:rPr lang="en-US" sz="3200" dirty="0" err="1">
                <a:gradFill>
                  <a:gsLst>
                    <a:gs pos="1250">
                      <a:schemeClr val="tx2"/>
                    </a:gs>
                    <a:gs pos="100000">
                      <a:schemeClr val="tx2"/>
                    </a:gs>
                  </a:gsLst>
                  <a:lin ang="5400000" scaled="0"/>
                </a:gradFill>
                <a:latin typeface="Courier New" charset="0"/>
                <a:ea typeface="Courier New" charset="0"/>
                <a:cs typeface="Courier New" charset="0"/>
              </a:rPr>
              <a:t>object.load</a:t>
            </a:r>
            <a:r>
              <a:rPr lang="en-US" sz="3200" dirty="0">
                <a:gradFill>
                  <a:gsLst>
                    <a:gs pos="1250">
                      <a:schemeClr val="tx2"/>
                    </a:gs>
                    <a:gs pos="100000">
                      <a:schemeClr val="tx2"/>
                    </a:gs>
                  </a:gsLst>
                  <a:lin ang="5400000" scaled="0"/>
                </a:gradFill>
                <a:latin typeface="Courier New" charset="0"/>
                <a:ea typeface="Courier New" charset="0"/>
                <a:cs typeface="Courier New" charset="0"/>
              </a:rPr>
              <a:t>(</a:t>
            </a:r>
            <a:r>
              <a:rPr lang="en-US" sz="3200" dirty="0" err="1">
                <a:gradFill>
                  <a:gsLst>
                    <a:gs pos="1250">
                      <a:schemeClr val="tx2"/>
                    </a:gs>
                    <a:gs pos="100000">
                      <a:schemeClr val="tx2"/>
                    </a:gs>
                  </a:gsLst>
                  <a:lin ang="5400000" scaled="0"/>
                </a:gradFill>
                <a:latin typeface="Courier New" charset="0"/>
                <a:ea typeface="Courier New" charset="0"/>
                <a:cs typeface="Courier New" charset="0"/>
              </a:rPr>
              <a:t>loadOptions</a:t>
            </a:r>
            <a:r>
              <a:rPr lang="en-US" sz="3200" dirty="0">
                <a:gradFill>
                  <a:gsLst>
                    <a:gs pos="1250">
                      <a:schemeClr val="tx2"/>
                    </a:gs>
                    <a:gs pos="100000">
                      <a:schemeClr val="tx2"/>
                    </a:gs>
                  </a:gsLst>
                  <a:lin ang="5400000" scaled="0"/>
                </a:gradFill>
                <a:latin typeface="Courier New" charset="0"/>
                <a:ea typeface="Courier New" charset="0"/>
                <a:cs typeface="Courier New" charset="0"/>
              </a:rPr>
              <a:t>)</a:t>
            </a:r>
          </a:p>
          <a:p>
            <a:pPr indent="0">
              <a:spcBef>
                <a:spcPts val="1200"/>
              </a:spcBef>
              <a:buNone/>
            </a:pPr>
            <a:endParaRPr lang="en-US" sz="1800" dirty="0">
              <a:gradFill>
                <a:gsLst>
                  <a:gs pos="1250">
                    <a:schemeClr val="tx1"/>
                  </a:gs>
                  <a:gs pos="100000">
                    <a:schemeClr val="tx1"/>
                  </a:gs>
                </a:gsLst>
                <a:lin ang="5400000" scaled="0"/>
              </a:gradFill>
              <a:latin typeface="Courier New" charset="0"/>
              <a:ea typeface="Courier New" charset="0"/>
              <a:cs typeface="Courier New" charset="0"/>
            </a:endParaRPr>
          </a:p>
        </p:txBody>
      </p:sp>
      <p:grpSp>
        <p:nvGrpSpPr>
          <p:cNvPr id="5" name="Group 4"/>
          <p:cNvGrpSpPr/>
          <p:nvPr/>
        </p:nvGrpSpPr>
        <p:grpSpPr>
          <a:xfrm>
            <a:off x="7787281" y="4216400"/>
            <a:ext cx="4191993" cy="2475955"/>
            <a:chOff x="7787281" y="4216400"/>
            <a:chExt cx="4191993" cy="2475955"/>
          </a:xfrm>
        </p:grpSpPr>
        <p:grpSp>
          <p:nvGrpSpPr>
            <p:cNvPr id="10" name="Group 9"/>
            <p:cNvGrpSpPr/>
            <p:nvPr/>
          </p:nvGrpSpPr>
          <p:grpSpPr>
            <a:xfrm>
              <a:off x="7787281" y="4216400"/>
              <a:ext cx="4191993" cy="2475955"/>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6" name="Group 125"/>
            <p:cNvGrpSpPr/>
            <p:nvPr/>
          </p:nvGrpSpPr>
          <p:grpSpPr>
            <a:xfrm>
              <a:off x="8617885" y="4465003"/>
              <a:ext cx="2509702" cy="1611332"/>
              <a:chOff x="7762558" y="3284538"/>
              <a:chExt cx="1804987" cy="1158876"/>
            </a:xfrm>
          </p:grpSpPr>
          <p:sp>
            <p:nvSpPr>
              <p:cNvPr id="129" name="Rectangle 30"/>
              <p:cNvSpPr>
                <a:spLocks noChangeArrowheads="1"/>
              </p:cNvSpPr>
              <p:nvPr/>
            </p:nvSpPr>
            <p:spPr bwMode="auto">
              <a:xfrm>
                <a:off x="7762558" y="3284538"/>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31"/>
              <p:cNvSpPr>
                <a:spLocks noChangeArrowheads="1"/>
              </p:cNvSpPr>
              <p:nvPr/>
            </p:nvSpPr>
            <p:spPr bwMode="auto">
              <a:xfrm>
                <a:off x="7910195" y="3284538"/>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32"/>
              <p:cNvSpPr>
                <a:spLocks noChangeArrowheads="1"/>
              </p:cNvSpPr>
              <p:nvPr/>
            </p:nvSpPr>
            <p:spPr bwMode="auto">
              <a:xfrm>
                <a:off x="7762558" y="3394076"/>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33"/>
              <p:cNvSpPr>
                <a:spLocks noChangeArrowheads="1"/>
              </p:cNvSpPr>
              <p:nvPr/>
            </p:nvSpPr>
            <p:spPr bwMode="auto">
              <a:xfrm>
                <a:off x="7910195" y="3394076"/>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34"/>
              <p:cNvSpPr>
                <a:spLocks noChangeArrowheads="1"/>
              </p:cNvSpPr>
              <p:nvPr/>
            </p:nvSpPr>
            <p:spPr bwMode="auto">
              <a:xfrm>
                <a:off x="7910195" y="3505201"/>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35"/>
              <p:cNvSpPr>
                <a:spLocks noChangeArrowheads="1"/>
              </p:cNvSpPr>
              <p:nvPr/>
            </p:nvSpPr>
            <p:spPr bwMode="auto">
              <a:xfrm>
                <a:off x="8038783" y="3633788"/>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36"/>
              <p:cNvSpPr>
                <a:spLocks noChangeArrowheads="1"/>
              </p:cNvSpPr>
              <p:nvPr/>
            </p:nvSpPr>
            <p:spPr bwMode="auto">
              <a:xfrm>
                <a:off x="7910195" y="3762376"/>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37"/>
              <p:cNvSpPr>
                <a:spLocks noChangeArrowheads="1"/>
              </p:cNvSpPr>
              <p:nvPr/>
            </p:nvSpPr>
            <p:spPr bwMode="auto">
              <a:xfrm>
                <a:off x="8038783" y="3890963"/>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38"/>
              <p:cNvSpPr>
                <a:spLocks noChangeArrowheads="1"/>
              </p:cNvSpPr>
              <p:nvPr/>
            </p:nvSpPr>
            <p:spPr bwMode="auto">
              <a:xfrm>
                <a:off x="7910195" y="4019551"/>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39"/>
              <p:cNvSpPr>
                <a:spLocks noChangeArrowheads="1"/>
              </p:cNvSpPr>
              <p:nvPr/>
            </p:nvSpPr>
            <p:spPr bwMode="auto">
              <a:xfrm>
                <a:off x="8038783" y="4149726"/>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40"/>
              <p:cNvSpPr>
                <a:spLocks noChangeArrowheads="1"/>
              </p:cNvSpPr>
              <p:nvPr/>
            </p:nvSpPr>
            <p:spPr bwMode="auto">
              <a:xfrm>
                <a:off x="7910195" y="4278313"/>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41"/>
              <p:cNvSpPr>
                <a:spLocks noChangeArrowheads="1"/>
              </p:cNvSpPr>
              <p:nvPr/>
            </p:nvSpPr>
            <p:spPr bwMode="auto">
              <a:xfrm>
                <a:off x="8038783" y="4387851"/>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 name="Footer Placeholder 3"/>
          <p:cNvSpPr>
            <a:spLocks noGrp="1"/>
          </p:cNvSpPr>
          <p:nvPr>
            <p:ph type="ftr" sz="quarter" idx="10"/>
          </p:nvPr>
        </p:nvSpPr>
        <p:spPr/>
        <p:txBody>
          <a:bodyPr/>
          <a:lstStyle/>
          <a:p>
            <a:pPr lvl="0">
              <a:defRPr/>
            </a:pPr>
            <a:r>
              <a:rPr lang="en-US" sz="1400" dirty="0" smtClean="0">
                <a:gradFill>
                  <a:gsLst>
                    <a:gs pos="6276">
                      <a:srgbClr val="797A7D"/>
                    </a:gs>
                    <a:gs pos="26000">
                      <a:srgbClr val="797A7D"/>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smtClean="0">
                <a:gradFill>
                  <a:gsLst>
                    <a:gs pos="8367">
                      <a:srgbClr val="000000"/>
                    </a:gs>
                    <a:gs pos="31000">
                      <a:srgbClr val="000000"/>
                    </a:gs>
                  </a:gsLst>
                  <a:lin ang="5400000" scaled="0"/>
                </a:gradFill>
              </a:rPr>
              <a:t> Changes to Word 2016</a:t>
            </a:r>
            <a:br>
              <a:rPr lang="en-US" sz="1400" dirty="0" smtClean="0">
                <a:gradFill>
                  <a:gsLst>
                    <a:gs pos="8367">
                      <a:srgbClr val="000000"/>
                    </a:gs>
                    <a:gs pos="31000">
                      <a:srgbClr val="000000"/>
                    </a:gs>
                  </a:gsLst>
                  <a:lin ang="5400000" scaled="0"/>
                </a:gradFill>
              </a:rPr>
            </a:b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0556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loadOption Object</a:t>
            </a:r>
            <a:endParaRPr lang="en-US" dirty="0"/>
          </a:p>
        </p:txBody>
      </p:sp>
      <p:sp>
        <p:nvSpPr>
          <p:cNvPr id="3" name="Text Placeholder 3"/>
          <p:cNvSpPr txBox="1">
            <a:spLocks/>
          </p:cNvSpPr>
          <p:nvPr/>
        </p:nvSpPr>
        <p:spPr>
          <a:xfrm>
            <a:off x="274638" y="1212850"/>
            <a:ext cx="11887200" cy="337323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Specifies which properties to load </a:t>
            </a:r>
            <a:r>
              <a:rPr lang="en-US" sz="3200" dirty="0" smtClean="0"/>
              <a:t>and </a:t>
            </a:r>
            <a:r>
              <a:rPr lang="en-US" sz="3200" dirty="0"/>
              <a:t>how to page </a:t>
            </a:r>
            <a:r>
              <a:rPr lang="en-US" sz="3200" dirty="0" smtClean="0"/>
              <a:t/>
            </a:r>
            <a:br>
              <a:rPr lang="en-US" sz="3200" dirty="0" smtClean="0"/>
            </a:br>
            <a:r>
              <a:rPr lang="en-US" sz="3200" dirty="0" smtClean="0"/>
              <a:t>through collections</a:t>
            </a:r>
          </a:p>
          <a:p>
            <a:pPr marL="344488" lvl="1" indent="-344488"/>
            <a:r>
              <a:rPr lang="en-US" dirty="0"/>
              <a:t>Select:</a:t>
            </a:r>
            <a:r>
              <a:rPr lang="en-US" b="1" dirty="0"/>
              <a:t> </a:t>
            </a:r>
            <a:r>
              <a:rPr lang="en-US" dirty="0"/>
              <a:t>specify properties you want to collect</a:t>
            </a:r>
          </a:p>
          <a:p>
            <a:pPr marL="569913" lvl="2" indent="-225425"/>
            <a:r>
              <a:rPr lang="en-US" dirty="0"/>
              <a:t>text, style, font</a:t>
            </a:r>
          </a:p>
          <a:p>
            <a:pPr marL="344488" lvl="1" indent="-344488"/>
            <a:r>
              <a:rPr lang="en-US" dirty="0"/>
              <a:t>Expand:</a:t>
            </a:r>
            <a:r>
              <a:rPr lang="en-US" b="1" dirty="0"/>
              <a:t> </a:t>
            </a:r>
            <a:r>
              <a:rPr lang="en-US" dirty="0"/>
              <a:t>load properties nested Word API objects </a:t>
            </a:r>
            <a:r>
              <a:rPr lang="en-US" dirty="0" smtClean="0"/>
              <a:t>and </a:t>
            </a:r>
            <a:r>
              <a:rPr lang="en-US" dirty="0"/>
              <a:t>collections</a:t>
            </a:r>
          </a:p>
          <a:p>
            <a:pPr marL="569913" lvl="2" indent="-225425"/>
            <a:r>
              <a:rPr lang="en-US" dirty="0"/>
              <a:t>font/color, paragraphs/text</a:t>
            </a:r>
          </a:p>
          <a:p>
            <a:pPr marL="344488" lvl="1" indent="-344488"/>
            <a:r>
              <a:rPr lang="en-US" dirty="0"/>
              <a:t>Top:</a:t>
            </a:r>
            <a:r>
              <a:rPr lang="en-US" b="1" dirty="0"/>
              <a:t> </a:t>
            </a:r>
            <a:r>
              <a:rPr lang="en-US" dirty="0"/>
              <a:t>select only the first N number of items in the collection</a:t>
            </a:r>
          </a:p>
          <a:p>
            <a:pPr marL="344488" lvl="1" indent="-344488"/>
            <a:r>
              <a:rPr lang="en-US" dirty="0"/>
              <a:t>Skip:</a:t>
            </a:r>
            <a:r>
              <a:rPr lang="en-US" b="1" dirty="0"/>
              <a:t> </a:t>
            </a:r>
            <a:r>
              <a:rPr lang="en-US" dirty="0"/>
              <a:t>skip the first N number of items in the </a:t>
            </a:r>
            <a:r>
              <a:rPr lang="en-US" dirty="0" smtClean="0"/>
              <a:t>collection</a:t>
            </a:r>
            <a:endParaRPr lang="en-US" sz="3200" dirty="0"/>
          </a:p>
        </p:txBody>
      </p:sp>
      <p:grpSp>
        <p:nvGrpSpPr>
          <p:cNvPr id="32" name="Group 31"/>
          <p:cNvGrpSpPr/>
          <p:nvPr/>
        </p:nvGrpSpPr>
        <p:grpSpPr>
          <a:xfrm>
            <a:off x="7787281" y="4216400"/>
            <a:ext cx="4191993" cy="2475955"/>
            <a:chOff x="7787281" y="4216400"/>
            <a:chExt cx="4191993" cy="2475955"/>
          </a:xfrm>
        </p:grpSpPr>
        <p:grpSp>
          <p:nvGrpSpPr>
            <p:cNvPr id="10" name="Group 9"/>
            <p:cNvGrpSpPr/>
            <p:nvPr/>
          </p:nvGrpSpPr>
          <p:grpSpPr>
            <a:xfrm>
              <a:off x="7787281" y="4216400"/>
              <a:ext cx="4191993" cy="2475955"/>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1" name="Group 30"/>
            <p:cNvGrpSpPr/>
            <p:nvPr/>
          </p:nvGrpSpPr>
          <p:grpSpPr>
            <a:xfrm>
              <a:off x="8651638" y="4473677"/>
              <a:ext cx="2474536" cy="1635637"/>
              <a:chOff x="3878263" y="1285875"/>
              <a:chExt cx="7267575" cy="4803775"/>
            </a:xfrm>
          </p:grpSpPr>
          <p:sp>
            <p:nvSpPr>
              <p:cNvPr id="7" name="Rectangle 5"/>
              <p:cNvSpPr>
                <a:spLocks noChangeArrowheads="1"/>
              </p:cNvSpPr>
              <p:nvPr/>
            </p:nvSpPr>
            <p:spPr bwMode="auto">
              <a:xfrm>
                <a:off x="3878263" y="1285875"/>
                <a:ext cx="1441450" cy="187325"/>
              </a:xfrm>
              <a:prstGeom prst="rect">
                <a:avLst/>
              </a:prstGeom>
              <a:solidFill>
                <a:srgbClr val="424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4305301" y="1714500"/>
                <a:ext cx="722313" cy="18732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7"/>
              <p:cNvSpPr>
                <a:spLocks noChangeArrowheads="1"/>
              </p:cNvSpPr>
              <p:nvPr/>
            </p:nvSpPr>
            <p:spPr bwMode="auto">
              <a:xfrm>
                <a:off x="4733926" y="2143125"/>
                <a:ext cx="1897063" cy="1873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p:nvSpPr>
            <p:spPr bwMode="auto">
              <a:xfrm>
                <a:off x="4733926" y="2570163"/>
                <a:ext cx="4960938" cy="1889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p:nvSpPr>
            <p:spPr bwMode="auto">
              <a:xfrm>
                <a:off x="4733926" y="2998788"/>
                <a:ext cx="1897063" cy="1889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p:nvSpPr>
            <p:spPr bwMode="auto">
              <a:xfrm>
                <a:off x="4305301" y="3427413"/>
                <a:ext cx="2325688" cy="18891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1"/>
              <p:cNvSpPr>
                <a:spLocks noChangeArrowheads="1"/>
              </p:cNvSpPr>
              <p:nvPr/>
            </p:nvSpPr>
            <p:spPr bwMode="auto">
              <a:xfrm>
                <a:off x="4733926" y="3856038"/>
                <a:ext cx="3890963" cy="1889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2"/>
              <p:cNvSpPr>
                <a:spLocks noChangeArrowheads="1"/>
              </p:cNvSpPr>
              <p:nvPr/>
            </p:nvSpPr>
            <p:spPr bwMode="auto">
              <a:xfrm>
                <a:off x="5162551" y="4284663"/>
                <a:ext cx="5175250" cy="1889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13"/>
              <p:cNvSpPr>
                <a:spLocks noChangeArrowheads="1"/>
              </p:cNvSpPr>
              <p:nvPr/>
            </p:nvSpPr>
            <p:spPr bwMode="auto">
              <a:xfrm>
                <a:off x="4733926" y="4713288"/>
                <a:ext cx="1014413" cy="1889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14"/>
              <p:cNvSpPr>
                <a:spLocks noChangeArrowheads="1"/>
              </p:cNvSpPr>
              <p:nvPr/>
            </p:nvSpPr>
            <p:spPr bwMode="auto">
              <a:xfrm>
                <a:off x="4305301" y="5145088"/>
                <a:ext cx="2276475" cy="18415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15"/>
              <p:cNvSpPr>
                <a:spLocks noChangeArrowheads="1"/>
              </p:cNvSpPr>
              <p:nvPr/>
            </p:nvSpPr>
            <p:spPr bwMode="auto">
              <a:xfrm>
                <a:off x="3878263" y="5573713"/>
                <a:ext cx="1441450" cy="184150"/>
              </a:xfrm>
              <a:prstGeom prst="rect">
                <a:avLst/>
              </a:prstGeom>
              <a:solidFill>
                <a:srgbClr val="424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p:cNvSpPr>
                <a:spLocks noEditPoints="1"/>
              </p:cNvSpPr>
              <p:nvPr/>
            </p:nvSpPr>
            <p:spPr bwMode="auto">
              <a:xfrm>
                <a:off x="6472238" y="1390650"/>
                <a:ext cx="3554413" cy="3556000"/>
              </a:xfrm>
              <a:custGeom>
                <a:avLst/>
                <a:gdLst>
                  <a:gd name="T0" fmla="*/ 907 w 946"/>
                  <a:gd name="T1" fmla="*/ 566 h 946"/>
                  <a:gd name="T2" fmla="*/ 904 w 946"/>
                  <a:gd name="T3" fmla="*/ 374 h 946"/>
                  <a:gd name="T4" fmla="*/ 944 w 946"/>
                  <a:gd name="T5" fmla="*/ 356 h 946"/>
                  <a:gd name="T6" fmla="*/ 884 w 946"/>
                  <a:gd name="T7" fmla="*/ 215 h 946"/>
                  <a:gd name="T8" fmla="*/ 882 w 946"/>
                  <a:gd name="T9" fmla="*/ 216 h 946"/>
                  <a:gd name="T10" fmla="*/ 714 w 946"/>
                  <a:gd name="T11" fmla="*/ 165 h 946"/>
                  <a:gd name="T12" fmla="*/ 723 w 946"/>
                  <a:gd name="T13" fmla="*/ 58 h 946"/>
                  <a:gd name="T14" fmla="*/ 723 w 946"/>
                  <a:gd name="T15" fmla="*/ 58 h 946"/>
                  <a:gd name="T16" fmla="*/ 581 w 946"/>
                  <a:gd name="T17" fmla="*/ 0 h 946"/>
                  <a:gd name="T18" fmla="*/ 566 w 946"/>
                  <a:gd name="T19" fmla="*/ 39 h 946"/>
                  <a:gd name="T20" fmla="*/ 373 w 946"/>
                  <a:gd name="T21" fmla="*/ 42 h 946"/>
                  <a:gd name="T22" fmla="*/ 356 w 946"/>
                  <a:gd name="T23" fmla="*/ 2 h 946"/>
                  <a:gd name="T24" fmla="*/ 215 w 946"/>
                  <a:gd name="T25" fmla="*/ 62 h 946"/>
                  <a:gd name="T26" fmla="*/ 231 w 946"/>
                  <a:gd name="T27" fmla="*/ 101 h 946"/>
                  <a:gd name="T28" fmla="*/ 97 w 946"/>
                  <a:gd name="T29" fmla="*/ 239 h 946"/>
                  <a:gd name="T30" fmla="*/ 57 w 946"/>
                  <a:gd name="T31" fmla="*/ 223 h 946"/>
                  <a:gd name="T32" fmla="*/ 57 w 946"/>
                  <a:gd name="T33" fmla="*/ 223 h 946"/>
                  <a:gd name="T34" fmla="*/ 0 w 946"/>
                  <a:gd name="T35" fmla="*/ 365 h 946"/>
                  <a:gd name="T36" fmla="*/ 38 w 946"/>
                  <a:gd name="T37" fmla="*/ 380 h 946"/>
                  <a:gd name="T38" fmla="*/ 42 w 946"/>
                  <a:gd name="T39" fmla="*/ 573 h 946"/>
                  <a:gd name="T40" fmla="*/ 2 w 946"/>
                  <a:gd name="T41" fmla="*/ 590 h 946"/>
                  <a:gd name="T42" fmla="*/ 62 w 946"/>
                  <a:gd name="T43" fmla="*/ 731 h 946"/>
                  <a:gd name="T44" fmla="*/ 62 w 946"/>
                  <a:gd name="T45" fmla="*/ 731 h 946"/>
                  <a:gd name="T46" fmla="*/ 100 w 946"/>
                  <a:gd name="T47" fmla="*/ 715 h 946"/>
                  <a:gd name="T48" fmla="*/ 239 w 946"/>
                  <a:gd name="T49" fmla="*/ 848 h 946"/>
                  <a:gd name="T50" fmla="*/ 222 w 946"/>
                  <a:gd name="T51" fmla="*/ 889 h 946"/>
                  <a:gd name="T52" fmla="*/ 365 w 946"/>
                  <a:gd name="T53" fmla="*/ 946 h 946"/>
                  <a:gd name="T54" fmla="*/ 380 w 946"/>
                  <a:gd name="T55" fmla="*/ 907 h 946"/>
                  <a:gd name="T56" fmla="*/ 573 w 946"/>
                  <a:gd name="T57" fmla="*/ 904 h 946"/>
                  <a:gd name="T58" fmla="*/ 590 w 946"/>
                  <a:gd name="T59" fmla="*/ 944 h 946"/>
                  <a:gd name="T60" fmla="*/ 731 w 946"/>
                  <a:gd name="T61" fmla="*/ 884 h 946"/>
                  <a:gd name="T62" fmla="*/ 730 w 946"/>
                  <a:gd name="T63" fmla="*/ 882 h 946"/>
                  <a:gd name="T64" fmla="*/ 781 w 946"/>
                  <a:gd name="T65" fmla="*/ 714 h 946"/>
                  <a:gd name="T66" fmla="*/ 889 w 946"/>
                  <a:gd name="T67" fmla="*/ 724 h 946"/>
                  <a:gd name="T68" fmla="*/ 946 w 946"/>
                  <a:gd name="T69" fmla="*/ 582 h 946"/>
                  <a:gd name="T70" fmla="*/ 944 w 946"/>
                  <a:gd name="T71" fmla="*/ 581 h 946"/>
                  <a:gd name="T72" fmla="*/ 302 w 946"/>
                  <a:gd name="T73" fmla="*/ 545 h 946"/>
                  <a:gd name="T74" fmla="*/ 643 w 946"/>
                  <a:gd name="T75" fmla="*/ 40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6" h="946">
                    <a:moveTo>
                      <a:pt x="944" y="581"/>
                    </a:moveTo>
                    <a:cubicBezTo>
                      <a:pt x="907" y="566"/>
                      <a:pt x="907" y="566"/>
                      <a:pt x="907" y="566"/>
                    </a:cubicBezTo>
                    <a:cubicBezTo>
                      <a:pt x="861" y="537"/>
                      <a:pt x="840" y="478"/>
                      <a:pt x="862" y="426"/>
                    </a:cubicBezTo>
                    <a:cubicBezTo>
                      <a:pt x="870" y="404"/>
                      <a:pt x="886" y="386"/>
                      <a:pt x="904" y="374"/>
                    </a:cubicBezTo>
                    <a:cubicBezTo>
                      <a:pt x="944" y="356"/>
                      <a:pt x="944" y="356"/>
                      <a:pt x="944" y="356"/>
                    </a:cubicBezTo>
                    <a:cubicBezTo>
                      <a:pt x="944" y="356"/>
                      <a:pt x="944" y="356"/>
                      <a:pt x="944" y="356"/>
                    </a:cubicBezTo>
                    <a:cubicBezTo>
                      <a:pt x="944" y="356"/>
                      <a:pt x="944" y="356"/>
                      <a:pt x="944" y="356"/>
                    </a:cubicBezTo>
                    <a:cubicBezTo>
                      <a:pt x="884" y="215"/>
                      <a:pt x="884" y="215"/>
                      <a:pt x="884" y="215"/>
                    </a:cubicBezTo>
                    <a:cubicBezTo>
                      <a:pt x="884" y="215"/>
                      <a:pt x="884" y="215"/>
                      <a:pt x="884" y="215"/>
                    </a:cubicBezTo>
                    <a:cubicBezTo>
                      <a:pt x="883" y="216"/>
                      <a:pt x="883" y="216"/>
                      <a:pt x="882" y="216"/>
                    </a:cubicBezTo>
                    <a:cubicBezTo>
                      <a:pt x="846" y="232"/>
                      <a:pt x="846" y="232"/>
                      <a:pt x="846" y="232"/>
                    </a:cubicBezTo>
                    <a:cubicBezTo>
                      <a:pt x="792" y="244"/>
                      <a:pt x="736" y="217"/>
                      <a:pt x="714" y="165"/>
                    </a:cubicBezTo>
                    <a:cubicBezTo>
                      <a:pt x="705" y="143"/>
                      <a:pt x="703" y="120"/>
                      <a:pt x="707" y="98"/>
                    </a:cubicBezTo>
                    <a:cubicBezTo>
                      <a:pt x="723" y="58"/>
                      <a:pt x="723" y="58"/>
                      <a:pt x="723" y="58"/>
                    </a:cubicBezTo>
                    <a:cubicBezTo>
                      <a:pt x="723" y="58"/>
                      <a:pt x="723" y="58"/>
                      <a:pt x="724" y="58"/>
                    </a:cubicBezTo>
                    <a:cubicBezTo>
                      <a:pt x="723" y="58"/>
                      <a:pt x="723" y="58"/>
                      <a:pt x="723" y="58"/>
                    </a:cubicBezTo>
                    <a:cubicBezTo>
                      <a:pt x="581" y="0"/>
                      <a:pt x="581" y="0"/>
                      <a:pt x="581" y="0"/>
                    </a:cubicBezTo>
                    <a:cubicBezTo>
                      <a:pt x="581" y="0"/>
                      <a:pt x="581" y="0"/>
                      <a:pt x="581" y="0"/>
                    </a:cubicBezTo>
                    <a:cubicBezTo>
                      <a:pt x="581" y="1"/>
                      <a:pt x="581" y="2"/>
                      <a:pt x="580" y="3"/>
                    </a:cubicBezTo>
                    <a:cubicBezTo>
                      <a:pt x="566" y="39"/>
                      <a:pt x="566" y="39"/>
                      <a:pt x="566" y="39"/>
                    </a:cubicBezTo>
                    <a:cubicBezTo>
                      <a:pt x="537" y="86"/>
                      <a:pt x="478" y="106"/>
                      <a:pt x="425" y="85"/>
                    </a:cubicBezTo>
                    <a:cubicBezTo>
                      <a:pt x="403" y="76"/>
                      <a:pt x="385" y="61"/>
                      <a:pt x="373" y="42"/>
                    </a:cubicBezTo>
                    <a:cubicBezTo>
                      <a:pt x="356" y="2"/>
                      <a:pt x="356" y="2"/>
                      <a:pt x="356" y="2"/>
                    </a:cubicBezTo>
                    <a:cubicBezTo>
                      <a:pt x="356" y="2"/>
                      <a:pt x="356" y="2"/>
                      <a:pt x="356" y="2"/>
                    </a:cubicBezTo>
                    <a:cubicBezTo>
                      <a:pt x="215" y="62"/>
                      <a:pt x="215" y="62"/>
                      <a:pt x="215" y="62"/>
                    </a:cubicBezTo>
                    <a:cubicBezTo>
                      <a:pt x="215" y="62"/>
                      <a:pt x="215" y="62"/>
                      <a:pt x="215" y="62"/>
                    </a:cubicBezTo>
                    <a:cubicBezTo>
                      <a:pt x="215" y="63"/>
                      <a:pt x="216" y="64"/>
                      <a:pt x="216" y="64"/>
                    </a:cubicBezTo>
                    <a:cubicBezTo>
                      <a:pt x="231" y="101"/>
                      <a:pt x="231" y="101"/>
                      <a:pt x="231" y="101"/>
                    </a:cubicBezTo>
                    <a:cubicBezTo>
                      <a:pt x="244" y="154"/>
                      <a:pt x="217" y="210"/>
                      <a:pt x="164" y="232"/>
                    </a:cubicBezTo>
                    <a:cubicBezTo>
                      <a:pt x="142" y="241"/>
                      <a:pt x="119" y="243"/>
                      <a:pt x="97" y="239"/>
                    </a:cubicBezTo>
                    <a:cubicBezTo>
                      <a:pt x="57" y="223"/>
                      <a:pt x="57" y="223"/>
                      <a:pt x="57" y="223"/>
                    </a:cubicBezTo>
                    <a:cubicBezTo>
                      <a:pt x="57" y="223"/>
                      <a:pt x="57" y="223"/>
                      <a:pt x="57" y="223"/>
                    </a:cubicBezTo>
                    <a:cubicBezTo>
                      <a:pt x="57" y="223"/>
                      <a:pt x="57" y="223"/>
                      <a:pt x="57" y="223"/>
                    </a:cubicBezTo>
                    <a:cubicBezTo>
                      <a:pt x="57" y="223"/>
                      <a:pt x="57" y="223"/>
                      <a:pt x="57" y="223"/>
                    </a:cubicBezTo>
                    <a:cubicBezTo>
                      <a:pt x="0" y="365"/>
                      <a:pt x="0" y="365"/>
                      <a:pt x="0" y="365"/>
                    </a:cubicBezTo>
                    <a:cubicBezTo>
                      <a:pt x="0" y="365"/>
                      <a:pt x="0" y="365"/>
                      <a:pt x="0" y="365"/>
                    </a:cubicBezTo>
                    <a:cubicBezTo>
                      <a:pt x="0" y="365"/>
                      <a:pt x="1" y="365"/>
                      <a:pt x="2" y="366"/>
                    </a:cubicBezTo>
                    <a:cubicBezTo>
                      <a:pt x="38" y="380"/>
                      <a:pt x="38" y="380"/>
                      <a:pt x="38" y="380"/>
                    </a:cubicBezTo>
                    <a:cubicBezTo>
                      <a:pt x="85" y="409"/>
                      <a:pt x="105" y="468"/>
                      <a:pt x="84" y="521"/>
                    </a:cubicBezTo>
                    <a:cubicBezTo>
                      <a:pt x="75" y="543"/>
                      <a:pt x="60" y="561"/>
                      <a:pt x="42" y="573"/>
                    </a:cubicBezTo>
                    <a:cubicBezTo>
                      <a:pt x="2" y="590"/>
                      <a:pt x="2" y="590"/>
                      <a:pt x="2" y="590"/>
                    </a:cubicBezTo>
                    <a:cubicBezTo>
                      <a:pt x="2" y="590"/>
                      <a:pt x="2" y="590"/>
                      <a:pt x="2" y="590"/>
                    </a:cubicBezTo>
                    <a:cubicBezTo>
                      <a:pt x="2" y="590"/>
                      <a:pt x="2" y="590"/>
                      <a:pt x="2" y="590"/>
                    </a:cubicBezTo>
                    <a:cubicBezTo>
                      <a:pt x="62" y="731"/>
                      <a:pt x="62" y="731"/>
                      <a:pt x="62" y="731"/>
                    </a:cubicBezTo>
                    <a:cubicBezTo>
                      <a:pt x="62" y="731"/>
                      <a:pt x="62" y="731"/>
                      <a:pt x="62" y="731"/>
                    </a:cubicBezTo>
                    <a:cubicBezTo>
                      <a:pt x="62" y="731"/>
                      <a:pt x="62" y="731"/>
                      <a:pt x="62" y="731"/>
                    </a:cubicBezTo>
                    <a:cubicBezTo>
                      <a:pt x="62" y="731"/>
                      <a:pt x="63" y="730"/>
                      <a:pt x="64" y="730"/>
                    </a:cubicBezTo>
                    <a:cubicBezTo>
                      <a:pt x="100" y="715"/>
                      <a:pt x="100" y="715"/>
                      <a:pt x="100" y="715"/>
                    </a:cubicBezTo>
                    <a:cubicBezTo>
                      <a:pt x="153" y="702"/>
                      <a:pt x="210" y="729"/>
                      <a:pt x="232" y="781"/>
                    </a:cubicBezTo>
                    <a:cubicBezTo>
                      <a:pt x="241" y="803"/>
                      <a:pt x="243" y="827"/>
                      <a:pt x="239" y="848"/>
                    </a:cubicBezTo>
                    <a:cubicBezTo>
                      <a:pt x="222" y="888"/>
                      <a:pt x="222" y="888"/>
                      <a:pt x="222" y="888"/>
                    </a:cubicBezTo>
                    <a:cubicBezTo>
                      <a:pt x="222" y="889"/>
                      <a:pt x="222" y="889"/>
                      <a:pt x="222" y="889"/>
                    </a:cubicBezTo>
                    <a:cubicBezTo>
                      <a:pt x="364" y="946"/>
                      <a:pt x="364" y="946"/>
                      <a:pt x="364" y="946"/>
                    </a:cubicBezTo>
                    <a:cubicBezTo>
                      <a:pt x="365" y="946"/>
                      <a:pt x="365" y="946"/>
                      <a:pt x="365" y="946"/>
                    </a:cubicBezTo>
                    <a:cubicBezTo>
                      <a:pt x="365" y="945"/>
                      <a:pt x="365" y="944"/>
                      <a:pt x="365" y="944"/>
                    </a:cubicBezTo>
                    <a:cubicBezTo>
                      <a:pt x="380" y="907"/>
                      <a:pt x="380" y="907"/>
                      <a:pt x="380" y="907"/>
                    </a:cubicBezTo>
                    <a:cubicBezTo>
                      <a:pt x="409" y="861"/>
                      <a:pt x="468" y="840"/>
                      <a:pt x="520" y="862"/>
                    </a:cubicBezTo>
                    <a:cubicBezTo>
                      <a:pt x="542" y="870"/>
                      <a:pt x="560" y="886"/>
                      <a:pt x="573" y="904"/>
                    </a:cubicBezTo>
                    <a:cubicBezTo>
                      <a:pt x="590" y="944"/>
                      <a:pt x="590" y="944"/>
                      <a:pt x="590" y="944"/>
                    </a:cubicBezTo>
                    <a:cubicBezTo>
                      <a:pt x="590" y="944"/>
                      <a:pt x="590" y="944"/>
                      <a:pt x="590" y="944"/>
                    </a:cubicBezTo>
                    <a:cubicBezTo>
                      <a:pt x="590" y="944"/>
                      <a:pt x="590" y="944"/>
                      <a:pt x="590" y="944"/>
                    </a:cubicBezTo>
                    <a:cubicBezTo>
                      <a:pt x="731" y="884"/>
                      <a:pt x="731" y="884"/>
                      <a:pt x="731" y="884"/>
                    </a:cubicBezTo>
                    <a:cubicBezTo>
                      <a:pt x="731" y="884"/>
                      <a:pt x="731" y="884"/>
                      <a:pt x="731" y="884"/>
                    </a:cubicBezTo>
                    <a:cubicBezTo>
                      <a:pt x="731" y="883"/>
                      <a:pt x="730" y="883"/>
                      <a:pt x="730" y="882"/>
                    </a:cubicBezTo>
                    <a:cubicBezTo>
                      <a:pt x="714" y="846"/>
                      <a:pt x="714" y="846"/>
                      <a:pt x="714" y="846"/>
                    </a:cubicBezTo>
                    <a:cubicBezTo>
                      <a:pt x="702" y="792"/>
                      <a:pt x="729" y="736"/>
                      <a:pt x="781" y="714"/>
                    </a:cubicBezTo>
                    <a:cubicBezTo>
                      <a:pt x="803" y="705"/>
                      <a:pt x="827" y="703"/>
                      <a:pt x="848" y="707"/>
                    </a:cubicBezTo>
                    <a:cubicBezTo>
                      <a:pt x="889" y="724"/>
                      <a:pt x="889" y="724"/>
                      <a:pt x="889" y="724"/>
                    </a:cubicBezTo>
                    <a:cubicBezTo>
                      <a:pt x="889" y="724"/>
                      <a:pt x="889" y="724"/>
                      <a:pt x="889" y="724"/>
                    </a:cubicBezTo>
                    <a:cubicBezTo>
                      <a:pt x="946" y="582"/>
                      <a:pt x="946" y="582"/>
                      <a:pt x="946" y="582"/>
                    </a:cubicBezTo>
                    <a:cubicBezTo>
                      <a:pt x="946" y="581"/>
                      <a:pt x="946" y="581"/>
                      <a:pt x="946" y="581"/>
                    </a:cubicBezTo>
                    <a:cubicBezTo>
                      <a:pt x="945" y="581"/>
                      <a:pt x="945" y="581"/>
                      <a:pt x="944" y="581"/>
                    </a:cubicBezTo>
                    <a:close/>
                    <a:moveTo>
                      <a:pt x="545" y="643"/>
                    </a:moveTo>
                    <a:cubicBezTo>
                      <a:pt x="451" y="683"/>
                      <a:pt x="342" y="640"/>
                      <a:pt x="302" y="545"/>
                    </a:cubicBezTo>
                    <a:cubicBezTo>
                      <a:pt x="262" y="451"/>
                      <a:pt x="306" y="343"/>
                      <a:pt x="401" y="303"/>
                    </a:cubicBezTo>
                    <a:cubicBezTo>
                      <a:pt x="495" y="263"/>
                      <a:pt x="603" y="307"/>
                      <a:pt x="643" y="401"/>
                    </a:cubicBezTo>
                    <a:cubicBezTo>
                      <a:pt x="683" y="495"/>
                      <a:pt x="639" y="604"/>
                      <a:pt x="545" y="643"/>
                    </a:cubicBezTo>
                    <a:close/>
                  </a:path>
                </a:pathLst>
              </a:custGeom>
              <a:solidFill>
                <a:srgbClr val="424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noEditPoints="1"/>
              </p:cNvSpPr>
              <p:nvPr/>
            </p:nvSpPr>
            <p:spPr bwMode="auto">
              <a:xfrm>
                <a:off x="7208838" y="2127250"/>
                <a:ext cx="2081213" cy="2082800"/>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349 w 554"/>
                  <a:gd name="T11" fmla="*/ 447 h 554"/>
                  <a:gd name="T12" fmla="*/ 106 w 554"/>
                  <a:gd name="T13" fmla="*/ 349 h 554"/>
                  <a:gd name="T14" fmla="*/ 205 w 554"/>
                  <a:gd name="T15" fmla="*/ 107 h 554"/>
                  <a:gd name="T16" fmla="*/ 447 w 554"/>
                  <a:gd name="T17" fmla="*/ 205 h 554"/>
                  <a:gd name="T18" fmla="*/ 349 w 554"/>
                  <a:gd name="T19" fmla="*/ 44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349" y="447"/>
                    </a:moveTo>
                    <a:cubicBezTo>
                      <a:pt x="255" y="487"/>
                      <a:pt x="146" y="444"/>
                      <a:pt x="106" y="349"/>
                    </a:cubicBezTo>
                    <a:cubicBezTo>
                      <a:pt x="66" y="255"/>
                      <a:pt x="110" y="147"/>
                      <a:pt x="205" y="107"/>
                    </a:cubicBezTo>
                    <a:cubicBezTo>
                      <a:pt x="299" y="67"/>
                      <a:pt x="407" y="111"/>
                      <a:pt x="447" y="205"/>
                    </a:cubicBezTo>
                    <a:cubicBezTo>
                      <a:pt x="487" y="299"/>
                      <a:pt x="443" y="408"/>
                      <a:pt x="349" y="447"/>
                    </a:cubicBezTo>
                    <a:close/>
                  </a:path>
                </a:pathLst>
              </a:custGeom>
              <a:solidFill>
                <a:srgbClr val="30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noEditPoints="1"/>
              </p:cNvSpPr>
              <p:nvPr/>
            </p:nvSpPr>
            <p:spPr bwMode="auto">
              <a:xfrm>
                <a:off x="9345613" y="4289425"/>
                <a:ext cx="1800225" cy="1800225"/>
              </a:xfrm>
              <a:custGeom>
                <a:avLst/>
                <a:gdLst>
                  <a:gd name="T0" fmla="*/ 479 w 479"/>
                  <a:gd name="T1" fmla="*/ 288 h 479"/>
                  <a:gd name="T2" fmla="*/ 479 w 479"/>
                  <a:gd name="T3" fmla="*/ 192 h 479"/>
                  <a:gd name="T4" fmla="*/ 425 w 479"/>
                  <a:gd name="T5" fmla="*/ 192 h 479"/>
                  <a:gd name="T6" fmla="*/ 404 w 479"/>
                  <a:gd name="T7" fmla="*/ 143 h 479"/>
                  <a:gd name="T8" fmla="*/ 443 w 479"/>
                  <a:gd name="T9" fmla="*/ 105 h 479"/>
                  <a:gd name="T10" fmla="*/ 375 w 479"/>
                  <a:gd name="T11" fmla="*/ 37 h 479"/>
                  <a:gd name="T12" fmla="*/ 337 w 479"/>
                  <a:gd name="T13" fmla="*/ 75 h 479"/>
                  <a:gd name="T14" fmla="*/ 287 w 479"/>
                  <a:gd name="T15" fmla="*/ 54 h 479"/>
                  <a:gd name="T16" fmla="*/ 287 w 479"/>
                  <a:gd name="T17" fmla="*/ 0 h 479"/>
                  <a:gd name="T18" fmla="*/ 191 w 479"/>
                  <a:gd name="T19" fmla="*/ 0 h 479"/>
                  <a:gd name="T20" fmla="*/ 191 w 479"/>
                  <a:gd name="T21" fmla="*/ 54 h 479"/>
                  <a:gd name="T22" fmla="*/ 141 w 479"/>
                  <a:gd name="T23" fmla="*/ 75 h 479"/>
                  <a:gd name="T24" fmla="*/ 103 w 479"/>
                  <a:gd name="T25" fmla="*/ 37 h 479"/>
                  <a:gd name="T26" fmla="*/ 36 w 479"/>
                  <a:gd name="T27" fmla="*/ 104 h 479"/>
                  <a:gd name="T28" fmla="*/ 74 w 479"/>
                  <a:gd name="T29" fmla="*/ 142 h 479"/>
                  <a:gd name="T30" fmla="*/ 53 w 479"/>
                  <a:gd name="T31" fmla="*/ 192 h 479"/>
                  <a:gd name="T32" fmla="*/ 0 w 479"/>
                  <a:gd name="T33" fmla="*/ 192 h 479"/>
                  <a:gd name="T34" fmla="*/ 0 w 479"/>
                  <a:gd name="T35" fmla="*/ 288 h 479"/>
                  <a:gd name="T36" fmla="*/ 53 w 479"/>
                  <a:gd name="T37" fmla="*/ 288 h 479"/>
                  <a:gd name="T38" fmla="*/ 74 w 479"/>
                  <a:gd name="T39" fmla="*/ 338 h 479"/>
                  <a:gd name="T40" fmla="*/ 36 w 479"/>
                  <a:gd name="T41" fmla="*/ 376 h 479"/>
                  <a:gd name="T42" fmla="*/ 104 w 479"/>
                  <a:gd name="T43" fmla="*/ 444 h 479"/>
                  <a:gd name="T44" fmla="*/ 142 w 479"/>
                  <a:gd name="T45" fmla="*/ 405 h 479"/>
                  <a:gd name="T46" fmla="*/ 191 w 479"/>
                  <a:gd name="T47" fmla="*/ 425 h 479"/>
                  <a:gd name="T48" fmla="*/ 191 w 479"/>
                  <a:gd name="T49" fmla="*/ 479 h 479"/>
                  <a:gd name="T50" fmla="*/ 287 w 479"/>
                  <a:gd name="T51" fmla="*/ 479 h 479"/>
                  <a:gd name="T52" fmla="*/ 287 w 479"/>
                  <a:gd name="T53" fmla="*/ 425 h 479"/>
                  <a:gd name="T54" fmla="*/ 336 w 479"/>
                  <a:gd name="T55" fmla="*/ 405 h 479"/>
                  <a:gd name="T56" fmla="*/ 374 w 479"/>
                  <a:gd name="T57" fmla="*/ 443 h 479"/>
                  <a:gd name="T58" fmla="*/ 442 w 479"/>
                  <a:gd name="T59" fmla="*/ 375 h 479"/>
                  <a:gd name="T60" fmla="*/ 404 w 479"/>
                  <a:gd name="T61" fmla="*/ 337 h 479"/>
                  <a:gd name="T62" fmla="*/ 424 w 479"/>
                  <a:gd name="T63" fmla="*/ 288 h 479"/>
                  <a:gd name="T64" fmla="*/ 479 w 479"/>
                  <a:gd name="T65" fmla="*/ 288 h 479"/>
                  <a:gd name="T66" fmla="*/ 239 w 479"/>
                  <a:gd name="T67" fmla="*/ 311 h 479"/>
                  <a:gd name="T68" fmla="*/ 168 w 479"/>
                  <a:gd name="T69" fmla="*/ 240 h 479"/>
                  <a:gd name="T70" fmla="*/ 239 w 479"/>
                  <a:gd name="T71" fmla="*/ 169 h 479"/>
                  <a:gd name="T72" fmla="*/ 310 w 479"/>
                  <a:gd name="T73" fmla="*/ 240 h 479"/>
                  <a:gd name="T74" fmla="*/ 239 w 479"/>
                  <a:gd name="T75" fmla="*/ 3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9" h="479">
                    <a:moveTo>
                      <a:pt x="479" y="288"/>
                    </a:moveTo>
                    <a:cubicBezTo>
                      <a:pt x="479" y="192"/>
                      <a:pt x="479" y="192"/>
                      <a:pt x="479" y="192"/>
                    </a:cubicBezTo>
                    <a:cubicBezTo>
                      <a:pt x="425" y="192"/>
                      <a:pt x="425" y="192"/>
                      <a:pt x="425" y="192"/>
                    </a:cubicBezTo>
                    <a:cubicBezTo>
                      <a:pt x="420" y="175"/>
                      <a:pt x="413" y="158"/>
                      <a:pt x="404" y="143"/>
                    </a:cubicBezTo>
                    <a:cubicBezTo>
                      <a:pt x="443" y="105"/>
                      <a:pt x="443" y="105"/>
                      <a:pt x="443" y="105"/>
                    </a:cubicBezTo>
                    <a:cubicBezTo>
                      <a:pt x="375" y="37"/>
                      <a:pt x="375" y="37"/>
                      <a:pt x="375" y="37"/>
                    </a:cubicBezTo>
                    <a:cubicBezTo>
                      <a:pt x="337" y="75"/>
                      <a:pt x="337" y="75"/>
                      <a:pt x="337" y="75"/>
                    </a:cubicBezTo>
                    <a:cubicBezTo>
                      <a:pt x="321" y="66"/>
                      <a:pt x="305" y="59"/>
                      <a:pt x="287" y="54"/>
                    </a:cubicBezTo>
                    <a:cubicBezTo>
                      <a:pt x="287" y="0"/>
                      <a:pt x="287" y="0"/>
                      <a:pt x="287" y="0"/>
                    </a:cubicBezTo>
                    <a:cubicBezTo>
                      <a:pt x="191" y="0"/>
                      <a:pt x="191" y="0"/>
                      <a:pt x="191" y="0"/>
                    </a:cubicBezTo>
                    <a:cubicBezTo>
                      <a:pt x="191" y="54"/>
                      <a:pt x="191" y="54"/>
                      <a:pt x="191" y="54"/>
                    </a:cubicBezTo>
                    <a:cubicBezTo>
                      <a:pt x="173" y="59"/>
                      <a:pt x="157" y="66"/>
                      <a:pt x="141" y="75"/>
                    </a:cubicBezTo>
                    <a:cubicBezTo>
                      <a:pt x="103" y="37"/>
                      <a:pt x="103" y="37"/>
                      <a:pt x="103" y="37"/>
                    </a:cubicBezTo>
                    <a:cubicBezTo>
                      <a:pt x="36" y="104"/>
                      <a:pt x="36" y="104"/>
                      <a:pt x="36" y="104"/>
                    </a:cubicBezTo>
                    <a:cubicBezTo>
                      <a:pt x="74" y="142"/>
                      <a:pt x="74" y="142"/>
                      <a:pt x="74" y="142"/>
                    </a:cubicBezTo>
                    <a:cubicBezTo>
                      <a:pt x="65" y="158"/>
                      <a:pt x="58" y="175"/>
                      <a:pt x="53" y="192"/>
                    </a:cubicBezTo>
                    <a:cubicBezTo>
                      <a:pt x="0" y="192"/>
                      <a:pt x="0" y="192"/>
                      <a:pt x="0" y="192"/>
                    </a:cubicBezTo>
                    <a:cubicBezTo>
                      <a:pt x="0" y="288"/>
                      <a:pt x="0" y="288"/>
                      <a:pt x="0" y="288"/>
                    </a:cubicBezTo>
                    <a:cubicBezTo>
                      <a:pt x="53" y="288"/>
                      <a:pt x="53" y="288"/>
                      <a:pt x="53" y="288"/>
                    </a:cubicBezTo>
                    <a:cubicBezTo>
                      <a:pt x="58" y="306"/>
                      <a:pt x="65" y="322"/>
                      <a:pt x="74" y="338"/>
                    </a:cubicBezTo>
                    <a:cubicBezTo>
                      <a:pt x="36" y="376"/>
                      <a:pt x="36" y="376"/>
                      <a:pt x="36" y="376"/>
                    </a:cubicBezTo>
                    <a:cubicBezTo>
                      <a:pt x="104" y="444"/>
                      <a:pt x="104" y="444"/>
                      <a:pt x="104" y="444"/>
                    </a:cubicBezTo>
                    <a:cubicBezTo>
                      <a:pt x="142" y="405"/>
                      <a:pt x="142" y="405"/>
                      <a:pt x="142" y="405"/>
                    </a:cubicBezTo>
                    <a:cubicBezTo>
                      <a:pt x="157" y="414"/>
                      <a:pt x="174" y="421"/>
                      <a:pt x="191" y="425"/>
                    </a:cubicBezTo>
                    <a:cubicBezTo>
                      <a:pt x="191" y="479"/>
                      <a:pt x="191" y="479"/>
                      <a:pt x="191" y="479"/>
                    </a:cubicBezTo>
                    <a:cubicBezTo>
                      <a:pt x="287" y="479"/>
                      <a:pt x="287" y="479"/>
                      <a:pt x="287" y="479"/>
                    </a:cubicBezTo>
                    <a:cubicBezTo>
                      <a:pt x="287" y="425"/>
                      <a:pt x="287" y="425"/>
                      <a:pt x="287" y="425"/>
                    </a:cubicBezTo>
                    <a:cubicBezTo>
                      <a:pt x="304" y="421"/>
                      <a:pt x="321" y="414"/>
                      <a:pt x="336" y="405"/>
                    </a:cubicBezTo>
                    <a:cubicBezTo>
                      <a:pt x="374" y="443"/>
                      <a:pt x="374" y="443"/>
                      <a:pt x="374" y="443"/>
                    </a:cubicBezTo>
                    <a:cubicBezTo>
                      <a:pt x="442" y="375"/>
                      <a:pt x="442" y="375"/>
                      <a:pt x="442" y="375"/>
                    </a:cubicBezTo>
                    <a:cubicBezTo>
                      <a:pt x="404" y="337"/>
                      <a:pt x="404" y="337"/>
                      <a:pt x="404" y="337"/>
                    </a:cubicBezTo>
                    <a:cubicBezTo>
                      <a:pt x="413" y="322"/>
                      <a:pt x="420" y="306"/>
                      <a:pt x="424" y="288"/>
                    </a:cubicBezTo>
                    <a:lnTo>
                      <a:pt x="479" y="288"/>
                    </a:lnTo>
                    <a:close/>
                    <a:moveTo>
                      <a:pt x="239" y="311"/>
                    </a:moveTo>
                    <a:cubicBezTo>
                      <a:pt x="200" y="311"/>
                      <a:pt x="168" y="279"/>
                      <a:pt x="168" y="240"/>
                    </a:cubicBezTo>
                    <a:cubicBezTo>
                      <a:pt x="168" y="201"/>
                      <a:pt x="200" y="169"/>
                      <a:pt x="239" y="169"/>
                    </a:cubicBezTo>
                    <a:cubicBezTo>
                      <a:pt x="278" y="169"/>
                      <a:pt x="310" y="201"/>
                      <a:pt x="310" y="240"/>
                    </a:cubicBezTo>
                    <a:cubicBezTo>
                      <a:pt x="310" y="279"/>
                      <a:pt x="278" y="311"/>
                      <a:pt x="239" y="311"/>
                    </a:cubicBezTo>
                    <a:close/>
                  </a:path>
                </a:pathLst>
              </a:custGeom>
              <a:solidFill>
                <a:srgbClr val="424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19"/>
              <p:cNvSpPr>
                <a:spLocks noChangeArrowheads="1"/>
              </p:cNvSpPr>
              <p:nvPr/>
            </p:nvSpPr>
            <p:spPr bwMode="auto">
              <a:xfrm>
                <a:off x="7967663" y="2886075"/>
                <a:ext cx="563563" cy="565150"/>
              </a:xfrm>
              <a:prstGeom prst="ellipse">
                <a:avLst/>
              </a:prstGeom>
              <a:solidFill>
                <a:srgbClr val="30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Footer Placeholder 5"/>
          <p:cNvSpPr>
            <a:spLocks noGrp="1"/>
          </p:cNvSpPr>
          <p:nvPr>
            <p:ph type="ftr" sz="quarter" idx="10"/>
          </p:nvPr>
        </p:nvSpPr>
        <p:spPr/>
        <p:txBody>
          <a:bodyPr/>
          <a:lstStyle/>
          <a:p>
            <a:pPr lvl="0">
              <a:defRPr/>
            </a:pPr>
            <a:r>
              <a:rPr lang="en-US" sz="1400" dirty="0">
                <a:gradFill>
                  <a:gsLst>
                    <a:gs pos="6276">
                      <a:srgbClr val="797A7D"/>
                    </a:gs>
                    <a:gs pos="26000">
                      <a:srgbClr val="797A7D"/>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Changes to Word 2016</a:t>
            </a:r>
            <a:br>
              <a:rPr lang="en-US" sz="1400" dirty="0">
                <a:gradFill>
                  <a:gsLst>
                    <a:gs pos="8367">
                      <a:srgbClr val="000000"/>
                    </a:gs>
                    <a:gs pos="31000">
                      <a:srgbClr val="000000"/>
                    </a:gs>
                  </a:gsLst>
                  <a:lin ang="5400000" scaled="0"/>
                </a:gradFill>
              </a:rPr>
            </a:b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7147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gradFill>
                  <a:gsLst>
                    <a:gs pos="64516">
                      <a:schemeClr val="bg1"/>
                    </a:gs>
                    <a:gs pos="53000">
                      <a:schemeClr val="bg1"/>
                    </a:gs>
                  </a:gsLst>
                  <a:lin ang="5400000" scaled="0"/>
                </a:gradFill>
              </a:rPr>
              <a:t>Demo</a:t>
            </a:r>
            <a:br>
              <a:rPr lang="en-US" smtClean="0">
                <a:gradFill>
                  <a:gsLst>
                    <a:gs pos="64516">
                      <a:schemeClr val="bg1"/>
                    </a:gs>
                    <a:gs pos="53000">
                      <a:schemeClr val="bg1"/>
                    </a:gs>
                  </a:gsLst>
                  <a:lin ang="5400000" scaled="0"/>
                </a:gradFill>
              </a:rPr>
            </a:br>
            <a:r>
              <a:rPr lang="en-US" sz="5400" smtClean="0">
                <a:gradFill>
                  <a:gsLst>
                    <a:gs pos="64516">
                      <a:schemeClr val="bg1"/>
                    </a:gs>
                    <a:gs pos="53000">
                      <a:schemeClr val="bg1"/>
                    </a:gs>
                  </a:gsLst>
                  <a:lin ang="5400000" scaled="0"/>
                </a:gradFill>
              </a:rPr>
              <a:t>Exploring OfficeJS in Word 2016</a:t>
            </a:r>
            <a:endParaRPr lang="en-US" sz="5400" dirty="0">
              <a:gradFill>
                <a:gsLst>
                  <a:gs pos="64516">
                    <a:schemeClr val="bg1"/>
                  </a:gs>
                  <a:gs pos="53000">
                    <a:schemeClr val="bg1"/>
                  </a:gs>
                </a:gsLst>
                <a:lin ang="5400000" scaled="0"/>
              </a:gradFill>
            </a:endParaRPr>
          </a:p>
        </p:txBody>
      </p:sp>
      <p:sp>
        <p:nvSpPr>
          <p:cNvPr id="108" name="Freeform 107"/>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7089103" y="3291841"/>
            <a:ext cx="4890172" cy="3246152"/>
          </a:xfrm>
          <a:prstGeom prst="rect">
            <a:avLst/>
          </a:prstGeom>
        </p:spPr>
      </p:pic>
      <p:grpSp>
        <p:nvGrpSpPr>
          <p:cNvPr id="10" name="Group 9"/>
          <p:cNvGrpSpPr/>
          <p:nvPr/>
        </p:nvGrpSpPr>
        <p:grpSpPr>
          <a:xfrm>
            <a:off x="4765545" y="6497344"/>
            <a:ext cx="2905385" cy="324300"/>
            <a:chOff x="4192356" y="6515100"/>
            <a:chExt cx="2905385" cy="324300"/>
          </a:xfrm>
        </p:grpSpPr>
        <p:sp>
          <p:nvSpPr>
            <p:cNvPr id="11" name="TextBox 10"/>
            <p:cNvSpPr txBox="1"/>
            <p:nvPr userDrawn="1"/>
          </p:nvSpPr>
          <p:spPr>
            <a:xfrm>
              <a:off x="5575978" y="6516235"/>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5021">
                        <a:schemeClr val="bg1"/>
                      </a:gs>
                      <a:gs pos="20000">
                        <a:schemeClr val="bg1"/>
                      </a:gs>
                    </a:gsLst>
                    <a:lin ang="5400000" scaled="0"/>
                  </a:gradFill>
                </a:rPr>
                <a:t>http://dev.office.com/</a:t>
              </a:r>
            </a:p>
          </p:txBody>
        </p:sp>
        <p:sp>
          <p:nvSpPr>
            <p:cNvPr id="12" name="TextBox 11"/>
            <p:cNvSpPr txBox="1"/>
            <p:nvPr userDrawn="1"/>
          </p:nvSpPr>
          <p:spPr>
            <a:xfrm>
              <a:off x="4192356" y="6515100"/>
              <a:ext cx="1552220" cy="323165"/>
            </a:xfrm>
            <a:prstGeom prst="rect">
              <a:avLst/>
            </a:prstGeom>
            <a:noFill/>
          </p:spPr>
          <p:txBody>
            <a:bodyPr wrap="none" lIns="146304" tIns="91440" rIns="146304" bIns="91440" rtlCol="0">
              <a:spAutoFit/>
            </a:bodyPr>
            <a:lstStyle/>
            <a:p>
              <a:pPr>
                <a:lnSpc>
                  <a:spcPct val="90000"/>
                </a:lnSpc>
              </a:pPr>
              <a:r>
                <a:rPr lang="en-US" sz="1000" dirty="0" smtClean="0">
                  <a:gradFill>
                    <a:gsLst>
                      <a:gs pos="5021">
                        <a:schemeClr val="bg1"/>
                      </a:gs>
                      <a:gs pos="20000">
                        <a:schemeClr val="bg1"/>
                      </a:gs>
                    </a:gsLst>
                    <a:lin ang="5400000" scaled="0"/>
                  </a:gradFill>
                </a:rPr>
                <a:t>Microsoft Confidential</a:t>
              </a:r>
            </a:p>
          </p:txBody>
        </p:sp>
      </p:grpSp>
    </p:spTree>
    <p:extLst>
      <p:ext uri="{BB962C8B-B14F-4D97-AF65-F5344CB8AC3E}">
        <p14:creationId xmlns:p14="http://schemas.microsoft.com/office/powerpoint/2010/main" val="186536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Related documentation</a:t>
            </a:r>
            <a:endParaRPr lang="en-US" dirty="0"/>
          </a:p>
        </p:txBody>
      </p:sp>
      <p:sp>
        <p:nvSpPr>
          <p:cNvPr id="3" name="Text Placeholder 2"/>
          <p:cNvSpPr>
            <a:spLocks noGrp="1"/>
          </p:cNvSpPr>
          <p:nvPr>
            <p:ph type="body" sz="quarter" idx="4294967295"/>
          </p:nvPr>
        </p:nvSpPr>
        <p:spPr>
          <a:xfrm>
            <a:off x="246062" y="1212850"/>
            <a:ext cx="7983537" cy="5102225"/>
          </a:xfrm>
        </p:spPr>
        <p:txBody>
          <a:bodyPr/>
          <a:lstStyle/>
          <a:p>
            <a:pPr marL="0" indent="0">
              <a:buNone/>
            </a:pPr>
            <a:r>
              <a:rPr lang="en-US" sz="2800" dirty="0"/>
              <a:t>MSDN: </a:t>
            </a:r>
            <a:r>
              <a:rPr lang="en-US" sz="2800" dirty="0" smtClean="0"/>
              <a:t>create </a:t>
            </a:r>
            <a:r>
              <a:rPr lang="en-US" sz="2800" dirty="0"/>
              <a:t>a task pane </a:t>
            </a:r>
            <a:r>
              <a:rPr lang="en-US" sz="2800" dirty="0"/>
              <a:t>Add-in </a:t>
            </a:r>
            <a:r>
              <a:rPr lang="en-US" sz="2800" dirty="0"/>
              <a:t>with </a:t>
            </a:r>
            <a:r>
              <a:rPr lang="en-US" sz="2800" dirty="0" smtClean="0"/>
              <a:t/>
            </a:r>
            <a:br>
              <a:rPr lang="en-US" sz="2800" dirty="0" smtClean="0"/>
            </a:br>
            <a:r>
              <a:rPr lang="en-US" sz="2800" dirty="0" smtClean="0"/>
              <a:t>Napa Office </a:t>
            </a:r>
            <a:r>
              <a:rPr lang="en-US" sz="2800" dirty="0"/>
              <a:t>365 Development Tools</a:t>
            </a:r>
          </a:p>
          <a:p>
            <a:pPr marL="0" indent="0">
              <a:spcBef>
                <a:spcPts val="300"/>
              </a:spcBef>
              <a:buNone/>
            </a:pPr>
            <a:r>
              <a:rPr lang="en-US" sz="2800" u="sng" dirty="0">
                <a:solidFill>
                  <a:schemeClr val="accent2"/>
                </a:solidFill>
              </a:rPr>
              <a:t>https://msdn.microsoft.com/EN-US/library/office/jj554660.aspx </a:t>
            </a:r>
          </a:p>
          <a:p>
            <a:pPr marL="0" indent="0">
              <a:buNone/>
            </a:pPr>
            <a:endParaRPr lang="en-US" sz="1800" dirty="0"/>
          </a:p>
          <a:p>
            <a:pPr marL="0" indent="0">
              <a:buNone/>
            </a:pPr>
            <a:r>
              <a:rPr lang="en-US" sz="2800" dirty="0"/>
              <a:t>MSDN: Word </a:t>
            </a:r>
            <a:r>
              <a:rPr lang="en-US" sz="2800" dirty="0" smtClean="0"/>
              <a:t>Add-ins</a:t>
            </a:r>
            <a:endParaRPr lang="en-US" sz="2800" dirty="0"/>
          </a:p>
          <a:p>
            <a:pPr marL="0" indent="0">
              <a:spcBef>
                <a:spcPts val="300"/>
              </a:spcBef>
              <a:buNone/>
            </a:pPr>
            <a:r>
              <a:rPr lang="en-US" sz="2800" u="sng" dirty="0">
                <a:solidFill>
                  <a:schemeClr val="accent2"/>
                </a:solidFill>
              </a:rPr>
              <a:t>https://msdn.microsoft.com/EN-US/library/office/dn833112.aspx </a:t>
            </a:r>
          </a:p>
          <a:p>
            <a:pPr marL="0" indent="0">
              <a:buNone/>
            </a:pPr>
            <a:endParaRPr lang="en-US" sz="1800" dirty="0"/>
          </a:p>
          <a:p>
            <a:pPr marL="0" indent="0">
              <a:buNone/>
            </a:pPr>
            <a:r>
              <a:rPr lang="en-US" sz="2800" dirty="0"/>
              <a:t>JavaScript API for Office</a:t>
            </a:r>
          </a:p>
          <a:p>
            <a:pPr marL="0" indent="0">
              <a:spcBef>
                <a:spcPts val="300"/>
              </a:spcBef>
              <a:buNone/>
            </a:pPr>
            <a:r>
              <a:rPr lang="en-US" sz="2800" u="sng" dirty="0">
                <a:solidFill>
                  <a:schemeClr val="accent2"/>
                </a:solidFill>
              </a:rPr>
              <a:t>https://msdn.microsoft.com/en-us/library/fp142185.aspx </a:t>
            </a:r>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
        <p:nvSpPr>
          <p:cNvPr id="5" name="Rectangle 4"/>
          <p:cNvSpPr/>
          <p:nvPr/>
        </p:nvSpPr>
        <p:spPr bwMode="auto">
          <a:xfrm>
            <a:off x="5594690" y="6515100"/>
            <a:ext cx="1247095" cy="31109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nvGrpSpPr>
          <p:cNvPr id="24" name="Group 23"/>
          <p:cNvGrpSpPr/>
          <p:nvPr/>
        </p:nvGrpSpPr>
        <p:grpSpPr>
          <a:xfrm>
            <a:off x="4765545" y="6497344"/>
            <a:ext cx="2905385" cy="324300"/>
            <a:chOff x="4192356" y="6515100"/>
            <a:chExt cx="2905385" cy="324300"/>
          </a:xfrm>
        </p:grpSpPr>
        <p:sp>
          <p:nvSpPr>
            <p:cNvPr id="25" name="TextBox 24"/>
            <p:cNvSpPr txBox="1"/>
            <p:nvPr userDrawn="1"/>
          </p:nvSpPr>
          <p:spPr>
            <a:xfrm>
              <a:off x="5575978" y="6516235"/>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26" name="TextBox 25"/>
            <p:cNvSpPr txBox="1"/>
            <p:nvPr userDrawn="1"/>
          </p:nvSpPr>
          <p:spPr>
            <a:xfrm>
              <a:off x="4192356" y="6515100"/>
              <a:ext cx="1552220"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Microsoft Confidential</a:t>
              </a:r>
            </a:p>
          </p:txBody>
        </p:sp>
      </p:grpSp>
      <p:sp>
        <p:nvSpPr>
          <p:cNvPr id="6" name="Rectangle 5"/>
          <p:cNvSpPr/>
          <p:nvPr/>
        </p:nvSpPr>
        <p:spPr bwMode="auto">
          <a:xfrm>
            <a:off x="274639" y="6393257"/>
            <a:ext cx="1347973" cy="371251"/>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Freeform 1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8">
            <a:hlinkClick r:id="rId2"/>
          </p:cNvPr>
          <p:cNvSpPr/>
          <p:nvPr/>
        </p:nvSpPr>
        <p:spPr bwMode="auto">
          <a:xfrm>
            <a:off x="276148" y="5286375"/>
            <a:ext cx="5630862" cy="1106882"/>
          </a:xfrm>
          <a:prstGeom prst="rect">
            <a:avLst/>
          </a:prstGeom>
          <a:solidFill>
            <a:schemeClr val="bg1">
              <a:alpha val="1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a:hlinkClick r:id="rId3"/>
          </p:cNvPr>
          <p:cNvSpPr/>
          <p:nvPr/>
        </p:nvSpPr>
        <p:spPr bwMode="auto">
          <a:xfrm>
            <a:off x="316183" y="3657599"/>
            <a:ext cx="5348627" cy="1175931"/>
          </a:xfrm>
          <a:prstGeom prst="rect">
            <a:avLst/>
          </a:prstGeom>
          <a:solidFill>
            <a:schemeClr val="bg1">
              <a:alpha val="1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a:hlinkClick r:id="rId4"/>
          </p:cNvPr>
          <p:cNvSpPr/>
          <p:nvPr/>
        </p:nvSpPr>
        <p:spPr bwMode="auto">
          <a:xfrm>
            <a:off x="316182" y="2113047"/>
            <a:ext cx="5348627" cy="1136565"/>
          </a:xfrm>
          <a:prstGeom prst="rect">
            <a:avLst/>
          </a:prstGeom>
          <a:solidFill>
            <a:schemeClr val="bg1">
              <a:alpha val="1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8051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Related code samples</a:t>
            </a:r>
            <a:endParaRPr lang="en-US" dirty="0"/>
          </a:p>
        </p:txBody>
      </p:sp>
      <p:sp>
        <p:nvSpPr>
          <p:cNvPr id="3" name="Text Placeholder 2"/>
          <p:cNvSpPr>
            <a:spLocks noGrp="1"/>
          </p:cNvSpPr>
          <p:nvPr>
            <p:ph type="body" sz="quarter" idx="4294967295"/>
          </p:nvPr>
        </p:nvSpPr>
        <p:spPr>
          <a:xfrm>
            <a:off x="246064" y="1212850"/>
            <a:ext cx="6154736" cy="2106731"/>
          </a:xfrm>
        </p:spPr>
        <p:txBody>
          <a:bodyPr/>
          <a:lstStyle/>
          <a:p>
            <a:pPr marL="0" indent="0">
              <a:buNone/>
            </a:pPr>
            <a:r>
              <a:rPr lang="en-US" sz="3600" dirty="0"/>
              <a:t>Office Add-in Samples</a:t>
            </a:r>
          </a:p>
          <a:p>
            <a:pPr marL="0" indent="0">
              <a:spcBef>
                <a:spcPts val="300"/>
              </a:spcBef>
              <a:buNone/>
            </a:pPr>
            <a:r>
              <a:rPr lang="en-US" sz="2800" u="sng" dirty="0">
                <a:solidFill>
                  <a:schemeClr val="accent2"/>
                </a:solidFill>
              </a:rPr>
              <a:t>http://dev.office.com/codesamples#?filters=office%20add-ins</a:t>
            </a:r>
          </a:p>
          <a:p>
            <a:pPr marL="0" indent="0">
              <a:buNone/>
            </a:pPr>
            <a:endParaRPr lang="en-US" sz="3600" dirty="0"/>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
        <p:nvSpPr>
          <p:cNvPr id="14" name="Rectangle 13"/>
          <p:cNvSpPr/>
          <p:nvPr/>
        </p:nvSpPr>
        <p:spPr bwMode="auto">
          <a:xfrm>
            <a:off x="5594690" y="6515100"/>
            <a:ext cx="1247095" cy="31109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nvGrpSpPr>
          <p:cNvPr id="20" name="Group 19"/>
          <p:cNvGrpSpPr/>
          <p:nvPr/>
        </p:nvGrpSpPr>
        <p:grpSpPr>
          <a:xfrm>
            <a:off x="4765545" y="6497344"/>
            <a:ext cx="2905385" cy="324300"/>
            <a:chOff x="4192356" y="6515100"/>
            <a:chExt cx="2905385" cy="324300"/>
          </a:xfrm>
        </p:grpSpPr>
        <p:sp>
          <p:nvSpPr>
            <p:cNvPr id="21" name="TextBox 20"/>
            <p:cNvSpPr txBox="1"/>
            <p:nvPr userDrawn="1"/>
          </p:nvSpPr>
          <p:spPr>
            <a:xfrm>
              <a:off x="5575978" y="6516235"/>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22" name="TextBox 21"/>
            <p:cNvSpPr txBox="1"/>
            <p:nvPr userDrawn="1"/>
          </p:nvSpPr>
          <p:spPr>
            <a:xfrm>
              <a:off x="4192356" y="6515100"/>
              <a:ext cx="1552220"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Microsoft Confidential</a:t>
              </a:r>
            </a:p>
          </p:txBody>
        </p:sp>
      </p:grpSp>
      <p:sp>
        <p:nvSpPr>
          <p:cNvPr id="23" name="Rectangle 22"/>
          <p:cNvSpPr/>
          <p:nvPr/>
        </p:nvSpPr>
        <p:spPr bwMode="auto">
          <a:xfrm>
            <a:off x="274639" y="6393257"/>
            <a:ext cx="1347973" cy="371251"/>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Freeform 23"/>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 name="Rectangle 5">
            <a:hlinkClick r:id="rId2"/>
          </p:cNvPr>
          <p:cNvSpPr/>
          <p:nvPr/>
        </p:nvSpPr>
        <p:spPr bwMode="auto">
          <a:xfrm>
            <a:off x="274639" y="1781175"/>
            <a:ext cx="6126161" cy="1000125"/>
          </a:xfrm>
          <a:prstGeom prst="rect">
            <a:avLst/>
          </a:prstGeom>
          <a:solidFill>
            <a:schemeClr val="bg1">
              <a:alpha val="1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6556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3892">
                      <a:schemeClr val="tx1"/>
                    </a:gs>
                    <a:gs pos="13174">
                      <a:schemeClr val="tx1"/>
                    </a:gs>
                  </a:gsLst>
                  <a:lin ang="5400000" scaled="0"/>
                </a:gradFill>
              </a:rPr>
              <a:t>Summary</a:t>
            </a:r>
            <a:endParaRPr lang="en-US" dirty="0">
              <a:gradFill>
                <a:gsLst>
                  <a:gs pos="3892">
                    <a:schemeClr val="tx1"/>
                  </a:gs>
                  <a:gs pos="13174">
                    <a:schemeClr val="tx1"/>
                  </a:gs>
                </a:gsLst>
                <a:lin ang="5400000" scaled="0"/>
              </a:gradFill>
            </a:endParaRPr>
          </a:p>
        </p:txBody>
      </p:sp>
      <p:sp>
        <p:nvSpPr>
          <p:cNvPr id="6" name="Text Placeholder 5"/>
          <p:cNvSpPr>
            <a:spLocks noGrp="1"/>
          </p:cNvSpPr>
          <p:nvPr>
            <p:ph type="body" sz="quarter" idx="4294967295"/>
          </p:nvPr>
        </p:nvSpPr>
        <p:spPr>
          <a:xfrm>
            <a:off x="246063" y="1212850"/>
            <a:ext cx="7785100" cy="3336925"/>
          </a:xfrm>
        </p:spPr>
        <p:txBody>
          <a:bodyPr/>
          <a:lstStyle/>
          <a:p>
            <a:pPr marL="0" indent="0">
              <a:buNone/>
            </a:pPr>
            <a:r>
              <a:rPr lang="en-US" sz="3200" dirty="0"/>
              <a:t>Introduction to </a:t>
            </a:r>
            <a:r>
              <a:rPr lang="en-US" sz="3200" dirty="0" smtClean="0"/>
              <a:t>Word Add-ins</a:t>
            </a:r>
            <a:endParaRPr lang="en-US" sz="3200" dirty="0"/>
          </a:p>
          <a:p>
            <a:pPr marL="0" indent="0">
              <a:buNone/>
            </a:pPr>
            <a:r>
              <a:rPr lang="en-US" sz="3200" dirty="0"/>
              <a:t>Developing </a:t>
            </a:r>
            <a:r>
              <a:rPr lang="en-US" sz="3200" dirty="0" smtClean="0"/>
              <a:t>Word Add-ins</a:t>
            </a:r>
            <a:endParaRPr lang="en-US" sz="3200" dirty="0"/>
          </a:p>
          <a:p>
            <a:pPr marL="0" indent="0">
              <a:buNone/>
            </a:pPr>
            <a:r>
              <a:rPr lang="en-US" sz="3200" dirty="0"/>
              <a:t>Reading and </a:t>
            </a:r>
            <a:r>
              <a:rPr lang="en-US" sz="3200" dirty="0" smtClean="0"/>
              <a:t>writing </a:t>
            </a:r>
            <a:r>
              <a:rPr lang="en-US" sz="3200" dirty="0"/>
              <a:t>with </a:t>
            </a:r>
            <a:r>
              <a:rPr lang="en-US" sz="3200" dirty="0" smtClean="0"/>
              <a:t>documents</a:t>
            </a:r>
            <a:endParaRPr lang="en-US" sz="3200" dirty="0"/>
          </a:p>
          <a:p>
            <a:pPr marL="0" indent="0">
              <a:buNone/>
            </a:pPr>
            <a:r>
              <a:rPr lang="en-US" sz="3200" dirty="0"/>
              <a:t>Document Bindings</a:t>
            </a:r>
          </a:p>
          <a:p>
            <a:pPr marL="0" indent="0">
              <a:buNone/>
            </a:pPr>
            <a:r>
              <a:rPr lang="en-US" sz="3200" dirty="0"/>
              <a:t>Packaging and </a:t>
            </a:r>
            <a:r>
              <a:rPr lang="en-US" sz="3200" dirty="0" smtClean="0"/>
              <a:t>deployment</a:t>
            </a:r>
            <a:endParaRPr lang="en-US" sz="3200" dirty="0"/>
          </a:p>
          <a:p>
            <a:pPr marL="0" indent="0">
              <a:buNone/>
            </a:pPr>
            <a:r>
              <a:rPr lang="en-US" sz="3200" dirty="0"/>
              <a:t>Changes with Word 2016</a:t>
            </a:r>
          </a:p>
        </p:txBody>
      </p:sp>
      <p:grpSp>
        <p:nvGrpSpPr>
          <p:cNvPr id="4" name="Group 3"/>
          <p:cNvGrpSpPr/>
          <p:nvPr/>
        </p:nvGrpSpPr>
        <p:grpSpPr>
          <a:xfrm>
            <a:off x="6680465" y="2409371"/>
            <a:ext cx="5483737" cy="3995201"/>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0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Rounded Rectangle 419"/>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4" name="Straight Connector 453"/>
                <p:cNvCxnSpPr>
                  <a:stCxn id="45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154933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ontent Placeholder 6"/>
          <p:cNvSpPr txBox="1">
            <a:spLocks/>
          </p:cNvSpPr>
          <p:nvPr/>
        </p:nvSpPr>
        <p:spPr>
          <a:xfrm>
            <a:off x="2501" y="4883288"/>
            <a:ext cx="12433974" cy="822960"/>
          </a:xfrm>
          <a:prstGeom prst="rect">
            <a:avLst/>
          </a:prstGeom>
          <a:solidFill>
            <a:schemeClr val="tx2"/>
          </a:solid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136" dirty="0" smtClean="0">
                <a:hlinkClick r:id="rId3"/>
              </a:rPr>
              <a:t>http://dev.office.com/devprogram</a:t>
            </a:r>
            <a:r>
              <a:rPr lang="en-US" sz="3136" dirty="0" smtClean="0"/>
              <a:t> </a:t>
            </a:r>
            <a:endParaRPr lang="en-US" sz="3136" dirty="0"/>
          </a:p>
        </p:txBody>
      </p:sp>
      <p:sp>
        <p:nvSpPr>
          <p:cNvPr id="4" name="Rectangle 3"/>
          <p:cNvSpPr/>
          <p:nvPr/>
        </p:nvSpPr>
        <p:spPr bwMode="auto">
          <a:xfrm>
            <a:off x="5549453" y="6515100"/>
            <a:ext cx="1382837" cy="385963"/>
          </a:xfrm>
          <a:prstGeom prst="rect">
            <a:avLst/>
          </a:prstGeom>
          <a:solidFill>
            <a:srgbClr val="E9E9E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grpSp>
      <p:sp>
        <p:nvSpPr>
          <p:cNvPr id="3" name="Rectangle 2"/>
          <p:cNvSpPr/>
          <p:nvPr/>
        </p:nvSpPr>
        <p:spPr bwMode="auto">
          <a:xfrm>
            <a:off x="0" y="0"/>
            <a:ext cx="12436475" cy="3006924"/>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smtClean="0"/>
              <a:t>Developer Program launch</a:t>
            </a:r>
            <a:endParaRPr lang="en-US" dirty="0"/>
          </a:p>
        </p:txBody>
      </p:sp>
      <p:grpSp>
        <p:nvGrpSpPr>
          <p:cNvPr id="294" name="Group 293"/>
          <p:cNvGrpSpPr/>
          <p:nvPr/>
        </p:nvGrpSpPr>
        <p:grpSpPr>
          <a:xfrm>
            <a:off x="581707" y="2329165"/>
            <a:ext cx="2289395" cy="1840777"/>
            <a:chOff x="457200" y="2260433"/>
            <a:chExt cx="2290317" cy="1841517"/>
          </a:xfrm>
        </p:grpSpPr>
        <p:sp>
          <p:nvSpPr>
            <p:cNvPr id="67" name="Rectangle 66"/>
            <p:cNvSpPr/>
            <p:nvPr/>
          </p:nvSpPr>
          <p:spPr>
            <a:xfrm>
              <a:off x="457200" y="3466393"/>
              <a:ext cx="2290317" cy="635557"/>
            </a:xfrm>
            <a:prstGeom prst="rect">
              <a:avLst/>
            </a:prstGeom>
          </p:spPr>
          <p:txBody>
            <a:bodyPr wrap="square">
              <a:spAutoFit/>
            </a:bodyPr>
            <a:lstStyle/>
            <a:p>
              <a:pPr algn="ctr" defTabSz="914005">
                <a:lnSpc>
                  <a:spcPct val="90000"/>
                </a:lnSpc>
                <a:spcBef>
                  <a:spcPts val="600"/>
                </a:spcBef>
              </a:pPr>
              <a:r>
                <a:rPr lang="en-US" sz="1960" dirty="0" smtClean="0">
                  <a:gradFill>
                    <a:gsLst>
                      <a:gs pos="28319">
                        <a:srgbClr val="000000"/>
                      </a:gs>
                      <a:gs pos="52212">
                        <a:srgbClr val="000000"/>
                      </a:gs>
                    </a:gsLst>
                    <a:lin ang="5400000" scaled="0"/>
                  </a:gradFill>
                </a:rPr>
                <a:t>Email </a:t>
              </a:r>
              <a:r>
                <a:rPr lang="en-US" sz="1960" dirty="0">
                  <a:gradFill>
                    <a:gsLst>
                      <a:gs pos="28319">
                        <a:srgbClr val="000000"/>
                      </a:gs>
                      <a:gs pos="52212">
                        <a:srgbClr val="000000"/>
                      </a:gs>
                    </a:gsLst>
                    <a:lin ang="5400000" scaled="0"/>
                  </a:gradFill>
                </a:rPr>
                <a:t/>
              </a:r>
              <a:br>
                <a:rPr lang="en-US" sz="1960" dirty="0">
                  <a:gradFill>
                    <a:gsLst>
                      <a:gs pos="28319">
                        <a:srgbClr val="000000"/>
                      </a:gs>
                      <a:gs pos="52212">
                        <a:srgbClr val="000000"/>
                      </a:gs>
                    </a:gsLst>
                    <a:lin ang="5400000" scaled="0"/>
                  </a:gradFill>
                </a:rPr>
              </a:br>
              <a:r>
                <a:rPr lang="en-US" sz="1960" dirty="0" smtClean="0">
                  <a:gradFill>
                    <a:gsLst>
                      <a:gs pos="28319">
                        <a:srgbClr val="000000"/>
                      </a:gs>
                      <a:gs pos="52212">
                        <a:srgbClr val="000000"/>
                      </a:gs>
                    </a:gsLst>
                    <a:lin ang="5400000" scaled="0"/>
                  </a:gradFill>
                </a:rPr>
                <a:t>newsletters</a:t>
              </a:r>
              <a:endParaRPr lang="en-US" sz="1960" dirty="0">
                <a:gradFill>
                  <a:gsLst>
                    <a:gs pos="28319">
                      <a:srgbClr val="000000"/>
                    </a:gs>
                    <a:gs pos="52212">
                      <a:srgbClr val="000000"/>
                    </a:gs>
                  </a:gsLst>
                  <a:lin ang="5400000" scaled="0"/>
                </a:gradFill>
              </a:endParaRP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089878"/>
            <a:chOff x="3320378" y="2282825"/>
            <a:chExt cx="1610489" cy="2090720"/>
          </a:xfrm>
        </p:grpSpPr>
        <p:sp>
          <p:nvSpPr>
            <p:cNvPr id="1041" name="Rectangle 1040"/>
            <p:cNvSpPr/>
            <p:nvPr/>
          </p:nvSpPr>
          <p:spPr>
            <a:xfrm>
              <a:off x="3320378" y="3466393"/>
              <a:ext cx="1610489" cy="907152"/>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grpSp>
        <p:nvGrpSpPr>
          <p:cNvPr id="302" name="Group 301"/>
          <p:cNvGrpSpPr/>
          <p:nvPr/>
        </p:nvGrpSpPr>
        <p:grpSpPr>
          <a:xfrm>
            <a:off x="5549453" y="2282278"/>
            <a:ext cx="1609841" cy="1887665"/>
            <a:chOff x="5503728" y="2213527"/>
            <a:chExt cx="1610489" cy="1888424"/>
          </a:xfrm>
        </p:grpSpPr>
        <p:sp>
          <p:nvSpPr>
            <p:cNvPr id="134" name="Rectangle 133"/>
            <p:cNvSpPr/>
            <p:nvPr/>
          </p:nvSpPr>
          <p:spPr>
            <a:xfrm>
              <a:off x="5503728" y="3466393"/>
              <a:ext cx="1610489" cy="635558"/>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887817"/>
            <a:chOff x="7453007" y="2213374"/>
            <a:chExt cx="1745006" cy="1888576"/>
          </a:xfrm>
        </p:grpSpPr>
        <p:sp>
          <p:nvSpPr>
            <p:cNvPr id="142" name="Rectangle 141"/>
            <p:cNvSpPr/>
            <p:nvPr/>
          </p:nvSpPr>
          <p:spPr>
            <a:xfrm>
              <a:off x="7520266" y="3466393"/>
              <a:ext cx="1610489" cy="635557"/>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853340" y="2284903"/>
            <a:ext cx="1609841" cy="1613555"/>
            <a:chOff x="9732563" y="2216150"/>
            <a:chExt cx="1610489" cy="1614203"/>
          </a:xfrm>
        </p:grpSpPr>
        <p:sp>
          <p:nvSpPr>
            <p:cNvPr id="177" name="Rectangle 176"/>
            <p:cNvSpPr/>
            <p:nvPr/>
          </p:nvSpPr>
          <p:spPr>
            <a:xfrm>
              <a:off x="9732563" y="3466389"/>
              <a:ext cx="1610489" cy="363964"/>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spTree>
    <p:extLst>
      <p:ext uri="{BB962C8B-B14F-4D97-AF65-F5344CB8AC3E}">
        <p14:creationId xmlns:p14="http://schemas.microsoft.com/office/powerpoint/2010/main" val="90104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4.14858E-6 -0.08375 L -4.14858E-6 -3.73581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4.3809E-6 -0.08375 L -4.3809E-6 -4.35315E-6 " pathEditMode="relative" rAng="0" ptsTypes="AA">
                                      <p:cBhvr>
                                        <p:cTn id="25" dur="1000" fill="hold"/>
                                        <p:tgtEl>
                                          <p:spTgt spid="297"/>
                                        </p:tgtEl>
                                        <p:attrNameLst>
                                          <p:attrName>ppt_x</p:attrName>
                                          <p:attrName>ppt_y</p:attrName>
                                        </p:attrNameLst>
                                      </p:cBhvr>
                                      <p:rCtr x="0" y="4176"/>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7.12665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4.79449E-6 -0.08375 L -4.79449E-6 7.12665E-7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3.44396E-6 -0.08375 L -3.44396E-6 2.58738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13">
                                            <p:bg/>
                                          </p:spTgt>
                                        </p:tgtEl>
                                        <p:attrNameLst>
                                          <p:attrName>style.visibility</p:attrName>
                                        </p:attrNameLst>
                                      </p:cBhvr>
                                      <p:to>
                                        <p:strVal val="visible"/>
                                      </p:to>
                                    </p:set>
                                    <p:animEffect transition="in" filter="fade">
                                      <p:cBhvr>
                                        <p:cTn id="47" dur="1000"/>
                                        <p:tgtEl>
                                          <p:spTgt spid="113">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3">
                                            <p:txEl>
                                              <p:pRg st="0" end="0"/>
                                            </p:txEl>
                                          </p:spTgt>
                                        </p:tgtEl>
                                        <p:attrNameLst>
                                          <p:attrName>style.visibility</p:attrName>
                                        </p:attrNameLst>
                                      </p:cBhvr>
                                      <p:to>
                                        <p:strVal val="visible"/>
                                      </p:to>
                                    </p:set>
                                    <p:animEffect transition="in" filter="fade">
                                      <p:cBhvr>
                                        <p:cTn id="50" dur="1000"/>
                                        <p:tgtEl>
                                          <p:spTgt spid="113">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113">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113">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animBg="1"/>
      <p:bldP spid="11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103438" y="2076884"/>
            <a:ext cx="6507162" cy="1292662"/>
          </a:xfrm>
        </p:spPr>
        <p:txBody>
          <a:bodyPr/>
          <a:lstStyle/>
          <a:p>
            <a:r>
              <a:rPr lang="en-US" dirty="0"/>
              <a:t>Introduction to Word </a:t>
            </a:r>
            <a:r>
              <a:rPr lang="en-US" dirty="0" smtClean="0"/>
              <a:t>Add-ins</a:t>
            </a:r>
            <a:endParaRPr lang="en-US" dirty="0"/>
          </a:p>
        </p:txBody>
      </p:sp>
      <p:sp>
        <p:nvSpPr>
          <p:cNvPr id="9" name="Text Placeholder 8"/>
          <p:cNvSpPr>
            <a:spLocks noGrp="1"/>
          </p:cNvSpPr>
          <p:nvPr>
            <p:ph type="body" sz="quarter" idx="12"/>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239732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Rectangle 560"/>
          <p:cNvSpPr/>
          <p:nvPr/>
        </p:nvSpPr>
        <p:spPr bwMode="auto">
          <a:xfrm>
            <a:off x="-19408" y="-4542"/>
            <a:ext cx="12476923" cy="12200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327501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24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241533"/>
            <a:ext cx="5514975" cy="1292662"/>
          </a:xfrm>
        </p:spPr>
        <p:txBody>
          <a:bodyPr/>
          <a:lstStyle/>
          <a:p>
            <a:pPr marL="0" indent="0">
              <a:buNone/>
            </a:pPr>
            <a:r>
              <a:rPr lang="en-US" dirty="0"/>
              <a:t>What is an </a:t>
            </a:r>
            <a:br>
              <a:rPr lang="en-US" dirty="0"/>
            </a:br>
            <a:r>
              <a:rPr lang="en-US" dirty="0"/>
              <a:t>Office </a:t>
            </a:r>
            <a:r>
              <a:rPr lang="en-US" dirty="0" smtClean="0"/>
              <a:t>Add-in</a:t>
            </a:r>
            <a:r>
              <a:rPr lang="en-US" dirty="0"/>
              <a:t>?</a:t>
            </a:r>
          </a:p>
        </p:txBody>
      </p:sp>
      <p:sp>
        <p:nvSpPr>
          <p:cNvPr id="11" name="Content Placeholder 4"/>
          <p:cNvSpPr txBox="1">
            <a:spLocks/>
          </p:cNvSpPr>
          <p:nvPr/>
        </p:nvSpPr>
        <p:spPr>
          <a:xfrm>
            <a:off x="6675439" y="822323"/>
            <a:ext cx="5303836" cy="6115049"/>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800" dirty="0"/>
              <a:t>Web application loaded inside an Office </a:t>
            </a:r>
            <a:r>
              <a:rPr lang="en-US" sz="2800" dirty="0" smtClean="0"/>
              <a:t>application</a:t>
            </a:r>
            <a:endParaRPr lang="en-US" sz="2800" dirty="0"/>
          </a:p>
          <a:p>
            <a:pPr marL="228600" indent="-228600">
              <a:spcBef>
                <a:spcPts val="600"/>
              </a:spcBef>
            </a:pPr>
            <a:r>
              <a:rPr lang="en-US" sz="1600" dirty="0">
                <a:latin typeface="+mn-lt"/>
              </a:rPr>
              <a:t>Embedded inline or as task pane within documents, </a:t>
            </a:r>
            <a:r>
              <a:rPr lang="en-US" sz="1600" dirty="0" smtClean="0">
                <a:latin typeface="+mn-lt"/>
              </a:rPr>
              <a:t/>
            </a:r>
            <a:br>
              <a:rPr lang="en-US" sz="1600" dirty="0" smtClean="0">
                <a:latin typeface="+mn-lt"/>
              </a:rPr>
            </a:br>
            <a:r>
              <a:rPr lang="en-US" sz="1600" dirty="0" smtClean="0">
                <a:latin typeface="+mn-lt"/>
              </a:rPr>
              <a:t>mails </a:t>
            </a:r>
            <a:r>
              <a:rPr lang="en-US" sz="1600" dirty="0">
                <a:latin typeface="+mn-lt"/>
              </a:rPr>
              <a:t>or </a:t>
            </a:r>
            <a:r>
              <a:rPr lang="en-US" sz="1600" dirty="0" smtClean="0">
                <a:latin typeface="+mn-lt"/>
              </a:rPr>
              <a:t>appointments</a:t>
            </a:r>
            <a:endParaRPr lang="en-US" sz="1600" dirty="0">
              <a:latin typeface="+mn-lt"/>
            </a:endParaRPr>
          </a:p>
          <a:p>
            <a:pPr marL="228600" indent="-228600">
              <a:spcBef>
                <a:spcPts val="600"/>
              </a:spcBef>
            </a:pPr>
            <a:r>
              <a:rPr lang="en-US" sz="1600" dirty="0">
                <a:latin typeface="+mn-lt"/>
              </a:rPr>
              <a:t>Works in Office </a:t>
            </a:r>
            <a:r>
              <a:rPr lang="en-US" sz="1600" dirty="0" smtClean="0">
                <a:latin typeface="+mn-lt"/>
              </a:rPr>
              <a:t>applications </a:t>
            </a:r>
            <a:r>
              <a:rPr lang="en-US" sz="1600" dirty="0">
                <a:latin typeface="+mn-lt"/>
              </a:rPr>
              <a:t>such as </a:t>
            </a:r>
            <a:r>
              <a:rPr lang="en-US" sz="1600" dirty="0" smtClean="0">
                <a:latin typeface="+mn-lt"/>
              </a:rPr>
              <a:t>Microsoft Outlook</a:t>
            </a:r>
            <a:endParaRPr lang="en-US" sz="1600" dirty="0">
              <a:latin typeface="+mn-lt"/>
            </a:endParaRPr>
          </a:p>
          <a:p>
            <a:pPr marL="228600" indent="-228600">
              <a:spcBef>
                <a:spcPts val="600"/>
              </a:spcBef>
            </a:pPr>
            <a:r>
              <a:rPr lang="en-US" sz="1600" dirty="0">
                <a:latin typeface="+mn-lt"/>
              </a:rPr>
              <a:t>Works in Office Web </a:t>
            </a:r>
            <a:r>
              <a:rPr lang="en-US" sz="1600" dirty="0" smtClean="0">
                <a:latin typeface="+mn-lt"/>
              </a:rPr>
              <a:t>applications </a:t>
            </a:r>
            <a:r>
              <a:rPr lang="en-US" sz="1600" dirty="0">
                <a:latin typeface="+mn-lt"/>
              </a:rPr>
              <a:t>such as OWA</a:t>
            </a:r>
          </a:p>
          <a:p>
            <a:pPr marL="228600" indent="-228600">
              <a:spcBef>
                <a:spcPts val="600"/>
              </a:spcBef>
            </a:pPr>
            <a:r>
              <a:rPr lang="en-US" sz="1600" dirty="0">
                <a:latin typeface="+mn-lt"/>
              </a:rPr>
              <a:t>Works in mobile Office </a:t>
            </a:r>
            <a:r>
              <a:rPr lang="en-US" sz="1600" dirty="0" smtClean="0">
                <a:latin typeface="+mn-lt"/>
              </a:rPr>
              <a:t>clients</a:t>
            </a:r>
          </a:p>
          <a:p>
            <a:pPr marL="0" indent="0">
              <a:spcBef>
                <a:spcPts val="1800"/>
              </a:spcBef>
              <a:buNone/>
            </a:pPr>
            <a:r>
              <a:rPr lang="en-US" sz="2800" dirty="0"/>
              <a:t>Office application extensions using Web technologies</a:t>
            </a:r>
          </a:p>
          <a:p>
            <a:pPr marL="228600" indent="-228600">
              <a:spcBef>
                <a:spcPts val="600"/>
              </a:spcBef>
            </a:pPr>
            <a:r>
              <a:rPr lang="en-US" sz="1600" dirty="0">
                <a:latin typeface="+mn-lt"/>
              </a:rPr>
              <a:t>HTML 5 and CSS used to construct user interface</a:t>
            </a:r>
          </a:p>
          <a:p>
            <a:pPr marL="228600" indent="-228600">
              <a:spcBef>
                <a:spcPts val="600"/>
              </a:spcBef>
            </a:pPr>
            <a:r>
              <a:rPr lang="en-US" sz="1600" dirty="0">
                <a:latin typeface="+mn-lt"/>
              </a:rPr>
              <a:t>JavaScript and jQuery used to add executable logic and </a:t>
            </a:r>
            <a:r>
              <a:rPr lang="en-US" sz="1600" dirty="0" smtClean="0">
                <a:latin typeface="+mn-lt"/>
              </a:rPr>
              <a:t>event </a:t>
            </a:r>
            <a:r>
              <a:rPr lang="en-US" sz="1600" dirty="0">
                <a:latin typeface="+mn-lt"/>
              </a:rPr>
              <a:t>handlers</a:t>
            </a:r>
          </a:p>
          <a:p>
            <a:pPr marL="228600" indent="-228600">
              <a:spcBef>
                <a:spcPts val="600"/>
              </a:spcBef>
            </a:pPr>
            <a:r>
              <a:rPr lang="en-US" sz="1600" dirty="0">
                <a:latin typeface="+mn-lt"/>
              </a:rPr>
              <a:t>Add-in can provided code to read/write content to/from Office documents</a:t>
            </a:r>
          </a:p>
          <a:p>
            <a:pPr marL="228600" indent="-228600">
              <a:spcBef>
                <a:spcPts val="600"/>
              </a:spcBef>
            </a:pPr>
            <a:r>
              <a:rPr lang="en-US" sz="1600" dirty="0">
                <a:latin typeface="+mn-lt"/>
              </a:rPr>
              <a:t>Add-in can call Web services hosted over Internet or running within local network</a:t>
            </a:r>
          </a:p>
          <a:p>
            <a:pPr marL="0" indent="0">
              <a:spcBef>
                <a:spcPts val="1200"/>
              </a:spcBef>
              <a:buNone/>
            </a:pPr>
            <a:endParaRPr lang="en-US" sz="1600" dirty="0">
              <a:latin typeface="+mn-lt"/>
            </a:endParaRP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p:cNvSpPr>
            <a:spLocks noGrp="1"/>
          </p:cNvSpPr>
          <p:nvPr>
            <p:ph type="ftr" sz="quarter" idx="12"/>
          </p:nvPr>
        </p:nvSpPr>
        <p:spPr/>
        <p:txBody>
          <a:bodyPr/>
          <a:lstStyle/>
          <a:p>
            <a:pPr>
              <a:defRPr/>
            </a:pPr>
            <a:r>
              <a:rPr lang="en-US" sz="1400" dirty="0" smtClean="0">
                <a:gradFill>
                  <a:gsLst>
                    <a:gs pos="96653">
                      <a:schemeClr val="accent2"/>
                    </a:gs>
                    <a:gs pos="92515">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t>
            </a:r>
            <a:r>
              <a:rPr lang="en-US" sz="1400" dirty="0" smtClean="0">
                <a:gradFill>
                  <a:gsLst>
                    <a:gs pos="8367">
                      <a:srgbClr val="000000"/>
                    </a:gs>
                    <a:gs pos="31000">
                      <a:srgbClr val="000000"/>
                    </a:gs>
                  </a:gsLst>
                  <a:lin ang="5400000" scaled="0"/>
                </a:gradFill>
              </a:rPr>
              <a:t>add-ins</a:t>
            </a:r>
          </a:p>
          <a:p>
            <a:endParaRPr lang="en-US" dirty="0">
              <a:solidFill>
                <a:srgbClr val="FFFFFF">
                  <a:tint val="75000"/>
                </a:srgbClr>
              </a:solidFill>
            </a:endParaRPr>
          </a:p>
        </p:txBody>
      </p:sp>
    </p:spTree>
    <p:extLst>
      <p:ext uri="{BB962C8B-B14F-4D97-AF65-F5344CB8AC3E}">
        <p14:creationId xmlns:p14="http://schemas.microsoft.com/office/powerpoint/2010/main" val="148587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decel="100000"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decel="100000"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decel="100000"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Office </a:t>
            </a:r>
            <a:r>
              <a:rPr lang="en-US" dirty="0" smtClean="0"/>
              <a:t>Add-ins—shapes</a:t>
            </a:r>
            <a:endParaRPr lang="en-US" dirty="0"/>
          </a:p>
        </p:txBody>
      </p:sp>
      <p:sp>
        <p:nvSpPr>
          <p:cNvPr id="3" name="Text Placeholder 3"/>
          <p:cNvSpPr txBox="1">
            <a:spLocks/>
          </p:cNvSpPr>
          <p:nvPr/>
        </p:nvSpPr>
        <p:spPr>
          <a:xfrm>
            <a:off x="274638" y="1212850"/>
            <a:ext cx="11612562"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Office </a:t>
            </a:r>
            <a:r>
              <a:rPr lang="en-US" sz="3200" dirty="0" smtClean="0"/>
              <a:t>Add-ins </a:t>
            </a:r>
            <a:r>
              <a:rPr lang="en-US" sz="3200" dirty="0"/>
              <a:t>come in different </a:t>
            </a:r>
            <a:r>
              <a:rPr lang="en-US" sz="3200" dirty="0" smtClean="0"/>
              <a:t>shapes</a:t>
            </a:r>
            <a:endParaRPr lang="en-US" sz="3200" dirty="0"/>
          </a:p>
        </p:txBody>
      </p:sp>
      <p:grpSp>
        <p:nvGrpSpPr>
          <p:cNvPr id="88" name="Group 87"/>
          <p:cNvGrpSpPr/>
          <p:nvPr/>
        </p:nvGrpSpPr>
        <p:grpSpPr>
          <a:xfrm>
            <a:off x="436564" y="3040063"/>
            <a:ext cx="11542712" cy="1913091"/>
            <a:chOff x="436564" y="3071637"/>
            <a:chExt cx="11542712" cy="1913091"/>
          </a:xfrm>
        </p:grpSpPr>
        <p:sp>
          <p:nvSpPr>
            <p:cNvPr id="8" name="Rectangle 7"/>
            <p:cNvSpPr/>
            <p:nvPr/>
          </p:nvSpPr>
          <p:spPr>
            <a:xfrm>
              <a:off x="6276140" y="3071637"/>
              <a:ext cx="2785639" cy="191309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9" name="Rectangle 8"/>
            <p:cNvSpPr/>
            <p:nvPr/>
          </p:nvSpPr>
          <p:spPr>
            <a:xfrm>
              <a:off x="7125306" y="3388944"/>
              <a:ext cx="1697024" cy="128768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grpSp>
          <p:nvGrpSpPr>
            <p:cNvPr id="60" name="Group 59"/>
            <p:cNvGrpSpPr/>
            <p:nvPr/>
          </p:nvGrpSpPr>
          <p:grpSpPr>
            <a:xfrm>
              <a:off x="6469208" y="3384342"/>
              <a:ext cx="583422" cy="1287115"/>
              <a:chOff x="6473683" y="4277273"/>
              <a:chExt cx="602278" cy="1328715"/>
            </a:xfrm>
          </p:grpSpPr>
          <p:sp>
            <p:nvSpPr>
              <p:cNvPr id="10" name="Rectangle 9"/>
              <p:cNvSpPr/>
              <p:nvPr/>
            </p:nvSpPr>
            <p:spPr>
              <a:xfrm>
                <a:off x="6493972" y="4277273"/>
                <a:ext cx="581988" cy="132871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11" name="Straight Connector 10"/>
              <p:cNvCxnSpPr/>
              <p:nvPr/>
            </p:nvCxnSpPr>
            <p:spPr>
              <a:xfrm>
                <a:off x="6473685" y="4617149"/>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6473683" y="4949473"/>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6473685" y="5281797"/>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sp>
          <p:nvSpPr>
            <p:cNvPr id="14" name="Rectangle 13"/>
            <p:cNvSpPr/>
            <p:nvPr/>
          </p:nvSpPr>
          <p:spPr>
            <a:xfrm>
              <a:off x="7174071" y="3601030"/>
              <a:ext cx="1581783" cy="521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19" name="Rectangle 18"/>
            <p:cNvSpPr/>
            <p:nvPr/>
          </p:nvSpPr>
          <p:spPr>
            <a:xfrm>
              <a:off x="3356352" y="3071638"/>
              <a:ext cx="2785639" cy="1913090"/>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21" name="Rectangle 20"/>
            <p:cNvSpPr/>
            <p:nvPr/>
          </p:nvSpPr>
          <p:spPr>
            <a:xfrm>
              <a:off x="3894813" y="3301870"/>
              <a:ext cx="1751837" cy="145262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22" name="Straight Connector 21"/>
            <p:cNvCxnSpPr/>
            <p:nvPr/>
          </p:nvCxnSpPr>
          <p:spPr>
            <a:xfrm>
              <a:off x="4090608" y="3832040"/>
              <a:ext cx="131358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3" name="Straight Connector 22"/>
            <p:cNvCxnSpPr/>
            <p:nvPr/>
          </p:nvCxnSpPr>
          <p:spPr>
            <a:xfrm>
              <a:off x="4090608" y="4153960"/>
              <a:ext cx="131358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4" name="Straight Connector 23"/>
            <p:cNvCxnSpPr/>
            <p:nvPr/>
          </p:nvCxnSpPr>
          <p:spPr>
            <a:xfrm>
              <a:off x="4090608" y="4475879"/>
              <a:ext cx="131358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5" name="Straight Connector 24"/>
            <p:cNvCxnSpPr/>
            <p:nvPr/>
          </p:nvCxnSpPr>
          <p:spPr>
            <a:xfrm>
              <a:off x="4074678" y="3537688"/>
              <a:ext cx="132951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26" name="Rectangle 25"/>
            <p:cNvSpPr/>
            <p:nvPr/>
          </p:nvSpPr>
          <p:spPr>
            <a:xfrm>
              <a:off x="4433037" y="3689066"/>
              <a:ext cx="620993" cy="630987"/>
            </a:xfrm>
            <a:prstGeom prst="rect">
              <a:avLst/>
            </a:prstGeom>
            <a:solidFill>
              <a:schemeClr val="accent2"/>
            </a:solidFill>
            <a:ln w="25400" cap="sq">
              <a:solidFill>
                <a:srgbClr val="F2F2F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42" name="Rectangle 41"/>
            <p:cNvSpPr/>
            <p:nvPr/>
          </p:nvSpPr>
          <p:spPr>
            <a:xfrm>
              <a:off x="436564" y="3071637"/>
              <a:ext cx="2785639" cy="191309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44" name="Rectangle 43"/>
            <p:cNvSpPr/>
            <p:nvPr/>
          </p:nvSpPr>
          <p:spPr>
            <a:xfrm>
              <a:off x="953463" y="3301870"/>
              <a:ext cx="1751839" cy="145262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45" name="Rectangle 44"/>
            <p:cNvSpPr/>
            <p:nvPr/>
          </p:nvSpPr>
          <p:spPr>
            <a:xfrm>
              <a:off x="1991722" y="3392334"/>
              <a:ext cx="620993" cy="1265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cxnSp>
          <p:nvCxnSpPr>
            <p:cNvPr id="46" name="Straight Connector 45"/>
            <p:cNvCxnSpPr/>
            <p:nvPr/>
          </p:nvCxnSpPr>
          <p:spPr>
            <a:xfrm>
              <a:off x="1157622" y="4279935"/>
              <a:ext cx="583420"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47" name="Straight Connector 46"/>
            <p:cNvCxnSpPr/>
            <p:nvPr/>
          </p:nvCxnSpPr>
          <p:spPr>
            <a:xfrm>
              <a:off x="1154891" y="4540439"/>
              <a:ext cx="583420"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48" name="Rectangle 47"/>
            <p:cNvSpPr/>
            <p:nvPr/>
          </p:nvSpPr>
          <p:spPr>
            <a:xfrm>
              <a:off x="1154891" y="3399302"/>
              <a:ext cx="586150" cy="6420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193637" y="3071637"/>
              <a:ext cx="2785639" cy="191309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53" name="Rectangle 52"/>
            <p:cNvSpPr/>
            <p:nvPr/>
          </p:nvSpPr>
          <p:spPr>
            <a:xfrm>
              <a:off x="10059189" y="3384343"/>
              <a:ext cx="878999" cy="1287114"/>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4" name="Rectangle 53"/>
            <p:cNvSpPr/>
            <p:nvPr/>
          </p:nvSpPr>
          <p:spPr>
            <a:xfrm>
              <a:off x="10999657" y="3384343"/>
              <a:ext cx="620993" cy="1287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nvGrpSpPr>
            <p:cNvPr id="61" name="Group 60"/>
            <p:cNvGrpSpPr/>
            <p:nvPr/>
          </p:nvGrpSpPr>
          <p:grpSpPr>
            <a:xfrm>
              <a:off x="9418825" y="3384342"/>
              <a:ext cx="583422" cy="1287680"/>
              <a:chOff x="6473683" y="4277273"/>
              <a:chExt cx="602278" cy="1329298"/>
            </a:xfrm>
          </p:grpSpPr>
          <p:sp>
            <p:nvSpPr>
              <p:cNvPr id="62" name="Rectangle 61"/>
              <p:cNvSpPr/>
              <p:nvPr/>
            </p:nvSpPr>
            <p:spPr>
              <a:xfrm>
                <a:off x="6493972" y="4277273"/>
                <a:ext cx="581988" cy="1329298"/>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3" name="Straight Connector 62"/>
              <p:cNvCxnSpPr/>
              <p:nvPr/>
            </p:nvCxnSpPr>
            <p:spPr>
              <a:xfrm>
                <a:off x="6473685" y="4617149"/>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4" name="Straight Connector 63"/>
              <p:cNvCxnSpPr/>
              <p:nvPr/>
            </p:nvCxnSpPr>
            <p:spPr>
              <a:xfrm>
                <a:off x="6473683" y="4949473"/>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5" name="Straight Connector 64"/>
              <p:cNvCxnSpPr/>
              <p:nvPr/>
            </p:nvCxnSpPr>
            <p:spPr>
              <a:xfrm>
                <a:off x="6473685" y="5281797"/>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cxnSp>
          <p:nvCxnSpPr>
            <p:cNvPr id="66" name="Straight Connector 65"/>
            <p:cNvCxnSpPr/>
            <p:nvPr/>
          </p:nvCxnSpPr>
          <p:spPr>
            <a:xfrm>
              <a:off x="10144379" y="3595556"/>
              <a:ext cx="70861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7" name="Straight Connector 66"/>
            <p:cNvCxnSpPr/>
            <p:nvPr/>
          </p:nvCxnSpPr>
          <p:spPr>
            <a:xfrm>
              <a:off x="10144379" y="3886947"/>
              <a:ext cx="70861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10144379" y="4178338"/>
              <a:ext cx="70861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0144379" y="4469728"/>
              <a:ext cx="70861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grpSp>
        <p:nvGrpSpPr>
          <p:cNvPr id="87" name="Group 86"/>
          <p:cNvGrpSpPr/>
          <p:nvPr/>
        </p:nvGrpSpPr>
        <p:grpSpPr>
          <a:xfrm>
            <a:off x="380764" y="2531757"/>
            <a:ext cx="11221232" cy="545216"/>
            <a:chOff x="368064" y="4978749"/>
            <a:chExt cx="11221232" cy="545216"/>
          </a:xfrm>
        </p:grpSpPr>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368064" y="5051059"/>
              <a:ext cx="378398" cy="396060"/>
            </a:xfrm>
            <a:prstGeom prst="rect">
              <a:avLst/>
            </a:prstGeom>
          </p:spPr>
        </p:pic>
        <p:pic>
          <p:nvPicPr>
            <p:cNvPr id="75" name="Picture 7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275126" y="5040833"/>
              <a:ext cx="386518" cy="404838"/>
            </a:xfrm>
            <a:prstGeom prst="rect">
              <a:avLst/>
            </a:prstGeom>
          </p:spPr>
        </p:pic>
        <p:pic>
          <p:nvPicPr>
            <p:cNvPr id="76" name="Picture 7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162962" y="4978749"/>
              <a:ext cx="503096" cy="545215"/>
            </a:xfrm>
            <a:prstGeom prst="rect">
              <a:avLst/>
            </a:prstGeom>
          </p:spPr>
        </p:pic>
        <p:pic>
          <p:nvPicPr>
            <p:cNvPr id="77" name="Picture 76"/>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9075171" y="4978750"/>
              <a:ext cx="503096" cy="545215"/>
            </a:xfrm>
            <a:prstGeom prst="rect">
              <a:avLst/>
            </a:prstGeom>
          </p:spPr>
        </p:pic>
        <p:sp>
          <p:nvSpPr>
            <p:cNvPr id="78" name="TextBox 77"/>
            <p:cNvSpPr txBox="1"/>
            <p:nvPr/>
          </p:nvSpPr>
          <p:spPr>
            <a:xfrm>
              <a:off x="627063" y="4986930"/>
              <a:ext cx="1919821"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Word application</a:t>
              </a:r>
            </a:p>
          </p:txBody>
        </p:sp>
        <p:sp>
          <p:nvSpPr>
            <p:cNvPr id="79" name="TextBox 78"/>
            <p:cNvSpPr txBox="1"/>
            <p:nvPr/>
          </p:nvSpPr>
          <p:spPr>
            <a:xfrm>
              <a:off x="3545702" y="4986930"/>
              <a:ext cx="187134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Excel application</a:t>
              </a:r>
            </a:p>
          </p:txBody>
        </p:sp>
        <p:sp>
          <p:nvSpPr>
            <p:cNvPr id="80" name="TextBox 79"/>
            <p:cNvSpPr txBox="1"/>
            <p:nvPr/>
          </p:nvSpPr>
          <p:spPr>
            <a:xfrm>
              <a:off x="6546592" y="4986930"/>
              <a:ext cx="2155077"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Outlook application</a:t>
              </a:r>
            </a:p>
          </p:txBody>
        </p:sp>
        <p:sp>
          <p:nvSpPr>
            <p:cNvPr id="81" name="TextBox 80"/>
            <p:cNvSpPr txBox="1"/>
            <p:nvPr/>
          </p:nvSpPr>
          <p:spPr>
            <a:xfrm>
              <a:off x="9434219" y="4986930"/>
              <a:ext cx="2155077"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Outlook application</a:t>
              </a:r>
            </a:p>
          </p:txBody>
        </p:sp>
      </p:grpSp>
      <p:sp>
        <p:nvSpPr>
          <p:cNvPr id="82" name="TextBox 81"/>
          <p:cNvSpPr txBox="1"/>
          <p:nvPr/>
        </p:nvSpPr>
        <p:spPr>
          <a:xfrm>
            <a:off x="237953" y="4956852"/>
            <a:ext cx="259122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cs typeface="Segoe UI Semilight" panose="020B0402040204020203" pitchFamily="34" charset="0"/>
              </a:rPr>
              <a:t>Task pane </a:t>
            </a:r>
            <a:r>
              <a:rPr lang="en-US" sz="2400" dirty="0" smtClean="0">
                <a:gradFill>
                  <a:gsLst>
                    <a:gs pos="2917">
                      <a:schemeClr val="tx1"/>
                    </a:gs>
                    <a:gs pos="30000">
                      <a:schemeClr val="tx1"/>
                    </a:gs>
                  </a:gsLst>
                  <a:lin ang="5400000" scaled="0"/>
                </a:gradFill>
                <a:latin typeface="+mj-lt"/>
                <a:cs typeface="Segoe UI Semilight" panose="020B0402040204020203" pitchFamily="34" charset="0"/>
              </a:rPr>
              <a:t>Add-in</a:t>
            </a:r>
            <a:endParaRPr lang="en-US" sz="2400" dirty="0" smtClean="0">
              <a:gradFill>
                <a:gsLst>
                  <a:gs pos="2917">
                    <a:schemeClr val="tx1"/>
                  </a:gs>
                  <a:gs pos="30000">
                    <a:schemeClr val="tx1"/>
                  </a:gs>
                </a:gsLst>
                <a:lin ang="5400000" scaled="0"/>
              </a:gradFill>
              <a:latin typeface="+mj-lt"/>
              <a:cs typeface="Segoe UI Semilight" panose="020B0402040204020203" pitchFamily="34" charset="0"/>
            </a:endParaRPr>
          </a:p>
        </p:txBody>
      </p:sp>
      <p:sp>
        <p:nvSpPr>
          <p:cNvPr id="83" name="TextBox 82"/>
          <p:cNvSpPr txBox="1"/>
          <p:nvPr/>
        </p:nvSpPr>
        <p:spPr>
          <a:xfrm>
            <a:off x="3163456" y="4956852"/>
            <a:ext cx="2376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cs typeface="Segoe UI Semilight" panose="020B0402040204020203" pitchFamily="34" charset="0"/>
              </a:rPr>
              <a:t>Content </a:t>
            </a:r>
            <a:r>
              <a:rPr lang="en-US" sz="2400" dirty="0" smtClean="0">
                <a:gradFill>
                  <a:gsLst>
                    <a:gs pos="2917">
                      <a:schemeClr val="tx1"/>
                    </a:gs>
                    <a:gs pos="30000">
                      <a:schemeClr val="tx1"/>
                    </a:gs>
                  </a:gsLst>
                  <a:lin ang="5400000" scaled="0"/>
                </a:gradFill>
                <a:latin typeface="+mj-lt"/>
                <a:cs typeface="Segoe UI Semilight" panose="020B0402040204020203" pitchFamily="34" charset="0"/>
              </a:rPr>
              <a:t>Add-in</a:t>
            </a:r>
            <a:endParaRPr lang="en-US" sz="2400" dirty="0" smtClean="0">
              <a:gradFill>
                <a:gsLst>
                  <a:gs pos="2917">
                    <a:schemeClr val="tx1"/>
                  </a:gs>
                  <a:gs pos="30000">
                    <a:schemeClr val="tx1"/>
                  </a:gs>
                </a:gsLst>
                <a:lin ang="5400000" scaled="0"/>
              </a:gradFill>
              <a:latin typeface="+mj-lt"/>
              <a:cs typeface="Segoe UI Semilight" panose="020B0402040204020203" pitchFamily="34" charset="0"/>
            </a:endParaRPr>
          </a:p>
        </p:txBody>
      </p:sp>
      <p:sp>
        <p:nvSpPr>
          <p:cNvPr id="84" name="TextBox 83"/>
          <p:cNvSpPr txBox="1"/>
          <p:nvPr/>
        </p:nvSpPr>
        <p:spPr>
          <a:xfrm>
            <a:off x="6094211" y="4956852"/>
            <a:ext cx="1877758"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cs typeface="Segoe UI Semilight" panose="020B0402040204020203" pitchFamily="34" charset="0"/>
              </a:rPr>
              <a:t>Mail </a:t>
            </a:r>
            <a:r>
              <a:rPr lang="en-US" sz="2400" dirty="0" smtClean="0">
                <a:gradFill>
                  <a:gsLst>
                    <a:gs pos="2917">
                      <a:schemeClr val="tx1"/>
                    </a:gs>
                    <a:gs pos="30000">
                      <a:schemeClr val="tx1"/>
                    </a:gs>
                  </a:gsLst>
                  <a:lin ang="5400000" scaled="0"/>
                </a:gradFill>
                <a:latin typeface="+mj-lt"/>
                <a:cs typeface="Segoe UI Semilight" panose="020B0402040204020203" pitchFamily="34" charset="0"/>
              </a:rPr>
              <a:t>Add-in</a:t>
            </a:r>
            <a:endParaRPr lang="en-US" sz="2400" dirty="0" smtClean="0">
              <a:gradFill>
                <a:gsLst>
                  <a:gs pos="2917">
                    <a:schemeClr val="tx1"/>
                  </a:gs>
                  <a:gs pos="30000">
                    <a:schemeClr val="tx1"/>
                  </a:gs>
                </a:gsLst>
                <a:lin ang="5400000" scaled="0"/>
              </a:gradFill>
              <a:latin typeface="+mj-lt"/>
              <a:cs typeface="Segoe UI Semilight" panose="020B0402040204020203" pitchFamily="34" charset="0"/>
            </a:endParaRPr>
          </a:p>
        </p:txBody>
      </p:sp>
      <p:sp>
        <p:nvSpPr>
          <p:cNvPr id="85" name="TextBox 84"/>
          <p:cNvSpPr txBox="1"/>
          <p:nvPr/>
        </p:nvSpPr>
        <p:spPr>
          <a:xfrm>
            <a:off x="8996438" y="4956852"/>
            <a:ext cx="314733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cs typeface="Segoe UI Semilight" panose="020B0402040204020203" pitchFamily="34" charset="0"/>
              </a:rPr>
              <a:t>Mail compose </a:t>
            </a:r>
            <a:r>
              <a:rPr lang="en-US" sz="2400" dirty="0" smtClean="0">
                <a:gradFill>
                  <a:gsLst>
                    <a:gs pos="2917">
                      <a:schemeClr val="tx1"/>
                    </a:gs>
                    <a:gs pos="30000">
                      <a:schemeClr val="tx1"/>
                    </a:gs>
                  </a:gsLst>
                  <a:lin ang="5400000" scaled="0"/>
                </a:gradFill>
                <a:latin typeface="+mj-lt"/>
                <a:cs typeface="Segoe UI Semilight" panose="020B0402040204020203" pitchFamily="34" charset="0"/>
              </a:rPr>
              <a:t>Add-in</a:t>
            </a:r>
            <a:endParaRPr lang="en-US" sz="2400" dirty="0" smtClean="0">
              <a:gradFill>
                <a:gsLst>
                  <a:gs pos="2917">
                    <a:schemeClr val="tx1"/>
                  </a:gs>
                  <a:gs pos="30000">
                    <a:schemeClr val="tx1"/>
                  </a:gs>
                </a:gsLst>
                <a:lin ang="5400000" scaled="0"/>
              </a:gradFill>
              <a:latin typeface="+mj-lt"/>
              <a:cs typeface="Segoe UI Semilight" panose="020B0402040204020203" pitchFamily="34" charset="0"/>
            </a:endParaRPr>
          </a:p>
        </p:txBody>
      </p:sp>
      <p:sp>
        <p:nvSpPr>
          <p:cNvPr id="5" name="Footer Placeholder 4"/>
          <p:cNvSpPr>
            <a:spLocks noGrp="1"/>
          </p:cNvSpPr>
          <p:nvPr>
            <p:ph type="ftr" sz="quarter" idx="10"/>
          </p:nvPr>
        </p:nvSpPr>
        <p:spPr/>
        <p:txBody>
          <a:bodyPr/>
          <a:lstStyle/>
          <a:p>
            <a:pPr lvl="0">
              <a:defRPr/>
            </a:pPr>
            <a:r>
              <a:rPr lang="en-US" sz="1400" dirty="0">
                <a:gradFill>
                  <a:gsLst>
                    <a:gs pos="96653">
                      <a:srgbClr val="0078D7"/>
                    </a:gs>
                    <a:gs pos="92515">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add-ins</a:t>
            </a:r>
          </a:p>
          <a:p>
            <a:pPr lvl="0"/>
            <a:endParaRPr lang="en-US" dirty="0">
              <a:solidFill>
                <a:srgbClr val="FFFFFF">
                  <a:tint val="75000"/>
                </a:srgbClr>
              </a:solidFill>
            </a:endParaRPr>
          </a:p>
        </p:txBody>
      </p:sp>
    </p:spTree>
    <p:extLst>
      <p:ext uri="{BB962C8B-B14F-4D97-AF65-F5344CB8AC3E}">
        <p14:creationId xmlns:p14="http://schemas.microsoft.com/office/powerpoint/2010/main" val="407410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9"/>
          <p:cNvSpPr>
            <a:spLocks/>
          </p:cNvSpPr>
          <p:nvPr/>
        </p:nvSpPr>
        <p:spPr bwMode="auto">
          <a:xfrm>
            <a:off x="1700213" y="3777943"/>
            <a:ext cx="4048125" cy="2181840"/>
          </a:xfrm>
          <a:custGeom>
            <a:avLst/>
            <a:gdLst>
              <a:gd name="T0" fmla="*/ 209 w 242"/>
              <a:gd name="T1" fmla="*/ 64 h 129"/>
              <a:gd name="T2" fmla="*/ 208 w 242"/>
              <a:gd name="T3" fmla="*/ 64 h 129"/>
              <a:gd name="T4" fmla="*/ 144 w 242"/>
              <a:gd name="T5" fmla="*/ 0 h 129"/>
              <a:gd name="T6" fmla="*/ 80 w 242"/>
              <a:gd name="T7" fmla="*/ 57 h 129"/>
              <a:gd name="T8" fmla="*/ 45 w 242"/>
              <a:gd name="T9" fmla="*/ 40 h 129"/>
              <a:gd name="T10" fmla="*/ 0 w 242"/>
              <a:gd name="T11" fmla="*/ 84 h 129"/>
              <a:gd name="T12" fmla="*/ 45 w 242"/>
              <a:gd name="T13" fmla="*/ 129 h 129"/>
              <a:gd name="T14" fmla="*/ 209 w 242"/>
              <a:gd name="T15" fmla="*/ 129 h 129"/>
              <a:gd name="T16" fmla="*/ 242 w 242"/>
              <a:gd name="T17" fmla="*/ 96 h 129"/>
              <a:gd name="T18" fmla="*/ 209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09" y="64"/>
                </a:moveTo>
                <a:cubicBezTo>
                  <a:pt x="209" y="64"/>
                  <a:pt x="209" y="64"/>
                  <a:pt x="208" y="64"/>
                </a:cubicBezTo>
                <a:cubicBezTo>
                  <a:pt x="208" y="29"/>
                  <a:pt x="179" y="0"/>
                  <a:pt x="144" y="0"/>
                </a:cubicBezTo>
                <a:cubicBezTo>
                  <a:pt x="111" y="0"/>
                  <a:pt x="84" y="25"/>
                  <a:pt x="80" y="57"/>
                </a:cubicBezTo>
                <a:cubicBezTo>
                  <a:pt x="72" y="46"/>
                  <a:pt x="59" y="40"/>
                  <a:pt x="45" y="40"/>
                </a:cubicBezTo>
                <a:cubicBezTo>
                  <a:pt x="20" y="40"/>
                  <a:pt x="0" y="60"/>
                  <a:pt x="0" y="84"/>
                </a:cubicBezTo>
                <a:cubicBezTo>
                  <a:pt x="0" y="109"/>
                  <a:pt x="20" y="129"/>
                  <a:pt x="45" y="129"/>
                </a:cubicBezTo>
                <a:cubicBezTo>
                  <a:pt x="209" y="129"/>
                  <a:pt x="209" y="129"/>
                  <a:pt x="209" y="129"/>
                </a:cubicBezTo>
                <a:cubicBezTo>
                  <a:pt x="227" y="129"/>
                  <a:pt x="242" y="115"/>
                  <a:pt x="242" y="96"/>
                </a:cubicBezTo>
                <a:cubicBezTo>
                  <a:pt x="242" y="78"/>
                  <a:pt x="227" y="64"/>
                  <a:pt x="209" y="64"/>
                </a:cubicBezTo>
                <a:close/>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Anatomy of an Office </a:t>
            </a:r>
            <a:r>
              <a:rPr lang="en-US" dirty="0" smtClean="0"/>
              <a:t>Add-in</a:t>
            </a:r>
            <a:endParaRPr lang="en-US" dirty="0"/>
          </a:p>
        </p:txBody>
      </p:sp>
      <p:sp>
        <p:nvSpPr>
          <p:cNvPr id="3" name="Text Placeholder 3"/>
          <p:cNvSpPr txBox="1">
            <a:spLocks/>
          </p:cNvSpPr>
          <p:nvPr/>
        </p:nvSpPr>
        <p:spPr>
          <a:xfrm>
            <a:off x="274638" y="1212850"/>
            <a:ext cx="11612562" cy="279461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Each Office </a:t>
            </a:r>
            <a:r>
              <a:rPr lang="en-US" sz="3200" dirty="0"/>
              <a:t>A</a:t>
            </a:r>
            <a:r>
              <a:rPr lang="en-US" sz="3200" dirty="0" smtClean="0"/>
              <a:t>dd-in </a:t>
            </a:r>
            <a:r>
              <a:rPr lang="en-US" sz="3200" dirty="0"/>
              <a:t>is based on XML-based </a:t>
            </a:r>
            <a:r>
              <a:rPr lang="en-US" sz="3200" dirty="0" smtClean="0"/>
              <a:t>manifest</a:t>
            </a:r>
          </a:p>
          <a:p>
            <a:pPr marL="292100" indent="-292100"/>
            <a:r>
              <a:rPr lang="en-US" sz="2400" dirty="0">
                <a:latin typeface="+mn-lt"/>
              </a:rPr>
              <a:t>Manifest points to a Web page</a:t>
            </a:r>
          </a:p>
          <a:p>
            <a:pPr marL="292100" indent="-292100"/>
            <a:r>
              <a:rPr lang="en-US" sz="2400" dirty="0">
                <a:latin typeface="+mn-lt"/>
              </a:rPr>
              <a:t>Manifest defines the type of the Office </a:t>
            </a:r>
            <a:r>
              <a:rPr lang="en-US" sz="2400" dirty="0">
                <a:latin typeface="+mn-lt"/>
              </a:rPr>
              <a:t>A</a:t>
            </a:r>
            <a:r>
              <a:rPr lang="en-US" sz="2400" dirty="0" smtClean="0">
                <a:latin typeface="+mn-lt"/>
              </a:rPr>
              <a:t>dd-in</a:t>
            </a:r>
            <a:endParaRPr lang="en-US" sz="2400" dirty="0">
              <a:latin typeface="+mn-lt"/>
            </a:endParaRPr>
          </a:p>
          <a:p>
            <a:pPr marL="292100" indent="-292100"/>
            <a:r>
              <a:rPr lang="en-US" sz="2400" dirty="0">
                <a:latin typeface="+mn-lt"/>
              </a:rPr>
              <a:t>Manifest defines which Office applications it supports</a:t>
            </a:r>
          </a:p>
          <a:p>
            <a:pPr marL="292100" indent="-292100"/>
            <a:r>
              <a:rPr lang="en-US" sz="2400" dirty="0">
                <a:latin typeface="+mn-lt"/>
              </a:rPr>
              <a:t>Manifest defines required capabilities</a:t>
            </a:r>
          </a:p>
          <a:p>
            <a:pPr marL="0" indent="0">
              <a:buNone/>
            </a:pPr>
            <a:endParaRPr lang="en-US" sz="3200" dirty="0"/>
          </a:p>
        </p:txBody>
      </p:sp>
      <p:sp>
        <p:nvSpPr>
          <p:cNvPr id="8" name="Freeform 5"/>
          <p:cNvSpPr>
            <a:spLocks/>
          </p:cNvSpPr>
          <p:nvPr/>
        </p:nvSpPr>
        <p:spPr bwMode="auto">
          <a:xfrm>
            <a:off x="2911475" y="4007461"/>
            <a:ext cx="3769737" cy="2157298"/>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p:nvGrpSpPr>
        <p:grpSpPr>
          <a:xfrm>
            <a:off x="4448809" y="4834621"/>
            <a:ext cx="1454880" cy="1071820"/>
            <a:chOff x="7615036" y="4107879"/>
            <a:chExt cx="1539763" cy="1134354"/>
          </a:xfrm>
        </p:grpSpPr>
        <p:sp>
          <p:nvSpPr>
            <p:cNvPr id="15" name="Rectangle 14"/>
            <p:cNvSpPr/>
            <p:nvPr/>
          </p:nvSpPr>
          <p:spPr bwMode="auto">
            <a:xfrm>
              <a:off x="7662990" y="4107879"/>
              <a:ext cx="809370" cy="112596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640"/>
            <p:cNvSpPr/>
            <p:nvPr/>
          </p:nvSpPr>
          <p:spPr>
            <a:xfrm>
              <a:off x="7684601" y="4117517"/>
              <a:ext cx="1411860" cy="1124716"/>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2"/>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7" name="Rectangle 16"/>
            <p:cNvSpPr/>
            <p:nvPr/>
          </p:nvSpPr>
          <p:spPr>
            <a:xfrm>
              <a:off x="7665669" y="4109761"/>
              <a:ext cx="1430792" cy="152636"/>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8" name="Rectangle 17"/>
            <p:cNvSpPr/>
            <p:nvPr/>
          </p:nvSpPr>
          <p:spPr>
            <a:xfrm>
              <a:off x="7665669" y="4248252"/>
              <a:ext cx="1430792" cy="985591"/>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4" name="TextBox 13"/>
            <p:cNvSpPr txBox="1"/>
            <p:nvPr/>
          </p:nvSpPr>
          <p:spPr>
            <a:xfrm>
              <a:off x="7615036" y="4290301"/>
              <a:ext cx="1539763" cy="918140"/>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b="0" i="0" u="none" strike="noStrike" kern="1200" cap="none" spc="0" normalizeH="0" baseline="0" noProof="0" dirty="0" smtClean="0">
                  <a:ln>
                    <a:noFill/>
                  </a:ln>
                  <a:gradFill>
                    <a:gsLst>
                      <a:gs pos="2917">
                        <a:schemeClr val="bg1"/>
                      </a:gs>
                      <a:gs pos="100000">
                        <a:schemeClr val="bg1"/>
                      </a:gs>
                    </a:gsLst>
                    <a:lin ang="5400000" scaled="0"/>
                  </a:gradFill>
                  <a:effectLst/>
                  <a:uLnTx/>
                  <a:uFillTx/>
                  <a:latin typeface="Segoe UI Semilight" panose="020B0402040204020203" pitchFamily="34" charset="0"/>
                  <a:cs typeface="Segoe UI Semilight" panose="020B0402040204020203" pitchFamily="34" charset="0"/>
                </a:rPr>
                <a:t>Web page</a:t>
              </a:r>
            </a:p>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smtClean="0">
                  <a:ln>
                    <a:noFill/>
                  </a:ln>
                  <a:gradFill>
                    <a:gsLst>
                      <a:gs pos="2917">
                        <a:schemeClr val="bg1"/>
                      </a:gs>
                      <a:gs pos="100000">
                        <a:schemeClr val="bg1"/>
                      </a:gs>
                    </a:gsLst>
                    <a:lin ang="5400000" scaled="0"/>
                  </a:gradFill>
                  <a:effectLst/>
                  <a:uLnTx/>
                  <a:uFillTx/>
                  <a:ea typeface="+mn-ea"/>
                  <a:cs typeface="+mn-cs"/>
                </a:rPr>
                <a:t>HTML + JS</a:t>
              </a:r>
              <a:endParaRPr kumimoji="0" lang="en-US" sz="1200" b="1" i="0" u="none" strike="noStrike" kern="1200" cap="none" spc="0" normalizeH="0" baseline="0" noProof="0" dirty="0">
                <a:ln>
                  <a:noFill/>
                </a:ln>
                <a:gradFill>
                  <a:gsLst>
                    <a:gs pos="2917">
                      <a:schemeClr val="bg1"/>
                    </a:gs>
                    <a:gs pos="100000">
                      <a:schemeClr val="bg1"/>
                    </a:gs>
                  </a:gsLst>
                  <a:lin ang="5400000" scaled="0"/>
                </a:gradFill>
                <a:effectLst/>
                <a:uLnTx/>
                <a:uFillTx/>
                <a:ea typeface="+mn-ea"/>
                <a:cs typeface="+mn-cs"/>
              </a:endParaRPr>
            </a:p>
          </p:txBody>
        </p:sp>
      </p:grpSp>
      <p:sp>
        <p:nvSpPr>
          <p:cNvPr id="23" name="Freeform 6"/>
          <p:cNvSpPr>
            <a:spLocks noEditPoints="1"/>
          </p:cNvSpPr>
          <p:nvPr/>
        </p:nvSpPr>
        <p:spPr bwMode="auto">
          <a:xfrm>
            <a:off x="7486425" y="4204245"/>
            <a:ext cx="2793143" cy="1956505"/>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6925948" y="6232416"/>
            <a:ext cx="3912466" cy="282684"/>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p:nvSpPr>
        <p:spPr bwMode="auto">
          <a:xfrm>
            <a:off x="7617438" y="4334171"/>
            <a:ext cx="2529485" cy="1695565"/>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4" name="Group 43"/>
          <p:cNvGrpSpPr/>
          <p:nvPr/>
        </p:nvGrpSpPr>
        <p:grpSpPr>
          <a:xfrm>
            <a:off x="2071977" y="4851928"/>
            <a:ext cx="1760739" cy="1037207"/>
            <a:chOff x="3208748" y="5040653"/>
            <a:chExt cx="1532110" cy="902528"/>
          </a:xfrm>
        </p:grpSpPr>
        <p:sp>
          <p:nvSpPr>
            <p:cNvPr id="27" name="Rectangle 26"/>
            <p:cNvSpPr/>
            <p:nvPr/>
          </p:nvSpPr>
          <p:spPr bwMode="auto">
            <a:xfrm>
              <a:off x="3295993" y="5060329"/>
              <a:ext cx="1355382" cy="867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Triangle 28"/>
            <p:cNvSpPr/>
            <p:nvPr/>
          </p:nvSpPr>
          <p:spPr bwMode="auto">
            <a:xfrm flipV="1">
              <a:off x="3295993" y="5060328"/>
              <a:ext cx="542582" cy="867525"/>
            </a:xfrm>
            <a:prstGeom prst="rtTriangle">
              <a:avLst/>
            </a:prstGeom>
            <a:solidFill>
              <a:schemeClr val="tx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Box 25"/>
            <p:cNvSpPr txBox="1"/>
            <p:nvPr/>
          </p:nvSpPr>
          <p:spPr>
            <a:xfrm>
              <a:off x="3208748" y="5040653"/>
              <a:ext cx="1532110" cy="902528"/>
            </a:xfrm>
            <a:prstGeom prst="rect">
              <a:avLst/>
            </a:prstGeom>
            <a:noFill/>
          </p:spPr>
          <p:txBody>
            <a:bodyPr wrap="none" lIns="182880" tIns="146304" rIns="182880" bIns="146304" rtlCol="0">
              <a:spAutoFit/>
            </a:bodyPr>
            <a:lstStyle/>
            <a:p>
              <a:pPr algn="ctr" defTabSz="932688">
                <a:lnSpc>
                  <a:spcPct val="90000"/>
                </a:lnSpc>
                <a:spcAft>
                  <a:spcPts val="600"/>
                </a:spcAft>
                <a:defRPr/>
              </a:pPr>
              <a:r>
                <a:rPr lang="en-US" dirty="0">
                  <a:gradFill>
                    <a:gsLst>
                      <a:gs pos="2917">
                        <a:schemeClr val="bg1"/>
                      </a:gs>
                      <a:gs pos="100000">
                        <a:schemeClr val="bg1"/>
                      </a:gs>
                    </a:gsLst>
                    <a:lin ang="5400000" scaled="0"/>
                  </a:gradFill>
                  <a:latin typeface="Segoe UI Semilight" panose="020B0402040204020203" pitchFamily="34" charset="0"/>
                  <a:cs typeface="Segoe UI Semilight" panose="020B0402040204020203" pitchFamily="34" charset="0"/>
                </a:rPr>
                <a:t>Office </a:t>
              </a:r>
              <a:r>
                <a:rPr lang="en-US" dirty="0" smtClean="0">
                  <a:gradFill>
                    <a:gsLst>
                      <a:gs pos="2917">
                        <a:schemeClr val="bg1"/>
                      </a:gs>
                      <a:gs pos="100000">
                        <a:schemeClr val="bg1"/>
                      </a:gs>
                    </a:gsLst>
                    <a:lin ang="5400000" scaled="0"/>
                  </a:gradFill>
                  <a:latin typeface="Segoe UI Semilight" panose="020B0402040204020203" pitchFamily="34" charset="0"/>
                  <a:cs typeface="Segoe UI Semilight" panose="020B0402040204020203" pitchFamily="34" charset="0"/>
                </a:rPr>
                <a:t>Add-in </a:t>
              </a:r>
              <a:r>
                <a:rPr lang="en-US" dirty="0" smtClean="0">
                  <a:gradFill>
                    <a:gsLst>
                      <a:gs pos="2917">
                        <a:schemeClr val="bg1"/>
                      </a:gs>
                      <a:gs pos="100000">
                        <a:schemeClr val="bg1"/>
                      </a:gs>
                    </a:gsLst>
                    <a:lin ang="5400000" scaled="0"/>
                  </a:gradFill>
                  <a:latin typeface="Segoe UI Semilight" panose="020B0402040204020203" pitchFamily="34" charset="0"/>
                  <a:cs typeface="Segoe UI Semilight" panose="020B0402040204020203" pitchFamily="34" charset="0"/>
                </a:rPr>
                <a:t/>
              </a:r>
              <a:br>
                <a:rPr lang="en-US" dirty="0" smtClean="0">
                  <a:gradFill>
                    <a:gsLst>
                      <a:gs pos="2917">
                        <a:schemeClr val="bg1"/>
                      </a:gs>
                      <a:gs pos="100000">
                        <a:schemeClr val="bg1"/>
                      </a:gs>
                    </a:gsLst>
                    <a:lin ang="5400000" scaled="0"/>
                  </a:gradFill>
                  <a:latin typeface="Segoe UI Semilight" panose="020B0402040204020203" pitchFamily="34" charset="0"/>
                  <a:cs typeface="Segoe UI Semilight" panose="020B0402040204020203" pitchFamily="34" charset="0"/>
                </a:rPr>
              </a:br>
              <a:r>
                <a:rPr lang="en-US" dirty="0" smtClean="0">
                  <a:gradFill>
                    <a:gsLst>
                      <a:gs pos="2917">
                        <a:schemeClr val="bg1"/>
                      </a:gs>
                      <a:gs pos="100000">
                        <a:schemeClr val="bg1"/>
                      </a:gs>
                    </a:gsLst>
                    <a:lin ang="5400000" scaled="0"/>
                  </a:gradFill>
                  <a:latin typeface="Segoe UI Semilight" panose="020B0402040204020203" pitchFamily="34" charset="0"/>
                  <a:cs typeface="Segoe UI Semilight" panose="020B0402040204020203" pitchFamily="34" charset="0"/>
                </a:rPr>
                <a:t>manifest</a:t>
              </a:r>
            </a:p>
            <a:p>
              <a:pPr algn="ctr" defTabSz="932688">
                <a:lnSpc>
                  <a:spcPct val="90000"/>
                </a:lnSpc>
                <a:spcAft>
                  <a:spcPts val="600"/>
                </a:spcAft>
                <a:defRPr/>
              </a:pPr>
              <a:r>
                <a:rPr lang="en-US" sz="1200" b="1" dirty="0" smtClean="0">
                  <a:gradFill>
                    <a:gsLst>
                      <a:gs pos="2917">
                        <a:schemeClr val="bg1"/>
                      </a:gs>
                      <a:gs pos="100000">
                        <a:schemeClr val="bg1"/>
                      </a:gs>
                    </a:gsLst>
                    <a:lin ang="5400000" scaled="0"/>
                  </a:gradFill>
                </a:rPr>
                <a:t>&lt;XML</a:t>
              </a:r>
              <a:r>
                <a:rPr lang="en-US" sz="1200" b="1" dirty="0">
                  <a:gradFill>
                    <a:gsLst>
                      <a:gs pos="2917">
                        <a:schemeClr val="bg1"/>
                      </a:gs>
                      <a:gs pos="100000">
                        <a:schemeClr val="bg1"/>
                      </a:gs>
                    </a:gsLst>
                    <a:lin ang="5400000" scaled="0"/>
                  </a:gradFill>
                </a:rPr>
                <a:t>&gt;</a:t>
              </a:r>
            </a:p>
          </p:txBody>
        </p:sp>
      </p:grpSp>
      <p:sp>
        <p:nvSpPr>
          <p:cNvPr id="31" name="Rectangle 30"/>
          <p:cNvSpPr/>
          <p:nvPr/>
        </p:nvSpPr>
        <p:spPr bwMode="auto">
          <a:xfrm>
            <a:off x="7705265" y="4435364"/>
            <a:ext cx="1324704" cy="1498980"/>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640"/>
          <p:cNvSpPr/>
          <p:nvPr/>
        </p:nvSpPr>
        <p:spPr>
          <a:xfrm>
            <a:off x="7740636" y="4448195"/>
            <a:ext cx="2310805" cy="1497320"/>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3"/>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3" name="Rectangle 32"/>
          <p:cNvSpPr/>
          <p:nvPr/>
        </p:nvSpPr>
        <p:spPr>
          <a:xfrm>
            <a:off x="7709650" y="4437869"/>
            <a:ext cx="2341791" cy="203202"/>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4" name="Rectangle 33"/>
          <p:cNvSpPr/>
          <p:nvPr/>
        </p:nvSpPr>
        <p:spPr>
          <a:xfrm>
            <a:off x="7709650" y="4622241"/>
            <a:ext cx="2341791" cy="1312105"/>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5" name="TextBox 34"/>
          <p:cNvSpPr txBox="1"/>
          <p:nvPr/>
        </p:nvSpPr>
        <p:spPr>
          <a:xfrm>
            <a:off x="7626778" y="4678220"/>
            <a:ext cx="2520145" cy="1222308"/>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smtClean="0">
                <a:ln>
                  <a:noFill/>
                </a:ln>
                <a:gradFill>
                  <a:gsLst>
                    <a:gs pos="2917">
                      <a:schemeClr val="tx1"/>
                    </a:gs>
                    <a:gs pos="100000">
                      <a:schemeClr val="tx1"/>
                    </a:gs>
                  </a:gsLst>
                  <a:lin ang="5400000" scaled="0"/>
                </a:gradFill>
                <a:effectLst/>
                <a:uLnTx/>
                <a:uFillTx/>
                <a:latin typeface="Segoe UI Semilight" panose="020B0402040204020203" pitchFamily="34" charset="0"/>
                <a:cs typeface="Segoe UI Semilight" panose="020B0402040204020203" pitchFamily="34" charset="0"/>
              </a:rPr>
              <a:t>Office </a:t>
            </a:r>
            <a:r>
              <a:rPr kumimoji="0" lang="en-US" sz="2800" b="0" i="0" u="none" strike="noStrike" kern="1200" cap="none" spc="0" normalizeH="0" baseline="0" noProof="0" dirty="0" smtClean="0">
                <a:ln>
                  <a:noFill/>
                </a:ln>
                <a:gradFill>
                  <a:gsLst>
                    <a:gs pos="2917">
                      <a:schemeClr val="tx1"/>
                    </a:gs>
                    <a:gs pos="100000">
                      <a:schemeClr val="tx1"/>
                    </a:gs>
                  </a:gsLst>
                  <a:lin ang="5400000" scaled="0"/>
                </a:gradFill>
                <a:effectLst/>
                <a:uLnTx/>
                <a:uFillTx/>
                <a:latin typeface="Segoe UI Semilight" panose="020B0402040204020203" pitchFamily="34" charset="0"/>
                <a:cs typeface="Segoe UI Semilight" panose="020B0402040204020203" pitchFamily="34" charset="0"/>
              </a:rPr>
              <a:t>Add-in</a:t>
            </a:r>
            <a:endParaRPr kumimoji="0" lang="en-US" b="1" i="0" u="none" strike="noStrike" kern="1200" cap="none" spc="0" normalizeH="0" baseline="0" noProof="0" dirty="0">
              <a:ln>
                <a:noFill/>
              </a:ln>
              <a:gradFill>
                <a:gsLst>
                  <a:gs pos="2917">
                    <a:schemeClr val="tx1"/>
                  </a:gs>
                  <a:gs pos="100000">
                    <a:schemeClr val="tx1"/>
                  </a:gs>
                </a:gsLst>
                <a:lin ang="5400000" scaled="0"/>
              </a:gradFill>
              <a:effectLst/>
              <a:uLnTx/>
              <a:uFillTx/>
            </a:endParaRPr>
          </a:p>
        </p:txBody>
      </p:sp>
      <p:sp>
        <p:nvSpPr>
          <p:cNvPr id="39" name="Freeform 13"/>
          <p:cNvSpPr>
            <a:spLocks noEditPoints="1"/>
          </p:cNvSpPr>
          <p:nvPr/>
        </p:nvSpPr>
        <p:spPr bwMode="auto">
          <a:xfrm>
            <a:off x="3800509" y="5105847"/>
            <a:ext cx="601728" cy="529369"/>
          </a:xfrm>
          <a:custGeom>
            <a:avLst/>
            <a:gdLst>
              <a:gd name="T0" fmla="*/ 1325 w 2468"/>
              <a:gd name="T1" fmla="*/ 1659 h 2176"/>
              <a:gd name="T2" fmla="*/ 1127 w 2468"/>
              <a:gd name="T3" fmla="*/ 1659 h 2176"/>
              <a:gd name="T4" fmla="*/ 1127 w 2468"/>
              <a:gd name="T5" fmla="*/ 1202 h 2176"/>
              <a:gd name="T6" fmla="*/ 686 w 2468"/>
              <a:gd name="T7" fmla="*/ 1202 h 2176"/>
              <a:gd name="T8" fmla="*/ 686 w 2468"/>
              <a:gd name="T9" fmla="*/ 1005 h 2176"/>
              <a:gd name="T10" fmla="*/ 1127 w 2468"/>
              <a:gd name="T11" fmla="*/ 1005 h 2176"/>
              <a:gd name="T12" fmla="*/ 1127 w 2468"/>
              <a:gd name="T13" fmla="*/ 548 h 2176"/>
              <a:gd name="T14" fmla="*/ 1325 w 2468"/>
              <a:gd name="T15" fmla="*/ 548 h 2176"/>
              <a:gd name="T16" fmla="*/ 1325 w 2468"/>
              <a:gd name="T17" fmla="*/ 1005 h 2176"/>
              <a:gd name="T18" fmla="*/ 1782 w 2468"/>
              <a:gd name="T19" fmla="*/ 1005 h 2176"/>
              <a:gd name="T20" fmla="*/ 1782 w 2468"/>
              <a:gd name="T21" fmla="*/ 1202 h 2176"/>
              <a:gd name="T22" fmla="*/ 1325 w 2468"/>
              <a:gd name="T23" fmla="*/ 1202 h 2176"/>
              <a:gd name="T24" fmla="*/ 1325 w 2468"/>
              <a:gd name="T25" fmla="*/ 1659 h 2176"/>
              <a:gd name="T26" fmla="*/ 1325 w 2468"/>
              <a:gd name="T27" fmla="*/ 1659 h 2176"/>
              <a:gd name="T28" fmla="*/ 1889 w 2468"/>
              <a:gd name="T29" fmla="*/ 1963 h 2176"/>
              <a:gd name="T30" fmla="*/ 1234 w 2468"/>
              <a:gd name="T31" fmla="*/ 2176 h 2176"/>
              <a:gd name="T32" fmla="*/ 366 w 2468"/>
              <a:gd name="T33" fmla="*/ 1750 h 2176"/>
              <a:gd name="T34" fmla="*/ 564 w 2468"/>
              <a:gd name="T35" fmla="*/ 213 h 2176"/>
              <a:gd name="T36" fmla="*/ 1234 w 2468"/>
              <a:gd name="T37" fmla="*/ 0 h 2176"/>
              <a:gd name="T38" fmla="*/ 2102 w 2468"/>
              <a:gd name="T39" fmla="*/ 426 h 2176"/>
              <a:gd name="T40" fmla="*/ 1889 w 2468"/>
              <a:gd name="T41" fmla="*/ 1963 h 2176"/>
              <a:gd name="T42" fmla="*/ 1980 w 2468"/>
              <a:gd name="T43" fmla="*/ 518 h 2176"/>
              <a:gd name="T44" fmla="*/ 1234 w 2468"/>
              <a:gd name="T45" fmla="*/ 137 h 2176"/>
              <a:gd name="T46" fmla="*/ 655 w 2468"/>
              <a:gd name="T47" fmla="*/ 335 h 2176"/>
              <a:gd name="T48" fmla="*/ 472 w 2468"/>
              <a:gd name="T49" fmla="*/ 1659 h 2176"/>
              <a:gd name="T50" fmla="*/ 1234 w 2468"/>
              <a:gd name="T51" fmla="*/ 2039 h 2176"/>
              <a:gd name="T52" fmla="*/ 1813 w 2468"/>
              <a:gd name="T53" fmla="*/ 1841 h 2176"/>
              <a:gd name="T54" fmla="*/ 1980 w 2468"/>
              <a:gd name="T55" fmla="*/ 51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8" h="2176">
                <a:moveTo>
                  <a:pt x="1325" y="1659"/>
                </a:moveTo>
                <a:cubicBezTo>
                  <a:pt x="1127" y="1659"/>
                  <a:pt x="1127" y="1659"/>
                  <a:pt x="1127" y="1659"/>
                </a:cubicBezTo>
                <a:cubicBezTo>
                  <a:pt x="1127" y="1202"/>
                  <a:pt x="1127" y="1202"/>
                  <a:pt x="1127" y="1202"/>
                </a:cubicBezTo>
                <a:cubicBezTo>
                  <a:pt x="686" y="1202"/>
                  <a:pt x="686" y="1202"/>
                  <a:pt x="686" y="1202"/>
                </a:cubicBezTo>
                <a:cubicBezTo>
                  <a:pt x="686" y="1005"/>
                  <a:pt x="686" y="1005"/>
                  <a:pt x="686" y="1005"/>
                </a:cubicBezTo>
                <a:cubicBezTo>
                  <a:pt x="1127" y="1005"/>
                  <a:pt x="1127" y="1005"/>
                  <a:pt x="1127" y="1005"/>
                </a:cubicBezTo>
                <a:cubicBezTo>
                  <a:pt x="1127" y="548"/>
                  <a:pt x="1127" y="548"/>
                  <a:pt x="1127" y="548"/>
                </a:cubicBezTo>
                <a:cubicBezTo>
                  <a:pt x="1325" y="548"/>
                  <a:pt x="1325" y="548"/>
                  <a:pt x="1325" y="548"/>
                </a:cubicBezTo>
                <a:cubicBezTo>
                  <a:pt x="1325" y="1005"/>
                  <a:pt x="1325" y="1005"/>
                  <a:pt x="1325" y="1005"/>
                </a:cubicBezTo>
                <a:cubicBezTo>
                  <a:pt x="1782" y="1005"/>
                  <a:pt x="1782" y="1005"/>
                  <a:pt x="1782" y="1005"/>
                </a:cubicBezTo>
                <a:cubicBezTo>
                  <a:pt x="1782" y="1202"/>
                  <a:pt x="1782" y="1202"/>
                  <a:pt x="1782" y="1202"/>
                </a:cubicBezTo>
                <a:cubicBezTo>
                  <a:pt x="1325" y="1202"/>
                  <a:pt x="1325" y="1202"/>
                  <a:pt x="1325" y="1202"/>
                </a:cubicBezTo>
                <a:cubicBezTo>
                  <a:pt x="1325" y="1659"/>
                  <a:pt x="1325" y="1659"/>
                  <a:pt x="1325" y="1659"/>
                </a:cubicBezTo>
                <a:cubicBezTo>
                  <a:pt x="1325" y="1659"/>
                  <a:pt x="1325" y="1659"/>
                  <a:pt x="1325" y="1659"/>
                </a:cubicBezTo>
                <a:close/>
                <a:moveTo>
                  <a:pt x="1889" y="1963"/>
                </a:moveTo>
                <a:cubicBezTo>
                  <a:pt x="1691" y="2115"/>
                  <a:pt x="1462" y="2176"/>
                  <a:pt x="1234" y="2176"/>
                </a:cubicBezTo>
                <a:cubicBezTo>
                  <a:pt x="899" y="2176"/>
                  <a:pt x="579" y="2039"/>
                  <a:pt x="366" y="1750"/>
                </a:cubicBezTo>
                <a:cubicBezTo>
                  <a:pt x="0" y="1278"/>
                  <a:pt x="92" y="579"/>
                  <a:pt x="564" y="213"/>
                </a:cubicBezTo>
                <a:cubicBezTo>
                  <a:pt x="762" y="61"/>
                  <a:pt x="1005" y="0"/>
                  <a:pt x="1234" y="0"/>
                </a:cubicBezTo>
                <a:cubicBezTo>
                  <a:pt x="1554" y="0"/>
                  <a:pt x="1889" y="137"/>
                  <a:pt x="2102" y="426"/>
                </a:cubicBezTo>
                <a:cubicBezTo>
                  <a:pt x="2468" y="913"/>
                  <a:pt x="2376" y="1598"/>
                  <a:pt x="1889" y="1963"/>
                </a:cubicBezTo>
                <a:close/>
                <a:moveTo>
                  <a:pt x="1980" y="518"/>
                </a:moveTo>
                <a:cubicBezTo>
                  <a:pt x="1813" y="274"/>
                  <a:pt x="1523" y="137"/>
                  <a:pt x="1234" y="137"/>
                </a:cubicBezTo>
                <a:cubicBezTo>
                  <a:pt x="1021" y="137"/>
                  <a:pt x="823" y="213"/>
                  <a:pt x="655" y="335"/>
                </a:cubicBezTo>
                <a:cubicBezTo>
                  <a:pt x="244" y="655"/>
                  <a:pt x="152" y="1248"/>
                  <a:pt x="472" y="1659"/>
                </a:cubicBezTo>
                <a:cubicBezTo>
                  <a:pt x="655" y="1902"/>
                  <a:pt x="929" y="2039"/>
                  <a:pt x="1234" y="2039"/>
                </a:cubicBezTo>
                <a:cubicBezTo>
                  <a:pt x="1447" y="2039"/>
                  <a:pt x="1645" y="1978"/>
                  <a:pt x="1813" y="1841"/>
                </a:cubicBezTo>
                <a:cubicBezTo>
                  <a:pt x="2224" y="1522"/>
                  <a:pt x="2300" y="928"/>
                  <a:pt x="1980" y="5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7"/>
          <p:cNvSpPr>
            <a:spLocks noEditPoints="1"/>
          </p:cNvSpPr>
          <p:nvPr/>
        </p:nvSpPr>
        <p:spPr bwMode="auto">
          <a:xfrm rot="5400000">
            <a:off x="5970794" y="5105760"/>
            <a:ext cx="529542" cy="529542"/>
          </a:xfrm>
          <a:custGeom>
            <a:avLst/>
            <a:gdLst>
              <a:gd name="T0" fmla="*/ 817 w 2229"/>
              <a:gd name="T1" fmla="*/ 683 h 2229"/>
              <a:gd name="T2" fmla="*/ 995 w 2229"/>
              <a:gd name="T3" fmla="*/ 683 h 2229"/>
              <a:gd name="T4" fmla="*/ 995 w 2229"/>
              <a:gd name="T5" fmla="*/ 1560 h 2229"/>
              <a:gd name="T6" fmla="*/ 817 w 2229"/>
              <a:gd name="T7" fmla="*/ 1560 h 2229"/>
              <a:gd name="T8" fmla="*/ 817 w 2229"/>
              <a:gd name="T9" fmla="*/ 683 h 2229"/>
              <a:gd name="T10" fmla="*/ 817 w 2229"/>
              <a:gd name="T11" fmla="*/ 683 h 2229"/>
              <a:gd name="T12" fmla="*/ 1233 w 2229"/>
              <a:gd name="T13" fmla="*/ 1560 h 2229"/>
              <a:gd name="T14" fmla="*/ 1411 w 2229"/>
              <a:gd name="T15" fmla="*/ 1560 h 2229"/>
              <a:gd name="T16" fmla="*/ 1411 w 2229"/>
              <a:gd name="T17" fmla="*/ 683 h 2229"/>
              <a:gd name="T18" fmla="*/ 1233 w 2229"/>
              <a:gd name="T19" fmla="*/ 683 h 2229"/>
              <a:gd name="T20" fmla="*/ 1233 w 2229"/>
              <a:gd name="T21" fmla="*/ 1560 h 2229"/>
              <a:gd name="T22" fmla="*/ 1233 w 2229"/>
              <a:gd name="T23" fmla="*/ 1560 h 2229"/>
              <a:gd name="T24" fmla="*/ 2229 w 2229"/>
              <a:gd name="T25" fmla="*/ 1114 h 2229"/>
              <a:gd name="T26" fmla="*/ 1114 w 2229"/>
              <a:gd name="T27" fmla="*/ 0 h 2229"/>
              <a:gd name="T28" fmla="*/ 0 w 2229"/>
              <a:gd name="T29" fmla="*/ 1114 h 2229"/>
              <a:gd name="T30" fmla="*/ 1114 w 2229"/>
              <a:gd name="T31" fmla="*/ 2229 h 2229"/>
              <a:gd name="T32" fmla="*/ 2229 w 2229"/>
              <a:gd name="T33" fmla="*/ 1114 h 2229"/>
              <a:gd name="T34" fmla="*/ 2095 w 2229"/>
              <a:gd name="T35" fmla="*/ 1114 h 2229"/>
              <a:gd name="T36" fmla="*/ 1114 w 2229"/>
              <a:gd name="T37" fmla="*/ 2095 h 2229"/>
              <a:gd name="T38" fmla="*/ 148 w 2229"/>
              <a:gd name="T39" fmla="*/ 1114 h 2229"/>
              <a:gd name="T40" fmla="*/ 1114 w 2229"/>
              <a:gd name="T41" fmla="*/ 148 h 2229"/>
              <a:gd name="T42" fmla="*/ 2095 w 2229"/>
              <a:gd name="T43" fmla="*/ 1114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29" h="2229">
                <a:moveTo>
                  <a:pt x="817" y="683"/>
                </a:moveTo>
                <a:cubicBezTo>
                  <a:pt x="995" y="683"/>
                  <a:pt x="995" y="683"/>
                  <a:pt x="995" y="683"/>
                </a:cubicBezTo>
                <a:cubicBezTo>
                  <a:pt x="995" y="1560"/>
                  <a:pt x="995" y="1560"/>
                  <a:pt x="995" y="1560"/>
                </a:cubicBezTo>
                <a:cubicBezTo>
                  <a:pt x="817" y="1560"/>
                  <a:pt x="817" y="1560"/>
                  <a:pt x="817" y="1560"/>
                </a:cubicBezTo>
                <a:cubicBezTo>
                  <a:pt x="817" y="683"/>
                  <a:pt x="817" y="683"/>
                  <a:pt x="817" y="683"/>
                </a:cubicBezTo>
                <a:cubicBezTo>
                  <a:pt x="817" y="683"/>
                  <a:pt x="817" y="683"/>
                  <a:pt x="817" y="683"/>
                </a:cubicBezTo>
                <a:close/>
                <a:moveTo>
                  <a:pt x="1233" y="1560"/>
                </a:moveTo>
                <a:cubicBezTo>
                  <a:pt x="1411" y="1560"/>
                  <a:pt x="1411" y="1560"/>
                  <a:pt x="1411" y="1560"/>
                </a:cubicBezTo>
                <a:cubicBezTo>
                  <a:pt x="1411" y="683"/>
                  <a:pt x="1411" y="683"/>
                  <a:pt x="1411" y="683"/>
                </a:cubicBezTo>
                <a:cubicBezTo>
                  <a:pt x="1233" y="683"/>
                  <a:pt x="1233" y="683"/>
                  <a:pt x="1233" y="683"/>
                </a:cubicBezTo>
                <a:cubicBezTo>
                  <a:pt x="1233" y="1560"/>
                  <a:pt x="1233" y="1560"/>
                  <a:pt x="1233" y="1560"/>
                </a:cubicBezTo>
                <a:cubicBezTo>
                  <a:pt x="1233" y="1560"/>
                  <a:pt x="1233" y="1560"/>
                  <a:pt x="1233" y="1560"/>
                </a:cubicBezTo>
                <a:close/>
                <a:moveTo>
                  <a:pt x="2229" y="1114"/>
                </a:moveTo>
                <a:cubicBezTo>
                  <a:pt x="2229" y="505"/>
                  <a:pt x="1724" y="0"/>
                  <a:pt x="1114" y="0"/>
                </a:cubicBezTo>
                <a:cubicBezTo>
                  <a:pt x="505" y="0"/>
                  <a:pt x="0" y="505"/>
                  <a:pt x="0" y="1114"/>
                </a:cubicBezTo>
                <a:cubicBezTo>
                  <a:pt x="0" y="1739"/>
                  <a:pt x="505" y="2229"/>
                  <a:pt x="1114" y="2229"/>
                </a:cubicBezTo>
                <a:cubicBezTo>
                  <a:pt x="1724" y="2229"/>
                  <a:pt x="2229" y="1739"/>
                  <a:pt x="2229" y="1114"/>
                </a:cubicBezTo>
                <a:close/>
                <a:moveTo>
                  <a:pt x="2095" y="1114"/>
                </a:moveTo>
                <a:cubicBezTo>
                  <a:pt x="2095" y="1664"/>
                  <a:pt x="1649" y="2095"/>
                  <a:pt x="1114" y="2095"/>
                </a:cubicBezTo>
                <a:cubicBezTo>
                  <a:pt x="579" y="2095"/>
                  <a:pt x="148" y="1664"/>
                  <a:pt x="148" y="1114"/>
                </a:cubicBezTo>
                <a:cubicBezTo>
                  <a:pt x="148" y="579"/>
                  <a:pt x="579" y="148"/>
                  <a:pt x="1114" y="148"/>
                </a:cubicBezTo>
                <a:cubicBezTo>
                  <a:pt x="1649" y="148"/>
                  <a:pt x="2095" y="579"/>
                  <a:pt x="2095" y="111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ooter Placeholder 4"/>
          <p:cNvSpPr>
            <a:spLocks noGrp="1"/>
          </p:cNvSpPr>
          <p:nvPr>
            <p:ph type="ftr" sz="quarter" idx="10"/>
          </p:nvPr>
        </p:nvSpPr>
        <p:spPr/>
        <p:txBody>
          <a:bodyPr/>
          <a:lstStyle/>
          <a:p>
            <a:pPr lvl="0">
              <a:defRPr/>
            </a:pPr>
            <a:r>
              <a:rPr lang="en-US" sz="1400" dirty="0">
                <a:gradFill>
                  <a:gsLst>
                    <a:gs pos="96653">
                      <a:srgbClr val="0078D7"/>
                    </a:gs>
                    <a:gs pos="92515">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add-ins</a:t>
            </a:r>
          </a:p>
          <a:p>
            <a:pPr lvl="0"/>
            <a:endParaRPr lang="en-US" dirty="0">
              <a:solidFill>
                <a:srgbClr val="FFFFFF">
                  <a:tint val="75000"/>
                </a:srgbClr>
              </a:solidFill>
            </a:endParaRPr>
          </a:p>
        </p:txBody>
      </p:sp>
    </p:spTree>
    <p:extLst>
      <p:ext uri="{BB962C8B-B14F-4D97-AF65-F5344CB8AC3E}">
        <p14:creationId xmlns:p14="http://schemas.microsoft.com/office/powerpoint/2010/main" val="207073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46063" y="1213245"/>
            <a:ext cx="5514975" cy="5302990"/>
          </a:xfrm>
        </p:spPr>
        <p:txBody>
          <a:bodyPr/>
          <a:lstStyle/>
          <a:p>
            <a:pPr marL="0" indent="0">
              <a:buNone/>
            </a:pPr>
            <a:r>
              <a:rPr lang="en-US" sz="4800" spc="-102" dirty="0">
                <a:ln w="3175">
                  <a:noFill/>
                </a:ln>
                <a:gradFill>
                  <a:gsLst>
                    <a:gs pos="15063">
                      <a:schemeClr val="tx1"/>
                    </a:gs>
                    <a:gs pos="36000">
                      <a:schemeClr val="tx1"/>
                    </a:gs>
                  </a:gsLst>
                  <a:lin ang="5400000" scaled="0"/>
                </a:gradFill>
                <a:cs typeface="Segoe UI" pitchFamily="34" charset="0"/>
              </a:rPr>
              <a:t>Adding an Office </a:t>
            </a:r>
            <a:r>
              <a:rPr lang="en-US" sz="4800" spc="-102" dirty="0" smtClean="0">
                <a:ln w="3175">
                  <a:noFill/>
                </a:ln>
                <a:gradFill>
                  <a:gsLst>
                    <a:gs pos="15063">
                      <a:schemeClr val="tx1"/>
                    </a:gs>
                    <a:gs pos="36000">
                      <a:schemeClr val="tx1"/>
                    </a:gs>
                  </a:gsLst>
                  <a:lin ang="5400000" scaled="0"/>
                </a:gradFill>
                <a:cs typeface="Segoe UI" pitchFamily="34" charset="0"/>
              </a:rPr>
              <a:t>Add-in </a:t>
            </a:r>
            <a:r>
              <a:rPr lang="en-US" sz="4800" spc="-102" dirty="0">
                <a:ln w="3175">
                  <a:noFill/>
                </a:ln>
                <a:gradFill>
                  <a:gsLst>
                    <a:gs pos="15063">
                      <a:schemeClr val="tx1"/>
                    </a:gs>
                    <a:gs pos="36000">
                      <a:schemeClr val="tx1"/>
                    </a:gs>
                  </a:gsLst>
                  <a:lin ang="5400000" scaled="0"/>
                </a:gradFill>
                <a:cs typeface="Segoe UI" pitchFamily="34" charset="0"/>
              </a:rPr>
              <a:t>using the insertion </a:t>
            </a:r>
            <a:r>
              <a:rPr lang="en-US" sz="4800" spc="-102" dirty="0" smtClean="0">
                <a:ln w="3175">
                  <a:noFill/>
                </a:ln>
                <a:gradFill>
                  <a:gsLst>
                    <a:gs pos="15063">
                      <a:schemeClr val="tx1"/>
                    </a:gs>
                    <a:gs pos="36000">
                      <a:schemeClr val="tx1"/>
                    </a:gs>
                  </a:gsLst>
                  <a:lin ang="5400000" scaled="0"/>
                </a:gradFill>
                <a:cs typeface="Segoe UI" pitchFamily="34" charset="0"/>
              </a:rPr>
              <a:t>UI</a:t>
            </a:r>
          </a:p>
          <a:p>
            <a:pPr marL="0" lvl="0" indent="0">
              <a:lnSpc>
                <a:spcPct val="100000"/>
              </a:lnSpc>
              <a:spcBef>
                <a:spcPts val="0"/>
              </a:spcBef>
              <a:buSzTx/>
              <a:buNone/>
            </a:pPr>
            <a:endParaRPr lang="en-US" sz="2400" dirty="0" smtClean="0">
              <a:gradFill>
                <a:gsLst>
                  <a:gs pos="15063">
                    <a:schemeClr val="tx1"/>
                  </a:gs>
                  <a:gs pos="36000">
                    <a:schemeClr val="tx1"/>
                  </a:gs>
                </a:gsLst>
                <a:lin ang="5400000" scaled="0"/>
              </a:gradFill>
              <a:latin typeface="Segoe UI"/>
            </a:endParaRPr>
          </a:p>
          <a:p>
            <a:pPr marL="0" lvl="0" indent="0">
              <a:lnSpc>
                <a:spcPct val="100000"/>
              </a:lnSpc>
              <a:spcBef>
                <a:spcPts val="0"/>
              </a:spcBef>
              <a:buSzTx/>
              <a:buNone/>
            </a:pPr>
            <a:r>
              <a:rPr lang="en-US" sz="2400" dirty="0" smtClean="0">
                <a:gradFill>
                  <a:gsLst>
                    <a:gs pos="15063">
                      <a:schemeClr val="tx1"/>
                    </a:gs>
                    <a:gs pos="36000">
                      <a:schemeClr val="tx1"/>
                    </a:gs>
                  </a:gsLst>
                  <a:lin ang="5400000" scaled="0"/>
                </a:gradFill>
                <a:latin typeface="Segoe UI"/>
              </a:rPr>
              <a:t>Office </a:t>
            </a:r>
            <a:r>
              <a:rPr lang="en-US" sz="2400" dirty="0">
                <a:gradFill>
                  <a:gsLst>
                    <a:gs pos="15063">
                      <a:schemeClr val="tx1"/>
                    </a:gs>
                    <a:gs pos="36000">
                      <a:schemeClr val="tx1"/>
                    </a:gs>
                  </a:gsLst>
                  <a:lin ang="5400000" scaled="0"/>
                </a:gradFill>
                <a:latin typeface="Segoe UI"/>
              </a:rPr>
              <a:t>Add-in </a:t>
            </a:r>
            <a:r>
              <a:rPr lang="en-US" sz="2400" dirty="0">
                <a:gradFill>
                  <a:gsLst>
                    <a:gs pos="15063">
                      <a:schemeClr val="tx1"/>
                    </a:gs>
                    <a:gs pos="36000">
                      <a:schemeClr val="tx1"/>
                    </a:gs>
                  </a:gsLst>
                  <a:lin ang="5400000" scaled="0"/>
                </a:gradFill>
                <a:latin typeface="Segoe UI"/>
              </a:rPr>
              <a:t>insertion UI located in ribbon inside </a:t>
            </a:r>
            <a:br>
              <a:rPr lang="en-US" sz="2400" dirty="0">
                <a:gradFill>
                  <a:gsLst>
                    <a:gs pos="15063">
                      <a:schemeClr val="tx1"/>
                    </a:gs>
                    <a:gs pos="36000">
                      <a:schemeClr val="tx1"/>
                    </a:gs>
                  </a:gsLst>
                  <a:lin ang="5400000" scaled="0"/>
                </a:gradFill>
                <a:latin typeface="Segoe UI"/>
              </a:rPr>
            </a:br>
            <a:r>
              <a:rPr lang="en-US" sz="2400" dirty="0">
                <a:gradFill>
                  <a:gsLst>
                    <a:gs pos="15063">
                      <a:schemeClr val="tx1"/>
                    </a:gs>
                    <a:gs pos="36000">
                      <a:schemeClr val="tx1"/>
                    </a:gs>
                  </a:gsLst>
                  <a:lin ang="5400000" scaled="0"/>
                </a:gradFill>
                <a:latin typeface="Segoe UI"/>
              </a:rPr>
              <a:t>insert tab</a:t>
            </a:r>
          </a:p>
          <a:p>
            <a:pPr marL="0" lvl="0" indent="0">
              <a:lnSpc>
                <a:spcPct val="100000"/>
              </a:lnSpc>
              <a:spcBef>
                <a:spcPts val="1800"/>
              </a:spcBef>
              <a:buSzTx/>
              <a:buNone/>
            </a:pPr>
            <a:r>
              <a:rPr lang="en-US" sz="2400" dirty="0">
                <a:gradFill>
                  <a:gsLst>
                    <a:gs pos="15063">
                      <a:schemeClr val="tx1"/>
                    </a:gs>
                    <a:gs pos="36000">
                      <a:schemeClr val="tx1"/>
                    </a:gs>
                  </a:gsLst>
                  <a:lin ang="5400000" scaled="0"/>
                </a:gradFill>
                <a:latin typeface="Segoe UI"/>
              </a:rPr>
              <a:t>Dialog allows you to </a:t>
            </a:r>
            <a:br>
              <a:rPr lang="en-US" sz="2400" dirty="0">
                <a:gradFill>
                  <a:gsLst>
                    <a:gs pos="15063">
                      <a:schemeClr val="tx1"/>
                    </a:gs>
                    <a:gs pos="36000">
                      <a:schemeClr val="tx1"/>
                    </a:gs>
                  </a:gsLst>
                  <a:lin ang="5400000" scaled="0"/>
                </a:gradFill>
                <a:latin typeface="Segoe UI"/>
              </a:rPr>
            </a:br>
            <a:r>
              <a:rPr lang="en-US" sz="2400" dirty="0">
                <a:gradFill>
                  <a:gsLst>
                    <a:gs pos="15063">
                      <a:schemeClr val="tx1"/>
                    </a:gs>
                    <a:gs pos="36000">
                      <a:schemeClr val="tx1"/>
                    </a:gs>
                  </a:gsLst>
                  <a:lin ang="5400000" scaled="0"/>
                </a:gradFill>
                <a:latin typeface="Segoe UI"/>
              </a:rPr>
              <a:t>add and start Office </a:t>
            </a:r>
            <a:r>
              <a:rPr lang="en-US" sz="2400" dirty="0">
                <a:gradFill>
                  <a:gsLst>
                    <a:gs pos="15063">
                      <a:schemeClr val="tx1"/>
                    </a:gs>
                    <a:gs pos="36000">
                      <a:schemeClr val="tx1"/>
                    </a:gs>
                  </a:gsLst>
                  <a:lin ang="5400000" scaled="0"/>
                </a:gradFill>
                <a:latin typeface="Segoe UI"/>
              </a:rPr>
              <a:t>Add-in</a:t>
            </a:r>
            <a:endParaRPr lang="en-US" sz="2400" dirty="0">
              <a:gradFill>
                <a:gsLst>
                  <a:gs pos="15063">
                    <a:schemeClr val="tx1"/>
                  </a:gs>
                  <a:gs pos="36000">
                    <a:schemeClr val="tx1"/>
                  </a:gs>
                </a:gsLst>
                <a:lin ang="5400000" scaled="0"/>
              </a:gradFill>
              <a:latin typeface="Segoe UI"/>
            </a:endParaRPr>
          </a:p>
          <a:p>
            <a:pPr marL="0" indent="0">
              <a:buNone/>
            </a:pPr>
            <a:endParaRPr lang="en-US" dirty="0"/>
          </a:p>
        </p:txBody>
      </p:sp>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smtClean="0">
                <a:gradFill>
                  <a:gsLst>
                    <a:gs pos="2917">
                      <a:schemeClr val="tx1"/>
                    </a:gs>
                    <a:gs pos="30000">
                      <a:schemeClr val="tx1"/>
                    </a:gs>
                  </a:gsLst>
                  <a:lin ang="5400000" scaled="0"/>
                </a:gradFill>
              </a:rPr>
              <a:t>http://dev.office.com/</a:t>
            </a:r>
          </a:p>
        </p:txBody>
      </p:sp>
      <p:sp>
        <p:nvSpPr>
          <p:cNvPr id="11" name="Footer Placeholder 10"/>
          <p:cNvSpPr>
            <a:spLocks noGrp="1"/>
          </p:cNvSpPr>
          <p:nvPr>
            <p:ph type="ftr" sz="quarter" idx="12"/>
          </p:nvPr>
        </p:nvSpPr>
        <p:spPr/>
        <p:txBody>
          <a:bodyPr/>
          <a:lstStyle/>
          <a:p>
            <a:pPr lvl="0">
              <a:defRPr/>
            </a:pPr>
            <a:r>
              <a:rPr lang="en-US" sz="1400" dirty="0">
                <a:gradFill>
                  <a:gsLst>
                    <a:gs pos="96653">
                      <a:srgbClr val="0078D7"/>
                    </a:gs>
                    <a:gs pos="92515">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t>
            </a:r>
            <a:r>
              <a:rPr lang="en-US" sz="1400" dirty="0" smtClean="0">
                <a:gradFill>
                  <a:gsLst>
                    <a:gs pos="8367">
                      <a:srgbClr val="000000"/>
                    </a:gs>
                    <a:gs pos="31000">
                      <a:srgbClr val="000000"/>
                    </a:gs>
                  </a:gsLst>
                  <a:lin ang="5400000" scaled="0"/>
                </a:gradFill>
              </a:rPr>
              <a:t>add-ins</a:t>
            </a:r>
            <a:endParaRPr lang="en-US" dirty="0">
              <a:solidFill>
                <a:srgbClr val="FFFFFF">
                  <a:tint val="75000"/>
                </a:srgbClr>
              </a:solidFill>
            </a:endParaRPr>
          </a:p>
          <a:p>
            <a:pPr lvl="0"/>
            <a:endParaRPr lang="en-US" dirty="0">
              <a:solidFill>
                <a:srgbClr val="000000">
                  <a:tint val="75000"/>
                </a:srgbClr>
              </a:solidFill>
            </a:endParaRPr>
          </a:p>
        </p:txBody>
      </p:sp>
      <p:pic>
        <p:nvPicPr>
          <p:cNvPr id="3" name="Picture 2"/>
          <p:cNvPicPr>
            <a:picLocks noChangeAspect="1"/>
          </p:cNvPicPr>
          <p:nvPr/>
        </p:nvPicPr>
        <p:blipFill>
          <a:blip r:embed="rId3"/>
          <a:stretch>
            <a:fillRect/>
          </a:stretch>
        </p:blipFill>
        <p:spPr>
          <a:xfrm>
            <a:off x="6401152" y="880767"/>
            <a:ext cx="5433060" cy="1767840"/>
          </a:xfrm>
          <a:prstGeom prst="rect">
            <a:avLst/>
          </a:prstGeom>
        </p:spPr>
      </p:pic>
      <p:pic>
        <p:nvPicPr>
          <p:cNvPr id="5" name="Picture 4"/>
          <p:cNvPicPr>
            <a:picLocks noChangeAspect="1"/>
          </p:cNvPicPr>
          <p:nvPr/>
        </p:nvPicPr>
        <p:blipFill>
          <a:blip r:embed="rId4"/>
          <a:stretch>
            <a:fillRect/>
          </a:stretch>
        </p:blipFill>
        <p:spPr>
          <a:xfrm>
            <a:off x="6462112" y="2906021"/>
            <a:ext cx="5311140" cy="3352800"/>
          </a:xfrm>
          <a:prstGeom prst="rect">
            <a:avLst/>
          </a:prstGeom>
        </p:spPr>
      </p:pic>
    </p:spTree>
    <p:extLst>
      <p:ext uri="{BB962C8B-B14F-4D97-AF65-F5344CB8AC3E}">
        <p14:creationId xmlns:p14="http://schemas.microsoft.com/office/powerpoint/2010/main" val="385070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4_6-30540_Office_365_CloudRoadShow">
  <a:themeElements>
    <a:clrScheme name="Custom 1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91953408-50A6-4D48-BBC9-67A4F6F9DD3A}" vid="{8A54BA10-03F3-4B7F-AD37-72B81A3EE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Office_365_CloudRoadShow_TEMPLATE_standard slides</Template>
  <TotalTime>1413</TotalTime>
  <Words>5380</Words>
  <Application>Microsoft Office PowerPoint</Application>
  <PresentationFormat>Custom</PresentationFormat>
  <Paragraphs>646</Paragraphs>
  <Slides>51</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宋体</vt:lpstr>
      <vt:lpstr>Arial</vt:lpstr>
      <vt:lpstr>Calibri</vt:lpstr>
      <vt:lpstr>Consolas</vt:lpstr>
      <vt:lpstr>Courier New</vt:lpstr>
      <vt:lpstr>Segoe Light</vt:lpstr>
      <vt:lpstr>Segoe UI</vt:lpstr>
      <vt:lpstr>Segoe UI Black</vt:lpstr>
      <vt:lpstr>Segoe UI Light</vt:lpstr>
      <vt:lpstr>Segoe UI Semibold</vt:lpstr>
      <vt:lpstr>Segoe UI Semilight</vt:lpstr>
      <vt:lpstr>Wingdings</vt:lpstr>
      <vt:lpstr>4_6-30540_Office_365_CloudRoadShow</vt:lpstr>
      <vt:lpstr>Office 365 development</vt:lpstr>
      <vt:lpstr>Deep Dive into  Office Word Add-ins</vt:lpstr>
      <vt:lpstr>Agenda</vt:lpstr>
      <vt:lpstr>Developer vision</vt:lpstr>
      <vt:lpstr>PowerPoint Presentation</vt:lpstr>
      <vt:lpstr>PowerPoint Presentation</vt:lpstr>
      <vt:lpstr>Designing Office Add-ins—shapes</vt:lpstr>
      <vt:lpstr>Anatomy of an Office Add-in</vt:lpstr>
      <vt:lpstr>PowerPoint Presentation</vt:lpstr>
      <vt:lpstr>PowerPoint Presentation</vt:lpstr>
      <vt:lpstr>PowerPoint Presentation</vt:lpstr>
      <vt:lpstr>PowerPoint Presentation</vt:lpstr>
      <vt:lpstr>Create new Office Add-in</vt:lpstr>
      <vt:lpstr>PowerPoint Presentation</vt:lpstr>
      <vt:lpstr>Add-in manifest designer</vt:lpstr>
      <vt:lpstr>Add-in manifest—XML view</vt:lpstr>
      <vt:lpstr>Create the HTML for Web page</vt:lpstr>
      <vt:lpstr>PowerPoint Presentation</vt:lpstr>
      <vt:lpstr>PowerPoint Presentation</vt:lpstr>
      <vt:lpstr>PowerPoint Presentation</vt:lpstr>
      <vt:lpstr>PowerPoint Presentation</vt:lpstr>
      <vt:lpstr>Demo Creating an Office Add-in targeting Microsoft Word</vt:lpstr>
      <vt:lpstr>PowerPoint Presentation</vt:lpstr>
      <vt:lpstr>JavaScript API for Word Add-ins</vt:lpstr>
      <vt:lpstr>getSelectedDataAsync()</vt:lpstr>
      <vt:lpstr>setSelectDataAsync()</vt:lpstr>
      <vt:lpstr>PowerPoint Presentation</vt:lpstr>
      <vt:lpstr>Demo Writing content to the selected region of a Word Document</vt:lpstr>
      <vt:lpstr>PowerPoint Presentation</vt:lpstr>
      <vt:lpstr>PowerPoint Presentation</vt:lpstr>
      <vt:lpstr>PowerPoint Presentation</vt:lpstr>
      <vt:lpstr>Adding bindings in JavaScript</vt:lpstr>
      <vt:lpstr>Adding event handler bindings</vt:lpstr>
      <vt:lpstr>Open XML and Content Control refresher</vt:lpstr>
      <vt:lpstr>PowerPoint Presentation</vt:lpstr>
      <vt:lpstr>PowerPoint Presentation</vt:lpstr>
      <vt:lpstr>PowerPoint Presentation</vt:lpstr>
      <vt:lpstr>PowerPoint Presentation</vt:lpstr>
      <vt:lpstr>PowerPoint Presentation</vt:lpstr>
      <vt:lpstr>PowerPoint Presentation</vt:lpstr>
      <vt:lpstr>RequestContext()</vt:lpstr>
      <vt:lpstr>sync()</vt:lpstr>
      <vt:lpstr>load()</vt:lpstr>
      <vt:lpstr>loadOption Object</vt:lpstr>
      <vt:lpstr>Demo Exploring OfficeJS in Word 2016</vt:lpstr>
      <vt:lpstr>Related documentation</vt:lpstr>
      <vt:lpstr>Related code samples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Office 365</dc:subject>
  <dc:creator>Barb Ferderer</dc:creator>
  <cp:keywords>MSVID, Brand Guidelines, Branding, Visual Identity, grid</cp:keywords>
  <dc:description>Template: _x000d_
Formatting: _x000d_
Audience Type:</dc:description>
  <cp:lastModifiedBy>Todd Baginski</cp:lastModifiedBy>
  <cp:revision>212</cp:revision>
  <dcterms:created xsi:type="dcterms:W3CDTF">2015-11-30T18:37:04Z</dcterms:created>
  <dcterms:modified xsi:type="dcterms:W3CDTF">2016-02-05T01:41:17Z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