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42" r:id="rId4"/>
  </p:sldMasterIdLst>
  <p:notesMasterIdLst>
    <p:notesMasterId r:id="rId56"/>
  </p:notesMasterIdLst>
  <p:handoutMasterIdLst>
    <p:handoutMasterId r:id="rId57"/>
  </p:handoutMasterIdLst>
  <p:sldIdLst>
    <p:sldId id="1338" r:id="rId5"/>
    <p:sldId id="1490" r:id="rId6"/>
    <p:sldId id="1491" r:id="rId7"/>
    <p:sldId id="1434" r:id="rId8"/>
    <p:sldId id="1492" r:id="rId9"/>
    <p:sldId id="1493" r:id="rId10"/>
    <p:sldId id="1494" r:id="rId11"/>
    <p:sldId id="1495" r:id="rId12"/>
    <p:sldId id="1496" r:id="rId13"/>
    <p:sldId id="1497" r:id="rId14"/>
    <p:sldId id="1498" r:id="rId15"/>
    <p:sldId id="1499" r:id="rId16"/>
    <p:sldId id="1500" r:id="rId17"/>
    <p:sldId id="1501" r:id="rId18"/>
    <p:sldId id="1502" r:id="rId19"/>
    <p:sldId id="1503" r:id="rId20"/>
    <p:sldId id="1504" r:id="rId21"/>
    <p:sldId id="1505" r:id="rId22"/>
    <p:sldId id="1506" r:id="rId23"/>
    <p:sldId id="1507" r:id="rId24"/>
    <p:sldId id="1508" r:id="rId25"/>
    <p:sldId id="1509" r:id="rId26"/>
    <p:sldId id="1510" r:id="rId27"/>
    <p:sldId id="1511" r:id="rId28"/>
    <p:sldId id="1512" r:id="rId29"/>
    <p:sldId id="1513" r:id="rId30"/>
    <p:sldId id="1514" r:id="rId31"/>
    <p:sldId id="1515" r:id="rId32"/>
    <p:sldId id="1516" r:id="rId33"/>
    <p:sldId id="1517" r:id="rId34"/>
    <p:sldId id="1518" r:id="rId35"/>
    <p:sldId id="1519" r:id="rId36"/>
    <p:sldId id="1520" r:id="rId37"/>
    <p:sldId id="1521" r:id="rId38"/>
    <p:sldId id="1524" r:id="rId39"/>
    <p:sldId id="1525" r:id="rId40"/>
    <p:sldId id="1526" r:id="rId41"/>
    <p:sldId id="1527" r:id="rId42"/>
    <p:sldId id="1534" r:id="rId43"/>
    <p:sldId id="1535" r:id="rId44"/>
    <p:sldId id="1536" r:id="rId45"/>
    <p:sldId id="1537" r:id="rId46"/>
    <p:sldId id="1538" r:id="rId47"/>
    <p:sldId id="1539" r:id="rId48"/>
    <p:sldId id="1540" r:id="rId49"/>
    <p:sldId id="1541" r:id="rId50"/>
    <p:sldId id="1542" r:id="rId51"/>
    <p:sldId id="1483" r:id="rId52"/>
    <p:sldId id="1478" r:id="rId53"/>
    <p:sldId id="1543" r:id="rId54"/>
    <p:sldId id="1488"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Sylvia Tedjo" initials="ST" lastIdx="14" clrIdx="4">
    <p:extLst>
      <p:ext uri="{19B8F6BF-5375-455C-9EA6-DF929625EA0E}">
        <p15:presenceInfo xmlns:p15="http://schemas.microsoft.com/office/powerpoint/2012/main" userId="S-1-5-21-383413107-1061881802-891584314-89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F2F2F2"/>
    <a:srgbClr val="E9E9E9"/>
    <a:srgbClr val="0078D7"/>
    <a:srgbClr val="AF2F01"/>
    <a:srgbClr val="C73501"/>
    <a:srgbClr val="D83B01"/>
    <a:srgbClr val="3C3C3C"/>
    <a:srgbClr val="7F7F7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65081" autoAdjust="0"/>
  </p:normalViewPr>
  <p:slideViewPr>
    <p:cSldViewPr snapToGrid="0">
      <p:cViewPr varScale="1">
        <p:scale>
          <a:sx n="81" d="100"/>
          <a:sy n="81" d="100"/>
        </p:scale>
        <p:origin x="163"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1272"/>
    </p:cViewPr>
  </p:sorterViewPr>
  <p:notesViewPr>
    <p:cSldViewPr snapToGrid="0" showGuides="1">
      <p:cViewPr varScale="1">
        <p:scale>
          <a:sx n="96" d="100"/>
          <a:sy n="96" d="100"/>
        </p:scale>
        <p:origin x="355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2/17/2016 1:03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2/17/2016 1:03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2/17/2016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t>
            </a:r>
            <a:r>
              <a:rPr lang="en-US" dirty="0" smtClean="0"/>
              <a:t>Add-in </a:t>
            </a:r>
            <a:r>
              <a:rPr lang="en-US" baseline="0" dirty="0" smtClean="0"/>
              <a:t>manifest in a task pane </a:t>
            </a:r>
            <a:r>
              <a:rPr lang="en-US" dirty="0" smtClean="0"/>
              <a:t>Add-in</a:t>
            </a:r>
            <a:r>
              <a:rPr lang="en-US" baseline="0" dirty="0" smtClean="0"/>
              <a:t>. It will look different for other types of </a:t>
            </a:r>
            <a:r>
              <a:rPr lang="en-US" dirty="0" smtClean="0"/>
              <a:t>Add-in </a:t>
            </a:r>
            <a:r>
              <a:rPr lang="en-US" baseline="0" dirty="0" smtClean="0"/>
              <a:t>for Office.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8031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57713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Add-in need to completed its work. You should try and limit the requested permissions to the absolute minimum. It is a design mistake to request more permissions than your Add-in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t>
            </a:r>
            <a:r>
              <a:rPr lang="en-US" dirty="0" smtClean="0"/>
              <a:t>Add-in</a:t>
            </a:r>
            <a:r>
              <a:rPr lang="en-US" baseline="0" dirty="0" smtClean="0"/>
              <a:t>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t>
            </a:r>
            <a:r>
              <a:rPr lang="en-US" sz="2400" dirty="0" smtClean="0"/>
              <a:t>Add-in</a:t>
            </a:r>
            <a:r>
              <a:rPr lang="en-US" sz="2400" baseline="0" dirty="0" smtClean="0"/>
              <a:t>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t>
            </a:r>
            <a:r>
              <a:rPr lang="en-US" sz="2400" dirty="0" smtClean="0"/>
              <a:t>Add-in</a:t>
            </a:r>
            <a:r>
              <a:rPr lang="en-US" sz="2400" baseline="0" dirty="0" smtClean="0"/>
              <a:t>. </a:t>
            </a:r>
            <a:endParaRPr lang="en-US" sz="2000" dirty="0" smtClean="0"/>
          </a:p>
          <a:p>
            <a:pPr lvl="1"/>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9408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597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10529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6006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  It provides functions to read</a:t>
            </a:r>
            <a:r>
              <a:rPr lang="en-US" baseline="0" dirty="0" smtClean="0"/>
              <a:t> content from a document and to write content to a document based on the current selection. 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where rows and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7578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Excel document.</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423681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066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2459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86845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2776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58686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Add-in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778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Excel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08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t>
            </a:r>
            <a:r>
              <a:rPr lang="en-US" sz="1000" dirty="0" smtClean="0"/>
              <a:t>Add-in </a:t>
            </a:r>
            <a:r>
              <a:rPr lang="da-DK" sz="1000" dirty="0" smtClean="0">
                <a:solidFill>
                  <a:srgbClr val="EE7816"/>
                </a:solidFill>
                <a:cs typeface="Segoe UI" pitchFamily="-65" charset="-52"/>
              </a:rPr>
              <a:t>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2/17/2016</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33</a:t>
            </a:fld>
            <a:endParaRPr lang="en-US" smtClean="0">
              <a:solidFill>
                <a:srgbClr val="000000"/>
              </a:solidFill>
            </a:endParaRPr>
          </a:p>
        </p:txBody>
      </p:sp>
    </p:spTree>
    <p:extLst>
      <p:ext uri="{BB962C8B-B14F-4D97-AF65-F5344CB8AC3E}">
        <p14:creationId xmlns:p14="http://schemas.microsoft.com/office/powerpoint/2010/main" val="3846957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4391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a:t>
            </a:r>
            <a:r>
              <a:rPr lang="en-US" b="1" baseline="0" dirty="0" err="1" smtClean="0"/>
              <a:t>firstName</a:t>
            </a:r>
            <a:r>
              <a:rPr lang="en-US" b="1" baseline="0" dirty="0" smtClean="0"/>
              <a:t>"</a:t>
            </a:r>
            <a:r>
              <a:rPr lang="en-US" baseline="0" dirty="0" smtClean="0"/>
              <a:t>) is used to indicate which content control you want to bind to. The third argument (e.g. </a:t>
            </a:r>
            <a:r>
              <a:rPr lang="en-US" b="1" baseline="0" dirty="0" smtClean="0"/>
              <a:t>{ id: '</a:t>
            </a:r>
            <a:r>
              <a:rPr lang="en-US" b="1" baseline="0" dirty="0" err="1" smtClean="0"/>
              <a:t>firstName</a:t>
            </a:r>
            <a:r>
              <a:rPr lang="en-US" b="1" baseline="0" dirty="0" smtClean="0"/>
              <a:t>'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014655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 a callback function named </a:t>
            </a:r>
            <a:r>
              <a:rPr lang="en-US" dirty="0" err="1" smtClean="0"/>
              <a:t>onBindingDataChanged</a:t>
            </a:r>
            <a:r>
              <a:rPr lang="en-US" dirty="0" smtClean="0"/>
              <a:t> which is called automatically when user updates the bound content.</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812133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2658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All actions that </a:t>
            </a:r>
            <a:r>
              <a:rPr lang="en-US" sz="900" b="0" i="0" kern="1200" smtClean="0">
                <a:solidFill>
                  <a:schemeClr val="tx1"/>
                </a:solidFill>
                <a:effectLst/>
                <a:latin typeface="Segoe UI Light" pitchFamily="34" charset="0"/>
                <a:ea typeface="+mn-ea"/>
                <a:cs typeface="+mn-cs"/>
              </a:rPr>
              <a:t>target a</a:t>
            </a:r>
            <a:r>
              <a:rPr lang="en-US" altLang="zh-CN" sz="900" b="0" i="0" kern="1200" smtClean="0">
                <a:solidFill>
                  <a:schemeClr val="tx1"/>
                </a:solidFill>
                <a:effectLst/>
                <a:latin typeface="Segoe UI Light" pitchFamily="34" charset="0"/>
                <a:ea typeface="+mn-ea"/>
                <a:cs typeface="+mn-cs"/>
              </a:rPr>
              <a:t>n</a:t>
            </a:r>
            <a:r>
              <a:rPr lang="en-US" sz="900" b="0" i="0" kern="1200" smtClean="0">
                <a:solidFill>
                  <a:schemeClr val="tx1"/>
                </a:solidFill>
                <a:effectLst/>
                <a:latin typeface="Segoe UI Light" pitchFamily="34" charset="0"/>
                <a:ea typeface="+mn-ea"/>
                <a:cs typeface="+mn-cs"/>
              </a:rPr>
              <a:t> </a:t>
            </a:r>
            <a:r>
              <a:rPr lang="en-US" sz="900" b="0" i="0" kern="1200" dirty="0" smtClean="0">
                <a:solidFill>
                  <a:schemeClr val="tx1"/>
                </a:solidFill>
                <a:effectLst/>
                <a:latin typeface="Segoe UI Light" pitchFamily="34" charset="0"/>
                <a:ea typeface="+mn-ea"/>
                <a:cs typeface="+mn-cs"/>
              </a:rPr>
              <a:t>Excel document start by using the client request context returned by the </a:t>
            </a:r>
            <a:r>
              <a:rPr lang="en-US" sz="900" b="0" i="0" kern="1200" dirty="0" err="1" smtClean="0">
                <a:solidFill>
                  <a:schemeClr val="tx1"/>
                </a:solidFill>
                <a:effectLst/>
                <a:latin typeface="Segoe UI Light" pitchFamily="34" charset="0"/>
                <a:ea typeface="+mn-ea"/>
                <a:cs typeface="+mn-cs"/>
              </a:rPr>
              <a:t>Excel.RequestContext</a:t>
            </a:r>
            <a:r>
              <a:rPr lang="en-US" sz="900" b="0" i="0" kern="1200" dirty="0" smtClean="0">
                <a:solidFill>
                  <a:schemeClr val="tx1"/>
                </a:solidFill>
                <a:effectLst/>
                <a:latin typeface="Segoe UI Light" pitchFamily="34" charset="0"/>
                <a:ea typeface="+mn-ea"/>
                <a:cs typeface="+mn-cs"/>
              </a:rPr>
              <a:t> method. The client request context serves two major roles:</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Contains the queue of commands that will be performed on the contents of a</a:t>
            </a:r>
            <a:r>
              <a:rPr lang="en-US" altLang="zh-CN" sz="900" b="0" i="0" kern="1200" dirty="0" smtClean="0">
                <a:solidFill>
                  <a:schemeClr val="tx1"/>
                </a:solidFill>
                <a:effectLst/>
                <a:latin typeface="Segoe UI Light" pitchFamily="34" charset="0"/>
                <a:ea typeface="+mn-ea"/>
                <a:cs typeface="+mn-cs"/>
              </a:rPr>
              <a:t>n</a:t>
            </a:r>
            <a:r>
              <a:rPr lang="en-US" sz="900" b="0" i="0" kern="1200" dirty="0" smtClean="0">
                <a:solidFill>
                  <a:schemeClr val="tx1"/>
                </a:solidFill>
                <a:effectLst/>
                <a:latin typeface="Segoe UI Light" pitchFamily="34" charset="0"/>
                <a:ea typeface="+mn-ea"/>
                <a:cs typeface="+mn-cs"/>
              </a:rPr>
              <a:t> Excel document.</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Provide the bridge between the Office add-in and the Excel application since they run in two different processes. The JavaScript runs in the user's browser within the task pane. Excel runs in a different process, and in the case of Excel Online, on a remote server cluster.</a:t>
            </a:r>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8428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When you begin to design an Add-in, you must pick one of the</a:t>
            </a:r>
            <a:r>
              <a:rPr lang="en-US" baseline="0" dirty="0" smtClean="0"/>
              <a:t> </a:t>
            </a:r>
            <a:r>
              <a:rPr lang="en-US" dirty="0" smtClean="0"/>
              <a:t>three different shapes. You can create a document-based Add-in as either a Task Pane Add-in or a Content Add-in. Alternatively, you can create a Mail Add-in that targets Outlook and Outlook OWA.</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790246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Excel JavaScript objects created in the add-ins are local proxy objects. Invoking methods and setting properties queues the set of commands in JavaScript, but does not submit them until </a:t>
            </a:r>
            <a:r>
              <a:rPr lang="en-US" dirty="0" smtClean="0"/>
              <a:t>sync </a:t>
            </a:r>
            <a:r>
              <a:rPr lang="en-US" sz="900" b="0" i="0" kern="1200" dirty="0" smtClean="0">
                <a:solidFill>
                  <a:schemeClr val="tx1"/>
                </a:solidFill>
                <a:effectLst/>
                <a:latin typeface="Segoe UI Light" pitchFamily="34" charset="0"/>
                <a:ea typeface="+mn-ea"/>
                <a:cs typeface="+mn-cs"/>
              </a:rPr>
              <a:t>() is called. </a:t>
            </a:r>
            <a:r>
              <a:rPr lang="en-US" dirty="0" smtClean="0"/>
              <a:t>sync</a:t>
            </a:r>
            <a:r>
              <a:rPr lang="en-US" sz="900" b="0" i="0" kern="1200" dirty="0" smtClean="0">
                <a:solidFill>
                  <a:schemeClr val="tx1"/>
                </a:solidFill>
                <a:effectLst/>
                <a:latin typeface="Segoe UI Light" pitchFamily="34" charset="0"/>
                <a:ea typeface="+mn-ea"/>
                <a:cs typeface="+mn-cs"/>
              </a:rPr>
              <a:t> submits the request queue to Excel and returns a promise object, which can be used for chaining further commands. </a:t>
            </a:r>
            <a:r>
              <a:rPr lang="en-US" dirty="0" smtClean="0"/>
              <a:t>sync</a:t>
            </a:r>
            <a:r>
              <a:rPr lang="en-US" sz="900" b="0" i="0" kern="1200" dirty="0" smtClean="0">
                <a:solidFill>
                  <a:schemeClr val="tx1"/>
                </a:solidFill>
                <a:effectLst/>
                <a:latin typeface="Segoe UI Light" pitchFamily="34" charset="0"/>
                <a:ea typeface="+mn-ea"/>
                <a:cs typeface="+mn-cs"/>
              </a:rPr>
              <a:t> runs each command in the order in which they were added to the queue. A best practice is to group related commands into a single </a:t>
            </a:r>
            <a:r>
              <a:rPr lang="en-US" dirty="0" smtClean="0"/>
              <a:t>sync </a:t>
            </a:r>
            <a:r>
              <a:rPr lang="en-US" sz="900" b="0" i="0" kern="1200" dirty="0" smtClean="0">
                <a:solidFill>
                  <a:schemeClr val="tx1"/>
                </a:solidFill>
                <a:effectLst/>
                <a:latin typeface="Segoe UI Light" pitchFamily="34" charset="0"/>
                <a:ea typeface="+mn-ea"/>
                <a:cs typeface="+mn-cs"/>
              </a:rPr>
              <a:t>call.</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726746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load method specifies which collections, objects, and properties will be loaded into the object model. You use the client request context to specify the load options and the object to load. There are two options for using the load method. </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640267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You use the select option to load properties that are primitive types. You can use either a string or an object literal to specify which properties to load. For example, if you are going to make simple load statement, you don't need to create an object literal to specify the property. </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You use the expand option to load properties that are in nested Excel API objects and collections. Using the range object from the previous examples, we can load the </a:t>
            </a:r>
            <a:r>
              <a:rPr lang="en-US" sz="900" b="0" i="0" kern="1200" dirty="0" err="1" smtClean="0">
                <a:solidFill>
                  <a:schemeClr val="tx1"/>
                </a:solidFill>
                <a:effectLst/>
                <a:latin typeface="Segoe UI Light" pitchFamily="34" charset="0"/>
                <a:ea typeface="+mn-ea"/>
                <a:cs typeface="+mn-cs"/>
              </a:rPr>
              <a:t>paragraphCollection</a:t>
            </a:r>
            <a:r>
              <a:rPr lang="en-US" sz="900" b="0" i="0" kern="1200" dirty="0" smtClean="0">
                <a:solidFill>
                  <a:schemeClr val="tx1"/>
                </a:solidFill>
                <a:effectLst/>
                <a:latin typeface="Segoe UI Light" pitchFamily="34" charset="0"/>
                <a:ea typeface="+mn-ea"/>
                <a:cs typeface="+mn-cs"/>
              </a:rPr>
              <a:t> and the font object for the range by specifying the objects in the expand option. We identify which properties are returned in the select statement.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931532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835251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2/17/2016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533883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5241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50</a:t>
            </a:fld>
            <a:endParaRPr lang="en-US">
              <a:solidFill>
                <a:prstClr val="black"/>
              </a:solidFill>
              <a:latin typeface="Calibri" panose="020F0502020204030204"/>
            </a:endParaRPr>
          </a:p>
        </p:txBody>
      </p:sp>
    </p:spTree>
    <p:extLst>
      <p:ext uri="{BB962C8B-B14F-4D97-AF65-F5344CB8AC3E}">
        <p14:creationId xmlns:p14="http://schemas.microsoft.com/office/powerpoint/2010/main" val="1447492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8118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Add-in for Office must be distributed with an XML-based manifest which contains information about the Add-in itself.</a:t>
            </a:r>
            <a:r>
              <a:rPr lang="en-US" baseline="0" dirty="0" smtClean="0"/>
              <a:t> For example, the </a:t>
            </a:r>
            <a:r>
              <a:rPr lang="en-US" dirty="0" smtClean="0"/>
              <a:t>Add-in </a:t>
            </a:r>
            <a:r>
              <a:rPr lang="en-US" baseline="0" dirty="0" smtClean="0"/>
              <a:t>manifest contains an address to a Web page on the Internet which is used to load the </a:t>
            </a:r>
            <a:r>
              <a:rPr lang="en-US" dirty="0" smtClean="0"/>
              <a:t>Add-in</a:t>
            </a:r>
            <a:r>
              <a:rPr lang="en-US" baseline="0" dirty="0" smtClean="0"/>
              <a:t>. </a:t>
            </a:r>
            <a:r>
              <a:rPr lang="en-US" baseline="0" smtClean="0"/>
              <a:t>The Add-in </a:t>
            </a:r>
            <a:r>
              <a:rPr lang="en-US" baseline="0" dirty="0" smtClean="0"/>
              <a:t>manifest also includes information which indicates </a:t>
            </a:r>
            <a:r>
              <a:rPr lang="en-US" dirty="0" smtClean="0"/>
              <a:t>which Office applications it supports. The Add-in manifest also defines the required capabilities which represent the set of permissions that</a:t>
            </a:r>
            <a:r>
              <a:rPr lang="en-US" baseline="0" dirty="0" smtClean="0"/>
              <a:t> the </a:t>
            </a:r>
            <a:r>
              <a:rPr lang="en-US" dirty="0" smtClean="0"/>
              <a:t>Add-in </a:t>
            </a:r>
            <a:r>
              <a:rPr lang="en-US" baseline="0" dirty="0" smtClean="0"/>
              <a:t>needs in order to run and complete its work.</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9207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Office Add-in.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add-in </a:t>
            </a:r>
            <a:r>
              <a:rPr lang="en-US" baseline="0" dirty="0" smtClean="0"/>
              <a:t>is p</a:t>
            </a:r>
            <a:r>
              <a:rPr lang="en-US" dirty="0" smtClean="0"/>
              <a:t>ositioned to right of document in a style that is familiar to experience Officers users. A task pane add-in </a:t>
            </a:r>
            <a:r>
              <a:rPr lang="en-US" baseline="0" dirty="0" smtClean="0"/>
              <a:t>is typically used </a:t>
            </a:r>
            <a:r>
              <a:rPr lang="en-US" dirty="0" smtClean="0"/>
              <a:t>to assist a user working with a specific document. For example, a task pane add-in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t>
            </a:r>
            <a:r>
              <a:rPr lang="en-US" b="1" baseline="0" dirty="0" smtClean="0"/>
              <a:t>add-in</a:t>
            </a:r>
            <a:r>
              <a:rPr lang="en-US" dirty="0" smtClean="0"/>
              <a:t> is designed to add its content inline into a position within current document. Note that content add-in are only supported into Excel so that document is always an Excel workbook. The content add-in must be added to a specific worksheet within</a:t>
            </a:r>
            <a:r>
              <a:rPr lang="en-US" baseline="0" dirty="0" smtClean="0"/>
              <a:t> a workbook. The content </a:t>
            </a:r>
            <a:r>
              <a:rPr lang="en-US" dirty="0" smtClean="0"/>
              <a:t>add-in</a:t>
            </a:r>
            <a:r>
              <a:rPr lang="en-US" baseline="0" dirty="0" smtClean="0"/>
              <a:t>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solidFill>
                  <a:prstClr val="black"/>
                </a:solidFill>
              </a:rPr>
              <a:pPr/>
              <a:t>2/17/2016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1945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Office Add-in</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are hosted inside an IFrame. Office Add-in</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support is enabled in the Web Apps by the integration of the Office JavaScript library that, in a similar fashion to the rich client applications, manages of the Add-in </a:t>
            </a:r>
            <a:r>
              <a:rPr lang="en-US" sz="1200" kern="1200" baseline="0" dirty="0" smtClean="0">
                <a:solidFill>
                  <a:schemeClr val="tx1"/>
                </a:solidFill>
                <a:effectLst/>
                <a:latin typeface="+mn-lt"/>
                <a:ea typeface="+mn-ea"/>
                <a:cs typeface="+mn-cs"/>
              </a:rPr>
              <a:t>component </a:t>
            </a:r>
            <a:r>
              <a:rPr lang="en-US" sz="1200" kern="1200" dirty="0" smtClean="0">
                <a:solidFill>
                  <a:schemeClr val="tx1"/>
                </a:solidFill>
                <a:effectLst/>
                <a:latin typeface="+mn-lt"/>
                <a:ea typeface="+mn-ea"/>
                <a:cs typeface="+mn-cs"/>
              </a:rPr>
              <a:t>lifecycle and interoperability between the add-in </a:t>
            </a:r>
            <a:r>
              <a:rPr lang="en-US" sz="1200" kern="1200" baseline="0" dirty="0" smtClean="0">
                <a:solidFill>
                  <a:schemeClr val="tx1"/>
                </a:solidFill>
                <a:effectLst/>
                <a:latin typeface="+mn-lt"/>
                <a:ea typeface="+mn-ea"/>
                <a:cs typeface="+mn-cs"/>
              </a:rPr>
              <a:t>component </a:t>
            </a:r>
            <a:r>
              <a:rPr lang="en-US" sz="1200" kern="1200" dirty="0" smtClean="0">
                <a:solidFill>
                  <a:schemeClr val="tx1"/>
                </a:solidFill>
                <a:effectLst/>
                <a:latin typeface="+mn-lt"/>
                <a:ea typeface="+mn-ea"/>
                <a:cs typeface="+mn-cs"/>
              </a:rPr>
              <a:t>and the Web App, which for the browser requires a special cross-frame communication infrastructure. The same Office JavaScript library used on rich clients supports the APIs available to the Add-in </a:t>
            </a:r>
            <a:r>
              <a:rPr lang="en-US" sz="1200" kern="1200" baseline="0" dirty="0" smtClean="0">
                <a:solidFill>
                  <a:schemeClr val="tx1"/>
                </a:solidFill>
                <a:effectLst/>
                <a:latin typeface="+mn-lt"/>
                <a:ea typeface="+mn-ea"/>
                <a:cs typeface="+mn-cs"/>
              </a:rPr>
              <a:t>component </a:t>
            </a:r>
            <a:r>
              <a:rPr lang="en-US" sz="1200" kern="1200" dirty="0" smtClean="0">
                <a:solidFill>
                  <a:schemeClr val="tx1"/>
                </a:solidFill>
                <a:effectLst/>
                <a:latin typeface="+mn-lt"/>
                <a:ea typeface="+mn-ea"/>
                <a:cs typeface="+mn-cs"/>
              </a:rPr>
              <a:t>code to interact with the Web App.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692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t>
            </a:r>
            <a:r>
              <a:rPr lang="en-US" dirty="0" smtClean="0"/>
              <a:t>Add-in</a:t>
            </a:r>
            <a:r>
              <a:rPr lang="en-US" baseline="0" dirty="0" smtClean="0"/>
              <a:t> for Office using Visual Studio. First, you will create a new project using one of the new project templates in Visual Studio. Next, you will create the user interface for the </a:t>
            </a:r>
            <a:r>
              <a:rPr lang="en-US" dirty="0" smtClean="0"/>
              <a:t>Add-in</a:t>
            </a:r>
            <a:r>
              <a:rPr lang="en-US" baseline="0" dirty="0" smtClean="0"/>
              <a:t> using HTML5 and CSS. After that, you add behavior to the </a:t>
            </a:r>
            <a:r>
              <a:rPr lang="en-US" dirty="0" smtClean="0"/>
              <a:t>Add-in </a:t>
            </a:r>
            <a:r>
              <a:rPr lang="en-US" baseline="0" dirty="0" smtClean="0"/>
              <a:t>by writing JavaScript. Finally, you will update the XML file which serves as the </a:t>
            </a:r>
            <a:r>
              <a:rPr lang="en-US" dirty="0" smtClean="0"/>
              <a:t>Add-in</a:t>
            </a:r>
            <a:r>
              <a:rPr lang="en-US" baseline="0" dirty="0" smtClean="0"/>
              <a:t> manifest. After that, you can press the {F5} key to test and debug your </a:t>
            </a:r>
            <a:r>
              <a:rPr lang="en-US" dirty="0" smtClean="0"/>
              <a:t>Add-in</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1891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Office Add-ins. These project types gives you a starter project with a web page and manifest.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71573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add-in created with the Visual Studio.</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2/17/2016 1:03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127362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4.emf"/><Relationship Id="rId7" Type="http://schemas.openxmlformats.org/officeDocument/2006/relationships/hyperlink" Target="https://www.yammer.com/itpronetwork"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6.png"/><Relationship Id="rId10" Type="http://schemas.openxmlformats.org/officeDocument/2006/relationships/hyperlink" Target="http://dev.office.com/podcasts" TargetMode="External"/><Relationship Id="rId4" Type="http://schemas.openxmlformats.org/officeDocument/2006/relationships/image" Target="../media/image15.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11236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063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701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363538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09154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24105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59077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63255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15449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11319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93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06724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5872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227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9309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5910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60828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6618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71998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pic>
        <p:nvPicPr>
          <p:cNvPr id="9" name="Picture 8"/>
          <p:cNvPicPr>
            <a:picLocks noChangeAspect="1"/>
          </p:cNvPicPr>
          <p:nvPr userDrawn="1"/>
        </p:nvPicPr>
        <p:blipFill>
          <a:blip r:embed="rId3"/>
          <a:stretch>
            <a:fillRect/>
          </a:stretch>
        </p:blipFill>
        <p:spPr>
          <a:xfrm>
            <a:off x="7373257" y="3494903"/>
            <a:ext cx="4889265" cy="3245550"/>
          </a:xfrm>
          <a:prstGeom prst="rect">
            <a:avLst/>
          </a:prstGeom>
        </p:spPr>
      </p:pic>
    </p:spTree>
    <p:extLst>
      <p:ext uri="{BB962C8B-B14F-4D97-AF65-F5344CB8AC3E}">
        <p14:creationId xmlns:p14="http://schemas.microsoft.com/office/powerpoint/2010/main" val="42942865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464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100659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11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02723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99618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038140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88505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99083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306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8985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16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79542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81832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564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86020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48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409909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6339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74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08395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5689086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894844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59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653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70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2772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9526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1965025240"/>
      </p:ext>
    </p:extLst>
  </p:cSld>
  <p:clrMap bg1="lt1" tx1="dk1" bg2="lt2" tx2="dk2" accent1="accent1" accent2="accent2" accent3="accent3" accent4="accent4" accent5="accent5" accent6="accent6" hlink="hlink" folHlink="folHlink"/>
  <p:sldLayoutIdLst>
    <p:sldLayoutId id="2147485043" r:id="rId1"/>
    <p:sldLayoutId id="2147485044" r:id="rId2"/>
    <p:sldLayoutId id="2147485045" r:id="rId3"/>
    <p:sldLayoutId id="2147485046" r:id="rId4"/>
    <p:sldLayoutId id="2147485047" r:id="rId5"/>
    <p:sldLayoutId id="2147485048" r:id="rId6"/>
    <p:sldLayoutId id="2147485049" r:id="rId7"/>
    <p:sldLayoutId id="2147485050" r:id="rId8"/>
    <p:sldLayoutId id="2147485051" r:id="rId9"/>
    <p:sldLayoutId id="2147485052" r:id="rId10"/>
    <p:sldLayoutId id="2147485053" r:id="rId11"/>
    <p:sldLayoutId id="2147485054" r:id="rId12"/>
    <p:sldLayoutId id="2147485055" r:id="rId13"/>
    <p:sldLayoutId id="2147485056" r:id="rId14"/>
    <p:sldLayoutId id="2147485057" r:id="rId15"/>
    <p:sldLayoutId id="2147485058" r:id="rId16"/>
    <p:sldLayoutId id="2147485059" r:id="rId17"/>
    <p:sldLayoutId id="2147485060" r:id="rId18"/>
    <p:sldLayoutId id="2147485061" r:id="rId19"/>
    <p:sldLayoutId id="2147485062" r:id="rId20"/>
    <p:sldLayoutId id="2147485063" r:id="rId21"/>
    <p:sldLayoutId id="2147485064" r:id="rId22"/>
    <p:sldLayoutId id="2147485065" r:id="rId23"/>
    <p:sldLayoutId id="2147485066" r:id="rId24"/>
    <p:sldLayoutId id="2147485067" r:id="rId25"/>
    <p:sldLayoutId id="2147485068" r:id="rId26"/>
    <p:sldLayoutId id="2147485069" r:id="rId27"/>
    <p:sldLayoutId id="2147485070" r:id="rId28"/>
    <p:sldLayoutId id="2147485071" r:id="rId29"/>
    <p:sldLayoutId id="2147485072" r:id="rId30"/>
    <p:sldLayoutId id="2147485073" r:id="rId31"/>
    <p:sldLayoutId id="2147485074" r:id="rId32"/>
    <p:sldLayoutId id="2147485075" r:id="rId33"/>
    <p:sldLayoutId id="2147485076" r:id="rId34"/>
    <p:sldLayoutId id="2147485077" r:id="rId35"/>
    <p:sldLayoutId id="2147485078" r:id="rId36"/>
    <p:sldLayoutId id="2147485079" r:id="rId37"/>
    <p:sldLayoutId id="2147485080" r:id="rId38"/>
    <p:sldLayoutId id="2147485081" r:id="rId39"/>
    <p:sldLayoutId id="2147485082" r:id="rId40"/>
    <p:sldLayoutId id="2147485083" r:id="rId41"/>
    <p:sldLayoutId id="2147485084" r:id="rId42"/>
    <p:sldLayoutId id="2147485085" r:id="rId43"/>
    <p:sldLayoutId id="2147485086" r:id="rId44"/>
    <p:sldLayoutId id="2147485087" r:id="rId45"/>
    <p:sldLayoutId id="2147485088" r:id="rId46"/>
    <p:sldLayoutId id="214748508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3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hyperlink" Target="https://msdn.microsoft.com/EN-US/library/office/dn833109.aspx" TargetMode="External"/><Relationship Id="rId2" Type="http://schemas.openxmlformats.org/officeDocument/2006/relationships/hyperlink" Target="https://msdn.microsoft.com/EN-US/library/office/dn535872.aspx" TargetMode="External"/><Relationship Id="rId1" Type="http://schemas.openxmlformats.org/officeDocument/2006/relationships/slideLayout" Target="../slideLayouts/slideLayout3.xml"/><Relationship Id="rId4" Type="http://schemas.openxmlformats.org/officeDocument/2006/relationships/hyperlink" Target="https://msdn.microsoft.com/en-us/library/fp142185.aspx"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dev.office.com/codesamples#?filters=office%20add-ins" TargetMode="Externa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37.emf"/><Relationship Id="rId4" Type="http://schemas.openxmlformats.org/officeDocument/2006/relationships/image" Target="../media/image36.emf"/></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299"/>
          <p:cNvGrpSpPr/>
          <p:nvPr/>
        </p:nvGrpSpPr>
        <p:grpSpPr>
          <a:xfrm>
            <a:off x="5654676" y="1252538"/>
            <a:ext cx="5024436" cy="4213226"/>
            <a:chOff x="5654676" y="1252538"/>
            <a:chExt cx="5024436" cy="4213226"/>
          </a:xfrm>
        </p:grpSpPr>
        <p:grpSp>
          <p:nvGrpSpPr>
            <p:cNvPr id="297" name="Group 296"/>
            <p:cNvGrpSpPr/>
            <p:nvPr/>
          </p:nvGrpSpPr>
          <p:grpSpPr>
            <a:xfrm>
              <a:off x="9685338" y="2705101"/>
              <a:ext cx="993774" cy="1214438"/>
              <a:chOff x="9685338" y="2705101"/>
              <a:chExt cx="993774" cy="1214438"/>
            </a:xfrm>
          </p:grpSpPr>
          <p:sp>
            <p:nvSpPr>
              <p:cNvPr id="264"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6" name="Group 295"/>
            <p:cNvGrpSpPr/>
            <p:nvPr/>
          </p:nvGrpSpPr>
          <p:grpSpPr>
            <a:xfrm>
              <a:off x="6997700" y="1252538"/>
              <a:ext cx="2908300" cy="1195388"/>
              <a:chOff x="6997700" y="1252538"/>
              <a:chExt cx="2908300" cy="1195388"/>
            </a:xfrm>
          </p:grpSpPr>
          <p:sp>
            <p:nvSpPr>
              <p:cNvPr id="25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8" name="Group 297"/>
            <p:cNvGrpSpPr/>
            <p:nvPr/>
          </p:nvGrpSpPr>
          <p:grpSpPr>
            <a:xfrm>
              <a:off x="5654676" y="2908301"/>
              <a:ext cx="681036" cy="809625"/>
              <a:chOff x="5654676" y="2908301"/>
              <a:chExt cx="681036" cy="809625"/>
            </a:xfrm>
          </p:grpSpPr>
          <p:sp>
            <p:nvSpPr>
              <p:cNvPr id="276"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9" name="Group 298"/>
            <p:cNvGrpSpPr/>
            <p:nvPr/>
          </p:nvGrpSpPr>
          <p:grpSpPr>
            <a:xfrm>
              <a:off x="6481763" y="4656138"/>
              <a:ext cx="1308100" cy="809626"/>
              <a:chOff x="6481763" y="4656138"/>
              <a:chExt cx="1308100" cy="809626"/>
            </a:xfrm>
          </p:grpSpPr>
          <p:sp>
            <p:nvSpPr>
              <p:cNvPr id="28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71" name="Freeform 5" hidden="1"/>
          <p:cNvSpPr>
            <a:spLocks noEditPoints="1"/>
          </p:cNvSpPr>
          <p:nvPr/>
        </p:nvSpPr>
        <p:spPr bwMode="auto">
          <a:xfrm>
            <a:off x="6096000" y="2300288"/>
            <a:ext cx="4895850" cy="4416425"/>
          </a:xfrm>
          <a:custGeom>
            <a:avLst/>
            <a:gdLst>
              <a:gd name="T0" fmla="*/ 182 w 266"/>
              <a:gd name="T1" fmla="*/ 112 h 240"/>
              <a:gd name="T2" fmla="*/ 204 w 266"/>
              <a:gd name="T3" fmla="*/ 105 h 240"/>
              <a:gd name="T4" fmla="*/ 173 w 266"/>
              <a:gd name="T5" fmla="*/ 72 h 240"/>
              <a:gd name="T6" fmla="*/ 163 w 266"/>
              <a:gd name="T7" fmla="*/ 70 h 240"/>
              <a:gd name="T8" fmla="*/ 166 w 266"/>
              <a:gd name="T9" fmla="*/ 50 h 240"/>
              <a:gd name="T10" fmla="*/ 167 w 266"/>
              <a:gd name="T11" fmla="*/ 43 h 240"/>
              <a:gd name="T12" fmla="*/ 166 w 266"/>
              <a:gd name="T13" fmla="*/ 30 h 240"/>
              <a:gd name="T14" fmla="*/ 156 w 266"/>
              <a:gd name="T15" fmla="*/ 0 h 240"/>
              <a:gd name="T16" fmla="*/ 30 w 266"/>
              <a:gd name="T17" fmla="*/ 84 h 240"/>
              <a:gd name="T18" fmla="*/ 80 w 266"/>
              <a:gd name="T19" fmla="*/ 94 h 240"/>
              <a:gd name="T20" fmla="*/ 71 w 266"/>
              <a:gd name="T21" fmla="*/ 107 h 240"/>
              <a:gd name="T22" fmla="*/ 114 w 266"/>
              <a:gd name="T23" fmla="*/ 112 h 240"/>
              <a:gd name="T24" fmla="*/ 0 w 266"/>
              <a:gd name="T25" fmla="*/ 131 h 240"/>
              <a:gd name="T26" fmla="*/ 10 w 266"/>
              <a:gd name="T27" fmla="*/ 139 h 240"/>
              <a:gd name="T28" fmla="*/ 113 w 266"/>
              <a:gd name="T29" fmla="*/ 123 h 240"/>
              <a:gd name="T30" fmla="*/ 114 w 266"/>
              <a:gd name="T31" fmla="*/ 124 h 240"/>
              <a:gd name="T32" fmla="*/ 115 w 266"/>
              <a:gd name="T33" fmla="*/ 126 h 240"/>
              <a:gd name="T34" fmla="*/ 118 w 266"/>
              <a:gd name="T35" fmla="*/ 127 h 240"/>
              <a:gd name="T36" fmla="*/ 117 w 266"/>
              <a:gd name="T37" fmla="*/ 128 h 240"/>
              <a:gd name="T38" fmla="*/ 114 w 266"/>
              <a:gd name="T39" fmla="*/ 139 h 240"/>
              <a:gd name="T40" fmla="*/ 114 w 266"/>
              <a:gd name="T41" fmla="*/ 141 h 240"/>
              <a:gd name="T42" fmla="*/ 116 w 266"/>
              <a:gd name="T43" fmla="*/ 142 h 240"/>
              <a:gd name="T44" fmla="*/ 120 w 266"/>
              <a:gd name="T45" fmla="*/ 143 h 240"/>
              <a:gd name="T46" fmla="*/ 122 w 266"/>
              <a:gd name="T47" fmla="*/ 155 h 240"/>
              <a:gd name="T48" fmla="*/ 123 w 266"/>
              <a:gd name="T49" fmla="*/ 162 h 240"/>
              <a:gd name="T50" fmla="*/ 110 w 266"/>
              <a:gd name="T51" fmla="*/ 173 h 240"/>
              <a:gd name="T52" fmla="*/ 110 w 266"/>
              <a:gd name="T53" fmla="*/ 174 h 240"/>
              <a:gd name="T54" fmla="*/ 111 w 266"/>
              <a:gd name="T55" fmla="*/ 175 h 240"/>
              <a:gd name="T56" fmla="*/ 112 w 266"/>
              <a:gd name="T57" fmla="*/ 177 h 240"/>
              <a:gd name="T58" fmla="*/ 114 w 266"/>
              <a:gd name="T59" fmla="*/ 178 h 240"/>
              <a:gd name="T60" fmla="*/ 116 w 266"/>
              <a:gd name="T61" fmla="*/ 178 h 240"/>
              <a:gd name="T62" fmla="*/ 122 w 266"/>
              <a:gd name="T63" fmla="*/ 179 h 240"/>
              <a:gd name="T64" fmla="*/ 123 w 266"/>
              <a:gd name="T65" fmla="*/ 235 h 240"/>
              <a:gd name="T66" fmla="*/ 141 w 266"/>
              <a:gd name="T67" fmla="*/ 229 h 240"/>
              <a:gd name="T68" fmla="*/ 154 w 266"/>
              <a:gd name="T69" fmla="*/ 229 h 240"/>
              <a:gd name="T70" fmla="*/ 171 w 266"/>
              <a:gd name="T71" fmla="*/ 235 h 240"/>
              <a:gd name="T72" fmla="*/ 173 w 266"/>
              <a:gd name="T73" fmla="*/ 179 h 240"/>
              <a:gd name="T74" fmla="*/ 179 w 266"/>
              <a:gd name="T75" fmla="*/ 178 h 240"/>
              <a:gd name="T76" fmla="*/ 181 w 266"/>
              <a:gd name="T77" fmla="*/ 178 h 240"/>
              <a:gd name="T78" fmla="*/ 183 w 266"/>
              <a:gd name="T79" fmla="*/ 177 h 240"/>
              <a:gd name="T80" fmla="*/ 184 w 266"/>
              <a:gd name="T81" fmla="*/ 175 h 240"/>
              <a:gd name="T82" fmla="*/ 185 w 266"/>
              <a:gd name="T83" fmla="*/ 174 h 240"/>
              <a:gd name="T84" fmla="*/ 185 w 266"/>
              <a:gd name="T85" fmla="*/ 173 h 240"/>
              <a:gd name="T86" fmla="*/ 172 w 266"/>
              <a:gd name="T87" fmla="*/ 162 h 240"/>
              <a:gd name="T88" fmla="*/ 173 w 266"/>
              <a:gd name="T89" fmla="*/ 155 h 240"/>
              <a:gd name="T90" fmla="*/ 175 w 266"/>
              <a:gd name="T91" fmla="*/ 143 h 240"/>
              <a:gd name="T92" fmla="*/ 179 w 266"/>
              <a:gd name="T93" fmla="*/ 142 h 240"/>
              <a:gd name="T94" fmla="*/ 181 w 266"/>
              <a:gd name="T95" fmla="*/ 141 h 240"/>
              <a:gd name="T96" fmla="*/ 182 w 266"/>
              <a:gd name="T97" fmla="*/ 139 h 240"/>
              <a:gd name="T98" fmla="*/ 175 w 266"/>
              <a:gd name="T99" fmla="*/ 128 h 240"/>
              <a:gd name="T100" fmla="*/ 179 w 266"/>
              <a:gd name="T101" fmla="*/ 127 h 240"/>
              <a:gd name="T102" fmla="*/ 181 w 266"/>
              <a:gd name="T103" fmla="*/ 125 h 240"/>
              <a:gd name="T104" fmla="*/ 182 w 266"/>
              <a:gd name="T105" fmla="*/ 124 h 240"/>
              <a:gd name="T106" fmla="*/ 257 w 266"/>
              <a:gd name="T107" fmla="*/ 139 h 240"/>
              <a:gd name="T108" fmla="*/ 266 w 266"/>
              <a:gd name="T109" fmla="*/ 131 h 240"/>
              <a:gd name="T110" fmla="*/ 143 w 266"/>
              <a:gd name="T111" fmla="*/ 220 h 240"/>
              <a:gd name="T112" fmla="*/ 143 w 266"/>
              <a:gd name="T113" fmla="*/ 179 h 240"/>
              <a:gd name="T114" fmla="*/ 152 w 266"/>
              <a:gd name="T115" fmla="*/ 17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240">
                <a:moveTo>
                  <a:pt x="247" y="112"/>
                </a:moveTo>
                <a:cubicBezTo>
                  <a:pt x="182" y="112"/>
                  <a:pt x="182" y="112"/>
                  <a:pt x="182" y="112"/>
                </a:cubicBezTo>
                <a:cubicBezTo>
                  <a:pt x="182" y="112"/>
                  <a:pt x="182" y="112"/>
                  <a:pt x="182" y="112"/>
                </a:cubicBezTo>
                <a:cubicBezTo>
                  <a:pt x="201" y="112"/>
                  <a:pt x="201" y="112"/>
                  <a:pt x="201" y="112"/>
                </a:cubicBezTo>
                <a:cubicBezTo>
                  <a:pt x="201" y="112"/>
                  <a:pt x="202" y="112"/>
                  <a:pt x="202" y="111"/>
                </a:cubicBezTo>
                <a:cubicBezTo>
                  <a:pt x="204" y="109"/>
                  <a:pt x="205" y="107"/>
                  <a:pt x="204" y="105"/>
                </a:cubicBezTo>
                <a:cubicBezTo>
                  <a:pt x="204" y="101"/>
                  <a:pt x="202" y="96"/>
                  <a:pt x="197" y="91"/>
                </a:cubicBezTo>
                <a:cubicBezTo>
                  <a:pt x="189" y="83"/>
                  <a:pt x="177" y="71"/>
                  <a:pt x="174" y="72"/>
                </a:cubicBezTo>
                <a:cubicBezTo>
                  <a:pt x="174" y="72"/>
                  <a:pt x="173" y="72"/>
                  <a:pt x="173" y="72"/>
                </a:cubicBezTo>
                <a:cubicBezTo>
                  <a:pt x="172" y="72"/>
                  <a:pt x="171" y="71"/>
                  <a:pt x="170" y="71"/>
                </a:cubicBezTo>
                <a:cubicBezTo>
                  <a:pt x="167" y="71"/>
                  <a:pt x="167" y="71"/>
                  <a:pt x="167" y="71"/>
                </a:cubicBezTo>
                <a:cubicBezTo>
                  <a:pt x="163" y="70"/>
                  <a:pt x="163" y="70"/>
                  <a:pt x="163" y="70"/>
                </a:cubicBezTo>
                <a:cubicBezTo>
                  <a:pt x="163" y="55"/>
                  <a:pt x="163" y="55"/>
                  <a:pt x="163" y="55"/>
                </a:cubicBezTo>
                <a:cubicBezTo>
                  <a:pt x="164" y="53"/>
                  <a:pt x="165" y="52"/>
                  <a:pt x="165" y="50"/>
                </a:cubicBezTo>
                <a:cubicBezTo>
                  <a:pt x="166" y="50"/>
                  <a:pt x="166" y="50"/>
                  <a:pt x="166" y="50"/>
                </a:cubicBezTo>
                <a:cubicBezTo>
                  <a:pt x="166" y="50"/>
                  <a:pt x="167" y="50"/>
                  <a:pt x="167" y="49"/>
                </a:cubicBezTo>
                <a:cubicBezTo>
                  <a:pt x="168" y="44"/>
                  <a:pt x="168" y="44"/>
                  <a:pt x="168" y="44"/>
                </a:cubicBezTo>
                <a:cubicBezTo>
                  <a:pt x="168" y="44"/>
                  <a:pt x="168" y="43"/>
                  <a:pt x="167" y="43"/>
                </a:cubicBezTo>
                <a:cubicBezTo>
                  <a:pt x="167" y="43"/>
                  <a:pt x="167" y="43"/>
                  <a:pt x="167" y="43"/>
                </a:cubicBezTo>
                <a:cubicBezTo>
                  <a:pt x="167" y="43"/>
                  <a:pt x="166" y="43"/>
                  <a:pt x="166" y="43"/>
                </a:cubicBezTo>
                <a:cubicBezTo>
                  <a:pt x="167" y="38"/>
                  <a:pt x="168" y="34"/>
                  <a:pt x="166" y="30"/>
                </a:cubicBezTo>
                <a:cubicBezTo>
                  <a:pt x="166" y="28"/>
                  <a:pt x="165" y="25"/>
                  <a:pt x="163" y="23"/>
                </a:cubicBezTo>
                <a:cubicBezTo>
                  <a:pt x="163" y="5"/>
                  <a:pt x="163" y="5"/>
                  <a:pt x="163" y="5"/>
                </a:cubicBezTo>
                <a:cubicBezTo>
                  <a:pt x="163" y="3"/>
                  <a:pt x="160" y="0"/>
                  <a:pt x="156" y="0"/>
                </a:cubicBezTo>
                <a:cubicBezTo>
                  <a:pt x="37" y="0"/>
                  <a:pt x="37" y="0"/>
                  <a:pt x="37" y="0"/>
                </a:cubicBezTo>
                <a:cubicBezTo>
                  <a:pt x="33" y="0"/>
                  <a:pt x="30" y="3"/>
                  <a:pt x="30" y="5"/>
                </a:cubicBezTo>
                <a:cubicBezTo>
                  <a:pt x="30" y="84"/>
                  <a:pt x="30" y="84"/>
                  <a:pt x="30" y="84"/>
                </a:cubicBezTo>
                <a:cubicBezTo>
                  <a:pt x="30" y="87"/>
                  <a:pt x="33" y="90"/>
                  <a:pt x="37" y="90"/>
                </a:cubicBezTo>
                <a:cubicBezTo>
                  <a:pt x="80" y="90"/>
                  <a:pt x="80" y="90"/>
                  <a:pt x="80" y="90"/>
                </a:cubicBezTo>
                <a:cubicBezTo>
                  <a:pt x="80" y="94"/>
                  <a:pt x="80" y="94"/>
                  <a:pt x="80" y="94"/>
                </a:cubicBezTo>
                <a:cubicBezTo>
                  <a:pt x="80" y="104"/>
                  <a:pt x="80" y="104"/>
                  <a:pt x="80" y="104"/>
                </a:cubicBezTo>
                <a:cubicBezTo>
                  <a:pt x="74" y="104"/>
                  <a:pt x="74" y="104"/>
                  <a:pt x="74" y="104"/>
                </a:cubicBezTo>
                <a:cubicBezTo>
                  <a:pt x="72" y="104"/>
                  <a:pt x="71" y="105"/>
                  <a:pt x="71" y="107"/>
                </a:cubicBezTo>
                <a:cubicBezTo>
                  <a:pt x="71" y="112"/>
                  <a:pt x="71" y="112"/>
                  <a:pt x="71" y="112"/>
                </a:cubicBezTo>
                <a:cubicBezTo>
                  <a:pt x="94" y="112"/>
                  <a:pt x="94" y="112"/>
                  <a:pt x="94" y="112"/>
                </a:cubicBezTo>
                <a:cubicBezTo>
                  <a:pt x="114" y="112"/>
                  <a:pt x="114" y="112"/>
                  <a:pt x="114" y="112"/>
                </a:cubicBezTo>
                <a:cubicBezTo>
                  <a:pt x="114" y="112"/>
                  <a:pt x="114" y="112"/>
                  <a:pt x="114" y="112"/>
                </a:cubicBezTo>
                <a:cubicBezTo>
                  <a:pt x="20" y="112"/>
                  <a:pt x="20" y="112"/>
                  <a:pt x="20" y="112"/>
                </a:cubicBezTo>
                <a:cubicBezTo>
                  <a:pt x="9" y="112"/>
                  <a:pt x="0" y="120"/>
                  <a:pt x="0" y="131"/>
                </a:cubicBezTo>
                <a:cubicBezTo>
                  <a:pt x="0" y="224"/>
                  <a:pt x="0" y="224"/>
                  <a:pt x="0" y="224"/>
                </a:cubicBezTo>
                <a:cubicBezTo>
                  <a:pt x="10" y="224"/>
                  <a:pt x="10" y="224"/>
                  <a:pt x="10" y="224"/>
                </a:cubicBezTo>
                <a:cubicBezTo>
                  <a:pt x="10" y="139"/>
                  <a:pt x="10" y="139"/>
                  <a:pt x="10" y="139"/>
                </a:cubicBezTo>
                <a:cubicBezTo>
                  <a:pt x="10" y="130"/>
                  <a:pt x="19" y="122"/>
                  <a:pt x="29" y="122"/>
                </a:cubicBezTo>
                <a:cubicBezTo>
                  <a:pt x="113" y="122"/>
                  <a:pt x="113" y="122"/>
                  <a:pt x="113" y="122"/>
                </a:cubicBezTo>
                <a:cubicBezTo>
                  <a:pt x="113" y="122"/>
                  <a:pt x="113" y="123"/>
                  <a:pt x="113" y="123"/>
                </a:cubicBezTo>
                <a:cubicBezTo>
                  <a:pt x="113" y="123"/>
                  <a:pt x="113" y="123"/>
                  <a:pt x="114" y="124"/>
                </a:cubicBezTo>
                <a:cubicBezTo>
                  <a:pt x="114" y="124"/>
                  <a:pt x="114" y="124"/>
                  <a:pt x="114" y="124"/>
                </a:cubicBezTo>
                <a:cubicBezTo>
                  <a:pt x="114" y="124"/>
                  <a:pt x="114" y="124"/>
                  <a:pt x="114" y="124"/>
                </a:cubicBezTo>
                <a:cubicBezTo>
                  <a:pt x="114" y="124"/>
                  <a:pt x="114" y="125"/>
                  <a:pt x="115" y="125"/>
                </a:cubicBezTo>
                <a:cubicBezTo>
                  <a:pt x="115" y="125"/>
                  <a:pt x="115" y="125"/>
                  <a:pt x="115" y="126"/>
                </a:cubicBezTo>
                <a:cubicBezTo>
                  <a:pt x="115" y="126"/>
                  <a:pt x="115" y="126"/>
                  <a:pt x="115" y="126"/>
                </a:cubicBezTo>
                <a:cubicBezTo>
                  <a:pt x="115" y="126"/>
                  <a:pt x="116" y="126"/>
                  <a:pt x="116" y="127"/>
                </a:cubicBezTo>
                <a:cubicBezTo>
                  <a:pt x="116" y="127"/>
                  <a:pt x="116" y="127"/>
                  <a:pt x="116" y="127"/>
                </a:cubicBezTo>
                <a:cubicBezTo>
                  <a:pt x="117" y="127"/>
                  <a:pt x="117" y="127"/>
                  <a:pt x="118" y="127"/>
                </a:cubicBezTo>
                <a:cubicBezTo>
                  <a:pt x="118" y="127"/>
                  <a:pt x="118" y="128"/>
                  <a:pt x="118" y="128"/>
                </a:cubicBezTo>
                <a:cubicBezTo>
                  <a:pt x="119" y="128"/>
                  <a:pt x="119" y="128"/>
                  <a:pt x="120" y="128"/>
                </a:cubicBezTo>
                <a:cubicBezTo>
                  <a:pt x="119" y="128"/>
                  <a:pt x="118" y="128"/>
                  <a:pt x="117" y="128"/>
                </a:cubicBezTo>
                <a:cubicBezTo>
                  <a:pt x="115" y="129"/>
                  <a:pt x="113" y="131"/>
                  <a:pt x="113" y="133"/>
                </a:cubicBezTo>
                <a:cubicBezTo>
                  <a:pt x="113" y="138"/>
                  <a:pt x="113" y="138"/>
                  <a:pt x="113" y="138"/>
                </a:cubicBezTo>
                <a:cubicBezTo>
                  <a:pt x="113" y="138"/>
                  <a:pt x="113" y="139"/>
                  <a:pt x="114" y="139"/>
                </a:cubicBezTo>
                <a:cubicBezTo>
                  <a:pt x="113" y="139"/>
                  <a:pt x="113" y="139"/>
                  <a:pt x="113" y="139"/>
                </a:cubicBezTo>
                <a:cubicBezTo>
                  <a:pt x="114" y="139"/>
                  <a:pt x="114" y="140"/>
                  <a:pt x="114" y="140"/>
                </a:cubicBezTo>
                <a:cubicBezTo>
                  <a:pt x="114" y="140"/>
                  <a:pt x="114" y="141"/>
                  <a:pt x="114" y="141"/>
                </a:cubicBezTo>
                <a:cubicBezTo>
                  <a:pt x="114" y="141"/>
                  <a:pt x="115" y="141"/>
                  <a:pt x="115" y="141"/>
                </a:cubicBezTo>
                <a:cubicBezTo>
                  <a:pt x="115" y="141"/>
                  <a:pt x="115" y="142"/>
                  <a:pt x="116" y="142"/>
                </a:cubicBezTo>
                <a:cubicBezTo>
                  <a:pt x="116" y="142"/>
                  <a:pt x="116" y="142"/>
                  <a:pt x="116" y="142"/>
                </a:cubicBezTo>
                <a:cubicBezTo>
                  <a:pt x="117" y="143"/>
                  <a:pt x="117" y="143"/>
                  <a:pt x="118" y="143"/>
                </a:cubicBezTo>
                <a:cubicBezTo>
                  <a:pt x="118" y="143"/>
                  <a:pt x="118" y="143"/>
                  <a:pt x="118" y="143"/>
                </a:cubicBezTo>
                <a:cubicBezTo>
                  <a:pt x="119" y="143"/>
                  <a:pt x="119" y="143"/>
                  <a:pt x="120" y="143"/>
                </a:cubicBezTo>
                <a:cubicBezTo>
                  <a:pt x="122" y="143"/>
                  <a:pt x="122" y="143"/>
                  <a:pt x="122" y="143"/>
                </a:cubicBezTo>
                <a:cubicBezTo>
                  <a:pt x="122" y="155"/>
                  <a:pt x="122" y="155"/>
                  <a:pt x="122" y="155"/>
                </a:cubicBezTo>
                <a:cubicBezTo>
                  <a:pt x="122" y="155"/>
                  <a:pt x="122" y="155"/>
                  <a:pt x="122" y="155"/>
                </a:cubicBezTo>
                <a:cubicBezTo>
                  <a:pt x="122" y="156"/>
                  <a:pt x="122" y="156"/>
                  <a:pt x="122" y="157"/>
                </a:cubicBezTo>
                <a:cubicBezTo>
                  <a:pt x="122" y="159"/>
                  <a:pt x="122" y="160"/>
                  <a:pt x="123" y="161"/>
                </a:cubicBezTo>
                <a:cubicBezTo>
                  <a:pt x="123" y="162"/>
                  <a:pt x="123" y="162"/>
                  <a:pt x="123" y="162"/>
                </a:cubicBezTo>
                <a:cubicBezTo>
                  <a:pt x="118" y="162"/>
                  <a:pt x="118" y="162"/>
                  <a:pt x="118" y="162"/>
                </a:cubicBezTo>
                <a:cubicBezTo>
                  <a:pt x="114" y="162"/>
                  <a:pt x="110" y="165"/>
                  <a:pt x="110" y="167"/>
                </a:cubicBezTo>
                <a:cubicBezTo>
                  <a:pt x="110" y="173"/>
                  <a:pt x="110" y="173"/>
                  <a:pt x="110" y="173"/>
                </a:cubicBezTo>
                <a:cubicBezTo>
                  <a:pt x="110" y="174"/>
                  <a:pt x="110" y="174"/>
                  <a:pt x="110" y="174"/>
                </a:cubicBezTo>
                <a:cubicBezTo>
                  <a:pt x="110" y="174"/>
                  <a:pt x="110" y="174"/>
                  <a:pt x="110" y="174"/>
                </a:cubicBezTo>
                <a:cubicBezTo>
                  <a:pt x="110" y="174"/>
                  <a:pt x="110" y="174"/>
                  <a:pt x="110" y="174"/>
                </a:cubicBezTo>
                <a:cubicBezTo>
                  <a:pt x="110" y="174"/>
                  <a:pt x="110" y="174"/>
                  <a:pt x="110" y="175"/>
                </a:cubicBezTo>
                <a:cubicBezTo>
                  <a:pt x="110" y="175"/>
                  <a:pt x="111" y="175"/>
                  <a:pt x="111" y="175"/>
                </a:cubicBezTo>
                <a:cubicBezTo>
                  <a:pt x="111" y="175"/>
                  <a:pt x="111" y="175"/>
                  <a:pt x="111" y="175"/>
                </a:cubicBezTo>
                <a:cubicBezTo>
                  <a:pt x="111" y="176"/>
                  <a:pt x="111" y="176"/>
                  <a:pt x="111" y="176"/>
                </a:cubicBezTo>
                <a:cubicBezTo>
                  <a:pt x="111" y="176"/>
                  <a:pt x="111" y="176"/>
                  <a:pt x="112" y="176"/>
                </a:cubicBezTo>
                <a:cubicBezTo>
                  <a:pt x="112" y="176"/>
                  <a:pt x="112" y="177"/>
                  <a:pt x="112" y="177"/>
                </a:cubicBezTo>
                <a:cubicBezTo>
                  <a:pt x="112" y="177"/>
                  <a:pt x="112" y="177"/>
                  <a:pt x="113" y="177"/>
                </a:cubicBezTo>
                <a:cubicBezTo>
                  <a:pt x="113" y="177"/>
                  <a:pt x="113" y="177"/>
                  <a:pt x="113" y="177"/>
                </a:cubicBezTo>
                <a:cubicBezTo>
                  <a:pt x="113" y="178"/>
                  <a:pt x="114" y="178"/>
                  <a:pt x="114" y="178"/>
                </a:cubicBezTo>
                <a:cubicBezTo>
                  <a:pt x="114" y="178"/>
                  <a:pt x="114" y="178"/>
                  <a:pt x="115" y="178"/>
                </a:cubicBezTo>
                <a:cubicBezTo>
                  <a:pt x="115" y="178"/>
                  <a:pt x="115" y="178"/>
                  <a:pt x="115" y="178"/>
                </a:cubicBezTo>
                <a:cubicBezTo>
                  <a:pt x="115" y="178"/>
                  <a:pt x="116" y="178"/>
                  <a:pt x="116" y="178"/>
                </a:cubicBezTo>
                <a:cubicBezTo>
                  <a:pt x="116" y="178"/>
                  <a:pt x="116" y="178"/>
                  <a:pt x="117" y="178"/>
                </a:cubicBezTo>
                <a:cubicBezTo>
                  <a:pt x="117" y="178"/>
                  <a:pt x="118" y="179"/>
                  <a:pt x="118" y="179"/>
                </a:cubicBezTo>
                <a:cubicBezTo>
                  <a:pt x="122" y="179"/>
                  <a:pt x="122" y="179"/>
                  <a:pt x="122" y="179"/>
                </a:cubicBezTo>
                <a:cubicBezTo>
                  <a:pt x="122" y="229"/>
                  <a:pt x="122" y="229"/>
                  <a:pt x="122" y="229"/>
                </a:cubicBezTo>
                <a:cubicBezTo>
                  <a:pt x="122" y="230"/>
                  <a:pt x="123" y="232"/>
                  <a:pt x="123" y="233"/>
                </a:cubicBezTo>
                <a:cubicBezTo>
                  <a:pt x="123" y="234"/>
                  <a:pt x="123" y="234"/>
                  <a:pt x="123" y="235"/>
                </a:cubicBezTo>
                <a:cubicBezTo>
                  <a:pt x="123" y="238"/>
                  <a:pt x="125" y="240"/>
                  <a:pt x="128" y="240"/>
                </a:cubicBezTo>
                <a:cubicBezTo>
                  <a:pt x="130" y="240"/>
                  <a:pt x="132" y="239"/>
                  <a:pt x="133" y="238"/>
                </a:cubicBezTo>
                <a:cubicBezTo>
                  <a:pt x="138" y="237"/>
                  <a:pt x="141" y="233"/>
                  <a:pt x="141" y="229"/>
                </a:cubicBezTo>
                <a:cubicBezTo>
                  <a:pt x="141" y="224"/>
                  <a:pt x="141" y="224"/>
                  <a:pt x="141" y="224"/>
                </a:cubicBezTo>
                <a:cubicBezTo>
                  <a:pt x="154" y="224"/>
                  <a:pt x="154" y="224"/>
                  <a:pt x="154" y="224"/>
                </a:cubicBezTo>
                <a:cubicBezTo>
                  <a:pt x="154" y="229"/>
                  <a:pt x="154" y="229"/>
                  <a:pt x="154" y="229"/>
                </a:cubicBezTo>
                <a:cubicBezTo>
                  <a:pt x="154" y="233"/>
                  <a:pt x="157" y="236"/>
                  <a:pt x="161" y="237"/>
                </a:cubicBezTo>
                <a:cubicBezTo>
                  <a:pt x="162" y="239"/>
                  <a:pt x="164" y="240"/>
                  <a:pt x="166" y="240"/>
                </a:cubicBezTo>
                <a:cubicBezTo>
                  <a:pt x="169" y="240"/>
                  <a:pt x="171" y="238"/>
                  <a:pt x="171" y="235"/>
                </a:cubicBezTo>
                <a:cubicBezTo>
                  <a:pt x="171" y="234"/>
                  <a:pt x="171" y="234"/>
                  <a:pt x="171" y="234"/>
                </a:cubicBezTo>
                <a:cubicBezTo>
                  <a:pt x="172" y="233"/>
                  <a:pt x="173" y="231"/>
                  <a:pt x="173" y="229"/>
                </a:cubicBezTo>
                <a:cubicBezTo>
                  <a:pt x="173" y="179"/>
                  <a:pt x="173" y="179"/>
                  <a:pt x="173" y="179"/>
                </a:cubicBezTo>
                <a:cubicBezTo>
                  <a:pt x="177" y="179"/>
                  <a:pt x="177" y="179"/>
                  <a:pt x="177" y="179"/>
                </a:cubicBezTo>
                <a:cubicBezTo>
                  <a:pt x="177" y="179"/>
                  <a:pt x="178" y="178"/>
                  <a:pt x="179" y="178"/>
                </a:cubicBezTo>
                <a:cubicBezTo>
                  <a:pt x="179" y="178"/>
                  <a:pt x="179" y="178"/>
                  <a:pt x="179" y="178"/>
                </a:cubicBezTo>
                <a:cubicBezTo>
                  <a:pt x="179" y="178"/>
                  <a:pt x="180" y="178"/>
                  <a:pt x="180" y="178"/>
                </a:cubicBezTo>
                <a:cubicBezTo>
                  <a:pt x="180" y="178"/>
                  <a:pt x="180" y="178"/>
                  <a:pt x="181" y="178"/>
                </a:cubicBezTo>
                <a:cubicBezTo>
                  <a:pt x="181" y="178"/>
                  <a:pt x="181" y="178"/>
                  <a:pt x="181" y="178"/>
                </a:cubicBezTo>
                <a:cubicBezTo>
                  <a:pt x="181" y="178"/>
                  <a:pt x="182" y="178"/>
                  <a:pt x="182" y="177"/>
                </a:cubicBezTo>
                <a:cubicBezTo>
                  <a:pt x="182" y="177"/>
                  <a:pt x="182" y="177"/>
                  <a:pt x="182" y="177"/>
                </a:cubicBezTo>
                <a:cubicBezTo>
                  <a:pt x="183" y="177"/>
                  <a:pt x="183" y="177"/>
                  <a:pt x="183" y="177"/>
                </a:cubicBezTo>
                <a:cubicBezTo>
                  <a:pt x="183" y="177"/>
                  <a:pt x="183" y="176"/>
                  <a:pt x="183" y="176"/>
                </a:cubicBezTo>
                <a:cubicBezTo>
                  <a:pt x="184" y="176"/>
                  <a:pt x="184" y="176"/>
                  <a:pt x="184" y="176"/>
                </a:cubicBezTo>
                <a:cubicBezTo>
                  <a:pt x="184" y="176"/>
                  <a:pt x="184" y="176"/>
                  <a:pt x="184" y="175"/>
                </a:cubicBezTo>
                <a:cubicBezTo>
                  <a:pt x="184" y="175"/>
                  <a:pt x="184" y="175"/>
                  <a:pt x="184" y="175"/>
                </a:cubicBezTo>
                <a:cubicBezTo>
                  <a:pt x="184" y="175"/>
                  <a:pt x="185" y="175"/>
                  <a:pt x="185" y="175"/>
                </a:cubicBezTo>
                <a:cubicBezTo>
                  <a:pt x="185" y="174"/>
                  <a:pt x="185" y="174"/>
                  <a:pt x="185" y="174"/>
                </a:cubicBezTo>
                <a:cubicBezTo>
                  <a:pt x="185" y="174"/>
                  <a:pt x="185" y="174"/>
                  <a:pt x="185" y="174"/>
                </a:cubicBezTo>
                <a:cubicBezTo>
                  <a:pt x="185" y="174"/>
                  <a:pt x="185" y="174"/>
                  <a:pt x="185" y="174"/>
                </a:cubicBezTo>
                <a:cubicBezTo>
                  <a:pt x="185" y="174"/>
                  <a:pt x="185" y="174"/>
                  <a:pt x="185" y="173"/>
                </a:cubicBezTo>
                <a:cubicBezTo>
                  <a:pt x="185" y="167"/>
                  <a:pt x="185" y="167"/>
                  <a:pt x="185" y="167"/>
                </a:cubicBezTo>
                <a:cubicBezTo>
                  <a:pt x="185" y="165"/>
                  <a:pt x="181" y="162"/>
                  <a:pt x="177" y="162"/>
                </a:cubicBezTo>
                <a:cubicBezTo>
                  <a:pt x="172" y="162"/>
                  <a:pt x="172" y="162"/>
                  <a:pt x="172" y="162"/>
                </a:cubicBezTo>
                <a:cubicBezTo>
                  <a:pt x="172" y="162"/>
                  <a:pt x="172" y="162"/>
                  <a:pt x="171" y="161"/>
                </a:cubicBezTo>
                <a:cubicBezTo>
                  <a:pt x="173" y="160"/>
                  <a:pt x="173" y="159"/>
                  <a:pt x="173" y="157"/>
                </a:cubicBezTo>
                <a:cubicBezTo>
                  <a:pt x="173" y="156"/>
                  <a:pt x="173" y="155"/>
                  <a:pt x="173" y="155"/>
                </a:cubicBezTo>
                <a:cubicBezTo>
                  <a:pt x="174" y="155"/>
                  <a:pt x="174" y="155"/>
                  <a:pt x="174" y="155"/>
                </a:cubicBezTo>
                <a:cubicBezTo>
                  <a:pt x="174" y="143"/>
                  <a:pt x="174" y="143"/>
                  <a:pt x="174" y="143"/>
                </a:cubicBezTo>
                <a:cubicBezTo>
                  <a:pt x="175" y="143"/>
                  <a:pt x="175" y="143"/>
                  <a:pt x="175" y="143"/>
                </a:cubicBezTo>
                <a:cubicBezTo>
                  <a:pt x="176" y="143"/>
                  <a:pt x="177" y="143"/>
                  <a:pt x="177" y="143"/>
                </a:cubicBezTo>
                <a:cubicBezTo>
                  <a:pt x="177" y="143"/>
                  <a:pt x="178" y="143"/>
                  <a:pt x="178" y="143"/>
                </a:cubicBezTo>
                <a:cubicBezTo>
                  <a:pt x="178" y="143"/>
                  <a:pt x="179" y="143"/>
                  <a:pt x="179" y="142"/>
                </a:cubicBezTo>
                <a:cubicBezTo>
                  <a:pt x="179" y="142"/>
                  <a:pt x="180" y="142"/>
                  <a:pt x="180" y="142"/>
                </a:cubicBezTo>
                <a:cubicBezTo>
                  <a:pt x="180" y="142"/>
                  <a:pt x="180" y="141"/>
                  <a:pt x="181" y="141"/>
                </a:cubicBezTo>
                <a:cubicBezTo>
                  <a:pt x="181" y="141"/>
                  <a:pt x="181" y="141"/>
                  <a:pt x="181" y="141"/>
                </a:cubicBezTo>
                <a:cubicBezTo>
                  <a:pt x="181" y="141"/>
                  <a:pt x="182" y="140"/>
                  <a:pt x="182" y="140"/>
                </a:cubicBezTo>
                <a:cubicBezTo>
                  <a:pt x="182" y="140"/>
                  <a:pt x="182" y="139"/>
                  <a:pt x="182" y="139"/>
                </a:cubicBezTo>
                <a:cubicBezTo>
                  <a:pt x="182" y="139"/>
                  <a:pt x="182" y="139"/>
                  <a:pt x="182" y="139"/>
                </a:cubicBezTo>
                <a:cubicBezTo>
                  <a:pt x="182" y="139"/>
                  <a:pt x="182" y="138"/>
                  <a:pt x="182" y="138"/>
                </a:cubicBezTo>
                <a:cubicBezTo>
                  <a:pt x="182" y="133"/>
                  <a:pt x="182" y="133"/>
                  <a:pt x="182" y="133"/>
                </a:cubicBezTo>
                <a:cubicBezTo>
                  <a:pt x="182" y="130"/>
                  <a:pt x="179" y="128"/>
                  <a:pt x="175" y="128"/>
                </a:cubicBezTo>
                <a:cubicBezTo>
                  <a:pt x="176" y="128"/>
                  <a:pt x="177" y="128"/>
                  <a:pt x="177" y="128"/>
                </a:cubicBezTo>
                <a:cubicBezTo>
                  <a:pt x="177" y="128"/>
                  <a:pt x="177" y="127"/>
                  <a:pt x="178" y="127"/>
                </a:cubicBezTo>
                <a:cubicBezTo>
                  <a:pt x="178" y="127"/>
                  <a:pt x="179" y="127"/>
                  <a:pt x="179" y="127"/>
                </a:cubicBezTo>
                <a:cubicBezTo>
                  <a:pt x="179" y="127"/>
                  <a:pt x="179" y="127"/>
                  <a:pt x="179" y="127"/>
                </a:cubicBezTo>
                <a:cubicBezTo>
                  <a:pt x="180" y="126"/>
                  <a:pt x="180" y="126"/>
                  <a:pt x="181" y="126"/>
                </a:cubicBezTo>
                <a:cubicBezTo>
                  <a:pt x="181" y="125"/>
                  <a:pt x="181" y="125"/>
                  <a:pt x="181" y="125"/>
                </a:cubicBezTo>
                <a:cubicBezTo>
                  <a:pt x="181" y="125"/>
                  <a:pt x="182" y="124"/>
                  <a:pt x="182" y="124"/>
                </a:cubicBezTo>
                <a:cubicBezTo>
                  <a:pt x="182" y="124"/>
                  <a:pt x="182" y="124"/>
                  <a:pt x="182" y="124"/>
                </a:cubicBezTo>
                <a:cubicBezTo>
                  <a:pt x="182" y="124"/>
                  <a:pt x="182" y="124"/>
                  <a:pt x="182" y="124"/>
                </a:cubicBezTo>
                <a:cubicBezTo>
                  <a:pt x="182" y="123"/>
                  <a:pt x="182" y="123"/>
                  <a:pt x="182" y="122"/>
                </a:cubicBezTo>
                <a:cubicBezTo>
                  <a:pt x="238" y="122"/>
                  <a:pt x="238" y="122"/>
                  <a:pt x="238" y="122"/>
                </a:cubicBezTo>
                <a:cubicBezTo>
                  <a:pt x="248" y="122"/>
                  <a:pt x="257" y="130"/>
                  <a:pt x="257" y="139"/>
                </a:cubicBezTo>
                <a:cubicBezTo>
                  <a:pt x="257" y="224"/>
                  <a:pt x="257" y="224"/>
                  <a:pt x="257" y="224"/>
                </a:cubicBezTo>
                <a:cubicBezTo>
                  <a:pt x="266" y="224"/>
                  <a:pt x="266" y="224"/>
                  <a:pt x="266" y="224"/>
                </a:cubicBezTo>
                <a:cubicBezTo>
                  <a:pt x="266" y="131"/>
                  <a:pt x="266" y="131"/>
                  <a:pt x="266" y="131"/>
                </a:cubicBezTo>
                <a:cubicBezTo>
                  <a:pt x="266" y="120"/>
                  <a:pt x="258" y="112"/>
                  <a:pt x="247" y="112"/>
                </a:cubicBezTo>
                <a:close/>
                <a:moveTo>
                  <a:pt x="143" y="179"/>
                </a:moveTo>
                <a:cubicBezTo>
                  <a:pt x="143" y="220"/>
                  <a:pt x="143" y="220"/>
                  <a:pt x="143" y="220"/>
                </a:cubicBezTo>
                <a:cubicBezTo>
                  <a:pt x="141" y="220"/>
                  <a:pt x="141" y="220"/>
                  <a:pt x="141" y="220"/>
                </a:cubicBezTo>
                <a:cubicBezTo>
                  <a:pt x="141" y="179"/>
                  <a:pt x="141" y="179"/>
                  <a:pt x="141" y="179"/>
                </a:cubicBezTo>
                <a:lnTo>
                  <a:pt x="143" y="179"/>
                </a:lnTo>
                <a:close/>
                <a:moveTo>
                  <a:pt x="154" y="220"/>
                </a:moveTo>
                <a:cubicBezTo>
                  <a:pt x="152" y="220"/>
                  <a:pt x="152" y="220"/>
                  <a:pt x="152" y="220"/>
                </a:cubicBezTo>
                <a:cubicBezTo>
                  <a:pt x="152" y="179"/>
                  <a:pt x="152" y="179"/>
                  <a:pt x="152" y="179"/>
                </a:cubicBezTo>
                <a:cubicBezTo>
                  <a:pt x="154" y="179"/>
                  <a:pt x="154" y="179"/>
                  <a:pt x="154" y="179"/>
                </a:cubicBezTo>
                <a:lnTo>
                  <a:pt x="154" y="220"/>
                </a:lnTo>
                <a:close/>
              </a:path>
            </a:pathLst>
          </a:custGeom>
          <a:solidFill>
            <a:srgbClr val="429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1" name="Group 300"/>
          <p:cNvGrpSpPr/>
          <p:nvPr/>
        </p:nvGrpSpPr>
        <p:grpSpPr>
          <a:xfrm>
            <a:off x="5966324" y="2135188"/>
            <a:ext cx="4916306" cy="4397375"/>
            <a:chOff x="5966324" y="2135188"/>
            <a:chExt cx="4916306" cy="4397375"/>
          </a:xfrm>
        </p:grpSpPr>
        <p:grpSp>
          <p:nvGrpSpPr>
            <p:cNvPr id="295" name="Group 294"/>
            <p:cNvGrpSpPr/>
            <p:nvPr/>
          </p:nvGrpSpPr>
          <p:grpSpPr>
            <a:xfrm>
              <a:off x="5966324" y="4167004"/>
              <a:ext cx="4916306" cy="2303514"/>
              <a:chOff x="5966324" y="4167004"/>
              <a:chExt cx="4916306" cy="2303514"/>
            </a:xfrm>
          </p:grpSpPr>
          <p:sp>
            <p:nvSpPr>
              <p:cNvPr id="28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0"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dirty="0" smtClean="0"/>
              <a:t>Office 365</a:t>
            </a:r>
            <a:br>
              <a:rPr lang="en-US" dirty="0" smtClean="0"/>
            </a:br>
            <a:r>
              <a:rPr lang="en-US" dirty="0" smtClean="0"/>
              <a:t>development</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79" dirty="0"/>
              <a:t>Office </a:t>
            </a:r>
            <a:r>
              <a:rPr lang="en-US" sz="4079" dirty="0" smtClean="0"/>
              <a:t>Add-ins </a:t>
            </a:r>
            <a:r>
              <a:rPr lang="en-US" sz="4079" dirty="0"/>
              <a:t>running in Excel </a:t>
            </a:r>
            <a:r>
              <a:rPr lang="en-US" sz="4079" dirty="0" smtClean="0"/>
              <a:t>Services</a:t>
            </a:r>
            <a:endParaRPr lang="en-US" sz="4079" dirty="0"/>
          </a:p>
        </p:txBody>
      </p:sp>
      <p:sp>
        <p:nvSpPr>
          <p:cNvPr id="4" name="Content Placeholder 3"/>
          <p:cNvSpPr>
            <a:spLocks noGrp="1"/>
          </p:cNvSpPr>
          <p:nvPr>
            <p:ph type="body" sz="quarter" idx="10"/>
          </p:nvPr>
        </p:nvSpPr>
        <p:spPr>
          <a:xfrm>
            <a:off x="274638" y="1212850"/>
            <a:ext cx="11887200" cy="1718932"/>
          </a:xfrm>
        </p:spPr>
        <p:txBody>
          <a:bodyPr/>
          <a:lstStyle/>
          <a:p>
            <a:r>
              <a:rPr lang="en-US" sz="3600" dirty="0">
                <a:gradFill>
                  <a:gsLst>
                    <a:gs pos="1250">
                      <a:schemeClr val="accent2"/>
                    </a:gs>
                    <a:gs pos="99000">
                      <a:schemeClr val="accent2"/>
                    </a:gs>
                  </a:gsLst>
                  <a:lin ang="5400000" scaled="0"/>
                </a:gradFill>
              </a:rPr>
              <a:t>Browser-rendered </a:t>
            </a:r>
            <a:r>
              <a:rPr lang="en-US" sz="3600" dirty="0" smtClean="0">
                <a:gradFill>
                  <a:gsLst>
                    <a:gs pos="1250">
                      <a:schemeClr val="accent2"/>
                    </a:gs>
                    <a:gs pos="99000">
                      <a:schemeClr val="accent2"/>
                    </a:gs>
                  </a:gsLst>
                  <a:lin ang="5400000" scaled="0"/>
                </a:gradFill>
              </a:rPr>
              <a:t>Add-ins </a:t>
            </a:r>
            <a:r>
              <a:rPr lang="en-US" sz="3600" dirty="0">
                <a:gradFill>
                  <a:gsLst>
                    <a:gs pos="1250">
                      <a:schemeClr val="accent2"/>
                    </a:gs>
                    <a:gs pos="99000">
                      <a:schemeClr val="accent2"/>
                    </a:gs>
                  </a:gsLst>
                  <a:lin ang="5400000" scaled="0"/>
                </a:gradFill>
              </a:rPr>
              <a:t>based on </a:t>
            </a:r>
            <a:r>
              <a:rPr lang="en-US" sz="3600" dirty="0" smtClean="0">
                <a:gradFill>
                  <a:gsLst>
                    <a:gs pos="1250">
                      <a:schemeClr val="accent2"/>
                    </a:gs>
                    <a:gs pos="99000">
                      <a:schemeClr val="accent2"/>
                    </a:gs>
                  </a:gsLst>
                  <a:lin ang="5400000" scaled="0"/>
                </a:gradFill>
              </a:rPr>
              <a:t>web </a:t>
            </a:r>
            <a:r>
              <a:rPr lang="en-US" sz="3600" dirty="0">
                <a:gradFill>
                  <a:gsLst>
                    <a:gs pos="1250">
                      <a:schemeClr val="accent2"/>
                    </a:gs>
                    <a:gs pos="99000">
                      <a:schemeClr val="accent2"/>
                    </a:gs>
                  </a:gsLst>
                  <a:lin ang="5400000" scaled="0"/>
                </a:gradFill>
              </a:rPr>
              <a:t>standards</a:t>
            </a:r>
          </a:p>
          <a:p>
            <a:pPr lvl="1"/>
            <a:r>
              <a:rPr lang="en-US" sz="2039" dirty="0"/>
              <a:t>Works across all popular browsers (might require the latest version</a:t>
            </a:r>
            <a:r>
              <a:rPr lang="en-US" sz="2039" dirty="0" smtClean="0"/>
              <a:t>)</a:t>
            </a:r>
          </a:p>
          <a:p>
            <a:pPr lvl="1"/>
            <a:r>
              <a:rPr lang="en-US" sz="2039" dirty="0" smtClean="0"/>
              <a:t>Add-ins run in an IFRAME and communicates with the Excel IFRAME via Office.js</a:t>
            </a:r>
            <a:endParaRPr lang="en-US" sz="2039" dirty="0"/>
          </a:p>
          <a:p>
            <a:pPr lvl="1"/>
            <a:r>
              <a:rPr lang="en-US" sz="2039" dirty="0" smtClean="0"/>
              <a:t>Communications </a:t>
            </a:r>
            <a:r>
              <a:rPr lang="en-US" sz="2039" dirty="0"/>
              <a:t>between IFRAME relies on HTML5 postMessage API</a:t>
            </a:r>
          </a:p>
        </p:txBody>
      </p:sp>
      <p:grpSp>
        <p:nvGrpSpPr>
          <p:cNvPr id="2" name="Group 1"/>
          <p:cNvGrpSpPr/>
          <p:nvPr/>
        </p:nvGrpSpPr>
        <p:grpSpPr>
          <a:xfrm>
            <a:off x="1190444" y="3209455"/>
            <a:ext cx="7460826" cy="3140545"/>
            <a:chOff x="1190444" y="3209455"/>
            <a:chExt cx="7460826" cy="3610477"/>
          </a:xfrm>
        </p:grpSpPr>
        <p:sp>
          <p:nvSpPr>
            <p:cNvPr id="5" name="Rectangle 4"/>
            <p:cNvSpPr/>
            <p:nvPr/>
          </p:nvSpPr>
          <p:spPr bwMode="auto">
            <a:xfrm>
              <a:off x="1190444" y="3209455"/>
              <a:ext cx="3905944" cy="361047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Browser</a:t>
              </a:r>
            </a:p>
          </p:txBody>
        </p:sp>
        <p:sp>
          <p:nvSpPr>
            <p:cNvPr id="6" name="Rectangle 5"/>
            <p:cNvSpPr/>
            <p:nvPr/>
          </p:nvSpPr>
          <p:spPr bwMode="auto">
            <a:xfrm>
              <a:off x="1300292" y="3713474"/>
              <a:ext cx="3667947" cy="2995607"/>
            </a:xfrm>
            <a:prstGeom prst="rect">
              <a:avLst/>
            </a:prstGeom>
            <a:solidFill>
              <a:schemeClr val="bg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000" dirty="0">
                  <a:solidFill>
                    <a:srgbClr val="FFFFFF"/>
                  </a:solidFill>
                  <a:latin typeface="Segoe UI Light"/>
                  <a:ea typeface="Segoe UI" pitchFamily="34" charset="0"/>
                  <a:cs typeface="Segoe UI" pitchFamily="34" charset="0"/>
                </a:rPr>
                <a:t>Browser</a:t>
              </a:r>
            </a:p>
          </p:txBody>
        </p:sp>
        <p:sp>
          <p:nvSpPr>
            <p:cNvPr id="7" name="Rectangle 6"/>
            <p:cNvSpPr/>
            <p:nvPr/>
          </p:nvSpPr>
          <p:spPr bwMode="auto">
            <a:xfrm>
              <a:off x="1500722" y="4187583"/>
              <a:ext cx="3214940" cy="2393879"/>
            </a:xfrm>
            <a:prstGeom prst="rect">
              <a:avLst/>
            </a:prstGeom>
            <a:solidFill>
              <a:schemeClr val="bg1">
                <a:lumMod val="9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000" dirty="0">
                  <a:gradFill>
                    <a:gsLst>
                      <a:gs pos="92515">
                        <a:schemeClr val="tx1"/>
                      </a:gs>
                      <a:gs pos="0">
                        <a:schemeClr val="tx1"/>
                      </a:gs>
                    </a:gsLst>
                    <a:lin ang="5400000" scaled="0"/>
                  </a:gradFill>
                  <a:latin typeface="Segoe UI Light"/>
                  <a:ea typeface="Segoe UI" pitchFamily="34" charset="0"/>
                  <a:cs typeface="Segoe UI" pitchFamily="34" charset="0"/>
                </a:rPr>
                <a:t>Excel Services</a:t>
              </a:r>
            </a:p>
          </p:txBody>
        </p:sp>
        <p:sp>
          <p:nvSpPr>
            <p:cNvPr id="8" name="Rectangle 7"/>
            <p:cNvSpPr/>
            <p:nvPr/>
          </p:nvSpPr>
          <p:spPr bwMode="auto">
            <a:xfrm>
              <a:off x="1973568" y="4714950"/>
              <a:ext cx="2465198" cy="480665"/>
            </a:xfrm>
            <a:prstGeom prst="rect">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err="1">
                  <a:gradFill>
                    <a:gsLst>
                      <a:gs pos="92515">
                        <a:schemeClr val="bg1"/>
                      </a:gs>
                      <a:gs pos="0">
                        <a:schemeClr val="bg1"/>
                      </a:gs>
                    </a:gsLst>
                    <a:lin ang="5400000" scaled="0"/>
                  </a:gradFill>
                  <a:latin typeface="Segoe UI Light"/>
                  <a:ea typeface="Segoe UI" pitchFamily="34" charset="0"/>
                  <a:cs typeface="Segoe UI" pitchFamily="34" charset="0"/>
                </a:rPr>
                <a:t>Office.js</a:t>
              </a:r>
              <a:r>
                <a:rPr lang="en-US" dirty="0">
                  <a:gradFill>
                    <a:gsLst>
                      <a:gs pos="92515">
                        <a:schemeClr val="bg1"/>
                      </a:gs>
                      <a:gs pos="0">
                        <a:schemeClr val="bg1"/>
                      </a:gs>
                    </a:gsLst>
                    <a:lin ang="5400000" scaled="0"/>
                  </a:gradFill>
                  <a:latin typeface="Segoe UI Light"/>
                  <a:ea typeface="Segoe UI" pitchFamily="34" charset="0"/>
                  <a:cs typeface="Segoe UI" pitchFamily="34" charset="0"/>
                </a:rPr>
                <a:t> runtime</a:t>
              </a:r>
            </a:p>
          </p:txBody>
        </p:sp>
        <p:sp>
          <p:nvSpPr>
            <p:cNvPr id="9" name="Rectangle 8"/>
            <p:cNvSpPr/>
            <p:nvPr/>
          </p:nvSpPr>
          <p:spPr bwMode="auto">
            <a:xfrm>
              <a:off x="1973568" y="5230470"/>
              <a:ext cx="2465197" cy="1184106"/>
            </a:xfrm>
            <a:prstGeom prst="rect">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err="1">
                  <a:gradFill>
                    <a:gsLst>
                      <a:gs pos="92515">
                        <a:schemeClr val="bg1"/>
                      </a:gs>
                      <a:gs pos="0">
                        <a:schemeClr val="bg1"/>
                      </a:gs>
                    </a:gsLst>
                    <a:lin ang="5400000" scaled="0"/>
                  </a:gradFill>
                  <a:latin typeface="Segoe UI Light"/>
                  <a:ea typeface="Segoe UI" pitchFamily="34" charset="0"/>
                  <a:cs typeface="Segoe UI" pitchFamily="34" charset="0"/>
                </a:rPr>
                <a:t>IFrame</a:t>
              </a:r>
              <a:endParaRPr lang="en-US" dirty="0">
                <a:gradFill>
                  <a:gsLst>
                    <a:gs pos="92515">
                      <a:schemeClr val="bg1"/>
                    </a:gs>
                    <a:gs pos="0">
                      <a:schemeClr val="bg1"/>
                    </a:gs>
                  </a:gsLst>
                  <a:lin ang="5400000" scaled="0"/>
                </a:gradFill>
                <a:latin typeface="Segoe UI Light"/>
                <a:ea typeface="Segoe UI" pitchFamily="34" charset="0"/>
                <a:cs typeface="Segoe UI" pitchFamily="34" charset="0"/>
              </a:endParaRPr>
            </a:p>
          </p:txBody>
        </p:sp>
        <p:sp>
          <p:nvSpPr>
            <p:cNvPr id="10" name="Rectangle 9"/>
            <p:cNvSpPr/>
            <p:nvPr/>
          </p:nvSpPr>
          <p:spPr bwMode="auto">
            <a:xfrm>
              <a:off x="2098732" y="5641425"/>
              <a:ext cx="2196554" cy="703283"/>
            </a:xfrm>
            <a:prstGeom prst="rect">
              <a:avLst/>
            </a:prstGeom>
            <a:solidFill>
              <a:schemeClr val="bg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sz="1200" dirty="0">
                  <a:gradFill>
                    <a:gsLst>
                      <a:gs pos="92515">
                        <a:schemeClr val="bg1"/>
                      </a:gs>
                      <a:gs pos="0">
                        <a:schemeClr val="bg1"/>
                      </a:gs>
                    </a:gsLst>
                    <a:lin ang="5400000" scaled="0"/>
                  </a:gradFill>
                  <a:latin typeface="Segoe UI Light"/>
                  <a:ea typeface="Segoe UI" pitchFamily="34" charset="0"/>
                  <a:cs typeface="Segoe UI" pitchFamily="34" charset="0"/>
                </a:rPr>
                <a:t>My Office Add-in</a:t>
              </a:r>
            </a:p>
          </p:txBody>
        </p:sp>
        <p:sp>
          <p:nvSpPr>
            <p:cNvPr id="11" name="Rectangle 10"/>
            <p:cNvSpPr/>
            <p:nvPr/>
          </p:nvSpPr>
          <p:spPr bwMode="auto">
            <a:xfrm>
              <a:off x="2192401" y="5975555"/>
              <a:ext cx="1977514" cy="283053"/>
            </a:xfrm>
            <a:prstGeom prst="rect">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200" dirty="0" err="1">
                  <a:gradFill>
                    <a:gsLst>
                      <a:gs pos="92515">
                        <a:schemeClr val="bg1"/>
                      </a:gs>
                      <a:gs pos="0">
                        <a:schemeClr val="bg1"/>
                      </a:gs>
                    </a:gsLst>
                    <a:lin ang="5400000" scaled="0"/>
                  </a:gradFill>
                  <a:latin typeface="Segoe UI Light"/>
                  <a:ea typeface="Segoe UI" pitchFamily="34" charset="0"/>
                  <a:cs typeface="Segoe UI" pitchFamily="34" charset="0"/>
                </a:rPr>
                <a:t>Office.js</a:t>
              </a:r>
              <a:r>
                <a:rPr lang="en-US" sz="1200" dirty="0">
                  <a:gradFill>
                    <a:gsLst>
                      <a:gs pos="92515">
                        <a:schemeClr val="bg1"/>
                      </a:gs>
                      <a:gs pos="0">
                        <a:schemeClr val="bg1"/>
                      </a:gs>
                    </a:gsLst>
                    <a:lin ang="5400000" scaled="0"/>
                  </a:gradFill>
                  <a:latin typeface="Segoe UI Light"/>
                  <a:ea typeface="Segoe UI" pitchFamily="34" charset="0"/>
                  <a:cs typeface="Segoe UI" pitchFamily="34" charset="0"/>
                </a:rPr>
                <a:t> Library</a:t>
              </a:r>
            </a:p>
          </p:txBody>
        </p:sp>
        <p:cxnSp>
          <p:nvCxnSpPr>
            <p:cNvPr id="12" name="Straight Arrow Connector 11"/>
            <p:cNvCxnSpPr/>
            <p:nvPr/>
          </p:nvCxnSpPr>
          <p:spPr>
            <a:xfrm>
              <a:off x="4932623" y="5739506"/>
              <a:ext cx="957302" cy="6376"/>
            </a:xfrm>
            <a:prstGeom prst="straightConnector1">
              <a:avLst/>
            </a:prstGeom>
            <a:ln w="66675">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5889925" y="5001508"/>
              <a:ext cx="2761345" cy="130794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244" dirty="0">
                  <a:gradFill>
                    <a:gsLst>
                      <a:gs pos="0">
                        <a:srgbClr val="FFFFFF"/>
                      </a:gs>
                      <a:gs pos="100000">
                        <a:srgbClr val="FFFFFF"/>
                      </a:gs>
                    </a:gsLst>
                    <a:lin ang="5400000" scaled="0"/>
                  </a:gradFill>
                  <a:latin typeface="Segoe UI Light"/>
                  <a:ea typeface="Segoe UI" pitchFamily="34" charset="0"/>
                  <a:cs typeface="Segoe UI" pitchFamily="34" charset="0"/>
                </a:rPr>
                <a:t>Web Server</a:t>
              </a:r>
            </a:p>
          </p:txBody>
        </p:sp>
        <p:sp>
          <p:nvSpPr>
            <p:cNvPr id="14" name="Rectangle 13"/>
            <p:cNvSpPr/>
            <p:nvPr/>
          </p:nvSpPr>
          <p:spPr bwMode="auto">
            <a:xfrm>
              <a:off x="6106887" y="5525160"/>
              <a:ext cx="2337234" cy="576223"/>
            </a:xfrm>
            <a:prstGeom prst="rect">
              <a:avLst/>
            </a:prstGeom>
            <a:solidFill>
              <a:schemeClr val="bg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2000" dirty="0">
                  <a:solidFill>
                    <a:srgbClr val="FFFFFF"/>
                  </a:solidFill>
                  <a:latin typeface="Segoe UI Light"/>
                  <a:ea typeface="Segoe UI" pitchFamily="34" charset="0"/>
                  <a:cs typeface="Segoe UI" pitchFamily="34" charset="0"/>
                </a:rPr>
                <a:t>Excel Services</a:t>
              </a:r>
            </a:p>
          </p:txBody>
        </p:sp>
        <p:cxnSp>
          <p:nvCxnSpPr>
            <p:cNvPr id="15" name="Elbow Connector 14"/>
            <p:cNvCxnSpPr>
              <a:stCxn id="10" idx="1"/>
              <a:endCxn id="8" idx="1"/>
            </p:cNvCxnSpPr>
            <p:nvPr/>
          </p:nvCxnSpPr>
          <p:spPr>
            <a:xfrm rot="10800000">
              <a:off x="1973568" y="4955283"/>
              <a:ext cx="125164" cy="1037784"/>
            </a:xfrm>
            <a:prstGeom prst="bentConnector3">
              <a:avLst>
                <a:gd name="adj1" fmla="val 282640"/>
              </a:avLst>
            </a:prstGeom>
            <a:ln w="28575">
              <a:solidFill>
                <a:schemeClr val="bg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975727" y="168458"/>
            <a:ext cx="2359068" cy="287222"/>
            <a:chOff x="2440123" y="6593453"/>
            <a:chExt cx="3498991" cy="287338"/>
          </a:xfrm>
        </p:grpSpPr>
        <p:sp>
          <p:nvSpPr>
            <p:cNvPr id="17" name="TextBox 16"/>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Excel Add-ins</a:t>
              </a:r>
            </a:p>
          </p:txBody>
        </p:sp>
        <p:sp>
          <p:nvSpPr>
            <p:cNvPr id="18"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217148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360" y="3062434"/>
            <a:ext cx="6039598" cy="3685162"/>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sp>
        <p:nvSpPr>
          <p:cNvPr id="4" name="Text Placeholder 3"/>
          <p:cNvSpPr>
            <a:spLocks noGrp="1"/>
          </p:cNvSpPr>
          <p:nvPr>
            <p:ph type="body" sz="quarter" idx="11"/>
          </p:nvPr>
        </p:nvSpPr>
        <p:spPr/>
        <p:txBody>
          <a:bodyPr/>
          <a:lstStyle/>
          <a:p>
            <a:r>
              <a:rPr lang="en-US" dirty="0"/>
              <a:t>Developing Excel </a:t>
            </a:r>
            <a:r>
              <a:rPr lang="en-US" dirty="0" smtClean="0"/>
              <a:t>Add-ins</a:t>
            </a:r>
            <a:endParaRPr lang="en-US" dirty="0"/>
          </a:p>
        </p:txBody>
      </p:sp>
      <p:sp>
        <p:nvSpPr>
          <p:cNvPr id="5" name="Text Placeholder 4"/>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42385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6063" y="2241533"/>
            <a:ext cx="5514975" cy="1514261"/>
          </a:xfrm>
        </p:spPr>
        <p:txBody>
          <a:bodyPr/>
          <a:lstStyle/>
          <a:p>
            <a:pPr marL="0" indent="0">
              <a:buNone/>
            </a:pPr>
            <a:r>
              <a:rPr lang="en-US" sz="4800" dirty="0" smtClean="0"/>
              <a:t>Visual Studio experience</a:t>
            </a:r>
            <a:endParaRPr lang="en-US" sz="4800" dirty="0"/>
          </a:p>
        </p:txBody>
      </p:sp>
      <p:sp>
        <p:nvSpPr>
          <p:cNvPr id="12" name="Rectangle 11"/>
          <p:cNvSpPr/>
          <p:nvPr/>
        </p:nvSpPr>
        <p:spPr bwMode="auto">
          <a:xfrm>
            <a:off x="11976958" y="1406"/>
            <a:ext cx="457016" cy="699307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4184" y="2126215"/>
            <a:ext cx="956878" cy="18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13" name="Group 12"/>
          <p:cNvGrpSpPr/>
          <p:nvPr/>
        </p:nvGrpSpPr>
        <p:grpSpPr>
          <a:xfrm>
            <a:off x="10304216" y="168458"/>
            <a:ext cx="2042482" cy="287222"/>
            <a:chOff x="10305860" y="167118"/>
            <a:chExt cx="2043304" cy="287338"/>
          </a:xfrm>
        </p:grpSpPr>
        <p:sp>
          <p:nvSpPr>
            <p:cNvPr id="15" name="TextBox 14"/>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smtClean="0">
                  <a:gradFill>
                    <a:gsLst>
                      <a:gs pos="8367">
                        <a:srgbClr val="262626"/>
                      </a:gs>
                      <a:gs pos="31000">
                        <a:srgbClr val="262626"/>
                      </a:gs>
                    </a:gsLst>
                    <a:lin ang="5400000" scaled="0"/>
                  </a:gradFill>
                </a:rPr>
                <a:t>Dev. Excel Add-ins</a:t>
              </a:r>
              <a:endParaRPr lang="en-US" sz="1399" dirty="0">
                <a:gradFill>
                  <a:gsLst>
                    <a:gs pos="8367">
                      <a:srgbClr val="262626"/>
                    </a:gs>
                    <a:gs pos="31000">
                      <a:srgbClr val="262626"/>
                    </a:gs>
                  </a:gsLst>
                  <a:lin ang="5400000" scaled="0"/>
                </a:gradFill>
              </a:endParaRPr>
            </a:p>
          </p:txBody>
        </p:sp>
        <p:sp>
          <p:nvSpPr>
            <p:cNvPr id="16"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grpSp>
        <p:nvGrpSpPr>
          <p:cNvPr id="4" name="Group 3"/>
          <p:cNvGrpSpPr/>
          <p:nvPr/>
        </p:nvGrpSpPr>
        <p:grpSpPr>
          <a:xfrm>
            <a:off x="6447811" y="785317"/>
            <a:ext cx="653980" cy="653980"/>
            <a:chOff x="6675437" y="1279706"/>
            <a:chExt cx="654243" cy="654243"/>
          </a:xfrm>
        </p:grpSpPr>
        <p:sp>
          <p:nvSpPr>
            <p:cNvPr id="21" name="Oval 20"/>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3" name="TextBox 2"/>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1</a:t>
              </a:r>
            </a:p>
          </p:txBody>
        </p:sp>
      </p:grpSp>
      <p:grpSp>
        <p:nvGrpSpPr>
          <p:cNvPr id="23" name="Group 22"/>
          <p:cNvGrpSpPr/>
          <p:nvPr/>
        </p:nvGrpSpPr>
        <p:grpSpPr>
          <a:xfrm>
            <a:off x="6447811" y="1912340"/>
            <a:ext cx="653980" cy="653980"/>
            <a:chOff x="6675437" y="1279706"/>
            <a:chExt cx="654243" cy="654243"/>
          </a:xfrm>
        </p:grpSpPr>
        <p:sp>
          <p:nvSpPr>
            <p:cNvPr id="24" name="Oval 23"/>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5" name="TextBox 24"/>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2</a:t>
              </a:r>
            </a:p>
          </p:txBody>
        </p:sp>
      </p:grpSp>
      <p:grpSp>
        <p:nvGrpSpPr>
          <p:cNvPr id="26" name="Group 25"/>
          <p:cNvGrpSpPr/>
          <p:nvPr/>
        </p:nvGrpSpPr>
        <p:grpSpPr>
          <a:xfrm>
            <a:off x="6447811" y="3039362"/>
            <a:ext cx="653980" cy="653980"/>
            <a:chOff x="6675437" y="1279706"/>
            <a:chExt cx="654243" cy="654243"/>
          </a:xfrm>
        </p:grpSpPr>
        <p:sp>
          <p:nvSpPr>
            <p:cNvPr id="27" name="Oval 26"/>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8" name="TextBox 27"/>
            <p:cNvSpPr txBox="1"/>
            <p:nvPr/>
          </p:nvSpPr>
          <p:spPr>
            <a:xfrm>
              <a:off x="6792404" y="1292894"/>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3</a:t>
              </a:r>
            </a:p>
          </p:txBody>
        </p:sp>
      </p:grpSp>
      <p:grpSp>
        <p:nvGrpSpPr>
          <p:cNvPr id="29" name="Group 28"/>
          <p:cNvGrpSpPr/>
          <p:nvPr/>
        </p:nvGrpSpPr>
        <p:grpSpPr>
          <a:xfrm>
            <a:off x="6447811" y="4166385"/>
            <a:ext cx="653980" cy="653980"/>
            <a:chOff x="6675437" y="1279706"/>
            <a:chExt cx="654243" cy="654243"/>
          </a:xfrm>
        </p:grpSpPr>
        <p:sp>
          <p:nvSpPr>
            <p:cNvPr id="30" name="Oval 29"/>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31" name="TextBox 30"/>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4</a:t>
              </a:r>
            </a:p>
          </p:txBody>
        </p:sp>
      </p:grpSp>
      <p:grpSp>
        <p:nvGrpSpPr>
          <p:cNvPr id="32" name="Group 31"/>
          <p:cNvGrpSpPr/>
          <p:nvPr/>
        </p:nvGrpSpPr>
        <p:grpSpPr>
          <a:xfrm>
            <a:off x="6447811" y="5293408"/>
            <a:ext cx="653980" cy="653980"/>
            <a:chOff x="6675437" y="1279706"/>
            <a:chExt cx="654243" cy="654243"/>
          </a:xfrm>
        </p:grpSpPr>
        <p:sp>
          <p:nvSpPr>
            <p:cNvPr id="33" name="Oval 32"/>
            <p:cNvSpPr/>
            <p:nvPr/>
          </p:nvSpPr>
          <p:spPr bwMode="auto">
            <a:xfrm>
              <a:off x="6675437" y="1279706"/>
              <a:ext cx="654243" cy="654243"/>
            </a:xfrm>
            <a:prstGeom prst="ellipse">
              <a:avLst/>
            </a:prstGeom>
            <a:solidFill>
              <a:schemeClr val="tx1"/>
            </a:solid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34" name="TextBox 33"/>
            <p:cNvSpPr txBox="1"/>
            <p:nvPr/>
          </p:nvSpPr>
          <p:spPr>
            <a:xfrm>
              <a:off x="6792404" y="1292895"/>
              <a:ext cx="425095" cy="636607"/>
            </a:xfrm>
            <a:prstGeom prst="rect">
              <a:avLst/>
            </a:prstGeom>
            <a:noFill/>
          </p:spPr>
          <p:txBody>
            <a:bodyPr wrap="none" lIns="91403" tIns="91403" rIns="91403" bIns="91403" rtlCol="0">
              <a:spAutoFit/>
            </a:bodyPr>
            <a:lstStyle/>
            <a:p>
              <a:pPr defTabSz="932372">
                <a:lnSpc>
                  <a:spcPct val="90000"/>
                </a:lnSpc>
                <a:spcAft>
                  <a:spcPts val="600"/>
                </a:spcAft>
              </a:pPr>
              <a:r>
                <a:rPr lang="en-US" sz="3198" b="1" dirty="0">
                  <a:gradFill>
                    <a:gsLst>
                      <a:gs pos="2917">
                        <a:srgbClr val="5C2D91"/>
                      </a:gs>
                      <a:gs pos="100000">
                        <a:srgbClr val="5C2D91"/>
                      </a:gs>
                    </a:gsLst>
                    <a:lin ang="5400000" scaled="0"/>
                  </a:gradFill>
                </a:rPr>
                <a:t>5</a:t>
              </a:r>
            </a:p>
          </p:txBody>
        </p:sp>
      </p:grpSp>
      <p:sp>
        <p:nvSpPr>
          <p:cNvPr id="35" name="Content Placeholder 4"/>
          <p:cNvSpPr txBox="1">
            <a:spLocks/>
          </p:cNvSpPr>
          <p:nvPr/>
        </p:nvSpPr>
        <p:spPr>
          <a:xfrm>
            <a:off x="7127179" y="832922"/>
            <a:ext cx="5311658" cy="5101771"/>
          </a:xfrm>
          <a:prstGeom prst="rect">
            <a:avLst/>
          </a:prstGeom>
        </p:spPr>
        <p:txBody>
          <a:bodyPr vert="horz" lIns="149157" tIns="93223" rIns="149157" bIns="93223"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99"/>
              </a:spcBef>
              <a:buNone/>
            </a:pPr>
            <a:r>
              <a:rPr lang="en-US" sz="2399" dirty="0"/>
              <a:t>Create new </a:t>
            </a:r>
            <a:r>
              <a:rPr lang="en-US" sz="2399" dirty="0" smtClean="0"/>
              <a:t>Add-ins </a:t>
            </a:r>
            <a:r>
              <a:rPr lang="en-US" sz="2399" dirty="0"/>
              <a:t>for Office project</a:t>
            </a:r>
          </a:p>
          <a:p>
            <a:pPr marL="0" indent="0">
              <a:spcBef>
                <a:spcPts val="1199"/>
              </a:spcBef>
              <a:buNone/>
            </a:pPr>
            <a:endParaRPr lang="en-US" sz="2399" dirty="0"/>
          </a:p>
          <a:p>
            <a:pPr marL="0" indent="0">
              <a:spcBef>
                <a:spcPts val="1199"/>
              </a:spcBef>
              <a:buNone/>
            </a:pPr>
            <a:r>
              <a:rPr lang="en-US" sz="2399" dirty="0"/>
              <a:t>Create/design user interface for </a:t>
            </a:r>
            <a:br>
              <a:rPr lang="en-US" sz="2399" dirty="0"/>
            </a:br>
            <a:r>
              <a:rPr lang="en-US" sz="2399" dirty="0" smtClean="0"/>
              <a:t>web </a:t>
            </a:r>
            <a:r>
              <a:rPr lang="en-US" sz="2399" dirty="0"/>
              <a:t>page</a:t>
            </a:r>
          </a:p>
          <a:p>
            <a:pPr marL="0" indent="0">
              <a:spcBef>
                <a:spcPts val="1199"/>
              </a:spcBef>
              <a:buNone/>
            </a:pPr>
            <a:endParaRPr lang="en-US" sz="1199" dirty="0"/>
          </a:p>
          <a:p>
            <a:pPr marL="0" indent="0">
              <a:spcBef>
                <a:spcPts val="1199"/>
              </a:spcBef>
              <a:buNone/>
            </a:pPr>
            <a:r>
              <a:rPr lang="en-US" sz="2399" dirty="0"/>
              <a:t>Enhance </a:t>
            </a:r>
            <a:r>
              <a:rPr lang="en-US" sz="2399" dirty="0" smtClean="0"/>
              <a:t>web </a:t>
            </a:r>
            <a:r>
              <a:rPr lang="en-US" sz="2399" dirty="0"/>
              <a:t>page with CSS and JavaScript</a:t>
            </a:r>
          </a:p>
          <a:p>
            <a:pPr marL="0" indent="0">
              <a:spcBef>
                <a:spcPts val="1199"/>
              </a:spcBef>
              <a:buNone/>
            </a:pPr>
            <a:endParaRPr lang="en-US" sz="2399" dirty="0"/>
          </a:p>
          <a:p>
            <a:pPr marL="0" indent="0">
              <a:spcBef>
                <a:spcPts val="1199"/>
              </a:spcBef>
              <a:buNone/>
            </a:pPr>
            <a:r>
              <a:rPr lang="en-US" sz="2399" dirty="0"/>
              <a:t>Set project properties in manifest</a:t>
            </a:r>
          </a:p>
          <a:p>
            <a:pPr marL="0" indent="0">
              <a:spcBef>
                <a:spcPts val="1199"/>
              </a:spcBef>
              <a:buNone/>
            </a:pPr>
            <a:endParaRPr lang="en-US" sz="3598" dirty="0"/>
          </a:p>
          <a:p>
            <a:pPr marL="0" indent="0">
              <a:spcBef>
                <a:spcPts val="1199"/>
              </a:spcBef>
              <a:buNone/>
            </a:pPr>
            <a:r>
              <a:rPr lang="en-US" sz="2399" dirty="0"/>
              <a:t>Run!</a:t>
            </a:r>
          </a:p>
        </p:txBody>
      </p:sp>
    </p:spTree>
    <p:extLst>
      <p:ext uri="{BB962C8B-B14F-4D97-AF65-F5344CB8AC3E}">
        <p14:creationId xmlns:p14="http://schemas.microsoft.com/office/powerpoint/2010/main" val="27401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 calcmode="lin" valueType="num">
                                      <p:cBhvr additive="base">
                                        <p:cTn id="13" dur="500" fill="hold"/>
                                        <p:tgtEl>
                                          <p:spTgt spid="3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anim calcmode="lin" valueType="num">
                                      <p:cBhvr additive="base">
                                        <p:cTn id="19" dur="500" fill="hold"/>
                                        <p:tgtEl>
                                          <p:spTgt spid="3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35">
                                            <p:txEl>
                                              <p:pRg st="6" end="6"/>
                                            </p:txEl>
                                          </p:spTgt>
                                        </p:tgtEl>
                                        <p:attrNameLst>
                                          <p:attrName>style.visibility</p:attrName>
                                        </p:attrNameLst>
                                      </p:cBhvr>
                                      <p:to>
                                        <p:strVal val="visible"/>
                                      </p:to>
                                    </p:set>
                                    <p:anim calcmode="lin" valueType="num">
                                      <p:cBhvr additive="base">
                                        <p:cTn id="25" dur="500" fill="hold"/>
                                        <p:tgtEl>
                                          <p:spTgt spid="35">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35">
                                            <p:txEl>
                                              <p:pRg st="8" end="8"/>
                                            </p:txEl>
                                          </p:spTgt>
                                        </p:tgtEl>
                                        <p:attrNameLst>
                                          <p:attrName>style.visibility</p:attrName>
                                        </p:attrNameLst>
                                      </p:cBhvr>
                                      <p:to>
                                        <p:strVal val="visible"/>
                                      </p:to>
                                    </p:set>
                                    <p:anim calcmode="lin" valueType="num">
                                      <p:cBhvr additive="base">
                                        <p:cTn id="31" dur="500" fill="hold"/>
                                        <p:tgtEl>
                                          <p:spTgt spid="35">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Office Add-in</a:t>
            </a:r>
            <a:endParaRPr lang="en-US" dirty="0"/>
          </a:p>
        </p:txBody>
      </p:sp>
      <p:sp>
        <p:nvSpPr>
          <p:cNvPr id="3" name="Text Placeholder 3"/>
          <p:cNvSpPr txBox="1">
            <a:spLocks/>
          </p:cNvSpPr>
          <p:nvPr/>
        </p:nvSpPr>
        <p:spPr>
          <a:xfrm>
            <a:off x="277029" y="1213769"/>
            <a:ext cx="11607892" cy="1803680"/>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98" dirty="0">
                <a:gradFill>
                  <a:gsLst>
                    <a:gs pos="92515">
                      <a:schemeClr val="accent6"/>
                    </a:gs>
                    <a:gs pos="0">
                      <a:schemeClr val="accent6"/>
                    </a:gs>
                  </a:gsLst>
                  <a:lin ang="5400000" scaled="0"/>
                </a:gradFill>
              </a:rPr>
              <a:t>Create project based on </a:t>
            </a:r>
            <a:r>
              <a:rPr lang="en-US" sz="3198" dirty="0" smtClean="0">
                <a:gradFill>
                  <a:gsLst>
                    <a:gs pos="92515">
                      <a:schemeClr val="accent6"/>
                    </a:gs>
                    <a:gs pos="0">
                      <a:schemeClr val="accent6"/>
                    </a:gs>
                  </a:gsLst>
                  <a:lin ang="5400000" scaled="0"/>
                </a:gradFill>
              </a:rPr>
              <a:t>Add-in </a:t>
            </a:r>
            <a:r>
              <a:rPr lang="en-US" sz="3198" dirty="0">
                <a:gradFill>
                  <a:gsLst>
                    <a:gs pos="92515">
                      <a:schemeClr val="accent6"/>
                    </a:gs>
                    <a:gs pos="0">
                      <a:schemeClr val="accent6"/>
                    </a:gs>
                  </a:gsLst>
                  <a:lin ang="5400000" scaled="0"/>
                </a:gradFill>
              </a:rPr>
              <a:t>for Office project template</a:t>
            </a:r>
          </a:p>
          <a:p>
            <a:pPr marL="0" indent="0">
              <a:buNone/>
            </a:pPr>
            <a:r>
              <a:rPr lang="en-US" sz="2399" dirty="0"/>
              <a:t>Dialogs appear and </a:t>
            </a:r>
            <a:r>
              <a:rPr lang="en-US" sz="2399" dirty="0" smtClean="0"/>
              <a:t>prompt </a:t>
            </a:r>
            <a:r>
              <a:rPr lang="en-US" sz="2399" dirty="0"/>
              <a:t>you for specifics about the </a:t>
            </a:r>
            <a:r>
              <a:rPr lang="en-US" sz="2399" dirty="0" smtClean="0"/>
              <a:t>Add-in</a:t>
            </a:r>
            <a:endParaRPr lang="en-US" sz="2399" dirty="0"/>
          </a:p>
          <a:p>
            <a:pPr marL="0" indent="0">
              <a:buNone/>
            </a:pPr>
            <a:r>
              <a:rPr lang="en-US" sz="2399" dirty="0"/>
              <a:t>You must choose (1) the </a:t>
            </a:r>
            <a:r>
              <a:rPr lang="en-US" sz="2399" dirty="0" smtClean="0"/>
              <a:t>Add-in </a:t>
            </a:r>
            <a:r>
              <a:rPr lang="en-US" sz="2399" dirty="0"/>
              <a:t>shape and (2) which Office application are to </a:t>
            </a:r>
            <a:br>
              <a:rPr lang="en-US" sz="2399" dirty="0"/>
            </a:br>
            <a:r>
              <a:rPr lang="en-US" sz="2399" dirty="0"/>
              <a:t>be supported</a:t>
            </a:r>
          </a:p>
        </p:txBody>
      </p:sp>
      <p:grpSp>
        <p:nvGrpSpPr>
          <p:cNvPr id="30" name="Group 29"/>
          <p:cNvGrpSpPr/>
          <p:nvPr/>
        </p:nvGrpSpPr>
        <p:grpSpPr>
          <a:xfrm>
            <a:off x="10304216" y="168458"/>
            <a:ext cx="2042482" cy="287222"/>
            <a:chOff x="10305860" y="167118"/>
            <a:chExt cx="2043304" cy="287338"/>
          </a:xfrm>
        </p:grpSpPr>
        <p:sp>
          <p:nvSpPr>
            <p:cNvPr id="36" name="TextBox 35"/>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3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4" name="Picture 3"/>
          <p:cNvPicPr>
            <a:picLocks noChangeAspect="1"/>
          </p:cNvPicPr>
          <p:nvPr/>
        </p:nvPicPr>
        <p:blipFill>
          <a:blip r:embed="rId3"/>
          <a:stretch>
            <a:fillRect/>
          </a:stretch>
        </p:blipFill>
        <p:spPr>
          <a:xfrm>
            <a:off x="175529" y="3367449"/>
            <a:ext cx="4024789" cy="2781776"/>
          </a:xfrm>
          <a:prstGeom prst="rect">
            <a:avLst/>
          </a:prstGeom>
        </p:spPr>
      </p:pic>
      <p:pic>
        <p:nvPicPr>
          <p:cNvPr id="5" name="Picture 4"/>
          <p:cNvPicPr>
            <a:picLocks noChangeAspect="1"/>
          </p:cNvPicPr>
          <p:nvPr/>
        </p:nvPicPr>
        <p:blipFill>
          <a:blip r:embed="rId4"/>
          <a:stretch>
            <a:fillRect/>
          </a:stretch>
        </p:blipFill>
        <p:spPr>
          <a:xfrm>
            <a:off x="4356117" y="3331708"/>
            <a:ext cx="3903345" cy="2874645"/>
          </a:xfrm>
          <a:prstGeom prst="rect">
            <a:avLst/>
          </a:prstGeom>
        </p:spPr>
      </p:pic>
      <p:pic>
        <p:nvPicPr>
          <p:cNvPr id="6" name="Picture 5"/>
          <p:cNvPicPr>
            <a:picLocks noChangeAspect="1"/>
          </p:cNvPicPr>
          <p:nvPr/>
        </p:nvPicPr>
        <p:blipFill>
          <a:blip r:embed="rId5"/>
          <a:stretch>
            <a:fillRect/>
          </a:stretch>
        </p:blipFill>
        <p:spPr>
          <a:xfrm>
            <a:off x="8392771" y="3332444"/>
            <a:ext cx="3937635" cy="2851785"/>
          </a:xfrm>
          <a:prstGeom prst="rect">
            <a:avLst/>
          </a:prstGeom>
        </p:spPr>
      </p:pic>
    </p:spTree>
    <p:extLst>
      <p:ext uri="{BB962C8B-B14F-4D97-AF65-F5344CB8AC3E}">
        <p14:creationId xmlns:p14="http://schemas.microsoft.com/office/powerpoint/2010/main" val="165726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063" y="296863"/>
            <a:ext cx="5237162" cy="917575"/>
          </a:xfrm>
        </p:spPr>
        <p:txBody>
          <a:bodyPr/>
          <a:lstStyle/>
          <a:p>
            <a:r>
              <a:rPr lang="en-US" dirty="0">
                <a:gradFill>
                  <a:gsLst>
                    <a:gs pos="2917">
                      <a:schemeClr val="tx1"/>
                    </a:gs>
                    <a:gs pos="100000">
                      <a:schemeClr val="tx1"/>
                    </a:gs>
                  </a:gsLst>
                  <a:lin ang="5400000" scaled="0"/>
                </a:gradFill>
              </a:rPr>
              <a:t>Office </a:t>
            </a:r>
            <a:r>
              <a:rPr lang="en-US" dirty="0" smtClean="0">
                <a:gradFill>
                  <a:gsLst>
                    <a:gs pos="2917">
                      <a:schemeClr val="tx1"/>
                    </a:gs>
                    <a:gs pos="100000">
                      <a:schemeClr val="tx1"/>
                    </a:gs>
                  </a:gsLst>
                  <a:lin ang="5400000" scaled="0"/>
                </a:gradFill>
              </a:rPr>
              <a:t>Add-in </a:t>
            </a:r>
            <a:br>
              <a:rPr lang="en-US" dirty="0" smtClean="0">
                <a:gradFill>
                  <a:gsLst>
                    <a:gs pos="2917">
                      <a:schemeClr val="tx1"/>
                    </a:gs>
                    <a:gs pos="100000">
                      <a:schemeClr val="tx1"/>
                    </a:gs>
                  </a:gsLst>
                  <a:lin ang="5400000" scaled="0"/>
                </a:gradFill>
              </a:rPr>
            </a:br>
            <a:r>
              <a:rPr lang="en-US" dirty="0" smtClean="0">
                <a:gradFill>
                  <a:gsLst>
                    <a:gs pos="2917">
                      <a:schemeClr val="tx1"/>
                    </a:gs>
                    <a:gs pos="100000">
                      <a:schemeClr val="tx1"/>
                    </a:gs>
                  </a:gsLst>
                  <a:lin ang="5400000" scaled="0"/>
                </a:gradFill>
              </a:rPr>
              <a:t>project structure</a:t>
            </a:r>
            <a:endParaRPr lang="en-US" dirty="0">
              <a:gradFill>
                <a:gsLst>
                  <a:gs pos="2917">
                    <a:schemeClr val="tx1"/>
                  </a:gs>
                  <a:gs pos="100000">
                    <a:schemeClr val="tx1"/>
                  </a:gs>
                </a:gsLst>
                <a:lin ang="5400000" scaled="0"/>
              </a:gradFill>
            </a:endParaRPr>
          </a:p>
        </p:txBody>
      </p:sp>
      <p:sp>
        <p:nvSpPr>
          <p:cNvPr id="3" name="Text Placeholder 3"/>
          <p:cNvSpPr txBox="1">
            <a:spLocks/>
          </p:cNvSpPr>
          <p:nvPr/>
        </p:nvSpPr>
        <p:spPr>
          <a:xfrm>
            <a:off x="277029" y="1907866"/>
            <a:ext cx="5484193" cy="4009768"/>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SzTx/>
              <a:buNone/>
            </a:pPr>
            <a:r>
              <a:rPr lang="en-US" sz="2799" dirty="0">
                <a:gradFill>
                  <a:gsLst>
                    <a:gs pos="2917">
                      <a:srgbClr val="FFFFFF"/>
                    </a:gs>
                    <a:gs pos="100000">
                      <a:srgbClr val="FFFFFF"/>
                    </a:gs>
                  </a:gsLst>
                  <a:lin ang="5400000" scaled="0"/>
                </a:gradFill>
              </a:rPr>
              <a:t>Office </a:t>
            </a:r>
            <a:r>
              <a:rPr lang="en-US" sz="2799" dirty="0" smtClean="0">
                <a:gradFill>
                  <a:gsLst>
                    <a:gs pos="2917">
                      <a:srgbClr val="FFFFFF"/>
                    </a:gs>
                    <a:gs pos="100000">
                      <a:srgbClr val="FFFFFF"/>
                    </a:gs>
                  </a:gsLst>
                  <a:lin ang="5400000" scaled="0"/>
                </a:gradFill>
              </a:rPr>
              <a:t>Add-in </a:t>
            </a:r>
            <a:r>
              <a:rPr lang="en-US" sz="2799" dirty="0">
                <a:gradFill>
                  <a:gsLst>
                    <a:gs pos="2917">
                      <a:srgbClr val="FFFFFF"/>
                    </a:gs>
                    <a:gs pos="100000">
                      <a:srgbClr val="FFFFFF"/>
                    </a:gs>
                  </a:gsLst>
                  <a:lin ang="5400000" scaled="0"/>
                </a:gradFill>
              </a:rPr>
              <a:t>solution has </a:t>
            </a:r>
            <a:br>
              <a:rPr lang="en-US" sz="2799" dirty="0">
                <a:gradFill>
                  <a:gsLst>
                    <a:gs pos="2917">
                      <a:srgbClr val="FFFFFF"/>
                    </a:gs>
                    <a:gs pos="100000">
                      <a:srgbClr val="FFFFFF"/>
                    </a:gs>
                  </a:gsLst>
                  <a:lin ang="5400000" scaled="0"/>
                </a:gradFill>
              </a:rPr>
            </a:br>
            <a:r>
              <a:rPr lang="en-US" sz="2799" dirty="0">
                <a:gradFill>
                  <a:gsLst>
                    <a:gs pos="2917">
                      <a:srgbClr val="FFFFFF"/>
                    </a:gs>
                    <a:gs pos="100000">
                      <a:srgbClr val="FFFFFF"/>
                    </a:gs>
                  </a:gsLst>
                  <a:lin ang="5400000" scaled="0"/>
                </a:gradFill>
              </a:rPr>
              <a:t>two projects</a:t>
            </a:r>
          </a:p>
          <a:p>
            <a:pPr marL="285637" indent="-285637">
              <a:spcBef>
                <a:spcPts val="600"/>
              </a:spcBef>
              <a:buSzTx/>
            </a:pPr>
            <a:r>
              <a:rPr lang="en-US" sz="1999" dirty="0">
                <a:gradFill>
                  <a:gsLst>
                    <a:gs pos="2917">
                      <a:srgbClr val="FFFFFF"/>
                    </a:gs>
                    <a:gs pos="100000">
                      <a:srgbClr val="FFFFFF"/>
                    </a:gs>
                  </a:gsLst>
                  <a:lin ang="5400000" scaled="0"/>
                </a:gradFill>
                <a:latin typeface="Segoe UI"/>
              </a:rPr>
              <a:t>Top project contains </a:t>
            </a:r>
            <a:r>
              <a:rPr lang="en-US" sz="1999" dirty="0" smtClean="0">
                <a:gradFill>
                  <a:gsLst>
                    <a:gs pos="2917">
                      <a:srgbClr val="FFFFFF"/>
                    </a:gs>
                    <a:gs pos="100000">
                      <a:srgbClr val="FFFFFF"/>
                    </a:gs>
                  </a:gsLst>
                  <a:lin ang="5400000" scaled="0"/>
                </a:gradFill>
                <a:latin typeface="Segoe UI"/>
              </a:rPr>
              <a:t>Add-in </a:t>
            </a:r>
            <a:r>
              <a:rPr lang="en-US" sz="1999" dirty="0">
                <a:gradFill>
                  <a:gsLst>
                    <a:gs pos="2917">
                      <a:srgbClr val="FFFFFF"/>
                    </a:gs>
                    <a:gs pos="100000">
                      <a:srgbClr val="FFFFFF"/>
                    </a:gs>
                  </a:gsLst>
                  <a:lin ang="5400000" scaled="0"/>
                </a:gradFill>
                <a:latin typeface="Segoe UI"/>
              </a:rPr>
              <a:t>manifest</a:t>
            </a:r>
          </a:p>
          <a:p>
            <a:pPr marL="285637" indent="-285637">
              <a:spcBef>
                <a:spcPts val="600"/>
              </a:spcBef>
              <a:buSzTx/>
            </a:pPr>
            <a:r>
              <a:rPr lang="en-US" sz="1999" dirty="0">
                <a:gradFill>
                  <a:gsLst>
                    <a:gs pos="2917">
                      <a:srgbClr val="FFFFFF"/>
                    </a:gs>
                    <a:gs pos="100000">
                      <a:srgbClr val="FFFFFF"/>
                    </a:gs>
                  </a:gsLst>
                  <a:lin ang="5400000" scaled="0"/>
                </a:gradFill>
                <a:latin typeface="Segoe UI"/>
              </a:rPr>
              <a:t>Bottom project for </a:t>
            </a:r>
            <a:r>
              <a:rPr lang="en-US" sz="1999" dirty="0" smtClean="0">
                <a:gradFill>
                  <a:gsLst>
                    <a:gs pos="2917">
                      <a:srgbClr val="FFFFFF"/>
                    </a:gs>
                    <a:gs pos="100000">
                      <a:srgbClr val="FFFFFF"/>
                    </a:gs>
                  </a:gsLst>
                  <a:lin ang="5400000" scaled="0"/>
                </a:gradFill>
                <a:latin typeface="Segoe UI"/>
              </a:rPr>
              <a:t>Remote Web</a:t>
            </a:r>
            <a:endParaRPr lang="en-US" sz="1999" dirty="0">
              <a:gradFill>
                <a:gsLst>
                  <a:gs pos="2917">
                    <a:srgbClr val="FFFFFF"/>
                  </a:gs>
                  <a:gs pos="100000">
                    <a:srgbClr val="FFFFFF"/>
                  </a:gs>
                </a:gsLst>
                <a:lin ang="5400000" scaled="0"/>
              </a:gradFill>
              <a:latin typeface="Segoe UI"/>
            </a:endParaRPr>
          </a:p>
          <a:p>
            <a:pPr marL="0" indent="0">
              <a:spcBef>
                <a:spcPts val="1799"/>
              </a:spcBef>
              <a:buSzTx/>
              <a:buNone/>
            </a:pPr>
            <a:r>
              <a:rPr lang="en-US" sz="2799" dirty="0">
                <a:gradFill>
                  <a:gsLst>
                    <a:gs pos="2917">
                      <a:srgbClr val="FFFFFF"/>
                    </a:gs>
                    <a:gs pos="100000">
                      <a:srgbClr val="FFFFFF"/>
                    </a:gs>
                  </a:gsLst>
                  <a:lin ang="5400000" scaled="0"/>
                </a:gradFill>
              </a:rPr>
              <a:t>Remote </a:t>
            </a:r>
            <a:r>
              <a:rPr lang="en-US" sz="2799" dirty="0" smtClean="0">
                <a:gradFill>
                  <a:gsLst>
                    <a:gs pos="2917">
                      <a:srgbClr val="FFFFFF"/>
                    </a:gs>
                    <a:gs pos="100000">
                      <a:srgbClr val="FFFFFF"/>
                    </a:gs>
                  </a:gsLst>
                  <a:lin ang="5400000" scaled="0"/>
                </a:gradFill>
              </a:rPr>
              <a:t>Web </a:t>
            </a:r>
            <a:r>
              <a:rPr lang="en-US" sz="2799" dirty="0">
                <a:gradFill>
                  <a:gsLst>
                    <a:gs pos="2917">
                      <a:srgbClr val="FFFFFF"/>
                    </a:gs>
                    <a:gs pos="100000">
                      <a:srgbClr val="FFFFFF"/>
                    </a:gs>
                  </a:gsLst>
                  <a:lin ang="5400000" scaled="0"/>
                </a:gradFill>
              </a:rPr>
              <a:t>project is </a:t>
            </a:r>
            <a:br>
              <a:rPr lang="en-US" sz="2799" dirty="0">
                <a:gradFill>
                  <a:gsLst>
                    <a:gs pos="2917">
                      <a:srgbClr val="FFFFFF"/>
                    </a:gs>
                    <a:gs pos="100000">
                      <a:srgbClr val="FFFFFF"/>
                    </a:gs>
                  </a:gsLst>
                  <a:lin ang="5400000" scaled="0"/>
                </a:gradFill>
              </a:rPr>
            </a:br>
            <a:r>
              <a:rPr lang="en-US" sz="2799" dirty="0">
                <a:gradFill>
                  <a:gsLst>
                    <a:gs pos="2917">
                      <a:srgbClr val="FFFFFF"/>
                    </a:gs>
                    <a:gs pos="100000">
                      <a:srgbClr val="FFFFFF"/>
                    </a:gs>
                  </a:gsLst>
                  <a:lin ang="5400000" scaled="0"/>
                </a:gradFill>
              </a:rPr>
              <a:t>ASP.NET website</a:t>
            </a:r>
          </a:p>
          <a:p>
            <a:pPr marL="285637" indent="-285637">
              <a:spcBef>
                <a:spcPts val="600"/>
              </a:spcBef>
              <a:buSzTx/>
            </a:pPr>
            <a:r>
              <a:rPr lang="en-US" sz="1999" dirty="0">
                <a:gradFill>
                  <a:gsLst>
                    <a:gs pos="2917">
                      <a:srgbClr val="FFFFFF"/>
                    </a:gs>
                    <a:gs pos="100000">
                      <a:srgbClr val="FFFFFF"/>
                    </a:gs>
                  </a:gsLst>
                  <a:lin ang="5400000" scaled="0"/>
                </a:gradFill>
                <a:latin typeface="Segoe UI"/>
              </a:rPr>
              <a:t>Contains HTML, CSS, and JavaScript </a:t>
            </a:r>
            <a:br>
              <a:rPr lang="en-US" sz="1999" dirty="0">
                <a:gradFill>
                  <a:gsLst>
                    <a:gs pos="2917">
                      <a:srgbClr val="FFFFFF"/>
                    </a:gs>
                    <a:gs pos="100000">
                      <a:srgbClr val="FFFFFF"/>
                    </a:gs>
                  </a:gsLst>
                  <a:lin ang="5400000" scaled="0"/>
                </a:gradFill>
                <a:latin typeface="Segoe UI"/>
              </a:rPr>
            </a:br>
            <a:r>
              <a:rPr lang="en-US" sz="1999" dirty="0">
                <a:gradFill>
                  <a:gsLst>
                    <a:gs pos="2917">
                      <a:srgbClr val="FFFFFF"/>
                    </a:gs>
                    <a:gs pos="100000">
                      <a:srgbClr val="FFFFFF"/>
                    </a:gs>
                  </a:gsLst>
                  <a:lin ang="5400000" scaled="0"/>
                </a:gradFill>
                <a:latin typeface="Segoe UI"/>
              </a:rPr>
              <a:t>source files</a:t>
            </a:r>
          </a:p>
          <a:p>
            <a:pPr marL="285637" indent="-285637">
              <a:spcBef>
                <a:spcPts val="600"/>
              </a:spcBef>
              <a:buSzTx/>
            </a:pPr>
            <a:r>
              <a:rPr lang="en-US" sz="1999" dirty="0">
                <a:gradFill>
                  <a:gsLst>
                    <a:gs pos="2917">
                      <a:srgbClr val="FFFFFF"/>
                    </a:gs>
                    <a:gs pos="100000">
                      <a:srgbClr val="FFFFFF"/>
                    </a:gs>
                  </a:gsLst>
                  <a:lin ang="5400000" scaled="0"/>
                </a:gradFill>
                <a:latin typeface="Segoe UI"/>
              </a:rPr>
              <a:t>Integration with jQuery library </a:t>
            </a:r>
            <a:br>
              <a:rPr lang="en-US" sz="1999" dirty="0">
                <a:gradFill>
                  <a:gsLst>
                    <a:gs pos="2917">
                      <a:srgbClr val="FFFFFF"/>
                    </a:gs>
                    <a:gs pos="100000">
                      <a:srgbClr val="FFFFFF"/>
                    </a:gs>
                  </a:gsLst>
                  <a:lin ang="5400000" scaled="0"/>
                </a:gradFill>
                <a:latin typeface="Segoe UI"/>
              </a:rPr>
            </a:br>
            <a:r>
              <a:rPr lang="en-US" sz="1999" dirty="0">
                <a:gradFill>
                  <a:gsLst>
                    <a:gs pos="2917">
                      <a:srgbClr val="FFFFFF"/>
                    </a:gs>
                    <a:gs pos="100000">
                      <a:srgbClr val="FFFFFF"/>
                    </a:gs>
                  </a:gsLst>
                  <a:lin ang="5400000" scaled="0"/>
                </a:gradFill>
                <a:latin typeface="Segoe UI"/>
              </a:rPr>
              <a:t>already included</a:t>
            </a:r>
          </a:p>
        </p:txBody>
      </p:sp>
      <p:sp>
        <p:nvSpPr>
          <p:cNvPr id="15" name="TextBox 14"/>
          <p:cNvSpPr txBox="1"/>
          <p:nvPr/>
        </p:nvSpPr>
        <p:spPr>
          <a:xfrm>
            <a:off x="10882757" y="6515021"/>
            <a:ext cx="1304090"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grpSp>
        <p:nvGrpSpPr>
          <p:cNvPr id="13" name="Group 12"/>
          <p:cNvGrpSpPr/>
          <p:nvPr/>
        </p:nvGrpSpPr>
        <p:grpSpPr>
          <a:xfrm>
            <a:off x="10304216" y="168458"/>
            <a:ext cx="2042482" cy="287222"/>
            <a:chOff x="10305860" y="167118"/>
            <a:chExt cx="2043304" cy="287338"/>
          </a:xfrm>
        </p:grpSpPr>
        <p:sp>
          <p:nvSpPr>
            <p:cNvPr id="17" name="TextBox 16"/>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1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10" name="Picture 9"/>
          <p:cNvPicPr>
            <a:picLocks noChangeAspect="1"/>
          </p:cNvPicPr>
          <p:nvPr/>
        </p:nvPicPr>
        <p:blipFill>
          <a:blip r:embed="rId3"/>
          <a:stretch>
            <a:fillRect/>
          </a:stretch>
        </p:blipFill>
        <p:spPr>
          <a:xfrm>
            <a:off x="6916402" y="455680"/>
            <a:ext cx="4922520" cy="5877878"/>
          </a:xfrm>
          <a:prstGeom prst="rect">
            <a:avLst/>
          </a:prstGeom>
        </p:spPr>
      </p:pic>
    </p:spTree>
    <p:extLst>
      <p:ext uri="{BB962C8B-B14F-4D97-AF65-F5344CB8AC3E}">
        <p14:creationId xmlns:p14="http://schemas.microsoft.com/office/powerpoint/2010/main" val="375011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 designer</a:t>
            </a:r>
            <a:endParaRPr lang="en-US" dirty="0"/>
          </a:p>
        </p:txBody>
      </p:sp>
      <p:grpSp>
        <p:nvGrpSpPr>
          <p:cNvPr id="4" name="Group 3"/>
          <p:cNvGrpSpPr/>
          <p:nvPr/>
        </p:nvGrpSpPr>
        <p:grpSpPr>
          <a:xfrm>
            <a:off x="10304216" y="168458"/>
            <a:ext cx="2042482" cy="287222"/>
            <a:chOff x="10305860" y="167118"/>
            <a:chExt cx="2043304" cy="287338"/>
          </a:xfrm>
        </p:grpSpPr>
        <p:sp>
          <p:nvSpPr>
            <p:cNvPr id="5" name="TextBox 4"/>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6"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8" name="Picture 7"/>
          <p:cNvPicPr>
            <a:picLocks noChangeAspect="1"/>
          </p:cNvPicPr>
          <p:nvPr/>
        </p:nvPicPr>
        <p:blipFill>
          <a:blip r:embed="rId3"/>
          <a:stretch>
            <a:fillRect/>
          </a:stretch>
        </p:blipFill>
        <p:spPr>
          <a:xfrm>
            <a:off x="1423784" y="1056910"/>
            <a:ext cx="8229600" cy="5341620"/>
          </a:xfrm>
          <a:prstGeom prst="rect">
            <a:avLst/>
          </a:prstGeom>
        </p:spPr>
      </p:pic>
    </p:spTree>
    <p:extLst>
      <p:ext uri="{BB962C8B-B14F-4D97-AF65-F5344CB8AC3E}">
        <p14:creationId xmlns:p14="http://schemas.microsoft.com/office/powerpoint/2010/main" val="48780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manifest—XML view</a:t>
            </a:r>
            <a:endParaRPr lang="en-US" dirty="0"/>
          </a:p>
        </p:txBody>
      </p:sp>
      <p:grpSp>
        <p:nvGrpSpPr>
          <p:cNvPr id="4" name="Group 3"/>
          <p:cNvGrpSpPr/>
          <p:nvPr/>
        </p:nvGrpSpPr>
        <p:grpSpPr>
          <a:xfrm>
            <a:off x="10304216" y="168458"/>
            <a:ext cx="2042482" cy="287222"/>
            <a:chOff x="10305860" y="167118"/>
            <a:chExt cx="2043304" cy="287338"/>
          </a:xfrm>
        </p:grpSpPr>
        <p:sp>
          <p:nvSpPr>
            <p:cNvPr id="5" name="TextBox 4"/>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6"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10" name="Picture 9"/>
          <p:cNvPicPr>
            <a:picLocks noChangeAspect="1"/>
          </p:cNvPicPr>
          <p:nvPr/>
        </p:nvPicPr>
        <p:blipFill>
          <a:blip r:embed="rId3"/>
          <a:stretch>
            <a:fillRect/>
          </a:stretch>
        </p:blipFill>
        <p:spPr>
          <a:xfrm>
            <a:off x="587206" y="1356368"/>
            <a:ext cx="12185333" cy="4180523"/>
          </a:xfrm>
          <a:prstGeom prst="rect">
            <a:avLst/>
          </a:prstGeom>
        </p:spPr>
      </p:pic>
      <p:cxnSp>
        <p:nvCxnSpPr>
          <p:cNvPr id="11" name="Straight Arrow Connector 10"/>
          <p:cNvCxnSpPr/>
          <p:nvPr/>
        </p:nvCxnSpPr>
        <p:spPr>
          <a:xfrm flipH="1" flipV="1">
            <a:off x="6219421" y="3270782"/>
            <a:ext cx="2144255" cy="351693"/>
          </a:xfrm>
          <a:prstGeom prst="straightConnector1">
            <a:avLst/>
          </a:prstGeom>
          <a:ln w="25400" cap="rnd">
            <a:solidFill>
              <a:schemeClr val="accent6"/>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24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063" y="296863"/>
            <a:ext cx="5237162" cy="917575"/>
          </a:xfrm>
        </p:spPr>
        <p:txBody>
          <a:bodyPr/>
          <a:lstStyle/>
          <a:p>
            <a:r>
              <a:rPr lang="en-US" dirty="0">
                <a:gradFill>
                  <a:gsLst>
                    <a:gs pos="2917">
                      <a:schemeClr val="tx1"/>
                    </a:gs>
                    <a:gs pos="100000">
                      <a:schemeClr val="tx1"/>
                    </a:gs>
                  </a:gsLst>
                  <a:lin ang="5400000" scaled="0"/>
                </a:gradFill>
              </a:rPr>
              <a:t>Requested </a:t>
            </a:r>
            <a:r>
              <a:rPr lang="en-US" dirty="0" smtClean="0">
                <a:gradFill>
                  <a:gsLst>
                    <a:gs pos="2917">
                      <a:schemeClr val="tx1"/>
                    </a:gs>
                    <a:gs pos="100000">
                      <a:schemeClr val="tx1"/>
                    </a:gs>
                  </a:gsLst>
                  <a:lin ang="5400000" scaled="0"/>
                </a:gradFill>
              </a:rPr>
              <a:t>capabilities</a:t>
            </a:r>
            <a:endParaRPr lang="en-US" dirty="0">
              <a:gradFill>
                <a:gsLst>
                  <a:gs pos="2917">
                    <a:schemeClr val="tx1"/>
                  </a:gs>
                  <a:gs pos="100000">
                    <a:schemeClr val="tx1"/>
                  </a:gs>
                </a:gsLst>
                <a:lin ang="5400000" scaled="0"/>
              </a:gradFill>
            </a:endParaRPr>
          </a:p>
        </p:txBody>
      </p:sp>
      <p:sp>
        <p:nvSpPr>
          <p:cNvPr id="3" name="Text Placeholder 3"/>
          <p:cNvSpPr txBox="1">
            <a:spLocks/>
          </p:cNvSpPr>
          <p:nvPr/>
        </p:nvSpPr>
        <p:spPr>
          <a:xfrm>
            <a:off x="277029" y="1907866"/>
            <a:ext cx="5484193" cy="4804317"/>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SzTx/>
              <a:buNone/>
            </a:pPr>
            <a:r>
              <a:rPr lang="en-US" sz="2000" dirty="0">
                <a:gradFill>
                  <a:gsLst>
                    <a:gs pos="2917">
                      <a:srgbClr val="FFFFFF"/>
                    </a:gs>
                    <a:gs pos="100000">
                      <a:srgbClr val="FFFFFF"/>
                    </a:gs>
                  </a:gsLst>
                  <a:lin ang="5400000" scaled="0"/>
                </a:gradFill>
                <a:latin typeface="+mn-lt"/>
              </a:rPr>
              <a:t>Restricted</a:t>
            </a:r>
          </a:p>
          <a:p>
            <a:pPr marL="228600" indent="-228600">
              <a:spcBef>
                <a:spcPts val="600"/>
              </a:spcBef>
              <a:buSzTx/>
            </a:pPr>
            <a:r>
              <a:rPr lang="en-US" sz="1600" dirty="0">
                <a:gradFill>
                  <a:gsLst>
                    <a:gs pos="2917">
                      <a:srgbClr val="FFFFFF"/>
                    </a:gs>
                    <a:gs pos="100000">
                      <a:srgbClr val="FFFFFF"/>
                    </a:gs>
                  </a:gsLst>
                  <a:lin ang="5400000" scaled="0"/>
                </a:gradFill>
                <a:latin typeface="+mn-lt"/>
              </a:rPr>
              <a:t>You can read/write document settings</a:t>
            </a:r>
          </a:p>
          <a:p>
            <a:pPr marL="0" indent="0">
              <a:spcBef>
                <a:spcPts val="1799"/>
              </a:spcBef>
              <a:buSzTx/>
              <a:buNone/>
            </a:pPr>
            <a:r>
              <a:rPr lang="en-US" sz="2000" dirty="0">
                <a:gradFill>
                  <a:gsLst>
                    <a:gs pos="2917">
                      <a:srgbClr val="FFFFFF"/>
                    </a:gs>
                    <a:gs pos="100000">
                      <a:srgbClr val="FFFFFF"/>
                    </a:gs>
                  </a:gsLst>
                  <a:lin ang="5400000" scaled="0"/>
                </a:gradFill>
                <a:latin typeface="+mn-lt"/>
              </a:rPr>
              <a:t>Read 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You have read access to 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You can subscribe to change </a:t>
            </a:r>
            <a:r>
              <a:rPr lang="en-US" sz="1600" dirty="0" smtClean="0">
                <a:gradFill>
                  <a:gsLst>
                    <a:gs pos="2917">
                      <a:srgbClr val="FFFFFF"/>
                    </a:gs>
                    <a:gs pos="100000">
                      <a:srgbClr val="FFFFFF"/>
                    </a:gs>
                  </a:gsLst>
                  <a:lin ang="5400000" scaled="0"/>
                </a:gradFill>
                <a:latin typeface="+mn-lt"/>
              </a:rPr>
              <a:t>events</a:t>
            </a:r>
          </a:p>
          <a:p>
            <a:pPr marL="0" indent="0">
              <a:spcBef>
                <a:spcPts val="1799"/>
              </a:spcBef>
              <a:buSzTx/>
              <a:buNone/>
            </a:pPr>
            <a:r>
              <a:rPr lang="en-US" sz="2000" dirty="0">
                <a:gradFill>
                  <a:gsLst>
                    <a:gs pos="2917">
                      <a:srgbClr val="FFFFFF"/>
                    </a:gs>
                    <a:gs pos="100000">
                      <a:srgbClr val="FFFFFF"/>
                    </a:gs>
                  </a:gsLst>
                  <a:lin ang="5400000" scaled="0"/>
                </a:gradFill>
                <a:latin typeface="+mn-lt"/>
              </a:rPr>
              <a:t>Read all 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You have additional access to document file </a:t>
            </a:r>
            <a:r>
              <a:rPr lang="en-US" sz="1600" dirty="0" smtClean="0">
                <a:gradFill>
                  <a:gsLst>
                    <a:gs pos="2917">
                      <a:srgbClr val="FFFFFF"/>
                    </a:gs>
                    <a:gs pos="100000">
                      <a:srgbClr val="FFFFFF"/>
                    </a:gs>
                  </a:gsLst>
                  <a:lin ang="5400000" scaled="0"/>
                </a:gradFill>
                <a:latin typeface="+mn-lt"/>
              </a:rPr>
              <a:t/>
            </a:r>
            <a:br>
              <a:rPr lang="en-US" sz="1600" dirty="0" smtClean="0">
                <a:gradFill>
                  <a:gsLst>
                    <a:gs pos="2917">
                      <a:srgbClr val="FFFFFF"/>
                    </a:gs>
                    <a:gs pos="100000">
                      <a:srgbClr val="FFFFFF"/>
                    </a:gs>
                  </a:gsLst>
                  <a:lin ang="5400000" scaled="0"/>
                </a:gradFill>
                <a:latin typeface="+mn-lt"/>
              </a:rPr>
            </a:br>
            <a:r>
              <a:rPr lang="en-US" sz="1600" dirty="0" smtClean="0">
                <a:gradFill>
                  <a:gsLst>
                    <a:gs pos="2917">
                      <a:srgbClr val="FFFFFF"/>
                    </a:gs>
                    <a:gs pos="100000">
                      <a:srgbClr val="FFFFFF"/>
                    </a:gs>
                  </a:gsLst>
                  <a:lin ang="5400000" scaled="0"/>
                </a:gradFill>
                <a:latin typeface="+mn-lt"/>
              </a:rPr>
              <a:t>and OOXML</a:t>
            </a:r>
          </a:p>
          <a:p>
            <a:pPr marL="0" indent="0">
              <a:spcBef>
                <a:spcPts val="1799"/>
              </a:spcBef>
              <a:buSzTx/>
              <a:buNone/>
            </a:pPr>
            <a:r>
              <a:rPr lang="en-US" sz="2000" dirty="0">
                <a:gradFill>
                  <a:gsLst>
                    <a:gs pos="2917">
                      <a:srgbClr val="FFFFFF"/>
                    </a:gs>
                    <a:gs pos="100000">
                      <a:srgbClr val="FFFFFF"/>
                    </a:gs>
                  </a:gsLst>
                  <a:lin ang="5400000" scaled="0"/>
                </a:gradFill>
                <a:latin typeface="+mn-lt"/>
              </a:rPr>
              <a:t>Write </a:t>
            </a:r>
            <a:r>
              <a:rPr lang="en-US" sz="2000" dirty="0" smtClean="0">
                <a:gradFill>
                  <a:gsLst>
                    <a:gs pos="2917">
                      <a:srgbClr val="FFFFFF"/>
                    </a:gs>
                    <a:gs pos="100000">
                      <a:srgbClr val="FFFFFF"/>
                    </a:gs>
                  </a:gsLst>
                  <a:lin ang="5400000" scaled="0"/>
                </a:gradFill>
                <a:latin typeface="+mn-lt"/>
              </a:rPr>
              <a:t>document</a:t>
            </a:r>
          </a:p>
          <a:p>
            <a:pPr marL="228600" indent="-228600">
              <a:spcBef>
                <a:spcPts val="600"/>
              </a:spcBef>
              <a:buSzTx/>
            </a:pPr>
            <a:r>
              <a:rPr lang="en-US" sz="1600" dirty="0">
                <a:gradFill>
                  <a:gsLst>
                    <a:gs pos="2917">
                      <a:srgbClr val="FFFFFF"/>
                    </a:gs>
                    <a:gs pos="100000">
                      <a:srgbClr val="FFFFFF"/>
                    </a:gs>
                  </a:gsLst>
                  <a:lin ang="5400000" scaled="0"/>
                </a:gradFill>
                <a:latin typeface="+mn-lt"/>
              </a:rPr>
              <a:t>Write content into </a:t>
            </a:r>
            <a:r>
              <a:rPr lang="en-US" sz="1600" dirty="0" smtClean="0">
                <a:gradFill>
                  <a:gsLst>
                    <a:gs pos="2917">
                      <a:srgbClr val="FFFFFF"/>
                    </a:gs>
                    <a:gs pos="100000">
                      <a:srgbClr val="FFFFFF"/>
                    </a:gs>
                  </a:gsLst>
                  <a:lin ang="5400000" scaled="0"/>
                </a:gradFill>
                <a:latin typeface="+mn-lt"/>
              </a:rPr>
              <a:t>document</a:t>
            </a:r>
          </a:p>
          <a:p>
            <a:pPr marL="0" indent="0">
              <a:spcBef>
                <a:spcPts val="1799"/>
              </a:spcBef>
              <a:buSzTx/>
              <a:buNone/>
            </a:pPr>
            <a:r>
              <a:rPr lang="en-US" sz="2000" dirty="0">
                <a:gradFill>
                  <a:gsLst>
                    <a:gs pos="2917">
                      <a:srgbClr val="FFFFFF"/>
                    </a:gs>
                    <a:gs pos="100000">
                      <a:srgbClr val="FFFFFF"/>
                    </a:gs>
                  </a:gsLst>
                  <a:lin ang="5400000" scaled="0"/>
                </a:gradFill>
                <a:latin typeface="+mn-lt"/>
              </a:rPr>
              <a:t>Read write </a:t>
            </a:r>
            <a:r>
              <a:rPr lang="en-US" sz="2000" dirty="0" smtClean="0">
                <a:gradFill>
                  <a:gsLst>
                    <a:gs pos="2917">
                      <a:srgbClr val="FFFFFF"/>
                    </a:gs>
                    <a:gs pos="100000">
                      <a:srgbClr val="FFFFFF"/>
                    </a:gs>
                  </a:gsLst>
                  <a:lin ang="5400000" scaled="0"/>
                </a:gradFill>
                <a:latin typeface="+mn-lt"/>
              </a:rPr>
              <a:t>document</a:t>
            </a:r>
          </a:p>
          <a:p>
            <a:pPr marL="228600" lvl="1" indent="-228600">
              <a:spcBef>
                <a:spcPts val="600"/>
              </a:spcBef>
              <a:buSzTx/>
            </a:pPr>
            <a:r>
              <a:rPr lang="en-US" sz="1600" dirty="0">
                <a:gradFill>
                  <a:gsLst>
                    <a:gs pos="2917">
                      <a:srgbClr val="FFFFFF"/>
                    </a:gs>
                    <a:gs pos="100000">
                      <a:srgbClr val="FFFFFF"/>
                    </a:gs>
                  </a:gsLst>
                  <a:lin ang="5400000" scaled="0"/>
                </a:gradFill>
              </a:rPr>
              <a:t>Read all document + Write </a:t>
            </a:r>
            <a:r>
              <a:rPr lang="en-US" sz="1600" dirty="0" smtClean="0">
                <a:gradFill>
                  <a:gsLst>
                    <a:gs pos="2917">
                      <a:srgbClr val="FFFFFF"/>
                    </a:gs>
                    <a:gs pos="100000">
                      <a:srgbClr val="FFFFFF"/>
                    </a:gs>
                  </a:gsLst>
                  <a:lin ang="5400000" scaled="0"/>
                </a:gradFill>
              </a:rPr>
              <a:t>document</a:t>
            </a:r>
            <a:endParaRPr lang="en-US" sz="1600" dirty="0">
              <a:gradFill>
                <a:gsLst>
                  <a:gs pos="2917">
                    <a:srgbClr val="FFFFFF"/>
                  </a:gs>
                  <a:gs pos="100000">
                    <a:srgbClr val="FFFFFF"/>
                  </a:gs>
                </a:gsLst>
                <a:lin ang="5400000" scaled="0"/>
              </a:gradFill>
              <a:latin typeface="+mn-lt"/>
            </a:endParaRPr>
          </a:p>
          <a:p>
            <a:pPr marL="0" indent="0">
              <a:spcBef>
                <a:spcPts val="600"/>
              </a:spcBef>
              <a:buSzTx/>
              <a:buNone/>
            </a:pPr>
            <a:endParaRPr lang="en-US" sz="1600" dirty="0">
              <a:gradFill>
                <a:gsLst>
                  <a:gs pos="2917">
                    <a:srgbClr val="FFFFFF"/>
                  </a:gs>
                  <a:gs pos="100000">
                    <a:srgbClr val="FFFFFF"/>
                  </a:gs>
                </a:gsLst>
                <a:lin ang="5400000" scaled="0"/>
              </a:gradFill>
              <a:latin typeface="+mn-lt"/>
            </a:endParaRPr>
          </a:p>
        </p:txBody>
      </p:sp>
      <p:sp>
        <p:nvSpPr>
          <p:cNvPr id="15" name="TextBox 14"/>
          <p:cNvSpPr txBox="1"/>
          <p:nvPr/>
        </p:nvSpPr>
        <p:spPr>
          <a:xfrm>
            <a:off x="10882757" y="6515021"/>
            <a:ext cx="1304090"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grpSp>
        <p:nvGrpSpPr>
          <p:cNvPr id="13" name="Group 12"/>
          <p:cNvGrpSpPr/>
          <p:nvPr/>
        </p:nvGrpSpPr>
        <p:grpSpPr>
          <a:xfrm>
            <a:off x="10304216" y="168458"/>
            <a:ext cx="2042482" cy="287222"/>
            <a:chOff x="10305860" y="167118"/>
            <a:chExt cx="2043304" cy="287338"/>
          </a:xfrm>
        </p:grpSpPr>
        <p:sp>
          <p:nvSpPr>
            <p:cNvPr id="17" name="TextBox 16"/>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1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pic>
        <p:nvPicPr>
          <p:cNvPr id="19" name="Picture 18"/>
          <p:cNvPicPr>
            <a:picLocks noChangeAspect="1"/>
          </p:cNvPicPr>
          <p:nvPr/>
        </p:nvPicPr>
        <p:blipFill>
          <a:blip r:embed="rId3"/>
          <a:stretch>
            <a:fillRect/>
          </a:stretch>
        </p:blipFill>
        <p:spPr>
          <a:xfrm>
            <a:off x="6675438" y="1211264"/>
            <a:ext cx="5303837" cy="1860114"/>
          </a:xfrm>
          <a:prstGeom prst="rect">
            <a:avLst/>
          </a:prstGeom>
          <a:ln>
            <a:solidFill>
              <a:schemeClr val="bg1">
                <a:lumMod val="50000"/>
              </a:schemeClr>
            </a:solidFill>
          </a:ln>
        </p:spPr>
      </p:pic>
    </p:spTree>
    <p:extLst>
      <p:ext uri="{BB962C8B-B14F-4D97-AF65-F5344CB8AC3E}">
        <p14:creationId xmlns:p14="http://schemas.microsoft.com/office/powerpoint/2010/main" val="28815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063" y="296863"/>
            <a:ext cx="5237162" cy="917575"/>
          </a:xfrm>
        </p:spPr>
        <p:txBody>
          <a:bodyPr/>
          <a:lstStyle/>
          <a:p>
            <a:r>
              <a:rPr lang="en-US" dirty="0" smtClean="0">
                <a:gradFill>
                  <a:gsLst>
                    <a:gs pos="2917">
                      <a:schemeClr val="tx1"/>
                    </a:gs>
                    <a:gs pos="100000">
                      <a:schemeClr val="tx1"/>
                    </a:gs>
                  </a:gsLst>
                  <a:lin ang="5400000" scaled="0"/>
                </a:gradFill>
              </a:rPr>
              <a:t>Adding a test document for debugging</a:t>
            </a:r>
            <a:endParaRPr lang="en-US" dirty="0">
              <a:gradFill>
                <a:gsLst>
                  <a:gs pos="2917">
                    <a:schemeClr val="tx1"/>
                  </a:gs>
                  <a:gs pos="100000">
                    <a:schemeClr val="tx1"/>
                  </a:gs>
                </a:gsLst>
                <a:lin ang="5400000" scaled="0"/>
              </a:gradFill>
            </a:endParaRPr>
          </a:p>
        </p:txBody>
      </p:sp>
      <p:sp>
        <p:nvSpPr>
          <p:cNvPr id="3" name="Text Placeholder 3"/>
          <p:cNvSpPr txBox="1">
            <a:spLocks/>
          </p:cNvSpPr>
          <p:nvPr/>
        </p:nvSpPr>
        <p:spPr>
          <a:xfrm>
            <a:off x="277029" y="2676319"/>
            <a:ext cx="5484193" cy="1181787"/>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SzTx/>
              <a:buNone/>
            </a:pPr>
            <a:r>
              <a:rPr lang="en-US" sz="3200" dirty="0">
                <a:gradFill>
                  <a:gsLst>
                    <a:gs pos="2917">
                      <a:srgbClr val="FFFFFF"/>
                    </a:gs>
                    <a:gs pos="100000">
                      <a:srgbClr val="FFFFFF"/>
                    </a:gs>
                  </a:gsLst>
                  <a:lin ang="5400000" scaled="0"/>
                </a:gradFill>
              </a:rPr>
              <a:t>Steps to add a test document</a:t>
            </a:r>
          </a:p>
          <a:p>
            <a:pPr marL="292100" indent="-292100">
              <a:spcBef>
                <a:spcPts val="0"/>
              </a:spcBef>
              <a:buSzTx/>
              <a:buFont typeface="+mj-lt"/>
              <a:buAutoNum type="arabicPeriod"/>
            </a:pPr>
            <a:r>
              <a:rPr lang="en-US" sz="2000" dirty="0">
                <a:gradFill>
                  <a:gsLst>
                    <a:gs pos="2917">
                      <a:srgbClr val="FFFFFF"/>
                    </a:gs>
                    <a:gs pos="100000">
                      <a:srgbClr val="FFFFFF"/>
                    </a:gs>
                  </a:gsLst>
                  <a:lin ang="5400000" scaled="0"/>
                </a:gradFill>
                <a:latin typeface="+mn-lt"/>
              </a:rPr>
              <a:t>Add document file to A</a:t>
            </a:r>
            <a:r>
              <a:rPr lang="en-US" sz="2000" dirty="0" smtClean="0">
                <a:gradFill>
                  <a:gsLst>
                    <a:gs pos="2917">
                      <a:srgbClr val="FFFFFF"/>
                    </a:gs>
                    <a:gs pos="100000">
                      <a:srgbClr val="FFFFFF"/>
                    </a:gs>
                  </a:gsLst>
                  <a:lin ang="5400000" scaled="0"/>
                </a:gradFill>
                <a:latin typeface="+mn-lt"/>
              </a:rPr>
              <a:t>dd-in </a:t>
            </a:r>
            <a:r>
              <a:rPr lang="en-US" sz="2000" dirty="0">
                <a:gradFill>
                  <a:gsLst>
                    <a:gs pos="2917">
                      <a:srgbClr val="FFFFFF"/>
                    </a:gs>
                    <a:gs pos="100000">
                      <a:srgbClr val="FFFFFF"/>
                    </a:gs>
                  </a:gsLst>
                  <a:lin ang="5400000" scaled="0"/>
                </a:gradFill>
                <a:latin typeface="+mn-lt"/>
              </a:rPr>
              <a:t>project</a:t>
            </a:r>
          </a:p>
          <a:p>
            <a:pPr marL="292100" indent="-292100">
              <a:spcBef>
                <a:spcPts val="0"/>
              </a:spcBef>
              <a:buSzTx/>
              <a:buFont typeface="+mj-lt"/>
              <a:buAutoNum type="arabicPeriod"/>
            </a:pPr>
            <a:r>
              <a:rPr lang="en-US" sz="2000" dirty="0">
                <a:gradFill>
                  <a:gsLst>
                    <a:gs pos="2917">
                      <a:srgbClr val="FFFFFF"/>
                    </a:gs>
                    <a:gs pos="100000">
                      <a:srgbClr val="FFFFFF"/>
                    </a:gs>
                  </a:gsLst>
                  <a:lin ang="5400000" scaled="0"/>
                </a:gradFill>
                <a:latin typeface="+mn-lt"/>
              </a:rPr>
              <a:t>Configure Start Document project property</a:t>
            </a:r>
          </a:p>
        </p:txBody>
      </p:sp>
      <p:sp>
        <p:nvSpPr>
          <p:cNvPr id="15" name="TextBox 14"/>
          <p:cNvSpPr txBox="1"/>
          <p:nvPr/>
        </p:nvSpPr>
        <p:spPr>
          <a:xfrm>
            <a:off x="10882757" y="6515021"/>
            <a:ext cx="1304090"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grpSp>
        <p:nvGrpSpPr>
          <p:cNvPr id="13" name="Group 12"/>
          <p:cNvGrpSpPr/>
          <p:nvPr/>
        </p:nvGrpSpPr>
        <p:grpSpPr>
          <a:xfrm>
            <a:off x="10304216" y="168458"/>
            <a:ext cx="2042482" cy="287222"/>
            <a:chOff x="10305860" y="167118"/>
            <a:chExt cx="2043304" cy="287338"/>
          </a:xfrm>
        </p:grpSpPr>
        <p:sp>
          <p:nvSpPr>
            <p:cNvPr id="17" name="TextBox 16"/>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1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grpSp>
        <p:nvGrpSpPr>
          <p:cNvPr id="4" name="Group 3"/>
          <p:cNvGrpSpPr/>
          <p:nvPr/>
        </p:nvGrpSpPr>
        <p:grpSpPr>
          <a:xfrm>
            <a:off x="7285781" y="605172"/>
            <a:ext cx="3721310" cy="5867999"/>
            <a:chOff x="7019081" y="605172"/>
            <a:chExt cx="3863676" cy="609249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081" y="605172"/>
              <a:ext cx="3863675" cy="2216372"/>
            </a:xfrm>
            <a:prstGeom prst="rect">
              <a:avLst/>
            </a:prstGeom>
            <a:ln>
              <a:solidFill>
                <a:schemeClr val="bg1">
                  <a:lumMod val="75000"/>
                </a:schemeClr>
              </a:solidFill>
            </a:ln>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082" y="2963539"/>
              <a:ext cx="3863675" cy="3734124"/>
            </a:xfrm>
            <a:prstGeom prst="rect">
              <a:avLst/>
            </a:prstGeom>
          </p:spPr>
        </p:pic>
      </p:grpSp>
      <p:sp>
        <p:nvSpPr>
          <p:cNvPr id="21" name="Oval 20"/>
          <p:cNvSpPr/>
          <p:nvPr/>
        </p:nvSpPr>
        <p:spPr bwMode="auto">
          <a:xfrm>
            <a:off x="6553202" y="605172"/>
            <a:ext cx="557941" cy="573883"/>
          </a:xfrm>
          <a:prstGeom prst="ellipse">
            <a:avLst/>
          </a:prstGeom>
          <a:noFill/>
          <a:ln w="38100">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800" b="1" dirty="0" smtClean="0">
                <a:gradFill>
                  <a:gsLst>
                    <a:gs pos="0">
                      <a:schemeClr val="accent6"/>
                    </a:gs>
                    <a:gs pos="100000">
                      <a:schemeClr val="accent6"/>
                    </a:gs>
                  </a:gsLst>
                  <a:lin ang="5400000" scaled="0"/>
                </a:gradFill>
                <a:ea typeface="Segoe UI" pitchFamily="34" charset="0"/>
                <a:cs typeface="Segoe UI" pitchFamily="34" charset="0"/>
              </a:rPr>
              <a:t>1</a:t>
            </a:r>
          </a:p>
        </p:txBody>
      </p:sp>
      <p:sp>
        <p:nvSpPr>
          <p:cNvPr id="22" name="Oval 21"/>
          <p:cNvSpPr/>
          <p:nvPr/>
        </p:nvSpPr>
        <p:spPr bwMode="auto">
          <a:xfrm>
            <a:off x="6553200" y="2876639"/>
            <a:ext cx="557941" cy="573883"/>
          </a:xfrm>
          <a:prstGeom prst="ellipse">
            <a:avLst/>
          </a:prstGeom>
          <a:noFill/>
          <a:ln w="38100">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800" b="1" dirty="0" smtClean="0">
                <a:gradFill>
                  <a:gsLst>
                    <a:gs pos="0">
                      <a:schemeClr val="accent6"/>
                    </a:gs>
                    <a:gs pos="100000">
                      <a:schemeClr val="accent6"/>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58413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2970304"/>
            <a:ext cx="9855200" cy="3226215"/>
          </a:xfrm>
          <a:prstGeom prst="rect">
            <a:avLst/>
          </a:prstGeom>
          <a:solidFill>
            <a:schemeClr val="accent6"/>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457200" tIns="91440" rIns="182880" bIns="59768" numCol="1" rtlCol="0" anchor="t" anchorCtr="0" compatLnSpc="1">
            <a:prstTxWarp prst="textNoShape">
              <a:avLst/>
            </a:prstTxWarp>
          </a:bodyPr>
          <a:lstStyle/>
          <a:p>
            <a:pPr defTabSz="1195009"/>
            <a:r>
              <a:rPr lang="en-US" sz="3600" dirty="0">
                <a:gradFill>
                  <a:gsLst>
                    <a:gs pos="92515">
                      <a:schemeClr val="bg1"/>
                    </a:gs>
                    <a:gs pos="0">
                      <a:schemeClr val="bg1"/>
                    </a:gs>
                  </a:gsLst>
                  <a:lin ang="5400000" scaled="0"/>
                </a:gradFill>
                <a:latin typeface="Segoe UI Light"/>
              </a:rPr>
              <a:t>Common Objects x-Office!</a:t>
            </a:r>
          </a:p>
        </p:txBody>
      </p:sp>
      <p:sp>
        <p:nvSpPr>
          <p:cNvPr id="5" name="Rectangle 4"/>
          <p:cNvSpPr/>
          <p:nvPr/>
        </p:nvSpPr>
        <p:spPr bwMode="auto">
          <a:xfrm>
            <a:off x="1911856" y="3927451"/>
            <a:ext cx="5706039" cy="115650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Content Placeholder 22"/>
          <p:cNvSpPr>
            <a:spLocks noGrp="1"/>
          </p:cNvSpPr>
          <p:nvPr>
            <p:ph type="body" sz="quarter" idx="10"/>
          </p:nvPr>
        </p:nvSpPr>
        <p:spPr>
          <a:xfrm>
            <a:off x="274638" y="1212850"/>
            <a:ext cx="11887200" cy="1495794"/>
          </a:xfrm>
        </p:spPr>
        <p:txBody>
          <a:bodyPr/>
          <a:lstStyle/>
          <a:p>
            <a:pPr marL="0" indent="0">
              <a:buNone/>
            </a:pPr>
            <a:r>
              <a:rPr lang="en-US" sz="3600" dirty="0" smtClean="0">
                <a:gradFill>
                  <a:gsLst>
                    <a:gs pos="92515">
                      <a:schemeClr val="accent6"/>
                    </a:gs>
                    <a:gs pos="0">
                      <a:schemeClr val="accent6"/>
                    </a:gs>
                  </a:gsLst>
                  <a:lin ang="5400000" scaled="0"/>
                </a:gradFill>
              </a:rPr>
              <a:t>Document-based Office Add-ins have common objects</a:t>
            </a:r>
          </a:p>
          <a:p>
            <a:pPr marL="0" lvl="1" indent="0">
              <a:buNone/>
            </a:pPr>
            <a:r>
              <a:rPr lang="en-US" dirty="0"/>
              <a:t>Used to read and write content to and from document</a:t>
            </a:r>
          </a:p>
          <a:p>
            <a:pPr marL="0" lvl="1" indent="0">
              <a:buNone/>
            </a:pPr>
            <a:r>
              <a:rPr lang="en-US" dirty="0"/>
              <a:t>Used to create bindings and event handlers</a:t>
            </a:r>
          </a:p>
        </p:txBody>
      </p:sp>
      <p:sp>
        <p:nvSpPr>
          <p:cNvPr id="2" name="Title 1"/>
          <p:cNvSpPr>
            <a:spLocks noGrp="1"/>
          </p:cNvSpPr>
          <p:nvPr>
            <p:ph type="title"/>
          </p:nvPr>
        </p:nvSpPr>
        <p:spPr/>
        <p:txBody>
          <a:bodyPr/>
          <a:lstStyle/>
          <a:p>
            <a:r>
              <a:rPr lang="en-US" dirty="0" smtClean="0"/>
              <a:t>Common API for document-based </a:t>
            </a:r>
            <a:r>
              <a:rPr lang="en-US" dirty="0" smtClean="0"/>
              <a:t>Add-ins</a:t>
            </a:r>
            <a:endParaRPr lang="en-US" dirty="0"/>
          </a:p>
        </p:txBody>
      </p:sp>
      <p:sp>
        <p:nvSpPr>
          <p:cNvPr id="24" name="Rectangle 23"/>
          <p:cNvSpPr/>
          <p:nvPr/>
        </p:nvSpPr>
        <p:spPr bwMode="auto">
          <a:xfrm>
            <a:off x="1911856"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Text</a:t>
            </a:r>
          </a:p>
        </p:txBody>
      </p:sp>
      <p:sp>
        <p:nvSpPr>
          <p:cNvPr id="25" name="Rectangle 24"/>
          <p:cNvSpPr/>
          <p:nvPr/>
        </p:nvSpPr>
        <p:spPr bwMode="auto">
          <a:xfrm>
            <a:off x="3387149"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Table</a:t>
            </a:r>
          </a:p>
        </p:txBody>
      </p:sp>
      <p:sp>
        <p:nvSpPr>
          <p:cNvPr id="26" name="Rectangle 25"/>
          <p:cNvSpPr/>
          <p:nvPr/>
        </p:nvSpPr>
        <p:spPr bwMode="auto">
          <a:xfrm>
            <a:off x="4862442"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Matrix</a:t>
            </a:r>
          </a:p>
        </p:txBody>
      </p:sp>
      <p:sp>
        <p:nvSpPr>
          <p:cNvPr id="27" name="Rectangle 26"/>
          <p:cNvSpPr/>
          <p:nvPr/>
        </p:nvSpPr>
        <p:spPr bwMode="auto">
          <a:xfrm>
            <a:off x="7813029" y="3927452"/>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Charts</a:t>
            </a:r>
          </a:p>
        </p:txBody>
      </p:sp>
      <p:sp>
        <p:nvSpPr>
          <p:cNvPr id="28" name="Rectangle 27"/>
          <p:cNvSpPr/>
          <p:nvPr/>
        </p:nvSpPr>
        <p:spPr bwMode="auto">
          <a:xfrm>
            <a:off x="436563"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Shapes</a:t>
            </a:r>
          </a:p>
        </p:txBody>
      </p:sp>
      <p:sp>
        <p:nvSpPr>
          <p:cNvPr id="29" name="Rectangle 28"/>
          <p:cNvSpPr/>
          <p:nvPr/>
        </p:nvSpPr>
        <p:spPr bwMode="auto">
          <a:xfrm>
            <a:off x="436563" y="3927452"/>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Picture</a:t>
            </a:r>
          </a:p>
        </p:txBody>
      </p:sp>
      <p:sp>
        <p:nvSpPr>
          <p:cNvPr id="30" name="Rectangle 29"/>
          <p:cNvSpPr/>
          <p:nvPr/>
        </p:nvSpPr>
        <p:spPr bwMode="auto">
          <a:xfrm>
            <a:off x="7813029" y="4626757"/>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Hyperlink</a:t>
            </a:r>
          </a:p>
        </p:txBody>
      </p:sp>
      <p:sp>
        <p:nvSpPr>
          <p:cNvPr id="31" name="Rectangle 30"/>
          <p:cNvSpPr/>
          <p:nvPr/>
        </p:nvSpPr>
        <p:spPr bwMode="auto">
          <a:xfrm>
            <a:off x="7813029"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Word Art</a:t>
            </a:r>
          </a:p>
        </p:txBody>
      </p:sp>
      <p:sp>
        <p:nvSpPr>
          <p:cNvPr id="32" name="Rectangle 31"/>
          <p:cNvSpPr/>
          <p:nvPr/>
        </p:nvSpPr>
        <p:spPr bwMode="auto">
          <a:xfrm>
            <a:off x="6337735" y="5326063"/>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XML Parts</a:t>
            </a:r>
          </a:p>
        </p:txBody>
      </p:sp>
      <p:sp>
        <p:nvSpPr>
          <p:cNvPr id="33" name="Rectangle 32"/>
          <p:cNvSpPr/>
          <p:nvPr/>
        </p:nvSpPr>
        <p:spPr bwMode="auto">
          <a:xfrm>
            <a:off x="436563" y="4626757"/>
            <a:ext cx="1280160" cy="457200"/>
          </a:xfrm>
          <a:prstGeom prst="rect">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9536" tIns="59768" rIns="119536" bIns="59768" numCol="1" rtlCol="0" anchor="ctr" anchorCtr="0" compatLnSpc="1">
            <a:prstTxWarp prst="textNoShape">
              <a:avLst/>
            </a:prstTxWarp>
          </a:bodyPr>
          <a:lstStyle/>
          <a:p>
            <a:pPr algn="ctr" defTabSz="1195009"/>
            <a:r>
              <a:rPr lang="en-US" sz="1428" dirty="0">
                <a:gradFill>
                  <a:gsLst>
                    <a:gs pos="92515">
                      <a:schemeClr val="bg1"/>
                    </a:gs>
                    <a:gs pos="0">
                      <a:schemeClr val="bg1"/>
                    </a:gs>
                  </a:gsLst>
                  <a:lin ang="5400000" scaled="0"/>
                </a:gradFill>
              </a:rPr>
              <a:t>Clip Art</a:t>
            </a: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875" y="4217398"/>
            <a:ext cx="1071200" cy="548203"/>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8658" y="4217398"/>
            <a:ext cx="1002090" cy="548203"/>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455" y="4217397"/>
            <a:ext cx="1164934" cy="548204"/>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2783" y="4217398"/>
            <a:ext cx="1456167" cy="548203"/>
          </a:xfrm>
          <a:prstGeom prst="rect">
            <a:avLst/>
          </a:prstGeom>
        </p:spPr>
      </p:pic>
      <p:grpSp>
        <p:nvGrpSpPr>
          <p:cNvPr id="38" name="Group 37"/>
          <p:cNvGrpSpPr/>
          <p:nvPr/>
        </p:nvGrpSpPr>
        <p:grpSpPr>
          <a:xfrm>
            <a:off x="10304216" y="168458"/>
            <a:ext cx="2042482" cy="287222"/>
            <a:chOff x="10305860" y="167118"/>
            <a:chExt cx="2043304" cy="287338"/>
          </a:xfrm>
        </p:grpSpPr>
        <p:sp>
          <p:nvSpPr>
            <p:cNvPr id="39" name="TextBox 38"/>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4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Tree>
    <p:extLst>
      <p:ext uri="{BB962C8B-B14F-4D97-AF65-F5344CB8AC3E}">
        <p14:creationId xmlns:p14="http://schemas.microsoft.com/office/powerpoint/2010/main" val="5929223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1" name="Rectangle 20"/>
          <p:cNvSpPr/>
          <p:nvPr/>
        </p:nvSpPr>
        <p:spPr bwMode="auto">
          <a:xfrm>
            <a:off x="5626338" y="6513887"/>
            <a:ext cx="1142540" cy="291982"/>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4" name="Title 3"/>
          <p:cNvSpPr>
            <a:spLocks noGrp="1"/>
          </p:cNvSpPr>
          <p:nvPr>
            <p:ph type="title"/>
          </p:nvPr>
        </p:nvSpPr>
        <p:spPr>
          <a:xfrm>
            <a:off x="277029" y="1212183"/>
            <a:ext cx="11882419" cy="2178182"/>
          </a:xfrm>
        </p:spPr>
        <p:txBody>
          <a:bodyPr/>
          <a:lstStyle/>
          <a:p>
            <a:r>
              <a:rPr lang="en-US" dirty="0">
                <a:gradFill>
                  <a:gsLst>
                    <a:gs pos="67000">
                      <a:schemeClr val="bg1"/>
                    </a:gs>
                    <a:gs pos="82258">
                      <a:schemeClr val="bg1"/>
                    </a:gs>
                  </a:gsLst>
                  <a:lin ang="5400000" scaled="0"/>
                </a:gradFill>
              </a:rPr>
              <a:t>Deep </a:t>
            </a:r>
            <a:r>
              <a:rPr lang="en-US" dirty="0" smtClean="0">
                <a:gradFill>
                  <a:gsLst>
                    <a:gs pos="67000">
                      <a:schemeClr val="bg1"/>
                    </a:gs>
                    <a:gs pos="82258">
                      <a:schemeClr val="bg1"/>
                    </a:gs>
                  </a:gsLst>
                  <a:lin ang="5400000" scaled="0"/>
                </a:gradFill>
              </a:rPr>
              <a:t>dive </a:t>
            </a:r>
            <a:r>
              <a:rPr lang="en-US" dirty="0">
                <a:gradFill>
                  <a:gsLst>
                    <a:gs pos="67000">
                      <a:schemeClr val="bg1"/>
                    </a:gs>
                    <a:gs pos="82258">
                      <a:schemeClr val="bg1"/>
                    </a:gs>
                  </a:gsLst>
                  <a:lin ang="5400000" scaled="0"/>
                </a:gradFill>
              </a:rPr>
              <a:t>into Office </a:t>
            </a:r>
            <a:r>
              <a:rPr lang="en-US" dirty="0" smtClean="0">
                <a:gradFill>
                  <a:gsLst>
                    <a:gs pos="67000">
                      <a:schemeClr val="bg1"/>
                    </a:gs>
                    <a:gs pos="82258">
                      <a:schemeClr val="bg1"/>
                    </a:gs>
                  </a:gsLst>
                  <a:lin ang="5400000" scaled="0"/>
                </a:gradFill>
              </a:rPr>
              <a:t/>
            </a:r>
            <a:br>
              <a:rPr lang="en-US" dirty="0" smtClean="0">
                <a:gradFill>
                  <a:gsLst>
                    <a:gs pos="67000">
                      <a:schemeClr val="bg1"/>
                    </a:gs>
                    <a:gs pos="82258">
                      <a:schemeClr val="bg1"/>
                    </a:gs>
                  </a:gsLst>
                  <a:lin ang="5400000" scaled="0"/>
                </a:gradFill>
              </a:rPr>
            </a:br>
            <a:r>
              <a:rPr lang="en-US" dirty="0" smtClean="0">
                <a:gradFill>
                  <a:gsLst>
                    <a:gs pos="67000">
                      <a:schemeClr val="bg1"/>
                    </a:gs>
                    <a:gs pos="82258">
                      <a:schemeClr val="bg1"/>
                    </a:gs>
                  </a:gsLst>
                  <a:lin ang="5400000" scaled="0"/>
                </a:gradFill>
              </a:rPr>
              <a:t>Excel Add-ins</a:t>
            </a:r>
            <a:endParaRPr lang="en-US" dirty="0">
              <a:gradFill>
                <a:gsLst>
                  <a:gs pos="67000">
                    <a:schemeClr val="bg1"/>
                  </a:gs>
                  <a:gs pos="82258">
                    <a:schemeClr val="bg1"/>
                  </a:gs>
                </a:gsLst>
                <a:lin ang="5400000" scaled="0"/>
              </a:gradFill>
            </a:endParaRPr>
          </a:p>
        </p:txBody>
      </p:sp>
      <p:grpSp>
        <p:nvGrpSpPr>
          <p:cNvPr id="23" name="Group 22"/>
          <p:cNvGrpSpPr/>
          <p:nvPr/>
        </p:nvGrpSpPr>
        <p:grpSpPr>
          <a:xfrm>
            <a:off x="6462615" y="3434084"/>
            <a:ext cx="5514344" cy="3256987"/>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19"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
          <p:nvSpPr>
            <p:cNvPr id="22" name="TextBox 21"/>
            <p:cNvSpPr txBox="1"/>
            <p:nvPr/>
          </p:nvSpPr>
          <p:spPr>
            <a:xfrm>
              <a:off x="6402829" y="3765574"/>
              <a:ext cx="3251518" cy="1949275"/>
            </a:xfrm>
            <a:prstGeom prst="rect">
              <a:avLst/>
            </a:prstGeom>
            <a:noFill/>
          </p:spPr>
          <p:txBody>
            <a:bodyPr wrap="none" lIns="0" tIns="0" rIns="0" bIns="0" rtlCol="0">
              <a:spAutoFit/>
            </a:bodyPr>
            <a:lstStyle/>
            <a:p>
              <a:pPr defTabSz="932372">
                <a:lnSpc>
                  <a:spcPct val="90000"/>
                </a:lnSpc>
              </a:pPr>
              <a:r>
                <a:rPr lang="en-US" sz="13794" dirty="0">
                  <a:gradFill>
                    <a:gsLst>
                      <a:gs pos="3187">
                        <a:srgbClr val="D83B01"/>
                      </a:gs>
                      <a:gs pos="14000">
                        <a:srgbClr val="D83B0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36375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Core API Objects</a:t>
            </a:r>
            <a:endParaRPr lang="en-US" dirty="0"/>
          </a:p>
        </p:txBody>
      </p:sp>
      <p:sp>
        <p:nvSpPr>
          <p:cNvPr id="9" name="Content Placeholder 8"/>
          <p:cNvSpPr>
            <a:spLocks noGrp="1"/>
          </p:cNvSpPr>
          <p:nvPr>
            <p:ph type="body" sz="quarter" idx="10"/>
          </p:nvPr>
        </p:nvSpPr>
        <p:spPr>
          <a:xfrm>
            <a:off x="274638" y="1212850"/>
            <a:ext cx="11887200" cy="5423023"/>
          </a:xfrm>
        </p:spPr>
        <p:txBody>
          <a:bodyPr/>
          <a:lstStyle/>
          <a:p>
            <a:r>
              <a:rPr lang="en-US" sz="3600" dirty="0" err="1">
                <a:gradFill>
                  <a:gsLst>
                    <a:gs pos="92515">
                      <a:schemeClr val="accent6"/>
                    </a:gs>
                    <a:gs pos="0">
                      <a:schemeClr val="accent6"/>
                    </a:gs>
                  </a:gsLst>
                  <a:lin ang="5400000" scaled="0"/>
                </a:gradFill>
              </a:rPr>
              <a:t>Office.context</a:t>
            </a:r>
            <a:endParaRPr lang="en-US" sz="3600" dirty="0">
              <a:gradFill>
                <a:gsLst>
                  <a:gs pos="92515">
                    <a:schemeClr val="accent6"/>
                  </a:gs>
                  <a:gs pos="0">
                    <a:schemeClr val="accent6"/>
                  </a:gs>
                </a:gsLst>
                <a:lin ang="5400000" scaled="0"/>
              </a:gradFill>
            </a:endParaRPr>
          </a:p>
          <a:p>
            <a:pPr lvl="1"/>
            <a:r>
              <a:rPr lang="en-US" dirty="0" smtClean="0"/>
              <a:t>Entry point into Office API</a:t>
            </a:r>
          </a:p>
          <a:p>
            <a:endParaRPr lang="en-US" dirty="0" smtClean="0"/>
          </a:p>
          <a:p>
            <a:r>
              <a:rPr lang="en-US" sz="3600" dirty="0" err="1">
                <a:gradFill>
                  <a:gsLst>
                    <a:gs pos="92515">
                      <a:schemeClr val="accent6"/>
                    </a:gs>
                    <a:gs pos="0">
                      <a:schemeClr val="accent6"/>
                    </a:gs>
                  </a:gsLst>
                  <a:lin ang="5400000" scaled="0"/>
                </a:gradFill>
              </a:rPr>
              <a:t>Office.context.document</a:t>
            </a:r>
            <a:endParaRPr lang="en-US" sz="3600" dirty="0">
              <a:gradFill>
                <a:gsLst>
                  <a:gs pos="92515">
                    <a:schemeClr val="accent6"/>
                  </a:gs>
                  <a:gs pos="0">
                    <a:schemeClr val="accent6"/>
                  </a:gs>
                </a:gsLst>
                <a:lin ang="5400000" scaled="0"/>
              </a:gradFill>
            </a:endParaRPr>
          </a:p>
          <a:p>
            <a:pPr lvl="1"/>
            <a:r>
              <a:rPr lang="en-US" dirty="0" smtClean="0"/>
              <a:t>Common document API</a:t>
            </a:r>
          </a:p>
          <a:p>
            <a:endParaRPr lang="en-US" dirty="0" smtClean="0"/>
          </a:p>
          <a:p>
            <a:pPr>
              <a:tabLst>
                <a:tab pos="6235700" algn="l"/>
              </a:tabLst>
            </a:pPr>
            <a:r>
              <a:rPr lang="en-US" sz="3600" dirty="0" err="1">
                <a:gradFill>
                  <a:gsLst>
                    <a:gs pos="92515">
                      <a:schemeClr val="accent6"/>
                    </a:gs>
                    <a:gs pos="0">
                      <a:schemeClr val="accent6"/>
                    </a:gs>
                  </a:gsLst>
                  <a:lin ang="5400000" scaled="0"/>
                </a:gradFill>
              </a:rPr>
              <a:t>Office.context.settings</a:t>
            </a:r>
            <a:endParaRPr lang="en-US" sz="3600" dirty="0">
              <a:gradFill>
                <a:gsLst>
                  <a:gs pos="92515">
                    <a:schemeClr val="accent6"/>
                  </a:gs>
                  <a:gs pos="0">
                    <a:schemeClr val="accent6"/>
                  </a:gs>
                </a:gsLst>
                <a:lin ang="5400000" scaled="0"/>
              </a:gradFill>
            </a:endParaRPr>
          </a:p>
          <a:p>
            <a:pPr lvl="1"/>
            <a:r>
              <a:rPr lang="en-US" dirty="0" smtClean="0"/>
              <a:t>Custom properties saved within document</a:t>
            </a:r>
          </a:p>
          <a:p>
            <a:pPr lvl="1"/>
            <a:endParaRPr lang="en-US" dirty="0" smtClean="0"/>
          </a:p>
          <a:p>
            <a:endParaRPr lang="en-US" dirty="0"/>
          </a:p>
        </p:txBody>
      </p:sp>
      <p:sp>
        <p:nvSpPr>
          <p:cNvPr id="6" name="Rectangle 5"/>
          <p:cNvSpPr/>
          <p:nvPr/>
        </p:nvSpPr>
        <p:spPr bwMode="auto">
          <a:xfrm>
            <a:off x="6711173" y="3478431"/>
            <a:ext cx="2209833" cy="1639677"/>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Read and write selection</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Create binding</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Register event handlers</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Use custom XML files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048" y="4396487"/>
            <a:ext cx="927849" cy="44147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774" y="4396488"/>
            <a:ext cx="867990" cy="441479"/>
          </a:xfrm>
          <a:prstGeom prst="rect">
            <a:avLst/>
          </a:prstGeom>
        </p:spPr>
      </p:pic>
      <p:sp>
        <p:nvSpPr>
          <p:cNvPr id="15" name="Rectangle 14"/>
          <p:cNvSpPr/>
          <p:nvPr/>
        </p:nvSpPr>
        <p:spPr bwMode="auto">
          <a:xfrm>
            <a:off x="6713538" y="3040063"/>
            <a:ext cx="2207468" cy="439798"/>
          </a:xfrm>
          <a:prstGeom prst="rect">
            <a:avLst/>
          </a:prstGeom>
          <a:solidFill>
            <a:schemeClr val="accent6"/>
          </a:solidFill>
          <a:ln>
            <a:no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782" tIns="18782" rIns="18782" bIns="18782" numCol="1" spcCol="1270" anchor="ctr" anchorCtr="0">
            <a:noAutofit/>
          </a:bodyPr>
          <a:lstStyle/>
          <a:p>
            <a:pPr algn="ctr" defTabSz="1314702">
              <a:lnSpc>
                <a:spcPct val="90000"/>
              </a:lnSpc>
              <a:spcBef>
                <a:spcPct val="0"/>
              </a:spcBef>
              <a:spcAft>
                <a:spcPct val="35000"/>
              </a:spcAft>
            </a:pPr>
            <a:r>
              <a:rPr lang="en-US" sz="2000" dirty="0" smtClean="0">
                <a:gradFill>
                  <a:gsLst>
                    <a:gs pos="92515">
                      <a:schemeClr val="bg1"/>
                    </a:gs>
                    <a:gs pos="0">
                      <a:schemeClr val="bg1"/>
                    </a:gs>
                  </a:gsLst>
                  <a:lin ang="5400000" scaled="0"/>
                </a:gradFill>
              </a:rPr>
              <a:t>Document</a:t>
            </a:r>
            <a:endParaRPr lang="en-US" sz="2000" dirty="0">
              <a:gradFill>
                <a:gsLst>
                  <a:gs pos="92515">
                    <a:schemeClr val="bg1"/>
                  </a:gs>
                  <a:gs pos="0">
                    <a:schemeClr val="bg1"/>
                  </a:gs>
                </a:gsLst>
                <a:lin ang="5400000" scaled="0"/>
              </a:gradFill>
            </a:endParaRPr>
          </a:p>
        </p:txBody>
      </p:sp>
      <p:sp>
        <p:nvSpPr>
          <p:cNvPr id="18" name="Rectangle 17"/>
          <p:cNvSpPr/>
          <p:nvPr/>
        </p:nvSpPr>
        <p:spPr bwMode="auto">
          <a:xfrm>
            <a:off x="8308475" y="2080679"/>
            <a:ext cx="1990355" cy="439798"/>
          </a:xfrm>
          <a:prstGeom prst="rect">
            <a:avLst/>
          </a:prstGeom>
          <a:solidFill>
            <a:schemeClr val="accent6"/>
          </a:solidFill>
          <a:ln>
            <a:no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782" tIns="18782" rIns="18782" bIns="18782" numCol="1" spcCol="1270" anchor="ctr" anchorCtr="0">
            <a:noAutofit/>
          </a:bodyPr>
          <a:lstStyle/>
          <a:p>
            <a:pPr algn="ctr" defTabSz="1314702">
              <a:lnSpc>
                <a:spcPct val="90000"/>
              </a:lnSpc>
              <a:spcBef>
                <a:spcPct val="0"/>
              </a:spcBef>
              <a:spcAft>
                <a:spcPct val="35000"/>
              </a:spcAft>
            </a:pPr>
            <a:r>
              <a:rPr lang="en-US" sz="2000" dirty="0" smtClean="0">
                <a:gradFill>
                  <a:gsLst>
                    <a:gs pos="92515">
                      <a:schemeClr val="bg1"/>
                    </a:gs>
                    <a:gs pos="0">
                      <a:schemeClr val="bg1"/>
                    </a:gs>
                  </a:gsLst>
                  <a:lin ang="5400000" scaled="0"/>
                </a:gradFill>
              </a:rPr>
              <a:t>Context</a:t>
            </a:r>
            <a:endParaRPr lang="en-US" sz="2000" dirty="0">
              <a:gradFill>
                <a:gsLst>
                  <a:gs pos="92515">
                    <a:schemeClr val="bg1"/>
                  </a:gs>
                  <a:gs pos="0">
                    <a:schemeClr val="bg1"/>
                  </a:gs>
                </a:gsLst>
                <a:lin ang="5400000" scaled="0"/>
              </a:gradFill>
            </a:endParaRPr>
          </a:p>
        </p:txBody>
      </p:sp>
      <p:sp>
        <p:nvSpPr>
          <p:cNvPr id="8" name="Rectangle 7"/>
          <p:cNvSpPr/>
          <p:nvPr/>
        </p:nvSpPr>
        <p:spPr bwMode="auto">
          <a:xfrm>
            <a:off x="9704913" y="3478431"/>
            <a:ext cx="2207468" cy="901182"/>
          </a:xfrm>
          <a:prstGeom prst="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Read and writer properties</a:t>
            </a:r>
          </a:p>
          <a:p>
            <a:pPr defTabSz="932290" fontAlgn="base">
              <a:spcBef>
                <a:spcPct val="0"/>
              </a:spcBef>
              <a:spcAft>
                <a:spcPct val="0"/>
              </a:spcAft>
            </a:pPr>
            <a:r>
              <a:rPr lang="en-US" sz="1100" dirty="0">
                <a:gradFill>
                  <a:gsLst>
                    <a:gs pos="92515">
                      <a:schemeClr val="tx1"/>
                    </a:gs>
                    <a:gs pos="0">
                      <a:schemeClr val="tx1"/>
                    </a:gs>
                  </a:gsLst>
                  <a:lin ang="5400000" scaled="0"/>
                </a:gradFill>
                <a:ea typeface="Segoe UI" pitchFamily="34" charset="0"/>
                <a:cs typeface="Segoe UI" pitchFamily="34" charset="0"/>
              </a:rPr>
              <a:t>Properties saved to document</a:t>
            </a:r>
          </a:p>
          <a:p>
            <a:pPr defTabSz="932290" fontAlgn="base">
              <a:spcBef>
                <a:spcPct val="0"/>
              </a:spcBef>
              <a:spcAft>
                <a:spcPct val="0"/>
              </a:spcAft>
            </a:pPr>
            <a:endParaRPr lang="en-US" sz="1100" dirty="0">
              <a:gradFill>
                <a:gsLst>
                  <a:gs pos="92515">
                    <a:schemeClr val="tx1"/>
                  </a:gs>
                  <a:gs pos="0">
                    <a:schemeClr val="tx1"/>
                  </a:gs>
                </a:gsLst>
                <a:lin ang="5400000" scaled="0"/>
              </a:gradFill>
              <a:ea typeface="Segoe UI" pitchFamily="34" charset="0"/>
              <a:cs typeface="Segoe UI" pitchFamily="34" charset="0"/>
            </a:endParaRPr>
          </a:p>
        </p:txBody>
      </p:sp>
      <p:sp>
        <p:nvSpPr>
          <p:cNvPr id="16" name="Rectangle 15"/>
          <p:cNvSpPr/>
          <p:nvPr/>
        </p:nvSpPr>
        <p:spPr bwMode="auto">
          <a:xfrm>
            <a:off x="9704913" y="3040063"/>
            <a:ext cx="2207468" cy="439798"/>
          </a:xfrm>
          <a:prstGeom prst="rect">
            <a:avLst/>
          </a:prstGeom>
          <a:solidFill>
            <a:schemeClr val="accent6"/>
          </a:solidFill>
          <a:ln>
            <a:no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782" tIns="18782" rIns="18782" bIns="18782" numCol="1" spcCol="1270" anchor="ctr" anchorCtr="0">
            <a:noAutofit/>
          </a:bodyPr>
          <a:lstStyle/>
          <a:p>
            <a:pPr algn="ctr" defTabSz="1314702">
              <a:lnSpc>
                <a:spcPct val="90000"/>
              </a:lnSpc>
              <a:spcBef>
                <a:spcPct val="0"/>
              </a:spcBef>
              <a:spcAft>
                <a:spcPct val="35000"/>
              </a:spcAft>
            </a:pPr>
            <a:r>
              <a:rPr lang="en-US" sz="2000" dirty="0" smtClean="0">
                <a:gradFill>
                  <a:gsLst>
                    <a:gs pos="92515">
                      <a:schemeClr val="bg1"/>
                    </a:gs>
                    <a:gs pos="0">
                      <a:schemeClr val="bg1"/>
                    </a:gs>
                  </a:gsLst>
                  <a:lin ang="5400000" scaled="0"/>
                </a:gradFill>
              </a:rPr>
              <a:t>Settings</a:t>
            </a:r>
            <a:endParaRPr lang="en-US" sz="2000" dirty="0">
              <a:gradFill>
                <a:gsLst>
                  <a:gs pos="92515">
                    <a:schemeClr val="bg1"/>
                  </a:gs>
                  <a:gs pos="0">
                    <a:schemeClr val="bg1"/>
                  </a:gs>
                </a:gsLst>
                <a:lin ang="5400000" scaled="0"/>
              </a:gradFill>
            </a:endParaRPr>
          </a:p>
        </p:txBody>
      </p:sp>
      <p:sp>
        <p:nvSpPr>
          <p:cNvPr id="17" name="Left Brace 16"/>
          <p:cNvSpPr/>
          <p:nvPr/>
        </p:nvSpPr>
        <p:spPr>
          <a:xfrm rot="5400000">
            <a:off x="9048269" y="1286984"/>
            <a:ext cx="519585" cy="2986574"/>
          </a:xfrm>
          <a:prstGeom prst="leftBrace">
            <a:avLst>
              <a:gd name="adj1" fmla="val 0"/>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p:cNvGrpSpPr/>
          <p:nvPr/>
        </p:nvGrpSpPr>
        <p:grpSpPr>
          <a:xfrm>
            <a:off x="10304216" y="168458"/>
            <a:ext cx="2042482" cy="287222"/>
            <a:chOff x="10305860" y="167118"/>
            <a:chExt cx="2043304" cy="287338"/>
          </a:xfrm>
        </p:grpSpPr>
        <p:sp>
          <p:nvSpPr>
            <p:cNvPr id="23" name="TextBox 22"/>
            <p:cNvSpPr txBox="1"/>
            <p:nvPr/>
          </p:nvSpPr>
          <p:spPr>
            <a:xfrm>
              <a:off x="10305860" y="167118"/>
              <a:ext cx="2043304"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Dev. Excel Add-ins</a:t>
              </a:r>
            </a:p>
          </p:txBody>
        </p:sp>
        <p:sp>
          <p:nvSpPr>
            <p:cNvPr id="24"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spTree>
    <p:extLst>
      <p:ext uri="{BB962C8B-B14F-4D97-AF65-F5344CB8AC3E}">
        <p14:creationId xmlns:p14="http://schemas.microsoft.com/office/powerpoint/2010/main" val="423652164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360" y="3062434"/>
            <a:ext cx="6039598" cy="3685162"/>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14037">
                    <a:defRPr/>
                  </a:pPr>
                  <a:endParaRPr lang="en-US" sz="1799" ker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noAutofit/>
            </a:bodyPr>
            <a:lstStyle/>
            <a:p>
              <a:pPr defTabSz="914037">
                <a:defRPr/>
              </a:pPr>
              <a:endParaRPr lang="en-US" sz="1799" kern="0">
                <a:solidFill>
                  <a:srgbClr val="505050"/>
                </a:solidFill>
              </a:endParaRPr>
            </a:p>
          </p:txBody>
        </p:sp>
      </p:grpSp>
      <p:sp>
        <p:nvSpPr>
          <p:cNvPr id="2" name="Text Placeholder 1"/>
          <p:cNvSpPr>
            <a:spLocks noGrp="1"/>
          </p:cNvSpPr>
          <p:nvPr>
            <p:ph type="body" sz="quarter" idx="11"/>
          </p:nvPr>
        </p:nvSpPr>
        <p:spPr>
          <a:xfrm>
            <a:off x="2103437" y="1135090"/>
            <a:ext cx="5958737" cy="3176254"/>
          </a:xfrm>
        </p:spPr>
        <p:txBody>
          <a:bodyPr/>
          <a:lstStyle/>
          <a:p>
            <a:r>
              <a:rPr lang="en-US" sz="7200" dirty="0"/>
              <a:t>Demo</a:t>
            </a:r>
            <a:br>
              <a:rPr lang="en-US" sz="7200" dirty="0"/>
            </a:br>
            <a:r>
              <a:rPr lang="en-US" sz="4800" dirty="0"/>
              <a:t>Creating an Office </a:t>
            </a:r>
            <a:r>
              <a:rPr lang="en-US" sz="4800" dirty="0" smtClean="0"/>
              <a:t>Add-in </a:t>
            </a:r>
            <a:r>
              <a:rPr lang="en-US" sz="4800" dirty="0"/>
              <a:t>targeting Excel</a:t>
            </a:r>
          </a:p>
        </p:txBody>
      </p:sp>
      <p:sp>
        <p:nvSpPr>
          <p:cNvPr id="3" name="Text Placeholder 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5941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153705" cy="1292662"/>
          </a:xfrm>
        </p:spPr>
        <p:txBody>
          <a:bodyPr/>
          <a:lstStyle/>
          <a:p>
            <a:r>
              <a:rPr lang="en-US" dirty="0" smtClean="0"/>
              <a:t>Reading and writing with documents</a:t>
            </a:r>
            <a:endParaRPr lang="en-US" dirty="0"/>
          </a:p>
        </p:txBody>
      </p:sp>
      <p:sp>
        <p:nvSpPr>
          <p:cNvPr id="4" name="Text Placeholder 3"/>
          <p:cNvSpPr>
            <a:spLocks noGrp="1"/>
          </p:cNvSpPr>
          <p:nvPr>
            <p:ph type="body" sz="quarter" idx="12"/>
          </p:nvPr>
        </p:nvSpPr>
        <p:spPr/>
        <p:txBody>
          <a:bodyPr/>
          <a:lstStyle/>
          <a:p>
            <a:r>
              <a:rPr lang="en-US" smtClean="0"/>
              <a:t>3</a:t>
            </a:r>
            <a:endParaRPr lang="en-US" dirty="0"/>
          </a:p>
        </p:txBody>
      </p:sp>
      <p:grpSp>
        <p:nvGrpSpPr>
          <p:cNvPr id="6" name="Group 5"/>
          <p:cNvGrpSpPr/>
          <p:nvPr/>
        </p:nvGrpSpPr>
        <p:grpSpPr>
          <a:xfrm>
            <a:off x="7657993" y="3089395"/>
            <a:ext cx="4511783" cy="3608268"/>
            <a:chOff x="6527800" y="2483620"/>
            <a:chExt cx="5473700" cy="4377555"/>
          </a:xfrm>
        </p:grpSpPr>
        <p:grpSp>
          <p:nvGrpSpPr>
            <p:cNvPr id="126" name="Group 125"/>
            <p:cNvGrpSpPr/>
            <p:nvPr/>
          </p:nvGrpSpPr>
          <p:grpSpPr>
            <a:xfrm flipH="1">
              <a:off x="8613773" y="2483620"/>
              <a:ext cx="1958976" cy="4377555"/>
              <a:chOff x="8956675" y="449263"/>
              <a:chExt cx="2063751" cy="4611687"/>
            </a:xfrm>
          </p:grpSpPr>
          <p:sp>
            <p:nvSpPr>
              <p:cNvPr id="9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8" name="Group 127"/>
            <p:cNvGrpSpPr/>
            <p:nvPr/>
          </p:nvGrpSpPr>
          <p:grpSpPr>
            <a:xfrm>
              <a:off x="6527800" y="3994753"/>
              <a:ext cx="3240121" cy="2863247"/>
              <a:chOff x="7045326" y="4452083"/>
              <a:chExt cx="2722595" cy="2405917"/>
            </a:xfrm>
          </p:grpSpPr>
          <p:sp>
            <p:nvSpPr>
              <p:cNvPr id="2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7" name="Group 126"/>
            <p:cNvGrpSpPr/>
            <p:nvPr/>
          </p:nvGrpSpPr>
          <p:grpSpPr>
            <a:xfrm>
              <a:off x="10091976" y="4361890"/>
              <a:ext cx="1909524" cy="2419674"/>
              <a:chOff x="10091976" y="4967384"/>
              <a:chExt cx="1431688" cy="1814179"/>
            </a:xfrm>
          </p:grpSpPr>
          <p:sp>
            <p:nvSpPr>
              <p:cNvPr id="3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4" name="TextBox 73"/>
          <p:cNvSpPr txBox="1"/>
          <p:nvPr/>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10359">
                      <a:srgbClr val="262626"/>
                    </a:gs>
                    <a:gs pos="100000">
                      <a:srgbClr val="262626"/>
                    </a:gs>
                  </a:gsLst>
                  <a:lin ang="5400000" scaled="0"/>
                </a:gradFill>
              </a:rPr>
              <a:t>http://dev.office.com/</a:t>
            </a:r>
          </a:p>
        </p:txBody>
      </p:sp>
    </p:spTree>
    <p:extLst>
      <p:ext uri="{BB962C8B-B14F-4D97-AF65-F5344CB8AC3E}">
        <p14:creationId xmlns:p14="http://schemas.microsoft.com/office/powerpoint/2010/main" val="211040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Interacting </a:t>
            </a:r>
            <a:r>
              <a:rPr lang="en-US" dirty="0" smtClean="0"/>
              <a:t>with </a:t>
            </a:r>
            <a:r>
              <a:rPr lang="en-US" dirty="0" smtClean="0"/>
              <a:t>document content</a:t>
            </a:r>
            <a:endParaRPr lang="en-US" dirty="0"/>
          </a:p>
        </p:txBody>
      </p:sp>
      <p:sp>
        <p:nvSpPr>
          <p:cNvPr id="2" name="Content Placeholder 1"/>
          <p:cNvSpPr>
            <a:spLocks noGrp="1"/>
          </p:cNvSpPr>
          <p:nvPr>
            <p:ph type="body" sz="quarter" idx="10"/>
          </p:nvPr>
        </p:nvSpPr>
        <p:spPr>
          <a:xfrm>
            <a:off x="274638" y="1212850"/>
            <a:ext cx="11887200" cy="6494085"/>
          </a:xfrm>
        </p:spPr>
        <p:txBody>
          <a:bodyPr/>
          <a:lstStyle/>
          <a:p>
            <a:r>
              <a:rPr lang="en-US" dirty="0" smtClean="0"/>
              <a:t>All data access starts through </a:t>
            </a:r>
            <a:r>
              <a:rPr lang="en-US" dirty="0" smtClean="0"/>
              <a:t>the document </a:t>
            </a:r>
            <a:r>
              <a:rPr lang="en-US" dirty="0" smtClean="0"/>
              <a:t>object</a:t>
            </a:r>
          </a:p>
          <a:p>
            <a:pPr lvl="1"/>
            <a:r>
              <a:rPr lang="en-US" dirty="0" smtClean="0"/>
              <a:t>Read/write access to user selection</a:t>
            </a:r>
          </a:p>
          <a:p>
            <a:pPr lvl="1"/>
            <a:r>
              <a:rPr lang="en-US" dirty="0" smtClean="0"/>
              <a:t>Event handler for selection change event</a:t>
            </a:r>
          </a:p>
          <a:p>
            <a:endParaRPr lang="en-US" dirty="0" smtClean="0"/>
          </a:p>
          <a:p>
            <a:r>
              <a:rPr lang="en-US" dirty="0" smtClean="0"/>
              <a:t>Three 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grpSp>
        <p:nvGrpSpPr>
          <p:cNvPr id="5" name="Group 4"/>
          <p:cNvGrpSpPr/>
          <p:nvPr/>
        </p:nvGrpSpPr>
        <p:grpSpPr>
          <a:xfrm>
            <a:off x="8855030" y="167118"/>
            <a:ext cx="3205208" cy="287338"/>
            <a:chOff x="10837817" y="167118"/>
            <a:chExt cx="3205208" cy="287338"/>
          </a:xfrm>
        </p:grpSpPr>
        <p:sp>
          <p:nvSpPr>
            <p:cNvPr id="6" name="TextBox 5"/>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documents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06653081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Use this function to read </a:t>
            </a:r>
            <a:r>
              <a:rPr lang="en-US" sz="3200" dirty="0" smtClean="0"/>
              <a:t>selected data from </a:t>
            </a:r>
            <a:r>
              <a:rPr lang="en-US" sz="3200" dirty="0"/>
              <a:t>document</a:t>
            </a:r>
            <a:endParaRPr lang="en-US" sz="3200" dirty="0"/>
          </a:p>
        </p:txBody>
      </p:sp>
      <p:grpSp>
        <p:nvGrpSpPr>
          <p:cNvPr id="13" name="Group 12"/>
          <p:cNvGrpSpPr/>
          <p:nvPr/>
        </p:nvGrpSpPr>
        <p:grpSpPr>
          <a:xfrm>
            <a:off x="8855030" y="167118"/>
            <a:ext cx="3205208" cy="287338"/>
            <a:chOff x="10837817" y="167118"/>
            <a:chExt cx="3205208" cy="287338"/>
          </a:xfrm>
        </p:grpSpPr>
        <p:sp>
          <p:nvSpPr>
            <p:cNvPr id="14" name="TextBox 13"/>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documents</a:t>
              </a:r>
            </a:p>
          </p:txBody>
        </p:sp>
        <p:sp>
          <p:nvSpPr>
            <p:cNvPr id="15" name="Freeform 14"/>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
        <p:nvSpPr>
          <p:cNvPr id="3" name="Rectangle 2"/>
          <p:cNvSpPr/>
          <p:nvPr/>
        </p:nvSpPr>
        <p:spPr>
          <a:xfrm>
            <a:off x="272273" y="1840714"/>
            <a:ext cx="10963073" cy="341632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getDataFromSelection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Office.context.document.getSelectedDataAsync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Office.CoercionType.Text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(result)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result.status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Office.AsyncResultStatus.Succeeded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'The selected text is:'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result.value</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result.error.message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86471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Selected Data</a:t>
            </a:r>
            <a:endParaRPr lang="en-US" dirty="0"/>
          </a:p>
        </p:txBody>
      </p:sp>
      <p:sp>
        <p:nvSpPr>
          <p:cNvPr id="3" name="Content Placeholder 2"/>
          <p:cNvSpPr>
            <a:spLocks noGrp="1"/>
          </p:cNvSpPr>
          <p:nvPr>
            <p:ph type="body" sz="quarter" idx="10"/>
          </p:nvPr>
        </p:nvSpPr>
        <p:spPr>
          <a:xfrm>
            <a:off x="274638" y="1212850"/>
            <a:ext cx="11887200" cy="4790992"/>
          </a:xfrm>
        </p:spPr>
        <p:txBody>
          <a:bodyPr/>
          <a:lstStyle/>
          <a:p>
            <a:r>
              <a:rPr lang="en-US" sz="2447" b="1" dirty="0" err="1" smtClean="0"/>
              <a:t>setSelectedDataAsync</a:t>
            </a:r>
            <a:r>
              <a:rPr lang="en-US" sz="2447" b="1" dirty="0" smtClean="0"/>
              <a:t> (data, {</a:t>
            </a:r>
            <a:r>
              <a:rPr lang="en-US" sz="2447" b="1" dirty="0" err="1" smtClean="0"/>
              <a:t>coercionType</a:t>
            </a:r>
            <a:r>
              <a:rPr lang="en-US" sz="2447" b="1" dirty="0" smtClean="0"/>
              <a:t>, </a:t>
            </a:r>
            <a:r>
              <a:rPr lang="en-US" sz="2447" b="1" dirty="0" err="1" smtClean="0"/>
              <a:t>asyncContext</a:t>
            </a:r>
            <a:r>
              <a:rPr lang="en-US" sz="2447" b="1" dirty="0" smtClean="0"/>
              <a:t>}, callback)</a:t>
            </a:r>
          </a:p>
          <a:p>
            <a:pPr lvl="1"/>
            <a:r>
              <a:rPr lang="en-US" sz="2039" dirty="0" smtClean="0"/>
              <a:t>Use </a:t>
            </a:r>
            <a:r>
              <a:rPr lang="en-US" sz="2039" dirty="0" err="1" smtClean="0"/>
              <a:t>asyncResult</a:t>
            </a:r>
            <a:r>
              <a:rPr lang="en-US" sz="2039" dirty="0" smtClean="0"/>
              <a:t> parameter in callback function to verify call was successful</a:t>
            </a:r>
          </a:p>
          <a:p>
            <a:pPr lvl="1"/>
            <a:endParaRPr lang="en-US" sz="2039" dirty="0" smtClean="0"/>
          </a:p>
          <a:p>
            <a:r>
              <a:rPr lang="en-US" sz="2447" dirty="0" smtClean="0"/>
              <a:t>Passing data to </a:t>
            </a:r>
            <a:r>
              <a:rPr lang="en-US" sz="2447" b="1" dirty="0" err="1" smtClean="0"/>
              <a:t>setSelectedDataAsync</a:t>
            </a:r>
            <a:r>
              <a:rPr lang="en-US" sz="2447" b="1" dirty="0" smtClean="0"/>
              <a:t> </a:t>
            </a:r>
          </a:p>
          <a:p>
            <a:pPr lvl="1"/>
            <a:r>
              <a:rPr lang="en-US" sz="2039" dirty="0" smtClean="0"/>
              <a:t>For text shape, pass data as string</a:t>
            </a:r>
          </a:p>
          <a:p>
            <a:pPr lvl="1"/>
            <a:r>
              <a:rPr lang="en-US" sz="2039" dirty="0" smtClean="0"/>
              <a:t>For matrix shape, pass data using 2 dimensional JavaScript array </a:t>
            </a:r>
          </a:p>
          <a:p>
            <a:pPr lvl="1"/>
            <a:r>
              <a:rPr lang="en-US" sz="2039" dirty="0" smtClean="0"/>
              <a:t>For table shape, pass data using </a:t>
            </a:r>
            <a:r>
              <a:rPr lang="en-US" sz="2039" dirty="0" err="1" smtClean="0"/>
              <a:t>TableData</a:t>
            </a:r>
            <a:r>
              <a:rPr lang="en-US" sz="2039" dirty="0" smtClean="0"/>
              <a:t> object</a:t>
            </a:r>
          </a:p>
          <a:p>
            <a:pPr lvl="1"/>
            <a:r>
              <a:rPr lang="en-US" sz="2039" dirty="0" smtClean="0"/>
              <a:t>Coercion types can be used to convert string to/from HTML and OOXML  </a:t>
            </a:r>
          </a:p>
          <a:p>
            <a:pPr lvl="1"/>
            <a:endParaRPr lang="en-US" sz="2039" dirty="0" smtClean="0"/>
          </a:p>
          <a:p>
            <a:r>
              <a:rPr lang="en-US" dirty="0" smtClean="0"/>
              <a:t>Dealing with table size when inserting data</a:t>
            </a:r>
          </a:p>
          <a:p>
            <a:pPr lvl="1"/>
            <a:r>
              <a:rPr lang="en-US" sz="2243" dirty="0" smtClean="0"/>
              <a:t>If single cell selected: table of any size can be written</a:t>
            </a:r>
          </a:p>
          <a:p>
            <a:pPr lvl="1"/>
            <a:r>
              <a:rPr lang="en-US" sz="2243" dirty="0" smtClean="0"/>
              <a:t>If range  selected range, supplied array must match size of table being written</a:t>
            </a:r>
            <a:endParaRPr lang="en-US" sz="2243" dirty="0"/>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10749367" y="2333628"/>
            <a:ext cx="998649" cy="969391"/>
          </a:xfrm>
          <a:prstGeom prst="rect">
            <a:avLst/>
          </a:prstGeom>
        </p:spPr>
      </p:pic>
      <p:grpSp>
        <p:nvGrpSpPr>
          <p:cNvPr id="5" name="Group 4"/>
          <p:cNvGrpSpPr/>
          <p:nvPr/>
        </p:nvGrpSpPr>
        <p:grpSpPr>
          <a:xfrm>
            <a:off x="8855030" y="167118"/>
            <a:ext cx="3205208" cy="287338"/>
            <a:chOff x="10837817" y="167118"/>
            <a:chExt cx="3205208" cy="287338"/>
          </a:xfrm>
        </p:grpSpPr>
        <p:sp>
          <p:nvSpPr>
            <p:cNvPr id="6" name="TextBox 5"/>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documents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55482684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smtClean="0"/>
              <a:t>()</a:t>
            </a:r>
            <a:endParaRPr lang="en-US" dirty="0"/>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t>Use this function to insert content into </a:t>
            </a:r>
            <a:r>
              <a:rPr lang="en-US" sz="3200" dirty="0" smtClean="0"/>
              <a:t>a document</a:t>
            </a:r>
            <a:endParaRPr lang="en-US" sz="3200" dirty="0"/>
          </a:p>
        </p:txBody>
      </p:sp>
      <p:grpSp>
        <p:nvGrpSpPr>
          <p:cNvPr id="14" name="Group 13"/>
          <p:cNvGrpSpPr/>
          <p:nvPr/>
        </p:nvGrpSpPr>
        <p:grpSpPr>
          <a:xfrm>
            <a:off x="8855030" y="167118"/>
            <a:ext cx="3205208" cy="287338"/>
            <a:chOff x="10837817" y="167118"/>
            <a:chExt cx="3205208" cy="287338"/>
          </a:xfrm>
        </p:grpSpPr>
        <p:sp>
          <p:nvSpPr>
            <p:cNvPr id="15" name="TextBox 14"/>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documents</a:t>
              </a:r>
            </a:p>
          </p:txBody>
        </p:sp>
        <p:sp>
          <p:nvSpPr>
            <p:cNvPr id="16" name="Freeform 15"/>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
        <p:nvSpPr>
          <p:cNvPr id="3" name="Rectangle 2"/>
          <p:cNvSpPr/>
          <p:nvPr/>
        </p:nvSpPr>
        <p:spPr>
          <a:xfrm>
            <a:off x="369651" y="1932706"/>
            <a:ext cx="8879091"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onAddContentHellowWorld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Office.context.document.setSelectedDataAsync</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testForSuccess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testForSuccess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asyncResult</a:t>
            </a:r>
            <a:r>
              <a:rPr lang="en-US" dirty="0">
                <a:solidFill>
                  <a:srgbClr val="000000"/>
                </a:solidFill>
                <a:highlight>
                  <a:srgbClr val="FFFFFF"/>
                </a:highlight>
                <a:latin typeface="Consolas" panose="020B0609020204030204" pitchFamily="49" charset="0"/>
              </a:rPr>
              <a:t>) {</a:t>
            </a:r>
          </a:p>
          <a:p>
            <a:pPr lvl="1"/>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asyncResult.status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Office.AsyncResultStatus.Failed</a:t>
            </a:r>
            <a:r>
              <a:rPr lang="en-US" dirty="0">
                <a:solidFill>
                  <a:srgbClr val="000000"/>
                </a:solidFill>
                <a:highlight>
                  <a:srgbClr val="FFFFFF"/>
                </a:highlight>
                <a:latin typeface="Consolas" panose="020B0609020204030204" pitchFamily="49" charset="0"/>
              </a:rPr>
              <a:t>) {</a:t>
            </a:r>
          </a:p>
          <a:p>
            <a:pPr lvl="1"/>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asyncResult.error.message</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1848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10" name="Content Placeholder 9"/>
          <p:cNvSpPr>
            <a:spLocks noGrp="1"/>
          </p:cNvSpPr>
          <p:nvPr>
            <p:ph type="body" sz="quarter" idx="10"/>
          </p:nvPr>
        </p:nvSpPr>
        <p:spPr>
          <a:xfrm>
            <a:off x="274638" y="1212850"/>
            <a:ext cx="11887200" cy="2376035"/>
          </a:xfrm>
        </p:spPr>
        <p:txBody>
          <a:bodyPr/>
          <a:lstStyle/>
          <a:p>
            <a:r>
              <a:rPr lang="en-US" sz="3600"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436563" y="4332132"/>
            <a:ext cx="11999912" cy="6131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lIns="119510" tIns="59755" rIns="119510" bIns="59755" rtlCol="0">
            <a:spAutoFit/>
          </a:bodyPr>
          <a:lstStyle/>
          <a:p>
            <a:pPr defTabSz="932559"/>
            <a:r>
              <a:rPr lang="en-US" sz="3200" noProof="1">
                <a:gradFill>
                  <a:gsLst>
                    <a:gs pos="1250">
                      <a:schemeClr val="tx2"/>
                    </a:gs>
                    <a:gs pos="99000">
                      <a:schemeClr val="tx2"/>
                    </a:gs>
                  </a:gsLst>
                  <a:lin ang="5400000" scaled="0"/>
                </a:gradFill>
                <a:latin typeface="+mj-lt"/>
              </a:rPr>
              <a:t>Office.context.document.getSelectedDataAsync(‘ooxml’, etc…)</a:t>
            </a:r>
          </a:p>
        </p:txBody>
      </p:sp>
      <p:grpSp>
        <p:nvGrpSpPr>
          <p:cNvPr id="5" name="Group 4"/>
          <p:cNvGrpSpPr/>
          <p:nvPr/>
        </p:nvGrpSpPr>
        <p:grpSpPr>
          <a:xfrm>
            <a:off x="8855030" y="167118"/>
            <a:ext cx="3205208" cy="287338"/>
            <a:chOff x="10837817" y="167118"/>
            <a:chExt cx="3205208" cy="287338"/>
          </a:xfrm>
        </p:grpSpPr>
        <p:sp>
          <p:nvSpPr>
            <p:cNvPr id="6" name="TextBox 5"/>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documents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Tree>
    <p:extLst>
      <p:ext uri="{BB962C8B-B14F-4D97-AF65-F5344CB8AC3E}">
        <p14:creationId xmlns:p14="http://schemas.microsoft.com/office/powerpoint/2010/main" val="383656911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062" y="295275"/>
            <a:ext cx="5240337" cy="917575"/>
          </a:xfrm>
        </p:spPr>
        <p:txBody>
          <a:bodyPr/>
          <a:lstStyle/>
          <a:p>
            <a:r>
              <a:rPr lang="en-US" dirty="0">
                <a:gradFill>
                  <a:gsLst>
                    <a:gs pos="2917">
                      <a:schemeClr val="tx1"/>
                    </a:gs>
                    <a:gs pos="100000">
                      <a:schemeClr val="tx1"/>
                    </a:gs>
                  </a:gsLst>
                  <a:lin ang="5400000" scaled="0"/>
                </a:gradFill>
              </a:rPr>
              <a:t>Coercion types</a:t>
            </a:r>
          </a:p>
        </p:txBody>
      </p:sp>
      <p:sp>
        <p:nvSpPr>
          <p:cNvPr id="3" name="Text Placeholder 3"/>
          <p:cNvSpPr txBox="1">
            <a:spLocks/>
          </p:cNvSpPr>
          <p:nvPr/>
        </p:nvSpPr>
        <p:spPr>
          <a:xfrm>
            <a:off x="274638" y="1352165"/>
            <a:ext cx="5486400" cy="4001095"/>
          </a:xfrm>
          <a:prstGeom prst="rect">
            <a:avLst/>
          </a:prstGeom>
        </p:spPr>
        <p:txBody>
          <a:bodyPr vert="horz" wrap="square" lIns="146304" tIns="91440" rIns="146304" bIns="91440" rtlCol="0">
            <a:spAutoFit/>
          </a:bodyPr>
          <a:lstStyle>
            <a:defPPr>
              <a:defRPr lang="en-US"/>
            </a:defPPr>
            <a:lvl1pPr marR="0" lvl="0" indent="0" fontAlgn="auto">
              <a:lnSpc>
                <a:spcPct val="90000"/>
              </a:lnSpc>
              <a:spcBef>
                <a:spcPts val="0"/>
              </a:spcBef>
              <a:spcAft>
                <a:spcPts val="0"/>
              </a:spcAft>
              <a:buClrTx/>
              <a:buSzTx/>
              <a:buFont typeface="Arial" pitchFamily="34" charset="0"/>
              <a:buNone/>
              <a:tabLst/>
              <a:defRPr sz="2800" spc="0" baseline="0">
                <a:gradFill>
                  <a:gsLst>
                    <a:gs pos="2917">
                      <a:schemeClr val="bg1"/>
                    </a:gs>
                    <a:gs pos="100000">
                      <a:schemeClr val="bg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nSpc>
                <a:spcPct val="100000"/>
              </a:lnSpc>
            </a:pPr>
            <a:r>
              <a:rPr lang="en-US" sz="3200" dirty="0">
                <a:solidFill>
                  <a:srgbClr val="262626"/>
                </a:solidFill>
              </a:rPr>
              <a:t>Coercion types make it possible to read/write </a:t>
            </a:r>
            <a:br>
              <a:rPr lang="en-US" sz="3200" dirty="0">
                <a:solidFill>
                  <a:srgbClr val="262626"/>
                </a:solidFill>
              </a:rPr>
            </a:br>
            <a:r>
              <a:rPr lang="en-US" sz="3200" dirty="0">
                <a:solidFill>
                  <a:srgbClr val="262626"/>
                </a:solidFill>
              </a:rPr>
              <a:t>content in different formats</a:t>
            </a:r>
          </a:p>
          <a:p>
            <a:pPr marL="292100" indent="-292100">
              <a:lnSpc>
                <a:spcPct val="100000"/>
              </a:lnSpc>
              <a:buFont typeface="Arial" pitchFamily="34" charset="0"/>
              <a:buChar char="•"/>
            </a:pPr>
            <a:r>
              <a:rPr lang="en-US" sz="2400" b="1" dirty="0">
                <a:solidFill>
                  <a:srgbClr val="262626"/>
                </a:solidFill>
              </a:rPr>
              <a:t>text</a:t>
            </a:r>
            <a:r>
              <a:rPr lang="en-US" sz="2400" dirty="0">
                <a:solidFill>
                  <a:srgbClr val="262626"/>
                </a:solidFill>
              </a:rPr>
              <a:t>—string value</a:t>
            </a:r>
          </a:p>
          <a:p>
            <a:pPr marL="292100" indent="-292100">
              <a:lnSpc>
                <a:spcPct val="100000"/>
              </a:lnSpc>
              <a:buFont typeface="Arial" pitchFamily="34" charset="0"/>
              <a:buChar char="•"/>
            </a:pPr>
            <a:r>
              <a:rPr lang="en-US" sz="2400" b="1" dirty="0">
                <a:solidFill>
                  <a:srgbClr val="262626"/>
                </a:solidFill>
              </a:rPr>
              <a:t>html</a:t>
            </a:r>
            <a:r>
              <a:rPr lang="en-US" sz="2400" dirty="0">
                <a:solidFill>
                  <a:srgbClr val="262626"/>
                </a:solidFill>
              </a:rPr>
              <a:t>—HTML content</a:t>
            </a:r>
          </a:p>
          <a:p>
            <a:pPr marL="292100" indent="-292100">
              <a:lnSpc>
                <a:spcPct val="100000"/>
              </a:lnSpc>
              <a:buFont typeface="Arial" pitchFamily="34" charset="0"/>
              <a:buChar char="•"/>
            </a:pPr>
            <a:r>
              <a:rPr lang="en-US" sz="2400" b="1" dirty="0">
                <a:solidFill>
                  <a:srgbClr val="262626"/>
                </a:solidFill>
              </a:rPr>
              <a:t>matrix</a:t>
            </a:r>
            <a:r>
              <a:rPr lang="en-US" sz="2400" dirty="0">
                <a:solidFill>
                  <a:srgbClr val="262626"/>
                </a:solidFill>
              </a:rPr>
              <a:t>—array of arrays</a:t>
            </a:r>
          </a:p>
          <a:p>
            <a:pPr marL="292100" indent="-292100">
              <a:lnSpc>
                <a:spcPct val="100000"/>
              </a:lnSpc>
              <a:buFont typeface="Arial" pitchFamily="34" charset="0"/>
              <a:buChar char="•"/>
            </a:pPr>
            <a:r>
              <a:rPr lang="en-US" sz="2400" b="1" dirty="0">
                <a:solidFill>
                  <a:srgbClr val="262626"/>
                </a:solidFill>
              </a:rPr>
              <a:t>table</a:t>
            </a:r>
            <a:r>
              <a:rPr lang="en-US" sz="2400" dirty="0">
                <a:solidFill>
                  <a:srgbClr val="262626"/>
                </a:solidFill>
              </a:rPr>
              <a:t>—table of rows and columns</a:t>
            </a:r>
          </a:p>
          <a:p>
            <a:pPr marL="292100" indent="-292100">
              <a:lnSpc>
                <a:spcPct val="100000"/>
              </a:lnSpc>
              <a:buFont typeface="Arial" pitchFamily="34" charset="0"/>
              <a:buChar char="•"/>
            </a:pPr>
            <a:r>
              <a:rPr lang="en-US" sz="2400" b="1" dirty="0" err="1">
                <a:solidFill>
                  <a:srgbClr val="262626"/>
                </a:solidFill>
              </a:rPr>
              <a:t>ooxml</a:t>
            </a:r>
            <a:r>
              <a:rPr lang="en-US" sz="2400" dirty="0">
                <a:solidFill>
                  <a:srgbClr val="262626"/>
                </a:solidFill>
              </a:rPr>
              <a:t>—Office Open XML format</a:t>
            </a:r>
          </a:p>
          <a:p>
            <a:pPr marL="292100" indent="-292100">
              <a:lnSpc>
                <a:spcPct val="100000"/>
              </a:lnSpc>
              <a:buFont typeface="Arial" pitchFamily="34" charset="0"/>
              <a:buChar char="•"/>
            </a:pPr>
            <a:endParaRPr lang="en-US" sz="3200" dirty="0">
              <a:solidFill>
                <a:srgbClr val="262626"/>
              </a:solidFill>
            </a:endParaRPr>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grpSp>
        <p:nvGrpSpPr>
          <p:cNvPr id="9" name="Group 8"/>
          <p:cNvGrpSpPr/>
          <p:nvPr/>
        </p:nvGrpSpPr>
        <p:grpSpPr>
          <a:xfrm>
            <a:off x="8855030" y="167118"/>
            <a:ext cx="3205208" cy="287338"/>
            <a:chOff x="10837817" y="167118"/>
            <a:chExt cx="3205208" cy="287338"/>
          </a:xfrm>
        </p:grpSpPr>
        <p:sp>
          <p:nvSpPr>
            <p:cNvPr id="11" name="TextBox 10"/>
            <p:cNvSpPr txBox="1"/>
            <p:nvPr/>
          </p:nvSpPr>
          <p:spPr>
            <a:xfrm>
              <a:off x="10837817" y="167118"/>
              <a:ext cx="3205208"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Reading and writing with documents</a:t>
              </a:r>
            </a:p>
          </p:txBody>
        </p:sp>
        <p:sp>
          <p:nvSpPr>
            <p:cNvPr id="16" name="Freeform 15"/>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sp>
        <p:nvSpPr>
          <p:cNvPr id="4" name="Rectangle 3"/>
          <p:cNvSpPr/>
          <p:nvPr/>
        </p:nvSpPr>
        <p:spPr>
          <a:xfrm>
            <a:off x="6449438" y="1013610"/>
            <a:ext cx="5719714" cy="5493812"/>
          </a:xfrm>
          <a:prstGeom prst="rect">
            <a:avLst/>
          </a:prstGeom>
        </p:spPr>
        <p:txBody>
          <a:bodyPr wrap="square">
            <a:spAutoFit/>
          </a:bodyPr>
          <a:lstStyle/>
          <a:p>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function</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onAddContentHtml</a:t>
            </a:r>
            <a:r>
              <a:rPr lang="en-US" sz="1300" dirty="0">
                <a:solidFill>
                  <a:srgbClr val="000000"/>
                </a:solidFill>
                <a:highlight>
                  <a:srgbClr val="FFFFFF"/>
                </a:highlight>
                <a:latin typeface="Consolas" panose="020B0609020204030204" pitchFamily="49" charset="0"/>
              </a:rPr>
              <a:t>() {</a:t>
            </a:r>
          </a:p>
          <a:p>
            <a:r>
              <a:rPr lang="en-US"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var</a:t>
            </a:r>
            <a:r>
              <a:rPr lang="en-US" sz="1300" dirty="0">
                <a:solidFill>
                  <a:srgbClr val="000000"/>
                </a:solidFill>
                <a:highlight>
                  <a:srgbClr val="FFFFFF"/>
                </a:highlight>
                <a:latin typeface="Consolas" panose="020B0609020204030204" pitchFamily="49" charset="0"/>
              </a:rPr>
              <a:t> div = $(</a:t>
            </a:r>
            <a:r>
              <a:rPr lang="en-US" sz="1300" dirty="0">
                <a:solidFill>
                  <a:srgbClr val="A31515"/>
                </a:solidFill>
                <a:highlight>
                  <a:srgbClr val="FFFFFF"/>
                </a:highlight>
                <a:latin typeface="Consolas" panose="020B0609020204030204" pitchFamily="49" charset="0"/>
              </a:rPr>
              <a:t>"&lt;div&gt;"</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.append($(</a:t>
            </a:r>
            <a:r>
              <a:rPr lang="en-US" sz="1300" dirty="0">
                <a:solidFill>
                  <a:srgbClr val="A31515"/>
                </a:solidFill>
                <a:highlight>
                  <a:srgbClr val="FFFFFF"/>
                </a:highlight>
                <a:latin typeface="Consolas" panose="020B0609020204030204" pitchFamily="49" charset="0"/>
              </a:rPr>
              <a:t>"&lt;h2&gt;"</a:t>
            </a:r>
            <a:r>
              <a:rPr lang="en-US" sz="1300" dirty="0">
                <a:solidFill>
                  <a:srgbClr val="000000"/>
                </a:solidFill>
                <a:highlight>
                  <a:srgbClr val="FFFFFF"/>
                </a:highlight>
                <a:latin typeface="Consolas" panose="020B0609020204030204" pitchFamily="49" charset="0"/>
              </a:rPr>
              <a:t>).text(</a:t>
            </a:r>
            <a:r>
              <a:rPr lang="en-US" sz="1300" dirty="0">
                <a:solidFill>
                  <a:srgbClr val="A31515"/>
                </a:solidFill>
                <a:highlight>
                  <a:srgbClr val="FFFFFF"/>
                </a:highlight>
                <a:latin typeface="Consolas" panose="020B0609020204030204" pitchFamily="49" charset="0"/>
              </a:rPr>
              <a:t>"My Heading"</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.append($(</a:t>
            </a:r>
            <a:r>
              <a:rPr lang="en-US" sz="1300" dirty="0">
                <a:solidFill>
                  <a:srgbClr val="A31515"/>
                </a:solidFill>
                <a:highlight>
                  <a:srgbClr val="FFFFFF"/>
                </a:highlight>
                <a:latin typeface="Consolas" panose="020B0609020204030204" pitchFamily="49" charset="0"/>
              </a:rPr>
              <a:t>"&lt;p&gt;"</a:t>
            </a:r>
            <a:r>
              <a:rPr lang="en-US" sz="1300" dirty="0">
                <a:solidFill>
                  <a:srgbClr val="000000"/>
                </a:solidFill>
                <a:highlight>
                  <a:srgbClr val="FFFFFF"/>
                </a:highlight>
                <a:latin typeface="Consolas" panose="020B0609020204030204" pitchFamily="49" charset="0"/>
              </a:rPr>
              <a:t>).text(</a:t>
            </a:r>
            <a:r>
              <a:rPr lang="en-US" sz="1300" dirty="0">
                <a:solidFill>
                  <a:srgbClr val="A31515"/>
                </a:solidFill>
                <a:highlight>
                  <a:srgbClr val="FFFFFF"/>
                </a:highlight>
                <a:latin typeface="Consolas" panose="020B0609020204030204" pitchFamily="49" charset="0"/>
              </a:rPr>
              <a:t>"This is paragraph 1"</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.append($(</a:t>
            </a:r>
            <a:r>
              <a:rPr lang="en-US" sz="1300" dirty="0">
                <a:solidFill>
                  <a:srgbClr val="A31515"/>
                </a:solidFill>
                <a:highlight>
                  <a:srgbClr val="FFFFFF"/>
                </a:highlight>
                <a:latin typeface="Consolas" panose="020B0609020204030204" pitchFamily="49" charset="0"/>
              </a:rPr>
              <a:t>"&lt;p&gt;"</a:t>
            </a:r>
            <a:r>
              <a:rPr lang="en-US" sz="1300" dirty="0">
                <a:solidFill>
                  <a:srgbClr val="000000"/>
                </a:solidFill>
                <a:highlight>
                  <a:srgbClr val="FFFFFF"/>
                </a:highlight>
                <a:latin typeface="Consolas" panose="020B0609020204030204" pitchFamily="49" charset="0"/>
              </a:rPr>
              <a:t>).text(</a:t>
            </a:r>
            <a:r>
              <a:rPr lang="en-US" sz="1300" dirty="0">
                <a:solidFill>
                  <a:srgbClr val="A31515"/>
                </a:solidFill>
                <a:highlight>
                  <a:srgbClr val="FFFFFF"/>
                </a:highlight>
                <a:latin typeface="Consolas" panose="020B0609020204030204" pitchFamily="49" charset="0"/>
              </a:rPr>
              <a:t>"This is paragraph 2"</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endParaRPr lang="en-US" sz="1300" dirty="0" smtClean="0">
              <a:solidFill>
                <a:srgbClr val="000000"/>
              </a:solidFill>
              <a:highlight>
                <a:srgbClr val="FFFFFF"/>
              </a:highlight>
              <a:latin typeface="Consolas" panose="020B0609020204030204" pitchFamily="49" charset="0"/>
            </a:endParaRP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Office.context.document.setSelectedDataAsync</a:t>
            </a:r>
            <a:r>
              <a:rPr lang="en-US" sz="1300" dirty="0" smtClean="0">
                <a:solidFill>
                  <a:srgbClr val="000000"/>
                </a:solidFill>
                <a:highlight>
                  <a:srgbClr val="FFFFFF"/>
                </a:highlight>
                <a:latin typeface="Consolas" panose="020B0609020204030204" pitchFamily="49" charset="0"/>
              </a:rPr>
              <a:t>(div.html</a:t>
            </a:r>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  	 { </a:t>
            </a:r>
            <a:r>
              <a:rPr lang="en-US" sz="1300" dirty="0" err="1">
                <a:solidFill>
                  <a:srgbClr val="000000"/>
                </a:solidFill>
                <a:highlight>
                  <a:srgbClr val="FFFFFF"/>
                </a:highlight>
                <a:latin typeface="Consolas" panose="020B0609020204030204" pitchFamily="49" charset="0"/>
              </a:rPr>
              <a:t>coercionType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"html"</a:t>
            </a:r>
            <a:r>
              <a:rPr lang="en-US" sz="1300" dirty="0">
                <a:solidFill>
                  <a:srgbClr val="000000"/>
                </a:solidFill>
                <a:highlight>
                  <a:srgbClr val="FFFFFF"/>
                </a:highlight>
                <a:latin typeface="Consolas" panose="020B0609020204030204" pitchFamily="49" charset="0"/>
              </a:rPr>
              <a:t> }, </a:t>
            </a:r>
            <a:r>
              <a:rPr lang="en-US" sz="1300" dirty="0" err="1">
                <a:solidFill>
                  <a:srgbClr val="000000"/>
                </a:solidFill>
                <a:highlight>
                  <a:srgbClr val="FFFFFF"/>
                </a:highlight>
                <a:latin typeface="Consolas" panose="020B0609020204030204" pitchFamily="49" charset="0"/>
              </a:rPr>
              <a:t>testForSuccess</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a:t>
            </a:r>
          </a:p>
          <a:p>
            <a:endParaRPr lang="en-US" sz="1300" dirty="0">
              <a:solidFill>
                <a:srgbClr val="000000"/>
              </a:solidFill>
              <a:highlight>
                <a:srgbClr val="FFFFFF"/>
              </a:highlight>
              <a:latin typeface="Consolas" panose="020B0609020204030204" pitchFamily="49" charset="0"/>
            </a:endParaRPr>
          </a:p>
          <a:p>
            <a:r>
              <a:rPr lang="en-US" sz="1300" dirty="0" smtClean="0">
                <a:solidFill>
                  <a:srgbClr val="0000FF"/>
                </a:solidFill>
                <a:highlight>
                  <a:srgbClr val="FFFFFF"/>
                </a:highlight>
                <a:latin typeface="Consolas" panose="020B0609020204030204" pitchFamily="49" charset="0"/>
              </a:rPr>
              <a:t> function</a:t>
            </a:r>
            <a:r>
              <a:rPr lang="en-US" sz="1300" dirty="0" smtClean="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onAddContentMatrix</a:t>
            </a:r>
            <a:r>
              <a:rPr lang="en-US" sz="1300" dirty="0">
                <a:solidFill>
                  <a:srgbClr val="000000"/>
                </a:solidFill>
                <a:highlight>
                  <a:srgbClr val="FFFFFF"/>
                </a:highlight>
                <a:latin typeface="Consolas" panose="020B0609020204030204" pitchFamily="49" charset="0"/>
              </a:rPr>
              <a:t>() {</a:t>
            </a:r>
          </a:p>
          <a:p>
            <a:r>
              <a:rPr lang="en-US" sz="1300" dirty="0" smtClean="0">
                <a:solidFill>
                  <a:srgbClr val="0000FF"/>
                </a:solidFill>
                <a:highlight>
                  <a:srgbClr val="FFFFFF"/>
                </a:highlight>
                <a:latin typeface="Consolas" panose="020B0609020204030204" pitchFamily="49" charset="0"/>
              </a:rPr>
              <a:t>     </a:t>
            </a:r>
            <a:r>
              <a:rPr lang="en-US" sz="1300" dirty="0" err="1" smtClean="0">
                <a:solidFill>
                  <a:srgbClr val="0000FF"/>
                </a:solidFill>
                <a:highlight>
                  <a:srgbClr val="FFFFFF"/>
                </a:highlight>
                <a:latin typeface="Consolas" panose="020B0609020204030204" pitchFamily="49" charset="0"/>
              </a:rPr>
              <a:t>var</a:t>
            </a:r>
            <a:r>
              <a:rPr lang="en-US" sz="1300" dirty="0" smtClean="0">
                <a:solidFill>
                  <a:srgbClr val="000000"/>
                </a:solidFill>
                <a:highlight>
                  <a:srgbClr val="FFFFFF"/>
                </a:highlight>
                <a:latin typeface="Consolas" panose="020B0609020204030204" pitchFamily="49" charset="0"/>
              </a:rPr>
              <a:t> </a:t>
            </a:r>
            <a:r>
              <a:rPr lang="en-US" sz="1300" dirty="0">
                <a:solidFill>
                  <a:srgbClr val="000000"/>
                </a:solidFill>
                <a:highlight>
                  <a:srgbClr val="FFFFFF"/>
                </a:highlight>
                <a:latin typeface="Consolas" panose="020B0609020204030204" pitchFamily="49" charset="0"/>
              </a:rPr>
              <a:t>matrix = [[</a:t>
            </a:r>
            <a:r>
              <a:rPr lang="en-US" sz="1300" dirty="0">
                <a:solidFill>
                  <a:srgbClr val="A31515"/>
                </a:solidFill>
                <a:highlight>
                  <a:srgbClr val="FFFFFF"/>
                </a:highlight>
                <a:latin typeface="Consolas" panose="020B0609020204030204" pitchFamily="49" charset="0"/>
              </a:rPr>
              <a:t>"First Name"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"Last Name</a:t>
            </a:r>
            <a:r>
              <a:rPr lang="en-US" sz="1300" dirty="0" smtClean="0">
                <a:solidFill>
                  <a:srgbClr val="A31515"/>
                </a:solidFill>
                <a:highlight>
                  <a:srgbClr val="FFFFFF"/>
                </a:highlight>
                <a:latin typeface="Consolas" panose="020B0609020204030204" pitchFamily="49" charset="0"/>
              </a:rPr>
              <a:t>"</a:t>
            </a:r>
            <a:r>
              <a:rPr lang="en-US" sz="1300" dirty="0" smtClean="0">
                <a:solidFill>
                  <a:srgbClr val="000000"/>
                </a:solidFill>
                <a:highlight>
                  <a:srgbClr val="FFFFFF"/>
                </a:highlight>
                <a:latin typeface="Consolas" panose="020B0609020204030204" pitchFamily="49" charset="0"/>
              </a:rPr>
              <a:t>],[</a:t>
            </a:r>
            <a:r>
              <a:rPr lang="en-US" sz="1300" dirty="0" smtClean="0">
                <a:solidFill>
                  <a:srgbClr val="A31515"/>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Bob</a:t>
            </a:r>
            <a:r>
              <a:rPr lang="en-US" sz="1300" dirty="0" smtClean="0">
                <a:solidFill>
                  <a:srgbClr val="A31515"/>
                </a:solidFill>
                <a:highlight>
                  <a:srgbClr val="FFFFFF"/>
                </a:highlight>
                <a:latin typeface="Consolas" panose="020B0609020204030204" pitchFamily="49" charset="0"/>
              </a:rPr>
              <a:t>"</a:t>
            </a:r>
            <a:r>
              <a:rPr lang="en-US" sz="1300" dirty="0" smtClean="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A31515"/>
                </a:solidFill>
                <a:highlight>
                  <a:srgbClr val="FFFFFF"/>
                </a:highlight>
                <a:latin typeface="Consolas" panose="020B0609020204030204" pitchFamily="49" charset="0"/>
              </a:rPr>
              <a:t>"White</a:t>
            </a:r>
            <a:r>
              <a:rPr lang="en-US" sz="1300" dirty="0">
                <a:solidFill>
                  <a:srgbClr val="A31515"/>
                </a:solidFill>
                <a:highlight>
                  <a:srgbClr val="FFFFFF"/>
                </a:highlight>
                <a:latin typeface="Consolas" panose="020B0609020204030204" pitchFamily="49" charset="0"/>
              </a:rPr>
              <a:t>"</a:t>
            </a:r>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a:t>
            </a:r>
            <a:r>
              <a:rPr lang="en-US" sz="1300" dirty="0" smtClean="0">
                <a:solidFill>
                  <a:srgbClr val="A31515"/>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Anna"</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a:t>
            </a:r>
            <a:r>
              <a:rPr lang="en-US" sz="1300" dirty="0" err="1">
                <a:solidFill>
                  <a:srgbClr val="A31515"/>
                </a:solidFill>
                <a:highlight>
                  <a:srgbClr val="FFFFFF"/>
                </a:highlight>
                <a:latin typeface="Consolas" panose="020B0609020204030204" pitchFamily="49" charset="0"/>
              </a:rPr>
              <a:t>Conda</a:t>
            </a:r>
            <a:r>
              <a:rPr lang="en-US" sz="1300" dirty="0">
                <a:solidFill>
                  <a:srgbClr val="A31515"/>
                </a:solidFill>
                <a:highlight>
                  <a:srgbClr val="FFFFFF"/>
                </a:highlight>
                <a:latin typeface="Consolas" panose="020B0609020204030204" pitchFamily="49" charset="0"/>
              </a:rPr>
              <a:t>"</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"Max"</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"Headroom"</a:t>
            </a:r>
            <a:r>
              <a:rPr lang="en-US" sz="1300" dirty="0">
                <a:solidFill>
                  <a:srgbClr val="000000"/>
                </a:solidFill>
                <a:highlight>
                  <a:srgbClr val="FFFFFF"/>
                </a:highlight>
                <a:latin typeface="Consolas" panose="020B0609020204030204" pitchFamily="49" charset="0"/>
              </a:rPr>
              <a:t>]];</a:t>
            </a:r>
          </a:p>
          <a:p>
            <a:endParaRPr lang="en-US" sz="1300" dirty="0" smtClean="0">
              <a:solidFill>
                <a:srgbClr val="000000"/>
              </a:solidFill>
              <a:highlight>
                <a:srgbClr val="FFFFFF"/>
              </a:highlight>
              <a:latin typeface="Consolas" panose="020B0609020204030204" pitchFamily="49" charset="0"/>
            </a:endParaRP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Office.context.document.setSelectedDataAsync</a:t>
            </a:r>
            <a:r>
              <a:rPr lang="en-US" sz="1300" dirty="0" smtClean="0">
                <a:solidFill>
                  <a:srgbClr val="000000"/>
                </a:solidFill>
                <a:highlight>
                  <a:srgbClr val="FFFFFF"/>
                </a:highlight>
                <a:latin typeface="Consolas" panose="020B0609020204030204" pitchFamily="49" charset="0"/>
              </a:rPr>
              <a:t>(matrix</a:t>
            </a:r>
            <a:r>
              <a:rPr lang="en-US" sz="1300" dirty="0">
                <a:solidFill>
                  <a:srgbClr val="000000"/>
                </a:solidFill>
                <a:highlight>
                  <a:srgbClr val="FFFFFF"/>
                </a:highlight>
                <a:latin typeface="Consolas" panose="020B0609020204030204" pitchFamily="49" charset="0"/>
              </a:rPr>
              <a:t>, </a:t>
            </a:r>
            <a:endParaRPr lang="en-US" sz="1300" dirty="0" smtClean="0">
              <a:solidFill>
                <a:srgbClr val="000000"/>
              </a:solidFill>
              <a:highlight>
                <a:srgbClr val="FFFFFF"/>
              </a:highlight>
              <a:latin typeface="Consolas" panose="020B0609020204030204" pitchFamily="49" charset="0"/>
            </a:endParaRPr>
          </a:p>
          <a:p>
            <a:r>
              <a:rPr lang="en-US" sz="1300" dirty="0" smtClean="0">
                <a:solidFill>
                  <a:srgbClr val="000000"/>
                </a:solidFill>
                <a:highlight>
                  <a:srgbClr val="FFFFFF"/>
                </a:highlight>
                <a:latin typeface="Consolas" panose="020B0609020204030204" pitchFamily="49" charset="0"/>
              </a:rPr>
              <a:t>            { </a:t>
            </a:r>
            <a:r>
              <a:rPr lang="en-US" sz="1300" dirty="0" err="1" smtClean="0">
                <a:solidFill>
                  <a:srgbClr val="000000"/>
                </a:solidFill>
                <a:highlight>
                  <a:srgbClr val="FFFFFF"/>
                </a:highlight>
                <a:latin typeface="Consolas" panose="020B0609020204030204" pitchFamily="49" charset="0"/>
              </a:rPr>
              <a:t>coercionType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"matrix"</a:t>
            </a:r>
            <a:r>
              <a:rPr lang="en-US" sz="1300" dirty="0">
                <a:solidFill>
                  <a:srgbClr val="000000"/>
                </a:solidFill>
                <a:highlight>
                  <a:srgbClr val="FFFFFF"/>
                </a:highlight>
                <a:latin typeface="Consolas" panose="020B0609020204030204" pitchFamily="49" charset="0"/>
              </a:rPr>
              <a:t> }, </a:t>
            </a:r>
            <a:r>
              <a:rPr lang="en-US" sz="1300" dirty="0" err="1">
                <a:solidFill>
                  <a:srgbClr val="000000"/>
                </a:solidFill>
                <a:highlight>
                  <a:srgbClr val="FFFFFF"/>
                </a:highlight>
                <a:latin typeface="Consolas" panose="020B0609020204030204" pitchFamily="49" charset="0"/>
              </a:rPr>
              <a:t>testForSuccess</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endParaRPr lang="en-US" sz="1300" dirty="0">
              <a:solidFill>
                <a:srgbClr val="000000"/>
              </a:solidFill>
              <a:highlight>
                <a:srgbClr val="FFFFFF"/>
              </a:highlight>
              <a:latin typeface="Consolas" panose="020B0609020204030204" pitchFamily="49" charset="0"/>
            </a:endParaRPr>
          </a:p>
          <a:p>
            <a:r>
              <a:rPr lang="en-US" sz="1300" dirty="0" smtClean="0">
                <a:solidFill>
                  <a:srgbClr val="0000FF"/>
                </a:solidFill>
                <a:highlight>
                  <a:srgbClr val="FFFFFF"/>
                </a:highlight>
                <a:latin typeface="Consolas" panose="020B0609020204030204" pitchFamily="49" charset="0"/>
              </a:rPr>
              <a:t>function</a:t>
            </a:r>
            <a:r>
              <a:rPr lang="en-US" sz="1300" dirty="0" smtClean="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onAddContentOfficeTable</a:t>
            </a:r>
            <a:r>
              <a:rPr lang="en-US" sz="1300" dirty="0">
                <a:solidFill>
                  <a:srgbClr val="000000"/>
                </a:solidFill>
                <a:highlight>
                  <a:srgbClr val="FFFFFF"/>
                </a:highlight>
                <a:latin typeface="Consolas" panose="020B0609020204030204" pitchFamily="49" charset="0"/>
              </a:rPr>
              <a:t>() {</a:t>
            </a:r>
          </a:p>
          <a:p>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var</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myTable</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Office.TableData</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myTable.headers</a:t>
            </a:r>
            <a:r>
              <a:rPr lang="en-US" sz="1300" dirty="0">
                <a:solidFill>
                  <a:srgbClr val="000000"/>
                </a:solidFill>
                <a:highlight>
                  <a:srgbClr val="FFFFFF"/>
                </a:highlight>
                <a:latin typeface="Consolas" panose="020B0609020204030204" pitchFamily="49" charset="0"/>
              </a:rPr>
              <a:t> = [[</a:t>
            </a:r>
            <a:r>
              <a:rPr lang="en-US" sz="1300" dirty="0">
                <a:solidFill>
                  <a:srgbClr val="A31515"/>
                </a:solidFill>
                <a:highlight>
                  <a:srgbClr val="FFFFFF"/>
                </a:highlight>
                <a:latin typeface="Consolas" panose="020B0609020204030204" pitchFamily="49" charset="0"/>
              </a:rPr>
              <a:t>'First Name'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'Last Name'</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myTable.rows</a:t>
            </a:r>
            <a:r>
              <a:rPr lang="en-US" sz="1300" dirty="0">
                <a:solidFill>
                  <a:srgbClr val="000000"/>
                </a:solidFill>
                <a:highlight>
                  <a:srgbClr val="FFFFFF"/>
                </a:highlight>
                <a:latin typeface="Consolas" panose="020B0609020204030204" pitchFamily="49" charset="0"/>
              </a:rPr>
              <a:t> = [[</a:t>
            </a:r>
            <a:r>
              <a:rPr lang="en-US" sz="1300" dirty="0">
                <a:solidFill>
                  <a:srgbClr val="A31515"/>
                </a:solidFill>
                <a:highlight>
                  <a:srgbClr val="FFFFFF"/>
                </a:highlight>
                <a:latin typeface="Consolas" panose="020B0609020204030204" pitchFamily="49" charset="0"/>
              </a:rPr>
              <a:t>'Bob'</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'White'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'Anna'</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a:t>
            </a:r>
            <a:r>
              <a:rPr lang="en-US" sz="1300" dirty="0" err="1">
                <a:solidFill>
                  <a:srgbClr val="A31515"/>
                </a:solidFill>
                <a:highlight>
                  <a:srgbClr val="FFFFFF"/>
                </a:highlight>
                <a:latin typeface="Consolas" panose="020B0609020204030204" pitchFamily="49" charset="0"/>
              </a:rPr>
              <a:t>Conda</a:t>
            </a:r>
            <a:r>
              <a:rPr lang="en-US" sz="1300" dirty="0" smtClean="0">
                <a:solidFill>
                  <a:srgbClr val="A31515"/>
                </a:solidFill>
                <a:highlight>
                  <a:srgbClr val="FFFFFF"/>
                </a:highlight>
                <a:latin typeface="Consolas" panose="020B0609020204030204" pitchFamily="49" charset="0"/>
              </a:rPr>
              <a:t>'</a:t>
            </a:r>
            <a:r>
              <a:rPr lang="en-US" sz="1300" dirty="0" smtClean="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'Max'</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'Headroom</a:t>
            </a:r>
            <a:r>
              <a:rPr lang="en-US" sz="1300" dirty="0" smtClean="0">
                <a:solidFill>
                  <a:srgbClr val="A31515"/>
                </a:solidFill>
                <a:highlight>
                  <a:srgbClr val="FFFFFF"/>
                </a:highlight>
                <a:latin typeface="Consolas" panose="020B0609020204030204" pitchFamily="49" charset="0"/>
              </a:rPr>
              <a:t>'</a:t>
            </a:r>
            <a:r>
              <a:rPr lang="en-US" sz="1300" dirty="0" smtClean="0">
                <a:solidFill>
                  <a:srgbClr val="000000"/>
                </a:solidFill>
                <a:highlight>
                  <a:srgbClr val="FFFFFF"/>
                </a:highlight>
                <a:latin typeface="Consolas" panose="020B0609020204030204" pitchFamily="49" charset="0"/>
              </a:rPr>
              <a:t>]];</a:t>
            </a:r>
          </a:p>
          <a:p>
            <a:r>
              <a:rPr lang="en-US" sz="1300" dirty="0" smtClean="0">
                <a:solidFill>
                  <a:srgbClr val="000000"/>
                </a:solidFill>
                <a:highlight>
                  <a:srgbClr val="FFFFFF"/>
                </a:highlight>
                <a:latin typeface="Consolas" panose="020B0609020204030204" pitchFamily="49" charset="0"/>
              </a:rPr>
              <a:t> </a:t>
            </a:r>
          </a:p>
          <a:p>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Office.context.document.setSelectedDataAsync</a:t>
            </a:r>
            <a:r>
              <a:rPr lang="en-US" sz="1300" dirty="0" smtClean="0">
                <a:solidFill>
                  <a:srgbClr val="000000"/>
                </a:solidFill>
                <a:highlight>
                  <a:srgbClr val="FFFFFF"/>
                </a:highlight>
                <a:latin typeface="Consolas" panose="020B0609020204030204" pitchFamily="49" charset="0"/>
              </a:rPr>
              <a:t>(</a:t>
            </a:r>
            <a:r>
              <a:rPr lang="en-US" sz="1300" dirty="0" err="1" smtClean="0">
                <a:solidFill>
                  <a:srgbClr val="000000"/>
                </a:solidFill>
                <a:highlight>
                  <a:srgbClr val="FFFFFF"/>
                </a:highlight>
                <a:latin typeface="Consolas" panose="020B0609020204030204" pitchFamily="49" charset="0"/>
              </a:rPr>
              <a:t>myTable</a:t>
            </a:r>
            <a:r>
              <a:rPr lang="en-US" sz="1300" dirty="0" smtClean="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           { </a:t>
            </a:r>
            <a:r>
              <a:rPr lang="en-US" sz="1300" dirty="0" err="1">
                <a:solidFill>
                  <a:srgbClr val="000000"/>
                </a:solidFill>
                <a:highlight>
                  <a:srgbClr val="FFFFFF"/>
                </a:highlight>
                <a:latin typeface="Consolas" panose="020B0609020204030204" pitchFamily="49" charset="0"/>
              </a:rPr>
              <a:t>coercionType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"table"</a:t>
            </a:r>
            <a:r>
              <a:rPr lang="en-US" sz="1300" dirty="0">
                <a:solidFill>
                  <a:srgbClr val="000000"/>
                </a:solidFill>
                <a:highlight>
                  <a:srgbClr val="FFFFFF"/>
                </a:highlight>
                <a:latin typeface="Consolas" panose="020B0609020204030204" pitchFamily="49" charset="0"/>
              </a:rPr>
              <a:t> }, </a:t>
            </a:r>
            <a:r>
              <a:rPr lang="en-US" sz="1300" dirty="0" err="1">
                <a:solidFill>
                  <a:srgbClr val="000000"/>
                </a:solidFill>
                <a:highlight>
                  <a:srgbClr val="FFFFFF"/>
                </a:highlight>
                <a:latin typeface="Consolas" panose="020B0609020204030204" pitchFamily="49" charset="0"/>
              </a:rPr>
              <a:t>testForSuccess</a:t>
            </a:r>
            <a:r>
              <a:rPr lang="en-US" sz="1300" dirty="0">
                <a:solidFill>
                  <a:srgbClr val="000000"/>
                </a:solidFill>
                <a:highlight>
                  <a:srgbClr val="FFFFFF"/>
                </a:highlight>
                <a:latin typeface="Consolas" panose="020B0609020204030204" pitchFamily="49" charset="0"/>
              </a:rPr>
              <a:t>)</a:t>
            </a:r>
          </a:p>
          <a:p>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a:t>
            </a:r>
            <a:endParaRPr lang="en-US" sz="1300" dirty="0"/>
          </a:p>
        </p:txBody>
      </p:sp>
    </p:spTree>
    <p:extLst>
      <p:ext uri="{BB962C8B-B14F-4D97-AF65-F5344CB8AC3E}">
        <p14:creationId xmlns:p14="http://schemas.microsoft.com/office/powerpoint/2010/main" val="144455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1467488"/>
            <a:ext cx="5938838" cy="2511457"/>
          </a:xfrm>
        </p:spPr>
        <p:txBody>
          <a:bodyPr/>
          <a:lstStyle/>
          <a:p>
            <a:r>
              <a:rPr lang="en-US" sz="7200" dirty="0" smtClean="0"/>
              <a:t>Demo</a:t>
            </a:r>
            <a:br>
              <a:rPr lang="en-US" sz="7200" dirty="0" smtClean="0"/>
            </a:br>
            <a:r>
              <a:rPr lang="en-US" sz="4800" dirty="0" smtClean="0"/>
              <a:t>Reading and writing </a:t>
            </a:r>
            <a:br>
              <a:rPr lang="en-US" sz="4800" dirty="0" smtClean="0"/>
            </a:br>
            <a:r>
              <a:rPr lang="en-US" sz="4800" dirty="0" smtClean="0"/>
              <a:t>document content</a:t>
            </a:r>
            <a:endParaRPr lang="en-US" sz="4800" dirty="0"/>
          </a:p>
        </p:txBody>
      </p:sp>
      <p:sp>
        <p:nvSpPr>
          <p:cNvPr id="4" name="Text Placeholder 3"/>
          <p:cNvSpPr>
            <a:spLocks noGrp="1"/>
          </p:cNvSpPr>
          <p:nvPr>
            <p:ph type="body" sz="quarter" idx="12"/>
          </p:nvPr>
        </p:nvSpPr>
        <p:spPr/>
        <p:txBody>
          <a:bodyPr/>
          <a:lstStyle/>
          <a:p>
            <a:r>
              <a:rPr lang="en-US" dirty="0" smtClean="0"/>
              <a:t>3</a:t>
            </a:r>
            <a:endParaRPr lang="en-US" dirty="0"/>
          </a:p>
        </p:txBody>
      </p:sp>
      <p:grpSp>
        <p:nvGrpSpPr>
          <p:cNvPr id="6" name="Group 5"/>
          <p:cNvGrpSpPr/>
          <p:nvPr/>
        </p:nvGrpSpPr>
        <p:grpSpPr>
          <a:xfrm>
            <a:off x="7657993" y="3089395"/>
            <a:ext cx="4511783" cy="3608268"/>
            <a:chOff x="6527800" y="2483620"/>
            <a:chExt cx="5473700" cy="4377555"/>
          </a:xfrm>
        </p:grpSpPr>
        <p:grpSp>
          <p:nvGrpSpPr>
            <p:cNvPr id="126" name="Group 125"/>
            <p:cNvGrpSpPr/>
            <p:nvPr/>
          </p:nvGrpSpPr>
          <p:grpSpPr>
            <a:xfrm flipH="1">
              <a:off x="8613773" y="2483620"/>
              <a:ext cx="1958976" cy="4377555"/>
              <a:chOff x="8956675" y="449263"/>
              <a:chExt cx="2063751" cy="4611687"/>
            </a:xfrm>
          </p:grpSpPr>
          <p:sp>
            <p:nvSpPr>
              <p:cNvPr id="9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8" name="Group 127"/>
            <p:cNvGrpSpPr/>
            <p:nvPr/>
          </p:nvGrpSpPr>
          <p:grpSpPr>
            <a:xfrm>
              <a:off x="6527800" y="3994753"/>
              <a:ext cx="3240121" cy="2863247"/>
              <a:chOff x="7045326" y="4452083"/>
              <a:chExt cx="2722595" cy="2405917"/>
            </a:xfrm>
          </p:grpSpPr>
          <p:sp>
            <p:nvSpPr>
              <p:cNvPr id="2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7" name="Group 126"/>
            <p:cNvGrpSpPr/>
            <p:nvPr/>
          </p:nvGrpSpPr>
          <p:grpSpPr>
            <a:xfrm>
              <a:off x="10091976" y="4361890"/>
              <a:ext cx="1909524" cy="2419674"/>
              <a:chOff x="10091976" y="4967384"/>
              <a:chExt cx="1431688" cy="1814179"/>
            </a:xfrm>
          </p:grpSpPr>
          <p:sp>
            <p:nvSpPr>
              <p:cNvPr id="3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2" name="TextBox 71"/>
          <p:cNvSpPr txBox="1"/>
          <p:nvPr/>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10359">
                      <a:srgbClr val="262626"/>
                    </a:gs>
                    <a:gs pos="100000">
                      <a:srgbClr val="262626"/>
                    </a:gs>
                  </a:gsLst>
                  <a:lin ang="5400000" scaled="0"/>
                </a:gradFill>
              </a:rPr>
              <a:t>http://dev.office.com/</a:t>
            </a:r>
          </a:p>
        </p:txBody>
      </p:sp>
    </p:spTree>
    <p:extLst>
      <p:ext uri="{BB962C8B-B14F-4D97-AF65-F5344CB8AC3E}">
        <p14:creationId xmlns:p14="http://schemas.microsoft.com/office/powerpoint/2010/main" val="167546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7030" y="296562"/>
            <a:ext cx="7312257" cy="917206"/>
          </a:xfrm>
        </p:spPr>
        <p:txBody>
          <a:bodyPr/>
          <a:lstStyle/>
          <a:p>
            <a:r>
              <a:rPr lang="en-US" dirty="0" smtClean="0"/>
              <a:t>Agenda</a:t>
            </a:r>
            <a:endParaRPr lang="en-US" dirty="0"/>
          </a:p>
        </p:txBody>
      </p:sp>
      <p:sp>
        <p:nvSpPr>
          <p:cNvPr id="5" name="Text Placeholder 4"/>
          <p:cNvSpPr>
            <a:spLocks noGrp="1"/>
          </p:cNvSpPr>
          <p:nvPr>
            <p:ph type="body" sz="quarter" idx="10"/>
          </p:nvPr>
        </p:nvSpPr>
        <p:spPr>
          <a:xfrm>
            <a:off x="277028" y="1213770"/>
            <a:ext cx="7495047" cy="4354432"/>
          </a:xfrm>
        </p:spPr>
        <p:txBody>
          <a:bodyPr/>
          <a:lstStyle/>
          <a:p>
            <a:pPr marL="690290">
              <a:lnSpc>
                <a:spcPct val="150000"/>
              </a:lnSpc>
            </a:pPr>
            <a:r>
              <a:rPr lang="en-US" sz="3198" dirty="0"/>
              <a:t>Introduction to Excel </a:t>
            </a:r>
            <a:r>
              <a:rPr lang="en-US" sz="3198" dirty="0" smtClean="0"/>
              <a:t>Add-ins</a:t>
            </a:r>
            <a:endParaRPr lang="en-US" sz="3198" dirty="0"/>
          </a:p>
          <a:p>
            <a:pPr marL="690290">
              <a:lnSpc>
                <a:spcPct val="150000"/>
              </a:lnSpc>
            </a:pPr>
            <a:r>
              <a:rPr lang="en-US" sz="3198" dirty="0"/>
              <a:t>Developing Excel A</a:t>
            </a:r>
            <a:r>
              <a:rPr lang="en-US" sz="3198" dirty="0" smtClean="0"/>
              <a:t>dd-ins</a:t>
            </a:r>
            <a:endParaRPr lang="en-US" sz="3198" dirty="0"/>
          </a:p>
          <a:p>
            <a:pPr marL="690290">
              <a:lnSpc>
                <a:spcPct val="150000"/>
              </a:lnSpc>
            </a:pPr>
            <a:r>
              <a:rPr lang="en-US" sz="3198" dirty="0"/>
              <a:t>Reading and writing with </a:t>
            </a:r>
            <a:r>
              <a:rPr lang="en-US" sz="3198" dirty="0" smtClean="0"/>
              <a:t>documents</a:t>
            </a:r>
            <a:endParaRPr lang="en-US" sz="3198" dirty="0"/>
          </a:p>
          <a:p>
            <a:pPr marL="690290">
              <a:lnSpc>
                <a:spcPct val="150000"/>
              </a:lnSpc>
            </a:pPr>
            <a:r>
              <a:rPr lang="en-US" sz="3198" dirty="0"/>
              <a:t>Document Bindings</a:t>
            </a:r>
          </a:p>
          <a:p>
            <a:pPr marL="690290">
              <a:lnSpc>
                <a:spcPct val="150000"/>
              </a:lnSpc>
            </a:pPr>
            <a:r>
              <a:rPr lang="en-US" sz="3198" dirty="0"/>
              <a:t>Changes with Excel 2016</a:t>
            </a:r>
          </a:p>
        </p:txBody>
      </p:sp>
      <p:grpSp>
        <p:nvGrpSpPr>
          <p:cNvPr id="8" name="Group 7"/>
          <p:cNvGrpSpPr/>
          <p:nvPr/>
        </p:nvGrpSpPr>
        <p:grpSpPr>
          <a:xfrm>
            <a:off x="459897" y="2393761"/>
            <a:ext cx="364048" cy="364048"/>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9" name="Group 8"/>
          <p:cNvGrpSpPr/>
          <p:nvPr/>
        </p:nvGrpSpPr>
        <p:grpSpPr>
          <a:xfrm>
            <a:off x="459897" y="1568149"/>
            <a:ext cx="364048" cy="364048"/>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12" name="Group 11"/>
          <p:cNvGrpSpPr/>
          <p:nvPr/>
        </p:nvGrpSpPr>
        <p:grpSpPr>
          <a:xfrm>
            <a:off x="459897" y="3219373"/>
            <a:ext cx="364048" cy="364048"/>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15" name="Group 14"/>
          <p:cNvGrpSpPr/>
          <p:nvPr/>
        </p:nvGrpSpPr>
        <p:grpSpPr>
          <a:xfrm>
            <a:off x="459897" y="4032289"/>
            <a:ext cx="364048" cy="364048"/>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nvGrpSpPr>
          <p:cNvPr id="18" name="Group 17"/>
          <p:cNvGrpSpPr/>
          <p:nvPr/>
        </p:nvGrpSpPr>
        <p:grpSpPr>
          <a:xfrm>
            <a:off x="459897" y="4845206"/>
            <a:ext cx="364048" cy="364048"/>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9615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Document </a:t>
            </a:r>
            <a:r>
              <a:rPr lang="en-US" dirty="0" smtClean="0"/>
              <a:t>bindings</a:t>
            </a:r>
            <a:endParaRPr lang="en-US" dirty="0"/>
          </a:p>
        </p:txBody>
      </p:sp>
      <p:sp>
        <p:nvSpPr>
          <p:cNvPr id="3" name="Text Placeholder 2"/>
          <p:cNvSpPr>
            <a:spLocks noGrp="1"/>
          </p:cNvSpPr>
          <p:nvPr>
            <p:ph type="body" sz="quarter" idx="12"/>
          </p:nvPr>
        </p:nvSpPr>
        <p:spPr/>
        <p:txBody>
          <a:bodyPr/>
          <a:lstStyle/>
          <a:p>
            <a:r>
              <a:rPr lang="en-US" dirty="0" smtClean="0"/>
              <a:t>4</a:t>
            </a:r>
            <a:endParaRPr lang="en-US" dirty="0"/>
          </a:p>
        </p:txBody>
      </p:sp>
      <p:grpSp>
        <p:nvGrpSpPr>
          <p:cNvPr id="48" name="Group 47"/>
          <p:cNvGrpSpPr/>
          <p:nvPr/>
        </p:nvGrpSpPr>
        <p:grpSpPr>
          <a:xfrm>
            <a:off x="8493713" y="3962400"/>
            <a:ext cx="3485561" cy="2735264"/>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6508747" y="4894868"/>
            <a:ext cx="4332487" cy="1789505"/>
            <a:chOff x="4664075" y="4286961"/>
            <a:chExt cx="5793411" cy="2392930"/>
          </a:xfrm>
        </p:grpSpPr>
        <p:pic>
          <p:nvPicPr>
            <p:cNvPr id="39" name="Picture 38"/>
            <p:cNvPicPr>
              <a:picLocks noChangeAspect="1"/>
            </p:cNvPicPr>
            <p:nvPr/>
          </p:nvPicPr>
          <p:blipFill>
            <a:blip r:embed="rId2"/>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6930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85" spc="-85" dirty="0"/>
              <a:t>What are </a:t>
            </a:r>
            <a:r>
              <a:rPr lang="en-US" sz="4385" spc="-85" dirty="0" smtClean="0"/>
              <a:t>bindings</a:t>
            </a:r>
            <a:r>
              <a:rPr lang="en-US" sz="4385" spc="-85" dirty="0"/>
              <a:t>?</a:t>
            </a:r>
          </a:p>
        </p:txBody>
      </p:sp>
      <p:sp>
        <p:nvSpPr>
          <p:cNvPr id="3" name="Content Placeholder 2"/>
          <p:cNvSpPr>
            <a:spLocks noGrp="1"/>
          </p:cNvSpPr>
          <p:nvPr>
            <p:ph type="body" sz="quarter" idx="10"/>
          </p:nvPr>
        </p:nvSpPr>
        <p:spPr>
          <a:xfrm>
            <a:off x="274638" y="1212850"/>
            <a:ext cx="11887200" cy="4407360"/>
          </a:xfrm>
        </p:spPr>
        <p:txBody>
          <a:bodyPr/>
          <a:lstStyle/>
          <a:p>
            <a:r>
              <a:rPr lang="en-US" sz="3600" dirty="0">
                <a:gradFill>
                  <a:gsLst>
                    <a:gs pos="1250">
                      <a:schemeClr val="accent4"/>
                    </a:gs>
                    <a:gs pos="99000">
                      <a:schemeClr val="accent4"/>
                    </a:gs>
                  </a:gsLst>
                  <a:lin ang="5400000" scaled="0"/>
                </a:gradFill>
              </a:rPr>
              <a:t>Bindings link an </a:t>
            </a:r>
            <a:r>
              <a:rPr lang="en-US" sz="3600" dirty="0" smtClean="0">
                <a:gradFill>
                  <a:gsLst>
                    <a:gs pos="1250">
                      <a:schemeClr val="accent4"/>
                    </a:gs>
                    <a:gs pos="99000">
                      <a:schemeClr val="accent4"/>
                    </a:gs>
                  </a:gsLst>
                  <a:lin ang="5400000" scaled="0"/>
                </a:gradFill>
              </a:rPr>
              <a:t>Office Add-in to a </a:t>
            </a:r>
            <a:r>
              <a:rPr lang="en-US" sz="3600" dirty="0">
                <a:gradFill>
                  <a:gsLst>
                    <a:gs pos="1250">
                      <a:schemeClr val="accent4"/>
                    </a:gs>
                    <a:gs pos="99000">
                      <a:schemeClr val="accent4"/>
                    </a:gs>
                  </a:gsLst>
                  <a:lin ang="5400000" scaled="0"/>
                </a:gradFill>
              </a:rPr>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a:t>
            </a:r>
            <a:r>
              <a:rPr lang="en-US" dirty="0" smtClean="0"/>
              <a:t>selection</a:t>
            </a:r>
            <a:endParaRPr lang="en-US" dirty="0"/>
          </a:p>
          <a:p>
            <a:pPr lvl="1"/>
            <a:r>
              <a:rPr lang="en-US" dirty="0"/>
              <a:t>Enable Event </a:t>
            </a:r>
            <a:r>
              <a:rPr lang="en-US" dirty="0" smtClean="0"/>
              <a:t>handling</a:t>
            </a:r>
          </a:p>
          <a:p>
            <a:r>
              <a:rPr lang="en-US" sz="3600" dirty="0">
                <a:gradFill>
                  <a:gsLst>
                    <a:gs pos="1250">
                      <a:schemeClr val="accent4"/>
                    </a:gs>
                    <a:gs pos="99000">
                      <a:schemeClr val="accent4"/>
                    </a:gs>
                  </a:gsLst>
                  <a:lin ang="5400000" scaled="0"/>
                </a:gradFill>
              </a:rPr>
              <a:t>Bindings support three different data shapes</a:t>
            </a:r>
          </a:p>
          <a:p>
            <a:pPr lvl="1"/>
            <a:r>
              <a:rPr lang="en-US" b="1" dirty="0">
                <a:solidFill>
                  <a:schemeClr val="bg2">
                    <a:lumMod val="75000"/>
                  </a:schemeClr>
                </a:solidFill>
              </a:rPr>
              <a:t>Text binding</a:t>
            </a:r>
            <a:r>
              <a:rPr lang="en-US" dirty="0"/>
              <a:t> for binding to an individual cell in Excel or text in </a:t>
            </a:r>
            <a:r>
              <a:rPr lang="en-US" dirty="0" smtClean="0"/>
              <a:t>Word</a:t>
            </a:r>
            <a:endParaRPr lang="en-US" dirty="0"/>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grpSp>
        <p:nvGrpSpPr>
          <p:cNvPr id="5" name="Group 4"/>
          <p:cNvGrpSpPr/>
          <p:nvPr/>
        </p:nvGrpSpPr>
        <p:grpSpPr>
          <a:xfrm>
            <a:off x="10221868" y="167118"/>
            <a:ext cx="1889170" cy="287338"/>
            <a:chOff x="8956630" y="167118"/>
            <a:chExt cx="1889170" cy="287338"/>
          </a:xfrm>
        </p:grpSpPr>
        <p:sp>
          <p:nvSpPr>
            <p:cNvPr id="6" name="TextBox 5"/>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bindings</a:t>
              </a:r>
            </a:p>
          </p:txBody>
        </p:sp>
        <p:sp>
          <p:nvSpPr>
            <p:cNvPr id="7"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98029132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Office Add-in with Excel</a:t>
            </a:r>
            <a:endParaRPr lang="en-US" dirty="0"/>
          </a:p>
        </p:txBody>
      </p:sp>
      <p:sp>
        <p:nvSpPr>
          <p:cNvPr id="3" name="Text Placeholder 2"/>
          <p:cNvSpPr>
            <a:spLocks noGrp="1"/>
          </p:cNvSpPr>
          <p:nvPr>
            <p:ph type="body" sz="quarter" idx="10"/>
          </p:nvPr>
        </p:nvSpPr>
        <p:spPr>
          <a:xfrm>
            <a:off x="274638" y="1212850"/>
            <a:ext cx="11887200" cy="2774221"/>
          </a:xfrm>
        </p:spPr>
        <p:txBody>
          <a:bodyPr/>
          <a:lstStyle/>
          <a:p>
            <a:r>
              <a:rPr lang="en-US" dirty="0" smtClean="0">
                <a:gradFill>
                  <a:gsLst>
                    <a:gs pos="1250">
                      <a:schemeClr val="accent4"/>
                    </a:gs>
                    <a:gs pos="99000">
                      <a:schemeClr val="accent4"/>
                    </a:gs>
                  </a:gsLst>
                  <a:lin ang="5400000" scaled="0"/>
                </a:gradFill>
              </a:rPr>
              <a:t>Excel supports data binding to content in document</a:t>
            </a:r>
          </a:p>
          <a:p>
            <a:pPr lvl="1">
              <a:lnSpc>
                <a:spcPct val="150000"/>
              </a:lnSpc>
            </a:pPr>
            <a:r>
              <a:rPr lang="en-US" dirty="0" smtClean="0"/>
              <a:t>Excel supports binding to named ranges inside Workbook</a:t>
            </a:r>
          </a:p>
          <a:p>
            <a:pPr lvl="1">
              <a:lnSpc>
                <a:spcPct val="150000"/>
              </a:lnSpc>
            </a:pPr>
            <a:r>
              <a:rPr lang="en-US" dirty="0" smtClean="0"/>
              <a:t>Bindings created using name of named range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p:txBody>
      </p:sp>
      <p:grpSp>
        <p:nvGrpSpPr>
          <p:cNvPr id="4" name="Group 3"/>
          <p:cNvGrpSpPr/>
          <p:nvPr/>
        </p:nvGrpSpPr>
        <p:grpSpPr>
          <a:xfrm>
            <a:off x="10221868" y="167118"/>
            <a:ext cx="1889170" cy="287338"/>
            <a:chOff x="8956630" y="167118"/>
            <a:chExt cx="1889170" cy="287338"/>
          </a:xfrm>
        </p:grpSpPr>
        <p:sp>
          <p:nvSpPr>
            <p:cNvPr id="5" name="TextBox 4"/>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bindings</a:t>
              </a:r>
            </a:p>
          </p:txBody>
        </p:sp>
        <p:sp>
          <p:nvSpPr>
            <p:cNvPr id="6"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331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dirty="0" smtClean="0"/>
              <a:t>Uses of Office Add-in bindings</a:t>
            </a:r>
            <a:endParaRPr lang="da-DK" dirty="0"/>
          </a:p>
        </p:txBody>
      </p:sp>
      <p:sp>
        <p:nvSpPr>
          <p:cNvPr id="18435" name="TextBox 4"/>
          <p:cNvSpPr txBox="1">
            <a:spLocks noChangeArrowheads="1"/>
          </p:cNvSpPr>
          <p:nvPr/>
        </p:nvSpPr>
        <p:spPr bwMode="auto">
          <a:xfrm>
            <a:off x="311410" y="2584990"/>
            <a:ext cx="1464047" cy="750305"/>
          </a:xfrm>
          <a:prstGeom prst="rect">
            <a:avLst/>
          </a:prstGeom>
          <a:solidFill>
            <a:schemeClr val="bg1">
              <a:lumMod val="85000"/>
            </a:schemeClr>
          </a:solidFill>
          <a:ln w="9525">
            <a:noFill/>
            <a:miter lim="800000"/>
            <a:headEnd/>
            <a:tailEnd/>
          </a:ln>
        </p:spPr>
        <p:txBody>
          <a:bodyPr wrap="square" lIns="100912" tIns="50456" rIns="100912" bIns="50456">
            <a:spAutoFit/>
          </a:bodyPr>
          <a:lstStyle>
            <a:defPPr>
              <a:defRPr lang="en-US"/>
            </a:defPPr>
            <a:lvl1pPr defTabSz="932559">
              <a:lnSpc>
                <a:spcPct val="90000"/>
              </a:lnSpc>
              <a:spcBef>
                <a:spcPct val="20000"/>
              </a:spcBef>
              <a:buClr>
                <a:srgbClr val="F69F1E"/>
              </a:buClr>
              <a:buSzPct val="90000"/>
              <a:defRPr sz="1530">
                <a:gradFill>
                  <a:gsLst>
                    <a:gs pos="1250">
                      <a:schemeClr val="tx1"/>
                    </a:gs>
                    <a:gs pos="99000">
                      <a:schemeClr val="tx1"/>
                    </a:gs>
                  </a:gsLst>
                  <a:lin ang="5400000" scaled="0"/>
                </a:gradFill>
              </a:defRPr>
            </a:lvl1pPr>
          </a:lstStyle>
          <a:p>
            <a:r>
              <a:rPr lang="da-DK" dirty="0"/>
              <a:t>Bound range of stock symbols</a:t>
            </a:r>
            <a:endParaRPr lang="en-US" dirty="0"/>
          </a:p>
        </p:txBody>
      </p:sp>
      <p:sp>
        <p:nvSpPr>
          <p:cNvPr id="18436" name="TextBox 4"/>
          <p:cNvSpPr txBox="1">
            <a:spLocks noChangeArrowheads="1"/>
          </p:cNvSpPr>
          <p:nvPr/>
        </p:nvSpPr>
        <p:spPr bwMode="auto">
          <a:xfrm>
            <a:off x="9657391" y="2129114"/>
            <a:ext cx="2263742" cy="1398711"/>
          </a:xfrm>
          <a:prstGeom prst="rect">
            <a:avLst/>
          </a:prstGeom>
          <a:solidFill>
            <a:schemeClr val="bg1">
              <a:lumMod val="85000"/>
            </a:schemeClr>
          </a:solidFill>
          <a:ln w="9525">
            <a:noFill/>
            <a:miter lim="800000"/>
            <a:headEnd/>
            <a:tailEnd/>
          </a:ln>
        </p:spPr>
        <p:txBody>
          <a:bodyPr wrap="square" lIns="100912" tIns="50456" rIns="100912" bIns="50456">
            <a:spAutoFit/>
          </a:bodyPr>
          <a:lstStyle/>
          <a:p>
            <a:pPr defTabSz="932559">
              <a:lnSpc>
                <a:spcPct val="90000"/>
              </a:lnSpc>
              <a:spcBef>
                <a:spcPct val="20000"/>
              </a:spcBef>
              <a:buClr>
                <a:srgbClr val="F69F1E"/>
              </a:buClr>
              <a:buSzPct val="90000"/>
            </a:pPr>
            <a:r>
              <a:rPr lang="da-DK" sz="1530" dirty="0" err="1">
                <a:gradFill>
                  <a:gsLst>
                    <a:gs pos="1250">
                      <a:schemeClr val="tx1"/>
                    </a:gs>
                    <a:gs pos="99000">
                      <a:schemeClr val="tx1"/>
                    </a:gs>
                  </a:gsLst>
                  <a:lin ang="5400000" scaled="0"/>
                </a:gradFill>
              </a:rPr>
              <a:t>Add</a:t>
            </a:r>
            <a:r>
              <a:rPr lang="da-DK" sz="1530" dirty="0">
                <a:gradFill>
                  <a:gsLst>
                    <a:gs pos="1250">
                      <a:schemeClr val="tx1"/>
                    </a:gs>
                    <a:gs pos="99000">
                      <a:schemeClr val="tx1"/>
                    </a:gs>
                  </a:gsLst>
                  <a:lin ang="5400000" scaled="0"/>
                </a:gradFill>
              </a:rPr>
              <a:t>-in handles </a:t>
            </a:r>
            <a:r>
              <a:rPr lang="da-DK" sz="1530" i="1" dirty="0">
                <a:gradFill>
                  <a:gsLst>
                    <a:gs pos="1250">
                      <a:schemeClr val="tx1"/>
                    </a:gs>
                    <a:gs pos="99000">
                      <a:schemeClr val="tx1"/>
                    </a:gs>
                  </a:gsLst>
                  <a:lin ang="5400000" scaled="0"/>
                </a:gradFill>
              </a:rPr>
              <a:t>SelectionChanged </a:t>
            </a:r>
            <a:r>
              <a:rPr lang="da-DK" sz="1530" dirty="0">
                <a:gradFill>
                  <a:gsLst>
                    <a:gs pos="1250">
                      <a:schemeClr val="tx1"/>
                    </a:gs>
                    <a:gs pos="99000">
                      <a:schemeClr val="tx1"/>
                    </a:gs>
                  </a:gsLst>
                  <a:lin ang="5400000" scaled="0"/>
                </a:gradFill>
              </a:rPr>
              <a:t>event </a:t>
            </a:r>
            <a:r>
              <a:rPr lang="da-DK" sz="1530" dirty="0" err="1">
                <a:gradFill>
                  <a:gsLst>
                    <a:gs pos="1250">
                      <a:schemeClr val="tx1"/>
                    </a:gs>
                    <a:gs pos="99000">
                      <a:schemeClr val="tx1"/>
                    </a:gs>
                  </a:gsLst>
                  <a:lin ang="5400000" scaled="0"/>
                </a:gradFill>
              </a:rPr>
              <a:t>associated</a:t>
            </a:r>
            <a:r>
              <a:rPr lang="da-DK" sz="1530" dirty="0">
                <a:gradFill>
                  <a:gsLst>
                    <a:gs pos="1250">
                      <a:schemeClr val="tx1"/>
                    </a:gs>
                    <a:gs pos="99000">
                      <a:schemeClr val="tx1"/>
                    </a:gs>
                  </a:gsLst>
                  <a:lin ang="5400000" scaled="0"/>
                </a:gradFill>
              </a:rPr>
              <a:t> with the binding to retrieve news associated with stock symbol</a:t>
            </a:r>
            <a:endParaRPr lang="en-US" sz="1530" i="1" dirty="0">
              <a:gradFill>
                <a:gsLst>
                  <a:gs pos="1250">
                    <a:schemeClr val="tx1"/>
                  </a:gs>
                  <a:gs pos="99000">
                    <a:schemeClr val="tx1"/>
                  </a:gs>
                </a:gsLst>
                <a:lin ang="5400000" scaled="0"/>
              </a:gra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145" y="1611529"/>
            <a:ext cx="6152071" cy="4399845"/>
          </a:xfrm>
          <a:prstGeom prst="rect">
            <a:avLst/>
          </a:prstGeom>
        </p:spPr>
      </p:pic>
      <p:sp>
        <p:nvSpPr>
          <p:cNvPr id="3" name="Rectangle 2"/>
          <p:cNvSpPr/>
          <p:nvPr/>
        </p:nvSpPr>
        <p:spPr bwMode="auto">
          <a:xfrm>
            <a:off x="2940603" y="2217983"/>
            <a:ext cx="517844" cy="1165450"/>
          </a:xfrm>
          <a:prstGeom prst="rect">
            <a:avLst/>
          </a:prstGeom>
          <a:noFill/>
          <a:ln w="28575">
            <a:solidFill>
              <a:schemeClr val="accent4"/>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7671" tIns="38836" rIns="77671" bIns="38836" numCol="1" rtlCol="0" anchor="ctr" anchorCtr="0" compatLnSpc="1">
            <a:prstTxWarp prst="textNoShape">
              <a:avLst/>
            </a:prstTxWarp>
          </a:bodyPr>
          <a:lstStyle/>
          <a:p>
            <a:pPr algn="ctr" defTabSz="776458"/>
            <a:endParaRPr lang="en-US" sz="1530" dirty="0">
              <a:solidFill>
                <a:srgbClr val="C00000"/>
              </a:solidFill>
            </a:endParaRPr>
          </a:p>
        </p:txBody>
      </p:sp>
      <p:cxnSp>
        <p:nvCxnSpPr>
          <p:cNvPr id="10" name="Straight Arrow Connector 9"/>
          <p:cNvCxnSpPr/>
          <p:nvPr/>
        </p:nvCxnSpPr>
        <p:spPr>
          <a:xfrm>
            <a:off x="1775457" y="2800710"/>
            <a:ext cx="1165146"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371315" y="2023741"/>
            <a:ext cx="2423506" cy="2175507"/>
          </a:xfrm>
          <a:prstGeom prst="rect">
            <a:avLst/>
          </a:prstGeom>
          <a:noFill/>
          <a:ln w="28575">
            <a:solidFill>
              <a:schemeClr val="accent4"/>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7671" tIns="38836" rIns="77671" bIns="38836" numCol="1" rtlCol="0" anchor="ctr" anchorCtr="0" compatLnSpc="1">
            <a:prstTxWarp prst="textNoShape">
              <a:avLst/>
            </a:prstTxWarp>
          </a:bodyPr>
          <a:lstStyle/>
          <a:p>
            <a:pPr algn="ctr" defTabSz="776458"/>
            <a:endParaRPr lang="en-US" sz="1530"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8815896" y="2800710"/>
            <a:ext cx="841495" cy="1"/>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221868" y="167118"/>
            <a:ext cx="1889170" cy="287338"/>
            <a:chOff x="8956630" y="167118"/>
            <a:chExt cx="1889170" cy="287338"/>
          </a:xfrm>
        </p:grpSpPr>
        <p:sp>
          <p:nvSpPr>
            <p:cNvPr id="13" name="TextBox 12"/>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bindings</a:t>
              </a:r>
            </a:p>
          </p:txBody>
        </p:sp>
        <p:sp>
          <p:nvSpPr>
            <p:cNvPr id="14"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42101924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973" y="4020025"/>
            <a:ext cx="2882548" cy="2556490"/>
          </a:xfrm>
          <a:prstGeom prst="rect">
            <a:avLst/>
          </a:prstGeom>
          <a:ln>
            <a:solidFill>
              <a:schemeClr val="accent6"/>
            </a:solidFill>
          </a:ln>
        </p:spPr>
      </p:pic>
      <p:sp>
        <p:nvSpPr>
          <p:cNvPr id="4" name="Title 3"/>
          <p:cNvSpPr>
            <a:spLocks noGrp="1"/>
          </p:cNvSpPr>
          <p:nvPr>
            <p:ph type="title"/>
          </p:nvPr>
        </p:nvSpPr>
        <p:spPr/>
        <p:txBody>
          <a:bodyPr/>
          <a:lstStyle/>
          <a:p>
            <a:r>
              <a:rPr lang="en-US" sz="4385" spc="-85" dirty="0"/>
              <a:t>Using </a:t>
            </a:r>
            <a:r>
              <a:rPr lang="en-US" sz="4385" spc="-85" dirty="0" smtClean="0"/>
              <a:t>bindings</a:t>
            </a:r>
            <a:endParaRPr lang="en-US" sz="4385" spc="-85" dirty="0"/>
          </a:p>
        </p:txBody>
      </p:sp>
      <p:sp>
        <p:nvSpPr>
          <p:cNvPr id="2" name="Content Placeholder 1"/>
          <p:cNvSpPr>
            <a:spLocks noGrp="1"/>
          </p:cNvSpPr>
          <p:nvPr>
            <p:ph type="body" sz="quarter" idx="10"/>
          </p:nvPr>
        </p:nvSpPr>
        <p:spPr>
          <a:xfrm>
            <a:off x="274638" y="1212850"/>
            <a:ext cx="11887200" cy="4666021"/>
          </a:xfrm>
        </p:spPr>
        <p:txBody>
          <a:bodyPr/>
          <a:lstStyle/>
          <a:p>
            <a:r>
              <a:rPr lang="en-US" sz="2447" dirty="0">
                <a:gradFill>
                  <a:gsLst>
                    <a:gs pos="1250">
                      <a:schemeClr val="accent4"/>
                    </a:gs>
                    <a:gs pos="99000">
                      <a:schemeClr val="accent4"/>
                    </a:gs>
                  </a:gsLst>
                  <a:lin ang="5400000" scaled="0"/>
                </a:gradFill>
              </a:rPr>
              <a:t>Adding a binding</a:t>
            </a:r>
          </a:p>
          <a:p>
            <a:pPr lvl="1"/>
            <a:r>
              <a:rPr lang="en-US" sz="1835" dirty="0" err="1"/>
              <a:t>Bindings.addFromPromptAsync</a:t>
            </a:r>
            <a:endParaRPr lang="en-US" sz="1835" dirty="0"/>
          </a:p>
          <a:p>
            <a:pPr lvl="1"/>
            <a:r>
              <a:rPr lang="en-US" sz="1835" dirty="0" err="1"/>
              <a:t>Bindings.addFromSelectionAsync</a:t>
            </a:r>
            <a:endParaRPr lang="en-US" sz="1835" dirty="0"/>
          </a:p>
          <a:p>
            <a:pPr lvl="1"/>
            <a:r>
              <a:rPr lang="en-US" sz="1835" dirty="0" err="1"/>
              <a:t>Bindings.addFromNamedItem</a:t>
            </a:r>
            <a:r>
              <a:rPr lang="en-US" sz="1835" dirty="0"/>
              <a:t> </a:t>
            </a:r>
          </a:p>
          <a:p>
            <a:r>
              <a:rPr lang="en-US" sz="2447" dirty="0">
                <a:gradFill>
                  <a:gsLst>
                    <a:gs pos="1250">
                      <a:schemeClr val="accent4"/>
                    </a:gs>
                    <a:gs pos="99000">
                      <a:schemeClr val="accent4"/>
                    </a:gs>
                  </a:gsLst>
                  <a:lin ang="5400000" scaled="0"/>
                </a:gradFill>
              </a:rPr>
              <a:t>Referencing a binding</a:t>
            </a:r>
          </a:p>
          <a:p>
            <a:pPr lvl="1"/>
            <a:r>
              <a:rPr lang="en-US" sz="1835" dirty="0" err="1"/>
              <a:t>Bindings.getAllAsync</a:t>
            </a:r>
            <a:endParaRPr lang="en-US" sz="1835" dirty="0"/>
          </a:p>
          <a:p>
            <a:pPr lvl="1"/>
            <a:r>
              <a:rPr lang="en-US" sz="1835" dirty="0" err="1"/>
              <a:t>Bindings.getByIdAsync</a:t>
            </a:r>
            <a:endParaRPr lang="en-US" sz="1835" dirty="0"/>
          </a:p>
          <a:p>
            <a:pPr lvl="1"/>
            <a:r>
              <a:rPr lang="en-US" sz="1835" dirty="0" err="1"/>
              <a:t>Office.Select</a:t>
            </a:r>
            <a:endParaRPr lang="en-US" sz="1835" dirty="0"/>
          </a:p>
          <a:p>
            <a:r>
              <a:rPr lang="en-US" sz="2447" dirty="0">
                <a:gradFill>
                  <a:gsLst>
                    <a:gs pos="1250">
                      <a:schemeClr val="accent4"/>
                    </a:gs>
                    <a:gs pos="99000">
                      <a:schemeClr val="accent4"/>
                    </a:gs>
                  </a:gsLst>
                  <a:lin ang="5400000" scaled="0"/>
                </a:gradFill>
              </a:rPr>
              <a:t>Removing a binding</a:t>
            </a:r>
          </a:p>
          <a:p>
            <a:pPr lvl="1"/>
            <a:r>
              <a:rPr lang="en-US" sz="1835" dirty="0" err="1"/>
              <a:t>Bindings.releaseByIdAsync</a:t>
            </a:r>
            <a:endParaRPr lang="en-US" sz="1835" dirty="0"/>
          </a:p>
          <a:p>
            <a:r>
              <a:rPr lang="en-US" sz="2447" dirty="0">
                <a:gradFill>
                  <a:gsLst>
                    <a:gs pos="1250">
                      <a:schemeClr val="accent4"/>
                    </a:gs>
                    <a:gs pos="99000">
                      <a:schemeClr val="accent4"/>
                    </a:gs>
                  </a:gsLst>
                  <a:lin ang="5400000" scaled="0"/>
                </a:gradFill>
              </a:rPr>
              <a:t>Binding event handler to a binding</a:t>
            </a:r>
          </a:p>
          <a:p>
            <a:pPr lvl="1"/>
            <a:r>
              <a:rPr lang="en-US" sz="1835" dirty="0" err="1"/>
              <a:t>Binding.addHandlerAsync</a:t>
            </a:r>
            <a:r>
              <a:rPr lang="en-US" sz="1835" dirty="0"/>
              <a:t>(“type”, handler);</a:t>
            </a:r>
            <a:endParaRPr lang="en-US" sz="2039" dirty="0"/>
          </a:p>
          <a:p>
            <a:endParaRPr lang="en-US" sz="2447" dirty="0"/>
          </a:p>
        </p:txBody>
      </p:sp>
      <p:sp>
        <p:nvSpPr>
          <p:cNvPr id="28" name="TextBox 27"/>
          <p:cNvSpPr txBox="1"/>
          <p:nvPr/>
        </p:nvSpPr>
        <p:spPr>
          <a:xfrm>
            <a:off x="5449156" y="3352668"/>
            <a:ext cx="6108284" cy="525731"/>
          </a:xfrm>
          <a:prstGeom prst="rect">
            <a:avLst/>
          </a:prstGeom>
          <a:solidFill>
            <a:schemeClr val="bg1">
              <a:lumMod val="85000"/>
            </a:schemeClr>
          </a:solidFill>
          <a:ln w="9525">
            <a:noFill/>
            <a:miter lim="800000"/>
            <a:headEnd/>
            <a:tailEnd/>
          </a:ln>
        </p:spPr>
        <p:txBody>
          <a:bodyPr wrap="square" lIns="100912" tIns="50456" rIns="100912" bIns="50456">
            <a:spAutoFit/>
          </a:bodyPr>
          <a:lstStyle>
            <a:defPPr>
              <a:defRPr lang="en-US"/>
            </a:defPPr>
            <a:lvl1pPr defTabSz="932559">
              <a:lnSpc>
                <a:spcPct val="90000"/>
              </a:lnSpc>
              <a:spcBef>
                <a:spcPct val="20000"/>
              </a:spcBef>
              <a:buClr>
                <a:srgbClr val="F69F1E"/>
              </a:buClr>
              <a:buSzPct val="90000"/>
              <a:defRPr sz="1530">
                <a:gradFill>
                  <a:gsLst>
                    <a:gs pos="1250">
                      <a:schemeClr val="tx1"/>
                    </a:gs>
                    <a:gs pos="99000">
                      <a:schemeClr val="tx1"/>
                    </a:gs>
                  </a:gsLst>
                  <a:lin ang="5400000" scaled="0"/>
                </a:gradFill>
              </a:defRPr>
            </a:lvl1pPr>
          </a:lstStyle>
          <a:p>
            <a:r>
              <a:rPr lang="en-US" dirty="0"/>
              <a:t>A dialog is presented to the user experience when you call </a:t>
            </a:r>
            <a:r>
              <a:rPr lang="en-US" dirty="0" err="1"/>
              <a:t>addFromPromptAsync</a:t>
            </a:r>
            <a:r>
              <a:rPr lang="en-US" dirty="0"/>
              <a:t>.</a:t>
            </a:r>
          </a:p>
        </p:txBody>
      </p:sp>
      <p:cxnSp>
        <p:nvCxnSpPr>
          <p:cNvPr id="9" name="Straight Arrow Connector 8"/>
          <p:cNvCxnSpPr>
            <a:stCxn id="28" idx="2"/>
          </p:cNvCxnSpPr>
          <p:nvPr/>
        </p:nvCxnSpPr>
        <p:spPr>
          <a:xfrm>
            <a:off x="8503298" y="3878399"/>
            <a:ext cx="6949" cy="255978"/>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0221868" y="167118"/>
            <a:ext cx="1889170" cy="287338"/>
            <a:chOff x="8956630" y="167118"/>
            <a:chExt cx="1889170" cy="287338"/>
          </a:xfrm>
        </p:grpSpPr>
        <p:sp>
          <p:nvSpPr>
            <p:cNvPr id="11" name="TextBox 10"/>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bindings</a:t>
              </a:r>
            </a:p>
          </p:txBody>
        </p:sp>
        <p:sp>
          <p:nvSpPr>
            <p:cNvPr id="12"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 name="TextBox 4"/>
          <p:cNvSpPr txBox="1"/>
          <p:nvPr/>
        </p:nvSpPr>
        <p:spPr>
          <a:xfrm>
            <a:off x="5328932" y="970544"/>
            <a:ext cx="6362629" cy="2326791"/>
          </a:xfrm>
          <a:prstGeom prst="rect">
            <a:avLst/>
          </a:prstGeom>
          <a:noFill/>
        </p:spPr>
        <p:txBody>
          <a:bodyPr wrap="square" lIns="182880" tIns="146304" rIns="182880" bIns="146304" rtlCol="0">
            <a:spAutoFit/>
          </a:bodyPr>
          <a:lstStyle/>
          <a:p>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cmdBindDataClick</a:t>
            </a:r>
            <a:r>
              <a:rPr lang="en-US" sz="1100" dirty="0" smtClean="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doc </a:t>
            </a:r>
            <a:r>
              <a:rPr lang="en-US" sz="1100" dirty="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Office.context.document</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FF"/>
                </a:solidFill>
                <a:highlight>
                  <a:srgbClr val="FFFFFF"/>
                </a:highlight>
                <a:latin typeface="Consolas" panose="020B0609020204030204" pitchFamily="49" charset="0"/>
              </a:rPr>
              <a:t>     </a:t>
            </a:r>
            <a:r>
              <a:rPr lang="en-US" sz="1100" dirty="0" err="1" smtClean="0">
                <a:solidFill>
                  <a:srgbClr val="0000FF"/>
                </a:solidFill>
                <a:highlight>
                  <a:srgbClr val="FFFFFF"/>
                </a:highlight>
                <a:latin typeface="Consolas" panose="020B0609020204030204" pitchFamily="49" charset="0"/>
              </a:rPr>
              <a:t>var</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bindingCreateOptions</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id: “</a:t>
            </a:r>
            <a:r>
              <a:rPr lang="en-US" sz="1100" dirty="0" err="1" smtClean="0">
                <a:solidFill>
                  <a:srgbClr val="A31515"/>
                </a:solidFill>
                <a:highlight>
                  <a:srgbClr val="FFFFFF"/>
                </a:highlight>
                <a:latin typeface="Consolas" panose="020B0609020204030204" pitchFamily="49" charset="0"/>
              </a:rPr>
              <a:t>stockSymbols</a:t>
            </a:r>
            <a:r>
              <a:rPr lang="en-US" sz="1100" dirty="0" smtClean="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promptText</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A31515"/>
                </a:solidFill>
                <a:highlight>
                  <a:srgbClr val="FFFFFF"/>
                </a:highlight>
                <a:latin typeface="Consolas" panose="020B0609020204030204" pitchFamily="49" charset="0"/>
              </a:rPr>
              <a:t>Please select a list of stock symbols</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callback: </a:t>
            </a:r>
            <a:r>
              <a:rPr lang="en-US" sz="1100" dirty="0" err="1" smtClean="0">
                <a:solidFill>
                  <a:srgbClr val="000000"/>
                </a:solidFill>
                <a:highlight>
                  <a:srgbClr val="FFFFFF"/>
                </a:highlight>
                <a:latin typeface="Consolas" panose="020B0609020204030204" pitchFamily="49" charset="0"/>
              </a:rPr>
              <a:t>onDataBound</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a:t>
            </a:r>
          </a:p>
          <a:p>
            <a:r>
              <a:rPr lang="en-US" sz="1100" dirty="0" err="1" smtClean="0">
                <a:solidFill>
                  <a:srgbClr val="000000"/>
                </a:solidFill>
                <a:highlight>
                  <a:srgbClr val="FFFFFF"/>
                </a:highlight>
                <a:latin typeface="Consolas" panose="020B0609020204030204" pitchFamily="49" charset="0"/>
              </a:rPr>
              <a:t>doc.bindings.addFromPromptAsync</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A31515"/>
                </a:solidFill>
                <a:highlight>
                  <a:srgbClr val="FFFFFF"/>
                </a:highlight>
                <a:latin typeface="Consolas" panose="020B0609020204030204" pitchFamily="49" charset="0"/>
              </a:rPr>
              <a:t>matrix</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bindingCreateOptions</a:t>
            </a:r>
            <a:r>
              <a:rPr lang="en-US" sz="1100" dirty="0" smtClean="0">
                <a:solidFill>
                  <a:srgbClr val="000000"/>
                </a:solidFill>
                <a:highlight>
                  <a:srgbClr val="FFFFFF"/>
                </a:highlight>
                <a:latin typeface="Consolas" panose="020B0609020204030204" pitchFamily="49" charset="0"/>
              </a:rPr>
              <a:t>);</a:t>
            </a:r>
          </a:p>
          <a:p>
            <a:endParaRPr lang="en-US" sz="1100" dirty="0" smtClean="0">
              <a:solidFill>
                <a:srgbClr val="000000"/>
              </a:solidFill>
              <a:highlight>
                <a:srgbClr val="FFFFFF"/>
              </a:highlight>
              <a:latin typeface="Consolas" panose="020B0609020204030204" pitchFamily="49" charset="0"/>
            </a:endParaRPr>
          </a:p>
          <a:p>
            <a:r>
              <a:rPr lang="en-US" sz="1100" dirty="0" smtClean="0">
                <a:solidFill>
                  <a:schemeClr val="accent4"/>
                </a:solidFill>
                <a:highlight>
                  <a:srgbClr val="FFFFFF"/>
                </a:highlight>
                <a:latin typeface="Consolas" panose="020B0609020204030204" pitchFamily="49" charset="0"/>
              </a:rPr>
              <a:t>//  add event handler to execute when bound content changes</a:t>
            </a:r>
          </a:p>
          <a:p>
            <a:r>
              <a:rPr lang="en-US" sz="1100" dirty="0" err="1" smtClean="0">
                <a:solidFill>
                  <a:srgbClr val="000000"/>
                </a:solidFill>
                <a:highlight>
                  <a:srgbClr val="FFFFFF"/>
                </a:highlight>
                <a:latin typeface="Consolas" panose="020B0609020204030204" pitchFamily="49" charset="0"/>
              </a:rPr>
              <a:t>Office.select</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A31515"/>
                </a:solidFill>
                <a:highlight>
                  <a:srgbClr val="FFFFFF"/>
                </a:highlight>
                <a:latin typeface="Consolas" panose="020B0609020204030204" pitchFamily="49" charset="0"/>
              </a:rPr>
              <a:t>bindings#stockSymbols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addHandlerAsync</a:t>
            </a:r>
            <a:r>
              <a:rPr lang="en-US" sz="1100" dirty="0" smtClean="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A31515"/>
                </a:solidFill>
                <a:highlight>
                  <a:srgbClr val="FFFFFF"/>
                </a:highlight>
                <a:latin typeface="Consolas" panose="020B0609020204030204" pitchFamily="49" charset="0"/>
              </a:rPr>
              <a:t>bindingSelectionChanged</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onselectionChanged</a:t>
            </a:r>
            <a:r>
              <a:rPr lang="en-US" sz="1100" dirty="0" smtClean="0">
                <a:solidFill>
                  <a:srgbClr val="000000"/>
                </a:solidFill>
                <a:highlight>
                  <a:srgbClr val="FFFFFF"/>
                </a:highlight>
                <a:latin typeface="Consolas" panose="020B0609020204030204" pitchFamily="49" charset="0"/>
              </a:rPr>
              <a:t>);</a:t>
            </a:r>
            <a:endParaRPr lang="en-US" sz="1100" dirty="0" smtClean="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93508832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bindings in JavaScript</a:t>
            </a:r>
            <a:endParaRPr lang="en-US" dirty="0"/>
          </a:p>
        </p:txBody>
      </p:sp>
      <p:grpSp>
        <p:nvGrpSpPr>
          <p:cNvPr id="7" name="Group 6"/>
          <p:cNvGrpSpPr/>
          <p:nvPr/>
        </p:nvGrpSpPr>
        <p:grpSpPr>
          <a:xfrm>
            <a:off x="10221868" y="167118"/>
            <a:ext cx="1889170" cy="287338"/>
            <a:chOff x="8956630" y="167118"/>
            <a:chExt cx="1889170" cy="287338"/>
          </a:xfrm>
        </p:grpSpPr>
        <p:sp>
          <p:nvSpPr>
            <p:cNvPr id="8" name="TextBox 7"/>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bindings</a:t>
              </a:r>
            </a:p>
          </p:txBody>
        </p:sp>
        <p:sp>
          <p:nvSpPr>
            <p:cNvPr id="9"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Rectangle 1"/>
          <p:cNvSpPr/>
          <p:nvPr/>
        </p:nvSpPr>
        <p:spPr>
          <a:xfrm>
            <a:off x="290930" y="1212849"/>
            <a:ext cx="10875523" cy="5262979"/>
          </a:xfrm>
          <a:prstGeom prst="rect">
            <a:avLst/>
          </a:prstGeom>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onCreateBindings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"company"</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'company'</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asyncResult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asyncResult.status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Office.AsyncResultStatus.Succeeded</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'Added new binding with type: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asyncResult.value.type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 and id: '</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asyncResult.value.id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'Error'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asyncResult.error.message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function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onSetBindingValues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"Barker"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bindings#company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"Price is Right"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endParaRPr lang="en-US" sz="1400" dirty="0"/>
          </a:p>
        </p:txBody>
      </p:sp>
    </p:spTree>
    <p:extLst>
      <p:ext uri="{BB962C8B-B14F-4D97-AF65-F5344CB8AC3E}">
        <p14:creationId xmlns:p14="http://schemas.microsoft.com/office/powerpoint/2010/main" val="29939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3" name="Text Placeholder 3"/>
          <p:cNvSpPr txBox="1">
            <a:spLocks/>
          </p:cNvSpPr>
          <p:nvPr/>
        </p:nvSpPr>
        <p:spPr>
          <a:xfrm>
            <a:off x="274638" y="1212850"/>
            <a:ext cx="11887200" cy="16435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gradFill>
                  <a:gsLst>
                    <a:gs pos="1250">
                      <a:schemeClr val="accent4"/>
                    </a:gs>
                    <a:gs pos="99000">
                      <a:schemeClr val="accent4"/>
                    </a:gs>
                  </a:gsLst>
                  <a:lin ang="5400000" scaled="0"/>
                </a:gradFill>
              </a:rPr>
              <a:t>Event handlers added using </a:t>
            </a:r>
            <a:r>
              <a:rPr lang="en-US" sz="3200" dirty="0" err="1">
                <a:gradFill>
                  <a:gsLst>
                    <a:gs pos="1250">
                      <a:schemeClr val="accent4"/>
                    </a:gs>
                    <a:gs pos="99000">
                      <a:schemeClr val="accent4"/>
                    </a:gs>
                  </a:gsLst>
                  <a:lin ang="5400000" scaled="0"/>
                </a:gradFill>
              </a:rPr>
              <a:t>addHandlerAsync</a:t>
            </a:r>
            <a:r>
              <a:rPr lang="en-US" sz="3200" dirty="0">
                <a:gradFill>
                  <a:gsLst>
                    <a:gs pos="1250">
                      <a:schemeClr val="accent4"/>
                    </a:gs>
                    <a:gs pos="99000">
                      <a:schemeClr val="accent4"/>
                    </a:gs>
                  </a:gsLst>
                  <a:lin ang="5400000" scaled="0"/>
                </a:gradFill>
              </a:rPr>
              <a:t>()</a:t>
            </a:r>
          </a:p>
          <a:p>
            <a:pPr marL="0" indent="0">
              <a:buNone/>
            </a:pPr>
            <a:r>
              <a:rPr lang="en-US" sz="2800" dirty="0" smtClean="0"/>
              <a:t>Callback </a:t>
            </a:r>
            <a:r>
              <a:rPr lang="en-US" sz="2800" dirty="0"/>
              <a:t>function called automatically when user updates binding content</a:t>
            </a:r>
          </a:p>
          <a:p>
            <a:pPr marL="0" indent="0">
              <a:buFont typeface="Arial" pitchFamily="34" charset="0"/>
              <a:buNone/>
            </a:pPr>
            <a:endParaRPr lang="en-US" sz="3200" dirty="0"/>
          </a:p>
        </p:txBody>
      </p:sp>
      <p:grpSp>
        <p:nvGrpSpPr>
          <p:cNvPr id="6" name="Group 5"/>
          <p:cNvGrpSpPr/>
          <p:nvPr/>
        </p:nvGrpSpPr>
        <p:grpSpPr>
          <a:xfrm>
            <a:off x="10221868" y="167118"/>
            <a:ext cx="1889170" cy="287338"/>
            <a:chOff x="8956630" y="167118"/>
            <a:chExt cx="1889170" cy="287338"/>
          </a:xfrm>
        </p:grpSpPr>
        <p:sp>
          <p:nvSpPr>
            <p:cNvPr id="7" name="TextBox 6"/>
            <p:cNvSpPr txBox="1"/>
            <p:nvPr/>
          </p:nvSpPr>
          <p:spPr>
            <a:xfrm>
              <a:off x="8956630" y="167118"/>
              <a:ext cx="188917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Document bindings</a:t>
              </a:r>
            </a:p>
          </p:txBody>
        </p:sp>
        <p:sp>
          <p:nvSpPr>
            <p:cNvPr id="8" name="Text To Outline"/>
            <p:cNvSpPr/>
            <p:nvPr/>
          </p:nvSpPr>
          <p:spPr bwMode="auto">
            <a:xfrm>
              <a:off x="8974246" y="277140"/>
              <a:ext cx="103197" cy="136391"/>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 name="Rectangle 4"/>
          <p:cNvSpPr/>
          <p:nvPr/>
        </p:nvSpPr>
        <p:spPr>
          <a:xfrm>
            <a:off x="272273" y="2726229"/>
            <a:ext cx="11605098" cy="3785652"/>
          </a:xfrm>
          <a:prstGeom prst="rect">
            <a:avLst/>
          </a:prstGeom>
        </p:spPr>
        <p:txBody>
          <a:bodyPr wrap="square">
            <a:spAutoFit/>
          </a:bodyPr>
          <a:lstStyle/>
          <a:p>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onRegisterBindingEventHandlers</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Office.select</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bindings#firstName</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testForSuccess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addHandlerAsync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Office.EventType.BindingDataChanged</a:t>
            </a:r>
            <a:r>
              <a:rPr lang="en-US" sz="1600" dirty="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onBindingDataChanged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testForSuccess</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Office.select</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bindings#lastName</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testForSuccess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addHandlerAsync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Office.EventType.BindingDataChanged</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onBindingDataChanged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testForSuccess</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Office.select</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bindings#company</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testForSuccess</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addHandlerAsync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Office.EventType.BindingDataChanged</a:t>
            </a:r>
            <a:r>
              <a:rPr lang="en-US" sz="1600" dirty="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onBindingDataChanged</a:t>
            </a:r>
            <a:r>
              <a:rPr lang="en-US" sz="1600" dirty="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testForSuccess</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onBindingDataChanged</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eventArgs</a:t>
            </a:r>
            <a:r>
              <a:rPr lang="en-US" sz="1600" dirty="0">
                <a:solidFill>
                  <a:srgbClr val="000000"/>
                </a:solidFill>
                <a:highlight>
                  <a:srgbClr val="FFFFFF"/>
                </a:highlight>
                <a:latin typeface="Consolas" panose="020B0609020204030204" pitchFamily="49" charset="0"/>
              </a:rPr>
              <a:t>) {</a:t>
            </a:r>
          </a:p>
          <a:p>
            <a:pPr lvl="1"/>
            <a:r>
              <a:rPr lang="en-US" sz="1600" dirty="0" err="1" smtClean="0">
                <a:solidFill>
                  <a:srgbClr val="000000"/>
                </a:solidFill>
                <a:highlight>
                  <a:srgbClr val="FFFFFF"/>
                </a:highlight>
                <a:latin typeface="Consolas" panose="020B0609020204030204" pitchFamily="49" charset="0"/>
              </a:rPr>
              <a:t>app.showNotification</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'Binding with id of '</a:t>
            </a:r>
            <a:r>
              <a:rPr lang="en-US" sz="1600" dirty="0">
                <a:solidFill>
                  <a:srgbClr val="000000"/>
                </a:solidFill>
                <a:highlight>
                  <a:srgbClr val="FFFFFF"/>
                </a:highlight>
                <a:latin typeface="Consolas" panose="020B0609020204030204" pitchFamily="49" charset="0"/>
              </a:rPr>
              <a:t> + eventArgs.binding.id + </a:t>
            </a:r>
            <a:r>
              <a:rPr lang="en-US" sz="1600" dirty="0">
                <a:solidFill>
                  <a:srgbClr val="A31515"/>
                </a:solidFill>
                <a:highlight>
                  <a:srgbClr val="FFFFFF"/>
                </a:highlight>
                <a:latin typeface="Consolas" panose="020B0609020204030204" pitchFamily="49" charset="0"/>
              </a:rPr>
              <a:t>' was updated!'</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265602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1467488"/>
            <a:ext cx="7751762" cy="2511457"/>
          </a:xfrm>
        </p:spPr>
        <p:txBody>
          <a:bodyPr/>
          <a:lstStyle/>
          <a:p>
            <a:r>
              <a:rPr lang="en-US" sz="7200" dirty="0"/>
              <a:t>Demo</a:t>
            </a:r>
            <a:br>
              <a:rPr lang="en-US" sz="7200" dirty="0"/>
            </a:br>
            <a:r>
              <a:rPr lang="en-US" sz="4800" dirty="0"/>
              <a:t>Creating an </a:t>
            </a:r>
            <a:r>
              <a:rPr lang="en-US" sz="4800" dirty="0" smtClean="0"/>
              <a:t>Add-in </a:t>
            </a:r>
            <a:r>
              <a:rPr lang="en-US" sz="4800" dirty="0"/>
              <a:t>using bindings and event handlers</a:t>
            </a:r>
          </a:p>
        </p:txBody>
      </p:sp>
      <p:sp>
        <p:nvSpPr>
          <p:cNvPr id="3" name="Text Placeholder 2"/>
          <p:cNvSpPr>
            <a:spLocks noGrp="1"/>
          </p:cNvSpPr>
          <p:nvPr>
            <p:ph type="body" sz="quarter" idx="12"/>
          </p:nvPr>
        </p:nvSpPr>
        <p:spPr/>
        <p:txBody>
          <a:bodyPr/>
          <a:lstStyle/>
          <a:p>
            <a:r>
              <a:rPr lang="en-US" dirty="0" smtClean="0"/>
              <a:t>4</a:t>
            </a:r>
            <a:endParaRPr lang="en-US" dirty="0"/>
          </a:p>
        </p:txBody>
      </p:sp>
      <p:grpSp>
        <p:nvGrpSpPr>
          <p:cNvPr id="48" name="Group 47"/>
          <p:cNvGrpSpPr/>
          <p:nvPr/>
        </p:nvGrpSpPr>
        <p:grpSpPr>
          <a:xfrm>
            <a:off x="8493713" y="3962400"/>
            <a:ext cx="3485561" cy="2735264"/>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6508747" y="4894868"/>
            <a:ext cx="4332487" cy="1789505"/>
            <a:chOff x="4664075" y="4286961"/>
            <a:chExt cx="5793411" cy="2392930"/>
          </a:xfrm>
        </p:grpSpPr>
        <p:pic>
          <p:nvPicPr>
            <p:cNvPr id="39" name="Picture 38"/>
            <p:cNvPicPr>
              <a:picLocks noChangeAspect="1"/>
            </p:cNvPicPr>
            <p:nvPr/>
          </p:nvPicPr>
          <p:blipFill>
            <a:blip r:embed="rId2"/>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1937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Changes to </a:t>
            </a:r>
            <a:br>
              <a:rPr lang="en-US" smtClean="0"/>
            </a:br>
            <a:r>
              <a:rPr lang="en-US" smtClean="0"/>
              <a:t>Excel 2016</a:t>
            </a:r>
            <a:endParaRPr lang="en-US" dirty="0"/>
          </a:p>
        </p:txBody>
      </p:sp>
      <p:sp>
        <p:nvSpPr>
          <p:cNvPr id="4" name="Text Placeholder 3"/>
          <p:cNvSpPr>
            <a:spLocks noGrp="1"/>
          </p:cNvSpPr>
          <p:nvPr>
            <p:ph type="body" sz="quarter" idx="12"/>
          </p:nvPr>
        </p:nvSpPr>
        <p:spPr/>
        <p:txBody>
          <a:bodyPr/>
          <a:lstStyle/>
          <a:p>
            <a:r>
              <a:rPr lang="en-US" smtClean="0"/>
              <a:t>5</a:t>
            </a:r>
            <a:endParaRPr lang="en-US" dirty="0"/>
          </a:p>
        </p:txBody>
      </p:sp>
    </p:spTree>
    <p:extLst>
      <p:ext uri="{BB962C8B-B14F-4D97-AF65-F5344CB8AC3E}">
        <p14:creationId xmlns:p14="http://schemas.microsoft.com/office/powerpoint/2010/main" val="273936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gradFill>
                  <a:gsLst>
                    <a:gs pos="7258">
                      <a:schemeClr val="tx1"/>
                    </a:gs>
                    <a:gs pos="100000">
                      <a:schemeClr val="tx1"/>
                    </a:gs>
                  </a:gsLst>
                  <a:lin ang="5400000" scaled="0"/>
                </a:gradFill>
              </a:rPr>
              <a:t>Office.js API </a:t>
            </a:r>
            <a:br>
              <a:rPr lang="en-US" sz="4800" dirty="0">
                <a:gradFill>
                  <a:gsLst>
                    <a:gs pos="7258">
                      <a:schemeClr val="tx1"/>
                    </a:gs>
                    <a:gs pos="100000">
                      <a:schemeClr val="tx1"/>
                    </a:gs>
                  </a:gsLst>
                  <a:lin ang="5400000" scaled="0"/>
                </a:gradFill>
              </a:rPr>
            </a:br>
            <a:r>
              <a:rPr lang="en-US" sz="4800" dirty="0" smtClean="0">
                <a:gradFill>
                  <a:gsLst>
                    <a:gs pos="7258">
                      <a:schemeClr val="tx1"/>
                    </a:gs>
                    <a:gs pos="100000">
                      <a:schemeClr val="tx1"/>
                    </a:gs>
                  </a:gsLst>
                  <a:lin ang="5400000" scaled="0"/>
                </a:gradFill>
              </a:rPr>
              <a:t>changes</a:t>
            </a:r>
            <a:endParaRPr lang="en-US" sz="4800" dirty="0"/>
          </a:p>
        </p:txBody>
      </p:sp>
      <p:sp>
        <p:nvSpPr>
          <p:cNvPr id="11" name="Content Placeholder 4"/>
          <p:cNvSpPr txBox="1">
            <a:spLocks/>
          </p:cNvSpPr>
          <p:nvPr/>
        </p:nvSpPr>
        <p:spPr>
          <a:xfrm>
            <a:off x="6675438" y="1211262"/>
            <a:ext cx="5419100" cy="5486401"/>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600" dirty="0"/>
              <a:t>Original Office.js release </a:t>
            </a:r>
            <a:r>
              <a:rPr lang="en-US" sz="3600" dirty="0" smtClean="0"/>
              <a:t/>
            </a:r>
            <a:br>
              <a:rPr lang="en-US" sz="3600" dirty="0" smtClean="0"/>
            </a:br>
            <a:r>
              <a:rPr lang="en-US" sz="3600" dirty="0" smtClean="0"/>
              <a:t>was </a:t>
            </a:r>
            <a:r>
              <a:rPr lang="en-US" sz="3600" dirty="0"/>
              <a:t>very </a:t>
            </a:r>
            <a:r>
              <a:rPr lang="en-US" sz="3600" dirty="0" err="1"/>
              <a:t>async</a:t>
            </a:r>
            <a:r>
              <a:rPr lang="en-US" sz="3600" dirty="0"/>
              <a:t> focused</a:t>
            </a:r>
          </a:p>
          <a:p>
            <a:pPr marL="292100" indent="-292100">
              <a:spcBef>
                <a:spcPts val="1200"/>
              </a:spcBef>
            </a:pPr>
            <a:r>
              <a:rPr lang="en-US" sz="2400" dirty="0"/>
              <a:t>Challenging to do batch operations</a:t>
            </a:r>
          </a:p>
          <a:p>
            <a:pPr marL="292100" indent="-292100">
              <a:spcBef>
                <a:spcPts val="1200"/>
              </a:spcBef>
            </a:pPr>
            <a:r>
              <a:rPr lang="en-US" sz="2400" dirty="0"/>
              <a:t>Very transactional to interact with </a:t>
            </a:r>
            <a:r>
              <a:rPr lang="en-US" sz="2400" dirty="0" smtClean="0"/>
              <a:t/>
            </a:r>
            <a:br>
              <a:rPr lang="en-US" sz="2400" dirty="0" smtClean="0"/>
            </a:br>
            <a:r>
              <a:rPr lang="en-US" sz="2400" dirty="0" smtClean="0"/>
              <a:t>a </a:t>
            </a:r>
            <a:r>
              <a:rPr lang="en-US" sz="2400" dirty="0"/>
              <a:t>document</a:t>
            </a:r>
          </a:p>
          <a:p>
            <a:pPr marL="0" indent="0">
              <a:spcBef>
                <a:spcPts val="1200"/>
              </a:spcBef>
              <a:buFont typeface="Arial" pitchFamily="34" charset="0"/>
              <a:buNone/>
            </a:pPr>
            <a:r>
              <a:rPr lang="en-US" sz="3600" dirty="0"/>
              <a:t>New API more similar to </a:t>
            </a:r>
            <a:r>
              <a:rPr lang="en-US" sz="3600" dirty="0" smtClean="0"/>
              <a:t/>
            </a:r>
            <a:br>
              <a:rPr lang="en-US" sz="3600" dirty="0" smtClean="0"/>
            </a:br>
            <a:r>
              <a:rPr lang="en-US" sz="3600" dirty="0" smtClean="0"/>
              <a:t>the </a:t>
            </a:r>
            <a:r>
              <a:rPr lang="en-US" sz="3600" dirty="0"/>
              <a:t>SharePoint CSOM</a:t>
            </a:r>
          </a:p>
          <a:p>
            <a:pPr marL="0" indent="0">
              <a:spcBef>
                <a:spcPts val="1200"/>
              </a:spcBef>
              <a:buFont typeface="Arial" pitchFamily="34" charset="0"/>
              <a:buNone/>
            </a:pPr>
            <a:endParaRPr lang="en-US" sz="2400" dirty="0"/>
          </a:p>
        </p:txBody>
      </p:sp>
      <p:sp>
        <p:nvSpPr>
          <p:cNvPr id="12" name="Rectangle 11"/>
          <p:cNvSpPr/>
          <p:nvPr/>
        </p:nvSpPr>
        <p:spPr bwMode="auto">
          <a:xfrm>
            <a:off x="11979275" y="0"/>
            <a:ext cx="457200" cy="699588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grpSp>
        <p:nvGrpSpPr>
          <p:cNvPr id="3" name="Group 2"/>
          <p:cNvGrpSpPr/>
          <p:nvPr/>
        </p:nvGrpSpPr>
        <p:grpSpPr>
          <a:xfrm>
            <a:off x="9957095" y="167118"/>
            <a:ext cx="2128543" cy="290870"/>
            <a:chOff x="10221867" y="167118"/>
            <a:chExt cx="2128543" cy="290870"/>
          </a:xfrm>
        </p:grpSpPr>
        <p:sp>
          <p:nvSpPr>
            <p:cNvPr id="18" name="TextBox 17"/>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16" name="TextBox 15"/>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smtClean="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27156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13624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RequestContext</a:t>
            </a:r>
            <a:r>
              <a:rPr lang="en-US" dirty="0" smtClean="0"/>
              <a:t>()</a:t>
            </a:r>
            <a:endParaRPr lang="en-US" dirty="0"/>
          </a:p>
        </p:txBody>
      </p:sp>
      <p:sp>
        <p:nvSpPr>
          <p:cNvPr id="3" name="Text Placeholder 3"/>
          <p:cNvSpPr txBox="1">
            <a:spLocks/>
          </p:cNvSpPr>
          <p:nvPr/>
        </p:nvSpPr>
        <p:spPr>
          <a:xfrm>
            <a:off x="274638" y="1212850"/>
            <a:ext cx="11887200" cy="40564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All actions that target </a:t>
            </a:r>
            <a:r>
              <a:rPr lang="en-US" sz="3200" dirty="0" smtClean="0"/>
              <a:t>an Excel </a:t>
            </a:r>
            <a:r>
              <a:rPr lang="en-US" sz="3200" dirty="0"/>
              <a:t>document start by getting reference to the word context</a:t>
            </a:r>
            <a:r>
              <a:rPr lang="en-US" sz="3200" dirty="0" smtClean="0"/>
              <a:t>:</a:t>
            </a:r>
          </a:p>
          <a:p>
            <a:pPr indent="0">
              <a:spcBef>
                <a:spcPts val="1200"/>
              </a:spcBef>
              <a:buNone/>
            </a:pPr>
            <a:r>
              <a:rPr lang="en-US" sz="3200" dirty="0">
                <a:gradFill>
                  <a:gsLst>
                    <a:gs pos="1250">
                      <a:schemeClr val="bg2"/>
                    </a:gs>
                    <a:gs pos="100000">
                      <a:schemeClr val="bg2"/>
                    </a:gs>
                  </a:gsLst>
                  <a:lin ang="5400000" scaled="0"/>
                </a:gradFill>
                <a:latin typeface="Courier New" charset="0"/>
                <a:ea typeface="Courier New" charset="0"/>
                <a:cs typeface="Courier New" charset="0"/>
              </a:rPr>
              <a:t>var context = new </a:t>
            </a:r>
            <a:r>
              <a:rPr lang="en-US" sz="3200" dirty="0" err="1">
                <a:gradFill>
                  <a:gsLst>
                    <a:gs pos="1250">
                      <a:schemeClr val="bg2"/>
                    </a:gs>
                    <a:gs pos="100000">
                      <a:schemeClr val="bg2"/>
                    </a:gs>
                  </a:gsLst>
                  <a:lin ang="5400000" scaled="0"/>
                </a:gradFill>
                <a:latin typeface="Courier New" charset="0"/>
                <a:ea typeface="Courier New" charset="0"/>
                <a:cs typeface="Courier New" charset="0"/>
              </a:rPr>
              <a:t>Excel.</a:t>
            </a:r>
            <a:r>
              <a:rPr lang="en-US" sz="3200" dirty="0" err="1" smtClean="0">
                <a:gradFill>
                  <a:gsLst>
                    <a:gs pos="1250">
                      <a:schemeClr val="bg2"/>
                    </a:gs>
                    <a:gs pos="100000">
                      <a:schemeClr val="bg2"/>
                    </a:gs>
                  </a:gsLst>
                  <a:lin ang="5400000" scaled="0"/>
                </a:gradFill>
                <a:latin typeface="Courier New" charset="0"/>
                <a:ea typeface="Courier New" charset="0"/>
                <a:cs typeface="Courier New" charset="0"/>
              </a:rPr>
              <a:t>RequestContext</a:t>
            </a:r>
            <a:r>
              <a:rPr lang="en-US" sz="3200" dirty="0" smtClean="0">
                <a:gradFill>
                  <a:gsLst>
                    <a:gs pos="1250">
                      <a:schemeClr val="bg2"/>
                    </a:gs>
                    <a:gs pos="100000">
                      <a:schemeClr val="bg2"/>
                    </a:gs>
                  </a:gsLst>
                  <a:lin ang="5400000" scaled="0"/>
                </a:gradFill>
                <a:latin typeface="Courier New" charset="0"/>
                <a:ea typeface="Courier New" charset="0"/>
                <a:cs typeface="Courier New" charset="0"/>
              </a:rPr>
              <a:t>();</a:t>
            </a:r>
            <a:endParaRPr lang="en-US" sz="3200" dirty="0">
              <a:gradFill>
                <a:gsLst>
                  <a:gs pos="1250">
                    <a:schemeClr val="bg2"/>
                  </a:gs>
                  <a:gs pos="100000">
                    <a:schemeClr val="bg2"/>
                  </a:gs>
                </a:gsLst>
                <a:lin ang="5400000" scaled="0"/>
              </a:gradFill>
              <a:latin typeface="Courier New" charset="0"/>
              <a:ea typeface="Courier New" charset="0"/>
              <a:cs typeface="Courier New" charset="0"/>
            </a:endParaRPr>
          </a:p>
          <a:p>
            <a:pPr>
              <a:spcBef>
                <a:spcPts val="1200"/>
              </a:spcBef>
            </a:pPr>
            <a:r>
              <a:rPr lang="en-US" sz="3200" dirty="0"/>
              <a:t>Contains queue of commands to be performed on doc</a:t>
            </a:r>
          </a:p>
          <a:p>
            <a:pPr>
              <a:spcBef>
                <a:spcPts val="1200"/>
              </a:spcBef>
            </a:pPr>
            <a:r>
              <a:rPr lang="en-US" sz="3200" dirty="0"/>
              <a:t>Bridge between Office </a:t>
            </a:r>
            <a:r>
              <a:rPr lang="en-US" sz="3200" dirty="0" smtClean="0"/>
              <a:t>Add-in and Excel </a:t>
            </a:r>
            <a:r>
              <a:rPr lang="en-US" sz="3200" dirty="0"/>
              <a:t>application</a:t>
            </a:r>
          </a:p>
          <a:p>
            <a:pPr>
              <a:spcBef>
                <a:spcPts val="1200"/>
              </a:spcBef>
            </a:pPr>
            <a:r>
              <a:rPr lang="en-US" sz="3200" dirty="0"/>
              <a:t>Execute operations in batches</a:t>
            </a:r>
          </a:p>
          <a:p>
            <a:pPr marL="0" indent="0">
              <a:spcBef>
                <a:spcPts val="1200"/>
              </a:spcBef>
              <a:buFont typeface="Arial" pitchFamily="34" charset="0"/>
              <a:buNone/>
            </a:pPr>
            <a:endParaRPr lang="en-US" sz="2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smtClean="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smtClean="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404114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a:t>
            </a:r>
          </a:p>
        </p:txBody>
      </p:sp>
      <p:sp>
        <p:nvSpPr>
          <p:cNvPr id="3" name="Text Placeholder 3"/>
          <p:cNvSpPr txBox="1">
            <a:spLocks/>
          </p:cNvSpPr>
          <p:nvPr/>
        </p:nvSpPr>
        <p:spPr>
          <a:xfrm>
            <a:off x="274638" y="1212850"/>
            <a:ext cx="11887200" cy="157273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Submits request queue to </a:t>
            </a:r>
            <a:r>
              <a:rPr lang="en-US" sz="3200" dirty="0" smtClean="0"/>
              <a:t>Excel </a:t>
            </a:r>
            <a:r>
              <a:rPr lang="en-US" sz="3200" dirty="0"/>
              <a:t>via the context</a:t>
            </a:r>
          </a:p>
          <a:p>
            <a:r>
              <a:rPr lang="en-US" sz="3200" dirty="0"/>
              <a:t>Returns promise object</a:t>
            </a:r>
          </a:p>
          <a:p>
            <a:pPr indent="0">
              <a:spcBef>
                <a:spcPts val="1200"/>
              </a:spcBef>
              <a:buFont typeface="Arial" pitchFamily="34" charset="0"/>
              <a:buNone/>
            </a:pPr>
            <a:endParaRPr lang="en-US" sz="1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
        <p:nvSpPr>
          <p:cNvPr id="5" name="Rectangle 4"/>
          <p:cNvSpPr/>
          <p:nvPr/>
        </p:nvSpPr>
        <p:spPr>
          <a:xfrm>
            <a:off x="379378" y="2342370"/>
            <a:ext cx="8849908" cy="3754874"/>
          </a:xfrm>
          <a:prstGeom prst="rect">
            <a:avLst/>
          </a:prstGeom>
        </p:spPr>
        <p:txBody>
          <a:bodyPr wrap="square">
            <a:spAutoFit/>
          </a:bodyPr>
          <a:lstStyle/>
          <a:p>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context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Excel.RequestContext</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err="1" smtClean="0">
                <a:solidFill>
                  <a:srgbClr val="000000"/>
                </a:solidFill>
                <a:highlight>
                  <a:srgbClr val="FFFFFF"/>
                </a:highlight>
                <a:latin typeface="Consolas" panose="020B0609020204030204" pitchFamily="49" charset="0"/>
              </a:rPr>
              <a:t>Excel.run</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(context) {</a:t>
            </a:r>
          </a:p>
          <a:p>
            <a:r>
              <a:rPr lang="en-US" sz="1400" dirty="0" smtClean="0">
                <a:solidFill>
                  <a:srgbClr val="008000"/>
                </a:solidFill>
                <a:highlight>
                  <a:srgbClr val="FFFFFF"/>
                </a:highlight>
                <a:latin typeface="Consolas" panose="020B0609020204030204" pitchFamily="49" charset="0"/>
              </a:rPr>
              <a:t>            // </a:t>
            </a:r>
            <a:r>
              <a:rPr lang="en-US" sz="1400" dirty="0">
                <a:solidFill>
                  <a:srgbClr val="008000"/>
                </a:solidFill>
                <a:highlight>
                  <a:srgbClr val="FFFFFF"/>
                </a:highlight>
                <a:latin typeface="Consolas" panose="020B0609020204030204" pitchFamily="49" charset="0"/>
              </a:rPr>
              <a:t>create a new worksheet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worksheetName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worksheetName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val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newWorksheet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context.workbook.worksheets.add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worksheetName</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create the worksheet and set as active worksheet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context.load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newWorksheet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newWorksheet.activate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context.sync</a:t>
            </a:r>
            <a:r>
              <a:rPr lang="en-US" sz="1400" dirty="0">
                <a:solidFill>
                  <a:srgbClr val="000000"/>
                </a:solidFill>
                <a:highlight>
                  <a:srgbClr val="FFFFFF"/>
                </a:highlight>
                <a:latin typeface="Consolas" panose="020B0609020204030204" pitchFamily="49" charset="0"/>
              </a:rPr>
              <a:t>().then(</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errorHandler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}).catch(</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(error) {</a:t>
            </a:r>
          </a:p>
          <a:p>
            <a:r>
              <a:rPr lang="en-US" sz="1400" dirty="0">
                <a:solidFill>
                  <a:srgbClr val="000000"/>
                </a:solidFill>
                <a:highlight>
                  <a:srgbClr val="FFFFFF"/>
                </a:highlight>
                <a:latin typeface="Consolas" panose="020B0609020204030204" pitchFamily="49" charset="0"/>
              </a:rPr>
              <a:t>            console.log(</a:t>
            </a:r>
            <a:r>
              <a:rPr lang="en-US" sz="1400" dirty="0">
                <a:solidFill>
                  <a:srgbClr val="A31515"/>
                </a:solidFill>
                <a:highlight>
                  <a:srgbClr val="FFFFFF"/>
                </a:highlight>
                <a:latin typeface="Consolas" panose="020B0609020204030204" pitchFamily="49" charset="0"/>
              </a:rPr>
              <a:t>'Error: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JSON.stringify</a:t>
            </a:r>
            <a:r>
              <a:rPr lang="en-US" sz="1400" dirty="0">
                <a:solidFill>
                  <a:srgbClr val="000000"/>
                </a:solidFill>
                <a:highlight>
                  <a:srgbClr val="FFFFFF"/>
                </a:highlight>
                <a:latin typeface="Consolas" panose="020B0609020204030204" pitchFamily="49" charset="0"/>
              </a:rPr>
              <a:t>(error));</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(error </a:t>
            </a:r>
            <a:r>
              <a:rPr lang="en-US" sz="1400" dirty="0" err="1">
                <a:solidFill>
                  <a:srgbClr val="0000FF"/>
                </a:solidFill>
                <a:highlight>
                  <a:srgbClr val="FFFFFF"/>
                </a:highlight>
                <a:latin typeface="Consolas" panose="020B0609020204030204" pitchFamily="49" charset="0"/>
              </a:rPr>
              <a:t>instanceof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OfficeExtension.Error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console.log(</a:t>
            </a:r>
            <a:r>
              <a:rPr lang="en-US" sz="1400" dirty="0">
                <a:solidFill>
                  <a:srgbClr val="A31515"/>
                </a:solidFill>
                <a:highlight>
                  <a:srgbClr val="FFFFFF"/>
                </a:highlight>
                <a:latin typeface="Consolas" panose="020B0609020204030204" pitchFamily="49" charset="0"/>
              </a:rPr>
              <a:t>'Debug info: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JSON.stringify</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error.debugInfo</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222207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oad()</a:t>
            </a:r>
            <a:endParaRPr lang="en-US" dirty="0"/>
          </a:p>
        </p:txBody>
      </p:sp>
      <p:sp>
        <p:nvSpPr>
          <p:cNvPr id="3" name="Text Placeholder 3"/>
          <p:cNvSpPr txBox="1">
            <a:spLocks/>
          </p:cNvSpPr>
          <p:nvPr/>
        </p:nvSpPr>
        <p:spPr>
          <a:xfrm>
            <a:off x="274638" y="1212850"/>
            <a:ext cx="11887200" cy="326550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Specifies what collections, </a:t>
            </a:r>
            <a:r>
              <a:rPr lang="en-US" sz="3200" dirty="0" smtClean="0"/>
              <a:t>objects, and </a:t>
            </a:r>
            <a:r>
              <a:rPr lang="en-US" sz="3200" dirty="0"/>
              <a:t>properties are loaded into the object</a:t>
            </a:r>
          </a:p>
          <a:p>
            <a:pPr indent="0">
              <a:spcBef>
                <a:spcPts val="1200"/>
              </a:spcBef>
              <a:buNone/>
            </a:pPr>
            <a:r>
              <a:rPr lang="en-US" sz="3200" dirty="0">
                <a:gradFill>
                  <a:gsLst>
                    <a:gs pos="1250">
                      <a:schemeClr val="bg2"/>
                    </a:gs>
                    <a:gs pos="100000">
                      <a:schemeClr val="bg2"/>
                    </a:gs>
                  </a:gsLst>
                  <a:lin ang="5400000" scaled="0"/>
                </a:gradFill>
                <a:latin typeface="Courier New" charset="0"/>
                <a:ea typeface="Courier New" charset="0"/>
                <a:cs typeface="Courier New" charset="0"/>
              </a:rPr>
              <a:t>ctx.load(object, </a:t>
            </a:r>
            <a:r>
              <a:rPr lang="en-US" sz="3200" dirty="0" err="1">
                <a:gradFill>
                  <a:gsLst>
                    <a:gs pos="1250">
                      <a:schemeClr val="bg2"/>
                    </a:gs>
                    <a:gs pos="100000">
                      <a:schemeClr val="bg2"/>
                    </a:gs>
                  </a:gsLst>
                  <a:lin ang="5400000" scaled="0"/>
                </a:gradFill>
                <a:latin typeface="Courier New" charset="0"/>
                <a:ea typeface="Courier New" charset="0"/>
                <a:cs typeface="Courier New" charset="0"/>
              </a:rPr>
              <a:t>loadOptions</a:t>
            </a:r>
            <a:r>
              <a:rPr lang="en-US" sz="32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None/>
            </a:pPr>
            <a:r>
              <a:rPr lang="en-US" sz="3200" dirty="0">
                <a:gradFill>
                  <a:gsLst>
                    <a:gs pos="1250">
                      <a:schemeClr val="bg2"/>
                    </a:gs>
                    <a:gs pos="100000">
                      <a:schemeClr val="bg2"/>
                    </a:gs>
                  </a:gsLst>
                  <a:lin ang="5400000" scaled="0"/>
                </a:gradFill>
                <a:latin typeface="Courier New" charset="0"/>
                <a:ea typeface="Courier New" charset="0"/>
                <a:cs typeface="Courier New" charset="0"/>
              </a:rPr>
              <a:t>// or </a:t>
            </a:r>
          </a:p>
          <a:p>
            <a:pPr indent="0">
              <a:spcBef>
                <a:spcPts val="1200"/>
              </a:spcBef>
              <a:buNone/>
            </a:pPr>
            <a:r>
              <a:rPr lang="en-US" sz="3200" dirty="0" err="1">
                <a:gradFill>
                  <a:gsLst>
                    <a:gs pos="1250">
                      <a:schemeClr val="bg2"/>
                    </a:gs>
                    <a:gs pos="100000">
                      <a:schemeClr val="bg2"/>
                    </a:gs>
                  </a:gsLst>
                  <a:lin ang="5400000" scaled="0"/>
                </a:gradFill>
                <a:latin typeface="Courier New" charset="0"/>
                <a:ea typeface="Courier New" charset="0"/>
                <a:cs typeface="Courier New" charset="0"/>
              </a:rPr>
              <a:t>object.load</a:t>
            </a:r>
            <a:r>
              <a:rPr lang="en-US" sz="3200" dirty="0">
                <a:gradFill>
                  <a:gsLst>
                    <a:gs pos="1250">
                      <a:schemeClr val="bg2"/>
                    </a:gs>
                    <a:gs pos="100000">
                      <a:schemeClr val="bg2"/>
                    </a:gs>
                  </a:gsLst>
                  <a:lin ang="5400000" scaled="0"/>
                </a:gradFill>
                <a:latin typeface="Courier New" charset="0"/>
                <a:ea typeface="Courier New" charset="0"/>
                <a:cs typeface="Courier New" charset="0"/>
              </a:rPr>
              <a:t>(</a:t>
            </a:r>
            <a:r>
              <a:rPr lang="en-US" sz="3200" dirty="0" err="1">
                <a:gradFill>
                  <a:gsLst>
                    <a:gs pos="1250">
                      <a:schemeClr val="bg2"/>
                    </a:gs>
                    <a:gs pos="100000">
                      <a:schemeClr val="bg2"/>
                    </a:gs>
                  </a:gsLst>
                  <a:lin ang="5400000" scaled="0"/>
                </a:gradFill>
                <a:latin typeface="Courier New" charset="0"/>
                <a:ea typeface="Courier New" charset="0"/>
                <a:cs typeface="Courier New" charset="0"/>
              </a:rPr>
              <a:t>loadOptions</a:t>
            </a:r>
            <a:r>
              <a:rPr lang="en-US" sz="3200" dirty="0">
                <a:gradFill>
                  <a:gsLst>
                    <a:gs pos="1250">
                      <a:schemeClr val="bg2"/>
                    </a:gs>
                    <a:gs pos="100000">
                      <a:schemeClr val="bg2"/>
                    </a:gs>
                  </a:gsLst>
                  <a:lin ang="5400000" scaled="0"/>
                </a:gradFill>
                <a:latin typeface="Courier New" charset="0"/>
                <a:ea typeface="Courier New" charset="0"/>
                <a:cs typeface="Courier New" charset="0"/>
              </a:rPr>
              <a:t>)</a:t>
            </a:r>
          </a:p>
          <a:p>
            <a:pPr indent="0">
              <a:spcBef>
                <a:spcPts val="1200"/>
              </a:spcBef>
              <a:buFont typeface="Arial" pitchFamily="34" charset="0"/>
              <a:buNone/>
            </a:pPr>
            <a:endParaRPr lang="en-US" sz="1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35855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loadOption</a:t>
            </a:r>
            <a:r>
              <a:rPr lang="en-US" dirty="0" smtClean="0"/>
              <a:t> object</a:t>
            </a:r>
            <a:endParaRPr lang="en-US" dirty="0"/>
          </a:p>
        </p:txBody>
      </p:sp>
      <p:sp>
        <p:nvSpPr>
          <p:cNvPr id="3" name="Text Placeholder 3"/>
          <p:cNvSpPr txBox="1">
            <a:spLocks/>
          </p:cNvSpPr>
          <p:nvPr/>
        </p:nvSpPr>
        <p:spPr>
          <a:xfrm>
            <a:off x="274638" y="1212850"/>
            <a:ext cx="11887200" cy="44535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Specifies which properties to load </a:t>
            </a:r>
            <a:r>
              <a:rPr lang="en-US" sz="3200" dirty="0" smtClean="0"/>
              <a:t>and </a:t>
            </a:r>
            <a:r>
              <a:rPr lang="en-US" sz="3200" dirty="0"/>
              <a:t>how to page </a:t>
            </a:r>
            <a:r>
              <a:rPr lang="en-US" sz="3200" dirty="0" smtClean="0"/>
              <a:t/>
            </a:r>
            <a:br>
              <a:rPr lang="en-US" sz="3200" dirty="0" smtClean="0"/>
            </a:br>
            <a:r>
              <a:rPr lang="en-US" sz="3200" dirty="0" smtClean="0"/>
              <a:t>through collections</a:t>
            </a:r>
          </a:p>
          <a:p>
            <a:pPr lvl="1"/>
            <a:r>
              <a:rPr lang="en-US" dirty="0"/>
              <a:t>Select:</a:t>
            </a:r>
            <a:r>
              <a:rPr lang="en-US" b="1" dirty="0">
                <a:latin typeface="Segoe UI Light"/>
              </a:rPr>
              <a:t> </a:t>
            </a:r>
            <a:r>
              <a:rPr lang="en-US" dirty="0">
                <a:latin typeface="Segoe UI Light"/>
              </a:rPr>
              <a:t>specify properties you want to collect</a:t>
            </a:r>
          </a:p>
          <a:p>
            <a:pPr lvl="2"/>
            <a:r>
              <a:rPr lang="en-US" dirty="0" smtClean="0"/>
              <a:t>Text</a:t>
            </a:r>
            <a:r>
              <a:rPr lang="en-US" dirty="0"/>
              <a:t>, style, font</a:t>
            </a:r>
          </a:p>
          <a:p>
            <a:pPr lvl="1"/>
            <a:r>
              <a:rPr lang="en-US" dirty="0"/>
              <a:t>Expand:</a:t>
            </a:r>
            <a:r>
              <a:rPr lang="en-US" b="1" dirty="0">
                <a:latin typeface="Segoe UI Light"/>
              </a:rPr>
              <a:t> </a:t>
            </a:r>
            <a:r>
              <a:rPr lang="en-US" dirty="0">
                <a:latin typeface="Segoe UI Light"/>
              </a:rPr>
              <a:t>load properties nested </a:t>
            </a:r>
            <a:r>
              <a:rPr lang="en-US" dirty="0" smtClean="0">
                <a:latin typeface="Segoe UI Light"/>
              </a:rPr>
              <a:t>Excel </a:t>
            </a:r>
            <a:r>
              <a:rPr lang="en-US" dirty="0">
                <a:latin typeface="Segoe UI Light"/>
              </a:rPr>
              <a:t>API objects </a:t>
            </a:r>
            <a:r>
              <a:rPr lang="en-US" dirty="0" smtClean="0">
                <a:latin typeface="Segoe UI Light"/>
              </a:rPr>
              <a:t>and </a:t>
            </a:r>
            <a:r>
              <a:rPr lang="en-US" dirty="0">
                <a:latin typeface="Segoe UI Light"/>
              </a:rPr>
              <a:t>collections</a:t>
            </a:r>
          </a:p>
          <a:p>
            <a:pPr lvl="2"/>
            <a:r>
              <a:rPr lang="en-US" dirty="0" smtClean="0"/>
              <a:t>Font/color</a:t>
            </a:r>
            <a:r>
              <a:rPr lang="en-US" dirty="0"/>
              <a:t>, paragraphs/text</a:t>
            </a:r>
          </a:p>
          <a:p>
            <a:pPr lvl="1"/>
            <a:r>
              <a:rPr lang="en-US" dirty="0"/>
              <a:t>Top:</a:t>
            </a:r>
            <a:r>
              <a:rPr lang="en-US" b="1" dirty="0">
                <a:latin typeface="Segoe UI Light"/>
              </a:rPr>
              <a:t> </a:t>
            </a:r>
            <a:r>
              <a:rPr lang="en-US" dirty="0">
                <a:latin typeface="Segoe UI Light"/>
              </a:rPr>
              <a:t>select only the first N number of items in the collection</a:t>
            </a:r>
          </a:p>
          <a:p>
            <a:pPr lvl="1"/>
            <a:r>
              <a:rPr lang="en-US" dirty="0"/>
              <a:t>Skip:</a:t>
            </a:r>
            <a:r>
              <a:rPr lang="en-US" b="1" dirty="0">
                <a:latin typeface="Segoe UI Light"/>
              </a:rPr>
              <a:t> </a:t>
            </a:r>
            <a:r>
              <a:rPr lang="en-US" dirty="0">
                <a:latin typeface="Segoe UI Light"/>
              </a:rPr>
              <a:t>skip the first N number of items in the collection</a:t>
            </a:r>
          </a:p>
          <a:p>
            <a:endParaRPr lang="en-US" sz="3200" dirty="0"/>
          </a:p>
          <a:p>
            <a:pPr indent="0">
              <a:spcBef>
                <a:spcPts val="1200"/>
              </a:spcBef>
              <a:buFont typeface="Arial" pitchFamily="34" charset="0"/>
              <a:buNone/>
            </a:pPr>
            <a:endParaRPr lang="en-US" sz="1800" dirty="0">
              <a:gradFill>
                <a:gsLst>
                  <a:gs pos="1250">
                    <a:srgbClr val="262626"/>
                  </a:gs>
                  <a:gs pos="100000">
                    <a:srgbClr val="262626"/>
                  </a:gs>
                </a:gsLst>
                <a:lin ang="5400000" scaled="0"/>
              </a:gradFill>
              <a:latin typeface="Courier New" charset="0"/>
              <a:ea typeface="Courier New" charset="0"/>
              <a:cs typeface="Courier New" charset="0"/>
            </a:endParaRPr>
          </a:p>
        </p:txBody>
      </p:sp>
      <p:grpSp>
        <p:nvGrpSpPr>
          <p:cNvPr id="9" name="Group 8"/>
          <p:cNvGrpSpPr/>
          <p:nvPr/>
        </p:nvGrpSpPr>
        <p:grpSpPr>
          <a:xfrm>
            <a:off x="7787281" y="4216400"/>
            <a:ext cx="4191993" cy="2475955"/>
            <a:chOff x="5240338" y="3342655"/>
            <a:chExt cx="5516562" cy="3258297"/>
          </a:xfrm>
        </p:grpSpPr>
        <p:grpSp>
          <p:nvGrpSpPr>
            <p:cNvPr id="10" name="Group 9"/>
            <p:cNvGrpSpPr/>
            <p:nvPr/>
          </p:nvGrpSpPr>
          <p:grpSpPr>
            <a:xfrm>
              <a:off x="5240338" y="3342655"/>
              <a:ext cx="5516562" cy="3258297"/>
              <a:chOff x="503238" y="38100"/>
              <a:chExt cx="11425238" cy="6748191"/>
            </a:xfrm>
          </p:grpSpPr>
          <p:sp>
            <p:nvSpPr>
              <p:cNvPr id="12"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3"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sp>
            <p:nvSpPr>
              <p:cNvPr id="14"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262626"/>
                  </a:solidFill>
                </a:endParaRPr>
              </a:p>
            </p:txBody>
          </p:sp>
        </p:grpSp>
        <p:sp>
          <p:nvSpPr>
            <p:cNvPr id="11" name="TextBox 10"/>
            <p:cNvSpPr txBox="1"/>
            <p:nvPr/>
          </p:nvSpPr>
          <p:spPr>
            <a:xfrm>
              <a:off x="6245650" y="3680299"/>
              <a:ext cx="3497573" cy="2096013"/>
            </a:xfrm>
            <a:prstGeom prst="rect">
              <a:avLst/>
            </a:prstGeom>
            <a:noFill/>
          </p:spPr>
          <p:txBody>
            <a:bodyPr wrap="none" lIns="0" tIns="0" rIns="0" bIns="0" rtlCol="0">
              <a:spAutoFit/>
            </a:bodyPr>
            <a:lstStyle/>
            <a:p>
              <a:pPr>
                <a:lnSpc>
                  <a:spcPct val="90000"/>
                </a:lnSpc>
              </a:pPr>
              <a:r>
                <a:rPr lang="en-US" sz="11500" dirty="0">
                  <a:gradFill>
                    <a:gsLst>
                      <a:gs pos="3187">
                        <a:schemeClr val="accent5"/>
                      </a:gs>
                      <a:gs pos="100000">
                        <a:schemeClr val="accent5"/>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15" name="Group 14"/>
          <p:cNvGrpSpPr/>
          <p:nvPr/>
        </p:nvGrpSpPr>
        <p:grpSpPr>
          <a:xfrm>
            <a:off x="9957095" y="167118"/>
            <a:ext cx="2128543" cy="290870"/>
            <a:chOff x="10221867" y="167118"/>
            <a:chExt cx="2128543" cy="290870"/>
          </a:xfrm>
        </p:grpSpPr>
        <p:sp>
          <p:nvSpPr>
            <p:cNvPr id="16" name="TextBox 15"/>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17" name="TextBox 16"/>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42287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ranges</a:t>
            </a:r>
            <a:endParaRPr lang="en-US" dirty="0"/>
          </a:p>
        </p:txBody>
      </p:sp>
      <p:sp>
        <p:nvSpPr>
          <p:cNvPr id="4" name="Text Placeholder 3"/>
          <p:cNvSpPr>
            <a:spLocks noGrp="1"/>
          </p:cNvSpPr>
          <p:nvPr>
            <p:ph type="body" sz="quarter" idx="10"/>
          </p:nvPr>
        </p:nvSpPr>
        <p:spPr>
          <a:xfrm>
            <a:off x="274638" y="1221157"/>
            <a:ext cx="11887199" cy="1138773"/>
          </a:xfrm>
        </p:spPr>
        <p:txBody>
          <a:bodyPr/>
          <a:lstStyle/>
          <a:p>
            <a:endParaRPr lang="en-US" sz="2000" dirty="0" smtClean="0">
              <a:gradFill>
                <a:gsLst>
                  <a:gs pos="1250">
                    <a:schemeClr val="bg2"/>
                  </a:gs>
                  <a:gs pos="100000">
                    <a:schemeClr val="bg2"/>
                  </a:gs>
                </a:gsLst>
                <a:lin ang="5400000" scaled="0"/>
              </a:gradFill>
            </a:endParaRPr>
          </a:p>
          <a:p>
            <a:endParaRPr lang="en-US" sz="2000" dirty="0" smtClean="0">
              <a:gradFill>
                <a:gsLst>
                  <a:gs pos="1250">
                    <a:schemeClr val="bg2"/>
                  </a:gs>
                  <a:gs pos="100000">
                    <a:schemeClr val="bg2"/>
                  </a:gs>
                </a:gsLst>
                <a:lin ang="5400000" scaled="0"/>
              </a:gradFill>
            </a:endParaRPr>
          </a:p>
          <a:p>
            <a:endParaRPr lang="en-US" sz="2000" dirty="0"/>
          </a:p>
        </p:txBody>
      </p:sp>
      <p:grpSp>
        <p:nvGrpSpPr>
          <p:cNvPr id="7" name="Group 6"/>
          <p:cNvGrpSpPr/>
          <p:nvPr/>
        </p:nvGrpSpPr>
        <p:grpSpPr>
          <a:xfrm>
            <a:off x="9957095" y="167118"/>
            <a:ext cx="2128543" cy="290870"/>
            <a:chOff x="10221867" y="167118"/>
            <a:chExt cx="2128543" cy="290870"/>
          </a:xfrm>
        </p:grpSpPr>
        <p:sp>
          <p:nvSpPr>
            <p:cNvPr id="8" name="TextBox 7"/>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9" name="TextBox 8"/>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
        <p:nvSpPr>
          <p:cNvPr id="3" name="Rectangle 2"/>
          <p:cNvSpPr/>
          <p:nvPr/>
        </p:nvSpPr>
        <p:spPr>
          <a:xfrm>
            <a:off x="167634" y="1142057"/>
            <a:ext cx="11622290" cy="4616648"/>
          </a:xfrm>
          <a:prstGeom prst="rect">
            <a:avLst/>
          </a:prstGeom>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context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Excel.RequestContext</a:t>
            </a:r>
            <a:r>
              <a:rPr lang="en-US" sz="1400" dirty="0" smtClean="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Excel.run</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function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(context)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sheetName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"Sheet1”;</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rangeAddress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"F5:G7”;</a:t>
            </a:r>
            <a:endParaRPr lang="en-US" sz="1400" dirty="0">
              <a:solidFill>
                <a:srgbClr val="000000"/>
              </a:solidFill>
              <a:highlight>
                <a:srgbClr val="FFFFFF"/>
              </a:highlight>
              <a:latin typeface="Consolas" panose="020B0609020204030204" pitchFamily="49" charset="0"/>
            </a:endParaRPr>
          </a:p>
          <a:p>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var</a:t>
            </a:r>
            <a:r>
              <a:rPr lang="sv-SE" sz="1400" dirty="0">
                <a:solidFill>
                  <a:srgbClr val="000000"/>
                </a:solidFill>
                <a:highlight>
                  <a:srgbClr val="FFFFFF"/>
                </a:highlight>
                <a:latin typeface="Consolas" panose="020B0609020204030204" pitchFamily="49" charset="0"/>
              </a:rPr>
              <a:t> numberFormat = [[</a:t>
            </a:r>
            <a:r>
              <a:rPr lang="sv-SE" sz="1400" dirty="0">
                <a:solidFill>
                  <a:srgbClr val="0000FF"/>
                </a:solidFill>
                <a:highlight>
                  <a:srgbClr val="FFFFFF"/>
                </a:highlight>
                <a:latin typeface="Consolas" panose="020B0609020204030204" pitchFamily="49" charset="0"/>
              </a:rPr>
              <a:t>null</a:t>
            </a:r>
            <a:r>
              <a:rPr lang="sv-SE" sz="1400" dirty="0">
                <a:solidFill>
                  <a:srgbClr val="000000"/>
                </a:solidFill>
                <a:highlight>
                  <a:srgbClr val="FFFFFF"/>
                </a:highlight>
                <a:latin typeface="Consolas" panose="020B0609020204030204" pitchFamily="49" charset="0"/>
              </a:rPr>
              <a:t>, </a:t>
            </a:r>
            <a:r>
              <a:rPr lang="sv-SE" sz="1400" dirty="0">
                <a:solidFill>
                  <a:srgbClr val="A31515"/>
                </a:solidFill>
                <a:highlight>
                  <a:srgbClr val="FFFFFF"/>
                </a:highlight>
                <a:latin typeface="Consolas" panose="020B0609020204030204" pitchFamily="49" charset="0"/>
              </a:rPr>
              <a:t>"d-mmm"</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null</a:t>
            </a:r>
            <a:r>
              <a:rPr lang="sv-SE" sz="1400" dirty="0">
                <a:solidFill>
                  <a:srgbClr val="000000"/>
                </a:solidFill>
                <a:highlight>
                  <a:srgbClr val="FFFFFF"/>
                </a:highlight>
                <a:latin typeface="Consolas" panose="020B0609020204030204" pitchFamily="49" charset="0"/>
              </a:rPr>
              <a:t>, </a:t>
            </a:r>
            <a:r>
              <a:rPr lang="sv-SE" sz="1400" dirty="0">
                <a:solidFill>
                  <a:srgbClr val="A31515"/>
                </a:solidFill>
                <a:highlight>
                  <a:srgbClr val="FFFFFF"/>
                </a:highlight>
                <a:latin typeface="Consolas" panose="020B0609020204030204" pitchFamily="49" charset="0"/>
              </a:rPr>
              <a:t>"d-mmm"</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null</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null</a:t>
            </a:r>
            <a:r>
              <a:rPr lang="sv-SE"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values = [[</a:t>
            </a:r>
            <a:r>
              <a:rPr lang="en-US" sz="1400" dirty="0">
                <a:solidFill>
                  <a:srgbClr val="A31515"/>
                </a:solidFill>
                <a:highlight>
                  <a:srgbClr val="FFFFFF"/>
                </a:highlight>
                <a:latin typeface="Consolas" panose="020B0609020204030204" pitchFamily="49" charset="0"/>
              </a:rPr>
              <a:t>"Today"</a:t>
            </a:r>
            <a:r>
              <a:rPr lang="en-US" sz="1400" dirty="0">
                <a:solidFill>
                  <a:srgbClr val="000000"/>
                </a:solidFill>
                <a:highlight>
                  <a:srgbClr val="FFFFFF"/>
                </a:highlight>
                <a:latin typeface="Consolas" panose="020B0609020204030204" pitchFamily="49" charset="0"/>
              </a:rPr>
              <a:t>, 42147], [</a:t>
            </a:r>
            <a:r>
              <a:rPr lang="en-US" sz="1400" dirty="0">
                <a:solidFill>
                  <a:srgbClr val="A31515"/>
                </a:solidFill>
                <a:highlight>
                  <a:srgbClr val="FFFFFF"/>
                </a:highlight>
                <a:latin typeface="Consolas" panose="020B0609020204030204" pitchFamily="49" charset="0"/>
              </a:rPr>
              <a:t>"Tomorrow"</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"5/24"</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"Difference in days"</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formula = [[</a:t>
            </a:r>
            <a:r>
              <a:rPr lang="en-US" sz="1400" dirty="0" err="1">
                <a:solidFill>
                  <a:srgbClr val="0000FF"/>
                </a:solidFill>
                <a:highlight>
                  <a:srgbClr val="FFFFFF"/>
                </a:highlight>
                <a:latin typeface="Consolas" panose="020B0609020204030204" pitchFamily="49" charset="0"/>
              </a:rPr>
              <a:t>null</a:t>
            </a:r>
            <a:r>
              <a:rPr lang="en-US" sz="1400" dirty="0" err="1">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null</a:t>
            </a:r>
            <a:r>
              <a:rPr lang="en-US" sz="1400" dirty="0" err="1">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"=G6-G5"</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range = </a:t>
            </a:r>
            <a:r>
              <a:rPr lang="en-US" sz="1400" dirty="0" err="1">
                <a:solidFill>
                  <a:srgbClr val="000000"/>
                </a:solidFill>
                <a:highlight>
                  <a:srgbClr val="FFFFFF"/>
                </a:highlight>
                <a:latin typeface="Consolas" panose="020B0609020204030204" pitchFamily="49" charset="0"/>
              </a:rPr>
              <a:t>ctx.workbook.worksheets.getItem</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sheetName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getRange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rangeAddress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range.numberFormat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numberFormat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range.values</a:t>
            </a:r>
            <a:r>
              <a:rPr lang="en-US" sz="1400" dirty="0">
                <a:solidFill>
                  <a:srgbClr val="000000"/>
                </a:solidFill>
                <a:highlight>
                  <a:srgbClr val="FFFFFF"/>
                </a:highlight>
                <a:latin typeface="Consolas" panose="020B0609020204030204" pitchFamily="49" charset="0"/>
              </a:rPr>
              <a:t> = values;</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range.formula</a:t>
            </a:r>
            <a:r>
              <a:rPr lang="en-US" sz="1400" dirty="0">
                <a:solidFill>
                  <a:srgbClr val="000000"/>
                </a:solidFill>
                <a:highlight>
                  <a:srgbClr val="FFFFFF"/>
                </a:highlight>
                <a:latin typeface="Consolas" panose="020B0609020204030204" pitchFamily="49" charset="0"/>
              </a:rPr>
              <a:t> = formula;</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range.load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execute the change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context.sync</a:t>
            </a:r>
            <a:r>
              <a:rPr lang="en-US" sz="1400" dirty="0">
                <a:solidFill>
                  <a:srgbClr val="000000"/>
                </a:solidFill>
                <a:highlight>
                  <a:srgbClr val="FFFFFF"/>
                </a:highlight>
                <a:latin typeface="Consolas" panose="020B0609020204030204" pitchFamily="49" charset="0"/>
              </a:rPr>
              <a:t>().then(</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 Console.log(</a:t>
            </a:r>
            <a:r>
              <a:rPr lang="en-US" sz="1400" dirty="0" err="1">
                <a:solidFill>
                  <a:srgbClr val="000000"/>
                </a:solidFill>
                <a:highlight>
                  <a:srgbClr val="FFFFFF"/>
                </a:highlight>
                <a:latin typeface="Consolas" panose="020B0609020204030204" pitchFamily="49" charset="0"/>
              </a:rPr>
              <a:t>range.text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errorHandler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catch(</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(error) {</a:t>
            </a:r>
          </a:p>
          <a:p>
            <a:r>
              <a:rPr lang="en-US" sz="1400" dirty="0">
                <a:solidFill>
                  <a:srgbClr val="000000"/>
                </a:solidFill>
                <a:highlight>
                  <a:srgbClr val="FFFFFF"/>
                </a:highlight>
                <a:latin typeface="Consolas" panose="020B0609020204030204" pitchFamily="49" charset="0"/>
              </a:rPr>
              <a:t>            console.log(</a:t>
            </a:r>
            <a:r>
              <a:rPr lang="en-US" sz="1400" dirty="0">
                <a:solidFill>
                  <a:srgbClr val="A31515"/>
                </a:solidFill>
                <a:highlight>
                  <a:srgbClr val="FFFFFF"/>
                </a:highlight>
                <a:latin typeface="Consolas" panose="020B0609020204030204" pitchFamily="49" charset="0"/>
              </a:rPr>
              <a:t>'Error: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JSON.stringify</a:t>
            </a:r>
            <a:r>
              <a:rPr lang="en-US" sz="1400" dirty="0">
                <a:solidFill>
                  <a:srgbClr val="000000"/>
                </a:solidFill>
                <a:highlight>
                  <a:srgbClr val="FFFFFF"/>
                </a:highlight>
                <a:latin typeface="Consolas" panose="020B0609020204030204" pitchFamily="49" charset="0"/>
              </a:rPr>
              <a:t>(error));</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(error </a:t>
            </a:r>
            <a:r>
              <a:rPr lang="en-US" sz="1400" dirty="0" err="1">
                <a:solidFill>
                  <a:srgbClr val="0000FF"/>
                </a:solidFill>
                <a:highlight>
                  <a:srgbClr val="FFFFFF"/>
                </a:highlight>
                <a:latin typeface="Consolas" panose="020B0609020204030204" pitchFamily="49" charset="0"/>
              </a:rPr>
              <a:t>instanceof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OfficeExtension.Error</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console.log(</a:t>
            </a:r>
            <a:r>
              <a:rPr lang="en-US" sz="1400" dirty="0">
                <a:solidFill>
                  <a:srgbClr val="A31515"/>
                </a:solidFill>
                <a:highlight>
                  <a:srgbClr val="FFFFFF"/>
                </a:highlight>
                <a:latin typeface="Consolas" panose="020B0609020204030204" pitchFamily="49" charset="0"/>
              </a:rPr>
              <a:t>'Debug info: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JSON.stringify</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error.debugInfo</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158286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1467488"/>
            <a:ext cx="5938838" cy="2511457"/>
          </a:xfrm>
        </p:spPr>
        <p:txBody>
          <a:bodyPr/>
          <a:lstStyle/>
          <a:p>
            <a:r>
              <a:rPr lang="en-US" sz="7200" dirty="0" smtClean="0"/>
              <a:t>Demo</a:t>
            </a:r>
            <a:br>
              <a:rPr lang="en-US" sz="7200" dirty="0" smtClean="0"/>
            </a:br>
            <a:r>
              <a:rPr lang="en-US" sz="4800" dirty="0" smtClean="0"/>
              <a:t>Exploring </a:t>
            </a:r>
            <a:r>
              <a:rPr lang="en-US" sz="4800" dirty="0" smtClean="0"/>
              <a:t>Office.js </a:t>
            </a:r>
            <a:r>
              <a:rPr lang="en-US" sz="4800" dirty="0" smtClean="0"/>
              <a:t>in </a:t>
            </a:r>
            <a:br>
              <a:rPr lang="en-US" sz="4800" dirty="0" smtClean="0"/>
            </a:br>
            <a:r>
              <a:rPr lang="en-US" sz="4800" dirty="0" smtClean="0"/>
              <a:t>Excel 2016</a:t>
            </a:r>
            <a:endParaRPr lang="en-US" sz="4800" dirty="0"/>
          </a:p>
        </p:txBody>
      </p:sp>
      <p:sp>
        <p:nvSpPr>
          <p:cNvPr id="4" name="Text Placeholder 3"/>
          <p:cNvSpPr>
            <a:spLocks noGrp="1"/>
          </p:cNvSpPr>
          <p:nvPr>
            <p:ph type="body" sz="quarter" idx="12"/>
          </p:nvPr>
        </p:nvSpPr>
        <p:spPr/>
        <p:txBody>
          <a:bodyPr/>
          <a:lstStyle/>
          <a:p>
            <a:r>
              <a:rPr lang="en-US" smtClean="0"/>
              <a:t>5</a:t>
            </a:r>
            <a:endParaRPr lang="en-US" dirty="0"/>
          </a:p>
        </p:txBody>
      </p:sp>
    </p:spTree>
    <p:extLst>
      <p:ext uri="{BB962C8B-B14F-4D97-AF65-F5344CB8AC3E}">
        <p14:creationId xmlns:p14="http://schemas.microsoft.com/office/powerpoint/2010/main" val="260076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Related documentation</a:t>
            </a:r>
            <a:endParaRPr lang="en-US" dirty="0"/>
          </a:p>
        </p:txBody>
      </p:sp>
      <p:sp>
        <p:nvSpPr>
          <p:cNvPr id="3" name="Text Placeholder 2"/>
          <p:cNvSpPr>
            <a:spLocks noGrp="1"/>
          </p:cNvSpPr>
          <p:nvPr>
            <p:ph type="body" sz="quarter" idx="10"/>
          </p:nvPr>
        </p:nvSpPr>
        <p:spPr>
          <a:xfrm>
            <a:off x="274638" y="1212850"/>
            <a:ext cx="8232004" cy="4715137"/>
          </a:xfrm>
        </p:spPr>
        <p:txBody>
          <a:bodyPr/>
          <a:lstStyle/>
          <a:p>
            <a:pPr marL="0" indent="0">
              <a:buNone/>
            </a:pPr>
            <a:r>
              <a:rPr lang="en-US" sz="2800" dirty="0" smtClean="0">
                <a:solidFill>
                  <a:schemeClr val="tx1"/>
                </a:solidFill>
              </a:rPr>
              <a:t>MSDN: Format tables in Add-ins for Excel</a:t>
            </a:r>
          </a:p>
          <a:p>
            <a:pPr marL="0" indent="0">
              <a:buNone/>
            </a:pPr>
            <a:r>
              <a:rPr lang="en-US" sz="2800" dirty="0" smtClean="0">
                <a:solidFill>
                  <a:schemeClr val="tx1"/>
                </a:solidFill>
                <a:hlinkClick r:id="rId2"/>
              </a:rPr>
              <a:t>https://msdn.microsoft.com/EN-US/library/office/dn535872.aspx</a:t>
            </a:r>
            <a:endParaRPr lang="en-US" sz="2800" dirty="0" smtClean="0">
              <a:solidFill>
                <a:schemeClr val="tx1"/>
              </a:solidFill>
            </a:endParaRPr>
          </a:p>
          <a:p>
            <a:pPr marL="0" indent="0">
              <a:buNone/>
            </a:pPr>
            <a:endParaRPr lang="en-US" sz="1800" dirty="0" smtClean="0">
              <a:solidFill>
                <a:schemeClr val="tx1"/>
              </a:solidFill>
            </a:endParaRPr>
          </a:p>
          <a:p>
            <a:pPr marL="0" indent="0">
              <a:buNone/>
            </a:pPr>
            <a:r>
              <a:rPr lang="en-US" sz="2800" dirty="0" smtClean="0">
                <a:solidFill>
                  <a:schemeClr val="tx1"/>
                </a:solidFill>
              </a:rPr>
              <a:t>MSDN: Excel Add-ins</a:t>
            </a:r>
          </a:p>
          <a:p>
            <a:pPr marL="0" indent="0">
              <a:buNone/>
            </a:pPr>
            <a:r>
              <a:rPr lang="en-US" sz="2800" dirty="0" smtClean="0">
                <a:solidFill>
                  <a:schemeClr val="tx1"/>
                </a:solidFill>
                <a:hlinkClick r:id="rId3"/>
              </a:rPr>
              <a:t>https://msdn.microsoft.com/EN-US/library/office/dn833109.aspx</a:t>
            </a:r>
            <a:endParaRPr lang="en-US" sz="2800" dirty="0" smtClean="0">
              <a:solidFill>
                <a:schemeClr val="tx1"/>
              </a:solidFill>
            </a:endParaRPr>
          </a:p>
          <a:p>
            <a:pPr marL="0" indent="0">
              <a:buNone/>
            </a:pPr>
            <a:endParaRPr lang="en-US" sz="1800" dirty="0" smtClean="0">
              <a:solidFill>
                <a:schemeClr val="tx1"/>
              </a:solidFill>
            </a:endParaRPr>
          </a:p>
          <a:p>
            <a:pPr marL="0" indent="0">
              <a:buNone/>
            </a:pPr>
            <a:r>
              <a:rPr lang="en-US" sz="2800" dirty="0" smtClean="0">
                <a:solidFill>
                  <a:schemeClr val="tx1"/>
                </a:solidFill>
              </a:rPr>
              <a:t>JavaScript API for Office</a:t>
            </a:r>
          </a:p>
          <a:p>
            <a:pPr marL="0" indent="0">
              <a:buNone/>
            </a:pPr>
            <a:r>
              <a:rPr lang="en-US" sz="2800" dirty="0" smtClean="0">
                <a:solidFill>
                  <a:schemeClr val="tx1"/>
                </a:solidFill>
                <a:hlinkClick r:id="rId4"/>
              </a:rPr>
              <a:t>https://msdn.microsoft.com/en-us/library/fp142185.aspx</a:t>
            </a:r>
            <a:endParaRPr lang="en-US" sz="2800" dirty="0">
              <a:solidFill>
                <a:schemeClr val="tx1"/>
              </a:solidFill>
            </a:endParaRPr>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grpSp>
      <p:grpSp>
        <p:nvGrpSpPr>
          <p:cNvPr id="14" name="Group 13"/>
          <p:cNvGrpSpPr/>
          <p:nvPr/>
        </p:nvGrpSpPr>
        <p:grpSpPr>
          <a:xfrm>
            <a:off x="9957095" y="167118"/>
            <a:ext cx="2128543" cy="290870"/>
            <a:chOff x="10221867" y="167118"/>
            <a:chExt cx="2128543" cy="290870"/>
          </a:xfrm>
        </p:grpSpPr>
        <p:sp>
          <p:nvSpPr>
            <p:cNvPr id="19" name="TextBox 18"/>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20" name="TextBox 19"/>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smtClean="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64988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Related code samples</a:t>
            </a:r>
            <a:endParaRPr lang="en-US" dirty="0"/>
          </a:p>
        </p:txBody>
      </p:sp>
      <p:sp>
        <p:nvSpPr>
          <p:cNvPr id="3" name="Text Placeholder 2"/>
          <p:cNvSpPr>
            <a:spLocks noGrp="1"/>
          </p:cNvSpPr>
          <p:nvPr>
            <p:ph type="body" sz="quarter" idx="4294967295"/>
          </p:nvPr>
        </p:nvSpPr>
        <p:spPr>
          <a:xfrm>
            <a:off x="246063" y="1212850"/>
            <a:ext cx="6429375" cy="1791260"/>
          </a:xfrm>
        </p:spPr>
        <p:txBody>
          <a:bodyPr/>
          <a:lstStyle/>
          <a:p>
            <a:pPr marL="0" indent="0">
              <a:buNone/>
            </a:pPr>
            <a:r>
              <a:rPr lang="en-US" sz="3600" dirty="0"/>
              <a:t>Office A</a:t>
            </a:r>
            <a:r>
              <a:rPr lang="en-US" sz="3600" dirty="0" smtClean="0"/>
              <a:t>dd-in samples</a:t>
            </a:r>
            <a:endParaRPr lang="en-US" sz="3600" dirty="0"/>
          </a:p>
          <a:p>
            <a:pPr marL="0" indent="0">
              <a:buNone/>
            </a:pPr>
            <a:r>
              <a:rPr lang="en-US" sz="3600" dirty="0">
                <a:hlinkClick r:id="rId2"/>
              </a:rPr>
              <a:t>http://dev.office.com/codesamples#?</a:t>
            </a:r>
            <a:r>
              <a:rPr lang="en-US" sz="3600" dirty="0" smtClean="0">
                <a:hlinkClick r:id="rId2"/>
              </a:rPr>
              <a:t>filters=office%20add-ins</a:t>
            </a:r>
            <a:endParaRPr lang="en-US" sz="3600" dirty="0" smtClean="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grpSp>
      <p:grpSp>
        <p:nvGrpSpPr>
          <p:cNvPr id="14" name="Group 13"/>
          <p:cNvGrpSpPr/>
          <p:nvPr/>
        </p:nvGrpSpPr>
        <p:grpSpPr>
          <a:xfrm>
            <a:off x="9957095" y="167118"/>
            <a:ext cx="2128543" cy="290870"/>
            <a:chOff x="10221867" y="167118"/>
            <a:chExt cx="2128543" cy="290870"/>
          </a:xfrm>
        </p:grpSpPr>
        <p:sp>
          <p:nvSpPr>
            <p:cNvPr id="19" name="TextBox 18"/>
            <p:cNvSpPr txBox="1"/>
            <p:nvPr/>
          </p:nvSpPr>
          <p:spPr>
            <a:xfrm>
              <a:off x="10221867" y="167118"/>
              <a:ext cx="2128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rgbClr val="262626"/>
                      </a:gs>
                      <a:gs pos="31000">
                        <a:srgbClr val="262626"/>
                      </a:gs>
                    </a:gsLst>
                    <a:lin ang="5400000" scaled="0"/>
                  </a:gradFill>
                </a:rPr>
                <a:t>Changes to Excel 2016</a:t>
              </a:r>
            </a:p>
          </p:txBody>
        </p:sp>
        <p:sp>
          <p:nvSpPr>
            <p:cNvPr id="20" name="TextBox 19"/>
            <p:cNvSpPr txBox="1"/>
            <p:nvPr/>
          </p:nvSpPr>
          <p:spPr>
            <a:xfrm>
              <a:off x="10231513" y="250239"/>
              <a:ext cx="110608" cy="207749"/>
            </a:xfrm>
            <a:prstGeom prst="rect">
              <a:avLst/>
            </a:prstGeom>
            <a:noFill/>
          </p:spPr>
          <p:txBody>
            <a:bodyPr wrap="none" lIns="0" tIns="0" rIns="0" bIns="0" rtlCol="0">
              <a:spAutoFit/>
            </a:bodyPr>
            <a:lstStyle/>
            <a:p>
              <a:pPr>
                <a:lnSpc>
                  <a:spcPct val="90000"/>
                </a:lnSpc>
                <a:spcAft>
                  <a:spcPts val="600"/>
                </a:spcAft>
              </a:pPr>
              <a:r>
                <a:rPr lang="en-US" sz="1500" b="1" dirty="0">
                  <a:gradFill>
                    <a:gsLst>
                      <a:gs pos="2917">
                        <a:schemeClr val="accent5"/>
                      </a:gs>
                      <a:gs pos="100000">
                        <a:schemeClr val="accent5"/>
                      </a:gs>
                    </a:gsLst>
                    <a:lin ang="5400000" scaled="0"/>
                  </a:gra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349456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51619" y="1212850"/>
            <a:ext cx="5532438" cy="3767138"/>
          </a:xfrm>
        </p:spPr>
        <p:txBody>
          <a:bodyPr/>
          <a:lstStyle/>
          <a:p>
            <a:pPr marL="0" indent="0">
              <a:spcBef>
                <a:spcPts val="1800"/>
              </a:spcBef>
              <a:buNone/>
            </a:pPr>
            <a:r>
              <a:rPr lang="en-US" sz="3200" dirty="0">
                <a:gradFill>
                  <a:gsLst>
                    <a:gs pos="13772">
                      <a:schemeClr val="tx1"/>
                    </a:gs>
                    <a:gs pos="75000">
                      <a:schemeClr val="tx1"/>
                    </a:gs>
                  </a:gsLst>
                  <a:lin ang="5400000" scaled="0"/>
                </a:gradFill>
              </a:rPr>
              <a:t>Introduction to Excel A</a:t>
            </a:r>
            <a:r>
              <a:rPr lang="en-US" sz="3200" dirty="0" smtClean="0">
                <a:gradFill>
                  <a:gsLst>
                    <a:gs pos="13772">
                      <a:schemeClr val="tx1"/>
                    </a:gs>
                    <a:gs pos="75000">
                      <a:schemeClr val="tx1"/>
                    </a:gs>
                  </a:gsLst>
                  <a:lin ang="5400000" scaled="0"/>
                </a:gradFill>
              </a:rPr>
              <a:t>dd-ins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Developing Excel </a:t>
            </a:r>
            <a:r>
              <a:rPr lang="en-US" sz="3200" dirty="0" smtClean="0">
                <a:gradFill>
                  <a:gsLst>
                    <a:gs pos="13772">
                      <a:schemeClr val="tx1"/>
                    </a:gs>
                    <a:gs pos="75000">
                      <a:schemeClr val="tx1"/>
                    </a:gs>
                  </a:gsLst>
                  <a:lin ang="5400000" scaled="0"/>
                </a:gradFill>
              </a:rPr>
              <a:t>Add-ins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Reading and </a:t>
            </a:r>
            <a:r>
              <a:rPr lang="en-US" sz="3200" dirty="0" smtClean="0">
                <a:gradFill>
                  <a:gsLst>
                    <a:gs pos="13772">
                      <a:schemeClr val="tx1"/>
                    </a:gs>
                    <a:gs pos="75000">
                      <a:schemeClr val="tx1"/>
                    </a:gs>
                  </a:gsLst>
                  <a:lin ang="5400000" scaled="0"/>
                </a:gradFill>
              </a:rPr>
              <a:t>writing </a:t>
            </a:r>
            <a:br>
              <a:rPr lang="en-US" sz="3200" dirty="0" smtClean="0">
                <a:gradFill>
                  <a:gsLst>
                    <a:gs pos="13772">
                      <a:schemeClr val="tx1"/>
                    </a:gs>
                    <a:gs pos="75000">
                      <a:schemeClr val="tx1"/>
                    </a:gs>
                  </a:gsLst>
                  <a:lin ang="5400000" scaled="0"/>
                </a:gradFill>
              </a:rPr>
            </a:br>
            <a:r>
              <a:rPr lang="en-US" sz="3200" dirty="0" smtClean="0">
                <a:gradFill>
                  <a:gsLst>
                    <a:gs pos="13772">
                      <a:schemeClr val="tx1"/>
                    </a:gs>
                    <a:gs pos="75000">
                      <a:schemeClr val="tx1"/>
                    </a:gs>
                  </a:gsLst>
                  <a:lin ang="5400000" scaled="0"/>
                </a:gradFill>
              </a:rPr>
              <a:t>with documents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Document </a:t>
            </a:r>
            <a:r>
              <a:rPr lang="en-US" sz="3200" dirty="0" smtClean="0">
                <a:gradFill>
                  <a:gsLst>
                    <a:gs pos="13772">
                      <a:schemeClr val="tx1"/>
                    </a:gs>
                    <a:gs pos="75000">
                      <a:schemeClr val="tx1"/>
                    </a:gs>
                  </a:gsLst>
                  <a:lin ang="5400000" scaled="0"/>
                </a:gradFill>
              </a:rPr>
              <a:t>bindings</a:t>
            </a:r>
            <a:endParaRPr lang="en-US" sz="3200" dirty="0">
              <a:gradFill>
                <a:gsLst>
                  <a:gs pos="13772">
                    <a:schemeClr val="tx1"/>
                  </a:gs>
                  <a:gs pos="75000">
                    <a:schemeClr val="tx1"/>
                  </a:gs>
                </a:gsLst>
                <a:lin ang="5400000" scaled="0"/>
              </a:gradFill>
            </a:endParaRPr>
          </a:p>
          <a:p>
            <a:pPr marL="0" indent="0">
              <a:spcBef>
                <a:spcPts val="1800"/>
              </a:spcBef>
              <a:buNone/>
            </a:pPr>
            <a:r>
              <a:rPr lang="en-US" sz="3200" dirty="0">
                <a:gradFill>
                  <a:gsLst>
                    <a:gs pos="13772">
                      <a:schemeClr val="tx1"/>
                    </a:gs>
                    <a:gs pos="75000">
                      <a:schemeClr val="tx1"/>
                    </a:gs>
                  </a:gsLst>
                  <a:lin ang="5400000" scaled="0"/>
                </a:gradFill>
              </a:rPr>
              <a:t>Changes with Excel 2016</a:t>
            </a:r>
          </a:p>
        </p:txBody>
      </p:sp>
      <p:grpSp>
        <p:nvGrpSpPr>
          <p:cNvPr id="4" name="Group 3"/>
          <p:cNvGrpSpPr/>
          <p:nvPr/>
        </p:nvGrpSpPr>
        <p:grpSpPr>
          <a:xfrm>
            <a:off x="6322933" y="2283619"/>
            <a:ext cx="5656342" cy="4120953"/>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54933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ontent Placeholder 6"/>
          <p:cNvSpPr txBox="1">
            <a:spLocks/>
          </p:cNvSpPr>
          <p:nvPr/>
        </p:nvSpPr>
        <p:spPr>
          <a:xfrm>
            <a:off x="2501" y="4883288"/>
            <a:ext cx="12433974" cy="822960"/>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smtClean="0">
                <a:hlinkClick r:id="rId3"/>
              </a:rPr>
              <a:t>http://dev.office.com/devprogram</a:t>
            </a:r>
            <a:r>
              <a:rPr lang="en-US" sz="3136" smtClean="0"/>
              <a:t> </a:t>
            </a:r>
            <a:endParaRPr lang="en-US" sz="3136" dirty="0"/>
          </a:p>
        </p:txBody>
      </p:sp>
      <p:grpSp>
        <p:nvGrpSpPr>
          <p:cNvPr id="113" name="Group 112"/>
          <p:cNvGrpSpPr/>
          <p:nvPr/>
        </p:nvGrpSpPr>
        <p:grpSpPr>
          <a:xfrm>
            <a:off x="4693684" y="3204799"/>
            <a:ext cx="3052220" cy="3741378"/>
            <a:chOff x="4662488" y="3198813"/>
            <a:chExt cx="3114676" cy="3817937"/>
          </a:xfrm>
        </p:grpSpPr>
        <p:sp>
          <p:nvSpPr>
            <p:cNvPr id="11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122" name="Rectangle 121"/>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3" name="Group 122"/>
          <p:cNvGrpSpPr/>
          <p:nvPr/>
        </p:nvGrpSpPr>
        <p:grpSpPr>
          <a:xfrm>
            <a:off x="581707" y="2329165"/>
            <a:ext cx="2289395" cy="1914898"/>
            <a:chOff x="457200" y="2260433"/>
            <a:chExt cx="2290317" cy="1915668"/>
          </a:xfrm>
        </p:grpSpPr>
        <p:sp>
          <p:nvSpPr>
            <p:cNvPr id="124" name="Rectangle 123"/>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5" name="Group 124"/>
            <p:cNvGrpSpPr/>
            <p:nvPr/>
          </p:nvGrpSpPr>
          <p:grpSpPr>
            <a:xfrm>
              <a:off x="746844" y="2260433"/>
              <a:ext cx="1711028" cy="991002"/>
              <a:chOff x="860785" y="2260433"/>
              <a:chExt cx="1711028" cy="991002"/>
            </a:xfrm>
          </p:grpSpPr>
          <p:grpSp>
            <p:nvGrpSpPr>
              <p:cNvPr id="126" name="Group 125"/>
              <p:cNvGrpSpPr/>
              <p:nvPr/>
            </p:nvGrpSpPr>
            <p:grpSpPr>
              <a:xfrm>
                <a:off x="860785" y="2260433"/>
                <a:ext cx="1711028" cy="991002"/>
                <a:chOff x="506413" y="1770063"/>
                <a:chExt cx="2105025" cy="1219200"/>
              </a:xfrm>
            </p:grpSpPr>
            <p:sp>
              <p:nvSpPr>
                <p:cNvPr id="13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3"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7" name="Rectangle 12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8" name="Straight Connector 12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5" name="Straight Connector 134"/>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3405356" y="2351551"/>
            <a:ext cx="1609841" cy="2200139"/>
            <a:chOff x="3320378" y="2282825"/>
            <a:chExt cx="1610489" cy="2201025"/>
          </a:xfrm>
        </p:grpSpPr>
        <p:sp>
          <p:nvSpPr>
            <p:cNvPr id="145" name="Rectangle 144"/>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6" name="Group 145"/>
            <p:cNvGrpSpPr/>
            <p:nvPr/>
          </p:nvGrpSpPr>
          <p:grpSpPr>
            <a:xfrm>
              <a:off x="3376613" y="2282825"/>
              <a:ext cx="1422401" cy="1065213"/>
              <a:chOff x="3376613" y="2282825"/>
              <a:chExt cx="1422401" cy="1065213"/>
            </a:xfrm>
          </p:grpSpPr>
          <p:sp>
            <p:nvSpPr>
              <p:cNvPr id="147"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TextBox 15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6" name="Straight Connector 15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3987801" y="2778125"/>
                <a:ext cx="811213" cy="569913"/>
                <a:chOff x="3987801" y="2778125"/>
                <a:chExt cx="811213" cy="569913"/>
              </a:xfrm>
            </p:grpSpPr>
            <p:sp>
              <p:nvSpPr>
                <p:cNvPr id="16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4" name="Group 183"/>
          <p:cNvGrpSpPr/>
          <p:nvPr/>
        </p:nvGrpSpPr>
        <p:grpSpPr>
          <a:xfrm>
            <a:off x="5549453" y="2282278"/>
            <a:ext cx="1609841" cy="1961785"/>
            <a:chOff x="5503728" y="2213527"/>
            <a:chExt cx="1610489" cy="1962574"/>
          </a:xfrm>
        </p:grpSpPr>
        <p:sp>
          <p:nvSpPr>
            <p:cNvPr id="185" name="Rectangle 184"/>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6" name="Picture 185"/>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7" name="Group 186"/>
          <p:cNvGrpSpPr/>
          <p:nvPr/>
        </p:nvGrpSpPr>
        <p:grpSpPr>
          <a:xfrm>
            <a:off x="7693546" y="2282127"/>
            <a:ext cx="1744304" cy="1961938"/>
            <a:chOff x="7453007" y="2213374"/>
            <a:chExt cx="1745006" cy="1962727"/>
          </a:xfrm>
        </p:grpSpPr>
        <p:sp>
          <p:nvSpPr>
            <p:cNvPr id="188" name="Rectangle 18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9" name="Group 188"/>
            <p:cNvGrpSpPr/>
            <p:nvPr/>
          </p:nvGrpSpPr>
          <p:grpSpPr>
            <a:xfrm>
              <a:off x="7453007" y="2213374"/>
              <a:ext cx="1745006" cy="1177578"/>
              <a:chOff x="7353454" y="2213374"/>
              <a:chExt cx="1745006" cy="1177578"/>
            </a:xfrm>
          </p:grpSpPr>
          <p:grpSp>
            <p:nvGrpSpPr>
              <p:cNvPr id="190" name="Group 189"/>
              <p:cNvGrpSpPr/>
              <p:nvPr/>
            </p:nvGrpSpPr>
            <p:grpSpPr>
              <a:xfrm>
                <a:off x="7353454" y="2213374"/>
                <a:ext cx="1517514" cy="1152575"/>
                <a:chOff x="7377113" y="1308100"/>
                <a:chExt cx="1277937" cy="847725"/>
              </a:xfrm>
            </p:grpSpPr>
            <p:sp>
              <p:nvSpPr>
                <p:cNvPr id="19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1" name="Picture 19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7" name="Group 196"/>
          <p:cNvGrpSpPr/>
          <p:nvPr/>
        </p:nvGrpSpPr>
        <p:grpSpPr>
          <a:xfrm>
            <a:off x="9972106" y="2284902"/>
            <a:ext cx="1609841" cy="1802340"/>
            <a:chOff x="9851377" y="2216150"/>
            <a:chExt cx="1610489" cy="1803064"/>
          </a:xfrm>
        </p:grpSpPr>
        <p:sp>
          <p:nvSpPr>
            <p:cNvPr id="198" name="Rectangle 19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9" name="Group 198"/>
            <p:cNvGrpSpPr/>
            <p:nvPr/>
          </p:nvGrpSpPr>
          <p:grpSpPr>
            <a:xfrm>
              <a:off x="10039877" y="2216150"/>
              <a:ext cx="1233488" cy="1268413"/>
              <a:chOff x="9902825" y="2216150"/>
              <a:chExt cx="1233488" cy="1268413"/>
            </a:xfrm>
          </p:grpSpPr>
          <p:sp>
            <p:nvSpPr>
              <p:cNvPr id="20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4" name="Straight Connector 20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0802938" y="2917825"/>
                <a:ext cx="39688" cy="566738"/>
                <a:chOff x="10802938" y="2917825"/>
                <a:chExt cx="39688" cy="566738"/>
              </a:xfrm>
            </p:grpSpPr>
            <p:sp>
              <p:nvSpPr>
                <p:cNvPr id="20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24693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3"/>
                                        </p:tgtEl>
                                        <p:attrNameLst>
                                          <p:attrName>r</p:attrName>
                                        </p:attrNameLst>
                                      </p:cBhvr>
                                    </p:animRot>
                                    <p:animRot by="-240000">
                                      <p:cBhvr>
                                        <p:cTn id="7" dur="250" fill="hold">
                                          <p:stCondLst>
                                            <p:cond delay="250"/>
                                          </p:stCondLst>
                                        </p:cTn>
                                        <p:tgtEl>
                                          <p:spTgt spid="113"/>
                                        </p:tgtEl>
                                        <p:attrNameLst>
                                          <p:attrName>r</p:attrName>
                                        </p:attrNameLst>
                                      </p:cBhvr>
                                    </p:animRot>
                                    <p:animRot by="240000">
                                      <p:cBhvr>
                                        <p:cTn id="8" dur="250" fill="hold">
                                          <p:stCondLst>
                                            <p:cond delay="500"/>
                                          </p:stCondLst>
                                        </p:cTn>
                                        <p:tgtEl>
                                          <p:spTgt spid="113"/>
                                        </p:tgtEl>
                                        <p:attrNameLst>
                                          <p:attrName>r</p:attrName>
                                        </p:attrNameLst>
                                      </p:cBhvr>
                                    </p:animRot>
                                    <p:animRot by="-240000">
                                      <p:cBhvr>
                                        <p:cTn id="9" dur="250" fill="hold">
                                          <p:stCondLst>
                                            <p:cond delay="750"/>
                                          </p:stCondLst>
                                        </p:cTn>
                                        <p:tgtEl>
                                          <p:spTgt spid="113"/>
                                        </p:tgtEl>
                                        <p:attrNameLst>
                                          <p:attrName>r</p:attrName>
                                        </p:attrNameLst>
                                      </p:cBhvr>
                                    </p:animRot>
                                    <p:animRot by="120000">
                                      <p:cBhvr>
                                        <p:cTn id="10" dur="250" fill="hold">
                                          <p:stCondLst>
                                            <p:cond delay="1000"/>
                                          </p:stCondLst>
                                        </p:cTn>
                                        <p:tgtEl>
                                          <p:spTgt spid="11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3"/>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4"/>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4"/>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1000"/>
                                        <p:tgtEl>
                                          <p:spTgt spid="187"/>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7"/>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7"/>
                                        </p:tgtEl>
                                        <p:attrNameLst>
                                          <p:attrName>style.visibility</p:attrName>
                                        </p:attrNameLst>
                                      </p:cBhvr>
                                      <p:to>
                                        <p:strVal val="visible"/>
                                      </p:to>
                                    </p:set>
                                    <p:animEffect transition="in" filter="fade">
                                      <p:cBhvr>
                                        <p:cTn id="41" dur="1000"/>
                                        <p:tgtEl>
                                          <p:spTgt spid="197"/>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7"/>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2">
                                            <p:txEl>
                                              <p:pRg st="0" end="0"/>
                                            </p:txEl>
                                          </p:spTgt>
                                        </p:tgtEl>
                                        <p:attrNameLst>
                                          <p:attrName>style.visibility</p:attrName>
                                        </p:attrNameLst>
                                      </p:cBhvr>
                                      <p:to>
                                        <p:strVal val="visible"/>
                                      </p:to>
                                    </p:set>
                                    <p:animEffect transition="in" filter="fade">
                                      <p:cBhvr>
                                        <p:cTn id="47" dur="1000"/>
                                        <p:tgtEl>
                                          <p:spTgt spid="11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12"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34184" y="2126215"/>
            <a:ext cx="956878" cy="18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2" name="Text Placeholder 1"/>
          <p:cNvSpPr>
            <a:spLocks noGrp="1"/>
          </p:cNvSpPr>
          <p:nvPr>
            <p:ph type="body" sz="quarter" idx="11"/>
          </p:nvPr>
        </p:nvSpPr>
        <p:spPr>
          <a:xfrm>
            <a:off x="2103438" y="2076884"/>
            <a:ext cx="6512528" cy="1292662"/>
          </a:xfrm>
        </p:spPr>
        <p:txBody>
          <a:bodyPr/>
          <a:lstStyle/>
          <a:p>
            <a:r>
              <a:rPr lang="en-US" dirty="0"/>
              <a:t>Introduction to Excel </a:t>
            </a:r>
            <a:r>
              <a:rPr lang="en-US" dirty="0" smtClean="0"/>
              <a:t>Add-ins</a:t>
            </a:r>
            <a:endParaRPr lang="en-US" dirty="0"/>
          </a:p>
        </p:txBody>
      </p:sp>
      <p:sp>
        <p:nvSpPr>
          <p:cNvPr id="5" name="Text Placeholder 4"/>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6644876" y="3726159"/>
            <a:ext cx="5332082" cy="2787727"/>
          </a:xfrm>
          <a:prstGeom prst="rect">
            <a:avLst/>
          </a:prstGeom>
        </p:spPr>
      </p:pic>
    </p:spTree>
    <p:extLst>
      <p:ext uri="{BB962C8B-B14F-4D97-AF65-F5344CB8AC3E}">
        <p14:creationId xmlns:p14="http://schemas.microsoft.com/office/powerpoint/2010/main" val="35742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410522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24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46063" y="2241533"/>
            <a:ext cx="5514975" cy="1514261"/>
          </a:xfrm>
        </p:spPr>
        <p:txBody>
          <a:bodyPr/>
          <a:lstStyle/>
          <a:p>
            <a:pPr marL="0" indent="0">
              <a:buNone/>
            </a:pPr>
            <a:r>
              <a:rPr lang="en-US" sz="4800" dirty="0">
                <a:gradFill>
                  <a:gsLst>
                    <a:gs pos="7258">
                      <a:schemeClr val="tx1"/>
                    </a:gs>
                    <a:gs pos="29000">
                      <a:schemeClr val="tx1"/>
                    </a:gs>
                  </a:gsLst>
                  <a:lin ang="5400000" scaled="0"/>
                </a:gradFill>
              </a:rPr>
              <a:t>What is an </a:t>
            </a:r>
            <a:br>
              <a:rPr lang="en-US" sz="4800" dirty="0">
                <a:gradFill>
                  <a:gsLst>
                    <a:gs pos="7258">
                      <a:schemeClr val="tx1"/>
                    </a:gs>
                    <a:gs pos="29000">
                      <a:schemeClr val="tx1"/>
                    </a:gs>
                  </a:gsLst>
                  <a:lin ang="5400000" scaled="0"/>
                </a:gradFill>
              </a:rPr>
            </a:br>
            <a:r>
              <a:rPr lang="en-US" sz="4800" dirty="0">
                <a:gradFill>
                  <a:gsLst>
                    <a:gs pos="7258">
                      <a:schemeClr val="tx1"/>
                    </a:gs>
                    <a:gs pos="29000">
                      <a:schemeClr val="tx1"/>
                    </a:gs>
                  </a:gsLst>
                  <a:lin ang="5400000" scaled="0"/>
                </a:gradFill>
              </a:rPr>
              <a:t>Office </a:t>
            </a:r>
            <a:r>
              <a:rPr lang="en-US" sz="4800" dirty="0" smtClean="0">
                <a:gradFill>
                  <a:gsLst>
                    <a:gs pos="7258">
                      <a:schemeClr val="tx1"/>
                    </a:gs>
                    <a:gs pos="29000">
                      <a:schemeClr val="tx1"/>
                    </a:gs>
                  </a:gsLst>
                  <a:lin ang="5400000" scaled="0"/>
                </a:gradFill>
              </a:rPr>
              <a:t>Add-in</a:t>
            </a:r>
            <a:r>
              <a:rPr lang="en-US" sz="4800" dirty="0">
                <a:gradFill>
                  <a:gsLst>
                    <a:gs pos="7258">
                      <a:schemeClr val="tx1"/>
                    </a:gs>
                    <a:gs pos="29000">
                      <a:schemeClr val="tx1"/>
                    </a:gs>
                  </a:gsLst>
                  <a:lin ang="5400000" scaled="0"/>
                </a:gradFill>
              </a:rPr>
              <a:t>?</a:t>
            </a:r>
            <a:endParaRPr lang="en-US" sz="4800" dirty="0"/>
          </a:p>
        </p:txBody>
      </p:sp>
      <p:sp>
        <p:nvSpPr>
          <p:cNvPr id="11" name="Content Placeholder 4"/>
          <p:cNvSpPr txBox="1">
            <a:spLocks/>
          </p:cNvSpPr>
          <p:nvPr/>
        </p:nvSpPr>
        <p:spPr>
          <a:xfrm>
            <a:off x="6675437" y="734991"/>
            <a:ext cx="5416737" cy="6112590"/>
          </a:xfrm>
          <a:prstGeom prst="rect">
            <a:avLst/>
          </a:prstGeom>
        </p:spPr>
        <p:txBody>
          <a:bodyPr vert="horz" lIns="149157" tIns="93223" rIns="149157" bIns="93223"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99"/>
              </a:spcBef>
              <a:buNone/>
            </a:pPr>
            <a:r>
              <a:rPr lang="en-US" sz="3200" dirty="0"/>
              <a:t>Web application loaded inside an Office application</a:t>
            </a:r>
          </a:p>
          <a:p>
            <a:pPr marL="228510" indent="-228510">
              <a:spcBef>
                <a:spcPts val="600"/>
              </a:spcBef>
            </a:pPr>
            <a:r>
              <a:rPr lang="en-US" sz="1400" dirty="0">
                <a:latin typeface="Segoe UI"/>
              </a:rPr>
              <a:t>Embedded inline or as task pane within documents, </a:t>
            </a:r>
            <a:br>
              <a:rPr lang="en-US" sz="1400" dirty="0">
                <a:latin typeface="Segoe UI"/>
              </a:rPr>
            </a:br>
            <a:r>
              <a:rPr lang="en-US" sz="1400" dirty="0" smtClean="0">
                <a:latin typeface="Segoe UI"/>
              </a:rPr>
              <a:t>mails, </a:t>
            </a:r>
            <a:r>
              <a:rPr lang="en-US" sz="1400" dirty="0">
                <a:latin typeface="Segoe UI"/>
              </a:rPr>
              <a:t>or appointments</a:t>
            </a:r>
          </a:p>
          <a:p>
            <a:pPr marL="228510" indent="-228510">
              <a:spcBef>
                <a:spcPts val="600"/>
              </a:spcBef>
            </a:pPr>
            <a:r>
              <a:rPr lang="en-US" sz="1400" dirty="0">
                <a:latin typeface="Segoe UI"/>
              </a:rPr>
              <a:t>Works in Office applications such as Microsoft Outlook</a:t>
            </a:r>
          </a:p>
          <a:p>
            <a:pPr marL="228510" indent="-228510">
              <a:spcBef>
                <a:spcPts val="600"/>
              </a:spcBef>
            </a:pPr>
            <a:r>
              <a:rPr lang="en-US" sz="1400" dirty="0">
                <a:latin typeface="Segoe UI"/>
              </a:rPr>
              <a:t>Works in Office Web applications such as OWA</a:t>
            </a:r>
          </a:p>
          <a:p>
            <a:pPr marL="228510" indent="-228510">
              <a:spcBef>
                <a:spcPts val="600"/>
              </a:spcBef>
            </a:pPr>
            <a:r>
              <a:rPr lang="en-US" sz="1400" dirty="0">
                <a:latin typeface="Segoe UI"/>
              </a:rPr>
              <a:t>Works in mobile Office clients</a:t>
            </a:r>
          </a:p>
          <a:p>
            <a:pPr marL="0" indent="0">
              <a:spcBef>
                <a:spcPts val="1799"/>
              </a:spcBef>
              <a:buNone/>
            </a:pPr>
            <a:r>
              <a:rPr lang="en-US" sz="3200" dirty="0"/>
              <a:t>Office application extensions using Web technologies</a:t>
            </a:r>
          </a:p>
          <a:p>
            <a:pPr marL="228510" indent="-228510">
              <a:spcBef>
                <a:spcPts val="600"/>
              </a:spcBef>
            </a:pPr>
            <a:r>
              <a:rPr lang="en-US" sz="1400" dirty="0" smtClean="0">
                <a:latin typeface="Segoe UI"/>
              </a:rPr>
              <a:t>HTML5 </a:t>
            </a:r>
            <a:r>
              <a:rPr lang="en-US" sz="1400" dirty="0">
                <a:latin typeface="Segoe UI"/>
              </a:rPr>
              <a:t>and CSS used to construct user interface</a:t>
            </a:r>
          </a:p>
          <a:p>
            <a:pPr marL="228510" indent="-228510">
              <a:spcBef>
                <a:spcPts val="600"/>
              </a:spcBef>
            </a:pPr>
            <a:r>
              <a:rPr lang="en-US" sz="1400" dirty="0">
                <a:latin typeface="Segoe UI"/>
              </a:rPr>
              <a:t>JavaScript and jQuery used to add executable logic and </a:t>
            </a:r>
            <a:br>
              <a:rPr lang="en-US" sz="1400" dirty="0">
                <a:latin typeface="Segoe UI"/>
              </a:rPr>
            </a:br>
            <a:r>
              <a:rPr lang="en-US" sz="1400" dirty="0">
                <a:latin typeface="Segoe UI"/>
              </a:rPr>
              <a:t>event handlers</a:t>
            </a:r>
          </a:p>
          <a:p>
            <a:pPr marL="228510" indent="-228510">
              <a:spcBef>
                <a:spcPts val="600"/>
              </a:spcBef>
            </a:pPr>
            <a:r>
              <a:rPr lang="en-US" sz="1400" dirty="0">
                <a:latin typeface="Segoe UI"/>
              </a:rPr>
              <a:t>Add-in can provided code to read/write content to/from Office documents</a:t>
            </a:r>
          </a:p>
          <a:p>
            <a:pPr marL="228510" indent="-228510">
              <a:spcBef>
                <a:spcPts val="600"/>
              </a:spcBef>
            </a:pPr>
            <a:r>
              <a:rPr lang="en-US" sz="1400" dirty="0">
                <a:latin typeface="Segoe UI"/>
              </a:rPr>
              <a:t>Add-in can call Web services hosted over Internet or running within local </a:t>
            </a:r>
            <a:r>
              <a:rPr lang="en-US" sz="1400" dirty="0" smtClean="0">
                <a:latin typeface="Segoe UI"/>
              </a:rPr>
              <a:t>network</a:t>
            </a:r>
            <a:endParaRPr lang="en-US" sz="1400" dirty="0">
              <a:latin typeface="Segoe UI"/>
            </a:endParaRPr>
          </a:p>
        </p:txBody>
      </p:sp>
      <p:sp>
        <p:nvSpPr>
          <p:cNvPr id="12" name="Rectangle 11"/>
          <p:cNvSpPr/>
          <p:nvPr/>
        </p:nvSpPr>
        <p:spPr bwMode="auto">
          <a:xfrm>
            <a:off x="11976958" y="1406"/>
            <a:ext cx="457016" cy="699307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4184" y="2126215"/>
            <a:ext cx="956878" cy="18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17" name="Group 16"/>
          <p:cNvGrpSpPr/>
          <p:nvPr/>
        </p:nvGrpSpPr>
        <p:grpSpPr>
          <a:xfrm>
            <a:off x="9975727" y="168458"/>
            <a:ext cx="2359068" cy="287222"/>
            <a:chOff x="2440123" y="6593453"/>
            <a:chExt cx="3498991" cy="287338"/>
          </a:xfrm>
        </p:grpSpPr>
        <p:sp>
          <p:nvSpPr>
            <p:cNvPr id="19" name="TextBox 18"/>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a:t>
              </a:r>
              <a:r>
                <a:rPr lang="en-US" sz="1399" dirty="0" smtClean="0">
                  <a:gradFill>
                    <a:gsLst>
                      <a:gs pos="8367">
                        <a:srgbClr val="262626"/>
                      </a:gs>
                      <a:gs pos="31000">
                        <a:srgbClr val="262626"/>
                      </a:gs>
                    </a:gsLst>
                    <a:lin ang="5400000" scaled="0"/>
                  </a:gradFill>
                </a:rPr>
                <a:t>Excel Add-ins</a:t>
              </a:r>
              <a:endParaRPr lang="en-US" sz="1399" dirty="0">
                <a:gradFill>
                  <a:gsLst>
                    <a:gs pos="8367">
                      <a:srgbClr val="262626"/>
                    </a:gs>
                    <a:gs pos="31000">
                      <a:srgbClr val="262626"/>
                    </a:gs>
                  </a:gsLst>
                  <a:lin ang="5400000" scaled="0"/>
                </a:gradFill>
              </a:endParaRPr>
            </a:p>
          </p:txBody>
        </p:sp>
        <p:sp>
          <p:nvSpPr>
            <p:cNvPr id="18"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10777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100000"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100000"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decel="100000"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Office Add-ins—shapes</a:t>
            </a:r>
            <a:endParaRPr lang="en-US" dirty="0"/>
          </a:p>
        </p:txBody>
      </p:sp>
      <p:sp>
        <p:nvSpPr>
          <p:cNvPr id="3" name="Text Placeholder 3"/>
          <p:cNvSpPr txBox="1">
            <a:spLocks/>
          </p:cNvSpPr>
          <p:nvPr/>
        </p:nvSpPr>
        <p:spPr>
          <a:xfrm>
            <a:off x="277029" y="1213769"/>
            <a:ext cx="11607892" cy="636351"/>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98" dirty="0"/>
              <a:t>Office </a:t>
            </a:r>
            <a:r>
              <a:rPr lang="en-US" sz="3198" dirty="0" smtClean="0"/>
              <a:t>Add-ins </a:t>
            </a:r>
            <a:r>
              <a:rPr lang="en-US" sz="3198" dirty="0"/>
              <a:t>come in different shapes</a:t>
            </a:r>
          </a:p>
        </p:txBody>
      </p:sp>
      <p:sp>
        <p:nvSpPr>
          <p:cNvPr id="8" name="Rectangle 7"/>
          <p:cNvSpPr/>
          <p:nvPr/>
        </p:nvSpPr>
        <p:spPr>
          <a:xfrm>
            <a:off x="6276117"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9" name="Rectangle 8"/>
          <p:cNvSpPr/>
          <p:nvPr/>
        </p:nvSpPr>
        <p:spPr>
          <a:xfrm>
            <a:off x="7124941" y="3357427"/>
            <a:ext cx="1696342" cy="128716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grpSp>
        <p:nvGrpSpPr>
          <p:cNvPr id="60" name="Group 59"/>
          <p:cNvGrpSpPr/>
          <p:nvPr/>
        </p:nvGrpSpPr>
        <p:grpSpPr>
          <a:xfrm>
            <a:off x="6469107" y="3352827"/>
            <a:ext cx="583187" cy="1286597"/>
            <a:chOff x="6473683" y="4277273"/>
            <a:chExt cx="602278" cy="1328715"/>
          </a:xfrm>
        </p:grpSpPr>
        <p:sp>
          <p:nvSpPr>
            <p:cNvPr id="10" name="Rectangle 9"/>
            <p:cNvSpPr/>
            <p:nvPr/>
          </p:nvSpPr>
          <p:spPr>
            <a:xfrm>
              <a:off x="6493972" y="4277273"/>
              <a:ext cx="581988" cy="132871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11" name="Straight Connector 10"/>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sp>
        <p:nvSpPr>
          <p:cNvPr id="14" name="Rectangle 13"/>
          <p:cNvSpPr/>
          <p:nvPr/>
        </p:nvSpPr>
        <p:spPr>
          <a:xfrm>
            <a:off x="7173686" y="3569428"/>
            <a:ext cx="1581147" cy="52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sp>
        <p:nvSpPr>
          <p:cNvPr id="19" name="Rectangle 18"/>
          <p:cNvSpPr/>
          <p:nvPr/>
        </p:nvSpPr>
        <p:spPr>
          <a:xfrm>
            <a:off x="3357503" y="3040249"/>
            <a:ext cx="2784519" cy="1912320"/>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21" name="Rectangle 20"/>
          <p:cNvSpPr/>
          <p:nvPr/>
        </p:nvSpPr>
        <p:spPr>
          <a:xfrm>
            <a:off x="3895747" y="3270388"/>
            <a:ext cx="1751132"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22" name="Straight Connector 21"/>
          <p:cNvCxnSpPr/>
          <p:nvPr/>
        </p:nvCxnSpPr>
        <p:spPr>
          <a:xfrm>
            <a:off x="4091463" y="380034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3" name="Straight Connector 22"/>
          <p:cNvCxnSpPr/>
          <p:nvPr/>
        </p:nvCxnSpPr>
        <p:spPr>
          <a:xfrm>
            <a:off x="4091463" y="412213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4" name="Straight Connector 23"/>
          <p:cNvCxnSpPr/>
          <p:nvPr/>
        </p:nvCxnSpPr>
        <p:spPr>
          <a:xfrm>
            <a:off x="4091463" y="444392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5" name="Straight Connector 24"/>
          <p:cNvCxnSpPr/>
          <p:nvPr/>
        </p:nvCxnSpPr>
        <p:spPr>
          <a:xfrm>
            <a:off x="4075540" y="3506111"/>
            <a:ext cx="132897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26" name="Rectangle 25"/>
          <p:cNvSpPr/>
          <p:nvPr/>
        </p:nvSpPr>
        <p:spPr>
          <a:xfrm>
            <a:off x="4433755" y="3657428"/>
            <a:ext cx="620743" cy="630733"/>
          </a:xfrm>
          <a:prstGeom prst="rect">
            <a:avLst/>
          </a:prstGeom>
          <a:solidFill>
            <a:schemeClr val="accent2"/>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sp>
        <p:nvSpPr>
          <p:cNvPr id="42" name="Rectangle 41"/>
          <p:cNvSpPr/>
          <p:nvPr/>
        </p:nvSpPr>
        <p:spPr>
          <a:xfrm>
            <a:off x="438889"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44" name="Rectangle 43"/>
          <p:cNvSpPr/>
          <p:nvPr/>
        </p:nvSpPr>
        <p:spPr>
          <a:xfrm>
            <a:off x="955580" y="3270388"/>
            <a:ext cx="1751134"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sp>
        <p:nvSpPr>
          <p:cNvPr id="45" name="Rectangle 44"/>
          <p:cNvSpPr/>
          <p:nvPr/>
        </p:nvSpPr>
        <p:spPr>
          <a:xfrm>
            <a:off x="1993422" y="3360816"/>
            <a:ext cx="620743" cy="12654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cxnSp>
        <p:nvCxnSpPr>
          <p:cNvPr id="46" name="Straight Connector 45"/>
          <p:cNvCxnSpPr/>
          <p:nvPr/>
        </p:nvCxnSpPr>
        <p:spPr>
          <a:xfrm>
            <a:off x="1159657" y="4248060"/>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47" name="Straight Connector 46"/>
          <p:cNvCxnSpPr/>
          <p:nvPr/>
        </p:nvCxnSpPr>
        <p:spPr>
          <a:xfrm>
            <a:off x="1156927" y="4508459"/>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48" name="Rectangle 47"/>
          <p:cNvSpPr/>
          <p:nvPr/>
        </p:nvSpPr>
        <p:spPr>
          <a:xfrm>
            <a:off x="1156927" y="3367781"/>
            <a:ext cx="585914" cy="6417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sp>
        <p:nvSpPr>
          <p:cNvPr id="51" name="Rectangle 50"/>
          <p:cNvSpPr/>
          <p:nvPr/>
        </p:nvSpPr>
        <p:spPr>
          <a:xfrm>
            <a:off x="9192440"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53" name="Rectangle 52"/>
          <p:cNvSpPr/>
          <p:nvPr/>
        </p:nvSpPr>
        <p:spPr>
          <a:xfrm>
            <a:off x="10057644" y="3352828"/>
            <a:ext cx="878646" cy="1286596"/>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sp>
        <p:nvSpPr>
          <p:cNvPr id="54" name="Rectangle 53"/>
          <p:cNvSpPr/>
          <p:nvPr/>
        </p:nvSpPr>
        <p:spPr>
          <a:xfrm>
            <a:off x="10997734" y="3352828"/>
            <a:ext cx="620743" cy="12865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grpSp>
        <p:nvGrpSpPr>
          <p:cNvPr id="61" name="Group 60"/>
          <p:cNvGrpSpPr/>
          <p:nvPr/>
        </p:nvGrpSpPr>
        <p:grpSpPr>
          <a:xfrm>
            <a:off x="9417538" y="3352827"/>
            <a:ext cx="583187" cy="1287162"/>
            <a:chOff x="6473683" y="4277273"/>
            <a:chExt cx="602278" cy="1329298"/>
          </a:xfrm>
        </p:grpSpPr>
        <p:sp>
          <p:nvSpPr>
            <p:cNvPr id="62" name="Rectangle 61"/>
            <p:cNvSpPr/>
            <p:nvPr/>
          </p:nvSpPr>
          <p:spPr>
            <a:xfrm>
              <a:off x="6493972" y="4277273"/>
              <a:ext cx="581988" cy="1329298"/>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63" name="Straight Connector 62"/>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4" name="Straight Connector 63"/>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5" name="Straight Connector 64"/>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cxnSp>
        <p:nvCxnSpPr>
          <p:cNvPr id="66" name="Straight Connector 65"/>
          <p:cNvCxnSpPr/>
          <p:nvPr/>
        </p:nvCxnSpPr>
        <p:spPr>
          <a:xfrm>
            <a:off x="10142800" y="3563956"/>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0142800" y="3855230"/>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10142800" y="4146504"/>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0142800" y="4437776"/>
            <a:ext cx="70833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83112" y="2604426"/>
            <a:ext cx="378246" cy="395901"/>
          </a:xfrm>
          <a:prstGeom prst="rect">
            <a:avLst/>
          </a:prstGeom>
        </p:spPr>
      </p:pic>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89005" y="2594204"/>
            <a:ext cx="386363" cy="404675"/>
          </a:xfrm>
          <a:prstGeom prst="rect">
            <a:avLst/>
          </a:prstGeom>
        </p:spPr>
      </p:pic>
      <p:pic>
        <p:nvPicPr>
          <p:cNvPr id="76" name="Picture 7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175679" y="2532145"/>
            <a:ext cx="502894" cy="544996"/>
          </a:xfrm>
          <a:prstGeom prst="rect">
            <a:avLst/>
          </a:prstGeom>
        </p:spPr>
      </p:pic>
      <p:pic>
        <p:nvPicPr>
          <p:cNvPr id="77" name="Picture 76"/>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086716" y="2532146"/>
            <a:ext cx="502894" cy="544996"/>
          </a:xfrm>
          <a:prstGeom prst="rect">
            <a:avLst/>
          </a:prstGeom>
        </p:spPr>
      </p:pic>
      <p:sp>
        <p:nvSpPr>
          <p:cNvPr id="78" name="TextBox 77"/>
          <p:cNvSpPr txBox="1"/>
          <p:nvPr/>
        </p:nvSpPr>
        <p:spPr>
          <a:xfrm>
            <a:off x="642006" y="2540323"/>
            <a:ext cx="194726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Word application</a:t>
            </a:r>
          </a:p>
        </p:txBody>
      </p:sp>
      <p:sp>
        <p:nvSpPr>
          <p:cNvPr id="79" name="TextBox 78"/>
          <p:cNvSpPr txBox="1"/>
          <p:nvPr/>
        </p:nvSpPr>
        <p:spPr>
          <a:xfrm>
            <a:off x="3559472" y="2540323"/>
            <a:ext cx="190109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Excel application</a:t>
            </a:r>
          </a:p>
        </p:txBody>
      </p:sp>
      <p:sp>
        <p:nvSpPr>
          <p:cNvPr id="80" name="TextBox 79"/>
          <p:cNvSpPr txBox="1"/>
          <p:nvPr/>
        </p:nvSpPr>
        <p:spPr>
          <a:xfrm>
            <a:off x="6559155" y="2540323"/>
            <a:ext cx="2188843"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Outlook application</a:t>
            </a:r>
          </a:p>
        </p:txBody>
      </p:sp>
      <p:sp>
        <p:nvSpPr>
          <p:cNvPr id="81" name="TextBox 80"/>
          <p:cNvSpPr txBox="1"/>
          <p:nvPr/>
        </p:nvSpPr>
        <p:spPr>
          <a:xfrm>
            <a:off x="9445620" y="2540323"/>
            <a:ext cx="2188843"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Outlook application</a:t>
            </a:r>
          </a:p>
        </p:txBody>
      </p:sp>
      <p:sp>
        <p:nvSpPr>
          <p:cNvPr id="82" name="TextBox 81"/>
          <p:cNvSpPr txBox="1"/>
          <p:nvPr/>
        </p:nvSpPr>
        <p:spPr>
          <a:xfrm>
            <a:off x="240359" y="4956266"/>
            <a:ext cx="2586264" cy="627619"/>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Task pane </a:t>
            </a:r>
            <a:r>
              <a:rPr lang="en-US" sz="2399" dirty="0" smtClean="0">
                <a:gradFill>
                  <a:gsLst>
                    <a:gs pos="2917">
                      <a:srgbClr val="262626"/>
                    </a:gs>
                    <a:gs pos="30000">
                      <a:srgbClr val="262626"/>
                    </a:gs>
                  </a:gsLst>
                  <a:lin ang="5400000" scaled="0"/>
                </a:gradFill>
                <a:latin typeface="Segoe UI Light"/>
                <a:cs typeface="Segoe UI Semilight" panose="020B0402040204020203" pitchFamily="34" charset="0"/>
              </a:rPr>
              <a:t>Add-in</a:t>
            </a:r>
            <a:endParaRPr lang="en-US" sz="2399" dirty="0">
              <a:gradFill>
                <a:gsLst>
                  <a:gs pos="2917">
                    <a:srgbClr val="262626"/>
                  </a:gs>
                  <a:gs pos="30000">
                    <a:srgbClr val="262626"/>
                  </a:gs>
                </a:gsLst>
                <a:lin ang="5400000" scaled="0"/>
              </a:gradFill>
              <a:latin typeface="Segoe UI Light"/>
              <a:cs typeface="Segoe UI Semilight" panose="020B0402040204020203" pitchFamily="34" charset="0"/>
            </a:endParaRPr>
          </a:p>
        </p:txBody>
      </p:sp>
      <p:sp>
        <p:nvSpPr>
          <p:cNvPr id="83" name="TextBox 82"/>
          <p:cNvSpPr txBox="1"/>
          <p:nvPr/>
        </p:nvSpPr>
        <p:spPr>
          <a:xfrm>
            <a:off x="3164685" y="4956266"/>
            <a:ext cx="2372936" cy="627619"/>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Content </a:t>
            </a:r>
            <a:r>
              <a:rPr lang="en-US" sz="2399" dirty="0" smtClean="0">
                <a:gradFill>
                  <a:gsLst>
                    <a:gs pos="2917">
                      <a:srgbClr val="262626"/>
                    </a:gs>
                    <a:gs pos="30000">
                      <a:srgbClr val="262626"/>
                    </a:gs>
                  </a:gsLst>
                  <a:lin ang="5400000" scaled="0"/>
                </a:gradFill>
                <a:latin typeface="Segoe UI Light"/>
                <a:cs typeface="Segoe UI Semilight" panose="020B0402040204020203" pitchFamily="34" charset="0"/>
              </a:rPr>
              <a:t>Add-in</a:t>
            </a:r>
            <a:endParaRPr lang="en-US" sz="2399" dirty="0">
              <a:gradFill>
                <a:gsLst>
                  <a:gs pos="2917">
                    <a:srgbClr val="262626"/>
                  </a:gs>
                  <a:gs pos="30000">
                    <a:srgbClr val="262626"/>
                  </a:gs>
                </a:gsLst>
                <a:lin ang="5400000" scaled="0"/>
              </a:gradFill>
              <a:latin typeface="Segoe UI Light"/>
              <a:cs typeface="Segoe UI Semilight" panose="020B0402040204020203" pitchFamily="34" charset="0"/>
            </a:endParaRPr>
          </a:p>
        </p:txBody>
      </p:sp>
      <p:sp>
        <p:nvSpPr>
          <p:cNvPr id="84" name="TextBox 83"/>
          <p:cNvSpPr txBox="1"/>
          <p:nvPr/>
        </p:nvSpPr>
        <p:spPr>
          <a:xfrm>
            <a:off x="6094262" y="4956266"/>
            <a:ext cx="1874403" cy="627619"/>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Mail </a:t>
            </a:r>
            <a:r>
              <a:rPr lang="en-US" sz="2399" dirty="0" smtClean="0">
                <a:gradFill>
                  <a:gsLst>
                    <a:gs pos="2917">
                      <a:srgbClr val="262626"/>
                    </a:gs>
                    <a:gs pos="30000">
                      <a:srgbClr val="262626"/>
                    </a:gs>
                  </a:gsLst>
                  <a:lin ang="5400000" scaled="0"/>
                </a:gradFill>
                <a:latin typeface="Segoe UI Light"/>
                <a:cs typeface="Segoe UI Semilight" panose="020B0402040204020203" pitchFamily="34" charset="0"/>
              </a:rPr>
              <a:t>Add-in</a:t>
            </a:r>
            <a:endParaRPr lang="en-US" sz="2399" dirty="0">
              <a:gradFill>
                <a:gsLst>
                  <a:gs pos="2917">
                    <a:srgbClr val="262626"/>
                  </a:gs>
                  <a:gs pos="30000">
                    <a:srgbClr val="262626"/>
                  </a:gs>
                </a:gsLst>
                <a:lin ang="5400000" scaled="0"/>
              </a:gradFill>
              <a:latin typeface="Segoe UI Light"/>
              <a:cs typeface="Segoe UI Semilight" panose="020B0402040204020203" pitchFamily="34" charset="0"/>
            </a:endParaRPr>
          </a:p>
        </p:txBody>
      </p:sp>
      <p:sp>
        <p:nvSpPr>
          <p:cNvPr id="85" name="TextBox 84"/>
          <p:cNvSpPr txBox="1"/>
          <p:nvPr/>
        </p:nvSpPr>
        <p:spPr>
          <a:xfrm>
            <a:off x="8995321" y="4956266"/>
            <a:ext cx="3142377" cy="627619"/>
          </a:xfrm>
          <a:prstGeom prst="rect">
            <a:avLst/>
          </a:prstGeom>
          <a:noFill/>
        </p:spPr>
        <p:txBody>
          <a:bodyPr wrap="none" lIns="182806" tIns="146246" rIns="182806" bIns="146246" rtlCol="0">
            <a:spAutoFit/>
          </a:bodyPr>
          <a:lstStyle/>
          <a:p>
            <a:pPr defTabSz="932372">
              <a:lnSpc>
                <a:spcPct val="90000"/>
              </a:lnSpc>
              <a:spcAft>
                <a:spcPts val="600"/>
              </a:spcAft>
            </a:pPr>
            <a:r>
              <a:rPr lang="en-US" sz="2399" dirty="0">
                <a:gradFill>
                  <a:gsLst>
                    <a:gs pos="2917">
                      <a:srgbClr val="262626"/>
                    </a:gs>
                    <a:gs pos="30000">
                      <a:srgbClr val="262626"/>
                    </a:gs>
                  </a:gsLst>
                  <a:lin ang="5400000" scaled="0"/>
                </a:gradFill>
                <a:latin typeface="Segoe UI Light"/>
                <a:cs typeface="Segoe UI Semilight" panose="020B0402040204020203" pitchFamily="34" charset="0"/>
              </a:rPr>
              <a:t>Mail compose </a:t>
            </a:r>
            <a:r>
              <a:rPr lang="en-US" sz="2399" dirty="0" smtClean="0">
                <a:gradFill>
                  <a:gsLst>
                    <a:gs pos="2917">
                      <a:srgbClr val="262626"/>
                    </a:gs>
                    <a:gs pos="30000">
                      <a:srgbClr val="262626"/>
                    </a:gs>
                  </a:gsLst>
                  <a:lin ang="5400000" scaled="0"/>
                </a:gradFill>
                <a:latin typeface="Segoe UI Light"/>
                <a:cs typeface="Segoe UI Semilight" panose="020B0402040204020203" pitchFamily="34" charset="0"/>
              </a:rPr>
              <a:t>Add-in</a:t>
            </a:r>
            <a:endParaRPr lang="en-US" sz="2399" dirty="0">
              <a:gradFill>
                <a:gsLst>
                  <a:gs pos="2917">
                    <a:srgbClr val="262626"/>
                  </a:gs>
                  <a:gs pos="30000">
                    <a:srgbClr val="262626"/>
                  </a:gs>
                </a:gsLst>
                <a:lin ang="5400000" scaled="0"/>
              </a:gradFill>
              <a:latin typeface="Segoe UI Light"/>
              <a:cs typeface="Segoe UI Semilight" panose="020B0402040204020203" pitchFamily="34" charset="0"/>
            </a:endParaRPr>
          </a:p>
        </p:txBody>
      </p:sp>
      <p:grpSp>
        <p:nvGrpSpPr>
          <p:cNvPr id="89" name="Group 88"/>
          <p:cNvGrpSpPr/>
          <p:nvPr/>
        </p:nvGrpSpPr>
        <p:grpSpPr>
          <a:xfrm>
            <a:off x="9975727" y="168458"/>
            <a:ext cx="2359068" cy="287222"/>
            <a:chOff x="2440123" y="6593453"/>
            <a:chExt cx="3498991" cy="287338"/>
          </a:xfrm>
        </p:grpSpPr>
        <p:sp>
          <p:nvSpPr>
            <p:cNvPr id="90" name="TextBox 89"/>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a:t>
              </a:r>
              <a:r>
                <a:rPr lang="en-US" sz="1399" dirty="0" smtClean="0">
                  <a:gradFill>
                    <a:gsLst>
                      <a:gs pos="8367">
                        <a:srgbClr val="262626"/>
                      </a:gs>
                      <a:gs pos="31000">
                        <a:srgbClr val="262626"/>
                      </a:gs>
                    </a:gsLst>
                    <a:lin ang="5400000" scaled="0"/>
                  </a:gradFill>
                </a:rPr>
                <a:t>Excel Add-ins</a:t>
              </a:r>
              <a:endParaRPr lang="en-US" sz="1399" dirty="0">
                <a:gradFill>
                  <a:gsLst>
                    <a:gs pos="8367">
                      <a:srgbClr val="262626"/>
                    </a:gs>
                    <a:gs pos="31000">
                      <a:srgbClr val="262626"/>
                    </a:gs>
                  </a:gsLst>
                  <a:lin ang="5400000" scaled="0"/>
                </a:gradFill>
              </a:endParaRPr>
            </a:p>
          </p:txBody>
        </p:sp>
        <p:sp>
          <p:nvSpPr>
            <p:cNvPr id="91"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102188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a:spLocks/>
          </p:cNvSpPr>
          <p:nvPr/>
        </p:nvSpPr>
        <p:spPr bwMode="auto">
          <a:xfrm>
            <a:off x="1702031" y="3777831"/>
            <a:ext cx="4046497" cy="2180963"/>
          </a:xfrm>
          <a:custGeom>
            <a:avLst/>
            <a:gdLst>
              <a:gd name="T0" fmla="*/ 209 w 242"/>
              <a:gd name="T1" fmla="*/ 64 h 129"/>
              <a:gd name="T2" fmla="*/ 208 w 242"/>
              <a:gd name="T3" fmla="*/ 64 h 129"/>
              <a:gd name="T4" fmla="*/ 144 w 242"/>
              <a:gd name="T5" fmla="*/ 0 h 129"/>
              <a:gd name="T6" fmla="*/ 80 w 242"/>
              <a:gd name="T7" fmla="*/ 57 h 129"/>
              <a:gd name="T8" fmla="*/ 45 w 242"/>
              <a:gd name="T9" fmla="*/ 40 h 129"/>
              <a:gd name="T10" fmla="*/ 0 w 242"/>
              <a:gd name="T11" fmla="*/ 84 h 129"/>
              <a:gd name="T12" fmla="*/ 45 w 242"/>
              <a:gd name="T13" fmla="*/ 129 h 129"/>
              <a:gd name="T14" fmla="*/ 209 w 242"/>
              <a:gd name="T15" fmla="*/ 129 h 129"/>
              <a:gd name="T16" fmla="*/ 242 w 242"/>
              <a:gd name="T17" fmla="*/ 96 h 129"/>
              <a:gd name="T18" fmla="*/ 209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09" y="64"/>
                </a:moveTo>
                <a:cubicBezTo>
                  <a:pt x="209" y="64"/>
                  <a:pt x="209" y="64"/>
                  <a:pt x="208" y="64"/>
                </a:cubicBezTo>
                <a:cubicBezTo>
                  <a:pt x="208" y="29"/>
                  <a:pt x="179" y="0"/>
                  <a:pt x="144" y="0"/>
                </a:cubicBezTo>
                <a:cubicBezTo>
                  <a:pt x="111" y="0"/>
                  <a:pt x="84" y="25"/>
                  <a:pt x="80" y="57"/>
                </a:cubicBezTo>
                <a:cubicBezTo>
                  <a:pt x="72" y="46"/>
                  <a:pt x="59" y="40"/>
                  <a:pt x="45" y="40"/>
                </a:cubicBezTo>
                <a:cubicBezTo>
                  <a:pt x="20" y="40"/>
                  <a:pt x="0" y="60"/>
                  <a:pt x="0" y="84"/>
                </a:cubicBezTo>
                <a:cubicBezTo>
                  <a:pt x="0" y="109"/>
                  <a:pt x="20" y="129"/>
                  <a:pt x="45" y="129"/>
                </a:cubicBezTo>
                <a:cubicBezTo>
                  <a:pt x="209" y="129"/>
                  <a:pt x="209" y="129"/>
                  <a:pt x="209" y="129"/>
                </a:cubicBezTo>
                <a:cubicBezTo>
                  <a:pt x="227" y="129"/>
                  <a:pt x="242" y="115"/>
                  <a:pt x="242" y="96"/>
                </a:cubicBezTo>
                <a:cubicBezTo>
                  <a:pt x="242" y="78"/>
                  <a:pt x="227" y="64"/>
                  <a:pt x="209" y="64"/>
                </a:cubicBezTo>
                <a:close/>
              </a:path>
            </a:pathLst>
          </a:custGeom>
          <a:solidFill>
            <a:schemeClr val="tx1">
              <a:lumMod val="10000"/>
              <a:lumOff val="90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2" name="Title 1"/>
          <p:cNvSpPr>
            <a:spLocks noGrp="1"/>
          </p:cNvSpPr>
          <p:nvPr>
            <p:ph type="title"/>
          </p:nvPr>
        </p:nvSpPr>
        <p:spPr/>
        <p:txBody>
          <a:bodyPr/>
          <a:lstStyle/>
          <a:p>
            <a:r>
              <a:rPr lang="en-US" dirty="0" smtClean="0"/>
              <a:t>Anatomy of an Office Add-in</a:t>
            </a:r>
            <a:endParaRPr lang="en-US" dirty="0"/>
          </a:p>
        </p:txBody>
      </p:sp>
      <p:sp>
        <p:nvSpPr>
          <p:cNvPr id="3" name="Text Placeholder 3"/>
          <p:cNvSpPr txBox="1">
            <a:spLocks/>
          </p:cNvSpPr>
          <p:nvPr/>
        </p:nvSpPr>
        <p:spPr>
          <a:xfrm>
            <a:off x="277029" y="1213770"/>
            <a:ext cx="11607892" cy="2904503"/>
          </a:xfrm>
          <a:prstGeom prst="rect">
            <a:avLst/>
          </a:prstGeom>
        </p:spPr>
        <p:txBody>
          <a:bodyPr vert="horz" wrap="square" lIns="146246" tIns="91403" rIns="146246" bIns="914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gradFill>
                  <a:gsLst>
                    <a:gs pos="1250">
                      <a:schemeClr val="accent2"/>
                    </a:gs>
                    <a:gs pos="99000">
                      <a:schemeClr val="accent2"/>
                    </a:gs>
                  </a:gsLst>
                  <a:lin ang="5400000" scaled="0"/>
                </a:gradFill>
              </a:rPr>
              <a:t>Each Office </a:t>
            </a:r>
            <a:r>
              <a:rPr lang="en-US" sz="3200" dirty="0" smtClean="0">
                <a:gradFill>
                  <a:gsLst>
                    <a:gs pos="1250">
                      <a:schemeClr val="accent2"/>
                    </a:gs>
                    <a:gs pos="99000">
                      <a:schemeClr val="accent2"/>
                    </a:gs>
                  </a:gsLst>
                  <a:lin ang="5400000" scaled="0"/>
                </a:gradFill>
              </a:rPr>
              <a:t>Add-in </a:t>
            </a:r>
            <a:r>
              <a:rPr lang="en-US" sz="3200" dirty="0">
                <a:gradFill>
                  <a:gsLst>
                    <a:gs pos="1250">
                      <a:schemeClr val="accent2"/>
                    </a:gs>
                    <a:gs pos="99000">
                      <a:schemeClr val="accent2"/>
                    </a:gs>
                  </a:gsLst>
                  <a:lin ang="5400000" scaled="0"/>
                </a:gradFill>
              </a:rPr>
              <a:t>is based on XML-based manifest</a:t>
            </a:r>
          </a:p>
          <a:p>
            <a:pPr marL="0" indent="0">
              <a:buNone/>
            </a:pPr>
            <a:r>
              <a:rPr lang="en-US" sz="2399" dirty="0"/>
              <a:t>Manifest points to a </a:t>
            </a:r>
            <a:r>
              <a:rPr lang="en-US" sz="2399" dirty="0" smtClean="0"/>
              <a:t>web </a:t>
            </a:r>
            <a:r>
              <a:rPr lang="en-US" sz="2399" dirty="0"/>
              <a:t>page</a:t>
            </a:r>
          </a:p>
          <a:p>
            <a:pPr marL="0" indent="0">
              <a:buNone/>
            </a:pPr>
            <a:r>
              <a:rPr lang="en-US" sz="2399" dirty="0"/>
              <a:t>Manifest defines the type of the Office </a:t>
            </a:r>
            <a:r>
              <a:rPr lang="en-US" sz="2399" dirty="0" smtClean="0"/>
              <a:t>Add-in</a:t>
            </a:r>
            <a:endParaRPr lang="en-US" sz="2399" dirty="0"/>
          </a:p>
          <a:p>
            <a:pPr marL="0" indent="0">
              <a:buNone/>
            </a:pPr>
            <a:r>
              <a:rPr lang="en-US" sz="2399" dirty="0"/>
              <a:t>Manifest defines which Office applications it supports</a:t>
            </a:r>
          </a:p>
          <a:p>
            <a:pPr marL="0" indent="0">
              <a:buNone/>
            </a:pPr>
            <a:r>
              <a:rPr lang="en-US" sz="2399" dirty="0"/>
              <a:t>Manifest defines required capabilities</a:t>
            </a:r>
          </a:p>
          <a:p>
            <a:pPr marL="0" indent="0">
              <a:buNone/>
            </a:pPr>
            <a:endParaRPr lang="en-US" sz="3198" dirty="0"/>
          </a:p>
        </p:txBody>
      </p:sp>
      <p:sp>
        <p:nvSpPr>
          <p:cNvPr id="8" name="Freeform 5"/>
          <p:cNvSpPr>
            <a:spLocks/>
          </p:cNvSpPr>
          <p:nvPr/>
        </p:nvSpPr>
        <p:spPr bwMode="auto">
          <a:xfrm>
            <a:off x="2912806" y="4007256"/>
            <a:ext cx="3768220" cy="2156430"/>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9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19" name="Group 18"/>
          <p:cNvGrpSpPr/>
          <p:nvPr/>
        </p:nvGrpSpPr>
        <p:grpSpPr>
          <a:xfrm>
            <a:off x="4449521" y="4834084"/>
            <a:ext cx="1454295" cy="1071389"/>
            <a:chOff x="7615036" y="4107879"/>
            <a:chExt cx="1539763" cy="1134354"/>
          </a:xfrm>
        </p:grpSpPr>
        <p:sp>
          <p:nvSpPr>
            <p:cNvPr id="15" name="Rectangle 14"/>
            <p:cNvSpPr/>
            <p:nvPr/>
          </p:nvSpPr>
          <p:spPr bwMode="auto">
            <a:xfrm>
              <a:off x="7662990" y="4107879"/>
              <a:ext cx="809370" cy="112596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640"/>
            <p:cNvSpPr/>
            <p:nvPr/>
          </p:nvSpPr>
          <p:spPr>
            <a:xfrm>
              <a:off x="7684601" y="4117517"/>
              <a:ext cx="1411860" cy="1124716"/>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2"/>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17" name="Rectangle 16"/>
            <p:cNvSpPr/>
            <p:nvPr/>
          </p:nvSpPr>
          <p:spPr>
            <a:xfrm>
              <a:off x="7665669" y="4109761"/>
              <a:ext cx="1430792" cy="152636"/>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18" name="Rectangle 17"/>
            <p:cNvSpPr/>
            <p:nvPr/>
          </p:nvSpPr>
          <p:spPr>
            <a:xfrm>
              <a:off x="7665669" y="4248252"/>
              <a:ext cx="1430792" cy="985591"/>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14" name="TextBox 13"/>
            <p:cNvSpPr txBox="1"/>
            <p:nvPr/>
          </p:nvSpPr>
          <p:spPr>
            <a:xfrm>
              <a:off x="7615036" y="4290301"/>
              <a:ext cx="1539763" cy="918140"/>
            </a:xfrm>
            <a:prstGeom prst="rect">
              <a:avLst/>
            </a:prstGeom>
            <a:noFill/>
          </p:spPr>
          <p:txBody>
            <a:bodyPr wrap="square" lIns="182806" tIns="146246" rIns="182806" bIns="146246" rtlCol="0" anchor="ctr" anchorCtr="0">
              <a:noAutofit/>
            </a:bodyPr>
            <a:lstStyle/>
            <a:p>
              <a:pPr algn="ctr" defTabSz="932319">
                <a:lnSpc>
                  <a:spcPct val="90000"/>
                </a:lnSpc>
                <a:spcAft>
                  <a:spcPts val="600"/>
                </a:spcAft>
                <a:defRPr/>
              </a:pP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Web page</a:t>
              </a:r>
            </a:p>
            <a:p>
              <a:pPr algn="ctr" defTabSz="932319">
                <a:lnSpc>
                  <a:spcPct val="90000"/>
                </a:lnSpc>
                <a:spcAft>
                  <a:spcPts val="600"/>
                </a:spcAft>
                <a:defRPr/>
              </a:pPr>
              <a:r>
                <a:rPr lang="en-US" sz="1199" b="1" dirty="0">
                  <a:gradFill>
                    <a:gsLst>
                      <a:gs pos="2917">
                        <a:srgbClr val="FFFFFF"/>
                      </a:gs>
                      <a:gs pos="100000">
                        <a:srgbClr val="FFFFFF"/>
                      </a:gs>
                    </a:gsLst>
                    <a:lin ang="5400000" scaled="0"/>
                  </a:gradFill>
                </a:rPr>
                <a:t>HTML + JS</a:t>
              </a:r>
            </a:p>
          </p:txBody>
        </p:sp>
      </p:grpSp>
      <p:sp>
        <p:nvSpPr>
          <p:cNvPr id="23" name="Freeform 6"/>
          <p:cNvSpPr>
            <a:spLocks noEditPoints="1"/>
          </p:cNvSpPr>
          <p:nvPr/>
        </p:nvSpPr>
        <p:spPr bwMode="auto">
          <a:xfrm>
            <a:off x="7485916" y="4203962"/>
            <a:ext cx="2792020" cy="1955718"/>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24" name="Freeform 7"/>
          <p:cNvSpPr>
            <a:spLocks/>
          </p:cNvSpPr>
          <p:nvPr/>
        </p:nvSpPr>
        <p:spPr bwMode="auto">
          <a:xfrm>
            <a:off x="6925663" y="6231316"/>
            <a:ext cx="3910892" cy="282570"/>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25" name="Freeform 8"/>
          <p:cNvSpPr>
            <a:spLocks/>
          </p:cNvSpPr>
          <p:nvPr/>
        </p:nvSpPr>
        <p:spPr bwMode="auto">
          <a:xfrm>
            <a:off x="7616876" y="4333836"/>
            <a:ext cx="2528468" cy="169488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44" name="Group 43"/>
          <p:cNvGrpSpPr/>
          <p:nvPr/>
        </p:nvGrpSpPr>
        <p:grpSpPr>
          <a:xfrm>
            <a:off x="2073363" y="4851387"/>
            <a:ext cx="1760590" cy="1036705"/>
            <a:chOff x="3208504" y="5040653"/>
            <a:chExt cx="1532598" cy="902454"/>
          </a:xfrm>
        </p:grpSpPr>
        <p:sp>
          <p:nvSpPr>
            <p:cNvPr id="27" name="Rectangle 26"/>
            <p:cNvSpPr/>
            <p:nvPr/>
          </p:nvSpPr>
          <p:spPr bwMode="auto">
            <a:xfrm>
              <a:off x="3295993" y="5060329"/>
              <a:ext cx="1355382" cy="867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9" name="Right Triangle 28"/>
            <p:cNvSpPr/>
            <p:nvPr/>
          </p:nvSpPr>
          <p:spPr bwMode="auto">
            <a:xfrm flipV="1">
              <a:off x="3295993" y="5060328"/>
              <a:ext cx="542582" cy="867525"/>
            </a:xfrm>
            <a:prstGeom prst="rtTriangle">
              <a:avLst/>
            </a:prstGeom>
            <a:solidFill>
              <a:schemeClr val="tx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6" name="TextBox 25"/>
            <p:cNvSpPr txBox="1"/>
            <p:nvPr/>
          </p:nvSpPr>
          <p:spPr>
            <a:xfrm>
              <a:off x="3208504" y="5040653"/>
              <a:ext cx="1532598" cy="902454"/>
            </a:xfrm>
            <a:prstGeom prst="rect">
              <a:avLst/>
            </a:prstGeom>
            <a:noFill/>
          </p:spPr>
          <p:txBody>
            <a:bodyPr wrap="none" lIns="182806" tIns="146246" rIns="182806" bIns="146246" rtlCol="0">
              <a:spAutoFit/>
            </a:bodyPr>
            <a:lstStyle/>
            <a:p>
              <a:pPr algn="ctr" defTabSz="932319">
                <a:lnSpc>
                  <a:spcPct val="90000"/>
                </a:lnSpc>
                <a:spcAft>
                  <a:spcPts val="600"/>
                </a:spcAft>
                <a:defRPr/>
              </a:pP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Office </a:t>
              </a:r>
              <a:r>
                <a:rPr lang="en-US" sz="1799" dirty="0" smtClean="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Add-in </a:t>
              </a: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
              </a:r>
              <a:b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799" dirty="0">
                  <a:gradFill>
                    <a:gsLst>
                      <a:gs pos="2917">
                        <a:srgbClr val="FFFFFF"/>
                      </a:gs>
                      <a:gs pos="100000">
                        <a:srgbClr val="FFFFFF"/>
                      </a:gs>
                    </a:gsLst>
                    <a:lin ang="5400000" scaled="0"/>
                  </a:gradFill>
                  <a:latin typeface="Segoe UI Semilight" panose="020B0402040204020203" pitchFamily="34" charset="0"/>
                  <a:cs typeface="Segoe UI Semilight" panose="020B0402040204020203" pitchFamily="34" charset="0"/>
                </a:rPr>
                <a:t>manifest</a:t>
              </a:r>
            </a:p>
            <a:p>
              <a:pPr algn="ctr" defTabSz="932319">
                <a:lnSpc>
                  <a:spcPct val="90000"/>
                </a:lnSpc>
                <a:spcAft>
                  <a:spcPts val="600"/>
                </a:spcAft>
                <a:defRPr/>
              </a:pPr>
              <a:r>
                <a:rPr lang="en-US" sz="1199" b="1" dirty="0">
                  <a:gradFill>
                    <a:gsLst>
                      <a:gs pos="2917">
                        <a:srgbClr val="FFFFFF"/>
                      </a:gs>
                      <a:gs pos="100000">
                        <a:srgbClr val="FFFFFF"/>
                      </a:gs>
                    </a:gsLst>
                    <a:lin ang="5400000" scaled="0"/>
                  </a:gradFill>
                </a:rPr>
                <a:t>&lt;XML&gt;</a:t>
              </a:r>
            </a:p>
          </p:txBody>
        </p:sp>
      </p:grpSp>
      <p:sp>
        <p:nvSpPr>
          <p:cNvPr id="31" name="Rectangle 30"/>
          <p:cNvSpPr/>
          <p:nvPr/>
        </p:nvSpPr>
        <p:spPr bwMode="auto">
          <a:xfrm>
            <a:off x="7704667" y="4434987"/>
            <a:ext cx="1324171" cy="1498378"/>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40"/>
          <p:cNvSpPr/>
          <p:nvPr/>
        </p:nvSpPr>
        <p:spPr>
          <a:xfrm>
            <a:off x="7740025" y="4447813"/>
            <a:ext cx="2309875" cy="1496718"/>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33" name="Rectangle 32"/>
          <p:cNvSpPr/>
          <p:nvPr/>
        </p:nvSpPr>
        <p:spPr>
          <a:xfrm>
            <a:off x="7709051" y="4437490"/>
            <a:ext cx="2340849" cy="203121"/>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34" name="Rectangle 33"/>
          <p:cNvSpPr/>
          <p:nvPr/>
        </p:nvSpPr>
        <p:spPr>
          <a:xfrm>
            <a:off x="7709051" y="4621789"/>
            <a:ext cx="2340849" cy="1311577"/>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defRPr/>
            </a:pPr>
            <a:endParaRPr lang="en-US" sz="1834">
              <a:solidFill>
                <a:srgbClr val="000000"/>
              </a:solidFill>
            </a:endParaRPr>
          </a:p>
        </p:txBody>
      </p:sp>
      <p:sp>
        <p:nvSpPr>
          <p:cNvPr id="35" name="TextBox 34"/>
          <p:cNvSpPr txBox="1"/>
          <p:nvPr/>
        </p:nvSpPr>
        <p:spPr>
          <a:xfrm>
            <a:off x="7626212" y="4677745"/>
            <a:ext cx="2519132" cy="1221816"/>
          </a:xfrm>
          <a:prstGeom prst="rect">
            <a:avLst/>
          </a:prstGeom>
          <a:noFill/>
        </p:spPr>
        <p:txBody>
          <a:bodyPr wrap="square" lIns="182806" tIns="146246" rIns="182806" bIns="146246" rtlCol="0" anchor="ctr" anchorCtr="0">
            <a:noAutofit/>
          </a:bodyPr>
          <a:lstStyle/>
          <a:p>
            <a:pPr algn="ctr" defTabSz="932319">
              <a:lnSpc>
                <a:spcPct val="90000"/>
              </a:lnSpc>
              <a:spcAft>
                <a:spcPts val="600"/>
              </a:spcAft>
              <a:defRPr/>
            </a:pPr>
            <a:r>
              <a:rPr lang="en-US" sz="2799" dirty="0">
                <a:gradFill>
                  <a:gsLst>
                    <a:gs pos="2917">
                      <a:srgbClr val="262626"/>
                    </a:gs>
                    <a:gs pos="100000">
                      <a:srgbClr val="262626"/>
                    </a:gs>
                  </a:gsLst>
                  <a:lin ang="5400000" scaled="0"/>
                </a:gradFill>
                <a:latin typeface="Segoe UI Semilight" panose="020B0402040204020203" pitchFamily="34" charset="0"/>
                <a:cs typeface="Segoe UI Semilight" panose="020B0402040204020203" pitchFamily="34" charset="0"/>
              </a:rPr>
              <a:t>Office </a:t>
            </a:r>
            <a:r>
              <a:rPr lang="en-US" sz="2799" dirty="0" smtClean="0">
                <a:gradFill>
                  <a:gsLst>
                    <a:gs pos="2917">
                      <a:srgbClr val="262626"/>
                    </a:gs>
                    <a:gs pos="100000">
                      <a:srgbClr val="262626"/>
                    </a:gs>
                  </a:gsLst>
                  <a:lin ang="5400000" scaled="0"/>
                </a:gradFill>
                <a:latin typeface="Segoe UI Semilight" panose="020B0402040204020203" pitchFamily="34" charset="0"/>
                <a:cs typeface="Segoe UI Semilight" panose="020B0402040204020203" pitchFamily="34" charset="0"/>
              </a:rPr>
              <a:t>Add-in</a:t>
            </a:r>
            <a:endParaRPr lang="en-US" sz="1799" b="1" dirty="0">
              <a:gradFill>
                <a:gsLst>
                  <a:gs pos="2917">
                    <a:srgbClr val="262626"/>
                  </a:gs>
                  <a:gs pos="100000">
                    <a:srgbClr val="262626"/>
                  </a:gs>
                </a:gsLst>
                <a:lin ang="5400000" scaled="0"/>
              </a:gradFill>
            </a:endParaRPr>
          </a:p>
        </p:txBody>
      </p:sp>
      <p:sp>
        <p:nvSpPr>
          <p:cNvPr id="39" name="Freeform 13"/>
          <p:cNvSpPr>
            <a:spLocks noEditPoints="1"/>
          </p:cNvSpPr>
          <p:nvPr/>
        </p:nvSpPr>
        <p:spPr bwMode="auto">
          <a:xfrm>
            <a:off x="3801482" y="5105200"/>
            <a:ext cx="601486" cy="529157"/>
          </a:xfrm>
          <a:custGeom>
            <a:avLst/>
            <a:gdLst>
              <a:gd name="T0" fmla="*/ 1325 w 2468"/>
              <a:gd name="T1" fmla="*/ 1659 h 2176"/>
              <a:gd name="T2" fmla="*/ 1127 w 2468"/>
              <a:gd name="T3" fmla="*/ 1659 h 2176"/>
              <a:gd name="T4" fmla="*/ 1127 w 2468"/>
              <a:gd name="T5" fmla="*/ 1202 h 2176"/>
              <a:gd name="T6" fmla="*/ 686 w 2468"/>
              <a:gd name="T7" fmla="*/ 1202 h 2176"/>
              <a:gd name="T8" fmla="*/ 686 w 2468"/>
              <a:gd name="T9" fmla="*/ 1005 h 2176"/>
              <a:gd name="T10" fmla="*/ 1127 w 2468"/>
              <a:gd name="T11" fmla="*/ 1005 h 2176"/>
              <a:gd name="T12" fmla="*/ 1127 w 2468"/>
              <a:gd name="T13" fmla="*/ 548 h 2176"/>
              <a:gd name="T14" fmla="*/ 1325 w 2468"/>
              <a:gd name="T15" fmla="*/ 548 h 2176"/>
              <a:gd name="T16" fmla="*/ 1325 w 2468"/>
              <a:gd name="T17" fmla="*/ 1005 h 2176"/>
              <a:gd name="T18" fmla="*/ 1782 w 2468"/>
              <a:gd name="T19" fmla="*/ 1005 h 2176"/>
              <a:gd name="T20" fmla="*/ 1782 w 2468"/>
              <a:gd name="T21" fmla="*/ 1202 h 2176"/>
              <a:gd name="T22" fmla="*/ 1325 w 2468"/>
              <a:gd name="T23" fmla="*/ 1202 h 2176"/>
              <a:gd name="T24" fmla="*/ 1325 w 2468"/>
              <a:gd name="T25" fmla="*/ 1659 h 2176"/>
              <a:gd name="T26" fmla="*/ 1325 w 2468"/>
              <a:gd name="T27" fmla="*/ 1659 h 2176"/>
              <a:gd name="T28" fmla="*/ 1889 w 2468"/>
              <a:gd name="T29" fmla="*/ 1963 h 2176"/>
              <a:gd name="T30" fmla="*/ 1234 w 2468"/>
              <a:gd name="T31" fmla="*/ 2176 h 2176"/>
              <a:gd name="T32" fmla="*/ 366 w 2468"/>
              <a:gd name="T33" fmla="*/ 1750 h 2176"/>
              <a:gd name="T34" fmla="*/ 564 w 2468"/>
              <a:gd name="T35" fmla="*/ 213 h 2176"/>
              <a:gd name="T36" fmla="*/ 1234 w 2468"/>
              <a:gd name="T37" fmla="*/ 0 h 2176"/>
              <a:gd name="T38" fmla="*/ 2102 w 2468"/>
              <a:gd name="T39" fmla="*/ 426 h 2176"/>
              <a:gd name="T40" fmla="*/ 1889 w 2468"/>
              <a:gd name="T41" fmla="*/ 1963 h 2176"/>
              <a:gd name="T42" fmla="*/ 1980 w 2468"/>
              <a:gd name="T43" fmla="*/ 518 h 2176"/>
              <a:gd name="T44" fmla="*/ 1234 w 2468"/>
              <a:gd name="T45" fmla="*/ 137 h 2176"/>
              <a:gd name="T46" fmla="*/ 655 w 2468"/>
              <a:gd name="T47" fmla="*/ 335 h 2176"/>
              <a:gd name="T48" fmla="*/ 472 w 2468"/>
              <a:gd name="T49" fmla="*/ 1659 h 2176"/>
              <a:gd name="T50" fmla="*/ 1234 w 2468"/>
              <a:gd name="T51" fmla="*/ 2039 h 2176"/>
              <a:gd name="T52" fmla="*/ 1813 w 2468"/>
              <a:gd name="T53" fmla="*/ 1841 h 2176"/>
              <a:gd name="T54" fmla="*/ 1980 w 2468"/>
              <a:gd name="T55" fmla="*/ 51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8" h="2176">
                <a:moveTo>
                  <a:pt x="1325" y="1659"/>
                </a:moveTo>
                <a:cubicBezTo>
                  <a:pt x="1127" y="1659"/>
                  <a:pt x="1127" y="1659"/>
                  <a:pt x="1127" y="1659"/>
                </a:cubicBezTo>
                <a:cubicBezTo>
                  <a:pt x="1127" y="1202"/>
                  <a:pt x="1127" y="1202"/>
                  <a:pt x="1127" y="1202"/>
                </a:cubicBezTo>
                <a:cubicBezTo>
                  <a:pt x="686" y="1202"/>
                  <a:pt x="686" y="1202"/>
                  <a:pt x="686" y="1202"/>
                </a:cubicBezTo>
                <a:cubicBezTo>
                  <a:pt x="686" y="1005"/>
                  <a:pt x="686" y="1005"/>
                  <a:pt x="686" y="1005"/>
                </a:cubicBezTo>
                <a:cubicBezTo>
                  <a:pt x="1127" y="1005"/>
                  <a:pt x="1127" y="1005"/>
                  <a:pt x="1127" y="1005"/>
                </a:cubicBezTo>
                <a:cubicBezTo>
                  <a:pt x="1127" y="548"/>
                  <a:pt x="1127" y="548"/>
                  <a:pt x="1127" y="548"/>
                </a:cubicBezTo>
                <a:cubicBezTo>
                  <a:pt x="1325" y="548"/>
                  <a:pt x="1325" y="548"/>
                  <a:pt x="1325" y="548"/>
                </a:cubicBezTo>
                <a:cubicBezTo>
                  <a:pt x="1325" y="1005"/>
                  <a:pt x="1325" y="1005"/>
                  <a:pt x="1325" y="1005"/>
                </a:cubicBezTo>
                <a:cubicBezTo>
                  <a:pt x="1782" y="1005"/>
                  <a:pt x="1782" y="1005"/>
                  <a:pt x="1782" y="1005"/>
                </a:cubicBezTo>
                <a:cubicBezTo>
                  <a:pt x="1782" y="1202"/>
                  <a:pt x="1782" y="1202"/>
                  <a:pt x="1782" y="1202"/>
                </a:cubicBezTo>
                <a:cubicBezTo>
                  <a:pt x="1325" y="1202"/>
                  <a:pt x="1325" y="1202"/>
                  <a:pt x="1325" y="1202"/>
                </a:cubicBezTo>
                <a:cubicBezTo>
                  <a:pt x="1325" y="1659"/>
                  <a:pt x="1325" y="1659"/>
                  <a:pt x="1325" y="1659"/>
                </a:cubicBezTo>
                <a:cubicBezTo>
                  <a:pt x="1325" y="1659"/>
                  <a:pt x="1325" y="1659"/>
                  <a:pt x="1325" y="1659"/>
                </a:cubicBezTo>
                <a:close/>
                <a:moveTo>
                  <a:pt x="1889" y="1963"/>
                </a:moveTo>
                <a:cubicBezTo>
                  <a:pt x="1691" y="2115"/>
                  <a:pt x="1462" y="2176"/>
                  <a:pt x="1234" y="2176"/>
                </a:cubicBezTo>
                <a:cubicBezTo>
                  <a:pt x="899" y="2176"/>
                  <a:pt x="579" y="2039"/>
                  <a:pt x="366" y="1750"/>
                </a:cubicBezTo>
                <a:cubicBezTo>
                  <a:pt x="0" y="1278"/>
                  <a:pt x="92" y="579"/>
                  <a:pt x="564" y="213"/>
                </a:cubicBezTo>
                <a:cubicBezTo>
                  <a:pt x="762" y="61"/>
                  <a:pt x="1005" y="0"/>
                  <a:pt x="1234" y="0"/>
                </a:cubicBezTo>
                <a:cubicBezTo>
                  <a:pt x="1554" y="0"/>
                  <a:pt x="1889" y="137"/>
                  <a:pt x="2102" y="426"/>
                </a:cubicBezTo>
                <a:cubicBezTo>
                  <a:pt x="2468" y="913"/>
                  <a:pt x="2376" y="1598"/>
                  <a:pt x="1889" y="1963"/>
                </a:cubicBezTo>
                <a:close/>
                <a:moveTo>
                  <a:pt x="1980" y="518"/>
                </a:moveTo>
                <a:cubicBezTo>
                  <a:pt x="1813" y="274"/>
                  <a:pt x="1523" y="137"/>
                  <a:pt x="1234" y="137"/>
                </a:cubicBezTo>
                <a:cubicBezTo>
                  <a:pt x="1021" y="137"/>
                  <a:pt x="823" y="213"/>
                  <a:pt x="655" y="335"/>
                </a:cubicBezTo>
                <a:cubicBezTo>
                  <a:pt x="244" y="655"/>
                  <a:pt x="152" y="1248"/>
                  <a:pt x="472" y="1659"/>
                </a:cubicBezTo>
                <a:cubicBezTo>
                  <a:pt x="655" y="1902"/>
                  <a:pt x="929" y="2039"/>
                  <a:pt x="1234" y="2039"/>
                </a:cubicBezTo>
                <a:cubicBezTo>
                  <a:pt x="1447" y="2039"/>
                  <a:pt x="1645" y="1978"/>
                  <a:pt x="1813" y="1841"/>
                </a:cubicBezTo>
                <a:cubicBezTo>
                  <a:pt x="2224" y="1522"/>
                  <a:pt x="2300" y="928"/>
                  <a:pt x="1980" y="5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43" name="Freeform 17"/>
          <p:cNvSpPr>
            <a:spLocks noEditPoints="1"/>
          </p:cNvSpPr>
          <p:nvPr/>
        </p:nvSpPr>
        <p:spPr bwMode="auto">
          <a:xfrm rot="5400000">
            <a:off x="5970894" y="5105114"/>
            <a:ext cx="529329" cy="529329"/>
          </a:xfrm>
          <a:custGeom>
            <a:avLst/>
            <a:gdLst>
              <a:gd name="T0" fmla="*/ 817 w 2229"/>
              <a:gd name="T1" fmla="*/ 683 h 2229"/>
              <a:gd name="T2" fmla="*/ 995 w 2229"/>
              <a:gd name="T3" fmla="*/ 683 h 2229"/>
              <a:gd name="T4" fmla="*/ 995 w 2229"/>
              <a:gd name="T5" fmla="*/ 1560 h 2229"/>
              <a:gd name="T6" fmla="*/ 817 w 2229"/>
              <a:gd name="T7" fmla="*/ 1560 h 2229"/>
              <a:gd name="T8" fmla="*/ 817 w 2229"/>
              <a:gd name="T9" fmla="*/ 683 h 2229"/>
              <a:gd name="T10" fmla="*/ 817 w 2229"/>
              <a:gd name="T11" fmla="*/ 683 h 2229"/>
              <a:gd name="T12" fmla="*/ 1233 w 2229"/>
              <a:gd name="T13" fmla="*/ 1560 h 2229"/>
              <a:gd name="T14" fmla="*/ 1411 w 2229"/>
              <a:gd name="T15" fmla="*/ 1560 h 2229"/>
              <a:gd name="T16" fmla="*/ 1411 w 2229"/>
              <a:gd name="T17" fmla="*/ 683 h 2229"/>
              <a:gd name="T18" fmla="*/ 1233 w 2229"/>
              <a:gd name="T19" fmla="*/ 683 h 2229"/>
              <a:gd name="T20" fmla="*/ 1233 w 2229"/>
              <a:gd name="T21" fmla="*/ 1560 h 2229"/>
              <a:gd name="T22" fmla="*/ 1233 w 2229"/>
              <a:gd name="T23" fmla="*/ 1560 h 2229"/>
              <a:gd name="T24" fmla="*/ 2229 w 2229"/>
              <a:gd name="T25" fmla="*/ 1114 h 2229"/>
              <a:gd name="T26" fmla="*/ 1114 w 2229"/>
              <a:gd name="T27" fmla="*/ 0 h 2229"/>
              <a:gd name="T28" fmla="*/ 0 w 2229"/>
              <a:gd name="T29" fmla="*/ 1114 h 2229"/>
              <a:gd name="T30" fmla="*/ 1114 w 2229"/>
              <a:gd name="T31" fmla="*/ 2229 h 2229"/>
              <a:gd name="T32" fmla="*/ 2229 w 2229"/>
              <a:gd name="T33" fmla="*/ 1114 h 2229"/>
              <a:gd name="T34" fmla="*/ 2095 w 2229"/>
              <a:gd name="T35" fmla="*/ 1114 h 2229"/>
              <a:gd name="T36" fmla="*/ 1114 w 2229"/>
              <a:gd name="T37" fmla="*/ 2095 h 2229"/>
              <a:gd name="T38" fmla="*/ 148 w 2229"/>
              <a:gd name="T39" fmla="*/ 1114 h 2229"/>
              <a:gd name="T40" fmla="*/ 1114 w 2229"/>
              <a:gd name="T41" fmla="*/ 148 h 2229"/>
              <a:gd name="T42" fmla="*/ 2095 w 2229"/>
              <a:gd name="T43" fmla="*/ 1114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9" h="2229">
                <a:moveTo>
                  <a:pt x="817" y="683"/>
                </a:moveTo>
                <a:cubicBezTo>
                  <a:pt x="995" y="683"/>
                  <a:pt x="995" y="683"/>
                  <a:pt x="995" y="683"/>
                </a:cubicBezTo>
                <a:cubicBezTo>
                  <a:pt x="995" y="1560"/>
                  <a:pt x="995" y="1560"/>
                  <a:pt x="995" y="1560"/>
                </a:cubicBezTo>
                <a:cubicBezTo>
                  <a:pt x="817" y="1560"/>
                  <a:pt x="817" y="1560"/>
                  <a:pt x="817" y="1560"/>
                </a:cubicBezTo>
                <a:cubicBezTo>
                  <a:pt x="817" y="683"/>
                  <a:pt x="817" y="683"/>
                  <a:pt x="817" y="683"/>
                </a:cubicBezTo>
                <a:cubicBezTo>
                  <a:pt x="817" y="683"/>
                  <a:pt x="817" y="683"/>
                  <a:pt x="817" y="683"/>
                </a:cubicBezTo>
                <a:close/>
                <a:moveTo>
                  <a:pt x="1233" y="1560"/>
                </a:moveTo>
                <a:cubicBezTo>
                  <a:pt x="1411" y="1560"/>
                  <a:pt x="1411" y="1560"/>
                  <a:pt x="1411" y="1560"/>
                </a:cubicBezTo>
                <a:cubicBezTo>
                  <a:pt x="1411" y="683"/>
                  <a:pt x="1411" y="683"/>
                  <a:pt x="1411" y="683"/>
                </a:cubicBezTo>
                <a:cubicBezTo>
                  <a:pt x="1233" y="683"/>
                  <a:pt x="1233" y="683"/>
                  <a:pt x="1233" y="683"/>
                </a:cubicBezTo>
                <a:cubicBezTo>
                  <a:pt x="1233" y="1560"/>
                  <a:pt x="1233" y="1560"/>
                  <a:pt x="1233" y="1560"/>
                </a:cubicBezTo>
                <a:cubicBezTo>
                  <a:pt x="1233" y="1560"/>
                  <a:pt x="1233" y="1560"/>
                  <a:pt x="1233" y="1560"/>
                </a:cubicBezTo>
                <a:close/>
                <a:moveTo>
                  <a:pt x="2229" y="1114"/>
                </a:moveTo>
                <a:cubicBezTo>
                  <a:pt x="2229" y="505"/>
                  <a:pt x="1724" y="0"/>
                  <a:pt x="1114" y="0"/>
                </a:cubicBezTo>
                <a:cubicBezTo>
                  <a:pt x="505" y="0"/>
                  <a:pt x="0" y="505"/>
                  <a:pt x="0" y="1114"/>
                </a:cubicBezTo>
                <a:cubicBezTo>
                  <a:pt x="0" y="1739"/>
                  <a:pt x="505" y="2229"/>
                  <a:pt x="1114" y="2229"/>
                </a:cubicBezTo>
                <a:cubicBezTo>
                  <a:pt x="1724" y="2229"/>
                  <a:pt x="2229" y="1739"/>
                  <a:pt x="2229" y="1114"/>
                </a:cubicBezTo>
                <a:close/>
                <a:moveTo>
                  <a:pt x="2095" y="1114"/>
                </a:moveTo>
                <a:cubicBezTo>
                  <a:pt x="2095" y="1664"/>
                  <a:pt x="1649" y="2095"/>
                  <a:pt x="1114" y="2095"/>
                </a:cubicBezTo>
                <a:cubicBezTo>
                  <a:pt x="579" y="2095"/>
                  <a:pt x="148" y="1664"/>
                  <a:pt x="148" y="1114"/>
                </a:cubicBezTo>
                <a:cubicBezTo>
                  <a:pt x="148" y="579"/>
                  <a:pt x="579" y="148"/>
                  <a:pt x="1114" y="148"/>
                </a:cubicBezTo>
                <a:cubicBezTo>
                  <a:pt x="1649" y="148"/>
                  <a:pt x="2095" y="579"/>
                  <a:pt x="2095" y="111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grpSp>
        <p:nvGrpSpPr>
          <p:cNvPr id="45" name="Group 44"/>
          <p:cNvGrpSpPr/>
          <p:nvPr/>
        </p:nvGrpSpPr>
        <p:grpSpPr>
          <a:xfrm>
            <a:off x="9975727" y="168458"/>
            <a:ext cx="2359068" cy="287222"/>
            <a:chOff x="2440123" y="6593453"/>
            <a:chExt cx="3498991" cy="287338"/>
          </a:xfrm>
        </p:grpSpPr>
        <p:sp>
          <p:nvSpPr>
            <p:cNvPr id="46" name="TextBox 45"/>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Excel Add-ins</a:t>
              </a:r>
            </a:p>
          </p:txBody>
        </p:sp>
        <p:sp>
          <p:nvSpPr>
            <p:cNvPr id="47"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156019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Shapes for document-based Add-ins</a:t>
            </a:r>
            <a:endParaRPr lang="en-US" dirty="0"/>
          </a:p>
        </p:txBody>
      </p:sp>
      <p:sp>
        <p:nvSpPr>
          <p:cNvPr id="5" name="Content Placeholder 4"/>
          <p:cNvSpPr>
            <a:spLocks noGrp="1"/>
          </p:cNvSpPr>
          <p:nvPr>
            <p:ph type="body" sz="quarter" idx="10"/>
          </p:nvPr>
        </p:nvSpPr>
        <p:spPr>
          <a:xfrm>
            <a:off x="3932238" y="1523514"/>
            <a:ext cx="8229600" cy="4462760"/>
          </a:xfrm>
        </p:spPr>
        <p:txBody>
          <a:bodyPr/>
          <a:lstStyle/>
          <a:p>
            <a:pPr marL="0" indent="0">
              <a:buNone/>
            </a:pPr>
            <a:r>
              <a:rPr lang="en-US" dirty="0" smtClean="0">
                <a:gradFill>
                  <a:gsLst>
                    <a:gs pos="1250">
                      <a:schemeClr val="accent2"/>
                    </a:gs>
                    <a:gs pos="99000">
                      <a:schemeClr val="accent2"/>
                    </a:gs>
                  </a:gsLst>
                  <a:lin ang="5400000" scaled="0"/>
                </a:gradFill>
              </a:rPr>
              <a:t>Task pane Add-in</a:t>
            </a: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lvl="1"/>
            <a:endParaRPr lang="en-US" dirty="0" smtClean="0"/>
          </a:p>
          <a:p>
            <a:pPr indent="0" defTabSz="776331">
              <a:buNone/>
            </a:pPr>
            <a:r>
              <a:rPr lang="en-US" dirty="0">
                <a:gradFill>
                  <a:gsLst>
                    <a:gs pos="1250">
                      <a:schemeClr val="accent2"/>
                    </a:gs>
                    <a:gs pos="99000">
                      <a:schemeClr val="accent2"/>
                    </a:gs>
                  </a:gsLst>
                  <a:lin ang="5400000" scaled="0"/>
                </a:gradFill>
              </a:rPr>
              <a:t>Content A</a:t>
            </a:r>
            <a:r>
              <a:rPr lang="en-US" dirty="0" smtClean="0">
                <a:gradFill>
                  <a:gsLst>
                    <a:gs pos="1250">
                      <a:schemeClr val="accent2"/>
                    </a:gs>
                    <a:gs pos="99000">
                      <a:schemeClr val="accent2"/>
                    </a:gs>
                  </a:gsLst>
                  <a:lin ang="5400000" scaled="0"/>
                </a:gradFill>
              </a:rPr>
              <a:t>dd-in</a:t>
            </a:r>
            <a:endParaRPr lang="en-US" dirty="0">
              <a:gradFill>
                <a:gsLst>
                  <a:gs pos="1250">
                    <a:schemeClr val="accent2"/>
                  </a:gs>
                  <a:gs pos="99000">
                    <a:schemeClr val="accent2"/>
                  </a:gs>
                </a:gsLst>
                <a:lin ang="5400000" scaled="0"/>
              </a:gradFill>
            </a:endParaRPr>
          </a:p>
          <a:p>
            <a:pPr lvl="1"/>
            <a:r>
              <a:rPr lang="en-US" dirty="0" smtClean="0"/>
              <a:t>Adds content inline into position within document</a:t>
            </a:r>
          </a:p>
          <a:p>
            <a:pPr lvl="1"/>
            <a:r>
              <a:rPr lang="en-US" dirty="0" smtClean="0"/>
              <a:t>Document is always an Excel workbook</a:t>
            </a:r>
          </a:p>
          <a:p>
            <a:pPr lvl="1"/>
            <a:r>
              <a:rPr lang="en-US" dirty="0" smtClean="0"/>
              <a:t>Content add-in can read and write document contents</a:t>
            </a:r>
          </a:p>
        </p:txBody>
      </p:sp>
      <p:grpSp>
        <p:nvGrpSpPr>
          <p:cNvPr id="2" name="Group 1"/>
          <p:cNvGrpSpPr/>
          <p:nvPr/>
        </p:nvGrpSpPr>
        <p:grpSpPr>
          <a:xfrm>
            <a:off x="984864" y="1119351"/>
            <a:ext cx="2840296" cy="2412246"/>
            <a:chOff x="383112" y="2540323"/>
            <a:chExt cx="2840296" cy="2412246"/>
          </a:xfrm>
        </p:grpSpPr>
        <p:sp>
          <p:nvSpPr>
            <p:cNvPr id="39" name="Rectangle 38"/>
            <p:cNvSpPr/>
            <p:nvPr/>
          </p:nvSpPr>
          <p:spPr>
            <a:xfrm>
              <a:off x="438889" y="3040248"/>
              <a:ext cx="2784519" cy="191232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40" name="Rectangle 39"/>
            <p:cNvSpPr/>
            <p:nvPr/>
          </p:nvSpPr>
          <p:spPr>
            <a:xfrm>
              <a:off x="955580" y="3270388"/>
              <a:ext cx="1751134"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sp>
          <p:nvSpPr>
            <p:cNvPr id="41" name="Rectangle 40"/>
            <p:cNvSpPr/>
            <p:nvPr/>
          </p:nvSpPr>
          <p:spPr>
            <a:xfrm>
              <a:off x="1993422" y="3360816"/>
              <a:ext cx="620743" cy="12654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cxnSp>
          <p:nvCxnSpPr>
            <p:cNvPr id="42" name="Straight Connector 41"/>
            <p:cNvCxnSpPr/>
            <p:nvPr/>
          </p:nvCxnSpPr>
          <p:spPr>
            <a:xfrm>
              <a:off x="1159657" y="4248060"/>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1156927" y="4508459"/>
              <a:ext cx="583185"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156927" y="3367781"/>
              <a:ext cx="585914" cy="6417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83112" y="2604426"/>
              <a:ext cx="378246" cy="395901"/>
            </a:xfrm>
            <a:prstGeom prst="rect">
              <a:avLst/>
            </a:prstGeom>
          </p:spPr>
        </p:pic>
        <p:sp>
          <p:nvSpPr>
            <p:cNvPr id="46" name="TextBox 45"/>
            <p:cNvSpPr txBox="1"/>
            <p:nvPr/>
          </p:nvSpPr>
          <p:spPr>
            <a:xfrm>
              <a:off x="642006" y="2540323"/>
              <a:ext cx="194726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Word application</a:t>
              </a:r>
            </a:p>
          </p:txBody>
        </p:sp>
      </p:grpSp>
      <p:grpSp>
        <p:nvGrpSpPr>
          <p:cNvPr id="4" name="Group 3"/>
          <p:cNvGrpSpPr/>
          <p:nvPr/>
        </p:nvGrpSpPr>
        <p:grpSpPr>
          <a:xfrm>
            <a:off x="984864" y="3804169"/>
            <a:ext cx="2853017" cy="2412246"/>
            <a:chOff x="3289005" y="2540323"/>
            <a:chExt cx="2853017" cy="2412246"/>
          </a:xfrm>
        </p:grpSpPr>
        <p:sp>
          <p:nvSpPr>
            <p:cNvPr id="47" name="Rectangle 46"/>
            <p:cNvSpPr/>
            <p:nvPr/>
          </p:nvSpPr>
          <p:spPr>
            <a:xfrm>
              <a:off x="3357503" y="3040249"/>
              <a:ext cx="2784519" cy="1912320"/>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46" tIns="45673" rIns="91346" bIns="45673" rtlCol="0" anchor="t"/>
            <a:lstStyle/>
            <a:p>
              <a:pPr defTabSz="913643"/>
              <a:endParaRPr lang="en-US" sz="1298" dirty="0">
                <a:solidFill>
                  <a:srgbClr val="FFFFFF">
                    <a:alpha val="99000"/>
                  </a:srgbClr>
                </a:solidFill>
              </a:endParaRPr>
            </a:p>
          </p:txBody>
        </p:sp>
        <p:sp>
          <p:nvSpPr>
            <p:cNvPr id="48" name="Rectangle 47"/>
            <p:cNvSpPr/>
            <p:nvPr/>
          </p:nvSpPr>
          <p:spPr>
            <a:xfrm>
              <a:off x="3895747" y="3270388"/>
              <a:ext cx="1751132" cy="145204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49" tIns="45676" rIns="91349" bIns="45676" rtlCol="0" anchor="ctr"/>
            <a:lstStyle/>
            <a:p>
              <a:pPr algn="ctr" defTabSz="913643"/>
              <a:endParaRPr lang="en-US" sz="1798" dirty="0">
                <a:solidFill>
                  <a:srgbClr val="000000"/>
                </a:solidFill>
              </a:endParaRPr>
            </a:p>
          </p:txBody>
        </p:sp>
        <p:cxnSp>
          <p:nvCxnSpPr>
            <p:cNvPr id="49" name="Straight Connector 48"/>
            <p:cNvCxnSpPr/>
            <p:nvPr/>
          </p:nvCxnSpPr>
          <p:spPr>
            <a:xfrm>
              <a:off x="4091463" y="380034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50" name="Straight Connector 49"/>
            <p:cNvCxnSpPr/>
            <p:nvPr/>
          </p:nvCxnSpPr>
          <p:spPr>
            <a:xfrm>
              <a:off x="4091463" y="412213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51" name="Straight Connector 50"/>
            <p:cNvCxnSpPr/>
            <p:nvPr/>
          </p:nvCxnSpPr>
          <p:spPr>
            <a:xfrm>
              <a:off x="4091463" y="4443925"/>
              <a:ext cx="1313054"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52" name="Straight Connector 51"/>
            <p:cNvCxnSpPr/>
            <p:nvPr/>
          </p:nvCxnSpPr>
          <p:spPr>
            <a:xfrm>
              <a:off x="4075540" y="3506111"/>
              <a:ext cx="132897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53" name="Rectangle 52"/>
            <p:cNvSpPr/>
            <p:nvPr/>
          </p:nvSpPr>
          <p:spPr>
            <a:xfrm>
              <a:off x="4433755" y="3657428"/>
              <a:ext cx="620743" cy="630733"/>
            </a:xfrm>
            <a:prstGeom prst="rect">
              <a:avLst/>
            </a:prstGeom>
            <a:solidFill>
              <a:schemeClr val="accent2"/>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49" tIns="45676" rIns="91349" bIns="45676" rtlCol="0" anchor="ctr"/>
            <a:lstStyle/>
            <a:p>
              <a:pPr algn="ctr" defTabSz="913643"/>
              <a:endParaRPr lang="en-US" sz="1798" dirty="0">
                <a:solidFill>
                  <a:srgbClr val="000000"/>
                </a:solidFill>
              </a:endParaRPr>
            </a:p>
          </p:txBody>
        </p:sp>
        <p:pic>
          <p:nvPicPr>
            <p:cNvPr id="54" name="Picture 53"/>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89005" y="2594204"/>
              <a:ext cx="386363" cy="404675"/>
            </a:xfrm>
            <a:prstGeom prst="rect">
              <a:avLst/>
            </a:prstGeom>
          </p:spPr>
        </p:pic>
        <p:sp>
          <p:nvSpPr>
            <p:cNvPr id="55" name="TextBox 54"/>
            <p:cNvSpPr txBox="1"/>
            <p:nvPr/>
          </p:nvSpPr>
          <p:spPr>
            <a:xfrm>
              <a:off x="3559472" y="2540323"/>
              <a:ext cx="1901098" cy="521227"/>
            </a:xfrm>
            <a:prstGeom prst="rect">
              <a:avLst/>
            </a:prstGeom>
            <a:noFill/>
          </p:spPr>
          <p:txBody>
            <a:bodyPr wrap="none" lIns="182806" tIns="146246" rIns="182806" bIns="146246" rtlCol="0">
              <a:spAutoFit/>
            </a:bodyPr>
            <a:lstStyle/>
            <a:p>
              <a:pPr defTabSz="932372">
                <a:lnSpc>
                  <a:spcPct val="90000"/>
                </a:lnSpc>
                <a:spcAft>
                  <a:spcPts val="600"/>
                </a:spcAft>
              </a:pPr>
              <a:r>
                <a:rPr lang="en-US" sz="1599" dirty="0">
                  <a:gradFill>
                    <a:gsLst>
                      <a:gs pos="2917">
                        <a:srgbClr val="262626"/>
                      </a:gs>
                      <a:gs pos="30000">
                        <a:srgbClr val="262626"/>
                      </a:gs>
                    </a:gsLst>
                    <a:lin ang="5400000" scaled="0"/>
                  </a:gradFill>
                </a:rPr>
                <a:t>Excel application</a:t>
              </a:r>
            </a:p>
          </p:txBody>
        </p:sp>
      </p:grpSp>
      <p:grpSp>
        <p:nvGrpSpPr>
          <p:cNvPr id="57" name="Group 56"/>
          <p:cNvGrpSpPr/>
          <p:nvPr/>
        </p:nvGrpSpPr>
        <p:grpSpPr>
          <a:xfrm>
            <a:off x="9975727" y="168458"/>
            <a:ext cx="2359068" cy="287222"/>
            <a:chOff x="2440123" y="6593453"/>
            <a:chExt cx="3498991" cy="287338"/>
          </a:xfrm>
        </p:grpSpPr>
        <p:sp>
          <p:nvSpPr>
            <p:cNvPr id="58" name="TextBox 57"/>
            <p:cNvSpPr txBox="1"/>
            <p:nvPr/>
          </p:nvSpPr>
          <p:spPr>
            <a:xfrm>
              <a:off x="2440123" y="6593453"/>
              <a:ext cx="3498991" cy="287338"/>
            </a:xfrm>
            <a:prstGeom prst="rect">
              <a:avLst/>
            </a:prstGeom>
            <a:noFill/>
          </p:spPr>
          <p:txBody>
            <a:bodyPr wrap="square" lIns="146246" tIns="91403" rIns="146246" bIns="91403" rtlCol="0">
              <a:noAutofit/>
            </a:bodyPr>
            <a:lstStyle/>
            <a:p>
              <a:pPr defTabSz="932372">
                <a:lnSpc>
                  <a:spcPct val="90000"/>
                </a:lnSpc>
              </a:pPr>
              <a:r>
                <a:rPr lang="en-US" sz="1399" dirty="0">
                  <a:gradFill>
                    <a:gsLst>
                      <a:gs pos="8367">
                        <a:srgbClr val="262626"/>
                      </a:gs>
                      <a:gs pos="31000">
                        <a:srgbClr val="262626"/>
                      </a:gs>
                    </a:gsLst>
                    <a:lin ang="5400000" scaled="0"/>
                  </a:gradFill>
                </a:rPr>
                <a:t>Intro to the Excel Add-ins</a:t>
              </a:r>
            </a:p>
          </p:txBody>
        </p:sp>
        <p:sp>
          <p:nvSpPr>
            <p:cNvPr id="59"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03" tIns="45702" rIns="91403" bIns="45702" numCol="1" anchor="t" anchorCtr="0" compatLnSpc="1">
              <a:prstTxWarp prst="textNoShape">
                <a:avLst/>
              </a:prstTxWarp>
            </a:bodyPr>
            <a:lstStyle/>
            <a:p>
              <a:pPr defTabSz="932372"/>
              <a:endParaRPr lang="en-US" sz="1799">
                <a:gradFill>
                  <a:gsLst>
                    <a:gs pos="8367">
                      <a:srgbClr val="262626"/>
                    </a:gs>
                    <a:gs pos="31000">
                      <a:srgbClr val="262626"/>
                    </a:gs>
                  </a:gsLst>
                  <a:lin ang="5400000" scaled="0"/>
                </a:gradFill>
              </a:endParaRPr>
            </a:p>
          </p:txBody>
        </p:sp>
      </p:grpSp>
    </p:spTree>
    <p:extLst>
      <p:ext uri="{BB962C8B-B14F-4D97-AF65-F5344CB8AC3E}">
        <p14:creationId xmlns:p14="http://schemas.microsoft.com/office/powerpoint/2010/main" val="273432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F1803AF-D81C-4265-B003-2FF6C011B3DA}" vid="{3244DD5E-E910-448F-B3F8-48C2010D79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www.w3.org/XML/1998/namespace"/>
    <ds:schemaRef ds:uri="http://purl.org/dc/dcmitype/"/>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Office_365_CloudRoadShow_TEMPLATE_standard slides</Template>
  <TotalTime>1918</TotalTime>
  <Words>6067</Words>
  <Application>Microsoft Office PowerPoint</Application>
  <PresentationFormat>Custom</PresentationFormat>
  <Paragraphs>723</Paragraphs>
  <Slides>51</Slides>
  <Notes>37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宋体</vt:lpstr>
      <vt:lpstr>Arial</vt:lpstr>
      <vt:lpstr>Calibri</vt:lpstr>
      <vt:lpstr>Consolas</vt:lpstr>
      <vt:lpstr>Courier New</vt:lpstr>
      <vt:lpstr>Segoe</vt:lpstr>
      <vt:lpstr>Segoe Light</vt:lpstr>
      <vt:lpstr>Segoe UI</vt:lpstr>
      <vt:lpstr>Segoe UI Black</vt:lpstr>
      <vt:lpstr>Segoe UI Light</vt:lpstr>
      <vt:lpstr>Segoe UI Semibold</vt:lpstr>
      <vt:lpstr>Segoe UI Semilight</vt:lpstr>
      <vt:lpstr>Wingdings</vt:lpstr>
      <vt:lpstr>1_6-30540_Office_365_CloudRoadShow</vt:lpstr>
      <vt:lpstr>Office 365 development</vt:lpstr>
      <vt:lpstr>Deep dive into Office  Excel Add-ins</vt:lpstr>
      <vt:lpstr>Agenda</vt:lpstr>
      <vt:lpstr>Developer vision</vt:lpstr>
      <vt:lpstr>PowerPoint Presentation</vt:lpstr>
      <vt:lpstr>PowerPoint Presentation</vt:lpstr>
      <vt:lpstr>Designing Office Add-ins—shapes</vt:lpstr>
      <vt:lpstr>Anatomy of an Office Add-in</vt:lpstr>
      <vt:lpstr>Shapes for document-based Add-ins</vt:lpstr>
      <vt:lpstr>Office Add-ins running in Excel Services</vt:lpstr>
      <vt:lpstr>PowerPoint Presentation</vt:lpstr>
      <vt:lpstr>PowerPoint Presentation</vt:lpstr>
      <vt:lpstr>Create new Office Add-in</vt:lpstr>
      <vt:lpstr>Office Add-in  project structure</vt:lpstr>
      <vt:lpstr>Add-in manifest designer</vt:lpstr>
      <vt:lpstr>Add-in manifest—XML view</vt:lpstr>
      <vt:lpstr>Requested capabilities</vt:lpstr>
      <vt:lpstr>Adding a test document for debugging</vt:lpstr>
      <vt:lpstr>Common API for document-based Add-ins</vt:lpstr>
      <vt:lpstr>Core API Objects</vt:lpstr>
      <vt:lpstr>PowerPoint Presentation</vt:lpstr>
      <vt:lpstr>PowerPoint Presentation</vt:lpstr>
      <vt:lpstr>Interacting with document content</vt:lpstr>
      <vt:lpstr>getSelectedDataAsync()</vt:lpstr>
      <vt:lpstr>Setting Selected Data</vt:lpstr>
      <vt:lpstr>setSelectDataAsync()</vt:lpstr>
      <vt:lpstr>Coercion types</vt:lpstr>
      <vt:lpstr>Coercion types</vt:lpstr>
      <vt:lpstr>PowerPoint Presentation</vt:lpstr>
      <vt:lpstr>PowerPoint Presentation</vt:lpstr>
      <vt:lpstr>What are bindings?</vt:lpstr>
      <vt:lpstr>Bindings in Office Add-in with Excel</vt:lpstr>
      <vt:lpstr>Uses of Office Add-in bindings</vt:lpstr>
      <vt:lpstr>Using bindings</vt:lpstr>
      <vt:lpstr>Adding bindings in JavaScript</vt:lpstr>
      <vt:lpstr>Adding event hander bindings</vt:lpstr>
      <vt:lpstr>PowerPoint Presentation</vt:lpstr>
      <vt:lpstr>PowerPoint Presentation</vt:lpstr>
      <vt:lpstr>PowerPoint Presentation</vt:lpstr>
      <vt:lpstr>RequestContext()</vt:lpstr>
      <vt:lpstr>sync()</vt:lpstr>
      <vt:lpstr>load()</vt:lpstr>
      <vt:lpstr>loadOption object</vt:lpstr>
      <vt:lpstr>Working with ranges</vt:lpstr>
      <vt:lpstr>PowerPoint Presentation</vt:lpstr>
      <vt:lpstr>Related documentation</vt:lpstr>
      <vt:lpstr>Related code samples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Office 365</dc:subject>
  <dc:creator>Barb Ferderer</dc:creator>
  <cp:keywords>MSVID, Brand Guidelines, Branding, Visual Identity, grid</cp:keywords>
  <dc:description>Template: _x000d_
Formatting: _x000d_
Audience Type:</dc:description>
  <cp:lastModifiedBy>Todd Baginski</cp:lastModifiedBy>
  <cp:revision>168</cp:revision>
  <dcterms:created xsi:type="dcterms:W3CDTF">2015-11-30T18:37:04Z</dcterms:created>
  <dcterms:modified xsi:type="dcterms:W3CDTF">2016-02-17T18:13:55Z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