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4" r:id="rId4"/>
  </p:sldMasterIdLst>
  <p:notesMasterIdLst>
    <p:notesMasterId r:id="rId43"/>
  </p:notesMasterIdLst>
  <p:handoutMasterIdLst>
    <p:handoutMasterId r:id="rId44"/>
  </p:handoutMasterIdLst>
  <p:sldIdLst>
    <p:sldId id="778" r:id="rId5"/>
    <p:sldId id="780" r:id="rId6"/>
    <p:sldId id="788" r:id="rId7"/>
    <p:sldId id="917" r:id="rId8"/>
    <p:sldId id="783" r:id="rId9"/>
    <p:sldId id="919" r:id="rId10"/>
    <p:sldId id="891" r:id="rId11"/>
    <p:sldId id="892" r:id="rId12"/>
    <p:sldId id="873" r:id="rId13"/>
    <p:sldId id="893" r:id="rId14"/>
    <p:sldId id="855" r:id="rId15"/>
    <p:sldId id="852" r:id="rId16"/>
    <p:sldId id="859" r:id="rId17"/>
    <p:sldId id="894" r:id="rId18"/>
    <p:sldId id="896" r:id="rId19"/>
    <p:sldId id="897" r:id="rId20"/>
    <p:sldId id="898" r:id="rId21"/>
    <p:sldId id="895" r:id="rId22"/>
    <p:sldId id="899" r:id="rId23"/>
    <p:sldId id="900" r:id="rId24"/>
    <p:sldId id="901" r:id="rId25"/>
    <p:sldId id="874" r:id="rId26"/>
    <p:sldId id="876" r:id="rId27"/>
    <p:sldId id="877" r:id="rId28"/>
    <p:sldId id="878" r:id="rId29"/>
    <p:sldId id="860" r:id="rId30"/>
    <p:sldId id="861" r:id="rId31"/>
    <p:sldId id="902" r:id="rId32"/>
    <p:sldId id="903" r:id="rId33"/>
    <p:sldId id="904" r:id="rId34"/>
    <p:sldId id="862" r:id="rId35"/>
    <p:sldId id="863" r:id="rId36"/>
    <p:sldId id="905" r:id="rId37"/>
    <p:sldId id="906" r:id="rId38"/>
    <p:sldId id="864" r:id="rId39"/>
    <p:sldId id="909" r:id="rId40"/>
    <p:sldId id="918" r:id="rId41"/>
    <p:sldId id="915" r:id="rId42"/>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7" pos="3893" userDrawn="1">
          <p15:clr>
            <a:srgbClr val="A4A3A4"/>
          </p15:clr>
        </p15:guide>
        <p15:guide id="18"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0" autoAdjust="0"/>
    <p:restoredTop sz="94781" autoAdjust="0"/>
  </p:normalViewPr>
  <p:slideViewPr>
    <p:cSldViewPr snapToGrid="0">
      <p:cViewPr varScale="1">
        <p:scale>
          <a:sx n="115" d="100"/>
          <a:sy n="115" d="100"/>
        </p:scale>
        <p:origin x="492" y="114"/>
      </p:cViewPr>
      <p:guideLst>
        <p:guide pos="3893"/>
        <p:guide orient="horz" pos="2203"/>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1/3/2017</a:t>
            </a:fld>
            <a:endParaRPr lang="en-US" dirty="0"/>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1/3/2017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Makes it possible to call the host web from JavaScript in the app web</a:t>
            </a:r>
          </a:p>
        </p:txBody>
      </p:sp>
      <p:sp>
        <p:nvSpPr>
          <p:cNvPr id="4" name="Date Placeholder 3"/>
          <p:cNvSpPr>
            <a:spLocks noGrp="1"/>
          </p:cNvSpPr>
          <p:nvPr>
            <p:ph type="dt" idx="10"/>
          </p:nvPr>
        </p:nvSpPr>
        <p:spPr/>
        <p:txBody>
          <a:bodyPr/>
          <a:lstStyle/>
          <a:p>
            <a:fld id="{4ADE35DD-7265-41C6-9E2A-205ADF0B08D5}"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42563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The app web loads the SPRequestExecutor.js library</a:t>
            </a:r>
          </a:p>
          <a:p>
            <a:pPr marL="228600" indent="-228600">
              <a:buAutoNum type="arabicPeriod"/>
            </a:pPr>
            <a:r>
              <a:rPr lang="en-US" dirty="0"/>
              <a:t>The app web creates a new SP.RequestExecutor object, initializing it with the URL of the app web</a:t>
            </a:r>
          </a:p>
          <a:p>
            <a:pPr marL="228600" indent="-228600">
              <a:buAutoNum type="arabicPeriod"/>
            </a:pPr>
            <a:r>
              <a:rPr lang="en-US" dirty="0"/>
              <a:t>This causes a hidden IFRAME to be created, which loads APPWebProxy.aspx from the LAYOUTS directory</a:t>
            </a:r>
          </a:p>
          <a:p>
            <a:pPr marL="228600" indent="-228600">
              <a:buAutoNum type="arabicPeriod"/>
            </a:pPr>
            <a:r>
              <a:rPr lang="en-US" dirty="0"/>
              <a:t>The SP.RequestExecutor object uses the HTML5 postmessage command to send requests from the remote web</a:t>
            </a:r>
          </a:p>
          <a:p>
            <a:pPr marL="228600" indent="-228600">
              <a:buAutoNum type="arabicPeriod"/>
            </a:pPr>
            <a:r>
              <a:rPr lang="en-US" dirty="0"/>
              <a:t>The request is executed by the AppWebProxy.aspx page</a:t>
            </a:r>
          </a:p>
          <a:p>
            <a:pPr marL="228600" indent="-228600">
              <a:buAutoNum type="arabicPeriod"/>
            </a:pPr>
            <a:r>
              <a:rPr lang="en-US" dirty="0"/>
              <a:t>The response is returned</a:t>
            </a:r>
          </a:p>
        </p:txBody>
      </p:sp>
      <p:sp>
        <p:nvSpPr>
          <p:cNvPr id="4" name="Date Placeholder 3"/>
          <p:cNvSpPr>
            <a:spLocks noGrp="1"/>
          </p:cNvSpPr>
          <p:nvPr>
            <p:ph type="dt" idx="10"/>
          </p:nvPr>
        </p:nvSpPr>
        <p:spPr/>
        <p:txBody>
          <a:bodyPr/>
          <a:lstStyle/>
          <a:p>
            <a:fld id="{011330EA-3A2F-4AA6-9551-59328781FD06}"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4649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calling the host web, you must switch the context</a:t>
            </a:r>
          </a:p>
        </p:txBody>
      </p:sp>
      <p:sp>
        <p:nvSpPr>
          <p:cNvPr id="4" name="Date Placeholder 3"/>
          <p:cNvSpPr>
            <a:spLocks noGrp="1"/>
          </p:cNvSpPr>
          <p:nvPr>
            <p:ph type="dt" idx="10"/>
          </p:nvPr>
        </p:nvSpPr>
        <p:spPr/>
        <p:txBody>
          <a:bodyPr/>
          <a:lstStyle/>
          <a:p>
            <a:fld id="{64C927B8-48AC-4209-AA95-18D990AB88E8}"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9782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43704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3350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C086280-9E36-46F9-9D6E-28EEBD564A2F}"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42937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578095F-DAC2-48A6-9439-B5B16DDBB617}"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4185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67516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86493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a:solidFill>
                  <a:prstClr val="black"/>
                </a:solidFill>
              </a:rPr>
              <a:t>Build 2014</a:t>
            </a:r>
          </a:p>
        </p:txBody>
      </p:sp>
    </p:spTree>
    <p:extLst>
      <p:ext uri="{BB962C8B-B14F-4D97-AF65-F5344CB8AC3E}">
        <p14:creationId xmlns:p14="http://schemas.microsoft.com/office/powerpoint/2010/main" val="384179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079C3B8-7366-4A44-A34B-3977080C19E7}" type="datetime1">
              <a:rPr lang="en-US" smtClean="0"/>
              <a:t>1/3/2017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Each app web is isolated in a unique domain</a:t>
            </a:r>
          </a:p>
        </p:txBody>
      </p:sp>
      <p:sp>
        <p:nvSpPr>
          <p:cNvPr id="4" name="Date Placeholder 3"/>
          <p:cNvSpPr>
            <a:spLocks noGrp="1"/>
          </p:cNvSpPr>
          <p:nvPr>
            <p:ph type="dt" idx="10"/>
          </p:nvPr>
        </p:nvSpPr>
        <p:spPr/>
        <p:txBody>
          <a:bodyPr/>
          <a:lstStyle/>
          <a:p>
            <a:fld id="{70210F0F-1244-4C73-AF4A-4072D1118C71}"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673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{StandardTokens} combines five other tokens. It initially resolves to SPHostUrl={HostUrl}&amp;SPAppWebUrl={AppWebUrl}&amp;SPLanguage={Language}&amp;SPClientTag={ClientTag}&amp;SPProductNumber={ProductNumber}. Then each of these tokens resolves. If there is no app web, the portion &amp;SPAppWebUrl={AppWebUrl} is not present.</a:t>
            </a:r>
          </a:p>
        </p:txBody>
      </p:sp>
      <p:sp>
        <p:nvSpPr>
          <p:cNvPr id="4" name="Date Placeholder 3"/>
          <p:cNvSpPr>
            <a:spLocks noGrp="1"/>
          </p:cNvSpPr>
          <p:nvPr>
            <p:ph type="dt" idx="10"/>
          </p:nvPr>
        </p:nvSpPr>
        <p:spPr/>
        <p:txBody>
          <a:bodyPr/>
          <a:lstStyle/>
          <a:p>
            <a:fld id="{AE9AEF2E-5E0F-470C-8AB5-948C2A6F0374}"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536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Oauth tokens required</a:t>
            </a:r>
          </a:p>
        </p:txBody>
      </p:sp>
      <p:sp>
        <p:nvSpPr>
          <p:cNvPr id="4" name="Date Placeholder 3"/>
          <p:cNvSpPr>
            <a:spLocks noGrp="1"/>
          </p:cNvSpPr>
          <p:nvPr>
            <p:ph type="dt" idx="10"/>
          </p:nvPr>
        </p:nvSpPr>
        <p:spPr/>
        <p:txBody>
          <a:bodyPr/>
          <a:lstStyle/>
          <a:p>
            <a:fld id="{6E50E453-F0F1-4F28-9386-D0CC835A3436}"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1955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the different experiences</a:t>
            </a:r>
          </a:p>
          <a:p>
            <a:r>
              <a:rPr lang="en-US" dirty="0"/>
              <a:t>We’ll cover these in detail as we go along</a:t>
            </a:r>
          </a:p>
        </p:txBody>
      </p:sp>
      <p:sp>
        <p:nvSpPr>
          <p:cNvPr id="4" name="Date Placeholder 3"/>
          <p:cNvSpPr>
            <a:spLocks noGrp="1"/>
          </p:cNvSpPr>
          <p:nvPr>
            <p:ph type="dt" idx="10"/>
          </p:nvPr>
        </p:nvSpPr>
        <p:spPr/>
        <p:txBody>
          <a:bodyPr/>
          <a:lstStyle/>
          <a:p>
            <a:fld id="{F372C601-B3D4-4352-8812-691632D028CC}"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930400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SharePoint-Hosted</a:t>
            </a:r>
            <a:r>
              <a:rPr lang="en-US" baseline="0" dirty="0"/>
              <a:t> apps can be built on ASPX or HTML pages</a:t>
            </a:r>
          </a:p>
          <a:p>
            <a:r>
              <a:rPr lang="en-US" baseline="0" dirty="0"/>
              <a:t>The authorization is always done with “Internal” auth, meaning no OAuth tokens</a:t>
            </a:r>
          </a:p>
          <a:p>
            <a:r>
              <a:rPr lang="en-US" baseline="0" dirty="0"/>
              <a:t>Programmability is always JavaScript</a:t>
            </a:r>
          </a:p>
          <a:p>
            <a:r>
              <a:rPr lang="en-US" baseline="0" dirty="0"/>
              <a:t>You can use CSOM, REST, cross-domain library, or web proxy in your solution</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826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a:t>
            </a:r>
            <a:r>
              <a:rPr lang="en-US" baseline="0" dirty="0"/>
              <a:t> is a READ sample. The other CRUD operations follow.</a:t>
            </a:r>
            <a:endParaRPr lang="en-US" dirty="0"/>
          </a:p>
        </p:txBody>
      </p:sp>
      <p:sp>
        <p:nvSpPr>
          <p:cNvPr id="4" name="Date Placeholder 3"/>
          <p:cNvSpPr>
            <a:spLocks noGrp="1"/>
          </p:cNvSpPr>
          <p:nvPr>
            <p:ph type="dt" idx="10"/>
          </p:nvPr>
        </p:nvSpPr>
        <p:spPr/>
        <p:txBody>
          <a:bodyPr/>
          <a:lstStyle/>
          <a:p>
            <a:fld id="{572172F6-25BB-44AC-BBEC-964D1D29CFE8}"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336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This</a:t>
            </a:r>
            <a:r>
              <a:rPr lang="en-US" baseline="0" dirty="0"/>
              <a:t> is a READ sample. The other CRUD operations follow.</a:t>
            </a:r>
            <a:endParaRPr lang="en-US" dirty="0"/>
          </a:p>
          <a:p>
            <a:endParaRPr lang="en-US" dirty="0"/>
          </a:p>
        </p:txBody>
      </p:sp>
      <p:sp>
        <p:nvSpPr>
          <p:cNvPr id="4" name="Date Placeholder 3"/>
          <p:cNvSpPr>
            <a:spLocks noGrp="1"/>
          </p:cNvSpPr>
          <p:nvPr>
            <p:ph type="dt" idx="10"/>
          </p:nvPr>
        </p:nvSpPr>
        <p:spPr/>
        <p:txBody>
          <a:bodyPr/>
          <a:lstStyle/>
          <a:p>
            <a:fld id="{EA92B4C5-73A1-48BB-A9A5-32C9642907C3}" type="datetime1">
              <a:rPr lang="en-US" smtClean="0"/>
              <a:t>1/3/2017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6895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4.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7.emf"/><Relationship Id="rId7" Type="http://schemas.openxmlformats.org/officeDocument/2006/relationships/hyperlink" Target="http://aka.ms/O365DevShow" TargetMode="External"/><Relationship Id="rId2" Type="http://schemas.openxmlformats.org/officeDocument/2006/relationships/image" Target="../media/image6.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8.png"/><Relationship Id="rId9"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
        <p:nvSpPr>
          <p:cNvPr id="8" name="Freeform 5"/>
          <p:cNvSpPr>
            <a:spLocks noChangeAspect="1" noEditPoints="1"/>
          </p:cNvSpPr>
          <p:nvPr userDrawn="1"/>
        </p:nvSpPr>
        <p:spPr bwMode="black">
          <a:xfrm>
            <a:off x="436563" y="6331556"/>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70957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09526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3188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7252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a:gradFill>
                  <a:gsLst>
                    <a:gs pos="10359">
                      <a:srgbClr val="262626"/>
                    </a:gs>
                    <a:gs pos="30000">
                      <a:srgbClr val="262626"/>
                    </a:gs>
                  </a:gsLst>
                  <a:lin ang="5400000" scaled="0"/>
                </a:gradFill>
              </a:rPr>
              <a:t>http://dev.office.com/</a:t>
            </a:r>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9219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1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and half Title Only">
    <p:spTree>
      <p:nvGrpSpPr>
        <p:cNvPr id="1" name=""/>
        <p:cNvGrpSpPr/>
        <p:nvPr/>
      </p:nvGrpSpPr>
      <p:grpSpPr>
        <a:xfrm>
          <a:off x="0" y="0"/>
          <a:ext cx="0" cy="0"/>
          <a:chOff x="0" y="0"/>
          <a:chExt cx="0" cy="0"/>
        </a:xfrm>
      </p:grpSpPr>
      <p:sp>
        <p:nvSpPr>
          <p:cNvPr id="4" name="Rectangle 3"/>
          <p:cNvSpPr/>
          <p:nvPr userDrawn="1"/>
        </p:nvSpPr>
        <p:spPr bwMode="auto">
          <a:xfrm>
            <a:off x="0" y="0"/>
            <a:ext cx="6218238"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39" y="2416174"/>
            <a:ext cx="5943599" cy="917575"/>
          </a:xfrm>
          <a:noFill/>
        </p:spPr>
        <p:txBody>
          <a:bodyPr/>
          <a:lstStyle>
            <a:lvl1pPr>
              <a:defRPr sz="4800">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80664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91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a:gradFill>
                  <a:gsLst>
                    <a:gs pos="4192">
                      <a:srgbClr val="262626"/>
                    </a:gs>
                    <a:gs pos="12000">
                      <a:srgbClr val="262626"/>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8152309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719231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374140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962695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3" y="6331556"/>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4395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16163014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23537520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33602836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15719896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2917">
                      <a:schemeClr val="tx1"/>
                    </a:gs>
                    <a:gs pos="30000">
                      <a:schemeClr val="tx1"/>
                    </a:gs>
                  </a:gsLst>
                  <a:lin ang="5400000" scaled="0"/>
                </a:gradFill>
              </a:defRPr>
            </a:lvl1pPr>
          </a:lstStyle>
          <a:p>
            <a:r>
              <a:rPr lang="en-US"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209234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6108">
                      <a:srgbClr val="262626"/>
                    </a:gs>
                    <a:gs pos="87425">
                      <a:srgbClr val="262626"/>
                    </a:gs>
                  </a:gsLst>
                  <a:lin ang="5400000" scaled="0"/>
                </a:gradFill>
              </a:defRPr>
            </a:lvl1pPr>
          </a:lstStyle>
          <a:p>
            <a:r>
              <a:rPr lang="en-US" dirty="0"/>
              <a:t>Section title</a:t>
            </a:r>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lvl="0">
              <a:lnSpc>
                <a:spcPct val="90000"/>
              </a:lnSpc>
              <a:spcAft>
                <a:spcPts val="0"/>
              </a:spcAft>
              <a:defRPr sz="800">
                <a:gradFill>
                  <a:gsLst>
                    <a:gs pos="2917">
                      <a:schemeClr val="tx1"/>
                    </a:gs>
                    <a:gs pos="30000">
                      <a:schemeClr val="tx1"/>
                    </a:gs>
                  </a:gsLst>
                  <a:lin ang="5400000" scaled="0"/>
                </a:gradFill>
              </a:defRPr>
            </a:lvl1pPr>
          </a:lstStyle>
          <a:p>
            <a:r>
              <a:rPr lang="en-US"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3014394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98833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77906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7554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454350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410075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774041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4192">
                      <a:srgbClr val="262626"/>
                    </a:gs>
                    <a:gs pos="12000">
                      <a:srgbClr val="262626"/>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163706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86704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496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419484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262626"/>
                    </a:gs>
                    <a:gs pos="100000">
                      <a:srgbClr val="262626"/>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1591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2661733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717761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66715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84462">
                      <a:schemeClr val="bg1"/>
                    </a:gs>
                    <a:gs pos="62000">
                      <a:schemeClr val="bg1"/>
                    </a:gs>
                  </a:gsLst>
                  <a:lin ang="5400000" scaled="0"/>
                </a:gradFill>
              </a:defRPr>
            </a:lvl1pPr>
            <a:lvl2pPr marL="0" indent="0">
              <a:buFontTx/>
              <a:buNone/>
              <a:defRPr sz="2000">
                <a:gradFill>
                  <a:gsLst>
                    <a:gs pos="97211">
                      <a:schemeClr val="bg1"/>
                    </a:gs>
                    <a:gs pos="11000">
                      <a:schemeClr val="bg1"/>
                    </a:gs>
                  </a:gsLst>
                  <a:lin ang="5400000" scaled="0"/>
                </a:gradFill>
              </a:defRPr>
            </a:lvl2pPr>
            <a:lvl3pPr marL="228600" indent="0">
              <a:buNone/>
              <a:defRPr>
                <a:gradFill>
                  <a:gsLst>
                    <a:gs pos="97211">
                      <a:schemeClr val="bg1"/>
                    </a:gs>
                    <a:gs pos="11000">
                      <a:schemeClr val="bg1"/>
                    </a:gs>
                  </a:gsLst>
                  <a:lin ang="5400000" scaled="0"/>
                </a:gradFill>
              </a:defRPr>
            </a:lvl3pPr>
            <a:lvl4pPr marL="457200" indent="0">
              <a:buNone/>
              <a:defRPr>
                <a:gradFill>
                  <a:gsLst>
                    <a:gs pos="97211">
                      <a:schemeClr val="bg1"/>
                    </a:gs>
                    <a:gs pos="11000">
                      <a:schemeClr val="bg1"/>
                    </a:gs>
                  </a:gsLst>
                  <a:lin ang="5400000" scaled="0"/>
                </a:gradFill>
              </a:defRPr>
            </a:lvl4pPr>
            <a:lvl5pPr marL="685800" indent="0">
              <a:buNone/>
              <a:defRPr>
                <a:gradFill>
                  <a:gsLst>
                    <a:gs pos="97211">
                      <a:schemeClr val="bg1"/>
                    </a:gs>
                    <a:gs pos="11000">
                      <a:schemeClr val="bg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401303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4"/>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31802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4"/>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269018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vert="horz" wrap="square" lIns="146304" tIns="91440" rIns="146304" bIns="91440" rtlCol="0">
            <a:spAutoFit/>
          </a:bodyPr>
          <a:lstStyle>
            <a:lvl1pPr>
              <a:defRPr lang="en-US" dirty="0" smtClean="0">
                <a:gradFill>
                  <a:gsLst>
                    <a:gs pos="97610">
                      <a:schemeClr val="bg1"/>
                    </a:gs>
                    <a:gs pos="30000">
                      <a:schemeClr val="bg1"/>
                    </a:gs>
                  </a:gsLst>
                  <a:lin ang="5400000" scaled="0"/>
                </a:gradFill>
              </a:defRPr>
            </a:lvl1pPr>
            <a:lvl2pPr>
              <a:defRPr lang="en-US" dirty="0" smtClean="0">
                <a:gradFill>
                  <a:gsLst>
                    <a:gs pos="97610">
                      <a:schemeClr val="bg1"/>
                    </a:gs>
                    <a:gs pos="30000">
                      <a:schemeClr val="bg1"/>
                    </a:gs>
                  </a:gsLst>
                  <a:lin ang="5400000" scaled="0"/>
                </a:gradFill>
              </a:defRPr>
            </a:lvl2pPr>
            <a:lvl3pPr>
              <a:defRPr lang="en-US" dirty="0" smtClean="0">
                <a:gradFill>
                  <a:gsLst>
                    <a:gs pos="97610">
                      <a:schemeClr val="bg1"/>
                    </a:gs>
                    <a:gs pos="30000">
                      <a:schemeClr val="bg1"/>
                    </a:gs>
                  </a:gsLst>
                  <a:lin ang="5400000" scaled="0"/>
                </a:gradFill>
              </a:defRPr>
            </a:lvl3pPr>
            <a:lvl4pPr>
              <a:defRPr lang="en-US" dirty="0" smtClean="0">
                <a:gradFill>
                  <a:gsLst>
                    <a:gs pos="97610">
                      <a:schemeClr val="bg1"/>
                    </a:gs>
                    <a:gs pos="30000">
                      <a:schemeClr val="bg1"/>
                    </a:gs>
                  </a:gsLst>
                  <a:lin ang="5400000" scaled="0"/>
                </a:gradFill>
              </a:defRPr>
            </a:lvl4pPr>
            <a:lvl5pPr>
              <a:defRPr lang="en-US" dirty="0">
                <a:gradFill>
                  <a:gsLst>
                    <a:gs pos="97610">
                      <a:schemeClr val="bg1"/>
                    </a:gs>
                    <a:gs pos="30000">
                      <a:schemeClr val="bg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17694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43158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191667678"/>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0" r:id="rId16"/>
    <p:sldLayoutId id="2147484251" r:id="rId17"/>
    <p:sldLayoutId id="2147484252" r:id="rId18"/>
    <p:sldLayoutId id="2147484253" r:id="rId19"/>
    <p:sldLayoutId id="2147484254" r:id="rId20"/>
    <p:sldLayoutId id="2147484255" r:id="rId21"/>
    <p:sldLayoutId id="2147484256" r:id="rId22"/>
    <p:sldLayoutId id="2147484257" r:id="rId23"/>
    <p:sldLayoutId id="2147484258" r:id="rId24"/>
    <p:sldLayoutId id="2147484259" r:id="rId25"/>
    <p:sldLayoutId id="2147484260" r:id="rId26"/>
    <p:sldLayoutId id="2147484261" r:id="rId27"/>
    <p:sldLayoutId id="2147484262" r:id="rId28"/>
    <p:sldLayoutId id="2147484263" r:id="rId29"/>
    <p:sldLayoutId id="2147484264" r:id="rId30"/>
    <p:sldLayoutId id="2147484265" r:id="rId31"/>
    <p:sldLayoutId id="2147484266" r:id="rId32"/>
    <p:sldLayoutId id="2147484270" r:id="rId33"/>
    <p:sldLayoutId id="2147484271" r:id="rId34"/>
    <p:sldLayoutId id="2147484267" r:id="rId35"/>
    <p:sldLayoutId id="2147484268" r:id="rId36"/>
    <p:sldLayoutId id="2147484269"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emf"/><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13.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6" name="Text Placeholder 5"/>
          <p:cNvSpPr>
            <a:spLocks noGrp="1"/>
          </p:cNvSpPr>
          <p:nvPr>
            <p:ph type="body" sz="quarter" idx="14"/>
          </p:nvPr>
        </p:nvSpPr>
        <p:spPr/>
        <p:txBody>
          <a:bodyPr/>
          <a:lstStyle/>
          <a:p>
            <a:endParaRPr lang="en-US" dirty="0"/>
          </a:p>
        </p:txBody>
      </p:sp>
      <p:grpSp>
        <p:nvGrpSpPr>
          <p:cNvPr id="7" name="Group 6"/>
          <p:cNvGrpSpPr/>
          <p:nvPr/>
        </p:nvGrpSpPr>
        <p:grpSpPr>
          <a:xfrm>
            <a:off x="10746023" y="1719434"/>
            <a:ext cx="1224511" cy="1496409"/>
            <a:chOff x="10746023" y="1719434"/>
            <a:chExt cx="1224511" cy="1496409"/>
          </a:xfrm>
        </p:grpSpPr>
        <p:sp>
          <p:nvSpPr>
            <p:cNvPr id="8"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 name="Rectangle 86"/>
          <p:cNvSpPr>
            <a:spLocks noChangeArrowheads="1"/>
          </p:cNvSpPr>
          <p:nvPr/>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87"/>
          <p:cNvSpPr>
            <a:spLocks/>
          </p:cNvSpPr>
          <p:nvPr/>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88"/>
          <p:cNvSpPr>
            <a:spLocks noChangeArrowheads="1"/>
          </p:cNvSpPr>
          <p:nvPr/>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89"/>
          <p:cNvSpPr>
            <a:spLocks noEditPoints="1"/>
          </p:cNvSpPr>
          <p:nvPr/>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90"/>
          <p:cNvSpPr>
            <a:spLocks noChangeArrowheads="1"/>
          </p:cNvSpPr>
          <p:nvPr/>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91"/>
          <p:cNvSpPr>
            <a:spLocks/>
          </p:cNvSpPr>
          <p:nvPr/>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2"/>
          <p:cNvSpPr>
            <a:spLocks noChangeArrowheads="1"/>
          </p:cNvSpPr>
          <p:nvPr/>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93"/>
          <p:cNvSpPr>
            <a:spLocks noEditPoints="1"/>
          </p:cNvSpPr>
          <p:nvPr/>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94"/>
          <p:cNvSpPr>
            <a:spLocks noChangeArrowheads="1"/>
          </p:cNvSpPr>
          <p:nvPr/>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95"/>
          <p:cNvSpPr>
            <a:spLocks/>
          </p:cNvSpPr>
          <p:nvPr/>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6"/>
          <p:cNvSpPr>
            <a:spLocks noChangeArrowheads="1"/>
          </p:cNvSpPr>
          <p:nvPr/>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97"/>
          <p:cNvSpPr>
            <a:spLocks noEditPoints="1"/>
          </p:cNvSpPr>
          <p:nvPr/>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114"/>
          <p:cNvSpPr>
            <a:spLocks noChangeArrowheads="1"/>
          </p:cNvSpPr>
          <p:nvPr/>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115"/>
          <p:cNvSpPr>
            <a:spLocks noEditPoints="1"/>
          </p:cNvSpPr>
          <p:nvPr/>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0" name="Group 29"/>
          <p:cNvGrpSpPr/>
          <p:nvPr/>
        </p:nvGrpSpPr>
        <p:grpSpPr>
          <a:xfrm>
            <a:off x="6825497" y="1378359"/>
            <a:ext cx="1264708" cy="1505127"/>
            <a:chOff x="6825497" y="1378359"/>
            <a:chExt cx="1264708" cy="1505127"/>
          </a:xfrm>
        </p:grpSpPr>
        <p:grpSp>
          <p:nvGrpSpPr>
            <p:cNvPr id="31" name="Group 30"/>
            <p:cNvGrpSpPr/>
            <p:nvPr/>
          </p:nvGrpSpPr>
          <p:grpSpPr>
            <a:xfrm>
              <a:off x="6825497" y="1378359"/>
              <a:ext cx="1251014" cy="1505127"/>
              <a:chOff x="6825497" y="1378359"/>
              <a:chExt cx="1251014" cy="1505127"/>
            </a:xfrm>
          </p:grpSpPr>
          <p:sp>
            <p:nvSpPr>
              <p:cNvPr id="34"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2" name="Rectangle 118"/>
          <p:cNvSpPr>
            <a:spLocks noChangeArrowheads="1"/>
          </p:cNvSpPr>
          <p:nvPr/>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119"/>
          <p:cNvSpPr>
            <a:spLocks noEditPoints="1"/>
          </p:cNvSpPr>
          <p:nvPr/>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Rectangle 120"/>
          <p:cNvSpPr>
            <a:spLocks noChangeArrowheads="1"/>
          </p:cNvSpPr>
          <p:nvPr/>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21"/>
          <p:cNvSpPr>
            <a:spLocks/>
          </p:cNvSpPr>
          <p:nvPr/>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6" name="Group 45"/>
          <p:cNvGrpSpPr/>
          <p:nvPr/>
        </p:nvGrpSpPr>
        <p:grpSpPr>
          <a:xfrm>
            <a:off x="5112327" y="1406878"/>
            <a:ext cx="6646956" cy="5315859"/>
            <a:chOff x="6527800" y="2483620"/>
            <a:chExt cx="5473700" cy="4377555"/>
          </a:xfrm>
        </p:grpSpPr>
        <p:grpSp>
          <p:nvGrpSpPr>
            <p:cNvPr id="47" name="Group 46"/>
            <p:cNvGrpSpPr/>
            <p:nvPr/>
          </p:nvGrpSpPr>
          <p:grpSpPr>
            <a:xfrm>
              <a:off x="10091976" y="4361890"/>
              <a:ext cx="1909524" cy="2419674"/>
              <a:chOff x="10091976" y="4967384"/>
              <a:chExt cx="1431688" cy="1814179"/>
            </a:xfrm>
          </p:grpSpPr>
          <p:sp>
            <p:nvSpPr>
              <p:cNvPr id="88"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9"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0"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2"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4"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5"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6"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7"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8"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9"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0"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1"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2"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3"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4"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5"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6"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7"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8"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9"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10"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11"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48" name="Group 47"/>
            <p:cNvGrpSpPr/>
            <p:nvPr/>
          </p:nvGrpSpPr>
          <p:grpSpPr>
            <a:xfrm flipH="1">
              <a:off x="8613773" y="2483620"/>
              <a:ext cx="1958976" cy="4377555"/>
              <a:chOff x="8956675" y="449263"/>
              <a:chExt cx="2063751" cy="4611687"/>
            </a:xfrm>
          </p:grpSpPr>
          <p:sp>
            <p:nvSpPr>
              <p:cNvPr id="61"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2"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3"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4"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5"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6"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7"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8"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9"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0"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1"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2"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3"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4"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5"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6"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7"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8"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9"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0"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1"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2"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3"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4"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5"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6"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7"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49" name="Group 48"/>
            <p:cNvGrpSpPr/>
            <p:nvPr/>
          </p:nvGrpSpPr>
          <p:grpSpPr>
            <a:xfrm>
              <a:off x="6527800" y="3994753"/>
              <a:ext cx="3240121" cy="2863247"/>
              <a:chOff x="7045326" y="4452083"/>
              <a:chExt cx="2722595" cy="2405917"/>
            </a:xfrm>
          </p:grpSpPr>
          <p:sp>
            <p:nvSpPr>
              <p:cNvPr id="50"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1"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2"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3"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4"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5"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6"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7"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8"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9"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0"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0138" y="768823"/>
            <a:ext cx="5981700" cy="5456878"/>
          </a:xfrm>
        </p:spPr>
        <p:txBody>
          <a:bodyPr/>
          <a:lstStyle/>
          <a:p>
            <a:pPr marL="0" indent="0">
              <a:spcBef>
                <a:spcPts val="2400"/>
              </a:spcBef>
              <a:buNone/>
            </a:pPr>
            <a:r>
              <a:rPr lang="en-US" sz="3400" dirty="0">
                <a:gradFill>
                  <a:gsLst>
                    <a:gs pos="11504">
                      <a:schemeClr val="tx1"/>
                    </a:gs>
                    <a:gs pos="38000">
                      <a:schemeClr val="tx1"/>
                    </a:gs>
                  </a:gsLst>
                  <a:lin ang="5400000" scaled="0"/>
                </a:gradFill>
              </a:rPr>
              <a:t>Full page</a:t>
            </a:r>
          </a:p>
          <a:p>
            <a:pPr marL="228600" lvl="1" indent="-228600"/>
            <a:r>
              <a:rPr lang="en-US" sz="2200" dirty="0"/>
              <a:t>Required for all add-ins</a:t>
            </a:r>
          </a:p>
          <a:p>
            <a:pPr marL="228600" lvl="1" indent="-228600"/>
            <a:r>
              <a:rPr lang="en-US" sz="2200" dirty="0"/>
              <a:t>Experienced when an add-in is launched </a:t>
            </a:r>
            <a:br>
              <a:rPr lang="en-US" sz="2200" dirty="0"/>
            </a:br>
            <a:r>
              <a:rPr lang="en-US" sz="2200" dirty="0"/>
              <a:t>from the contents page</a:t>
            </a:r>
          </a:p>
          <a:p>
            <a:pPr marL="0" indent="0">
              <a:spcBef>
                <a:spcPts val="2400"/>
              </a:spcBef>
              <a:buNone/>
            </a:pPr>
            <a:r>
              <a:rPr lang="en-US" sz="3400" dirty="0">
                <a:gradFill>
                  <a:gsLst>
                    <a:gs pos="11504">
                      <a:schemeClr val="tx1"/>
                    </a:gs>
                    <a:gs pos="38000">
                      <a:schemeClr val="tx1"/>
                    </a:gs>
                  </a:gsLst>
                  <a:lin ang="5400000" scaled="0"/>
                </a:gradFill>
              </a:rPr>
              <a:t>Add-in part</a:t>
            </a:r>
          </a:p>
          <a:p>
            <a:pPr marL="228600" lvl="1" indent="-228600"/>
            <a:r>
              <a:rPr lang="en-US" sz="2200" dirty="0"/>
              <a:t>Optional</a:t>
            </a:r>
          </a:p>
          <a:p>
            <a:pPr marL="228600" lvl="1" indent="-228600"/>
            <a:r>
              <a:rPr lang="en-US" sz="2200" dirty="0"/>
              <a:t>Allows an add-in to be hosted in an IFrame </a:t>
            </a:r>
            <a:br>
              <a:rPr lang="en-US" sz="2200" dirty="0"/>
            </a:br>
            <a:r>
              <a:rPr lang="en-US" sz="2200" dirty="0"/>
              <a:t>on the host web</a:t>
            </a:r>
          </a:p>
          <a:p>
            <a:pPr marL="0" indent="0">
              <a:spcBef>
                <a:spcPts val="2400"/>
              </a:spcBef>
              <a:buNone/>
            </a:pPr>
            <a:r>
              <a:rPr lang="en-US" sz="3400" dirty="0">
                <a:gradFill>
                  <a:gsLst>
                    <a:gs pos="11504">
                      <a:schemeClr val="tx1"/>
                    </a:gs>
                    <a:gs pos="38000">
                      <a:schemeClr val="tx1"/>
                    </a:gs>
                  </a:gsLst>
                  <a:lin ang="5400000" scaled="0"/>
                </a:gradFill>
              </a:rPr>
              <a:t>UI custom action</a:t>
            </a:r>
          </a:p>
          <a:p>
            <a:pPr marL="228600" lvl="1" indent="-228600"/>
            <a:r>
              <a:rPr lang="en-US" sz="2200" dirty="0"/>
              <a:t>Optional</a:t>
            </a:r>
          </a:p>
          <a:p>
            <a:pPr marL="228600" lvl="1" indent="-228600"/>
            <a:r>
              <a:rPr lang="en-US" sz="2200" dirty="0"/>
              <a:t>Allows an add-in to be launched from </a:t>
            </a:r>
            <a:br>
              <a:rPr lang="en-US" sz="2200" dirty="0"/>
            </a:br>
            <a:r>
              <a:rPr lang="en-US" sz="2200" dirty="0"/>
              <a:t>the ribbon or Edit Control Block (ECB)</a:t>
            </a:r>
          </a:p>
        </p:txBody>
      </p:sp>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a:gradFill>
                  <a:gsLst>
                    <a:gs pos="7258">
                      <a:schemeClr val="bg1"/>
                    </a:gs>
                    <a:gs pos="29000">
                      <a:schemeClr val="bg1"/>
                    </a:gs>
                  </a:gsLst>
                  <a:lin ang="5400000" scaled="0"/>
                </a:gradFill>
              </a:rPr>
              <a:t>Add-in shapes</a:t>
            </a: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2678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ext Placeholder 1"/>
          <p:cNvSpPr>
            <a:spLocks noGrp="1"/>
          </p:cNvSpPr>
          <p:nvPr>
            <p:ph type="body" sz="quarter" idx="4294967295"/>
          </p:nvPr>
        </p:nvSpPr>
        <p:spPr>
          <a:xfrm>
            <a:off x="6180138" y="1281113"/>
            <a:ext cx="5981700" cy="4548938"/>
          </a:xfrm>
        </p:spPr>
        <p:txBody>
          <a:bodyPr/>
          <a:lstStyle/>
          <a:p>
            <a:pPr marL="0" indent="0">
              <a:spcBef>
                <a:spcPts val="2400"/>
              </a:spcBef>
              <a:buNone/>
            </a:pPr>
            <a:r>
              <a:rPr lang="en-US" sz="3400" dirty="0">
                <a:gradFill>
                  <a:gsLst>
                    <a:gs pos="11504">
                      <a:schemeClr val="tx1"/>
                    </a:gs>
                    <a:gs pos="38000">
                      <a:schemeClr val="tx1"/>
                    </a:gs>
                  </a:gsLst>
                  <a:lin ang="5400000" scaled="0"/>
                </a:gradFill>
              </a:rPr>
              <a:t>Pages</a:t>
            </a:r>
          </a:p>
          <a:p>
            <a:pPr marL="228600" lvl="1" indent="-228600"/>
            <a:r>
              <a:rPr lang="en-US" sz="2200" dirty="0"/>
              <a:t>ASPX</a:t>
            </a:r>
          </a:p>
          <a:p>
            <a:pPr marL="228600" lvl="1" indent="-228600"/>
            <a:r>
              <a:rPr lang="en-US" sz="2200" dirty="0"/>
              <a:t>HTML</a:t>
            </a:r>
          </a:p>
          <a:p>
            <a:pPr marL="0" indent="0">
              <a:spcBef>
                <a:spcPts val="2400"/>
              </a:spcBef>
              <a:buNone/>
            </a:pPr>
            <a:r>
              <a:rPr lang="en-US" sz="3400" dirty="0">
                <a:gradFill>
                  <a:gsLst>
                    <a:gs pos="11504">
                      <a:schemeClr val="tx1"/>
                    </a:gs>
                    <a:gs pos="38000">
                      <a:schemeClr val="tx1"/>
                    </a:gs>
                  </a:gsLst>
                  <a:lin ang="5400000" scaled="0"/>
                </a:gradFill>
              </a:rPr>
              <a:t>Authorization</a:t>
            </a:r>
          </a:p>
          <a:p>
            <a:pPr marL="228600" lvl="1" indent="-228600"/>
            <a:r>
              <a:rPr lang="en-US" sz="2200" dirty="0"/>
              <a:t>Internal</a:t>
            </a:r>
          </a:p>
          <a:p>
            <a:pPr marL="0" indent="0">
              <a:spcBef>
                <a:spcPts val="2400"/>
              </a:spcBef>
              <a:buNone/>
            </a:pPr>
            <a:r>
              <a:rPr lang="en-US" sz="3400" dirty="0">
                <a:gradFill>
                  <a:gsLst>
                    <a:gs pos="11504">
                      <a:schemeClr val="tx1"/>
                    </a:gs>
                    <a:gs pos="38000">
                      <a:schemeClr val="tx1"/>
                    </a:gs>
                  </a:gsLst>
                  <a:lin ang="5400000" scaled="0"/>
                </a:gradFill>
              </a:rPr>
              <a:t>Programmability</a:t>
            </a:r>
          </a:p>
          <a:p>
            <a:pPr marL="228600" lvl="1" indent="-228600"/>
            <a:r>
              <a:rPr lang="en-US" sz="2200" dirty="0"/>
              <a:t>JavaScript REST or CSOM</a:t>
            </a:r>
          </a:p>
          <a:p>
            <a:pPr marL="228600" lvl="1" indent="-228600"/>
            <a:r>
              <a:rPr lang="en-US" sz="2200" dirty="0"/>
              <a:t>JavaScript cross-domain library</a:t>
            </a:r>
          </a:p>
          <a:p>
            <a:pPr marL="228600" lvl="1" indent="-228600"/>
            <a:r>
              <a:rPr lang="en-US" sz="2200" dirty="0"/>
              <a:t>Web proxy</a:t>
            </a:r>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a:gradFill>
                  <a:gsLst>
                    <a:gs pos="7258">
                      <a:schemeClr val="bg1"/>
                    </a:gs>
                    <a:gs pos="29000">
                      <a:schemeClr val="bg1"/>
                    </a:gs>
                  </a:gsLst>
                  <a:lin ang="5400000" scaled="0"/>
                </a:gradFill>
              </a:rPr>
              <a:t>Creating </a:t>
            </a:r>
            <a:br>
              <a:rPr lang="en-US" dirty="0">
                <a:gradFill>
                  <a:gsLst>
                    <a:gs pos="7258">
                      <a:schemeClr val="bg1"/>
                    </a:gs>
                    <a:gs pos="29000">
                      <a:schemeClr val="bg1"/>
                    </a:gs>
                  </a:gsLst>
                  <a:lin ang="5400000" scaled="0"/>
                </a:gradFill>
              </a:rPr>
            </a:br>
            <a:r>
              <a:rPr lang="en-US" dirty="0">
                <a:gradFill>
                  <a:gsLst>
                    <a:gs pos="7258">
                      <a:schemeClr val="bg1"/>
                    </a:gs>
                    <a:gs pos="29000">
                      <a:schemeClr val="bg1"/>
                    </a:gs>
                  </a:gsLst>
                  <a:lin ang="5400000" scaled="0"/>
                </a:gradFill>
              </a:rPr>
              <a:t>SharePoint-hosted add-ins</a:t>
            </a: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0689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p:txBody>
          <a:bodyPr/>
          <a:lstStyle/>
          <a:p>
            <a:r>
              <a:rPr lang="en-US" dirty="0"/>
              <a:t>Creating a SharePoint-hosted add-in</a:t>
            </a:r>
          </a:p>
        </p:txBody>
      </p:sp>
      <p:grpSp>
        <p:nvGrpSpPr>
          <p:cNvPr id="8" name="Group 7"/>
          <p:cNvGrpSpPr/>
          <p:nvPr/>
        </p:nvGrpSpPr>
        <p:grpSpPr>
          <a:xfrm>
            <a:off x="5937247" y="3062258"/>
            <a:ext cx="6042028" cy="3686645"/>
            <a:chOff x="8092941" y="4424546"/>
            <a:chExt cx="3319523" cy="2025463"/>
          </a:xfrm>
        </p:grpSpPr>
        <p:grpSp>
          <p:nvGrpSpPr>
            <p:cNvPr id="9" name="Group 8"/>
            <p:cNvGrpSpPr/>
            <p:nvPr/>
          </p:nvGrpSpPr>
          <p:grpSpPr>
            <a:xfrm>
              <a:off x="8515202" y="4424546"/>
              <a:ext cx="2897262" cy="2025463"/>
              <a:chOff x="4243570" y="1476299"/>
              <a:chExt cx="3749792" cy="2621469"/>
            </a:xfrm>
          </p:grpSpPr>
          <p:grpSp>
            <p:nvGrpSpPr>
              <p:cNvPr id="11" name="Group 10"/>
              <p:cNvGrpSpPr/>
              <p:nvPr/>
            </p:nvGrpSpPr>
            <p:grpSpPr>
              <a:xfrm>
                <a:off x="6728351" y="3141663"/>
                <a:ext cx="896938" cy="695325"/>
                <a:chOff x="6638926" y="3141663"/>
                <a:chExt cx="896938" cy="695325"/>
              </a:xfrm>
            </p:grpSpPr>
            <p:sp>
              <p:nvSpPr>
                <p:cNvPr id="48"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49"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50"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51"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52"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53"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54"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55"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56"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57"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grpSp>
          <p:grpSp>
            <p:nvGrpSpPr>
              <p:cNvPr id="12" name="Group 11"/>
              <p:cNvGrpSpPr/>
              <p:nvPr/>
            </p:nvGrpSpPr>
            <p:grpSpPr>
              <a:xfrm rot="1103645">
                <a:off x="6767684" y="1476299"/>
                <a:ext cx="1225678" cy="1846263"/>
                <a:chOff x="6413501" y="1441450"/>
                <a:chExt cx="1225678" cy="1846263"/>
              </a:xfrm>
            </p:grpSpPr>
            <p:sp>
              <p:nvSpPr>
                <p:cNvPr id="24"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25"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26"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27"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28"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29"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0"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1"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2"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3"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4"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5"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6"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7"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8"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39"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40"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41"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42"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43"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44"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45"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46"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47"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grpSp>
          <p:grpSp>
            <p:nvGrpSpPr>
              <p:cNvPr id="13" name="Group 12"/>
              <p:cNvGrpSpPr/>
              <p:nvPr/>
            </p:nvGrpSpPr>
            <p:grpSpPr>
              <a:xfrm>
                <a:off x="4243570" y="3315652"/>
                <a:ext cx="2525262" cy="593085"/>
                <a:chOff x="4243570" y="3315652"/>
                <a:chExt cx="2525262" cy="593085"/>
              </a:xfrm>
            </p:grpSpPr>
            <p:sp>
              <p:nvSpPr>
                <p:cNvPr id="21" name="Freeform 20"/>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a:solidFill>
                      <a:srgbClr val="505050"/>
                    </a:solidFill>
                  </a:endParaRPr>
                </a:p>
              </p:txBody>
            </p:sp>
            <p:sp>
              <p:nvSpPr>
                <p:cNvPr id="22" name="Freeform 21"/>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a:solidFill>
                      <a:srgbClr val="505050"/>
                    </a:solidFill>
                  </a:endParaRPr>
                </a:p>
              </p:txBody>
            </p:sp>
            <p:sp>
              <p:nvSpPr>
                <p:cNvPr id="23" name="Freeform 22"/>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a:solidFill>
                      <a:srgbClr val="505050"/>
                    </a:solidFill>
                  </a:endParaRPr>
                </a:p>
              </p:txBody>
            </p:sp>
          </p:grpSp>
          <p:grpSp>
            <p:nvGrpSpPr>
              <p:cNvPr id="14" name="Group 13"/>
              <p:cNvGrpSpPr/>
              <p:nvPr/>
            </p:nvGrpSpPr>
            <p:grpSpPr>
              <a:xfrm rot="2350315">
                <a:off x="5989331" y="2507581"/>
                <a:ext cx="598331" cy="829441"/>
                <a:chOff x="6006115" y="2691336"/>
                <a:chExt cx="598331" cy="829441"/>
              </a:xfrm>
            </p:grpSpPr>
            <p:sp>
              <p:nvSpPr>
                <p:cNvPr id="19" name="Freeform 18"/>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20" name="Rectangle 19"/>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7" name="Freeform 16"/>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sp>
              <p:nvSpPr>
                <p:cNvPr id="18" name="Rectangle 17"/>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505050"/>
                    </a:solidFill>
                  </a:endParaRPr>
                </a:p>
              </p:txBody>
            </p:sp>
          </p:grpSp>
          <p:pic>
            <p:nvPicPr>
              <p:cNvPr id="16" name="Picture 1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10" name="Freeform 9"/>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a:solidFill>
                  <a:srgbClr val="505050"/>
                </a:solidFill>
              </a:endParaRPr>
            </a:p>
          </p:txBody>
        </p:sp>
      </p:grpSp>
    </p:spTree>
    <p:extLst>
      <p:ext uri="{BB962C8B-B14F-4D97-AF65-F5344CB8AC3E}">
        <p14:creationId xmlns:p14="http://schemas.microsoft.com/office/powerpoint/2010/main" val="397477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48016" y="1567336"/>
            <a:ext cx="10613821" cy="2179058"/>
          </a:xfrm>
        </p:spPr>
        <p:txBody>
          <a:bodyPr lIns="365760"/>
          <a:lstStyle/>
          <a:p>
            <a:r>
              <a:rPr lang="en-US" dirty="0"/>
              <a:t>Programming </a:t>
            </a:r>
            <a:br>
              <a:rPr lang="en-US" dirty="0"/>
            </a:br>
            <a:r>
              <a:rPr lang="en-US" dirty="0"/>
              <a:t>in JavaScript</a:t>
            </a:r>
          </a:p>
        </p:txBody>
      </p:sp>
      <p:sp>
        <p:nvSpPr>
          <p:cNvPr id="5" name="Freeform 5"/>
          <p:cNvSpPr>
            <a:spLocks/>
          </p:cNvSpPr>
          <p:nvPr/>
        </p:nvSpPr>
        <p:spPr bwMode="auto">
          <a:xfrm>
            <a:off x="381205" y="1745136"/>
            <a:ext cx="1166812" cy="1679575"/>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 name="Group 5"/>
          <p:cNvGrpSpPr/>
          <p:nvPr/>
        </p:nvGrpSpPr>
        <p:grpSpPr>
          <a:xfrm>
            <a:off x="6796349" y="2400300"/>
            <a:ext cx="5373428" cy="4297363"/>
            <a:chOff x="6527800" y="2483620"/>
            <a:chExt cx="5473700" cy="4377555"/>
          </a:xfrm>
        </p:grpSpPr>
        <p:grpSp>
          <p:nvGrpSpPr>
            <p:cNvPr id="7" name="Group 6"/>
            <p:cNvGrpSpPr/>
            <p:nvPr/>
          </p:nvGrpSpPr>
          <p:grpSpPr>
            <a:xfrm flipH="1">
              <a:off x="8613773" y="2483620"/>
              <a:ext cx="1958976" cy="4377555"/>
              <a:chOff x="8956675" y="449263"/>
              <a:chExt cx="2063751" cy="4611687"/>
            </a:xfrm>
          </p:grpSpPr>
          <p:sp>
            <p:nvSpPr>
              <p:cNvPr id="46"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7"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9"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0"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1"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2"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3"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4"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5"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6"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7"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8"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9"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0"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1"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2"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3"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4"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5"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6"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7"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8"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9"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0"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1"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2"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8" name="Group 7"/>
            <p:cNvGrpSpPr/>
            <p:nvPr/>
          </p:nvGrpSpPr>
          <p:grpSpPr>
            <a:xfrm>
              <a:off x="6527800" y="3994753"/>
              <a:ext cx="3240121" cy="2863247"/>
              <a:chOff x="7045326" y="4452083"/>
              <a:chExt cx="2722595" cy="2405917"/>
            </a:xfrm>
          </p:grpSpPr>
          <p:sp>
            <p:nvSpPr>
              <p:cNvPr id="35"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6"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7"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8"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9"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0"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1"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2"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3"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4"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5"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10" name="Group 9"/>
            <p:cNvGrpSpPr/>
            <p:nvPr/>
          </p:nvGrpSpPr>
          <p:grpSpPr>
            <a:xfrm>
              <a:off x="10091976" y="4361890"/>
              <a:ext cx="1909524" cy="2419674"/>
              <a:chOff x="10091976" y="4967384"/>
              <a:chExt cx="1431688" cy="1814179"/>
            </a:xfrm>
          </p:grpSpPr>
          <p:sp>
            <p:nvSpPr>
              <p:cNvPr id="11"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2"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3"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4"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7"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9"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0"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1"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2"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3"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5"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6"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7"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8"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9"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0"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1"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2"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3"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spTree>
    <p:extLst>
      <p:ext uri="{BB962C8B-B14F-4D97-AF65-F5344CB8AC3E}">
        <p14:creationId xmlns:p14="http://schemas.microsoft.com/office/powerpoint/2010/main" val="402211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9" y="1212849"/>
            <a:ext cx="7214888" cy="3340591"/>
          </a:xfrm>
          <a:prstGeom prst="rect">
            <a:avLst/>
          </a:prstGeom>
        </p:spPr>
      </p:pic>
      <p:sp>
        <p:nvSpPr>
          <p:cNvPr id="3" name="Title 2"/>
          <p:cNvSpPr>
            <a:spLocks noGrp="1"/>
          </p:cNvSpPr>
          <p:nvPr>
            <p:ph type="title"/>
          </p:nvPr>
        </p:nvSpPr>
        <p:spPr/>
        <p:txBody>
          <a:bodyPr/>
          <a:lstStyle/>
          <a:p>
            <a:r>
              <a:rPr lang="en-US" dirty="0"/>
              <a:t>Using the REST API</a:t>
            </a:r>
          </a:p>
        </p:txBody>
      </p:sp>
      <p:grpSp>
        <p:nvGrpSpPr>
          <p:cNvPr id="6" name="Group 5"/>
          <p:cNvGrpSpPr/>
          <p:nvPr/>
        </p:nvGrpSpPr>
        <p:grpSpPr>
          <a:xfrm>
            <a:off x="9912160" y="205218"/>
            <a:ext cx="2417000" cy="287338"/>
            <a:chOff x="10305860" y="167118"/>
            <a:chExt cx="2417000" cy="287338"/>
          </a:xfrm>
        </p:grpSpPr>
        <p:sp>
          <p:nvSpPr>
            <p:cNvPr id="7" name="TextBox 6"/>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1199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list items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15" y="1212849"/>
            <a:ext cx="6110230" cy="4968866"/>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2496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list items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444"/>
          <a:stretch/>
        </p:blipFill>
        <p:spPr>
          <a:xfrm>
            <a:off x="416645" y="1212849"/>
            <a:ext cx="7099902" cy="5364085"/>
          </a:xfrm>
          <a:prstGeom prst="rect">
            <a:avLst/>
          </a:prstGeom>
        </p:spPr>
      </p:pic>
      <p:grpSp>
        <p:nvGrpSpPr>
          <p:cNvPr id="6" name="Group 5"/>
          <p:cNvGrpSpPr/>
          <p:nvPr/>
        </p:nvGrpSpPr>
        <p:grpSpPr>
          <a:xfrm>
            <a:off x="9912160" y="205218"/>
            <a:ext cx="2417000" cy="287338"/>
            <a:chOff x="10305860" y="167118"/>
            <a:chExt cx="2417000" cy="287338"/>
          </a:xfrm>
        </p:grpSpPr>
        <p:sp>
          <p:nvSpPr>
            <p:cNvPr id="7" name="TextBox 6"/>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265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list items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64" y="1075242"/>
            <a:ext cx="7952088" cy="3814257"/>
          </a:xfrm>
          <a:prstGeom prst="rect">
            <a:avLst/>
          </a:prstGeom>
        </p:spPr>
      </p:pic>
      <p:grpSp>
        <p:nvGrpSpPr>
          <p:cNvPr id="6" name="Group 5"/>
          <p:cNvGrpSpPr/>
          <p:nvPr/>
        </p:nvGrpSpPr>
        <p:grpSpPr>
          <a:xfrm>
            <a:off x="9912160" y="205218"/>
            <a:ext cx="2417000" cy="287338"/>
            <a:chOff x="10305860" y="167118"/>
            <a:chExt cx="2417000" cy="287338"/>
          </a:xfrm>
        </p:grpSpPr>
        <p:sp>
          <p:nvSpPr>
            <p:cNvPr id="7" name="TextBox 6"/>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2907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the CSOM API</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37" y="1081477"/>
            <a:ext cx="10575287" cy="3185723"/>
          </a:xfrm>
          <a:prstGeom prst="rect">
            <a:avLst/>
          </a:prstGeom>
        </p:spPr>
      </p:pic>
      <p:grpSp>
        <p:nvGrpSpPr>
          <p:cNvPr id="6" name="Group 5"/>
          <p:cNvGrpSpPr/>
          <p:nvPr/>
        </p:nvGrpSpPr>
        <p:grpSpPr>
          <a:xfrm>
            <a:off x="9912160" y="205218"/>
            <a:ext cx="2417000" cy="287338"/>
            <a:chOff x="10305860" y="167118"/>
            <a:chExt cx="2417000" cy="287338"/>
          </a:xfrm>
        </p:grpSpPr>
        <p:sp>
          <p:nvSpPr>
            <p:cNvPr id="7" name="TextBox 6"/>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4314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list items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39" y="1059625"/>
            <a:ext cx="8184913" cy="2806255"/>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5997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902059"/>
          </a:xfrm>
        </p:spPr>
        <p:txBody>
          <a:bodyPr/>
          <a:lstStyle/>
          <a:p>
            <a:r>
              <a:rPr lang="en-US" sz="6200" dirty="0"/>
              <a:t>Deep dive into </a:t>
            </a:r>
            <a:br>
              <a:rPr lang="en-US" sz="6200" dirty="0"/>
            </a:br>
            <a:r>
              <a:rPr lang="en-US" sz="6200" dirty="0"/>
              <a:t>SharePoint-hosted add-ins</a:t>
            </a:r>
          </a:p>
        </p:txBody>
      </p:sp>
      <p:grpSp>
        <p:nvGrpSpPr>
          <p:cNvPr id="6" name="Group 5"/>
          <p:cNvGrpSpPr/>
          <p:nvPr/>
        </p:nvGrpSpPr>
        <p:grpSpPr>
          <a:xfrm>
            <a:off x="8133944" y="997287"/>
            <a:ext cx="4816227" cy="6460917"/>
            <a:chOff x="8595651" y="2113047"/>
            <a:chExt cx="4360129" cy="5849065"/>
          </a:xfrm>
        </p:grpSpPr>
        <p:sp>
          <p:nvSpPr>
            <p:cNvPr id="7" name="Rectangle 6"/>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Group 7"/>
            <p:cNvGrpSpPr/>
            <p:nvPr/>
          </p:nvGrpSpPr>
          <p:grpSpPr>
            <a:xfrm>
              <a:off x="8595651" y="2113047"/>
              <a:ext cx="4360129" cy="5849065"/>
              <a:chOff x="7841294" y="1339954"/>
              <a:chExt cx="4275024" cy="5734898"/>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1"/>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3"/>
              <p:cNvSpPr>
                <a:spLocks/>
              </p:cNvSpPr>
              <p:nvPr/>
            </p:nvSpPr>
            <p:spPr bwMode="auto">
              <a:xfrm>
                <a:off x="10404748" y="5285603"/>
                <a:ext cx="1711570" cy="1789249"/>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 name="connsiteX0" fmla="*/ 10000 w 10000"/>
                  <a:gd name="connsiteY0" fmla="*/ 4686 h 12476"/>
                  <a:gd name="connsiteX1" fmla="*/ 7138 w 10000"/>
                  <a:gd name="connsiteY1" fmla="*/ 12476 h 12476"/>
                  <a:gd name="connsiteX2" fmla="*/ 0 w 10000"/>
                  <a:gd name="connsiteY2" fmla="*/ 5411 h 12476"/>
                  <a:gd name="connsiteX3" fmla="*/ 5385 w 10000"/>
                  <a:gd name="connsiteY3" fmla="*/ 0 h 12476"/>
                  <a:gd name="connsiteX4" fmla="*/ 10000 w 10000"/>
                  <a:gd name="connsiteY4" fmla="*/ 4686 h 12476"/>
                  <a:gd name="connsiteX0" fmla="*/ 11877 w 11877"/>
                  <a:gd name="connsiteY0" fmla="*/ 6690 h 12476"/>
                  <a:gd name="connsiteX1" fmla="*/ 7138 w 11877"/>
                  <a:gd name="connsiteY1" fmla="*/ 12476 h 12476"/>
                  <a:gd name="connsiteX2" fmla="*/ 0 w 11877"/>
                  <a:gd name="connsiteY2" fmla="*/ 5411 h 12476"/>
                  <a:gd name="connsiteX3" fmla="*/ 5385 w 11877"/>
                  <a:gd name="connsiteY3" fmla="*/ 0 h 12476"/>
                  <a:gd name="connsiteX4" fmla="*/ 11877 w 11877"/>
                  <a:gd name="connsiteY4" fmla="*/ 6690 h 12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 h="12476">
                    <a:moveTo>
                      <a:pt x="11877" y="6690"/>
                    </a:moveTo>
                    <a:lnTo>
                      <a:pt x="7138" y="12476"/>
                    </a:lnTo>
                    <a:lnTo>
                      <a:pt x="0" y="5411"/>
                    </a:lnTo>
                    <a:lnTo>
                      <a:pt x="5385" y="0"/>
                    </a:lnTo>
                    <a:lnTo>
                      <a:pt x="11877" y="6690"/>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list items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39" y="1212849"/>
            <a:ext cx="7355532" cy="2548285"/>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858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list items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10" y="1212849"/>
            <a:ext cx="7115738" cy="1778935"/>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317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Cross-domain library</a:t>
            </a:r>
          </a:p>
        </p:txBody>
      </p:sp>
      <p:sp>
        <p:nvSpPr>
          <p:cNvPr id="2" name="Text Placeholder 1"/>
          <p:cNvSpPr>
            <a:spLocks noGrp="1"/>
          </p:cNvSpPr>
          <p:nvPr>
            <p:ph type="body" sz="quarter" idx="4294967295"/>
          </p:nvPr>
        </p:nvSpPr>
        <p:spPr>
          <a:xfrm>
            <a:off x="274639" y="1227138"/>
            <a:ext cx="11149013" cy="4206875"/>
          </a:xfrm>
        </p:spPr>
        <p:txBody>
          <a:bodyPr/>
          <a:lstStyle/>
          <a:p>
            <a:pPr marL="0" lvl="1" indent="0">
              <a:spcBef>
                <a:spcPts val="2400"/>
              </a:spcBef>
              <a:buNone/>
            </a:pPr>
            <a:r>
              <a:rPr lang="en-US" sz="3400" dirty="0">
                <a:gradFill>
                  <a:gsLst>
                    <a:gs pos="11504">
                      <a:schemeClr val="tx1"/>
                    </a:gs>
                    <a:gs pos="38000">
                      <a:schemeClr val="tx1"/>
                    </a:gs>
                  </a:gsLst>
                  <a:lin ang="5400000" scaled="0"/>
                </a:gradFill>
                <a:latin typeface="+mj-lt"/>
              </a:rPr>
              <a:t>Same-domain policy prevents JavaScript from making </a:t>
            </a:r>
            <a:br>
              <a:rPr lang="en-US" sz="3400" dirty="0">
                <a:gradFill>
                  <a:gsLst>
                    <a:gs pos="11504">
                      <a:schemeClr val="tx1"/>
                    </a:gs>
                    <a:gs pos="38000">
                      <a:schemeClr val="tx1"/>
                    </a:gs>
                  </a:gsLst>
                  <a:lin ang="5400000" scaled="0"/>
                </a:gradFill>
                <a:latin typeface="+mj-lt"/>
              </a:rPr>
            </a:br>
            <a:r>
              <a:rPr lang="en-US" sz="3400" dirty="0">
                <a:gradFill>
                  <a:gsLst>
                    <a:gs pos="11504">
                      <a:schemeClr val="tx1"/>
                    </a:gs>
                    <a:gs pos="38000">
                      <a:schemeClr val="tx1"/>
                    </a:gs>
                  </a:gsLst>
                  <a:lin ang="5400000" scaled="0"/>
                </a:gradFill>
                <a:latin typeface="+mj-lt"/>
              </a:rPr>
              <a:t>direct calls to the host web when hosted in add-in web</a:t>
            </a:r>
          </a:p>
          <a:p>
            <a:pPr marL="0" lvl="1" indent="0">
              <a:spcBef>
                <a:spcPts val="2400"/>
              </a:spcBef>
              <a:buNone/>
            </a:pPr>
            <a:r>
              <a:rPr lang="en-US" sz="3400" dirty="0">
                <a:gradFill>
                  <a:gsLst>
                    <a:gs pos="11504">
                      <a:schemeClr val="tx1"/>
                    </a:gs>
                    <a:gs pos="38000">
                      <a:schemeClr val="tx1"/>
                    </a:gs>
                  </a:gsLst>
                  <a:lin ang="5400000" scaled="0"/>
                </a:gradFill>
                <a:latin typeface="+mj-lt"/>
              </a:rPr>
              <a:t>SP.RequestExecutor.js located in </a:t>
            </a:r>
            <a:r>
              <a:rPr lang="en-US" sz="3400" dirty="0">
                <a:gradFill>
                  <a:gsLst>
                    <a:gs pos="11504">
                      <a:schemeClr val="tx1"/>
                    </a:gs>
                    <a:gs pos="38000">
                      <a:schemeClr val="tx1"/>
                    </a:gs>
                  </a:gsLst>
                  <a:lin ang="5400000" scaled="0"/>
                </a:gradFill>
              </a:rPr>
              <a:t>layouts</a:t>
            </a:r>
            <a:r>
              <a:rPr lang="en-US" sz="3400" dirty="0">
                <a:gradFill>
                  <a:gsLst>
                    <a:gs pos="11504">
                      <a:schemeClr val="tx1"/>
                    </a:gs>
                    <a:gs pos="38000">
                      <a:schemeClr val="tx1"/>
                    </a:gs>
                  </a:gsLst>
                  <a:lin ang="5400000" scaled="0"/>
                </a:gradFill>
                <a:latin typeface="+mj-lt"/>
              </a:rPr>
              <a:t> directory</a:t>
            </a:r>
          </a:p>
          <a:p>
            <a:pPr marL="0" lvl="1" indent="0">
              <a:buNone/>
            </a:pPr>
            <a:r>
              <a:rPr lang="en-US" sz="2200" dirty="0">
                <a:gradFill>
                  <a:gsLst>
                    <a:gs pos="89381">
                      <a:schemeClr val="tx2"/>
                    </a:gs>
                    <a:gs pos="74000">
                      <a:schemeClr val="tx2"/>
                    </a:gs>
                  </a:gsLst>
                  <a:lin ang="5400000" scaled="0"/>
                </a:gradFill>
              </a:rPr>
              <a:t>Option 1: reference directly</a:t>
            </a:r>
          </a:p>
          <a:p>
            <a:pPr lvl="1"/>
            <a:endParaRPr lang="en-US" dirty="0"/>
          </a:p>
          <a:p>
            <a:pPr lvl="1"/>
            <a:endParaRPr lang="en-US" dirty="0"/>
          </a:p>
          <a:p>
            <a:pPr marL="0" lvl="1" indent="0">
              <a:buNone/>
            </a:pPr>
            <a:r>
              <a:rPr lang="en-US" sz="2200" dirty="0">
                <a:gradFill>
                  <a:gsLst>
                    <a:gs pos="89381">
                      <a:schemeClr val="tx2"/>
                    </a:gs>
                    <a:gs pos="74000">
                      <a:schemeClr val="tx2"/>
                    </a:gs>
                  </a:gsLst>
                  <a:lin ang="5400000" scaled="0"/>
                </a:gradFill>
              </a:rPr>
              <a:t>Option 2: load dynamically</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8" y="3418032"/>
            <a:ext cx="7874046" cy="6014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11" y="4681905"/>
            <a:ext cx="7245264" cy="1683886"/>
          </a:xfrm>
          <a:prstGeom prst="rect">
            <a:avLst/>
          </a:prstGeom>
        </p:spPr>
      </p:pic>
      <p:grpSp>
        <p:nvGrpSpPr>
          <p:cNvPr id="7" name="Group 6"/>
          <p:cNvGrpSpPr/>
          <p:nvPr/>
        </p:nvGrpSpPr>
        <p:grpSpPr>
          <a:xfrm>
            <a:off x="9912160" y="205218"/>
            <a:ext cx="2417000" cy="287338"/>
            <a:chOff x="10305860" y="167118"/>
            <a:chExt cx="2417000" cy="287338"/>
          </a:xfrm>
        </p:grpSpPr>
        <p:sp>
          <p:nvSpPr>
            <p:cNvPr id="8" name="TextBox 7"/>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5601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3177494" y="3044371"/>
            <a:ext cx="6081486" cy="205377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App web</a:t>
            </a:r>
          </a:p>
        </p:txBody>
      </p:sp>
      <p:sp>
        <p:nvSpPr>
          <p:cNvPr id="37" name="Rectangle 36"/>
          <p:cNvSpPr/>
          <p:nvPr/>
        </p:nvSpPr>
        <p:spPr bwMode="auto">
          <a:xfrm>
            <a:off x="3380731" y="3713414"/>
            <a:ext cx="5690698" cy="1167014"/>
          </a:xfrm>
          <a:prstGeom prst="rect">
            <a:avLst/>
          </a:prstGeom>
          <a:solidFill>
            <a:schemeClr val="bg1">
              <a:alpha val="2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IFRAME</a:t>
            </a:r>
          </a:p>
        </p:txBody>
      </p:sp>
      <p:sp>
        <p:nvSpPr>
          <p:cNvPr id="41" name="Rectangle 40"/>
          <p:cNvSpPr/>
          <p:nvPr/>
        </p:nvSpPr>
        <p:spPr bwMode="auto">
          <a:xfrm>
            <a:off x="4739068" y="3895334"/>
            <a:ext cx="2974025" cy="803175"/>
          </a:xfrm>
          <a:prstGeom prst="rect">
            <a:avLst/>
          </a:prstGeom>
          <a:solidFill>
            <a:schemeClr val="bg1">
              <a:alpha val="3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AppWebProxy.aspx</a:t>
            </a:r>
          </a:p>
        </p:txBody>
      </p:sp>
      <p:sp>
        <p:nvSpPr>
          <p:cNvPr id="2" name="Title 1"/>
          <p:cNvSpPr>
            <a:spLocks noGrp="1"/>
          </p:cNvSpPr>
          <p:nvPr>
            <p:ph type="title"/>
          </p:nvPr>
        </p:nvSpPr>
        <p:spPr>
          <a:xfrm>
            <a:off x="274639" y="295274"/>
            <a:ext cx="11889564" cy="917575"/>
          </a:xfrm>
        </p:spPr>
        <p:txBody>
          <a:bodyPr/>
          <a:lstStyle/>
          <a:p>
            <a:r>
              <a:rPr lang="en-US" dirty="0"/>
              <a:t>Cross-domain library architecture</a:t>
            </a:r>
          </a:p>
        </p:txBody>
      </p:sp>
      <p:grpSp>
        <p:nvGrpSpPr>
          <p:cNvPr id="21" name="Group 20"/>
          <p:cNvGrpSpPr/>
          <p:nvPr/>
        </p:nvGrpSpPr>
        <p:grpSpPr>
          <a:xfrm>
            <a:off x="9912160" y="205218"/>
            <a:ext cx="2417000" cy="287338"/>
            <a:chOff x="10305860" y="167118"/>
            <a:chExt cx="2417000" cy="287338"/>
          </a:xfrm>
        </p:grpSpPr>
        <p:sp>
          <p:nvSpPr>
            <p:cNvPr id="24" name="TextBox 23"/>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25"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Rectangle 25"/>
          <p:cNvSpPr/>
          <p:nvPr/>
        </p:nvSpPr>
        <p:spPr bwMode="auto">
          <a:xfrm>
            <a:off x="3026655" y="1204793"/>
            <a:ext cx="6383164" cy="5312121"/>
          </a:xfrm>
          <a:prstGeom prst="rect">
            <a:avLst/>
          </a:prstGeom>
          <a:noFill/>
          <a:ln w="22225">
            <a:solidFill>
              <a:schemeClr val="bg1">
                <a:lumMod val="9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defTabSz="932472" fontAlgn="base">
              <a:spcBef>
                <a:spcPct val="0"/>
              </a:spcBef>
              <a:spcAft>
                <a:spcPct val="0"/>
              </a:spcAft>
            </a:pPr>
            <a:r>
              <a:rPr lang="en-US" sz="2000" dirty="0">
                <a:gradFill>
                  <a:gsLst>
                    <a:gs pos="11504">
                      <a:schemeClr val="tx1"/>
                    </a:gs>
                    <a:gs pos="38000">
                      <a:schemeClr val="tx1"/>
                    </a:gs>
                  </a:gsLst>
                  <a:lin ang="5400000" scaled="0"/>
                </a:gradFill>
              </a:rPr>
              <a:t>SharePoint</a:t>
            </a:r>
          </a:p>
        </p:txBody>
      </p:sp>
      <p:sp>
        <p:nvSpPr>
          <p:cNvPr id="6" name="Rectangle 5"/>
          <p:cNvSpPr/>
          <p:nvPr/>
        </p:nvSpPr>
        <p:spPr bwMode="auto">
          <a:xfrm>
            <a:off x="3177494" y="1799771"/>
            <a:ext cx="6081486" cy="803175"/>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Host web</a:t>
            </a:r>
          </a:p>
        </p:txBody>
      </p:sp>
      <p:cxnSp>
        <p:nvCxnSpPr>
          <p:cNvPr id="32" name="Straight Arrow Connector 31"/>
          <p:cNvCxnSpPr/>
          <p:nvPr/>
        </p:nvCxnSpPr>
        <p:spPr>
          <a:xfrm>
            <a:off x="6218237" y="2410691"/>
            <a:ext cx="0" cy="839585"/>
          </a:xfrm>
          <a:prstGeom prst="straightConnector1">
            <a:avLst/>
          </a:prstGeom>
          <a:ln w="22225">
            <a:solidFill>
              <a:schemeClr val="bg1">
                <a:lumMod val="8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771967" y="4969669"/>
            <a:ext cx="0" cy="726187"/>
          </a:xfrm>
          <a:prstGeom prst="straightConnector1">
            <a:avLst/>
          </a:prstGeom>
          <a:ln w="22225">
            <a:solidFill>
              <a:schemeClr val="bg1">
                <a:lumMod val="8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auto">
          <a:xfrm>
            <a:off x="6284955" y="5539568"/>
            <a:ext cx="2974025" cy="803175"/>
          </a:xfrm>
          <a:prstGeom prst="rect">
            <a:avLst/>
          </a:prstGeom>
          <a:solidFill>
            <a:schemeClr val="accent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SP.RequestExecutor.js</a:t>
            </a:r>
          </a:p>
        </p:txBody>
      </p:sp>
      <p:cxnSp>
        <p:nvCxnSpPr>
          <p:cNvPr id="44" name="Straight Arrow Connector 43"/>
          <p:cNvCxnSpPr/>
          <p:nvPr/>
        </p:nvCxnSpPr>
        <p:spPr>
          <a:xfrm>
            <a:off x="5580310" y="4569619"/>
            <a:ext cx="0" cy="1051038"/>
          </a:xfrm>
          <a:prstGeom prst="straightConnector1">
            <a:avLst/>
          </a:prstGeom>
          <a:ln w="22225">
            <a:solidFill>
              <a:schemeClr val="bg1">
                <a:lumMod val="8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3177494" y="5539568"/>
            <a:ext cx="2974025" cy="803175"/>
          </a:xfrm>
          <a:prstGeom prst="rect">
            <a:avLst/>
          </a:prstGeom>
          <a:solidFill>
            <a:schemeClr val="accent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AppWebProxy.aspx</a:t>
            </a:r>
          </a:p>
        </p:txBody>
      </p:sp>
    </p:spTree>
    <p:extLst>
      <p:ext uri="{BB962C8B-B14F-4D97-AF65-F5344CB8AC3E}">
        <p14:creationId xmlns:p14="http://schemas.microsoft.com/office/powerpoint/2010/main" val="326909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Cross-domain REST calls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13" y="1212849"/>
            <a:ext cx="8132151" cy="3896412"/>
          </a:xfrm>
          <a:prstGeom prst="rect">
            <a:avLst/>
          </a:prstGeom>
          <a:ln>
            <a:noFill/>
          </a:ln>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2672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Cross-domain CSOM calls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91"/>
          <a:stretch/>
        </p:blipFill>
        <p:spPr>
          <a:xfrm>
            <a:off x="504040" y="1120446"/>
            <a:ext cx="7169898" cy="3716267"/>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50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a:xfrm>
            <a:off x="274638" y="3954463"/>
            <a:ext cx="10058401" cy="1181862"/>
          </a:xfrm>
        </p:spPr>
        <p:txBody>
          <a:bodyPr/>
          <a:lstStyle/>
          <a:p>
            <a:r>
              <a:rPr lang="en-US" dirty="0"/>
              <a:t>CRUD operations against </a:t>
            </a:r>
            <a:br>
              <a:rPr lang="en-US" dirty="0"/>
            </a:br>
            <a:r>
              <a:rPr lang="en-US" dirty="0"/>
              <a:t>the host web</a:t>
            </a:r>
          </a:p>
        </p:txBody>
      </p:sp>
      <p:grpSp>
        <p:nvGrpSpPr>
          <p:cNvPr id="183" name="Group 68"/>
          <p:cNvGrpSpPr>
            <a:grpSpLocks noChangeAspect="1"/>
          </p:cNvGrpSpPr>
          <p:nvPr/>
        </p:nvGrpSpPr>
        <p:grpSpPr bwMode="auto">
          <a:xfrm>
            <a:off x="7531100" y="1204104"/>
            <a:ext cx="4394199" cy="5527613"/>
            <a:chOff x="3052" y="1114"/>
            <a:chExt cx="1733" cy="2180"/>
          </a:xfrm>
        </p:grpSpPr>
        <p:sp>
          <p:nvSpPr>
            <p:cNvPr id="185" name="Freeform 69"/>
            <p:cNvSpPr>
              <a:spLocks/>
            </p:cNvSpPr>
            <p:nvPr/>
          </p:nvSpPr>
          <p:spPr bwMode="auto">
            <a:xfrm>
              <a:off x="3710" y="1403"/>
              <a:ext cx="346"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Rectangle 70"/>
            <p:cNvSpPr>
              <a:spLocks noChangeArrowheads="1"/>
            </p:cNvSpPr>
            <p:nvPr/>
          </p:nvSpPr>
          <p:spPr bwMode="auto">
            <a:xfrm>
              <a:off x="3693" y="2353"/>
              <a:ext cx="380" cy="12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Rectangle 71"/>
            <p:cNvSpPr>
              <a:spLocks noChangeArrowheads="1"/>
            </p:cNvSpPr>
            <p:nvPr/>
          </p:nvSpPr>
          <p:spPr bwMode="auto">
            <a:xfrm>
              <a:off x="3693" y="2353"/>
              <a:ext cx="97"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72"/>
            <p:cNvSpPr>
              <a:spLocks/>
            </p:cNvSpPr>
            <p:nvPr/>
          </p:nvSpPr>
          <p:spPr bwMode="auto">
            <a:xfrm>
              <a:off x="3562"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Rectangle 73"/>
            <p:cNvSpPr>
              <a:spLocks noChangeArrowheads="1"/>
            </p:cNvSpPr>
            <p:nvPr/>
          </p:nvSpPr>
          <p:spPr bwMode="auto">
            <a:xfrm>
              <a:off x="3975" y="2353"/>
              <a:ext cx="98"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74"/>
            <p:cNvSpPr>
              <a:spLocks/>
            </p:cNvSpPr>
            <p:nvPr/>
          </p:nvSpPr>
          <p:spPr bwMode="auto">
            <a:xfrm>
              <a:off x="3845"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75"/>
            <p:cNvSpPr>
              <a:spLocks/>
            </p:cNvSpPr>
            <p:nvPr/>
          </p:nvSpPr>
          <p:spPr bwMode="auto">
            <a:xfrm>
              <a:off x="3553" y="1671"/>
              <a:ext cx="660" cy="68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76"/>
            <p:cNvSpPr>
              <a:spLocks/>
            </p:cNvSpPr>
            <p:nvPr/>
          </p:nvSpPr>
          <p:spPr bwMode="auto">
            <a:xfrm>
              <a:off x="3439" y="1929"/>
              <a:ext cx="235"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Rectangle 77"/>
            <p:cNvSpPr>
              <a:spLocks noChangeArrowheads="1"/>
            </p:cNvSpPr>
            <p:nvPr/>
          </p:nvSpPr>
          <p:spPr bwMode="auto">
            <a:xfrm>
              <a:off x="4092" y="1929"/>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78"/>
            <p:cNvSpPr>
              <a:spLocks/>
            </p:cNvSpPr>
            <p:nvPr/>
          </p:nvSpPr>
          <p:spPr bwMode="auto">
            <a:xfrm>
              <a:off x="4092" y="2434"/>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79"/>
            <p:cNvSpPr>
              <a:spLocks/>
            </p:cNvSpPr>
            <p:nvPr/>
          </p:nvSpPr>
          <p:spPr bwMode="auto">
            <a:xfrm>
              <a:off x="3337" y="2176"/>
              <a:ext cx="206"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Rectangle 80"/>
            <p:cNvSpPr>
              <a:spLocks noChangeArrowheads="1"/>
            </p:cNvSpPr>
            <p:nvPr/>
          </p:nvSpPr>
          <p:spPr bwMode="auto">
            <a:xfrm>
              <a:off x="4092" y="2408"/>
              <a:ext cx="104" cy="5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Rectangle 81"/>
            <p:cNvSpPr>
              <a:spLocks noChangeArrowheads="1"/>
            </p:cNvSpPr>
            <p:nvPr/>
          </p:nvSpPr>
          <p:spPr bwMode="auto">
            <a:xfrm>
              <a:off x="3176" y="2128"/>
              <a:ext cx="453" cy="48"/>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82"/>
            <p:cNvSpPr>
              <a:spLocks/>
            </p:cNvSpPr>
            <p:nvPr/>
          </p:nvSpPr>
          <p:spPr bwMode="auto">
            <a:xfrm>
              <a:off x="3052" y="1901"/>
              <a:ext cx="472" cy="227"/>
            </a:xfrm>
            <a:custGeom>
              <a:avLst/>
              <a:gdLst>
                <a:gd name="T0" fmla="*/ 349 w 472"/>
                <a:gd name="T1" fmla="*/ 0 h 227"/>
                <a:gd name="T2" fmla="*/ 0 w 472"/>
                <a:gd name="T3" fmla="*/ 0 h 227"/>
                <a:gd name="T4" fmla="*/ 124 w 472"/>
                <a:gd name="T5" fmla="*/ 227 h 227"/>
                <a:gd name="T6" fmla="*/ 472 w 472"/>
                <a:gd name="T7" fmla="*/ 227 h 227"/>
                <a:gd name="T8" fmla="*/ 349 w 472"/>
                <a:gd name="T9" fmla="*/ 0 h 227"/>
              </a:gdLst>
              <a:ahLst/>
              <a:cxnLst>
                <a:cxn ang="0">
                  <a:pos x="T0" y="T1"/>
                </a:cxn>
                <a:cxn ang="0">
                  <a:pos x="T2" y="T3"/>
                </a:cxn>
                <a:cxn ang="0">
                  <a:pos x="T4" y="T5"/>
                </a:cxn>
                <a:cxn ang="0">
                  <a:pos x="T6" y="T7"/>
                </a:cxn>
                <a:cxn ang="0">
                  <a:pos x="T8" y="T9"/>
                </a:cxn>
              </a:cxnLst>
              <a:rect l="0" t="0" r="r" b="b"/>
              <a:pathLst>
                <a:path w="472" h="227">
                  <a:moveTo>
                    <a:pt x="349" y="0"/>
                  </a:moveTo>
                  <a:lnTo>
                    <a:pt x="0" y="0"/>
                  </a:lnTo>
                  <a:lnTo>
                    <a:pt x="124" y="227"/>
                  </a:lnTo>
                  <a:lnTo>
                    <a:pt x="472" y="227"/>
                  </a:lnTo>
                  <a:lnTo>
                    <a:pt x="349" y="0"/>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Rectangle 83"/>
            <p:cNvSpPr>
              <a:spLocks noChangeArrowheads="1"/>
            </p:cNvSpPr>
            <p:nvPr/>
          </p:nvSpPr>
          <p:spPr bwMode="auto">
            <a:xfrm>
              <a:off x="3524" y="2128"/>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84"/>
            <p:cNvSpPr>
              <a:spLocks/>
            </p:cNvSpPr>
            <p:nvPr/>
          </p:nvSpPr>
          <p:spPr bwMode="auto">
            <a:xfrm>
              <a:off x="3823" y="1531"/>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85"/>
            <p:cNvSpPr>
              <a:spLocks/>
            </p:cNvSpPr>
            <p:nvPr/>
          </p:nvSpPr>
          <p:spPr bwMode="auto">
            <a:xfrm>
              <a:off x="3823" y="1531"/>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86"/>
            <p:cNvSpPr>
              <a:spLocks/>
            </p:cNvSpPr>
            <p:nvPr/>
          </p:nvSpPr>
          <p:spPr bwMode="auto">
            <a:xfrm>
              <a:off x="3702" y="1309"/>
              <a:ext cx="361" cy="37"/>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87"/>
            <p:cNvSpPr>
              <a:spLocks/>
            </p:cNvSpPr>
            <p:nvPr/>
          </p:nvSpPr>
          <p:spPr bwMode="auto">
            <a:xfrm>
              <a:off x="3740" y="1114"/>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Rectangle 88"/>
            <p:cNvSpPr>
              <a:spLocks noChangeArrowheads="1"/>
            </p:cNvSpPr>
            <p:nvPr/>
          </p:nvSpPr>
          <p:spPr bwMode="auto">
            <a:xfrm>
              <a:off x="3740" y="1259"/>
              <a:ext cx="285" cy="5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89"/>
            <p:cNvSpPr>
              <a:spLocks/>
            </p:cNvSpPr>
            <p:nvPr/>
          </p:nvSpPr>
          <p:spPr bwMode="auto">
            <a:xfrm>
              <a:off x="3740" y="1346"/>
              <a:ext cx="285" cy="268"/>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Rectangle 90"/>
            <p:cNvSpPr>
              <a:spLocks noChangeArrowheads="1"/>
            </p:cNvSpPr>
            <p:nvPr/>
          </p:nvSpPr>
          <p:spPr bwMode="auto">
            <a:xfrm>
              <a:off x="409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Rectangle 91"/>
            <p:cNvSpPr>
              <a:spLocks noChangeArrowheads="1"/>
            </p:cNvSpPr>
            <p:nvPr/>
          </p:nvSpPr>
          <p:spPr bwMode="auto">
            <a:xfrm>
              <a:off x="357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92"/>
            <p:cNvSpPr>
              <a:spLocks/>
            </p:cNvSpPr>
            <p:nvPr/>
          </p:nvSpPr>
          <p:spPr bwMode="auto">
            <a:xfrm>
              <a:off x="3783" y="1482"/>
              <a:ext cx="199"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93"/>
            <p:cNvSpPr>
              <a:spLocks noEditPoints="1"/>
            </p:cNvSpPr>
            <p:nvPr/>
          </p:nvSpPr>
          <p:spPr bwMode="auto">
            <a:xfrm>
              <a:off x="3771" y="1387"/>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Rectangle 94"/>
            <p:cNvSpPr>
              <a:spLocks noChangeArrowheads="1"/>
            </p:cNvSpPr>
            <p:nvPr/>
          </p:nvSpPr>
          <p:spPr bwMode="auto">
            <a:xfrm>
              <a:off x="3740" y="1346"/>
              <a:ext cx="285" cy="10"/>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98"/>
            <p:cNvSpPr>
              <a:spLocks noEditPoints="1"/>
            </p:cNvSpPr>
            <p:nvPr/>
          </p:nvSpPr>
          <p:spPr bwMode="auto">
            <a:xfrm>
              <a:off x="4229" y="2739"/>
              <a:ext cx="556" cy="555"/>
            </a:xfrm>
            <a:custGeom>
              <a:avLst/>
              <a:gdLst>
                <a:gd name="T0" fmla="*/ 117 w 234"/>
                <a:gd name="T1" fmla="*/ 234 h 234"/>
                <a:gd name="T2" fmla="*/ 0 w 234"/>
                <a:gd name="T3" fmla="*/ 117 h 234"/>
                <a:gd name="T4" fmla="*/ 117 w 234"/>
                <a:gd name="T5" fmla="*/ 0 h 234"/>
                <a:gd name="T6" fmla="*/ 234 w 234"/>
                <a:gd name="T7" fmla="*/ 117 h 234"/>
                <a:gd name="T8" fmla="*/ 117 w 234"/>
                <a:gd name="T9" fmla="*/ 234 h 234"/>
                <a:gd name="T10" fmla="*/ 117 w 234"/>
                <a:gd name="T11" fmla="*/ 18 h 234"/>
                <a:gd name="T12" fmla="*/ 18 w 234"/>
                <a:gd name="T13" fmla="*/ 117 h 234"/>
                <a:gd name="T14" fmla="*/ 117 w 234"/>
                <a:gd name="T15" fmla="*/ 216 h 234"/>
                <a:gd name="T16" fmla="*/ 216 w 234"/>
                <a:gd name="T17" fmla="*/ 117 h 234"/>
                <a:gd name="T18" fmla="*/ 117 w 234"/>
                <a:gd name="T19"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234"/>
                  </a:moveTo>
                  <a:cubicBezTo>
                    <a:pt x="53" y="234"/>
                    <a:pt x="0" y="182"/>
                    <a:pt x="0" y="117"/>
                  </a:cubicBezTo>
                  <a:cubicBezTo>
                    <a:pt x="0" y="53"/>
                    <a:pt x="53" y="0"/>
                    <a:pt x="117" y="0"/>
                  </a:cubicBezTo>
                  <a:cubicBezTo>
                    <a:pt x="182" y="0"/>
                    <a:pt x="234" y="53"/>
                    <a:pt x="234" y="117"/>
                  </a:cubicBezTo>
                  <a:cubicBezTo>
                    <a:pt x="234" y="182"/>
                    <a:pt x="182" y="234"/>
                    <a:pt x="117" y="234"/>
                  </a:cubicBezTo>
                  <a:close/>
                  <a:moveTo>
                    <a:pt x="117" y="18"/>
                  </a:moveTo>
                  <a:cubicBezTo>
                    <a:pt x="63" y="18"/>
                    <a:pt x="18" y="63"/>
                    <a:pt x="18" y="117"/>
                  </a:cubicBezTo>
                  <a:cubicBezTo>
                    <a:pt x="18" y="172"/>
                    <a:pt x="63" y="216"/>
                    <a:pt x="117" y="216"/>
                  </a:cubicBezTo>
                  <a:cubicBezTo>
                    <a:pt x="172" y="216"/>
                    <a:pt x="216" y="172"/>
                    <a:pt x="216" y="117"/>
                  </a:cubicBezTo>
                  <a:cubicBezTo>
                    <a:pt x="216" y="63"/>
                    <a:pt x="172" y="18"/>
                    <a:pt x="117" y="18"/>
                  </a:cubicBez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Line 99"/>
            <p:cNvSpPr>
              <a:spLocks noChangeShapeType="1"/>
            </p:cNvSpPr>
            <p:nvPr/>
          </p:nvSpPr>
          <p:spPr bwMode="auto">
            <a:xfrm flipV="1">
              <a:off x="4507" y="2341"/>
              <a:ext cx="0" cy="685"/>
            </a:xfrm>
            <a:prstGeom prst="line">
              <a:avLst/>
            </a:prstGeom>
            <a:noFill/>
            <a:ln w="79375" cap="rnd">
              <a:solidFill>
                <a:srgbClr val="009E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100"/>
            <p:cNvSpPr>
              <a:spLocks/>
            </p:cNvSpPr>
            <p:nvPr/>
          </p:nvSpPr>
          <p:spPr bwMode="auto">
            <a:xfrm>
              <a:off x="4334" y="2280"/>
              <a:ext cx="313" cy="88"/>
            </a:xfrm>
            <a:custGeom>
              <a:avLst/>
              <a:gdLst>
                <a:gd name="T0" fmla="*/ 0 w 132"/>
                <a:gd name="T1" fmla="*/ 0 h 37"/>
                <a:gd name="T2" fmla="*/ 83 w 132"/>
                <a:gd name="T3" fmla="*/ 37 h 37"/>
                <a:gd name="T4" fmla="*/ 132 w 132"/>
                <a:gd name="T5" fmla="*/ 0 h 37"/>
                <a:gd name="T6" fmla="*/ 0 w 132"/>
                <a:gd name="T7" fmla="*/ 0 h 37"/>
              </a:gdLst>
              <a:ahLst/>
              <a:cxnLst>
                <a:cxn ang="0">
                  <a:pos x="T0" y="T1"/>
                </a:cxn>
                <a:cxn ang="0">
                  <a:pos x="T2" y="T3"/>
                </a:cxn>
                <a:cxn ang="0">
                  <a:pos x="T4" y="T5"/>
                </a:cxn>
                <a:cxn ang="0">
                  <a:pos x="T6" y="T7"/>
                </a:cxn>
              </a:cxnLst>
              <a:rect l="0" t="0" r="r" b="b"/>
              <a:pathLst>
                <a:path w="132" h="37">
                  <a:moveTo>
                    <a:pt x="0" y="0"/>
                  </a:moveTo>
                  <a:cubicBezTo>
                    <a:pt x="13" y="22"/>
                    <a:pt x="55" y="37"/>
                    <a:pt x="83" y="37"/>
                  </a:cubicBezTo>
                  <a:cubicBezTo>
                    <a:pt x="111" y="37"/>
                    <a:pt x="132" y="18"/>
                    <a:pt x="132" y="0"/>
                  </a:cubicBezTo>
                  <a:lnTo>
                    <a:pt x="0"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Oval 101"/>
            <p:cNvSpPr>
              <a:spLocks noChangeArrowheads="1"/>
            </p:cNvSpPr>
            <p:nvPr/>
          </p:nvSpPr>
          <p:spPr bwMode="auto">
            <a:xfrm>
              <a:off x="4448" y="2962"/>
              <a:ext cx="137" cy="13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102"/>
            <p:cNvSpPr>
              <a:spLocks/>
            </p:cNvSpPr>
            <p:nvPr/>
          </p:nvSpPr>
          <p:spPr bwMode="auto">
            <a:xfrm>
              <a:off x="4450" y="2865"/>
              <a:ext cx="114" cy="325"/>
            </a:xfrm>
            <a:custGeom>
              <a:avLst/>
              <a:gdLst>
                <a:gd name="T0" fmla="*/ 41 w 48"/>
                <a:gd name="T1" fmla="*/ 137 h 137"/>
                <a:gd name="T2" fmla="*/ 34 w 48"/>
                <a:gd name="T3" fmla="*/ 131 h 137"/>
                <a:gd name="T4" fmla="*/ 1 w 48"/>
                <a:gd name="T5" fmla="*/ 9 h 137"/>
                <a:gd name="T6" fmla="*/ 6 w 48"/>
                <a:gd name="T7" fmla="*/ 1 h 137"/>
                <a:gd name="T8" fmla="*/ 15 w 48"/>
                <a:gd name="T9" fmla="*/ 6 h 137"/>
                <a:gd name="T10" fmla="*/ 47 w 48"/>
                <a:gd name="T11" fmla="*/ 128 h 137"/>
                <a:gd name="T12" fmla="*/ 42 w 48"/>
                <a:gd name="T13" fmla="*/ 136 h 137"/>
                <a:gd name="T14" fmla="*/ 41 w 48"/>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7">
                  <a:moveTo>
                    <a:pt x="41" y="137"/>
                  </a:moveTo>
                  <a:cubicBezTo>
                    <a:pt x="38" y="137"/>
                    <a:pt x="35" y="134"/>
                    <a:pt x="34" y="131"/>
                  </a:cubicBezTo>
                  <a:cubicBezTo>
                    <a:pt x="1" y="9"/>
                    <a:pt x="1" y="9"/>
                    <a:pt x="1" y="9"/>
                  </a:cubicBezTo>
                  <a:cubicBezTo>
                    <a:pt x="0" y="5"/>
                    <a:pt x="3" y="2"/>
                    <a:pt x="6" y="1"/>
                  </a:cubicBezTo>
                  <a:cubicBezTo>
                    <a:pt x="10" y="0"/>
                    <a:pt x="14" y="2"/>
                    <a:pt x="15" y="6"/>
                  </a:cubicBezTo>
                  <a:cubicBezTo>
                    <a:pt x="47" y="128"/>
                    <a:pt x="47" y="128"/>
                    <a:pt x="47" y="128"/>
                  </a:cubicBezTo>
                  <a:cubicBezTo>
                    <a:pt x="48" y="131"/>
                    <a:pt x="46" y="135"/>
                    <a:pt x="42" y="136"/>
                  </a:cubicBezTo>
                  <a:cubicBezTo>
                    <a:pt x="42" y="136"/>
                    <a:pt x="41" y="137"/>
                    <a:pt x="41" y="1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103"/>
            <p:cNvSpPr>
              <a:spLocks/>
            </p:cNvSpPr>
            <p:nvPr/>
          </p:nvSpPr>
          <p:spPr bwMode="auto">
            <a:xfrm>
              <a:off x="4490" y="3156"/>
              <a:ext cx="112" cy="34"/>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0"/>
                    <a:pt x="0" y="7"/>
                  </a:cubicBezTo>
                  <a:cubicBezTo>
                    <a:pt x="0" y="3"/>
                    <a:pt x="3" y="0"/>
                    <a:pt x="7" y="0"/>
                  </a:cubicBezTo>
                  <a:cubicBezTo>
                    <a:pt x="40" y="0"/>
                    <a:pt x="40" y="0"/>
                    <a:pt x="40" y="0"/>
                  </a:cubicBezTo>
                  <a:cubicBezTo>
                    <a:pt x="44" y="0"/>
                    <a:pt x="47" y="3"/>
                    <a:pt x="47" y="7"/>
                  </a:cubicBezTo>
                  <a:cubicBezTo>
                    <a:pt x="47" y="10"/>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104"/>
            <p:cNvSpPr>
              <a:spLocks/>
            </p:cNvSpPr>
            <p:nvPr/>
          </p:nvSpPr>
          <p:spPr bwMode="auto">
            <a:xfrm>
              <a:off x="4414" y="2865"/>
              <a:ext cx="112" cy="33"/>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1"/>
                    <a:pt x="0" y="7"/>
                  </a:cubicBezTo>
                  <a:cubicBezTo>
                    <a:pt x="0" y="4"/>
                    <a:pt x="3" y="0"/>
                    <a:pt x="7" y="0"/>
                  </a:cubicBezTo>
                  <a:cubicBezTo>
                    <a:pt x="40" y="0"/>
                    <a:pt x="40" y="0"/>
                    <a:pt x="40" y="0"/>
                  </a:cubicBezTo>
                  <a:cubicBezTo>
                    <a:pt x="44" y="0"/>
                    <a:pt x="47" y="4"/>
                    <a:pt x="47" y="7"/>
                  </a:cubicBezTo>
                  <a:cubicBezTo>
                    <a:pt x="47" y="11"/>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1243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4162" y="2125662"/>
            <a:ext cx="10607675" cy="1181862"/>
          </a:xfrm>
        </p:spPr>
        <p:txBody>
          <a:bodyPr lIns="365760"/>
          <a:lstStyle/>
          <a:p>
            <a:r>
              <a:rPr lang="en-US" dirty="0"/>
              <a:t>Add-in parts</a:t>
            </a:r>
          </a:p>
        </p:txBody>
      </p:sp>
      <p:sp>
        <p:nvSpPr>
          <p:cNvPr id="5" name="Freeform 9"/>
          <p:cNvSpPr>
            <a:spLocks/>
          </p:cNvSpPr>
          <p:nvPr/>
        </p:nvSpPr>
        <p:spPr bwMode="auto">
          <a:xfrm>
            <a:off x="422276" y="1851990"/>
            <a:ext cx="1131887" cy="1736725"/>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rgbClr val="BF690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 name="Group 5"/>
          <p:cNvGrpSpPr/>
          <p:nvPr/>
        </p:nvGrpSpPr>
        <p:grpSpPr>
          <a:xfrm>
            <a:off x="3784601" y="2600326"/>
            <a:ext cx="8194674" cy="4097338"/>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4"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7"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9"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0"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1"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2"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3"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5"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6"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7"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8"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9"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0"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1"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2"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3"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5"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6"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7"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8"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9"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0"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1"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10" name="Picture 9"/>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24893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94652" y="588774"/>
            <a:ext cx="5981700" cy="6287875"/>
          </a:xfrm>
        </p:spPr>
        <p:txBody>
          <a:bodyPr/>
          <a:lstStyle/>
          <a:p>
            <a:pPr marL="0" indent="0">
              <a:spcBef>
                <a:spcPts val="2400"/>
              </a:spcBef>
              <a:buNone/>
            </a:pPr>
            <a:r>
              <a:rPr lang="en-US" sz="3400" dirty="0"/>
              <a:t>Allow functionality to be added to pages in the host web in a manner similar to web parts</a:t>
            </a:r>
          </a:p>
          <a:p>
            <a:pPr marL="0" indent="0">
              <a:spcBef>
                <a:spcPts val="2400"/>
              </a:spcBef>
              <a:buNone/>
            </a:pPr>
            <a:r>
              <a:rPr lang="en-US" sz="3400" dirty="0"/>
              <a:t>Add-in part is rendered through an IFRAME on the host web</a:t>
            </a:r>
          </a:p>
          <a:p>
            <a:pPr marL="0" indent="0">
              <a:spcBef>
                <a:spcPts val="2400"/>
              </a:spcBef>
              <a:buNone/>
            </a:pPr>
            <a:r>
              <a:rPr lang="en-US" sz="3400" dirty="0"/>
              <a:t>Add-in part is defined using </a:t>
            </a:r>
            <a:br>
              <a:rPr lang="en-US" sz="3400" dirty="0"/>
            </a:br>
            <a:r>
              <a:rPr lang="en-US" sz="3400" dirty="0"/>
              <a:t>the client web part</a:t>
            </a:r>
          </a:p>
          <a:p>
            <a:pPr marL="0" indent="0">
              <a:spcBef>
                <a:spcPts val="2400"/>
              </a:spcBef>
              <a:buNone/>
            </a:pPr>
            <a:r>
              <a:rPr lang="en-US" sz="3400" dirty="0"/>
              <a:t>Supported in both </a:t>
            </a:r>
            <a:br>
              <a:rPr lang="en-US" sz="3400" dirty="0"/>
            </a:br>
            <a:r>
              <a:rPr lang="en-US" sz="3400" dirty="0"/>
              <a:t>SharePoint-hosted and provider-hosted add-ins</a:t>
            </a:r>
          </a:p>
        </p:txBody>
      </p:sp>
      <p:grpSp>
        <p:nvGrpSpPr>
          <p:cNvPr id="5" name="Group 4"/>
          <p:cNvGrpSpPr/>
          <p:nvPr/>
        </p:nvGrpSpPr>
        <p:grpSpPr>
          <a:xfrm>
            <a:off x="11226798" y="182358"/>
            <a:ext cx="2184763" cy="287338"/>
            <a:chOff x="10837817" y="167118"/>
            <a:chExt cx="2184763" cy="287338"/>
          </a:xfrm>
        </p:grpSpPr>
        <p:sp>
          <p:nvSpPr>
            <p:cNvPr id="6" name="TextBox 5"/>
            <p:cNvSpPr txBox="1"/>
            <p:nvPr/>
          </p:nvSpPr>
          <p:spPr>
            <a:xfrm>
              <a:off x="10837817" y="167118"/>
              <a:ext cx="2184763"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App parts</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0" y="0"/>
            <a:ext cx="5761038"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a:gradFill>
                  <a:gsLst>
                    <a:gs pos="70796">
                      <a:schemeClr val="tx1"/>
                    </a:gs>
                    <a:gs pos="29000">
                      <a:schemeClr val="tx1"/>
                    </a:gs>
                  </a:gsLst>
                  <a:lin ang="5400000" scaled="0"/>
                </a:gradFill>
              </a:rPr>
              <a:t>Add-in parts</a:t>
            </a: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423223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94652" y="1516063"/>
            <a:ext cx="5981700" cy="3788729"/>
          </a:xfrm>
        </p:spPr>
        <p:txBody>
          <a:bodyPr/>
          <a:lstStyle/>
          <a:p>
            <a:pPr marL="0" indent="0">
              <a:spcBef>
                <a:spcPts val="2400"/>
              </a:spcBef>
              <a:buNone/>
            </a:pPr>
            <a:r>
              <a:rPr lang="en-US" sz="3400" dirty="0"/>
              <a:t>References the page that should display in the Iframe</a:t>
            </a:r>
          </a:p>
          <a:p>
            <a:pPr marL="0" indent="0">
              <a:spcBef>
                <a:spcPts val="2400"/>
              </a:spcBef>
              <a:buNone/>
            </a:pPr>
            <a:r>
              <a:rPr lang="en-US" sz="3400" dirty="0"/>
              <a:t>Supports the creation of properties that appear in the property pane when the add-in part is added to a page </a:t>
            </a:r>
            <a:br>
              <a:rPr lang="en-US" sz="3400" dirty="0"/>
            </a:br>
            <a:r>
              <a:rPr lang="en-US" sz="3400" dirty="0"/>
              <a:t>in the host web</a:t>
            </a:r>
          </a:p>
        </p:txBody>
      </p:sp>
      <p:grpSp>
        <p:nvGrpSpPr>
          <p:cNvPr id="5" name="Group 4"/>
          <p:cNvGrpSpPr/>
          <p:nvPr/>
        </p:nvGrpSpPr>
        <p:grpSpPr>
          <a:xfrm>
            <a:off x="11226798" y="182358"/>
            <a:ext cx="2184763" cy="287338"/>
            <a:chOff x="10837817" y="167118"/>
            <a:chExt cx="2184763" cy="287338"/>
          </a:xfrm>
        </p:grpSpPr>
        <p:sp>
          <p:nvSpPr>
            <p:cNvPr id="6" name="TextBox 5"/>
            <p:cNvSpPr txBox="1"/>
            <p:nvPr/>
          </p:nvSpPr>
          <p:spPr>
            <a:xfrm>
              <a:off x="10837817" y="167118"/>
              <a:ext cx="2184763"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App parts</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0" y="0"/>
            <a:ext cx="5761038"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a:gradFill>
                  <a:gsLst>
                    <a:gs pos="70796">
                      <a:schemeClr val="tx1"/>
                    </a:gs>
                    <a:gs pos="29000">
                      <a:schemeClr val="tx1"/>
                    </a:gs>
                  </a:gsLst>
                  <a:lin ang="5400000" scaled="0"/>
                </a:gradFill>
              </a:rPr>
              <a:t>Client web part</a:t>
            </a: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56179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JavaScript</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Add-in parts</a:t>
            </a: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UI custom actions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web part CAML</a:t>
            </a:r>
            <a:br>
              <a:rPr lang="en-US" dirty="0"/>
            </a:b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583"/>
          <a:stretch/>
        </p:blipFill>
        <p:spPr>
          <a:xfrm>
            <a:off x="569779" y="1212849"/>
            <a:ext cx="7475334" cy="5171326"/>
          </a:xfrm>
          <a:prstGeom prst="rect">
            <a:avLst/>
          </a:prstGeom>
        </p:spPr>
      </p:pic>
      <p:grpSp>
        <p:nvGrpSpPr>
          <p:cNvPr id="5" name="Group 4"/>
          <p:cNvGrpSpPr/>
          <p:nvPr/>
        </p:nvGrpSpPr>
        <p:grpSpPr>
          <a:xfrm>
            <a:off x="11226798" y="182358"/>
            <a:ext cx="2184763" cy="287338"/>
            <a:chOff x="10837817" y="167118"/>
            <a:chExt cx="2184763" cy="287338"/>
          </a:xfrm>
        </p:grpSpPr>
        <p:sp>
          <p:nvSpPr>
            <p:cNvPr id="6" name="TextBox 5"/>
            <p:cNvSpPr txBox="1"/>
            <p:nvPr/>
          </p:nvSpPr>
          <p:spPr>
            <a:xfrm>
              <a:off x="10837817" y="167118"/>
              <a:ext cx="2184763"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App parts</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0795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p:txBody>
          <a:bodyPr/>
          <a:lstStyle/>
          <a:p>
            <a:pPr marL="0" indent="0">
              <a:buNone/>
            </a:pPr>
            <a:r>
              <a:rPr lang="en-US" dirty="0"/>
              <a:t>Add-in parts</a:t>
            </a:r>
          </a:p>
        </p:txBody>
      </p:sp>
      <p:grpSp>
        <p:nvGrpSpPr>
          <p:cNvPr id="7" name="Group 4"/>
          <p:cNvGrpSpPr>
            <a:grpSpLocks noChangeAspect="1"/>
          </p:cNvGrpSpPr>
          <p:nvPr/>
        </p:nvGrpSpPr>
        <p:grpSpPr bwMode="auto">
          <a:xfrm flipH="1">
            <a:off x="6647542" y="1702629"/>
            <a:ext cx="5340124" cy="4835376"/>
            <a:chOff x="1928" y="389"/>
            <a:chExt cx="3978" cy="3602"/>
          </a:xfrm>
        </p:grpSpPr>
        <p:sp>
          <p:nvSpPr>
            <p:cNvPr id="8"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43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857660" y="1770062"/>
            <a:ext cx="10304178" cy="2179058"/>
          </a:xfrm>
        </p:spPr>
        <p:txBody>
          <a:bodyPr lIns="365760"/>
          <a:lstStyle/>
          <a:p>
            <a:r>
              <a:rPr lang="en-US" dirty="0"/>
              <a:t>UI custom </a:t>
            </a:r>
            <a:br>
              <a:rPr lang="en-US" dirty="0"/>
            </a:br>
            <a:r>
              <a:rPr lang="en-US" dirty="0"/>
              <a:t>actions</a:t>
            </a:r>
          </a:p>
        </p:txBody>
      </p:sp>
      <p:sp>
        <p:nvSpPr>
          <p:cNvPr id="5" name="Text To Outline"/>
          <p:cNvSpPr/>
          <p:nvPr/>
        </p:nvSpPr>
        <p:spPr bwMode="auto">
          <a:xfrm>
            <a:off x="520416" y="1821599"/>
            <a:ext cx="1337244" cy="1767380"/>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rgbClr val="0C5D0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6" name="Group 5"/>
          <p:cNvGrpSpPr>
            <a:grpSpLocks noChangeAspect="1"/>
          </p:cNvGrpSpPr>
          <p:nvPr/>
        </p:nvGrpSpPr>
        <p:grpSpPr bwMode="auto">
          <a:xfrm>
            <a:off x="7810500" y="1900207"/>
            <a:ext cx="4298952" cy="5129243"/>
            <a:chOff x="4978" y="1333"/>
            <a:chExt cx="2594" cy="3095"/>
          </a:xfrm>
        </p:grpSpPr>
        <p:sp>
          <p:nvSpPr>
            <p:cNvPr id="7" name="Freeform 5"/>
            <p:cNvSpPr>
              <a:spLocks/>
            </p:cNvSpPr>
            <p:nvPr/>
          </p:nvSpPr>
          <p:spPr bwMode="auto">
            <a:xfrm>
              <a:off x="5561" y="1465"/>
              <a:ext cx="1246" cy="1903"/>
            </a:xfrm>
            <a:custGeom>
              <a:avLst/>
              <a:gdLst>
                <a:gd name="T0" fmla="*/ 1007 w 1007"/>
                <a:gd name="T1" fmla="*/ 277 h 1539"/>
                <a:gd name="T2" fmla="*/ 933 w 1007"/>
                <a:gd name="T3" fmla="*/ 203 h 1539"/>
                <a:gd name="T4" fmla="*/ 859 w 1007"/>
                <a:gd name="T5" fmla="*/ 277 h 1539"/>
                <a:gd name="T6" fmla="*/ 859 w 1007"/>
                <a:gd name="T7" fmla="*/ 689 h 1539"/>
                <a:gd name="T8" fmla="*/ 823 w 1007"/>
                <a:gd name="T9" fmla="*/ 689 h 1539"/>
                <a:gd name="T10" fmla="*/ 823 w 1007"/>
                <a:gd name="T11" fmla="*/ 197 h 1539"/>
                <a:gd name="T12" fmla="*/ 823 w 1007"/>
                <a:gd name="T13" fmla="*/ 197 h 1539"/>
                <a:gd name="T14" fmla="*/ 749 w 1007"/>
                <a:gd name="T15" fmla="*/ 124 h 1539"/>
                <a:gd name="T16" fmla="*/ 676 w 1007"/>
                <a:gd name="T17" fmla="*/ 197 h 1539"/>
                <a:gd name="T18" fmla="*/ 676 w 1007"/>
                <a:gd name="T19" fmla="*/ 197 h 1539"/>
                <a:gd name="T20" fmla="*/ 676 w 1007"/>
                <a:gd name="T21" fmla="*/ 646 h 1539"/>
                <a:gd name="T22" fmla="*/ 639 w 1007"/>
                <a:gd name="T23" fmla="*/ 646 h 1539"/>
                <a:gd name="T24" fmla="*/ 639 w 1007"/>
                <a:gd name="T25" fmla="*/ 73 h 1539"/>
                <a:gd name="T26" fmla="*/ 566 w 1007"/>
                <a:gd name="T27" fmla="*/ 0 h 1539"/>
                <a:gd name="T28" fmla="*/ 492 w 1007"/>
                <a:gd name="T29" fmla="*/ 73 h 1539"/>
                <a:gd name="T30" fmla="*/ 492 w 1007"/>
                <a:gd name="T31" fmla="*/ 603 h 1539"/>
                <a:gd name="T32" fmla="*/ 455 w 1007"/>
                <a:gd name="T33" fmla="*/ 603 h 1539"/>
                <a:gd name="T34" fmla="*/ 455 w 1007"/>
                <a:gd name="T35" fmla="*/ 391 h 1539"/>
                <a:gd name="T36" fmla="*/ 455 w 1007"/>
                <a:gd name="T37" fmla="*/ 160 h 1539"/>
                <a:gd name="T38" fmla="*/ 382 w 1007"/>
                <a:gd name="T39" fmla="*/ 86 h 1539"/>
                <a:gd name="T40" fmla="*/ 308 w 1007"/>
                <a:gd name="T41" fmla="*/ 160 h 1539"/>
                <a:gd name="T42" fmla="*/ 308 w 1007"/>
                <a:gd name="T43" fmla="*/ 689 h 1539"/>
                <a:gd name="T44" fmla="*/ 309 w 1007"/>
                <a:gd name="T45" fmla="*/ 690 h 1539"/>
                <a:gd name="T46" fmla="*/ 309 w 1007"/>
                <a:gd name="T47" fmla="*/ 867 h 1539"/>
                <a:gd name="T48" fmla="*/ 146 w 1007"/>
                <a:gd name="T49" fmla="*/ 552 h 1539"/>
                <a:gd name="T50" fmla="*/ 44 w 1007"/>
                <a:gd name="T51" fmla="*/ 530 h 1539"/>
                <a:gd name="T52" fmla="*/ 22 w 1007"/>
                <a:gd name="T53" fmla="*/ 631 h 1539"/>
                <a:gd name="T54" fmla="*/ 210 w 1007"/>
                <a:gd name="T55" fmla="*/ 1025 h 1539"/>
                <a:gd name="T56" fmla="*/ 404 w 1007"/>
                <a:gd name="T57" fmla="*/ 1296 h 1539"/>
                <a:gd name="T58" fmla="*/ 404 w 1007"/>
                <a:gd name="T59" fmla="*/ 1539 h 1539"/>
                <a:gd name="T60" fmla="*/ 946 w 1007"/>
                <a:gd name="T61" fmla="*/ 1539 h 1539"/>
                <a:gd name="T62" fmla="*/ 945 w 1007"/>
                <a:gd name="T63" fmla="*/ 1305 h 1539"/>
                <a:gd name="T64" fmla="*/ 1007 w 1007"/>
                <a:gd name="T65" fmla="*/ 1029 h 1539"/>
                <a:gd name="T66" fmla="*/ 1007 w 1007"/>
                <a:gd name="T67" fmla="*/ 277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7" h="1539">
                  <a:moveTo>
                    <a:pt x="1007" y="277"/>
                  </a:moveTo>
                  <a:cubicBezTo>
                    <a:pt x="1007" y="236"/>
                    <a:pt x="974" y="203"/>
                    <a:pt x="933" y="203"/>
                  </a:cubicBezTo>
                  <a:cubicBezTo>
                    <a:pt x="892" y="203"/>
                    <a:pt x="859" y="236"/>
                    <a:pt x="859" y="277"/>
                  </a:cubicBezTo>
                  <a:cubicBezTo>
                    <a:pt x="859" y="689"/>
                    <a:pt x="859" y="689"/>
                    <a:pt x="859" y="689"/>
                  </a:cubicBezTo>
                  <a:cubicBezTo>
                    <a:pt x="823" y="689"/>
                    <a:pt x="823" y="689"/>
                    <a:pt x="823" y="689"/>
                  </a:cubicBezTo>
                  <a:cubicBezTo>
                    <a:pt x="823" y="197"/>
                    <a:pt x="823" y="197"/>
                    <a:pt x="823" y="197"/>
                  </a:cubicBezTo>
                  <a:cubicBezTo>
                    <a:pt x="823" y="197"/>
                    <a:pt x="823" y="197"/>
                    <a:pt x="823" y="197"/>
                  </a:cubicBezTo>
                  <a:cubicBezTo>
                    <a:pt x="823" y="156"/>
                    <a:pt x="790" y="124"/>
                    <a:pt x="749" y="124"/>
                  </a:cubicBezTo>
                  <a:cubicBezTo>
                    <a:pt x="709" y="124"/>
                    <a:pt x="676" y="156"/>
                    <a:pt x="676" y="197"/>
                  </a:cubicBezTo>
                  <a:cubicBezTo>
                    <a:pt x="676" y="197"/>
                    <a:pt x="676" y="197"/>
                    <a:pt x="676" y="197"/>
                  </a:cubicBezTo>
                  <a:cubicBezTo>
                    <a:pt x="676" y="646"/>
                    <a:pt x="676" y="646"/>
                    <a:pt x="676" y="646"/>
                  </a:cubicBezTo>
                  <a:cubicBezTo>
                    <a:pt x="639" y="646"/>
                    <a:pt x="639" y="646"/>
                    <a:pt x="639" y="646"/>
                  </a:cubicBezTo>
                  <a:cubicBezTo>
                    <a:pt x="639" y="73"/>
                    <a:pt x="639" y="73"/>
                    <a:pt x="639" y="73"/>
                  </a:cubicBezTo>
                  <a:cubicBezTo>
                    <a:pt x="639" y="33"/>
                    <a:pt x="606" y="0"/>
                    <a:pt x="566" y="0"/>
                  </a:cubicBezTo>
                  <a:cubicBezTo>
                    <a:pt x="525" y="0"/>
                    <a:pt x="492" y="33"/>
                    <a:pt x="492" y="73"/>
                  </a:cubicBezTo>
                  <a:cubicBezTo>
                    <a:pt x="492" y="603"/>
                    <a:pt x="492" y="603"/>
                    <a:pt x="492" y="603"/>
                  </a:cubicBezTo>
                  <a:cubicBezTo>
                    <a:pt x="455" y="603"/>
                    <a:pt x="455" y="603"/>
                    <a:pt x="455" y="603"/>
                  </a:cubicBezTo>
                  <a:cubicBezTo>
                    <a:pt x="455" y="391"/>
                    <a:pt x="455" y="391"/>
                    <a:pt x="455" y="391"/>
                  </a:cubicBezTo>
                  <a:cubicBezTo>
                    <a:pt x="455" y="160"/>
                    <a:pt x="455" y="160"/>
                    <a:pt x="455" y="160"/>
                  </a:cubicBezTo>
                  <a:cubicBezTo>
                    <a:pt x="455" y="119"/>
                    <a:pt x="422" y="86"/>
                    <a:pt x="382" y="86"/>
                  </a:cubicBezTo>
                  <a:cubicBezTo>
                    <a:pt x="341" y="86"/>
                    <a:pt x="308" y="119"/>
                    <a:pt x="308" y="160"/>
                  </a:cubicBezTo>
                  <a:cubicBezTo>
                    <a:pt x="308" y="689"/>
                    <a:pt x="308" y="689"/>
                    <a:pt x="308" y="689"/>
                  </a:cubicBezTo>
                  <a:cubicBezTo>
                    <a:pt x="309" y="690"/>
                    <a:pt x="309" y="690"/>
                    <a:pt x="309" y="690"/>
                  </a:cubicBezTo>
                  <a:cubicBezTo>
                    <a:pt x="309" y="867"/>
                    <a:pt x="309" y="867"/>
                    <a:pt x="309" y="867"/>
                  </a:cubicBezTo>
                  <a:cubicBezTo>
                    <a:pt x="146" y="552"/>
                    <a:pt x="146" y="552"/>
                    <a:pt x="146" y="552"/>
                  </a:cubicBezTo>
                  <a:cubicBezTo>
                    <a:pt x="124" y="518"/>
                    <a:pt x="79" y="508"/>
                    <a:pt x="44" y="530"/>
                  </a:cubicBezTo>
                  <a:cubicBezTo>
                    <a:pt x="10" y="552"/>
                    <a:pt x="0" y="597"/>
                    <a:pt x="22" y="631"/>
                  </a:cubicBezTo>
                  <a:cubicBezTo>
                    <a:pt x="210" y="1025"/>
                    <a:pt x="210" y="1025"/>
                    <a:pt x="210" y="1025"/>
                  </a:cubicBezTo>
                  <a:cubicBezTo>
                    <a:pt x="404" y="1296"/>
                    <a:pt x="404" y="1296"/>
                    <a:pt x="404" y="1296"/>
                  </a:cubicBezTo>
                  <a:cubicBezTo>
                    <a:pt x="404" y="1539"/>
                    <a:pt x="404" y="1539"/>
                    <a:pt x="404" y="1539"/>
                  </a:cubicBezTo>
                  <a:cubicBezTo>
                    <a:pt x="946" y="1539"/>
                    <a:pt x="946" y="1539"/>
                    <a:pt x="946" y="1539"/>
                  </a:cubicBezTo>
                  <a:cubicBezTo>
                    <a:pt x="945" y="1305"/>
                    <a:pt x="945" y="1305"/>
                    <a:pt x="945" y="1305"/>
                  </a:cubicBezTo>
                  <a:cubicBezTo>
                    <a:pt x="1007" y="1029"/>
                    <a:pt x="1007" y="1029"/>
                    <a:pt x="1007" y="1029"/>
                  </a:cubicBezTo>
                  <a:lnTo>
                    <a:pt x="1007" y="27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42"/>
            <p:cNvSpPr>
              <a:spLocks noEditPoints="1"/>
            </p:cNvSpPr>
            <p:nvPr/>
          </p:nvSpPr>
          <p:spPr bwMode="auto">
            <a:xfrm>
              <a:off x="5986" y="3368"/>
              <a:ext cx="818" cy="1060"/>
            </a:xfrm>
            <a:custGeom>
              <a:avLst/>
              <a:gdLst>
                <a:gd name="T0" fmla="*/ 0 w 818"/>
                <a:gd name="T1" fmla="*/ 1060 h 1060"/>
                <a:gd name="T2" fmla="*/ 818 w 818"/>
                <a:gd name="T3" fmla="*/ 1060 h 1060"/>
                <a:gd name="T4" fmla="*/ 818 w 818"/>
                <a:gd name="T5" fmla="*/ 275 h 1060"/>
                <a:gd name="T6" fmla="*/ 0 w 818"/>
                <a:gd name="T7" fmla="*/ 275 h 1060"/>
                <a:gd name="T8" fmla="*/ 0 w 818"/>
                <a:gd name="T9" fmla="*/ 1060 h 1060"/>
                <a:gd name="T10" fmla="*/ 0 w 818"/>
                <a:gd name="T11" fmla="*/ 227 h 1060"/>
                <a:gd name="T12" fmla="*/ 818 w 818"/>
                <a:gd name="T13" fmla="*/ 227 h 1060"/>
                <a:gd name="T14" fmla="*/ 818 w 818"/>
                <a:gd name="T15" fmla="*/ 178 h 1060"/>
                <a:gd name="T16" fmla="*/ 0 w 818"/>
                <a:gd name="T17" fmla="*/ 178 h 1060"/>
                <a:gd name="T18" fmla="*/ 0 w 818"/>
                <a:gd name="T19" fmla="*/ 227 h 1060"/>
                <a:gd name="T20" fmla="*/ 0 w 818"/>
                <a:gd name="T21" fmla="*/ 128 h 1060"/>
                <a:gd name="T22" fmla="*/ 818 w 818"/>
                <a:gd name="T23" fmla="*/ 128 h 1060"/>
                <a:gd name="T24" fmla="*/ 818 w 818"/>
                <a:gd name="T25" fmla="*/ 0 h 1060"/>
                <a:gd name="T26" fmla="*/ 0 w 818"/>
                <a:gd name="T27" fmla="*/ 0 h 1060"/>
                <a:gd name="T28" fmla="*/ 0 w 818"/>
                <a:gd name="T29" fmla="*/ 128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8" h="1060">
                  <a:moveTo>
                    <a:pt x="0" y="1060"/>
                  </a:moveTo>
                  <a:lnTo>
                    <a:pt x="818" y="1060"/>
                  </a:lnTo>
                  <a:lnTo>
                    <a:pt x="818" y="275"/>
                  </a:lnTo>
                  <a:lnTo>
                    <a:pt x="0" y="275"/>
                  </a:lnTo>
                  <a:lnTo>
                    <a:pt x="0" y="1060"/>
                  </a:lnTo>
                  <a:close/>
                  <a:moveTo>
                    <a:pt x="0" y="227"/>
                  </a:moveTo>
                  <a:lnTo>
                    <a:pt x="818" y="227"/>
                  </a:lnTo>
                  <a:lnTo>
                    <a:pt x="818" y="178"/>
                  </a:lnTo>
                  <a:lnTo>
                    <a:pt x="0" y="178"/>
                  </a:lnTo>
                  <a:lnTo>
                    <a:pt x="0" y="227"/>
                  </a:lnTo>
                  <a:close/>
                  <a:moveTo>
                    <a:pt x="0" y="128"/>
                  </a:moveTo>
                  <a:lnTo>
                    <a:pt x="818" y="128"/>
                  </a:lnTo>
                  <a:lnTo>
                    <a:pt x="818" y="0"/>
                  </a:lnTo>
                  <a:lnTo>
                    <a:pt x="0" y="0"/>
                  </a:lnTo>
                  <a:lnTo>
                    <a:pt x="0" y="128"/>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43"/>
            <p:cNvSpPr>
              <a:spLocks noEditPoints="1"/>
            </p:cNvSpPr>
            <p:nvPr/>
          </p:nvSpPr>
          <p:spPr bwMode="auto">
            <a:xfrm>
              <a:off x="6821" y="1495"/>
              <a:ext cx="460" cy="273"/>
            </a:xfrm>
            <a:custGeom>
              <a:avLst/>
              <a:gdLst>
                <a:gd name="T0" fmla="*/ 281 w 372"/>
                <a:gd name="T1" fmla="*/ 71 h 221"/>
                <a:gd name="T2" fmla="*/ 284 w 372"/>
                <a:gd name="T3" fmla="*/ 71 h 221"/>
                <a:gd name="T4" fmla="*/ 206 w 372"/>
                <a:gd name="T5" fmla="*/ 0 h 221"/>
                <a:gd name="T6" fmla="*/ 136 w 372"/>
                <a:gd name="T7" fmla="*/ 42 h 221"/>
                <a:gd name="T8" fmla="*/ 106 w 372"/>
                <a:gd name="T9" fmla="*/ 34 h 221"/>
                <a:gd name="T10" fmla="*/ 46 w 372"/>
                <a:gd name="T11" fmla="*/ 94 h 221"/>
                <a:gd name="T12" fmla="*/ 47 w 372"/>
                <a:gd name="T13" fmla="*/ 104 h 221"/>
                <a:gd name="T14" fmla="*/ 0 w 372"/>
                <a:gd name="T15" fmla="*/ 153 h 221"/>
                <a:gd name="T16" fmla="*/ 46 w 372"/>
                <a:gd name="T17" fmla="*/ 202 h 221"/>
                <a:gd name="T18" fmla="*/ 46 w 372"/>
                <a:gd name="T19" fmla="*/ 202 h 221"/>
                <a:gd name="T20" fmla="*/ 49 w 372"/>
                <a:gd name="T21" fmla="*/ 202 h 221"/>
                <a:gd name="T22" fmla="*/ 49 w 372"/>
                <a:gd name="T23" fmla="*/ 202 h 221"/>
                <a:gd name="T24" fmla="*/ 49 w 372"/>
                <a:gd name="T25" fmla="*/ 202 h 221"/>
                <a:gd name="T26" fmla="*/ 82 w 372"/>
                <a:gd name="T27" fmla="*/ 202 h 221"/>
                <a:gd name="T28" fmla="*/ 72 w 372"/>
                <a:gd name="T29" fmla="*/ 171 h 221"/>
                <a:gd name="T30" fmla="*/ 125 w 372"/>
                <a:gd name="T31" fmla="*/ 113 h 221"/>
                <a:gd name="T32" fmla="*/ 200 w 372"/>
                <a:gd name="T33" fmla="*/ 49 h 221"/>
                <a:gd name="T34" fmla="*/ 259 w 372"/>
                <a:gd name="T35" fmla="*/ 76 h 221"/>
                <a:gd name="T36" fmla="*/ 281 w 372"/>
                <a:gd name="T37" fmla="*/ 71 h 221"/>
                <a:gd name="T38" fmla="*/ 336 w 372"/>
                <a:gd name="T39" fmla="*/ 139 h 221"/>
                <a:gd name="T40" fmla="*/ 337 w 372"/>
                <a:gd name="T41" fmla="*/ 136 h 221"/>
                <a:gd name="T42" fmla="*/ 283 w 372"/>
                <a:gd name="T43" fmla="*/ 82 h 221"/>
                <a:gd name="T44" fmla="*/ 256 w 372"/>
                <a:gd name="T45" fmla="*/ 89 h 221"/>
                <a:gd name="T46" fmla="*/ 200 w 372"/>
                <a:gd name="T47" fmla="*/ 58 h 221"/>
                <a:gd name="T48" fmla="*/ 136 w 372"/>
                <a:gd name="T49" fmla="*/ 122 h 221"/>
                <a:gd name="T50" fmla="*/ 133 w 372"/>
                <a:gd name="T51" fmla="*/ 121 h 221"/>
                <a:gd name="T52" fmla="*/ 84 w 372"/>
                <a:gd name="T53" fmla="*/ 171 h 221"/>
                <a:gd name="T54" fmla="*/ 133 w 372"/>
                <a:gd name="T55" fmla="*/ 220 h 221"/>
                <a:gd name="T56" fmla="*/ 133 w 372"/>
                <a:gd name="T57" fmla="*/ 220 h 221"/>
                <a:gd name="T58" fmla="*/ 133 w 372"/>
                <a:gd name="T59" fmla="*/ 220 h 221"/>
                <a:gd name="T60" fmla="*/ 322 w 372"/>
                <a:gd name="T61" fmla="*/ 220 h 221"/>
                <a:gd name="T62" fmla="*/ 331 w 372"/>
                <a:gd name="T63" fmla="*/ 221 h 221"/>
                <a:gd name="T64" fmla="*/ 372 w 372"/>
                <a:gd name="T65" fmla="*/ 180 h 221"/>
                <a:gd name="T66" fmla="*/ 336 w 372"/>
                <a:gd name="T67"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21">
                  <a:moveTo>
                    <a:pt x="281" y="71"/>
                  </a:moveTo>
                  <a:cubicBezTo>
                    <a:pt x="282" y="71"/>
                    <a:pt x="283" y="71"/>
                    <a:pt x="284" y="71"/>
                  </a:cubicBezTo>
                  <a:cubicBezTo>
                    <a:pt x="280" y="31"/>
                    <a:pt x="247" y="0"/>
                    <a:pt x="206" y="0"/>
                  </a:cubicBezTo>
                  <a:cubicBezTo>
                    <a:pt x="176" y="0"/>
                    <a:pt x="149" y="17"/>
                    <a:pt x="136" y="42"/>
                  </a:cubicBezTo>
                  <a:cubicBezTo>
                    <a:pt x="127" y="37"/>
                    <a:pt x="117" y="34"/>
                    <a:pt x="106" y="34"/>
                  </a:cubicBezTo>
                  <a:cubicBezTo>
                    <a:pt x="73" y="34"/>
                    <a:pt x="46" y="61"/>
                    <a:pt x="46" y="94"/>
                  </a:cubicBezTo>
                  <a:cubicBezTo>
                    <a:pt x="46" y="97"/>
                    <a:pt x="46" y="101"/>
                    <a:pt x="47" y="104"/>
                  </a:cubicBezTo>
                  <a:cubicBezTo>
                    <a:pt x="21" y="105"/>
                    <a:pt x="0" y="127"/>
                    <a:pt x="0" y="153"/>
                  </a:cubicBezTo>
                  <a:cubicBezTo>
                    <a:pt x="0" y="179"/>
                    <a:pt x="20" y="201"/>
                    <a:pt x="46" y="202"/>
                  </a:cubicBezTo>
                  <a:cubicBezTo>
                    <a:pt x="46" y="202"/>
                    <a:pt x="46" y="202"/>
                    <a:pt x="46" y="202"/>
                  </a:cubicBezTo>
                  <a:cubicBezTo>
                    <a:pt x="49" y="202"/>
                    <a:pt x="49" y="202"/>
                    <a:pt x="49" y="202"/>
                  </a:cubicBezTo>
                  <a:cubicBezTo>
                    <a:pt x="49" y="202"/>
                    <a:pt x="49" y="202"/>
                    <a:pt x="49" y="202"/>
                  </a:cubicBezTo>
                  <a:cubicBezTo>
                    <a:pt x="49" y="202"/>
                    <a:pt x="49" y="202"/>
                    <a:pt x="49" y="202"/>
                  </a:cubicBezTo>
                  <a:cubicBezTo>
                    <a:pt x="82" y="202"/>
                    <a:pt x="82" y="202"/>
                    <a:pt x="82" y="202"/>
                  </a:cubicBezTo>
                  <a:cubicBezTo>
                    <a:pt x="76" y="193"/>
                    <a:pt x="72" y="182"/>
                    <a:pt x="72" y="171"/>
                  </a:cubicBezTo>
                  <a:cubicBezTo>
                    <a:pt x="72" y="140"/>
                    <a:pt x="96" y="115"/>
                    <a:pt x="125" y="113"/>
                  </a:cubicBezTo>
                  <a:cubicBezTo>
                    <a:pt x="131" y="76"/>
                    <a:pt x="162" y="49"/>
                    <a:pt x="200" y="49"/>
                  </a:cubicBezTo>
                  <a:cubicBezTo>
                    <a:pt x="224" y="49"/>
                    <a:pt x="245" y="59"/>
                    <a:pt x="259" y="76"/>
                  </a:cubicBezTo>
                  <a:cubicBezTo>
                    <a:pt x="266" y="73"/>
                    <a:pt x="273" y="71"/>
                    <a:pt x="281" y="71"/>
                  </a:cubicBezTo>
                  <a:moveTo>
                    <a:pt x="336" y="139"/>
                  </a:moveTo>
                  <a:cubicBezTo>
                    <a:pt x="336" y="138"/>
                    <a:pt x="337" y="137"/>
                    <a:pt x="337" y="136"/>
                  </a:cubicBezTo>
                  <a:cubicBezTo>
                    <a:pt x="337" y="106"/>
                    <a:pt x="312" y="82"/>
                    <a:pt x="283" y="82"/>
                  </a:cubicBezTo>
                  <a:cubicBezTo>
                    <a:pt x="273" y="82"/>
                    <a:pt x="264" y="85"/>
                    <a:pt x="256" y="89"/>
                  </a:cubicBezTo>
                  <a:cubicBezTo>
                    <a:pt x="244" y="71"/>
                    <a:pt x="224" y="58"/>
                    <a:pt x="200" y="58"/>
                  </a:cubicBezTo>
                  <a:cubicBezTo>
                    <a:pt x="165" y="58"/>
                    <a:pt x="136" y="87"/>
                    <a:pt x="136" y="122"/>
                  </a:cubicBezTo>
                  <a:cubicBezTo>
                    <a:pt x="135" y="121"/>
                    <a:pt x="134" y="121"/>
                    <a:pt x="133" y="121"/>
                  </a:cubicBezTo>
                  <a:cubicBezTo>
                    <a:pt x="106" y="121"/>
                    <a:pt x="84" y="144"/>
                    <a:pt x="84" y="171"/>
                  </a:cubicBezTo>
                  <a:cubicBezTo>
                    <a:pt x="84" y="198"/>
                    <a:pt x="106" y="220"/>
                    <a:pt x="133" y="220"/>
                  </a:cubicBezTo>
                  <a:cubicBezTo>
                    <a:pt x="133" y="220"/>
                    <a:pt x="133" y="220"/>
                    <a:pt x="133" y="220"/>
                  </a:cubicBezTo>
                  <a:cubicBezTo>
                    <a:pt x="133" y="220"/>
                    <a:pt x="133" y="220"/>
                    <a:pt x="133" y="220"/>
                  </a:cubicBezTo>
                  <a:cubicBezTo>
                    <a:pt x="322" y="220"/>
                    <a:pt x="322" y="220"/>
                    <a:pt x="322" y="220"/>
                  </a:cubicBezTo>
                  <a:cubicBezTo>
                    <a:pt x="325" y="220"/>
                    <a:pt x="328" y="221"/>
                    <a:pt x="331" y="221"/>
                  </a:cubicBezTo>
                  <a:cubicBezTo>
                    <a:pt x="353" y="221"/>
                    <a:pt x="372" y="202"/>
                    <a:pt x="372" y="180"/>
                  </a:cubicBezTo>
                  <a:cubicBezTo>
                    <a:pt x="372" y="159"/>
                    <a:pt x="356" y="142"/>
                    <a:pt x="336" y="1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45"/>
            <p:cNvSpPr>
              <a:spLocks noEditPoints="1"/>
            </p:cNvSpPr>
            <p:nvPr/>
          </p:nvSpPr>
          <p:spPr bwMode="auto">
            <a:xfrm>
              <a:off x="4978" y="1333"/>
              <a:ext cx="2594" cy="2077"/>
            </a:xfrm>
            <a:custGeom>
              <a:avLst/>
              <a:gdLst>
                <a:gd name="T0" fmla="*/ 970 w 2098"/>
                <a:gd name="T1" fmla="*/ 548 h 1680"/>
                <a:gd name="T2" fmla="*/ 927 w 2098"/>
                <a:gd name="T3" fmla="*/ 511 h 1680"/>
                <a:gd name="T4" fmla="*/ 1111 w 2098"/>
                <a:gd name="T5" fmla="*/ 577 h 1680"/>
                <a:gd name="T6" fmla="*/ 1144 w 2098"/>
                <a:gd name="T7" fmla="*/ 524 h 1680"/>
                <a:gd name="T8" fmla="*/ 1111 w 2098"/>
                <a:gd name="T9" fmla="*/ 577 h 1680"/>
                <a:gd name="T10" fmla="*/ 1111 w 2098"/>
                <a:gd name="T11" fmla="*/ 718 h 1680"/>
                <a:gd name="T12" fmla="*/ 1148 w 2098"/>
                <a:gd name="T13" fmla="*/ 727 h 1680"/>
                <a:gd name="T14" fmla="*/ 1639 w 2098"/>
                <a:gd name="T15" fmla="*/ 202 h 1680"/>
                <a:gd name="T16" fmla="*/ 1552 w 2098"/>
                <a:gd name="T17" fmla="*/ 88 h 1680"/>
                <a:gd name="T18" fmla="*/ 1295 w 2098"/>
                <a:gd name="T19" fmla="*/ 362 h 1680"/>
                <a:gd name="T20" fmla="*/ 1631 w 2098"/>
                <a:gd name="T21" fmla="*/ 198 h 1680"/>
                <a:gd name="T22" fmla="*/ 1100 w 2098"/>
                <a:gd name="T23" fmla="*/ 972 h 1680"/>
                <a:gd name="T24" fmla="*/ 999 w 2098"/>
                <a:gd name="T25" fmla="*/ 972 h 1680"/>
                <a:gd name="T26" fmla="*/ 1100 w 2098"/>
                <a:gd name="T27" fmla="*/ 972 h 1680"/>
                <a:gd name="T28" fmla="*/ 1924 w 2098"/>
                <a:gd name="T29" fmla="*/ 773 h 1680"/>
                <a:gd name="T30" fmla="*/ 1479 w 2098"/>
                <a:gd name="T31" fmla="*/ 737 h 1680"/>
                <a:gd name="T32" fmla="*/ 2090 w 2098"/>
                <a:gd name="T33" fmla="*/ 845 h 1680"/>
                <a:gd name="T34" fmla="*/ 1119 w 2098"/>
                <a:gd name="T35" fmla="*/ 963 h 1680"/>
                <a:gd name="T36" fmla="*/ 1295 w 2098"/>
                <a:gd name="T37" fmla="*/ 730 h 1680"/>
                <a:gd name="T38" fmla="*/ 1331 w 2098"/>
                <a:gd name="T39" fmla="*/ 722 h 1680"/>
                <a:gd name="T40" fmla="*/ 1566 w 2098"/>
                <a:gd name="T41" fmla="*/ 329 h 1680"/>
                <a:gd name="T42" fmla="*/ 1143 w 2098"/>
                <a:gd name="T43" fmla="*/ 917 h 1680"/>
                <a:gd name="T44" fmla="*/ 1049 w 2098"/>
                <a:gd name="T45" fmla="*/ 963 h 1680"/>
                <a:gd name="T46" fmla="*/ 957 w 2098"/>
                <a:gd name="T47" fmla="*/ 918 h 1680"/>
                <a:gd name="T48" fmla="*/ 402 w 2098"/>
                <a:gd name="T49" fmla="*/ 31 h 1680"/>
                <a:gd name="T50" fmla="*/ 780 w 2098"/>
                <a:gd name="T51" fmla="*/ 346 h 1680"/>
                <a:gd name="T52" fmla="*/ 531 w 2098"/>
                <a:gd name="T53" fmla="*/ 90 h 1680"/>
                <a:gd name="T54" fmla="*/ 409 w 2098"/>
                <a:gd name="T55" fmla="*/ 123 h 1680"/>
                <a:gd name="T56" fmla="*/ 950 w 2098"/>
                <a:gd name="T57" fmla="*/ 924 h 1680"/>
                <a:gd name="T58" fmla="*/ 311 w 2098"/>
                <a:gd name="T59" fmla="*/ 927 h 1680"/>
                <a:gd name="T60" fmla="*/ 140 w 2098"/>
                <a:gd name="T61" fmla="*/ 789 h 1680"/>
                <a:gd name="T62" fmla="*/ 493 w 2098"/>
                <a:gd name="T63" fmla="*/ 736 h 1680"/>
                <a:gd name="T64" fmla="*/ 0 w 2098"/>
                <a:gd name="T65" fmla="*/ 845 h 1680"/>
                <a:gd name="T66" fmla="*/ 310 w 2098"/>
                <a:gd name="T67" fmla="*/ 936 h 1680"/>
                <a:gd name="T68" fmla="*/ 1045 w 2098"/>
                <a:gd name="T69" fmla="*/ 1042 h 1680"/>
                <a:gd name="T70" fmla="*/ 413 w 2098"/>
                <a:gd name="T71" fmla="*/ 1667 h 1680"/>
                <a:gd name="T72" fmla="*/ 577 w 2098"/>
                <a:gd name="T73" fmla="*/ 1290 h 1680"/>
                <a:gd name="T74" fmla="*/ 407 w 2098"/>
                <a:gd name="T75" fmla="*/ 1674 h 1680"/>
                <a:gd name="T76" fmla="*/ 501 w 2098"/>
                <a:gd name="T77" fmla="*/ 1639 h 1680"/>
                <a:gd name="T78" fmla="*/ 1051 w 2098"/>
                <a:gd name="T79" fmla="*/ 1049 h 1680"/>
                <a:gd name="T80" fmla="*/ 1609 w 2098"/>
                <a:gd name="T81" fmla="*/ 1631 h 1680"/>
                <a:gd name="T82" fmla="*/ 1702 w 2098"/>
                <a:gd name="T83" fmla="*/ 1666 h 1680"/>
                <a:gd name="T84" fmla="*/ 1464 w 2098"/>
                <a:gd name="T85" fmla="*/ 1204 h 1680"/>
                <a:gd name="T86" fmla="*/ 1444 w 2098"/>
                <a:gd name="T87" fmla="*/ 1474 h 1680"/>
                <a:gd name="T88" fmla="*/ 1112 w 2098"/>
                <a:gd name="T89" fmla="*/ 972 h 1680"/>
                <a:gd name="T90" fmla="*/ 2013 w 2098"/>
                <a:gd name="T91" fmla="*/ 897 h 1680"/>
                <a:gd name="T92" fmla="*/ 657 w 2098"/>
                <a:gd name="T93" fmla="*/ 735 h 1680"/>
                <a:gd name="T94" fmla="*/ 780 w 2098"/>
                <a:gd name="T95" fmla="*/ 722 h 1680"/>
                <a:gd name="T96" fmla="*/ 657 w 2098"/>
                <a:gd name="T97" fmla="*/ 735 h 1680"/>
                <a:gd name="T98" fmla="*/ 624 w 2098"/>
                <a:gd name="T99" fmla="*/ 1217 h 1680"/>
                <a:gd name="T100" fmla="*/ 687 w 2098"/>
                <a:gd name="T101" fmla="*/ 1139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8" h="1680">
                  <a:moveTo>
                    <a:pt x="964" y="554"/>
                  </a:moveTo>
                  <a:cubicBezTo>
                    <a:pt x="970" y="548"/>
                    <a:pt x="970" y="548"/>
                    <a:pt x="970" y="548"/>
                  </a:cubicBezTo>
                  <a:cubicBezTo>
                    <a:pt x="958" y="533"/>
                    <a:pt x="940" y="512"/>
                    <a:pt x="927" y="498"/>
                  </a:cubicBezTo>
                  <a:cubicBezTo>
                    <a:pt x="927" y="511"/>
                    <a:pt x="927" y="511"/>
                    <a:pt x="927" y="511"/>
                  </a:cubicBezTo>
                  <a:cubicBezTo>
                    <a:pt x="940" y="526"/>
                    <a:pt x="951" y="539"/>
                    <a:pt x="964" y="554"/>
                  </a:cubicBezTo>
                  <a:moveTo>
                    <a:pt x="1111" y="577"/>
                  </a:moveTo>
                  <a:cubicBezTo>
                    <a:pt x="1125" y="561"/>
                    <a:pt x="1138" y="545"/>
                    <a:pt x="1151" y="529"/>
                  </a:cubicBezTo>
                  <a:cubicBezTo>
                    <a:pt x="1144" y="524"/>
                    <a:pt x="1144" y="524"/>
                    <a:pt x="1144" y="524"/>
                  </a:cubicBezTo>
                  <a:cubicBezTo>
                    <a:pt x="1131" y="539"/>
                    <a:pt x="1118" y="555"/>
                    <a:pt x="1105" y="571"/>
                  </a:cubicBezTo>
                  <a:lnTo>
                    <a:pt x="1111" y="577"/>
                  </a:lnTo>
                  <a:close/>
                  <a:moveTo>
                    <a:pt x="1148" y="718"/>
                  </a:moveTo>
                  <a:cubicBezTo>
                    <a:pt x="1137" y="718"/>
                    <a:pt x="1122" y="718"/>
                    <a:pt x="1111" y="718"/>
                  </a:cubicBezTo>
                  <a:cubicBezTo>
                    <a:pt x="1111" y="727"/>
                    <a:pt x="1111" y="727"/>
                    <a:pt x="1111" y="727"/>
                  </a:cubicBezTo>
                  <a:cubicBezTo>
                    <a:pt x="1122" y="727"/>
                    <a:pt x="1137" y="727"/>
                    <a:pt x="1148" y="727"/>
                  </a:cubicBezTo>
                  <a:lnTo>
                    <a:pt x="1148" y="718"/>
                  </a:lnTo>
                  <a:close/>
                  <a:moveTo>
                    <a:pt x="1639" y="202"/>
                  </a:moveTo>
                  <a:cubicBezTo>
                    <a:pt x="1696" y="93"/>
                    <a:pt x="1713" y="32"/>
                    <a:pt x="1692" y="15"/>
                  </a:cubicBezTo>
                  <a:cubicBezTo>
                    <a:pt x="1672" y="0"/>
                    <a:pt x="1627" y="24"/>
                    <a:pt x="1552" y="88"/>
                  </a:cubicBezTo>
                  <a:cubicBezTo>
                    <a:pt x="1484" y="147"/>
                    <a:pt x="1396" y="236"/>
                    <a:pt x="1295" y="349"/>
                  </a:cubicBezTo>
                  <a:cubicBezTo>
                    <a:pt x="1295" y="362"/>
                    <a:pt x="1295" y="362"/>
                    <a:pt x="1295" y="362"/>
                  </a:cubicBezTo>
                  <a:cubicBezTo>
                    <a:pt x="1542" y="86"/>
                    <a:pt x="1662" y="4"/>
                    <a:pt x="1686" y="22"/>
                  </a:cubicBezTo>
                  <a:cubicBezTo>
                    <a:pt x="1694" y="29"/>
                    <a:pt x="1705" y="58"/>
                    <a:pt x="1631" y="198"/>
                  </a:cubicBezTo>
                  <a:lnTo>
                    <a:pt x="1639" y="202"/>
                  </a:lnTo>
                  <a:close/>
                  <a:moveTo>
                    <a:pt x="1100" y="972"/>
                  </a:moveTo>
                  <a:cubicBezTo>
                    <a:pt x="1084" y="993"/>
                    <a:pt x="1067" y="1014"/>
                    <a:pt x="1051" y="1035"/>
                  </a:cubicBezTo>
                  <a:cubicBezTo>
                    <a:pt x="1034" y="1014"/>
                    <a:pt x="1017" y="993"/>
                    <a:pt x="999" y="972"/>
                  </a:cubicBezTo>
                  <a:cubicBezTo>
                    <a:pt x="1016" y="972"/>
                    <a:pt x="1033" y="972"/>
                    <a:pt x="1049" y="972"/>
                  </a:cubicBezTo>
                  <a:cubicBezTo>
                    <a:pt x="1066" y="972"/>
                    <a:pt x="1083" y="972"/>
                    <a:pt x="1100" y="972"/>
                  </a:cubicBezTo>
                  <a:moveTo>
                    <a:pt x="2098" y="845"/>
                  </a:moveTo>
                  <a:cubicBezTo>
                    <a:pt x="2098" y="818"/>
                    <a:pt x="2041" y="794"/>
                    <a:pt x="1924" y="773"/>
                  </a:cubicBezTo>
                  <a:cubicBezTo>
                    <a:pt x="1814" y="753"/>
                    <a:pt x="1659" y="738"/>
                    <a:pt x="1479" y="728"/>
                  </a:cubicBezTo>
                  <a:cubicBezTo>
                    <a:pt x="1479" y="737"/>
                    <a:pt x="1479" y="737"/>
                    <a:pt x="1479" y="737"/>
                  </a:cubicBezTo>
                  <a:cubicBezTo>
                    <a:pt x="1659" y="747"/>
                    <a:pt x="1813" y="762"/>
                    <a:pt x="1922" y="782"/>
                  </a:cubicBezTo>
                  <a:cubicBezTo>
                    <a:pt x="2073" y="809"/>
                    <a:pt x="2090" y="835"/>
                    <a:pt x="2090" y="845"/>
                  </a:cubicBezTo>
                  <a:cubicBezTo>
                    <a:pt x="2090" y="856"/>
                    <a:pt x="2068" y="894"/>
                    <a:pt x="1787" y="927"/>
                  </a:cubicBezTo>
                  <a:cubicBezTo>
                    <a:pt x="1607" y="949"/>
                    <a:pt x="1371" y="961"/>
                    <a:pt x="1119" y="963"/>
                  </a:cubicBezTo>
                  <a:cubicBezTo>
                    <a:pt x="1129" y="950"/>
                    <a:pt x="1140" y="936"/>
                    <a:pt x="1150" y="923"/>
                  </a:cubicBezTo>
                  <a:cubicBezTo>
                    <a:pt x="1200" y="858"/>
                    <a:pt x="1249" y="793"/>
                    <a:pt x="1295" y="730"/>
                  </a:cubicBezTo>
                  <a:cubicBezTo>
                    <a:pt x="1307" y="730"/>
                    <a:pt x="1319" y="730"/>
                    <a:pt x="1331" y="731"/>
                  </a:cubicBezTo>
                  <a:cubicBezTo>
                    <a:pt x="1331" y="722"/>
                    <a:pt x="1331" y="722"/>
                    <a:pt x="1331" y="722"/>
                  </a:cubicBezTo>
                  <a:cubicBezTo>
                    <a:pt x="1321" y="722"/>
                    <a:pt x="1312" y="721"/>
                    <a:pt x="1301" y="721"/>
                  </a:cubicBezTo>
                  <a:cubicBezTo>
                    <a:pt x="1405" y="579"/>
                    <a:pt x="1496" y="444"/>
                    <a:pt x="1566" y="329"/>
                  </a:cubicBezTo>
                  <a:cubicBezTo>
                    <a:pt x="1559" y="324"/>
                    <a:pt x="1559" y="324"/>
                    <a:pt x="1559" y="324"/>
                  </a:cubicBezTo>
                  <a:cubicBezTo>
                    <a:pt x="1457" y="492"/>
                    <a:pt x="1309" y="703"/>
                    <a:pt x="1143" y="917"/>
                  </a:cubicBezTo>
                  <a:cubicBezTo>
                    <a:pt x="1131" y="933"/>
                    <a:pt x="1119" y="948"/>
                    <a:pt x="1107" y="963"/>
                  </a:cubicBezTo>
                  <a:cubicBezTo>
                    <a:pt x="1088" y="963"/>
                    <a:pt x="1069" y="963"/>
                    <a:pt x="1049" y="963"/>
                  </a:cubicBezTo>
                  <a:cubicBezTo>
                    <a:pt x="1030" y="963"/>
                    <a:pt x="1011" y="963"/>
                    <a:pt x="992" y="963"/>
                  </a:cubicBezTo>
                  <a:cubicBezTo>
                    <a:pt x="980" y="948"/>
                    <a:pt x="969" y="933"/>
                    <a:pt x="957" y="918"/>
                  </a:cubicBezTo>
                  <a:cubicBezTo>
                    <a:pt x="783" y="700"/>
                    <a:pt x="630" y="487"/>
                    <a:pt x="525" y="318"/>
                  </a:cubicBezTo>
                  <a:cubicBezTo>
                    <a:pt x="377" y="79"/>
                    <a:pt x="393" y="38"/>
                    <a:pt x="402" y="31"/>
                  </a:cubicBezTo>
                  <a:cubicBezTo>
                    <a:pt x="416" y="19"/>
                    <a:pt x="461" y="44"/>
                    <a:pt x="526" y="97"/>
                  </a:cubicBezTo>
                  <a:cubicBezTo>
                    <a:pt x="592" y="152"/>
                    <a:pt x="681" y="240"/>
                    <a:pt x="780" y="346"/>
                  </a:cubicBezTo>
                  <a:cubicBezTo>
                    <a:pt x="780" y="333"/>
                    <a:pt x="780" y="333"/>
                    <a:pt x="780" y="333"/>
                  </a:cubicBezTo>
                  <a:cubicBezTo>
                    <a:pt x="681" y="226"/>
                    <a:pt x="598" y="145"/>
                    <a:pt x="531" y="90"/>
                  </a:cubicBezTo>
                  <a:cubicBezTo>
                    <a:pt x="459" y="31"/>
                    <a:pt x="415" y="9"/>
                    <a:pt x="396" y="24"/>
                  </a:cubicBezTo>
                  <a:cubicBezTo>
                    <a:pt x="381" y="36"/>
                    <a:pt x="386" y="68"/>
                    <a:pt x="409" y="123"/>
                  </a:cubicBezTo>
                  <a:cubicBezTo>
                    <a:pt x="430" y="173"/>
                    <a:pt x="467" y="241"/>
                    <a:pt x="518" y="323"/>
                  </a:cubicBezTo>
                  <a:cubicBezTo>
                    <a:pt x="623" y="492"/>
                    <a:pt x="776" y="705"/>
                    <a:pt x="950" y="924"/>
                  </a:cubicBezTo>
                  <a:cubicBezTo>
                    <a:pt x="960" y="937"/>
                    <a:pt x="971" y="950"/>
                    <a:pt x="981" y="963"/>
                  </a:cubicBezTo>
                  <a:cubicBezTo>
                    <a:pt x="728" y="961"/>
                    <a:pt x="492" y="949"/>
                    <a:pt x="311" y="927"/>
                  </a:cubicBezTo>
                  <a:cubicBezTo>
                    <a:pt x="31" y="894"/>
                    <a:pt x="9" y="856"/>
                    <a:pt x="9" y="845"/>
                  </a:cubicBezTo>
                  <a:cubicBezTo>
                    <a:pt x="9" y="836"/>
                    <a:pt x="22" y="813"/>
                    <a:pt x="140" y="789"/>
                  </a:cubicBezTo>
                  <a:cubicBezTo>
                    <a:pt x="226" y="771"/>
                    <a:pt x="350" y="756"/>
                    <a:pt x="497" y="745"/>
                  </a:cubicBezTo>
                  <a:cubicBezTo>
                    <a:pt x="493" y="736"/>
                    <a:pt x="493" y="736"/>
                    <a:pt x="493" y="736"/>
                  </a:cubicBezTo>
                  <a:cubicBezTo>
                    <a:pt x="346" y="747"/>
                    <a:pt x="224" y="762"/>
                    <a:pt x="139" y="780"/>
                  </a:cubicBezTo>
                  <a:cubicBezTo>
                    <a:pt x="46" y="799"/>
                    <a:pt x="0" y="821"/>
                    <a:pt x="0" y="845"/>
                  </a:cubicBezTo>
                  <a:cubicBezTo>
                    <a:pt x="0" y="864"/>
                    <a:pt x="28" y="881"/>
                    <a:pt x="86" y="897"/>
                  </a:cubicBezTo>
                  <a:cubicBezTo>
                    <a:pt x="139" y="911"/>
                    <a:pt x="214" y="925"/>
                    <a:pt x="310" y="936"/>
                  </a:cubicBezTo>
                  <a:cubicBezTo>
                    <a:pt x="493" y="957"/>
                    <a:pt x="732" y="970"/>
                    <a:pt x="988" y="972"/>
                  </a:cubicBezTo>
                  <a:cubicBezTo>
                    <a:pt x="1007" y="995"/>
                    <a:pt x="1026" y="1019"/>
                    <a:pt x="1045" y="1042"/>
                  </a:cubicBezTo>
                  <a:cubicBezTo>
                    <a:pt x="908" y="1212"/>
                    <a:pt x="775" y="1364"/>
                    <a:pt x="663" y="1479"/>
                  </a:cubicBezTo>
                  <a:cubicBezTo>
                    <a:pt x="465" y="1680"/>
                    <a:pt x="421" y="1674"/>
                    <a:pt x="413" y="1667"/>
                  </a:cubicBezTo>
                  <a:cubicBezTo>
                    <a:pt x="391" y="1651"/>
                    <a:pt x="425" y="1544"/>
                    <a:pt x="584" y="1294"/>
                  </a:cubicBezTo>
                  <a:cubicBezTo>
                    <a:pt x="577" y="1290"/>
                    <a:pt x="577" y="1290"/>
                    <a:pt x="577" y="1290"/>
                  </a:cubicBezTo>
                  <a:cubicBezTo>
                    <a:pt x="510" y="1394"/>
                    <a:pt x="459" y="1483"/>
                    <a:pt x="430" y="1548"/>
                  </a:cubicBezTo>
                  <a:cubicBezTo>
                    <a:pt x="397" y="1620"/>
                    <a:pt x="390" y="1661"/>
                    <a:pt x="407" y="1674"/>
                  </a:cubicBezTo>
                  <a:cubicBezTo>
                    <a:pt x="411" y="1677"/>
                    <a:pt x="416" y="1679"/>
                    <a:pt x="421" y="1679"/>
                  </a:cubicBezTo>
                  <a:cubicBezTo>
                    <a:pt x="439" y="1679"/>
                    <a:pt x="465" y="1665"/>
                    <a:pt x="501" y="1639"/>
                  </a:cubicBezTo>
                  <a:cubicBezTo>
                    <a:pt x="545" y="1606"/>
                    <a:pt x="601" y="1554"/>
                    <a:pt x="669" y="1485"/>
                  </a:cubicBezTo>
                  <a:cubicBezTo>
                    <a:pt x="781" y="1371"/>
                    <a:pt x="914" y="1219"/>
                    <a:pt x="1051" y="1049"/>
                  </a:cubicBezTo>
                  <a:cubicBezTo>
                    <a:pt x="1190" y="1217"/>
                    <a:pt x="1324" y="1367"/>
                    <a:pt x="1438" y="1480"/>
                  </a:cubicBezTo>
                  <a:cubicBezTo>
                    <a:pt x="1507" y="1548"/>
                    <a:pt x="1564" y="1599"/>
                    <a:pt x="1609" y="1631"/>
                  </a:cubicBezTo>
                  <a:cubicBezTo>
                    <a:pt x="1644" y="1657"/>
                    <a:pt x="1671" y="1670"/>
                    <a:pt x="1688" y="1670"/>
                  </a:cubicBezTo>
                  <a:cubicBezTo>
                    <a:pt x="1694" y="1670"/>
                    <a:pt x="1699" y="1669"/>
                    <a:pt x="1702" y="1666"/>
                  </a:cubicBezTo>
                  <a:cubicBezTo>
                    <a:pt x="1754" y="1624"/>
                    <a:pt x="1554" y="1319"/>
                    <a:pt x="1466" y="1192"/>
                  </a:cubicBezTo>
                  <a:cubicBezTo>
                    <a:pt x="1464" y="1204"/>
                    <a:pt x="1464" y="1204"/>
                    <a:pt x="1464" y="1204"/>
                  </a:cubicBezTo>
                  <a:cubicBezTo>
                    <a:pt x="1675" y="1511"/>
                    <a:pt x="1721" y="1640"/>
                    <a:pt x="1697" y="1659"/>
                  </a:cubicBezTo>
                  <a:cubicBezTo>
                    <a:pt x="1688" y="1666"/>
                    <a:pt x="1645" y="1673"/>
                    <a:pt x="1444" y="1474"/>
                  </a:cubicBezTo>
                  <a:cubicBezTo>
                    <a:pt x="1330" y="1361"/>
                    <a:pt x="1196" y="1210"/>
                    <a:pt x="1056" y="1042"/>
                  </a:cubicBezTo>
                  <a:cubicBezTo>
                    <a:pt x="1075" y="1019"/>
                    <a:pt x="1093" y="995"/>
                    <a:pt x="1112" y="972"/>
                  </a:cubicBezTo>
                  <a:cubicBezTo>
                    <a:pt x="1367" y="970"/>
                    <a:pt x="1606" y="957"/>
                    <a:pt x="1788" y="936"/>
                  </a:cubicBezTo>
                  <a:cubicBezTo>
                    <a:pt x="1885" y="925"/>
                    <a:pt x="1960" y="911"/>
                    <a:pt x="2013" y="897"/>
                  </a:cubicBezTo>
                  <a:cubicBezTo>
                    <a:pt x="2070" y="881"/>
                    <a:pt x="2098" y="864"/>
                    <a:pt x="2098" y="845"/>
                  </a:cubicBezTo>
                  <a:moveTo>
                    <a:pt x="657" y="735"/>
                  </a:moveTo>
                  <a:cubicBezTo>
                    <a:pt x="697" y="733"/>
                    <a:pt x="738" y="732"/>
                    <a:pt x="780" y="730"/>
                  </a:cubicBezTo>
                  <a:cubicBezTo>
                    <a:pt x="780" y="722"/>
                    <a:pt x="780" y="722"/>
                    <a:pt x="780" y="722"/>
                  </a:cubicBezTo>
                  <a:cubicBezTo>
                    <a:pt x="738" y="723"/>
                    <a:pt x="693" y="725"/>
                    <a:pt x="653" y="727"/>
                  </a:cubicBezTo>
                  <a:lnTo>
                    <a:pt x="657" y="735"/>
                  </a:lnTo>
                  <a:close/>
                  <a:moveTo>
                    <a:pt x="682" y="1131"/>
                  </a:moveTo>
                  <a:cubicBezTo>
                    <a:pt x="662" y="1160"/>
                    <a:pt x="643" y="1189"/>
                    <a:pt x="624" y="1217"/>
                  </a:cubicBezTo>
                  <a:cubicBezTo>
                    <a:pt x="631" y="1222"/>
                    <a:pt x="631" y="1222"/>
                    <a:pt x="631" y="1222"/>
                  </a:cubicBezTo>
                  <a:cubicBezTo>
                    <a:pt x="649" y="1195"/>
                    <a:pt x="668" y="1167"/>
                    <a:pt x="687" y="1139"/>
                  </a:cubicBezTo>
                  <a:cubicBezTo>
                    <a:pt x="685" y="1135"/>
                    <a:pt x="682" y="1131"/>
                    <a:pt x="682" y="1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6"/>
            <p:cNvSpPr>
              <a:spLocks/>
            </p:cNvSpPr>
            <p:nvPr/>
          </p:nvSpPr>
          <p:spPr bwMode="auto">
            <a:xfrm>
              <a:off x="5496" y="1613"/>
              <a:ext cx="154" cy="162"/>
            </a:xfrm>
            <a:custGeom>
              <a:avLst/>
              <a:gdLst>
                <a:gd name="T0" fmla="*/ 125 w 125"/>
                <a:gd name="T1" fmla="*/ 131 h 131"/>
                <a:gd name="T2" fmla="*/ 0 w 125"/>
                <a:gd name="T3" fmla="*/ 90 h 131"/>
                <a:gd name="T4" fmla="*/ 125 w 125"/>
                <a:gd name="T5" fmla="*/ 0 h 131"/>
                <a:gd name="T6" fmla="*/ 125 w 125"/>
                <a:gd name="T7" fmla="*/ 131 h 131"/>
              </a:gdLst>
              <a:ahLst/>
              <a:cxnLst>
                <a:cxn ang="0">
                  <a:pos x="T0" y="T1"/>
                </a:cxn>
                <a:cxn ang="0">
                  <a:pos x="T2" y="T3"/>
                </a:cxn>
                <a:cxn ang="0">
                  <a:pos x="T4" y="T5"/>
                </a:cxn>
                <a:cxn ang="0">
                  <a:pos x="T6" y="T7"/>
                </a:cxn>
              </a:cxnLst>
              <a:rect l="0" t="0" r="r" b="b"/>
              <a:pathLst>
                <a:path w="125" h="131">
                  <a:moveTo>
                    <a:pt x="125" y="131"/>
                  </a:moveTo>
                  <a:cubicBezTo>
                    <a:pt x="0" y="90"/>
                    <a:pt x="0" y="90"/>
                    <a:pt x="0" y="90"/>
                  </a:cubicBezTo>
                  <a:cubicBezTo>
                    <a:pt x="18" y="35"/>
                    <a:pt x="67" y="0"/>
                    <a:pt x="125" y="0"/>
                  </a:cubicBezTo>
                  <a:lnTo>
                    <a:pt x="125" y="1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7"/>
            <p:cNvSpPr>
              <a:spLocks/>
            </p:cNvSpPr>
            <p:nvPr/>
          </p:nvSpPr>
          <p:spPr bwMode="auto">
            <a:xfrm>
              <a:off x="5485" y="1725"/>
              <a:ext cx="165" cy="101"/>
            </a:xfrm>
            <a:custGeom>
              <a:avLst/>
              <a:gdLst>
                <a:gd name="T0" fmla="*/ 134 w 134"/>
                <a:gd name="T1" fmla="*/ 41 h 82"/>
                <a:gd name="T2" fmla="*/ 9 w 134"/>
                <a:gd name="T3" fmla="*/ 82 h 82"/>
                <a:gd name="T4" fmla="*/ 9 w 134"/>
                <a:gd name="T5" fmla="*/ 0 h 82"/>
                <a:gd name="T6" fmla="*/ 134 w 134"/>
                <a:gd name="T7" fmla="*/ 41 h 82"/>
              </a:gdLst>
              <a:ahLst/>
              <a:cxnLst>
                <a:cxn ang="0">
                  <a:pos x="T0" y="T1"/>
                </a:cxn>
                <a:cxn ang="0">
                  <a:pos x="T2" y="T3"/>
                </a:cxn>
                <a:cxn ang="0">
                  <a:pos x="T4" y="T5"/>
                </a:cxn>
                <a:cxn ang="0">
                  <a:pos x="T6" y="T7"/>
                </a:cxn>
              </a:cxnLst>
              <a:rect l="0" t="0" r="r" b="b"/>
              <a:pathLst>
                <a:path w="134" h="82">
                  <a:moveTo>
                    <a:pt x="134" y="41"/>
                  </a:moveTo>
                  <a:cubicBezTo>
                    <a:pt x="9" y="82"/>
                    <a:pt x="9" y="82"/>
                    <a:pt x="9" y="82"/>
                  </a:cubicBezTo>
                  <a:cubicBezTo>
                    <a:pt x="0" y="54"/>
                    <a:pt x="0" y="28"/>
                    <a:pt x="9" y="0"/>
                  </a:cubicBezTo>
                  <a:lnTo>
                    <a:pt x="134" y="4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8"/>
            <p:cNvSpPr>
              <a:spLocks/>
            </p:cNvSpPr>
            <p:nvPr/>
          </p:nvSpPr>
          <p:spPr bwMode="auto">
            <a:xfrm>
              <a:off x="5496" y="1775"/>
              <a:ext cx="154" cy="131"/>
            </a:xfrm>
            <a:custGeom>
              <a:avLst/>
              <a:gdLst>
                <a:gd name="T0" fmla="*/ 125 w 125"/>
                <a:gd name="T1" fmla="*/ 0 h 106"/>
                <a:gd name="T2" fmla="*/ 48 w 125"/>
                <a:gd name="T3" fmla="*/ 106 h 106"/>
                <a:gd name="T4" fmla="*/ 0 w 125"/>
                <a:gd name="T5" fmla="*/ 41 h 106"/>
                <a:gd name="T6" fmla="*/ 125 w 125"/>
                <a:gd name="T7" fmla="*/ 0 h 106"/>
              </a:gdLst>
              <a:ahLst/>
              <a:cxnLst>
                <a:cxn ang="0">
                  <a:pos x="T0" y="T1"/>
                </a:cxn>
                <a:cxn ang="0">
                  <a:pos x="T2" y="T3"/>
                </a:cxn>
                <a:cxn ang="0">
                  <a:pos x="T4" y="T5"/>
                </a:cxn>
                <a:cxn ang="0">
                  <a:pos x="T6" y="T7"/>
                </a:cxn>
              </a:cxnLst>
              <a:rect l="0" t="0" r="r" b="b"/>
              <a:pathLst>
                <a:path w="125" h="106">
                  <a:moveTo>
                    <a:pt x="125" y="0"/>
                  </a:moveTo>
                  <a:cubicBezTo>
                    <a:pt x="48" y="106"/>
                    <a:pt x="48" y="106"/>
                    <a:pt x="48" y="106"/>
                  </a:cubicBezTo>
                  <a:cubicBezTo>
                    <a:pt x="25" y="89"/>
                    <a:pt x="9" y="68"/>
                    <a:pt x="0" y="41"/>
                  </a:cubicBezTo>
                  <a:lnTo>
                    <a:pt x="125" y="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9"/>
            <p:cNvSpPr>
              <a:spLocks/>
            </p:cNvSpPr>
            <p:nvPr/>
          </p:nvSpPr>
          <p:spPr bwMode="auto">
            <a:xfrm>
              <a:off x="5555" y="1775"/>
              <a:ext cx="250" cy="182"/>
            </a:xfrm>
            <a:custGeom>
              <a:avLst/>
              <a:gdLst>
                <a:gd name="T0" fmla="*/ 77 w 202"/>
                <a:gd name="T1" fmla="*/ 0 h 147"/>
                <a:gd name="T2" fmla="*/ 202 w 202"/>
                <a:gd name="T3" fmla="*/ 41 h 147"/>
                <a:gd name="T4" fmla="*/ 37 w 202"/>
                <a:gd name="T5" fmla="*/ 125 h 147"/>
                <a:gd name="T6" fmla="*/ 0 w 202"/>
                <a:gd name="T7" fmla="*/ 106 h 147"/>
                <a:gd name="T8" fmla="*/ 77 w 202"/>
                <a:gd name="T9" fmla="*/ 0 h 147"/>
              </a:gdLst>
              <a:ahLst/>
              <a:cxnLst>
                <a:cxn ang="0">
                  <a:pos x="T0" y="T1"/>
                </a:cxn>
                <a:cxn ang="0">
                  <a:pos x="T2" y="T3"/>
                </a:cxn>
                <a:cxn ang="0">
                  <a:pos x="T4" y="T5"/>
                </a:cxn>
                <a:cxn ang="0">
                  <a:pos x="T6" y="T7"/>
                </a:cxn>
                <a:cxn ang="0">
                  <a:pos x="T8" y="T9"/>
                </a:cxn>
              </a:cxnLst>
              <a:rect l="0" t="0" r="r" b="b"/>
              <a:pathLst>
                <a:path w="202" h="147">
                  <a:moveTo>
                    <a:pt x="77" y="0"/>
                  </a:moveTo>
                  <a:cubicBezTo>
                    <a:pt x="202" y="41"/>
                    <a:pt x="202" y="41"/>
                    <a:pt x="202" y="41"/>
                  </a:cubicBezTo>
                  <a:cubicBezTo>
                    <a:pt x="180" y="110"/>
                    <a:pt x="106" y="147"/>
                    <a:pt x="37" y="125"/>
                  </a:cubicBezTo>
                  <a:cubicBezTo>
                    <a:pt x="23" y="120"/>
                    <a:pt x="12" y="115"/>
                    <a:pt x="0" y="106"/>
                  </a:cubicBezTo>
                  <a:lnTo>
                    <a:pt x="77"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0"/>
            <p:cNvSpPr>
              <a:spLocks/>
            </p:cNvSpPr>
            <p:nvPr/>
          </p:nvSpPr>
          <p:spPr bwMode="auto">
            <a:xfrm>
              <a:off x="5650" y="1613"/>
              <a:ext cx="162" cy="213"/>
            </a:xfrm>
            <a:custGeom>
              <a:avLst/>
              <a:gdLst>
                <a:gd name="T0" fmla="*/ 0 w 131"/>
                <a:gd name="T1" fmla="*/ 131 h 172"/>
                <a:gd name="T2" fmla="*/ 0 w 131"/>
                <a:gd name="T3" fmla="*/ 0 h 172"/>
                <a:gd name="T4" fmla="*/ 131 w 131"/>
                <a:gd name="T5" fmla="*/ 131 h 172"/>
                <a:gd name="T6" fmla="*/ 125 w 131"/>
                <a:gd name="T7" fmla="*/ 172 h 172"/>
                <a:gd name="T8" fmla="*/ 0 w 131"/>
                <a:gd name="T9" fmla="*/ 131 h 172"/>
              </a:gdLst>
              <a:ahLst/>
              <a:cxnLst>
                <a:cxn ang="0">
                  <a:pos x="T0" y="T1"/>
                </a:cxn>
                <a:cxn ang="0">
                  <a:pos x="T2" y="T3"/>
                </a:cxn>
                <a:cxn ang="0">
                  <a:pos x="T4" y="T5"/>
                </a:cxn>
                <a:cxn ang="0">
                  <a:pos x="T6" y="T7"/>
                </a:cxn>
                <a:cxn ang="0">
                  <a:pos x="T8" y="T9"/>
                </a:cxn>
              </a:cxnLst>
              <a:rect l="0" t="0" r="r" b="b"/>
              <a:pathLst>
                <a:path w="131" h="172">
                  <a:moveTo>
                    <a:pt x="0" y="131"/>
                  </a:moveTo>
                  <a:cubicBezTo>
                    <a:pt x="0" y="0"/>
                    <a:pt x="0" y="0"/>
                    <a:pt x="0" y="0"/>
                  </a:cubicBezTo>
                  <a:cubicBezTo>
                    <a:pt x="73" y="0"/>
                    <a:pt x="131" y="59"/>
                    <a:pt x="131" y="131"/>
                  </a:cubicBezTo>
                  <a:cubicBezTo>
                    <a:pt x="131" y="146"/>
                    <a:pt x="129" y="158"/>
                    <a:pt x="125" y="172"/>
                  </a:cubicBezTo>
                  <a:lnTo>
                    <a:pt x="0" y="131"/>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1"/>
            <p:cNvSpPr>
              <a:spLocks noEditPoints="1"/>
            </p:cNvSpPr>
            <p:nvPr/>
          </p:nvSpPr>
          <p:spPr bwMode="auto">
            <a:xfrm>
              <a:off x="6980" y="2114"/>
              <a:ext cx="361" cy="265"/>
            </a:xfrm>
            <a:custGeom>
              <a:avLst/>
              <a:gdLst>
                <a:gd name="T0" fmla="*/ 141 w 292"/>
                <a:gd name="T1" fmla="*/ 22 h 214"/>
                <a:gd name="T2" fmla="*/ 267 w 292"/>
                <a:gd name="T3" fmla="*/ 22 h 214"/>
                <a:gd name="T4" fmla="*/ 256 w 292"/>
                <a:gd name="T5" fmla="*/ 3 h 214"/>
                <a:gd name="T6" fmla="*/ 251 w 292"/>
                <a:gd name="T7" fmla="*/ 0 h 214"/>
                <a:gd name="T8" fmla="*/ 158 w 292"/>
                <a:gd name="T9" fmla="*/ 0 h 214"/>
                <a:gd name="T10" fmla="*/ 153 w 292"/>
                <a:gd name="T11" fmla="*/ 3 h 214"/>
                <a:gd name="T12" fmla="*/ 141 w 292"/>
                <a:gd name="T13" fmla="*/ 22 h 214"/>
                <a:gd name="T14" fmla="*/ 292 w 292"/>
                <a:gd name="T15" fmla="*/ 38 h 214"/>
                <a:gd name="T16" fmla="*/ 285 w 292"/>
                <a:gd name="T17" fmla="*/ 31 h 214"/>
                <a:gd name="T18" fmla="*/ 232 w 292"/>
                <a:gd name="T19" fmla="*/ 31 h 214"/>
                <a:gd name="T20" fmla="*/ 61 w 292"/>
                <a:gd name="T21" fmla="*/ 31 h 214"/>
                <a:gd name="T22" fmla="*/ 8 w 292"/>
                <a:gd name="T23" fmla="*/ 31 h 214"/>
                <a:gd name="T24" fmla="*/ 0 w 292"/>
                <a:gd name="T25" fmla="*/ 38 h 214"/>
                <a:gd name="T26" fmla="*/ 0 w 292"/>
                <a:gd name="T27" fmla="*/ 207 h 214"/>
                <a:gd name="T28" fmla="*/ 8 w 292"/>
                <a:gd name="T29" fmla="*/ 214 h 214"/>
                <a:gd name="T30" fmla="*/ 61 w 292"/>
                <a:gd name="T31" fmla="*/ 214 h 214"/>
                <a:gd name="T32" fmla="*/ 232 w 292"/>
                <a:gd name="T33" fmla="*/ 214 h 214"/>
                <a:gd name="T34" fmla="*/ 285 w 292"/>
                <a:gd name="T35" fmla="*/ 214 h 214"/>
                <a:gd name="T36" fmla="*/ 292 w 292"/>
                <a:gd name="T37" fmla="*/ 207 h 214"/>
                <a:gd name="T38" fmla="*/ 292 w 292"/>
                <a:gd name="T39" fmla="*/ 3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14">
                  <a:moveTo>
                    <a:pt x="141" y="22"/>
                  </a:moveTo>
                  <a:cubicBezTo>
                    <a:pt x="267" y="22"/>
                    <a:pt x="267" y="22"/>
                    <a:pt x="267" y="22"/>
                  </a:cubicBezTo>
                  <a:cubicBezTo>
                    <a:pt x="256" y="3"/>
                    <a:pt x="256" y="3"/>
                    <a:pt x="256" y="3"/>
                  </a:cubicBezTo>
                  <a:cubicBezTo>
                    <a:pt x="256" y="3"/>
                    <a:pt x="254" y="0"/>
                    <a:pt x="251" y="0"/>
                  </a:cubicBezTo>
                  <a:cubicBezTo>
                    <a:pt x="158" y="0"/>
                    <a:pt x="158" y="0"/>
                    <a:pt x="158" y="0"/>
                  </a:cubicBezTo>
                  <a:cubicBezTo>
                    <a:pt x="158" y="0"/>
                    <a:pt x="154" y="0"/>
                    <a:pt x="153" y="3"/>
                  </a:cubicBezTo>
                  <a:lnTo>
                    <a:pt x="141" y="22"/>
                  </a:lnTo>
                  <a:close/>
                  <a:moveTo>
                    <a:pt x="292" y="38"/>
                  </a:moveTo>
                  <a:cubicBezTo>
                    <a:pt x="292" y="38"/>
                    <a:pt x="292" y="31"/>
                    <a:pt x="285" y="31"/>
                  </a:cubicBezTo>
                  <a:cubicBezTo>
                    <a:pt x="232" y="31"/>
                    <a:pt x="232" y="31"/>
                    <a:pt x="232" y="31"/>
                  </a:cubicBezTo>
                  <a:cubicBezTo>
                    <a:pt x="61" y="31"/>
                    <a:pt x="61" y="31"/>
                    <a:pt x="61" y="31"/>
                  </a:cubicBezTo>
                  <a:cubicBezTo>
                    <a:pt x="8" y="31"/>
                    <a:pt x="8" y="31"/>
                    <a:pt x="8" y="31"/>
                  </a:cubicBezTo>
                  <a:cubicBezTo>
                    <a:pt x="0" y="31"/>
                    <a:pt x="0" y="38"/>
                    <a:pt x="0" y="38"/>
                  </a:cubicBezTo>
                  <a:cubicBezTo>
                    <a:pt x="0" y="207"/>
                    <a:pt x="0" y="207"/>
                    <a:pt x="0" y="207"/>
                  </a:cubicBezTo>
                  <a:cubicBezTo>
                    <a:pt x="0" y="214"/>
                    <a:pt x="8" y="214"/>
                    <a:pt x="8" y="214"/>
                  </a:cubicBezTo>
                  <a:cubicBezTo>
                    <a:pt x="61" y="214"/>
                    <a:pt x="61" y="214"/>
                    <a:pt x="61" y="214"/>
                  </a:cubicBezTo>
                  <a:cubicBezTo>
                    <a:pt x="232" y="214"/>
                    <a:pt x="232" y="214"/>
                    <a:pt x="232" y="214"/>
                  </a:cubicBezTo>
                  <a:cubicBezTo>
                    <a:pt x="285" y="214"/>
                    <a:pt x="285" y="214"/>
                    <a:pt x="285" y="214"/>
                  </a:cubicBezTo>
                  <a:cubicBezTo>
                    <a:pt x="285" y="214"/>
                    <a:pt x="292" y="214"/>
                    <a:pt x="292" y="207"/>
                  </a:cubicBezTo>
                  <a:lnTo>
                    <a:pt x="292" y="38"/>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2"/>
            <p:cNvSpPr>
              <a:spLocks noChangeArrowheads="1"/>
            </p:cNvSpPr>
            <p:nvPr/>
          </p:nvSpPr>
          <p:spPr bwMode="auto">
            <a:xfrm>
              <a:off x="6807" y="2889"/>
              <a:ext cx="324" cy="32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3"/>
            <p:cNvSpPr>
              <a:spLocks/>
            </p:cNvSpPr>
            <p:nvPr/>
          </p:nvSpPr>
          <p:spPr bwMode="auto">
            <a:xfrm>
              <a:off x="6938" y="2984"/>
              <a:ext cx="91" cy="134"/>
            </a:xfrm>
            <a:custGeom>
              <a:avLst/>
              <a:gdLst>
                <a:gd name="T0" fmla="*/ 0 w 91"/>
                <a:gd name="T1" fmla="*/ 134 h 134"/>
                <a:gd name="T2" fmla="*/ 91 w 91"/>
                <a:gd name="T3" fmla="*/ 67 h 134"/>
                <a:gd name="T4" fmla="*/ 0 w 91"/>
                <a:gd name="T5" fmla="*/ 0 h 134"/>
                <a:gd name="T6" fmla="*/ 0 w 91"/>
                <a:gd name="T7" fmla="*/ 134 h 134"/>
              </a:gdLst>
              <a:ahLst/>
              <a:cxnLst>
                <a:cxn ang="0">
                  <a:pos x="T0" y="T1"/>
                </a:cxn>
                <a:cxn ang="0">
                  <a:pos x="T2" y="T3"/>
                </a:cxn>
                <a:cxn ang="0">
                  <a:pos x="T4" y="T5"/>
                </a:cxn>
                <a:cxn ang="0">
                  <a:pos x="T6" y="T7"/>
                </a:cxn>
              </a:cxnLst>
              <a:rect l="0" t="0" r="r" b="b"/>
              <a:pathLst>
                <a:path w="91" h="134">
                  <a:moveTo>
                    <a:pt x="0" y="134"/>
                  </a:moveTo>
                  <a:lnTo>
                    <a:pt x="91" y="67"/>
                  </a:lnTo>
                  <a:lnTo>
                    <a:pt x="0" y="0"/>
                  </a:lnTo>
                  <a:lnTo>
                    <a:pt x="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4"/>
            <p:cNvSpPr>
              <a:spLocks noEditPoints="1"/>
            </p:cNvSpPr>
            <p:nvPr/>
          </p:nvSpPr>
          <p:spPr bwMode="auto">
            <a:xfrm>
              <a:off x="5451" y="2801"/>
              <a:ext cx="332" cy="254"/>
            </a:xfrm>
            <a:custGeom>
              <a:avLst/>
              <a:gdLst>
                <a:gd name="T0" fmla="*/ 166 w 332"/>
                <a:gd name="T1" fmla="*/ 142 h 254"/>
                <a:gd name="T2" fmla="*/ 332 w 332"/>
                <a:gd name="T3" fmla="*/ 24 h 254"/>
                <a:gd name="T4" fmla="*/ 332 w 332"/>
                <a:gd name="T5" fmla="*/ 0 h 254"/>
                <a:gd name="T6" fmla="*/ 166 w 332"/>
                <a:gd name="T7" fmla="*/ 0 h 254"/>
                <a:gd name="T8" fmla="*/ 0 w 332"/>
                <a:gd name="T9" fmla="*/ 0 h 254"/>
                <a:gd name="T10" fmla="*/ 0 w 332"/>
                <a:gd name="T11" fmla="*/ 24 h 254"/>
                <a:gd name="T12" fmla="*/ 166 w 332"/>
                <a:gd name="T13" fmla="*/ 142 h 254"/>
                <a:gd name="T14" fmla="*/ 332 w 332"/>
                <a:gd name="T15" fmla="*/ 254 h 254"/>
                <a:gd name="T16" fmla="*/ 332 w 332"/>
                <a:gd name="T17" fmla="*/ 47 h 254"/>
                <a:gd name="T18" fmla="*/ 166 w 332"/>
                <a:gd name="T19" fmla="*/ 168 h 254"/>
                <a:gd name="T20" fmla="*/ 0 w 332"/>
                <a:gd name="T21" fmla="*/ 47 h 254"/>
                <a:gd name="T22" fmla="*/ 0 w 332"/>
                <a:gd name="T23" fmla="*/ 254 h 254"/>
                <a:gd name="T24" fmla="*/ 166 w 332"/>
                <a:gd name="T25" fmla="*/ 254 h 254"/>
                <a:gd name="T26" fmla="*/ 332 w 332"/>
                <a:gd name="T27"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254">
                  <a:moveTo>
                    <a:pt x="166" y="142"/>
                  </a:moveTo>
                  <a:lnTo>
                    <a:pt x="332" y="24"/>
                  </a:lnTo>
                  <a:lnTo>
                    <a:pt x="332" y="0"/>
                  </a:lnTo>
                  <a:lnTo>
                    <a:pt x="166" y="0"/>
                  </a:lnTo>
                  <a:lnTo>
                    <a:pt x="0" y="0"/>
                  </a:lnTo>
                  <a:lnTo>
                    <a:pt x="0" y="24"/>
                  </a:lnTo>
                  <a:lnTo>
                    <a:pt x="166" y="142"/>
                  </a:lnTo>
                  <a:close/>
                  <a:moveTo>
                    <a:pt x="332" y="254"/>
                  </a:moveTo>
                  <a:lnTo>
                    <a:pt x="332" y="47"/>
                  </a:lnTo>
                  <a:lnTo>
                    <a:pt x="166" y="168"/>
                  </a:lnTo>
                  <a:lnTo>
                    <a:pt x="0" y="47"/>
                  </a:lnTo>
                  <a:lnTo>
                    <a:pt x="0" y="254"/>
                  </a:lnTo>
                  <a:lnTo>
                    <a:pt x="166" y="254"/>
                  </a:lnTo>
                  <a:lnTo>
                    <a:pt x="332" y="254"/>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5"/>
            <p:cNvSpPr>
              <a:spLocks/>
            </p:cNvSpPr>
            <p:nvPr/>
          </p:nvSpPr>
          <p:spPr bwMode="auto">
            <a:xfrm>
              <a:off x="5000" y="2325"/>
              <a:ext cx="544" cy="312"/>
            </a:xfrm>
            <a:custGeom>
              <a:avLst/>
              <a:gdLst>
                <a:gd name="T0" fmla="*/ 347 w 440"/>
                <a:gd name="T1" fmla="*/ 24 h 252"/>
                <a:gd name="T2" fmla="*/ 293 w 440"/>
                <a:gd name="T3" fmla="*/ 3 h 252"/>
                <a:gd name="T4" fmla="*/ 257 w 440"/>
                <a:gd name="T5" fmla="*/ 31 h 252"/>
                <a:gd name="T6" fmla="*/ 220 w 440"/>
                <a:gd name="T7" fmla="*/ 33 h 252"/>
                <a:gd name="T8" fmla="*/ 184 w 440"/>
                <a:gd name="T9" fmla="*/ 31 h 252"/>
                <a:gd name="T10" fmla="*/ 148 w 440"/>
                <a:gd name="T11" fmla="*/ 3 h 252"/>
                <a:gd name="T12" fmla="*/ 94 w 440"/>
                <a:gd name="T13" fmla="*/ 24 h 252"/>
                <a:gd name="T14" fmla="*/ 69 w 440"/>
                <a:gd name="T15" fmla="*/ 246 h 252"/>
                <a:gd name="T16" fmla="*/ 128 w 440"/>
                <a:gd name="T17" fmla="*/ 210 h 252"/>
                <a:gd name="T18" fmla="*/ 220 w 440"/>
                <a:gd name="T19" fmla="*/ 179 h 252"/>
                <a:gd name="T20" fmla="*/ 312 w 440"/>
                <a:gd name="T21" fmla="*/ 210 h 252"/>
                <a:gd name="T22" fmla="*/ 372 w 440"/>
                <a:gd name="T23" fmla="*/ 246 h 252"/>
                <a:gd name="T24" fmla="*/ 347 w 440"/>
                <a:gd name="T25" fmla="*/ 2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252">
                  <a:moveTo>
                    <a:pt x="347" y="24"/>
                  </a:moveTo>
                  <a:cubicBezTo>
                    <a:pt x="341" y="13"/>
                    <a:pt x="299" y="0"/>
                    <a:pt x="293" y="3"/>
                  </a:cubicBezTo>
                  <a:cubicBezTo>
                    <a:pt x="290" y="6"/>
                    <a:pt x="265" y="28"/>
                    <a:pt x="257" y="31"/>
                  </a:cubicBezTo>
                  <a:cubicBezTo>
                    <a:pt x="249" y="33"/>
                    <a:pt x="220" y="33"/>
                    <a:pt x="220" y="33"/>
                  </a:cubicBezTo>
                  <a:cubicBezTo>
                    <a:pt x="220" y="33"/>
                    <a:pt x="192" y="33"/>
                    <a:pt x="184" y="31"/>
                  </a:cubicBezTo>
                  <a:cubicBezTo>
                    <a:pt x="175" y="28"/>
                    <a:pt x="151" y="6"/>
                    <a:pt x="148" y="3"/>
                  </a:cubicBezTo>
                  <a:cubicBezTo>
                    <a:pt x="141" y="0"/>
                    <a:pt x="99" y="13"/>
                    <a:pt x="94" y="24"/>
                  </a:cubicBezTo>
                  <a:cubicBezTo>
                    <a:pt x="94" y="24"/>
                    <a:pt x="0" y="222"/>
                    <a:pt x="69" y="246"/>
                  </a:cubicBezTo>
                  <a:cubicBezTo>
                    <a:pt x="99" y="252"/>
                    <a:pt x="111" y="226"/>
                    <a:pt x="128" y="210"/>
                  </a:cubicBezTo>
                  <a:cubicBezTo>
                    <a:pt x="145" y="194"/>
                    <a:pt x="170" y="179"/>
                    <a:pt x="220" y="179"/>
                  </a:cubicBezTo>
                  <a:cubicBezTo>
                    <a:pt x="271" y="179"/>
                    <a:pt x="295" y="194"/>
                    <a:pt x="312" y="210"/>
                  </a:cubicBezTo>
                  <a:cubicBezTo>
                    <a:pt x="329" y="226"/>
                    <a:pt x="341" y="252"/>
                    <a:pt x="372" y="246"/>
                  </a:cubicBezTo>
                  <a:cubicBezTo>
                    <a:pt x="440" y="222"/>
                    <a:pt x="347" y="24"/>
                    <a:pt x="347" y="24"/>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6"/>
            <p:cNvSpPr>
              <a:spLocks noChangeArrowheads="1"/>
            </p:cNvSpPr>
            <p:nvPr/>
          </p:nvSpPr>
          <p:spPr bwMode="auto">
            <a:xfrm>
              <a:off x="5250" y="2416"/>
              <a:ext cx="46" cy="44"/>
            </a:xfrm>
            <a:prstGeom prst="ellipse">
              <a:avLst/>
            </a:prstGeom>
            <a:solidFill>
              <a:srgbClr val="45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587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92838" y="1449009"/>
            <a:ext cx="5981700" cy="4096506"/>
          </a:xfrm>
        </p:spPr>
        <p:txBody>
          <a:bodyPr/>
          <a:lstStyle/>
          <a:p>
            <a:pPr marL="0" indent="0">
              <a:spcBef>
                <a:spcPts val="2400"/>
              </a:spcBef>
              <a:buNone/>
            </a:pPr>
            <a:r>
              <a:rPr lang="en-US" sz="3400" dirty="0"/>
              <a:t>Can extend the ribbon </a:t>
            </a:r>
            <a:br>
              <a:rPr lang="en-US" sz="3400" dirty="0"/>
            </a:br>
            <a:r>
              <a:rPr lang="en-US" sz="3400" dirty="0"/>
              <a:t>or Edit Control Block (ECB) </a:t>
            </a:r>
          </a:p>
          <a:p>
            <a:pPr marL="0" indent="0">
              <a:spcBef>
                <a:spcPts val="2400"/>
              </a:spcBef>
              <a:buNone/>
            </a:pPr>
            <a:r>
              <a:rPr lang="en-US" sz="3400" dirty="0"/>
              <a:t>Launches a target page </a:t>
            </a:r>
            <a:br>
              <a:rPr lang="en-US" sz="3400" dirty="0"/>
            </a:br>
            <a:r>
              <a:rPr lang="en-US" sz="3400" dirty="0"/>
              <a:t>in your add-in</a:t>
            </a:r>
          </a:p>
          <a:p>
            <a:pPr marL="0" indent="0">
              <a:spcBef>
                <a:spcPts val="2400"/>
              </a:spcBef>
              <a:buNone/>
            </a:pPr>
            <a:r>
              <a:rPr lang="en-US" sz="3400" dirty="0"/>
              <a:t>Supports the addition of tokens to pass information </a:t>
            </a:r>
            <a:br>
              <a:rPr lang="en-US" sz="3400" dirty="0"/>
            </a:br>
            <a:r>
              <a:rPr lang="en-US" sz="3400" dirty="0"/>
              <a:t>to the add-in</a:t>
            </a:r>
          </a:p>
        </p:txBody>
      </p:sp>
      <p:grpSp>
        <p:nvGrpSpPr>
          <p:cNvPr id="5" name="Group 4"/>
          <p:cNvGrpSpPr/>
          <p:nvPr/>
        </p:nvGrpSpPr>
        <p:grpSpPr>
          <a:xfrm>
            <a:off x="10611753" y="182358"/>
            <a:ext cx="2881993" cy="287338"/>
            <a:chOff x="9481453" y="182358"/>
            <a:chExt cx="2881993" cy="287338"/>
          </a:xfrm>
        </p:grpSpPr>
        <p:sp>
          <p:nvSpPr>
            <p:cNvPr id="6" name="Text To Outline"/>
            <p:cNvSpPr/>
            <p:nvPr/>
          </p:nvSpPr>
          <p:spPr bwMode="auto">
            <a:xfrm>
              <a:off x="9491118" y="288528"/>
              <a:ext cx="106001" cy="140097"/>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9481453" y="182358"/>
              <a:ext cx="2881993"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UI custom actions</a:t>
              </a:r>
            </a:p>
          </p:txBody>
        </p:sp>
      </p:grpSp>
      <p:sp>
        <p:nvSpPr>
          <p:cNvPr id="8" name="Rectangle 7"/>
          <p:cNvSpPr/>
          <p:nvPr/>
        </p:nvSpPr>
        <p:spPr bwMode="auto">
          <a:xfrm>
            <a:off x="0" y="0"/>
            <a:ext cx="5761038"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a:gradFill>
                  <a:gsLst>
                    <a:gs pos="7258">
                      <a:schemeClr val="bg1"/>
                    </a:gs>
                    <a:gs pos="29000">
                      <a:schemeClr val="bg1"/>
                    </a:gs>
                  </a:gsLst>
                  <a:lin ang="5400000" scaled="0"/>
                </a:gradFill>
              </a:rPr>
              <a:t>UI custom actions</a:t>
            </a: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295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action CAML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83" y="1122220"/>
            <a:ext cx="8254130" cy="5333305"/>
          </a:xfrm>
          <a:prstGeom prst="rect">
            <a:avLst/>
          </a:prstGeom>
        </p:spPr>
      </p:pic>
      <p:grpSp>
        <p:nvGrpSpPr>
          <p:cNvPr id="5" name="Group 4"/>
          <p:cNvGrpSpPr/>
          <p:nvPr/>
        </p:nvGrpSpPr>
        <p:grpSpPr>
          <a:xfrm>
            <a:off x="10611753" y="182358"/>
            <a:ext cx="2881993" cy="287338"/>
            <a:chOff x="9481453" y="182358"/>
            <a:chExt cx="2881993" cy="287338"/>
          </a:xfrm>
        </p:grpSpPr>
        <p:sp>
          <p:nvSpPr>
            <p:cNvPr id="6" name="Text To Outline"/>
            <p:cNvSpPr/>
            <p:nvPr/>
          </p:nvSpPr>
          <p:spPr bwMode="auto">
            <a:xfrm>
              <a:off x="9491118" y="288528"/>
              <a:ext cx="106001" cy="140097"/>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9481453" y="182358"/>
              <a:ext cx="2881993"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UI custom actions</a:t>
              </a:r>
            </a:p>
          </p:txBody>
        </p:sp>
      </p:grpSp>
    </p:spTree>
    <p:extLst>
      <p:ext uri="{BB962C8B-B14F-4D97-AF65-F5344CB8AC3E}">
        <p14:creationId xmlns:p14="http://schemas.microsoft.com/office/powerpoint/2010/main" val="314297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p:txBody>
          <a:bodyPr/>
          <a:lstStyle/>
          <a:p>
            <a:pPr marL="0" indent="0">
              <a:buNone/>
            </a:pPr>
            <a:r>
              <a:rPr lang="en-US" dirty="0"/>
              <a:t>UI custom actions</a:t>
            </a:r>
          </a:p>
        </p:txBody>
      </p:sp>
      <p:grpSp>
        <p:nvGrpSpPr>
          <p:cNvPr id="5" name="Group 4"/>
          <p:cNvGrpSpPr>
            <a:grpSpLocks noChangeAspect="1"/>
          </p:cNvGrpSpPr>
          <p:nvPr/>
        </p:nvGrpSpPr>
        <p:grpSpPr bwMode="auto">
          <a:xfrm>
            <a:off x="8497888" y="479425"/>
            <a:ext cx="3581400" cy="6051550"/>
            <a:chOff x="5353" y="302"/>
            <a:chExt cx="2256" cy="3812"/>
          </a:xfrm>
        </p:grpSpPr>
        <p:sp>
          <p:nvSpPr>
            <p:cNvPr id="6"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C5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5"/>
            <p:cNvSpPr>
              <a:spLocks noChangeArrowheads="1"/>
            </p:cNvSpPr>
            <p:nvPr/>
          </p:nvSpPr>
          <p:spPr bwMode="auto">
            <a:xfrm>
              <a:off x="5633" y="2693"/>
              <a:ext cx="603" cy="82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7"/>
            <p:cNvSpPr>
              <a:spLocks noChangeArrowheads="1"/>
            </p:cNvSpPr>
            <p:nvPr/>
          </p:nvSpPr>
          <p:spPr bwMode="auto">
            <a:xfrm>
              <a:off x="5633" y="3438"/>
              <a:ext cx="107"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51"/>
            <p:cNvSpPr>
              <a:spLocks noChangeArrowheads="1"/>
            </p:cNvSpPr>
            <p:nvPr/>
          </p:nvSpPr>
          <p:spPr bwMode="auto">
            <a:xfrm>
              <a:off x="6131"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3"/>
            <p:cNvSpPr>
              <a:spLocks noChangeArrowheads="1"/>
            </p:cNvSpPr>
            <p:nvPr/>
          </p:nvSpPr>
          <p:spPr bwMode="auto">
            <a:xfrm>
              <a:off x="5872"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5"/>
            <p:cNvSpPr>
              <a:spLocks noChangeArrowheads="1"/>
            </p:cNvSpPr>
            <p:nvPr/>
          </p:nvSpPr>
          <p:spPr bwMode="auto">
            <a:xfrm>
              <a:off x="6368"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7"/>
            <p:cNvSpPr>
              <a:spLocks noChangeArrowheads="1"/>
            </p:cNvSpPr>
            <p:nvPr/>
          </p:nvSpPr>
          <p:spPr bwMode="auto">
            <a:xfrm>
              <a:off x="6062" y="3425"/>
              <a:ext cx="411" cy="9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5"/>
            <p:cNvSpPr>
              <a:spLocks noChangeArrowheads="1"/>
            </p:cNvSpPr>
            <p:nvPr/>
          </p:nvSpPr>
          <p:spPr bwMode="auto">
            <a:xfrm>
              <a:off x="6368" y="3521"/>
              <a:ext cx="53" cy="562"/>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7"/>
            <p:cNvSpPr>
              <a:spLocks noChangeArrowheads="1"/>
            </p:cNvSpPr>
            <p:nvPr/>
          </p:nvSpPr>
          <p:spPr bwMode="auto">
            <a:xfrm>
              <a:off x="6062" y="3425"/>
              <a:ext cx="122" cy="96"/>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9382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JavaScript</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Add-in parts</a:t>
            </a: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UI custom actions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6981371" y="2879440"/>
            <a:ext cx="4997904" cy="3641245"/>
            <a:chOff x="5308651" y="1710037"/>
            <a:chExt cx="6843741" cy="4986038"/>
          </a:xfrm>
        </p:grpSpPr>
        <p:grpSp>
          <p:nvGrpSpPr>
            <p:cNvPr id="23" name="Group 22"/>
            <p:cNvGrpSpPr/>
            <p:nvPr/>
          </p:nvGrpSpPr>
          <p:grpSpPr>
            <a:xfrm>
              <a:off x="8356600" y="5895975"/>
              <a:ext cx="2466975" cy="800100"/>
              <a:chOff x="8356600" y="5222875"/>
              <a:chExt cx="2466975" cy="800100"/>
            </a:xfrm>
          </p:grpSpPr>
          <p:sp>
            <p:nvSpPr>
              <p:cNvPr id="242" name="Rectangle 241"/>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3" name="Group 242"/>
              <p:cNvGrpSpPr/>
              <p:nvPr/>
            </p:nvGrpSpPr>
            <p:grpSpPr>
              <a:xfrm>
                <a:off x="8415948" y="5283201"/>
                <a:ext cx="2344108" cy="678908"/>
                <a:chOff x="8415948" y="5283201"/>
                <a:chExt cx="2344108" cy="678908"/>
              </a:xfrm>
            </p:grpSpPr>
            <p:sp>
              <p:nvSpPr>
                <p:cNvPr id="244" name="Rectangle 243"/>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0" name="Rectangle 289"/>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4" name="Group 23"/>
            <p:cNvGrpSpPr/>
            <p:nvPr/>
          </p:nvGrpSpPr>
          <p:grpSpPr>
            <a:xfrm>
              <a:off x="5308651" y="3794814"/>
              <a:ext cx="2367066" cy="1665498"/>
              <a:chOff x="5308651" y="3121714"/>
              <a:chExt cx="2367066" cy="1665498"/>
            </a:xfrm>
          </p:grpSpPr>
          <p:sp>
            <p:nvSpPr>
              <p:cNvPr id="240"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7740650" y="3804195"/>
              <a:ext cx="1476375" cy="1967955"/>
              <a:chOff x="7740650" y="3131095"/>
              <a:chExt cx="1476375" cy="1967955"/>
            </a:xfrm>
          </p:grpSpPr>
          <p:grpSp>
            <p:nvGrpSpPr>
              <p:cNvPr id="192" name="Group 191"/>
              <p:cNvGrpSpPr/>
              <p:nvPr/>
            </p:nvGrpSpPr>
            <p:grpSpPr>
              <a:xfrm>
                <a:off x="7740650" y="3131095"/>
                <a:ext cx="1476375" cy="1967955"/>
                <a:chOff x="7740650" y="3131095"/>
                <a:chExt cx="1476375" cy="1967955"/>
              </a:xfrm>
            </p:grpSpPr>
            <p:sp>
              <p:nvSpPr>
                <p:cNvPr id="238" name="Rectangle 23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3300413"/>
                <a:ext cx="182880" cy="90578"/>
                <a:chOff x="7861286" y="3300413"/>
                <a:chExt cx="182880" cy="90578"/>
              </a:xfrm>
            </p:grpSpPr>
            <p:sp>
              <p:nvSpPr>
                <p:cNvPr id="236" name="Rectangle 235"/>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923541" y="3475943"/>
                <a:ext cx="1158557" cy="228744"/>
                <a:chOff x="7923541" y="3488009"/>
                <a:chExt cx="1158557" cy="228744"/>
              </a:xfrm>
            </p:grpSpPr>
            <p:sp>
              <p:nvSpPr>
                <p:cNvPr id="227" name="Rectangle 226"/>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861286" y="3789639"/>
                <a:ext cx="303354" cy="90756"/>
                <a:chOff x="7861286" y="3793332"/>
                <a:chExt cx="303354" cy="90756"/>
              </a:xfrm>
            </p:grpSpPr>
            <p:sp>
              <p:nvSpPr>
                <p:cNvPr id="225" name="Rectangle 224"/>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6" name="Group 195"/>
              <p:cNvGrpSpPr/>
              <p:nvPr/>
            </p:nvGrpSpPr>
            <p:grpSpPr>
              <a:xfrm>
                <a:off x="7861286" y="3965347"/>
                <a:ext cx="977279" cy="294462"/>
                <a:chOff x="7861286" y="3976867"/>
                <a:chExt cx="977279" cy="294462"/>
              </a:xfrm>
            </p:grpSpPr>
            <p:sp>
              <p:nvSpPr>
                <p:cNvPr id="216" name="Rectangle 215"/>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7" name="Group 196"/>
              <p:cNvGrpSpPr/>
              <p:nvPr/>
            </p:nvGrpSpPr>
            <p:grpSpPr>
              <a:xfrm>
                <a:off x="7861286" y="4344761"/>
                <a:ext cx="1102374" cy="228744"/>
                <a:chOff x="7861286" y="4351628"/>
                <a:chExt cx="1102374" cy="228744"/>
              </a:xfrm>
            </p:grpSpPr>
            <p:sp>
              <p:nvSpPr>
                <p:cNvPr id="210" name="Rectangle 20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8" name="Group 197"/>
              <p:cNvGrpSpPr/>
              <p:nvPr/>
            </p:nvGrpSpPr>
            <p:grpSpPr>
              <a:xfrm>
                <a:off x="7983513" y="4658457"/>
                <a:ext cx="1116116" cy="161449"/>
                <a:chOff x="7983513" y="4654652"/>
                <a:chExt cx="1116116" cy="161449"/>
              </a:xfrm>
            </p:grpSpPr>
            <p:sp>
              <p:nvSpPr>
                <p:cNvPr id="203" name="Rectangle 202"/>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9" name="Group 198"/>
              <p:cNvGrpSpPr/>
              <p:nvPr/>
            </p:nvGrpSpPr>
            <p:grpSpPr>
              <a:xfrm>
                <a:off x="7861286" y="4904857"/>
                <a:ext cx="613124" cy="95731"/>
                <a:chOff x="7861286" y="4904857"/>
                <a:chExt cx="613124" cy="95731"/>
              </a:xfrm>
            </p:grpSpPr>
            <p:sp>
              <p:nvSpPr>
                <p:cNvPr id="200" name="Rectangle 199"/>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6" name="Group 25"/>
            <p:cNvGrpSpPr/>
            <p:nvPr/>
          </p:nvGrpSpPr>
          <p:grpSpPr>
            <a:xfrm>
              <a:off x="9345911" y="3797978"/>
              <a:ext cx="1476375" cy="1967955"/>
              <a:chOff x="9345911" y="3124878"/>
              <a:chExt cx="1476375" cy="1967955"/>
            </a:xfrm>
          </p:grpSpPr>
          <p:grpSp>
            <p:nvGrpSpPr>
              <p:cNvPr id="146" name="Group 145"/>
              <p:cNvGrpSpPr/>
              <p:nvPr/>
            </p:nvGrpSpPr>
            <p:grpSpPr>
              <a:xfrm>
                <a:off x="9345911" y="3124878"/>
                <a:ext cx="1476375" cy="1967955"/>
                <a:chOff x="7740650" y="3131095"/>
                <a:chExt cx="1476375" cy="1967955"/>
              </a:xfrm>
            </p:grpSpPr>
            <p:sp>
              <p:nvSpPr>
                <p:cNvPr id="190" name="Rectangle 189"/>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7" name="Rectangle 146"/>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0" name="Group 149"/>
              <p:cNvGrpSpPr/>
              <p:nvPr/>
            </p:nvGrpSpPr>
            <p:grpSpPr>
              <a:xfrm>
                <a:off x="9437493" y="3559175"/>
                <a:ext cx="1288985" cy="117474"/>
                <a:chOff x="9437493" y="3559175"/>
                <a:chExt cx="1288985" cy="117474"/>
              </a:xfrm>
            </p:grpSpPr>
            <p:sp>
              <p:nvSpPr>
                <p:cNvPr id="183" name="Rectangle 182"/>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1" name="Group 150"/>
              <p:cNvGrpSpPr/>
              <p:nvPr/>
            </p:nvGrpSpPr>
            <p:grpSpPr>
              <a:xfrm>
                <a:off x="9465450" y="3797545"/>
                <a:ext cx="1188720" cy="146051"/>
                <a:chOff x="9465450" y="3797545"/>
                <a:chExt cx="1188720" cy="146051"/>
              </a:xfrm>
            </p:grpSpPr>
            <p:sp>
              <p:nvSpPr>
                <p:cNvPr id="177" name="Rectangle 176"/>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2" name="Group 151"/>
              <p:cNvGrpSpPr/>
              <p:nvPr/>
            </p:nvGrpSpPr>
            <p:grpSpPr>
              <a:xfrm>
                <a:off x="9465719" y="3362734"/>
                <a:ext cx="731520" cy="88380"/>
                <a:chOff x="9465719" y="3362734"/>
                <a:chExt cx="731520" cy="88380"/>
              </a:xfrm>
            </p:grpSpPr>
            <p:sp>
              <p:nvSpPr>
                <p:cNvPr id="175" name="Rectangle 17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3" name="Group 152"/>
              <p:cNvGrpSpPr/>
              <p:nvPr/>
            </p:nvGrpSpPr>
            <p:grpSpPr>
              <a:xfrm>
                <a:off x="9434530" y="4405572"/>
                <a:ext cx="356616" cy="212071"/>
                <a:chOff x="9434530" y="4405572"/>
                <a:chExt cx="356616" cy="212071"/>
              </a:xfrm>
            </p:grpSpPr>
            <p:sp>
              <p:nvSpPr>
                <p:cNvPr id="170" name="Rectangle 169"/>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4" name="Rectangle 153"/>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5" name="Group 154"/>
              <p:cNvGrpSpPr/>
              <p:nvPr/>
            </p:nvGrpSpPr>
            <p:grpSpPr>
              <a:xfrm>
                <a:off x="9898578" y="4405572"/>
                <a:ext cx="365760" cy="212071"/>
                <a:chOff x="9898578" y="4405572"/>
                <a:chExt cx="365760" cy="212071"/>
              </a:xfrm>
            </p:grpSpPr>
            <p:grpSp>
              <p:nvGrpSpPr>
                <p:cNvPr id="164" name="Group 163"/>
                <p:cNvGrpSpPr/>
                <p:nvPr/>
              </p:nvGrpSpPr>
              <p:grpSpPr>
                <a:xfrm>
                  <a:off x="9898578" y="4405572"/>
                  <a:ext cx="365760" cy="212071"/>
                  <a:chOff x="9434530" y="4405572"/>
                  <a:chExt cx="365760" cy="212071"/>
                </a:xfrm>
              </p:grpSpPr>
              <p:sp>
                <p:nvSpPr>
                  <p:cNvPr id="166" name="Rectangle 16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5" name="Rectangle 164"/>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6" name="Group 155"/>
              <p:cNvGrpSpPr/>
              <p:nvPr/>
            </p:nvGrpSpPr>
            <p:grpSpPr>
              <a:xfrm>
                <a:off x="10358034" y="4405249"/>
                <a:ext cx="365760" cy="212071"/>
                <a:chOff x="10358034" y="4405249"/>
                <a:chExt cx="365760" cy="212071"/>
              </a:xfrm>
            </p:grpSpPr>
            <p:sp>
              <p:nvSpPr>
                <p:cNvPr id="158" name="Rectangle 157"/>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7" name="Rectangle 156"/>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10915566" y="4874213"/>
              <a:ext cx="536092" cy="799475"/>
              <a:chOff x="5951537" y="5232400"/>
              <a:chExt cx="365126" cy="544513"/>
            </a:xfrm>
          </p:grpSpPr>
          <p:sp>
            <p:nvSpPr>
              <p:cNvPr id="142"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4"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p:cNvGrpSpPr/>
            <p:nvPr/>
          </p:nvGrpSpPr>
          <p:grpSpPr>
            <a:xfrm>
              <a:off x="10929938" y="2701925"/>
              <a:ext cx="1168400" cy="1011238"/>
              <a:chOff x="10929938" y="2028825"/>
              <a:chExt cx="1168400" cy="1011238"/>
            </a:xfrm>
          </p:grpSpPr>
          <p:sp>
            <p:nvSpPr>
              <p:cNvPr id="130"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1"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p:nvPr/>
          </p:nvGrpSpPr>
          <p:grpSpPr>
            <a:xfrm>
              <a:off x="9311043" y="1715016"/>
              <a:ext cx="1509358" cy="1959682"/>
              <a:chOff x="9311043" y="1041916"/>
              <a:chExt cx="1509358" cy="1959682"/>
            </a:xfrm>
          </p:grpSpPr>
          <p:grpSp>
            <p:nvGrpSpPr>
              <p:cNvPr id="111" name="Group 110"/>
              <p:cNvGrpSpPr/>
              <p:nvPr/>
            </p:nvGrpSpPr>
            <p:grpSpPr>
              <a:xfrm>
                <a:off x="9311043" y="1041916"/>
                <a:ext cx="1509358" cy="1959682"/>
                <a:chOff x="2699562" y="3794641"/>
                <a:chExt cx="1412658" cy="1813061"/>
              </a:xfrm>
            </p:grpSpPr>
            <p:sp>
              <p:nvSpPr>
                <p:cNvPr id="115"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 name="Rounded Rectangle 111"/>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3" name="Rounded Rectangle 112"/>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4" name="Rounded Rectangle 113"/>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Group 29"/>
            <p:cNvGrpSpPr/>
            <p:nvPr/>
          </p:nvGrpSpPr>
          <p:grpSpPr>
            <a:xfrm>
              <a:off x="7202936" y="2137601"/>
              <a:ext cx="434396" cy="1567623"/>
              <a:chOff x="7202936" y="1464501"/>
              <a:chExt cx="434396" cy="1567623"/>
            </a:xfrm>
          </p:grpSpPr>
          <p:pic>
            <p:nvPicPr>
              <p:cNvPr id="100" name="Picture 99"/>
              <p:cNvPicPr>
                <a:picLocks noChangeAspect="1"/>
              </p:cNvPicPr>
              <p:nvPr/>
            </p:nvPicPr>
            <p:blipFill>
              <a:blip r:embed="rId3"/>
              <a:stretch>
                <a:fillRect/>
              </a:stretch>
            </p:blipFill>
            <p:spPr>
              <a:xfrm>
                <a:off x="7509783" y="1515955"/>
                <a:ext cx="127549" cy="1513579"/>
              </a:xfrm>
              <a:prstGeom prst="rect">
                <a:avLst/>
              </a:prstGeom>
            </p:spPr>
          </p:pic>
          <p:grpSp>
            <p:nvGrpSpPr>
              <p:cNvPr id="101" name="Group 100"/>
              <p:cNvGrpSpPr/>
              <p:nvPr/>
            </p:nvGrpSpPr>
            <p:grpSpPr>
              <a:xfrm flipV="1">
                <a:off x="7202936" y="1464501"/>
                <a:ext cx="164653" cy="1567623"/>
                <a:chOff x="7138988" y="855663"/>
                <a:chExt cx="228601" cy="2176462"/>
              </a:xfrm>
            </p:grpSpPr>
            <p:sp>
              <p:nvSpPr>
                <p:cNvPr id="102"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1"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2" name="Group 31"/>
            <p:cNvGrpSpPr/>
            <p:nvPr/>
          </p:nvGrpSpPr>
          <p:grpSpPr>
            <a:xfrm>
              <a:off x="7743520" y="1710037"/>
              <a:ext cx="1470634" cy="1974359"/>
              <a:chOff x="7743520" y="1036937"/>
              <a:chExt cx="1470634" cy="1974359"/>
            </a:xfrm>
          </p:grpSpPr>
          <p:grpSp>
            <p:nvGrpSpPr>
              <p:cNvPr id="85" name="Group 84"/>
              <p:cNvGrpSpPr/>
              <p:nvPr/>
            </p:nvGrpSpPr>
            <p:grpSpPr>
              <a:xfrm>
                <a:off x="7743520" y="1036937"/>
                <a:ext cx="1470634" cy="1974359"/>
                <a:chOff x="7740650" y="1041915"/>
                <a:chExt cx="1470634" cy="1974359"/>
              </a:xfrm>
            </p:grpSpPr>
            <p:sp>
              <p:nvSpPr>
                <p:cNvPr id="98" name="Freeform 97"/>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ight Triangle 98"/>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6" name="Group 85"/>
              <p:cNvGrpSpPr/>
              <p:nvPr/>
            </p:nvGrpSpPr>
            <p:grpSpPr>
              <a:xfrm>
                <a:off x="7912042" y="1158011"/>
                <a:ext cx="1133265" cy="1611524"/>
                <a:chOff x="7912042" y="1158011"/>
                <a:chExt cx="1133265" cy="1611524"/>
              </a:xfrm>
            </p:grpSpPr>
            <p:sp>
              <p:nvSpPr>
                <p:cNvPr id="87" name="Right Bracket 86"/>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8" name="Straight Connector 87"/>
                <p:cNvCxnSpPr>
                  <a:stCxn id="87"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9" name="Oval 88"/>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Oval 89"/>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Decision 90"/>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Decision 91"/>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Flowchart: Process 93"/>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Flowchart: Process 94"/>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Flowchart: Process 95"/>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Process 96"/>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3" name="Group 32"/>
            <p:cNvGrpSpPr/>
            <p:nvPr/>
          </p:nvGrpSpPr>
          <p:grpSpPr>
            <a:xfrm>
              <a:off x="7983513" y="1945650"/>
              <a:ext cx="989927" cy="1378516"/>
              <a:chOff x="7983513" y="1272550"/>
              <a:chExt cx="989927" cy="1378516"/>
            </a:xfrm>
          </p:grpSpPr>
          <p:sp>
            <p:nvSpPr>
              <p:cNvPr id="68" name="Rectangle 67"/>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Rectangle 82"/>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ectangle 83"/>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5895503" y="1955025"/>
              <a:ext cx="1229051" cy="1725027"/>
              <a:chOff x="5895503" y="1281925"/>
              <a:chExt cx="1229051" cy="1725027"/>
            </a:xfrm>
          </p:grpSpPr>
          <p:grpSp>
            <p:nvGrpSpPr>
              <p:cNvPr id="35" name="Group 34"/>
              <p:cNvGrpSpPr/>
              <p:nvPr/>
            </p:nvGrpSpPr>
            <p:grpSpPr>
              <a:xfrm>
                <a:off x="5895503" y="1281925"/>
                <a:ext cx="1229051" cy="1725027"/>
                <a:chOff x="5895503" y="1281925"/>
                <a:chExt cx="1229051" cy="1725027"/>
              </a:xfrm>
            </p:grpSpPr>
            <p:sp>
              <p:nvSpPr>
                <p:cNvPr id="66" name="Freeform 65"/>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ight Triangle 66"/>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5996740" y="1640587"/>
                <a:ext cx="1000052" cy="1136612"/>
                <a:chOff x="5996740" y="1640587"/>
                <a:chExt cx="1000052" cy="1136612"/>
              </a:xfrm>
            </p:grpSpPr>
            <p:grpSp>
              <p:nvGrpSpPr>
                <p:cNvPr id="37" name="Group 36"/>
                <p:cNvGrpSpPr/>
                <p:nvPr/>
              </p:nvGrpSpPr>
              <p:grpSpPr>
                <a:xfrm>
                  <a:off x="6265272" y="1646040"/>
                  <a:ext cx="731520" cy="87880"/>
                  <a:chOff x="6265272" y="1646040"/>
                  <a:chExt cx="731520" cy="87880"/>
                </a:xfrm>
              </p:grpSpPr>
              <p:sp>
                <p:nvSpPr>
                  <p:cNvPr id="63" name="Rectangle 62"/>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6265272" y="1889531"/>
                  <a:ext cx="731520" cy="87880"/>
                  <a:chOff x="6265272" y="1889531"/>
                  <a:chExt cx="731520" cy="87880"/>
                </a:xfrm>
              </p:grpSpPr>
              <p:sp>
                <p:nvSpPr>
                  <p:cNvPr id="61" name="Rectangle 60"/>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9" name="Group 38"/>
                <p:cNvGrpSpPr/>
                <p:nvPr/>
              </p:nvGrpSpPr>
              <p:grpSpPr>
                <a:xfrm>
                  <a:off x="6265272" y="2130746"/>
                  <a:ext cx="709184" cy="87880"/>
                  <a:chOff x="6265272" y="2130746"/>
                  <a:chExt cx="709184" cy="87880"/>
                </a:xfrm>
              </p:grpSpPr>
              <p:sp>
                <p:nvSpPr>
                  <p:cNvPr id="58" name="Rectangle 57"/>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0" name="Group 39"/>
                <p:cNvGrpSpPr/>
                <p:nvPr/>
              </p:nvGrpSpPr>
              <p:grpSpPr>
                <a:xfrm>
                  <a:off x="6265272" y="2374770"/>
                  <a:ext cx="731520" cy="87880"/>
                  <a:chOff x="6265272" y="2374770"/>
                  <a:chExt cx="731520" cy="87880"/>
                </a:xfrm>
              </p:grpSpPr>
              <p:sp>
                <p:nvSpPr>
                  <p:cNvPr id="56" name="Rectangle 55"/>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1" name="Group 40"/>
                <p:cNvGrpSpPr/>
                <p:nvPr/>
              </p:nvGrpSpPr>
              <p:grpSpPr>
                <a:xfrm>
                  <a:off x="6265272" y="2623634"/>
                  <a:ext cx="731520" cy="87880"/>
                  <a:chOff x="6265272" y="2623634"/>
                  <a:chExt cx="731520" cy="87880"/>
                </a:xfrm>
              </p:grpSpPr>
              <p:sp>
                <p:nvSpPr>
                  <p:cNvPr id="53" name="Rectangle 52"/>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2" name="Rectangle 41"/>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Rectangle 4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5996740" y="1640587"/>
                  <a:ext cx="154817" cy="154817"/>
                  <a:chOff x="5996740" y="1640587"/>
                  <a:chExt cx="154817" cy="154817"/>
                </a:xfrm>
              </p:grpSpPr>
              <p:sp>
                <p:nvSpPr>
                  <p:cNvPr id="51" name="Rectangle 50"/>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p:cNvGrpSpPr/>
                <p:nvPr/>
              </p:nvGrpSpPr>
              <p:grpSpPr>
                <a:xfrm>
                  <a:off x="5996740" y="1886036"/>
                  <a:ext cx="154817" cy="154817"/>
                  <a:chOff x="5996740" y="1886036"/>
                  <a:chExt cx="154817" cy="154817"/>
                </a:xfrm>
              </p:grpSpPr>
              <p:sp>
                <p:nvSpPr>
                  <p:cNvPr id="49" name="Rectangle 48"/>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5996740" y="2376934"/>
                  <a:ext cx="154817" cy="154817"/>
                  <a:chOff x="5996740" y="2376934"/>
                  <a:chExt cx="154817" cy="154817"/>
                </a:xfrm>
              </p:grpSpPr>
              <p:sp>
                <p:nvSpPr>
                  <p:cNvPr id="47" name="Rectangle 46"/>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249831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57949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571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02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9062" y="1884394"/>
            <a:ext cx="10772775" cy="1181862"/>
          </a:xfrm>
        </p:spPr>
        <p:txBody>
          <a:bodyPr lIns="365760"/>
          <a:lstStyle/>
          <a:p>
            <a:r>
              <a:rPr lang="en-US" dirty="0"/>
              <a:t>Introduction</a:t>
            </a:r>
          </a:p>
        </p:txBody>
      </p:sp>
      <p:pic>
        <p:nvPicPr>
          <p:cNvPr id="5" name="Picture 4"/>
          <p:cNvPicPr>
            <a:picLocks noChangeAspect="1"/>
          </p:cNvPicPr>
          <p:nvPr/>
        </p:nvPicPr>
        <p:blipFill>
          <a:blip r:embed="rId2"/>
          <a:stretch>
            <a:fillRect/>
          </a:stretch>
        </p:blipFill>
        <p:spPr>
          <a:xfrm>
            <a:off x="6270827" y="3530600"/>
            <a:ext cx="5708448" cy="2984499"/>
          </a:xfrm>
          <a:prstGeom prst="rect">
            <a:avLst/>
          </a:prstGeom>
        </p:spPr>
      </p:pic>
      <p:sp>
        <p:nvSpPr>
          <p:cNvPr id="6" name="Freeform 5"/>
          <p:cNvSpPr>
            <a:spLocks/>
          </p:cNvSpPr>
          <p:nvPr/>
        </p:nvSpPr>
        <p:spPr bwMode="auto">
          <a:xfrm>
            <a:off x="436563" y="1536319"/>
            <a:ext cx="952500" cy="1878012"/>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526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grpSp>
        <p:nvGrpSpPr>
          <p:cNvPr id="22" name="Group 21"/>
          <p:cNvGrpSpPr/>
          <p:nvPr/>
        </p:nvGrpSpPr>
        <p:grpSpPr>
          <a:xfrm>
            <a:off x="5332914" y="1738625"/>
            <a:ext cx="3074912" cy="3744416"/>
            <a:chOff x="3316583" y="3016813"/>
            <a:chExt cx="3074912" cy="3744416"/>
          </a:xfrm>
        </p:grpSpPr>
        <p:grpSp>
          <p:nvGrpSpPr>
            <p:cNvPr id="4" name="Group 3"/>
            <p:cNvGrpSpPr>
              <a:grpSpLocks noChangeAspect="1"/>
            </p:cNvGrpSpPr>
            <p:nvPr/>
          </p:nvGrpSpPr>
          <p:grpSpPr>
            <a:xfrm>
              <a:off x="3316583" y="3016813"/>
              <a:ext cx="2920287" cy="3744416"/>
              <a:chOff x="-212755" y="196726"/>
              <a:chExt cx="4575140" cy="5866282"/>
            </a:xfrm>
          </p:grpSpPr>
          <p:grpSp>
            <p:nvGrpSpPr>
              <p:cNvPr id="6" name="Group 5"/>
              <p:cNvGrpSpPr/>
              <p:nvPr/>
            </p:nvGrpSpPr>
            <p:grpSpPr>
              <a:xfrm>
                <a:off x="-212755" y="196726"/>
                <a:ext cx="4243556" cy="5866282"/>
                <a:chOff x="2658138" y="1487870"/>
                <a:chExt cx="4243556" cy="5866282"/>
              </a:xfrm>
            </p:grpSpPr>
            <p:sp>
              <p:nvSpPr>
                <p:cNvPr id="8" name="Rectangle 7"/>
                <p:cNvSpPr/>
                <p:nvPr/>
              </p:nvSpPr>
              <p:spPr bwMode="auto">
                <a:xfrm>
                  <a:off x="2658138" y="2240577"/>
                  <a:ext cx="4114723" cy="5113575"/>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t>
                  </a:r>
                  <a:br>
                    <a:rPr lang="en-US" dirty="0">
                      <a:solidFill>
                        <a:schemeClr val="bg2">
                          <a:lumMod val="25000"/>
                        </a:schemeClr>
                      </a:solidFill>
                      <a:ea typeface="Segoe UI" pitchFamily="34" charset="0"/>
                      <a:cs typeface="Segoe UI" pitchFamily="34" charset="0"/>
                    </a:rPr>
                  </a:br>
                  <a:r>
                    <a:rPr lang="en-US" dirty="0">
                      <a:solidFill>
                        <a:schemeClr val="bg2">
                          <a:lumMod val="25000"/>
                        </a:schemeClr>
                      </a:solidFill>
                      <a:ea typeface="Segoe UI" pitchFamily="34" charset="0"/>
                      <a:cs typeface="Segoe UI" pitchFamily="34" charset="0"/>
                    </a:rPr>
                    <a:t>Service</a:t>
                  </a:r>
                </a:p>
              </p:txBody>
            </p:sp>
            <p:grpSp>
              <p:nvGrpSpPr>
                <p:cNvPr id="9" name="Group 8"/>
                <p:cNvGrpSpPr/>
                <p:nvPr/>
              </p:nvGrpSpPr>
              <p:grpSpPr>
                <a:xfrm>
                  <a:off x="6112075" y="1487870"/>
                  <a:ext cx="789619" cy="1020138"/>
                  <a:chOff x="5247911" y="322449"/>
                  <a:chExt cx="789619" cy="1020138"/>
                </a:xfrm>
              </p:grpSpPr>
              <p:pic>
                <p:nvPicPr>
                  <p:cNvPr id="17" name="Picture 16"/>
                  <p:cNvPicPr>
                    <a:picLocks noChangeAspect="1"/>
                  </p:cNvPicPr>
                  <p:nvPr/>
                </p:nvPicPr>
                <p:blipFill>
                  <a:blip r:embed="rId2"/>
                  <a:stretch>
                    <a:fillRect/>
                  </a:stretch>
                </p:blipFill>
                <p:spPr>
                  <a:xfrm>
                    <a:off x="5247911" y="503541"/>
                    <a:ext cx="477424" cy="839046"/>
                  </a:xfrm>
                  <a:prstGeom prst="rect">
                    <a:avLst/>
                  </a:prstGeom>
                </p:spPr>
              </p:pic>
              <p:pic>
                <p:nvPicPr>
                  <p:cNvPr id="18" name="Picture 17"/>
                  <p:cNvPicPr>
                    <a:picLocks noChangeAspect="1"/>
                  </p:cNvPicPr>
                  <p:nvPr/>
                </p:nvPicPr>
                <p:blipFill>
                  <a:blip r:embed="rId2"/>
                  <a:stretch>
                    <a:fillRect/>
                  </a:stretch>
                </p:blipFill>
                <p:spPr>
                  <a:xfrm>
                    <a:off x="5560106" y="322449"/>
                    <a:ext cx="477424" cy="839046"/>
                  </a:xfrm>
                  <a:prstGeom prst="rect">
                    <a:avLst/>
                  </a:prstGeom>
                </p:spPr>
              </p:pic>
            </p:grpSp>
            <p:grpSp>
              <p:nvGrpSpPr>
                <p:cNvPr id="10" name="Group 9"/>
                <p:cNvGrpSpPr/>
                <p:nvPr/>
              </p:nvGrpSpPr>
              <p:grpSpPr>
                <a:xfrm>
                  <a:off x="5571005" y="2421784"/>
                  <a:ext cx="944427" cy="972682"/>
                  <a:chOff x="4672348" y="1435057"/>
                  <a:chExt cx="944427" cy="972682"/>
                </a:xfrm>
              </p:grpSpPr>
              <p:pic>
                <p:nvPicPr>
                  <p:cNvPr id="14" name="Picture 13"/>
                  <p:cNvPicPr>
                    <a:picLocks noChangeAspect="1"/>
                  </p:cNvPicPr>
                  <p:nvPr/>
                </p:nvPicPr>
                <p:blipFill>
                  <a:blip r:embed="rId2"/>
                  <a:stretch>
                    <a:fillRect/>
                  </a:stretch>
                </p:blipFill>
                <p:spPr>
                  <a:xfrm>
                    <a:off x="4672348" y="1568693"/>
                    <a:ext cx="477424" cy="839046"/>
                  </a:xfrm>
                  <a:prstGeom prst="rect">
                    <a:avLst/>
                  </a:prstGeom>
                </p:spPr>
              </p:pic>
              <p:pic>
                <p:nvPicPr>
                  <p:cNvPr id="15" name="Picture 14"/>
                  <p:cNvPicPr>
                    <a:picLocks noChangeAspect="1"/>
                  </p:cNvPicPr>
                  <p:nvPr/>
                </p:nvPicPr>
                <p:blipFill>
                  <a:blip r:embed="rId2"/>
                  <a:stretch>
                    <a:fillRect/>
                  </a:stretch>
                </p:blipFill>
                <p:spPr>
                  <a:xfrm>
                    <a:off x="4959499" y="1435057"/>
                    <a:ext cx="477423" cy="839045"/>
                  </a:xfrm>
                  <a:prstGeom prst="rect">
                    <a:avLst/>
                  </a:prstGeom>
                </p:spPr>
              </p:pic>
              <p:pic>
                <p:nvPicPr>
                  <p:cNvPr id="16" name="Picture 15"/>
                  <p:cNvPicPr>
                    <a:picLocks noChangeAspect="1"/>
                  </p:cNvPicPr>
                  <p:nvPr/>
                </p:nvPicPr>
                <p:blipFill>
                  <a:blip r:embed="rId3"/>
                  <a:stretch>
                    <a:fillRect/>
                  </a:stretch>
                </p:blipFill>
                <p:spPr>
                  <a:xfrm>
                    <a:off x="5170548" y="1861432"/>
                    <a:ext cx="446227" cy="456213"/>
                  </a:xfrm>
                  <a:prstGeom prst="rect">
                    <a:avLst/>
                  </a:prstGeom>
                </p:spPr>
              </p:pic>
            </p:grpSp>
            <p:grpSp>
              <p:nvGrpSpPr>
                <p:cNvPr id="11" name="Group 10"/>
                <p:cNvGrpSpPr/>
                <p:nvPr/>
              </p:nvGrpSpPr>
              <p:grpSpPr>
                <a:xfrm>
                  <a:off x="5074221" y="1589034"/>
                  <a:ext cx="968999" cy="971747"/>
                  <a:chOff x="4291564" y="1315205"/>
                  <a:chExt cx="968999" cy="971747"/>
                </a:xfrm>
              </p:grpSpPr>
              <p:pic>
                <p:nvPicPr>
                  <p:cNvPr id="12" name="Picture 11"/>
                  <p:cNvPicPr>
                    <a:picLocks noChangeAspect="1"/>
                  </p:cNvPicPr>
                  <p:nvPr/>
                </p:nvPicPr>
                <p:blipFill>
                  <a:blip r:embed="rId2"/>
                  <a:stretch>
                    <a:fillRect/>
                  </a:stretch>
                </p:blipFill>
                <p:spPr>
                  <a:xfrm>
                    <a:off x="4291564" y="1447905"/>
                    <a:ext cx="477422" cy="839047"/>
                  </a:xfrm>
                  <a:prstGeom prst="rect">
                    <a:avLst/>
                  </a:prstGeom>
                </p:spPr>
              </p:pic>
              <p:pic>
                <p:nvPicPr>
                  <p:cNvPr id="13" name="Picture 12"/>
                  <p:cNvPicPr>
                    <a:picLocks noChangeAspect="1"/>
                  </p:cNvPicPr>
                  <p:nvPr/>
                </p:nvPicPr>
                <p:blipFill>
                  <a:blip r:embed="rId4"/>
                  <a:stretch>
                    <a:fillRect/>
                  </a:stretch>
                </p:blipFill>
                <p:spPr>
                  <a:xfrm>
                    <a:off x="4566076" y="1315205"/>
                    <a:ext cx="694487" cy="898458"/>
                  </a:xfrm>
                  <a:prstGeom prst="rect">
                    <a:avLst/>
                  </a:prstGeom>
                </p:spPr>
              </p:pic>
            </p:grpSp>
          </p:grpSp>
          <p:pic>
            <p:nvPicPr>
              <p:cNvPr id="7" name="Picture 6"/>
              <p:cNvPicPr>
                <a:picLocks noChangeAspect="1"/>
              </p:cNvPicPr>
              <p:nvPr/>
            </p:nvPicPr>
            <p:blipFill>
              <a:blip r:embed="rId2"/>
              <a:stretch>
                <a:fillRect/>
              </a:stretch>
            </p:blipFill>
            <p:spPr>
              <a:xfrm>
                <a:off x="3884961" y="359240"/>
                <a:ext cx="477424" cy="839047"/>
              </a:xfrm>
              <a:prstGeom prst="rect">
                <a:avLst/>
              </a:prstGeom>
            </p:spPr>
          </p:pic>
        </p:grpSp>
        <p:pic>
          <p:nvPicPr>
            <p:cNvPr id="5" name="Picture 4"/>
            <p:cNvPicPr>
              <a:picLocks noChangeAspect="1"/>
            </p:cNvPicPr>
            <p:nvPr/>
          </p:nvPicPr>
          <p:blipFill>
            <a:blip r:embed="rId5"/>
            <a:stretch>
              <a:fillRect/>
            </a:stretch>
          </p:blipFill>
          <p:spPr>
            <a:xfrm>
              <a:off x="5795859" y="3684413"/>
              <a:ext cx="595636" cy="574983"/>
            </a:xfrm>
            <a:prstGeom prst="rect">
              <a:avLst/>
            </a:prstGeom>
          </p:spPr>
        </p:pic>
      </p:grpSp>
      <p:pic>
        <p:nvPicPr>
          <p:cNvPr id="21" name="Picture 20"/>
          <p:cNvPicPr>
            <a:picLocks noChangeAspect="1"/>
          </p:cNvPicPr>
          <p:nvPr/>
        </p:nvPicPr>
        <p:blipFill>
          <a:blip r:embed="rId6"/>
          <a:stretch>
            <a:fillRect/>
          </a:stretch>
        </p:blipFill>
        <p:spPr>
          <a:xfrm>
            <a:off x="9687669" y="4348638"/>
            <a:ext cx="779796" cy="737585"/>
          </a:xfrm>
          <a:prstGeom prst="rect">
            <a:avLst/>
          </a:prstGeom>
        </p:spPr>
      </p:pic>
      <p:grpSp>
        <p:nvGrpSpPr>
          <p:cNvPr id="24" name="Group 23"/>
          <p:cNvGrpSpPr>
            <a:grpSpLocks noChangeAspect="1"/>
          </p:cNvGrpSpPr>
          <p:nvPr/>
        </p:nvGrpSpPr>
        <p:grpSpPr>
          <a:xfrm>
            <a:off x="6289100" y="2964766"/>
            <a:ext cx="807373" cy="720000"/>
            <a:chOff x="2689845" y="5153446"/>
            <a:chExt cx="645969" cy="576064"/>
          </a:xfrm>
        </p:grpSpPr>
        <p:pic>
          <p:nvPicPr>
            <p:cNvPr id="23" name="Picture 22"/>
            <p:cNvPicPr>
              <a:picLocks noChangeAspect="1"/>
            </p:cNvPicPr>
            <p:nvPr/>
          </p:nvPicPr>
          <p:blipFill>
            <a:blip r:embed="rId7"/>
            <a:stretch>
              <a:fillRect/>
            </a:stretch>
          </p:blipFill>
          <p:spPr>
            <a:xfrm>
              <a:off x="2689845" y="5153446"/>
              <a:ext cx="578566" cy="469326"/>
            </a:xfrm>
            <a:prstGeom prst="rect">
              <a:avLst/>
            </a:prstGeom>
          </p:spPr>
        </p:pic>
        <p:pic>
          <p:nvPicPr>
            <p:cNvPr id="19" name="Picture 18"/>
            <p:cNvPicPr>
              <a:picLocks noChangeAspect="1"/>
            </p:cNvPicPr>
            <p:nvPr/>
          </p:nvPicPr>
          <p:blipFill>
            <a:blip r:embed="rId8"/>
            <a:stretch>
              <a:fillRect/>
            </a:stretch>
          </p:blipFill>
          <p:spPr>
            <a:xfrm>
              <a:off x="2977877" y="5388109"/>
              <a:ext cx="357937" cy="341401"/>
            </a:xfrm>
            <a:prstGeom prst="rect">
              <a:avLst/>
            </a:prstGeom>
          </p:spPr>
        </p:pic>
      </p:grpSp>
      <p:pic>
        <p:nvPicPr>
          <p:cNvPr id="20" name="Picture 19"/>
          <p:cNvPicPr>
            <a:picLocks noChangeAspect="1"/>
          </p:cNvPicPr>
          <p:nvPr/>
        </p:nvPicPr>
        <p:blipFill>
          <a:blip r:embed="rId7"/>
          <a:stretch>
            <a:fillRect/>
          </a:stretch>
        </p:blipFill>
        <p:spPr>
          <a:xfrm>
            <a:off x="6269725" y="4517772"/>
            <a:ext cx="723128" cy="586593"/>
          </a:xfrm>
          <a:prstGeom prst="rect">
            <a:avLst/>
          </a:prstGeom>
        </p:spPr>
      </p:pic>
      <p:grpSp>
        <p:nvGrpSpPr>
          <p:cNvPr id="25" name="Group 24"/>
          <p:cNvGrpSpPr/>
          <p:nvPr/>
        </p:nvGrpSpPr>
        <p:grpSpPr>
          <a:xfrm>
            <a:off x="1825856" y="2917584"/>
            <a:ext cx="1872050" cy="1914830"/>
            <a:chOff x="1609725" y="2876021"/>
            <a:chExt cx="1872050" cy="1914830"/>
          </a:xfrm>
        </p:grpSpPr>
        <p:sp>
          <p:nvSpPr>
            <p:cNvPr id="26" name="Freeform 40"/>
            <p:cNvSpPr>
              <a:spLocks noEditPoints="1"/>
            </p:cNvSpPr>
            <p:nvPr/>
          </p:nvSpPr>
          <p:spPr bwMode="auto">
            <a:xfrm>
              <a:off x="1609725" y="4251786"/>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27" name="Group 23"/>
            <p:cNvGrpSpPr>
              <a:grpSpLocks noChangeAspect="1"/>
            </p:cNvGrpSpPr>
            <p:nvPr/>
          </p:nvGrpSpPr>
          <p:grpSpPr bwMode="auto">
            <a:xfrm>
              <a:off x="2251444" y="4146480"/>
              <a:ext cx="521737" cy="588914"/>
              <a:chOff x="3485" y="1766"/>
              <a:chExt cx="699" cy="789"/>
            </a:xfrm>
          </p:grpSpPr>
          <p:sp>
            <p:nvSpPr>
              <p:cNvPr id="28"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29"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30" name="Group 45"/>
            <p:cNvGrpSpPr>
              <a:grpSpLocks noChangeAspect="1"/>
            </p:cNvGrpSpPr>
            <p:nvPr/>
          </p:nvGrpSpPr>
          <p:grpSpPr bwMode="auto">
            <a:xfrm>
              <a:off x="2955159" y="4174659"/>
              <a:ext cx="526616" cy="616192"/>
              <a:chOff x="1503" y="3503"/>
              <a:chExt cx="729" cy="853"/>
            </a:xfrm>
          </p:grpSpPr>
          <p:sp>
            <p:nvSpPr>
              <p:cNvPr id="31"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2"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3"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34" name="Picture 33"/>
            <p:cNvPicPr>
              <a:picLocks noChangeAspect="1"/>
            </p:cNvPicPr>
            <p:nvPr/>
          </p:nvPicPr>
          <p:blipFill>
            <a:blip r:embed="rId9"/>
            <a:stretch>
              <a:fillRect/>
            </a:stretch>
          </p:blipFill>
          <p:spPr>
            <a:xfrm>
              <a:off x="1955991" y="2876021"/>
              <a:ext cx="1112642" cy="1071002"/>
            </a:xfrm>
            <a:prstGeom prst="rect">
              <a:avLst/>
            </a:prstGeom>
          </p:spPr>
        </p:pic>
      </p:grpSp>
      <p:cxnSp>
        <p:nvCxnSpPr>
          <p:cNvPr id="36" name="Straight Arrow Connector 35"/>
          <p:cNvCxnSpPr>
            <a:cxnSpLocks/>
          </p:cNvCxnSpPr>
          <p:nvPr/>
        </p:nvCxnSpPr>
        <p:spPr>
          <a:xfrm flipV="1">
            <a:off x="3538542" y="3258063"/>
            <a:ext cx="2662052" cy="486424"/>
          </a:xfrm>
          <a:prstGeom prst="straightConnector1">
            <a:avLst/>
          </a:prstGeom>
          <a:ln w="28575">
            <a:solidFill>
              <a:schemeClr val="accent2"/>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cxnSpLocks/>
          </p:cNvCxnSpPr>
          <p:nvPr/>
        </p:nvCxnSpPr>
        <p:spPr>
          <a:xfrm>
            <a:off x="3538542" y="3744487"/>
            <a:ext cx="2662052" cy="1024588"/>
          </a:xfrm>
          <a:prstGeom prst="straightConnector1">
            <a:avLst/>
          </a:prstGeom>
          <a:ln w="28575">
            <a:solidFill>
              <a:schemeClr val="accent2"/>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a:cxnSpLocks/>
          </p:cNvCxnSpPr>
          <p:nvPr/>
        </p:nvCxnSpPr>
        <p:spPr>
          <a:xfrm>
            <a:off x="7084236" y="4717431"/>
            <a:ext cx="2518484" cy="0"/>
          </a:xfrm>
          <a:prstGeom prst="straightConnector1">
            <a:avLst/>
          </a:prstGeom>
          <a:ln w="28575">
            <a:solidFill>
              <a:schemeClr val="accent2"/>
            </a:solidFill>
            <a:prstDash val="sysDash"/>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a:cxnSpLocks/>
          </p:cNvCxnSpPr>
          <p:nvPr/>
        </p:nvCxnSpPr>
        <p:spPr>
          <a:xfrm flipV="1">
            <a:off x="6649101" y="3882533"/>
            <a:ext cx="0" cy="635239"/>
          </a:xfrm>
          <a:prstGeom prst="straightConnector1">
            <a:avLst/>
          </a:prstGeom>
          <a:ln w="28575">
            <a:solidFill>
              <a:schemeClr val="tx1"/>
            </a:solidFill>
            <a:prstDash val="solid"/>
            <a:headEnd type="stealth" w="lg" len="lg"/>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0" name="Rectangle 49"/>
          <p:cNvSpPr/>
          <p:nvPr/>
        </p:nvSpPr>
        <p:spPr bwMode="auto">
          <a:xfrm>
            <a:off x="5975724" y="3422194"/>
            <a:ext cx="1345172"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Add-in web</a:t>
            </a:r>
          </a:p>
        </p:txBody>
      </p:sp>
      <p:sp>
        <p:nvSpPr>
          <p:cNvPr id="54" name="Rectangle 53"/>
          <p:cNvSpPr/>
          <p:nvPr/>
        </p:nvSpPr>
        <p:spPr bwMode="auto">
          <a:xfrm>
            <a:off x="6130610" y="4895455"/>
            <a:ext cx="1001358"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Host web</a:t>
            </a:r>
          </a:p>
        </p:txBody>
      </p:sp>
      <p:sp>
        <p:nvSpPr>
          <p:cNvPr id="58" name="Rectangle 57"/>
          <p:cNvSpPr/>
          <p:nvPr/>
        </p:nvSpPr>
        <p:spPr bwMode="auto">
          <a:xfrm>
            <a:off x="9182750" y="4895455"/>
            <a:ext cx="1789633"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Web services</a:t>
            </a:r>
          </a:p>
        </p:txBody>
      </p:sp>
    </p:spTree>
    <p:extLst>
      <p:ext uri="{BB962C8B-B14F-4D97-AF65-F5344CB8AC3E}">
        <p14:creationId xmlns:p14="http://schemas.microsoft.com/office/powerpoint/2010/main" val="228532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6197602" y="548763"/>
            <a:ext cx="5964236" cy="620169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400"/>
              </a:spcBef>
              <a:buNone/>
            </a:pPr>
            <a:r>
              <a:rPr lang="en-US" sz="3400" dirty="0">
                <a:gradFill>
                  <a:gsLst>
                    <a:gs pos="11504">
                      <a:schemeClr val="tx1"/>
                    </a:gs>
                    <a:gs pos="38000">
                      <a:schemeClr val="tx1"/>
                    </a:gs>
                  </a:gsLst>
                  <a:lin ang="5400000" scaled="0"/>
                </a:gradFill>
              </a:rPr>
              <a:t>Add-in web is isolated </a:t>
            </a:r>
            <a:br>
              <a:rPr lang="en-US" sz="3400" dirty="0">
                <a:gradFill>
                  <a:gsLst>
                    <a:gs pos="11504">
                      <a:schemeClr val="tx1"/>
                    </a:gs>
                    <a:gs pos="38000">
                      <a:schemeClr val="tx1"/>
                    </a:gs>
                  </a:gsLst>
                  <a:lin ang="5400000" scaled="0"/>
                </a:gradFill>
              </a:rPr>
            </a:br>
            <a:r>
              <a:rPr lang="en-US" sz="3400" dirty="0">
                <a:gradFill>
                  <a:gsLst>
                    <a:gs pos="11504">
                      <a:schemeClr val="tx1"/>
                    </a:gs>
                    <a:gs pos="38000">
                      <a:schemeClr val="tx1"/>
                    </a:gs>
                  </a:gsLst>
                  <a:lin ang="5400000" scaled="0"/>
                </a:gradFill>
              </a:rPr>
              <a:t>in its own domain</a:t>
            </a:r>
          </a:p>
          <a:p>
            <a:pPr marL="228600" lvl="1" indent="-228600"/>
            <a:r>
              <a:rPr lang="en-US" sz="2200" dirty="0">
                <a:gradFill>
                  <a:gsLst>
                    <a:gs pos="11504">
                      <a:schemeClr val="tx1"/>
                    </a:gs>
                    <a:gs pos="38000">
                      <a:schemeClr val="tx1"/>
                    </a:gs>
                  </a:gsLst>
                  <a:lin ang="5400000" scaled="0"/>
                </a:gradFill>
              </a:rPr>
              <a:t>Enforces “same origin” policy for the add-in</a:t>
            </a:r>
          </a:p>
          <a:p>
            <a:pPr marL="228600" lvl="1" indent="-228600"/>
            <a:r>
              <a:rPr lang="en-US" sz="2200" dirty="0">
                <a:gradFill>
                  <a:gsLst>
                    <a:gs pos="11504">
                      <a:schemeClr val="tx1"/>
                    </a:gs>
                    <a:gs pos="38000">
                      <a:schemeClr val="tx1"/>
                    </a:gs>
                  </a:gsLst>
                  <a:lin ang="5400000" scaled="0"/>
                </a:gradFill>
              </a:rPr>
              <a:t>Allows for authentication and authorization when calls are made to the host web</a:t>
            </a:r>
          </a:p>
          <a:p>
            <a:pPr marL="0" indent="0">
              <a:spcBef>
                <a:spcPts val="2400"/>
              </a:spcBef>
              <a:buNone/>
            </a:pPr>
            <a:r>
              <a:rPr lang="en-US" sz="3400" dirty="0">
                <a:gradFill>
                  <a:gsLst>
                    <a:gs pos="11504">
                      <a:schemeClr val="tx1"/>
                    </a:gs>
                    <a:gs pos="38000">
                      <a:schemeClr val="tx1"/>
                    </a:gs>
                  </a:gsLst>
                  <a:lin ang="5400000" scaled="0"/>
                </a:gradFill>
              </a:rPr>
              <a:t>Each add-in web has it’s own </a:t>
            </a:r>
            <a:br>
              <a:rPr lang="en-US" sz="3400" dirty="0">
                <a:gradFill>
                  <a:gsLst>
                    <a:gs pos="11504">
                      <a:schemeClr val="tx1"/>
                    </a:gs>
                    <a:gs pos="38000">
                      <a:schemeClr val="tx1"/>
                    </a:gs>
                  </a:gsLst>
                  <a:lin ang="5400000" scaled="0"/>
                </a:gradFill>
              </a:rPr>
            </a:br>
            <a:r>
              <a:rPr lang="en-US" sz="3400" dirty="0">
                <a:gradFill>
                  <a:gsLst>
                    <a:gs pos="11504">
                      <a:schemeClr val="tx1"/>
                    </a:gs>
                    <a:gs pos="38000">
                      <a:schemeClr val="tx1"/>
                    </a:gs>
                  </a:gsLst>
                  <a:lin ang="5400000" scaled="0"/>
                </a:gradFill>
              </a:rPr>
              <a:t>unique URL</a:t>
            </a:r>
          </a:p>
          <a:p>
            <a:pPr marL="228600" lvl="1" indent="-228600"/>
            <a:r>
              <a:rPr lang="en-US" sz="2200" dirty="0">
                <a:gradFill>
                  <a:gsLst>
                    <a:gs pos="11504">
                      <a:schemeClr val="tx1"/>
                    </a:gs>
                    <a:gs pos="38000">
                      <a:schemeClr val="tx1"/>
                    </a:gs>
                  </a:gsLst>
                  <a:lin ang="5400000" scaled="0"/>
                </a:gradFill>
              </a:rPr>
              <a:t>Tenancy: your organization’s tenancy</a:t>
            </a:r>
          </a:p>
          <a:p>
            <a:pPr marL="228600" lvl="1" indent="-228600"/>
            <a:r>
              <a:rPr lang="en-US" sz="2200" dirty="0">
                <a:gradFill>
                  <a:gsLst>
                    <a:gs pos="11504">
                      <a:schemeClr val="tx1"/>
                    </a:gs>
                    <a:gs pos="38000">
                      <a:schemeClr val="tx1"/>
                    </a:gs>
                  </a:gsLst>
                  <a:lin ang="5400000" scaled="0"/>
                </a:gradFill>
              </a:rPr>
              <a:t>App Unique Identifier: unique generated identifier for the app instance</a:t>
            </a:r>
          </a:p>
          <a:p>
            <a:pPr marL="228600" lvl="1" indent="-228600"/>
            <a:r>
              <a:rPr lang="en-US" sz="2200" dirty="0">
                <a:gradFill>
                  <a:gsLst>
                    <a:gs pos="11504">
                      <a:schemeClr val="tx1"/>
                    </a:gs>
                    <a:gs pos="38000">
                      <a:schemeClr val="tx1"/>
                    </a:gs>
                  </a:gsLst>
                  <a:lin ang="5400000" scaled="0"/>
                </a:gradFill>
              </a:rPr>
              <a:t>Hosting Domain: defined for each farm</a:t>
            </a:r>
          </a:p>
          <a:p>
            <a:pPr marL="228600" lvl="1" indent="-228600"/>
            <a:r>
              <a:rPr lang="en-US" sz="2200" dirty="0">
                <a:gradFill>
                  <a:gsLst>
                    <a:gs pos="11504">
                      <a:schemeClr val="tx1"/>
                    </a:gs>
                    <a:gs pos="38000">
                      <a:schemeClr val="tx1"/>
                    </a:gs>
                  </a:gsLst>
                  <a:lin ang="5400000" scaled="0"/>
                </a:gradFill>
              </a:rPr>
              <a:t>Add-in Name: contained in the add-in manifest</a:t>
            </a:r>
          </a:p>
          <a:p>
            <a:pPr marL="228600" lvl="1" indent="-228600"/>
            <a:r>
              <a:rPr lang="en-US" sz="2200" dirty="0">
                <a:gradFill>
                  <a:gsLst>
                    <a:gs pos="11504">
                      <a:schemeClr val="tx1"/>
                    </a:gs>
                    <a:gs pos="38000">
                      <a:schemeClr val="tx1"/>
                    </a:gs>
                  </a:gsLst>
                  <a:lin ang="5400000" scaled="0"/>
                </a:gradFill>
              </a:rPr>
              <a:t>https://[tenancy]-[add-in-uid].[hostingdomain]/[add-inname]</a:t>
            </a:r>
          </a:p>
        </p:txBody>
      </p:sp>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a:gradFill>
                  <a:gsLst>
                    <a:gs pos="7258">
                      <a:schemeClr val="bg1"/>
                    </a:gs>
                    <a:gs pos="29000">
                      <a:schemeClr val="bg1"/>
                    </a:gs>
                  </a:gsLst>
                  <a:lin ang="5400000" scaled="0"/>
                </a:gradFill>
              </a:rPr>
              <a:t>The app web</a:t>
            </a: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79143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0138" y="533400"/>
            <a:ext cx="5981700" cy="3936462"/>
          </a:xfrm>
        </p:spPr>
        <p:txBody>
          <a:bodyPr/>
          <a:lstStyle/>
          <a:p>
            <a:pPr marL="0" indent="0">
              <a:spcBef>
                <a:spcPts val="2400"/>
              </a:spcBef>
              <a:buNone/>
            </a:pPr>
            <a:r>
              <a:rPr lang="en-US" sz="3400" dirty="0"/>
              <a:t>Specified in add-in manifest</a:t>
            </a:r>
          </a:p>
          <a:p>
            <a:pPr marL="228600" lvl="1" indent="-228600"/>
            <a:r>
              <a:rPr lang="en-US" sz="2200" dirty="0">
                <a:gradFill>
                  <a:gsLst>
                    <a:gs pos="11504">
                      <a:schemeClr val="tx1"/>
                    </a:gs>
                    <a:gs pos="38000">
                      <a:schemeClr val="tx1"/>
                    </a:gs>
                  </a:gsLst>
                  <a:lin ang="5400000" scaled="0"/>
                </a:gradFill>
              </a:rPr>
              <a:t>~appWebUrl/Pages/Default.aspx?</a:t>
            </a:r>
            <a:br>
              <a:rPr lang="en-US" sz="2200" dirty="0">
                <a:gradFill>
                  <a:gsLst>
                    <a:gs pos="11504">
                      <a:schemeClr val="tx1"/>
                    </a:gs>
                    <a:gs pos="38000">
                      <a:schemeClr val="tx1"/>
                    </a:gs>
                  </a:gsLst>
                  <a:lin ang="5400000" scaled="0"/>
                </a:gradFill>
              </a:rPr>
            </a:br>
            <a:r>
              <a:rPr lang="en-US" sz="2200" dirty="0">
                <a:gradFill>
                  <a:gsLst>
                    <a:gs pos="11504">
                      <a:schemeClr val="tx1"/>
                    </a:gs>
                    <a:gs pos="38000">
                      <a:schemeClr val="tx1"/>
                    </a:gs>
                  </a:gsLst>
                  <a:lin ang="5400000" scaled="0"/>
                </a:gradFill>
              </a:rPr>
              <a:t>{StandardTokens}</a:t>
            </a:r>
          </a:p>
          <a:p>
            <a:pPr marL="0" indent="0">
              <a:spcBef>
                <a:spcPts val="2400"/>
              </a:spcBef>
              <a:buNone/>
            </a:pPr>
            <a:r>
              <a:rPr lang="en-US" sz="3400" dirty="0"/>
              <a:t>Utilizes tokens for dynamic replacement of parameters</a:t>
            </a:r>
          </a:p>
          <a:p>
            <a:pPr marL="228600" lvl="1" indent="-228600"/>
            <a:r>
              <a:rPr lang="en-US" sz="2200" dirty="0">
                <a:gradFill>
                  <a:gsLst>
                    <a:gs pos="11504">
                      <a:schemeClr val="tx1"/>
                    </a:gs>
                    <a:gs pos="38000">
                      <a:schemeClr val="tx1"/>
                    </a:gs>
                  </a:gsLst>
                  <a:lin ang="5400000" scaled="0"/>
                </a:gradFill>
              </a:rPr>
              <a:t>~appWebUrl token representing the URL </a:t>
            </a:r>
            <a:br>
              <a:rPr lang="en-US" sz="2200" dirty="0">
                <a:gradFill>
                  <a:gsLst>
                    <a:gs pos="11504">
                      <a:schemeClr val="tx1"/>
                    </a:gs>
                    <a:gs pos="38000">
                      <a:schemeClr val="tx1"/>
                    </a:gs>
                  </a:gsLst>
                  <a:lin ang="5400000" scaled="0"/>
                </a:gradFill>
              </a:rPr>
            </a:br>
            <a:r>
              <a:rPr lang="en-US" sz="2200" dirty="0">
                <a:gradFill>
                  <a:gsLst>
                    <a:gs pos="11504">
                      <a:schemeClr val="tx1"/>
                    </a:gs>
                    <a:gs pos="38000">
                      <a:schemeClr val="tx1"/>
                    </a:gs>
                  </a:gsLst>
                  <a:lin ang="5400000" scaled="0"/>
                </a:gradFill>
              </a:rPr>
              <a:t>for the app web of this app instance</a:t>
            </a:r>
          </a:p>
          <a:p>
            <a:pPr marL="228600" lvl="1" indent="-228600"/>
            <a:r>
              <a:rPr lang="en-US" sz="2200" dirty="0">
                <a:gradFill>
                  <a:gsLst>
                    <a:gs pos="11504">
                      <a:schemeClr val="tx1"/>
                    </a:gs>
                    <a:gs pos="38000">
                      <a:schemeClr val="tx1"/>
                    </a:gs>
                  </a:gsLst>
                  <a:lin ang="5400000" scaled="0"/>
                </a:gradFill>
              </a:rPr>
              <a:t>{StandardTokens} passes key query string parameters to the app on launch</a:t>
            </a:r>
          </a:p>
        </p:txBody>
      </p:sp>
      <p:graphicFrame>
        <p:nvGraphicFramePr>
          <p:cNvPr id="5" name="Table 4"/>
          <p:cNvGraphicFramePr>
            <a:graphicFrameLocks noGrp="1"/>
          </p:cNvGraphicFramePr>
          <p:nvPr>
            <p:extLst>
              <p:ext uri="{D42A27DB-BD31-4B8C-83A1-F6EECF244321}">
                <p14:modId xmlns:p14="http://schemas.microsoft.com/office/powerpoint/2010/main" val="1526804867"/>
              </p:ext>
            </p:extLst>
          </p:nvPr>
        </p:nvGraphicFramePr>
        <p:xfrm>
          <a:off x="6197601" y="4523405"/>
          <a:ext cx="5964237" cy="2174256"/>
        </p:xfrm>
        <a:graphic>
          <a:graphicData uri="http://schemas.openxmlformats.org/drawingml/2006/table">
            <a:tbl>
              <a:tblPr firstRow="1" bandRow="1">
                <a:tableStyleId>{5C22544A-7EE6-4342-B048-85BDC9FD1C3A}</a:tableStyleId>
              </a:tblPr>
              <a:tblGrid>
                <a:gridCol w="1638299">
                  <a:extLst>
                    <a:ext uri="{9D8B030D-6E8A-4147-A177-3AD203B41FA5}">
                      <a16:colId xmlns:a16="http://schemas.microsoft.com/office/drawing/2014/main" val="20000"/>
                    </a:ext>
                  </a:extLst>
                </a:gridCol>
                <a:gridCol w="4325938">
                  <a:extLst>
                    <a:ext uri="{9D8B030D-6E8A-4147-A177-3AD203B41FA5}">
                      <a16:colId xmlns:a16="http://schemas.microsoft.com/office/drawing/2014/main" val="20001"/>
                    </a:ext>
                  </a:extLst>
                </a:gridCol>
              </a:tblGrid>
              <a:tr h="362376">
                <a:tc>
                  <a:txBody>
                    <a:bodyPr/>
                    <a:lstStyle/>
                    <a:p>
                      <a:r>
                        <a:rPr lang="en-US" sz="1300" dirty="0">
                          <a:gradFill>
                            <a:gsLst>
                              <a:gs pos="67257">
                                <a:schemeClr val="accent2"/>
                              </a:gs>
                              <a:gs pos="38000">
                                <a:schemeClr val="accent2"/>
                              </a:gs>
                            </a:gsLst>
                            <a:lin ang="5400000" scaled="0"/>
                          </a:gradFill>
                        </a:rPr>
                        <a:t>Parameter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300" dirty="0">
                          <a:gradFill>
                            <a:gsLst>
                              <a:gs pos="67257">
                                <a:schemeClr val="accent2"/>
                              </a:gs>
                              <a:gs pos="38000">
                                <a:schemeClr val="accent2"/>
                              </a:gs>
                            </a:gsLst>
                            <a:lin ang="5400000" scaled="0"/>
                          </a:gradFill>
                        </a:rPr>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2376">
                <a:tc>
                  <a:txBody>
                    <a:bodyPr/>
                    <a:lstStyle/>
                    <a:p>
                      <a:r>
                        <a:rPr lang="en-US" sz="1300" dirty="0">
                          <a:gradFill>
                            <a:gsLst>
                              <a:gs pos="89381">
                                <a:schemeClr val="tx1"/>
                              </a:gs>
                              <a:gs pos="67257">
                                <a:schemeClr val="tx1"/>
                              </a:gs>
                            </a:gsLst>
                            <a:lin ang="5400000" scaled="0"/>
                          </a:gradFill>
                        </a:rPr>
                        <a:t>SPHostUrl</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300" dirty="0">
                          <a:gradFill>
                            <a:gsLst>
                              <a:gs pos="89381">
                                <a:schemeClr val="tx1"/>
                              </a:gs>
                              <a:gs pos="67257">
                                <a:schemeClr val="tx1"/>
                              </a:gs>
                            </a:gsLst>
                            <a:lin ang="5400000" scaled="0"/>
                          </a:gradFill>
                        </a:rPr>
                        <a:t>The URL of the host web</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2376">
                <a:tc>
                  <a:txBody>
                    <a:bodyPr/>
                    <a:lstStyle/>
                    <a:p>
                      <a:r>
                        <a:rPr lang="en-US" sz="1300" dirty="0">
                          <a:gradFill>
                            <a:gsLst>
                              <a:gs pos="89381">
                                <a:schemeClr val="tx1"/>
                              </a:gs>
                              <a:gs pos="67257">
                                <a:schemeClr val="tx1"/>
                              </a:gs>
                            </a:gsLst>
                            <a:lin ang="5400000" scaled="0"/>
                          </a:gradFill>
                        </a:rPr>
                        <a:t>SPAppWebUrl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alpha val="40000"/>
                      </a:schemeClr>
                    </a:solidFill>
                  </a:tcPr>
                </a:tc>
                <a:tc>
                  <a:txBody>
                    <a:bodyPr/>
                    <a:lstStyle/>
                    <a:p>
                      <a:r>
                        <a:rPr lang="en-US" sz="1300" dirty="0">
                          <a:gradFill>
                            <a:gsLst>
                              <a:gs pos="89381">
                                <a:schemeClr val="tx1"/>
                              </a:gs>
                              <a:gs pos="67257">
                                <a:schemeClr val="tx1"/>
                              </a:gs>
                            </a:gsLst>
                            <a:lin ang="5400000" scaled="0"/>
                          </a:gradFill>
                        </a:rPr>
                        <a:t>The URL of the app web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alpha val="40000"/>
                      </a:schemeClr>
                    </a:solidFill>
                  </a:tcPr>
                </a:tc>
                <a:extLst>
                  <a:ext uri="{0D108BD9-81ED-4DB2-BD59-A6C34878D82A}">
                    <a16:rowId xmlns:a16="http://schemas.microsoft.com/office/drawing/2014/main" val="10002"/>
                  </a:ext>
                </a:extLst>
              </a:tr>
              <a:tr h="362376">
                <a:tc>
                  <a:txBody>
                    <a:bodyPr/>
                    <a:lstStyle/>
                    <a:p>
                      <a:r>
                        <a:rPr lang="en-US" sz="1300" dirty="0">
                          <a:gradFill>
                            <a:gsLst>
                              <a:gs pos="89381">
                                <a:schemeClr val="tx1"/>
                              </a:gs>
                              <a:gs pos="67257">
                                <a:schemeClr val="tx1"/>
                              </a:gs>
                            </a:gsLst>
                            <a:lin ang="5400000" scaled="0"/>
                          </a:gradFill>
                        </a:rPr>
                        <a:t>SPLanguage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300" dirty="0">
                          <a:gradFill>
                            <a:gsLst>
                              <a:gs pos="89381">
                                <a:schemeClr val="tx1"/>
                              </a:gs>
                              <a:gs pos="67257">
                                <a:schemeClr val="tx1"/>
                              </a:gs>
                            </a:gsLst>
                            <a:lin ang="5400000" scaled="0"/>
                          </a:gradFill>
                        </a:rPr>
                        <a:t>The language/culture of the host web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62376">
                <a:tc>
                  <a:txBody>
                    <a:bodyPr/>
                    <a:lstStyle/>
                    <a:p>
                      <a:r>
                        <a:rPr lang="en-US" sz="1300" dirty="0">
                          <a:gradFill>
                            <a:gsLst>
                              <a:gs pos="89381">
                                <a:schemeClr val="tx1"/>
                              </a:gs>
                              <a:gs pos="67257">
                                <a:schemeClr val="tx1"/>
                              </a:gs>
                            </a:gsLst>
                            <a:lin ang="5400000" scaled="0"/>
                          </a:gradFill>
                        </a:rPr>
                        <a:t>SPClientTag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alpha val="40000"/>
                      </a:schemeClr>
                    </a:solidFill>
                  </a:tcPr>
                </a:tc>
                <a:tc>
                  <a:txBody>
                    <a:bodyPr/>
                    <a:lstStyle/>
                    <a:p>
                      <a:r>
                        <a:rPr lang="en-US" sz="1300" dirty="0">
                          <a:gradFill>
                            <a:gsLst>
                              <a:gs pos="89381">
                                <a:schemeClr val="tx1"/>
                              </a:gs>
                              <a:gs pos="67257">
                                <a:schemeClr val="tx1"/>
                              </a:gs>
                            </a:gsLst>
                            <a:lin ang="5400000" scaled="0"/>
                          </a:gradFill>
                          <a:effectLst/>
                        </a:rPr>
                        <a:t>The client cache control number for the current website</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alpha val="40000"/>
                      </a:schemeClr>
                    </a:solidFill>
                  </a:tcPr>
                </a:tc>
                <a:extLst>
                  <a:ext uri="{0D108BD9-81ED-4DB2-BD59-A6C34878D82A}">
                    <a16:rowId xmlns:a16="http://schemas.microsoft.com/office/drawing/2014/main" val="10004"/>
                  </a:ext>
                </a:extLst>
              </a:tr>
              <a:tr h="362376">
                <a:tc>
                  <a:txBody>
                    <a:bodyPr/>
                    <a:lstStyle/>
                    <a:p>
                      <a:r>
                        <a:rPr lang="en-US" sz="1300" dirty="0">
                          <a:gradFill>
                            <a:gsLst>
                              <a:gs pos="89381">
                                <a:schemeClr val="tx1"/>
                              </a:gs>
                              <a:gs pos="67257">
                                <a:schemeClr val="tx1"/>
                              </a:gs>
                            </a:gsLst>
                            <a:lin ang="5400000" scaled="0"/>
                          </a:gradFill>
                        </a:rPr>
                        <a:t>SPProductNumber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300" dirty="0">
                          <a:gradFill>
                            <a:gsLst>
                              <a:gs pos="89381">
                                <a:schemeClr val="tx1"/>
                              </a:gs>
                              <a:gs pos="67257">
                                <a:schemeClr val="tx1"/>
                              </a:gs>
                            </a:gsLst>
                            <a:lin ang="5400000" scaled="0"/>
                          </a:gradFill>
                          <a:effectLst/>
                        </a:rPr>
                        <a:t>The full build version number of the SharePoint farm</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a:gradFill>
                  <a:gsLst>
                    <a:gs pos="7258">
                      <a:schemeClr val="bg1"/>
                    </a:gs>
                    <a:gs pos="29000">
                      <a:schemeClr val="bg1"/>
                    </a:gs>
                  </a:gsLst>
                  <a:lin ang="5400000" scaled="0"/>
                </a:gradFill>
              </a:rPr>
              <a:t>App Start Page</a:t>
            </a: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71255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0138" y="2073796"/>
            <a:ext cx="5981700" cy="3317831"/>
          </a:xfrm>
        </p:spPr>
        <p:txBody>
          <a:bodyPr/>
          <a:lstStyle/>
          <a:p>
            <a:pPr marL="0" indent="0">
              <a:spcBef>
                <a:spcPts val="2400"/>
              </a:spcBef>
              <a:buNone/>
            </a:pPr>
            <a:r>
              <a:rPr lang="en-US" sz="3400" dirty="0">
                <a:gradFill>
                  <a:gsLst>
                    <a:gs pos="11504">
                      <a:schemeClr val="tx1"/>
                    </a:gs>
                    <a:gs pos="38000">
                      <a:schemeClr val="tx1"/>
                    </a:gs>
                  </a:gsLst>
                  <a:lin ang="5400000" scaled="0"/>
                </a:gradFill>
              </a:rPr>
              <a:t>Utilizes “internal” authentication</a:t>
            </a:r>
          </a:p>
          <a:p>
            <a:pPr marL="0" indent="0">
              <a:spcBef>
                <a:spcPts val="2400"/>
              </a:spcBef>
              <a:buNone/>
            </a:pPr>
            <a:r>
              <a:rPr lang="en-US" sz="3400" dirty="0">
                <a:gradFill>
                  <a:gsLst>
                    <a:gs pos="11504">
                      <a:schemeClr val="tx1"/>
                    </a:gs>
                    <a:gs pos="38000">
                      <a:schemeClr val="tx1"/>
                    </a:gs>
                  </a:gsLst>
                  <a:lin ang="5400000" scaled="0"/>
                </a:gradFill>
              </a:rPr>
              <a:t>Add-in permissions are the lesser of user and add-in permissions </a:t>
            </a:r>
            <a:br>
              <a:rPr lang="en-US" sz="3400" dirty="0">
                <a:gradFill>
                  <a:gsLst>
                    <a:gs pos="11504">
                      <a:schemeClr val="tx1"/>
                    </a:gs>
                    <a:gs pos="38000">
                      <a:schemeClr val="tx1"/>
                    </a:gs>
                  </a:gsLst>
                  <a:lin ang="5400000" scaled="0"/>
                </a:gradFill>
              </a:rPr>
            </a:br>
            <a:r>
              <a:rPr lang="en-US" sz="3400" dirty="0">
                <a:gradFill>
                  <a:gsLst>
                    <a:gs pos="11504">
                      <a:schemeClr val="tx1"/>
                    </a:gs>
                    <a:gs pos="38000">
                      <a:schemeClr val="tx1"/>
                    </a:gs>
                  </a:gsLst>
                  <a:lin ang="5400000" scaled="0"/>
                </a:gradFill>
              </a:rPr>
              <a:t>to the given resource</a:t>
            </a:r>
          </a:p>
        </p:txBody>
      </p:sp>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a:gradFill>
                  <a:gsLst>
                    <a:gs pos="7258">
                      <a:schemeClr val="bg1"/>
                    </a:gs>
                    <a:gs pos="29000">
                      <a:schemeClr val="bg1"/>
                    </a:gs>
                  </a:gsLst>
                  <a:lin ang="5400000" scaled="0"/>
                </a:gradFill>
              </a:rPr>
              <a:t>Add-in permissions</a:t>
            </a: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69426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23">
      <a:dk1>
        <a:srgbClr val="262626"/>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D83B01"/>
      </a:hlink>
      <a:folHlink>
        <a:srgbClr val="FE7E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v02.potx" id="{B5470EB0-641B-4935-9E12-484AA2312254}" vid="{A0499B42-DE34-48E1-8CB5-0A4D707E1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2921</Words>
  <Application>Microsoft Office PowerPoint</Application>
  <PresentationFormat>Custom</PresentationFormat>
  <Paragraphs>251</Paragraphs>
  <Slides>38</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Consolas</vt:lpstr>
      <vt:lpstr>Segoe Light</vt:lpstr>
      <vt:lpstr>Segoe UI</vt:lpstr>
      <vt:lpstr>Segoe UI Light</vt:lpstr>
      <vt:lpstr>Segoe UI Semibold</vt:lpstr>
      <vt:lpstr>Segoe UI Semilight</vt:lpstr>
      <vt:lpstr>Wingdings</vt:lpstr>
      <vt:lpstr>6-30540_Office_365_CloudRoadShow</vt:lpstr>
      <vt:lpstr>Office 365 development</vt:lpstr>
      <vt:lpstr>Deep dive into  SharePoint-hosted add-ins</vt:lpstr>
      <vt:lpstr>Agenda </vt:lpstr>
      <vt:lpstr>PowerPoint Presentation</vt:lpstr>
      <vt:lpstr>Introduction</vt:lpstr>
      <vt:lpstr>Architecture</vt:lpstr>
      <vt:lpstr>PowerPoint Presentation</vt:lpstr>
      <vt:lpstr>PowerPoint Presentation</vt:lpstr>
      <vt:lpstr>PowerPoint Presentation</vt:lpstr>
      <vt:lpstr>PowerPoint Presentation</vt:lpstr>
      <vt:lpstr>PowerPoint Presentation</vt:lpstr>
      <vt:lpstr>Demo</vt:lpstr>
      <vt:lpstr>Programming  in JavaScript</vt:lpstr>
      <vt:lpstr>Using the REST API</vt:lpstr>
      <vt:lpstr>Create list items</vt:lpstr>
      <vt:lpstr>Update list items</vt:lpstr>
      <vt:lpstr>Delete list items</vt:lpstr>
      <vt:lpstr>Using the CSOM API</vt:lpstr>
      <vt:lpstr>Create list items</vt:lpstr>
      <vt:lpstr>Update list items</vt:lpstr>
      <vt:lpstr>Delete list items</vt:lpstr>
      <vt:lpstr>Cross-domain library</vt:lpstr>
      <vt:lpstr>Cross-domain library architecture</vt:lpstr>
      <vt:lpstr>Cross-domain REST calls</vt:lpstr>
      <vt:lpstr>Cross-domain CSOM calls</vt:lpstr>
      <vt:lpstr>Demo</vt:lpstr>
      <vt:lpstr>Add-in parts</vt:lpstr>
      <vt:lpstr>PowerPoint Presentation</vt:lpstr>
      <vt:lpstr>PowerPoint Presentation</vt:lpstr>
      <vt:lpstr>Client web part CAML </vt:lpstr>
      <vt:lpstr>Demo</vt:lpstr>
      <vt:lpstr>UI custom  actions</vt:lpstr>
      <vt:lpstr>PowerPoint Presentation</vt:lpstr>
      <vt:lpstr>Custom action CAML</vt:lpstr>
      <vt:lpstr>Demo</vt:lpstr>
      <vt:lpstr>Summary</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2017-01-03T11:54:13Z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