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44"/>
  </p:notesMasterIdLst>
  <p:handoutMasterIdLst>
    <p:handoutMasterId r:id="rId45"/>
  </p:handoutMasterIdLst>
  <p:sldIdLst>
    <p:sldId id="1436" r:id="rId5"/>
    <p:sldId id="1462" r:id="rId6"/>
    <p:sldId id="1463" r:id="rId7"/>
    <p:sldId id="1465" r:id="rId8"/>
    <p:sldId id="1500" r:id="rId9"/>
    <p:sldId id="1501" r:id="rId10"/>
    <p:sldId id="1468" r:id="rId11"/>
    <p:sldId id="1469" r:id="rId12"/>
    <p:sldId id="1470" r:id="rId13"/>
    <p:sldId id="1471" r:id="rId14"/>
    <p:sldId id="1472" r:id="rId15"/>
    <p:sldId id="1473" r:id="rId16"/>
    <p:sldId id="1474" r:id="rId17"/>
    <p:sldId id="1475" r:id="rId18"/>
    <p:sldId id="1476" r:id="rId19"/>
    <p:sldId id="1477" r:id="rId20"/>
    <p:sldId id="1478" r:id="rId21"/>
    <p:sldId id="1479" r:id="rId22"/>
    <p:sldId id="1480" r:id="rId23"/>
    <p:sldId id="1481" r:id="rId24"/>
    <p:sldId id="1482" r:id="rId25"/>
    <p:sldId id="1483" r:id="rId26"/>
    <p:sldId id="1484" r:id="rId27"/>
    <p:sldId id="1485" r:id="rId28"/>
    <p:sldId id="1486" r:id="rId29"/>
    <p:sldId id="1487" r:id="rId30"/>
    <p:sldId id="1488" r:id="rId31"/>
    <p:sldId id="1489" r:id="rId32"/>
    <p:sldId id="1490" r:id="rId33"/>
    <p:sldId id="1491" r:id="rId34"/>
    <p:sldId id="1492" r:id="rId35"/>
    <p:sldId id="1493" r:id="rId36"/>
    <p:sldId id="1502" r:id="rId37"/>
    <p:sldId id="1495" r:id="rId38"/>
    <p:sldId id="1496" r:id="rId39"/>
    <p:sldId id="1497" r:id="rId40"/>
    <p:sldId id="1498" r:id="rId41"/>
    <p:sldId id="1499" r:id="rId42"/>
    <p:sldId id="1383" r:id="rId4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99ADD0"/>
    <a:srgbClr val="00BCF2"/>
    <a:srgbClr val="FF8C00"/>
    <a:srgbClr val="FFB900"/>
    <a:srgbClr val="000000"/>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6187" autoAdjust="0"/>
  </p:normalViewPr>
  <p:slideViewPr>
    <p:cSldViewPr snapToGrid="0">
      <p:cViewPr varScale="1">
        <p:scale>
          <a:sx n="113" d="100"/>
          <a:sy n="113" d="100"/>
        </p:scale>
        <p:origin x="84" y="150"/>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83" d="100"/>
          <a:sy n="83" d="100"/>
        </p:scale>
        <p:origin x="393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Office 365 </a:t>
            </a:r>
            <a:r>
              <a:rPr lang="en-US" dirty="0" err="1">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EB8BDE-5C04-4849-8678-0B4D2E4E166C}" type="datetime8">
              <a:rPr lang="en-US" smtClean="0">
                <a:latin typeface="Segoe UI" pitchFamily="34" charset="0"/>
              </a:rPr>
              <a:t>1/3/2017 9:41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Office 365 </a:t>
            </a:r>
            <a:r>
              <a:rPr lang="en-US" dirty="0" err="1"/>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0ABB1BB5-4F85-4E5B-B931-0C55BDF5DA21}" type="datetime8">
              <a:rPr lang="en-US" smtClean="0"/>
              <a:t>1/3/2017 9:41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D84499E7-F1FD-4F05-B520-DA59C3C92386}" type="datetime8">
              <a:rPr lang="en-US" smtClean="0"/>
              <a:t>1/3/2017 9:41 PM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1439633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99F3FBD-52DD-44E1-AE08-AC8B17B2841B}" type="datetime8">
              <a:rPr lang="en-US" smtClean="0"/>
              <a:t>1/3/2017 9:41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660909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2664128-3207-4D3F-AE4D-C256FAB20F65}" type="datetime8">
              <a:rPr lang="en-US" smtClean="0"/>
              <a:t>1/3/2017 9:41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263115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event handler infrastructure follows the same pattern as</a:t>
            </a:r>
            <a:r>
              <a:rPr lang="en-US" baseline="0" dirty="0"/>
              <a:t> the in-process handlers of old</a:t>
            </a:r>
          </a:p>
          <a:p>
            <a:r>
              <a:rPr lang="en-US" baseline="0" dirty="0"/>
              <a:t>We have both “before” and “after” event</a:t>
            </a:r>
          </a:p>
          <a:p>
            <a:r>
              <a:rPr lang="en-US" baseline="0" dirty="0"/>
              <a:t>These are also known as “ING” and “ED” events like “ItemAdding” and “ItemAdded”</a:t>
            </a:r>
          </a:p>
          <a:p>
            <a:r>
              <a:rPr lang="en-US" baseline="0" dirty="0"/>
              <a:t>Two-way events are synchronous</a:t>
            </a:r>
            <a:endParaRPr lang="en-US" dirty="0"/>
          </a:p>
        </p:txBody>
      </p:sp>
      <p:sp>
        <p:nvSpPr>
          <p:cNvPr id="4" name="Date Placeholder 3"/>
          <p:cNvSpPr>
            <a:spLocks noGrp="1"/>
          </p:cNvSpPr>
          <p:nvPr>
            <p:ph type="dt" idx="10"/>
          </p:nvPr>
        </p:nvSpPr>
        <p:spPr/>
        <p:txBody>
          <a:bodyPr/>
          <a:lstStyle/>
          <a:p>
            <a:fld id="{5B240699-417F-4D30-9582-5CD2641C7350}" type="datetime8">
              <a:rPr lang="en-US" smtClean="0"/>
              <a:t>1/3/2017 9:41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96321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17B66B2-E32C-4B84-9F12-FA1A92183FE8}" type="datetime8">
              <a:rPr lang="en-US" smtClean="0"/>
              <a:t>1/3/2017 9:41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948354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65A764E-C9ED-4230-B0B6-4995904FF7E8}" type="datetime8">
              <a:rPr lang="en-US" smtClean="0"/>
              <a:t>1/3/2017 9:41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939892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636D891-9862-42E7-A854-AC1B151219B8}" type="datetime8">
              <a:rPr lang="en-US" smtClean="0"/>
              <a:t>1/3/2017 9:41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514594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20B2811-C31F-4723-9F10-AC38F7EFA8DC}" type="datetime8">
              <a:rPr lang="en-US" smtClean="0"/>
              <a:t>1/3/2017 9:41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432584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B2AF0C1-C573-4DF9-86B5-6749862D14BC}" type="datetime8">
              <a:rPr lang="en-US" smtClean="0"/>
              <a:t>1/3/2017 9:41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918344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0AD6A41-1C86-4714-B5BE-75A789F61FFA}" type="datetime8">
              <a:rPr lang="en-US" smtClean="0"/>
              <a:t>1/3/2017 9:41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5769924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Note that as of this writing, the Visual tooling only supports ACS strings</a:t>
            </a:r>
          </a:p>
          <a:p>
            <a:r>
              <a:rPr lang="en-US" dirty="0"/>
              <a:t>The Azure interface only creates SAS</a:t>
            </a:r>
            <a:r>
              <a:rPr lang="en-US" baseline="0" dirty="0"/>
              <a:t> strings</a:t>
            </a:r>
          </a:p>
          <a:p>
            <a:r>
              <a:rPr lang="en-US" baseline="0" dirty="0"/>
              <a:t>So, you have to use PowerShell</a:t>
            </a:r>
          </a:p>
          <a:p>
            <a:endParaRPr lang="en-US" baseline="0" dirty="0"/>
          </a:p>
          <a:p>
            <a:pPr marL="228600" indent="-228600">
              <a:buAutoNum type="arabicPeriod"/>
            </a:pPr>
            <a:r>
              <a:rPr lang="en-US" baseline="0" dirty="0"/>
              <a:t>Download and Install Azure PowerShell environment</a:t>
            </a:r>
          </a:p>
          <a:p>
            <a:pPr marL="228600" indent="-228600">
              <a:buAutoNum type="arabicPeriod"/>
            </a:pPr>
            <a:r>
              <a:rPr lang="en-US" baseline="0" dirty="0"/>
              <a:t>Open PS window</a:t>
            </a:r>
          </a:p>
          <a:p>
            <a:pPr marL="228600" indent="-228600">
              <a:buAutoNum type="arabicPeriod"/>
            </a:pPr>
            <a:r>
              <a:rPr lang="en-US" baseline="0" dirty="0"/>
              <a:t>Add-AzureAccount to sign in</a:t>
            </a:r>
          </a:p>
          <a:p>
            <a:pPr marL="228600" indent="-228600">
              <a:buAutoNum type="arabicPeriod"/>
            </a:pPr>
            <a:r>
              <a:rPr lang="en-US" baseline="0" dirty="0"/>
              <a:t>New-AzureSBNamespace –Name “myns” -Location “Central US”</a:t>
            </a:r>
          </a:p>
          <a:p>
            <a:pPr marL="228600" indent="-228600">
              <a:buAutoNum type="arabicPeriod"/>
            </a:pPr>
            <a:r>
              <a:rPr lang="en-US" baseline="0" dirty="0"/>
              <a:t>Results in an ACS string copy this to Visual Studio</a:t>
            </a:r>
            <a:endParaRPr lang="en-US" dirty="0"/>
          </a:p>
        </p:txBody>
      </p:sp>
      <p:sp>
        <p:nvSpPr>
          <p:cNvPr id="4" name="Date Placeholder 3"/>
          <p:cNvSpPr>
            <a:spLocks noGrp="1"/>
          </p:cNvSpPr>
          <p:nvPr>
            <p:ph type="dt" idx="10"/>
          </p:nvPr>
        </p:nvSpPr>
        <p:spPr/>
        <p:txBody>
          <a:bodyPr/>
          <a:lstStyle/>
          <a:p>
            <a:fld id="{9BF969B6-F8FC-4611-A6E1-914D0566688A}" type="datetime8">
              <a:rPr lang="en-US" smtClean="0"/>
              <a:t>1/3/2017 9:41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52073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A290CF6-439B-4179-8CA5-2EC5715A05DE}" type="datetime8">
              <a:rPr lang="en-US" smtClean="0"/>
              <a:t>1/3/2017 9:41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28157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EEB0D79F-61CD-4295-9C67-DA274DF762BF}" type="datetime8">
              <a:rPr lang="en-US" smtClean="0"/>
              <a:t>1/3/2017 9:41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338142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9AAD6FE-FBF9-419B-9633-64B68A4114C2}" type="datetime8">
              <a:rPr lang="en-US" smtClean="0"/>
              <a:t>1/3/2017 9:41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687352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AD369712-2D6D-4BDF-AA40-1D8D52B6140E}" type="datetime8">
              <a:rPr lang="en-US" smtClean="0"/>
              <a:t>1/3/2017 9:41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8657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a:t>Vesa </a:t>
            </a:r>
          </a:p>
          <a:p>
            <a:r>
              <a:rPr lang="en-US" dirty="0"/>
              <a:t>For more information on provisioning</a:t>
            </a:r>
            <a:r>
              <a:rPr lang="en-US" baseline="0" dirty="0"/>
              <a:t> sites and associated terminology see: </a:t>
            </a:r>
          </a:p>
          <a:p>
            <a:pPr marL="171450" indent="-171450">
              <a:buFont typeface="Arial" panose="020B0604020202020204" pitchFamily="34" charset="0"/>
              <a:buChar char="•"/>
            </a:pPr>
            <a:r>
              <a:rPr lang="en-US" b="1" dirty="0"/>
              <a:t>SharePoint 2010 and web templates, </a:t>
            </a:r>
            <a:r>
              <a:rPr lang="en-US" baseline="0" dirty="0"/>
              <a:t>http://blogs.msdn.com/b/vesku/archive/2010/10/14/sharepoint-2010-and-web-templates.aspx</a:t>
            </a:r>
          </a:p>
          <a:p>
            <a:pPr marL="171450" indent="-171450">
              <a:buFont typeface="Arial" panose="020B0604020202020204" pitchFamily="34" charset="0"/>
              <a:buChar char="•"/>
            </a:pPr>
            <a:r>
              <a:rPr lang="en-US" b="1" dirty="0"/>
              <a:t>Site provisioning techniques and remote provisioning in SharePoint 2013</a:t>
            </a:r>
            <a:r>
              <a:rPr lang="en-US" dirty="0"/>
              <a:t>, http://blogs.msdn.com/b/vesku/archive/2013/08/23/site-provisioning-techniques-and-remote-provisioning-in-sharepoint-2013.aspx</a:t>
            </a:r>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8D7FA561-FFD5-4DCD-AD65-E0FEC327720A}" type="datetime8">
              <a:rPr lang="en-US" smtClean="0"/>
              <a:t>1/3/2017 9:41 PM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6709313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Vesa</a:t>
            </a:r>
          </a:p>
          <a:p>
            <a:endParaRPr lang="en-US" dirty="0"/>
          </a:p>
          <a:p>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003C821-D5B3-419D-82D1-D007DABFE2BF}" type="datetime8">
              <a:rPr lang="en-US" smtClean="0"/>
              <a:t>1/3/2017 9:41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9332135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Vesa </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34</a:t>
            </a:fld>
            <a:endParaRPr lang="en-US" dirty="0"/>
          </a:p>
        </p:txBody>
      </p:sp>
    </p:spTree>
    <p:extLst>
      <p:ext uri="{BB962C8B-B14F-4D97-AF65-F5344CB8AC3E}">
        <p14:creationId xmlns:p14="http://schemas.microsoft.com/office/powerpoint/2010/main" val="36686302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AC1AA26-812F-4D3B-8905-BECAD5D62BB8}" type="datetime8">
              <a:rPr lang="en-US" smtClean="0"/>
              <a:t>1/3/2017 9:41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35</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4904454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B2D3C3C8-B009-43A3-BE18-3EEBF6548288}" type="datetime8">
              <a:rPr lang="en-US" smtClean="0">
                <a:solidFill>
                  <a:prstClr val="black"/>
                </a:solidFill>
              </a:rPr>
              <a:t>1/3/2017 9:41 PM</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a:solidFill>
                  <a:prstClr val="black"/>
                </a:solidFill>
              </a:rPr>
              <a:t>Build 2014</a:t>
            </a:r>
          </a:p>
        </p:txBody>
      </p:sp>
    </p:spTree>
    <p:extLst>
      <p:ext uri="{BB962C8B-B14F-4D97-AF65-F5344CB8AC3E}">
        <p14:creationId xmlns:p14="http://schemas.microsoft.com/office/powerpoint/2010/main" val="28286903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ABB1BB5-4F85-4E5B-B931-0C55BDF5DA21}" type="datetime8">
              <a:rPr lang="en-US" smtClean="0"/>
              <a:t>1/3/2017 9:41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246708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E1AB150-E8A9-45DB-8ABA-7470EEC6A6AE}" type="datetime8">
              <a:rPr lang="en-US" smtClean="0">
                <a:solidFill>
                  <a:prstClr val="black"/>
                </a:solidFill>
              </a:rPr>
              <a:t>1/3/2017 9:41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31311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Provider-hosted</a:t>
            </a:r>
            <a:r>
              <a:rPr lang="en-US" baseline="0" dirty="0"/>
              <a:t> apps can use “app only” permissions</a:t>
            </a:r>
          </a:p>
          <a:p>
            <a:r>
              <a:rPr lang="en-US" baseline="0" dirty="0"/>
              <a:t>Update the App manifest to indicate this is OK</a:t>
            </a:r>
          </a:p>
          <a:p>
            <a:r>
              <a:rPr lang="en-US" baseline="0" dirty="0"/>
              <a:t>Then you need an app-only token in code</a:t>
            </a:r>
            <a:endParaRPr lang="en-US" dirty="0"/>
          </a:p>
        </p:txBody>
      </p:sp>
      <p:sp>
        <p:nvSpPr>
          <p:cNvPr id="4" name="Date Placeholder 3"/>
          <p:cNvSpPr>
            <a:spLocks noGrp="1"/>
          </p:cNvSpPr>
          <p:nvPr>
            <p:ph type="dt" idx="10"/>
          </p:nvPr>
        </p:nvSpPr>
        <p:spPr/>
        <p:txBody>
          <a:bodyPr/>
          <a:lstStyle/>
          <a:p>
            <a:fld id="{36B46BE0-2A8B-4DFB-BA1E-83DF705A76BD}" type="datetime8">
              <a:rPr lang="en-US" smtClean="0"/>
              <a:t>1/3/2017 9:41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801133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Visual</a:t>
            </a:r>
            <a:r>
              <a:rPr lang="en-US" baseline="0" dirty="0"/>
              <a:t> Studio supports both ASP.NET Web Forms and MVC5</a:t>
            </a:r>
          </a:p>
          <a:p>
            <a:endParaRPr lang="en-US" baseline="0" dirty="0"/>
          </a:p>
          <a:p>
            <a:r>
              <a:rPr lang="en-US" baseline="0" dirty="0"/>
              <a:t>On-premises authorization uses S2S</a:t>
            </a:r>
          </a:p>
          <a:p>
            <a:r>
              <a:rPr lang="en-US" baseline="0" dirty="0"/>
              <a:t>Cloud authorization uses OAuth </a:t>
            </a:r>
          </a:p>
          <a:p>
            <a:endParaRPr lang="en-US" dirty="0"/>
          </a:p>
          <a:p>
            <a:r>
              <a:rPr lang="en-US" dirty="0"/>
              <a:t>The SharePointContextProvider simplifies token management</a:t>
            </a:r>
          </a:p>
          <a:p>
            <a:r>
              <a:rPr lang="en-US" dirty="0"/>
              <a:t>Managed</a:t>
            </a:r>
            <a:r>
              <a:rPr lang="en-US" baseline="0" dirty="0"/>
              <a:t> CSOm and RESt can be used directly from the server side</a:t>
            </a:r>
          </a:p>
          <a:p>
            <a:r>
              <a:rPr lang="en-US" baseline="0" dirty="0"/>
              <a:t>The cross-domain library can be used from JavaScript</a:t>
            </a:r>
            <a:endParaRPr lang="en-US" dirty="0"/>
          </a:p>
        </p:txBody>
      </p:sp>
      <p:sp>
        <p:nvSpPr>
          <p:cNvPr id="4" name="Date Placeholder 3"/>
          <p:cNvSpPr>
            <a:spLocks noGrp="1"/>
          </p:cNvSpPr>
          <p:nvPr>
            <p:ph type="dt" idx="10"/>
          </p:nvPr>
        </p:nvSpPr>
        <p:spPr/>
        <p:txBody>
          <a:bodyPr/>
          <a:lstStyle/>
          <a:p>
            <a:fld id="{9D71D682-D2FD-4C71-9B41-6A2C25EF8353}" type="datetime8">
              <a:rPr lang="en-US" smtClean="0"/>
              <a:t>1/3/2017 9:41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88146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Create a basic provider hosted app</a:t>
            </a:r>
          </a:p>
        </p:txBody>
      </p:sp>
      <p:sp>
        <p:nvSpPr>
          <p:cNvPr id="4" name="Date Placeholder 3"/>
          <p:cNvSpPr>
            <a:spLocks noGrp="1"/>
          </p:cNvSpPr>
          <p:nvPr>
            <p:ph type="dt" idx="10"/>
          </p:nvPr>
        </p:nvSpPr>
        <p:spPr/>
        <p:txBody>
          <a:bodyPr/>
          <a:lstStyle/>
          <a:p>
            <a:fld id="{14B02EC5-4CE2-4FA0-85AA-B0CEA792F310}" type="datetime8">
              <a:rPr lang="en-US" smtClean="0"/>
              <a:t>1/3/2017 9:41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291969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SharePointContext</a:t>
            </a:r>
            <a:r>
              <a:rPr lang="en-US" baseline="0" dirty="0"/>
              <a:t>Provider simplifies the management of context, and tokens</a:t>
            </a:r>
          </a:p>
          <a:p>
            <a:r>
              <a:rPr lang="en-US" dirty="0"/>
              <a:t>It uses a cookie to store the CacheKey, and stores the actual token in session state on the server referenced by the cache key</a:t>
            </a:r>
          </a:p>
          <a:p>
            <a:r>
              <a:rPr lang="en-US" dirty="0"/>
              <a:t>All of this improves performance and makes programming easier</a:t>
            </a:r>
          </a:p>
        </p:txBody>
      </p:sp>
      <p:sp>
        <p:nvSpPr>
          <p:cNvPr id="4" name="Date Placeholder 3"/>
          <p:cNvSpPr>
            <a:spLocks noGrp="1"/>
          </p:cNvSpPr>
          <p:nvPr>
            <p:ph type="dt" idx="10"/>
          </p:nvPr>
        </p:nvSpPr>
        <p:spPr/>
        <p:txBody>
          <a:bodyPr/>
          <a:lstStyle/>
          <a:p>
            <a:fld id="{99D51B2C-8D99-4C6C-865B-D18A603C3233}" type="datetime8">
              <a:rPr lang="en-US" smtClean="0"/>
              <a:t>1/3/2017 9:41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84915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ASP.NET Web Forms uses the PreInit method to validate the Context Token</a:t>
            </a:r>
          </a:p>
          <a:p>
            <a:r>
              <a:rPr lang="en-US" dirty="0"/>
              <a:t>Notice how it will redirect if the token is not valid</a:t>
            </a:r>
          </a:p>
          <a:p>
            <a:endParaRPr lang="en-US" dirty="0"/>
          </a:p>
          <a:p>
            <a:r>
              <a:rPr lang="en-US" dirty="0"/>
              <a:t>ASP.NET MVC 5 uses a filter to run essentially the same code</a:t>
            </a:r>
          </a:p>
          <a:p>
            <a:r>
              <a:rPr lang="en-US" dirty="0"/>
              <a:t>Notice how the</a:t>
            </a:r>
            <a:r>
              <a:rPr lang="en-US" baseline="0" dirty="0"/>
              <a:t> filter attribute is applied to the controller</a:t>
            </a:r>
            <a:endParaRPr lang="en-US" dirty="0"/>
          </a:p>
        </p:txBody>
      </p:sp>
      <p:sp>
        <p:nvSpPr>
          <p:cNvPr id="4" name="Date Placeholder 3"/>
          <p:cNvSpPr>
            <a:spLocks noGrp="1"/>
          </p:cNvSpPr>
          <p:nvPr>
            <p:ph type="dt" idx="10"/>
          </p:nvPr>
        </p:nvSpPr>
        <p:spPr/>
        <p:txBody>
          <a:bodyPr/>
          <a:lstStyle/>
          <a:p>
            <a:fld id="{4A7600E2-A2F2-49FD-A1DE-D0D9CBA0CB8D}" type="datetime8">
              <a:rPr lang="en-US" smtClean="0"/>
              <a:t>1/3/2017 9:41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9394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SharePointAcsContext and SharePointHightTrustContext both inherit from SharePointContext</a:t>
            </a:r>
          </a:p>
          <a:p>
            <a:r>
              <a:rPr lang="en-US" dirty="0"/>
              <a:t>This means that the same code works in both cloud and on-premises environments</a:t>
            </a:r>
          </a:p>
        </p:txBody>
      </p:sp>
      <p:sp>
        <p:nvSpPr>
          <p:cNvPr id="4" name="Date Placeholder 3"/>
          <p:cNvSpPr>
            <a:spLocks noGrp="1"/>
          </p:cNvSpPr>
          <p:nvPr>
            <p:ph type="dt" idx="10"/>
          </p:nvPr>
        </p:nvSpPr>
        <p:spPr/>
        <p:txBody>
          <a:bodyPr/>
          <a:lstStyle/>
          <a:p>
            <a:fld id="{12EF4F80-1794-4C70-A430-347E3242A82D}" type="datetime8">
              <a:rPr lang="en-US" smtClean="0"/>
              <a:t>1/3/2017 9:41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78714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SharePointContext</a:t>
            </a:r>
            <a:r>
              <a:rPr lang="en-US" baseline="0" dirty="0"/>
              <a:t> makes it easy to get the tokens you need</a:t>
            </a:r>
            <a:endParaRPr lang="en-US" dirty="0"/>
          </a:p>
        </p:txBody>
      </p:sp>
      <p:sp>
        <p:nvSpPr>
          <p:cNvPr id="4" name="Date Placeholder 3"/>
          <p:cNvSpPr>
            <a:spLocks noGrp="1"/>
          </p:cNvSpPr>
          <p:nvPr>
            <p:ph type="dt" idx="10"/>
          </p:nvPr>
        </p:nvSpPr>
        <p:spPr/>
        <p:txBody>
          <a:bodyPr/>
          <a:lstStyle/>
          <a:p>
            <a:fld id="{1E0C0B82-7206-4975-B49F-9DADE32579E9}" type="datetime8">
              <a:rPr lang="en-US" smtClean="0"/>
              <a:t>1/3/2017 9:41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4914163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jpeg"/></Relationships>
</file>

<file path=ppt/slideLayouts/_rels/slideLayout42.xml.rels><?xml version="1.0" encoding="UTF-8" standalone="yes"?>
<Relationships xmlns="http://schemas.openxmlformats.org/package/2006/relationships"><Relationship Id="rId8" Type="http://schemas.openxmlformats.org/officeDocument/2006/relationships/hyperlink" Target="http://dev.office.com/podcasts" TargetMode="External"/><Relationship Id="rId3" Type="http://schemas.openxmlformats.org/officeDocument/2006/relationships/image" Target="../media/image14.emf"/><Relationship Id="rId7" Type="http://schemas.openxmlformats.org/officeDocument/2006/relationships/hyperlink" Target="http://aka.ms/O365DevShow" TargetMode="External"/><Relationship Id="rId2" Type="http://schemas.openxmlformats.org/officeDocument/2006/relationships/image" Target="../media/image13.emf"/><Relationship Id="rId1" Type="http://schemas.openxmlformats.org/officeDocument/2006/relationships/slideMaster" Target="../slideMasters/slideMaster1.xml"/><Relationship Id="rId6" Type="http://schemas.openxmlformats.org/officeDocument/2006/relationships/hyperlink" Target="http://www.twitter.com/OfficeDev" TargetMode="External"/><Relationship Id="rId5" Type="http://schemas.openxmlformats.org/officeDocument/2006/relationships/hyperlink" Target="https://www.yammer.com/itpronetwork" TargetMode="External"/><Relationship Id="rId4" Type="http://schemas.openxmlformats.org/officeDocument/2006/relationships/image" Target="../media/image15.png"/><Relationship Id="rId9" Type="http://schemas.openxmlformats.org/officeDocument/2006/relationships/image" Target="../media/image16.png"/></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6"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pic>
        <p:nvPicPr>
          <p:cNvPr id="175" name="Picture 174"/>
          <p:cNvPicPr>
            <a:picLocks noChangeAspect="1"/>
          </p:cNvPicPr>
          <p:nvPr userDrawn="1"/>
        </p:nvPicPr>
        <p:blipFill rotWithShape="1">
          <a:blip r:embed="rId2">
            <a:extLst>
              <a:ext uri="{28A0092B-C50C-407E-A947-70E740481C1C}">
                <a14:useLocalDpi xmlns:a14="http://schemas.microsoft.com/office/drawing/2010/main" val="0"/>
              </a:ext>
            </a:extLst>
          </a:blip>
          <a:srcRect t="27820"/>
          <a:stretch/>
        </p:blipFill>
        <p:spPr>
          <a:xfrm>
            <a:off x="344739" y="4629849"/>
            <a:ext cx="3820414" cy="1839729"/>
          </a:xfrm>
          <a:prstGeom prst="rect">
            <a:avLst/>
          </a:prstGeom>
        </p:spPr>
      </p:pic>
      <p:pic>
        <p:nvPicPr>
          <p:cNvPr id="176" name="Picture 175"/>
          <p:cNvPicPr>
            <a:picLocks noChangeAspect="1"/>
          </p:cNvPicPr>
          <p:nvPr userDrawn="1"/>
        </p:nvPicPr>
        <p:blipFill rotWithShape="1">
          <a:blip r:embed="rId3" cstate="hqprint">
            <a:extLst>
              <a:ext uri="{28A0092B-C50C-407E-A947-70E740481C1C}">
                <a14:useLocalDpi xmlns:a14="http://schemas.microsoft.com/office/drawing/2010/main"/>
              </a:ext>
            </a:extLst>
          </a:blip>
          <a:srcRect t="3263" b="6784"/>
          <a:stretch/>
        </p:blipFill>
        <p:spPr>
          <a:xfrm>
            <a:off x="8313402" y="4629850"/>
            <a:ext cx="3820420" cy="1839729"/>
          </a:xfrm>
          <a:prstGeom prst="rect">
            <a:avLst/>
          </a:prstGeom>
        </p:spPr>
      </p:pic>
      <p:pic>
        <p:nvPicPr>
          <p:cNvPr id="177" name="Picture 176"/>
          <p:cNvPicPr>
            <a:picLocks noChangeAspect="1"/>
          </p:cNvPicPr>
          <p:nvPr userDrawn="1"/>
        </p:nvPicPr>
        <p:blipFill rotWithShape="1">
          <a:blip r:embed="rId4" cstate="hqprint">
            <a:extLst>
              <a:ext uri="{28A0092B-C50C-407E-A947-70E740481C1C}">
                <a14:useLocalDpi xmlns:a14="http://schemas.microsoft.com/office/drawing/2010/main"/>
              </a:ext>
            </a:extLst>
          </a:blip>
          <a:srcRect t="7545" b="2181"/>
          <a:stretch/>
        </p:blipFill>
        <p:spPr>
          <a:xfrm>
            <a:off x="4329072" y="4629849"/>
            <a:ext cx="3820419" cy="1839728"/>
          </a:xfrm>
          <a:prstGeom prst="rect">
            <a:avLst/>
          </a:prstGeom>
        </p:spPr>
      </p:pic>
      <p:sp>
        <p:nvSpPr>
          <p:cNvPr id="178" name="Rectangle 177"/>
          <p:cNvSpPr/>
          <p:nvPr userDrawn="1"/>
        </p:nvSpPr>
        <p:spPr bwMode="auto">
          <a:xfrm>
            <a:off x="1780" y="-1"/>
            <a:ext cx="12433813" cy="24526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3" tIns="46623" rIns="46623" bIns="46623" numCol="1" spcCol="0" rtlCol="0" fromWordArt="0" anchor="ctr" anchorCtr="0" forceAA="0" compatLnSpc="1">
            <a:prstTxWarp prst="textNoShape">
              <a:avLst/>
            </a:prstTxWarp>
            <a:noAutofit/>
          </a:bodyPr>
          <a:lstStyle/>
          <a:p>
            <a:pPr algn="ctr" defTabSz="93211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79" name="Text Placeholder 2"/>
          <p:cNvSpPr txBox="1">
            <a:spLocks/>
          </p:cNvSpPr>
          <p:nvPr userDrawn="1"/>
        </p:nvSpPr>
        <p:spPr>
          <a:xfrm>
            <a:off x="248257" y="1065999"/>
            <a:ext cx="3604069" cy="333854"/>
          </a:xfrm>
          <a:prstGeom prst="rect">
            <a:avLst/>
          </a:prstGeom>
        </p:spPr>
        <p:txBody>
          <a:bodyPr/>
          <a:lstStyle>
            <a:lvl1pPr marL="116575" marR="0" indent="0" algn="l" defTabSz="932559" rtl="0" eaLnBrk="1" fontAlgn="auto" latinLnBrk="0" hangingPunct="1">
              <a:lnSpc>
                <a:spcPct val="90000"/>
              </a:lnSpc>
              <a:spcBef>
                <a:spcPct val="20000"/>
              </a:spcBef>
              <a:spcAft>
                <a:spcPts val="0"/>
              </a:spcAft>
              <a:buClrTx/>
              <a:buSzPct val="80000"/>
              <a:buFontTx/>
              <a:buNone/>
              <a:tabLst/>
              <a:defRPr sz="2448" kern="1200" spc="-71" baseline="0">
                <a:solidFill>
                  <a:srgbClr val="505050"/>
                </a:solidFill>
                <a:latin typeface="+mn-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solidFill>
                  <a:srgbClr val="505050"/>
                </a:soli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040" kern="1200" spc="0" baseline="0">
                <a:solidFill>
                  <a:srgbClr val="505050"/>
                </a:soli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1836" kern="1200" spc="0" baseline="0">
                <a:solidFill>
                  <a:srgbClr val="505050"/>
                </a:soli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1836" kern="1200" spc="0" baseline="0">
                <a:solidFill>
                  <a:srgbClr val="505050"/>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r>
              <a:rPr lang="en-US" sz="2081" spc="0" dirty="0">
                <a:solidFill>
                  <a:srgbClr val="FFFFFF"/>
                </a:solidFill>
                <a:latin typeface="Segoe UI Semibold" panose="020B0702040204020203" pitchFamily="34" charset="0"/>
              </a:rPr>
              <a:t>WHAT CAN I BUILD?</a:t>
            </a:r>
          </a:p>
        </p:txBody>
      </p:sp>
      <p:sp>
        <p:nvSpPr>
          <p:cNvPr id="180" name="Title 2"/>
          <p:cNvSpPr txBox="1">
            <a:spLocks/>
          </p:cNvSpPr>
          <p:nvPr userDrawn="1"/>
        </p:nvSpPr>
        <p:spPr>
          <a:xfrm>
            <a:off x="280988" y="301152"/>
            <a:ext cx="12126254" cy="93584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99" dirty="0">
                <a:solidFill>
                  <a:schemeClr val="bg1"/>
                </a:solidFill>
              </a:rPr>
              <a:t>Office Platform</a:t>
            </a:r>
          </a:p>
        </p:txBody>
      </p:sp>
      <p:sp>
        <p:nvSpPr>
          <p:cNvPr id="181" name="Freeform 131"/>
          <p:cNvSpPr>
            <a:spLocks noChangeAspect="1"/>
          </p:cNvSpPr>
          <p:nvPr userDrawn="1"/>
        </p:nvSpPr>
        <p:spPr bwMode="black">
          <a:xfrm>
            <a:off x="1983216" y="1670002"/>
            <a:ext cx="543466" cy="651843"/>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algn="ctr" defTabSz="932563"/>
            <a:endParaRPr lang="en-US" dirty="0">
              <a:solidFill>
                <a:srgbClr val="505050"/>
              </a:solidFill>
            </a:endParaRPr>
          </a:p>
        </p:txBody>
      </p:sp>
      <p:sp>
        <p:nvSpPr>
          <p:cNvPr id="182" name="Freeform 5"/>
          <p:cNvSpPr>
            <a:spLocks noChangeAspect="1"/>
          </p:cNvSpPr>
          <p:nvPr userDrawn="1"/>
        </p:nvSpPr>
        <p:spPr bwMode="black">
          <a:xfrm>
            <a:off x="5730852" y="1695237"/>
            <a:ext cx="1016867" cy="601374"/>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ln w="38100">
            <a:solidFill>
              <a:schemeClr val="bg1"/>
            </a:solidFill>
          </a:ln>
        </p:spPr>
        <p:txBody>
          <a:bodyPr vert="horz" wrap="square" lIns="91427" tIns="45713" rIns="91427" bIns="45713" numCol="1" anchor="t" anchorCtr="0" compatLnSpc="1">
            <a:prstTxWarp prst="textNoShape">
              <a:avLst/>
            </a:prstTxWarp>
          </a:bodyPr>
          <a:lstStyle/>
          <a:p>
            <a:pPr defTabSz="932563"/>
            <a:endParaRPr lang="en-US" dirty="0">
              <a:solidFill>
                <a:srgbClr val="505050"/>
              </a:solidFill>
            </a:endParaRPr>
          </a:p>
        </p:txBody>
      </p:sp>
      <p:grpSp>
        <p:nvGrpSpPr>
          <p:cNvPr id="183" name="Group 182"/>
          <p:cNvGrpSpPr/>
          <p:nvPr userDrawn="1"/>
        </p:nvGrpSpPr>
        <p:grpSpPr>
          <a:xfrm>
            <a:off x="10065030" y="1680068"/>
            <a:ext cx="624747" cy="631712"/>
            <a:chOff x="4420977" y="3337861"/>
            <a:chExt cx="889375" cy="899290"/>
          </a:xfrm>
          <a:solidFill>
            <a:srgbClr val="F8F8F8"/>
          </a:solidFill>
        </p:grpSpPr>
        <p:sp>
          <p:nvSpPr>
            <p:cNvPr id="184" name="Oval 183"/>
            <p:cNvSpPr/>
            <p:nvPr/>
          </p:nvSpPr>
          <p:spPr bwMode="auto">
            <a:xfrm>
              <a:off x="4468482" y="3450061"/>
              <a:ext cx="787090" cy="787090"/>
            </a:xfrm>
            <a:prstGeom prst="ellipse">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5" name="Oval 184"/>
            <p:cNvSpPr/>
            <p:nvPr/>
          </p:nvSpPr>
          <p:spPr bwMode="auto">
            <a:xfrm>
              <a:off x="4724324" y="3337861"/>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6" name="Oval 185"/>
            <p:cNvSpPr/>
            <p:nvPr/>
          </p:nvSpPr>
          <p:spPr bwMode="auto">
            <a:xfrm>
              <a:off x="5034946"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7" name="Oval 186"/>
            <p:cNvSpPr/>
            <p:nvPr/>
          </p:nvSpPr>
          <p:spPr bwMode="auto">
            <a:xfrm>
              <a:off x="4420977"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188" name="Straight Arrow Connector 187"/>
          <p:cNvCxnSpPr/>
          <p:nvPr userDrawn="1"/>
        </p:nvCxnSpPr>
        <p:spPr>
          <a:xfrm>
            <a:off x="2815151"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userDrawn="1"/>
        </p:nvCxnSpPr>
        <p:spPr>
          <a:xfrm>
            <a:off x="7160529"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90" name="TextBox 189"/>
          <p:cNvSpPr txBox="1"/>
          <p:nvPr userDrawn="1"/>
        </p:nvSpPr>
        <p:spPr>
          <a:xfrm>
            <a:off x="344739"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ADD-INS AND WEB PARTS:</a:t>
            </a:r>
          </a:p>
          <a:p>
            <a:pPr>
              <a:lnSpc>
                <a:spcPct val="90000"/>
              </a:lnSpc>
              <a:spcAft>
                <a:spcPts val="612"/>
              </a:spcAft>
            </a:pPr>
            <a:r>
              <a:rPr lang="en-US" sz="1836" dirty="0">
                <a:solidFill>
                  <a:schemeClr val="bg1"/>
                </a:solidFill>
              </a:rPr>
              <a:t>Make your solution a native </a:t>
            </a:r>
            <a:br>
              <a:rPr lang="en-US" sz="1836" dirty="0">
                <a:solidFill>
                  <a:schemeClr val="bg1"/>
                </a:solidFill>
              </a:rPr>
            </a:br>
            <a:r>
              <a:rPr lang="en-US" sz="1836" dirty="0">
                <a:solidFill>
                  <a:schemeClr val="bg1"/>
                </a:solidFill>
              </a:rPr>
              <a:t>part of the modern Office</a:t>
            </a:r>
          </a:p>
        </p:txBody>
      </p:sp>
      <p:sp>
        <p:nvSpPr>
          <p:cNvPr id="191" name="TextBox 190"/>
          <p:cNvSpPr txBox="1"/>
          <p:nvPr userDrawn="1"/>
        </p:nvSpPr>
        <p:spPr>
          <a:xfrm>
            <a:off x="4329074"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WEB AND DEVICES APPS:</a:t>
            </a:r>
          </a:p>
          <a:p>
            <a:pPr>
              <a:lnSpc>
                <a:spcPct val="90000"/>
              </a:lnSpc>
              <a:spcAft>
                <a:spcPts val="612"/>
              </a:spcAft>
            </a:pPr>
            <a:r>
              <a:rPr lang="en-US" sz="1836" dirty="0">
                <a:solidFill>
                  <a:schemeClr val="bg1"/>
                </a:solidFill>
              </a:rPr>
              <a:t>Build smarter apps by </a:t>
            </a:r>
            <a:br>
              <a:rPr lang="en-US" sz="1836" dirty="0">
                <a:solidFill>
                  <a:schemeClr val="bg1"/>
                </a:solidFill>
              </a:rPr>
            </a:br>
            <a:r>
              <a:rPr lang="en-US" sz="1836" dirty="0">
                <a:solidFill>
                  <a:schemeClr val="bg1"/>
                </a:solidFill>
              </a:rPr>
              <a:t>connecting to Office services</a:t>
            </a:r>
          </a:p>
        </p:txBody>
      </p:sp>
      <p:sp>
        <p:nvSpPr>
          <p:cNvPr id="192" name="TextBox 191"/>
          <p:cNvSpPr txBox="1"/>
          <p:nvPr userDrawn="1"/>
        </p:nvSpPr>
        <p:spPr>
          <a:xfrm>
            <a:off x="8313408"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VOICE, VIDEO, CONNECTORS, AND BOTS</a:t>
            </a:r>
          </a:p>
          <a:p>
            <a:pPr>
              <a:lnSpc>
                <a:spcPct val="90000"/>
              </a:lnSpc>
              <a:spcAft>
                <a:spcPts val="612"/>
              </a:spcAft>
            </a:pPr>
            <a:r>
              <a:rPr lang="en-US" sz="1836" dirty="0">
                <a:solidFill>
                  <a:schemeClr val="bg1"/>
                </a:solidFill>
              </a:rPr>
              <a:t>Create the next generation </a:t>
            </a:r>
            <a:br>
              <a:rPr lang="en-US" sz="1836" dirty="0">
                <a:solidFill>
                  <a:schemeClr val="bg1"/>
                </a:solidFill>
              </a:rPr>
            </a:br>
            <a:r>
              <a:rPr lang="en-US" sz="1836" dirty="0">
                <a:solidFill>
                  <a:schemeClr val="bg1"/>
                </a:solidFill>
              </a:rPr>
              <a:t>of productivity solutions</a:t>
            </a:r>
          </a:p>
        </p:txBody>
      </p:sp>
      <p:sp>
        <p:nvSpPr>
          <p:cNvPr id="193" name="Isosceles Triangle 192"/>
          <p:cNvSpPr/>
          <p:nvPr userDrawn="1"/>
        </p:nvSpPr>
        <p:spPr bwMode="auto">
          <a:xfrm rot="10800000">
            <a:off x="1694750"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194" name="Isosceles Triangle 193"/>
          <p:cNvSpPr/>
          <p:nvPr userDrawn="1"/>
        </p:nvSpPr>
        <p:spPr bwMode="auto">
          <a:xfrm rot="10800000">
            <a:off x="5679084"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195" name="Isosceles Triangle 194"/>
          <p:cNvSpPr/>
          <p:nvPr userDrawn="1"/>
        </p:nvSpPr>
        <p:spPr bwMode="auto">
          <a:xfrm rot="10800000">
            <a:off x="9814647"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72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90"/>
                                        </p:tgtEl>
                                        <p:attrNameLst>
                                          <p:attrName>style.visibility</p:attrName>
                                        </p:attrNameLst>
                                      </p:cBhvr>
                                      <p:to>
                                        <p:strVal val="visible"/>
                                      </p:to>
                                    </p:set>
                                    <p:anim calcmode="lin" valueType="num">
                                      <p:cBhvr additive="base">
                                        <p:cTn id="7" dur="750" fill="hold"/>
                                        <p:tgtEl>
                                          <p:spTgt spid="190"/>
                                        </p:tgtEl>
                                        <p:attrNameLst>
                                          <p:attrName>ppt_x</p:attrName>
                                        </p:attrNameLst>
                                      </p:cBhvr>
                                      <p:tavLst>
                                        <p:tav tm="0">
                                          <p:val>
                                            <p:strVal val="1+#ppt_w/2"/>
                                          </p:val>
                                        </p:tav>
                                        <p:tav tm="100000">
                                          <p:val>
                                            <p:strVal val="#ppt_x"/>
                                          </p:val>
                                        </p:tav>
                                      </p:tavLst>
                                    </p:anim>
                                    <p:anim calcmode="lin" valueType="num">
                                      <p:cBhvr additive="base">
                                        <p:cTn id="8" dur="750" fill="hold"/>
                                        <p:tgtEl>
                                          <p:spTgt spid="190"/>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175"/>
                                        </p:tgtEl>
                                        <p:attrNameLst>
                                          <p:attrName>style.visibility</p:attrName>
                                        </p:attrNameLst>
                                      </p:cBhvr>
                                      <p:to>
                                        <p:strVal val="visible"/>
                                      </p:to>
                                    </p:set>
                                    <p:anim calcmode="lin" valueType="num">
                                      <p:cBhvr additive="base">
                                        <p:cTn id="11" dur="750" fill="hold"/>
                                        <p:tgtEl>
                                          <p:spTgt spid="175"/>
                                        </p:tgtEl>
                                        <p:attrNameLst>
                                          <p:attrName>ppt_x</p:attrName>
                                        </p:attrNameLst>
                                      </p:cBhvr>
                                      <p:tavLst>
                                        <p:tav tm="0">
                                          <p:val>
                                            <p:strVal val="#ppt_x"/>
                                          </p:val>
                                        </p:tav>
                                        <p:tav tm="100000">
                                          <p:val>
                                            <p:strVal val="#ppt_x"/>
                                          </p:val>
                                        </p:tav>
                                      </p:tavLst>
                                    </p:anim>
                                    <p:anim calcmode="lin" valueType="num">
                                      <p:cBhvr additive="base">
                                        <p:cTn id="12" dur="750" fill="hold"/>
                                        <p:tgtEl>
                                          <p:spTgt spid="175"/>
                                        </p:tgtEl>
                                        <p:attrNameLst>
                                          <p:attrName>ppt_y</p:attrName>
                                        </p:attrNameLst>
                                      </p:cBhvr>
                                      <p:tavLst>
                                        <p:tav tm="0">
                                          <p:val>
                                            <p:strVal val="1+#ppt_h/2"/>
                                          </p:val>
                                        </p:tav>
                                        <p:tav tm="100000">
                                          <p:val>
                                            <p:strVal val="#ppt_y"/>
                                          </p:val>
                                        </p:tav>
                                      </p:tavLst>
                                    </p:anim>
                                  </p:childTnLst>
                                </p:cTn>
                              </p:par>
                              <p:par>
                                <p:cTn id="13" presetID="12" presetClass="entr" presetSubtype="4" fill="hold" grpId="0" nodeType="withEffect">
                                  <p:stCondLst>
                                    <p:cond delay="250"/>
                                  </p:stCondLst>
                                  <p:childTnLst>
                                    <p:set>
                                      <p:cBhvr>
                                        <p:cTn id="14" dur="1" fill="hold">
                                          <p:stCondLst>
                                            <p:cond delay="0"/>
                                          </p:stCondLst>
                                        </p:cTn>
                                        <p:tgtEl>
                                          <p:spTgt spid="181"/>
                                        </p:tgtEl>
                                        <p:attrNameLst>
                                          <p:attrName>style.visibility</p:attrName>
                                        </p:attrNameLst>
                                      </p:cBhvr>
                                      <p:to>
                                        <p:strVal val="visible"/>
                                      </p:to>
                                    </p:set>
                                    <p:anim calcmode="lin" valueType="num">
                                      <p:cBhvr additive="base">
                                        <p:cTn id="15" dur="500"/>
                                        <p:tgtEl>
                                          <p:spTgt spid="181"/>
                                        </p:tgtEl>
                                        <p:attrNameLst>
                                          <p:attrName>ppt_y</p:attrName>
                                        </p:attrNameLst>
                                      </p:cBhvr>
                                      <p:tavLst>
                                        <p:tav tm="0">
                                          <p:val>
                                            <p:strVal val="#ppt_y+#ppt_h*1.125000"/>
                                          </p:val>
                                        </p:tav>
                                        <p:tav tm="100000">
                                          <p:val>
                                            <p:strVal val="#ppt_y"/>
                                          </p:val>
                                        </p:tav>
                                      </p:tavLst>
                                    </p:anim>
                                    <p:animEffect transition="in" filter="wipe(up)">
                                      <p:cBhvr>
                                        <p:cTn id="16" dur="500"/>
                                        <p:tgtEl>
                                          <p:spTgt spid="181"/>
                                        </p:tgtEl>
                                      </p:cBhvr>
                                    </p:animEffect>
                                  </p:childTnLst>
                                </p:cTn>
                              </p:par>
                              <p:par>
                                <p:cTn id="17" presetID="12" presetClass="entr" presetSubtype="1" fill="hold" grpId="0" nodeType="withEffect">
                                  <p:stCondLst>
                                    <p:cond delay="250"/>
                                  </p:stCondLst>
                                  <p:childTnLst>
                                    <p:set>
                                      <p:cBhvr>
                                        <p:cTn id="18" dur="1" fill="hold">
                                          <p:stCondLst>
                                            <p:cond delay="0"/>
                                          </p:stCondLst>
                                        </p:cTn>
                                        <p:tgtEl>
                                          <p:spTgt spid="193"/>
                                        </p:tgtEl>
                                        <p:attrNameLst>
                                          <p:attrName>style.visibility</p:attrName>
                                        </p:attrNameLst>
                                      </p:cBhvr>
                                      <p:to>
                                        <p:strVal val="visible"/>
                                      </p:to>
                                    </p:set>
                                    <p:anim calcmode="lin" valueType="num">
                                      <p:cBhvr additive="base">
                                        <p:cTn id="19" dur="500"/>
                                        <p:tgtEl>
                                          <p:spTgt spid="193"/>
                                        </p:tgtEl>
                                        <p:attrNameLst>
                                          <p:attrName>ppt_y</p:attrName>
                                        </p:attrNameLst>
                                      </p:cBhvr>
                                      <p:tavLst>
                                        <p:tav tm="0">
                                          <p:val>
                                            <p:strVal val="#ppt_y-#ppt_h*1.125000"/>
                                          </p:val>
                                        </p:tav>
                                        <p:tav tm="100000">
                                          <p:val>
                                            <p:strVal val="#ppt_y"/>
                                          </p:val>
                                        </p:tav>
                                      </p:tavLst>
                                    </p:anim>
                                    <p:animEffect transition="in" filter="wipe(down)">
                                      <p:cBhvr>
                                        <p:cTn id="20" dur="500"/>
                                        <p:tgtEl>
                                          <p:spTgt spid="19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nodeType="clickEffect">
                                  <p:stCondLst>
                                    <p:cond delay="0"/>
                                  </p:stCondLst>
                                  <p:childTnLst>
                                    <p:set>
                                      <p:cBhvr>
                                        <p:cTn id="24" dur="1" fill="hold">
                                          <p:stCondLst>
                                            <p:cond delay="0"/>
                                          </p:stCondLst>
                                        </p:cTn>
                                        <p:tgtEl>
                                          <p:spTgt spid="177"/>
                                        </p:tgtEl>
                                        <p:attrNameLst>
                                          <p:attrName>style.visibility</p:attrName>
                                        </p:attrNameLst>
                                      </p:cBhvr>
                                      <p:to>
                                        <p:strVal val="visible"/>
                                      </p:to>
                                    </p:set>
                                    <p:anim calcmode="lin" valueType="num">
                                      <p:cBhvr additive="base">
                                        <p:cTn id="25" dur="750" fill="hold"/>
                                        <p:tgtEl>
                                          <p:spTgt spid="177"/>
                                        </p:tgtEl>
                                        <p:attrNameLst>
                                          <p:attrName>ppt_x</p:attrName>
                                        </p:attrNameLst>
                                      </p:cBhvr>
                                      <p:tavLst>
                                        <p:tav tm="0">
                                          <p:val>
                                            <p:strVal val="#ppt_x"/>
                                          </p:val>
                                        </p:tav>
                                        <p:tav tm="100000">
                                          <p:val>
                                            <p:strVal val="#ppt_x"/>
                                          </p:val>
                                        </p:tav>
                                      </p:tavLst>
                                    </p:anim>
                                    <p:anim calcmode="lin" valueType="num">
                                      <p:cBhvr additive="base">
                                        <p:cTn id="26" dur="750" fill="hold"/>
                                        <p:tgtEl>
                                          <p:spTgt spid="177"/>
                                        </p:tgtEl>
                                        <p:attrNameLst>
                                          <p:attrName>ppt_y</p:attrName>
                                        </p:attrNameLst>
                                      </p:cBhvr>
                                      <p:tavLst>
                                        <p:tav tm="0">
                                          <p:val>
                                            <p:strVal val="1+#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191"/>
                                        </p:tgtEl>
                                        <p:attrNameLst>
                                          <p:attrName>style.visibility</p:attrName>
                                        </p:attrNameLst>
                                      </p:cBhvr>
                                      <p:to>
                                        <p:strVal val="visible"/>
                                      </p:to>
                                    </p:set>
                                    <p:anim calcmode="lin" valueType="num">
                                      <p:cBhvr additive="base">
                                        <p:cTn id="29" dur="750" fill="hold"/>
                                        <p:tgtEl>
                                          <p:spTgt spid="191"/>
                                        </p:tgtEl>
                                        <p:attrNameLst>
                                          <p:attrName>ppt_x</p:attrName>
                                        </p:attrNameLst>
                                      </p:cBhvr>
                                      <p:tavLst>
                                        <p:tav tm="0">
                                          <p:val>
                                            <p:strVal val="1+#ppt_w/2"/>
                                          </p:val>
                                        </p:tav>
                                        <p:tav tm="100000">
                                          <p:val>
                                            <p:strVal val="#ppt_x"/>
                                          </p:val>
                                        </p:tav>
                                      </p:tavLst>
                                    </p:anim>
                                    <p:anim calcmode="lin" valueType="num">
                                      <p:cBhvr additive="base">
                                        <p:cTn id="30" dur="750" fill="hold"/>
                                        <p:tgtEl>
                                          <p:spTgt spid="191"/>
                                        </p:tgtEl>
                                        <p:attrNameLst>
                                          <p:attrName>ppt_y</p:attrName>
                                        </p:attrNameLst>
                                      </p:cBhvr>
                                      <p:tavLst>
                                        <p:tav tm="0">
                                          <p:val>
                                            <p:strVal val="#ppt_y"/>
                                          </p:val>
                                        </p:tav>
                                        <p:tav tm="100000">
                                          <p:val>
                                            <p:strVal val="#ppt_y"/>
                                          </p:val>
                                        </p:tav>
                                      </p:tavLst>
                                    </p:anim>
                                  </p:childTnLst>
                                </p:cTn>
                              </p:par>
                              <p:par>
                                <p:cTn id="31" presetID="22" presetClass="entr" presetSubtype="8" fill="hold" nodeType="withEffect">
                                  <p:stCondLst>
                                    <p:cond delay="0"/>
                                  </p:stCondLst>
                                  <p:childTnLst>
                                    <p:set>
                                      <p:cBhvr>
                                        <p:cTn id="32" dur="1" fill="hold">
                                          <p:stCondLst>
                                            <p:cond delay="0"/>
                                          </p:stCondLst>
                                        </p:cTn>
                                        <p:tgtEl>
                                          <p:spTgt spid="188"/>
                                        </p:tgtEl>
                                        <p:attrNameLst>
                                          <p:attrName>style.visibility</p:attrName>
                                        </p:attrNameLst>
                                      </p:cBhvr>
                                      <p:to>
                                        <p:strVal val="visible"/>
                                      </p:to>
                                    </p:set>
                                    <p:animEffect transition="in" filter="wipe(left)">
                                      <p:cBhvr>
                                        <p:cTn id="33" dur="750"/>
                                        <p:tgtEl>
                                          <p:spTgt spid="188"/>
                                        </p:tgtEl>
                                      </p:cBhvr>
                                    </p:animEffect>
                                  </p:childTnLst>
                                </p:cTn>
                              </p:par>
                              <p:par>
                                <p:cTn id="34" presetID="12" presetClass="entr" presetSubtype="4" fill="hold" grpId="0" nodeType="withEffect">
                                  <p:stCondLst>
                                    <p:cond delay="250"/>
                                  </p:stCondLst>
                                  <p:childTnLst>
                                    <p:set>
                                      <p:cBhvr>
                                        <p:cTn id="35" dur="1" fill="hold">
                                          <p:stCondLst>
                                            <p:cond delay="0"/>
                                          </p:stCondLst>
                                        </p:cTn>
                                        <p:tgtEl>
                                          <p:spTgt spid="182"/>
                                        </p:tgtEl>
                                        <p:attrNameLst>
                                          <p:attrName>style.visibility</p:attrName>
                                        </p:attrNameLst>
                                      </p:cBhvr>
                                      <p:to>
                                        <p:strVal val="visible"/>
                                      </p:to>
                                    </p:set>
                                    <p:anim calcmode="lin" valueType="num">
                                      <p:cBhvr additive="base">
                                        <p:cTn id="36" dur="500"/>
                                        <p:tgtEl>
                                          <p:spTgt spid="182"/>
                                        </p:tgtEl>
                                        <p:attrNameLst>
                                          <p:attrName>ppt_y</p:attrName>
                                        </p:attrNameLst>
                                      </p:cBhvr>
                                      <p:tavLst>
                                        <p:tav tm="0">
                                          <p:val>
                                            <p:strVal val="#ppt_y+#ppt_h*1.125000"/>
                                          </p:val>
                                        </p:tav>
                                        <p:tav tm="100000">
                                          <p:val>
                                            <p:strVal val="#ppt_y"/>
                                          </p:val>
                                        </p:tav>
                                      </p:tavLst>
                                    </p:anim>
                                    <p:animEffect transition="in" filter="wipe(up)">
                                      <p:cBhvr>
                                        <p:cTn id="37" dur="500"/>
                                        <p:tgtEl>
                                          <p:spTgt spid="182"/>
                                        </p:tgtEl>
                                      </p:cBhvr>
                                    </p:animEffect>
                                  </p:childTnLst>
                                </p:cTn>
                              </p:par>
                              <p:par>
                                <p:cTn id="38" presetID="12" presetClass="entr" presetSubtype="1" fill="hold" grpId="0" nodeType="withEffect">
                                  <p:stCondLst>
                                    <p:cond delay="250"/>
                                  </p:stCondLst>
                                  <p:childTnLst>
                                    <p:set>
                                      <p:cBhvr>
                                        <p:cTn id="39" dur="1" fill="hold">
                                          <p:stCondLst>
                                            <p:cond delay="0"/>
                                          </p:stCondLst>
                                        </p:cTn>
                                        <p:tgtEl>
                                          <p:spTgt spid="194"/>
                                        </p:tgtEl>
                                        <p:attrNameLst>
                                          <p:attrName>style.visibility</p:attrName>
                                        </p:attrNameLst>
                                      </p:cBhvr>
                                      <p:to>
                                        <p:strVal val="visible"/>
                                      </p:to>
                                    </p:set>
                                    <p:anim calcmode="lin" valueType="num">
                                      <p:cBhvr additive="base">
                                        <p:cTn id="40" dur="500"/>
                                        <p:tgtEl>
                                          <p:spTgt spid="194"/>
                                        </p:tgtEl>
                                        <p:attrNameLst>
                                          <p:attrName>ppt_y</p:attrName>
                                        </p:attrNameLst>
                                      </p:cBhvr>
                                      <p:tavLst>
                                        <p:tav tm="0">
                                          <p:val>
                                            <p:strVal val="#ppt_y-#ppt_h*1.125000"/>
                                          </p:val>
                                        </p:tav>
                                        <p:tav tm="100000">
                                          <p:val>
                                            <p:strVal val="#ppt_y"/>
                                          </p:val>
                                        </p:tav>
                                      </p:tavLst>
                                    </p:anim>
                                    <p:animEffect transition="in" filter="wipe(down)">
                                      <p:cBhvr>
                                        <p:cTn id="41" dur="500"/>
                                        <p:tgtEl>
                                          <p:spTgt spid="194"/>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decel="100000" fill="hold" nodeType="clickEffect">
                                  <p:stCondLst>
                                    <p:cond delay="0"/>
                                  </p:stCondLst>
                                  <p:childTnLst>
                                    <p:set>
                                      <p:cBhvr>
                                        <p:cTn id="45" dur="1" fill="hold">
                                          <p:stCondLst>
                                            <p:cond delay="0"/>
                                          </p:stCondLst>
                                        </p:cTn>
                                        <p:tgtEl>
                                          <p:spTgt spid="176"/>
                                        </p:tgtEl>
                                        <p:attrNameLst>
                                          <p:attrName>style.visibility</p:attrName>
                                        </p:attrNameLst>
                                      </p:cBhvr>
                                      <p:to>
                                        <p:strVal val="visible"/>
                                      </p:to>
                                    </p:set>
                                    <p:anim calcmode="lin" valueType="num">
                                      <p:cBhvr additive="base">
                                        <p:cTn id="46" dur="750" fill="hold"/>
                                        <p:tgtEl>
                                          <p:spTgt spid="176"/>
                                        </p:tgtEl>
                                        <p:attrNameLst>
                                          <p:attrName>ppt_x</p:attrName>
                                        </p:attrNameLst>
                                      </p:cBhvr>
                                      <p:tavLst>
                                        <p:tav tm="0">
                                          <p:val>
                                            <p:strVal val="#ppt_x"/>
                                          </p:val>
                                        </p:tav>
                                        <p:tav tm="100000">
                                          <p:val>
                                            <p:strVal val="#ppt_x"/>
                                          </p:val>
                                        </p:tav>
                                      </p:tavLst>
                                    </p:anim>
                                    <p:anim calcmode="lin" valueType="num">
                                      <p:cBhvr additive="base">
                                        <p:cTn id="47" dur="750" fill="hold"/>
                                        <p:tgtEl>
                                          <p:spTgt spid="176"/>
                                        </p:tgtEl>
                                        <p:attrNameLst>
                                          <p:attrName>ppt_y</p:attrName>
                                        </p:attrNameLst>
                                      </p:cBhvr>
                                      <p:tavLst>
                                        <p:tav tm="0">
                                          <p:val>
                                            <p:strVal val="1+#ppt_h/2"/>
                                          </p:val>
                                        </p:tav>
                                        <p:tav tm="100000">
                                          <p:val>
                                            <p:strVal val="#ppt_y"/>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92"/>
                                        </p:tgtEl>
                                        <p:attrNameLst>
                                          <p:attrName>style.visibility</p:attrName>
                                        </p:attrNameLst>
                                      </p:cBhvr>
                                      <p:to>
                                        <p:strVal val="visible"/>
                                      </p:to>
                                    </p:set>
                                    <p:anim calcmode="lin" valueType="num">
                                      <p:cBhvr additive="base">
                                        <p:cTn id="50" dur="750" fill="hold"/>
                                        <p:tgtEl>
                                          <p:spTgt spid="192"/>
                                        </p:tgtEl>
                                        <p:attrNameLst>
                                          <p:attrName>ppt_x</p:attrName>
                                        </p:attrNameLst>
                                      </p:cBhvr>
                                      <p:tavLst>
                                        <p:tav tm="0">
                                          <p:val>
                                            <p:strVal val="1+#ppt_w/2"/>
                                          </p:val>
                                        </p:tav>
                                        <p:tav tm="100000">
                                          <p:val>
                                            <p:strVal val="#ppt_x"/>
                                          </p:val>
                                        </p:tav>
                                      </p:tavLst>
                                    </p:anim>
                                    <p:anim calcmode="lin" valueType="num">
                                      <p:cBhvr additive="base">
                                        <p:cTn id="51" dur="750" fill="hold"/>
                                        <p:tgtEl>
                                          <p:spTgt spid="192"/>
                                        </p:tgtEl>
                                        <p:attrNameLst>
                                          <p:attrName>ppt_y</p:attrName>
                                        </p:attrNameLst>
                                      </p:cBhvr>
                                      <p:tavLst>
                                        <p:tav tm="0">
                                          <p:val>
                                            <p:strVal val="#ppt_y"/>
                                          </p:val>
                                        </p:tav>
                                        <p:tav tm="100000">
                                          <p:val>
                                            <p:strVal val="#ppt_y"/>
                                          </p:val>
                                        </p:tav>
                                      </p:tavLst>
                                    </p:anim>
                                  </p:childTnLst>
                                </p:cTn>
                              </p:par>
                              <p:par>
                                <p:cTn id="52" presetID="22" presetClass="entr" presetSubtype="8" fill="hold" nodeType="withEffect">
                                  <p:stCondLst>
                                    <p:cond delay="0"/>
                                  </p:stCondLst>
                                  <p:childTnLst>
                                    <p:set>
                                      <p:cBhvr>
                                        <p:cTn id="53" dur="1" fill="hold">
                                          <p:stCondLst>
                                            <p:cond delay="0"/>
                                          </p:stCondLst>
                                        </p:cTn>
                                        <p:tgtEl>
                                          <p:spTgt spid="189"/>
                                        </p:tgtEl>
                                        <p:attrNameLst>
                                          <p:attrName>style.visibility</p:attrName>
                                        </p:attrNameLst>
                                      </p:cBhvr>
                                      <p:to>
                                        <p:strVal val="visible"/>
                                      </p:to>
                                    </p:set>
                                    <p:animEffect transition="in" filter="wipe(left)">
                                      <p:cBhvr>
                                        <p:cTn id="54" dur="750"/>
                                        <p:tgtEl>
                                          <p:spTgt spid="189"/>
                                        </p:tgtEl>
                                      </p:cBhvr>
                                    </p:animEffect>
                                  </p:childTnLst>
                                </p:cTn>
                              </p:par>
                              <p:par>
                                <p:cTn id="55" presetID="12" presetClass="entr" presetSubtype="4" fill="hold" nodeType="withEffect">
                                  <p:stCondLst>
                                    <p:cond delay="250"/>
                                  </p:stCondLst>
                                  <p:childTnLst>
                                    <p:set>
                                      <p:cBhvr>
                                        <p:cTn id="56" dur="1" fill="hold">
                                          <p:stCondLst>
                                            <p:cond delay="0"/>
                                          </p:stCondLst>
                                        </p:cTn>
                                        <p:tgtEl>
                                          <p:spTgt spid="183"/>
                                        </p:tgtEl>
                                        <p:attrNameLst>
                                          <p:attrName>style.visibility</p:attrName>
                                        </p:attrNameLst>
                                      </p:cBhvr>
                                      <p:to>
                                        <p:strVal val="visible"/>
                                      </p:to>
                                    </p:set>
                                    <p:anim calcmode="lin" valueType="num">
                                      <p:cBhvr additive="base">
                                        <p:cTn id="57" dur="500"/>
                                        <p:tgtEl>
                                          <p:spTgt spid="183"/>
                                        </p:tgtEl>
                                        <p:attrNameLst>
                                          <p:attrName>ppt_y</p:attrName>
                                        </p:attrNameLst>
                                      </p:cBhvr>
                                      <p:tavLst>
                                        <p:tav tm="0">
                                          <p:val>
                                            <p:strVal val="#ppt_y+#ppt_h*1.125000"/>
                                          </p:val>
                                        </p:tav>
                                        <p:tav tm="100000">
                                          <p:val>
                                            <p:strVal val="#ppt_y"/>
                                          </p:val>
                                        </p:tav>
                                      </p:tavLst>
                                    </p:anim>
                                    <p:animEffect transition="in" filter="wipe(up)">
                                      <p:cBhvr>
                                        <p:cTn id="58" dur="500"/>
                                        <p:tgtEl>
                                          <p:spTgt spid="183"/>
                                        </p:tgtEl>
                                      </p:cBhvr>
                                    </p:animEffect>
                                  </p:childTnLst>
                                </p:cTn>
                              </p:par>
                              <p:par>
                                <p:cTn id="59" presetID="12" presetClass="entr" presetSubtype="1" fill="hold" grpId="0" nodeType="withEffect">
                                  <p:stCondLst>
                                    <p:cond delay="250"/>
                                  </p:stCondLst>
                                  <p:childTnLst>
                                    <p:set>
                                      <p:cBhvr>
                                        <p:cTn id="60" dur="1" fill="hold">
                                          <p:stCondLst>
                                            <p:cond delay="0"/>
                                          </p:stCondLst>
                                        </p:cTn>
                                        <p:tgtEl>
                                          <p:spTgt spid="195"/>
                                        </p:tgtEl>
                                        <p:attrNameLst>
                                          <p:attrName>style.visibility</p:attrName>
                                        </p:attrNameLst>
                                      </p:cBhvr>
                                      <p:to>
                                        <p:strVal val="visible"/>
                                      </p:to>
                                    </p:set>
                                    <p:anim calcmode="lin" valueType="num">
                                      <p:cBhvr additive="base">
                                        <p:cTn id="61" dur="500"/>
                                        <p:tgtEl>
                                          <p:spTgt spid="195"/>
                                        </p:tgtEl>
                                        <p:attrNameLst>
                                          <p:attrName>ppt_y</p:attrName>
                                        </p:attrNameLst>
                                      </p:cBhvr>
                                      <p:tavLst>
                                        <p:tav tm="0">
                                          <p:val>
                                            <p:strVal val="#ppt_y-#ppt_h*1.125000"/>
                                          </p:val>
                                        </p:tav>
                                        <p:tav tm="100000">
                                          <p:val>
                                            <p:strVal val="#ppt_y"/>
                                          </p:val>
                                        </p:tav>
                                      </p:tavLst>
                                    </p:anim>
                                    <p:animEffect transition="in" filter="wipe(down)">
                                      <p:cBhvr>
                                        <p:cTn id="62"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animBg="1"/>
      <p:bldP spid="182" grpId="0" animBg="1"/>
      <p:bldP spid="190" grpId="0" animBg="1"/>
      <p:bldP spid="191" grpId="0" animBg="1"/>
      <p:bldP spid="192" grpId="0" animBg="1"/>
      <p:bldP spid="193" grpId="0" animBg="1"/>
      <p:bldP spid="194" grpId="0" animBg="1"/>
      <p:bldP spid="195"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 name="Rectangle 5"/>
          <p:cNvSpPr>
            <a:spLocks noChangeArrowheads="1"/>
          </p:cNvSpPr>
          <p:nvPr/>
        </p:nvSpPr>
        <p:spPr bwMode="auto">
          <a:xfrm>
            <a:off x="449017" y="1212184"/>
            <a:ext cx="5522617" cy="1864634"/>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600" b="1" dirty="0">
                <a:gradFill>
                  <a:gsLst>
                    <a:gs pos="0">
                      <a:srgbClr val="FFFFFF"/>
                    </a:gs>
                    <a:gs pos="100000">
                      <a:srgbClr val="FFFFFF"/>
                    </a:gs>
                  </a:gsLst>
                  <a:lin ang="5400000" scaled="0"/>
                </a:gradFill>
                <a:latin typeface="Segoe UI Light"/>
              </a:rPr>
              <a:t>Microsoft Tech Community</a:t>
            </a:r>
          </a:p>
          <a:p>
            <a:pPr defTabSz="914005">
              <a:lnSpc>
                <a:spcPct val="80000"/>
              </a:lnSpc>
              <a:spcBef>
                <a:spcPts val="587"/>
              </a:spcBef>
              <a:spcAft>
                <a:spcPts val="587"/>
              </a:spcAft>
              <a:defRPr/>
            </a:pPr>
            <a:r>
              <a:rPr lang="en-US" sz="1799" u="sng" dirty="0">
                <a:solidFill>
                  <a:schemeClr val="bg1"/>
                </a:solidFill>
                <a:latin typeface="+mn-lt"/>
              </a:rPr>
              <a:t>https://techcommunity.microsoft.com</a:t>
            </a:r>
            <a:endParaRPr lang="en-US" sz="1799" u="sng" dirty="0">
              <a:solidFill>
                <a:schemeClr val="bg1"/>
              </a:solidFill>
              <a:latin typeface="Segoe UI"/>
            </a:endParaRPr>
          </a:p>
        </p:txBody>
      </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http://sharepoint.uservoice.com/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solidFill>
                    <a:schemeClr val="bg1"/>
                  </a:solidFill>
                  <a:latin typeface="Segoe UI"/>
                </a:rPr>
                <a:t>Stack overflow</a:t>
              </a: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r>
                <a:rPr lang="en-US" sz="1764" dirty="0">
                  <a:solidFill>
                    <a:schemeClr val="bg1"/>
                  </a:solidFill>
                  <a:latin typeface="Segoe UI"/>
                </a:rPr>
                <a:t>[</a:t>
              </a:r>
              <a:r>
                <a:rPr lang="en-US" sz="1764" dirty="0" err="1">
                  <a:solidFill>
                    <a:schemeClr val="bg1"/>
                  </a:solidFill>
                  <a:latin typeface="Segoe UI"/>
                </a:rPr>
                <a:t>sharepoint</a:t>
              </a:r>
              <a:r>
                <a:rPr lang="en-US" sz="1764" dirty="0">
                  <a:solidFill>
                    <a:schemeClr val="bg1"/>
                  </a:solidFill>
                  <a:latin typeface="Segoe UI"/>
                </a:rPr>
                <a:t>]</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bg1"/>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sp>
        <p:nvSpPr>
          <p:cNvPr id="205" name="Rectangle 153"/>
          <p:cNvSpPr>
            <a:spLocks noChangeArrowheads="1"/>
          </p:cNvSpPr>
          <p:nvPr/>
        </p:nvSpPr>
        <p:spPr bwMode="auto">
          <a:xfrm>
            <a:off x="6275951" y="4916033"/>
            <a:ext cx="3780906" cy="1597853"/>
          </a:xfrm>
          <a:prstGeom prst="rect">
            <a:avLst/>
          </a:prstGeom>
          <a:solidFill>
            <a:srgbClr val="0070C0"/>
          </a:solidFill>
          <a:ln>
            <a:noFill/>
          </a:ln>
        </p:spPr>
        <p:txBody>
          <a:bodyPr vert="horz" wrap="square" lIns="89606" tIns="44802" rIns="89606" bIns="44802" numCol="1" anchor="t" anchorCtr="0" compatLnSpc="1">
            <a:prstTxWarp prst="textNoShape">
              <a:avLst/>
            </a:prstTxWarp>
          </a:bodyPr>
          <a:lstStyle/>
          <a:p>
            <a:pPr lvl="0" defTabSz="914005"/>
            <a:r>
              <a:rPr lang="en-US" sz="1800" dirty="0">
                <a:solidFill>
                  <a:schemeClr val="bg1"/>
                </a:solidFill>
                <a:latin typeface="Segoe UI"/>
              </a:rPr>
              <a:t>SharePoint Patterns and Practices</a:t>
            </a:r>
          </a:p>
          <a:p>
            <a:pPr lvl="0" defTabSz="914005"/>
            <a:r>
              <a:rPr lang="en-US" sz="1800" u="sng" dirty="0">
                <a:solidFill>
                  <a:schemeClr val="bg1"/>
                </a:solidFill>
                <a:latin typeface="Segoe UI"/>
              </a:rPr>
              <a:t>http://aka.ms/sppnp</a:t>
            </a:r>
          </a:p>
        </p:txBody>
      </p:sp>
      <p:sp>
        <p:nvSpPr>
          <p:cNvPr id="207" name="Title 2"/>
          <p:cNvSpPr>
            <a:spLocks noGrp="1"/>
          </p:cNvSpPr>
          <p:nvPr>
            <p:ph type="title" idx="4294967295"/>
          </p:nvPr>
        </p:nvSpPr>
        <p:spPr>
          <a:xfrm>
            <a:off x="273844" y="295275"/>
            <a:ext cx="11888787" cy="917575"/>
          </a:xfrm>
        </p:spPr>
        <p:txBody>
          <a:bodyPr/>
          <a:lstStyle/>
          <a:p>
            <a:r>
              <a:rPr lang="en-US"/>
              <a:t>Click to edit Master title style</a:t>
            </a:r>
            <a:endParaRPr lang="en-US" dirty="0"/>
          </a:p>
        </p:txBody>
      </p:sp>
      <p:sp>
        <p:nvSpPr>
          <p:cNvPr id="208" name="Rectangle 207">
            <a:hlinkClick r:id="rId5"/>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6"/>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7"/>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8"/>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13" name="Picture 212"/>
          <p:cNvPicPr>
            <a:picLocks noChangeAspect="1"/>
          </p:cNvPicPr>
          <p:nvPr userDrawn="1"/>
        </p:nvPicPr>
        <p:blipFill>
          <a:blip r:embed="rId9"/>
          <a:stretch>
            <a:fillRect/>
          </a:stretch>
        </p:blipFill>
        <p:spPr>
          <a:xfrm>
            <a:off x="8652411" y="5751017"/>
            <a:ext cx="1316723" cy="663566"/>
          </a:xfrm>
          <a:prstGeom prst="rect">
            <a:avLst/>
          </a:prstGeom>
        </p:spPr>
      </p:pic>
    </p:spTree>
    <p:extLst>
      <p:ext uri="{BB962C8B-B14F-4D97-AF65-F5344CB8AC3E}">
        <p14:creationId xmlns:p14="http://schemas.microsoft.com/office/powerpoint/2010/main" val="70460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12" decel="100000" fill="hold" nodeType="withEffect">
                                  <p:stCondLst>
                                    <p:cond delay="1750"/>
                                  </p:stCondLst>
                                  <p:childTnLst>
                                    <p:set>
                                      <p:cBhvr>
                                        <p:cTn id="30" dur="1" fill="hold">
                                          <p:stCondLst>
                                            <p:cond delay="0"/>
                                          </p:stCondLst>
                                        </p:cTn>
                                        <p:tgtEl>
                                          <p:spTgt spid="184"/>
                                        </p:tgtEl>
                                        <p:attrNameLst>
                                          <p:attrName>style.visibility</p:attrName>
                                        </p:attrNameLst>
                                      </p:cBhvr>
                                      <p:to>
                                        <p:strVal val="visible"/>
                                      </p:to>
                                    </p:set>
                                    <p:anim calcmode="lin" valueType="num">
                                      <p:cBhvr additive="base">
                                        <p:cTn id="31" dur="750" fill="hold"/>
                                        <p:tgtEl>
                                          <p:spTgt spid="184"/>
                                        </p:tgtEl>
                                        <p:attrNameLst>
                                          <p:attrName>ppt_x</p:attrName>
                                        </p:attrNameLst>
                                      </p:cBhvr>
                                      <p:tavLst>
                                        <p:tav tm="0">
                                          <p:val>
                                            <p:strVal val="0-#ppt_w/2"/>
                                          </p:val>
                                        </p:tav>
                                        <p:tav tm="100000">
                                          <p:val>
                                            <p:strVal val="#ppt_x"/>
                                          </p:val>
                                        </p:tav>
                                      </p:tavLst>
                                    </p:anim>
                                    <p:anim calcmode="lin" valueType="num">
                                      <p:cBhvr additive="base">
                                        <p:cTn id="32" dur="750" fill="hold"/>
                                        <p:tgtEl>
                                          <p:spTgt spid="184"/>
                                        </p:tgtEl>
                                        <p:attrNameLst>
                                          <p:attrName>ppt_y</p:attrName>
                                        </p:attrNameLst>
                                      </p:cBhvr>
                                      <p:tavLst>
                                        <p:tav tm="0">
                                          <p:val>
                                            <p:strVal val="1+#ppt_h/2"/>
                                          </p:val>
                                        </p:tav>
                                        <p:tav tm="100000">
                                          <p:val>
                                            <p:strVal val="#ppt_y"/>
                                          </p:val>
                                        </p:tav>
                                      </p:tavLst>
                                    </p:anim>
                                  </p:childTnLst>
                                </p:cTn>
                              </p:par>
                              <p:par>
                                <p:cTn id="33" presetID="2" presetClass="entr" presetSubtype="3" decel="100000" fill="hold" nodeType="withEffect">
                                  <p:stCondLst>
                                    <p:cond delay="20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750" fill="hold"/>
                                        <p:tgtEl>
                                          <p:spTgt spid="14"/>
                                        </p:tgtEl>
                                        <p:attrNameLst>
                                          <p:attrName>ppt_x</p:attrName>
                                        </p:attrNameLst>
                                      </p:cBhvr>
                                      <p:tavLst>
                                        <p:tav tm="0">
                                          <p:val>
                                            <p:strVal val="1+#ppt_w/2"/>
                                          </p:val>
                                        </p:tav>
                                        <p:tav tm="100000">
                                          <p:val>
                                            <p:strVal val="#ppt_x"/>
                                          </p:val>
                                        </p:tav>
                                      </p:tavLst>
                                    </p:anim>
                                    <p:anim calcmode="lin" valueType="num">
                                      <p:cBhvr additive="base">
                                        <p:cTn id="36"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2017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2017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7"/>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250" r:id="rId17"/>
    <p:sldLayoutId id="2147484312" r:id="rId18"/>
    <p:sldLayoutId id="2147484313" r:id="rId19"/>
    <p:sldLayoutId id="2147484314" r:id="rId20"/>
    <p:sldLayoutId id="2147484315" r:id="rId21"/>
    <p:sldLayoutId id="2147484317" r:id="rId22"/>
    <p:sldLayoutId id="2147484316" r:id="rId23"/>
    <p:sldLayoutId id="2147484309" r:id="rId24"/>
    <p:sldLayoutId id="2147484306" r:id="rId25"/>
    <p:sldLayoutId id="2147484311" r:id="rId26"/>
    <p:sldLayoutId id="2147484307" r:id="rId27"/>
    <p:sldLayoutId id="2147484308" r:id="rId28"/>
    <p:sldLayoutId id="2147484310" r:id="rId29"/>
    <p:sldLayoutId id="2147484251" r:id="rId30"/>
    <p:sldLayoutId id="2147484252" r:id="rId31"/>
    <p:sldLayoutId id="2147484253" r:id="rId32"/>
    <p:sldLayoutId id="2147484305" r:id="rId33"/>
    <p:sldLayoutId id="2147484264" r:id="rId34"/>
    <p:sldLayoutId id="2147484254" r:id="rId35"/>
    <p:sldLayoutId id="2147484256" r:id="rId36"/>
    <p:sldLayoutId id="2147484257" r:id="rId37"/>
    <p:sldLayoutId id="2147484258" r:id="rId38"/>
    <p:sldLayoutId id="2147484259" r:id="rId39"/>
    <p:sldLayoutId id="2147484318" r:id="rId40"/>
    <p:sldLayoutId id="2147484319" r:id="rId41"/>
    <p:sldLayoutId id="2147484320" r:id="rId42"/>
    <p:sldLayoutId id="2147484261" r:id="rId43"/>
    <p:sldLayoutId id="2147484299" r:id="rId44"/>
    <p:sldLayoutId id="2147484263" r:id="rId4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099"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23.xml"/><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51.WMF"/><Relationship Id="rId7" Type="http://schemas.openxmlformats.org/officeDocument/2006/relationships/image" Target="../media/image55.WMF"/><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image" Target="../media/image54.png"/><Relationship Id="rId5" Type="http://schemas.openxmlformats.org/officeDocument/2006/relationships/image" Target="../media/image53.WMF"/><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8" Type="http://schemas.openxmlformats.org/officeDocument/2006/relationships/image" Target="../media/image36.emf"/><Relationship Id="rId13" Type="http://schemas.openxmlformats.org/officeDocument/2006/relationships/image" Target="../media/image21.emf"/><Relationship Id="rId3" Type="http://schemas.openxmlformats.org/officeDocument/2006/relationships/image" Target="../media/image57.png"/><Relationship Id="rId7" Type="http://schemas.openxmlformats.org/officeDocument/2006/relationships/image" Target="../media/image35.emf"/><Relationship Id="rId12" Type="http://schemas.openxmlformats.org/officeDocument/2006/relationships/image" Target="../media/image19.emf"/><Relationship Id="rId2" Type="http://schemas.openxmlformats.org/officeDocument/2006/relationships/image" Target="../media/image56.png"/><Relationship Id="rId1" Type="http://schemas.openxmlformats.org/officeDocument/2006/relationships/slideLayout" Target="../slideLayouts/slideLayout11.xml"/><Relationship Id="rId6" Type="http://schemas.openxmlformats.org/officeDocument/2006/relationships/image" Target="../media/image34.emf"/><Relationship Id="rId11" Type="http://schemas.openxmlformats.org/officeDocument/2006/relationships/image" Target="../media/image60.emf"/><Relationship Id="rId5" Type="http://schemas.openxmlformats.org/officeDocument/2006/relationships/image" Target="../media/image33.emf"/><Relationship Id="rId10" Type="http://schemas.openxmlformats.org/officeDocument/2006/relationships/image" Target="../media/image59.emf"/><Relationship Id="rId4" Type="http://schemas.openxmlformats.org/officeDocument/2006/relationships/image" Target="../media/image58.emf"/><Relationship Id="rId9" Type="http://schemas.openxmlformats.org/officeDocument/2006/relationships/image" Target="../media/image22.emf"/><Relationship Id="rId14" Type="http://schemas.openxmlformats.org/officeDocument/2006/relationships/image" Target="../media/image61.emf"/></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59.emf"/><Relationship Id="rId2" Type="http://schemas.openxmlformats.org/officeDocument/2006/relationships/notesSlide" Target="../notesSlides/notesSlide25.xml"/><Relationship Id="rId1" Type="http://schemas.openxmlformats.org/officeDocument/2006/relationships/slideLayout" Target="../slideLayouts/slideLayout1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hyperlink" Target="http://dev.office.com/codesamples#?filters=sharepoint%20add-ins" TargetMode="External"/><Relationship Id="rId2" Type="http://schemas.openxmlformats.org/officeDocument/2006/relationships/notesSlide" Target="../notesSlides/notesSlide28.xml"/><Relationship Id="rId1" Type="http://schemas.openxmlformats.org/officeDocument/2006/relationships/slideLayout" Target="../slideLayouts/slideLayout19.xml"/><Relationship Id="rId6" Type="http://schemas.openxmlformats.org/officeDocument/2006/relationships/hyperlink" Target="http://aka.ms/sppnp" TargetMode="External"/><Relationship Id="rId5" Type="http://schemas.openxmlformats.org/officeDocument/2006/relationships/hyperlink" Target="https://msdn.microsoft.com/en-us/library/office/fp179930.aspx" TargetMode="External"/><Relationship Id="rId4" Type="http://schemas.openxmlformats.org/officeDocument/2006/relationships/hyperlink" Target="http://dev.office.com/training#?filters=deep%20dive%20building%20blocks%20and%20services%20of%20sharepoint"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0.emf"/><Relationship Id="rId7" Type="http://schemas.openxmlformats.org/officeDocument/2006/relationships/image" Target="../media/image24.emf"/><Relationship Id="rId2" Type="http://schemas.openxmlformats.org/officeDocument/2006/relationships/image" Target="../media/image19.emf"/><Relationship Id="rId1" Type="http://schemas.openxmlformats.org/officeDocument/2006/relationships/slideLayout" Target="../slideLayouts/slideLayout11.xml"/><Relationship Id="rId6" Type="http://schemas.openxmlformats.org/officeDocument/2006/relationships/image" Target="../media/image23.emf"/><Relationship Id="rId11" Type="http://schemas.openxmlformats.org/officeDocument/2006/relationships/image" Target="../media/image28.emf"/><Relationship Id="rId5" Type="http://schemas.openxmlformats.org/officeDocument/2006/relationships/image" Target="../media/image22.emf"/><Relationship Id="rId10" Type="http://schemas.openxmlformats.org/officeDocument/2006/relationships/image" Target="../media/image27.emf"/><Relationship Id="rId4" Type="http://schemas.openxmlformats.org/officeDocument/2006/relationships/image" Target="../media/image21.emf"/><Relationship Id="rId9" Type="http://schemas.openxmlformats.org/officeDocument/2006/relationships/image" Target="../media/image26.emf"/></Relationships>
</file>

<file path=ppt/slides/_rels/slide6.xml.rels><?xml version="1.0" encoding="UTF-8" standalone="yes"?>
<Relationships xmlns="http://schemas.openxmlformats.org/package/2006/relationships"><Relationship Id="rId8" Type="http://schemas.openxmlformats.org/officeDocument/2006/relationships/image" Target="../media/image30.emf"/><Relationship Id="rId13" Type="http://schemas.openxmlformats.org/officeDocument/2006/relationships/image" Target="../media/image35.emf"/><Relationship Id="rId3" Type="http://schemas.openxmlformats.org/officeDocument/2006/relationships/image" Target="../media/image22.emf"/><Relationship Id="rId7" Type="http://schemas.openxmlformats.org/officeDocument/2006/relationships/image" Target="../media/image29.emf"/><Relationship Id="rId12" Type="http://schemas.openxmlformats.org/officeDocument/2006/relationships/image" Target="../media/image34.emf"/><Relationship Id="rId2" Type="http://schemas.openxmlformats.org/officeDocument/2006/relationships/image" Target="../media/image19.emf"/><Relationship Id="rId1" Type="http://schemas.openxmlformats.org/officeDocument/2006/relationships/slideLayout" Target="../slideLayouts/slideLayout11.xml"/><Relationship Id="rId6" Type="http://schemas.openxmlformats.org/officeDocument/2006/relationships/image" Target="../media/image27.emf"/><Relationship Id="rId11" Type="http://schemas.openxmlformats.org/officeDocument/2006/relationships/image" Target="../media/image33.emf"/><Relationship Id="rId5" Type="http://schemas.openxmlformats.org/officeDocument/2006/relationships/image" Target="../media/image24.emf"/><Relationship Id="rId10" Type="http://schemas.openxmlformats.org/officeDocument/2006/relationships/image" Target="../media/image32.emf"/><Relationship Id="rId4" Type="http://schemas.openxmlformats.org/officeDocument/2006/relationships/image" Target="../media/image23.emf"/><Relationship Id="rId9" Type="http://schemas.openxmlformats.org/officeDocument/2006/relationships/image" Target="../media/image31.emf"/><Relationship Id="rId14" Type="http://schemas.openxmlformats.org/officeDocument/2006/relationships/image" Target="../media/image36.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image" Target="../media/image3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a:t>
            </a:r>
            <a:br>
              <a:rPr lang="en-US" dirty="0"/>
            </a:br>
            <a:r>
              <a:rPr lang="en-US" dirty="0"/>
              <a:t>development</a:t>
            </a:r>
          </a:p>
        </p:txBody>
      </p:sp>
      <p:sp>
        <p:nvSpPr>
          <p:cNvPr id="3" name="Text Placeholder 2"/>
          <p:cNvSpPr>
            <a:spLocks noGrp="1"/>
          </p:cNvSpPr>
          <p:nvPr>
            <p:ph type="body" sz="quarter" idx="14"/>
          </p:nvPr>
        </p:nvSpPr>
        <p:spPr/>
        <p:txBody>
          <a:bodyPr/>
          <a:lstStyle/>
          <a:p>
            <a:r>
              <a:rPr lang="en-US" dirty="0"/>
              <a:t>Speaker name</a:t>
            </a:r>
          </a:p>
        </p:txBody>
      </p:sp>
    </p:spTree>
    <p:extLst>
      <p:ext uri="{BB962C8B-B14F-4D97-AF65-F5344CB8AC3E}">
        <p14:creationId xmlns:p14="http://schemas.microsoft.com/office/powerpoint/2010/main" val="54053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Subtitle 3"/>
          <p:cNvSpPr>
            <a:spLocks noGrp="1"/>
          </p:cNvSpPr>
          <p:nvPr>
            <p:ph type="body" sz="quarter" idx="12"/>
          </p:nvPr>
        </p:nvSpPr>
        <p:spPr/>
        <p:txBody>
          <a:bodyPr/>
          <a:lstStyle/>
          <a:p>
            <a:r>
              <a:rPr lang="en-US" dirty="0"/>
              <a:t>Creating a provider-hosted add-in</a:t>
            </a:r>
          </a:p>
        </p:txBody>
      </p:sp>
      <p:pic>
        <p:nvPicPr>
          <p:cNvPr id="57" name="Picture 56"/>
          <p:cNvPicPr>
            <a:picLocks noChangeAspect="1"/>
          </p:cNvPicPr>
          <p:nvPr/>
        </p:nvPicPr>
        <p:blipFill>
          <a:blip r:embed="rId3"/>
          <a:stretch>
            <a:fillRect/>
          </a:stretch>
        </p:blipFill>
        <p:spPr>
          <a:xfrm>
            <a:off x="6645047" y="3726250"/>
            <a:ext cx="5334228" cy="2788849"/>
          </a:xfrm>
          <a:prstGeom prst="rect">
            <a:avLst/>
          </a:prstGeom>
        </p:spPr>
      </p:pic>
      <p:sp>
        <p:nvSpPr>
          <p:cNvPr id="59" name="Footer Placeholder 3"/>
          <p:cNvSpPr txBox="1">
            <a:spLocks/>
          </p:cNvSpPr>
          <p:nvPr/>
        </p:nvSpPr>
        <p:spPr>
          <a:xfrm>
            <a:off x="7964488" y="295272"/>
            <a:ext cx="4197350" cy="489365"/>
          </a:xfrm>
          <a:prstGeom prst="rect">
            <a:avLst/>
          </a:prstGeom>
          <a:noFill/>
        </p:spPr>
        <p:txBody>
          <a:bodyPr vert="horz" wrap="square" lIns="182880" tIns="146304" rIns="182880" bIns="146304" rtlCol="0">
            <a:sp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defRPr/>
            </a:pPr>
            <a:r>
              <a:rPr lang="en-US" sz="1400" dirty="0">
                <a:gradFill>
                  <a:gsLst>
                    <a:gs pos="2917">
                      <a:schemeClr val="tx1"/>
                    </a:gs>
                    <a:gs pos="95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2917">
                      <a:schemeClr val="tx1"/>
                    </a:gs>
                    <a:gs pos="95000">
                      <a:schemeClr val="tx1"/>
                    </a:gs>
                  </a:gsLst>
                  <a:lin ang="5400000" scaled="0"/>
                </a:gradFill>
              </a:rPr>
              <a:t> </a:t>
            </a:r>
            <a:r>
              <a:rPr lang="en-US" sz="1400" dirty="0">
                <a:gradFill>
                  <a:gsLst>
                    <a:gs pos="2917">
                      <a:schemeClr val="tx1"/>
                    </a:gs>
                    <a:gs pos="95000">
                      <a:schemeClr val="tx1"/>
                    </a:gs>
                  </a:gsLst>
                  <a:lin ang="5400000" scaled="0"/>
                </a:gradFill>
                <a:latin typeface="+mn-lt"/>
              </a:rPr>
              <a:t>Introduction</a:t>
            </a:r>
          </a:p>
        </p:txBody>
      </p:sp>
    </p:spTree>
    <p:extLst>
      <p:ext uri="{BB962C8B-B14F-4D97-AF65-F5344CB8AC3E}">
        <p14:creationId xmlns:p14="http://schemas.microsoft.com/office/powerpoint/2010/main" val="193584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Programming in C#</a:t>
            </a:r>
            <a:endParaRPr lang="en-US" dirty="0"/>
          </a:p>
        </p:txBody>
      </p:sp>
      <p:sp>
        <p:nvSpPr>
          <p:cNvPr id="3" name="Text Placeholder 2"/>
          <p:cNvSpPr>
            <a:spLocks noGrp="1"/>
          </p:cNvSpPr>
          <p:nvPr>
            <p:ph type="body" sz="quarter" idx="12"/>
          </p:nvPr>
        </p:nvSpPr>
        <p:spPr/>
        <p:txBody>
          <a:bodyPr/>
          <a:lstStyle/>
          <a:p>
            <a:r>
              <a:rPr lang="en-US"/>
              <a:t>2</a:t>
            </a:r>
            <a:endParaRPr lang="en-US" dirty="0"/>
          </a:p>
        </p:txBody>
      </p:sp>
    </p:spTree>
    <p:extLst>
      <p:ext uri="{BB962C8B-B14F-4D97-AF65-F5344CB8AC3E}">
        <p14:creationId xmlns:p14="http://schemas.microsoft.com/office/powerpoint/2010/main" val="112622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3139321"/>
          </a:xfrm>
        </p:spPr>
        <p:txBody>
          <a:bodyPr/>
          <a:lstStyle/>
          <a:p>
            <a:pPr marL="0" indent="0">
              <a:buNone/>
            </a:pPr>
            <a:r>
              <a:rPr lang="en-US" sz="4800" dirty="0"/>
              <a:t>SharePoint</a:t>
            </a:r>
          </a:p>
          <a:p>
            <a:pPr marL="0" indent="0">
              <a:buNone/>
            </a:pPr>
            <a:r>
              <a:rPr lang="en-US" sz="4800" dirty="0"/>
              <a:t>Context Provider Class</a:t>
            </a:r>
          </a:p>
          <a:p>
            <a:endParaRPr lang="en-US" sz="4800" dirty="0"/>
          </a:p>
        </p:txBody>
      </p:sp>
      <p:sp>
        <p:nvSpPr>
          <p:cNvPr id="11" name="Text Placeholder 10"/>
          <p:cNvSpPr>
            <a:spLocks noGrp="1"/>
          </p:cNvSpPr>
          <p:nvPr>
            <p:ph type="body" sz="quarter" idx="11"/>
          </p:nvPr>
        </p:nvSpPr>
        <p:spPr>
          <a:xfrm>
            <a:off x="6675439" y="1211263"/>
            <a:ext cx="5486400" cy="5656933"/>
          </a:xfrm>
        </p:spPr>
        <p:txBody>
          <a:bodyPr/>
          <a:lstStyle/>
          <a:p>
            <a:pPr marL="0" indent="0">
              <a:buNone/>
            </a:pPr>
            <a:r>
              <a:rPr lang="en-US" sz="3200" dirty="0"/>
              <a:t>Checks for valid Context Token</a:t>
            </a:r>
          </a:p>
          <a:p>
            <a:r>
              <a:rPr lang="en-US" sz="2000" dirty="0">
                <a:latin typeface="+mn-lt"/>
              </a:rPr>
              <a:t>Redirects if it does not exist</a:t>
            </a:r>
          </a:p>
          <a:p>
            <a:pPr marL="0" indent="0">
              <a:spcBef>
                <a:spcPts val="2400"/>
              </a:spcBef>
              <a:buNone/>
            </a:pPr>
            <a:r>
              <a:rPr lang="en-US" sz="3200" dirty="0"/>
              <a:t>Simplifies the management </a:t>
            </a:r>
            <a:br>
              <a:rPr lang="en-US" sz="3200" dirty="0"/>
            </a:br>
            <a:r>
              <a:rPr lang="en-US" sz="3200" dirty="0"/>
              <a:t>of context</a:t>
            </a:r>
          </a:p>
          <a:p>
            <a:r>
              <a:rPr lang="en-US" sz="2000" dirty="0">
                <a:latin typeface="+mn-lt"/>
              </a:rPr>
              <a:t>Provides an ACS or STS context</a:t>
            </a:r>
          </a:p>
          <a:p>
            <a:r>
              <a:rPr lang="en-US" sz="2000" dirty="0">
                <a:latin typeface="+mn-lt"/>
              </a:rPr>
              <a:t>Context exposes properties for </a:t>
            </a:r>
            <a:br>
              <a:rPr lang="en-US" sz="2000" dirty="0">
                <a:latin typeface="+mn-lt"/>
              </a:rPr>
            </a:br>
            <a:r>
              <a:rPr lang="en-US" sz="2000" dirty="0">
                <a:latin typeface="+mn-lt"/>
              </a:rPr>
              <a:t>key values like Host Web URL</a:t>
            </a:r>
          </a:p>
          <a:p>
            <a:pPr marL="0" indent="0">
              <a:spcBef>
                <a:spcPts val="2400"/>
              </a:spcBef>
              <a:buNone/>
            </a:pPr>
            <a:r>
              <a:rPr lang="en-US" sz="3200" dirty="0"/>
              <a:t>Simplifies the management </a:t>
            </a:r>
            <a:br>
              <a:rPr lang="en-US" sz="3200" dirty="0"/>
            </a:br>
            <a:r>
              <a:rPr lang="en-US" sz="3200" dirty="0"/>
              <a:t>of tokens</a:t>
            </a:r>
          </a:p>
          <a:p>
            <a:r>
              <a:rPr lang="en-US" sz="2000" dirty="0">
                <a:latin typeface="+mn-lt"/>
              </a:rPr>
              <a:t>Context exposes methods </a:t>
            </a:r>
            <a:br>
              <a:rPr lang="en-US" sz="2000" dirty="0">
                <a:latin typeface="+mn-lt"/>
              </a:rPr>
            </a:br>
            <a:r>
              <a:rPr lang="en-US" sz="2000" dirty="0">
                <a:latin typeface="+mn-lt"/>
              </a:rPr>
              <a:t>to retrieve tokens</a:t>
            </a:r>
          </a:p>
          <a:p>
            <a:pPr marL="0" indent="0">
              <a:buNone/>
            </a:pPr>
            <a:endParaRPr lang="en-US" sz="3600" dirty="0"/>
          </a:p>
        </p:txBody>
      </p:sp>
      <p:sp>
        <p:nvSpPr>
          <p:cNvPr id="12" name="Footer Placeholder 11"/>
          <p:cNvSpPr>
            <a:spLocks noGrp="1"/>
          </p:cNvSpPr>
          <p:nvPr>
            <p:ph type="ftr" sz="quarter" idx="12"/>
          </p:nvPr>
        </p:nvSpPr>
        <p:spPr/>
        <p:txBody>
          <a:bodyPr/>
          <a:lstStyle/>
          <a:p>
            <a:pPr>
              <a:defRPr/>
            </a:pPr>
            <a:r>
              <a:rPr lang="en-US" sz="1400" dirty="0">
                <a:gradFill>
                  <a:gsLst>
                    <a:gs pos="2917">
                      <a:schemeClr val="accent3"/>
                    </a:gs>
                    <a:gs pos="95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Programming in C#</a:t>
            </a:r>
          </a:p>
          <a:p>
            <a:endParaRPr lang="en-US" dirty="0"/>
          </a:p>
        </p:txBody>
      </p:sp>
    </p:spTree>
    <p:extLst>
      <p:ext uri="{BB962C8B-B14F-4D97-AF65-F5344CB8AC3E}">
        <p14:creationId xmlns:p14="http://schemas.microsoft.com/office/powerpoint/2010/main" val="318738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Context Token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6" y="1672380"/>
            <a:ext cx="7560622" cy="2940242"/>
          </a:xfrm>
          <a:prstGeom prst="rect">
            <a:avLst/>
          </a:prstGeom>
          <a:ln>
            <a:noFill/>
          </a:ln>
        </p:spPr>
      </p:pic>
      <p:sp>
        <p:nvSpPr>
          <p:cNvPr id="9" name="TextBox 8"/>
          <p:cNvSpPr txBox="1"/>
          <p:nvPr/>
        </p:nvSpPr>
        <p:spPr>
          <a:xfrm>
            <a:off x="327666" y="1132558"/>
            <a:ext cx="1648593" cy="634020"/>
          </a:xfrm>
          <a:prstGeom prst="rect">
            <a:avLst/>
          </a:prstGeom>
          <a:noFill/>
        </p:spPr>
        <p:txBody>
          <a:bodyPr wrap="none" lIns="182880" tIns="146304" rIns="182880" bIns="146304" rtlCol="0">
            <a:spAutoFit/>
          </a:bodyPr>
          <a:lstStyle/>
          <a:p>
            <a:r>
              <a:rPr lang="en-US" sz="2200" spc="-70" dirty="0">
                <a:gradFill>
                  <a:gsLst>
                    <a:gs pos="93805">
                      <a:schemeClr val="tx2"/>
                    </a:gs>
                    <a:gs pos="78000">
                      <a:schemeClr val="tx2"/>
                    </a:gs>
                  </a:gsLst>
                  <a:lin ang="5400000" scaled="0"/>
                </a:gradFill>
              </a:rPr>
              <a:t>Web forms</a:t>
            </a:r>
          </a:p>
        </p:txBody>
      </p:sp>
      <p:sp>
        <p:nvSpPr>
          <p:cNvPr id="10" name="TextBox 9"/>
          <p:cNvSpPr txBox="1"/>
          <p:nvPr/>
        </p:nvSpPr>
        <p:spPr>
          <a:xfrm>
            <a:off x="327666" y="4499413"/>
            <a:ext cx="1150508" cy="634020"/>
          </a:xfrm>
          <a:prstGeom prst="rect">
            <a:avLst/>
          </a:prstGeom>
          <a:noFill/>
        </p:spPr>
        <p:txBody>
          <a:bodyPr wrap="none" lIns="182880" tIns="146304" rIns="182880" bIns="146304" rtlCol="0">
            <a:spAutoFit/>
          </a:bodyPr>
          <a:lstStyle/>
          <a:p>
            <a:r>
              <a:rPr lang="en-US" sz="2200" spc="-70" dirty="0">
                <a:gradFill>
                  <a:gsLst>
                    <a:gs pos="93805">
                      <a:schemeClr val="tx2"/>
                    </a:gs>
                    <a:gs pos="78000">
                      <a:schemeClr val="tx2"/>
                    </a:gs>
                  </a:gsLst>
                  <a:lin ang="5400000" scaled="0"/>
                </a:gradFill>
              </a:rPr>
              <a:t>MVC 5</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5" y="5111031"/>
            <a:ext cx="5897287" cy="1024885"/>
          </a:xfrm>
          <a:prstGeom prst="rect">
            <a:avLst/>
          </a:prstGeom>
          <a:ln>
            <a:noFill/>
          </a:ln>
        </p:spPr>
      </p:pic>
      <p:sp>
        <p:nvSpPr>
          <p:cNvPr id="3" name="Footer Placeholder 2"/>
          <p:cNvSpPr>
            <a:spLocks noGrp="1"/>
          </p:cNvSpPr>
          <p:nvPr>
            <p:ph type="ftr" sz="quarter" idx="10"/>
          </p:nvPr>
        </p:nvSpPr>
        <p:spPr/>
        <p:txBody>
          <a:bodyPr/>
          <a:lstStyle/>
          <a:p>
            <a:pPr>
              <a:defRPr/>
            </a:pPr>
            <a:r>
              <a:rPr lang="en-US" sz="1400" dirty="0">
                <a:gradFill>
                  <a:gsLst>
                    <a:gs pos="2917">
                      <a:schemeClr val="accent3"/>
                    </a:gs>
                    <a:gs pos="95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Programming in C#</a:t>
            </a:r>
          </a:p>
          <a:p>
            <a:endParaRPr lang="en-US" dirty="0"/>
          </a:p>
        </p:txBody>
      </p:sp>
    </p:spTree>
    <p:extLst>
      <p:ext uri="{BB962C8B-B14F-4D97-AF65-F5344CB8AC3E}">
        <p14:creationId xmlns:p14="http://schemas.microsoft.com/office/powerpoint/2010/main" val="367625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246063" y="2241533"/>
            <a:ext cx="5514975" cy="2326791"/>
          </a:xfrm>
        </p:spPr>
        <p:txBody>
          <a:bodyPr/>
          <a:lstStyle/>
          <a:p>
            <a:pPr marL="0" indent="0">
              <a:buNone/>
            </a:pPr>
            <a:r>
              <a:rPr lang="en-US" sz="4800" dirty="0"/>
              <a:t>Managing SharePoint Context</a:t>
            </a:r>
          </a:p>
          <a:p>
            <a:pPr marL="0" indent="0">
              <a:buNone/>
            </a:pPr>
            <a:endParaRPr lang="en-US" sz="4800" dirty="0"/>
          </a:p>
        </p:txBody>
      </p:sp>
      <p:sp>
        <p:nvSpPr>
          <p:cNvPr id="3" name="Text Placeholder 2"/>
          <p:cNvSpPr>
            <a:spLocks noGrp="1"/>
          </p:cNvSpPr>
          <p:nvPr>
            <p:ph type="body" sz="quarter" idx="11"/>
          </p:nvPr>
        </p:nvSpPr>
        <p:spPr>
          <a:xfrm>
            <a:off x="6675439" y="1211263"/>
            <a:ext cx="5486400" cy="5213735"/>
          </a:xfrm>
        </p:spPr>
        <p:txBody>
          <a:bodyPr/>
          <a:lstStyle/>
          <a:p>
            <a:pPr marL="0" lvl="0" indent="0">
              <a:buNone/>
            </a:pPr>
            <a:r>
              <a:rPr lang="en-US" sz="3200" dirty="0" err="1"/>
              <a:t>SharePointContextProvider</a:t>
            </a:r>
            <a:r>
              <a:rPr lang="en-US" sz="3200" dirty="0"/>
              <a:t> </a:t>
            </a:r>
            <a:r>
              <a:rPr lang="en-US" sz="3200" dirty="0" err="1"/>
              <a:t>GetSharePointContext</a:t>
            </a:r>
            <a:endParaRPr lang="en-US" sz="3200" dirty="0"/>
          </a:p>
          <a:p>
            <a:pPr marL="228600" lvl="1" indent="-228600">
              <a:buFont typeface="Arial" panose="020B0604020202020204" pitchFamily="34" charset="0"/>
              <a:buChar char="•"/>
            </a:pPr>
            <a:r>
              <a:rPr lang="en-US" sz="2000" dirty="0"/>
              <a:t>Returns either </a:t>
            </a:r>
            <a:r>
              <a:rPr lang="en-US" sz="2000" dirty="0" err="1"/>
              <a:t>SharePointAcsContext</a:t>
            </a:r>
            <a:r>
              <a:rPr lang="en-US" sz="2000" dirty="0"/>
              <a:t> (cloud and on-premises) or </a:t>
            </a:r>
            <a:r>
              <a:rPr lang="en-US" sz="2000" dirty="0" err="1"/>
              <a:t>SharePointHighTrustContext</a:t>
            </a:r>
            <a:r>
              <a:rPr lang="en-US" sz="2000" dirty="0"/>
              <a:t> (on-premises)</a:t>
            </a:r>
          </a:p>
          <a:p>
            <a:pPr marL="0" lvl="1"/>
            <a:endParaRPr lang="en-US" sz="2000" dirty="0"/>
          </a:p>
          <a:p>
            <a:pPr marL="0" lvl="0" indent="0">
              <a:buNone/>
            </a:pPr>
            <a:r>
              <a:rPr lang="en-US" sz="3200" dirty="0"/>
              <a:t>Properties</a:t>
            </a:r>
          </a:p>
          <a:p>
            <a:pPr marL="228600" lvl="1" indent="-228600">
              <a:buFont typeface="Arial" panose="020B0604020202020204" pitchFamily="34" charset="0"/>
              <a:buChar char="•"/>
            </a:pPr>
            <a:r>
              <a:rPr lang="en-US" sz="2000" dirty="0" err="1"/>
              <a:t>SPAppWebUrl</a:t>
            </a:r>
            <a:endParaRPr lang="en-US" sz="2000" dirty="0"/>
          </a:p>
          <a:p>
            <a:pPr marL="228600" lvl="1" indent="-228600">
              <a:buFont typeface="Arial" panose="020B0604020202020204" pitchFamily="34" charset="0"/>
              <a:buChar char="•"/>
            </a:pPr>
            <a:r>
              <a:rPr lang="en-US" sz="2000" dirty="0" err="1"/>
              <a:t>SPClientTag</a:t>
            </a:r>
            <a:endParaRPr lang="en-US" sz="2000" dirty="0"/>
          </a:p>
          <a:p>
            <a:pPr marL="228600" lvl="1" indent="-228600">
              <a:buFont typeface="Arial" panose="020B0604020202020204" pitchFamily="34" charset="0"/>
              <a:buChar char="•"/>
            </a:pPr>
            <a:r>
              <a:rPr lang="en-US" sz="2000" dirty="0" err="1"/>
              <a:t>SPHostUrl</a:t>
            </a:r>
            <a:endParaRPr lang="en-US" sz="2000" dirty="0"/>
          </a:p>
          <a:p>
            <a:pPr marL="228600" lvl="1" indent="-228600">
              <a:buFont typeface="Arial" panose="020B0604020202020204" pitchFamily="34" charset="0"/>
              <a:buChar char="•"/>
            </a:pPr>
            <a:r>
              <a:rPr lang="en-US" sz="2000" dirty="0" err="1"/>
              <a:t>SPLanguage</a:t>
            </a:r>
            <a:endParaRPr lang="en-US" sz="2000" dirty="0"/>
          </a:p>
          <a:p>
            <a:pPr marL="228600" lvl="1" indent="-228600">
              <a:buFont typeface="Arial" panose="020B0604020202020204" pitchFamily="34" charset="0"/>
              <a:buChar char="•"/>
            </a:pPr>
            <a:r>
              <a:rPr lang="en-US" sz="2000" dirty="0" err="1"/>
              <a:t>SPProductNumber</a:t>
            </a:r>
            <a:endParaRPr lang="en-US" sz="2000" dirty="0"/>
          </a:p>
          <a:p>
            <a:endParaRPr lang="en-US" dirty="0"/>
          </a:p>
        </p:txBody>
      </p:sp>
      <p:sp>
        <p:nvSpPr>
          <p:cNvPr id="12" name="Footer Placeholder 11"/>
          <p:cNvSpPr>
            <a:spLocks noGrp="1"/>
          </p:cNvSpPr>
          <p:nvPr>
            <p:ph type="ftr" sz="quarter" idx="12"/>
          </p:nvPr>
        </p:nvSpPr>
        <p:spPr/>
        <p:txBody>
          <a:bodyPr/>
          <a:lstStyle/>
          <a:p>
            <a:pPr>
              <a:defRPr/>
            </a:pPr>
            <a:r>
              <a:rPr lang="en-US" sz="1400" dirty="0">
                <a:gradFill>
                  <a:gsLst>
                    <a:gs pos="2917">
                      <a:schemeClr val="accent3"/>
                    </a:gs>
                    <a:gs pos="95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Programming in C#</a:t>
            </a:r>
          </a:p>
          <a:p>
            <a:endParaRPr lang="en-US" dirty="0"/>
          </a:p>
        </p:txBody>
      </p:sp>
    </p:spTree>
    <p:extLst>
      <p:ext uri="{BB962C8B-B14F-4D97-AF65-F5344CB8AC3E}">
        <p14:creationId xmlns:p14="http://schemas.microsoft.com/office/powerpoint/2010/main" val="1100012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1514261"/>
          </a:xfrm>
        </p:spPr>
        <p:txBody>
          <a:bodyPr/>
          <a:lstStyle/>
          <a:p>
            <a:pPr marL="0" indent="0">
              <a:buNone/>
            </a:pPr>
            <a:r>
              <a:rPr lang="en-US" sz="4800" dirty="0"/>
              <a:t>Managing </a:t>
            </a:r>
            <a:br>
              <a:rPr lang="en-US" sz="4800" dirty="0"/>
            </a:br>
            <a:r>
              <a:rPr lang="en-US" sz="4800" dirty="0"/>
              <a:t>Security Tokens</a:t>
            </a:r>
          </a:p>
        </p:txBody>
      </p:sp>
      <p:sp>
        <p:nvSpPr>
          <p:cNvPr id="3" name="Text Placeholder 2"/>
          <p:cNvSpPr>
            <a:spLocks noGrp="1"/>
          </p:cNvSpPr>
          <p:nvPr>
            <p:ph type="body" sz="quarter" idx="11"/>
          </p:nvPr>
        </p:nvSpPr>
        <p:spPr>
          <a:xfrm>
            <a:off x="6675439" y="1211263"/>
            <a:ext cx="5486400" cy="4899803"/>
          </a:xfrm>
        </p:spPr>
        <p:txBody>
          <a:bodyPr/>
          <a:lstStyle/>
          <a:p>
            <a:pPr marL="0" lvl="0" indent="0">
              <a:buNone/>
            </a:pPr>
            <a:r>
              <a:rPr lang="en-US" sz="3200" dirty="0"/>
              <a:t>CSOM</a:t>
            </a:r>
          </a:p>
          <a:p>
            <a:pPr marL="228600" lvl="1" indent="-228600">
              <a:buFont typeface="Arial" panose="020B0604020202020204" pitchFamily="34" charset="0"/>
              <a:buChar char="•"/>
            </a:pPr>
            <a:r>
              <a:rPr lang="en-US" sz="2000" dirty="0" err="1"/>
              <a:t>CreateAppOnlyClientContextForSPAppWeb</a:t>
            </a:r>
            <a:endParaRPr lang="en-US" sz="2000" dirty="0"/>
          </a:p>
          <a:p>
            <a:pPr marL="228600" lvl="1" indent="-228600">
              <a:buFont typeface="Arial" panose="020B0604020202020204" pitchFamily="34" charset="0"/>
              <a:buChar char="•"/>
            </a:pPr>
            <a:r>
              <a:rPr lang="en-US" sz="2000" dirty="0" err="1"/>
              <a:t>CreateAppOnlyClientContextForSPHost</a:t>
            </a:r>
            <a:endParaRPr lang="en-US" sz="2000" dirty="0"/>
          </a:p>
          <a:p>
            <a:pPr marL="228600" lvl="1" indent="-228600">
              <a:buFont typeface="Arial" panose="020B0604020202020204" pitchFamily="34" charset="0"/>
              <a:buChar char="•"/>
            </a:pPr>
            <a:r>
              <a:rPr lang="en-US" sz="2000" dirty="0" err="1"/>
              <a:t>CreateUserClientContextForSPAppWeb</a:t>
            </a:r>
            <a:endParaRPr lang="en-US" sz="2000" dirty="0"/>
          </a:p>
          <a:p>
            <a:pPr marL="228600" lvl="1" indent="-228600">
              <a:buFont typeface="Arial" panose="020B0604020202020204" pitchFamily="34" charset="0"/>
              <a:buChar char="•"/>
            </a:pPr>
            <a:r>
              <a:rPr lang="en-US" sz="2000" dirty="0" err="1"/>
              <a:t>CreateUserClientContextForSPHost</a:t>
            </a:r>
            <a:endParaRPr lang="en-US" sz="2000" dirty="0"/>
          </a:p>
          <a:p>
            <a:pPr marL="0" lvl="0" indent="0">
              <a:spcBef>
                <a:spcPts val="2400"/>
              </a:spcBef>
              <a:buNone/>
            </a:pPr>
            <a:r>
              <a:rPr lang="en-US" sz="3200" dirty="0"/>
              <a:t>REST</a:t>
            </a:r>
          </a:p>
          <a:p>
            <a:pPr marL="228600" lvl="1" indent="-228600">
              <a:buFont typeface="Arial" panose="020B0604020202020204" pitchFamily="34" charset="0"/>
              <a:buChar char="•"/>
            </a:pPr>
            <a:r>
              <a:rPr lang="en-US" sz="2000" dirty="0" err="1"/>
              <a:t>AppOnlyAccessTokenForSPAppWeb</a:t>
            </a:r>
            <a:endParaRPr lang="en-US" sz="2000" dirty="0"/>
          </a:p>
          <a:p>
            <a:pPr marL="228600" lvl="1" indent="-228600">
              <a:buFont typeface="Arial" panose="020B0604020202020204" pitchFamily="34" charset="0"/>
              <a:buChar char="•"/>
            </a:pPr>
            <a:r>
              <a:rPr lang="en-US" sz="2000" dirty="0" err="1"/>
              <a:t>AppOnlyAccessTokenForSPHost</a:t>
            </a:r>
            <a:endParaRPr lang="en-US" sz="2000" dirty="0"/>
          </a:p>
          <a:p>
            <a:pPr marL="228600" lvl="1" indent="-228600">
              <a:buFont typeface="Arial" panose="020B0604020202020204" pitchFamily="34" charset="0"/>
              <a:buChar char="•"/>
            </a:pPr>
            <a:r>
              <a:rPr lang="en-US" sz="2000" dirty="0" err="1"/>
              <a:t>UserAccessTokenForSPAppWeb</a:t>
            </a:r>
            <a:endParaRPr lang="en-US" sz="2000" dirty="0"/>
          </a:p>
          <a:p>
            <a:pPr marL="228600" lvl="1" indent="-228600">
              <a:buFont typeface="Arial" panose="020B0604020202020204" pitchFamily="34" charset="0"/>
              <a:buChar char="•"/>
            </a:pPr>
            <a:r>
              <a:rPr lang="en-US" sz="2000" dirty="0" err="1"/>
              <a:t>UserAccessTokenForSPHost</a:t>
            </a:r>
            <a:endParaRPr lang="en-US" sz="2000" dirty="0"/>
          </a:p>
          <a:p>
            <a:endParaRPr lang="en-US" dirty="0"/>
          </a:p>
        </p:txBody>
      </p:sp>
      <p:sp>
        <p:nvSpPr>
          <p:cNvPr id="4" name="Footer Placeholder 3"/>
          <p:cNvSpPr>
            <a:spLocks noGrp="1"/>
          </p:cNvSpPr>
          <p:nvPr>
            <p:ph type="ftr" sz="quarter" idx="12"/>
          </p:nvPr>
        </p:nvSpPr>
        <p:spPr/>
        <p:txBody>
          <a:bodyPr/>
          <a:lstStyle/>
          <a:p>
            <a:pPr>
              <a:defRPr/>
            </a:pPr>
            <a:r>
              <a:rPr lang="en-US" sz="1400" dirty="0">
                <a:gradFill>
                  <a:gsLst>
                    <a:gs pos="2917">
                      <a:schemeClr val="accent3"/>
                    </a:gs>
                    <a:gs pos="95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Programming in C#</a:t>
            </a:r>
          </a:p>
          <a:p>
            <a:endParaRPr lang="en-US" dirty="0"/>
          </a:p>
        </p:txBody>
      </p:sp>
    </p:spTree>
    <p:extLst>
      <p:ext uri="{BB962C8B-B14F-4D97-AF65-F5344CB8AC3E}">
        <p14:creationId xmlns:p14="http://schemas.microsoft.com/office/powerpoint/2010/main" val="40088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Managed CSOM</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493" y="1147233"/>
            <a:ext cx="8559458" cy="5261319"/>
          </a:xfrm>
          <a:prstGeom prst="rect">
            <a:avLst/>
          </a:prstGeom>
        </p:spPr>
      </p:pic>
      <p:sp>
        <p:nvSpPr>
          <p:cNvPr id="3" name="Footer Placeholder 2"/>
          <p:cNvSpPr>
            <a:spLocks noGrp="1"/>
          </p:cNvSpPr>
          <p:nvPr>
            <p:ph type="ftr" sz="quarter" idx="10"/>
          </p:nvPr>
        </p:nvSpPr>
        <p:spPr/>
        <p:txBody>
          <a:bodyPr/>
          <a:lstStyle/>
          <a:p>
            <a:pPr>
              <a:defRPr/>
            </a:pPr>
            <a:r>
              <a:rPr lang="en-US" sz="1400" dirty="0">
                <a:gradFill>
                  <a:gsLst>
                    <a:gs pos="2917">
                      <a:schemeClr val="accent3"/>
                    </a:gs>
                    <a:gs pos="95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Programming in C#</a:t>
            </a:r>
          </a:p>
          <a:p>
            <a:endParaRPr lang="en-US" dirty="0"/>
          </a:p>
        </p:txBody>
      </p:sp>
    </p:spTree>
    <p:extLst>
      <p:ext uri="{BB962C8B-B14F-4D97-AF65-F5344CB8AC3E}">
        <p14:creationId xmlns:p14="http://schemas.microsoft.com/office/powerpoint/2010/main" val="137173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Managed REST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665" y="1212849"/>
            <a:ext cx="9858936" cy="4038600"/>
          </a:xfrm>
          <a:prstGeom prst="rect">
            <a:avLst/>
          </a:prstGeom>
        </p:spPr>
      </p:pic>
      <p:sp>
        <p:nvSpPr>
          <p:cNvPr id="3" name="Footer Placeholder 2"/>
          <p:cNvSpPr>
            <a:spLocks noGrp="1"/>
          </p:cNvSpPr>
          <p:nvPr>
            <p:ph type="ftr" sz="quarter" idx="10"/>
          </p:nvPr>
        </p:nvSpPr>
        <p:spPr/>
        <p:txBody>
          <a:bodyPr/>
          <a:lstStyle/>
          <a:p>
            <a:pPr>
              <a:defRPr/>
            </a:pPr>
            <a:r>
              <a:rPr lang="en-US" sz="1400" dirty="0">
                <a:gradFill>
                  <a:gsLst>
                    <a:gs pos="2917">
                      <a:schemeClr val="accent3"/>
                    </a:gs>
                    <a:gs pos="95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Programming in C#</a:t>
            </a:r>
          </a:p>
          <a:p>
            <a:endParaRPr lang="en-US" dirty="0"/>
          </a:p>
        </p:txBody>
      </p:sp>
    </p:spTree>
    <p:extLst>
      <p:ext uri="{BB962C8B-B14F-4D97-AF65-F5344CB8AC3E}">
        <p14:creationId xmlns:p14="http://schemas.microsoft.com/office/powerpoint/2010/main" val="417921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Placeholder 41"/>
          <p:cNvSpPr>
            <a:spLocks noGrp="1"/>
          </p:cNvSpPr>
          <p:nvPr>
            <p:ph type="body" sz="quarter" idx="11"/>
          </p:nvPr>
        </p:nvSpPr>
        <p:spPr/>
        <p:txBody>
          <a:bodyPr/>
          <a:lstStyle/>
          <a:p>
            <a:r>
              <a:rPr lang="en-US"/>
              <a:t>Remote event </a:t>
            </a:r>
            <a:br>
              <a:rPr lang="en-US"/>
            </a:br>
            <a:r>
              <a:rPr lang="en-US"/>
              <a:t>receivers</a:t>
            </a:r>
            <a:endParaRPr lang="en-US" dirty="0"/>
          </a:p>
        </p:txBody>
      </p:sp>
      <p:sp>
        <p:nvSpPr>
          <p:cNvPr id="43" name="Text Placeholder 42"/>
          <p:cNvSpPr>
            <a:spLocks noGrp="1"/>
          </p:cNvSpPr>
          <p:nvPr>
            <p:ph type="body" sz="quarter" idx="12"/>
          </p:nvPr>
        </p:nvSpPr>
        <p:spPr/>
        <p:txBody>
          <a:bodyPr/>
          <a:lstStyle/>
          <a:p>
            <a:r>
              <a:rPr lang="en-US"/>
              <a:t>3</a:t>
            </a:r>
            <a:endParaRPr lang="en-US" dirty="0"/>
          </a:p>
        </p:txBody>
      </p:sp>
    </p:spTree>
    <p:extLst>
      <p:ext uri="{BB962C8B-B14F-4D97-AF65-F5344CB8AC3E}">
        <p14:creationId xmlns:p14="http://schemas.microsoft.com/office/powerpoint/2010/main" val="388591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675439" y="479425"/>
            <a:ext cx="5486400" cy="5798510"/>
          </a:xfrm>
        </p:spPr>
        <p:txBody>
          <a:bodyPr/>
          <a:lstStyle/>
          <a:p>
            <a:pPr marL="0" indent="0">
              <a:buNone/>
            </a:pPr>
            <a:r>
              <a:rPr lang="en-US" sz="3200" dirty="0"/>
              <a:t>Event Handler code runs </a:t>
            </a:r>
            <a:br>
              <a:rPr lang="en-US" sz="3200" dirty="0"/>
            </a:br>
            <a:r>
              <a:rPr lang="en-US" sz="3200" dirty="0"/>
              <a:t>in remote web service</a:t>
            </a:r>
          </a:p>
          <a:p>
            <a:pPr marL="0" indent="0">
              <a:spcBef>
                <a:spcPts val="2400"/>
              </a:spcBef>
              <a:buNone/>
            </a:pPr>
            <a:r>
              <a:rPr lang="en-US" sz="3200" dirty="0"/>
              <a:t>Deployed as web service </a:t>
            </a:r>
            <a:br>
              <a:rPr lang="en-US" sz="3200" dirty="0"/>
            </a:br>
            <a:r>
              <a:rPr lang="en-US" sz="3200" dirty="0"/>
              <a:t>in remote web application</a:t>
            </a:r>
          </a:p>
          <a:p>
            <a:pPr marL="0" indent="0">
              <a:spcBef>
                <a:spcPts val="2400"/>
              </a:spcBef>
              <a:buNone/>
            </a:pPr>
            <a:r>
              <a:rPr lang="en-US" sz="3200" dirty="0"/>
              <a:t>Two-way events</a:t>
            </a:r>
          </a:p>
          <a:p>
            <a:r>
              <a:rPr lang="en-US" sz="2000" dirty="0">
                <a:latin typeface="+mn-lt"/>
              </a:rPr>
              <a:t>“Before” events (aka, “ING” events)</a:t>
            </a:r>
          </a:p>
          <a:p>
            <a:r>
              <a:rPr lang="en-US" sz="2000" dirty="0">
                <a:latin typeface="+mn-lt"/>
              </a:rPr>
              <a:t>Synchronous call</a:t>
            </a:r>
          </a:p>
          <a:p>
            <a:r>
              <a:rPr lang="en-US" sz="2000" dirty="0">
                <a:latin typeface="+mn-lt"/>
              </a:rPr>
              <a:t>Supports a return value</a:t>
            </a:r>
          </a:p>
          <a:p>
            <a:pPr marL="0" indent="0">
              <a:spcBef>
                <a:spcPts val="2400"/>
              </a:spcBef>
              <a:buNone/>
            </a:pPr>
            <a:r>
              <a:rPr lang="en-US" sz="3200" dirty="0"/>
              <a:t>One-way events</a:t>
            </a:r>
          </a:p>
          <a:p>
            <a:r>
              <a:rPr lang="en-US" sz="2000" dirty="0"/>
              <a:t>“</a:t>
            </a:r>
            <a:r>
              <a:rPr lang="en-US" sz="2000" dirty="0">
                <a:latin typeface="+mn-lt"/>
              </a:rPr>
              <a:t>After” events (aka, “ED” events)</a:t>
            </a:r>
          </a:p>
          <a:p>
            <a:r>
              <a:rPr lang="en-US" sz="2000" dirty="0">
                <a:latin typeface="+mn-lt"/>
              </a:rPr>
              <a:t>Asynchronous call</a:t>
            </a:r>
          </a:p>
          <a:p>
            <a:r>
              <a:rPr lang="en-US" sz="2000" dirty="0">
                <a:latin typeface="+mn-lt"/>
              </a:rPr>
              <a:t>No return value</a:t>
            </a:r>
          </a:p>
        </p:txBody>
      </p:sp>
      <p:sp>
        <p:nvSpPr>
          <p:cNvPr id="4" name="Text Placeholder 3"/>
          <p:cNvSpPr>
            <a:spLocks noGrp="1"/>
          </p:cNvSpPr>
          <p:nvPr>
            <p:ph type="body" sz="quarter" idx="10"/>
          </p:nvPr>
        </p:nvSpPr>
        <p:spPr>
          <a:xfrm>
            <a:off x="246063" y="2241533"/>
            <a:ext cx="5514975" cy="1514261"/>
          </a:xfrm>
        </p:spPr>
        <p:txBody>
          <a:bodyPr/>
          <a:lstStyle/>
          <a:p>
            <a:pPr marL="0" indent="0">
              <a:buNone/>
            </a:pPr>
            <a:r>
              <a:rPr lang="en-US" sz="4800" dirty="0"/>
              <a:t>Remote event handlers</a:t>
            </a:r>
          </a:p>
        </p:txBody>
      </p:sp>
      <p:sp>
        <p:nvSpPr>
          <p:cNvPr id="11" name="Footer Placeholder 10"/>
          <p:cNvSpPr>
            <a:spLocks noGrp="1"/>
          </p:cNvSpPr>
          <p:nvPr>
            <p:ph type="ftr" sz="quarter" idx="12"/>
          </p:nvPr>
        </p:nvSpPr>
        <p:spPr/>
        <p:txBody>
          <a:bodyPr/>
          <a:lstStyle/>
          <a:p>
            <a:pPr>
              <a:defRPr/>
            </a:pPr>
            <a:r>
              <a:rPr lang="en-US" sz="1400" dirty="0">
                <a:gradFill>
                  <a:gsLst>
                    <a:gs pos="2917">
                      <a:schemeClr val="accent4"/>
                    </a:gs>
                    <a:gs pos="95000">
                      <a:schemeClr val="accent4"/>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Remote event receivers</a:t>
            </a:r>
          </a:p>
          <a:p>
            <a:endParaRPr lang="en-US" dirty="0"/>
          </a:p>
        </p:txBody>
      </p:sp>
    </p:spTree>
    <p:extLst>
      <p:ext uri="{BB962C8B-B14F-4D97-AF65-F5344CB8AC3E}">
        <p14:creationId xmlns:p14="http://schemas.microsoft.com/office/powerpoint/2010/main" val="2946176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068259"/>
          </a:xfrm>
        </p:spPr>
        <p:txBody>
          <a:bodyPr/>
          <a:lstStyle/>
          <a:p>
            <a:r>
              <a:rPr lang="en-US" sz="6600" dirty="0"/>
              <a:t>Deep dive into </a:t>
            </a:r>
            <a:br>
              <a:rPr lang="en-US" sz="6600" dirty="0"/>
            </a:br>
            <a:r>
              <a:rPr lang="en-US" sz="6600" dirty="0"/>
              <a:t>provider hosted add-ins</a:t>
            </a:r>
          </a:p>
        </p:txBody>
      </p:sp>
      <p:grpSp>
        <p:nvGrpSpPr>
          <p:cNvPr id="3" name="Group 2"/>
          <p:cNvGrpSpPr/>
          <p:nvPr/>
        </p:nvGrpSpPr>
        <p:grpSpPr>
          <a:xfrm>
            <a:off x="7867245" y="1287462"/>
            <a:ext cx="4801005" cy="6449805"/>
            <a:chOff x="8595651" y="2113047"/>
            <a:chExt cx="4084253" cy="5486900"/>
          </a:xfrm>
        </p:grpSpPr>
        <p:sp>
          <p:nvSpPr>
            <p:cNvPr id="6" name="Rectangle 5"/>
            <p:cNvSpPr/>
            <p:nvPr/>
          </p:nvSpPr>
          <p:spPr bwMode="auto">
            <a:xfrm>
              <a:off x="8631238" y="2176463"/>
              <a:ext cx="2369766" cy="1554477"/>
            </a:xfrm>
            <a:prstGeom prst="rect">
              <a:avLst/>
            </a:prstGeom>
            <a:solidFill>
              <a:schemeClr val="bg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7" name="Group 6"/>
            <p:cNvGrpSpPr/>
            <p:nvPr/>
          </p:nvGrpSpPr>
          <p:grpSpPr>
            <a:xfrm>
              <a:off x="8595651" y="2113047"/>
              <a:ext cx="4084253" cy="5486900"/>
              <a:chOff x="7841294" y="1339954"/>
              <a:chExt cx="4004533" cy="5379802"/>
            </a:xfrm>
          </p:grpSpPr>
          <p:sp>
            <p:nvSpPr>
              <p:cNvPr id="8"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9"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0"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1"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2"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3"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4"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5"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grpSp>
      </p:grpSp>
    </p:spTree>
    <p:extLst>
      <p:ext uri="{BB962C8B-B14F-4D97-AF65-F5344CB8AC3E}">
        <p14:creationId xmlns:p14="http://schemas.microsoft.com/office/powerpoint/2010/main" val="21247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events</a:t>
            </a:r>
          </a:p>
        </p:txBody>
      </p:sp>
      <p:graphicFrame>
        <p:nvGraphicFramePr>
          <p:cNvPr id="4" name="Table 3"/>
          <p:cNvGraphicFramePr>
            <a:graphicFrameLocks noGrp="1"/>
          </p:cNvGraphicFramePr>
          <p:nvPr>
            <p:extLst>
              <p:ext uri="{D42A27DB-BD31-4B8C-83A1-F6EECF244321}">
                <p14:modId xmlns:p14="http://schemas.microsoft.com/office/powerpoint/2010/main" val="362336391"/>
              </p:ext>
            </p:extLst>
          </p:nvPr>
        </p:nvGraphicFramePr>
        <p:xfrm>
          <a:off x="246064" y="1212852"/>
          <a:ext cx="11918136" cy="4972047"/>
        </p:xfrm>
        <a:graphic>
          <a:graphicData uri="http://schemas.openxmlformats.org/drawingml/2006/table">
            <a:tbl>
              <a:tblPr firstRow="1" bandRow="1">
                <a:tableStyleId>{5C22544A-7EE6-4342-B048-85BDC9FD1C3A}</a:tableStyleId>
              </a:tblPr>
              <a:tblGrid>
                <a:gridCol w="2423571">
                  <a:extLst>
                    <a:ext uri="{9D8B030D-6E8A-4147-A177-3AD203B41FA5}">
                      <a16:colId xmlns:a16="http://schemas.microsoft.com/office/drawing/2014/main" val="20000"/>
                    </a:ext>
                  </a:extLst>
                </a:gridCol>
                <a:gridCol w="1898913">
                  <a:extLst>
                    <a:ext uri="{9D8B030D-6E8A-4147-A177-3AD203B41FA5}">
                      <a16:colId xmlns:a16="http://schemas.microsoft.com/office/drawing/2014/main" val="20001"/>
                    </a:ext>
                  </a:extLst>
                </a:gridCol>
                <a:gridCol w="1898913">
                  <a:extLst>
                    <a:ext uri="{9D8B030D-6E8A-4147-A177-3AD203B41FA5}">
                      <a16:colId xmlns:a16="http://schemas.microsoft.com/office/drawing/2014/main" val="20002"/>
                    </a:ext>
                  </a:extLst>
                </a:gridCol>
                <a:gridCol w="1898913">
                  <a:extLst>
                    <a:ext uri="{9D8B030D-6E8A-4147-A177-3AD203B41FA5}">
                      <a16:colId xmlns:a16="http://schemas.microsoft.com/office/drawing/2014/main" val="20003"/>
                    </a:ext>
                  </a:extLst>
                </a:gridCol>
                <a:gridCol w="1898913">
                  <a:extLst>
                    <a:ext uri="{9D8B030D-6E8A-4147-A177-3AD203B41FA5}">
                      <a16:colId xmlns:a16="http://schemas.microsoft.com/office/drawing/2014/main" val="20004"/>
                    </a:ext>
                  </a:extLst>
                </a:gridCol>
                <a:gridCol w="1898913">
                  <a:extLst>
                    <a:ext uri="{9D8B030D-6E8A-4147-A177-3AD203B41FA5}">
                      <a16:colId xmlns:a16="http://schemas.microsoft.com/office/drawing/2014/main" val="20005"/>
                    </a:ext>
                  </a:extLst>
                </a:gridCol>
              </a:tblGrid>
              <a:tr h="491511">
                <a:tc>
                  <a:txBody>
                    <a:bodyPr/>
                    <a:lstStyle/>
                    <a:p>
                      <a:endParaRPr lang="en-US" sz="2000" b="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endParaRPr>
                    </a:p>
                  </a:txBody>
                  <a:tcPr marT="91440" marB="91440">
                    <a:lnL w="12700" cmpd="sng">
                      <a:noFill/>
                    </a:lnL>
                    <a:lnR w="12700" cmpd="sng">
                      <a:noFill/>
                    </a:lnR>
                    <a:lnT w="12700" cmpd="sng">
                      <a:noFill/>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rPr>
                        <a:t>SITE</a:t>
                      </a:r>
                    </a:p>
                  </a:txBody>
                  <a:tcPr marT="91440" marB="91440">
                    <a:lnL w="12700" cmpd="sng">
                      <a:noFill/>
                    </a:lnL>
                    <a:lnR w="12700" cmpd="sng">
                      <a:noFill/>
                    </a:lnR>
                    <a:lnT w="12700" cmpd="sng">
                      <a:noFill/>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rPr>
                        <a:t>LIST</a:t>
                      </a:r>
                    </a:p>
                  </a:txBody>
                  <a:tcPr marT="91440" marB="91440">
                    <a:lnL w="12700" cmpd="sng">
                      <a:noFill/>
                    </a:lnL>
                    <a:lnR w="12700" cmpd="sng">
                      <a:noFill/>
                    </a:lnR>
                    <a:lnT w="12700" cmpd="sng">
                      <a:noFill/>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rPr>
                        <a:t>LIST SCHEMA</a:t>
                      </a:r>
                    </a:p>
                  </a:txBody>
                  <a:tcPr marT="91440" marB="91440">
                    <a:lnL w="12700" cmpd="sng">
                      <a:noFill/>
                    </a:lnL>
                    <a:lnR w="12700" cmpd="sng">
                      <a:noFill/>
                    </a:lnR>
                    <a:lnT w="12700" cmpd="sng">
                      <a:noFill/>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rPr>
                        <a:t>LIST</a:t>
                      </a:r>
                      <a:r>
                        <a:rPr lang="en-US" sz="2000" b="0" baseline="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rPr>
                        <a:t> </a:t>
                      </a:r>
                      <a:r>
                        <a:rPr lang="en-US" sz="2000" b="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rPr>
                        <a:t>ITEM</a:t>
                      </a:r>
                    </a:p>
                  </a:txBody>
                  <a:tcPr marT="91440" marB="91440">
                    <a:lnL w="12700" cmpd="sng">
                      <a:noFill/>
                    </a:lnL>
                    <a:lnR w="12700" cmpd="sng">
                      <a:noFill/>
                    </a:lnR>
                    <a:lnT w="12700" cmpd="sng">
                      <a:noFill/>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rPr>
                        <a:t>APP</a:t>
                      </a:r>
                    </a:p>
                  </a:txBody>
                  <a:tcPr marT="91440" marB="91440">
                    <a:lnL w="12700" cmpd="sng">
                      <a:noFill/>
                    </a:lnL>
                    <a:lnR w="12700" cmpd="sng">
                      <a:noFill/>
                    </a:lnR>
                    <a:lnT w="12700" cmpd="sng">
                      <a:noFill/>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0"/>
                  </a:ext>
                </a:extLst>
              </a:tr>
              <a:tr h="373378">
                <a:tc>
                  <a:txBody>
                    <a:bodyPr/>
                    <a:lstStyle/>
                    <a:p>
                      <a:r>
                        <a:rPr lang="en-US" dirty="0">
                          <a:gradFill>
                            <a:gsLst>
                              <a:gs pos="70796">
                                <a:schemeClr val="tx1"/>
                              </a:gs>
                              <a:gs pos="29000">
                                <a:schemeClr val="tx1"/>
                              </a:gs>
                            </a:gsLst>
                            <a:lin ang="5400000" scaled="0"/>
                          </a:gradFill>
                        </a:rPr>
                        <a:t>Create</a:t>
                      </a:r>
                    </a:p>
                  </a:txBody>
                  <a:tcPr marL="182880">
                    <a:lnL w="19050" cap="flat" cmpd="sng" algn="ctr">
                      <a:solidFill>
                        <a:schemeClr val="bg1">
                          <a:lumMod val="95000"/>
                        </a:schemeClr>
                      </a:solidFill>
                      <a:prstDash val="solid"/>
                      <a:round/>
                      <a:headEnd type="none" w="med" len="med"/>
                      <a:tailEnd type="none" w="med" len="med"/>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3378">
                <a:tc>
                  <a:txBody>
                    <a:bodyPr/>
                    <a:lstStyle/>
                    <a:p>
                      <a:r>
                        <a:rPr lang="en-US" dirty="0">
                          <a:gradFill>
                            <a:gsLst>
                              <a:gs pos="70796">
                                <a:schemeClr val="tx1"/>
                              </a:gs>
                              <a:gs pos="29000">
                                <a:schemeClr val="tx1"/>
                              </a:gs>
                            </a:gsLst>
                            <a:lin ang="5400000" scaled="0"/>
                          </a:gradFill>
                        </a:rPr>
                        <a:t>Update</a:t>
                      </a: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3378">
                <a:tc>
                  <a:txBody>
                    <a:bodyPr/>
                    <a:lstStyle/>
                    <a:p>
                      <a:r>
                        <a:rPr lang="en-US" dirty="0">
                          <a:gradFill>
                            <a:gsLst>
                              <a:gs pos="70796">
                                <a:schemeClr val="tx1"/>
                              </a:gs>
                              <a:gs pos="29000">
                                <a:schemeClr val="tx1"/>
                              </a:gs>
                            </a:gsLst>
                            <a:lin ang="5400000" scaled="0"/>
                          </a:gradFill>
                        </a:rPr>
                        <a:t>Delete</a:t>
                      </a: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3378">
                <a:tc>
                  <a:txBody>
                    <a:bodyPr/>
                    <a:lstStyle/>
                    <a:p>
                      <a:r>
                        <a:rPr lang="en-US" dirty="0">
                          <a:gradFill>
                            <a:gsLst>
                              <a:gs pos="70796">
                                <a:schemeClr val="tx1"/>
                              </a:gs>
                              <a:gs pos="29000">
                                <a:schemeClr val="tx1"/>
                              </a:gs>
                            </a:gsLst>
                            <a:lin ang="5400000" scaled="0"/>
                          </a:gradFill>
                        </a:rPr>
                        <a:t>Move</a:t>
                      </a: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3378">
                <a:tc>
                  <a:txBody>
                    <a:bodyPr/>
                    <a:lstStyle/>
                    <a:p>
                      <a:r>
                        <a:rPr lang="en-US" dirty="0">
                          <a:gradFill>
                            <a:gsLst>
                              <a:gs pos="70796">
                                <a:schemeClr val="tx1"/>
                              </a:gs>
                              <a:gs pos="29000">
                                <a:schemeClr val="tx1"/>
                              </a:gs>
                            </a:gsLst>
                            <a:lin ang="5400000" scaled="0"/>
                          </a:gradFill>
                        </a:rPr>
                        <a:t>Check-in</a:t>
                      </a: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73378">
                <a:tc>
                  <a:txBody>
                    <a:bodyPr/>
                    <a:lstStyle/>
                    <a:p>
                      <a:r>
                        <a:rPr lang="en-US" dirty="0">
                          <a:gradFill>
                            <a:gsLst>
                              <a:gs pos="70796">
                                <a:schemeClr val="tx1"/>
                              </a:gs>
                              <a:gs pos="29000">
                                <a:schemeClr val="tx1"/>
                              </a:gs>
                            </a:gsLst>
                            <a:lin ang="5400000" scaled="0"/>
                          </a:gradFill>
                        </a:rPr>
                        <a:t>Uncheck-in</a:t>
                      </a: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373378">
                <a:tc>
                  <a:txBody>
                    <a:bodyPr/>
                    <a:lstStyle/>
                    <a:p>
                      <a:r>
                        <a:rPr lang="en-US" dirty="0">
                          <a:gradFill>
                            <a:gsLst>
                              <a:gs pos="70796">
                                <a:schemeClr val="tx1"/>
                              </a:gs>
                              <a:gs pos="29000">
                                <a:schemeClr val="tx1"/>
                              </a:gs>
                            </a:gsLst>
                            <a:lin ang="5400000" scaled="0"/>
                          </a:gradFill>
                        </a:rPr>
                        <a:t>Check-out</a:t>
                      </a: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373378">
                <a:tc>
                  <a:txBody>
                    <a:bodyPr/>
                    <a:lstStyle/>
                    <a:p>
                      <a:r>
                        <a:rPr lang="en-US" dirty="0">
                          <a:gradFill>
                            <a:gsLst>
                              <a:gs pos="70796">
                                <a:schemeClr val="tx1"/>
                              </a:gs>
                              <a:gs pos="29000">
                                <a:schemeClr val="tx1"/>
                              </a:gs>
                            </a:gsLst>
                            <a:lin ang="5400000" scaled="0"/>
                          </a:gradFill>
                        </a:rPr>
                        <a:t>Attachments</a:t>
                      </a: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373378">
                <a:tc>
                  <a:txBody>
                    <a:bodyPr/>
                    <a:lstStyle/>
                    <a:p>
                      <a:r>
                        <a:rPr lang="en-US" dirty="0">
                          <a:gradFill>
                            <a:gsLst>
                              <a:gs pos="70796">
                                <a:schemeClr val="tx1"/>
                              </a:gs>
                              <a:gs pos="29000">
                                <a:schemeClr val="tx1"/>
                              </a:gs>
                            </a:gsLst>
                            <a:lin ang="5400000" scaled="0"/>
                          </a:gradFill>
                        </a:rPr>
                        <a:t>File move/convert</a:t>
                      </a: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r h="373378">
                <a:tc>
                  <a:txBody>
                    <a:bodyPr/>
                    <a:lstStyle/>
                    <a:p>
                      <a:r>
                        <a:rPr lang="en-US" dirty="0">
                          <a:gradFill>
                            <a:gsLst>
                              <a:gs pos="70796">
                                <a:schemeClr val="tx1"/>
                              </a:gs>
                              <a:gs pos="29000">
                                <a:schemeClr val="tx1"/>
                              </a:gs>
                            </a:gsLst>
                            <a:lin ang="5400000" scaled="0"/>
                          </a:gradFill>
                        </a:rPr>
                        <a:t>Install</a:t>
                      </a: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373378">
                <a:tc>
                  <a:txBody>
                    <a:bodyPr/>
                    <a:lstStyle/>
                    <a:p>
                      <a:r>
                        <a:rPr lang="en-US" dirty="0">
                          <a:gradFill>
                            <a:gsLst>
                              <a:gs pos="70796">
                                <a:schemeClr val="tx1"/>
                              </a:gs>
                              <a:gs pos="29000">
                                <a:schemeClr val="tx1"/>
                              </a:gs>
                            </a:gsLst>
                            <a:lin ang="5400000" scaled="0"/>
                          </a:gradFill>
                        </a:rPr>
                        <a:t>Uninstall</a:t>
                      </a: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r h="373378">
                <a:tc>
                  <a:txBody>
                    <a:bodyPr/>
                    <a:lstStyle/>
                    <a:p>
                      <a:r>
                        <a:rPr lang="en-US" dirty="0">
                          <a:gradFill>
                            <a:gsLst>
                              <a:gs pos="70796">
                                <a:schemeClr val="tx1"/>
                              </a:gs>
                              <a:gs pos="29000">
                                <a:schemeClr val="tx1"/>
                              </a:gs>
                            </a:gsLst>
                            <a:lin ang="5400000" scaled="0"/>
                          </a:gradFill>
                        </a:rPr>
                        <a:t>Update</a:t>
                      </a: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2"/>
                  </a:ext>
                </a:extLst>
              </a:tr>
            </a:tbl>
          </a:graphicData>
        </a:graphic>
      </p:graphicFrame>
      <p:sp>
        <p:nvSpPr>
          <p:cNvPr id="5" name="Footer Placeholder 4"/>
          <p:cNvSpPr>
            <a:spLocks noGrp="1"/>
          </p:cNvSpPr>
          <p:nvPr>
            <p:ph type="ftr" sz="quarter" idx="10"/>
          </p:nvPr>
        </p:nvSpPr>
        <p:spPr/>
        <p:txBody>
          <a:bodyPr/>
          <a:lstStyle/>
          <a:p>
            <a:pPr>
              <a:defRPr/>
            </a:pPr>
            <a:r>
              <a:rPr lang="en-US" sz="1400" dirty="0">
                <a:gradFill>
                  <a:gsLst>
                    <a:gs pos="2917">
                      <a:schemeClr val="accent4"/>
                    </a:gs>
                    <a:gs pos="95000">
                      <a:schemeClr val="accent4"/>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Remote event receivers</a:t>
            </a:r>
          </a:p>
          <a:p>
            <a:endParaRPr lang="en-US" dirty="0"/>
          </a:p>
        </p:txBody>
      </p:sp>
    </p:spTree>
    <p:extLst>
      <p:ext uri="{BB962C8B-B14F-4D97-AF65-F5344CB8AC3E}">
        <p14:creationId xmlns:p14="http://schemas.microsoft.com/office/powerpoint/2010/main" val="307601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4307" y="939779"/>
            <a:ext cx="3756679" cy="259623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4306" y="3914396"/>
            <a:ext cx="3756679" cy="2140349"/>
          </a:xfrm>
          <a:prstGeom prst="rect">
            <a:avLst/>
          </a:prstGeom>
        </p:spPr>
      </p:pic>
      <p:sp>
        <p:nvSpPr>
          <p:cNvPr id="6" name="TextBox 5"/>
          <p:cNvSpPr txBox="1"/>
          <p:nvPr/>
        </p:nvSpPr>
        <p:spPr>
          <a:xfrm>
            <a:off x="10430985" y="1537707"/>
            <a:ext cx="1730854" cy="1400383"/>
          </a:xfrm>
          <a:prstGeom prst="rect">
            <a:avLst/>
          </a:prstGeom>
          <a:noFill/>
        </p:spPr>
        <p:txBody>
          <a:bodyPr wrap="square" lIns="182880" tIns="0" rIns="0" bIns="0" rtlCol="0">
            <a:spAutoFit/>
          </a:bodyPr>
          <a:lstStyle/>
          <a:p>
            <a:pPr>
              <a:lnSpc>
                <a:spcPct val="90000"/>
              </a:lnSpc>
              <a:spcBef>
                <a:spcPts val="1200"/>
              </a:spcBef>
            </a:pPr>
            <a:r>
              <a:rPr lang="en-US" sz="1800" spc="-70" dirty="0">
                <a:gradFill>
                  <a:gsLst>
                    <a:gs pos="2917">
                      <a:schemeClr val="bg1"/>
                    </a:gs>
                    <a:gs pos="95000">
                      <a:schemeClr val="bg1"/>
                    </a:gs>
                  </a:gsLst>
                  <a:lin ang="5400000" scaled="0"/>
                </a:gradFill>
              </a:rPr>
              <a:t>Use the “Add New” dialog </a:t>
            </a:r>
          </a:p>
          <a:p>
            <a:pPr>
              <a:lnSpc>
                <a:spcPct val="90000"/>
              </a:lnSpc>
              <a:spcBef>
                <a:spcPts val="1200"/>
              </a:spcBef>
            </a:pPr>
            <a:r>
              <a:rPr lang="en-US" sz="1800" spc="-70" dirty="0">
                <a:gradFill>
                  <a:gsLst>
                    <a:gs pos="2917">
                      <a:schemeClr val="bg1"/>
                    </a:gs>
                    <a:gs pos="95000">
                      <a:schemeClr val="bg1"/>
                    </a:gs>
                  </a:gsLst>
                  <a:lin ang="5400000" scaled="0"/>
                </a:gradFill>
              </a:rPr>
              <a:t>For Site, List, Item, and Schema events</a:t>
            </a:r>
          </a:p>
        </p:txBody>
      </p:sp>
      <p:sp>
        <p:nvSpPr>
          <p:cNvPr id="15" name="TextBox 14"/>
          <p:cNvSpPr txBox="1"/>
          <p:nvPr/>
        </p:nvSpPr>
        <p:spPr>
          <a:xfrm>
            <a:off x="10430985" y="4485972"/>
            <a:ext cx="1730854" cy="997196"/>
          </a:xfrm>
          <a:prstGeom prst="rect">
            <a:avLst/>
          </a:prstGeom>
          <a:noFill/>
        </p:spPr>
        <p:txBody>
          <a:bodyPr wrap="square" lIns="182880" tIns="0" rIns="0" bIns="0" rtlCol="0">
            <a:spAutoFit/>
          </a:bodyPr>
          <a:lstStyle/>
          <a:p>
            <a:pPr>
              <a:lnSpc>
                <a:spcPct val="90000"/>
              </a:lnSpc>
              <a:spcBef>
                <a:spcPts val="1200"/>
              </a:spcBef>
            </a:pPr>
            <a:r>
              <a:rPr lang="en-US" sz="1800" spc="-70" dirty="0">
                <a:gradFill>
                  <a:gsLst>
                    <a:gs pos="2917">
                      <a:schemeClr val="bg1"/>
                    </a:gs>
                    <a:gs pos="95000">
                      <a:schemeClr val="bg1"/>
                    </a:gs>
                  </a:gsLst>
                  <a:lin ang="5400000" scaled="0"/>
                </a:gradFill>
              </a:rPr>
              <a:t>Use the “Properties” dialog for </a:t>
            </a:r>
            <a:br>
              <a:rPr lang="en-US" sz="1800" spc="-70" dirty="0">
                <a:gradFill>
                  <a:gsLst>
                    <a:gs pos="2917">
                      <a:schemeClr val="bg1"/>
                    </a:gs>
                    <a:gs pos="95000">
                      <a:schemeClr val="bg1"/>
                    </a:gs>
                  </a:gsLst>
                  <a:lin ang="5400000" scaled="0"/>
                </a:gradFill>
              </a:rPr>
            </a:br>
            <a:r>
              <a:rPr lang="en-US" sz="1800" spc="-70" dirty="0">
                <a:gradFill>
                  <a:gsLst>
                    <a:gs pos="2917">
                      <a:schemeClr val="bg1"/>
                    </a:gs>
                    <a:gs pos="95000">
                      <a:schemeClr val="bg1"/>
                    </a:gs>
                  </a:gsLst>
                  <a:lin ang="5400000" scaled="0"/>
                </a:gradFill>
              </a:rPr>
              <a:t>App events</a:t>
            </a:r>
          </a:p>
        </p:txBody>
      </p:sp>
      <p:sp>
        <p:nvSpPr>
          <p:cNvPr id="2" name="Text Placeholder 1"/>
          <p:cNvSpPr>
            <a:spLocks noGrp="1"/>
          </p:cNvSpPr>
          <p:nvPr>
            <p:ph type="body" sz="quarter" idx="10"/>
          </p:nvPr>
        </p:nvSpPr>
        <p:spPr>
          <a:xfrm>
            <a:off x="246063" y="2241533"/>
            <a:ext cx="5514975" cy="2012859"/>
          </a:xfrm>
        </p:spPr>
        <p:txBody>
          <a:bodyPr/>
          <a:lstStyle/>
          <a:p>
            <a:pPr marL="0" indent="0">
              <a:buNone/>
            </a:pPr>
            <a:r>
              <a:rPr lang="en-US" sz="4400" dirty="0"/>
              <a:t>Adding a remote event receiver to app web and app events</a:t>
            </a:r>
          </a:p>
        </p:txBody>
      </p:sp>
      <p:sp>
        <p:nvSpPr>
          <p:cNvPr id="7" name="Footer Placeholder 6"/>
          <p:cNvSpPr>
            <a:spLocks noGrp="1"/>
          </p:cNvSpPr>
          <p:nvPr>
            <p:ph type="ftr" sz="quarter" idx="12"/>
          </p:nvPr>
        </p:nvSpPr>
        <p:spPr/>
        <p:txBody>
          <a:bodyPr/>
          <a:lstStyle/>
          <a:p>
            <a:pPr>
              <a:defRPr/>
            </a:pPr>
            <a:r>
              <a:rPr lang="en-US" sz="1400" dirty="0">
                <a:gradFill>
                  <a:gsLst>
                    <a:gs pos="2917">
                      <a:schemeClr val="accent4"/>
                    </a:gs>
                    <a:gs pos="95000">
                      <a:schemeClr val="accent4"/>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Remote event receivers</a:t>
            </a:r>
          </a:p>
          <a:p>
            <a:endParaRPr lang="en-US" dirty="0"/>
          </a:p>
        </p:txBody>
      </p:sp>
    </p:spTree>
    <p:extLst>
      <p:ext uri="{BB962C8B-B14F-4D97-AF65-F5344CB8AC3E}">
        <p14:creationId xmlns:p14="http://schemas.microsoft.com/office/powerpoint/2010/main" val="3144625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IRemoteEventService</a:t>
            </a:r>
          </a:p>
        </p:txBody>
      </p:sp>
      <p:sp>
        <p:nvSpPr>
          <p:cNvPr id="2" name="Text Placeholder 1"/>
          <p:cNvSpPr>
            <a:spLocks noGrp="1"/>
          </p:cNvSpPr>
          <p:nvPr>
            <p:ph type="body" sz="quarter" idx="4294967295"/>
          </p:nvPr>
        </p:nvSpPr>
        <p:spPr>
          <a:xfrm>
            <a:off x="274639" y="1223963"/>
            <a:ext cx="11149013" cy="488950"/>
          </a:xfrm>
        </p:spPr>
        <p:txBody>
          <a:bodyPr/>
          <a:lstStyle/>
          <a:p>
            <a:pPr marL="0" indent="0">
              <a:buNone/>
            </a:pPr>
            <a:r>
              <a:rPr lang="en-US" sz="2200" spc="-70" dirty="0">
                <a:gradFill>
                  <a:gsLst>
                    <a:gs pos="93805">
                      <a:schemeClr val="tx2"/>
                    </a:gs>
                    <a:gs pos="78000">
                      <a:schemeClr val="tx2"/>
                    </a:gs>
                  </a:gsLst>
                  <a:lin ang="5400000" scaled="0"/>
                </a:gradFill>
                <a:latin typeface="+mn-lt"/>
              </a:rPr>
              <a:t>Must be implemented by the remote web service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088" y="1758774"/>
            <a:ext cx="7570513" cy="4438826"/>
          </a:xfrm>
          <a:prstGeom prst="rect">
            <a:avLst/>
          </a:prstGeom>
        </p:spPr>
      </p:pic>
      <p:sp>
        <p:nvSpPr>
          <p:cNvPr id="6" name="Footer Placeholder 5"/>
          <p:cNvSpPr>
            <a:spLocks noGrp="1"/>
          </p:cNvSpPr>
          <p:nvPr>
            <p:ph type="ftr" sz="quarter" idx="10"/>
          </p:nvPr>
        </p:nvSpPr>
        <p:spPr/>
        <p:txBody>
          <a:bodyPr/>
          <a:lstStyle/>
          <a:p>
            <a:pPr>
              <a:defRPr/>
            </a:pPr>
            <a:r>
              <a:rPr lang="en-US" sz="1400" dirty="0">
                <a:gradFill>
                  <a:gsLst>
                    <a:gs pos="2917">
                      <a:schemeClr val="accent4"/>
                    </a:gs>
                    <a:gs pos="95000">
                      <a:schemeClr val="accent4"/>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Remote event receivers</a:t>
            </a:r>
          </a:p>
          <a:p>
            <a:endParaRPr lang="en-US" dirty="0"/>
          </a:p>
        </p:txBody>
      </p:sp>
    </p:spTree>
    <p:extLst>
      <p:ext uri="{BB962C8B-B14F-4D97-AF65-F5344CB8AC3E}">
        <p14:creationId xmlns:p14="http://schemas.microsoft.com/office/powerpoint/2010/main" val="402298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1514261"/>
          </a:xfrm>
        </p:spPr>
        <p:txBody>
          <a:bodyPr/>
          <a:lstStyle/>
          <a:p>
            <a:pPr marL="0" indent="0">
              <a:spcBef>
                <a:spcPts val="2400"/>
              </a:spcBef>
              <a:buNone/>
            </a:pPr>
            <a:r>
              <a:rPr lang="en-US" sz="4800" dirty="0" err="1"/>
              <a:t>SPRemoteEvent</a:t>
            </a:r>
            <a:r>
              <a:rPr lang="en-US" sz="4800" dirty="0"/>
              <a:t> Properties</a:t>
            </a:r>
          </a:p>
        </p:txBody>
      </p:sp>
      <p:sp>
        <p:nvSpPr>
          <p:cNvPr id="3" name="Text Placeholder 2"/>
          <p:cNvSpPr>
            <a:spLocks noGrp="1"/>
          </p:cNvSpPr>
          <p:nvPr>
            <p:ph type="body" sz="quarter" idx="11"/>
          </p:nvPr>
        </p:nvSpPr>
        <p:spPr>
          <a:xfrm>
            <a:off x="6675439" y="1211263"/>
            <a:ext cx="5486400" cy="4961358"/>
          </a:xfrm>
        </p:spPr>
        <p:txBody>
          <a:bodyPr/>
          <a:lstStyle/>
          <a:p>
            <a:pPr marL="0" indent="0">
              <a:spcBef>
                <a:spcPts val="2400"/>
              </a:spcBef>
              <a:buNone/>
            </a:pPr>
            <a:r>
              <a:rPr lang="en-US" sz="3200" dirty="0"/>
              <a:t>Passed to web service </a:t>
            </a:r>
            <a:br>
              <a:rPr lang="en-US" sz="3200" dirty="0"/>
            </a:br>
            <a:r>
              <a:rPr lang="en-US" sz="3200" dirty="0"/>
              <a:t>in response to event</a:t>
            </a:r>
          </a:p>
          <a:p>
            <a:pPr marL="0" indent="0">
              <a:spcBef>
                <a:spcPts val="2400"/>
              </a:spcBef>
              <a:buNone/>
            </a:pPr>
            <a:r>
              <a:rPr lang="en-US" sz="3200" dirty="0"/>
              <a:t>Provides contextual information</a:t>
            </a:r>
          </a:p>
          <a:p>
            <a:pPr marL="0" indent="0">
              <a:spcBef>
                <a:spcPts val="2400"/>
              </a:spcBef>
              <a:buNone/>
            </a:pPr>
            <a:r>
              <a:rPr lang="en-US" sz="3200" dirty="0"/>
              <a:t>Supports reading and </a:t>
            </a:r>
            <a:br>
              <a:rPr lang="en-US" sz="3200" dirty="0"/>
            </a:br>
            <a:r>
              <a:rPr lang="en-US" sz="3200" dirty="0"/>
              <a:t>updating user inputs</a:t>
            </a:r>
          </a:p>
          <a:p>
            <a:pPr marL="0" indent="0">
              <a:spcBef>
                <a:spcPts val="2400"/>
              </a:spcBef>
              <a:buNone/>
            </a:pPr>
            <a:r>
              <a:rPr lang="en-US" sz="3200" dirty="0"/>
              <a:t>Allows for data validation</a:t>
            </a:r>
          </a:p>
          <a:p>
            <a:pPr marL="0" indent="0">
              <a:spcBef>
                <a:spcPts val="2400"/>
              </a:spcBef>
              <a:buNone/>
            </a:pPr>
            <a:endParaRPr lang="en-US" sz="3200" dirty="0"/>
          </a:p>
        </p:txBody>
      </p:sp>
      <p:sp>
        <p:nvSpPr>
          <p:cNvPr id="4" name="Footer Placeholder 3"/>
          <p:cNvSpPr>
            <a:spLocks noGrp="1"/>
          </p:cNvSpPr>
          <p:nvPr>
            <p:ph type="ftr" sz="quarter" idx="12"/>
          </p:nvPr>
        </p:nvSpPr>
        <p:spPr/>
        <p:txBody>
          <a:bodyPr/>
          <a:lstStyle/>
          <a:p>
            <a:pPr>
              <a:defRPr/>
            </a:pPr>
            <a:r>
              <a:rPr lang="en-US" sz="1400" dirty="0">
                <a:gradFill>
                  <a:gsLst>
                    <a:gs pos="2917">
                      <a:schemeClr val="accent4"/>
                    </a:gs>
                    <a:gs pos="95000">
                      <a:schemeClr val="accent4"/>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Remote event receivers</a:t>
            </a:r>
          </a:p>
          <a:p>
            <a:endParaRPr lang="en-US" dirty="0"/>
          </a:p>
        </p:txBody>
      </p:sp>
    </p:spTree>
    <p:extLst>
      <p:ext uri="{BB962C8B-B14F-4D97-AF65-F5344CB8AC3E}">
        <p14:creationId xmlns:p14="http://schemas.microsoft.com/office/powerpoint/2010/main" val="266051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1514261"/>
          </a:xfrm>
        </p:spPr>
        <p:txBody>
          <a:bodyPr/>
          <a:lstStyle/>
          <a:p>
            <a:pPr marL="0" indent="0">
              <a:spcBef>
                <a:spcPts val="2400"/>
              </a:spcBef>
              <a:buNone/>
            </a:pPr>
            <a:r>
              <a:rPr lang="en-US" sz="4800" dirty="0" err="1"/>
              <a:t>SPRemoteEvent</a:t>
            </a:r>
            <a:r>
              <a:rPr lang="en-US" sz="4800" dirty="0"/>
              <a:t> Result</a:t>
            </a:r>
          </a:p>
        </p:txBody>
      </p:sp>
      <p:sp>
        <p:nvSpPr>
          <p:cNvPr id="3" name="Text Placeholder 2"/>
          <p:cNvSpPr>
            <a:spLocks noGrp="1"/>
          </p:cNvSpPr>
          <p:nvPr>
            <p:ph type="body" sz="quarter" idx="11"/>
          </p:nvPr>
        </p:nvSpPr>
        <p:spPr>
          <a:xfrm>
            <a:off x="6675439" y="2241533"/>
            <a:ext cx="5486400" cy="1712930"/>
          </a:xfrm>
        </p:spPr>
        <p:txBody>
          <a:bodyPr/>
          <a:lstStyle/>
          <a:p>
            <a:pPr marL="0" indent="0">
              <a:buNone/>
            </a:pPr>
            <a:r>
              <a:rPr lang="en-US" sz="3200" dirty="0"/>
              <a:t>Returns by two-way events</a:t>
            </a:r>
          </a:p>
          <a:p>
            <a:pPr marL="0" indent="0">
              <a:buNone/>
            </a:pPr>
            <a:r>
              <a:rPr lang="en-US" sz="3200" dirty="0"/>
              <a:t>Allows events to be cancelled</a:t>
            </a:r>
          </a:p>
          <a:p>
            <a:pPr marL="0" indent="0">
              <a:buNone/>
            </a:pPr>
            <a:r>
              <a:rPr lang="en-US" sz="3200" dirty="0"/>
              <a:t>Allows status to be returned</a:t>
            </a:r>
          </a:p>
          <a:p>
            <a:pPr marL="0" indent="0">
              <a:buNone/>
            </a:pPr>
            <a:endParaRPr lang="en-US" sz="3200" dirty="0"/>
          </a:p>
        </p:txBody>
      </p:sp>
      <p:sp>
        <p:nvSpPr>
          <p:cNvPr id="4" name="Footer Placeholder 3"/>
          <p:cNvSpPr>
            <a:spLocks noGrp="1"/>
          </p:cNvSpPr>
          <p:nvPr>
            <p:ph type="ftr" sz="quarter" idx="12"/>
          </p:nvPr>
        </p:nvSpPr>
        <p:spPr/>
        <p:txBody>
          <a:bodyPr/>
          <a:lstStyle/>
          <a:p>
            <a:pPr>
              <a:defRPr/>
            </a:pPr>
            <a:r>
              <a:rPr lang="en-US" sz="1400" dirty="0">
                <a:gradFill>
                  <a:gsLst>
                    <a:gs pos="2917">
                      <a:schemeClr val="accent4"/>
                    </a:gs>
                    <a:gs pos="95000">
                      <a:schemeClr val="accent4"/>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Remote event receivers</a:t>
            </a:r>
          </a:p>
          <a:p>
            <a:endParaRPr lang="en-US" dirty="0"/>
          </a:p>
        </p:txBody>
      </p:sp>
    </p:spTree>
    <p:extLst>
      <p:ext uri="{BB962C8B-B14F-4D97-AF65-F5344CB8AC3E}">
        <p14:creationId xmlns:p14="http://schemas.microsoft.com/office/powerpoint/2010/main" val="3804918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Registering events receivers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784" y="1758933"/>
            <a:ext cx="5895230" cy="2217641"/>
          </a:xfrm>
          <a:prstGeom prst="rect">
            <a:avLst/>
          </a:prstGeom>
          <a:ln>
            <a:no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784" y="4688626"/>
            <a:ext cx="9637502" cy="1561590"/>
          </a:xfrm>
          <a:prstGeom prst="rect">
            <a:avLst/>
          </a:prstGeom>
          <a:ln>
            <a:noFill/>
          </a:ln>
        </p:spPr>
      </p:pic>
      <p:sp>
        <p:nvSpPr>
          <p:cNvPr id="13" name="TextBox 12"/>
          <p:cNvSpPr txBox="1"/>
          <p:nvPr/>
        </p:nvSpPr>
        <p:spPr>
          <a:xfrm>
            <a:off x="245611" y="1132558"/>
            <a:ext cx="6701578" cy="634020"/>
          </a:xfrm>
          <a:prstGeom prst="rect">
            <a:avLst/>
          </a:prstGeom>
          <a:noFill/>
        </p:spPr>
        <p:txBody>
          <a:bodyPr wrap="none" lIns="182880" tIns="146304" rIns="182880" bIns="146304" rtlCol="0">
            <a:spAutoFit/>
          </a:bodyPr>
          <a:lstStyle/>
          <a:p>
            <a:r>
              <a:rPr lang="en-US" sz="2200" spc="-70" dirty="0">
                <a:gradFill>
                  <a:gsLst>
                    <a:gs pos="93805">
                      <a:schemeClr val="tx2"/>
                    </a:gs>
                    <a:gs pos="78000">
                      <a:schemeClr val="tx2"/>
                    </a:gs>
                  </a:gsLst>
                  <a:lin ang="5400000" scaled="0"/>
                </a:gradFill>
              </a:rPr>
              <a:t>CAML element for lists, items, sites, and schema events</a:t>
            </a:r>
          </a:p>
        </p:txBody>
      </p:sp>
      <p:sp>
        <p:nvSpPr>
          <p:cNvPr id="14" name="TextBox 13"/>
          <p:cNvSpPr txBox="1"/>
          <p:nvPr/>
        </p:nvSpPr>
        <p:spPr>
          <a:xfrm>
            <a:off x="245610" y="4042213"/>
            <a:ext cx="6038403" cy="634020"/>
          </a:xfrm>
          <a:prstGeom prst="rect">
            <a:avLst/>
          </a:prstGeom>
          <a:noFill/>
        </p:spPr>
        <p:txBody>
          <a:bodyPr wrap="square" lIns="182880" tIns="146304" rIns="182880" bIns="146304" rtlCol="0">
            <a:spAutoFit/>
          </a:bodyPr>
          <a:lstStyle/>
          <a:p>
            <a:r>
              <a:rPr lang="en-US" sz="2200" spc="-70" dirty="0">
                <a:gradFill>
                  <a:gsLst>
                    <a:gs pos="93805">
                      <a:schemeClr val="tx2"/>
                    </a:gs>
                    <a:gs pos="78000">
                      <a:schemeClr val="tx2"/>
                    </a:gs>
                  </a:gsLst>
                  <a:lin ang="5400000" scaled="0"/>
                </a:gradFill>
              </a:rPr>
              <a:t>App manifest for app events</a:t>
            </a:r>
          </a:p>
        </p:txBody>
      </p:sp>
      <p:sp>
        <p:nvSpPr>
          <p:cNvPr id="4" name="Footer Placeholder 3"/>
          <p:cNvSpPr>
            <a:spLocks noGrp="1"/>
          </p:cNvSpPr>
          <p:nvPr>
            <p:ph type="ftr" sz="quarter" idx="10"/>
          </p:nvPr>
        </p:nvSpPr>
        <p:spPr/>
        <p:txBody>
          <a:bodyPr/>
          <a:lstStyle/>
          <a:p>
            <a:pPr>
              <a:defRPr/>
            </a:pPr>
            <a:r>
              <a:rPr lang="en-US" sz="1400" dirty="0">
                <a:gradFill>
                  <a:gsLst>
                    <a:gs pos="2917">
                      <a:schemeClr val="accent4"/>
                    </a:gs>
                    <a:gs pos="95000">
                      <a:schemeClr val="accent4"/>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Remote event receivers</a:t>
            </a:r>
          </a:p>
          <a:p>
            <a:endParaRPr lang="en-US" dirty="0"/>
          </a:p>
        </p:txBody>
      </p:sp>
    </p:spTree>
    <p:extLst>
      <p:ext uri="{BB962C8B-B14F-4D97-AF65-F5344CB8AC3E}">
        <p14:creationId xmlns:p14="http://schemas.microsoft.com/office/powerpoint/2010/main" val="2554385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Debugging considerations</a:t>
            </a:r>
            <a:endParaRPr lang="en-US" dirty="0"/>
          </a:p>
        </p:txBody>
      </p:sp>
      <p:sp>
        <p:nvSpPr>
          <p:cNvPr id="2" name="Text Placeholder 1"/>
          <p:cNvSpPr>
            <a:spLocks noGrp="1"/>
          </p:cNvSpPr>
          <p:nvPr>
            <p:ph type="body" sz="quarter" idx="4294967295"/>
          </p:nvPr>
        </p:nvSpPr>
        <p:spPr>
          <a:xfrm>
            <a:off x="267528" y="1209675"/>
            <a:ext cx="11149013" cy="1939925"/>
          </a:xfrm>
        </p:spPr>
        <p:txBody>
          <a:bodyPr/>
          <a:lstStyle/>
          <a:p>
            <a:pPr marL="0" indent="0">
              <a:buNone/>
            </a:pPr>
            <a:r>
              <a:rPr lang="en-US" sz="3400" dirty="0"/>
              <a:t>Remote event receivers might require Azure Service Bus </a:t>
            </a:r>
            <a:br>
              <a:rPr lang="en-US" sz="3400" dirty="0"/>
            </a:br>
            <a:r>
              <a:rPr lang="en-US" sz="3400" dirty="0"/>
              <a:t>to support debugging</a:t>
            </a:r>
          </a:p>
          <a:p>
            <a:pPr marL="228600" lvl="1" indent="-228600">
              <a:tabLst>
                <a:tab pos="177800" algn="l"/>
              </a:tabLst>
            </a:pPr>
            <a:r>
              <a:rPr lang="en-US" sz="2200" dirty="0"/>
              <a:t>Create a Service Bus Namespace</a:t>
            </a:r>
          </a:p>
          <a:p>
            <a:pPr marL="228600" lvl="1" indent="-228600">
              <a:tabLst>
                <a:tab pos="177800" algn="l"/>
              </a:tabLst>
            </a:pPr>
            <a:r>
              <a:rPr lang="en-US" sz="2200" dirty="0"/>
              <a:t>Copy the Connection String into the SharePoint Project Properties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528" y="3062325"/>
            <a:ext cx="7727350" cy="178323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8594" y="4965841"/>
            <a:ext cx="6526284" cy="975297"/>
          </a:xfrm>
          <a:prstGeom prst="rect">
            <a:avLst/>
          </a:prstGeom>
        </p:spPr>
      </p:pic>
      <p:sp>
        <p:nvSpPr>
          <p:cNvPr id="8" name="Curved Left Arrow 7"/>
          <p:cNvSpPr/>
          <p:nvPr/>
        </p:nvSpPr>
        <p:spPr bwMode="auto">
          <a:xfrm>
            <a:off x="7869467" y="3852862"/>
            <a:ext cx="1014714" cy="1991448"/>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Footer Placeholder 11"/>
          <p:cNvSpPr>
            <a:spLocks noGrp="1"/>
          </p:cNvSpPr>
          <p:nvPr>
            <p:ph type="ftr" sz="quarter" idx="10"/>
          </p:nvPr>
        </p:nvSpPr>
        <p:spPr/>
        <p:txBody>
          <a:bodyPr/>
          <a:lstStyle/>
          <a:p>
            <a:pPr>
              <a:defRPr/>
            </a:pPr>
            <a:r>
              <a:rPr lang="en-US" sz="1400" dirty="0">
                <a:gradFill>
                  <a:gsLst>
                    <a:gs pos="2917">
                      <a:schemeClr val="accent4"/>
                    </a:gs>
                    <a:gs pos="95000">
                      <a:schemeClr val="accent4"/>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Remote event receivers</a:t>
            </a:r>
          </a:p>
          <a:p>
            <a:endParaRPr lang="en-US" dirty="0"/>
          </a:p>
        </p:txBody>
      </p:sp>
    </p:spTree>
    <p:extLst>
      <p:ext uri="{BB962C8B-B14F-4D97-AF65-F5344CB8AC3E}">
        <p14:creationId xmlns:p14="http://schemas.microsoft.com/office/powerpoint/2010/main" val="1756745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endParaRPr lang="en-US" dirty="0"/>
          </a:p>
        </p:txBody>
      </p:sp>
      <p:sp>
        <p:nvSpPr>
          <p:cNvPr id="2" name="Text Placeholder 1"/>
          <p:cNvSpPr>
            <a:spLocks noGrp="1"/>
          </p:cNvSpPr>
          <p:nvPr>
            <p:ph type="body" sz="quarter" idx="12"/>
          </p:nvPr>
        </p:nvSpPr>
        <p:spPr/>
        <p:txBody>
          <a:bodyPr/>
          <a:lstStyle/>
          <a:p>
            <a:r>
              <a:rPr lang="en-US"/>
              <a:t>Remote event receivers</a:t>
            </a:r>
            <a:endParaRPr lang="en-US" dirty="0"/>
          </a:p>
        </p:txBody>
      </p:sp>
      <p:grpSp>
        <p:nvGrpSpPr>
          <p:cNvPr id="9" name="Group 4"/>
          <p:cNvGrpSpPr>
            <a:grpSpLocks noChangeAspect="1"/>
          </p:cNvGrpSpPr>
          <p:nvPr/>
        </p:nvGrpSpPr>
        <p:grpSpPr bwMode="auto">
          <a:xfrm flipH="1">
            <a:off x="6647542" y="1702629"/>
            <a:ext cx="5340124" cy="4835376"/>
            <a:chOff x="1928" y="389"/>
            <a:chExt cx="3978" cy="3602"/>
          </a:xfrm>
        </p:grpSpPr>
        <p:sp>
          <p:nvSpPr>
            <p:cNvPr id="11" name="Freeform 5"/>
            <p:cNvSpPr>
              <a:spLocks/>
            </p:cNvSpPr>
            <p:nvPr/>
          </p:nvSpPr>
          <p:spPr bwMode="auto">
            <a:xfrm>
              <a:off x="1928" y="3747"/>
              <a:ext cx="3407" cy="244"/>
            </a:xfrm>
            <a:custGeom>
              <a:avLst/>
              <a:gdLst>
                <a:gd name="T0" fmla="*/ 1396 w 1440"/>
                <a:gd name="T1" fmla="*/ 0 h 103"/>
                <a:gd name="T2" fmla="*/ 1371 w 1440"/>
                <a:gd name="T3" fmla="*/ 0 h 103"/>
                <a:gd name="T4" fmla="*/ 1371 w 1440"/>
                <a:gd name="T5" fmla="*/ 32 h 103"/>
                <a:gd name="T6" fmla="*/ 1275 w 1440"/>
                <a:gd name="T7" fmla="*/ 32 h 103"/>
                <a:gd name="T8" fmla="*/ 1275 w 1440"/>
                <a:gd name="T9" fmla="*/ 58 h 103"/>
                <a:gd name="T10" fmla="*/ 1275 w 1440"/>
                <a:gd name="T11" fmla="*/ 59 h 103"/>
                <a:gd name="T12" fmla="*/ 1206 w 1440"/>
                <a:gd name="T13" fmla="*/ 59 h 103"/>
                <a:gd name="T14" fmla="*/ 1206 w 1440"/>
                <a:gd name="T15" fmla="*/ 32 h 103"/>
                <a:gd name="T16" fmla="*/ 1050 w 1440"/>
                <a:gd name="T17" fmla="*/ 32 h 103"/>
                <a:gd name="T18" fmla="*/ 1050 w 1440"/>
                <a:gd name="T19" fmla="*/ 0 h 103"/>
                <a:gd name="T20" fmla="*/ 929 w 1440"/>
                <a:gd name="T21" fmla="*/ 0 h 103"/>
                <a:gd name="T22" fmla="*/ 929 w 1440"/>
                <a:gd name="T23" fmla="*/ 59 h 103"/>
                <a:gd name="T24" fmla="*/ 929 w 1440"/>
                <a:gd name="T25" fmla="*/ 59 h 103"/>
                <a:gd name="T26" fmla="*/ 860 w 1440"/>
                <a:gd name="T27" fmla="*/ 59 h 103"/>
                <a:gd name="T28" fmla="*/ 860 w 1440"/>
                <a:gd name="T29" fmla="*/ 0 h 103"/>
                <a:gd name="T30" fmla="*/ 768 w 1440"/>
                <a:gd name="T31" fmla="*/ 0 h 103"/>
                <a:gd name="T32" fmla="*/ 805 w 1440"/>
                <a:gd name="T33" fmla="*/ 36 h 103"/>
                <a:gd name="T34" fmla="*/ 805 w 1440"/>
                <a:gd name="T35" fmla="*/ 59 h 103"/>
                <a:gd name="T36" fmla="*/ 663 w 1440"/>
                <a:gd name="T37" fmla="*/ 59 h 103"/>
                <a:gd name="T38" fmla="*/ 663 w 1440"/>
                <a:gd name="T39" fmla="*/ 59 h 103"/>
                <a:gd name="T40" fmla="*/ 594 w 1440"/>
                <a:gd name="T41" fmla="*/ 59 h 103"/>
                <a:gd name="T42" fmla="*/ 594 w 1440"/>
                <a:gd name="T43" fmla="*/ 59 h 103"/>
                <a:gd name="T44" fmla="*/ 504 w 1440"/>
                <a:gd name="T45" fmla="*/ 59 h 103"/>
                <a:gd name="T46" fmla="*/ 504 w 1440"/>
                <a:gd name="T47" fmla="*/ 0 h 103"/>
                <a:gd name="T48" fmla="*/ 446 w 1440"/>
                <a:gd name="T49" fmla="*/ 0 h 103"/>
                <a:gd name="T50" fmla="*/ 446 w 1440"/>
                <a:gd name="T51" fmla="*/ 61 h 103"/>
                <a:gd name="T52" fmla="*/ 372 w 1440"/>
                <a:gd name="T53" fmla="*/ 61 h 103"/>
                <a:gd name="T54" fmla="*/ 372 w 1440"/>
                <a:gd name="T55" fmla="*/ 0 h 103"/>
                <a:gd name="T56" fmla="*/ 316 w 1440"/>
                <a:gd name="T57" fmla="*/ 0 h 103"/>
                <a:gd name="T58" fmla="*/ 316 w 1440"/>
                <a:gd name="T59" fmla="*/ 60 h 103"/>
                <a:gd name="T60" fmla="*/ 247 w 1440"/>
                <a:gd name="T61" fmla="*/ 60 h 103"/>
                <a:gd name="T62" fmla="*/ 247 w 1440"/>
                <a:gd name="T63" fmla="*/ 0 h 103"/>
                <a:gd name="T64" fmla="*/ 126 w 1440"/>
                <a:gd name="T65" fmla="*/ 0 h 103"/>
                <a:gd name="T66" fmla="*/ 126 w 1440"/>
                <a:gd name="T67" fmla="*/ 59 h 103"/>
                <a:gd name="T68" fmla="*/ 89 w 1440"/>
                <a:gd name="T69" fmla="*/ 59 h 103"/>
                <a:gd name="T70" fmla="*/ 89 w 1440"/>
                <a:gd name="T71" fmla="*/ 59 h 103"/>
                <a:gd name="T72" fmla="*/ 52 w 1440"/>
                <a:gd name="T73" fmla="*/ 59 h 103"/>
                <a:gd name="T74" fmla="*/ 52 w 1440"/>
                <a:gd name="T75" fmla="*/ 0 h 103"/>
                <a:gd name="T76" fmla="*/ 39 w 1440"/>
                <a:gd name="T77" fmla="*/ 0 h 103"/>
                <a:gd name="T78" fmla="*/ 39 w 1440"/>
                <a:gd name="T79" fmla="*/ 0 h 103"/>
                <a:gd name="T80" fmla="*/ 0 w 1440"/>
                <a:gd name="T81" fmla="*/ 51 h 103"/>
                <a:gd name="T82" fmla="*/ 44 w 1440"/>
                <a:gd name="T83" fmla="*/ 103 h 103"/>
                <a:gd name="T84" fmla="*/ 1396 w 1440"/>
                <a:gd name="T85" fmla="*/ 103 h 103"/>
                <a:gd name="T86" fmla="*/ 1440 w 1440"/>
                <a:gd name="T87" fmla="*/ 51 h 103"/>
                <a:gd name="T88" fmla="*/ 1396 w 1440"/>
                <a:gd name="T8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0" h="103">
                  <a:moveTo>
                    <a:pt x="1396" y="0"/>
                  </a:moveTo>
                  <a:cubicBezTo>
                    <a:pt x="1396" y="0"/>
                    <a:pt x="1387" y="0"/>
                    <a:pt x="1371" y="0"/>
                  </a:cubicBezTo>
                  <a:cubicBezTo>
                    <a:pt x="1371" y="32"/>
                    <a:pt x="1371" y="32"/>
                    <a:pt x="1371" y="32"/>
                  </a:cubicBezTo>
                  <a:cubicBezTo>
                    <a:pt x="1275" y="32"/>
                    <a:pt x="1275" y="32"/>
                    <a:pt x="1275" y="32"/>
                  </a:cubicBezTo>
                  <a:cubicBezTo>
                    <a:pt x="1275" y="58"/>
                    <a:pt x="1275" y="58"/>
                    <a:pt x="1275" y="58"/>
                  </a:cubicBezTo>
                  <a:cubicBezTo>
                    <a:pt x="1275" y="59"/>
                    <a:pt x="1275" y="59"/>
                    <a:pt x="1275" y="59"/>
                  </a:cubicBezTo>
                  <a:cubicBezTo>
                    <a:pt x="1206" y="59"/>
                    <a:pt x="1206" y="59"/>
                    <a:pt x="1206" y="59"/>
                  </a:cubicBezTo>
                  <a:cubicBezTo>
                    <a:pt x="1206" y="32"/>
                    <a:pt x="1206" y="32"/>
                    <a:pt x="1206" y="32"/>
                  </a:cubicBezTo>
                  <a:cubicBezTo>
                    <a:pt x="1050" y="32"/>
                    <a:pt x="1050" y="32"/>
                    <a:pt x="1050" y="32"/>
                  </a:cubicBezTo>
                  <a:cubicBezTo>
                    <a:pt x="1050" y="0"/>
                    <a:pt x="1050" y="0"/>
                    <a:pt x="1050" y="0"/>
                  </a:cubicBezTo>
                  <a:cubicBezTo>
                    <a:pt x="1011" y="0"/>
                    <a:pt x="971" y="0"/>
                    <a:pt x="929" y="0"/>
                  </a:cubicBezTo>
                  <a:cubicBezTo>
                    <a:pt x="929" y="59"/>
                    <a:pt x="929" y="59"/>
                    <a:pt x="929" y="59"/>
                  </a:cubicBezTo>
                  <a:cubicBezTo>
                    <a:pt x="929" y="59"/>
                    <a:pt x="929" y="59"/>
                    <a:pt x="929" y="59"/>
                  </a:cubicBezTo>
                  <a:cubicBezTo>
                    <a:pt x="860" y="59"/>
                    <a:pt x="860" y="59"/>
                    <a:pt x="860" y="59"/>
                  </a:cubicBezTo>
                  <a:cubicBezTo>
                    <a:pt x="860" y="0"/>
                    <a:pt x="860" y="0"/>
                    <a:pt x="860" y="0"/>
                  </a:cubicBezTo>
                  <a:cubicBezTo>
                    <a:pt x="830" y="0"/>
                    <a:pt x="799" y="0"/>
                    <a:pt x="768" y="0"/>
                  </a:cubicBezTo>
                  <a:cubicBezTo>
                    <a:pt x="805" y="36"/>
                    <a:pt x="805" y="36"/>
                    <a:pt x="805" y="36"/>
                  </a:cubicBezTo>
                  <a:cubicBezTo>
                    <a:pt x="805" y="59"/>
                    <a:pt x="805" y="59"/>
                    <a:pt x="805" y="59"/>
                  </a:cubicBezTo>
                  <a:cubicBezTo>
                    <a:pt x="663" y="59"/>
                    <a:pt x="663" y="59"/>
                    <a:pt x="663" y="59"/>
                  </a:cubicBezTo>
                  <a:cubicBezTo>
                    <a:pt x="663" y="59"/>
                    <a:pt x="663" y="59"/>
                    <a:pt x="663" y="59"/>
                  </a:cubicBezTo>
                  <a:cubicBezTo>
                    <a:pt x="594" y="59"/>
                    <a:pt x="594" y="59"/>
                    <a:pt x="594" y="59"/>
                  </a:cubicBezTo>
                  <a:cubicBezTo>
                    <a:pt x="594" y="59"/>
                    <a:pt x="594" y="59"/>
                    <a:pt x="594" y="59"/>
                  </a:cubicBezTo>
                  <a:cubicBezTo>
                    <a:pt x="504" y="59"/>
                    <a:pt x="504" y="59"/>
                    <a:pt x="504" y="59"/>
                  </a:cubicBezTo>
                  <a:cubicBezTo>
                    <a:pt x="504" y="0"/>
                    <a:pt x="504" y="0"/>
                    <a:pt x="504" y="0"/>
                  </a:cubicBezTo>
                  <a:cubicBezTo>
                    <a:pt x="484" y="0"/>
                    <a:pt x="465" y="0"/>
                    <a:pt x="446" y="0"/>
                  </a:cubicBezTo>
                  <a:cubicBezTo>
                    <a:pt x="446" y="61"/>
                    <a:pt x="446" y="61"/>
                    <a:pt x="446" y="61"/>
                  </a:cubicBezTo>
                  <a:cubicBezTo>
                    <a:pt x="372" y="61"/>
                    <a:pt x="372" y="61"/>
                    <a:pt x="372" y="61"/>
                  </a:cubicBezTo>
                  <a:cubicBezTo>
                    <a:pt x="372" y="0"/>
                    <a:pt x="372" y="0"/>
                    <a:pt x="372" y="0"/>
                  </a:cubicBezTo>
                  <a:cubicBezTo>
                    <a:pt x="353" y="0"/>
                    <a:pt x="334" y="0"/>
                    <a:pt x="316" y="0"/>
                  </a:cubicBezTo>
                  <a:cubicBezTo>
                    <a:pt x="316" y="60"/>
                    <a:pt x="316" y="60"/>
                    <a:pt x="316" y="60"/>
                  </a:cubicBezTo>
                  <a:cubicBezTo>
                    <a:pt x="247" y="60"/>
                    <a:pt x="247" y="60"/>
                    <a:pt x="247" y="60"/>
                  </a:cubicBezTo>
                  <a:cubicBezTo>
                    <a:pt x="247" y="0"/>
                    <a:pt x="247" y="0"/>
                    <a:pt x="247" y="0"/>
                  </a:cubicBezTo>
                  <a:cubicBezTo>
                    <a:pt x="200" y="0"/>
                    <a:pt x="159" y="0"/>
                    <a:pt x="126" y="0"/>
                  </a:cubicBezTo>
                  <a:cubicBezTo>
                    <a:pt x="126" y="59"/>
                    <a:pt x="126" y="59"/>
                    <a:pt x="126" y="59"/>
                  </a:cubicBezTo>
                  <a:cubicBezTo>
                    <a:pt x="89" y="59"/>
                    <a:pt x="89" y="59"/>
                    <a:pt x="89" y="59"/>
                  </a:cubicBezTo>
                  <a:cubicBezTo>
                    <a:pt x="89" y="59"/>
                    <a:pt x="89" y="59"/>
                    <a:pt x="89" y="59"/>
                  </a:cubicBezTo>
                  <a:cubicBezTo>
                    <a:pt x="52" y="59"/>
                    <a:pt x="52" y="59"/>
                    <a:pt x="52" y="59"/>
                  </a:cubicBezTo>
                  <a:cubicBezTo>
                    <a:pt x="52" y="0"/>
                    <a:pt x="52" y="0"/>
                    <a:pt x="52" y="0"/>
                  </a:cubicBezTo>
                  <a:cubicBezTo>
                    <a:pt x="43" y="0"/>
                    <a:pt x="39" y="0"/>
                    <a:pt x="39" y="0"/>
                  </a:cubicBezTo>
                  <a:cubicBezTo>
                    <a:pt x="39" y="0"/>
                    <a:pt x="39" y="0"/>
                    <a:pt x="39" y="0"/>
                  </a:cubicBezTo>
                  <a:cubicBezTo>
                    <a:pt x="17" y="3"/>
                    <a:pt x="0" y="25"/>
                    <a:pt x="0" y="51"/>
                  </a:cubicBezTo>
                  <a:cubicBezTo>
                    <a:pt x="0" y="80"/>
                    <a:pt x="20" y="103"/>
                    <a:pt x="44" y="103"/>
                  </a:cubicBezTo>
                  <a:cubicBezTo>
                    <a:pt x="48" y="103"/>
                    <a:pt x="1392" y="103"/>
                    <a:pt x="1396" y="103"/>
                  </a:cubicBezTo>
                  <a:cubicBezTo>
                    <a:pt x="1420" y="103"/>
                    <a:pt x="1440" y="80"/>
                    <a:pt x="1440" y="51"/>
                  </a:cubicBezTo>
                  <a:cubicBezTo>
                    <a:pt x="1440" y="23"/>
                    <a:pt x="1420" y="0"/>
                    <a:pt x="1396" y="0"/>
                  </a:cubicBezTo>
                </a:path>
              </a:pathLst>
            </a:custGeom>
            <a:solidFill>
              <a:srgbClr val="BF6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Rectangle 6"/>
            <p:cNvSpPr>
              <a:spLocks noChangeArrowheads="1"/>
            </p:cNvSpPr>
            <p:nvPr/>
          </p:nvSpPr>
          <p:spPr bwMode="auto">
            <a:xfrm>
              <a:off x="2808" y="2820"/>
              <a:ext cx="176" cy="1072"/>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7"/>
            <p:cNvSpPr>
              <a:spLocks noChangeArrowheads="1"/>
            </p:cNvSpPr>
            <p:nvPr/>
          </p:nvSpPr>
          <p:spPr bwMode="auto">
            <a:xfrm>
              <a:off x="2808" y="2820"/>
              <a:ext cx="176" cy="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8"/>
            <p:cNvSpPr>
              <a:spLocks noChangeArrowheads="1"/>
            </p:cNvSpPr>
            <p:nvPr/>
          </p:nvSpPr>
          <p:spPr bwMode="auto">
            <a:xfrm>
              <a:off x="2808" y="3016"/>
              <a:ext cx="88" cy="876"/>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Rectangle 9"/>
            <p:cNvSpPr>
              <a:spLocks noChangeArrowheads="1"/>
            </p:cNvSpPr>
            <p:nvPr/>
          </p:nvSpPr>
          <p:spPr bwMode="auto">
            <a:xfrm>
              <a:off x="2808" y="3016"/>
              <a:ext cx="88"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Rectangle 10"/>
            <p:cNvSpPr>
              <a:spLocks noChangeArrowheads="1"/>
            </p:cNvSpPr>
            <p:nvPr/>
          </p:nvSpPr>
          <p:spPr bwMode="auto">
            <a:xfrm>
              <a:off x="2051" y="1582"/>
              <a:ext cx="1077" cy="1434"/>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1"/>
            <p:cNvSpPr>
              <a:spLocks noChangeArrowheads="1"/>
            </p:cNvSpPr>
            <p:nvPr/>
          </p:nvSpPr>
          <p:spPr bwMode="auto">
            <a:xfrm>
              <a:off x="2051" y="1582"/>
              <a:ext cx="1077" cy="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Rectangle 12"/>
            <p:cNvSpPr>
              <a:spLocks noChangeArrowheads="1"/>
            </p:cNvSpPr>
            <p:nvPr/>
          </p:nvSpPr>
          <p:spPr bwMode="auto">
            <a:xfrm>
              <a:off x="2051" y="2820"/>
              <a:ext cx="173" cy="106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Rectangle 13"/>
            <p:cNvSpPr>
              <a:spLocks noChangeArrowheads="1"/>
            </p:cNvSpPr>
            <p:nvPr/>
          </p:nvSpPr>
          <p:spPr bwMode="auto">
            <a:xfrm>
              <a:off x="2051" y="2820"/>
              <a:ext cx="173" cy="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Rectangle 16"/>
            <p:cNvSpPr>
              <a:spLocks noChangeArrowheads="1"/>
            </p:cNvSpPr>
            <p:nvPr/>
          </p:nvSpPr>
          <p:spPr bwMode="auto">
            <a:xfrm>
              <a:off x="2136" y="2820"/>
              <a:ext cx="88" cy="7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Rectangle 17"/>
            <p:cNvSpPr>
              <a:spLocks noChangeArrowheads="1"/>
            </p:cNvSpPr>
            <p:nvPr/>
          </p:nvSpPr>
          <p:spPr bwMode="auto">
            <a:xfrm>
              <a:off x="2136" y="2820"/>
              <a:ext cx="88"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2224" y="3016"/>
              <a:ext cx="2" cy="731"/>
            </a:xfrm>
            <a:custGeom>
              <a:avLst/>
              <a:gdLst>
                <a:gd name="T0" fmla="*/ 1 w 1"/>
                <a:gd name="T1" fmla="*/ 0 h 309"/>
                <a:gd name="T2" fmla="*/ 0 w 1"/>
                <a:gd name="T3" fmla="*/ 0 h 309"/>
                <a:gd name="T4" fmla="*/ 0 w 1"/>
                <a:gd name="T5" fmla="*/ 309 h 309"/>
                <a:gd name="T6" fmla="*/ 1 w 1"/>
                <a:gd name="T7" fmla="*/ 309 h 309"/>
                <a:gd name="T8" fmla="*/ 1 w 1"/>
                <a:gd name="T9" fmla="*/ 0 h 309"/>
              </a:gdLst>
              <a:ahLst/>
              <a:cxnLst>
                <a:cxn ang="0">
                  <a:pos x="T0" y="T1"/>
                </a:cxn>
                <a:cxn ang="0">
                  <a:pos x="T2" y="T3"/>
                </a:cxn>
                <a:cxn ang="0">
                  <a:pos x="T4" y="T5"/>
                </a:cxn>
                <a:cxn ang="0">
                  <a:pos x="T6" y="T7"/>
                </a:cxn>
                <a:cxn ang="0">
                  <a:pos x="T8" y="T9"/>
                </a:cxn>
              </a:cxnLst>
              <a:rect l="0" t="0" r="r" b="b"/>
              <a:pathLst>
                <a:path w="1" h="309">
                  <a:moveTo>
                    <a:pt x="1" y="0"/>
                  </a:moveTo>
                  <a:cubicBezTo>
                    <a:pt x="0" y="0"/>
                    <a:pt x="0" y="0"/>
                    <a:pt x="0" y="0"/>
                  </a:cubicBezTo>
                  <a:cubicBezTo>
                    <a:pt x="0" y="309"/>
                    <a:pt x="0" y="309"/>
                    <a:pt x="0" y="309"/>
                  </a:cubicBezTo>
                  <a:cubicBezTo>
                    <a:pt x="1" y="309"/>
                    <a:pt x="1" y="309"/>
                    <a:pt x="1" y="309"/>
                  </a:cubicBezTo>
                  <a:cubicBezTo>
                    <a:pt x="1" y="0"/>
                    <a:pt x="1" y="0"/>
                    <a:pt x="1"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2139" y="3747"/>
              <a:ext cx="87" cy="140"/>
            </a:xfrm>
            <a:custGeom>
              <a:avLst/>
              <a:gdLst>
                <a:gd name="T0" fmla="*/ 37 w 37"/>
                <a:gd name="T1" fmla="*/ 0 h 59"/>
                <a:gd name="T2" fmla="*/ 36 w 37"/>
                <a:gd name="T3" fmla="*/ 0 h 59"/>
                <a:gd name="T4" fmla="*/ 36 w 37"/>
                <a:gd name="T5" fmla="*/ 59 h 59"/>
                <a:gd name="T6" fmla="*/ 0 w 37"/>
                <a:gd name="T7" fmla="*/ 59 h 59"/>
                <a:gd name="T8" fmla="*/ 0 w 37"/>
                <a:gd name="T9" fmla="*/ 59 h 59"/>
                <a:gd name="T10" fmla="*/ 37 w 37"/>
                <a:gd name="T11" fmla="*/ 59 h 59"/>
                <a:gd name="T12" fmla="*/ 37 w 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37" h="59">
                  <a:moveTo>
                    <a:pt x="37" y="0"/>
                  </a:moveTo>
                  <a:cubicBezTo>
                    <a:pt x="37" y="0"/>
                    <a:pt x="37" y="0"/>
                    <a:pt x="36" y="0"/>
                  </a:cubicBezTo>
                  <a:cubicBezTo>
                    <a:pt x="36" y="59"/>
                    <a:pt x="36" y="59"/>
                    <a:pt x="36" y="59"/>
                  </a:cubicBezTo>
                  <a:cubicBezTo>
                    <a:pt x="0" y="59"/>
                    <a:pt x="0" y="59"/>
                    <a:pt x="0" y="59"/>
                  </a:cubicBezTo>
                  <a:cubicBezTo>
                    <a:pt x="0" y="59"/>
                    <a:pt x="0" y="59"/>
                    <a:pt x="0" y="59"/>
                  </a:cubicBezTo>
                  <a:cubicBezTo>
                    <a:pt x="37" y="59"/>
                    <a:pt x="37" y="59"/>
                    <a:pt x="37" y="59"/>
                  </a:cubicBezTo>
                  <a:cubicBezTo>
                    <a:pt x="37" y="0"/>
                    <a:pt x="37" y="0"/>
                    <a:pt x="37" y="0"/>
                  </a:cubicBezTo>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Rectangle 20"/>
            <p:cNvSpPr>
              <a:spLocks noChangeArrowheads="1"/>
            </p:cNvSpPr>
            <p:nvPr/>
          </p:nvSpPr>
          <p:spPr bwMode="auto">
            <a:xfrm>
              <a:off x="2224" y="3011"/>
              <a:ext cx="2" cy="5"/>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Rectangle 21"/>
            <p:cNvSpPr>
              <a:spLocks noChangeArrowheads="1"/>
            </p:cNvSpPr>
            <p:nvPr/>
          </p:nvSpPr>
          <p:spPr bwMode="auto">
            <a:xfrm>
              <a:off x="2224" y="3011"/>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4"/>
            <p:cNvSpPr>
              <a:spLocks/>
            </p:cNvSpPr>
            <p:nvPr/>
          </p:nvSpPr>
          <p:spPr bwMode="auto">
            <a:xfrm>
              <a:off x="4157" y="798"/>
              <a:ext cx="1749" cy="1053"/>
            </a:xfrm>
            <a:custGeom>
              <a:avLst/>
              <a:gdLst>
                <a:gd name="T0" fmla="*/ 667 w 739"/>
                <a:gd name="T1" fmla="*/ 221 h 445"/>
                <a:gd name="T2" fmla="*/ 544 w 739"/>
                <a:gd name="T3" fmla="*/ 126 h 445"/>
                <a:gd name="T4" fmla="*/ 543 w 739"/>
                <a:gd name="T5" fmla="*/ 126 h 445"/>
                <a:gd name="T6" fmla="*/ 543 w 739"/>
                <a:gd name="T7" fmla="*/ 126 h 445"/>
                <a:gd name="T8" fmla="*/ 418 w 739"/>
                <a:gd name="T9" fmla="*/ 0 h 445"/>
                <a:gd name="T10" fmla="*/ 307 w 739"/>
                <a:gd name="T11" fmla="*/ 66 h 445"/>
                <a:gd name="T12" fmla="*/ 267 w 739"/>
                <a:gd name="T13" fmla="*/ 59 h 445"/>
                <a:gd name="T14" fmla="*/ 149 w 739"/>
                <a:gd name="T15" fmla="*/ 177 h 445"/>
                <a:gd name="T16" fmla="*/ 150 w 739"/>
                <a:gd name="T17" fmla="*/ 178 h 445"/>
                <a:gd name="T18" fmla="*/ 134 w 739"/>
                <a:gd name="T19" fmla="*/ 177 h 445"/>
                <a:gd name="T20" fmla="*/ 0 w 739"/>
                <a:gd name="T21" fmla="*/ 311 h 445"/>
                <a:gd name="T22" fmla="*/ 134 w 739"/>
                <a:gd name="T23" fmla="*/ 445 h 445"/>
                <a:gd name="T24" fmla="*/ 624 w 739"/>
                <a:gd name="T25" fmla="*/ 445 h 445"/>
                <a:gd name="T26" fmla="*/ 739 w 739"/>
                <a:gd name="T27" fmla="*/ 329 h 445"/>
                <a:gd name="T28" fmla="*/ 667 w 739"/>
                <a:gd name="T29" fmla="*/ 22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9" h="445">
                  <a:moveTo>
                    <a:pt x="667" y="221"/>
                  </a:moveTo>
                  <a:cubicBezTo>
                    <a:pt x="653" y="166"/>
                    <a:pt x="603" y="126"/>
                    <a:pt x="544" y="126"/>
                  </a:cubicBezTo>
                  <a:cubicBezTo>
                    <a:pt x="543" y="126"/>
                    <a:pt x="543" y="126"/>
                    <a:pt x="543" y="126"/>
                  </a:cubicBezTo>
                  <a:cubicBezTo>
                    <a:pt x="543" y="126"/>
                    <a:pt x="543" y="126"/>
                    <a:pt x="543" y="126"/>
                  </a:cubicBezTo>
                  <a:cubicBezTo>
                    <a:pt x="543" y="56"/>
                    <a:pt x="487" y="0"/>
                    <a:pt x="418" y="0"/>
                  </a:cubicBezTo>
                  <a:cubicBezTo>
                    <a:pt x="370" y="0"/>
                    <a:pt x="328" y="27"/>
                    <a:pt x="307" y="66"/>
                  </a:cubicBezTo>
                  <a:cubicBezTo>
                    <a:pt x="295" y="62"/>
                    <a:pt x="281" y="59"/>
                    <a:pt x="267" y="59"/>
                  </a:cubicBezTo>
                  <a:cubicBezTo>
                    <a:pt x="202" y="59"/>
                    <a:pt x="149" y="112"/>
                    <a:pt x="149" y="177"/>
                  </a:cubicBezTo>
                  <a:cubicBezTo>
                    <a:pt x="149" y="178"/>
                    <a:pt x="150" y="178"/>
                    <a:pt x="150" y="178"/>
                  </a:cubicBezTo>
                  <a:cubicBezTo>
                    <a:pt x="144" y="178"/>
                    <a:pt x="139" y="177"/>
                    <a:pt x="134" y="177"/>
                  </a:cubicBezTo>
                  <a:cubicBezTo>
                    <a:pt x="60" y="177"/>
                    <a:pt x="0" y="237"/>
                    <a:pt x="0" y="311"/>
                  </a:cubicBezTo>
                  <a:cubicBezTo>
                    <a:pt x="0" y="385"/>
                    <a:pt x="60" y="445"/>
                    <a:pt x="134" y="445"/>
                  </a:cubicBezTo>
                  <a:cubicBezTo>
                    <a:pt x="624" y="445"/>
                    <a:pt x="624" y="445"/>
                    <a:pt x="624" y="445"/>
                  </a:cubicBezTo>
                  <a:cubicBezTo>
                    <a:pt x="688" y="445"/>
                    <a:pt x="739" y="393"/>
                    <a:pt x="739" y="329"/>
                  </a:cubicBezTo>
                  <a:cubicBezTo>
                    <a:pt x="739" y="280"/>
                    <a:pt x="709" y="238"/>
                    <a:pt x="667" y="2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5"/>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10" y="239"/>
                  </a:moveTo>
                  <a:lnTo>
                    <a:pt x="360" y="239"/>
                  </a:lnTo>
                  <a:lnTo>
                    <a:pt x="360" y="10"/>
                  </a:lnTo>
                  <a:lnTo>
                    <a:pt x="10" y="10"/>
                  </a:lnTo>
                  <a:lnTo>
                    <a:pt x="10"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6"/>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moveTo>
                    <a:pt x="10" y="239"/>
                  </a:moveTo>
                  <a:lnTo>
                    <a:pt x="360" y="239"/>
                  </a:lnTo>
                  <a:lnTo>
                    <a:pt x="360" y="10"/>
                  </a:lnTo>
                  <a:lnTo>
                    <a:pt x="10" y="10"/>
                  </a:lnTo>
                  <a:lnTo>
                    <a:pt x="10" y="2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7"/>
            <p:cNvSpPr>
              <a:spLocks noEditPoints="1"/>
            </p:cNvSpPr>
            <p:nvPr/>
          </p:nvSpPr>
          <p:spPr bwMode="auto">
            <a:xfrm>
              <a:off x="4689" y="1096"/>
              <a:ext cx="1217" cy="755"/>
            </a:xfrm>
            <a:custGeom>
              <a:avLst/>
              <a:gdLst>
                <a:gd name="T0" fmla="*/ 345 w 514"/>
                <a:gd name="T1" fmla="*/ 183 h 319"/>
                <a:gd name="T2" fmla="*/ 197 w 514"/>
                <a:gd name="T3" fmla="*/ 183 h 319"/>
                <a:gd name="T4" fmla="*/ 197 w 514"/>
                <a:gd name="T5" fmla="*/ 280 h 319"/>
                <a:gd name="T6" fmla="*/ 285 w 514"/>
                <a:gd name="T7" fmla="*/ 280 h 319"/>
                <a:gd name="T8" fmla="*/ 240 w 514"/>
                <a:gd name="T9" fmla="*/ 238 h 319"/>
                <a:gd name="T10" fmla="*/ 238 w 514"/>
                <a:gd name="T11" fmla="*/ 233 h 319"/>
                <a:gd name="T12" fmla="*/ 242 w 514"/>
                <a:gd name="T13" fmla="*/ 231 h 319"/>
                <a:gd name="T14" fmla="*/ 244 w 514"/>
                <a:gd name="T15" fmla="*/ 231 h 319"/>
                <a:gd name="T16" fmla="*/ 294 w 514"/>
                <a:gd name="T17" fmla="*/ 280 h 319"/>
                <a:gd name="T18" fmla="*/ 345 w 514"/>
                <a:gd name="T19" fmla="*/ 280 h 319"/>
                <a:gd name="T20" fmla="*/ 345 w 514"/>
                <a:gd name="T21" fmla="*/ 183 h 319"/>
                <a:gd name="T22" fmla="*/ 319 w 514"/>
                <a:gd name="T23" fmla="*/ 0 h 319"/>
                <a:gd name="T24" fmla="*/ 319 w 514"/>
                <a:gd name="T25" fmla="*/ 0 h 319"/>
                <a:gd name="T26" fmla="*/ 0 w 514"/>
                <a:gd name="T27" fmla="*/ 319 h 319"/>
                <a:gd name="T28" fmla="*/ 302 w 514"/>
                <a:gd name="T29" fmla="*/ 319 h 319"/>
                <a:gd name="T30" fmla="*/ 287 w 514"/>
                <a:gd name="T31" fmla="*/ 284 h 319"/>
                <a:gd name="T32" fmla="*/ 193 w 514"/>
                <a:gd name="T33" fmla="*/ 284 h 319"/>
                <a:gd name="T34" fmla="*/ 193 w 514"/>
                <a:gd name="T35" fmla="*/ 179 h 319"/>
                <a:gd name="T36" fmla="*/ 349 w 514"/>
                <a:gd name="T37" fmla="*/ 179 h 319"/>
                <a:gd name="T38" fmla="*/ 349 w 514"/>
                <a:gd name="T39" fmla="*/ 284 h 319"/>
                <a:gd name="T40" fmla="*/ 297 w 514"/>
                <a:gd name="T41" fmla="*/ 284 h 319"/>
                <a:gd name="T42" fmla="*/ 310 w 514"/>
                <a:gd name="T43" fmla="*/ 319 h 319"/>
                <a:gd name="T44" fmla="*/ 399 w 514"/>
                <a:gd name="T45" fmla="*/ 319 h 319"/>
                <a:gd name="T46" fmla="*/ 514 w 514"/>
                <a:gd name="T47" fmla="*/ 203 h 319"/>
                <a:gd name="T48" fmla="*/ 442 w 514"/>
                <a:gd name="T49" fmla="*/ 95 h 319"/>
                <a:gd name="T50" fmla="*/ 319 w 514"/>
                <a:gd name="T51"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4" h="319">
                  <a:moveTo>
                    <a:pt x="345" y="183"/>
                  </a:moveTo>
                  <a:cubicBezTo>
                    <a:pt x="197" y="183"/>
                    <a:pt x="197" y="183"/>
                    <a:pt x="197" y="183"/>
                  </a:cubicBezTo>
                  <a:cubicBezTo>
                    <a:pt x="197" y="280"/>
                    <a:pt x="197" y="280"/>
                    <a:pt x="197" y="280"/>
                  </a:cubicBezTo>
                  <a:cubicBezTo>
                    <a:pt x="285" y="280"/>
                    <a:pt x="285" y="280"/>
                    <a:pt x="285" y="280"/>
                  </a:cubicBezTo>
                  <a:cubicBezTo>
                    <a:pt x="274" y="264"/>
                    <a:pt x="260" y="249"/>
                    <a:pt x="240" y="238"/>
                  </a:cubicBezTo>
                  <a:cubicBezTo>
                    <a:pt x="238" y="237"/>
                    <a:pt x="237" y="235"/>
                    <a:pt x="238" y="233"/>
                  </a:cubicBezTo>
                  <a:cubicBezTo>
                    <a:pt x="239" y="232"/>
                    <a:pt x="240" y="231"/>
                    <a:pt x="242" y="231"/>
                  </a:cubicBezTo>
                  <a:cubicBezTo>
                    <a:pt x="243" y="231"/>
                    <a:pt x="243" y="231"/>
                    <a:pt x="244" y="231"/>
                  </a:cubicBezTo>
                  <a:cubicBezTo>
                    <a:pt x="267" y="244"/>
                    <a:pt x="283" y="261"/>
                    <a:pt x="294" y="280"/>
                  </a:cubicBezTo>
                  <a:cubicBezTo>
                    <a:pt x="345" y="280"/>
                    <a:pt x="345" y="280"/>
                    <a:pt x="345" y="280"/>
                  </a:cubicBezTo>
                  <a:cubicBezTo>
                    <a:pt x="345" y="183"/>
                    <a:pt x="345" y="183"/>
                    <a:pt x="345" y="183"/>
                  </a:cubicBezTo>
                  <a:moveTo>
                    <a:pt x="319" y="0"/>
                  </a:moveTo>
                  <a:cubicBezTo>
                    <a:pt x="319" y="0"/>
                    <a:pt x="319" y="0"/>
                    <a:pt x="319" y="0"/>
                  </a:cubicBezTo>
                  <a:cubicBezTo>
                    <a:pt x="0" y="319"/>
                    <a:pt x="0" y="319"/>
                    <a:pt x="0" y="319"/>
                  </a:cubicBezTo>
                  <a:cubicBezTo>
                    <a:pt x="302" y="319"/>
                    <a:pt x="302" y="319"/>
                    <a:pt x="302" y="319"/>
                  </a:cubicBezTo>
                  <a:cubicBezTo>
                    <a:pt x="299" y="307"/>
                    <a:pt x="294" y="295"/>
                    <a:pt x="287" y="284"/>
                  </a:cubicBezTo>
                  <a:cubicBezTo>
                    <a:pt x="193" y="284"/>
                    <a:pt x="193" y="284"/>
                    <a:pt x="193" y="284"/>
                  </a:cubicBezTo>
                  <a:cubicBezTo>
                    <a:pt x="193" y="179"/>
                    <a:pt x="193" y="179"/>
                    <a:pt x="193" y="179"/>
                  </a:cubicBezTo>
                  <a:cubicBezTo>
                    <a:pt x="349" y="179"/>
                    <a:pt x="349" y="179"/>
                    <a:pt x="349" y="179"/>
                  </a:cubicBezTo>
                  <a:cubicBezTo>
                    <a:pt x="349" y="284"/>
                    <a:pt x="349" y="284"/>
                    <a:pt x="349" y="284"/>
                  </a:cubicBezTo>
                  <a:cubicBezTo>
                    <a:pt x="297" y="284"/>
                    <a:pt x="297" y="284"/>
                    <a:pt x="297" y="284"/>
                  </a:cubicBezTo>
                  <a:cubicBezTo>
                    <a:pt x="303" y="295"/>
                    <a:pt x="307" y="307"/>
                    <a:pt x="310" y="319"/>
                  </a:cubicBezTo>
                  <a:cubicBezTo>
                    <a:pt x="399" y="319"/>
                    <a:pt x="399" y="319"/>
                    <a:pt x="399" y="319"/>
                  </a:cubicBezTo>
                  <a:cubicBezTo>
                    <a:pt x="463" y="319"/>
                    <a:pt x="514" y="267"/>
                    <a:pt x="514" y="203"/>
                  </a:cubicBezTo>
                  <a:cubicBezTo>
                    <a:pt x="514" y="154"/>
                    <a:pt x="484" y="112"/>
                    <a:pt x="442" y="95"/>
                  </a:cubicBezTo>
                  <a:cubicBezTo>
                    <a:pt x="428" y="40"/>
                    <a:pt x="378" y="0"/>
                    <a:pt x="319"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8"/>
            <p:cNvSpPr>
              <a:spLocks/>
            </p:cNvSpPr>
            <p:nvPr/>
          </p:nvSpPr>
          <p:spPr bwMode="auto">
            <a:xfrm>
              <a:off x="5146" y="1520"/>
              <a:ext cx="369" cy="249"/>
            </a:xfrm>
            <a:custGeom>
              <a:avLst/>
              <a:gdLst>
                <a:gd name="T0" fmla="*/ 156 w 156"/>
                <a:gd name="T1" fmla="*/ 0 h 105"/>
                <a:gd name="T2" fmla="*/ 0 w 156"/>
                <a:gd name="T3" fmla="*/ 0 h 105"/>
                <a:gd name="T4" fmla="*/ 0 w 156"/>
                <a:gd name="T5" fmla="*/ 105 h 105"/>
                <a:gd name="T6" fmla="*/ 94 w 156"/>
                <a:gd name="T7" fmla="*/ 105 h 105"/>
                <a:gd name="T8" fmla="*/ 92 w 156"/>
                <a:gd name="T9" fmla="*/ 101 h 105"/>
                <a:gd name="T10" fmla="*/ 4 w 156"/>
                <a:gd name="T11" fmla="*/ 101 h 105"/>
                <a:gd name="T12" fmla="*/ 4 w 156"/>
                <a:gd name="T13" fmla="*/ 4 h 105"/>
                <a:gd name="T14" fmla="*/ 152 w 156"/>
                <a:gd name="T15" fmla="*/ 4 h 105"/>
                <a:gd name="T16" fmla="*/ 152 w 156"/>
                <a:gd name="T17" fmla="*/ 101 h 105"/>
                <a:gd name="T18" fmla="*/ 101 w 156"/>
                <a:gd name="T19" fmla="*/ 101 h 105"/>
                <a:gd name="T20" fmla="*/ 104 w 156"/>
                <a:gd name="T21" fmla="*/ 105 h 105"/>
                <a:gd name="T22" fmla="*/ 156 w 156"/>
                <a:gd name="T23" fmla="*/ 105 h 105"/>
                <a:gd name="T24" fmla="*/ 156 w 156"/>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05">
                  <a:moveTo>
                    <a:pt x="156" y="0"/>
                  </a:moveTo>
                  <a:cubicBezTo>
                    <a:pt x="0" y="0"/>
                    <a:pt x="0" y="0"/>
                    <a:pt x="0" y="0"/>
                  </a:cubicBezTo>
                  <a:cubicBezTo>
                    <a:pt x="0" y="105"/>
                    <a:pt x="0" y="105"/>
                    <a:pt x="0" y="105"/>
                  </a:cubicBezTo>
                  <a:cubicBezTo>
                    <a:pt x="94" y="105"/>
                    <a:pt x="94" y="105"/>
                    <a:pt x="94" y="105"/>
                  </a:cubicBezTo>
                  <a:cubicBezTo>
                    <a:pt x="94" y="104"/>
                    <a:pt x="93" y="102"/>
                    <a:pt x="92" y="101"/>
                  </a:cubicBezTo>
                  <a:cubicBezTo>
                    <a:pt x="4" y="101"/>
                    <a:pt x="4" y="101"/>
                    <a:pt x="4" y="101"/>
                  </a:cubicBezTo>
                  <a:cubicBezTo>
                    <a:pt x="4" y="4"/>
                    <a:pt x="4" y="4"/>
                    <a:pt x="4" y="4"/>
                  </a:cubicBezTo>
                  <a:cubicBezTo>
                    <a:pt x="152" y="4"/>
                    <a:pt x="152" y="4"/>
                    <a:pt x="152" y="4"/>
                  </a:cubicBezTo>
                  <a:cubicBezTo>
                    <a:pt x="152" y="101"/>
                    <a:pt x="152" y="101"/>
                    <a:pt x="152" y="101"/>
                  </a:cubicBezTo>
                  <a:cubicBezTo>
                    <a:pt x="101" y="101"/>
                    <a:pt x="101" y="101"/>
                    <a:pt x="101" y="101"/>
                  </a:cubicBezTo>
                  <a:cubicBezTo>
                    <a:pt x="102" y="102"/>
                    <a:pt x="103" y="104"/>
                    <a:pt x="104" y="105"/>
                  </a:cubicBezTo>
                  <a:cubicBezTo>
                    <a:pt x="156" y="105"/>
                    <a:pt x="156" y="105"/>
                    <a:pt x="156" y="105"/>
                  </a:cubicBezTo>
                  <a:cubicBezTo>
                    <a:pt x="156" y="0"/>
                    <a:pt x="156" y="0"/>
                    <a:pt x="156" y="0"/>
                  </a:cubicBezTo>
                </a:path>
              </a:pathLst>
            </a:custGeom>
            <a:solidFill>
              <a:srgbClr val="001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29"/>
            <p:cNvSpPr>
              <a:spLocks/>
            </p:cNvSpPr>
            <p:nvPr/>
          </p:nvSpPr>
          <p:spPr bwMode="auto">
            <a:xfrm>
              <a:off x="4581" y="3549"/>
              <a:ext cx="127"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0"/>
            <p:cNvSpPr>
              <a:spLocks/>
            </p:cNvSpPr>
            <p:nvPr/>
          </p:nvSpPr>
          <p:spPr bwMode="auto">
            <a:xfrm>
              <a:off x="4734" y="3549"/>
              <a:ext cx="128"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1"/>
            <p:cNvSpPr>
              <a:spLocks/>
            </p:cNvSpPr>
            <p:nvPr/>
          </p:nvSpPr>
          <p:spPr bwMode="auto">
            <a:xfrm>
              <a:off x="4782" y="1641"/>
              <a:ext cx="702" cy="1953"/>
            </a:xfrm>
            <a:custGeom>
              <a:avLst/>
              <a:gdLst>
                <a:gd name="T0" fmla="*/ 34 w 297"/>
                <a:gd name="T1" fmla="*/ 825 h 825"/>
                <a:gd name="T2" fmla="*/ 30 w 297"/>
                <a:gd name="T3" fmla="*/ 822 h 825"/>
                <a:gd name="T4" fmla="*/ 145 w 297"/>
                <a:gd name="T5" fmla="*/ 450 h 825"/>
                <a:gd name="T6" fmla="*/ 261 w 297"/>
                <a:gd name="T7" fmla="*/ 217 h 825"/>
                <a:gd name="T8" fmla="*/ 201 w 297"/>
                <a:gd name="T9" fmla="*/ 8 h 825"/>
                <a:gd name="T10" fmla="*/ 199 w 297"/>
                <a:gd name="T11" fmla="*/ 3 h 825"/>
                <a:gd name="T12" fmla="*/ 205 w 297"/>
                <a:gd name="T13" fmla="*/ 1 h 825"/>
                <a:gd name="T14" fmla="*/ 269 w 297"/>
                <a:gd name="T15" fmla="*/ 219 h 825"/>
                <a:gd name="T16" fmla="*/ 151 w 297"/>
                <a:gd name="T17" fmla="*/ 455 h 825"/>
                <a:gd name="T18" fmla="*/ 38 w 297"/>
                <a:gd name="T19" fmla="*/ 820 h 825"/>
                <a:gd name="T20" fmla="*/ 35 w 297"/>
                <a:gd name="T21" fmla="*/ 825 h 825"/>
                <a:gd name="T22" fmla="*/ 34 w 297"/>
                <a:gd name="T23"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7" h="825">
                  <a:moveTo>
                    <a:pt x="34" y="825"/>
                  </a:moveTo>
                  <a:cubicBezTo>
                    <a:pt x="32" y="825"/>
                    <a:pt x="30" y="823"/>
                    <a:pt x="30" y="822"/>
                  </a:cubicBezTo>
                  <a:cubicBezTo>
                    <a:pt x="0" y="676"/>
                    <a:pt x="73" y="561"/>
                    <a:pt x="145" y="450"/>
                  </a:cubicBezTo>
                  <a:cubicBezTo>
                    <a:pt x="192" y="377"/>
                    <a:pt x="240" y="302"/>
                    <a:pt x="261" y="217"/>
                  </a:cubicBezTo>
                  <a:cubicBezTo>
                    <a:pt x="272" y="170"/>
                    <a:pt x="289" y="57"/>
                    <a:pt x="201" y="8"/>
                  </a:cubicBezTo>
                  <a:cubicBezTo>
                    <a:pt x="199" y="7"/>
                    <a:pt x="198" y="5"/>
                    <a:pt x="199" y="3"/>
                  </a:cubicBezTo>
                  <a:cubicBezTo>
                    <a:pt x="200" y="1"/>
                    <a:pt x="203" y="0"/>
                    <a:pt x="205" y="1"/>
                  </a:cubicBezTo>
                  <a:cubicBezTo>
                    <a:pt x="297" y="53"/>
                    <a:pt x="280" y="170"/>
                    <a:pt x="269" y="219"/>
                  </a:cubicBezTo>
                  <a:cubicBezTo>
                    <a:pt x="248" y="305"/>
                    <a:pt x="199" y="381"/>
                    <a:pt x="151" y="455"/>
                  </a:cubicBezTo>
                  <a:cubicBezTo>
                    <a:pt x="78" y="569"/>
                    <a:pt x="8" y="678"/>
                    <a:pt x="38" y="820"/>
                  </a:cubicBezTo>
                  <a:cubicBezTo>
                    <a:pt x="38" y="822"/>
                    <a:pt x="37" y="824"/>
                    <a:pt x="35" y="825"/>
                  </a:cubicBezTo>
                  <a:cubicBezTo>
                    <a:pt x="34" y="825"/>
                    <a:pt x="34" y="825"/>
                    <a:pt x="34" y="82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2"/>
            <p:cNvSpPr>
              <a:spLocks/>
            </p:cNvSpPr>
            <p:nvPr/>
          </p:nvSpPr>
          <p:spPr bwMode="auto">
            <a:xfrm>
              <a:off x="2868" y="1177"/>
              <a:ext cx="804" cy="800"/>
            </a:xfrm>
            <a:custGeom>
              <a:avLst/>
              <a:gdLst>
                <a:gd name="T0" fmla="*/ 51 w 340"/>
                <a:gd name="T1" fmla="*/ 167 h 338"/>
                <a:gd name="T2" fmla="*/ 0 w 340"/>
                <a:gd name="T3" fmla="*/ 0 h 338"/>
                <a:gd name="T4" fmla="*/ 2 w 340"/>
                <a:gd name="T5" fmla="*/ 2 h 338"/>
                <a:gd name="T6" fmla="*/ 81 w 340"/>
                <a:gd name="T7" fmla="*/ 0 h 338"/>
                <a:gd name="T8" fmla="*/ 82 w 340"/>
                <a:gd name="T9" fmla="*/ 7 h 338"/>
                <a:gd name="T10" fmla="*/ 88 w 340"/>
                <a:gd name="T11" fmla="*/ 38 h 338"/>
                <a:gd name="T12" fmla="*/ 121 w 340"/>
                <a:gd name="T13" fmla="*/ 130 h 338"/>
                <a:gd name="T14" fmla="*/ 340 w 340"/>
                <a:gd name="T15" fmla="*/ 259 h 338"/>
                <a:gd name="T16" fmla="*/ 340 w 340"/>
                <a:gd name="T17" fmla="*/ 338 h 338"/>
                <a:gd name="T18" fmla="*/ 337 w 340"/>
                <a:gd name="T19" fmla="*/ 338 h 338"/>
                <a:gd name="T20" fmla="*/ 51 w 340"/>
                <a:gd name="T21" fmla="*/ 16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338">
                  <a:moveTo>
                    <a:pt x="51" y="167"/>
                  </a:moveTo>
                  <a:cubicBezTo>
                    <a:pt x="7" y="84"/>
                    <a:pt x="0" y="3"/>
                    <a:pt x="0" y="0"/>
                  </a:cubicBezTo>
                  <a:cubicBezTo>
                    <a:pt x="2" y="2"/>
                    <a:pt x="2" y="2"/>
                    <a:pt x="2" y="2"/>
                  </a:cubicBezTo>
                  <a:cubicBezTo>
                    <a:pt x="81" y="0"/>
                    <a:pt x="81" y="0"/>
                    <a:pt x="81" y="0"/>
                  </a:cubicBezTo>
                  <a:cubicBezTo>
                    <a:pt x="81" y="0"/>
                    <a:pt x="81" y="0"/>
                    <a:pt x="82" y="7"/>
                  </a:cubicBezTo>
                  <a:cubicBezTo>
                    <a:pt x="83" y="14"/>
                    <a:pt x="85" y="25"/>
                    <a:pt x="88" y="38"/>
                  </a:cubicBezTo>
                  <a:cubicBezTo>
                    <a:pt x="93" y="63"/>
                    <a:pt x="103" y="97"/>
                    <a:pt x="121" y="130"/>
                  </a:cubicBezTo>
                  <a:cubicBezTo>
                    <a:pt x="158" y="197"/>
                    <a:pt x="216" y="258"/>
                    <a:pt x="340" y="259"/>
                  </a:cubicBezTo>
                  <a:cubicBezTo>
                    <a:pt x="340" y="338"/>
                    <a:pt x="340" y="338"/>
                    <a:pt x="340" y="338"/>
                  </a:cubicBezTo>
                  <a:cubicBezTo>
                    <a:pt x="339" y="338"/>
                    <a:pt x="338" y="338"/>
                    <a:pt x="337" y="338"/>
                  </a:cubicBezTo>
                  <a:cubicBezTo>
                    <a:pt x="184" y="338"/>
                    <a:pt x="94" y="250"/>
                    <a:pt x="51" y="167"/>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Rectangle 33"/>
            <p:cNvSpPr>
              <a:spLocks noChangeArrowheads="1"/>
            </p:cNvSpPr>
            <p:nvPr/>
          </p:nvSpPr>
          <p:spPr bwMode="auto">
            <a:xfrm>
              <a:off x="4413" y="3691"/>
              <a:ext cx="759"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4"/>
            <p:cNvSpPr>
              <a:spLocks noChangeArrowheads="1"/>
            </p:cNvSpPr>
            <p:nvPr/>
          </p:nvSpPr>
          <p:spPr bwMode="auto">
            <a:xfrm>
              <a:off x="4413" y="3691"/>
              <a:ext cx="7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5"/>
            <p:cNvSpPr>
              <a:spLocks/>
            </p:cNvSpPr>
            <p:nvPr/>
          </p:nvSpPr>
          <p:spPr bwMode="auto">
            <a:xfrm>
              <a:off x="2868" y="1186"/>
              <a:ext cx="795" cy="791"/>
            </a:xfrm>
            <a:custGeom>
              <a:avLst/>
              <a:gdLst>
                <a:gd name="T0" fmla="*/ 51 w 336"/>
                <a:gd name="T1" fmla="*/ 166 h 334"/>
                <a:gd name="T2" fmla="*/ 0 w 336"/>
                <a:gd name="T3" fmla="*/ 0 h 334"/>
                <a:gd name="T4" fmla="*/ 2 w 336"/>
                <a:gd name="T5" fmla="*/ 3 h 334"/>
                <a:gd name="T6" fmla="*/ 80 w 336"/>
                <a:gd name="T7" fmla="*/ 1 h 334"/>
                <a:gd name="T8" fmla="*/ 81 w 336"/>
                <a:gd name="T9" fmla="*/ 8 h 334"/>
                <a:gd name="T10" fmla="*/ 86 w 336"/>
                <a:gd name="T11" fmla="*/ 38 h 334"/>
                <a:gd name="T12" fmla="*/ 119 w 336"/>
                <a:gd name="T13" fmla="*/ 129 h 334"/>
                <a:gd name="T14" fmla="*/ 336 w 336"/>
                <a:gd name="T15" fmla="*/ 256 h 334"/>
                <a:gd name="T16" fmla="*/ 336 w 336"/>
                <a:gd name="T17" fmla="*/ 334 h 334"/>
                <a:gd name="T18" fmla="*/ 333 w 336"/>
                <a:gd name="T19" fmla="*/ 334 h 334"/>
                <a:gd name="T20" fmla="*/ 51 w 336"/>
                <a:gd name="T21" fmla="*/ 166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34">
                  <a:moveTo>
                    <a:pt x="51" y="166"/>
                  </a:moveTo>
                  <a:cubicBezTo>
                    <a:pt x="7" y="84"/>
                    <a:pt x="0" y="3"/>
                    <a:pt x="0" y="0"/>
                  </a:cubicBezTo>
                  <a:cubicBezTo>
                    <a:pt x="2" y="3"/>
                    <a:pt x="2" y="3"/>
                    <a:pt x="2" y="3"/>
                  </a:cubicBezTo>
                  <a:cubicBezTo>
                    <a:pt x="80" y="1"/>
                    <a:pt x="80" y="1"/>
                    <a:pt x="80" y="1"/>
                  </a:cubicBezTo>
                  <a:cubicBezTo>
                    <a:pt x="80" y="1"/>
                    <a:pt x="80" y="1"/>
                    <a:pt x="81" y="8"/>
                  </a:cubicBezTo>
                  <a:cubicBezTo>
                    <a:pt x="82" y="15"/>
                    <a:pt x="84" y="25"/>
                    <a:pt x="86" y="38"/>
                  </a:cubicBezTo>
                  <a:cubicBezTo>
                    <a:pt x="92" y="63"/>
                    <a:pt x="102" y="97"/>
                    <a:pt x="119" y="129"/>
                  </a:cubicBezTo>
                  <a:cubicBezTo>
                    <a:pt x="156" y="194"/>
                    <a:pt x="213" y="255"/>
                    <a:pt x="336" y="256"/>
                  </a:cubicBezTo>
                  <a:cubicBezTo>
                    <a:pt x="336" y="334"/>
                    <a:pt x="336" y="334"/>
                    <a:pt x="336" y="334"/>
                  </a:cubicBezTo>
                  <a:cubicBezTo>
                    <a:pt x="335" y="334"/>
                    <a:pt x="334" y="334"/>
                    <a:pt x="333" y="334"/>
                  </a:cubicBezTo>
                  <a:cubicBezTo>
                    <a:pt x="182" y="334"/>
                    <a:pt x="93" y="247"/>
                    <a:pt x="51" y="16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6"/>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7"/>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38"/>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39"/>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Rectangle 40"/>
            <p:cNvSpPr>
              <a:spLocks noChangeArrowheads="1"/>
            </p:cNvSpPr>
            <p:nvPr/>
          </p:nvSpPr>
          <p:spPr bwMode="auto">
            <a:xfrm>
              <a:off x="3121" y="2706"/>
              <a:ext cx="229" cy="95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Rectangle 41"/>
            <p:cNvSpPr>
              <a:spLocks noChangeArrowheads="1"/>
            </p:cNvSpPr>
            <p:nvPr/>
          </p:nvSpPr>
          <p:spPr bwMode="auto">
            <a:xfrm>
              <a:off x="3121" y="2706"/>
              <a:ext cx="229"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42"/>
            <p:cNvSpPr>
              <a:spLocks/>
            </p:cNvSpPr>
            <p:nvPr/>
          </p:nvSpPr>
          <p:spPr bwMode="auto">
            <a:xfrm>
              <a:off x="2300" y="1134"/>
              <a:ext cx="944" cy="1527"/>
            </a:xfrm>
            <a:custGeom>
              <a:avLst/>
              <a:gdLst>
                <a:gd name="T0" fmla="*/ 321 w 399"/>
                <a:gd name="T1" fmla="*/ 18 h 645"/>
                <a:gd name="T2" fmla="*/ 102 w 399"/>
                <a:gd name="T3" fmla="*/ 18 h 645"/>
                <a:gd name="T4" fmla="*/ 103 w 399"/>
                <a:gd name="T5" fmla="*/ 19 h 645"/>
                <a:gd name="T6" fmla="*/ 0 w 399"/>
                <a:gd name="T7" fmla="*/ 147 h 645"/>
                <a:gd name="T8" fmla="*/ 0 w 399"/>
                <a:gd name="T9" fmla="*/ 645 h 645"/>
                <a:gd name="T10" fmla="*/ 399 w 399"/>
                <a:gd name="T11" fmla="*/ 645 h 645"/>
                <a:gd name="T12" fmla="*/ 399 w 399"/>
                <a:gd name="T13" fmla="*/ 153 h 645"/>
                <a:gd name="T14" fmla="*/ 321 w 399"/>
                <a:gd name="T15" fmla="*/ 18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9" h="645">
                  <a:moveTo>
                    <a:pt x="321" y="18"/>
                  </a:moveTo>
                  <a:cubicBezTo>
                    <a:pt x="102" y="18"/>
                    <a:pt x="102" y="18"/>
                    <a:pt x="102" y="18"/>
                  </a:cubicBezTo>
                  <a:cubicBezTo>
                    <a:pt x="103" y="19"/>
                    <a:pt x="103" y="19"/>
                    <a:pt x="103" y="19"/>
                  </a:cubicBezTo>
                  <a:cubicBezTo>
                    <a:pt x="103" y="19"/>
                    <a:pt x="0" y="0"/>
                    <a:pt x="0" y="147"/>
                  </a:cubicBezTo>
                  <a:cubicBezTo>
                    <a:pt x="0" y="645"/>
                    <a:pt x="0" y="645"/>
                    <a:pt x="0" y="645"/>
                  </a:cubicBezTo>
                  <a:cubicBezTo>
                    <a:pt x="399" y="645"/>
                    <a:pt x="399" y="645"/>
                    <a:pt x="399" y="645"/>
                  </a:cubicBezTo>
                  <a:cubicBezTo>
                    <a:pt x="399" y="153"/>
                    <a:pt x="399" y="153"/>
                    <a:pt x="399" y="153"/>
                  </a:cubicBezTo>
                  <a:cubicBezTo>
                    <a:pt x="399" y="39"/>
                    <a:pt x="342" y="21"/>
                    <a:pt x="321" y="18"/>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3"/>
            <p:cNvSpPr>
              <a:spLocks noChangeArrowheads="1"/>
            </p:cNvSpPr>
            <p:nvPr/>
          </p:nvSpPr>
          <p:spPr bwMode="auto">
            <a:xfrm>
              <a:off x="3497" y="3658"/>
              <a:ext cx="54"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4"/>
            <p:cNvSpPr>
              <a:spLocks noChangeArrowheads="1"/>
            </p:cNvSpPr>
            <p:nvPr/>
          </p:nvSpPr>
          <p:spPr bwMode="auto">
            <a:xfrm>
              <a:off x="3497" y="3658"/>
              <a:ext cx="5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5"/>
            <p:cNvSpPr>
              <a:spLocks noChangeArrowheads="1"/>
            </p:cNvSpPr>
            <p:nvPr/>
          </p:nvSpPr>
          <p:spPr bwMode="auto">
            <a:xfrm>
              <a:off x="3497" y="2782"/>
              <a:ext cx="54" cy="876"/>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Rectangle 46"/>
            <p:cNvSpPr>
              <a:spLocks noChangeArrowheads="1"/>
            </p:cNvSpPr>
            <p:nvPr/>
          </p:nvSpPr>
          <p:spPr bwMode="auto">
            <a:xfrm>
              <a:off x="3497" y="2782"/>
              <a:ext cx="54"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47"/>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48"/>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49"/>
            <p:cNvSpPr>
              <a:spLocks noChangeArrowheads="1"/>
            </p:cNvSpPr>
            <p:nvPr/>
          </p:nvSpPr>
          <p:spPr bwMode="auto">
            <a:xfrm>
              <a:off x="3050" y="2891"/>
              <a:ext cx="71" cy="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0"/>
            <p:cNvSpPr>
              <a:spLocks noChangeArrowheads="1"/>
            </p:cNvSpPr>
            <p:nvPr/>
          </p:nvSpPr>
          <p:spPr bwMode="auto">
            <a:xfrm>
              <a:off x="3050" y="2891"/>
              <a:ext cx="7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51"/>
            <p:cNvSpPr>
              <a:spLocks noChangeArrowheads="1"/>
            </p:cNvSpPr>
            <p:nvPr/>
          </p:nvSpPr>
          <p:spPr bwMode="auto">
            <a:xfrm>
              <a:off x="2676" y="2891"/>
              <a:ext cx="374"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52"/>
            <p:cNvSpPr>
              <a:spLocks noChangeArrowheads="1"/>
            </p:cNvSpPr>
            <p:nvPr/>
          </p:nvSpPr>
          <p:spPr bwMode="auto">
            <a:xfrm>
              <a:off x="2676" y="2891"/>
              <a:ext cx="374"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53"/>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54"/>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55"/>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6"/>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57"/>
            <p:cNvSpPr>
              <a:spLocks noChangeArrowheads="1"/>
            </p:cNvSpPr>
            <p:nvPr/>
          </p:nvSpPr>
          <p:spPr bwMode="auto">
            <a:xfrm>
              <a:off x="2300" y="2891"/>
              <a:ext cx="213"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58"/>
            <p:cNvSpPr>
              <a:spLocks noChangeArrowheads="1"/>
            </p:cNvSpPr>
            <p:nvPr/>
          </p:nvSpPr>
          <p:spPr bwMode="auto">
            <a:xfrm>
              <a:off x="2300" y="2891"/>
              <a:ext cx="213"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Rectangle 59"/>
            <p:cNvSpPr>
              <a:spLocks noChangeArrowheads="1"/>
            </p:cNvSpPr>
            <p:nvPr/>
          </p:nvSpPr>
          <p:spPr bwMode="auto">
            <a:xfrm>
              <a:off x="2300" y="2782"/>
              <a:ext cx="213" cy="109"/>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Rectangle 60"/>
            <p:cNvSpPr>
              <a:spLocks noChangeArrowheads="1"/>
            </p:cNvSpPr>
            <p:nvPr/>
          </p:nvSpPr>
          <p:spPr bwMode="auto">
            <a:xfrm>
              <a:off x="2300" y="2782"/>
              <a:ext cx="213"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61"/>
            <p:cNvSpPr>
              <a:spLocks noChangeArrowheads="1"/>
            </p:cNvSpPr>
            <p:nvPr/>
          </p:nvSpPr>
          <p:spPr bwMode="auto">
            <a:xfrm>
              <a:off x="3121" y="3658"/>
              <a:ext cx="109"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2"/>
            <p:cNvSpPr>
              <a:spLocks noChangeArrowheads="1"/>
            </p:cNvSpPr>
            <p:nvPr/>
          </p:nvSpPr>
          <p:spPr bwMode="auto">
            <a:xfrm>
              <a:off x="3121" y="3658"/>
              <a:ext cx="10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3"/>
            <p:cNvSpPr>
              <a:spLocks noChangeArrowheads="1"/>
            </p:cNvSpPr>
            <p:nvPr/>
          </p:nvSpPr>
          <p:spPr bwMode="auto">
            <a:xfrm>
              <a:off x="3334"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64"/>
            <p:cNvSpPr>
              <a:spLocks noChangeArrowheads="1"/>
            </p:cNvSpPr>
            <p:nvPr/>
          </p:nvSpPr>
          <p:spPr bwMode="auto">
            <a:xfrm>
              <a:off x="3334"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Rectangle 65"/>
            <p:cNvSpPr>
              <a:spLocks noChangeArrowheads="1"/>
            </p:cNvSpPr>
            <p:nvPr/>
          </p:nvSpPr>
          <p:spPr bwMode="auto">
            <a:xfrm>
              <a:off x="4782"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Rectangle 66"/>
            <p:cNvSpPr>
              <a:spLocks noChangeArrowheads="1"/>
            </p:cNvSpPr>
            <p:nvPr/>
          </p:nvSpPr>
          <p:spPr bwMode="auto">
            <a:xfrm>
              <a:off x="4782"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67"/>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68"/>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9"/>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0"/>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Rectangle 71"/>
            <p:cNvSpPr>
              <a:spLocks noChangeArrowheads="1"/>
            </p:cNvSpPr>
            <p:nvPr/>
          </p:nvSpPr>
          <p:spPr bwMode="auto">
            <a:xfrm>
              <a:off x="3963"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Rectangle 72"/>
            <p:cNvSpPr>
              <a:spLocks noChangeArrowheads="1"/>
            </p:cNvSpPr>
            <p:nvPr/>
          </p:nvSpPr>
          <p:spPr bwMode="auto">
            <a:xfrm>
              <a:off x="3963"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3"/>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74"/>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75"/>
            <p:cNvSpPr>
              <a:spLocks noChangeArrowheads="1"/>
            </p:cNvSpPr>
            <p:nvPr/>
          </p:nvSpPr>
          <p:spPr bwMode="auto">
            <a:xfrm>
              <a:off x="3142" y="1956"/>
              <a:ext cx="166" cy="705"/>
            </a:xfrm>
            <a:prstGeom prst="rect">
              <a:avLst/>
            </a:prstGeom>
            <a:solidFill>
              <a:srgbClr val="55D4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Rectangle 76"/>
            <p:cNvSpPr>
              <a:spLocks noChangeArrowheads="1"/>
            </p:cNvSpPr>
            <p:nvPr/>
          </p:nvSpPr>
          <p:spPr bwMode="auto">
            <a:xfrm>
              <a:off x="3142" y="1956"/>
              <a:ext cx="166" cy="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77"/>
            <p:cNvSpPr>
              <a:spLocks noChangeArrowheads="1"/>
            </p:cNvSpPr>
            <p:nvPr/>
          </p:nvSpPr>
          <p:spPr bwMode="auto">
            <a:xfrm>
              <a:off x="2300" y="1904"/>
              <a:ext cx="1" cy="549"/>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78"/>
            <p:cNvSpPr>
              <a:spLocks/>
            </p:cNvSpPr>
            <p:nvPr/>
          </p:nvSpPr>
          <p:spPr bwMode="auto">
            <a:xfrm>
              <a:off x="2300" y="1904"/>
              <a:ext cx="0" cy="549"/>
            </a:xfrm>
            <a:custGeom>
              <a:avLst/>
              <a:gdLst>
                <a:gd name="T0" fmla="*/ 0 h 549"/>
                <a:gd name="T1" fmla="*/ 549 h 549"/>
                <a:gd name="T2" fmla="*/ 549 h 549"/>
                <a:gd name="T3" fmla="*/ 0 h 549"/>
              </a:gdLst>
              <a:ahLst/>
              <a:cxnLst>
                <a:cxn ang="0">
                  <a:pos x="0" y="T0"/>
                </a:cxn>
                <a:cxn ang="0">
                  <a:pos x="0" y="T1"/>
                </a:cxn>
                <a:cxn ang="0">
                  <a:pos x="0" y="T2"/>
                </a:cxn>
                <a:cxn ang="0">
                  <a:pos x="0" y="T3"/>
                </a:cxn>
              </a:cxnLst>
              <a:rect l="0" t="0" r="r" b="b"/>
              <a:pathLst>
                <a:path h="549">
                  <a:moveTo>
                    <a:pt x="0" y="0"/>
                  </a:moveTo>
                  <a:lnTo>
                    <a:pt x="0" y="549"/>
                  </a:lnTo>
                  <a:lnTo>
                    <a:pt x="0" y="54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79"/>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close/>
                </a:path>
              </a:pathLst>
            </a:custGeom>
            <a:solidFill>
              <a:srgbClr val="005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80"/>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81"/>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close/>
                  <a:moveTo>
                    <a:pt x="0" y="0"/>
                  </a:moveTo>
                  <a:lnTo>
                    <a:pt x="0" y="0"/>
                  </a:lnTo>
                  <a:lnTo>
                    <a:pt x="0" y="549"/>
                  </a:lnTo>
                  <a:lnTo>
                    <a:pt x="0" y="755"/>
                  </a:lnTo>
                  <a:lnTo>
                    <a:pt x="0" y="757"/>
                  </a:lnTo>
                  <a:lnTo>
                    <a:pt x="213" y="757"/>
                  </a:lnTo>
                  <a:lnTo>
                    <a:pt x="213" y="222"/>
                  </a:lnTo>
                  <a:lnTo>
                    <a:pt x="213" y="123"/>
                  </a:lnTo>
                  <a:lnTo>
                    <a:pt x="0" y="0"/>
                  </a:lnTo>
                  <a:close/>
                </a:path>
              </a:pathLst>
            </a:custGeom>
            <a:solidFill>
              <a:srgbClr val="C900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82"/>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moveTo>
                    <a:pt x="0" y="0"/>
                  </a:moveTo>
                  <a:lnTo>
                    <a:pt x="0" y="0"/>
                  </a:lnTo>
                  <a:lnTo>
                    <a:pt x="0" y="549"/>
                  </a:lnTo>
                  <a:lnTo>
                    <a:pt x="0" y="755"/>
                  </a:lnTo>
                  <a:lnTo>
                    <a:pt x="0" y="757"/>
                  </a:lnTo>
                  <a:lnTo>
                    <a:pt x="213" y="757"/>
                  </a:lnTo>
                  <a:lnTo>
                    <a:pt x="213" y="222"/>
                  </a:lnTo>
                  <a:lnTo>
                    <a:pt x="213" y="12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83"/>
            <p:cNvSpPr>
              <a:spLocks/>
            </p:cNvSpPr>
            <p:nvPr/>
          </p:nvSpPr>
          <p:spPr bwMode="auto">
            <a:xfrm>
              <a:off x="3036" y="1577"/>
              <a:ext cx="286" cy="286"/>
            </a:xfrm>
            <a:custGeom>
              <a:avLst/>
              <a:gdLst>
                <a:gd name="T0" fmla="*/ 104 w 121"/>
                <a:gd name="T1" fmla="*/ 22 h 121"/>
                <a:gd name="T2" fmla="*/ 38 w 121"/>
                <a:gd name="T3" fmla="*/ 17 h 121"/>
                <a:gd name="T4" fmla="*/ 36 w 121"/>
                <a:gd name="T5" fmla="*/ 18 h 121"/>
                <a:gd name="T6" fmla="*/ 36 w 121"/>
                <a:gd name="T7" fmla="*/ 18 h 121"/>
                <a:gd name="T8" fmla="*/ 0 w 121"/>
                <a:gd name="T9" fmla="*/ 50 h 121"/>
                <a:gd name="T10" fmla="*/ 61 w 121"/>
                <a:gd name="T11" fmla="*/ 121 h 121"/>
                <a:gd name="T12" fmla="*/ 97 w 121"/>
                <a:gd name="T13" fmla="*/ 89 h 121"/>
                <a:gd name="T14" fmla="*/ 97 w 121"/>
                <a:gd name="T15" fmla="*/ 89 h 121"/>
                <a:gd name="T16" fmla="*/ 99 w 121"/>
                <a:gd name="T17" fmla="*/ 88 h 121"/>
                <a:gd name="T18" fmla="*/ 104 w 121"/>
                <a:gd name="T19" fmla="*/ 2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104" y="22"/>
                  </a:moveTo>
                  <a:cubicBezTo>
                    <a:pt x="87" y="2"/>
                    <a:pt x="57" y="0"/>
                    <a:pt x="38" y="17"/>
                  </a:cubicBezTo>
                  <a:cubicBezTo>
                    <a:pt x="37" y="17"/>
                    <a:pt x="37" y="18"/>
                    <a:pt x="36" y="18"/>
                  </a:cubicBezTo>
                  <a:cubicBezTo>
                    <a:pt x="36" y="18"/>
                    <a:pt x="36" y="18"/>
                    <a:pt x="36" y="18"/>
                  </a:cubicBezTo>
                  <a:cubicBezTo>
                    <a:pt x="0" y="50"/>
                    <a:pt x="0" y="50"/>
                    <a:pt x="0" y="50"/>
                  </a:cubicBezTo>
                  <a:cubicBezTo>
                    <a:pt x="61" y="121"/>
                    <a:pt x="61" y="121"/>
                    <a:pt x="61" y="121"/>
                  </a:cubicBezTo>
                  <a:cubicBezTo>
                    <a:pt x="97" y="89"/>
                    <a:pt x="97" y="89"/>
                    <a:pt x="97" y="89"/>
                  </a:cubicBezTo>
                  <a:cubicBezTo>
                    <a:pt x="97" y="89"/>
                    <a:pt x="97" y="89"/>
                    <a:pt x="97" y="89"/>
                  </a:cubicBezTo>
                  <a:cubicBezTo>
                    <a:pt x="98" y="88"/>
                    <a:pt x="98" y="88"/>
                    <a:pt x="99" y="88"/>
                  </a:cubicBezTo>
                  <a:cubicBezTo>
                    <a:pt x="118" y="71"/>
                    <a:pt x="121" y="41"/>
                    <a:pt x="104" y="22"/>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Rectangle 84"/>
            <p:cNvSpPr>
              <a:spLocks noChangeArrowheads="1"/>
            </p:cNvSpPr>
            <p:nvPr/>
          </p:nvSpPr>
          <p:spPr bwMode="auto">
            <a:xfrm>
              <a:off x="2513" y="1939"/>
              <a:ext cx="2432" cy="18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Rectangle 85"/>
            <p:cNvSpPr>
              <a:spLocks noChangeArrowheads="1"/>
            </p:cNvSpPr>
            <p:nvPr/>
          </p:nvSpPr>
          <p:spPr bwMode="auto">
            <a:xfrm>
              <a:off x="2513" y="1939"/>
              <a:ext cx="243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86"/>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87"/>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Rectangle 88"/>
            <p:cNvSpPr>
              <a:spLocks noChangeArrowheads="1"/>
            </p:cNvSpPr>
            <p:nvPr/>
          </p:nvSpPr>
          <p:spPr bwMode="auto">
            <a:xfrm>
              <a:off x="3085" y="1830"/>
              <a:ext cx="918" cy="1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Rectangle 89"/>
            <p:cNvSpPr>
              <a:spLocks noChangeArrowheads="1"/>
            </p:cNvSpPr>
            <p:nvPr/>
          </p:nvSpPr>
          <p:spPr bwMode="auto">
            <a:xfrm>
              <a:off x="3085" y="1830"/>
              <a:ext cx="91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90"/>
            <p:cNvSpPr>
              <a:spLocks/>
            </p:cNvSpPr>
            <p:nvPr/>
          </p:nvSpPr>
          <p:spPr bwMode="auto">
            <a:xfrm>
              <a:off x="3085" y="1830"/>
              <a:ext cx="393" cy="109"/>
            </a:xfrm>
            <a:custGeom>
              <a:avLst/>
              <a:gdLst>
                <a:gd name="T0" fmla="*/ 96 w 166"/>
                <a:gd name="T1" fmla="*/ 0 h 46"/>
                <a:gd name="T2" fmla="*/ 55 w 166"/>
                <a:gd name="T3" fmla="*/ 0 h 46"/>
                <a:gd name="T4" fmla="*/ 28 w 166"/>
                <a:gd name="T5" fmla="*/ 0 h 46"/>
                <a:gd name="T6" fmla="*/ 0 w 166"/>
                <a:gd name="T7" fmla="*/ 0 h 46"/>
                <a:gd name="T8" fmla="*/ 0 w 166"/>
                <a:gd name="T9" fmla="*/ 46 h 46"/>
                <a:gd name="T10" fmla="*/ 166 w 166"/>
                <a:gd name="T11" fmla="*/ 46 h 46"/>
                <a:gd name="T12" fmla="*/ 166 w 166"/>
                <a:gd name="T13" fmla="*/ 11 h 46"/>
                <a:gd name="T14" fmla="*/ 119 w 166"/>
                <a:gd name="T15" fmla="*/ 11 h 46"/>
                <a:gd name="T16" fmla="*/ 96 w 166"/>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6">
                  <a:moveTo>
                    <a:pt x="96" y="0"/>
                  </a:moveTo>
                  <a:cubicBezTo>
                    <a:pt x="55" y="0"/>
                    <a:pt x="55" y="0"/>
                    <a:pt x="55" y="0"/>
                  </a:cubicBezTo>
                  <a:cubicBezTo>
                    <a:pt x="28" y="0"/>
                    <a:pt x="28" y="0"/>
                    <a:pt x="28" y="0"/>
                  </a:cubicBezTo>
                  <a:cubicBezTo>
                    <a:pt x="0" y="0"/>
                    <a:pt x="0" y="0"/>
                    <a:pt x="0" y="0"/>
                  </a:cubicBezTo>
                  <a:cubicBezTo>
                    <a:pt x="0" y="46"/>
                    <a:pt x="0" y="46"/>
                    <a:pt x="0" y="46"/>
                  </a:cubicBezTo>
                  <a:cubicBezTo>
                    <a:pt x="166" y="46"/>
                    <a:pt x="166" y="46"/>
                    <a:pt x="166" y="46"/>
                  </a:cubicBezTo>
                  <a:cubicBezTo>
                    <a:pt x="166" y="11"/>
                    <a:pt x="166" y="11"/>
                    <a:pt x="166" y="11"/>
                  </a:cubicBezTo>
                  <a:cubicBezTo>
                    <a:pt x="119" y="11"/>
                    <a:pt x="119" y="11"/>
                    <a:pt x="119" y="11"/>
                  </a:cubicBezTo>
                  <a:cubicBezTo>
                    <a:pt x="119" y="11"/>
                    <a:pt x="105" y="11"/>
                    <a:pt x="96"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91"/>
            <p:cNvSpPr>
              <a:spLocks/>
            </p:cNvSpPr>
            <p:nvPr/>
          </p:nvSpPr>
          <p:spPr bwMode="auto">
            <a:xfrm>
              <a:off x="3301" y="784"/>
              <a:ext cx="1299" cy="1072"/>
            </a:xfrm>
            <a:custGeom>
              <a:avLst/>
              <a:gdLst>
                <a:gd name="T0" fmla="*/ 549 w 549"/>
                <a:gd name="T1" fmla="*/ 28 h 453"/>
                <a:gd name="T2" fmla="*/ 549 w 549"/>
                <a:gd name="T3" fmla="*/ 424 h 453"/>
                <a:gd name="T4" fmla="*/ 521 w 549"/>
                <a:gd name="T5" fmla="*/ 453 h 453"/>
                <a:gd name="T6" fmla="*/ 28 w 549"/>
                <a:gd name="T7" fmla="*/ 453 h 453"/>
                <a:gd name="T8" fmla="*/ 0 w 549"/>
                <a:gd name="T9" fmla="*/ 424 h 453"/>
                <a:gd name="T10" fmla="*/ 0 w 549"/>
                <a:gd name="T11" fmla="*/ 28 h 453"/>
                <a:gd name="T12" fmla="*/ 28 w 549"/>
                <a:gd name="T13" fmla="*/ 0 h 453"/>
                <a:gd name="T14" fmla="*/ 521 w 549"/>
                <a:gd name="T15" fmla="*/ 0 h 453"/>
                <a:gd name="T16" fmla="*/ 549 w 549"/>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9" h="453">
                  <a:moveTo>
                    <a:pt x="549" y="28"/>
                  </a:moveTo>
                  <a:cubicBezTo>
                    <a:pt x="549" y="424"/>
                    <a:pt x="549" y="424"/>
                    <a:pt x="549" y="424"/>
                  </a:cubicBezTo>
                  <a:cubicBezTo>
                    <a:pt x="549" y="424"/>
                    <a:pt x="549" y="453"/>
                    <a:pt x="521" y="453"/>
                  </a:cubicBezTo>
                  <a:cubicBezTo>
                    <a:pt x="28" y="453"/>
                    <a:pt x="28" y="453"/>
                    <a:pt x="28" y="453"/>
                  </a:cubicBezTo>
                  <a:cubicBezTo>
                    <a:pt x="28" y="453"/>
                    <a:pt x="0" y="453"/>
                    <a:pt x="0" y="424"/>
                  </a:cubicBezTo>
                  <a:cubicBezTo>
                    <a:pt x="0" y="28"/>
                    <a:pt x="0" y="28"/>
                    <a:pt x="0" y="28"/>
                  </a:cubicBezTo>
                  <a:cubicBezTo>
                    <a:pt x="0" y="28"/>
                    <a:pt x="0" y="0"/>
                    <a:pt x="28" y="0"/>
                  </a:cubicBezTo>
                  <a:cubicBezTo>
                    <a:pt x="521" y="0"/>
                    <a:pt x="521" y="0"/>
                    <a:pt x="521" y="0"/>
                  </a:cubicBezTo>
                  <a:cubicBezTo>
                    <a:pt x="521" y="0"/>
                    <a:pt x="549" y="0"/>
                    <a:pt x="549" y="28"/>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92"/>
            <p:cNvSpPr>
              <a:spLocks/>
            </p:cNvSpPr>
            <p:nvPr/>
          </p:nvSpPr>
          <p:spPr bwMode="auto">
            <a:xfrm>
              <a:off x="3350" y="784"/>
              <a:ext cx="1339" cy="1072"/>
            </a:xfrm>
            <a:custGeom>
              <a:avLst/>
              <a:gdLst>
                <a:gd name="T0" fmla="*/ 566 w 566"/>
                <a:gd name="T1" fmla="*/ 28 h 453"/>
                <a:gd name="T2" fmla="*/ 566 w 566"/>
                <a:gd name="T3" fmla="*/ 424 h 453"/>
                <a:gd name="T4" fmla="*/ 538 w 566"/>
                <a:gd name="T5" fmla="*/ 453 h 453"/>
                <a:gd name="T6" fmla="*/ 29 w 566"/>
                <a:gd name="T7" fmla="*/ 453 h 453"/>
                <a:gd name="T8" fmla="*/ 0 w 566"/>
                <a:gd name="T9" fmla="*/ 424 h 453"/>
                <a:gd name="T10" fmla="*/ 0 w 566"/>
                <a:gd name="T11" fmla="*/ 28 h 453"/>
                <a:gd name="T12" fmla="*/ 29 w 566"/>
                <a:gd name="T13" fmla="*/ 0 h 453"/>
                <a:gd name="T14" fmla="*/ 538 w 566"/>
                <a:gd name="T15" fmla="*/ 0 h 453"/>
                <a:gd name="T16" fmla="*/ 566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566" y="28"/>
                  </a:moveTo>
                  <a:cubicBezTo>
                    <a:pt x="566" y="424"/>
                    <a:pt x="566" y="424"/>
                    <a:pt x="566" y="424"/>
                  </a:cubicBezTo>
                  <a:cubicBezTo>
                    <a:pt x="566" y="424"/>
                    <a:pt x="566" y="453"/>
                    <a:pt x="538" y="453"/>
                  </a:cubicBezTo>
                  <a:cubicBezTo>
                    <a:pt x="29" y="453"/>
                    <a:pt x="29" y="453"/>
                    <a:pt x="29" y="453"/>
                  </a:cubicBezTo>
                  <a:cubicBezTo>
                    <a:pt x="29" y="453"/>
                    <a:pt x="0" y="453"/>
                    <a:pt x="0" y="424"/>
                  </a:cubicBezTo>
                  <a:cubicBezTo>
                    <a:pt x="0" y="28"/>
                    <a:pt x="0" y="28"/>
                    <a:pt x="0" y="28"/>
                  </a:cubicBezTo>
                  <a:cubicBezTo>
                    <a:pt x="0" y="28"/>
                    <a:pt x="0" y="0"/>
                    <a:pt x="29" y="0"/>
                  </a:cubicBezTo>
                  <a:cubicBezTo>
                    <a:pt x="538" y="0"/>
                    <a:pt x="538" y="0"/>
                    <a:pt x="538" y="0"/>
                  </a:cubicBezTo>
                  <a:cubicBezTo>
                    <a:pt x="538" y="0"/>
                    <a:pt x="566" y="0"/>
                    <a:pt x="566"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93"/>
            <p:cNvSpPr>
              <a:spLocks/>
            </p:cNvSpPr>
            <p:nvPr/>
          </p:nvSpPr>
          <p:spPr bwMode="auto">
            <a:xfrm>
              <a:off x="3350" y="916"/>
              <a:ext cx="1339" cy="940"/>
            </a:xfrm>
            <a:custGeom>
              <a:avLst/>
              <a:gdLst>
                <a:gd name="T0" fmla="*/ 566 w 566"/>
                <a:gd name="T1" fmla="*/ 0 h 397"/>
                <a:gd name="T2" fmla="*/ 0 w 566"/>
                <a:gd name="T3" fmla="*/ 340 h 397"/>
                <a:gd name="T4" fmla="*/ 0 w 566"/>
                <a:gd name="T5" fmla="*/ 368 h 397"/>
                <a:gd name="T6" fmla="*/ 29 w 566"/>
                <a:gd name="T7" fmla="*/ 397 h 397"/>
                <a:gd name="T8" fmla="*/ 538 w 566"/>
                <a:gd name="T9" fmla="*/ 397 h 397"/>
                <a:gd name="T10" fmla="*/ 566 w 566"/>
                <a:gd name="T11" fmla="*/ 368 h 397"/>
                <a:gd name="T12" fmla="*/ 566 w 566"/>
                <a:gd name="T13" fmla="*/ 368 h 397"/>
                <a:gd name="T14" fmla="*/ 566 w 566"/>
                <a:gd name="T15" fmla="*/ 368 h 397"/>
                <a:gd name="T16" fmla="*/ 566 w 566"/>
                <a:gd name="T17" fmla="*/ 17 h 397"/>
                <a:gd name="T18" fmla="*/ 566 w 566"/>
                <a:gd name="T19"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6" h="397">
                  <a:moveTo>
                    <a:pt x="566" y="0"/>
                  </a:moveTo>
                  <a:cubicBezTo>
                    <a:pt x="0" y="340"/>
                    <a:pt x="0" y="340"/>
                    <a:pt x="0" y="340"/>
                  </a:cubicBezTo>
                  <a:cubicBezTo>
                    <a:pt x="0" y="368"/>
                    <a:pt x="0" y="368"/>
                    <a:pt x="0" y="368"/>
                  </a:cubicBezTo>
                  <a:cubicBezTo>
                    <a:pt x="0" y="397"/>
                    <a:pt x="29" y="397"/>
                    <a:pt x="29" y="397"/>
                  </a:cubicBezTo>
                  <a:cubicBezTo>
                    <a:pt x="538" y="397"/>
                    <a:pt x="538" y="397"/>
                    <a:pt x="538" y="397"/>
                  </a:cubicBezTo>
                  <a:cubicBezTo>
                    <a:pt x="566" y="397"/>
                    <a:pt x="566" y="369"/>
                    <a:pt x="566" y="368"/>
                  </a:cubicBezTo>
                  <a:cubicBezTo>
                    <a:pt x="566" y="368"/>
                    <a:pt x="566" y="368"/>
                    <a:pt x="566" y="368"/>
                  </a:cubicBezTo>
                  <a:cubicBezTo>
                    <a:pt x="566" y="368"/>
                    <a:pt x="566" y="368"/>
                    <a:pt x="566" y="368"/>
                  </a:cubicBezTo>
                  <a:cubicBezTo>
                    <a:pt x="566" y="17"/>
                    <a:pt x="566" y="17"/>
                    <a:pt x="566" y="17"/>
                  </a:cubicBezTo>
                  <a:cubicBezTo>
                    <a:pt x="566" y="0"/>
                    <a:pt x="566" y="0"/>
                    <a:pt x="566"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94"/>
            <p:cNvSpPr>
              <a:spLocks/>
            </p:cNvSpPr>
            <p:nvPr/>
          </p:nvSpPr>
          <p:spPr bwMode="auto">
            <a:xfrm>
              <a:off x="2638" y="1177"/>
              <a:ext cx="301" cy="118"/>
            </a:xfrm>
            <a:custGeom>
              <a:avLst/>
              <a:gdLst>
                <a:gd name="T0" fmla="*/ 0 w 127"/>
                <a:gd name="T1" fmla="*/ 0 h 50"/>
                <a:gd name="T2" fmla="*/ 64 w 127"/>
                <a:gd name="T3" fmla="*/ 50 h 50"/>
                <a:gd name="T4" fmla="*/ 127 w 127"/>
                <a:gd name="T5" fmla="*/ 0 h 50"/>
                <a:gd name="T6" fmla="*/ 0 w 127"/>
                <a:gd name="T7" fmla="*/ 0 h 50"/>
              </a:gdLst>
              <a:ahLst/>
              <a:cxnLst>
                <a:cxn ang="0">
                  <a:pos x="T0" y="T1"/>
                </a:cxn>
                <a:cxn ang="0">
                  <a:pos x="T2" y="T3"/>
                </a:cxn>
                <a:cxn ang="0">
                  <a:pos x="T4" y="T5"/>
                </a:cxn>
                <a:cxn ang="0">
                  <a:pos x="T6" y="T7"/>
                </a:cxn>
              </a:cxnLst>
              <a:rect l="0" t="0" r="r" b="b"/>
              <a:pathLst>
                <a:path w="127" h="50">
                  <a:moveTo>
                    <a:pt x="0" y="0"/>
                  </a:moveTo>
                  <a:cubicBezTo>
                    <a:pt x="7" y="28"/>
                    <a:pt x="33" y="50"/>
                    <a:pt x="64" y="50"/>
                  </a:cubicBezTo>
                  <a:cubicBezTo>
                    <a:pt x="94" y="50"/>
                    <a:pt x="120" y="28"/>
                    <a:pt x="127" y="0"/>
                  </a:cubicBezTo>
                  <a:lnTo>
                    <a:pt x="0" y="0"/>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95"/>
            <p:cNvSpPr>
              <a:spLocks/>
            </p:cNvSpPr>
            <p:nvPr/>
          </p:nvSpPr>
          <p:spPr bwMode="auto">
            <a:xfrm>
              <a:off x="2700" y="895"/>
              <a:ext cx="234" cy="294"/>
            </a:xfrm>
            <a:custGeom>
              <a:avLst/>
              <a:gdLst>
                <a:gd name="T0" fmla="*/ 99 w 99"/>
                <a:gd name="T1" fmla="*/ 11 h 124"/>
                <a:gd name="T2" fmla="*/ 68 w 99"/>
                <a:gd name="T3" fmla="*/ 0 h 124"/>
                <a:gd name="T4" fmla="*/ 57 w 99"/>
                <a:gd name="T5" fmla="*/ 26 h 124"/>
                <a:gd name="T6" fmla="*/ 0 w 99"/>
                <a:gd name="T7" fmla="*/ 26 h 124"/>
                <a:gd name="T8" fmla="*/ 0 w 99"/>
                <a:gd name="T9" fmla="*/ 124 h 124"/>
                <a:gd name="T10" fmla="*/ 68 w 99"/>
                <a:gd name="T11" fmla="*/ 124 h 124"/>
                <a:gd name="T12" fmla="*/ 68 w 99"/>
                <a:gd name="T13" fmla="*/ 66 h 124"/>
                <a:gd name="T14" fmla="*/ 99 w 99"/>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24">
                  <a:moveTo>
                    <a:pt x="99" y="11"/>
                  </a:moveTo>
                  <a:cubicBezTo>
                    <a:pt x="68" y="0"/>
                    <a:pt x="68" y="0"/>
                    <a:pt x="68" y="0"/>
                  </a:cubicBezTo>
                  <a:cubicBezTo>
                    <a:pt x="57" y="26"/>
                    <a:pt x="57" y="26"/>
                    <a:pt x="57" y="26"/>
                  </a:cubicBezTo>
                  <a:cubicBezTo>
                    <a:pt x="0" y="26"/>
                    <a:pt x="0" y="26"/>
                    <a:pt x="0" y="26"/>
                  </a:cubicBezTo>
                  <a:cubicBezTo>
                    <a:pt x="0" y="124"/>
                    <a:pt x="0" y="124"/>
                    <a:pt x="0" y="124"/>
                  </a:cubicBezTo>
                  <a:cubicBezTo>
                    <a:pt x="68" y="124"/>
                    <a:pt x="68" y="124"/>
                    <a:pt x="68" y="124"/>
                  </a:cubicBezTo>
                  <a:cubicBezTo>
                    <a:pt x="68" y="66"/>
                    <a:pt x="68" y="66"/>
                    <a:pt x="68" y="66"/>
                  </a:cubicBezTo>
                  <a:cubicBezTo>
                    <a:pt x="69" y="48"/>
                    <a:pt x="74" y="19"/>
                    <a:pt x="99"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96"/>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97"/>
            <p:cNvSpPr>
              <a:spLocks/>
            </p:cNvSpPr>
            <p:nvPr/>
          </p:nvSpPr>
          <p:spPr bwMode="auto">
            <a:xfrm>
              <a:off x="3040" y="732"/>
              <a:ext cx="102" cy="194"/>
            </a:xfrm>
            <a:custGeom>
              <a:avLst/>
              <a:gdLst>
                <a:gd name="T0" fmla="*/ 83 w 102"/>
                <a:gd name="T1" fmla="*/ 0 h 194"/>
                <a:gd name="T2" fmla="*/ 102 w 102"/>
                <a:gd name="T3" fmla="*/ 194 h 194"/>
                <a:gd name="T4" fmla="*/ 0 w 102"/>
                <a:gd name="T5" fmla="*/ 175 h 194"/>
                <a:gd name="T6" fmla="*/ 83 w 102"/>
                <a:gd name="T7" fmla="*/ 0 h 194"/>
              </a:gdLst>
              <a:ahLst/>
              <a:cxnLst>
                <a:cxn ang="0">
                  <a:pos x="T0" y="T1"/>
                </a:cxn>
                <a:cxn ang="0">
                  <a:pos x="T2" y="T3"/>
                </a:cxn>
                <a:cxn ang="0">
                  <a:pos x="T4" y="T5"/>
                </a:cxn>
                <a:cxn ang="0">
                  <a:pos x="T6" y="T7"/>
                </a:cxn>
              </a:cxnLst>
              <a:rect l="0" t="0" r="r" b="b"/>
              <a:pathLst>
                <a:path w="102" h="194">
                  <a:moveTo>
                    <a:pt x="83" y="0"/>
                  </a:moveTo>
                  <a:lnTo>
                    <a:pt x="102" y="194"/>
                  </a:lnTo>
                  <a:lnTo>
                    <a:pt x="0" y="175"/>
                  </a:lnTo>
                  <a:lnTo>
                    <a:pt x="83"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98"/>
            <p:cNvSpPr>
              <a:spLocks/>
            </p:cNvSpPr>
            <p:nvPr/>
          </p:nvSpPr>
          <p:spPr bwMode="auto">
            <a:xfrm>
              <a:off x="2678" y="533"/>
              <a:ext cx="471" cy="580"/>
            </a:xfrm>
            <a:custGeom>
              <a:avLst/>
              <a:gdLst>
                <a:gd name="T0" fmla="*/ 23 w 199"/>
                <a:gd name="T1" fmla="*/ 0 h 245"/>
                <a:gd name="T2" fmla="*/ 1 w 199"/>
                <a:gd name="T3" fmla="*/ 124 h 245"/>
                <a:gd name="T4" fmla="*/ 1 w 199"/>
                <a:gd name="T5" fmla="*/ 125 h 245"/>
                <a:gd name="T6" fmla="*/ 0 w 199"/>
                <a:gd name="T7" fmla="*/ 143 h 245"/>
                <a:gd name="T8" fmla="*/ 32 w 199"/>
                <a:gd name="T9" fmla="*/ 138 h 245"/>
                <a:gd name="T10" fmla="*/ 48 w 199"/>
                <a:gd name="T11" fmla="*/ 190 h 245"/>
                <a:gd name="T12" fmla="*/ 161 w 199"/>
                <a:gd name="T13" fmla="*/ 245 h 245"/>
                <a:gd name="T14" fmla="*/ 170 w 199"/>
                <a:gd name="T15" fmla="*/ 197 h 245"/>
                <a:gd name="T16" fmla="*/ 185 w 199"/>
                <a:gd name="T17" fmla="*/ 109 h 245"/>
                <a:gd name="T18" fmla="*/ 199 w 199"/>
                <a:gd name="T19" fmla="*/ 31 h 245"/>
                <a:gd name="T20" fmla="*/ 23 w 199"/>
                <a:gd name="T2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245">
                  <a:moveTo>
                    <a:pt x="23" y="0"/>
                  </a:moveTo>
                  <a:cubicBezTo>
                    <a:pt x="1" y="124"/>
                    <a:pt x="1" y="124"/>
                    <a:pt x="1" y="124"/>
                  </a:cubicBezTo>
                  <a:cubicBezTo>
                    <a:pt x="1" y="125"/>
                    <a:pt x="1" y="125"/>
                    <a:pt x="1" y="125"/>
                  </a:cubicBezTo>
                  <a:cubicBezTo>
                    <a:pt x="0" y="131"/>
                    <a:pt x="0" y="137"/>
                    <a:pt x="0" y="143"/>
                  </a:cubicBezTo>
                  <a:cubicBezTo>
                    <a:pt x="32" y="138"/>
                    <a:pt x="32" y="138"/>
                    <a:pt x="32" y="138"/>
                  </a:cubicBezTo>
                  <a:cubicBezTo>
                    <a:pt x="35" y="158"/>
                    <a:pt x="41" y="176"/>
                    <a:pt x="48" y="190"/>
                  </a:cubicBezTo>
                  <a:cubicBezTo>
                    <a:pt x="64" y="215"/>
                    <a:pt x="96" y="241"/>
                    <a:pt x="161" y="245"/>
                  </a:cubicBezTo>
                  <a:cubicBezTo>
                    <a:pt x="170" y="197"/>
                    <a:pt x="170" y="197"/>
                    <a:pt x="170" y="197"/>
                  </a:cubicBezTo>
                  <a:cubicBezTo>
                    <a:pt x="185" y="109"/>
                    <a:pt x="185" y="109"/>
                    <a:pt x="185" y="109"/>
                  </a:cubicBezTo>
                  <a:cubicBezTo>
                    <a:pt x="199" y="31"/>
                    <a:pt x="199" y="31"/>
                    <a:pt x="199" y="31"/>
                  </a:cubicBezTo>
                  <a:cubicBezTo>
                    <a:pt x="23" y="0"/>
                    <a:pt x="23" y="0"/>
                    <a:pt x="23"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99"/>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100"/>
            <p:cNvSpPr>
              <a:spLocks/>
            </p:cNvSpPr>
            <p:nvPr/>
          </p:nvSpPr>
          <p:spPr bwMode="auto">
            <a:xfrm>
              <a:off x="2342" y="945"/>
              <a:ext cx="436" cy="435"/>
            </a:xfrm>
            <a:custGeom>
              <a:avLst/>
              <a:gdLst>
                <a:gd name="T0" fmla="*/ 169 w 184"/>
                <a:gd name="T1" fmla="*/ 0 h 184"/>
                <a:gd name="T2" fmla="*/ 15 w 184"/>
                <a:gd name="T3" fmla="*/ 184 h 184"/>
                <a:gd name="T4" fmla="*/ 169 w 184"/>
                <a:gd name="T5" fmla="*/ 0 h 184"/>
              </a:gdLst>
              <a:ahLst/>
              <a:cxnLst>
                <a:cxn ang="0">
                  <a:pos x="T0" y="T1"/>
                </a:cxn>
                <a:cxn ang="0">
                  <a:pos x="T2" y="T3"/>
                </a:cxn>
                <a:cxn ang="0">
                  <a:pos x="T4" y="T5"/>
                </a:cxn>
              </a:cxnLst>
              <a:rect l="0" t="0" r="r" b="b"/>
              <a:pathLst>
                <a:path w="184" h="184">
                  <a:moveTo>
                    <a:pt x="169" y="0"/>
                  </a:moveTo>
                  <a:cubicBezTo>
                    <a:pt x="169" y="0"/>
                    <a:pt x="0" y="15"/>
                    <a:pt x="15" y="184"/>
                  </a:cubicBezTo>
                  <a:cubicBezTo>
                    <a:pt x="15" y="184"/>
                    <a:pt x="184" y="169"/>
                    <a:pt x="169" y="0"/>
                  </a:cubicBez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101"/>
            <p:cNvSpPr>
              <a:spLocks noEditPoints="1"/>
            </p:cNvSpPr>
            <p:nvPr/>
          </p:nvSpPr>
          <p:spPr bwMode="auto">
            <a:xfrm>
              <a:off x="4181"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9 w 369"/>
                <a:gd name="T11" fmla="*/ 239 h 249"/>
                <a:gd name="T12" fmla="*/ 359 w 369"/>
                <a:gd name="T13" fmla="*/ 239 h 249"/>
                <a:gd name="T14" fmla="*/ 359 w 369"/>
                <a:gd name="T15" fmla="*/ 10 h 249"/>
                <a:gd name="T16" fmla="*/ 9 w 369"/>
                <a:gd name="T17" fmla="*/ 10 h 249"/>
                <a:gd name="T18" fmla="*/ 9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9" y="239"/>
                  </a:moveTo>
                  <a:lnTo>
                    <a:pt x="359" y="239"/>
                  </a:lnTo>
                  <a:lnTo>
                    <a:pt x="359" y="10"/>
                  </a:lnTo>
                  <a:lnTo>
                    <a:pt x="9" y="10"/>
                  </a:lnTo>
                  <a:lnTo>
                    <a:pt x="9"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102"/>
            <p:cNvSpPr>
              <a:spLocks/>
            </p:cNvSpPr>
            <p:nvPr/>
          </p:nvSpPr>
          <p:spPr bwMode="auto">
            <a:xfrm>
              <a:off x="4316" y="1631"/>
              <a:ext cx="546" cy="1958"/>
            </a:xfrm>
            <a:custGeom>
              <a:avLst/>
              <a:gdLst>
                <a:gd name="T0" fmla="*/ 136 w 231"/>
                <a:gd name="T1" fmla="*/ 827 h 827"/>
                <a:gd name="T2" fmla="*/ 132 w 231"/>
                <a:gd name="T3" fmla="*/ 824 h 827"/>
                <a:gd name="T4" fmla="*/ 154 w 231"/>
                <a:gd name="T5" fmla="*/ 530 h 827"/>
                <a:gd name="T6" fmla="*/ 143 w 231"/>
                <a:gd name="T7" fmla="*/ 57 h 827"/>
                <a:gd name="T8" fmla="*/ 4 w 231"/>
                <a:gd name="T9" fmla="*/ 13 h 827"/>
                <a:gd name="T10" fmla="*/ 0 w 231"/>
                <a:gd name="T11" fmla="*/ 9 h 827"/>
                <a:gd name="T12" fmla="*/ 4 w 231"/>
                <a:gd name="T13" fmla="*/ 5 h 827"/>
                <a:gd name="T14" fmla="*/ 149 w 231"/>
                <a:gd name="T15" fmla="*/ 52 h 827"/>
                <a:gd name="T16" fmla="*/ 162 w 231"/>
                <a:gd name="T17" fmla="*/ 532 h 827"/>
                <a:gd name="T18" fmla="*/ 140 w 231"/>
                <a:gd name="T19" fmla="*/ 822 h 827"/>
                <a:gd name="T20" fmla="*/ 137 w 231"/>
                <a:gd name="T21" fmla="*/ 827 h 827"/>
                <a:gd name="T22" fmla="*/ 136 w 231"/>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827">
                  <a:moveTo>
                    <a:pt x="136" y="827"/>
                  </a:moveTo>
                  <a:cubicBezTo>
                    <a:pt x="134" y="827"/>
                    <a:pt x="133" y="826"/>
                    <a:pt x="132" y="824"/>
                  </a:cubicBezTo>
                  <a:cubicBezTo>
                    <a:pt x="112" y="765"/>
                    <a:pt x="133" y="651"/>
                    <a:pt x="154" y="530"/>
                  </a:cubicBezTo>
                  <a:cubicBezTo>
                    <a:pt x="186" y="350"/>
                    <a:pt x="222" y="146"/>
                    <a:pt x="143" y="57"/>
                  </a:cubicBezTo>
                  <a:cubicBezTo>
                    <a:pt x="112" y="23"/>
                    <a:pt x="67" y="8"/>
                    <a:pt x="4" y="13"/>
                  </a:cubicBezTo>
                  <a:cubicBezTo>
                    <a:pt x="2" y="13"/>
                    <a:pt x="0" y="11"/>
                    <a:pt x="0" y="9"/>
                  </a:cubicBezTo>
                  <a:cubicBezTo>
                    <a:pt x="0" y="7"/>
                    <a:pt x="1" y="5"/>
                    <a:pt x="4" y="5"/>
                  </a:cubicBezTo>
                  <a:cubicBezTo>
                    <a:pt x="68" y="0"/>
                    <a:pt x="117" y="16"/>
                    <a:pt x="149" y="52"/>
                  </a:cubicBezTo>
                  <a:cubicBezTo>
                    <a:pt x="231" y="143"/>
                    <a:pt x="194" y="350"/>
                    <a:pt x="162" y="532"/>
                  </a:cubicBezTo>
                  <a:cubicBezTo>
                    <a:pt x="141" y="651"/>
                    <a:pt x="121" y="764"/>
                    <a:pt x="140" y="822"/>
                  </a:cubicBezTo>
                  <a:cubicBezTo>
                    <a:pt x="140" y="824"/>
                    <a:pt x="139" y="826"/>
                    <a:pt x="137" y="827"/>
                  </a:cubicBezTo>
                  <a:cubicBezTo>
                    <a:pt x="137" y="827"/>
                    <a:pt x="136" y="827"/>
                    <a:pt x="136" y="8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103"/>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104"/>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Rectangle 105"/>
            <p:cNvSpPr>
              <a:spLocks noChangeArrowheads="1"/>
            </p:cNvSpPr>
            <p:nvPr/>
          </p:nvSpPr>
          <p:spPr bwMode="auto">
            <a:xfrm>
              <a:off x="2513" y="2031"/>
              <a:ext cx="163" cy="185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Rectangle 106"/>
            <p:cNvSpPr>
              <a:spLocks noChangeArrowheads="1"/>
            </p:cNvSpPr>
            <p:nvPr/>
          </p:nvSpPr>
          <p:spPr bwMode="auto">
            <a:xfrm>
              <a:off x="2513" y="2031"/>
              <a:ext cx="163" cy="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07"/>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08"/>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109"/>
            <p:cNvSpPr>
              <a:spLocks/>
            </p:cNvSpPr>
            <p:nvPr/>
          </p:nvSpPr>
          <p:spPr bwMode="auto">
            <a:xfrm>
              <a:off x="2558" y="389"/>
              <a:ext cx="610" cy="641"/>
            </a:xfrm>
            <a:custGeom>
              <a:avLst/>
              <a:gdLst>
                <a:gd name="T0" fmla="*/ 250 w 258"/>
                <a:gd name="T1" fmla="*/ 91 h 271"/>
                <a:gd name="T2" fmla="*/ 163 w 258"/>
                <a:gd name="T3" fmla="*/ 15 h 271"/>
                <a:gd name="T4" fmla="*/ 128 w 258"/>
                <a:gd name="T5" fmla="*/ 18 h 271"/>
                <a:gd name="T6" fmla="*/ 98 w 258"/>
                <a:gd name="T7" fmla="*/ 20 h 271"/>
                <a:gd name="T8" fmla="*/ 76 w 258"/>
                <a:gd name="T9" fmla="*/ 54 h 271"/>
                <a:gd name="T10" fmla="*/ 32 w 258"/>
                <a:gd name="T11" fmla="*/ 99 h 271"/>
                <a:gd name="T12" fmla="*/ 94 w 258"/>
                <a:gd name="T13" fmla="*/ 241 h 271"/>
                <a:gd name="T14" fmla="*/ 87 w 258"/>
                <a:gd name="T15" fmla="*/ 193 h 271"/>
                <a:gd name="T16" fmla="*/ 86 w 258"/>
                <a:gd name="T17" fmla="*/ 193 h 271"/>
                <a:gd name="T18" fmla="*/ 115 w 258"/>
                <a:gd name="T19" fmla="*/ 129 h 271"/>
                <a:gd name="T20" fmla="*/ 119 w 258"/>
                <a:gd name="T21" fmla="*/ 126 h 271"/>
                <a:gd name="T22" fmla="*/ 168 w 258"/>
                <a:gd name="T23" fmla="*/ 123 h 271"/>
                <a:gd name="T24" fmla="*/ 249 w 258"/>
                <a:gd name="T25" fmla="*/ 92 h 271"/>
                <a:gd name="T26" fmla="*/ 250 w 258"/>
                <a:gd name="T27" fmla="*/ 92 h 271"/>
                <a:gd name="T28" fmla="*/ 250 w 258"/>
                <a:gd name="T29" fmla="*/ 91 h 271"/>
                <a:gd name="T30" fmla="*/ 250 w 258"/>
                <a:gd name="T31" fmla="*/ 91 h 271"/>
                <a:gd name="T32" fmla="*/ 250 w 258"/>
                <a:gd name="T33" fmla="*/ 9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8" h="271">
                  <a:moveTo>
                    <a:pt x="250" y="91"/>
                  </a:moveTo>
                  <a:cubicBezTo>
                    <a:pt x="258" y="45"/>
                    <a:pt x="204" y="0"/>
                    <a:pt x="163" y="15"/>
                  </a:cubicBezTo>
                  <a:cubicBezTo>
                    <a:pt x="151" y="20"/>
                    <a:pt x="142" y="21"/>
                    <a:pt x="128" y="18"/>
                  </a:cubicBezTo>
                  <a:cubicBezTo>
                    <a:pt x="117" y="16"/>
                    <a:pt x="109" y="16"/>
                    <a:pt x="98" y="20"/>
                  </a:cubicBezTo>
                  <a:cubicBezTo>
                    <a:pt x="88" y="24"/>
                    <a:pt x="78" y="40"/>
                    <a:pt x="76" y="54"/>
                  </a:cubicBezTo>
                  <a:cubicBezTo>
                    <a:pt x="46" y="62"/>
                    <a:pt x="32" y="99"/>
                    <a:pt x="32" y="99"/>
                  </a:cubicBezTo>
                  <a:cubicBezTo>
                    <a:pt x="0" y="271"/>
                    <a:pt x="94" y="241"/>
                    <a:pt x="94" y="241"/>
                  </a:cubicBezTo>
                  <a:cubicBezTo>
                    <a:pt x="90" y="231"/>
                    <a:pt x="87" y="193"/>
                    <a:pt x="87" y="193"/>
                  </a:cubicBezTo>
                  <a:cubicBezTo>
                    <a:pt x="86" y="193"/>
                    <a:pt x="86" y="193"/>
                    <a:pt x="86" y="193"/>
                  </a:cubicBezTo>
                  <a:cubicBezTo>
                    <a:pt x="103" y="172"/>
                    <a:pt x="111" y="145"/>
                    <a:pt x="115" y="129"/>
                  </a:cubicBezTo>
                  <a:cubicBezTo>
                    <a:pt x="116" y="128"/>
                    <a:pt x="118" y="127"/>
                    <a:pt x="119" y="126"/>
                  </a:cubicBezTo>
                  <a:cubicBezTo>
                    <a:pt x="137" y="114"/>
                    <a:pt x="147" y="120"/>
                    <a:pt x="168" y="123"/>
                  </a:cubicBezTo>
                  <a:cubicBezTo>
                    <a:pt x="193" y="126"/>
                    <a:pt x="236" y="117"/>
                    <a:pt x="249" y="92"/>
                  </a:cubicBezTo>
                  <a:cubicBezTo>
                    <a:pt x="250" y="92"/>
                    <a:pt x="250" y="92"/>
                    <a:pt x="250" y="92"/>
                  </a:cubicBezTo>
                  <a:cubicBezTo>
                    <a:pt x="250" y="92"/>
                    <a:pt x="250" y="91"/>
                    <a:pt x="250" y="91"/>
                  </a:cubicBezTo>
                  <a:cubicBezTo>
                    <a:pt x="250" y="91"/>
                    <a:pt x="250" y="91"/>
                    <a:pt x="250" y="91"/>
                  </a:cubicBezTo>
                  <a:cubicBezTo>
                    <a:pt x="250" y="91"/>
                    <a:pt x="250" y="91"/>
                    <a:pt x="250" y="91"/>
                  </a:cubicBezTo>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110"/>
            <p:cNvSpPr>
              <a:spLocks/>
            </p:cNvSpPr>
            <p:nvPr/>
          </p:nvSpPr>
          <p:spPr bwMode="auto">
            <a:xfrm>
              <a:off x="2723" y="684"/>
              <a:ext cx="107" cy="178"/>
            </a:xfrm>
            <a:custGeom>
              <a:avLst/>
              <a:gdLst>
                <a:gd name="T0" fmla="*/ 45 w 45"/>
                <a:gd name="T1" fmla="*/ 4 h 75"/>
                <a:gd name="T2" fmla="*/ 4 w 45"/>
                <a:gd name="T3" fmla="*/ 33 h 75"/>
                <a:gd name="T4" fmla="*/ 33 w 45"/>
                <a:gd name="T5" fmla="*/ 75 h 75"/>
                <a:gd name="T6" fmla="*/ 45 w 45"/>
                <a:gd name="T7" fmla="*/ 4 h 75"/>
              </a:gdLst>
              <a:ahLst/>
              <a:cxnLst>
                <a:cxn ang="0">
                  <a:pos x="T0" y="T1"/>
                </a:cxn>
                <a:cxn ang="0">
                  <a:pos x="T2" y="T3"/>
                </a:cxn>
                <a:cxn ang="0">
                  <a:pos x="T4" y="T5"/>
                </a:cxn>
                <a:cxn ang="0">
                  <a:pos x="T6" y="T7"/>
                </a:cxn>
              </a:cxnLst>
              <a:rect l="0" t="0" r="r" b="b"/>
              <a:pathLst>
                <a:path w="45" h="75">
                  <a:moveTo>
                    <a:pt x="45" y="4"/>
                  </a:moveTo>
                  <a:cubicBezTo>
                    <a:pt x="26" y="0"/>
                    <a:pt x="7" y="14"/>
                    <a:pt x="4" y="33"/>
                  </a:cubicBezTo>
                  <a:cubicBezTo>
                    <a:pt x="0" y="53"/>
                    <a:pt x="13" y="72"/>
                    <a:pt x="33" y="75"/>
                  </a:cubicBezTo>
                  <a:cubicBezTo>
                    <a:pt x="45" y="4"/>
                    <a:pt x="45" y="4"/>
                    <a:pt x="45" y="4"/>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111"/>
            <p:cNvSpPr>
              <a:spLocks/>
            </p:cNvSpPr>
            <p:nvPr/>
          </p:nvSpPr>
          <p:spPr bwMode="auto">
            <a:xfrm>
              <a:off x="2818" y="737"/>
              <a:ext cx="5" cy="37"/>
            </a:xfrm>
            <a:custGeom>
              <a:avLst/>
              <a:gdLst>
                <a:gd name="T0" fmla="*/ 2 w 2"/>
                <a:gd name="T1" fmla="*/ 0 h 16"/>
                <a:gd name="T2" fmla="*/ 0 w 2"/>
                <a:gd name="T3" fmla="*/ 16 h 16"/>
                <a:gd name="T4" fmla="*/ 2 w 2"/>
                <a:gd name="T5" fmla="*/ 0 h 16"/>
                <a:gd name="T6" fmla="*/ 2 w 2"/>
                <a:gd name="T7" fmla="*/ 0 h 16"/>
              </a:gdLst>
              <a:ahLst/>
              <a:cxnLst>
                <a:cxn ang="0">
                  <a:pos x="T0" y="T1"/>
                </a:cxn>
                <a:cxn ang="0">
                  <a:pos x="T2" y="T3"/>
                </a:cxn>
                <a:cxn ang="0">
                  <a:pos x="T4" y="T5"/>
                </a:cxn>
                <a:cxn ang="0">
                  <a:pos x="T6" y="T7"/>
                </a:cxn>
              </a:cxnLst>
              <a:rect l="0" t="0" r="r" b="b"/>
              <a:pathLst>
                <a:path w="2" h="16">
                  <a:moveTo>
                    <a:pt x="2" y="0"/>
                  </a:moveTo>
                  <a:cubicBezTo>
                    <a:pt x="0" y="16"/>
                    <a:pt x="0" y="16"/>
                    <a:pt x="0" y="16"/>
                  </a:cubicBezTo>
                  <a:cubicBezTo>
                    <a:pt x="2" y="0"/>
                    <a:pt x="2" y="0"/>
                    <a:pt x="2" y="0"/>
                  </a:cubicBezTo>
                  <a:cubicBezTo>
                    <a:pt x="2" y="0"/>
                    <a:pt x="2" y="0"/>
                    <a:pt x="2"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112"/>
            <p:cNvSpPr>
              <a:spLocks/>
            </p:cNvSpPr>
            <p:nvPr/>
          </p:nvSpPr>
          <p:spPr bwMode="auto">
            <a:xfrm>
              <a:off x="2771" y="734"/>
              <a:ext cx="52" cy="85"/>
            </a:xfrm>
            <a:custGeom>
              <a:avLst/>
              <a:gdLst>
                <a:gd name="T0" fmla="*/ 19 w 22"/>
                <a:gd name="T1" fmla="*/ 0 h 36"/>
                <a:gd name="T2" fmla="*/ 1 w 22"/>
                <a:gd name="T3" fmla="*/ 15 h 36"/>
                <a:gd name="T4" fmla="*/ 16 w 22"/>
                <a:gd name="T5" fmla="*/ 36 h 36"/>
                <a:gd name="T6" fmla="*/ 20 w 22"/>
                <a:gd name="T7" fmla="*/ 17 h 36"/>
                <a:gd name="T8" fmla="*/ 22 w 22"/>
                <a:gd name="T9" fmla="*/ 1 h 36"/>
                <a:gd name="T10" fmla="*/ 19 w 22"/>
                <a:gd name="T11" fmla="*/ 0 h 36"/>
              </a:gdLst>
              <a:ahLst/>
              <a:cxnLst>
                <a:cxn ang="0">
                  <a:pos x="T0" y="T1"/>
                </a:cxn>
                <a:cxn ang="0">
                  <a:pos x="T2" y="T3"/>
                </a:cxn>
                <a:cxn ang="0">
                  <a:pos x="T4" y="T5"/>
                </a:cxn>
                <a:cxn ang="0">
                  <a:pos x="T6" y="T7"/>
                </a:cxn>
                <a:cxn ang="0">
                  <a:pos x="T8" y="T9"/>
                </a:cxn>
                <a:cxn ang="0">
                  <a:pos x="T10" y="T11"/>
                </a:cxn>
              </a:cxnLst>
              <a:rect l="0" t="0" r="r" b="b"/>
              <a:pathLst>
                <a:path w="22" h="36">
                  <a:moveTo>
                    <a:pt x="19" y="0"/>
                  </a:moveTo>
                  <a:cubicBezTo>
                    <a:pt x="11" y="0"/>
                    <a:pt x="3" y="7"/>
                    <a:pt x="1" y="15"/>
                  </a:cubicBezTo>
                  <a:cubicBezTo>
                    <a:pt x="0" y="25"/>
                    <a:pt x="6" y="35"/>
                    <a:pt x="16" y="36"/>
                  </a:cubicBezTo>
                  <a:cubicBezTo>
                    <a:pt x="20" y="17"/>
                    <a:pt x="20" y="17"/>
                    <a:pt x="20" y="17"/>
                  </a:cubicBezTo>
                  <a:cubicBezTo>
                    <a:pt x="22" y="1"/>
                    <a:pt x="22" y="1"/>
                    <a:pt x="22" y="1"/>
                  </a:cubicBezTo>
                  <a:cubicBezTo>
                    <a:pt x="21" y="1"/>
                    <a:pt x="20" y="0"/>
                    <a:pt x="19"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9" name="Footer Placeholder 11"/>
          <p:cNvSpPr txBox="1">
            <a:spLocks/>
          </p:cNvSpPr>
          <p:nvPr/>
        </p:nvSpPr>
        <p:spPr>
          <a:xfrm>
            <a:off x="7964488" y="295272"/>
            <a:ext cx="4197350" cy="371475"/>
          </a:xfrm>
          <a:prstGeom prst="rect">
            <a:avLst/>
          </a:prstGeom>
        </p:spPr>
        <p:txBody>
          <a:bodyPr rIns="18288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gradFill>
                  <a:gsLst>
                    <a:gs pos="8367">
                      <a:schemeClr val="tx1"/>
                    </a:gs>
                    <a:gs pos="10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chemeClr val="tx1"/>
                    </a:gs>
                    <a:gs pos="100000">
                      <a:schemeClr val="tx1"/>
                    </a:gs>
                  </a:gsLst>
                  <a:lin ang="5400000" scaled="0"/>
                </a:gradFill>
              </a:rPr>
              <a:t> Remote event receivers</a:t>
            </a:r>
          </a:p>
          <a:p>
            <a:pPr algn="r">
              <a:defRPr/>
            </a:pPr>
            <a:endParaRPr lang="en-US" sz="1400" dirty="0">
              <a:gradFill>
                <a:gsLst>
                  <a:gs pos="8367">
                    <a:schemeClr val="tx1"/>
                  </a:gs>
                  <a:gs pos="100000">
                    <a:schemeClr val="tx1"/>
                  </a:gs>
                </a:gsLst>
                <a:lin ang="5400000" scaled="0"/>
              </a:gradFill>
            </a:endParaRPr>
          </a:p>
        </p:txBody>
      </p:sp>
    </p:spTree>
    <p:extLst>
      <p:ext uri="{BB962C8B-B14F-4D97-AF65-F5344CB8AC3E}">
        <p14:creationId xmlns:p14="http://schemas.microsoft.com/office/powerpoint/2010/main" val="361665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r>
              <a:rPr lang="en-US"/>
              <a:t>Remote “jobs” </a:t>
            </a:r>
            <a:br>
              <a:rPr lang="en-US"/>
            </a:br>
            <a:r>
              <a:rPr lang="en-US"/>
              <a:t>and provisioning</a:t>
            </a:r>
            <a:endParaRPr lang="en-US" dirty="0"/>
          </a:p>
        </p:txBody>
      </p:sp>
      <p:sp>
        <p:nvSpPr>
          <p:cNvPr id="9" name="Text Placeholder 8"/>
          <p:cNvSpPr>
            <a:spLocks noGrp="1"/>
          </p:cNvSpPr>
          <p:nvPr>
            <p:ph type="body" sz="quarter" idx="12"/>
          </p:nvPr>
        </p:nvSpPr>
        <p:spPr/>
        <p:txBody>
          <a:bodyPr/>
          <a:lstStyle/>
          <a:p>
            <a:r>
              <a:rPr lang="en-US"/>
              <a:t>4</a:t>
            </a:r>
            <a:endParaRPr lang="en-US" dirty="0"/>
          </a:p>
        </p:txBody>
      </p:sp>
    </p:spTree>
    <p:extLst>
      <p:ext uri="{BB962C8B-B14F-4D97-AF65-F5344CB8AC3E}">
        <p14:creationId xmlns:p14="http://schemas.microsoft.com/office/powerpoint/2010/main" val="204815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Remote “jobs” authentication</a:t>
            </a:r>
          </a:p>
        </p:txBody>
      </p:sp>
      <p:sp>
        <p:nvSpPr>
          <p:cNvPr id="2" name="Text Placeholder 1"/>
          <p:cNvSpPr>
            <a:spLocks noGrp="1"/>
          </p:cNvSpPr>
          <p:nvPr>
            <p:ph type="body" sz="quarter" idx="4294967295"/>
          </p:nvPr>
        </p:nvSpPr>
        <p:spPr>
          <a:xfrm>
            <a:off x="260577" y="1223963"/>
            <a:ext cx="11149013" cy="5383212"/>
          </a:xfrm>
        </p:spPr>
        <p:txBody>
          <a:bodyPr/>
          <a:lstStyle/>
          <a:p>
            <a:pPr marL="0" indent="0">
              <a:buNone/>
            </a:pPr>
            <a:r>
              <a:rPr lang="en-US" sz="3400" dirty="0"/>
              <a:t>SharePointOnlineCredentials </a:t>
            </a:r>
          </a:p>
          <a:p>
            <a:pPr marL="228600" lvl="1" indent="-228600"/>
            <a:r>
              <a:rPr lang="en-US" sz="2200" dirty="0"/>
              <a:t>Run with a service account that will operate with permissions of the account</a:t>
            </a:r>
          </a:p>
          <a:p>
            <a:pPr marL="0" lvl="1" indent="0">
              <a:spcBef>
                <a:spcPts val="1200"/>
              </a:spcBef>
              <a:buNone/>
            </a:pPr>
            <a:r>
              <a:rPr lang="en-US" sz="1200" dirty="0">
                <a:solidFill>
                  <a:srgbClr val="0000FF"/>
                </a:solidFill>
                <a:latin typeface="Consolas" panose="020B0609020204030204" pitchFamily="49" charset="0"/>
              </a:rPr>
              <a:t>char</a:t>
            </a:r>
            <a:r>
              <a:rPr lang="en-US" sz="1200" dirty="0">
                <a:latin typeface="Consolas" panose="020B0609020204030204" pitchFamily="49" charset="0"/>
              </a:rPr>
              <a:t>[] pwdChars = </a:t>
            </a:r>
            <a:r>
              <a:rPr lang="en-US" sz="1200" dirty="0">
                <a:solidFill>
                  <a:srgbClr val="2B91AF"/>
                </a:solidFill>
                <a:latin typeface="Consolas" panose="020B0609020204030204" pitchFamily="49" charset="0"/>
              </a:rPr>
              <a:t>ConfigurationManager</a:t>
            </a:r>
            <a:r>
              <a:rPr lang="en-US" sz="1200" dirty="0">
                <a:latin typeface="Consolas" panose="020B0609020204030204" pitchFamily="49" charset="0"/>
              </a:rPr>
              <a:t>.AppSettings[</a:t>
            </a:r>
            <a:r>
              <a:rPr lang="en-US" sz="1200" dirty="0">
                <a:solidFill>
                  <a:srgbClr val="A31515"/>
                </a:solidFill>
                <a:latin typeface="Consolas" panose="020B0609020204030204" pitchFamily="49" charset="0"/>
              </a:rPr>
              <a:t>"AccountPassword"</a:t>
            </a:r>
            <a:r>
              <a:rPr lang="en-US" sz="1200" dirty="0">
                <a:latin typeface="Consolas" panose="020B0609020204030204" pitchFamily="49" charset="0"/>
              </a:rPr>
              <a:t>].ToCharArray();</a:t>
            </a:r>
            <a:br>
              <a:rPr lang="en-US" sz="1200" dirty="0">
                <a:latin typeface="Consolas" panose="020B0609020204030204" pitchFamily="49" charset="0"/>
              </a:rPr>
            </a:br>
            <a:r>
              <a:rPr lang="en-US" sz="1200" dirty="0">
                <a:latin typeface="Consolas" panose="020B0609020204030204" pitchFamily="49" charset="0"/>
              </a:rPr>
              <a:t>System.Security.</a:t>
            </a:r>
            <a:r>
              <a:rPr lang="en-US" sz="1200" dirty="0">
                <a:solidFill>
                  <a:srgbClr val="2B91AF"/>
                </a:solidFill>
                <a:latin typeface="Consolas" panose="020B0609020204030204" pitchFamily="49" charset="0"/>
              </a:rPr>
              <a:t>SecureString</a:t>
            </a:r>
            <a:r>
              <a:rPr lang="en-US" sz="1200" dirty="0">
                <a:latin typeface="Consolas" panose="020B0609020204030204" pitchFamily="49" charset="0"/>
              </a:rPr>
              <a:t> pwd = </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 System.Security.</a:t>
            </a:r>
            <a:r>
              <a:rPr lang="en-US" sz="1200" dirty="0">
                <a:solidFill>
                  <a:srgbClr val="2B91AF"/>
                </a:solidFill>
                <a:latin typeface="Consolas" panose="020B0609020204030204" pitchFamily="49" charset="0"/>
              </a:rPr>
              <a:t>SecureString</a:t>
            </a:r>
            <a:r>
              <a:rPr lang="en-US" sz="1200" dirty="0">
                <a:latin typeface="Consolas" panose="020B0609020204030204" pitchFamily="49" charset="0"/>
              </a:rPr>
              <a:t>();</a:t>
            </a:r>
            <a:br>
              <a:rPr lang="en-US" sz="1200" dirty="0">
                <a:latin typeface="Consolas" panose="020B0609020204030204" pitchFamily="49" charset="0"/>
              </a:rPr>
            </a:br>
            <a:r>
              <a:rPr lang="en-US" sz="1200" dirty="0">
                <a:solidFill>
                  <a:srgbClr val="0000FF"/>
                </a:solidFill>
                <a:latin typeface="Consolas" panose="020B0609020204030204" pitchFamily="49" charset="0"/>
              </a:rPr>
              <a:t>for</a:t>
            </a:r>
            <a:r>
              <a:rPr lang="en-US" sz="1200" dirty="0">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latin typeface="Consolas" panose="020B0609020204030204" pitchFamily="49" charset="0"/>
              </a:rPr>
              <a:t> i = 0; i &lt; pwdChars.Length; i++) </a:t>
            </a:r>
            <a:br>
              <a:rPr lang="en-US" sz="1200" dirty="0">
                <a:latin typeface="Consolas" panose="020B0609020204030204" pitchFamily="49" charset="0"/>
              </a:rPr>
            </a:br>
            <a:r>
              <a:rPr lang="en-US" sz="1200" dirty="0">
                <a:latin typeface="Consolas" panose="020B0609020204030204" pitchFamily="49" charset="0"/>
              </a:rPr>
              <a:t> pwd.AppendChar(pwdChars[i]);</a:t>
            </a:r>
            <a:br>
              <a:rPr lang="en-US" sz="1200" dirty="0">
                <a:latin typeface="Consolas" panose="020B0609020204030204" pitchFamily="49" charset="0"/>
              </a:rPr>
            </a:br>
            <a:r>
              <a:rPr lang="en-US" sz="1200" dirty="0">
                <a:solidFill>
                  <a:srgbClr val="2B91AF"/>
                </a:solidFill>
                <a:latin typeface="Consolas" panose="020B0609020204030204" pitchFamily="49" charset="0"/>
              </a:rPr>
              <a:t>ClientContext</a:t>
            </a:r>
            <a:r>
              <a:rPr lang="en-US" sz="1200" dirty="0">
                <a:latin typeface="Consolas" panose="020B0609020204030204" pitchFamily="49" charset="0"/>
              </a:rPr>
              <a:t> cc = </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 </a:t>
            </a:r>
            <a:r>
              <a:rPr lang="en-US" sz="1200" dirty="0">
                <a:solidFill>
                  <a:srgbClr val="2B91AF"/>
                </a:solidFill>
                <a:latin typeface="Consolas" panose="020B0609020204030204" pitchFamily="49" charset="0"/>
              </a:rPr>
              <a:t>ClientContext</a:t>
            </a:r>
            <a:r>
              <a:rPr lang="en-US" sz="1200" dirty="0">
                <a:latin typeface="Consolas" panose="020B0609020204030204" pitchFamily="49" charset="0"/>
              </a:rPr>
              <a:t>(siteUri);</a:t>
            </a:r>
            <a:br>
              <a:rPr lang="en-US" sz="1200" dirty="0">
                <a:latin typeface="Consolas" panose="020B0609020204030204" pitchFamily="49" charset="0"/>
              </a:rPr>
            </a:br>
            <a:r>
              <a:rPr lang="en-US" sz="1200" dirty="0">
                <a:latin typeface="Consolas" panose="020B0609020204030204" pitchFamily="49" charset="0"/>
              </a:rPr>
              <a:t>cc.AuthenticationMode = </a:t>
            </a:r>
            <a:r>
              <a:rPr lang="en-US" sz="1200" dirty="0">
                <a:solidFill>
                  <a:srgbClr val="2B91AF"/>
                </a:solidFill>
                <a:latin typeface="Consolas" panose="020B0609020204030204" pitchFamily="49" charset="0"/>
              </a:rPr>
              <a:t>ClientAuthenticationMode</a:t>
            </a:r>
            <a:r>
              <a:rPr lang="en-US" sz="1200" dirty="0">
                <a:latin typeface="Consolas" panose="020B0609020204030204" pitchFamily="49" charset="0"/>
              </a:rPr>
              <a:t>.Default;</a:t>
            </a:r>
            <a:br>
              <a:rPr lang="en-US" sz="1200" dirty="0">
                <a:latin typeface="Consolas" panose="020B0609020204030204" pitchFamily="49" charset="0"/>
              </a:rPr>
            </a:br>
            <a:r>
              <a:rPr lang="en-US" sz="1200" dirty="0">
                <a:latin typeface="Consolas" panose="020B0609020204030204" pitchFamily="49" charset="0"/>
              </a:rPr>
              <a:t>cc.Credentials = </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 </a:t>
            </a:r>
            <a:r>
              <a:rPr lang="en-US" sz="1200" dirty="0">
                <a:solidFill>
                  <a:srgbClr val="2B91AF"/>
                </a:solidFill>
                <a:latin typeface="Consolas" panose="020B0609020204030204" pitchFamily="49" charset="0"/>
              </a:rPr>
              <a:t>SharePointOnlineCredentials</a:t>
            </a:r>
            <a:r>
              <a:rPr lang="en-US" sz="1200" dirty="0">
                <a:latin typeface="Consolas" panose="020B0609020204030204" pitchFamily="49" charset="0"/>
              </a:rPr>
              <a:t>(</a:t>
            </a:r>
            <a:r>
              <a:rPr lang="en-US" sz="1200" dirty="0">
                <a:solidFill>
                  <a:srgbClr val="2B91AF"/>
                </a:solidFill>
                <a:latin typeface="Consolas" panose="020B0609020204030204" pitchFamily="49" charset="0"/>
              </a:rPr>
              <a:t>ConfigurationManager</a:t>
            </a:r>
            <a:r>
              <a:rPr lang="en-US" sz="1200" dirty="0">
                <a:latin typeface="Consolas" panose="020B0609020204030204" pitchFamily="49" charset="0"/>
              </a:rPr>
              <a:t>.AppSettings[</a:t>
            </a:r>
            <a:r>
              <a:rPr lang="en-US" sz="1200" dirty="0">
                <a:solidFill>
                  <a:srgbClr val="A31515"/>
                </a:solidFill>
                <a:latin typeface="Consolas" panose="020B0609020204030204" pitchFamily="49" charset="0"/>
              </a:rPr>
              <a:t>"AccountUsername"</a:t>
            </a:r>
            <a:r>
              <a:rPr lang="en-US" sz="1200" dirty="0">
                <a:latin typeface="Consolas" panose="020B0609020204030204" pitchFamily="49" charset="0"/>
              </a:rPr>
              <a:t>], pwd);</a:t>
            </a:r>
            <a:endParaRPr lang="en-US" sz="1800" dirty="0"/>
          </a:p>
          <a:p>
            <a:pPr marL="0" indent="0">
              <a:spcBef>
                <a:spcPts val="2400"/>
              </a:spcBef>
              <a:buNone/>
            </a:pPr>
            <a:r>
              <a:rPr lang="en-US" sz="3400" dirty="0"/>
              <a:t>ClientContext</a:t>
            </a:r>
          </a:p>
          <a:p>
            <a:pPr marL="228600" lvl="1" indent="-228600"/>
            <a:r>
              <a:rPr lang="en-US" sz="2200" dirty="0"/>
              <a:t>Runs with the permissions defined in the app permissions</a:t>
            </a:r>
            <a:endParaRPr lang="en-US" sz="1800" dirty="0"/>
          </a:p>
          <a:p>
            <a:pPr marL="0" lvl="1" indent="0">
              <a:spcBef>
                <a:spcPts val="1200"/>
              </a:spcBef>
              <a:buNone/>
            </a:pPr>
            <a:r>
              <a:rPr lang="en-US" sz="1200" dirty="0">
                <a:solidFill>
                  <a:srgbClr val="008000"/>
                </a:solidFill>
                <a:latin typeface="Consolas" panose="020B0609020204030204" pitchFamily="49" charset="0"/>
              </a:rPr>
              <a:t>//Get the realm for the URL</a:t>
            </a:r>
            <a:br>
              <a:rPr lang="en-US" sz="1200" dirty="0">
                <a:latin typeface="Consolas" panose="020B0609020204030204" pitchFamily="49" charset="0"/>
              </a:rPr>
            </a:br>
            <a:r>
              <a:rPr lang="en-US" sz="1200" dirty="0">
                <a:solidFill>
                  <a:srgbClr val="0000FF"/>
                </a:solidFill>
                <a:latin typeface="Consolas" panose="020B0609020204030204" pitchFamily="49" charset="0"/>
              </a:rPr>
              <a:t>string</a:t>
            </a:r>
            <a:r>
              <a:rPr lang="en-US" sz="1200" dirty="0">
                <a:latin typeface="Consolas" panose="020B0609020204030204" pitchFamily="49" charset="0"/>
              </a:rPr>
              <a:t> realm = </a:t>
            </a:r>
            <a:r>
              <a:rPr lang="en-US" sz="1200" dirty="0">
                <a:solidFill>
                  <a:srgbClr val="2B91AF"/>
                </a:solidFill>
                <a:latin typeface="Consolas" panose="020B0609020204030204" pitchFamily="49" charset="0"/>
              </a:rPr>
              <a:t>TokenHelper</a:t>
            </a:r>
            <a:r>
              <a:rPr lang="en-US" sz="1200" dirty="0">
                <a:latin typeface="Consolas" panose="020B0609020204030204" pitchFamily="49" charset="0"/>
              </a:rPr>
              <a:t>.GetRealmFromTargetUrl(siteUri);</a:t>
            </a:r>
            <a:br>
              <a:rPr lang="en-US" sz="1200" dirty="0">
                <a:latin typeface="Consolas" panose="020B0609020204030204" pitchFamily="49" charset="0"/>
              </a:rPr>
            </a:br>
            <a:r>
              <a:rPr lang="en-US" sz="1200" dirty="0">
                <a:solidFill>
                  <a:srgbClr val="008000"/>
                </a:solidFill>
                <a:latin typeface="Consolas" panose="020B0609020204030204" pitchFamily="49" charset="0"/>
              </a:rPr>
              <a:t>//Get the access token for the URL. Requires this app to be registered with the tenant</a:t>
            </a:r>
            <a:br>
              <a:rPr lang="en-US" sz="1200" dirty="0">
                <a:latin typeface="Consolas" panose="020B0609020204030204" pitchFamily="49" charset="0"/>
              </a:rPr>
            </a:br>
            <a:r>
              <a:rPr lang="en-US" sz="1200" dirty="0">
                <a:solidFill>
                  <a:srgbClr val="0000FF"/>
                </a:solidFill>
                <a:latin typeface="Consolas" panose="020B0609020204030204" pitchFamily="49" charset="0"/>
              </a:rPr>
              <a:t>string</a:t>
            </a:r>
            <a:r>
              <a:rPr lang="en-US" sz="1200" dirty="0">
                <a:latin typeface="Consolas" panose="020B0609020204030204" pitchFamily="49" charset="0"/>
              </a:rPr>
              <a:t> accessToken = </a:t>
            </a:r>
            <a:r>
              <a:rPr lang="en-US" sz="1200" dirty="0">
                <a:solidFill>
                  <a:srgbClr val="2B91AF"/>
                </a:solidFill>
                <a:latin typeface="Consolas" panose="020B0609020204030204" pitchFamily="49" charset="0"/>
              </a:rPr>
              <a:t>TokenHelper</a:t>
            </a:r>
            <a:r>
              <a:rPr lang="en-US" sz="1200" dirty="0">
                <a:latin typeface="Consolas" panose="020B0609020204030204" pitchFamily="49" charset="0"/>
              </a:rPr>
              <a:t>.GetAppOnlyAccessToken(</a:t>
            </a:r>
            <a:r>
              <a:rPr lang="en-US" sz="1200" dirty="0">
                <a:solidFill>
                  <a:srgbClr val="2B91AF"/>
                </a:solidFill>
                <a:latin typeface="Consolas" panose="020B0609020204030204" pitchFamily="49" charset="0"/>
              </a:rPr>
              <a:t>TokenHelper</a:t>
            </a:r>
            <a:r>
              <a:rPr lang="en-US" sz="1200" dirty="0">
                <a:latin typeface="Consolas" panose="020B0609020204030204" pitchFamily="49" charset="0"/>
              </a:rPr>
              <a:t>.SharePointPrincipal, siteUri.Authority, 	realm).AccessToken;</a:t>
            </a:r>
            <a:br>
              <a:rPr lang="en-US" sz="1200" dirty="0">
                <a:latin typeface="Consolas" panose="020B0609020204030204" pitchFamily="49" charset="0"/>
              </a:rPr>
            </a:br>
            <a:r>
              <a:rPr lang="en-US" sz="1200" dirty="0">
                <a:solidFill>
                  <a:srgbClr val="008000"/>
                </a:solidFill>
                <a:latin typeface="Consolas" panose="020B0609020204030204" pitchFamily="49" charset="0"/>
              </a:rPr>
              <a:t>//Get client context with access token</a:t>
            </a:r>
            <a:br>
              <a:rPr lang="en-US" sz="1200" dirty="0">
                <a:latin typeface="Consolas" panose="020B0609020204030204" pitchFamily="49" charset="0"/>
              </a:rPr>
            </a:br>
            <a:r>
              <a:rPr lang="en-US" sz="1200" dirty="0">
                <a:solidFill>
                  <a:srgbClr val="0000FF"/>
                </a:solidFill>
                <a:latin typeface="Consolas" panose="020B0609020204030204" pitchFamily="49" charset="0"/>
              </a:rPr>
              <a:t>using</a:t>
            </a:r>
            <a:r>
              <a:rPr lang="en-US" sz="1200" dirty="0">
                <a:latin typeface="Consolas" panose="020B0609020204030204" pitchFamily="49" charset="0"/>
              </a:rPr>
              <a:t> (</a:t>
            </a:r>
            <a:r>
              <a:rPr lang="en-US" sz="1200" dirty="0">
                <a:solidFill>
                  <a:srgbClr val="0000FF"/>
                </a:solidFill>
                <a:latin typeface="Consolas" panose="020B0609020204030204" pitchFamily="49" charset="0"/>
              </a:rPr>
              <a:t>var</a:t>
            </a:r>
            <a:r>
              <a:rPr lang="en-US" sz="1200" dirty="0">
                <a:latin typeface="Consolas" panose="020B0609020204030204" pitchFamily="49" charset="0"/>
              </a:rPr>
              <a:t> clientContext = </a:t>
            </a:r>
            <a:r>
              <a:rPr lang="en-US" sz="1200" dirty="0">
                <a:solidFill>
                  <a:srgbClr val="2B91AF"/>
                </a:solidFill>
                <a:latin typeface="Consolas" panose="020B0609020204030204" pitchFamily="49" charset="0"/>
              </a:rPr>
              <a:t>TokenHelper</a:t>
            </a:r>
            <a:r>
              <a:rPr lang="en-US" sz="1200" dirty="0">
                <a:latin typeface="Consolas" panose="020B0609020204030204" pitchFamily="49" charset="0"/>
              </a:rPr>
              <a:t>.GetClientContextWithAccessToken(siteUri.ToString(), accessToken))</a:t>
            </a:r>
            <a:br>
              <a:rPr lang="en-US" sz="1200" dirty="0">
                <a:latin typeface="Consolas" panose="020B0609020204030204" pitchFamily="49" charset="0"/>
              </a:rPr>
            </a:br>
            <a:r>
              <a:rPr lang="en-US" sz="1200" dirty="0">
                <a:latin typeface="Consolas" panose="020B0609020204030204" pitchFamily="49" charset="0"/>
              </a:rPr>
              <a:t>{</a:t>
            </a:r>
            <a:br>
              <a:rPr lang="en-US" sz="1200" dirty="0">
                <a:latin typeface="Consolas" panose="020B0609020204030204" pitchFamily="49" charset="0"/>
              </a:rPr>
            </a:br>
            <a:endParaRPr lang="en-US" sz="1200" dirty="0">
              <a:latin typeface="Consolas" panose="020B0609020204030204" pitchFamily="49" charset="0"/>
            </a:endParaRPr>
          </a:p>
          <a:p>
            <a:pPr marL="0" lvl="1" indent="0"/>
            <a:endParaRPr lang="en-US" sz="1400" dirty="0"/>
          </a:p>
        </p:txBody>
      </p:sp>
      <p:sp>
        <p:nvSpPr>
          <p:cNvPr id="5" name="Footer Placeholder 4"/>
          <p:cNvSpPr>
            <a:spLocks noGrp="1"/>
          </p:cNvSpPr>
          <p:nvPr>
            <p:ph type="ftr" sz="quarter" idx="10"/>
          </p:nvPr>
        </p:nvSpPr>
        <p:spPr/>
        <p:txBody>
          <a:bodyPr/>
          <a:lstStyle/>
          <a:p>
            <a:pPr>
              <a:defRPr/>
            </a:pPr>
            <a:r>
              <a:rPr lang="en-US" sz="1400" dirty="0">
                <a:gradFill>
                  <a:gsLst>
                    <a:gs pos="8367">
                      <a:schemeClr val="accent6"/>
                    </a:gs>
                    <a:gs pos="100000">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Remote “jobs” and provisioning</a:t>
            </a:r>
          </a:p>
          <a:p>
            <a:endParaRPr lang="en-US" dirty="0"/>
          </a:p>
        </p:txBody>
      </p:sp>
    </p:spTree>
    <p:extLst>
      <p:ext uri="{BB962C8B-B14F-4D97-AF65-F5344CB8AC3E}">
        <p14:creationId xmlns:p14="http://schemas.microsoft.com/office/powerpoint/2010/main" val="1896081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br>
              <a:rPr lang="en-US" dirty="0"/>
            </a:br>
            <a:endParaRPr lang="en-US" dirty="0"/>
          </a:p>
        </p:txBody>
      </p:sp>
      <p:grpSp>
        <p:nvGrpSpPr>
          <p:cNvPr id="6" name="Group 5"/>
          <p:cNvGrpSpPr/>
          <p:nvPr/>
        </p:nvGrpSpPr>
        <p:grpSpPr>
          <a:xfrm>
            <a:off x="457580" y="2373507"/>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0959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Introduction</a:t>
            </a:r>
          </a:p>
        </p:txBody>
      </p:sp>
      <p:sp>
        <p:nvSpPr>
          <p:cNvPr id="16" name="Rectangle 15"/>
          <p:cNvSpPr/>
          <p:nvPr/>
        </p:nvSpPr>
        <p:spPr bwMode="auto">
          <a:xfrm>
            <a:off x="1168400" y="2276459"/>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Programming in C#</a:t>
            </a:r>
          </a:p>
        </p:txBody>
      </p:sp>
      <p:sp>
        <p:nvSpPr>
          <p:cNvPr id="17" name="Rectangle 16"/>
          <p:cNvSpPr/>
          <p:nvPr/>
        </p:nvSpPr>
        <p:spPr bwMode="auto">
          <a:xfrm>
            <a:off x="1168400" y="311254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Remote event receivers</a:t>
            </a:r>
          </a:p>
        </p:txBody>
      </p:sp>
      <p:sp>
        <p:nvSpPr>
          <p:cNvPr id="18" name="Rectangle 17"/>
          <p:cNvSpPr/>
          <p:nvPr/>
        </p:nvSpPr>
        <p:spPr bwMode="auto">
          <a:xfrm>
            <a:off x="1168400" y="3948632"/>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Remote “jobs” and provisioning</a:t>
            </a:r>
          </a:p>
        </p:txBody>
      </p:sp>
      <p:grpSp>
        <p:nvGrpSpPr>
          <p:cNvPr id="19" name="Group 18"/>
          <p:cNvGrpSpPr/>
          <p:nvPr/>
        </p:nvGrpSpPr>
        <p:grpSpPr>
          <a:xfrm>
            <a:off x="457580" y="4045680"/>
            <a:ext cx="364194" cy="364194"/>
            <a:chOff x="457580" y="2341896"/>
            <a:chExt cx="364194" cy="364194"/>
          </a:xfrm>
        </p:grpSpPr>
        <p:sp>
          <p:nvSpPr>
            <p:cNvPr id="20" name="Oval 1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6805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Remote “jobs” authentication</a:t>
            </a:r>
          </a:p>
        </p:txBody>
      </p:sp>
      <p:sp>
        <p:nvSpPr>
          <p:cNvPr id="2" name="Text Placeholder 1"/>
          <p:cNvSpPr>
            <a:spLocks noGrp="1"/>
          </p:cNvSpPr>
          <p:nvPr>
            <p:ph type="body" sz="quarter" idx="4294967295"/>
          </p:nvPr>
        </p:nvSpPr>
        <p:spPr>
          <a:xfrm>
            <a:off x="274639" y="1225549"/>
            <a:ext cx="6137275" cy="2686889"/>
          </a:xfrm>
        </p:spPr>
        <p:txBody>
          <a:bodyPr/>
          <a:lstStyle/>
          <a:p>
            <a:pPr marL="0" indent="0">
              <a:buNone/>
            </a:pPr>
            <a:r>
              <a:rPr lang="en-US" sz="3400" dirty="0"/>
              <a:t>AppInv.aspx</a:t>
            </a:r>
          </a:p>
          <a:p>
            <a:pPr marL="228600" lvl="1" indent="-228600"/>
            <a:r>
              <a:rPr lang="en-US" sz="2200" dirty="0"/>
              <a:t>Used to grant permissions to an application without a User Interface</a:t>
            </a:r>
          </a:p>
          <a:p>
            <a:pPr marL="228600" lvl="1" indent="-228600"/>
            <a:r>
              <a:rPr lang="en-US" sz="2200" dirty="0"/>
              <a:t>Application must first be registered via AppRegNew.aspx</a:t>
            </a:r>
          </a:p>
          <a:p>
            <a:pPr marL="228600" lvl="1" indent="-228600"/>
            <a:r>
              <a:rPr lang="en-US" sz="2200" dirty="0"/>
              <a:t>Copy Permissions block from manifest into “App’s Permission Request XML” field</a:t>
            </a:r>
          </a:p>
        </p:txBody>
      </p:sp>
      <p:pic>
        <p:nvPicPr>
          <p:cNvPr id="7" name="Picture 6"/>
          <p:cNvPicPr>
            <a:picLocks noChangeAspect="1"/>
          </p:cNvPicPr>
          <p:nvPr/>
        </p:nvPicPr>
        <p:blipFill>
          <a:blip r:embed="rId3"/>
          <a:stretch>
            <a:fillRect/>
          </a:stretch>
        </p:blipFill>
        <p:spPr>
          <a:xfrm>
            <a:off x="6241415" y="1206648"/>
            <a:ext cx="5929028" cy="5308452"/>
          </a:xfrm>
          <a:prstGeom prst="rect">
            <a:avLst/>
          </a:prstGeom>
        </p:spPr>
      </p:pic>
      <p:sp>
        <p:nvSpPr>
          <p:cNvPr id="5" name="Footer Placeholder 4"/>
          <p:cNvSpPr>
            <a:spLocks noGrp="1"/>
          </p:cNvSpPr>
          <p:nvPr>
            <p:ph type="ftr" sz="quarter" idx="10"/>
          </p:nvPr>
        </p:nvSpPr>
        <p:spPr/>
        <p:txBody>
          <a:bodyPr/>
          <a:lstStyle/>
          <a:p>
            <a:pPr>
              <a:defRPr/>
            </a:pPr>
            <a:r>
              <a:rPr lang="en-US" sz="1400" dirty="0">
                <a:gradFill>
                  <a:gsLst>
                    <a:gs pos="8367">
                      <a:schemeClr val="accent6"/>
                    </a:gs>
                    <a:gs pos="100000">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Remote “jobs” and provisioning</a:t>
            </a:r>
          </a:p>
          <a:p>
            <a:endParaRPr lang="en-US" dirty="0"/>
          </a:p>
        </p:txBody>
      </p:sp>
    </p:spTree>
    <p:extLst>
      <p:ext uri="{BB962C8B-B14F-4D97-AF65-F5344CB8AC3E}">
        <p14:creationId xmlns:p14="http://schemas.microsoft.com/office/powerpoint/2010/main" val="2261180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Provisioning options/comparison</a:t>
            </a:r>
          </a:p>
        </p:txBody>
      </p:sp>
      <p:sp>
        <p:nvSpPr>
          <p:cNvPr id="16" name="Rectangle 15"/>
          <p:cNvSpPr/>
          <p:nvPr/>
        </p:nvSpPr>
        <p:spPr bwMode="auto">
          <a:xfrm>
            <a:off x="246061" y="1211263"/>
            <a:ext cx="1955453" cy="2751137"/>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6637" rIns="0" bIns="46637" numCol="1" rtlCol="0" anchor="t" anchorCtr="0" compatLnSpc="1">
            <a:prstTxWarp prst="textNoShape">
              <a:avLst/>
            </a:prstTxWarp>
          </a:bodyPr>
          <a:lstStyle/>
          <a:p>
            <a:pPr defTabSz="932472" fontAlgn="base">
              <a:spcBef>
                <a:spcPct val="0"/>
              </a:spcBef>
              <a:spcAft>
                <a:spcPct val="0"/>
              </a:spcAft>
            </a:pPr>
            <a:r>
              <a:rPr lang="en-US" sz="1600" b="1" dirty="0">
                <a:gradFill>
                  <a:gsLst>
                    <a:gs pos="100000">
                      <a:schemeClr val="tx1"/>
                    </a:gs>
                    <a:gs pos="0">
                      <a:schemeClr val="tx1"/>
                    </a:gs>
                  </a:gsLst>
                  <a:lin ang="5400000" scaled="0"/>
                </a:gradFill>
                <a:cs typeface="Segoe UI" panose="020B0502040204020203" pitchFamily="34" charset="0"/>
              </a:rPr>
              <a:t>Options</a:t>
            </a:r>
          </a:p>
        </p:txBody>
      </p:sp>
      <p:sp>
        <p:nvSpPr>
          <p:cNvPr id="52" name="Rectangle 51"/>
          <p:cNvSpPr/>
          <p:nvPr/>
        </p:nvSpPr>
        <p:spPr bwMode="auto">
          <a:xfrm>
            <a:off x="246061" y="3989859"/>
            <a:ext cx="1955453" cy="763209"/>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6637" rIns="0" bIns="46637" numCol="1" rtlCol="0" anchor="t" anchorCtr="0" compatLnSpc="1">
            <a:prstTxWarp prst="textNoShape">
              <a:avLst/>
            </a:prstTxWarp>
          </a:bodyPr>
          <a:lstStyle/>
          <a:p>
            <a:pPr defTabSz="932472" fontAlgn="base">
              <a:spcBef>
                <a:spcPct val="0"/>
              </a:spcBef>
              <a:spcAft>
                <a:spcPct val="0"/>
              </a:spcAft>
            </a:pPr>
            <a:r>
              <a:rPr lang="en-US" sz="1600" b="1" dirty="0">
                <a:gradFill>
                  <a:gsLst>
                    <a:gs pos="100000">
                      <a:schemeClr val="tx1"/>
                    </a:gs>
                    <a:gs pos="0">
                      <a:schemeClr val="tx1"/>
                    </a:gs>
                  </a:gsLst>
                  <a:lin ang="5400000" scaled="0"/>
                </a:gradFill>
                <a:cs typeface="Segoe UI" panose="020B0502040204020203" pitchFamily="34" charset="0"/>
              </a:rPr>
              <a:t>Support in cloud</a:t>
            </a:r>
          </a:p>
        </p:txBody>
      </p:sp>
      <p:sp>
        <p:nvSpPr>
          <p:cNvPr id="63" name="Rectangle 62"/>
          <p:cNvSpPr/>
          <p:nvPr/>
        </p:nvSpPr>
        <p:spPr bwMode="auto">
          <a:xfrm>
            <a:off x="246061" y="4780527"/>
            <a:ext cx="1955453" cy="763209"/>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6637" rIns="0" bIns="46637" numCol="1" rtlCol="0" anchor="t" anchorCtr="0" compatLnSpc="1">
            <a:prstTxWarp prst="textNoShape">
              <a:avLst/>
            </a:prstTxWarp>
          </a:bodyPr>
          <a:lstStyle/>
          <a:p>
            <a:pPr defTabSz="932472" fontAlgn="base">
              <a:spcBef>
                <a:spcPct val="0"/>
              </a:spcBef>
              <a:spcAft>
                <a:spcPct val="0"/>
              </a:spcAft>
            </a:pPr>
            <a:r>
              <a:rPr lang="en-US" sz="1600" b="1" dirty="0">
                <a:gradFill>
                  <a:gsLst>
                    <a:gs pos="100000">
                      <a:schemeClr val="tx1"/>
                    </a:gs>
                    <a:gs pos="0">
                      <a:schemeClr val="tx1"/>
                    </a:gs>
                  </a:gsLst>
                  <a:lin ang="5400000" scaled="0"/>
                </a:gradFill>
                <a:cs typeface="Segoe UI" panose="020B0502040204020203" pitchFamily="34" charset="0"/>
              </a:rPr>
              <a:t>Options available</a:t>
            </a:r>
          </a:p>
        </p:txBody>
      </p:sp>
      <p:grpSp>
        <p:nvGrpSpPr>
          <p:cNvPr id="31" name="Group 30"/>
          <p:cNvGrpSpPr/>
          <p:nvPr/>
        </p:nvGrpSpPr>
        <p:grpSpPr>
          <a:xfrm>
            <a:off x="2238598" y="1211263"/>
            <a:ext cx="1955453" cy="4926255"/>
            <a:chOff x="2238598" y="1211263"/>
            <a:chExt cx="1955453" cy="4926255"/>
          </a:xfrm>
        </p:grpSpPr>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0134" y="5445138"/>
              <a:ext cx="692380" cy="692380"/>
            </a:xfrm>
            <a:prstGeom prst="rect">
              <a:avLst/>
            </a:prstGeom>
          </p:spPr>
        </p:pic>
        <p:pic>
          <p:nvPicPr>
            <p:cNvPr id="42" name="Picture 41"/>
            <p:cNvPicPr>
              <a:picLocks noChangeAspect="1"/>
            </p:cNvPicPr>
            <p:nvPr/>
          </p:nvPicPr>
          <p:blipFill>
            <a:blip r:embed="rId4"/>
            <a:stretch>
              <a:fillRect/>
            </a:stretch>
          </p:blipFill>
          <p:spPr>
            <a:xfrm>
              <a:off x="2535160" y="3971027"/>
              <a:ext cx="1362328" cy="470672"/>
            </a:xfrm>
            <a:prstGeom prst="rect">
              <a:avLst/>
            </a:prstGeom>
          </p:spPr>
        </p:pic>
        <p:sp>
          <p:nvSpPr>
            <p:cNvPr id="40" name="Rectangle 39"/>
            <p:cNvSpPr/>
            <p:nvPr/>
          </p:nvSpPr>
          <p:spPr bwMode="auto">
            <a:xfrm>
              <a:off x="2238598" y="1211263"/>
              <a:ext cx="1955453" cy="2751137"/>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t" anchorCtr="0" compatLnSpc="1">
              <a:prstTxWarp prst="textNoShape">
                <a:avLst/>
              </a:prstTxWarp>
            </a:bodyPr>
            <a:lstStyle/>
            <a:p>
              <a:pPr defTabSz="932472" fontAlgn="base">
                <a:lnSpc>
                  <a:spcPct val="90000"/>
                </a:lnSpc>
                <a:spcBef>
                  <a:spcPts val="600"/>
                </a:spcBef>
                <a:spcAft>
                  <a:spcPct val="0"/>
                </a:spcAft>
              </a:pPr>
              <a:r>
                <a:rPr lang="en-US" sz="1600" b="1" dirty="0">
                  <a:gradFill>
                    <a:gsLst>
                      <a:gs pos="100000">
                        <a:schemeClr val="tx1"/>
                      </a:gs>
                      <a:gs pos="0">
                        <a:schemeClr val="tx1"/>
                      </a:gs>
                    </a:gsLst>
                    <a:lin ang="5400000" scaled="0"/>
                  </a:gradFill>
                </a:rPr>
                <a:t>Site definition</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No Office 365</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Long term impact </a:t>
              </a:r>
              <a:br>
                <a:rPr lang="en-US" sz="1400" dirty="0">
                  <a:gradFill>
                    <a:gsLst>
                      <a:gs pos="100000">
                        <a:schemeClr val="tx1"/>
                      </a:gs>
                      <a:gs pos="0">
                        <a:schemeClr val="tx1"/>
                      </a:gs>
                    </a:gsLst>
                    <a:lin ang="5400000" scaled="0"/>
                  </a:gradFill>
                </a:rPr>
              </a:br>
              <a:r>
                <a:rPr lang="en-US" sz="1400" dirty="0">
                  <a:gradFill>
                    <a:gsLst>
                      <a:gs pos="100000">
                        <a:schemeClr val="tx1"/>
                      </a:gs>
                      <a:gs pos="0">
                        <a:schemeClr val="tx1"/>
                      </a:gs>
                    </a:gsLst>
                    <a:lin ang="5400000" scaled="0"/>
                  </a:gradFill>
                </a:rPr>
                <a:t>on costs</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Blocks transition </a:t>
              </a:r>
              <a:br>
                <a:rPr lang="en-US" sz="1400" dirty="0">
                  <a:gradFill>
                    <a:gsLst>
                      <a:gs pos="100000">
                        <a:schemeClr val="tx1"/>
                      </a:gs>
                      <a:gs pos="0">
                        <a:schemeClr val="tx1"/>
                      </a:gs>
                    </a:gsLst>
                    <a:lin ang="5400000" scaled="0"/>
                  </a:gradFill>
                </a:rPr>
              </a:br>
              <a:r>
                <a:rPr lang="en-US" sz="1400" dirty="0">
                  <a:gradFill>
                    <a:gsLst>
                      <a:gs pos="100000">
                        <a:schemeClr val="tx1"/>
                      </a:gs>
                      <a:gs pos="0">
                        <a:schemeClr val="tx1"/>
                      </a:gs>
                    </a:gsLst>
                    <a:lin ang="5400000" scaled="0"/>
                  </a:gradFill>
                </a:rPr>
                <a:t>to cloud</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Causes significant issues with future migration and upgrade</a:t>
              </a:r>
            </a:p>
          </p:txBody>
        </p:sp>
        <p:sp>
          <p:nvSpPr>
            <p:cNvPr id="64" name="Rectangle 63"/>
            <p:cNvSpPr/>
            <p:nvPr/>
          </p:nvSpPr>
          <p:spPr bwMode="auto">
            <a:xfrm>
              <a:off x="2238598" y="4780528"/>
              <a:ext cx="1955453" cy="459130"/>
            </a:xfrm>
            <a:prstGeom prst="rect">
              <a:avLst/>
            </a:prstGeom>
            <a:solidFill>
              <a:schemeClr val="accent4">
                <a:alpha val="6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rPr>
                <a:t>Good</a:t>
              </a:r>
            </a:p>
          </p:txBody>
        </p:sp>
      </p:grpSp>
      <p:grpSp>
        <p:nvGrpSpPr>
          <p:cNvPr id="32" name="Group 31"/>
          <p:cNvGrpSpPr/>
          <p:nvPr/>
        </p:nvGrpSpPr>
        <p:grpSpPr>
          <a:xfrm>
            <a:off x="4231136" y="1211263"/>
            <a:ext cx="1955453" cy="4925912"/>
            <a:chOff x="4231136" y="1211263"/>
            <a:chExt cx="1955453" cy="4925912"/>
          </a:xfrm>
        </p:grpSpPr>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62672" y="5445481"/>
              <a:ext cx="692380" cy="691694"/>
            </a:xfrm>
            <a:prstGeom prst="rect">
              <a:avLst/>
            </a:prstGeom>
          </p:spPr>
        </p:pic>
        <p:pic>
          <p:nvPicPr>
            <p:cNvPr id="48" name="Picture 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29483" y="3971027"/>
              <a:ext cx="1358759" cy="470672"/>
            </a:xfrm>
            <a:prstGeom prst="rect">
              <a:avLst/>
            </a:prstGeom>
          </p:spPr>
        </p:pic>
        <p:sp>
          <p:nvSpPr>
            <p:cNvPr id="41" name="Rectangle 40"/>
            <p:cNvSpPr/>
            <p:nvPr/>
          </p:nvSpPr>
          <p:spPr bwMode="auto">
            <a:xfrm>
              <a:off x="4231136" y="1211263"/>
              <a:ext cx="1955453" cy="2751137"/>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t" anchorCtr="0" compatLnSpc="1">
              <a:prstTxWarp prst="textNoShape">
                <a:avLst/>
              </a:prstTxWarp>
            </a:bodyPr>
            <a:lstStyle/>
            <a:p>
              <a:pPr defTabSz="932472" fontAlgn="base">
                <a:lnSpc>
                  <a:spcPct val="90000"/>
                </a:lnSpc>
                <a:spcBef>
                  <a:spcPts val="600"/>
                </a:spcBef>
                <a:spcAft>
                  <a:spcPct val="0"/>
                </a:spcAft>
              </a:pPr>
              <a:r>
                <a:rPr lang="en-US" sz="1600" b="1" dirty="0">
                  <a:gradFill>
                    <a:gsLst>
                      <a:gs pos="100000">
                        <a:schemeClr val="tx1"/>
                      </a:gs>
                      <a:gs pos="0">
                        <a:schemeClr val="tx1"/>
                      </a:gs>
                    </a:gsLst>
                    <a:lin ang="5400000" scaled="0"/>
                  </a:gradFill>
                </a:rPr>
                <a:t>Site templates</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Poor site collection creation story</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Negative impact </a:t>
              </a:r>
              <a:br>
                <a:rPr lang="en-US" sz="1400" dirty="0">
                  <a:gradFill>
                    <a:gsLst>
                      <a:gs pos="100000">
                        <a:schemeClr val="tx1"/>
                      </a:gs>
                      <a:gs pos="0">
                        <a:schemeClr val="tx1"/>
                      </a:gs>
                    </a:gsLst>
                    <a:lin ang="5400000" scaled="0"/>
                  </a:gradFill>
                </a:rPr>
              </a:br>
              <a:r>
                <a:rPr lang="en-US" sz="1400" dirty="0">
                  <a:gradFill>
                    <a:gsLst>
                      <a:gs pos="100000">
                        <a:schemeClr val="tx1"/>
                      </a:gs>
                      <a:gs pos="0">
                        <a:schemeClr val="tx1"/>
                      </a:gs>
                    </a:gsLst>
                    <a:lin ang="5400000" scaled="0"/>
                  </a:gradFill>
                </a:rPr>
                <a:t>on upgrades</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Causes additional maintenance costs with service updates</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Not with publishing features</a:t>
              </a:r>
            </a:p>
          </p:txBody>
        </p:sp>
        <p:sp>
          <p:nvSpPr>
            <p:cNvPr id="65" name="Rectangle 64"/>
            <p:cNvSpPr/>
            <p:nvPr/>
          </p:nvSpPr>
          <p:spPr bwMode="auto">
            <a:xfrm>
              <a:off x="4231136" y="4780528"/>
              <a:ext cx="1955453" cy="459130"/>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rPr>
                <a:t>Fair</a:t>
              </a:r>
            </a:p>
          </p:txBody>
        </p:sp>
      </p:grpSp>
      <p:grpSp>
        <p:nvGrpSpPr>
          <p:cNvPr id="33" name="Group 32"/>
          <p:cNvGrpSpPr/>
          <p:nvPr/>
        </p:nvGrpSpPr>
        <p:grpSpPr>
          <a:xfrm>
            <a:off x="6223673" y="1211263"/>
            <a:ext cx="1955453" cy="4925912"/>
            <a:chOff x="6223673" y="1211263"/>
            <a:chExt cx="1955453" cy="4925912"/>
          </a:xfrm>
        </p:grpSpPr>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5209" y="5445481"/>
              <a:ext cx="692380" cy="691694"/>
            </a:xfrm>
            <a:prstGeom prst="rect">
              <a:avLst/>
            </a:prstGeom>
          </p:spPr>
        </p:pic>
        <p:pic>
          <p:nvPicPr>
            <p:cNvPr id="49" name="Picture 4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22020" y="3971027"/>
              <a:ext cx="1358759" cy="470672"/>
            </a:xfrm>
            <a:prstGeom prst="rect">
              <a:avLst/>
            </a:prstGeom>
          </p:spPr>
        </p:pic>
        <p:sp>
          <p:nvSpPr>
            <p:cNvPr id="44" name="Rectangle 43"/>
            <p:cNvSpPr/>
            <p:nvPr/>
          </p:nvSpPr>
          <p:spPr bwMode="auto">
            <a:xfrm>
              <a:off x="6223673" y="1211263"/>
              <a:ext cx="1955453" cy="2751137"/>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t" anchorCtr="0" compatLnSpc="1">
              <a:prstTxWarp prst="textNoShape">
                <a:avLst/>
              </a:prstTxWarp>
            </a:bodyPr>
            <a:lstStyle/>
            <a:p>
              <a:pPr defTabSz="932472" fontAlgn="base">
                <a:lnSpc>
                  <a:spcPct val="90000"/>
                </a:lnSpc>
                <a:spcBef>
                  <a:spcPts val="600"/>
                </a:spcBef>
                <a:spcAft>
                  <a:spcPct val="0"/>
                </a:spcAft>
              </a:pPr>
              <a:r>
                <a:rPr lang="en-US" sz="1600" b="1" dirty="0">
                  <a:gradFill>
                    <a:gsLst>
                      <a:gs pos="100000">
                        <a:schemeClr val="tx1"/>
                      </a:gs>
                      <a:gs pos="0">
                        <a:schemeClr val="tx1"/>
                      </a:gs>
                    </a:gsLst>
                    <a:lin ang="5400000" scaled="0"/>
                  </a:gradFill>
                </a:rPr>
                <a:t>Web templates</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Poor site collection creation story</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Causes maintenance costs with service updates</a:t>
              </a:r>
            </a:p>
          </p:txBody>
        </p:sp>
        <p:sp>
          <p:nvSpPr>
            <p:cNvPr id="66" name="Rectangle 65"/>
            <p:cNvSpPr/>
            <p:nvPr/>
          </p:nvSpPr>
          <p:spPr bwMode="auto">
            <a:xfrm>
              <a:off x="6223673" y="4780528"/>
              <a:ext cx="1955453" cy="459130"/>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rPr>
                <a:t>Average</a:t>
              </a:r>
            </a:p>
          </p:txBody>
        </p:sp>
      </p:grpSp>
      <p:grpSp>
        <p:nvGrpSpPr>
          <p:cNvPr id="35" name="Group 34"/>
          <p:cNvGrpSpPr/>
          <p:nvPr/>
        </p:nvGrpSpPr>
        <p:grpSpPr>
          <a:xfrm>
            <a:off x="8216211" y="1211263"/>
            <a:ext cx="1955453" cy="4926255"/>
            <a:chOff x="8216211" y="1211263"/>
            <a:chExt cx="1955453" cy="4926255"/>
          </a:xfrm>
        </p:grpSpPr>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47405" y="5445138"/>
              <a:ext cx="693065" cy="692380"/>
            </a:xfrm>
            <a:prstGeom prst="rect">
              <a:avLst/>
            </a:prstGeom>
          </p:spPr>
        </p:pic>
        <p:pic>
          <p:nvPicPr>
            <p:cNvPr id="47" name="Picture 46"/>
            <p:cNvPicPr>
              <a:picLocks noChangeAspect="1"/>
            </p:cNvPicPr>
            <p:nvPr/>
          </p:nvPicPr>
          <p:blipFill>
            <a:blip r:embed="rId4"/>
            <a:stretch>
              <a:fillRect/>
            </a:stretch>
          </p:blipFill>
          <p:spPr>
            <a:xfrm>
              <a:off x="8512773" y="3971027"/>
              <a:ext cx="1362328" cy="470672"/>
            </a:xfrm>
            <a:prstGeom prst="rect">
              <a:avLst/>
            </a:prstGeom>
          </p:spPr>
        </p:pic>
        <p:sp>
          <p:nvSpPr>
            <p:cNvPr id="45" name="Rectangle 44"/>
            <p:cNvSpPr/>
            <p:nvPr/>
          </p:nvSpPr>
          <p:spPr bwMode="auto">
            <a:xfrm>
              <a:off x="8216211" y="1211263"/>
              <a:ext cx="1955453" cy="2751137"/>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t" anchorCtr="0" compatLnSpc="1">
              <a:prstTxWarp prst="textNoShape">
                <a:avLst/>
              </a:prstTxWarp>
            </a:bodyPr>
            <a:lstStyle/>
            <a:p>
              <a:pPr defTabSz="932472" fontAlgn="base">
                <a:lnSpc>
                  <a:spcPct val="90000"/>
                </a:lnSpc>
                <a:spcBef>
                  <a:spcPts val="600"/>
                </a:spcBef>
                <a:spcAft>
                  <a:spcPct val="0"/>
                </a:spcAft>
              </a:pPr>
              <a:r>
                <a:rPr lang="en-US" sz="1600" b="1" dirty="0">
                  <a:gradFill>
                    <a:gsLst>
                      <a:gs pos="100000">
                        <a:schemeClr val="tx1"/>
                      </a:gs>
                      <a:gs pos="0">
                        <a:schemeClr val="tx1"/>
                      </a:gs>
                    </a:gsLst>
                    <a:lin ang="5400000" scaled="0"/>
                  </a:gradFill>
                </a:rPr>
                <a:t>SP server-side provisioning</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Provision OOB sites, but modify them based on user selection and requirements</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Standardization of site creation in code</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No Office 365</a:t>
              </a:r>
            </a:p>
          </p:txBody>
        </p:sp>
        <p:sp>
          <p:nvSpPr>
            <p:cNvPr id="67" name="Rectangle 66"/>
            <p:cNvSpPr/>
            <p:nvPr/>
          </p:nvSpPr>
          <p:spPr bwMode="auto">
            <a:xfrm>
              <a:off x="8216211" y="4780528"/>
              <a:ext cx="1955453" cy="459130"/>
            </a:xfrm>
            <a:prstGeom prst="rect">
              <a:avLst/>
            </a:prstGeom>
            <a:solidFill>
              <a:schemeClr val="accent4">
                <a:alpha val="6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rPr>
                <a:t>Good</a:t>
              </a:r>
            </a:p>
          </p:txBody>
        </p:sp>
      </p:grpSp>
      <p:grpSp>
        <p:nvGrpSpPr>
          <p:cNvPr id="36" name="Group 35"/>
          <p:cNvGrpSpPr/>
          <p:nvPr/>
        </p:nvGrpSpPr>
        <p:grpSpPr>
          <a:xfrm>
            <a:off x="10208749" y="1211263"/>
            <a:ext cx="1955453" cy="4925912"/>
            <a:chOff x="10208749" y="1211263"/>
            <a:chExt cx="1955453" cy="4925912"/>
          </a:xfrm>
        </p:grpSpPr>
        <p:pic>
          <p:nvPicPr>
            <p:cNvPr id="50" name="Picture 4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07096" y="3971027"/>
              <a:ext cx="1358759" cy="470672"/>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40285" y="5445481"/>
              <a:ext cx="692380" cy="691694"/>
            </a:xfrm>
            <a:prstGeom prst="rect">
              <a:avLst/>
            </a:prstGeom>
          </p:spPr>
        </p:pic>
        <p:sp>
          <p:nvSpPr>
            <p:cNvPr id="46" name="Rectangle 45"/>
            <p:cNvSpPr/>
            <p:nvPr/>
          </p:nvSpPr>
          <p:spPr bwMode="auto">
            <a:xfrm>
              <a:off x="10208749" y="1211263"/>
              <a:ext cx="1955453" cy="2751137"/>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t" anchorCtr="0" compatLnSpc="1">
              <a:prstTxWarp prst="textNoShape">
                <a:avLst/>
              </a:prstTxWarp>
            </a:bodyPr>
            <a:lstStyle/>
            <a:p>
              <a:pPr defTabSz="932472" fontAlgn="base">
                <a:lnSpc>
                  <a:spcPct val="90000"/>
                </a:lnSpc>
                <a:spcBef>
                  <a:spcPts val="600"/>
                </a:spcBef>
                <a:spcAft>
                  <a:spcPct val="0"/>
                </a:spcAft>
              </a:pPr>
              <a:r>
                <a:rPr lang="en-US" sz="1600" b="1" dirty="0">
                  <a:gradFill>
                    <a:gsLst>
                      <a:gs pos="100000">
                        <a:schemeClr val="tx1"/>
                      </a:gs>
                      <a:gs pos="0">
                        <a:schemeClr val="tx1"/>
                      </a:gs>
                    </a:gsLst>
                    <a:lin ang="5400000" scaled="0"/>
                  </a:gradFill>
                </a:rPr>
                <a:t>Remote provisioning</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CSOM supports creation of site collections for on premises and cloud</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Standardization of site creation in code</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Can be done from any external system</a:t>
              </a:r>
            </a:p>
          </p:txBody>
        </p:sp>
        <p:sp>
          <p:nvSpPr>
            <p:cNvPr id="68" name="Rectangle 67"/>
            <p:cNvSpPr/>
            <p:nvPr/>
          </p:nvSpPr>
          <p:spPr bwMode="auto">
            <a:xfrm>
              <a:off x="10208749" y="4780528"/>
              <a:ext cx="1955453" cy="459130"/>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rPr>
                <a:t>Excellent</a:t>
              </a:r>
            </a:p>
          </p:txBody>
        </p:sp>
      </p:grpSp>
      <p:sp>
        <p:nvSpPr>
          <p:cNvPr id="70" name="Rectangle 69"/>
          <p:cNvSpPr/>
          <p:nvPr/>
        </p:nvSpPr>
        <p:spPr bwMode="auto">
          <a:xfrm>
            <a:off x="246061" y="5409724"/>
            <a:ext cx="2289099" cy="763209"/>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6637" rIns="0" bIns="46637" numCol="1" rtlCol="0" anchor="t" anchorCtr="0" compatLnSpc="1">
            <a:prstTxWarp prst="textNoShape">
              <a:avLst/>
            </a:prstTxWarp>
          </a:bodyPr>
          <a:lstStyle/>
          <a:p>
            <a:pPr defTabSz="932472" fontAlgn="base">
              <a:spcBef>
                <a:spcPct val="0"/>
              </a:spcBef>
              <a:spcAft>
                <a:spcPct val="0"/>
              </a:spcAft>
            </a:pPr>
            <a:r>
              <a:rPr lang="en-US" sz="1600" b="1" dirty="0">
                <a:gradFill>
                  <a:gsLst>
                    <a:gs pos="100000">
                      <a:schemeClr val="tx1"/>
                    </a:gs>
                    <a:gs pos="0">
                      <a:schemeClr val="tx1"/>
                    </a:gs>
                  </a:gsLst>
                  <a:lin ang="5400000" scaled="0"/>
                </a:gradFill>
                <a:cs typeface="Segoe UI" panose="020B0502040204020203" pitchFamily="34" charset="0"/>
              </a:rPr>
              <a:t>Cost impact </a:t>
            </a:r>
            <a:br>
              <a:rPr lang="en-US" sz="1600" b="1" dirty="0">
                <a:gradFill>
                  <a:gsLst>
                    <a:gs pos="100000">
                      <a:schemeClr val="tx1"/>
                    </a:gs>
                    <a:gs pos="0">
                      <a:schemeClr val="tx1"/>
                    </a:gs>
                  </a:gsLst>
                  <a:lin ang="5400000" scaled="0"/>
                </a:gradFill>
                <a:cs typeface="Segoe UI" panose="020B0502040204020203" pitchFamily="34" charset="0"/>
              </a:rPr>
            </a:br>
            <a:r>
              <a:rPr lang="en-US" sz="1600" b="1" dirty="0">
                <a:gradFill>
                  <a:gsLst>
                    <a:gs pos="100000">
                      <a:schemeClr val="tx1"/>
                    </a:gs>
                    <a:gs pos="0">
                      <a:schemeClr val="tx1"/>
                    </a:gs>
                  </a:gsLst>
                  <a:lin ang="5400000" scaled="0"/>
                </a:gradFill>
                <a:cs typeface="Segoe UI" panose="020B0502040204020203" pitchFamily="34" charset="0"/>
              </a:rPr>
              <a:t>(short and long term)</a:t>
            </a:r>
          </a:p>
        </p:txBody>
      </p:sp>
      <p:sp>
        <p:nvSpPr>
          <p:cNvPr id="3" name="Footer Placeholder 2"/>
          <p:cNvSpPr>
            <a:spLocks noGrp="1"/>
          </p:cNvSpPr>
          <p:nvPr>
            <p:ph type="ftr" sz="quarter" idx="10"/>
          </p:nvPr>
        </p:nvSpPr>
        <p:spPr/>
        <p:txBody>
          <a:bodyPr/>
          <a:lstStyle/>
          <a:p>
            <a:pPr>
              <a:defRPr/>
            </a:pPr>
            <a:r>
              <a:rPr lang="en-US" sz="1400" dirty="0">
                <a:gradFill>
                  <a:gsLst>
                    <a:gs pos="8367">
                      <a:schemeClr val="accent6"/>
                    </a:gs>
                    <a:gs pos="100000">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Remote “jobs” and provisioning</a:t>
            </a:r>
          </a:p>
          <a:p>
            <a:endParaRPr lang="en-US" dirty="0"/>
          </a:p>
        </p:txBody>
      </p:sp>
    </p:spTree>
    <p:extLst>
      <p:ext uri="{BB962C8B-B14F-4D97-AF65-F5344CB8AC3E}">
        <p14:creationId xmlns:p14="http://schemas.microsoft.com/office/powerpoint/2010/main" val="329473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63" presetClass="path" presetSubtype="0" decel="100000" fill="hold" nodeType="withEffect">
                                  <p:stCondLst>
                                    <p:cond delay="0"/>
                                  </p:stCondLst>
                                  <p:childTnLst>
                                    <p:animMotion origin="layout" path="M 3.71202E-6 -2.91875E-6 L 0.03753 -2.91875E-6 " pathEditMode="relative" rAng="0" ptsTypes="AA">
                                      <p:cBhvr>
                                        <p:cTn id="9" dur="500" spd="-100000" fill="hold"/>
                                        <p:tgtEl>
                                          <p:spTgt spid="31"/>
                                        </p:tgtEl>
                                        <p:attrNameLst>
                                          <p:attrName>ppt_x</p:attrName>
                                          <p:attrName>ppt_y</p:attrName>
                                        </p:attrNameLst>
                                      </p:cBhvr>
                                      <p:rCtr x="1876" y="0"/>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500"/>
                                        <p:tgtEl>
                                          <p:spTgt spid="32"/>
                                        </p:tgtEl>
                                      </p:cBhvr>
                                    </p:animEffect>
                                  </p:childTnLst>
                                </p:cTn>
                              </p:par>
                              <p:par>
                                <p:cTn id="15" presetID="63" presetClass="path" presetSubtype="0" decel="100000" fill="hold" nodeType="withEffect">
                                  <p:stCondLst>
                                    <p:cond delay="0"/>
                                  </p:stCondLst>
                                  <p:childTnLst>
                                    <p:animMotion origin="layout" path="M 3.71202E-6 -2.91875E-6 L 0.03753 -2.91875E-6 " pathEditMode="relative" rAng="0" ptsTypes="AA">
                                      <p:cBhvr>
                                        <p:cTn id="16" dur="500" spd="-100000" fill="hold"/>
                                        <p:tgtEl>
                                          <p:spTgt spid="32"/>
                                        </p:tgtEl>
                                        <p:attrNameLst>
                                          <p:attrName>ppt_x</p:attrName>
                                          <p:attrName>ppt_y</p:attrName>
                                        </p:attrNameLst>
                                      </p:cBhvr>
                                      <p:rCtr x="1876" y="0"/>
                                    </p:animMotion>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63" presetClass="path" presetSubtype="0" decel="100000" fill="hold" nodeType="withEffect">
                                  <p:stCondLst>
                                    <p:cond delay="0"/>
                                  </p:stCondLst>
                                  <p:childTnLst>
                                    <p:animMotion origin="layout" path="M 3.71202E-6 -2.91875E-6 L 0.03753 -2.91875E-6 " pathEditMode="relative" rAng="0" ptsTypes="AA">
                                      <p:cBhvr>
                                        <p:cTn id="23" dur="500" spd="-100000" fill="hold"/>
                                        <p:tgtEl>
                                          <p:spTgt spid="33"/>
                                        </p:tgtEl>
                                        <p:attrNameLst>
                                          <p:attrName>ppt_x</p:attrName>
                                          <p:attrName>ppt_y</p:attrName>
                                        </p:attrNameLst>
                                      </p:cBhvr>
                                      <p:rCtr x="1876" y="0"/>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par>
                                <p:cTn id="29" presetID="63" presetClass="path" presetSubtype="0" decel="100000" fill="hold" nodeType="withEffect">
                                  <p:stCondLst>
                                    <p:cond delay="0"/>
                                  </p:stCondLst>
                                  <p:childTnLst>
                                    <p:animMotion origin="layout" path="M 3.71202E-6 -2.91875E-6 L 0.03753 -2.91875E-6 " pathEditMode="relative" rAng="0" ptsTypes="AA">
                                      <p:cBhvr>
                                        <p:cTn id="30" dur="500" spd="-100000" fill="hold"/>
                                        <p:tgtEl>
                                          <p:spTgt spid="35"/>
                                        </p:tgtEl>
                                        <p:attrNameLst>
                                          <p:attrName>ppt_x</p:attrName>
                                          <p:attrName>ppt_y</p:attrName>
                                        </p:attrNameLst>
                                      </p:cBhvr>
                                      <p:rCtr x="1876" y="0"/>
                                    </p:animMotion>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par>
                                <p:cTn id="36" presetID="63" presetClass="path" presetSubtype="0" decel="100000" fill="hold" nodeType="withEffect">
                                  <p:stCondLst>
                                    <p:cond delay="0"/>
                                  </p:stCondLst>
                                  <p:childTnLst>
                                    <p:animMotion origin="layout" path="M 3.71202E-6 -2.91875E-6 L 0.03753 -2.91875E-6 " pathEditMode="relative" rAng="0" ptsTypes="AA">
                                      <p:cBhvr>
                                        <p:cTn id="37" dur="500" spd="-100000" fill="hold"/>
                                        <p:tgtEl>
                                          <p:spTgt spid="36"/>
                                        </p:tgtEl>
                                        <p:attrNameLst>
                                          <p:attrName>ppt_x</p:attrName>
                                          <p:attrName>ppt_y</p:attrName>
                                        </p:attrNameLst>
                                      </p:cBhvr>
                                      <p:rCtr x="187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675439" y="479425"/>
            <a:ext cx="5486400" cy="6155531"/>
          </a:xfrm>
        </p:spPr>
        <p:txBody>
          <a:bodyPr/>
          <a:lstStyle/>
          <a:p>
            <a:pPr marL="0" indent="0">
              <a:buNone/>
            </a:pPr>
            <a:r>
              <a:rPr lang="en-US" dirty="0"/>
              <a:t>What</a:t>
            </a:r>
          </a:p>
          <a:p>
            <a:pPr marL="231775" indent="-231775"/>
            <a:r>
              <a:rPr lang="en-US" sz="2000" dirty="0">
                <a:latin typeface="+mn-lt"/>
              </a:rPr>
              <a:t>Provision new site collections from </a:t>
            </a:r>
            <a:br>
              <a:rPr lang="en-US" sz="2000" dirty="0">
                <a:latin typeface="+mn-lt"/>
              </a:rPr>
            </a:br>
            <a:r>
              <a:rPr lang="en-US" sz="2000" dirty="0">
                <a:latin typeface="+mn-lt"/>
              </a:rPr>
              <a:t>add-in side</a:t>
            </a:r>
          </a:p>
          <a:p>
            <a:pPr marL="0" indent="0">
              <a:spcBef>
                <a:spcPts val="2400"/>
              </a:spcBef>
              <a:buNone/>
            </a:pPr>
            <a:r>
              <a:rPr lang="en-US" dirty="0"/>
              <a:t>Why</a:t>
            </a:r>
          </a:p>
          <a:p>
            <a:pPr marL="231775" indent="-231775"/>
            <a:r>
              <a:rPr lang="en-US" sz="2000" dirty="0">
                <a:latin typeface="+mn-lt"/>
              </a:rPr>
              <a:t>Can be used to override out-of-the-box self-service site collection creation form</a:t>
            </a:r>
          </a:p>
          <a:p>
            <a:pPr marL="231775" indent="-231775"/>
            <a:r>
              <a:rPr lang="en-US" sz="2000" dirty="0">
                <a:latin typeface="+mn-lt"/>
              </a:rPr>
              <a:t>Can be used to integrate additional functionalities as part of the provisioning</a:t>
            </a:r>
          </a:p>
          <a:p>
            <a:pPr marL="0" indent="0">
              <a:spcBef>
                <a:spcPts val="2400"/>
              </a:spcBef>
              <a:buNone/>
            </a:pPr>
            <a:r>
              <a:rPr lang="en-US" dirty="0"/>
              <a:t>How</a:t>
            </a:r>
          </a:p>
          <a:p>
            <a:pPr marL="231775" indent="-231775"/>
            <a:r>
              <a:rPr lang="en-US" sz="2000" dirty="0">
                <a:latin typeface="+mn-lt"/>
              </a:rPr>
              <a:t>Office 365 has separate downloadable </a:t>
            </a:r>
            <a:br>
              <a:rPr lang="en-US" sz="2000" dirty="0">
                <a:latin typeface="+mn-lt"/>
              </a:rPr>
            </a:br>
            <a:r>
              <a:rPr lang="en-US" sz="2000" dirty="0">
                <a:latin typeface="+mn-lt"/>
              </a:rPr>
              <a:t>that includes the needed CSOM elements </a:t>
            </a:r>
            <a:br>
              <a:rPr lang="en-US" sz="2000" dirty="0">
                <a:latin typeface="+mn-lt"/>
              </a:rPr>
            </a:br>
            <a:r>
              <a:rPr lang="en-US" sz="2000" dirty="0">
                <a:latin typeface="+mn-lt"/>
              </a:rPr>
              <a:t>to provision sites</a:t>
            </a:r>
          </a:p>
          <a:p>
            <a:pPr marL="231775" indent="-231775"/>
            <a:r>
              <a:rPr lang="en-US" sz="2000" dirty="0">
                <a:latin typeface="+mn-lt"/>
              </a:rPr>
              <a:t>After 2014 April CU, natively supported </a:t>
            </a:r>
            <a:br>
              <a:rPr lang="en-US" sz="2000" dirty="0">
                <a:latin typeface="+mn-lt"/>
              </a:rPr>
            </a:br>
            <a:r>
              <a:rPr lang="en-US" sz="2000" dirty="0">
                <a:latin typeface="+mn-lt"/>
              </a:rPr>
              <a:t>for on premises as well</a:t>
            </a:r>
          </a:p>
          <a:p>
            <a:endParaRPr lang="en-US" sz="2000" dirty="0">
              <a:latin typeface="+mn-lt"/>
            </a:endParaRPr>
          </a:p>
        </p:txBody>
      </p:sp>
      <p:sp>
        <p:nvSpPr>
          <p:cNvPr id="3" name="Text Placeholder 2"/>
          <p:cNvSpPr>
            <a:spLocks noGrp="1"/>
          </p:cNvSpPr>
          <p:nvPr>
            <p:ph type="body" sz="quarter" idx="10"/>
          </p:nvPr>
        </p:nvSpPr>
        <p:spPr>
          <a:xfrm>
            <a:off x="246063" y="2241533"/>
            <a:ext cx="5514975" cy="2179058"/>
          </a:xfrm>
        </p:spPr>
        <p:txBody>
          <a:bodyPr/>
          <a:lstStyle/>
          <a:p>
            <a:pPr marL="0" indent="0">
              <a:buNone/>
            </a:pPr>
            <a:r>
              <a:rPr lang="en-US" sz="4800" dirty="0"/>
              <a:t>Site collection creation from </a:t>
            </a:r>
            <a:br>
              <a:rPr lang="en-US" sz="4800" dirty="0"/>
            </a:br>
            <a:r>
              <a:rPr lang="en-US" sz="4800" dirty="0"/>
              <a:t>add-ins</a:t>
            </a:r>
          </a:p>
        </p:txBody>
      </p:sp>
      <p:sp>
        <p:nvSpPr>
          <p:cNvPr id="4" name="Footer Placeholder 3"/>
          <p:cNvSpPr>
            <a:spLocks noGrp="1"/>
          </p:cNvSpPr>
          <p:nvPr>
            <p:ph type="ftr" sz="quarter" idx="12"/>
          </p:nvPr>
        </p:nvSpPr>
        <p:spPr/>
        <p:txBody>
          <a:bodyPr/>
          <a:lstStyle/>
          <a:p>
            <a:pPr>
              <a:defRPr/>
            </a:pPr>
            <a:r>
              <a:rPr lang="en-US" sz="1400" dirty="0">
                <a:gradFill>
                  <a:gsLst>
                    <a:gs pos="8367">
                      <a:schemeClr val="accent6"/>
                    </a:gs>
                    <a:gs pos="100000">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Remote “jobs” and provisioning</a:t>
            </a:r>
          </a:p>
          <a:p>
            <a:endParaRPr lang="en-US" dirty="0"/>
          </a:p>
        </p:txBody>
      </p:sp>
    </p:spTree>
    <p:extLst>
      <p:ext uri="{BB962C8B-B14F-4D97-AF65-F5344CB8AC3E}">
        <p14:creationId xmlns:p14="http://schemas.microsoft.com/office/powerpoint/2010/main" val="3334546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Async</a:t>
            </a:r>
            <a:r>
              <a:rPr lang="en-US" dirty="0"/>
              <a:t> provisioning model</a:t>
            </a:r>
          </a:p>
        </p:txBody>
      </p:sp>
      <p:pic>
        <p:nvPicPr>
          <p:cNvPr id="5" name="Picture 4"/>
          <p:cNvPicPr>
            <a:picLocks noChangeAspect="1"/>
          </p:cNvPicPr>
          <p:nvPr/>
        </p:nvPicPr>
        <p:blipFill rotWithShape="1">
          <a:blip r:embed="rId2"/>
          <a:srcRect r="16754" b="19034"/>
          <a:stretch/>
        </p:blipFill>
        <p:spPr>
          <a:xfrm>
            <a:off x="4021533" y="1788120"/>
            <a:ext cx="3008273" cy="1161165"/>
          </a:xfrm>
          <a:prstGeom prst="rect">
            <a:avLst/>
          </a:prstGeom>
          <a:ln>
            <a:solidFill>
              <a:schemeClr val="bg1">
                <a:lumMod val="75000"/>
              </a:schemeClr>
            </a:solidFill>
          </a:ln>
        </p:spPr>
      </p:pic>
      <p:graphicFrame>
        <p:nvGraphicFramePr>
          <p:cNvPr id="8" name="Table"/>
          <p:cNvGraphicFramePr>
            <a:graphicFrameLocks noGrp="1"/>
          </p:cNvGraphicFramePr>
          <p:nvPr>
            <p:extLst>
              <p:ext uri="{D42A27DB-BD31-4B8C-83A1-F6EECF244321}">
                <p14:modId xmlns:p14="http://schemas.microsoft.com/office/powerpoint/2010/main" val="362208084"/>
              </p:ext>
            </p:extLst>
          </p:nvPr>
        </p:nvGraphicFramePr>
        <p:xfrm>
          <a:off x="8821778" y="1737304"/>
          <a:ext cx="2076738" cy="1224352"/>
        </p:xfrm>
        <a:graphic>
          <a:graphicData uri="http://schemas.openxmlformats.org/drawingml/2006/table">
            <a:tbl>
              <a:tblPr firstRow="1" bandRow="1">
                <a:tableStyleId>{21E4AEA4-8DFA-4A89-87EB-49C32662AFE0}</a:tableStyleId>
              </a:tblPr>
              <a:tblGrid>
                <a:gridCol w="508830">
                  <a:extLst>
                    <a:ext uri="{9D8B030D-6E8A-4147-A177-3AD203B41FA5}">
                      <a16:colId xmlns:a16="http://schemas.microsoft.com/office/drawing/2014/main" val="3489962058"/>
                    </a:ext>
                  </a:extLst>
                </a:gridCol>
                <a:gridCol w="502397">
                  <a:extLst>
                    <a:ext uri="{9D8B030D-6E8A-4147-A177-3AD203B41FA5}">
                      <a16:colId xmlns:a16="http://schemas.microsoft.com/office/drawing/2014/main" val="1269965265"/>
                    </a:ext>
                  </a:extLst>
                </a:gridCol>
                <a:gridCol w="509348">
                  <a:extLst>
                    <a:ext uri="{9D8B030D-6E8A-4147-A177-3AD203B41FA5}">
                      <a16:colId xmlns:a16="http://schemas.microsoft.com/office/drawing/2014/main" val="581447776"/>
                    </a:ext>
                  </a:extLst>
                </a:gridCol>
                <a:gridCol w="556163">
                  <a:extLst>
                    <a:ext uri="{9D8B030D-6E8A-4147-A177-3AD203B41FA5}">
                      <a16:colId xmlns:a16="http://schemas.microsoft.com/office/drawing/2014/main" val="2627796514"/>
                    </a:ext>
                  </a:extLst>
                </a:gridCol>
              </a:tblGrid>
              <a:tr h="153044">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extLst>
                  <a:ext uri="{0D108BD9-81ED-4DB2-BD59-A6C34878D82A}">
                    <a16:rowId xmlns:a16="http://schemas.microsoft.com/office/drawing/2014/main" val="4145231047"/>
                  </a:ext>
                </a:extLst>
              </a:tr>
              <a:tr h="153044">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extLst>
                  <a:ext uri="{0D108BD9-81ED-4DB2-BD59-A6C34878D82A}">
                    <a16:rowId xmlns:a16="http://schemas.microsoft.com/office/drawing/2014/main" val="3236228520"/>
                  </a:ext>
                </a:extLst>
              </a:tr>
              <a:tr h="153044">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extLst>
                  <a:ext uri="{0D108BD9-81ED-4DB2-BD59-A6C34878D82A}">
                    <a16:rowId xmlns:a16="http://schemas.microsoft.com/office/drawing/2014/main" val="1350070964"/>
                  </a:ext>
                </a:extLst>
              </a:tr>
              <a:tr h="153044">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extLst>
                  <a:ext uri="{0D108BD9-81ED-4DB2-BD59-A6C34878D82A}">
                    <a16:rowId xmlns:a16="http://schemas.microsoft.com/office/drawing/2014/main" val="1313518824"/>
                  </a:ext>
                </a:extLst>
              </a:tr>
              <a:tr h="153044">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extLst>
                  <a:ext uri="{0D108BD9-81ED-4DB2-BD59-A6C34878D82A}">
                    <a16:rowId xmlns:a16="http://schemas.microsoft.com/office/drawing/2014/main" val="1181631347"/>
                  </a:ext>
                </a:extLst>
              </a:tr>
              <a:tr h="153044">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extLst>
                  <a:ext uri="{0D108BD9-81ED-4DB2-BD59-A6C34878D82A}">
                    <a16:rowId xmlns:a16="http://schemas.microsoft.com/office/drawing/2014/main" val="333842159"/>
                  </a:ext>
                </a:extLst>
              </a:tr>
              <a:tr h="153044">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extLst>
                  <a:ext uri="{0D108BD9-81ED-4DB2-BD59-A6C34878D82A}">
                    <a16:rowId xmlns:a16="http://schemas.microsoft.com/office/drawing/2014/main" val="1857450833"/>
                  </a:ext>
                </a:extLst>
              </a:tr>
              <a:tr h="153044">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extLst>
                  <a:ext uri="{0D108BD9-81ED-4DB2-BD59-A6C34878D82A}">
                    <a16:rowId xmlns:a16="http://schemas.microsoft.com/office/drawing/2014/main" val="2226281464"/>
                  </a:ext>
                </a:extLst>
              </a:tr>
            </a:tbl>
          </a:graphicData>
        </a:graphic>
      </p:graphicFrame>
      <p:grpSp>
        <p:nvGrpSpPr>
          <p:cNvPr id="18" name="Group 17"/>
          <p:cNvGrpSpPr/>
          <p:nvPr/>
        </p:nvGrpSpPr>
        <p:grpSpPr>
          <a:xfrm>
            <a:off x="8143952" y="4294682"/>
            <a:ext cx="3710186" cy="1986543"/>
            <a:chOff x="8852204" y="1128641"/>
            <a:chExt cx="4995841" cy="2474161"/>
          </a:xfrm>
        </p:grpSpPr>
        <p:pic>
          <p:nvPicPr>
            <p:cNvPr id="27" name="Picture 26"/>
            <p:cNvPicPr>
              <a:picLocks noChangeAspect="1"/>
            </p:cNvPicPr>
            <p:nvPr/>
          </p:nvPicPr>
          <p:blipFill>
            <a:blip r:embed="rId3"/>
            <a:stretch>
              <a:fillRect/>
            </a:stretch>
          </p:blipFill>
          <p:spPr>
            <a:xfrm>
              <a:off x="8852204" y="1128641"/>
              <a:ext cx="3139633" cy="1644863"/>
            </a:xfrm>
            <a:prstGeom prst="rect">
              <a:avLst/>
            </a:prstGeom>
            <a:ln>
              <a:solidFill>
                <a:schemeClr val="bg1">
                  <a:lumMod val="65000"/>
                </a:schemeClr>
              </a:solidFill>
            </a:ln>
          </p:spPr>
        </p:pic>
        <p:sp>
          <p:nvSpPr>
            <p:cNvPr id="29" name="TextBox 34"/>
            <p:cNvSpPr txBox="1">
              <a:spLocks noChangeArrowheads="1"/>
            </p:cNvSpPr>
            <p:nvPr/>
          </p:nvSpPr>
          <p:spPr bwMode="auto">
            <a:xfrm>
              <a:off x="9876946" y="2847445"/>
              <a:ext cx="3971099" cy="755357"/>
            </a:xfrm>
            <a:prstGeom prst="rect">
              <a:avLst/>
            </a:prstGeom>
            <a:noFill/>
            <a:ln w="9525">
              <a:noFill/>
              <a:miter lim="800000"/>
              <a:headEnd/>
              <a:tailEnd/>
            </a:ln>
          </p:spPr>
          <p:txBody>
            <a:bodyPr wrap="square">
              <a:spAutoFit/>
            </a:bodyPr>
            <a:lstStyle/>
            <a:p>
              <a:r>
                <a:rPr lang="en-US" sz="1632" dirty="0">
                  <a:latin typeface="+mj-lt"/>
                </a:rPr>
                <a:t>https://contoso.sharepoint.com</a:t>
              </a:r>
              <a:br>
                <a:rPr lang="en-US" sz="1632" dirty="0">
                  <a:latin typeface="+mj-lt"/>
                </a:rPr>
              </a:br>
              <a:r>
                <a:rPr lang="en-US" sz="1632" dirty="0">
                  <a:latin typeface="+mj-lt"/>
                </a:rPr>
                <a:t>/sites/site</a:t>
              </a:r>
              <a:endParaRPr lang="en-US" sz="1071" dirty="0">
                <a:latin typeface="+mj-lt"/>
              </a:endParaRPr>
            </a:p>
          </p:txBody>
        </p:sp>
      </p:grpSp>
      <p:cxnSp>
        <p:nvCxnSpPr>
          <p:cNvPr id="31" name="Straight Arrow Connector 30"/>
          <p:cNvCxnSpPr/>
          <p:nvPr/>
        </p:nvCxnSpPr>
        <p:spPr>
          <a:xfrm flipV="1">
            <a:off x="2644532" y="2364184"/>
            <a:ext cx="1786589" cy="1"/>
          </a:xfrm>
          <a:prstGeom prst="straightConnector1">
            <a:avLst/>
          </a:prstGeom>
          <a:ln w="38100">
            <a:solidFill>
              <a:schemeClr val="accent2"/>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2567222" y="5034178"/>
            <a:ext cx="2118656" cy="0"/>
          </a:xfrm>
          <a:prstGeom prst="straightConnector1">
            <a:avLst/>
          </a:prstGeom>
          <a:ln w="38100">
            <a:solidFill>
              <a:schemeClr val="accent2"/>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7862748" y="2387093"/>
            <a:ext cx="842661" cy="8517"/>
          </a:xfrm>
          <a:prstGeom prst="straightConnector1">
            <a:avLst/>
          </a:prstGeom>
          <a:ln w="38100">
            <a:solidFill>
              <a:schemeClr val="accent2"/>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412623" y="5029440"/>
            <a:ext cx="1625190" cy="1360"/>
          </a:xfrm>
          <a:prstGeom prst="straightConnector1">
            <a:avLst/>
          </a:prstGeom>
          <a:ln w="38100">
            <a:solidFill>
              <a:schemeClr val="accent2"/>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38006" y="2722009"/>
            <a:ext cx="2819207" cy="1905266"/>
          </a:xfrm>
          <a:prstGeom prst="straightConnector1">
            <a:avLst/>
          </a:prstGeom>
          <a:ln w="38100">
            <a:solidFill>
              <a:schemeClr val="accent2"/>
            </a:solidFill>
            <a:prstDash val="dash"/>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344217" y="4117187"/>
            <a:ext cx="524641" cy="524641"/>
            <a:chOff x="492" y="17985"/>
            <a:chExt cx="524853" cy="524853"/>
          </a:xfrm>
          <a:solidFill>
            <a:schemeClr val="accent2"/>
          </a:solidFill>
        </p:grpSpPr>
        <p:sp>
          <p:nvSpPr>
            <p:cNvPr id="34" name="Oval 33"/>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Oval 4"/>
            <p:cNvSpPr/>
            <p:nvPr/>
          </p:nvSpPr>
          <p:spPr>
            <a:xfrm>
              <a:off x="77355" y="94848"/>
              <a:ext cx="371127" cy="371127"/>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66378">
                <a:lnSpc>
                  <a:spcPct val="90000"/>
                </a:lnSpc>
                <a:spcBef>
                  <a:spcPct val="0"/>
                </a:spcBef>
                <a:spcAft>
                  <a:spcPct val="35000"/>
                </a:spcAft>
              </a:pPr>
              <a:r>
                <a:rPr lang="en-US" sz="2399" dirty="0"/>
                <a:t>4</a:t>
              </a:r>
            </a:p>
          </p:txBody>
        </p:sp>
      </p:grpSp>
      <p:grpSp>
        <p:nvGrpSpPr>
          <p:cNvPr id="48" name="Group 47"/>
          <p:cNvGrpSpPr/>
          <p:nvPr/>
        </p:nvGrpSpPr>
        <p:grpSpPr>
          <a:xfrm>
            <a:off x="10284065" y="3948360"/>
            <a:ext cx="524641" cy="524641"/>
            <a:chOff x="492" y="17985"/>
            <a:chExt cx="524853" cy="524853"/>
          </a:xfrm>
          <a:solidFill>
            <a:schemeClr val="accent2"/>
          </a:solidFill>
        </p:grpSpPr>
        <p:sp>
          <p:nvSpPr>
            <p:cNvPr id="49" name="Oval 48"/>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0" name="Oval 4"/>
            <p:cNvSpPr/>
            <p:nvPr/>
          </p:nvSpPr>
          <p:spPr>
            <a:xfrm>
              <a:off x="77355" y="94848"/>
              <a:ext cx="371127" cy="371127"/>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66378">
                <a:lnSpc>
                  <a:spcPct val="90000"/>
                </a:lnSpc>
                <a:spcBef>
                  <a:spcPct val="0"/>
                </a:spcBef>
                <a:spcAft>
                  <a:spcPct val="35000"/>
                </a:spcAft>
              </a:pPr>
              <a:r>
                <a:rPr lang="en-US" sz="2399" dirty="0"/>
                <a:t>5</a:t>
              </a:r>
            </a:p>
          </p:txBody>
        </p:sp>
      </p:grpSp>
      <p:grpSp>
        <p:nvGrpSpPr>
          <p:cNvPr id="51" name="Group 50"/>
          <p:cNvGrpSpPr/>
          <p:nvPr/>
        </p:nvGrpSpPr>
        <p:grpSpPr>
          <a:xfrm>
            <a:off x="3670872" y="1460911"/>
            <a:ext cx="524641" cy="524641"/>
            <a:chOff x="492" y="17985"/>
            <a:chExt cx="524853" cy="524853"/>
          </a:xfrm>
          <a:solidFill>
            <a:schemeClr val="accent2"/>
          </a:solidFill>
        </p:grpSpPr>
        <p:sp>
          <p:nvSpPr>
            <p:cNvPr id="52" name="Oval 51"/>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3" name="Oval 4"/>
            <p:cNvSpPr/>
            <p:nvPr/>
          </p:nvSpPr>
          <p:spPr>
            <a:xfrm>
              <a:off x="77355" y="94848"/>
              <a:ext cx="371127" cy="371127"/>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66378">
                <a:lnSpc>
                  <a:spcPct val="90000"/>
                </a:lnSpc>
                <a:spcBef>
                  <a:spcPct val="0"/>
                </a:spcBef>
                <a:spcAft>
                  <a:spcPct val="35000"/>
                </a:spcAft>
              </a:pPr>
              <a:r>
                <a:rPr lang="en-US" sz="2399" dirty="0"/>
                <a:t>2</a:t>
              </a:r>
            </a:p>
          </p:txBody>
        </p:sp>
      </p:grpSp>
      <p:grpSp>
        <p:nvGrpSpPr>
          <p:cNvPr id="57" name="Group 56"/>
          <p:cNvGrpSpPr/>
          <p:nvPr/>
        </p:nvGrpSpPr>
        <p:grpSpPr>
          <a:xfrm>
            <a:off x="1069124" y="4379508"/>
            <a:ext cx="524641" cy="524641"/>
            <a:chOff x="492" y="17985"/>
            <a:chExt cx="524853" cy="524853"/>
          </a:xfrm>
          <a:solidFill>
            <a:schemeClr val="accent2"/>
          </a:solidFill>
        </p:grpSpPr>
        <p:sp>
          <p:nvSpPr>
            <p:cNvPr id="58" name="Oval 57"/>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9" name="Oval 4"/>
            <p:cNvSpPr/>
            <p:nvPr/>
          </p:nvSpPr>
          <p:spPr>
            <a:xfrm>
              <a:off x="77355" y="94848"/>
              <a:ext cx="371127" cy="371127"/>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66378">
                <a:lnSpc>
                  <a:spcPct val="90000"/>
                </a:lnSpc>
                <a:spcBef>
                  <a:spcPct val="0"/>
                </a:spcBef>
                <a:spcAft>
                  <a:spcPct val="35000"/>
                </a:spcAft>
              </a:pPr>
              <a:r>
                <a:rPr lang="en-US" sz="2399" dirty="0"/>
                <a:t>6</a:t>
              </a:r>
            </a:p>
          </p:txBody>
        </p:sp>
      </p:grpSp>
      <p:pic>
        <p:nvPicPr>
          <p:cNvPr id="85" name="Picture 84"/>
          <p:cNvPicPr>
            <a:picLocks noChangeAspect="1"/>
          </p:cNvPicPr>
          <p:nvPr/>
        </p:nvPicPr>
        <p:blipFill>
          <a:blip r:embed="rId4"/>
          <a:stretch>
            <a:fillRect/>
          </a:stretch>
        </p:blipFill>
        <p:spPr>
          <a:xfrm>
            <a:off x="7875087" y="5314272"/>
            <a:ext cx="965610" cy="812866"/>
          </a:xfrm>
          <a:prstGeom prst="rect">
            <a:avLst/>
          </a:prstGeom>
        </p:spPr>
      </p:pic>
      <p:grpSp>
        <p:nvGrpSpPr>
          <p:cNvPr id="60" name="Group 59"/>
          <p:cNvGrpSpPr/>
          <p:nvPr/>
        </p:nvGrpSpPr>
        <p:grpSpPr>
          <a:xfrm>
            <a:off x="10724431" y="1495447"/>
            <a:ext cx="524641" cy="524641"/>
            <a:chOff x="492" y="17985"/>
            <a:chExt cx="524853" cy="524853"/>
          </a:xfrm>
          <a:solidFill>
            <a:schemeClr val="accent2"/>
          </a:solidFill>
        </p:grpSpPr>
        <p:sp>
          <p:nvSpPr>
            <p:cNvPr id="61" name="Oval 60"/>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2" name="Oval 4"/>
            <p:cNvSpPr/>
            <p:nvPr/>
          </p:nvSpPr>
          <p:spPr>
            <a:xfrm>
              <a:off x="77355" y="94848"/>
              <a:ext cx="371127" cy="371127"/>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66378">
                <a:lnSpc>
                  <a:spcPct val="90000"/>
                </a:lnSpc>
                <a:spcBef>
                  <a:spcPct val="0"/>
                </a:spcBef>
                <a:spcAft>
                  <a:spcPct val="35000"/>
                </a:spcAft>
              </a:pPr>
              <a:r>
                <a:rPr lang="en-US" sz="2399" dirty="0"/>
                <a:t>3</a:t>
              </a:r>
            </a:p>
          </p:txBody>
        </p:sp>
      </p:grpSp>
      <p:sp>
        <p:nvSpPr>
          <p:cNvPr id="92" name="Freeform 5"/>
          <p:cNvSpPr>
            <a:spLocks/>
          </p:cNvSpPr>
          <p:nvPr/>
        </p:nvSpPr>
        <p:spPr bwMode="auto">
          <a:xfrm>
            <a:off x="10574982" y="2440589"/>
            <a:ext cx="723900" cy="723900"/>
          </a:xfrm>
          <a:custGeom>
            <a:avLst/>
            <a:gdLst>
              <a:gd name="T0" fmla="*/ 3683 w 5040"/>
              <a:gd name="T1" fmla="*/ 1833 h 5040"/>
              <a:gd name="T2" fmla="*/ 3683 w 5040"/>
              <a:gd name="T3" fmla="*/ 2396 h 5040"/>
              <a:gd name="T4" fmla="*/ 3193 w 5040"/>
              <a:gd name="T5" fmla="*/ 2396 h 5040"/>
              <a:gd name="T6" fmla="*/ 3193 w 5040"/>
              <a:gd name="T7" fmla="*/ 1833 h 5040"/>
              <a:gd name="T8" fmla="*/ 2614 w 5040"/>
              <a:gd name="T9" fmla="*/ 1833 h 5040"/>
              <a:gd name="T10" fmla="*/ 2614 w 5040"/>
              <a:gd name="T11" fmla="*/ 1341 h 5040"/>
              <a:gd name="T12" fmla="*/ 3193 w 5040"/>
              <a:gd name="T13" fmla="*/ 1341 h 5040"/>
              <a:gd name="T14" fmla="*/ 3193 w 5040"/>
              <a:gd name="T15" fmla="*/ 0 h 5040"/>
              <a:gd name="T16" fmla="*/ 1850 w 5040"/>
              <a:gd name="T17" fmla="*/ 0 h 5040"/>
              <a:gd name="T18" fmla="*/ 1850 w 5040"/>
              <a:gd name="T19" fmla="*/ 1341 h 5040"/>
              <a:gd name="T20" fmla="*/ 2413 w 5040"/>
              <a:gd name="T21" fmla="*/ 1341 h 5040"/>
              <a:gd name="T22" fmla="*/ 2413 w 5040"/>
              <a:gd name="T23" fmla="*/ 1833 h 5040"/>
              <a:gd name="T24" fmla="*/ 1850 w 5040"/>
              <a:gd name="T25" fmla="*/ 1833 h 5040"/>
              <a:gd name="T26" fmla="*/ 1850 w 5040"/>
              <a:gd name="T27" fmla="*/ 2396 h 5040"/>
              <a:gd name="T28" fmla="*/ 1343 w 5040"/>
              <a:gd name="T29" fmla="*/ 2396 h 5040"/>
              <a:gd name="T30" fmla="*/ 1343 w 5040"/>
              <a:gd name="T31" fmla="*/ 1833 h 5040"/>
              <a:gd name="T32" fmla="*/ 0 w 5040"/>
              <a:gd name="T33" fmla="*/ 1833 h 5040"/>
              <a:gd name="T34" fmla="*/ 0 w 5040"/>
              <a:gd name="T35" fmla="*/ 3174 h 5040"/>
              <a:gd name="T36" fmla="*/ 563 w 5040"/>
              <a:gd name="T37" fmla="*/ 3174 h 5040"/>
              <a:gd name="T38" fmla="*/ 563 w 5040"/>
              <a:gd name="T39" fmla="*/ 3697 h 5040"/>
              <a:gd name="T40" fmla="*/ 0 w 5040"/>
              <a:gd name="T41" fmla="*/ 3697 h 5040"/>
              <a:gd name="T42" fmla="*/ 0 w 5040"/>
              <a:gd name="T43" fmla="*/ 5040 h 5040"/>
              <a:gd name="T44" fmla="*/ 1343 w 5040"/>
              <a:gd name="T45" fmla="*/ 5040 h 5040"/>
              <a:gd name="T46" fmla="*/ 1343 w 5040"/>
              <a:gd name="T47" fmla="*/ 3697 h 5040"/>
              <a:gd name="T48" fmla="*/ 780 w 5040"/>
              <a:gd name="T49" fmla="*/ 3697 h 5040"/>
              <a:gd name="T50" fmla="*/ 780 w 5040"/>
              <a:gd name="T51" fmla="*/ 3174 h 5040"/>
              <a:gd name="T52" fmla="*/ 1343 w 5040"/>
              <a:gd name="T53" fmla="*/ 3174 h 5040"/>
              <a:gd name="T54" fmla="*/ 1343 w 5040"/>
              <a:gd name="T55" fmla="*/ 2611 h 5040"/>
              <a:gd name="T56" fmla="*/ 1850 w 5040"/>
              <a:gd name="T57" fmla="*/ 2611 h 5040"/>
              <a:gd name="T58" fmla="*/ 1850 w 5040"/>
              <a:gd name="T59" fmla="*/ 3174 h 5040"/>
              <a:gd name="T60" fmla="*/ 2413 w 5040"/>
              <a:gd name="T61" fmla="*/ 3174 h 5040"/>
              <a:gd name="T62" fmla="*/ 2413 w 5040"/>
              <a:gd name="T63" fmla="*/ 3697 h 5040"/>
              <a:gd name="T64" fmla="*/ 1850 w 5040"/>
              <a:gd name="T65" fmla="*/ 3697 h 5040"/>
              <a:gd name="T66" fmla="*/ 1850 w 5040"/>
              <a:gd name="T67" fmla="*/ 5040 h 5040"/>
              <a:gd name="T68" fmla="*/ 3193 w 5040"/>
              <a:gd name="T69" fmla="*/ 5040 h 5040"/>
              <a:gd name="T70" fmla="*/ 3193 w 5040"/>
              <a:gd name="T71" fmla="*/ 3697 h 5040"/>
              <a:gd name="T72" fmla="*/ 2614 w 5040"/>
              <a:gd name="T73" fmla="*/ 3697 h 5040"/>
              <a:gd name="T74" fmla="*/ 2614 w 5040"/>
              <a:gd name="T75" fmla="*/ 3174 h 5040"/>
              <a:gd name="T76" fmla="*/ 3193 w 5040"/>
              <a:gd name="T77" fmla="*/ 3174 h 5040"/>
              <a:gd name="T78" fmla="*/ 3193 w 5040"/>
              <a:gd name="T79" fmla="*/ 2611 h 5040"/>
              <a:gd name="T80" fmla="*/ 3683 w 5040"/>
              <a:gd name="T81" fmla="*/ 2611 h 5040"/>
              <a:gd name="T82" fmla="*/ 3683 w 5040"/>
              <a:gd name="T83" fmla="*/ 3174 h 5040"/>
              <a:gd name="T84" fmla="*/ 5040 w 5040"/>
              <a:gd name="T85" fmla="*/ 3174 h 5040"/>
              <a:gd name="T86" fmla="*/ 5040 w 5040"/>
              <a:gd name="T87" fmla="*/ 1833 h 5040"/>
              <a:gd name="T88" fmla="*/ 3683 w 5040"/>
              <a:gd name="T89" fmla="*/ 1833 h 5040"/>
              <a:gd name="T90" fmla="*/ 3683 w 5040"/>
              <a:gd name="T91" fmla="*/ 1833 h 5040"/>
              <a:gd name="T92" fmla="*/ 3683 w 5040"/>
              <a:gd name="T93" fmla="*/ 1833 h 5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40" h="5040">
                <a:moveTo>
                  <a:pt x="3683" y="1833"/>
                </a:moveTo>
                <a:lnTo>
                  <a:pt x="3683" y="2396"/>
                </a:lnTo>
                <a:lnTo>
                  <a:pt x="3193" y="2396"/>
                </a:lnTo>
                <a:lnTo>
                  <a:pt x="3193" y="1833"/>
                </a:lnTo>
                <a:lnTo>
                  <a:pt x="2614" y="1833"/>
                </a:lnTo>
                <a:lnTo>
                  <a:pt x="2614" y="1341"/>
                </a:lnTo>
                <a:lnTo>
                  <a:pt x="3193" y="1341"/>
                </a:lnTo>
                <a:lnTo>
                  <a:pt x="3193" y="0"/>
                </a:lnTo>
                <a:lnTo>
                  <a:pt x="1850" y="0"/>
                </a:lnTo>
                <a:lnTo>
                  <a:pt x="1850" y="1341"/>
                </a:lnTo>
                <a:lnTo>
                  <a:pt x="2413" y="1341"/>
                </a:lnTo>
                <a:lnTo>
                  <a:pt x="2413" y="1833"/>
                </a:lnTo>
                <a:lnTo>
                  <a:pt x="1850" y="1833"/>
                </a:lnTo>
                <a:lnTo>
                  <a:pt x="1850" y="2396"/>
                </a:lnTo>
                <a:lnTo>
                  <a:pt x="1343" y="2396"/>
                </a:lnTo>
                <a:lnTo>
                  <a:pt x="1343" y="1833"/>
                </a:lnTo>
                <a:lnTo>
                  <a:pt x="0" y="1833"/>
                </a:lnTo>
                <a:lnTo>
                  <a:pt x="0" y="3174"/>
                </a:lnTo>
                <a:lnTo>
                  <a:pt x="563" y="3174"/>
                </a:lnTo>
                <a:lnTo>
                  <a:pt x="563" y="3697"/>
                </a:lnTo>
                <a:lnTo>
                  <a:pt x="0" y="3697"/>
                </a:lnTo>
                <a:lnTo>
                  <a:pt x="0" y="5040"/>
                </a:lnTo>
                <a:lnTo>
                  <a:pt x="1343" y="5040"/>
                </a:lnTo>
                <a:lnTo>
                  <a:pt x="1343" y="3697"/>
                </a:lnTo>
                <a:lnTo>
                  <a:pt x="780" y="3697"/>
                </a:lnTo>
                <a:lnTo>
                  <a:pt x="780" y="3174"/>
                </a:lnTo>
                <a:lnTo>
                  <a:pt x="1343" y="3174"/>
                </a:lnTo>
                <a:lnTo>
                  <a:pt x="1343" y="2611"/>
                </a:lnTo>
                <a:lnTo>
                  <a:pt x="1850" y="2611"/>
                </a:lnTo>
                <a:lnTo>
                  <a:pt x="1850" y="3174"/>
                </a:lnTo>
                <a:lnTo>
                  <a:pt x="2413" y="3174"/>
                </a:lnTo>
                <a:lnTo>
                  <a:pt x="2413" y="3697"/>
                </a:lnTo>
                <a:lnTo>
                  <a:pt x="1850" y="3697"/>
                </a:lnTo>
                <a:lnTo>
                  <a:pt x="1850" y="5040"/>
                </a:lnTo>
                <a:lnTo>
                  <a:pt x="3193" y="5040"/>
                </a:lnTo>
                <a:lnTo>
                  <a:pt x="3193" y="3697"/>
                </a:lnTo>
                <a:lnTo>
                  <a:pt x="2614" y="3697"/>
                </a:lnTo>
                <a:lnTo>
                  <a:pt x="2614" y="3174"/>
                </a:lnTo>
                <a:lnTo>
                  <a:pt x="3193" y="3174"/>
                </a:lnTo>
                <a:lnTo>
                  <a:pt x="3193" y="2611"/>
                </a:lnTo>
                <a:lnTo>
                  <a:pt x="3683" y="2611"/>
                </a:lnTo>
                <a:lnTo>
                  <a:pt x="3683" y="3174"/>
                </a:lnTo>
                <a:lnTo>
                  <a:pt x="5040" y="3174"/>
                </a:lnTo>
                <a:lnTo>
                  <a:pt x="5040" y="1833"/>
                </a:lnTo>
                <a:lnTo>
                  <a:pt x="3683" y="1833"/>
                </a:lnTo>
                <a:lnTo>
                  <a:pt x="3683" y="1833"/>
                </a:lnTo>
                <a:lnTo>
                  <a:pt x="3683" y="1833"/>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 name="Group 2"/>
          <p:cNvGrpSpPr/>
          <p:nvPr/>
        </p:nvGrpSpPr>
        <p:grpSpPr>
          <a:xfrm>
            <a:off x="950627" y="1666907"/>
            <a:ext cx="2088569" cy="2056500"/>
            <a:chOff x="1324025" y="2074358"/>
            <a:chExt cx="2088569" cy="2056500"/>
          </a:xfrm>
        </p:grpSpPr>
        <p:grpSp>
          <p:nvGrpSpPr>
            <p:cNvPr id="93" name="Group 92"/>
            <p:cNvGrpSpPr/>
            <p:nvPr/>
          </p:nvGrpSpPr>
          <p:grpSpPr>
            <a:xfrm>
              <a:off x="1324025" y="2074358"/>
              <a:ext cx="1822769" cy="1857751"/>
              <a:chOff x="9738791" y="1816096"/>
              <a:chExt cx="1822769" cy="1857751"/>
            </a:xfrm>
          </p:grpSpPr>
          <p:grpSp>
            <p:nvGrpSpPr>
              <p:cNvPr id="94" name="Group 93"/>
              <p:cNvGrpSpPr>
                <a:grpSpLocks noChangeAspect="1"/>
              </p:cNvGrpSpPr>
              <p:nvPr/>
            </p:nvGrpSpPr>
            <p:grpSpPr>
              <a:xfrm>
                <a:off x="9738791" y="2044352"/>
                <a:ext cx="1524951" cy="1629495"/>
                <a:chOff x="1512865" y="949433"/>
                <a:chExt cx="2389102" cy="2552888"/>
              </a:xfrm>
            </p:grpSpPr>
            <p:grpSp>
              <p:nvGrpSpPr>
                <p:cNvPr id="96" name="Group 95"/>
                <p:cNvGrpSpPr/>
                <p:nvPr/>
              </p:nvGrpSpPr>
              <p:grpSpPr>
                <a:xfrm>
                  <a:off x="1512865" y="949433"/>
                  <a:ext cx="2389102" cy="2552888"/>
                  <a:chOff x="4383758" y="2240577"/>
                  <a:chExt cx="2389102" cy="2552888"/>
                </a:xfrm>
              </p:grpSpPr>
              <p:sp>
                <p:nvSpPr>
                  <p:cNvPr id="98" name="Rectangle 97"/>
                  <p:cNvSpPr/>
                  <p:nvPr/>
                </p:nvSpPr>
                <p:spPr bwMode="auto">
                  <a:xfrm>
                    <a:off x="4537410" y="2240577"/>
                    <a:ext cx="2235450" cy="2175770"/>
                  </a:xfrm>
                  <a:prstGeom prst="rect">
                    <a:avLst/>
                  </a:prstGeom>
                  <a:solidFill>
                    <a:schemeClr val="bg1">
                      <a:lumMod val="8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sz="1224" dirty="0">
                        <a:solidFill>
                          <a:schemeClr val="bg2">
                            <a:lumMod val="25000"/>
                          </a:schemeClr>
                        </a:solidFill>
                        <a:ea typeface="Segoe UI" pitchFamily="34" charset="0"/>
                        <a:cs typeface="Segoe UI" pitchFamily="34" charset="0"/>
                      </a:rPr>
                      <a:t>SharePoint </a:t>
                    </a:r>
                    <a:br>
                      <a:rPr lang="en-US" sz="1224" dirty="0">
                        <a:solidFill>
                          <a:schemeClr val="bg2">
                            <a:lumMod val="25000"/>
                          </a:schemeClr>
                        </a:solidFill>
                        <a:ea typeface="Segoe UI" pitchFamily="34" charset="0"/>
                        <a:cs typeface="Segoe UI" pitchFamily="34" charset="0"/>
                      </a:rPr>
                    </a:br>
                    <a:r>
                      <a:rPr lang="en-US" sz="1224" dirty="0">
                        <a:solidFill>
                          <a:schemeClr val="bg2">
                            <a:lumMod val="25000"/>
                          </a:schemeClr>
                        </a:solidFill>
                        <a:ea typeface="Segoe UI" pitchFamily="34" charset="0"/>
                        <a:cs typeface="Segoe UI" pitchFamily="34" charset="0"/>
                      </a:rPr>
                      <a:t>Service</a:t>
                    </a:r>
                  </a:p>
                </p:txBody>
              </p:sp>
              <p:grpSp>
                <p:nvGrpSpPr>
                  <p:cNvPr id="99" name="Group 98"/>
                  <p:cNvGrpSpPr/>
                  <p:nvPr/>
                </p:nvGrpSpPr>
                <p:grpSpPr>
                  <a:xfrm>
                    <a:off x="5421611" y="2886866"/>
                    <a:ext cx="789619" cy="1020140"/>
                    <a:chOff x="4557447" y="1721445"/>
                    <a:chExt cx="789619" cy="1020140"/>
                  </a:xfrm>
                </p:grpSpPr>
                <p:pic>
                  <p:nvPicPr>
                    <p:cNvPr id="107" name="Picture 106"/>
                    <p:cNvPicPr>
                      <a:picLocks noChangeAspect="1"/>
                    </p:cNvPicPr>
                    <p:nvPr/>
                  </p:nvPicPr>
                  <p:blipFill>
                    <a:blip r:embed="rId5"/>
                    <a:stretch>
                      <a:fillRect/>
                    </a:stretch>
                  </p:blipFill>
                  <p:spPr>
                    <a:xfrm>
                      <a:off x="4557447" y="1902539"/>
                      <a:ext cx="477423" cy="839046"/>
                    </a:xfrm>
                    <a:prstGeom prst="rect">
                      <a:avLst/>
                    </a:prstGeom>
                  </p:spPr>
                </p:pic>
                <p:pic>
                  <p:nvPicPr>
                    <p:cNvPr id="108" name="Picture 107"/>
                    <p:cNvPicPr>
                      <a:picLocks noChangeAspect="1"/>
                    </p:cNvPicPr>
                    <p:nvPr/>
                  </p:nvPicPr>
                  <p:blipFill>
                    <a:blip r:embed="rId5"/>
                    <a:stretch>
                      <a:fillRect/>
                    </a:stretch>
                  </p:blipFill>
                  <p:spPr>
                    <a:xfrm>
                      <a:off x="4869643" y="1721445"/>
                      <a:ext cx="477423" cy="839046"/>
                    </a:xfrm>
                    <a:prstGeom prst="rect">
                      <a:avLst/>
                    </a:prstGeom>
                  </p:spPr>
                </p:pic>
              </p:grpSp>
              <p:grpSp>
                <p:nvGrpSpPr>
                  <p:cNvPr id="100" name="Group 99"/>
                  <p:cNvGrpSpPr/>
                  <p:nvPr/>
                </p:nvGrpSpPr>
                <p:grpSpPr>
                  <a:xfrm>
                    <a:off x="4880542" y="3820782"/>
                    <a:ext cx="944427" cy="972683"/>
                    <a:chOff x="3981885" y="2834055"/>
                    <a:chExt cx="944427" cy="972683"/>
                  </a:xfrm>
                </p:grpSpPr>
                <p:pic>
                  <p:nvPicPr>
                    <p:cNvPr id="104" name="Picture 103"/>
                    <p:cNvPicPr>
                      <a:picLocks noChangeAspect="1"/>
                    </p:cNvPicPr>
                    <p:nvPr/>
                  </p:nvPicPr>
                  <p:blipFill>
                    <a:blip r:embed="rId5"/>
                    <a:stretch>
                      <a:fillRect/>
                    </a:stretch>
                  </p:blipFill>
                  <p:spPr>
                    <a:xfrm>
                      <a:off x="3981885" y="2967692"/>
                      <a:ext cx="477423" cy="839046"/>
                    </a:xfrm>
                    <a:prstGeom prst="rect">
                      <a:avLst/>
                    </a:prstGeom>
                  </p:spPr>
                </p:pic>
                <p:pic>
                  <p:nvPicPr>
                    <p:cNvPr id="105" name="Picture 104"/>
                    <p:cNvPicPr>
                      <a:picLocks noChangeAspect="1"/>
                    </p:cNvPicPr>
                    <p:nvPr/>
                  </p:nvPicPr>
                  <p:blipFill>
                    <a:blip r:embed="rId5"/>
                    <a:stretch>
                      <a:fillRect/>
                    </a:stretch>
                  </p:blipFill>
                  <p:spPr>
                    <a:xfrm>
                      <a:off x="4269036" y="2834055"/>
                      <a:ext cx="477423" cy="839046"/>
                    </a:xfrm>
                    <a:prstGeom prst="rect">
                      <a:avLst/>
                    </a:prstGeom>
                  </p:spPr>
                </p:pic>
                <p:pic>
                  <p:nvPicPr>
                    <p:cNvPr id="106" name="Picture 105"/>
                    <p:cNvPicPr>
                      <a:picLocks noChangeAspect="1"/>
                    </p:cNvPicPr>
                    <p:nvPr/>
                  </p:nvPicPr>
                  <p:blipFill>
                    <a:blip r:embed="rId6"/>
                    <a:stretch>
                      <a:fillRect/>
                    </a:stretch>
                  </p:blipFill>
                  <p:spPr>
                    <a:xfrm>
                      <a:off x="4480085" y="3260431"/>
                      <a:ext cx="446227" cy="456212"/>
                    </a:xfrm>
                    <a:prstGeom prst="rect">
                      <a:avLst/>
                    </a:prstGeom>
                  </p:spPr>
                </p:pic>
              </p:grpSp>
              <p:grpSp>
                <p:nvGrpSpPr>
                  <p:cNvPr id="101" name="Group 100"/>
                  <p:cNvGrpSpPr/>
                  <p:nvPr/>
                </p:nvGrpSpPr>
                <p:grpSpPr>
                  <a:xfrm>
                    <a:off x="4383758" y="2988031"/>
                    <a:ext cx="968998" cy="971748"/>
                    <a:chOff x="3601101" y="2714202"/>
                    <a:chExt cx="968998" cy="971748"/>
                  </a:xfrm>
                </p:grpSpPr>
                <p:pic>
                  <p:nvPicPr>
                    <p:cNvPr id="102" name="Picture 101"/>
                    <p:cNvPicPr>
                      <a:picLocks noChangeAspect="1"/>
                    </p:cNvPicPr>
                    <p:nvPr/>
                  </p:nvPicPr>
                  <p:blipFill>
                    <a:blip r:embed="rId5"/>
                    <a:stretch>
                      <a:fillRect/>
                    </a:stretch>
                  </p:blipFill>
                  <p:spPr>
                    <a:xfrm>
                      <a:off x="3601101" y="2846904"/>
                      <a:ext cx="477423" cy="839046"/>
                    </a:xfrm>
                    <a:prstGeom prst="rect">
                      <a:avLst/>
                    </a:prstGeom>
                  </p:spPr>
                </p:pic>
                <p:pic>
                  <p:nvPicPr>
                    <p:cNvPr id="103" name="Picture 102"/>
                    <p:cNvPicPr>
                      <a:picLocks noChangeAspect="1"/>
                    </p:cNvPicPr>
                    <p:nvPr/>
                  </p:nvPicPr>
                  <p:blipFill>
                    <a:blip r:embed="rId7"/>
                    <a:stretch>
                      <a:fillRect/>
                    </a:stretch>
                  </p:blipFill>
                  <p:spPr>
                    <a:xfrm>
                      <a:off x="3875612" y="2714202"/>
                      <a:ext cx="694487" cy="898458"/>
                    </a:xfrm>
                    <a:prstGeom prst="rect">
                      <a:avLst/>
                    </a:prstGeom>
                  </p:spPr>
                </p:pic>
              </p:grpSp>
            </p:grpSp>
            <p:pic>
              <p:nvPicPr>
                <p:cNvPr id="97" name="Picture 96"/>
                <p:cNvPicPr>
                  <a:picLocks noChangeAspect="1"/>
                </p:cNvPicPr>
                <p:nvPr/>
              </p:nvPicPr>
              <p:blipFill>
                <a:blip r:embed="rId5"/>
                <a:stretch>
                  <a:fillRect/>
                </a:stretch>
              </p:blipFill>
              <p:spPr>
                <a:xfrm>
                  <a:off x="3194497" y="1758239"/>
                  <a:ext cx="477423" cy="839046"/>
                </a:xfrm>
                <a:prstGeom prst="rect">
                  <a:avLst/>
                </a:prstGeom>
              </p:spPr>
            </p:pic>
          </p:grpSp>
          <p:pic>
            <p:nvPicPr>
              <p:cNvPr id="95" name="Picture 94"/>
              <p:cNvPicPr>
                <a:picLocks noChangeAspect="1"/>
              </p:cNvPicPr>
              <p:nvPr/>
            </p:nvPicPr>
            <p:blipFill>
              <a:blip r:embed="rId8"/>
              <a:stretch>
                <a:fillRect/>
              </a:stretch>
            </p:blipFill>
            <p:spPr>
              <a:xfrm>
                <a:off x="10965924" y="1816096"/>
                <a:ext cx="595636" cy="574983"/>
              </a:xfrm>
              <a:prstGeom prst="rect">
                <a:avLst/>
              </a:prstGeom>
            </p:spPr>
          </p:pic>
        </p:grpSp>
        <p:pic>
          <p:nvPicPr>
            <p:cNvPr id="109" name="Picture 108"/>
            <p:cNvPicPr>
              <a:picLocks noChangeAspect="1"/>
            </p:cNvPicPr>
            <p:nvPr/>
          </p:nvPicPr>
          <p:blipFill>
            <a:blip r:embed="rId9"/>
            <a:stretch>
              <a:fillRect/>
            </a:stretch>
          </p:blipFill>
          <p:spPr>
            <a:xfrm>
              <a:off x="2468646" y="3222237"/>
              <a:ext cx="943948" cy="908621"/>
            </a:xfrm>
            <a:prstGeom prst="rect">
              <a:avLst/>
            </a:prstGeom>
          </p:spPr>
        </p:pic>
      </p:grpSp>
      <p:grpSp>
        <p:nvGrpSpPr>
          <p:cNvPr id="110" name="Group 109"/>
          <p:cNvGrpSpPr/>
          <p:nvPr/>
        </p:nvGrpSpPr>
        <p:grpSpPr>
          <a:xfrm>
            <a:off x="4689643" y="4693675"/>
            <a:ext cx="1582395" cy="1139278"/>
            <a:chOff x="7303388" y="5401003"/>
            <a:chExt cx="1551508" cy="1117041"/>
          </a:xfrm>
        </p:grpSpPr>
        <p:sp>
          <p:nvSpPr>
            <p:cNvPr id="111" name="Arc 110"/>
            <p:cNvSpPr/>
            <p:nvPr/>
          </p:nvSpPr>
          <p:spPr>
            <a:xfrm rot="7968779">
              <a:off x="7460381" y="5819698"/>
              <a:ext cx="406105" cy="720091"/>
            </a:xfrm>
            <a:prstGeom prst="arc">
              <a:avLst>
                <a:gd name="adj1" fmla="val 2097834"/>
                <a:gd name="adj2" fmla="val 366333"/>
              </a:avLst>
            </a:prstGeom>
            <a:ln w="28575">
              <a:solidFill>
                <a:schemeClr val="bg2">
                  <a:lumMod val="5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428">
                <a:latin typeface="Segoe UI Light" panose="020B0502040204020203" pitchFamily="34" charset="0"/>
                <a:cs typeface="Segoe UI Light" panose="020B0502040204020203" pitchFamily="34" charset="0"/>
              </a:endParaRPr>
            </a:p>
          </p:txBody>
        </p:sp>
        <p:grpSp>
          <p:nvGrpSpPr>
            <p:cNvPr id="112" name="Group 111"/>
            <p:cNvGrpSpPr/>
            <p:nvPr/>
          </p:nvGrpSpPr>
          <p:grpSpPr>
            <a:xfrm>
              <a:off x="7524159" y="5401003"/>
              <a:ext cx="1330737" cy="1117041"/>
              <a:chOff x="5602373" y="5181081"/>
              <a:chExt cx="1330737" cy="1117041"/>
            </a:xfrm>
          </p:grpSpPr>
          <p:sp>
            <p:nvSpPr>
              <p:cNvPr id="113" name="Rectangle 112"/>
              <p:cNvSpPr/>
              <p:nvPr/>
            </p:nvSpPr>
            <p:spPr bwMode="auto">
              <a:xfrm>
                <a:off x="5602373" y="5181081"/>
                <a:ext cx="1330737" cy="825548"/>
              </a:xfrm>
              <a:prstGeom prst="rect">
                <a:avLst/>
              </a:prstGeom>
              <a:solidFill>
                <a:schemeClr val="bg1">
                  <a:lumMod val="8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sz="1632" dirty="0">
                    <a:solidFill>
                      <a:schemeClr val="bg2">
                        <a:lumMod val="25000"/>
                      </a:schemeClr>
                    </a:solidFill>
                    <a:ea typeface="Segoe UI" pitchFamily="34" charset="0"/>
                    <a:cs typeface="Segoe UI" pitchFamily="34" charset="0"/>
                  </a:rPr>
                  <a:t>Remote timer job</a:t>
                </a:r>
              </a:p>
            </p:txBody>
          </p:sp>
          <p:pic>
            <p:nvPicPr>
              <p:cNvPr id="114" name="Picture 113"/>
              <p:cNvPicPr>
                <a:picLocks noChangeAspect="1"/>
              </p:cNvPicPr>
              <p:nvPr/>
            </p:nvPicPr>
            <p:blipFill>
              <a:blip r:embed="rId10"/>
              <a:stretch>
                <a:fillRect/>
              </a:stretch>
            </p:blipFill>
            <p:spPr>
              <a:xfrm>
                <a:off x="6173273" y="5504682"/>
                <a:ext cx="730013" cy="793440"/>
              </a:xfrm>
              <a:prstGeom prst="rect">
                <a:avLst/>
              </a:prstGeom>
            </p:spPr>
          </p:pic>
        </p:grpSp>
      </p:grpSp>
      <p:pic>
        <p:nvPicPr>
          <p:cNvPr id="4" name="Picture 3"/>
          <p:cNvPicPr>
            <a:picLocks noChangeAspect="1"/>
          </p:cNvPicPr>
          <p:nvPr/>
        </p:nvPicPr>
        <p:blipFill>
          <a:blip r:embed="rId11"/>
          <a:stretch>
            <a:fillRect/>
          </a:stretch>
        </p:blipFill>
        <p:spPr>
          <a:xfrm>
            <a:off x="1647225" y="4733707"/>
            <a:ext cx="840689" cy="712998"/>
          </a:xfrm>
          <a:prstGeom prst="rect">
            <a:avLst/>
          </a:prstGeom>
        </p:spPr>
      </p:pic>
      <p:grpSp>
        <p:nvGrpSpPr>
          <p:cNvPr id="125" name="Group 124"/>
          <p:cNvGrpSpPr>
            <a:grpSpLocks noChangeAspect="1"/>
          </p:cNvGrpSpPr>
          <p:nvPr/>
        </p:nvGrpSpPr>
        <p:grpSpPr>
          <a:xfrm>
            <a:off x="10043631" y="4683899"/>
            <a:ext cx="956493" cy="1044000"/>
            <a:chOff x="3466161" y="1940563"/>
            <a:chExt cx="1659487" cy="1811311"/>
          </a:xfrm>
        </p:grpSpPr>
        <p:grpSp>
          <p:nvGrpSpPr>
            <p:cNvPr id="126" name="Group 125"/>
            <p:cNvGrpSpPr/>
            <p:nvPr/>
          </p:nvGrpSpPr>
          <p:grpSpPr>
            <a:xfrm>
              <a:off x="3466161" y="2018449"/>
              <a:ext cx="1659487" cy="1659487"/>
              <a:chOff x="5282133" y="2503461"/>
              <a:chExt cx="1659487" cy="1659487"/>
            </a:xfrm>
          </p:grpSpPr>
          <p:sp>
            <p:nvSpPr>
              <p:cNvPr id="129" name="Oval 128"/>
              <p:cNvSpPr/>
              <p:nvPr/>
            </p:nvSpPr>
            <p:spPr bwMode="auto">
              <a:xfrm>
                <a:off x="5282133" y="2503461"/>
                <a:ext cx="1659487" cy="1659487"/>
              </a:xfrm>
              <a:prstGeom prst="ellipse">
                <a:avLst/>
              </a:prstGeom>
              <a:solidFill>
                <a:schemeClr val="bg1"/>
              </a:solidFill>
              <a:ln w="38100">
                <a:solidFill>
                  <a:schemeClr val="bg1">
                    <a:lumMod val="8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30" name="Group 129"/>
              <p:cNvGrpSpPr>
                <a:grpSpLocks noChangeAspect="1"/>
              </p:cNvGrpSpPr>
              <p:nvPr/>
            </p:nvGrpSpPr>
            <p:grpSpPr>
              <a:xfrm>
                <a:off x="5576274" y="2910962"/>
                <a:ext cx="1071204" cy="844483"/>
                <a:chOff x="7335184" y="545607"/>
                <a:chExt cx="661582" cy="521558"/>
              </a:xfrm>
            </p:grpSpPr>
            <p:pic>
              <p:nvPicPr>
                <p:cNvPr id="131" name="Picture 130"/>
                <p:cNvPicPr>
                  <a:picLocks noChangeAspect="1"/>
                </p:cNvPicPr>
                <p:nvPr/>
              </p:nvPicPr>
              <p:blipFill>
                <a:blip r:embed="rId12"/>
                <a:stretch>
                  <a:fillRect/>
                </a:stretch>
              </p:blipFill>
              <p:spPr>
                <a:xfrm>
                  <a:off x="7335184" y="545607"/>
                  <a:ext cx="661582" cy="521558"/>
                </a:xfrm>
                <a:prstGeom prst="rect">
                  <a:avLst/>
                </a:prstGeom>
              </p:spPr>
            </p:pic>
            <p:sp>
              <p:nvSpPr>
                <p:cNvPr id="132" name="TextBox 131"/>
                <p:cNvSpPr txBox="1"/>
                <p:nvPr/>
              </p:nvSpPr>
              <p:spPr>
                <a:xfrm>
                  <a:off x="7550542" y="701436"/>
                  <a:ext cx="217525" cy="230854"/>
                </a:xfrm>
                <a:prstGeom prst="rect">
                  <a:avLst/>
                </a:prstGeom>
                <a:noFill/>
              </p:spPr>
              <p:txBody>
                <a:bodyPr wrap="none" lIns="0" tIns="0" rIns="0" bIns="0" rtlCol="0">
                  <a:spAutoFit/>
                </a:bodyPr>
                <a:lstStyle/>
                <a:p>
                  <a:r>
                    <a:rPr lang="en-US" sz="1400" spc="-71" dirty="0">
                      <a:solidFill>
                        <a:schemeClr val="bg2">
                          <a:lumMod val="25000"/>
                        </a:schemeClr>
                      </a:solidFill>
                      <a:latin typeface="+mj-lt"/>
                    </a:rPr>
                    <a:t>C#</a:t>
                  </a:r>
                  <a:endParaRPr lang="fi-FI" sz="1400" spc="-71" dirty="0">
                    <a:solidFill>
                      <a:schemeClr val="bg2">
                        <a:lumMod val="25000"/>
                      </a:schemeClr>
                    </a:solidFill>
                    <a:latin typeface="+mj-lt"/>
                  </a:endParaRPr>
                </a:p>
              </p:txBody>
            </p:sp>
          </p:grpSp>
        </p:grpSp>
        <p:sp>
          <p:nvSpPr>
            <p:cNvPr id="127" name="Isosceles Triangle 126"/>
            <p:cNvSpPr/>
            <p:nvPr/>
          </p:nvSpPr>
          <p:spPr bwMode="auto">
            <a:xfrm rot="16200000" flipH="1">
              <a:off x="4236529" y="3620027"/>
              <a:ext cx="151824" cy="111870"/>
            </a:xfrm>
            <a:prstGeom prst="triangle">
              <a:avLst/>
            </a:prstGeom>
            <a:solidFill>
              <a:schemeClr val="bg1">
                <a:lumMod val="85000"/>
              </a:schemeClr>
            </a:solidFill>
            <a:ln w="38100">
              <a:solidFill>
                <a:schemeClr val="bg1">
                  <a:lumMod val="8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8" name="Isosceles Triangle 127"/>
            <p:cNvSpPr/>
            <p:nvPr/>
          </p:nvSpPr>
          <p:spPr bwMode="auto">
            <a:xfrm rot="5400000">
              <a:off x="4236529" y="1960540"/>
              <a:ext cx="151824" cy="111870"/>
            </a:xfrm>
            <a:prstGeom prst="triangle">
              <a:avLst/>
            </a:prstGeom>
            <a:solidFill>
              <a:schemeClr val="bg1">
                <a:lumMod val="85000"/>
              </a:schemeClr>
            </a:solidFill>
            <a:ln w="38100">
              <a:solidFill>
                <a:schemeClr val="bg1">
                  <a:lumMod val="8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pic>
        <p:nvPicPr>
          <p:cNvPr id="141" name="Picture 140"/>
          <p:cNvPicPr>
            <a:picLocks noChangeAspect="1"/>
          </p:cNvPicPr>
          <p:nvPr/>
        </p:nvPicPr>
        <p:blipFill>
          <a:blip r:embed="rId12"/>
          <a:stretch>
            <a:fillRect/>
          </a:stretch>
        </p:blipFill>
        <p:spPr>
          <a:xfrm>
            <a:off x="7109097" y="1873286"/>
            <a:ext cx="637282" cy="502401"/>
          </a:xfrm>
          <a:prstGeom prst="rect">
            <a:avLst/>
          </a:prstGeom>
        </p:spPr>
      </p:pic>
      <p:pic>
        <p:nvPicPr>
          <p:cNvPr id="145" name="Picture 144"/>
          <p:cNvPicPr>
            <a:picLocks noChangeAspect="1"/>
          </p:cNvPicPr>
          <p:nvPr/>
        </p:nvPicPr>
        <p:blipFill>
          <a:blip r:embed="rId13"/>
          <a:stretch>
            <a:fillRect/>
          </a:stretch>
        </p:blipFill>
        <p:spPr>
          <a:xfrm>
            <a:off x="7565312" y="1985552"/>
            <a:ext cx="328156" cy="337388"/>
          </a:xfrm>
          <a:prstGeom prst="rect">
            <a:avLst/>
          </a:prstGeom>
        </p:spPr>
      </p:pic>
      <p:pic>
        <p:nvPicPr>
          <p:cNvPr id="146" name="Picture 145"/>
          <p:cNvPicPr>
            <a:picLocks noChangeAspect="1"/>
          </p:cNvPicPr>
          <p:nvPr/>
        </p:nvPicPr>
        <p:blipFill>
          <a:blip r:embed="rId12"/>
          <a:stretch>
            <a:fillRect/>
          </a:stretch>
        </p:blipFill>
        <p:spPr>
          <a:xfrm>
            <a:off x="7118146" y="2352204"/>
            <a:ext cx="637282" cy="502401"/>
          </a:xfrm>
          <a:prstGeom prst="rect">
            <a:avLst/>
          </a:prstGeom>
        </p:spPr>
      </p:pic>
      <p:pic>
        <p:nvPicPr>
          <p:cNvPr id="6" name="Picture 5"/>
          <p:cNvPicPr>
            <a:picLocks noChangeAspect="1"/>
          </p:cNvPicPr>
          <p:nvPr/>
        </p:nvPicPr>
        <p:blipFill>
          <a:blip r:embed="rId14"/>
          <a:stretch>
            <a:fillRect/>
          </a:stretch>
        </p:blipFill>
        <p:spPr>
          <a:xfrm>
            <a:off x="7589098" y="2503943"/>
            <a:ext cx="289740" cy="287264"/>
          </a:xfrm>
          <a:prstGeom prst="rect">
            <a:avLst/>
          </a:prstGeom>
        </p:spPr>
      </p:pic>
      <p:grpSp>
        <p:nvGrpSpPr>
          <p:cNvPr id="133" name="Group 132"/>
          <p:cNvGrpSpPr>
            <a:grpSpLocks noChangeAspect="1"/>
          </p:cNvGrpSpPr>
          <p:nvPr/>
        </p:nvGrpSpPr>
        <p:grpSpPr>
          <a:xfrm>
            <a:off x="6509541" y="1830121"/>
            <a:ext cx="956493" cy="1044000"/>
            <a:chOff x="3466161" y="1940563"/>
            <a:chExt cx="1659487" cy="1811311"/>
          </a:xfrm>
        </p:grpSpPr>
        <p:sp>
          <p:nvSpPr>
            <p:cNvPr id="137" name="Oval 136"/>
            <p:cNvSpPr/>
            <p:nvPr/>
          </p:nvSpPr>
          <p:spPr bwMode="auto">
            <a:xfrm>
              <a:off x="3466161" y="2018449"/>
              <a:ext cx="1659487" cy="1659487"/>
            </a:xfrm>
            <a:prstGeom prst="ellipse">
              <a:avLst/>
            </a:prstGeom>
            <a:noFill/>
            <a:ln w="28575">
              <a:solidFill>
                <a:schemeClr val="bg1">
                  <a:lumMod val="8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5" name="Isosceles Triangle 134"/>
            <p:cNvSpPr/>
            <p:nvPr/>
          </p:nvSpPr>
          <p:spPr bwMode="auto">
            <a:xfrm rot="16200000" flipH="1">
              <a:off x="4236529" y="3620027"/>
              <a:ext cx="151824" cy="111870"/>
            </a:xfrm>
            <a:prstGeom prst="triangle">
              <a:avLst/>
            </a:prstGeom>
            <a:solidFill>
              <a:schemeClr val="bg1">
                <a:lumMod val="85000"/>
              </a:schemeClr>
            </a:solidFill>
            <a:ln w="28575">
              <a:solidFill>
                <a:schemeClr val="bg1">
                  <a:lumMod val="8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6" name="Isosceles Triangle 135"/>
            <p:cNvSpPr/>
            <p:nvPr/>
          </p:nvSpPr>
          <p:spPr bwMode="auto">
            <a:xfrm rot="5400000">
              <a:off x="4236529" y="1960540"/>
              <a:ext cx="151824" cy="111870"/>
            </a:xfrm>
            <a:prstGeom prst="triangle">
              <a:avLst/>
            </a:prstGeom>
            <a:solidFill>
              <a:schemeClr val="bg1">
                <a:lumMod val="85000"/>
              </a:schemeClr>
            </a:solidFill>
            <a:ln w="28575">
              <a:solidFill>
                <a:schemeClr val="bg1">
                  <a:lumMod val="8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4" name="Group 53"/>
          <p:cNvGrpSpPr/>
          <p:nvPr/>
        </p:nvGrpSpPr>
        <p:grpSpPr>
          <a:xfrm>
            <a:off x="586113" y="1523005"/>
            <a:ext cx="524641" cy="524641"/>
            <a:chOff x="492" y="17985"/>
            <a:chExt cx="524853" cy="524853"/>
          </a:xfrm>
          <a:solidFill>
            <a:schemeClr val="accent2"/>
          </a:solidFill>
        </p:grpSpPr>
        <p:sp>
          <p:nvSpPr>
            <p:cNvPr id="55" name="Oval 54"/>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Oval 4"/>
            <p:cNvSpPr/>
            <p:nvPr/>
          </p:nvSpPr>
          <p:spPr>
            <a:xfrm>
              <a:off x="77355" y="94848"/>
              <a:ext cx="371127" cy="371127"/>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66378">
                <a:lnSpc>
                  <a:spcPct val="90000"/>
                </a:lnSpc>
                <a:spcBef>
                  <a:spcPct val="0"/>
                </a:spcBef>
                <a:spcAft>
                  <a:spcPct val="35000"/>
                </a:spcAft>
              </a:pPr>
              <a:r>
                <a:rPr lang="en-US" sz="2399" dirty="0"/>
                <a:t>1</a:t>
              </a:r>
            </a:p>
          </p:txBody>
        </p:sp>
      </p:grpSp>
      <p:sp>
        <p:nvSpPr>
          <p:cNvPr id="73" name="Footer Placeholder 2"/>
          <p:cNvSpPr>
            <a:spLocks noGrp="1"/>
          </p:cNvSpPr>
          <p:nvPr>
            <p:ph type="ftr" sz="quarter" idx="10"/>
          </p:nvPr>
        </p:nvSpPr>
        <p:spPr>
          <a:xfrm>
            <a:off x="7964488" y="295272"/>
            <a:ext cx="4197350" cy="371475"/>
          </a:xfrm>
        </p:spPr>
        <p:txBody>
          <a:bodyPr/>
          <a:lstStyle/>
          <a:p>
            <a:pPr>
              <a:defRPr/>
            </a:pPr>
            <a:r>
              <a:rPr lang="en-US" sz="1400" dirty="0">
                <a:gradFill>
                  <a:gsLst>
                    <a:gs pos="8367">
                      <a:schemeClr val="accent6"/>
                    </a:gs>
                    <a:gs pos="100000">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Remote “jobs” and provisioning</a:t>
            </a:r>
          </a:p>
          <a:p>
            <a:endParaRPr lang="en-US" dirty="0"/>
          </a:p>
        </p:txBody>
      </p:sp>
    </p:spTree>
    <p:extLst>
      <p:ext uri="{BB962C8B-B14F-4D97-AF65-F5344CB8AC3E}">
        <p14:creationId xmlns:p14="http://schemas.microsoft.com/office/powerpoint/2010/main" val="2612547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right)">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fade">
                                      <p:cBhvr>
                                        <p:cTn id="14" dur="500"/>
                                        <p:tgtEl>
                                          <p:spTgt spid="51"/>
                                        </p:tgtEl>
                                      </p:cBhvr>
                                    </p:animEffect>
                                  </p:childTnLst>
                                </p:cTn>
                              </p:par>
                              <p:par>
                                <p:cTn id="15" presetID="10" presetClass="entr" presetSubtype="0" fill="hold" nodeType="withEffect">
                                  <p:stCondLst>
                                    <p:cond delay="0"/>
                                  </p:stCondLst>
                                  <p:childTnLst>
                                    <p:set>
                                      <p:cBhvr>
                                        <p:cTn id="16" dur="1" fill="hold">
                                          <p:stCondLst>
                                            <p:cond delay="0"/>
                                          </p:stCondLst>
                                        </p:cTn>
                                        <p:tgtEl>
                                          <p:spTgt spid="141"/>
                                        </p:tgtEl>
                                        <p:attrNameLst>
                                          <p:attrName>style.visibility</p:attrName>
                                        </p:attrNameLst>
                                      </p:cBhvr>
                                      <p:to>
                                        <p:strVal val="visible"/>
                                      </p:to>
                                    </p:set>
                                    <p:animEffect transition="in" filter="fade">
                                      <p:cBhvr>
                                        <p:cTn id="17" dur="500"/>
                                        <p:tgtEl>
                                          <p:spTgt spid="141"/>
                                        </p:tgtEl>
                                      </p:cBhvr>
                                    </p:animEffect>
                                  </p:childTnLst>
                                </p:cTn>
                              </p:par>
                              <p:par>
                                <p:cTn id="18" presetID="10" presetClass="entr" presetSubtype="0" fill="hold" nodeType="withEffect">
                                  <p:stCondLst>
                                    <p:cond delay="0"/>
                                  </p:stCondLst>
                                  <p:childTnLst>
                                    <p:set>
                                      <p:cBhvr>
                                        <p:cTn id="19" dur="1" fill="hold">
                                          <p:stCondLst>
                                            <p:cond delay="0"/>
                                          </p:stCondLst>
                                        </p:cTn>
                                        <p:tgtEl>
                                          <p:spTgt spid="145"/>
                                        </p:tgtEl>
                                        <p:attrNameLst>
                                          <p:attrName>style.visibility</p:attrName>
                                        </p:attrNameLst>
                                      </p:cBhvr>
                                      <p:to>
                                        <p:strVal val="visible"/>
                                      </p:to>
                                    </p:set>
                                    <p:animEffect transition="in" filter="fade">
                                      <p:cBhvr>
                                        <p:cTn id="20" dur="500"/>
                                        <p:tgtEl>
                                          <p:spTgt spid="145"/>
                                        </p:tgtEl>
                                      </p:cBhvr>
                                    </p:animEffect>
                                  </p:childTnLst>
                                </p:cTn>
                              </p:par>
                              <p:par>
                                <p:cTn id="21" presetID="10" presetClass="entr" presetSubtype="0" fill="hold" nodeType="withEffect">
                                  <p:stCondLst>
                                    <p:cond delay="0"/>
                                  </p:stCondLst>
                                  <p:childTnLst>
                                    <p:set>
                                      <p:cBhvr>
                                        <p:cTn id="22" dur="1" fill="hold">
                                          <p:stCondLst>
                                            <p:cond delay="0"/>
                                          </p:stCondLst>
                                        </p:cTn>
                                        <p:tgtEl>
                                          <p:spTgt spid="146"/>
                                        </p:tgtEl>
                                        <p:attrNameLst>
                                          <p:attrName>style.visibility</p:attrName>
                                        </p:attrNameLst>
                                      </p:cBhvr>
                                      <p:to>
                                        <p:strVal val="visible"/>
                                      </p:to>
                                    </p:set>
                                    <p:animEffect transition="in" filter="fade">
                                      <p:cBhvr>
                                        <p:cTn id="23" dur="500"/>
                                        <p:tgtEl>
                                          <p:spTgt spid="146"/>
                                        </p:tgtEl>
                                      </p:cBhvr>
                                    </p:animEffec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0"/>
                                  </p:stCondLst>
                                  <p:childTnLst>
                                    <p:set>
                                      <p:cBhvr>
                                        <p:cTn id="28" dur="1" fill="hold">
                                          <p:stCondLst>
                                            <p:cond delay="0"/>
                                          </p:stCondLst>
                                        </p:cTn>
                                        <p:tgtEl>
                                          <p:spTgt spid="133"/>
                                        </p:tgtEl>
                                        <p:attrNameLst>
                                          <p:attrName>style.visibility</p:attrName>
                                        </p:attrNameLst>
                                      </p:cBhvr>
                                      <p:to>
                                        <p:strVal val="visible"/>
                                      </p:to>
                                    </p:set>
                                    <p:animEffect transition="in" filter="fade">
                                      <p:cBhvr>
                                        <p:cTn id="29" dur="500"/>
                                        <p:tgtEl>
                                          <p:spTgt spid="13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right)">
                                      <p:cBhvr>
                                        <p:cTn id="34" dur="500"/>
                                        <p:tgtEl>
                                          <p:spTgt spid="41"/>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2"/>
                                        </p:tgtEl>
                                        <p:attrNameLst>
                                          <p:attrName>style.visibility</p:attrName>
                                        </p:attrNameLst>
                                      </p:cBhvr>
                                      <p:to>
                                        <p:strVal val="visible"/>
                                      </p:to>
                                    </p:set>
                                    <p:animEffect transition="in" filter="fade">
                                      <p:cBhvr>
                                        <p:cTn id="41" dur="500"/>
                                        <p:tgtEl>
                                          <p:spTgt spid="92"/>
                                        </p:tgtEl>
                                      </p:cBhvr>
                                    </p:animEffect>
                                  </p:childTnLst>
                                </p:cTn>
                              </p:par>
                              <p:par>
                                <p:cTn id="42" presetID="10" presetClass="entr" presetSubtype="0" fill="hold" nodeType="with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fade">
                                      <p:cBhvr>
                                        <p:cTn id="44" dur="500"/>
                                        <p:tgtEl>
                                          <p:spTgt spid="6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wipe(right)">
                                      <p:cBhvr>
                                        <p:cTn id="49" dur="500"/>
                                        <p:tgtEl>
                                          <p:spTgt spid="45"/>
                                        </p:tgtEl>
                                      </p:cBhvr>
                                    </p:animEffect>
                                  </p:childTnLst>
                                </p:cTn>
                              </p:par>
                            </p:childTnLst>
                          </p:cTn>
                        </p:par>
                        <p:par>
                          <p:cTn id="50" fill="hold">
                            <p:stCondLst>
                              <p:cond delay="500"/>
                            </p:stCondLst>
                            <p:childTnLst>
                              <p:par>
                                <p:cTn id="51" presetID="10" presetClass="entr" presetSubtype="0" fill="hold" nodeType="afterEffect">
                                  <p:stCondLst>
                                    <p:cond delay="0"/>
                                  </p:stCondLst>
                                  <p:childTnLst>
                                    <p:set>
                                      <p:cBhvr>
                                        <p:cTn id="52" dur="1" fill="hold">
                                          <p:stCondLst>
                                            <p:cond delay="0"/>
                                          </p:stCondLst>
                                        </p:cTn>
                                        <p:tgtEl>
                                          <p:spTgt spid="110"/>
                                        </p:tgtEl>
                                        <p:attrNameLst>
                                          <p:attrName>style.visibility</p:attrName>
                                        </p:attrNameLst>
                                      </p:cBhvr>
                                      <p:to>
                                        <p:strVal val="visible"/>
                                      </p:to>
                                    </p:set>
                                    <p:animEffect transition="in" filter="fade">
                                      <p:cBhvr>
                                        <p:cTn id="53" dur="500"/>
                                        <p:tgtEl>
                                          <p:spTgt spid="110"/>
                                        </p:tgtEl>
                                      </p:cBhvr>
                                    </p:animEffect>
                                  </p:childTnLst>
                                </p:cTn>
                              </p:par>
                              <p:par>
                                <p:cTn id="54" presetID="10" presetClass="entr" presetSubtype="0" fill="hold"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wipe(left)">
                                      <p:cBhvr>
                                        <p:cTn id="61" dur="500"/>
                                        <p:tgtEl>
                                          <p:spTgt spid="43"/>
                                        </p:tgtEl>
                                      </p:cBhvr>
                                    </p:animEffect>
                                  </p:childTnLst>
                                </p:cTn>
                              </p:par>
                            </p:childTnLst>
                          </p:cTn>
                        </p:par>
                        <p:par>
                          <p:cTn id="62" fill="hold">
                            <p:stCondLst>
                              <p:cond delay="500"/>
                            </p:stCondLst>
                            <p:childTnLst>
                              <p:par>
                                <p:cTn id="63" presetID="10" presetClass="entr" presetSubtype="0" fill="hold" nodeType="after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fade">
                                      <p:cBhvr>
                                        <p:cTn id="65" dur="500"/>
                                        <p:tgtEl>
                                          <p:spTgt spid="48"/>
                                        </p:tgtEl>
                                      </p:cBhvr>
                                    </p:animEffect>
                                  </p:childTnLst>
                                </p:cTn>
                              </p:par>
                              <p:par>
                                <p:cTn id="66" presetID="10" presetClass="entr" presetSubtype="0" fill="hold" nodeType="withEffect">
                                  <p:stCondLst>
                                    <p:cond delay="0"/>
                                  </p:stCondLst>
                                  <p:childTnLst>
                                    <p:set>
                                      <p:cBhvr>
                                        <p:cTn id="67" dur="1" fill="hold">
                                          <p:stCondLst>
                                            <p:cond delay="0"/>
                                          </p:stCondLst>
                                        </p:cTn>
                                        <p:tgtEl>
                                          <p:spTgt spid="125"/>
                                        </p:tgtEl>
                                        <p:attrNameLst>
                                          <p:attrName>style.visibility</p:attrName>
                                        </p:attrNameLst>
                                      </p:cBhvr>
                                      <p:to>
                                        <p:strVal val="visible"/>
                                      </p:to>
                                    </p:set>
                                    <p:animEffect transition="in" filter="fade">
                                      <p:cBhvr>
                                        <p:cTn id="68" dur="500"/>
                                        <p:tgtEl>
                                          <p:spTgt spid="125"/>
                                        </p:tgtEl>
                                      </p:cBhvr>
                                    </p:animEffect>
                                  </p:childTnLst>
                                </p:cTn>
                              </p:par>
                              <p:par>
                                <p:cTn id="69" presetID="10" presetClass="entr" presetSubtype="0" fill="hold" nodeType="with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fade">
                                      <p:cBhvr>
                                        <p:cTn id="71" dur="500"/>
                                        <p:tgtEl>
                                          <p:spTgt spid="85"/>
                                        </p:tgtEl>
                                      </p:cBhvr>
                                    </p:animEffect>
                                  </p:childTnLst>
                                </p:cTn>
                              </p:par>
                              <p:par>
                                <p:cTn id="72" presetID="10" presetClass="entr" presetSubtype="0" fill="hold"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500"/>
                                        <p:tgtEl>
                                          <p:spTgt spid="18"/>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2" fill="hold" nodeType="click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wipe(right)">
                                      <p:cBhvr>
                                        <p:cTn id="79" dur="500"/>
                                        <p:tgtEl>
                                          <p:spTgt spid="37"/>
                                        </p:tgtEl>
                                      </p:cBhvr>
                                    </p:animEffect>
                                  </p:childTnLst>
                                </p:cTn>
                              </p:par>
                            </p:childTnLst>
                          </p:cTn>
                        </p:par>
                        <p:par>
                          <p:cTn id="80" fill="hold">
                            <p:stCondLst>
                              <p:cond delay="500"/>
                            </p:stCondLst>
                            <p:childTnLst>
                              <p:par>
                                <p:cTn id="81" presetID="10" presetClass="entr" presetSubtype="0" fill="hold"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fade">
                                      <p:cBhvr>
                                        <p:cTn id="83" dur="500"/>
                                        <p:tgtEl>
                                          <p:spTgt spid="4"/>
                                        </p:tgtEl>
                                      </p:cBhvr>
                                    </p:animEffect>
                                  </p:childTnLst>
                                </p:cTn>
                              </p:par>
                              <p:par>
                                <p:cTn id="84" presetID="10" presetClass="entr" presetSubtype="0" fill="hold" nodeType="withEffect">
                                  <p:stCondLst>
                                    <p:cond delay="0"/>
                                  </p:stCondLst>
                                  <p:childTnLst>
                                    <p:set>
                                      <p:cBhvr>
                                        <p:cTn id="85" dur="1" fill="hold">
                                          <p:stCondLst>
                                            <p:cond delay="0"/>
                                          </p:stCondLst>
                                        </p:cTn>
                                        <p:tgtEl>
                                          <p:spTgt spid="57"/>
                                        </p:tgtEl>
                                        <p:attrNameLst>
                                          <p:attrName>style.visibility</p:attrName>
                                        </p:attrNameLst>
                                      </p:cBhvr>
                                      <p:to>
                                        <p:strVal val="visible"/>
                                      </p:to>
                                    </p:set>
                                    <p:animEffect transition="in" filter="fade">
                                      <p:cBhvr>
                                        <p:cTn id="8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 name="Straight Arrow Connector 83"/>
          <p:cNvCxnSpPr/>
          <p:nvPr/>
        </p:nvCxnSpPr>
        <p:spPr>
          <a:xfrm>
            <a:off x="2783803" y="3576638"/>
            <a:ext cx="1445297" cy="0"/>
          </a:xfrm>
          <a:prstGeom prst="straightConnector1">
            <a:avLst/>
          </a:prstGeom>
          <a:ln w="22225">
            <a:solidFill>
              <a:schemeClr val="accent2"/>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74639" y="295274"/>
            <a:ext cx="11889564" cy="917575"/>
          </a:xfrm>
        </p:spPr>
        <p:txBody>
          <a:bodyPr/>
          <a:lstStyle/>
          <a:p>
            <a:r>
              <a:rPr lang="en-US" dirty="0"/>
              <a:t>Provisioning time logic</a:t>
            </a:r>
          </a:p>
        </p:txBody>
      </p:sp>
      <p:sp>
        <p:nvSpPr>
          <p:cNvPr id="72" name="Oval 71"/>
          <p:cNvSpPr/>
          <p:nvPr/>
        </p:nvSpPr>
        <p:spPr bwMode="auto">
          <a:xfrm>
            <a:off x="950119" y="2202922"/>
            <a:ext cx="438150" cy="438150"/>
          </a:xfrm>
          <a:prstGeom prst="ellipse">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800" b="1" dirty="0">
                <a:gradFill>
                  <a:gsLst>
                    <a:gs pos="0">
                      <a:srgbClr val="FFFFFF"/>
                    </a:gs>
                    <a:gs pos="100000">
                      <a:srgbClr val="FFFFFF"/>
                    </a:gs>
                  </a:gsLst>
                  <a:lin ang="5400000" scaled="0"/>
                </a:gradFill>
              </a:rPr>
              <a:t>1</a:t>
            </a:r>
          </a:p>
        </p:txBody>
      </p:sp>
      <p:grpSp>
        <p:nvGrpSpPr>
          <p:cNvPr id="20" name="Group 19"/>
          <p:cNvGrpSpPr/>
          <p:nvPr/>
        </p:nvGrpSpPr>
        <p:grpSpPr>
          <a:xfrm>
            <a:off x="4332763" y="2202922"/>
            <a:ext cx="2194610" cy="2026046"/>
            <a:chOff x="4332763" y="2202922"/>
            <a:chExt cx="2194610" cy="2026046"/>
          </a:xfrm>
        </p:grpSpPr>
        <p:pic>
          <p:nvPicPr>
            <p:cNvPr id="85" name="Picture 84"/>
            <p:cNvPicPr>
              <a:picLocks noChangeAspect="1"/>
            </p:cNvPicPr>
            <p:nvPr/>
          </p:nvPicPr>
          <p:blipFill>
            <a:blip r:embed="rId3"/>
            <a:stretch>
              <a:fillRect/>
            </a:stretch>
          </p:blipFill>
          <p:spPr>
            <a:xfrm>
              <a:off x="4332763" y="2943225"/>
              <a:ext cx="2194610" cy="1285743"/>
            </a:xfrm>
            <a:prstGeom prst="rect">
              <a:avLst/>
            </a:prstGeom>
            <a:ln w="19050">
              <a:solidFill>
                <a:schemeClr val="bg1">
                  <a:lumMod val="85000"/>
                </a:schemeClr>
              </a:solidFill>
            </a:ln>
          </p:spPr>
        </p:pic>
        <p:sp>
          <p:nvSpPr>
            <p:cNvPr id="86" name="Oval 85"/>
            <p:cNvSpPr/>
            <p:nvPr/>
          </p:nvSpPr>
          <p:spPr bwMode="auto">
            <a:xfrm>
              <a:off x="4332763" y="2202922"/>
              <a:ext cx="438150" cy="438150"/>
            </a:xfrm>
            <a:prstGeom prst="ellipse">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800" b="1" dirty="0">
                  <a:gradFill>
                    <a:gsLst>
                      <a:gs pos="0">
                        <a:srgbClr val="FFFFFF"/>
                      </a:gs>
                      <a:gs pos="100000">
                        <a:srgbClr val="FFFFFF"/>
                      </a:gs>
                    </a:gsLst>
                    <a:lin ang="5400000" scaled="0"/>
                  </a:gradFill>
                </a:rPr>
                <a:t>2</a:t>
              </a:r>
            </a:p>
          </p:txBody>
        </p:sp>
      </p:grpSp>
      <p:cxnSp>
        <p:nvCxnSpPr>
          <p:cNvPr id="90" name="Straight Connector 89"/>
          <p:cNvCxnSpPr/>
          <p:nvPr/>
        </p:nvCxnSpPr>
        <p:spPr>
          <a:xfrm>
            <a:off x="7117139" y="1857374"/>
            <a:ext cx="0" cy="3438526"/>
          </a:xfrm>
          <a:prstGeom prst="line">
            <a:avLst/>
          </a:prstGeom>
          <a:ln w="22225">
            <a:solidFill>
              <a:schemeClr val="accent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7117139" y="1857374"/>
            <a:ext cx="1036261" cy="0"/>
          </a:xfrm>
          <a:prstGeom prst="line">
            <a:avLst/>
          </a:prstGeom>
          <a:ln w="22225">
            <a:solidFill>
              <a:schemeClr val="accent2"/>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526950" y="3576638"/>
            <a:ext cx="1626450" cy="0"/>
          </a:xfrm>
          <a:prstGeom prst="line">
            <a:avLst/>
          </a:prstGeom>
          <a:ln w="22225">
            <a:solidFill>
              <a:schemeClr val="accent2"/>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117139" y="5295900"/>
            <a:ext cx="1036261" cy="0"/>
          </a:xfrm>
          <a:prstGeom prst="line">
            <a:avLst/>
          </a:prstGeom>
          <a:ln w="22225">
            <a:solidFill>
              <a:schemeClr val="accent2"/>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8137659" y="985970"/>
            <a:ext cx="4298816" cy="4943315"/>
            <a:chOff x="8137659" y="985970"/>
            <a:chExt cx="4298816" cy="4943315"/>
          </a:xfrm>
        </p:grpSpPr>
        <p:pic>
          <p:nvPicPr>
            <p:cNvPr id="87" name="Picture 8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3411" y="1065240"/>
              <a:ext cx="2402135" cy="1412455"/>
            </a:xfrm>
            <a:prstGeom prst="rect">
              <a:avLst/>
            </a:prstGeom>
          </p:spPr>
        </p:pic>
        <p:pic>
          <p:nvPicPr>
            <p:cNvPr id="88" name="Picture 8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283410" y="2766507"/>
              <a:ext cx="2402135" cy="1419914"/>
            </a:xfrm>
            <a:prstGeom prst="rect">
              <a:avLst/>
            </a:prstGeom>
          </p:spPr>
        </p:pic>
        <p:pic>
          <p:nvPicPr>
            <p:cNvPr id="89" name="Picture 8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283412" y="4475233"/>
              <a:ext cx="2402134" cy="1454052"/>
            </a:xfrm>
            <a:prstGeom prst="rect">
              <a:avLst/>
            </a:prstGeom>
          </p:spPr>
        </p:pic>
        <p:sp>
          <p:nvSpPr>
            <p:cNvPr id="94" name="Rectangle 93"/>
            <p:cNvSpPr/>
            <p:nvPr/>
          </p:nvSpPr>
          <p:spPr bwMode="auto">
            <a:xfrm>
              <a:off x="10829322" y="1535314"/>
              <a:ext cx="1607153"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600" dirty="0">
                  <a:gradFill>
                    <a:gsLst>
                      <a:gs pos="11504">
                        <a:schemeClr val="tx1"/>
                      </a:gs>
                      <a:gs pos="38000">
                        <a:schemeClr val="tx1"/>
                      </a:gs>
                    </a:gsLst>
                    <a:lin ang="5400000" scaled="0"/>
                  </a:gradFill>
                </a:rPr>
                <a:t>Project site</a:t>
              </a:r>
            </a:p>
          </p:txBody>
        </p:sp>
        <p:sp>
          <p:nvSpPr>
            <p:cNvPr id="95" name="Rectangle 94"/>
            <p:cNvSpPr/>
            <p:nvPr/>
          </p:nvSpPr>
          <p:spPr bwMode="auto">
            <a:xfrm>
              <a:off x="10829322" y="3240311"/>
              <a:ext cx="1607153"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600" dirty="0">
                  <a:gradFill>
                    <a:gsLst>
                      <a:gs pos="11504">
                        <a:schemeClr val="tx1"/>
                      </a:gs>
                      <a:gs pos="38000">
                        <a:schemeClr val="tx1"/>
                      </a:gs>
                    </a:gsLst>
                    <a:lin ang="5400000" scaled="0"/>
                  </a:gradFill>
                </a:rPr>
                <a:t>Organizational</a:t>
              </a:r>
            </a:p>
          </p:txBody>
        </p:sp>
        <p:sp>
          <p:nvSpPr>
            <p:cNvPr id="96" name="Rectangle 95"/>
            <p:cNvSpPr/>
            <p:nvPr/>
          </p:nvSpPr>
          <p:spPr bwMode="auto">
            <a:xfrm>
              <a:off x="10829322" y="4966106"/>
              <a:ext cx="1607153"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600" dirty="0">
                  <a:gradFill>
                    <a:gsLst>
                      <a:gs pos="11504">
                        <a:schemeClr val="tx1"/>
                      </a:gs>
                      <a:gs pos="38000">
                        <a:schemeClr val="tx1"/>
                      </a:gs>
                    </a:gsLst>
                    <a:lin ang="5400000" scaled="0"/>
                  </a:gradFill>
                </a:rPr>
                <a:t>Workgroup</a:t>
              </a:r>
            </a:p>
          </p:txBody>
        </p:sp>
        <p:sp>
          <p:nvSpPr>
            <p:cNvPr id="97" name="Oval 96"/>
            <p:cNvSpPr/>
            <p:nvPr/>
          </p:nvSpPr>
          <p:spPr bwMode="auto">
            <a:xfrm>
              <a:off x="8137659" y="985970"/>
              <a:ext cx="438150" cy="438150"/>
            </a:xfrm>
            <a:prstGeom prst="ellipse">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800" b="1" dirty="0">
                  <a:gradFill>
                    <a:gsLst>
                      <a:gs pos="0">
                        <a:srgbClr val="FFFFFF"/>
                      </a:gs>
                      <a:gs pos="100000">
                        <a:srgbClr val="FFFFFF"/>
                      </a:gs>
                    </a:gsLst>
                    <a:lin ang="5400000" scaled="0"/>
                  </a:gradFill>
                </a:rPr>
                <a:t>3</a:t>
              </a:r>
            </a:p>
          </p:txBody>
        </p:sp>
        <p:sp>
          <p:nvSpPr>
            <p:cNvPr id="98" name="Oval 97"/>
            <p:cNvSpPr/>
            <p:nvPr/>
          </p:nvSpPr>
          <p:spPr bwMode="auto">
            <a:xfrm>
              <a:off x="8137659" y="2680100"/>
              <a:ext cx="438150" cy="438150"/>
            </a:xfrm>
            <a:prstGeom prst="ellipse">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800" b="1" dirty="0">
                  <a:gradFill>
                    <a:gsLst>
                      <a:gs pos="0">
                        <a:srgbClr val="FFFFFF"/>
                      </a:gs>
                      <a:gs pos="100000">
                        <a:srgbClr val="FFFFFF"/>
                      </a:gs>
                    </a:gsLst>
                    <a:lin ang="5400000" scaled="0"/>
                  </a:gradFill>
                </a:rPr>
                <a:t>3</a:t>
              </a:r>
            </a:p>
          </p:txBody>
        </p:sp>
        <p:sp>
          <p:nvSpPr>
            <p:cNvPr id="99" name="Oval 98"/>
            <p:cNvSpPr/>
            <p:nvPr/>
          </p:nvSpPr>
          <p:spPr bwMode="auto">
            <a:xfrm>
              <a:off x="8137659" y="4374230"/>
              <a:ext cx="438150" cy="438150"/>
            </a:xfrm>
            <a:prstGeom prst="ellipse">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800" b="1" dirty="0">
                  <a:gradFill>
                    <a:gsLst>
                      <a:gs pos="0">
                        <a:srgbClr val="FFFFFF"/>
                      </a:gs>
                      <a:gs pos="100000">
                        <a:srgbClr val="FFFFFF"/>
                      </a:gs>
                    </a:gsLst>
                    <a:lin ang="5400000" scaled="0"/>
                  </a:gradFill>
                </a:rPr>
                <a:t>3</a:t>
              </a:r>
            </a:p>
          </p:txBody>
        </p:sp>
      </p:grpSp>
      <p:sp>
        <p:nvSpPr>
          <p:cNvPr id="104" name="TextBox 103"/>
          <p:cNvSpPr txBox="1"/>
          <p:nvPr/>
        </p:nvSpPr>
        <p:spPr>
          <a:xfrm>
            <a:off x="950120" y="4286823"/>
            <a:ext cx="2948780" cy="492443"/>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548640" tIns="91440" rIns="0" bIns="46637"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1600">
                <a:gradFill>
                  <a:gsLst>
                    <a:gs pos="13274">
                      <a:schemeClr val="tx1"/>
                    </a:gs>
                    <a:gs pos="30000">
                      <a:schemeClr val="tx1"/>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90000"/>
              </a:lnSpc>
              <a:spcBef>
                <a:spcPts val="600"/>
              </a:spcBef>
            </a:pPr>
            <a:r>
              <a:rPr lang="en-US" dirty="0"/>
              <a:t>Assets and configuration</a:t>
            </a:r>
          </a:p>
          <a:p>
            <a:pPr marL="171450" indent="-171450">
              <a:lnSpc>
                <a:spcPct val="90000"/>
              </a:lnSpc>
              <a:spcBef>
                <a:spcPts val="600"/>
              </a:spcBef>
              <a:buFont typeface="Arial" panose="020B0604020202020204" pitchFamily="34" charset="0"/>
              <a:buChar char="•"/>
            </a:pPr>
            <a:r>
              <a:rPr lang="en-US" sz="1200" dirty="0"/>
              <a:t>Branding images</a:t>
            </a:r>
          </a:p>
          <a:p>
            <a:pPr marL="171450" indent="-171450">
              <a:lnSpc>
                <a:spcPct val="90000"/>
              </a:lnSpc>
              <a:spcBef>
                <a:spcPts val="600"/>
              </a:spcBef>
              <a:buFont typeface="Arial" panose="020B0604020202020204" pitchFamily="34" charset="0"/>
              <a:buChar char="•"/>
            </a:pPr>
            <a:r>
              <a:rPr lang="en-US" sz="1200" dirty="0"/>
              <a:t>Master pages</a:t>
            </a:r>
          </a:p>
          <a:p>
            <a:pPr marL="171450" indent="-171450">
              <a:lnSpc>
                <a:spcPct val="90000"/>
              </a:lnSpc>
              <a:spcBef>
                <a:spcPts val="600"/>
              </a:spcBef>
              <a:buFont typeface="Arial" panose="020B0604020202020204" pitchFamily="34" charset="0"/>
              <a:buChar char="•"/>
            </a:pPr>
            <a:r>
              <a:rPr lang="en-US" sz="1200" dirty="0"/>
              <a:t>Page layouts</a:t>
            </a:r>
          </a:p>
          <a:p>
            <a:pPr marL="171450" indent="-171450">
              <a:lnSpc>
                <a:spcPct val="90000"/>
              </a:lnSpc>
              <a:spcBef>
                <a:spcPts val="600"/>
              </a:spcBef>
              <a:buFont typeface="Arial" panose="020B0604020202020204" pitchFamily="34" charset="0"/>
              <a:buChar char="•"/>
            </a:pPr>
            <a:r>
              <a:rPr lang="en-US" sz="1200" dirty="0"/>
              <a:t>Other settings</a:t>
            </a:r>
          </a:p>
        </p:txBody>
      </p:sp>
      <p:sp>
        <p:nvSpPr>
          <p:cNvPr id="4" name="Footer Placeholder 3"/>
          <p:cNvSpPr>
            <a:spLocks noGrp="1"/>
          </p:cNvSpPr>
          <p:nvPr>
            <p:ph type="ftr" sz="quarter" idx="10"/>
          </p:nvPr>
        </p:nvSpPr>
        <p:spPr/>
        <p:txBody>
          <a:bodyPr/>
          <a:lstStyle/>
          <a:p>
            <a:pPr>
              <a:defRPr/>
            </a:pPr>
            <a:r>
              <a:rPr lang="en-US" sz="1400" dirty="0">
                <a:gradFill>
                  <a:gsLst>
                    <a:gs pos="8367">
                      <a:schemeClr val="accent6"/>
                    </a:gs>
                    <a:gs pos="100000">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Remote “jobs” and provisioning</a:t>
            </a:r>
          </a:p>
          <a:p>
            <a:endParaRPr lang="en-US" dirty="0"/>
          </a:p>
        </p:txBody>
      </p:sp>
      <p:grpSp>
        <p:nvGrpSpPr>
          <p:cNvPr id="41" name="Group 40"/>
          <p:cNvGrpSpPr/>
          <p:nvPr/>
        </p:nvGrpSpPr>
        <p:grpSpPr>
          <a:xfrm>
            <a:off x="1097745" y="3070640"/>
            <a:ext cx="1582395" cy="1139278"/>
            <a:chOff x="7303388" y="5401003"/>
            <a:chExt cx="1551508" cy="1117041"/>
          </a:xfrm>
        </p:grpSpPr>
        <p:sp>
          <p:nvSpPr>
            <p:cNvPr id="42" name="Arc 41"/>
            <p:cNvSpPr/>
            <p:nvPr/>
          </p:nvSpPr>
          <p:spPr>
            <a:xfrm rot="7968779">
              <a:off x="7460381" y="5819698"/>
              <a:ext cx="406105" cy="720091"/>
            </a:xfrm>
            <a:prstGeom prst="arc">
              <a:avLst>
                <a:gd name="adj1" fmla="val 2097834"/>
                <a:gd name="adj2" fmla="val 366333"/>
              </a:avLst>
            </a:prstGeom>
            <a:ln w="28575">
              <a:solidFill>
                <a:schemeClr val="bg2">
                  <a:lumMod val="5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428">
                <a:latin typeface="Segoe UI Light" panose="020B0502040204020203" pitchFamily="34" charset="0"/>
                <a:cs typeface="Segoe UI Light" panose="020B0502040204020203" pitchFamily="34" charset="0"/>
              </a:endParaRPr>
            </a:p>
          </p:txBody>
        </p:sp>
        <p:grpSp>
          <p:nvGrpSpPr>
            <p:cNvPr id="43" name="Group 42"/>
            <p:cNvGrpSpPr/>
            <p:nvPr/>
          </p:nvGrpSpPr>
          <p:grpSpPr>
            <a:xfrm>
              <a:off x="7524159" y="5401003"/>
              <a:ext cx="1330737" cy="1117041"/>
              <a:chOff x="5602373" y="5181081"/>
              <a:chExt cx="1330737" cy="1117041"/>
            </a:xfrm>
          </p:grpSpPr>
          <p:sp>
            <p:nvSpPr>
              <p:cNvPr id="44" name="Rectangle 43"/>
              <p:cNvSpPr/>
              <p:nvPr/>
            </p:nvSpPr>
            <p:spPr bwMode="auto">
              <a:xfrm>
                <a:off x="5602373" y="5181081"/>
                <a:ext cx="1330737" cy="825548"/>
              </a:xfrm>
              <a:prstGeom prst="rect">
                <a:avLst/>
              </a:prstGeom>
              <a:solidFill>
                <a:schemeClr val="bg1">
                  <a:lumMod val="8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sz="1632" dirty="0">
                    <a:solidFill>
                      <a:schemeClr val="bg2">
                        <a:lumMod val="25000"/>
                      </a:schemeClr>
                    </a:solidFill>
                    <a:ea typeface="Segoe UI" pitchFamily="34" charset="0"/>
                    <a:cs typeface="Segoe UI" pitchFamily="34" charset="0"/>
                  </a:rPr>
                  <a:t>Remote timer job</a:t>
                </a:r>
              </a:p>
            </p:txBody>
          </p:sp>
          <p:pic>
            <p:nvPicPr>
              <p:cNvPr id="45" name="Picture 44"/>
              <p:cNvPicPr>
                <a:picLocks noChangeAspect="1"/>
              </p:cNvPicPr>
              <p:nvPr/>
            </p:nvPicPr>
            <p:blipFill>
              <a:blip r:embed="rId7"/>
              <a:stretch>
                <a:fillRect/>
              </a:stretch>
            </p:blipFill>
            <p:spPr>
              <a:xfrm>
                <a:off x="6173273" y="5504682"/>
                <a:ext cx="730013" cy="793440"/>
              </a:xfrm>
              <a:prstGeom prst="rect">
                <a:avLst/>
              </a:prstGeom>
            </p:spPr>
          </p:pic>
        </p:grpSp>
      </p:grpSp>
      <p:cxnSp>
        <p:nvCxnSpPr>
          <p:cNvPr id="46" name="Straight Connector 45"/>
          <p:cNvCxnSpPr>
            <a:cxnSpLocks/>
          </p:cNvCxnSpPr>
          <p:nvPr/>
        </p:nvCxnSpPr>
        <p:spPr>
          <a:xfrm flipV="1">
            <a:off x="5621703" y="4010026"/>
            <a:ext cx="0" cy="364204"/>
          </a:xfrm>
          <a:prstGeom prst="line">
            <a:avLst/>
          </a:prstGeom>
          <a:ln>
            <a:tailEnd type="oval"/>
          </a:ln>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3859672" y="4348840"/>
            <a:ext cx="2775043" cy="888574"/>
          </a:xfrm>
          <a:prstGeom prst="rect">
            <a:avLst/>
          </a:prstGeom>
          <a:solidFill>
            <a:srgbClr val="505050"/>
          </a:solidFill>
          <a:ln w="19050">
            <a:noFill/>
            <a:prstDash val="solid"/>
            <a:miter lim="800000"/>
          </a:ln>
          <a:effectLst/>
        </p:spPr>
        <p:txBody>
          <a:bodyPr wrap="square" lIns="57018" tIns="28510" rIns="91229" bIns="28510"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lnSpc>
                <a:spcPct val="90000"/>
              </a:lnSpc>
            </a:pPr>
            <a:r>
              <a:rPr lang="en-US" sz="1200" dirty="0">
                <a:solidFill>
                  <a:schemeClr val="bg1"/>
                </a:solidFill>
              </a:rPr>
              <a:t>Initial provisioning based on the out of the box site. Usually either team site or publishing site. Assets are uploaded from the provisioning engine using CSOM/REST</a:t>
            </a:r>
          </a:p>
        </p:txBody>
      </p:sp>
      <p:cxnSp>
        <p:nvCxnSpPr>
          <p:cNvPr id="48" name="Straight Connector 47"/>
          <p:cNvCxnSpPr>
            <a:cxnSpLocks/>
          </p:cNvCxnSpPr>
          <p:nvPr/>
        </p:nvCxnSpPr>
        <p:spPr>
          <a:xfrm flipV="1">
            <a:off x="6621602" y="4010026"/>
            <a:ext cx="926290" cy="1919260"/>
          </a:xfrm>
          <a:prstGeom prst="line">
            <a:avLst/>
          </a:prstGeom>
          <a:ln>
            <a:tailEnd type="oval"/>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3846410" y="5318799"/>
            <a:ext cx="2788306" cy="1220972"/>
          </a:xfrm>
          <a:prstGeom prst="rect">
            <a:avLst/>
          </a:prstGeom>
          <a:solidFill>
            <a:srgbClr val="505050"/>
          </a:solidFill>
          <a:ln w="19050">
            <a:noFill/>
            <a:prstDash val="solid"/>
            <a:miter lim="800000"/>
          </a:ln>
          <a:effectLst/>
        </p:spPr>
        <p:txBody>
          <a:bodyPr wrap="square" lIns="57018" tIns="28510" rIns="91229" bIns="28510"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lnSpc>
                <a:spcPct val="90000"/>
              </a:lnSpc>
            </a:pPr>
            <a:r>
              <a:rPr lang="en-US" sz="1200" dirty="0">
                <a:solidFill>
                  <a:schemeClr val="bg1"/>
                </a:solidFill>
              </a:rPr>
              <a:t>Apply the needed changes (configurations etc.) on top of the out of the box site based on the user selection. This is the specialization part, but since we start </a:t>
            </a:r>
            <a:br>
              <a:rPr lang="en-US" sz="1200" dirty="0">
                <a:solidFill>
                  <a:schemeClr val="bg1"/>
                </a:solidFill>
              </a:rPr>
            </a:br>
            <a:r>
              <a:rPr lang="en-US" sz="1200" dirty="0">
                <a:solidFill>
                  <a:schemeClr val="bg1"/>
                </a:solidFill>
              </a:rPr>
              <a:t>from OOB site, we always get the latest improvements to it as a base line.</a:t>
            </a:r>
          </a:p>
        </p:txBody>
      </p:sp>
    </p:spTree>
    <p:extLst>
      <p:ext uri="{BB962C8B-B14F-4D97-AF65-F5344CB8AC3E}">
        <p14:creationId xmlns:p14="http://schemas.microsoft.com/office/powerpoint/2010/main" val="307224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63" presetClass="path" presetSubtype="0" decel="100000" fill="hold" nodeType="withEffect">
                                  <p:stCondLst>
                                    <p:cond delay="0"/>
                                  </p:stCondLst>
                                  <p:childTnLst>
                                    <p:animMotion origin="layout" path="M 3.71202E-6 -2.91875E-6 L 0.03753 -2.91875E-6 " pathEditMode="relative" rAng="0" ptsTypes="AA">
                                      <p:cBhvr>
                                        <p:cTn id="9" dur="500" spd="-100000" fill="hold"/>
                                        <p:tgtEl>
                                          <p:spTgt spid="20"/>
                                        </p:tgtEl>
                                        <p:attrNameLst>
                                          <p:attrName>ppt_x</p:attrName>
                                          <p:attrName>ppt_y</p:attrName>
                                        </p:attrNameLst>
                                      </p:cBhvr>
                                      <p:rCtr x="1876" y="0"/>
                                    </p:animMotion>
                                  </p:childTnLst>
                                </p:cTn>
                              </p:par>
                              <p:par>
                                <p:cTn id="10" presetID="22" presetClass="entr" presetSubtype="8" fill="hold" nodeType="with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wipe(left)">
                                      <p:cBhvr>
                                        <p:cTn id="12" dur="500"/>
                                        <p:tgtEl>
                                          <p:spTgt spid="84"/>
                                        </p:tgtEl>
                                      </p:cBhvr>
                                    </p:animEffect>
                                  </p:childTnLst>
                                </p:cTn>
                              </p:par>
                              <p:par>
                                <p:cTn id="13" presetID="42"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1000"/>
                                        <p:tgtEl>
                                          <p:spTgt spid="46"/>
                                        </p:tgtEl>
                                      </p:cBhvr>
                                    </p:animEffect>
                                    <p:anim calcmode="lin" valueType="num">
                                      <p:cBhvr>
                                        <p:cTn id="16" dur="1000" fill="hold"/>
                                        <p:tgtEl>
                                          <p:spTgt spid="46"/>
                                        </p:tgtEl>
                                        <p:attrNameLst>
                                          <p:attrName>ppt_x</p:attrName>
                                        </p:attrNameLst>
                                      </p:cBhvr>
                                      <p:tavLst>
                                        <p:tav tm="0">
                                          <p:val>
                                            <p:strVal val="#ppt_x"/>
                                          </p:val>
                                        </p:tav>
                                        <p:tav tm="100000">
                                          <p:val>
                                            <p:strVal val="#ppt_x"/>
                                          </p:val>
                                        </p:tav>
                                      </p:tavLst>
                                    </p:anim>
                                    <p:anim calcmode="lin" valueType="num">
                                      <p:cBhvr>
                                        <p:cTn id="17" dur="1000" fill="hold"/>
                                        <p:tgtEl>
                                          <p:spTgt spid="46"/>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1000"/>
                                        <p:tgtEl>
                                          <p:spTgt spid="47"/>
                                        </p:tgtEl>
                                      </p:cBhvr>
                                    </p:animEffect>
                                    <p:anim calcmode="lin" valueType="num">
                                      <p:cBhvr>
                                        <p:cTn id="21" dur="1000" fill="hold"/>
                                        <p:tgtEl>
                                          <p:spTgt spid="47"/>
                                        </p:tgtEl>
                                        <p:attrNameLst>
                                          <p:attrName>ppt_x</p:attrName>
                                        </p:attrNameLst>
                                      </p:cBhvr>
                                      <p:tavLst>
                                        <p:tav tm="0">
                                          <p:val>
                                            <p:strVal val="#ppt_x"/>
                                          </p:val>
                                        </p:tav>
                                        <p:tav tm="100000">
                                          <p:val>
                                            <p:strVal val="#ppt_x"/>
                                          </p:val>
                                        </p:tav>
                                      </p:tavLst>
                                    </p:anim>
                                    <p:anim calcmode="lin" valueType="num">
                                      <p:cBhvr>
                                        <p:cTn id="22"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wipe(left)">
                                      <p:cBhvr>
                                        <p:cTn id="27" dur="500"/>
                                        <p:tgtEl>
                                          <p:spTgt spid="92"/>
                                        </p:tgtEl>
                                      </p:cBhvr>
                                    </p:animEffect>
                                  </p:childTnLst>
                                </p:cTn>
                              </p:par>
                              <p:par>
                                <p:cTn id="28" presetID="16" presetClass="entr" presetSubtype="42" fill="hold" nodeType="with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barn(outHorizontal)">
                                      <p:cBhvr>
                                        <p:cTn id="30" dur="500"/>
                                        <p:tgtEl>
                                          <p:spTgt spid="90"/>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91"/>
                                        </p:tgtEl>
                                        <p:attrNameLst>
                                          <p:attrName>style.visibility</p:attrName>
                                        </p:attrNameLst>
                                      </p:cBhvr>
                                      <p:to>
                                        <p:strVal val="visible"/>
                                      </p:to>
                                    </p:set>
                                    <p:animEffect transition="in" filter="wipe(left)">
                                      <p:cBhvr>
                                        <p:cTn id="34" dur="500"/>
                                        <p:tgtEl>
                                          <p:spTgt spid="91"/>
                                        </p:tgtEl>
                                      </p:cBhvr>
                                    </p:animEffect>
                                  </p:childTnLst>
                                </p:cTn>
                              </p:par>
                              <p:par>
                                <p:cTn id="35" presetID="22" presetClass="entr" presetSubtype="8" fill="hold"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wipe(left)">
                                      <p:cBhvr>
                                        <p:cTn id="37" dur="500"/>
                                        <p:tgtEl>
                                          <p:spTgt spid="93"/>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63" presetClass="path" presetSubtype="0" decel="100000" fill="hold" nodeType="withEffect">
                                  <p:stCondLst>
                                    <p:cond delay="0"/>
                                  </p:stCondLst>
                                  <p:childTnLst>
                                    <p:animMotion origin="layout" path="M 3.71202E-6 -2.91875E-6 L 0.03753 -2.91875E-6 " pathEditMode="relative" rAng="0" ptsTypes="AA">
                                      <p:cBhvr>
                                        <p:cTn id="42" dur="500" spd="-100000" fill="hold"/>
                                        <p:tgtEl>
                                          <p:spTgt spid="21"/>
                                        </p:tgtEl>
                                        <p:attrNameLst>
                                          <p:attrName>ppt_x</p:attrName>
                                          <p:attrName>ppt_y</p:attrName>
                                        </p:attrNameLst>
                                      </p:cBhvr>
                                      <p:rCtr x="1876" y="0"/>
                                    </p:animMotion>
                                  </p:childTnLst>
                                </p:cTn>
                              </p:par>
                              <p:par>
                                <p:cTn id="43" presetID="42" presetClass="entr" presetSubtype="0" fill="hold" nodeType="with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fade">
                                      <p:cBhvr>
                                        <p:cTn id="45" dur="1000"/>
                                        <p:tgtEl>
                                          <p:spTgt spid="48"/>
                                        </p:tgtEl>
                                      </p:cBhvr>
                                    </p:animEffect>
                                    <p:anim calcmode="lin" valueType="num">
                                      <p:cBhvr>
                                        <p:cTn id="46" dur="1000" fill="hold"/>
                                        <p:tgtEl>
                                          <p:spTgt spid="48"/>
                                        </p:tgtEl>
                                        <p:attrNameLst>
                                          <p:attrName>ppt_x</p:attrName>
                                        </p:attrNameLst>
                                      </p:cBhvr>
                                      <p:tavLst>
                                        <p:tav tm="0">
                                          <p:val>
                                            <p:strVal val="#ppt_x"/>
                                          </p:val>
                                        </p:tav>
                                        <p:tav tm="100000">
                                          <p:val>
                                            <p:strVal val="#ppt_x"/>
                                          </p:val>
                                        </p:tav>
                                      </p:tavLst>
                                    </p:anim>
                                    <p:anim calcmode="lin" valueType="num">
                                      <p:cBhvr>
                                        <p:cTn id="47" dur="1000" fill="hold"/>
                                        <p:tgtEl>
                                          <p:spTgt spid="4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fade">
                                      <p:cBhvr>
                                        <p:cTn id="50" dur="1000"/>
                                        <p:tgtEl>
                                          <p:spTgt spid="49"/>
                                        </p:tgtEl>
                                      </p:cBhvr>
                                    </p:animEffect>
                                    <p:anim calcmode="lin" valueType="num">
                                      <p:cBhvr>
                                        <p:cTn id="51" dur="1000" fill="hold"/>
                                        <p:tgtEl>
                                          <p:spTgt spid="49"/>
                                        </p:tgtEl>
                                        <p:attrNameLst>
                                          <p:attrName>ppt_x</p:attrName>
                                        </p:attrNameLst>
                                      </p:cBhvr>
                                      <p:tavLst>
                                        <p:tav tm="0">
                                          <p:val>
                                            <p:strVal val="#ppt_x"/>
                                          </p:val>
                                        </p:tav>
                                        <p:tav tm="100000">
                                          <p:val>
                                            <p:strVal val="#ppt_x"/>
                                          </p:val>
                                        </p:tav>
                                      </p:tavLst>
                                    </p:anim>
                                    <p:anim calcmode="lin" valueType="num">
                                      <p:cBhvr>
                                        <p:cTn id="52"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2" name="Text Placeholder 1"/>
          <p:cNvSpPr>
            <a:spLocks noGrp="1"/>
          </p:cNvSpPr>
          <p:nvPr>
            <p:ph type="body" sz="quarter" idx="12"/>
          </p:nvPr>
        </p:nvSpPr>
        <p:spPr/>
        <p:txBody>
          <a:bodyPr/>
          <a:lstStyle/>
          <a:p>
            <a:r>
              <a:rPr lang="en-US" dirty="0"/>
              <a:t>Remote “jobs” and provisioning</a:t>
            </a:r>
          </a:p>
        </p:txBody>
      </p:sp>
      <p:grpSp>
        <p:nvGrpSpPr>
          <p:cNvPr id="6" name="Group 4"/>
          <p:cNvGrpSpPr>
            <a:grpSpLocks noChangeAspect="1"/>
          </p:cNvGrpSpPr>
          <p:nvPr/>
        </p:nvGrpSpPr>
        <p:grpSpPr bwMode="auto">
          <a:xfrm>
            <a:off x="8725248" y="863599"/>
            <a:ext cx="3354039" cy="5667375"/>
            <a:chOff x="5353" y="302"/>
            <a:chExt cx="2256" cy="3812"/>
          </a:xfrm>
        </p:grpSpPr>
        <p:sp>
          <p:nvSpPr>
            <p:cNvPr id="8" name="Freeform 5"/>
            <p:cNvSpPr>
              <a:spLocks/>
            </p:cNvSpPr>
            <p:nvPr/>
          </p:nvSpPr>
          <p:spPr bwMode="auto">
            <a:xfrm>
              <a:off x="5353" y="3957"/>
              <a:ext cx="2196" cy="157"/>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6"/>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6050" y="302"/>
              <a:ext cx="1235" cy="742"/>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6196" y="2309"/>
              <a:ext cx="857" cy="698"/>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A7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p:cNvSpPr>
            <p:nvPr/>
          </p:nvSpPr>
          <p:spPr bwMode="auto">
            <a:xfrm>
              <a:off x="6136" y="2309"/>
              <a:ext cx="872" cy="698"/>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Rectangle 13"/>
            <p:cNvSpPr>
              <a:spLocks noChangeArrowheads="1"/>
            </p:cNvSpPr>
            <p:nvPr/>
          </p:nvSpPr>
          <p:spPr bwMode="auto">
            <a:xfrm>
              <a:off x="6179" y="2352"/>
              <a:ext cx="786" cy="524"/>
            </a:xfrm>
            <a:prstGeom prst="rect">
              <a:avLst/>
            </a:prstGeom>
            <a:solidFill>
              <a:srgbClr val="1A75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4"/>
            <p:cNvSpPr>
              <a:spLocks noChangeArrowheads="1"/>
            </p:cNvSpPr>
            <p:nvPr/>
          </p:nvSpPr>
          <p:spPr bwMode="auto">
            <a:xfrm>
              <a:off x="6179" y="2352"/>
              <a:ext cx="78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noEditPoints="1"/>
            </p:cNvSpPr>
            <p:nvPr/>
          </p:nvSpPr>
          <p:spPr bwMode="auto">
            <a:xfrm>
              <a:off x="6136" y="2397"/>
              <a:ext cx="872" cy="61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close/>
                </a:path>
              </a:pathLst>
            </a:custGeom>
            <a:solidFill>
              <a:srgbClr val="166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close/>
                </a:path>
              </a:pathLst>
            </a:custGeom>
            <a:solidFill>
              <a:srgbClr val="C50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Rectangle 22"/>
            <p:cNvSpPr>
              <a:spLocks noChangeArrowheads="1"/>
            </p:cNvSpPr>
            <p:nvPr/>
          </p:nvSpPr>
          <p:spPr bwMode="auto">
            <a:xfrm>
              <a:off x="5689" y="2497"/>
              <a:ext cx="609" cy="88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Rectangle 23"/>
            <p:cNvSpPr>
              <a:spLocks noChangeArrowheads="1"/>
            </p:cNvSpPr>
            <p:nvPr/>
          </p:nvSpPr>
          <p:spPr bwMode="auto">
            <a:xfrm>
              <a:off x="5689" y="2497"/>
              <a:ext cx="609"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4"/>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close/>
                  <a:moveTo>
                    <a:pt x="0" y="0"/>
                  </a:moveTo>
                  <a:lnTo>
                    <a:pt x="0" y="122"/>
                  </a:lnTo>
                  <a:lnTo>
                    <a:pt x="154" y="122"/>
                  </a:lnTo>
                  <a:lnTo>
                    <a:pt x="0"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5"/>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moveTo>
                    <a:pt x="0" y="0"/>
                  </a:moveTo>
                  <a:lnTo>
                    <a:pt x="0" y="122"/>
                  </a:lnTo>
                  <a:lnTo>
                    <a:pt x="154" y="12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
            <p:cNvSpPr>
              <a:spLocks/>
            </p:cNvSpPr>
            <p:nvPr/>
          </p:nvSpPr>
          <p:spPr bwMode="auto">
            <a:xfrm>
              <a:off x="5949" y="2325"/>
              <a:ext cx="142" cy="17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Oval 27"/>
            <p:cNvSpPr>
              <a:spLocks noChangeArrowheads="1"/>
            </p:cNvSpPr>
            <p:nvPr/>
          </p:nvSpPr>
          <p:spPr bwMode="auto">
            <a:xfrm>
              <a:off x="5945" y="2174"/>
              <a:ext cx="21" cy="2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8"/>
            <p:cNvSpPr>
              <a:spLocks/>
            </p:cNvSpPr>
            <p:nvPr/>
          </p:nvSpPr>
          <p:spPr bwMode="auto">
            <a:xfrm>
              <a:off x="5919" y="2055"/>
              <a:ext cx="143" cy="97"/>
            </a:xfrm>
            <a:custGeom>
              <a:avLst/>
              <a:gdLst>
                <a:gd name="T0" fmla="*/ 0 w 143"/>
                <a:gd name="T1" fmla="*/ 59 h 97"/>
                <a:gd name="T2" fmla="*/ 118 w 143"/>
                <a:gd name="T3" fmla="*/ 0 h 97"/>
                <a:gd name="T4" fmla="*/ 143 w 143"/>
                <a:gd name="T5" fmla="*/ 97 h 97"/>
                <a:gd name="T6" fmla="*/ 0 w 143"/>
                <a:gd name="T7" fmla="*/ 59 h 97"/>
              </a:gdLst>
              <a:ahLst/>
              <a:cxnLst>
                <a:cxn ang="0">
                  <a:pos x="T0" y="T1"/>
                </a:cxn>
                <a:cxn ang="0">
                  <a:pos x="T2" y="T3"/>
                </a:cxn>
                <a:cxn ang="0">
                  <a:pos x="T4" y="T5"/>
                </a:cxn>
                <a:cxn ang="0">
                  <a:pos x="T6" y="T7"/>
                </a:cxn>
              </a:cxnLst>
              <a:rect l="0" t="0" r="r" b="b"/>
              <a:pathLst>
                <a:path w="143" h="97">
                  <a:moveTo>
                    <a:pt x="0" y="59"/>
                  </a:moveTo>
                  <a:lnTo>
                    <a:pt x="118" y="0"/>
                  </a:lnTo>
                  <a:lnTo>
                    <a:pt x="143" y="97"/>
                  </a:lnTo>
                  <a:lnTo>
                    <a:pt x="0" y="59"/>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9"/>
            <p:cNvSpPr>
              <a:spLocks/>
            </p:cNvSpPr>
            <p:nvPr/>
          </p:nvSpPr>
          <p:spPr bwMode="auto">
            <a:xfrm>
              <a:off x="5818" y="2114"/>
              <a:ext cx="359" cy="258"/>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Oval 30"/>
            <p:cNvSpPr>
              <a:spLocks noChangeArrowheads="1"/>
            </p:cNvSpPr>
            <p:nvPr/>
          </p:nvSpPr>
          <p:spPr bwMode="auto">
            <a:xfrm>
              <a:off x="5945" y="2174"/>
              <a:ext cx="21" cy="2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1"/>
            <p:cNvSpPr>
              <a:spLocks/>
            </p:cNvSpPr>
            <p:nvPr/>
          </p:nvSpPr>
          <p:spPr bwMode="auto">
            <a:xfrm>
              <a:off x="6050" y="598"/>
              <a:ext cx="847" cy="446"/>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2"/>
            <p:cNvSpPr>
              <a:spLocks/>
            </p:cNvSpPr>
            <p:nvPr/>
          </p:nvSpPr>
          <p:spPr bwMode="auto">
            <a:xfrm>
              <a:off x="6170" y="967"/>
              <a:ext cx="539" cy="1652"/>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3"/>
            <p:cNvSpPr>
              <a:spLocks/>
            </p:cNvSpPr>
            <p:nvPr/>
          </p:nvSpPr>
          <p:spPr bwMode="auto">
            <a:xfrm>
              <a:off x="6563" y="867"/>
              <a:ext cx="104" cy="109"/>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4"/>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5"/>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Rectangle 36"/>
            <p:cNvSpPr>
              <a:spLocks noChangeArrowheads="1"/>
            </p:cNvSpPr>
            <p:nvPr/>
          </p:nvSpPr>
          <p:spPr bwMode="auto">
            <a:xfrm>
              <a:off x="6376" y="3305"/>
              <a:ext cx="150" cy="631"/>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7"/>
            <p:cNvSpPr>
              <a:spLocks noChangeArrowheads="1"/>
            </p:cNvSpPr>
            <p:nvPr/>
          </p:nvSpPr>
          <p:spPr bwMode="auto">
            <a:xfrm>
              <a:off x="6376" y="3305"/>
              <a:ext cx="150"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Rectangle 38"/>
            <p:cNvSpPr>
              <a:spLocks noChangeArrowheads="1"/>
            </p:cNvSpPr>
            <p:nvPr/>
          </p:nvSpPr>
          <p:spPr bwMode="auto">
            <a:xfrm>
              <a:off x="6037" y="3279"/>
              <a:ext cx="148" cy="65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Rectangle 39"/>
            <p:cNvSpPr>
              <a:spLocks noChangeArrowheads="1"/>
            </p:cNvSpPr>
            <p:nvPr/>
          </p:nvSpPr>
          <p:spPr bwMode="auto">
            <a:xfrm>
              <a:off x="6037" y="3279"/>
              <a:ext cx="14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Rectangle 40"/>
            <p:cNvSpPr>
              <a:spLocks noChangeArrowheads="1"/>
            </p:cNvSpPr>
            <p:nvPr/>
          </p:nvSpPr>
          <p:spPr bwMode="auto">
            <a:xfrm>
              <a:off x="5882" y="3281"/>
              <a:ext cx="644" cy="14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41"/>
            <p:cNvSpPr>
              <a:spLocks noChangeArrowheads="1"/>
            </p:cNvSpPr>
            <p:nvPr/>
          </p:nvSpPr>
          <p:spPr bwMode="auto">
            <a:xfrm>
              <a:off x="5882" y="3281"/>
              <a:ext cx="64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42"/>
            <p:cNvSpPr>
              <a:spLocks/>
            </p:cNvSpPr>
            <p:nvPr/>
          </p:nvSpPr>
          <p:spPr bwMode="auto">
            <a:xfrm>
              <a:off x="5812" y="1136"/>
              <a:ext cx="373" cy="224"/>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43"/>
            <p:cNvSpPr>
              <a:spLocks/>
            </p:cNvSpPr>
            <p:nvPr/>
          </p:nvSpPr>
          <p:spPr bwMode="auto">
            <a:xfrm>
              <a:off x="7285" y="437"/>
              <a:ext cx="324" cy="188"/>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4"/>
            <p:cNvSpPr>
              <a:spLocks/>
            </p:cNvSpPr>
            <p:nvPr/>
          </p:nvSpPr>
          <p:spPr bwMode="auto">
            <a:xfrm>
              <a:off x="6342" y="2924"/>
              <a:ext cx="128" cy="126"/>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Rectangle 45"/>
            <p:cNvSpPr>
              <a:spLocks noChangeArrowheads="1"/>
            </p:cNvSpPr>
            <p:nvPr/>
          </p:nvSpPr>
          <p:spPr bwMode="auto">
            <a:xfrm>
              <a:off x="5633" y="2693"/>
              <a:ext cx="603" cy="828"/>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6"/>
            <p:cNvSpPr>
              <a:spLocks noChangeArrowheads="1"/>
            </p:cNvSpPr>
            <p:nvPr/>
          </p:nvSpPr>
          <p:spPr bwMode="auto">
            <a:xfrm>
              <a:off x="5633" y="2693"/>
              <a:ext cx="603"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7"/>
            <p:cNvSpPr>
              <a:spLocks noChangeArrowheads="1"/>
            </p:cNvSpPr>
            <p:nvPr/>
          </p:nvSpPr>
          <p:spPr bwMode="auto">
            <a:xfrm>
              <a:off x="5633" y="3438"/>
              <a:ext cx="107"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8"/>
            <p:cNvSpPr>
              <a:spLocks noChangeArrowheads="1"/>
            </p:cNvSpPr>
            <p:nvPr/>
          </p:nvSpPr>
          <p:spPr bwMode="auto">
            <a:xfrm>
              <a:off x="5633" y="3438"/>
              <a:ext cx="107"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9"/>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50"/>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Rectangle 51"/>
            <p:cNvSpPr>
              <a:spLocks noChangeArrowheads="1"/>
            </p:cNvSpPr>
            <p:nvPr/>
          </p:nvSpPr>
          <p:spPr bwMode="auto">
            <a:xfrm>
              <a:off x="6131"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52"/>
            <p:cNvSpPr>
              <a:spLocks noChangeArrowheads="1"/>
            </p:cNvSpPr>
            <p:nvPr/>
          </p:nvSpPr>
          <p:spPr bwMode="auto">
            <a:xfrm>
              <a:off x="6131"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3"/>
            <p:cNvSpPr>
              <a:spLocks noChangeArrowheads="1"/>
            </p:cNvSpPr>
            <p:nvPr/>
          </p:nvSpPr>
          <p:spPr bwMode="auto">
            <a:xfrm>
              <a:off x="5872"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54"/>
            <p:cNvSpPr>
              <a:spLocks noChangeArrowheads="1"/>
            </p:cNvSpPr>
            <p:nvPr/>
          </p:nvSpPr>
          <p:spPr bwMode="auto">
            <a:xfrm>
              <a:off x="5872"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55"/>
            <p:cNvSpPr>
              <a:spLocks noChangeArrowheads="1"/>
            </p:cNvSpPr>
            <p:nvPr/>
          </p:nvSpPr>
          <p:spPr bwMode="auto">
            <a:xfrm>
              <a:off x="6368"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56"/>
            <p:cNvSpPr>
              <a:spLocks noChangeArrowheads="1"/>
            </p:cNvSpPr>
            <p:nvPr/>
          </p:nvSpPr>
          <p:spPr bwMode="auto">
            <a:xfrm>
              <a:off x="6368"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57"/>
            <p:cNvSpPr>
              <a:spLocks noChangeArrowheads="1"/>
            </p:cNvSpPr>
            <p:nvPr/>
          </p:nvSpPr>
          <p:spPr bwMode="auto">
            <a:xfrm>
              <a:off x="6062" y="3425"/>
              <a:ext cx="411" cy="96"/>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8"/>
            <p:cNvSpPr>
              <a:spLocks noChangeArrowheads="1"/>
            </p:cNvSpPr>
            <p:nvPr/>
          </p:nvSpPr>
          <p:spPr bwMode="auto">
            <a:xfrm>
              <a:off x="6062" y="3425"/>
              <a:ext cx="41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9"/>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60"/>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61"/>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62"/>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63"/>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64"/>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5"/>
            <p:cNvSpPr>
              <a:spLocks noChangeArrowheads="1"/>
            </p:cNvSpPr>
            <p:nvPr/>
          </p:nvSpPr>
          <p:spPr bwMode="auto">
            <a:xfrm>
              <a:off x="6368" y="3521"/>
              <a:ext cx="53" cy="562"/>
            </a:xfrm>
            <a:prstGeom prst="rect">
              <a:avLst/>
            </a:prstGeom>
            <a:solidFill>
              <a:schemeClr val="accent4">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6"/>
            <p:cNvSpPr>
              <a:spLocks noChangeArrowheads="1"/>
            </p:cNvSpPr>
            <p:nvPr/>
          </p:nvSpPr>
          <p:spPr bwMode="auto">
            <a:xfrm>
              <a:off x="6368" y="3521"/>
              <a:ext cx="53"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67"/>
            <p:cNvSpPr>
              <a:spLocks noChangeArrowheads="1"/>
            </p:cNvSpPr>
            <p:nvPr/>
          </p:nvSpPr>
          <p:spPr bwMode="auto">
            <a:xfrm>
              <a:off x="6298" y="3044"/>
              <a:ext cx="599" cy="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Rectangle 68"/>
            <p:cNvSpPr>
              <a:spLocks noChangeArrowheads="1"/>
            </p:cNvSpPr>
            <p:nvPr/>
          </p:nvSpPr>
          <p:spPr bwMode="auto">
            <a:xfrm>
              <a:off x="6298" y="3044"/>
              <a:ext cx="59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Rectangle 69"/>
            <p:cNvSpPr>
              <a:spLocks noChangeArrowheads="1"/>
            </p:cNvSpPr>
            <p:nvPr/>
          </p:nvSpPr>
          <p:spPr bwMode="auto">
            <a:xfrm>
              <a:off x="6643" y="3044"/>
              <a:ext cx="254" cy="70"/>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Rectangle 70"/>
            <p:cNvSpPr>
              <a:spLocks noChangeArrowheads="1"/>
            </p:cNvSpPr>
            <p:nvPr/>
          </p:nvSpPr>
          <p:spPr bwMode="auto">
            <a:xfrm>
              <a:off x="6643" y="3044"/>
              <a:ext cx="25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71"/>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72"/>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3"/>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4"/>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75"/>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6"/>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Rectangle 77"/>
            <p:cNvSpPr>
              <a:spLocks noChangeArrowheads="1"/>
            </p:cNvSpPr>
            <p:nvPr/>
          </p:nvSpPr>
          <p:spPr bwMode="auto">
            <a:xfrm>
              <a:off x="6062" y="3425"/>
              <a:ext cx="122" cy="96"/>
            </a:xfrm>
            <a:prstGeom prst="rect">
              <a:avLst/>
            </a:prstGeom>
            <a:solidFill>
              <a:schemeClr val="accent4">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78"/>
            <p:cNvSpPr>
              <a:spLocks noChangeArrowheads="1"/>
            </p:cNvSpPr>
            <p:nvPr/>
          </p:nvSpPr>
          <p:spPr bwMode="auto">
            <a:xfrm>
              <a:off x="6062" y="3425"/>
              <a:ext cx="1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79"/>
            <p:cNvSpPr>
              <a:spLocks/>
            </p:cNvSpPr>
            <p:nvPr/>
          </p:nvSpPr>
          <p:spPr bwMode="auto">
            <a:xfrm>
              <a:off x="5697" y="2112"/>
              <a:ext cx="357" cy="327"/>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80"/>
            <p:cNvSpPr>
              <a:spLocks/>
            </p:cNvSpPr>
            <p:nvPr/>
          </p:nvSpPr>
          <p:spPr bwMode="auto">
            <a:xfrm>
              <a:off x="5888" y="2266"/>
              <a:ext cx="115" cy="59"/>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1"/>
            <p:cNvSpPr>
              <a:spLocks/>
            </p:cNvSpPr>
            <p:nvPr/>
          </p:nvSpPr>
          <p:spPr bwMode="auto">
            <a:xfrm>
              <a:off x="5915" y="2266"/>
              <a:ext cx="59" cy="29"/>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5" name="Footer Placeholder 3"/>
          <p:cNvSpPr txBox="1">
            <a:spLocks/>
          </p:cNvSpPr>
          <p:nvPr/>
        </p:nvSpPr>
        <p:spPr>
          <a:xfrm>
            <a:off x="7964488" y="295272"/>
            <a:ext cx="4197350" cy="371475"/>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a:gradFill>
                  <a:gsLst>
                    <a:gs pos="8367">
                      <a:schemeClr val="tx1"/>
                    </a:gs>
                    <a:gs pos="10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a:gradFill>
                  <a:gsLst>
                    <a:gs pos="8367">
                      <a:schemeClr val="tx1"/>
                    </a:gs>
                    <a:gs pos="100000">
                      <a:schemeClr val="tx1"/>
                    </a:gs>
                  </a:gsLst>
                  <a:lin ang="5400000" scaled="0"/>
                </a:gradFill>
              </a:rPr>
              <a:t> Remote “jobs” and provisioning</a:t>
            </a:r>
          </a:p>
          <a:p>
            <a:pPr algn="r"/>
            <a:endParaRPr lang="en-US" dirty="0">
              <a:gradFill>
                <a:gsLst>
                  <a:gs pos="8367">
                    <a:schemeClr val="tx1"/>
                  </a:gs>
                  <a:gs pos="100000">
                    <a:schemeClr val="tx1"/>
                  </a:gs>
                </a:gsLst>
                <a:lin ang="5400000" scaled="0"/>
              </a:gradFill>
            </a:endParaRPr>
          </a:p>
        </p:txBody>
      </p:sp>
    </p:spTree>
    <p:extLst>
      <p:ext uri="{BB962C8B-B14F-4D97-AF65-F5344CB8AC3E}">
        <p14:creationId xmlns:p14="http://schemas.microsoft.com/office/powerpoint/2010/main" val="321613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p>
        </p:txBody>
      </p:sp>
      <p:grpSp>
        <p:nvGrpSpPr>
          <p:cNvPr id="7" name="Group 6"/>
          <p:cNvGrpSpPr/>
          <p:nvPr/>
        </p:nvGrpSpPr>
        <p:grpSpPr>
          <a:xfrm>
            <a:off x="6981371" y="2879440"/>
            <a:ext cx="4997904" cy="3641245"/>
            <a:chOff x="5308651" y="1710037"/>
            <a:chExt cx="6843741" cy="4986038"/>
          </a:xfrm>
        </p:grpSpPr>
        <p:grpSp>
          <p:nvGrpSpPr>
            <p:cNvPr id="8" name="Group 7"/>
            <p:cNvGrpSpPr/>
            <p:nvPr/>
          </p:nvGrpSpPr>
          <p:grpSpPr>
            <a:xfrm>
              <a:off x="8356600" y="5895975"/>
              <a:ext cx="2466975" cy="800100"/>
              <a:chOff x="8356600" y="5222875"/>
              <a:chExt cx="2466975" cy="800100"/>
            </a:xfrm>
          </p:grpSpPr>
          <p:sp>
            <p:nvSpPr>
              <p:cNvPr id="227" name="Rectangle 226"/>
              <p:cNvSpPr/>
              <p:nvPr/>
            </p:nvSpPr>
            <p:spPr bwMode="auto">
              <a:xfrm>
                <a:off x="8356600" y="5222875"/>
                <a:ext cx="2466975" cy="800100"/>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28" name="Group 227"/>
              <p:cNvGrpSpPr/>
              <p:nvPr/>
            </p:nvGrpSpPr>
            <p:grpSpPr>
              <a:xfrm>
                <a:off x="8415948" y="5283201"/>
                <a:ext cx="2344108" cy="678908"/>
                <a:chOff x="8415948" y="5283201"/>
                <a:chExt cx="2344108" cy="678908"/>
              </a:xfrm>
            </p:grpSpPr>
            <p:sp>
              <p:nvSpPr>
                <p:cNvPr id="229" name="Rectangle 228"/>
                <p:cNvSpPr/>
                <p:nvPr/>
              </p:nvSpPr>
              <p:spPr bwMode="auto">
                <a:xfrm>
                  <a:off x="841594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0" name="Rectangle 229"/>
                <p:cNvSpPr/>
                <p:nvPr/>
              </p:nvSpPr>
              <p:spPr bwMode="auto">
                <a:xfrm>
                  <a:off x="860089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1" name="Rectangle 230"/>
                <p:cNvSpPr/>
                <p:nvPr/>
              </p:nvSpPr>
              <p:spPr bwMode="auto">
                <a:xfrm>
                  <a:off x="878583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2" name="Rectangle 231"/>
                <p:cNvSpPr/>
                <p:nvPr/>
              </p:nvSpPr>
              <p:spPr bwMode="auto">
                <a:xfrm>
                  <a:off x="897078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3" name="Rectangle 232"/>
                <p:cNvSpPr/>
                <p:nvPr/>
              </p:nvSpPr>
              <p:spPr bwMode="auto">
                <a:xfrm>
                  <a:off x="915572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4" name="Rectangle 233"/>
                <p:cNvSpPr/>
                <p:nvPr/>
              </p:nvSpPr>
              <p:spPr bwMode="auto">
                <a:xfrm>
                  <a:off x="934066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5" name="Rectangle 234"/>
                <p:cNvSpPr/>
                <p:nvPr/>
              </p:nvSpPr>
              <p:spPr bwMode="auto">
                <a:xfrm>
                  <a:off x="9525611"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6" name="Rectangle 235"/>
                <p:cNvSpPr/>
                <p:nvPr/>
              </p:nvSpPr>
              <p:spPr bwMode="auto">
                <a:xfrm>
                  <a:off x="971055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7" name="Rectangle 236"/>
                <p:cNvSpPr/>
                <p:nvPr/>
              </p:nvSpPr>
              <p:spPr bwMode="auto">
                <a:xfrm>
                  <a:off x="989550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8" name="Rectangle 237"/>
                <p:cNvSpPr/>
                <p:nvPr/>
              </p:nvSpPr>
              <p:spPr bwMode="auto">
                <a:xfrm>
                  <a:off x="1008044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9" name="Rectangle 238"/>
                <p:cNvSpPr/>
                <p:nvPr/>
              </p:nvSpPr>
              <p:spPr bwMode="auto">
                <a:xfrm>
                  <a:off x="1026538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0" name="Rectangle 239"/>
                <p:cNvSpPr/>
                <p:nvPr/>
              </p:nvSpPr>
              <p:spPr bwMode="auto">
                <a:xfrm>
                  <a:off x="1045033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1" name="Rectangle 240"/>
                <p:cNvSpPr/>
                <p:nvPr/>
              </p:nvSpPr>
              <p:spPr bwMode="auto">
                <a:xfrm>
                  <a:off x="1063527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2" name="Rectangle 241"/>
                <p:cNvSpPr/>
                <p:nvPr/>
              </p:nvSpPr>
              <p:spPr bwMode="auto">
                <a:xfrm>
                  <a:off x="841594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3" name="Rectangle 242"/>
                <p:cNvSpPr/>
                <p:nvPr/>
              </p:nvSpPr>
              <p:spPr bwMode="auto">
                <a:xfrm>
                  <a:off x="8600892"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4" name="Rectangle 243"/>
                <p:cNvSpPr/>
                <p:nvPr/>
              </p:nvSpPr>
              <p:spPr bwMode="auto">
                <a:xfrm>
                  <a:off x="8785836"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5" name="Rectangle 244"/>
                <p:cNvSpPr/>
                <p:nvPr/>
              </p:nvSpPr>
              <p:spPr bwMode="auto">
                <a:xfrm>
                  <a:off x="8970780"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6" name="Rectangle 245"/>
                <p:cNvSpPr/>
                <p:nvPr/>
              </p:nvSpPr>
              <p:spPr bwMode="auto">
                <a:xfrm>
                  <a:off x="9155724"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7" name="Rectangle 246"/>
                <p:cNvSpPr/>
                <p:nvPr/>
              </p:nvSpPr>
              <p:spPr bwMode="auto">
                <a:xfrm>
                  <a:off x="934066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8" name="Rectangle 247"/>
                <p:cNvSpPr/>
                <p:nvPr/>
              </p:nvSpPr>
              <p:spPr bwMode="auto">
                <a:xfrm>
                  <a:off x="9525611"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Rectangle 248"/>
                <p:cNvSpPr/>
                <p:nvPr/>
              </p:nvSpPr>
              <p:spPr bwMode="auto">
                <a:xfrm>
                  <a:off x="9710556"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0" name="Rectangle 249"/>
                <p:cNvSpPr/>
                <p:nvPr/>
              </p:nvSpPr>
              <p:spPr bwMode="auto">
                <a:xfrm>
                  <a:off x="9895500"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1" name="Rectangle 250"/>
                <p:cNvSpPr/>
                <p:nvPr/>
              </p:nvSpPr>
              <p:spPr bwMode="auto">
                <a:xfrm>
                  <a:off x="10080444"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10265388"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a:off x="10450332"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4" name="Rectangle 253"/>
                <p:cNvSpPr/>
                <p:nvPr/>
              </p:nvSpPr>
              <p:spPr bwMode="auto">
                <a:xfrm>
                  <a:off x="10635273"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5" name="Rectangle 254"/>
                <p:cNvSpPr/>
                <p:nvPr/>
              </p:nvSpPr>
              <p:spPr bwMode="auto">
                <a:xfrm>
                  <a:off x="841594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6" name="Rectangle 255"/>
                <p:cNvSpPr/>
                <p:nvPr/>
              </p:nvSpPr>
              <p:spPr bwMode="auto">
                <a:xfrm>
                  <a:off x="860089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7" name="Rectangle 256"/>
                <p:cNvSpPr/>
                <p:nvPr/>
              </p:nvSpPr>
              <p:spPr bwMode="auto">
                <a:xfrm>
                  <a:off x="878583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8" name="Rectangle 257"/>
                <p:cNvSpPr/>
                <p:nvPr/>
              </p:nvSpPr>
              <p:spPr bwMode="auto">
                <a:xfrm>
                  <a:off x="897078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9" name="Rectangle 258"/>
                <p:cNvSpPr/>
                <p:nvPr/>
              </p:nvSpPr>
              <p:spPr bwMode="auto">
                <a:xfrm>
                  <a:off x="915572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0" name="Rectangle 259"/>
                <p:cNvSpPr/>
                <p:nvPr/>
              </p:nvSpPr>
              <p:spPr bwMode="auto">
                <a:xfrm>
                  <a:off x="934066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1" name="Rectangle 260"/>
                <p:cNvSpPr/>
                <p:nvPr/>
              </p:nvSpPr>
              <p:spPr bwMode="auto">
                <a:xfrm>
                  <a:off x="9525611"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2" name="Rectangle 261"/>
                <p:cNvSpPr/>
                <p:nvPr/>
              </p:nvSpPr>
              <p:spPr bwMode="auto">
                <a:xfrm>
                  <a:off x="971055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3" name="Rectangle 262"/>
                <p:cNvSpPr/>
                <p:nvPr/>
              </p:nvSpPr>
              <p:spPr bwMode="auto">
                <a:xfrm>
                  <a:off x="989550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4" name="Rectangle 263"/>
                <p:cNvSpPr/>
                <p:nvPr/>
              </p:nvSpPr>
              <p:spPr bwMode="auto">
                <a:xfrm>
                  <a:off x="1008044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5" name="Rectangle 264"/>
                <p:cNvSpPr/>
                <p:nvPr/>
              </p:nvSpPr>
              <p:spPr bwMode="auto">
                <a:xfrm>
                  <a:off x="1026538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6" name="Rectangle 265"/>
                <p:cNvSpPr/>
                <p:nvPr/>
              </p:nvSpPr>
              <p:spPr bwMode="auto">
                <a:xfrm>
                  <a:off x="1045033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7" name="Rectangle 266"/>
                <p:cNvSpPr/>
                <p:nvPr/>
              </p:nvSpPr>
              <p:spPr bwMode="auto">
                <a:xfrm>
                  <a:off x="10635273" y="5651501"/>
                  <a:ext cx="124782" cy="31060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8" name="Rectangle 267"/>
                <p:cNvSpPr/>
                <p:nvPr/>
              </p:nvSpPr>
              <p:spPr bwMode="auto">
                <a:xfrm>
                  <a:off x="841594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9" name="Rectangle 268"/>
                <p:cNvSpPr/>
                <p:nvPr/>
              </p:nvSpPr>
              <p:spPr bwMode="auto">
                <a:xfrm>
                  <a:off x="860089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0" name="Rectangle 269"/>
                <p:cNvSpPr/>
                <p:nvPr/>
              </p:nvSpPr>
              <p:spPr bwMode="auto">
                <a:xfrm>
                  <a:off x="8785836"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1" name="Rectangle 270"/>
                <p:cNvSpPr/>
                <p:nvPr/>
              </p:nvSpPr>
              <p:spPr bwMode="auto">
                <a:xfrm>
                  <a:off x="8970780" y="5837327"/>
                  <a:ext cx="864558"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2" name="Rectangle 271"/>
                <p:cNvSpPr/>
                <p:nvPr/>
              </p:nvSpPr>
              <p:spPr bwMode="auto">
                <a:xfrm>
                  <a:off x="9895500"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3" name="Rectangle 272"/>
                <p:cNvSpPr/>
                <p:nvPr/>
              </p:nvSpPr>
              <p:spPr bwMode="auto">
                <a:xfrm>
                  <a:off x="10080444"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4" name="Rectangle 273"/>
                <p:cNvSpPr/>
                <p:nvPr/>
              </p:nvSpPr>
              <p:spPr bwMode="auto">
                <a:xfrm>
                  <a:off x="1026538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5" name="Rectangle 274"/>
                <p:cNvSpPr/>
                <p:nvPr/>
              </p:nvSpPr>
              <p:spPr bwMode="auto">
                <a:xfrm>
                  <a:off x="1045033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9" name="Group 8"/>
            <p:cNvGrpSpPr/>
            <p:nvPr/>
          </p:nvGrpSpPr>
          <p:grpSpPr>
            <a:xfrm>
              <a:off x="5308651" y="3794814"/>
              <a:ext cx="2367066" cy="1665498"/>
              <a:chOff x="5308651" y="3121714"/>
              <a:chExt cx="2367066" cy="1665498"/>
            </a:xfrm>
          </p:grpSpPr>
          <p:sp>
            <p:nvSpPr>
              <p:cNvPr id="225"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6" name="Rectangle 225"/>
              <p:cNvSpPr/>
              <p:nvPr/>
            </p:nvSpPr>
            <p:spPr bwMode="auto">
              <a:xfrm>
                <a:off x="5389063" y="3195487"/>
                <a:ext cx="2211887" cy="1270535"/>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0" name="Group 9"/>
            <p:cNvGrpSpPr/>
            <p:nvPr/>
          </p:nvGrpSpPr>
          <p:grpSpPr>
            <a:xfrm>
              <a:off x="7740650" y="3804195"/>
              <a:ext cx="1476375" cy="1967955"/>
              <a:chOff x="7740650" y="3131095"/>
              <a:chExt cx="1476375" cy="1967955"/>
            </a:xfrm>
          </p:grpSpPr>
          <p:grpSp>
            <p:nvGrpSpPr>
              <p:cNvPr id="177" name="Group 176"/>
              <p:cNvGrpSpPr/>
              <p:nvPr/>
            </p:nvGrpSpPr>
            <p:grpSpPr>
              <a:xfrm>
                <a:off x="7740650" y="3131095"/>
                <a:ext cx="1476375" cy="1967955"/>
                <a:chOff x="7740650" y="3131095"/>
                <a:chExt cx="1476375" cy="1967955"/>
              </a:xfrm>
            </p:grpSpPr>
            <p:sp>
              <p:nvSpPr>
                <p:cNvPr id="223" name="Rectangle 222"/>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4" name="Rectangle 223"/>
                <p:cNvSpPr/>
                <p:nvPr/>
              </p:nvSpPr>
              <p:spPr bwMode="auto">
                <a:xfrm>
                  <a:off x="7740650" y="3254375"/>
                  <a:ext cx="1476375" cy="1844675"/>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78" name="Group 177"/>
              <p:cNvGrpSpPr/>
              <p:nvPr/>
            </p:nvGrpSpPr>
            <p:grpSpPr>
              <a:xfrm>
                <a:off x="7861286" y="3300413"/>
                <a:ext cx="182880" cy="90578"/>
                <a:chOff x="7861286" y="3300413"/>
                <a:chExt cx="182880" cy="90578"/>
              </a:xfrm>
            </p:grpSpPr>
            <p:sp>
              <p:nvSpPr>
                <p:cNvPr id="221" name="Rectangle 220"/>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2" name="Rectangle 221"/>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79" name="Group 178"/>
              <p:cNvGrpSpPr/>
              <p:nvPr/>
            </p:nvGrpSpPr>
            <p:grpSpPr>
              <a:xfrm>
                <a:off x="7923541" y="3475943"/>
                <a:ext cx="1158557" cy="228744"/>
                <a:chOff x="7923541" y="3488009"/>
                <a:chExt cx="1158557" cy="228744"/>
              </a:xfrm>
            </p:grpSpPr>
            <p:sp>
              <p:nvSpPr>
                <p:cNvPr id="212" name="Rectangle 211"/>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3" name="Rectangle 212"/>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4" name="Rectangle 213"/>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5" name="Rectangle 214"/>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6" name="Rectangle 215"/>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7" name="Rectangle 216"/>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8" name="Rectangle 217"/>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9" name="Rectangle 218"/>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0" name="Rectangle 219"/>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0" name="Group 179"/>
              <p:cNvGrpSpPr/>
              <p:nvPr/>
            </p:nvGrpSpPr>
            <p:grpSpPr>
              <a:xfrm>
                <a:off x="7861286" y="3789639"/>
                <a:ext cx="303354" cy="90756"/>
                <a:chOff x="7861286" y="3793332"/>
                <a:chExt cx="303354" cy="90756"/>
              </a:xfrm>
            </p:grpSpPr>
            <p:sp>
              <p:nvSpPr>
                <p:cNvPr id="210" name="Rectangle 209"/>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1" name="Group 180"/>
              <p:cNvGrpSpPr/>
              <p:nvPr/>
            </p:nvGrpSpPr>
            <p:grpSpPr>
              <a:xfrm>
                <a:off x="7861286" y="3965347"/>
                <a:ext cx="977279" cy="294462"/>
                <a:chOff x="7861286" y="3976867"/>
                <a:chExt cx="977279" cy="294462"/>
              </a:xfrm>
            </p:grpSpPr>
            <p:sp>
              <p:nvSpPr>
                <p:cNvPr id="201" name="Rectangle 200"/>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2" name="Rectangle 201"/>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3" name="Rectangle 202"/>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4" name="Rectangle 203"/>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5" name="Rectangle 204"/>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6" name="Rectangle 205"/>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7" name="Rectangle 206"/>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2" name="Group 181"/>
              <p:cNvGrpSpPr/>
              <p:nvPr/>
            </p:nvGrpSpPr>
            <p:grpSpPr>
              <a:xfrm>
                <a:off x="7861286" y="4344761"/>
                <a:ext cx="1102374" cy="228744"/>
                <a:chOff x="7861286" y="4351628"/>
                <a:chExt cx="1102374" cy="228744"/>
              </a:xfrm>
            </p:grpSpPr>
            <p:sp>
              <p:nvSpPr>
                <p:cNvPr id="195" name="Rectangle 194"/>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6" name="Rectangle 195"/>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7" name="Rectangle 196"/>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8" name="Rectangle 197"/>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9" name="Rectangle 198"/>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0" name="Rectangle 199"/>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3" name="Group 182"/>
              <p:cNvGrpSpPr/>
              <p:nvPr/>
            </p:nvGrpSpPr>
            <p:grpSpPr>
              <a:xfrm>
                <a:off x="7983513" y="4658457"/>
                <a:ext cx="1116116" cy="161449"/>
                <a:chOff x="7983513" y="4654652"/>
                <a:chExt cx="1116116" cy="161449"/>
              </a:xfrm>
            </p:grpSpPr>
            <p:sp>
              <p:nvSpPr>
                <p:cNvPr id="188" name="Rectangle 187"/>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9" name="Rectangle 188"/>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0" name="Rectangle 189"/>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1" name="Rectangle 190"/>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2" name="Rectangle 191"/>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3" name="Rectangle 192"/>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4" name="Rectangle 193"/>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4" name="Group 183"/>
              <p:cNvGrpSpPr/>
              <p:nvPr/>
            </p:nvGrpSpPr>
            <p:grpSpPr>
              <a:xfrm>
                <a:off x="7861286" y="4904857"/>
                <a:ext cx="613124" cy="95731"/>
                <a:chOff x="7861286" y="4904857"/>
                <a:chExt cx="613124" cy="95731"/>
              </a:xfrm>
            </p:grpSpPr>
            <p:sp>
              <p:nvSpPr>
                <p:cNvPr id="185" name="Rectangle 184"/>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6" name="Rectangle 185"/>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7" name="Rectangle 186"/>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11" name="Group 10"/>
            <p:cNvGrpSpPr/>
            <p:nvPr/>
          </p:nvGrpSpPr>
          <p:grpSpPr>
            <a:xfrm>
              <a:off x="9345911" y="3797978"/>
              <a:ext cx="1476375" cy="1967955"/>
              <a:chOff x="9345911" y="3124878"/>
              <a:chExt cx="1476375" cy="1967955"/>
            </a:xfrm>
          </p:grpSpPr>
          <p:grpSp>
            <p:nvGrpSpPr>
              <p:cNvPr id="131" name="Group 130"/>
              <p:cNvGrpSpPr/>
              <p:nvPr/>
            </p:nvGrpSpPr>
            <p:grpSpPr>
              <a:xfrm>
                <a:off x="9345911" y="3124878"/>
                <a:ext cx="1476375" cy="1967955"/>
                <a:chOff x="7740650" y="3131095"/>
                <a:chExt cx="1476375" cy="1967955"/>
              </a:xfrm>
            </p:grpSpPr>
            <p:sp>
              <p:nvSpPr>
                <p:cNvPr id="175" name="Rectangle 174"/>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6" name="Rectangle 175"/>
                <p:cNvSpPr/>
                <p:nvPr/>
              </p:nvSpPr>
              <p:spPr bwMode="auto">
                <a:xfrm>
                  <a:off x="7740650" y="3254375"/>
                  <a:ext cx="1476375" cy="1844675"/>
                </a:xfrm>
                <a:prstGeom prst="rect">
                  <a:avLst/>
                </a:pr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32" name="Rectangle 131"/>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3" name="Rectangle 132"/>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4" name="Rectangle 133"/>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35" name="Group 134"/>
              <p:cNvGrpSpPr/>
              <p:nvPr/>
            </p:nvGrpSpPr>
            <p:grpSpPr>
              <a:xfrm>
                <a:off x="9437493" y="3559175"/>
                <a:ext cx="1288985" cy="117474"/>
                <a:chOff x="9437493" y="3559175"/>
                <a:chExt cx="1288985" cy="117474"/>
              </a:xfrm>
            </p:grpSpPr>
            <p:sp>
              <p:nvSpPr>
                <p:cNvPr id="168" name="Rectangle 167"/>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9" name="Rectangle 168"/>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0" name="Rectangle 169"/>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1" name="Rectangle 170"/>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2" name="Rectangle 171"/>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3" name="Rectangle 172"/>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4" name="Rectangle 173"/>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6" name="Group 135"/>
              <p:cNvGrpSpPr/>
              <p:nvPr/>
            </p:nvGrpSpPr>
            <p:grpSpPr>
              <a:xfrm>
                <a:off x="9465450" y="3797545"/>
                <a:ext cx="1188720" cy="146051"/>
                <a:chOff x="9465450" y="3797545"/>
                <a:chExt cx="1188720" cy="146051"/>
              </a:xfrm>
            </p:grpSpPr>
            <p:sp>
              <p:nvSpPr>
                <p:cNvPr id="162" name="Rectangle 161"/>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3" name="Rectangle 162"/>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4" name="Rectangle 163"/>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5" name="Rectangle 164"/>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6" name="Rectangle 165"/>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7" name="Rectangle 166"/>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7" name="Group 136"/>
              <p:cNvGrpSpPr/>
              <p:nvPr/>
            </p:nvGrpSpPr>
            <p:grpSpPr>
              <a:xfrm>
                <a:off x="9465719" y="3362734"/>
                <a:ext cx="731520" cy="88380"/>
                <a:chOff x="9465719" y="3362734"/>
                <a:chExt cx="731520" cy="88380"/>
              </a:xfrm>
            </p:grpSpPr>
            <p:sp>
              <p:nvSpPr>
                <p:cNvPr id="160" name="Rectangle 159"/>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1" name="Rectangle 160"/>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8" name="Group 137"/>
              <p:cNvGrpSpPr/>
              <p:nvPr/>
            </p:nvGrpSpPr>
            <p:grpSpPr>
              <a:xfrm>
                <a:off x="9434530" y="4405572"/>
                <a:ext cx="356616" cy="212071"/>
                <a:chOff x="9434530" y="4405572"/>
                <a:chExt cx="356616" cy="212071"/>
              </a:xfrm>
            </p:grpSpPr>
            <p:sp>
              <p:nvSpPr>
                <p:cNvPr id="155" name="Rectangle 154"/>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6" name="Rectangle 155"/>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7" name="Rectangle 156"/>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8" name="Rectangle 157"/>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9" name="Rectangle 158"/>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39" name="Rectangle 138"/>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40" name="Group 139"/>
              <p:cNvGrpSpPr/>
              <p:nvPr/>
            </p:nvGrpSpPr>
            <p:grpSpPr>
              <a:xfrm>
                <a:off x="9898578" y="4405572"/>
                <a:ext cx="365760" cy="212071"/>
                <a:chOff x="9898578" y="4405572"/>
                <a:chExt cx="365760" cy="212071"/>
              </a:xfrm>
            </p:grpSpPr>
            <p:grpSp>
              <p:nvGrpSpPr>
                <p:cNvPr id="149" name="Group 148"/>
                <p:cNvGrpSpPr/>
                <p:nvPr/>
              </p:nvGrpSpPr>
              <p:grpSpPr>
                <a:xfrm>
                  <a:off x="9898578" y="4405572"/>
                  <a:ext cx="365760" cy="212071"/>
                  <a:chOff x="9434530" y="4405572"/>
                  <a:chExt cx="365760" cy="212071"/>
                </a:xfrm>
              </p:grpSpPr>
              <p:sp>
                <p:nvSpPr>
                  <p:cNvPr id="151" name="Rectangle 150"/>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2" name="Rectangle 151"/>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3" name="Rectangle 152"/>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4" name="Rectangle 153"/>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0" name="Rectangle 149"/>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1" name="Group 140"/>
              <p:cNvGrpSpPr/>
              <p:nvPr/>
            </p:nvGrpSpPr>
            <p:grpSpPr>
              <a:xfrm>
                <a:off x="10358034" y="4405249"/>
                <a:ext cx="365760" cy="212071"/>
                <a:chOff x="10358034" y="4405249"/>
                <a:chExt cx="365760" cy="212071"/>
              </a:xfrm>
            </p:grpSpPr>
            <p:sp>
              <p:nvSpPr>
                <p:cNvPr id="143" name="Rectangle 142"/>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4" name="Rectangle 143"/>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5" name="Rectangle 144"/>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6" name="Rectangle 145"/>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7" name="Rectangle 146"/>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8" name="Rectangle 147"/>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42" name="Rectangle 141"/>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10915566" y="4874213"/>
              <a:ext cx="536092" cy="799475"/>
              <a:chOff x="5951537" y="5232400"/>
              <a:chExt cx="365126" cy="544513"/>
            </a:xfrm>
          </p:grpSpPr>
          <p:sp>
            <p:nvSpPr>
              <p:cNvPr id="127"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Rectangle 11"/>
              <p:cNvSpPr>
                <a:spLocks noChangeArrowheads="1"/>
              </p:cNvSpPr>
              <p:nvPr/>
            </p:nvSpPr>
            <p:spPr bwMode="auto">
              <a:xfrm>
                <a:off x="6129338" y="5232400"/>
                <a:ext cx="11113" cy="292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 name="Group 12"/>
            <p:cNvGrpSpPr/>
            <p:nvPr/>
          </p:nvGrpSpPr>
          <p:grpSpPr>
            <a:xfrm>
              <a:off x="10929938" y="2701925"/>
              <a:ext cx="1168400" cy="1011238"/>
              <a:chOff x="10929938" y="2028825"/>
              <a:chExt cx="1168400" cy="1011238"/>
            </a:xfrm>
          </p:grpSpPr>
          <p:sp>
            <p:nvSpPr>
              <p:cNvPr id="115"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1"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4" name="Group 13"/>
            <p:cNvGrpSpPr/>
            <p:nvPr/>
          </p:nvGrpSpPr>
          <p:grpSpPr>
            <a:xfrm>
              <a:off x="9311043" y="1715016"/>
              <a:ext cx="1509358" cy="1959682"/>
              <a:chOff x="9311043" y="1041916"/>
              <a:chExt cx="1509358" cy="1959682"/>
            </a:xfrm>
          </p:grpSpPr>
          <p:grpSp>
            <p:nvGrpSpPr>
              <p:cNvPr id="96" name="Group 95"/>
              <p:cNvGrpSpPr/>
              <p:nvPr/>
            </p:nvGrpSpPr>
            <p:grpSpPr>
              <a:xfrm>
                <a:off x="9311043" y="1041916"/>
                <a:ext cx="1509358" cy="1959682"/>
                <a:chOff x="2699562" y="3794641"/>
                <a:chExt cx="1412658" cy="1813061"/>
              </a:xfrm>
            </p:grpSpPr>
            <p:sp>
              <p:nvSpPr>
                <p:cNvPr id="100"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97" name="Rounded Rectangle 96"/>
              <p:cNvSpPr/>
              <p:nvPr/>
            </p:nvSpPr>
            <p:spPr bwMode="auto">
              <a:xfrm>
                <a:off x="9727138" y="13206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8" name="Rounded Rectangle 97"/>
              <p:cNvSpPr/>
              <p:nvPr/>
            </p:nvSpPr>
            <p:spPr bwMode="auto">
              <a:xfrm>
                <a:off x="9727138" y="14730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9" name="Rounded Rectangle 98"/>
              <p:cNvSpPr/>
              <p:nvPr/>
            </p:nvSpPr>
            <p:spPr bwMode="auto">
              <a:xfrm>
                <a:off x="9727138" y="16254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7202936" y="2137601"/>
              <a:ext cx="434396" cy="1567623"/>
              <a:chOff x="7202936" y="1464501"/>
              <a:chExt cx="434396" cy="1567623"/>
            </a:xfrm>
          </p:grpSpPr>
          <p:pic>
            <p:nvPicPr>
              <p:cNvPr id="85" name="Picture 84"/>
              <p:cNvPicPr>
                <a:picLocks noChangeAspect="1"/>
              </p:cNvPicPr>
              <p:nvPr/>
            </p:nvPicPr>
            <p:blipFill>
              <a:blip r:embed="rId3"/>
              <a:stretch>
                <a:fillRect/>
              </a:stretch>
            </p:blipFill>
            <p:spPr>
              <a:xfrm>
                <a:off x="7509783" y="1515955"/>
                <a:ext cx="127549" cy="1513579"/>
              </a:xfrm>
              <a:prstGeom prst="rect">
                <a:avLst/>
              </a:prstGeom>
            </p:spPr>
          </p:pic>
          <p:grpSp>
            <p:nvGrpSpPr>
              <p:cNvPr id="86" name="Group 85"/>
              <p:cNvGrpSpPr/>
              <p:nvPr/>
            </p:nvGrpSpPr>
            <p:grpSpPr>
              <a:xfrm flipV="1">
                <a:off x="7202936" y="1464501"/>
                <a:ext cx="164653" cy="1567623"/>
                <a:chOff x="7138988" y="855663"/>
                <a:chExt cx="228601" cy="2176462"/>
              </a:xfrm>
            </p:grpSpPr>
            <p:sp>
              <p:nvSpPr>
                <p:cNvPr id="87"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4"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16"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7" name="Group 16"/>
            <p:cNvGrpSpPr/>
            <p:nvPr/>
          </p:nvGrpSpPr>
          <p:grpSpPr>
            <a:xfrm>
              <a:off x="7743520" y="1710037"/>
              <a:ext cx="1470634" cy="1974359"/>
              <a:chOff x="7743520" y="1036937"/>
              <a:chExt cx="1470634" cy="1974359"/>
            </a:xfrm>
          </p:grpSpPr>
          <p:grpSp>
            <p:nvGrpSpPr>
              <p:cNvPr id="70" name="Group 69"/>
              <p:cNvGrpSpPr/>
              <p:nvPr/>
            </p:nvGrpSpPr>
            <p:grpSpPr>
              <a:xfrm>
                <a:off x="7743520" y="1036937"/>
                <a:ext cx="1470634" cy="1974359"/>
                <a:chOff x="7740650" y="1041915"/>
                <a:chExt cx="1470634" cy="1974359"/>
              </a:xfrm>
            </p:grpSpPr>
            <p:sp>
              <p:nvSpPr>
                <p:cNvPr id="83" name="Freeform 82"/>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4" name="Right Triangle 83"/>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71" name="Group 70"/>
              <p:cNvGrpSpPr/>
              <p:nvPr/>
            </p:nvGrpSpPr>
            <p:grpSpPr>
              <a:xfrm>
                <a:off x="7912042" y="1158011"/>
                <a:ext cx="1133265" cy="1611524"/>
                <a:chOff x="7912042" y="1158011"/>
                <a:chExt cx="1133265" cy="1611524"/>
              </a:xfrm>
            </p:grpSpPr>
            <p:sp>
              <p:nvSpPr>
                <p:cNvPr id="72" name="Right Bracket 71"/>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73" name="Straight Connector 72"/>
                <p:cNvCxnSpPr>
                  <a:stCxn id="72" idx="2"/>
                </p:cNvCxnSpPr>
                <p:nvPr/>
              </p:nvCxnSpPr>
              <p:spPr>
                <a:xfrm flipH="1" flipV="1">
                  <a:off x="8478837" y="1329159"/>
                  <a:ext cx="955" cy="20230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74" name="Oval 73"/>
                <p:cNvSpPr/>
                <p:nvPr/>
              </p:nvSpPr>
              <p:spPr bwMode="auto">
                <a:xfrm>
                  <a:off x="8347075" y="1158011"/>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5" name="Oval 74"/>
                <p:cNvSpPr/>
                <p:nvPr/>
              </p:nvSpPr>
              <p:spPr bwMode="auto">
                <a:xfrm>
                  <a:off x="8662306" y="2509482"/>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6" name="Flowchart: Decision 75"/>
                <p:cNvSpPr/>
                <p:nvPr/>
              </p:nvSpPr>
              <p:spPr bwMode="auto">
                <a:xfrm>
                  <a:off x="7912042" y="1590464"/>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7" name="Flowchart: Decision 76"/>
                <p:cNvSpPr/>
                <p:nvPr/>
              </p:nvSpPr>
              <p:spPr bwMode="auto">
                <a:xfrm>
                  <a:off x="8530585" y="1585939"/>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8" name="Flowchart: Process 77"/>
                <p:cNvSpPr/>
                <p:nvPr/>
              </p:nvSpPr>
              <p:spPr bwMode="auto">
                <a:xfrm>
                  <a:off x="7930372" y="1899614"/>
                  <a:ext cx="490676" cy="246584"/>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Flowchart: Process 78"/>
                <p:cNvSpPr/>
                <p:nvPr/>
              </p:nvSpPr>
              <p:spPr bwMode="auto">
                <a:xfrm>
                  <a:off x="7930767" y="2272353"/>
                  <a:ext cx="490676" cy="356147"/>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Flowchart: Process 79"/>
                <p:cNvSpPr/>
                <p:nvPr/>
              </p:nvSpPr>
              <p:spPr bwMode="auto">
                <a:xfrm>
                  <a:off x="8665048" y="1900256"/>
                  <a:ext cx="253093"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1" name="Flowchart: Process 80"/>
                <p:cNvSpPr/>
                <p:nvPr/>
              </p:nvSpPr>
              <p:spPr bwMode="auto">
                <a:xfrm>
                  <a:off x="8548688" y="2082622"/>
                  <a:ext cx="475640"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2" name="Flowchart: Process 81"/>
                <p:cNvSpPr/>
                <p:nvPr/>
              </p:nvSpPr>
              <p:spPr bwMode="auto">
                <a:xfrm>
                  <a:off x="8607128" y="2273633"/>
                  <a:ext cx="363651"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18" name="Group 17"/>
            <p:cNvGrpSpPr/>
            <p:nvPr/>
          </p:nvGrpSpPr>
          <p:grpSpPr>
            <a:xfrm>
              <a:off x="7983513" y="1945650"/>
              <a:ext cx="989927" cy="1378516"/>
              <a:chOff x="7983513" y="1272550"/>
              <a:chExt cx="989927" cy="1378516"/>
            </a:xfrm>
          </p:grpSpPr>
          <p:sp>
            <p:nvSpPr>
              <p:cNvPr id="53" name="Rectangle 52"/>
              <p:cNvSpPr/>
              <p:nvPr/>
            </p:nvSpPr>
            <p:spPr bwMode="auto">
              <a:xfrm>
                <a:off x="8052093" y="1700740"/>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 name="Rectangle 53"/>
              <p:cNvSpPr/>
              <p:nvPr/>
            </p:nvSpPr>
            <p:spPr bwMode="auto">
              <a:xfrm>
                <a:off x="8670735" y="1701124"/>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 name="Rectangle 54"/>
              <p:cNvSpPr/>
              <p:nvPr/>
            </p:nvSpPr>
            <p:spPr bwMode="auto">
              <a:xfrm>
                <a:off x="8398112" y="1272550"/>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 name="Rectangle 55"/>
              <p:cNvSpPr/>
              <p:nvPr/>
            </p:nvSpPr>
            <p:spPr bwMode="auto">
              <a:xfrm>
                <a:off x="8024697" y="1979764"/>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 name="Rectangle 56"/>
              <p:cNvSpPr/>
              <p:nvPr/>
            </p:nvSpPr>
            <p:spPr bwMode="auto">
              <a:xfrm>
                <a:off x="8204710" y="1979764"/>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8" name="Rectangle 57"/>
              <p:cNvSpPr/>
              <p:nvPr/>
            </p:nvSpPr>
            <p:spPr bwMode="auto">
              <a:xfrm>
                <a:off x="8020125" y="2042062"/>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Rectangle 58"/>
              <p:cNvSpPr/>
              <p:nvPr/>
            </p:nvSpPr>
            <p:spPr bwMode="auto">
              <a:xfrm>
                <a:off x="8736281" y="1947558"/>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 name="Rectangle 59"/>
              <p:cNvSpPr/>
              <p:nvPr/>
            </p:nvSpPr>
            <p:spPr bwMode="auto">
              <a:xfrm>
                <a:off x="8610547" y="2132789"/>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Rectangle 60"/>
              <p:cNvSpPr/>
              <p:nvPr/>
            </p:nvSpPr>
            <p:spPr bwMode="auto">
              <a:xfrm>
                <a:off x="8790560" y="2132789"/>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Rectangle 61"/>
              <p:cNvSpPr/>
              <p:nvPr/>
            </p:nvSpPr>
            <p:spPr bwMode="auto">
              <a:xfrm>
                <a:off x="8706336" y="2623634"/>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 name="Rectangle 62"/>
              <p:cNvSpPr/>
              <p:nvPr/>
            </p:nvSpPr>
            <p:spPr bwMode="auto">
              <a:xfrm>
                <a:off x="8694281" y="2320294"/>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 name="Rectangle 63"/>
              <p:cNvSpPr/>
              <p:nvPr/>
            </p:nvSpPr>
            <p:spPr bwMode="auto">
              <a:xfrm>
                <a:off x="7983513" y="2350850"/>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 name="Rectangle 64"/>
              <p:cNvSpPr/>
              <p:nvPr/>
            </p:nvSpPr>
            <p:spPr bwMode="auto">
              <a:xfrm>
                <a:off x="7983513" y="241129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 name="Rectangle 65"/>
              <p:cNvSpPr/>
              <p:nvPr/>
            </p:nvSpPr>
            <p:spPr bwMode="auto">
              <a:xfrm>
                <a:off x="8226093" y="2411298"/>
                <a:ext cx="12801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 name="Rectangle 66"/>
              <p:cNvSpPr/>
              <p:nvPr/>
            </p:nvSpPr>
            <p:spPr bwMode="auto">
              <a:xfrm>
                <a:off x="7983513" y="2474844"/>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8" name="Rectangle 67"/>
              <p:cNvSpPr/>
              <p:nvPr/>
            </p:nvSpPr>
            <p:spPr bwMode="auto">
              <a:xfrm>
                <a:off x="7983513" y="2534947"/>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Rectangle 68"/>
              <p:cNvSpPr/>
              <p:nvPr/>
            </p:nvSpPr>
            <p:spPr bwMode="auto">
              <a:xfrm>
                <a:off x="8169867" y="2534947"/>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 name="Group 18"/>
            <p:cNvGrpSpPr/>
            <p:nvPr/>
          </p:nvGrpSpPr>
          <p:grpSpPr>
            <a:xfrm>
              <a:off x="5895503" y="1955025"/>
              <a:ext cx="1229051" cy="1725027"/>
              <a:chOff x="5895503" y="1281925"/>
              <a:chExt cx="1229051" cy="1725027"/>
            </a:xfrm>
          </p:grpSpPr>
          <p:grpSp>
            <p:nvGrpSpPr>
              <p:cNvPr id="20" name="Group 19"/>
              <p:cNvGrpSpPr/>
              <p:nvPr/>
            </p:nvGrpSpPr>
            <p:grpSpPr>
              <a:xfrm>
                <a:off x="5895503" y="1281925"/>
                <a:ext cx="1229051" cy="1725027"/>
                <a:chOff x="5895503" y="1281925"/>
                <a:chExt cx="1229051" cy="1725027"/>
              </a:xfrm>
            </p:grpSpPr>
            <p:sp>
              <p:nvSpPr>
                <p:cNvPr id="51" name="Freeform 50"/>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2" name="Right Triangle 51"/>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1" name="Group 20"/>
              <p:cNvGrpSpPr/>
              <p:nvPr/>
            </p:nvGrpSpPr>
            <p:grpSpPr>
              <a:xfrm>
                <a:off x="5996740" y="1640587"/>
                <a:ext cx="1000052" cy="1136612"/>
                <a:chOff x="5996740" y="1640587"/>
                <a:chExt cx="1000052" cy="1136612"/>
              </a:xfrm>
            </p:grpSpPr>
            <p:grpSp>
              <p:nvGrpSpPr>
                <p:cNvPr id="22" name="Group 21"/>
                <p:cNvGrpSpPr/>
                <p:nvPr/>
              </p:nvGrpSpPr>
              <p:grpSpPr>
                <a:xfrm>
                  <a:off x="6265272" y="1646040"/>
                  <a:ext cx="731520" cy="87880"/>
                  <a:chOff x="6265272" y="1646040"/>
                  <a:chExt cx="731520" cy="87880"/>
                </a:xfrm>
              </p:grpSpPr>
              <p:sp>
                <p:nvSpPr>
                  <p:cNvPr id="48" name="Rectangle 47"/>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 name="Rectangle 48"/>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0" name="Rectangle 49"/>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3" name="Group 22"/>
                <p:cNvGrpSpPr/>
                <p:nvPr/>
              </p:nvGrpSpPr>
              <p:grpSpPr>
                <a:xfrm>
                  <a:off x="6265272" y="1889531"/>
                  <a:ext cx="731520" cy="87880"/>
                  <a:chOff x="6265272" y="1889531"/>
                  <a:chExt cx="731520" cy="87880"/>
                </a:xfrm>
              </p:grpSpPr>
              <p:sp>
                <p:nvSpPr>
                  <p:cNvPr id="46" name="Rectangle 45"/>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 name="Rectangle 46"/>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4" name="Group 23"/>
                <p:cNvGrpSpPr/>
                <p:nvPr/>
              </p:nvGrpSpPr>
              <p:grpSpPr>
                <a:xfrm>
                  <a:off x="6265272" y="2130746"/>
                  <a:ext cx="709184" cy="87880"/>
                  <a:chOff x="6265272" y="2130746"/>
                  <a:chExt cx="709184" cy="87880"/>
                </a:xfrm>
              </p:grpSpPr>
              <p:sp>
                <p:nvSpPr>
                  <p:cNvPr id="43" name="Rectangle 42"/>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 name="Rectangle 43"/>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 name="Rectangle 44"/>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5" name="Group 24"/>
                <p:cNvGrpSpPr/>
                <p:nvPr/>
              </p:nvGrpSpPr>
              <p:grpSpPr>
                <a:xfrm>
                  <a:off x="6265272" y="2374770"/>
                  <a:ext cx="731520" cy="87880"/>
                  <a:chOff x="6265272" y="2374770"/>
                  <a:chExt cx="731520" cy="87880"/>
                </a:xfrm>
              </p:grpSpPr>
              <p:sp>
                <p:nvSpPr>
                  <p:cNvPr id="41" name="Rectangle 40"/>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2" name="Rectangle 41"/>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 name="Group 25"/>
                <p:cNvGrpSpPr/>
                <p:nvPr/>
              </p:nvGrpSpPr>
              <p:grpSpPr>
                <a:xfrm>
                  <a:off x="6265272" y="2623634"/>
                  <a:ext cx="731520" cy="87880"/>
                  <a:chOff x="6265272" y="2623634"/>
                  <a:chExt cx="731520" cy="87880"/>
                </a:xfrm>
              </p:grpSpPr>
              <p:sp>
                <p:nvSpPr>
                  <p:cNvPr id="38" name="Rectangle 37"/>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9" name="Rectangle 38"/>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0" name="Rectangle 39"/>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7" name="Rectangle 26"/>
                <p:cNvSpPr/>
                <p:nvPr/>
              </p:nvSpPr>
              <p:spPr bwMode="auto">
                <a:xfrm>
                  <a:off x="5996740" y="2131485"/>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 name="Rectangle 27"/>
                <p:cNvSpPr/>
                <p:nvPr/>
              </p:nvSpPr>
              <p:spPr bwMode="auto">
                <a:xfrm>
                  <a:off x="5996740" y="2622382"/>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9" name="Group 28"/>
                <p:cNvGrpSpPr/>
                <p:nvPr/>
              </p:nvGrpSpPr>
              <p:grpSpPr>
                <a:xfrm>
                  <a:off x="5996740" y="1640587"/>
                  <a:ext cx="154817" cy="154817"/>
                  <a:chOff x="5996740" y="1640587"/>
                  <a:chExt cx="154817" cy="154817"/>
                </a:xfrm>
              </p:grpSpPr>
              <p:sp>
                <p:nvSpPr>
                  <p:cNvPr id="36" name="Rectangle 35"/>
                  <p:cNvSpPr/>
                  <p:nvPr/>
                </p:nvSpPr>
                <p:spPr bwMode="auto">
                  <a:xfrm>
                    <a:off x="5996740" y="1640587"/>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37"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p:cNvGrpSpPr/>
                <p:nvPr/>
              </p:nvGrpSpPr>
              <p:grpSpPr>
                <a:xfrm>
                  <a:off x="5996740" y="1886036"/>
                  <a:ext cx="154817" cy="154817"/>
                  <a:chOff x="5996740" y="1886036"/>
                  <a:chExt cx="154817" cy="154817"/>
                </a:xfrm>
              </p:grpSpPr>
              <p:sp>
                <p:nvSpPr>
                  <p:cNvPr id="34" name="Rectangle 33"/>
                  <p:cNvSpPr/>
                  <p:nvPr/>
                </p:nvSpPr>
                <p:spPr bwMode="auto">
                  <a:xfrm>
                    <a:off x="5996740" y="1886036"/>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35"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1" name="Group 30"/>
                <p:cNvGrpSpPr/>
                <p:nvPr/>
              </p:nvGrpSpPr>
              <p:grpSpPr>
                <a:xfrm>
                  <a:off x="5996740" y="2376934"/>
                  <a:ext cx="154817" cy="154817"/>
                  <a:chOff x="5996740" y="2376934"/>
                  <a:chExt cx="154817" cy="154817"/>
                </a:xfrm>
              </p:grpSpPr>
              <p:sp>
                <p:nvSpPr>
                  <p:cNvPr id="32" name="Rectangle 31"/>
                  <p:cNvSpPr/>
                  <p:nvPr/>
                </p:nvSpPr>
                <p:spPr bwMode="auto">
                  <a:xfrm>
                    <a:off x="5996740" y="2376934"/>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33"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grpSp>
        <p:nvGrpSpPr>
          <p:cNvPr id="276" name="Group 275"/>
          <p:cNvGrpSpPr/>
          <p:nvPr/>
        </p:nvGrpSpPr>
        <p:grpSpPr>
          <a:xfrm>
            <a:off x="457580" y="2373507"/>
            <a:ext cx="364194" cy="364194"/>
            <a:chOff x="457580" y="2341896"/>
            <a:chExt cx="364194" cy="364194"/>
          </a:xfrm>
        </p:grpSpPr>
        <p:sp>
          <p:nvSpPr>
            <p:cNvPr id="277" name="Oval 27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8" name="Right Arrow 27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79" name="Group 278"/>
          <p:cNvGrpSpPr/>
          <p:nvPr/>
        </p:nvGrpSpPr>
        <p:grpSpPr>
          <a:xfrm>
            <a:off x="457580" y="1537421"/>
            <a:ext cx="364194" cy="364194"/>
            <a:chOff x="457580" y="2341896"/>
            <a:chExt cx="364194" cy="364194"/>
          </a:xfrm>
        </p:grpSpPr>
        <p:sp>
          <p:nvSpPr>
            <p:cNvPr id="280" name="Oval 27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1" name="Right Arrow 28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82" name="Group 281"/>
          <p:cNvGrpSpPr/>
          <p:nvPr/>
        </p:nvGrpSpPr>
        <p:grpSpPr>
          <a:xfrm>
            <a:off x="457580" y="3209593"/>
            <a:ext cx="364194" cy="364194"/>
            <a:chOff x="457580" y="2341896"/>
            <a:chExt cx="364194" cy="364194"/>
          </a:xfrm>
        </p:grpSpPr>
        <p:sp>
          <p:nvSpPr>
            <p:cNvPr id="283" name="Oval 28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4" name="Right Arrow 28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85" name="Rectangle 28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Introduction</a:t>
            </a:r>
          </a:p>
        </p:txBody>
      </p:sp>
      <p:sp>
        <p:nvSpPr>
          <p:cNvPr id="286" name="Rectangle 285"/>
          <p:cNvSpPr/>
          <p:nvPr/>
        </p:nvSpPr>
        <p:spPr bwMode="auto">
          <a:xfrm>
            <a:off x="1168400" y="2276459"/>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Programming in C#</a:t>
            </a:r>
          </a:p>
        </p:txBody>
      </p:sp>
      <p:sp>
        <p:nvSpPr>
          <p:cNvPr id="287" name="Rectangle 286"/>
          <p:cNvSpPr/>
          <p:nvPr/>
        </p:nvSpPr>
        <p:spPr bwMode="auto">
          <a:xfrm>
            <a:off x="1168400" y="311254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Remote event receivers</a:t>
            </a:r>
          </a:p>
        </p:txBody>
      </p:sp>
      <p:sp>
        <p:nvSpPr>
          <p:cNvPr id="288" name="Rectangle 287"/>
          <p:cNvSpPr/>
          <p:nvPr/>
        </p:nvSpPr>
        <p:spPr bwMode="auto">
          <a:xfrm>
            <a:off x="1168400" y="3948632"/>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Remote “jobs” and provisioning</a:t>
            </a:r>
          </a:p>
        </p:txBody>
      </p:sp>
      <p:grpSp>
        <p:nvGrpSpPr>
          <p:cNvPr id="289" name="Group 288"/>
          <p:cNvGrpSpPr/>
          <p:nvPr/>
        </p:nvGrpSpPr>
        <p:grpSpPr>
          <a:xfrm>
            <a:off x="457580" y="4045680"/>
            <a:ext cx="364194" cy="364194"/>
            <a:chOff x="457580" y="2341896"/>
            <a:chExt cx="364194" cy="364194"/>
          </a:xfrm>
        </p:grpSpPr>
        <p:sp>
          <p:nvSpPr>
            <p:cNvPr id="290" name="Oval 28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1" name="Right Arrow 29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36243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46063" y="273050"/>
            <a:ext cx="5514975" cy="5552289"/>
          </a:xfrm>
        </p:spPr>
        <p:txBody>
          <a:bodyPr/>
          <a:lstStyle/>
          <a:p>
            <a:pPr marL="0" indent="0">
              <a:buNone/>
            </a:pPr>
            <a:r>
              <a:rPr lang="en-US" sz="4800" dirty="0"/>
              <a:t>Further reading…</a:t>
            </a:r>
          </a:p>
          <a:p>
            <a:pPr marL="0" indent="0">
              <a:buNone/>
            </a:pPr>
            <a:endParaRPr lang="en-US" sz="4800" dirty="0"/>
          </a:p>
          <a:p>
            <a:pPr marL="0" lvl="0" indent="0">
              <a:spcBef>
                <a:spcPts val="2400"/>
              </a:spcBef>
              <a:buSzTx/>
              <a:buNone/>
            </a:pPr>
            <a:r>
              <a:rPr lang="en-US" sz="3200" dirty="0">
                <a:solidFill>
                  <a:srgbClr val="262626"/>
                </a:solidFill>
                <a:hlinkClick r:id="rId3"/>
              </a:rPr>
              <a:t>SharePoint Code Samples </a:t>
            </a:r>
            <a:endParaRPr lang="en-US" sz="3200" dirty="0">
              <a:solidFill>
                <a:srgbClr val="262626"/>
              </a:solidFill>
            </a:endParaRPr>
          </a:p>
          <a:p>
            <a:pPr marL="0" lvl="0" indent="0">
              <a:spcBef>
                <a:spcPts val="2400"/>
              </a:spcBef>
              <a:buSzTx/>
              <a:buNone/>
            </a:pPr>
            <a:r>
              <a:rPr lang="en-US" sz="3200" dirty="0">
                <a:solidFill>
                  <a:srgbClr val="262626"/>
                </a:solidFill>
                <a:hlinkClick r:id="rId4"/>
              </a:rPr>
              <a:t>SharePoint Training videos and hands on labs </a:t>
            </a:r>
            <a:endParaRPr lang="en-US" sz="3200" dirty="0">
              <a:solidFill>
                <a:srgbClr val="262626"/>
              </a:solidFill>
            </a:endParaRPr>
          </a:p>
          <a:p>
            <a:pPr marL="0" lvl="0" indent="0">
              <a:spcBef>
                <a:spcPts val="2400"/>
              </a:spcBef>
              <a:buSzTx/>
              <a:buNone/>
            </a:pPr>
            <a:r>
              <a:rPr lang="en-US" sz="3200" dirty="0">
                <a:solidFill>
                  <a:srgbClr val="262626"/>
                </a:solidFill>
                <a:hlinkClick r:id="rId5"/>
              </a:rPr>
              <a:t>SharePoint documentation</a:t>
            </a:r>
            <a:endParaRPr lang="en-US" sz="3200" dirty="0">
              <a:solidFill>
                <a:srgbClr val="262626"/>
              </a:solidFill>
            </a:endParaRPr>
          </a:p>
          <a:p>
            <a:pPr marL="0" lvl="0" indent="0">
              <a:spcBef>
                <a:spcPts val="2400"/>
              </a:spcBef>
              <a:buSzTx/>
              <a:buNone/>
            </a:pPr>
            <a:r>
              <a:rPr lang="en-US" sz="3200" dirty="0">
                <a:solidFill>
                  <a:srgbClr val="262626"/>
                </a:solidFill>
                <a:hlinkClick r:id="rId6"/>
              </a:rPr>
              <a:t>SharePoint Patterns and Practices (PnP)</a:t>
            </a:r>
            <a:endParaRPr lang="en-US" dirty="0"/>
          </a:p>
        </p:txBody>
      </p:sp>
      <p:grpSp>
        <p:nvGrpSpPr>
          <p:cNvPr id="15" name="Group 14"/>
          <p:cNvGrpSpPr/>
          <p:nvPr/>
        </p:nvGrpSpPr>
        <p:grpSpPr>
          <a:xfrm>
            <a:off x="8595651" y="2113047"/>
            <a:ext cx="4084253" cy="5486900"/>
            <a:chOff x="7841294" y="1339954"/>
            <a:chExt cx="4004533" cy="5379802"/>
          </a:xfrm>
        </p:grpSpPr>
        <p:sp>
          <p:nvSpPr>
            <p:cNvPr id="16"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7"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8"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28"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29"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30"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31"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32"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grpSp>
    </p:spTree>
    <p:extLst>
      <p:ext uri="{BB962C8B-B14F-4D97-AF65-F5344CB8AC3E}">
        <p14:creationId xmlns:p14="http://schemas.microsoft.com/office/powerpoint/2010/main" val="186877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p:txBody>
          <a:bodyPr/>
          <a:lstStyle/>
          <a:p>
            <a:r>
              <a:rPr lang="en-US" dirty="0"/>
              <a:t>Engage</a:t>
            </a:r>
          </a:p>
        </p:txBody>
      </p:sp>
    </p:spTree>
    <p:extLst>
      <p:ext uri="{BB962C8B-B14F-4D97-AF65-F5344CB8AC3E}">
        <p14:creationId xmlns:p14="http://schemas.microsoft.com/office/powerpoint/2010/main" val="382152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48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a:t>Introduction</a:t>
            </a:r>
          </a:p>
        </p:txBody>
      </p:sp>
      <p:sp>
        <p:nvSpPr>
          <p:cNvPr id="8" name="Text Placeholder 7"/>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113890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3466161" y="2018449"/>
            <a:ext cx="1659487" cy="1659487"/>
            <a:chOff x="5282133" y="2503461"/>
            <a:chExt cx="1659487" cy="1659487"/>
          </a:xfrm>
        </p:grpSpPr>
        <p:sp>
          <p:nvSpPr>
            <p:cNvPr id="15" name="Oval 14"/>
            <p:cNvSpPr/>
            <p:nvPr/>
          </p:nvSpPr>
          <p:spPr bwMode="auto">
            <a:xfrm>
              <a:off x="5282133" y="2503461"/>
              <a:ext cx="1659487" cy="1659487"/>
            </a:xfrm>
            <a:prstGeom prst="ellipse">
              <a:avLst/>
            </a:prstGeom>
            <a:solidFill>
              <a:schemeClr val="bg1"/>
            </a:solidFill>
            <a:ln w="28575">
              <a:solidFill>
                <a:schemeClr val="bg1">
                  <a:lumMod val="8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7" name="Group 6"/>
            <p:cNvGrpSpPr>
              <a:grpSpLocks noChangeAspect="1"/>
            </p:cNvGrpSpPr>
            <p:nvPr/>
          </p:nvGrpSpPr>
          <p:grpSpPr>
            <a:xfrm>
              <a:off x="5576274" y="2910962"/>
              <a:ext cx="1071204" cy="844483"/>
              <a:chOff x="7335184" y="545607"/>
              <a:chExt cx="661582" cy="521558"/>
            </a:xfrm>
          </p:grpSpPr>
          <p:pic>
            <p:nvPicPr>
              <p:cNvPr id="13" name="Picture 12"/>
              <p:cNvPicPr>
                <a:picLocks noChangeAspect="1"/>
              </p:cNvPicPr>
              <p:nvPr/>
            </p:nvPicPr>
            <p:blipFill>
              <a:blip r:embed="rId2"/>
              <a:stretch>
                <a:fillRect/>
              </a:stretch>
            </p:blipFill>
            <p:spPr>
              <a:xfrm>
                <a:off x="7335184" y="545607"/>
                <a:ext cx="661582" cy="521558"/>
              </a:xfrm>
              <a:prstGeom prst="rect">
                <a:avLst/>
              </a:prstGeom>
            </p:spPr>
          </p:pic>
          <p:sp>
            <p:nvSpPr>
              <p:cNvPr id="14" name="TextBox 13"/>
              <p:cNvSpPr txBox="1"/>
              <p:nvPr/>
            </p:nvSpPr>
            <p:spPr>
              <a:xfrm>
                <a:off x="7550542" y="701436"/>
                <a:ext cx="230866" cy="237287"/>
              </a:xfrm>
              <a:prstGeom prst="rect">
                <a:avLst/>
              </a:prstGeom>
              <a:noFill/>
            </p:spPr>
            <p:txBody>
              <a:bodyPr wrap="none" lIns="0" tIns="0" rIns="0" bIns="0" rtlCol="0">
                <a:spAutoFit/>
              </a:bodyPr>
              <a:lstStyle/>
              <a:p>
                <a:r>
                  <a:rPr lang="en-US" sz="2448" b="1" spc="-71" dirty="0">
                    <a:solidFill>
                      <a:schemeClr val="bg2">
                        <a:lumMod val="25000"/>
                      </a:schemeClr>
                    </a:solidFill>
                    <a:latin typeface="+mj-lt"/>
                  </a:rPr>
                  <a:t>C#</a:t>
                </a:r>
                <a:endParaRPr lang="fi-FI" sz="2448" b="1" spc="-71" dirty="0">
                  <a:solidFill>
                    <a:schemeClr val="bg2">
                      <a:lumMod val="25000"/>
                    </a:schemeClr>
                  </a:solidFill>
                  <a:latin typeface="+mj-lt"/>
                </a:endParaRPr>
              </a:p>
            </p:txBody>
          </p:sp>
        </p:grpSp>
      </p:grpSp>
      <p:sp>
        <p:nvSpPr>
          <p:cNvPr id="2" name="Title 1"/>
          <p:cNvSpPr>
            <a:spLocks noGrp="1"/>
          </p:cNvSpPr>
          <p:nvPr>
            <p:ph type="title"/>
          </p:nvPr>
        </p:nvSpPr>
        <p:spPr/>
        <p:txBody>
          <a:bodyPr/>
          <a:lstStyle/>
          <a:p>
            <a:r>
              <a:rPr lang="en-US" dirty="0"/>
              <a:t>Cloud architecture</a:t>
            </a:r>
          </a:p>
        </p:txBody>
      </p:sp>
      <p:grpSp>
        <p:nvGrpSpPr>
          <p:cNvPr id="3" name="Group 2"/>
          <p:cNvGrpSpPr/>
          <p:nvPr/>
        </p:nvGrpSpPr>
        <p:grpSpPr>
          <a:xfrm>
            <a:off x="713323" y="1341175"/>
            <a:ext cx="935616" cy="590375"/>
            <a:chOff x="3902878" y="1796207"/>
            <a:chExt cx="917354" cy="578852"/>
          </a:xfrm>
        </p:grpSpPr>
        <p:pic>
          <p:nvPicPr>
            <p:cNvPr id="4" name="Picture 3"/>
            <p:cNvPicPr>
              <a:picLocks noChangeAspect="1"/>
            </p:cNvPicPr>
            <p:nvPr/>
          </p:nvPicPr>
          <p:blipFill>
            <a:blip r:embed="rId3"/>
            <a:stretch>
              <a:fillRect/>
            </a:stretch>
          </p:blipFill>
          <p:spPr>
            <a:xfrm>
              <a:off x="3902878" y="1837417"/>
              <a:ext cx="842451" cy="537642"/>
            </a:xfrm>
            <a:prstGeom prst="rect">
              <a:avLst/>
            </a:prstGeom>
          </p:spPr>
        </p:pic>
        <p:pic>
          <p:nvPicPr>
            <p:cNvPr id="5" name="Picture 4"/>
            <p:cNvPicPr>
              <a:picLocks noChangeAspect="1"/>
            </p:cNvPicPr>
            <p:nvPr/>
          </p:nvPicPr>
          <p:blipFill>
            <a:blip r:embed="rId4"/>
            <a:stretch>
              <a:fillRect/>
            </a:stretch>
          </p:blipFill>
          <p:spPr>
            <a:xfrm>
              <a:off x="4399736" y="1796207"/>
              <a:ext cx="420496" cy="432326"/>
            </a:xfrm>
            <a:prstGeom prst="rect">
              <a:avLst/>
            </a:prstGeom>
          </p:spPr>
        </p:pic>
      </p:grpSp>
      <p:sp>
        <p:nvSpPr>
          <p:cNvPr id="16" name="Isosceles Triangle 15"/>
          <p:cNvSpPr/>
          <p:nvPr/>
        </p:nvSpPr>
        <p:spPr bwMode="auto">
          <a:xfrm rot="16200000" flipH="1">
            <a:off x="4236529" y="3620027"/>
            <a:ext cx="151824" cy="111870"/>
          </a:xfrm>
          <a:prstGeom prst="triangle">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Isosceles Triangle 16"/>
          <p:cNvSpPr/>
          <p:nvPr/>
        </p:nvSpPr>
        <p:spPr bwMode="auto">
          <a:xfrm rot="5400000">
            <a:off x="4236529" y="1960540"/>
            <a:ext cx="151824" cy="111870"/>
          </a:xfrm>
          <a:prstGeom prst="triangle">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 name="Freeform 40"/>
          <p:cNvSpPr>
            <a:spLocks noEditPoints="1"/>
          </p:cNvSpPr>
          <p:nvPr/>
        </p:nvSpPr>
        <p:spPr bwMode="auto">
          <a:xfrm>
            <a:off x="1032303" y="5554277"/>
            <a:ext cx="468490" cy="475726"/>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sz="2000" dirty="0"/>
          </a:p>
        </p:txBody>
      </p:sp>
      <p:grpSp>
        <p:nvGrpSpPr>
          <p:cNvPr id="20" name="Group 23"/>
          <p:cNvGrpSpPr>
            <a:grpSpLocks noChangeAspect="1"/>
          </p:cNvGrpSpPr>
          <p:nvPr/>
        </p:nvGrpSpPr>
        <p:grpSpPr bwMode="auto">
          <a:xfrm>
            <a:off x="1674022" y="5448971"/>
            <a:ext cx="521737" cy="588914"/>
            <a:chOff x="3485" y="1766"/>
            <a:chExt cx="699" cy="789"/>
          </a:xfrm>
        </p:grpSpPr>
        <p:sp>
          <p:nvSpPr>
            <p:cNvPr id="26" name="Freeform 24"/>
            <p:cNvSpPr>
              <a:spLocks/>
            </p:cNvSpPr>
            <p:nvPr/>
          </p:nvSpPr>
          <p:spPr bwMode="auto">
            <a:xfrm>
              <a:off x="3485" y="1950"/>
              <a:ext cx="699" cy="60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2000" dirty="0">
                <a:solidFill>
                  <a:srgbClr val="FFFFFF"/>
                </a:solidFill>
              </a:endParaRPr>
            </a:p>
          </p:txBody>
        </p:sp>
        <p:sp>
          <p:nvSpPr>
            <p:cNvPr id="27" name="Freeform 25"/>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2000" dirty="0">
                <a:solidFill>
                  <a:srgbClr val="FFFFFF"/>
                </a:solidFill>
              </a:endParaRPr>
            </a:p>
          </p:txBody>
        </p:sp>
      </p:grpSp>
      <p:grpSp>
        <p:nvGrpSpPr>
          <p:cNvPr id="21" name="Group 45"/>
          <p:cNvGrpSpPr>
            <a:grpSpLocks noChangeAspect="1"/>
          </p:cNvGrpSpPr>
          <p:nvPr/>
        </p:nvGrpSpPr>
        <p:grpSpPr bwMode="auto">
          <a:xfrm>
            <a:off x="2377737" y="5477150"/>
            <a:ext cx="526616" cy="616192"/>
            <a:chOff x="1503" y="3503"/>
            <a:chExt cx="729" cy="853"/>
          </a:xfrm>
        </p:grpSpPr>
        <p:sp>
          <p:nvSpPr>
            <p:cNvPr id="23" name="Freeform 46"/>
            <p:cNvSpPr>
              <a:spLocks noEditPoints="1"/>
            </p:cNvSpPr>
            <p:nvPr/>
          </p:nvSpPr>
          <p:spPr bwMode="auto">
            <a:xfrm>
              <a:off x="1503" y="3771"/>
              <a:ext cx="729" cy="311"/>
            </a:xfrm>
            <a:custGeom>
              <a:avLst/>
              <a:gdLst>
                <a:gd name="T0" fmla="*/ 574 w 618"/>
                <a:gd name="T1" fmla="*/ 0 h 264"/>
                <a:gd name="T2" fmla="*/ 530 w 618"/>
                <a:gd name="T3" fmla="*/ 45 h 264"/>
                <a:gd name="T4" fmla="*/ 530 w 618"/>
                <a:gd name="T5" fmla="*/ 219 h 264"/>
                <a:gd name="T6" fmla="*/ 574 w 618"/>
                <a:gd name="T7" fmla="*/ 264 h 264"/>
                <a:gd name="T8" fmla="*/ 618 w 618"/>
                <a:gd name="T9" fmla="*/ 219 h 264"/>
                <a:gd name="T10" fmla="*/ 618 w 618"/>
                <a:gd name="T11" fmla="*/ 45 h 264"/>
                <a:gd name="T12" fmla="*/ 574 w 618"/>
                <a:gd name="T13" fmla="*/ 0 h 264"/>
                <a:gd name="T14" fmla="*/ 44 w 618"/>
                <a:gd name="T15" fmla="*/ 0 h 264"/>
                <a:gd name="T16" fmla="*/ 0 w 618"/>
                <a:gd name="T17" fmla="*/ 45 h 264"/>
                <a:gd name="T18" fmla="*/ 0 w 618"/>
                <a:gd name="T19" fmla="*/ 219 h 264"/>
                <a:gd name="T20" fmla="*/ 44 w 618"/>
                <a:gd name="T21" fmla="*/ 264 h 264"/>
                <a:gd name="T22" fmla="*/ 88 w 618"/>
                <a:gd name="T23" fmla="*/ 219 h 264"/>
                <a:gd name="T24" fmla="*/ 88 w 618"/>
                <a:gd name="T25" fmla="*/ 45 h 264"/>
                <a:gd name="T26" fmla="*/ 44 w 618"/>
                <a:gd name="T2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8" h="264">
                  <a:moveTo>
                    <a:pt x="574" y="0"/>
                  </a:moveTo>
                  <a:cubicBezTo>
                    <a:pt x="550" y="0"/>
                    <a:pt x="530" y="20"/>
                    <a:pt x="530" y="45"/>
                  </a:cubicBezTo>
                  <a:cubicBezTo>
                    <a:pt x="530" y="219"/>
                    <a:pt x="530" y="219"/>
                    <a:pt x="530" y="219"/>
                  </a:cubicBezTo>
                  <a:cubicBezTo>
                    <a:pt x="530" y="244"/>
                    <a:pt x="550" y="264"/>
                    <a:pt x="574" y="264"/>
                  </a:cubicBezTo>
                  <a:cubicBezTo>
                    <a:pt x="598" y="264"/>
                    <a:pt x="618" y="244"/>
                    <a:pt x="618" y="219"/>
                  </a:cubicBezTo>
                  <a:cubicBezTo>
                    <a:pt x="618" y="45"/>
                    <a:pt x="618" y="45"/>
                    <a:pt x="618" y="45"/>
                  </a:cubicBezTo>
                  <a:cubicBezTo>
                    <a:pt x="618" y="20"/>
                    <a:pt x="598" y="0"/>
                    <a:pt x="574" y="0"/>
                  </a:cubicBezTo>
                  <a:close/>
                  <a:moveTo>
                    <a:pt x="44" y="0"/>
                  </a:moveTo>
                  <a:cubicBezTo>
                    <a:pt x="20" y="0"/>
                    <a:pt x="0" y="20"/>
                    <a:pt x="0" y="45"/>
                  </a:cubicBezTo>
                  <a:cubicBezTo>
                    <a:pt x="0" y="219"/>
                    <a:pt x="0" y="219"/>
                    <a:pt x="0" y="219"/>
                  </a:cubicBezTo>
                  <a:cubicBezTo>
                    <a:pt x="0" y="244"/>
                    <a:pt x="20" y="264"/>
                    <a:pt x="44" y="264"/>
                  </a:cubicBezTo>
                  <a:cubicBezTo>
                    <a:pt x="68" y="264"/>
                    <a:pt x="88" y="244"/>
                    <a:pt x="88" y="219"/>
                  </a:cubicBezTo>
                  <a:cubicBezTo>
                    <a:pt x="88" y="45"/>
                    <a:pt x="88" y="45"/>
                    <a:pt x="88" y="45"/>
                  </a:cubicBezTo>
                  <a:cubicBezTo>
                    <a:pt x="88" y="20"/>
                    <a:pt x="68" y="0"/>
                    <a:pt x="44" y="0"/>
                  </a:cubicBez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24" name="Freeform 47"/>
            <p:cNvSpPr>
              <a:spLocks/>
            </p:cNvSpPr>
            <p:nvPr/>
          </p:nvSpPr>
          <p:spPr bwMode="auto">
            <a:xfrm>
              <a:off x="1638" y="3772"/>
              <a:ext cx="461" cy="584"/>
            </a:xfrm>
            <a:custGeom>
              <a:avLst/>
              <a:gdLst>
                <a:gd name="T0" fmla="*/ 0 w 390"/>
                <a:gd name="T1" fmla="*/ 0 h 495"/>
                <a:gd name="T2" fmla="*/ 0 w 390"/>
                <a:gd name="T3" fmla="*/ 319 h 495"/>
                <a:gd name="T4" fmla="*/ 34 w 390"/>
                <a:gd name="T5" fmla="*/ 353 h 495"/>
                <a:gd name="T6" fmla="*/ 73 w 390"/>
                <a:gd name="T7" fmla="*/ 353 h 495"/>
                <a:gd name="T8" fmla="*/ 73 w 390"/>
                <a:gd name="T9" fmla="*/ 450 h 495"/>
                <a:gd name="T10" fmla="*/ 117 w 390"/>
                <a:gd name="T11" fmla="*/ 495 h 495"/>
                <a:gd name="T12" fmla="*/ 161 w 390"/>
                <a:gd name="T13" fmla="*/ 450 h 495"/>
                <a:gd name="T14" fmla="*/ 161 w 390"/>
                <a:gd name="T15" fmla="*/ 353 h 495"/>
                <a:gd name="T16" fmla="*/ 229 w 390"/>
                <a:gd name="T17" fmla="*/ 353 h 495"/>
                <a:gd name="T18" fmla="*/ 229 w 390"/>
                <a:gd name="T19" fmla="*/ 450 h 495"/>
                <a:gd name="T20" fmla="*/ 273 w 390"/>
                <a:gd name="T21" fmla="*/ 495 h 495"/>
                <a:gd name="T22" fmla="*/ 317 w 390"/>
                <a:gd name="T23" fmla="*/ 450 h 495"/>
                <a:gd name="T24" fmla="*/ 317 w 390"/>
                <a:gd name="T25" fmla="*/ 353 h 495"/>
                <a:gd name="T26" fmla="*/ 356 w 390"/>
                <a:gd name="T27" fmla="*/ 353 h 495"/>
                <a:gd name="T28" fmla="*/ 390 w 390"/>
                <a:gd name="T29" fmla="*/ 319 h 495"/>
                <a:gd name="T30" fmla="*/ 390 w 390"/>
                <a:gd name="T31" fmla="*/ 0 h 495"/>
                <a:gd name="T32" fmla="*/ 0 w 390"/>
                <a:gd name="T33"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0" h="495">
                  <a:moveTo>
                    <a:pt x="0" y="0"/>
                  </a:moveTo>
                  <a:cubicBezTo>
                    <a:pt x="0" y="319"/>
                    <a:pt x="0" y="319"/>
                    <a:pt x="0" y="319"/>
                  </a:cubicBezTo>
                  <a:cubicBezTo>
                    <a:pt x="0" y="338"/>
                    <a:pt x="15" y="353"/>
                    <a:pt x="34" y="353"/>
                  </a:cubicBezTo>
                  <a:cubicBezTo>
                    <a:pt x="73" y="353"/>
                    <a:pt x="73" y="353"/>
                    <a:pt x="73" y="353"/>
                  </a:cubicBezTo>
                  <a:cubicBezTo>
                    <a:pt x="73" y="450"/>
                    <a:pt x="73" y="450"/>
                    <a:pt x="73" y="450"/>
                  </a:cubicBezTo>
                  <a:cubicBezTo>
                    <a:pt x="73" y="475"/>
                    <a:pt x="93" y="495"/>
                    <a:pt x="117" y="495"/>
                  </a:cubicBezTo>
                  <a:cubicBezTo>
                    <a:pt x="141" y="495"/>
                    <a:pt x="161" y="475"/>
                    <a:pt x="161" y="450"/>
                  </a:cubicBezTo>
                  <a:cubicBezTo>
                    <a:pt x="161" y="353"/>
                    <a:pt x="161" y="353"/>
                    <a:pt x="161" y="353"/>
                  </a:cubicBezTo>
                  <a:cubicBezTo>
                    <a:pt x="229" y="353"/>
                    <a:pt x="229" y="353"/>
                    <a:pt x="229" y="353"/>
                  </a:cubicBezTo>
                  <a:cubicBezTo>
                    <a:pt x="229" y="450"/>
                    <a:pt x="229" y="450"/>
                    <a:pt x="229" y="450"/>
                  </a:cubicBezTo>
                  <a:cubicBezTo>
                    <a:pt x="229" y="475"/>
                    <a:pt x="249" y="495"/>
                    <a:pt x="273" y="495"/>
                  </a:cubicBezTo>
                  <a:cubicBezTo>
                    <a:pt x="297" y="495"/>
                    <a:pt x="317" y="475"/>
                    <a:pt x="317" y="450"/>
                  </a:cubicBezTo>
                  <a:cubicBezTo>
                    <a:pt x="317" y="353"/>
                    <a:pt x="317" y="353"/>
                    <a:pt x="317" y="353"/>
                  </a:cubicBezTo>
                  <a:cubicBezTo>
                    <a:pt x="356" y="353"/>
                    <a:pt x="356" y="353"/>
                    <a:pt x="356" y="353"/>
                  </a:cubicBezTo>
                  <a:cubicBezTo>
                    <a:pt x="375" y="353"/>
                    <a:pt x="390" y="338"/>
                    <a:pt x="390" y="319"/>
                  </a:cubicBezTo>
                  <a:cubicBezTo>
                    <a:pt x="390" y="0"/>
                    <a:pt x="390" y="0"/>
                    <a:pt x="390" y="0"/>
                  </a:cubicBezTo>
                  <a:lnTo>
                    <a:pt x="0" y="0"/>
                  </a:ln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25" name="Freeform 48"/>
            <p:cNvSpPr>
              <a:spLocks noEditPoints="1"/>
            </p:cNvSpPr>
            <p:nvPr/>
          </p:nvSpPr>
          <p:spPr bwMode="auto">
            <a:xfrm>
              <a:off x="1637" y="3503"/>
              <a:ext cx="460" cy="236"/>
            </a:xfrm>
            <a:custGeom>
              <a:avLst/>
              <a:gdLst>
                <a:gd name="T0" fmla="*/ 288 w 390"/>
                <a:gd name="T1" fmla="*/ 63 h 200"/>
                <a:gd name="T2" fmla="*/ 324 w 390"/>
                <a:gd name="T3" fmla="*/ 11 h 200"/>
                <a:gd name="T4" fmla="*/ 323 w 390"/>
                <a:gd name="T5" fmla="*/ 2 h 200"/>
                <a:gd name="T6" fmla="*/ 314 w 390"/>
                <a:gd name="T7" fmla="*/ 4 h 200"/>
                <a:gd name="T8" fmla="*/ 276 w 390"/>
                <a:gd name="T9" fmla="*/ 59 h 200"/>
                <a:gd name="T10" fmla="*/ 195 w 390"/>
                <a:gd name="T11" fmla="*/ 43 h 200"/>
                <a:gd name="T12" fmla="*/ 114 w 390"/>
                <a:gd name="T13" fmla="*/ 59 h 200"/>
                <a:gd name="T14" fmla="*/ 76 w 390"/>
                <a:gd name="T15" fmla="*/ 4 h 200"/>
                <a:gd name="T16" fmla="*/ 67 w 390"/>
                <a:gd name="T17" fmla="*/ 2 h 200"/>
                <a:gd name="T18" fmla="*/ 66 w 390"/>
                <a:gd name="T19" fmla="*/ 11 h 200"/>
                <a:gd name="T20" fmla="*/ 102 w 390"/>
                <a:gd name="T21" fmla="*/ 63 h 200"/>
                <a:gd name="T22" fmla="*/ 0 w 390"/>
                <a:gd name="T23" fmla="*/ 200 h 200"/>
                <a:gd name="T24" fmla="*/ 390 w 390"/>
                <a:gd name="T25" fmla="*/ 200 h 200"/>
                <a:gd name="T26" fmla="*/ 288 w 390"/>
                <a:gd name="T27" fmla="*/ 63 h 200"/>
                <a:gd name="T28" fmla="*/ 113 w 390"/>
                <a:gd name="T29" fmla="*/ 146 h 200"/>
                <a:gd name="T30" fmla="*/ 91 w 390"/>
                <a:gd name="T31" fmla="*/ 124 h 200"/>
                <a:gd name="T32" fmla="*/ 113 w 390"/>
                <a:gd name="T33" fmla="*/ 103 h 200"/>
                <a:gd name="T34" fmla="*/ 134 w 390"/>
                <a:gd name="T35" fmla="*/ 124 h 200"/>
                <a:gd name="T36" fmla="*/ 113 w 390"/>
                <a:gd name="T37" fmla="*/ 146 h 200"/>
                <a:gd name="T38" fmla="*/ 280 w 390"/>
                <a:gd name="T39" fmla="*/ 146 h 200"/>
                <a:gd name="T40" fmla="*/ 259 w 390"/>
                <a:gd name="T41" fmla="*/ 124 h 200"/>
                <a:gd name="T42" fmla="*/ 280 w 390"/>
                <a:gd name="T43" fmla="*/ 103 h 200"/>
                <a:gd name="T44" fmla="*/ 302 w 390"/>
                <a:gd name="T45" fmla="*/ 124 h 200"/>
                <a:gd name="T46" fmla="*/ 280 w 390"/>
                <a:gd name="T47" fmla="*/ 14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0" h="200">
                  <a:moveTo>
                    <a:pt x="288" y="63"/>
                  </a:moveTo>
                  <a:cubicBezTo>
                    <a:pt x="324" y="11"/>
                    <a:pt x="324" y="11"/>
                    <a:pt x="324" y="11"/>
                  </a:cubicBezTo>
                  <a:cubicBezTo>
                    <a:pt x="326" y="8"/>
                    <a:pt x="325" y="4"/>
                    <a:pt x="323" y="2"/>
                  </a:cubicBezTo>
                  <a:cubicBezTo>
                    <a:pt x="320" y="0"/>
                    <a:pt x="316" y="1"/>
                    <a:pt x="314" y="4"/>
                  </a:cubicBezTo>
                  <a:cubicBezTo>
                    <a:pt x="276" y="59"/>
                    <a:pt x="276" y="59"/>
                    <a:pt x="276" y="59"/>
                  </a:cubicBezTo>
                  <a:cubicBezTo>
                    <a:pt x="251" y="49"/>
                    <a:pt x="224" y="43"/>
                    <a:pt x="195" y="43"/>
                  </a:cubicBezTo>
                  <a:cubicBezTo>
                    <a:pt x="166" y="43"/>
                    <a:pt x="139" y="49"/>
                    <a:pt x="114" y="59"/>
                  </a:cubicBezTo>
                  <a:cubicBezTo>
                    <a:pt x="76" y="4"/>
                    <a:pt x="76" y="4"/>
                    <a:pt x="76" y="4"/>
                  </a:cubicBezTo>
                  <a:cubicBezTo>
                    <a:pt x="74" y="1"/>
                    <a:pt x="70" y="0"/>
                    <a:pt x="67" y="2"/>
                  </a:cubicBezTo>
                  <a:cubicBezTo>
                    <a:pt x="65" y="4"/>
                    <a:pt x="64" y="8"/>
                    <a:pt x="66" y="11"/>
                  </a:cubicBezTo>
                  <a:cubicBezTo>
                    <a:pt x="102" y="63"/>
                    <a:pt x="102" y="63"/>
                    <a:pt x="102" y="63"/>
                  </a:cubicBezTo>
                  <a:cubicBezTo>
                    <a:pt x="45" y="90"/>
                    <a:pt x="5" y="141"/>
                    <a:pt x="0" y="200"/>
                  </a:cubicBezTo>
                  <a:cubicBezTo>
                    <a:pt x="390" y="200"/>
                    <a:pt x="390" y="200"/>
                    <a:pt x="390" y="200"/>
                  </a:cubicBezTo>
                  <a:cubicBezTo>
                    <a:pt x="385" y="141"/>
                    <a:pt x="345" y="90"/>
                    <a:pt x="288" y="63"/>
                  </a:cubicBezTo>
                  <a:close/>
                  <a:moveTo>
                    <a:pt x="113" y="146"/>
                  </a:moveTo>
                  <a:cubicBezTo>
                    <a:pt x="101" y="146"/>
                    <a:pt x="91" y="136"/>
                    <a:pt x="91" y="124"/>
                  </a:cubicBezTo>
                  <a:cubicBezTo>
                    <a:pt x="91" y="113"/>
                    <a:pt x="101" y="103"/>
                    <a:pt x="113" y="103"/>
                  </a:cubicBezTo>
                  <a:cubicBezTo>
                    <a:pt x="125" y="103"/>
                    <a:pt x="134" y="113"/>
                    <a:pt x="134" y="124"/>
                  </a:cubicBezTo>
                  <a:cubicBezTo>
                    <a:pt x="134" y="136"/>
                    <a:pt x="125" y="146"/>
                    <a:pt x="113" y="146"/>
                  </a:cubicBezTo>
                  <a:close/>
                  <a:moveTo>
                    <a:pt x="280" y="146"/>
                  </a:moveTo>
                  <a:cubicBezTo>
                    <a:pt x="268" y="146"/>
                    <a:pt x="259" y="136"/>
                    <a:pt x="259" y="124"/>
                  </a:cubicBezTo>
                  <a:cubicBezTo>
                    <a:pt x="259" y="113"/>
                    <a:pt x="268" y="103"/>
                    <a:pt x="280" y="103"/>
                  </a:cubicBezTo>
                  <a:cubicBezTo>
                    <a:pt x="292" y="103"/>
                    <a:pt x="302" y="113"/>
                    <a:pt x="302" y="124"/>
                  </a:cubicBezTo>
                  <a:cubicBezTo>
                    <a:pt x="302" y="136"/>
                    <a:pt x="292" y="146"/>
                    <a:pt x="280" y="146"/>
                  </a:cubicBez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grpSp>
      <p:pic>
        <p:nvPicPr>
          <p:cNvPr id="22" name="Picture 21"/>
          <p:cNvPicPr>
            <a:picLocks noChangeAspect="1"/>
          </p:cNvPicPr>
          <p:nvPr/>
        </p:nvPicPr>
        <p:blipFill>
          <a:blip r:embed="rId5"/>
          <a:stretch>
            <a:fillRect/>
          </a:stretch>
        </p:blipFill>
        <p:spPr>
          <a:xfrm>
            <a:off x="1432085" y="4483537"/>
            <a:ext cx="943948" cy="908621"/>
          </a:xfrm>
          <a:prstGeom prst="rect">
            <a:avLst/>
          </a:prstGeom>
        </p:spPr>
      </p:pic>
      <p:cxnSp>
        <p:nvCxnSpPr>
          <p:cNvPr id="33" name="Straight Connector 32"/>
          <p:cNvCxnSpPr/>
          <p:nvPr/>
        </p:nvCxnSpPr>
        <p:spPr>
          <a:xfrm>
            <a:off x="6496501" y="1174480"/>
            <a:ext cx="0" cy="3309057"/>
          </a:xfrm>
          <a:prstGeom prst="line">
            <a:avLst/>
          </a:prstGeom>
          <a:ln w="22225">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496501" y="1174480"/>
            <a:ext cx="2201178" cy="0"/>
          </a:xfrm>
          <a:prstGeom prst="line">
            <a:avLst/>
          </a:prstGeom>
          <a:ln w="22225">
            <a:solidFill>
              <a:schemeClr val="bg1">
                <a:lumMod val="6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242850" y="2829009"/>
            <a:ext cx="3454829" cy="0"/>
          </a:xfrm>
          <a:prstGeom prst="line">
            <a:avLst/>
          </a:prstGeom>
          <a:ln w="22225">
            <a:solidFill>
              <a:schemeClr val="bg1">
                <a:lumMod val="6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496501" y="4483537"/>
            <a:ext cx="2201178" cy="0"/>
          </a:xfrm>
          <a:prstGeom prst="line">
            <a:avLst/>
          </a:prstGeom>
          <a:ln w="22225">
            <a:solidFill>
              <a:schemeClr val="bg1">
                <a:lumMod val="6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032562" y="5813570"/>
            <a:ext cx="5665117" cy="8729"/>
          </a:xfrm>
          <a:prstGeom prst="line">
            <a:avLst/>
          </a:prstGeom>
          <a:ln w="22225">
            <a:solidFill>
              <a:schemeClr val="bg1">
                <a:lumMod val="6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971458" y="2219525"/>
            <a:ext cx="2006419" cy="1622191"/>
            <a:chOff x="1079500" y="1493703"/>
            <a:chExt cx="1748023" cy="1413277"/>
          </a:xfrm>
          <a:solidFill>
            <a:schemeClr val="bg1">
              <a:lumMod val="85000"/>
            </a:schemeClr>
          </a:solidFill>
        </p:grpSpPr>
        <p:sp>
          <p:nvSpPr>
            <p:cNvPr id="46" name="Freeform 5"/>
            <p:cNvSpPr>
              <a:spLocks noEditPoints="1"/>
            </p:cNvSpPr>
            <p:nvPr/>
          </p:nvSpPr>
          <p:spPr bwMode="auto">
            <a:xfrm>
              <a:off x="1079500" y="1493703"/>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5"/>
            <p:cNvSpPr>
              <a:spLocks noEditPoints="1"/>
            </p:cNvSpPr>
            <p:nvPr/>
          </p:nvSpPr>
          <p:spPr bwMode="auto">
            <a:xfrm>
              <a:off x="1701800" y="1493703"/>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5"/>
            <p:cNvSpPr>
              <a:spLocks noEditPoints="1"/>
            </p:cNvSpPr>
            <p:nvPr/>
          </p:nvSpPr>
          <p:spPr bwMode="auto">
            <a:xfrm>
              <a:off x="2324100" y="1493703"/>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5"/>
            <p:cNvSpPr>
              <a:spLocks noEditPoints="1"/>
            </p:cNvSpPr>
            <p:nvPr/>
          </p:nvSpPr>
          <p:spPr bwMode="auto">
            <a:xfrm>
              <a:off x="1390650" y="2263054"/>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5"/>
            <p:cNvSpPr>
              <a:spLocks noEditPoints="1"/>
            </p:cNvSpPr>
            <p:nvPr/>
          </p:nvSpPr>
          <p:spPr bwMode="auto">
            <a:xfrm>
              <a:off x="2012950" y="2263054"/>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1" name="TextBox 50"/>
          <p:cNvSpPr txBox="1"/>
          <p:nvPr/>
        </p:nvSpPr>
        <p:spPr>
          <a:xfrm>
            <a:off x="1066211" y="2592150"/>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2655">
                      <a:srgbClr val="00188F"/>
                    </a:gs>
                    <a:gs pos="15000">
                      <a:srgbClr val="00188F"/>
                    </a:gs>
                  </a:gsLst>
                  <a:lin ang="5400000" scaled="0"/>
                </a:gradFill>
              </a:rPr>
              <a:t>aspx</a:t>
            </a:r>
          </a:p>
        </p:txBody>
      </p:sp>
      <p:sp>
        <p:nvSpPr>
          <p:cNvPr id="52" name="TextBox 51"/>
          <p:cNvSpPr txBox="1"/>
          <p:nvPr/>
        </p:nvSpPr>
        <p:spPr>
          <a:xfrm>
            <a:off x="1779803" y="2592150"/>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0531">
                      <a:schemeClr val="accent1"/>
                    </a:gs>
                    <a:gs pos="30000">
                      <a:schemeClr val="accent1"/>
                    </a:gs>
                  </a:gsLst>
                  <a:lin ang="5400000" scaled="0"/>
                </a:gradFill>
              </a:rPr>
              <a:t>png</a:t>
            </a:r>
          </a:p>
        </p:txBody>
      </p:sp>
      <p:sp>
        <p:nvSpPr>
          <p:cNvPr id="53" name="TextBox 52"/>
          <p:cNvSpPr txBox="1"/>
          <p:nvPr/>
        </p:nvSpPr>
        <p:spPr>
          <a:xfrm>
            <a:off x="2496810" y="2592150"/>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69912">
                      <a:schemeClr val="accent3"/>
                    </a:gs>
                    <a:gs pos="30000">
                      <a:schemeClr val="accent3"/>
                    </a:gs>
                  </a:gsLst>
                  <a:lin ang="5400000" scaled="0"/>
                </a:gradFill>
              </a:rPr>
              <a:t>js</a:t>
            </a:r>
          </a:p>
        </p:txBody>
      </p:sp>
      <p:sp>
        <p:nvSpPr>
          <p:cNvPr id="54" name="TextBox 53"/>
          <p:cNvSpPr txBox="1"/>
          <p:nvPr/>
        </p:nvSpPr>
        <p:spPr>
          <a:xfrm>
            <a:off x="2087947" y="3473617"/>
            <a:ext cx="581771" cy="190767"/>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6726">
                      <a:schemeClr val="accent2"/>
                    </a:gs>
                    <a:gs pos="30000">
                      <a:schemeClr val="accent2"/>
                    </a:gs>
                  </a:gsLst>
                  <a:lin ang="5400000" scaled="0"/>
                </a:gradFill>
              </a:rPr>
              <a:t>master</a:t>
            </a:r>
          </a:p>
        </p:txBody>
      </p:sp>
      <p:sp>
        <p:nvSpPr>
          <p:cNvPr id="55" name="TextBox 54"/>
          <p:cNvSpPr txBox="1"/>
          <p:nvPr/>
        </p:nvSpPr>
        <p:spPr>
          <a:xfrm>
            <a:off x="1423007" y="3473617"/>
            <a:ext cx="481052" cy="190767"/>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6726">
                      <a:schemeClr val="accent2"/>
                    </a:gs>
                    <a:gs pos="30000">
                      <a:schemeClr val="accent2"/>
                    </a:gs>
                  </a:gsLst>
                  <a:lin ang="5400000" scaled="0"/>
                </a:gradFill>
              </a:rPr>
              <a:t>CSS</a:t>
            </a:r>
          </a:p>
        </p:txBody>
      </p:sp>
      <p:grpSp>
        <p:nvGrpSpPr>
          <p:cNvPr id="56" name="Group 55"/>
          <p:cNvGrpSpPr/>
          <p:nvPr/>
        </p:nvGrpSpPr>
        <p:grpSpPr>
          <a:xfrm>
            <a:off x="8725114" y="5330228"/>
            <a:ext cx="1345172" cy="1104355"/>
            <a:chOff x="5759593" y="2923203"/>
            <a:chExt cx="1345172" cy="1104355"/>
          </a:xfrm>
        </p:grpSpPr>
        <p:grpSp>
          <p:nvGrpSpPr>
            <p:cNvPr id="57" name="Group 56"/>
            <p:cNvGrpSpPr>
              <a:grpSpLocks noChangeAspect="1"/>
            </p:cNvGrpSpPr>
            <p:nvPr/>
          </p:nvGrpSpPr>
          <p:grpSpPr>
            <a:xfrm>
              <a:off x="6072969" y="2923203"/>
              <a:ext cx="807373" cy="720000"/>
              <a:chOff x="2689845" y="5153446"/>
              <a:chExt cx="645969" cy="576064"/>
            </a:xfrm>
          </p:grpSpPr>
          <p:pic>
            <p:nvPicPr>
              <p:cNvPr id="59" name="Picture 58"/>
              <p:cNvPicPr>
                <a:picLocks noChangeAspect="1"/>
              </p:cNvPicPr>
              <p:nvPr/>
            </p:nvPicPr>
            <p:blipFill>
              <a:blip r:embed="rId6"/>
              <a:stretch>
                <a:fillRect/>
              </a:stretch>
            </p:blipFill>
            <p:spPr>
              <a:xfrm>
                <a:off x="2689845" y="5153446"/>
                <a:ext cx="578566" cy="469326"/>
              </a:xfrm>
              <a:prstGeom prst="rect">
                <a:avLst/>
              </a:prstGeom>
            </p:spPr>
          </p:pic>
          <p:pic>
            <p:nvPicPr>
              <p:cNvPr id="60" name="Picture 59"/>
              <p:cNvPicPr>
                <a:picLocks noChangeAspect="1"/>
              </p:cNvPicPr>
              <p:nvPr/>
            </p:nvPicPr>
            <p:blipFill>
              <a:blip r:embed="rId7"/>
              <a:stretch>
                <a:fillRect/>
              </a:stretch>
            </p:blipFill>
            <p:spPr>
              <a:xfrm>
                <a:off x="2977877" y="5388109"/>
                <a:ext cx="357937" cy="341401"/>
              </a:xfrm>
              <a:prstGeom prst="rect">
                <a:avLst/>
              </a:prstGeom>
            </p:spPr>
          </p:pic>
        </p:grpSp>
        <p:sp>
          <p:nvSpPr>
            <p:cNvPr id="58" name="Rectangle 57"/>
            <p:cNvSpPr/>
            <p:nvPr/>
          </p:nvSpPr>
          <p:spPr bwMode="auto">
            <a:xfrm>
              <a:off x="5759593" y="3380631"/>
              <a:ext cx="1345172" cy="64692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11504">
                        <a:schemeClr val="tx1"/>
                      </a:gs>
                      <a:gs pos="38000">
                        <a:schemeClr val="tx1"/>
                      </a:gs>
                    </a:gsLst>
                    <a:lin ang="5400000" scaled="0"/>
                  </a:gradFill>
                </a:rPr>
                <a:t>Add-in web</a:t>
              </a:r>
            </a:p>
          </p:txBody>
        </p:sp>
      </p:grpSp>
      <p:grpSp>
        <p:nvGrpSpPr>
          <p:cNvPr id="61" name="Group 60"/>
          <p:cNvGrpSpPr/>
          <p:nvPr/>
        </p:nvGrpSpPr>
        <p:grpSpPr>
          <a:xfrm>
            <a:off x="10380734" y="5330228"/>
            <a:ext cx="1001358" cy="1024610"/>
            <a:chOff x="5914479" y="4476209"/>
            <a:chExt cx="1001358" cy="1024610"/>
          </a:xfrm>
        </p:grpSpPr>
        <p:pic>
          <p:nvPicPr>
            <p:cNvPr id="62" name="Picture 61"/>
            <p:cNvPicPr>
              <a:picLocks noChangeAspect="1"/>
            </p:cNvPicPr>
            <p:nvPr/>
          </p:nvPicPr>
          <p:blipFill>
            <a:blip r:embed="rId6"/>
            <a:stretch>
              <a:fillRect/>
            </a:stretch>
          </p:blipFill>
          <p:spPr>
            <a:xfrm>
              <a:off x="6053594" y="4476209"/>
              <a:ext cx="723128" cy="586593"/>
            </a:xfrm>
            <a:prstGeom prst="rect">
              <a:avLst/>
            </a:prstGeom>
          </p:spPr>
        </p:pic>
        <p:sp>
          <p:nvSpPr>
            <p:cNvPr id="63" name="Rectangle 62"/>
            <p:cNvSpPr/>
            <p:nvPr/>
          </p:nvSpPr>
          <p:spPr bwMode="auto">
            <a:xfrm>
              <a:off x="5914479" y="4853892"/>
              <a:ext cx="1001358" cy="64692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11504">
                        <a:schemeClr val="tx1"/>
                      </a:gs>
                      <a:gs pos="38000">
                        <a:schemeClr val="tx1"/>
                      </a:gs>
                    </a:gsLst>
                    <a:lin ang="5400000" scaled="0"/>
                  </a:gradFill>
                </a:rPr>
                <a:t>Host web</a:t>
              </a:r>
            </a:p>
          </p:txBody>
        </p:sp>
      </p:grpSp>
      <p:cxnSp>
        <p:nvCxnSpPr>
          <p:cNvPr id="65" name="Straight Arrow Connector 64"/>
          <p:cNvCxnSpPr/>
          <p:nvPr/>
        </p:nvCxnSpPr>
        <p:spPr>
          <a:xfrm>
            <a:off x="9917224" y="5627523"/>
            <a:ext cx="549485" cy="0"/>
          </a:xfrm>
          <a:prstGeom prst="straightConnector1">
            <a:avLst/>
          </a:prstGeom>
          <a:ln w="22225">
            <a:solidFill>
              <a:schemeClr val="bg1">
                <a:lumMod val="8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934890" y="3929310"/>
            <a:ext cx="0" cy="481477"/>
          </a:xfrm>
          <a:prstGeom prst="line">
            <a:avLst/>
          </a:prstGeom>
          <a:ln w="22225">
            <a:solidFill>
              <a:schemeClr val="bg1">
                <a:lumMod val="8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7865085" y="4854867"/>
            <a:ext cx="1054107" cy="622283"/>
            <a:chOff x="4117702" y="4378881"/>
            <a:chExt cx="1054107" cy="622283"/>
          </a:xfrm>
        </p:grpSpPr>
        <p:pic>
          <p:nvPicPr>
            <p:cNvPr id="70" name="Picture 69"/>
            <p:cNvPicPr>
              <a:picLocks noChangeAspect="1"/>
            </p:cNvPicPr>
            <p:nvPr/>
          </p:nvPicPr>
          <p:blipFill>
            <a:blip r:embed="rId3"/>
            <a:stretch>
              <a:fillRect/>
            </a:stretch>
          </p:blipFill>
          <p:spPr>
            <a:xfrm>
              <a:off x="4117702" y="4452819"/>
              <a:ext cx="859222" cy="548345"/>
            </a:xfrm>
            <a:prstGeom prst="rect">
              <a:avLst/>
            </a:prstGeom>
          </p:spPr>
        </p:pic>
        <p:pic>
          <p:nvPicPr>
            <p:cNvPr id="72" name="Picture 71"/>
            <p:cNvPicPr>
              <a:picLocks noChangeAspect="1"/>
            </p:cNvPicPr>
            <p:nvPr/>
          </p:nvPicPr>
          <p:blipFill>
            <a:blip r:embed="rId8"/>
            <a:stretch>
              <a:fillRect/>
            </a:stretch>
          </p:blipFill>
          <p:spPr>
            <a:xfrm>
              <a:off x="4666913" y="4378881"/>
              <a:ext cx="504896" cy="487389"/>
            </a:xfrm>
            <a:prstGeom prst="rect">
              <a:avLst/>
            </a:prstGeom>
          </p:spPr>
        </p:pic>
      </p:grpSp>
      <p:pic>
        <p:nvPicPr>
          <p:cNvPr id="73" name="Picture 72"/>
          <p:cNvPicPr>
            <a:picLocks noChangeAspect="1"/>
          </p:cNvPicPr>
          <p:nvPr/>
        </p:nvPicPr>
        <p:blipFill>
          <a:blip r:embed="rId9"/>
          <a:stretch>
            <a:fillRect/>
          </a:stretch>
        </p:blipFill>
        <p:spPr>
          <a:xfrm>
            <a:off x="8839944" y="1406257"/>
            <a:ext cx="397091" cy="525293"/>
          </a:xfrm>
          <a:prstGeom prst="rect">
            <a:avLst/>
          </a:prstGeom>
        </p:spPr>
      </p:pic>
      <p:sp>
        <p:nvSpPr>
          <p:cNvPr id="74" name="Rectangle 73"/>
          <p:cNvSpPr/>
          <p:nvPr/>
        </p:nvSpPr>
        <p:spPr bwMode="auto">
          <a:xfrm>
            <a:off x="8859370" y="936625"/>
            <a:ext cx="2459926"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800" dirty="0">
                <a:gradFill>
                  <a:gsLst>
                    <a:gs pos="11504">
                      <a:schemeClr val="tx1"/>
                    </a:gs>
                    <a:gs pos="38000">
                      <a:schemeClr val="tx1"/>
                    </a:gs>
                  </a:gsLst>
                  <a:lin ang="5400000" scaled="0"/>
                </a:gradFill>
              </a:rPr>
              <a:t>SQL Azure</a:t>
            </a:r>
          </a:p>
        </p:txBody>
      </p:sp>
      <p:sp>
        <p:nvSpPr>
          <p:cNvPr id="75" name="Rectangle 74"/>
          <p:cNvSpPr/>
          <p:nvPr/>
        </p:nvSpPr>
        <p:spPr bwMode="auto">
          <a:xfrm>
            <a:off x="8859370" y="2591165"/>
            <a:ext cx="2459926"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800" dirty="0">
                <a:gradFill>
                  <a:gsLst>
                    <a:gs pos="11504">
                      <a:schemeClr val="tx1"/>
                    </a:gs>
                    <a:gs pos="38000">
                      <a:schemeClr val="tx1"/>
                    </a:gs>
                  </a:gsLst>
                  <a:lin ang="5400000" scaled="0"/>
                </a:gradFill>
              </a:rPr>
              <a:t>Azure Data Market</a:t>
            </a:r>
          </a:p>
        </p:txBody>
      </p:sp>
      <p:sp>
        <p:nvSpPr>
          <p:cNvPr id="76" name="Rectangle 75"/>
          <p:cNvSpPr/>
          <p:nvPr/>
        </p:nvSpPr>
        <p:spPr bwMode="auto">
          <a:xfrm>
            <a:off x="8859370" y="4245703"/>
            <a:ext cx="2459926"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800" dirty="0">
                <a:gradFill>
                  <a:gsLst>
                    <a:gs pos="11504">
                      <a:schemeClr val="tx1"/>
                    </a:gs>
                    <a:gs pos="38000">
                      <a:schemeClr val="tx1"/>
                    </a:gs>
                  </a:gsLst>
                  <a:lin ang="5400000" scaled="0"/>
                </a:gradFill>
              </a:rPr>
              <a:t>SharePoint Online</a:t>
            </a:r>
          </a:p>
        </p:txBody>
      </p:sp>
      <p:pic>
        <p:nvPicPr>
          <p:cNvPr id="77" name="Picture 76"/>
          <p:cNvPicPr>
            <a:picLocks noChangeAspect="1"/>
          </p:cNvPicPr>
          <p:nvPr/>
        </p:nvPicPr>
        <p:blipFill>
          <a:blip r:embed="rId9"/>
          <a:stretch>
            <a:fillRect/>
          </a:stretch>
        </p:blipFill>
        <p:spPr>
          <a:xfrm>
            <a:off x="9262397" y="1402960"/>
            <a:ext cx="397091" cy="525293"/>
          </a:xfrm>
          <a:prstGeom prst="rect">
            <a:avLst/>
          </a:prstGeom>
        </p:spPr>
      </p:pic>
      <p:pic>
        <p:nvPicPr>
          <p:cNvPr id="78" name="Picture 77"/>
          <p:cNvPicPr>
            <a:picLocks noChangeAspect="1"/>
          </p:cNvPicPr>
          <p:nvPr/>
        </p:nvPicPr>
        <p:blipFill>
          <a:blip r:embed="rId9"/>
          <a:stretch>
            <a:fillRect/>
          </a:stretch>
        </p:blipFill>
        <p:spPr>
          <a:xfrm>
            <a:off x="9684850" y="1399228"/>
            <a:ext cx="397091" cy="525293"/>
          </a:xfrm>
          <a:prstGeom prst="rect">
            <a:avLst/>
          </a:prstGeom>
        </p:spPr>
      </p:pic>
      <p:pic>
        <p:nvPicPr>
          <p:cNvPr id="79" name="Picture 78"/>
          <p:cNvPicPr>
            <a:picLocks noChangeAspect="1"/>
          </p:cNvPicPr>
          <p:nvPr/>
        </p:nvPicPr>
        <p:blipFill>
          <a:blip r:embed="rId4"/>
          <a:stretch>
            <a:fillRect/>
          </a:stretch>
        </p:blipFill>
        <p:spPr>
          <a:xfrm>
            <a:off x="10113122" y="1445140"/>
            <a:ext cx="428867" cy="440932"/>
          </a:xfrm>
          <a:prstGeom prst="rect">
            <a:avLst/>
          </a:prstGeom>
        </p:spPr>
      </p:pic>
      <p:pic>
        <p:nvPicPr>
          <p:cNvPr id="81" name="Picture 80"/>
          <p:cNvPicPr>
            <a:picLocks noChangeAspect="1"/>
          </p:cNvPicPr>
          <p:nvPr/>
        </p:nvPicPr>
        <p:blipFill>
          <a:blip r:embed="rId10"/>
          <a:stretch>
            <a:fillRect/>
          </a:stretch>
        </p:blipFill>
        <p:spPr>
          <a:xfrm>
            <a:off x="9527241" y="3049898"/>
            <a:ext cx="605350" cy="572582"/>
          </a:xfrm>
          <a:prstGeom prst="rect">
            <a:avLst/>
          </a:prstGeom>
        </p:spPr>
      </p:pic>
      <p:pic>
        <p:nvPicPr>
          <p:cNvPr id="82" name="Picture 81"/>
          <p:cNvPicPr>
            <a:picLocks noChangeAspect="1"/>
          </p:cNvPicPr>
          <p:nvPr/>
        </p:nvPicPr>
        <p:blipFill>
          <a:blip r:embed="rId4"/>
          <a:stretch>
            <a:fillRect/>
          </a:stretch>
        </p:blipFill>
        <p:spPr>
          <a:xfrm>
            <a:off x="10252275" y="3111501"/>
            <a:ext cx="428867" cy="440932"/>
          </a:xfrm>
          <a:prstGeom prst="rect">
            <a:avLst/>
          </a:prstGeom>
        </p:spPr>
      </p:pic>
      <p:pic>
        <p:nvPicPr>
          <p:cNvPr id="83" name="Picture 82"/>
          <p:cNvPicPr>
            <a:picLocks noChangeAspect="1"/>
          </p:cNvPicPr>
          <p:nvPr/>
        </p:nvPicPr>
        <p:blipFill>
          <a:blip r:embed="rId11"/>
          <a:stretch>
            <a:fillRect/>
          </a:stretch>
        </p:blipFill>
        <p:spPr>
          <a:xfrm>
            <a:off x="8938069" y="3076734"/>
            <a:ext cx="474608" cy="537774"/>
          </a:xfrm>
          <a:prstGeom prst="rect">
            <a:avLst/>
          </a:prstGeom>
        </p:spPr>
      </p:pic>
      <p:sp>
        <p:nvSpPr>
          <p:cNvPr id="84" name="Rectangle 83"/>
          <p:cNvSpPr/>
          <p:nvPr/>
        </p:nvSpPr>
        <p:spPr bwMode="auto">
          <a:xfrm>
            <a:off x="1850452" y="1328962"/>
            <a:ext cx="2459926"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800" dirty="0">
                <a:gradFill>
                  <a:gsLst>
                    <a:gs pos="11504">
                      <a:schemeClr val="tx1"/>
                    </a:gs>
                    <a:gs pos="38000">
                      <a:schemeClr val="tx1"/>
                    </a:gs>
                  </a:gsLst>
                  <a:lin ang="5400000" scaled="0"/>
                </a:gradFill>
              </a:rPr>
              <a:t>Azure websites</a:t>
            </a:r>
          </a:p>
        </p:txBody>
      </p:sp>
    </p:spTree>
    <p:extLst>
      <p:ext uri="{BB962C8B-B14F-4D97-AF65-F5344CB8AC3E}">
        <p14:creationId xmlns:p14="http://schemas.microsoft.com/office/powerpoint/2010/main" val="1180839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3466161" y="2018449"/>
            <a:ext cx="1659487" cy="1659487"/>
            <a:chOff x="5282133" y="2503461"/>
            <a:chExt cx="1659487" cy="1659487"/>
          </a:xfrm>
        </p:grpSpPr>
        <p:sp>
          <p:nvSpPr>
            <p:cNvPr id="15" name="Oval 14"/>
            <p:cNvSpPr/>
            <p:nvPr/>
          </p:nvSpPr>
          <p:spPr bwMode="auto">
            <a:xfrm>
              <a:off x="5282133" y="2503461"/>
              <a:ext cx="1659487" cy="1659487"/>
            </a:xfrm>
            <a:prstGeom prst="ellipse">
              <a:avLst/>
            </a:prstGeom>
            <a:solidFill>
              <a:schemeClr val="bg1"/>
            </a:solidFill>
            <a:ln w="28575">
              <a:solidFill>
                <a:schemeClr val="bg1">
                  <a:lumMod val="8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7" name="Group 6"/>
            <p:cNvGrpSpPr>
              <a:grpSpLocks noChangeAspect="1"/>
            </p:cNvGrpSpPr>
            <p:nvPr/>
          </p:nvGrpSpPr>
          <p:grpSpPr>
            <a:xfrm>
              <a:off x="5576274" y="2910962"/>
              <a:ext cx="1071204" cy="844483"/>
              <a:chOff x="7335184" y="545607"/>
              <a:chExt cx="661582" cy="521558"/>
            </a:xfrm>
          </p:grpSpPr>
          <p:pic>
            <p:nvPicPr>
              <p:cNvPr id="13" name="Picture 12"/>
              <p:cNvPicPr>
                <a:picLocks noChangeAspect="1"/>
              </p:cNvPicPr>
              <p:nvPr/>
            </p:nvPicPr>
            <p:blipFill>
              <a:blip r:embed="rId2"/>
              <a:stretch>
                <a:fillRect/>
              </a:stretch>
            </p:blipFill>
            <p:spPr>
              <a:xfrm>
                <a:off x="7335184" y="545607"/>
                <a:ext cx="661582" cy="521558"/>
              </a:xfrm>
              <a:prstGeom prst="rect">
                <a:avLst/>
              </a:prstGeom>
            </p:spPr>
          </p:pic>
          <p:sp>
            <p:nvSpPr>
              <p:cNvPr id="14" name="TextBox 13"/>
              <p:cNvSpPr txBox="1"/>
              <p:nvPr/>
            </p:nvSpPr>
            <p:spPr>
              <a:xfrm>
                <a:off x="7550542" y="701436"/>
                <a:ext cx="230866" cy="237287"/>
              </a:xfrm>
              <a:prstGeom prst="rect">
                <a:avLst/>
              </a:prstGeom>
              <a:noFill/>
            </p:spPr>
            <p:txBody>
              <a:bodyPr wrap="none" lIns="0" tIns="0" rIns="0" bIns="0" rtlCol="0">
                <a:spAutoFit/>
              </a:bodyPr>
              <a:lstStyle/>
              <a:p>
                <a:r>
                  <a:rPr lang="en-US" sz="2448" b="1" spc="-71" dirty="0">
                    <a:solidFill>
                      <a:schemeClr val="bg2">
                        <a:lumMod val="25000"/>
                      </a:schemeClr>
                    </a:solidFill>
                    <a:latin typeface="+mj-lt"/>
                  </a:rPr>
                  <a:t>C#</a:t>
                </a:r>
                <a:endParaRPr lang="fi-FI" sz="2448" b="1" spc="-71" dirty="0">
                  <a:solidFill>
                    <a:schemeClr val="bg2">
                      <a:lumMod val="25000"/>
                    </a:schemeClr>
                  </a:solidFill>
                  <a:latin typeface="+mj-lt"/>
                </a:endParaRPr>
              </a:p>
            </p:txBody>
          </p:sp>
        </p:grpSp>
      </p:grpSp>
      <p:sp>
        <p:nvSpPr>
          <p:cNvPr id="2" name="Title 1"/>
          <p:cNvSpPr>
            <a:spLocks noGrp="1"/>
          </p:cNvSpPr>
          <p:nvPr>
            <p:ph type="title"/>
          </p:nvPr>
        </p:nvSpPr>
        <p:spPr/>
        <p:txBody>
          <a:bodyPr/>
          <a:lstStyle/>
          <a:p>
            <a:r>
              <a:rPr lang="en-US" dirty="0"/>
              <a:t>On-premises architecture</a:t>
            </a:r>
          </a:p>
        </p:txBody>
      </p:sp>
      <p:sp>
        <p:nvSpPr>
          <p:cNvPr id="16" name="Isosceles Triangle 15"/>
          <p:cNvSpPr/>
          <p:nvPr/>
        </p:nvSpPr>
        <p:spPr bwMode="auto">
          <a:xfrm rot="16200000" flipH="1">
            <a:off x="4236529" y="3620027"/>
            <a:ext cx="151824" cy="111870"/>
          </a:xfrm>
          <a:prstGeom prst="triangle">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Isosceles Triangle 16"/>
          <p:cNvSpPr/>
          <p:nvPr/>
        </p:nvSpPr>
        <p:spPr bwMode="auto">
          <a:xfrm rot="5400000">
            <a:off x="4236529" y="1960540"/>
            <a:ext cx="151824" cy="111870"/>
          </a:xfrm>
          <a:prstGeom prst="triangle">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 name="Freeform 40"/>
          <p:cNvSpPr>
            <a:spLocks noEditPoints="1"/>
          </p:cNvSpPr>
          <p:nvPr/>
        </p:nvSpPr>
        <p:spPr bwMode="auto">
          <a:xfrm>
            <a:off x="1032303" y="5554277"/>
            <a:ext cx="468490" cy="475726"/>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sz="2000" dirty="0"/>
          </a:p>
        </p:txBody>
      </p:sp>
      <p:grpSp>
        <p:nvGrpSpPr>
          <p:cNvPr id="20" name="Group 23"/>
          <p:cNvGrpSpPr>
            <a:grpSpLocks noChangeAspect="1"/>
          </p:cNvGrpSpPr>
          <p:nvPr/>
        </p:nvGrpSpPr>
        <p:grpSpPr bwMode="auto">
          <a:xfrm>
            <a:off x="1674022" y="5448971"/>
            <a:ext cx="521737" cy="588914"/>
            <a:chOff x="3485" y="1766"/>
            <a:chExt cx="699" cy="789"/>
          </a:xfrm>
        </p:grpSpPr>
        <p:sp>
          <p:nvSpPr>
            <p:cNvPr id="26" name="Freeform 24"/>
            <p:cNvSpPr>
              <a:spLocks/>
            </p:cNvSpPr>
            <p:nvPr/>
          </p:nvSpPr>
          <p:spPr bwMode="auto">
            <a:xfrm>
              <a:off x="3485" y="1950"/>
              <a:ext cx="699" cy="60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2000" dirty="0">
                <a:solidFill>
                  <a:srgbClr val="FFFFFF"/>
                </a:solidFill>
              </a:endParaRPr>
            </a:p>
          </p:txBody>
        </p:sp>
        <p:sp>
          <p:nvSpPr>
            <p:cNvPr id="27" name="Freeform 25"/>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2000" dirty="0">
                <a:solidFill>
                  <a:srgbClr val="FFFFFF"/>
                </a:solidFill>
              </a:endParaRPr>
            </a:p>
          </p:txBody>
        </p:sp>
      </p:grpSp>
      <p:grpSp>
        <p:nvGrpSpPr>
          <p:cNvPr id="21" name="Group 45"/>
          <p:cNvGrpSpPr>
            <a:grpSpLocks noChangeAspect="1"/>
          </p:cNvGrpSpPr>
          <p:nvPr/>
        </p:nvGrpSpPr>
        <p:grpSpPr bwMode="auto">
          <a:xfrm>
            <a:off x="2377737" y="5477150"/>
            <a:ext cx="526616" cy="616192"/>
            <a:chOff x="1503" y="3503"/>
            <a:chExt cx="729" cy="853"/>
          </a:xfrm>
        </p:grpSpPr>
        <p:sp>
          <p:nvSpPr>
            <p:cNvPr id="23" name="Freeform 46"/>
            <p:cNvSpPr>
              <a:spLocks noEditPoints="1"/>
            </p:cNvSpPr>
            <p:nvPr/>
          </p:nvSpPr>
          <p:spPr bwMode="auto">
            <a:xfrm>
              <a:off x="1503" y="3771"/>
              <a:ext cx="729" cy="311"/>
            </a:xfrm>
            <a:custGeom>
              <a:avLst/>
              <a:gdLst>
                <a:gd name="T0" fmla="*/ 574 w 618"/>
                <a:gd name="T1" fmla="*/ 0 h 264"/>
                <a:gd name="T2" fmla="*/ 530 w 618"/>
                <a:gd name="T3" fmla="*/ 45 h 264"/>
                <a:gd name="T4" fmla="*/ 530 w 618"/>
                <a:gd name="T5" fmla="*/ 219 h 264"/>
                <a:gd name="T6" fmla="*/ 574 w 618"/>
                <a:gd name="T7" fmla="*/ 264 h 264"/>
                <a:gd name="T8" fmla="*/ 618 w 618"/>
                <a:gd name="T9" fmla="*/ 219 h 264"/>
                <a:gd name="T10" fmla="*/ 618 w 618"/>
                <a:gd name="T11" fmla="*/ 45 h 264"/>
                <a:gd name="T12" fmla="*/ 574 w 618"/>
                <a:gd name="T13" fmla="*/ 0 h 264"/>
                <a:gd name="T14" fmla="*/ 44 w 618"/>
                <a:gd name="T15" fmla="*/ 0 h 264"/>
                <a:gd name="T16" fmla="*/ 0 w 618"/>
                <a:gd name="T17" fmla="*/ 45 h 264"/>
                <a:gd name="T18" fmla="*/ 0 w 618"/>
                <a:gd name="T19" fmla="*/ 219 h 264"/>
                <a:gd name="T20" fmla="*/ 44 w 618"/>
                <a:gd name="T21" fmla="*/ 264 h 264"/>
                <a:gd name="T22" fmla="*/ 88 w 618"/>
                <a:gd name="T23" fmla="*/ 219 h 264"/>
                <a:gd name="T24" fmla="*/ 88 w 618"/>
                <a:gd name="T25" fmla="*/ 45 h 264"/>
                <a:gd name="T26" fmla="*/ 44 w 618"/>
                <a:gd name="T2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8" h="264">
                  <a:moveTo>
                    <a:pt x="574" y="0"/>
                  </a:moveTo>
                  <a:cubicBezTo>
                    <a:pt x="550" y="0"/>
                    <a:pt x="530" y="20"/>
                    <a:pt x="530" y="45"/>
                  </a:cubicBezTo>
                  <a:cubicBezTo>
                    <a:pt x="530" y="219"/>
                    <a:pt x="530" y="219"/>
                    <a:pt x="530" y="219"/>
                  </a:cubicBezTo>
                  <a:cubicBezTo>
                    <a:pt x="530" y="244"/>
                    <a:pt x="550" y="264"/>
                    <a:pt x="574" y="264"/>
                  </a:cubicBezTo>
                  <a:cubicBezTo>
                    <a:pt x="598" y="264"/>
                    <a:pt x="618" y="244"/>
                    <a:pt x="618" y="219"/>
                  </a:cubicBezTo>
                  <a:cubicBezTo>
                    <a:pt x="618" y="45"/>
                    <a:pt x="618" y="45"/>
                    <a:pt x="618" y="45"/>
                  </a:cubicBezTo>
                  <a:cubicBezTo>
                    <a:pt x="618" y="20"/>
                    <a:pt x="598" y="0"/>
                    <a:pt x="574" y="0"/>
                  </a:cubicBezTo>
                  <a:close/>
                  <a:moveTo>
                    <a:pt x="44" y="0"/>
                  </a:moveTo>
                  <a:cubicBezTo>
                    <a:pt x="20" y="0"/>
                    <a:pt x="0" y="20"/>
                    <a:pt x="0" y="45"/>
                  </a:cubicBezTo>
                  <a:cubicBezTo>
                    <a:pt x="0" y="219"/>
                    <a:pt x="0" y="219"/>
                    <a:pt x="0" y="219"/>
                  </a:cubicBezTo>
                  <a:cubicBezTo>
                    <a:pt x="0" y="244"/>
                    <a:pt x="20" y="264"/>
                    <a:pt x="44" y="264"/>
                  </a:cubicBezTo>
                  <a:cubicBezTo>
                    <a:pt x="68" y="264"/>
                    <a:pt x="88" y="244"/>
                    <a:pt x="88" y="219"/>
                  </a:cubicBezTo>
                  <a:cubicBezTo>
                    <a:pt x="88" y="45"/>
                    <a:pt x="88" y="45"/>
                    <a:pt x="88" y="45"/>
                  </a:cubicBezTo>
                  <a:cubicBezTo>
                    <a:pt x="88" y="20"/>
                    <a:pt x="68" y="0"/>
                    <a:pt x="44" y="0"/>
                  </a:cubicBez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24" name="Freeform 47"/>
            <p:cNvSpPr>
              <a:spLocks/>
            </p:cNvSpPr>
            <p:nvPr/>
          </p:nvSpPr>
          <p:spPr bwMode="auto">
            <a:xfrm>
              <a:off x="1638" y="3772"/>
              <a:ext cx="461" cy="584"/>
            </a:xfrm>
            <a:custGeom>
              <a:avLst/>
              <a:gdLst>
                <a:gd name="T0" fmla="*/ 0 w 390"/>
                <a:gd name="T1" fmla="*/ 0 h 495"/>
                <a:gd name="T2" fmla="*/ 0 w 390"/>
                <a:gd name="T3" fmla="*/ 319 h 495"/>
                <a:gd name="T4" fmla="*/ 34 w 390"/>
                <a:gd name="T5" fmla="*/ 353 h 495"/>
                <a:gd name="T6" fmla="*/ 73 w 390"/>
                <a:gd name="T7" fmla="*/ 353 h 495"/>
                <a:gd name="T8" fmla="*/ 73 w 390"/>
                <a:gd name="T9" fmla="*/ 450 h 495"/>
                <a:gd name="T10" fmla="*/ 117 w 390"/>
                <a:gd name="T11" fmla="*/ 495 h 495"/>
                <a:gd name="T12" fmla="*/ 161 w 390"/>
                <a:gd name="T13" fmla="*/ 450 h 495"/>
                <a:gd name="T14" fmla="*/ 161 w 390"/>
                <a:gd name="T15" fmla="*/ 353 h 495"/>
                <a:gd name="T16" fmla="*/ 229 w 390"/>
                <a:gd name="T17" fmla="*/ 353 h 495"/>
                <a:gd name="T18" fmla="*/ 229 w 390"/>
                <a:gd name="T19" fmla="*/ 450 h 495"/>
                <a:gd name="T20" fmla="*/ 273 w 390"/>
                <a:gd name="T21" fmla="*/ 495 h 495"/>
                <a:gd name="T22" fmla="*/ 317 w 390"/>
                <a:gd name="T23" fmla="*/ 450 h 495"/>
                <a:gd name="T24" fmla="*/ 317 w 390"/>
                <a:gd name="T25" fmla="*/ 353 h 495"/>
                <a:gd name="T26" fmla="*/ 356 w 390"/>
                <a:gd name="T27" fmla="*/ 353 h 495"/>
                <a:gd name="T28" fmla="*/ 390 w 390"/>
                <a:gd name="T29" fmla="*/ 319 h 495"/>
                <a:gd name="T30" fmla="*/ 390 w 390"/>
                <a:gd name="T31" fmla="*/ 0 h 495"/>
                <a:gd name="T32" fmla="*/ 0 w 390"/>
                <a:gd name="T33"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0" h="495">
                  <a:moveTo>
                    <a:pt x="0" y="0"/>
                  </a:moveTo>
                  <a:cubicBezTo>
                    <a:pt x="0" y="319"/>
                    <a:pt x="0" y="319"/>
                    <a:pt x="0" y="319"/>
                  </a:cubicBezTo>
                  <a:cubicBezTo>
                    <a:pt x="0" y="338"/>
                    <a:pt x="15" y="353"/>
                    <a:pt x="34" y="353"/>
                  </a:cubicBezTo>
                  <a:cubicBezTo>
                    <a:pt x="73" y="353"/>
                    <a:pt x="73" y="353"/>
                    <a:pt x="73" y="353"/>
                  </a:cubicBezTo>
                  <a:cubicBezTo>
                    <a:pt x="73" y="450"/>
                    <a:pt x="73" y="450"/>
                    <a:pt x="73" y="450"/>
                  </a:cubicBezTo>
                  <a:cubicBezTo>
                    <a:pt x="73" y="475"/>
                    <a:pt x="93" y="495"/>
                    <a:pt x="117" y="495"/>
                  </a:cubicBezTo>
                  <a:cubicBezTo>
                    <a:pt x="141" y="495"/>
                    <a:pt x="161" y="475"/>
                    <a:pt x="161" y="450"/>
                  </a:cubicBezTo>
                  <a:cubicBezTo>
                    <a:pt x="161" y="353"/>
                    <a:pt x="161" y="353"/>
                    <a:pt x="161" y="353"/>
                  </a:cubicBezTo>
                  <a:cubicBezTo>
                    <a:pt x="229" y="353"/>
                    <a:pt x="229" y="353"/>
                    <a:pt x="229" y="353"/>
                  </a:cubicBezTo>
                  <a:cubicBezTo>
                    <a:pt x="229" y="450"/>
                    <a:pt x="229" y="450"/>
                    <a:pt x="229" y="450"/>
                  </a:cubicBezTo>
                  <a:cubicBezTo>
                    <a:pt x="229" y="475"/>
                    <a:pt x="249" y="495"/>
                    <a:pt x="273" y="495"/>
                  </a:cubicBezTo>
                  <a:cubicBezTo>
                    <a:pt x="297" y="495"/>
                    <a:pt x="317" y="475"/>
                    <a:pt x="317" y="450"/>
                  </a:cubicBezTo>
                  <a:cubicBezTo>
                    <a:pt x="317" y="353"/>
                    <a:pt x="317" y="353"/>
                    <a:pt x="317" y="353"/>
                  </a:cubicBezTo>
                  <a:cubicBezTo>
                    <a:pt x="356" y="353"/>
                    <a:pt x="356" y="353"/>
                    <a:pt x="356" y="353"/>
                  </a:cubicBezTo>
                  <a:cubicBezTo>
                    <a:pt x="375" y="353"/>
                    <a:pt x="390" y="338"/>
                    <a:pt x="390" y="319"/>
                  </a:cubicBezTo>
                  <a:cubicBezTo>
                    <a:pt x="390" y="0"/>
                    <a:pt x="390" y="0"/>
                    <a:pt x="390" y="0"/>
                  </a:cubicBezTo>
                  <a:lnTo>
                    <a:pt x="0" y="0"/>
                  </a:ln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25" name="Freeform 48"/>
            <p:cNvSpPr>
              <a:spLocks noEditPoints="1"/>
            </p:cNvSpPr>
            <p:nvPr/>
          </p:nvSpPr>
          <p:spPr bwMode="auto">
            <a:xfrm>
              <a:off x="1637" y="3503"/>
              <a:ext cx="460" cy="236"/>
            </a:xfrm>
            <a:custGeom>
              <a:avLst/>
              <a:gdLst>
                <a:gd name="T0" fmla="*/ 288 w 390"/>
                <a:gd name="T1" fmla="*/ 63 h 200"/>
                <a:gd name="T2" fmla="*/ 324 w 390"/>
                <a:gd name="T3" fmla="*/ 11 h 200"/>
                <a:gd name="T4" fmla="*/ 323 w 390"/>
                <a:gd name="T5" fmla="*/ 2 h 200"/>
                <a:gd name="T6" fmla="*/ 314 w 390"/>
                <a:gd name="T7" fmla="*/ 4 h 200"/>
                <a:gd name="T8" fmla="*/ 276 w 390"/>
                <a:gd name="T9" fmla="*/ 59 h 200"/>
                <a:gd name="T10" fmla="*/ 195 w 390"/>
                <a:gd name="T11" fmla="*/ 43 h 200"/>
                <a:gd name="T12" fmla="*/ 114 w 390"/>
                <a:gd name="T13" fmla="*/ 59 h 200"/>
                <a:gd name="T14" fmla="*/ 76 w 390"/>
                <a:gd name="T15" fmla="*/ 4 h 200"/>
                <a:gd name="T16" fmla="*/ 67 w 390"/>
                <a:gd name="T17" fmla="*/ 2 h 200"/>
                <a:gd name="T18" fmla="*/ 66 w 390"/>
                <a:gd name="T19" fmla="*/ 11 h 200"/>
                <a:gd name="T20" fmla="*/ 102 w 390"/>
                <a:gd name="T21" fmla="*/ 63 h 200"/>
                <a:gd name="T22" fmla="*/ 0 w 390"/>
                <a:gd name="T23" fmla="*/ 200 h 200"/>
                <a:gd name="T24" fmla="*/ 390 w 390"/>
                <a:gd name="T25" fmla="*/ 200 h 200"/>
                <a:gd name="T26" fmla="*/ 288 w 390"/>
                <a:gd name="T27" fmla="*/ 63 h 200"/>
                <a:gd name="T28" fmla="*/ 113 w 390"/>
                <a:gd name="T29" fmla="*/ 146 h 200"/>
                <a:gd name="T30" fmla="*/ 91 w 390"/>
                <a:gd name="T31" fmla="*/ 124 h 200"/>
                <a:gd name="T32" fmla="*/ 113 w 390"/>
                <a:gd name="T33" fmla="*/ 103 h 200"/>
                <a:gd name="T34" fmla="*/ 134 w 390"/>
                <a:gd name="T35" fmla="*/ 124 h 200"/>
                <a:gd name="T36" fmla="*/ 113 w 390"/>
                <a:gd name="T37" fmla="*/ 146 h 200"/>
                <a:gd name="T38" fmla="*/ 280 w 390"/>
                <a:gd name="T39" fmla="*/ 146 h 200"/>
                <a:gd name="T40" fmla="*/ 259 w 390"/>
                <a:gd name="T41" fmla="*/ 124 h 200"/>
                <a:gd name="T42" fmla="*/ 280 w 390"/>
                <a:gd name="T43" fmla="*/ 103 h 200"/>
                <a:gd name="T44" fmla="*/ 302 w 390"/>
                <a:gd name="T45" fmla="*/ 124 h 200"/>
                <a:gd name="T46" fmla="*/ 280 w 390"/>
                <a:gd name="T47" fmla="*/ 14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0" h="200">
                  <a:moveTo>
                    <a:pt x="288" y="63"/>
                  </a:moveTo>
                  <a:cubicBezTo>
                    <a:pt x="324" y="11"/>
                    <a:pt x="324" y="11"/>
                    <a:pt x="324" y="11"/>
                  </a:cubicBezTo>
                  <a:cubicBezTo>
                    <a:pt x="326" y="8"/>
                    <a:pt x="325" y="4"/>
                    <a:pt x="323" y="2"/>
                  </a:cubicBezTo>
                  <a:cubicBezTo>
                    <a:pt x="320" y="0"/>
                    <a:pt x="316" y="1"/>
                    <a:pt x="314" y="4"/>
                  </a:cubicBezTo>
                  <a:cubicBezTo>
                    <a:pt x="276" y="59"/>
                    <a:pt x="276" y="59"/>
                    <a:pt x="276" y="59"/>
                  </a:cubicBezTo>
                  <a:cubicBezTo>
                    <a:pt x="251" y="49"/>
                    <a:pt x="224" y="43"/>
                    <a:pt x="195" y="43"/>
                  </a:cubicBezTo>
                  <a:cubicBezTo>
                    <a:pt x="166" y="43"/>
                    <a:pt x="139" y="49"/>
                    <a:pt x="114" y="59"/>
                  </a:cubicBezTo>
                  <a:cubicBezTo>
                    <a:pt x="76" y="4"/>
                    <a:pt x="76" y="4"/>
                    <a:pt x="76" y="4"/>
                  </a:cubicBezTo>
                  <a:cubicBezTo>
                    <a:pt x="74" y="1"/>
                    <a:pt x="70" y="0"/>
                    <a:pt x="67" y="2"/>
                  </a:cubicBezTo>
                  <a:cubicBezTo>
                    <a:pt x="65" y="4"/>
                    <a:pt x="64" y="8"/>
                    <a:pt x="66" y="11"/>
                  </a:cubicBezTo>
                  <a:cubicBezTo>
                    <a:pt x="102" y="63"/>
                    <a:pt x="102" y="63"/>
                    <a:pt x="102" y="63"/>
                  </a:cubicBezTo>
                  <a:cubicBezTo>
                    <a:pt x="45" y="90"/>
                    <a:pt x="5" y="141"/>
                    <a:pt x="0" y="200"/>
                  </a:cubicBezTo>
                  <a:cubicBezTo>
                    <a:pt x="390" y="200"/>
                    <a:pt x="390" y="200"/>
                    <a:pt x="390" y="200"/>
                  </a:cubicBezTo>
                  <a:cubicBezTo>
                    <a:pt x="385" y="141"/>
                    <a:pt x="345" y="90"/>
                    <a:pt x="288" y="63"/>
                  </a:cubicBezTo>
                  <a:close/>
                  <a:moveTo>
                    <a:pt x="113" y="146"/>
                  </a:moveTo>
                  <a:cubicBezTo>
                    <a:pt x="101" y="146"/>
                    <a:pt x="91" y="136"/>
                    <a:pt x="91" y="124"/>
                  </a:cubicBezTo>
                  <a:cubicBezTo>
                    <a:pt x="91" y="113"/>
                    <a:pt x="101" y="103"/>
                    <a:pt x="113" y="103"/>
                  </a:cubicBezTo>
                  <a:cubicBezTo>
                    <a:pt x="125" y="103"/>
                    <a:pt x="134" y="113"/>
                    <a:pt x="134" y="124"/>
                  </a:cubicBezTo>
                  <a:cubicBezTo>
                    <a:pt x="134" y="136"/>
                    <a:pt x="125" y="146"/>
                    <a:pt x="113" y="146"/>
                  </a:cubicBezTo>
                  <a:close/>
                  <a:moveTo>
                    <a:pt x="280" y="146"/>
                  </a:moveTo>
                  <a:cubicBezTo>
                    <a:pt x="268" y="146"/>
                    <a:pt x="259" y="136"/>
                    <a:pt x="259" y="124"/>
                  </a:cubicBezTo>
                  <a:cubicBezTo>
                    <a:pt x="259" y="113"/>
                    <a:pt x="268" y="103"/>
                    <a:pt x="280" y="103"/>
                  </a:cubicBezTo>
                  <a:cubicBezTo>
                    <a:pt x="292" y="103"/>
                    <a:pt x="302" y="113"/>
                    <a:pt x="302" y="124"/>
                  </a:cubicBezTo>
                  <a:cubicBezTo>
                    <a:pt x="302" y="136"/>
                    <a:pt x="292" y="146"/>
                    <a:pt x="280" y="146"/>
                  </a:cubicBez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grpSp>
      <p:pic>
        <p:nvPicPr>
          <p:cNvPr id="22" name="Picture 21"/>
          <p:cNvPicPr>
            <a:picLocks noChangeAspect="1"/>
          </p:cNvPicPr>
          <p:nvPr/>
        </p:nvPicPr>
        <p:blipFill>
          <a:blip r:embed="rId3"/>
          <a:stretch>
            <a:fillRect/>
          </a:stretch>
        </p:blipFill>
        <p:spPr>
          <a:xfrm>
            <a:off x="1432085" y="4483537"/>
            <a:ext cx="943948" cy="908621"/>
          </a:xfrm>
          <a:prstGeom prst="rect">
            <a:avLst/>
          </a:prstGeom>
        </p:spPr>
      </p:pic>
      <p:cxnSp>
        <p:nvCxnSpPr>
          <p:cNvPr id="33" name="Straight Connector 32"/>
          <p:cNvCxnSpPr/>
          <p:nvPr/>
        </p:nvCxnSpPr>
        <p:spPr>
          <a:xfrm>
            <a:off x="6496501" y="1174480"/>
            <a:ext cx="0" cy="3309057"/>
          </a:xfrm>
          <a:prstGeom prst="line">
            <a:avLst/>
          </a:prstGeom>
          <a:ln w="22225">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496501" y="1174480"/>
            <a:ext cx="2201178" cy="0"/>
          </a:xfrm>
          <a:prstGeom prst="line">
            <a:avLst/>
          </a:prstGeom>
          <a:ln w="22225">
            <a:solidFill>
              <a:schemeClr val="bg1">
                <a:lumMod val="6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242850" y="2829009"/>
            <a:ext cx="3454829" cy="0"/>
          </a:xfrm>
          <a:prstGeom prst="line">
            <a:avLst/>
          </a:prstGeom>
          <a:ln w="22225">
            <a:solidFill>
              <a:schemeClr val="bg1">
                <a:lumMod val="6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496501" y="4483537"/>
            <a:ext cx="2201178" cy="0"/>
          </a:xfrm>
          <a:prstGeom prst="line">
            <a:avLst/>
          </a:prstGeom>
          <a:ln w="22225">
            <a:solidFill>
              <a:schemeClr val="bg1">
                <a:lumMod val="6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032562" y="5813570"/>
            <a:ext cx="5665117" cy="8729"/>
          </a:xfrm>
          <a:prstGeom prst="line">
            <a:avLst/>
          </a:prstGeom>
          <a:ln w="22225">
            <a:solidFill>
              <a:schemeClr val="bg1">
                <a:lumMod val="6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971458" y="2219525"/>
            <a:ext cx="2006419" cy="1622191"/>
            <a:chOff x="1079500" y="1493703"/>
            <a:chExt cx="1748023" cy="1413277"/>
          </a:xfrm>
          <a:solidFill>
            <a:schemeClr val="bg1">
              <a:lumMod val="85000"/>
            </a:schemeClr>
          </a:solidFill>
        </p:grpSpPr>
        <p:sp>
          <p:nvSpPr>
            <p:cNvPr id="46" name="Freeform 5"/>
            <p:cNvSpPr>
              <a:spLocks noEditPoints="1"/>
            </p:cNvSpPr>
            <p:nvPr/>
          </p:nvSpPr>
          <p:spPr bwMode="auto">
            <a:xfrm>
              <a:off x="1079500" y="1493703"/>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5"/>
            <p:cNvSpPr>
              <a:spLocks noEditPoints="1"/>
            </p:cNvSpPr>
            <p:nvPr/>
          </p:nvSpPr>
          <p:spPr bwMode="auto">
            <a:xfrm>
              <a:off x="1701800" y="1493703"/>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5"/>
            <p:cNvSpPr>
              <a:spLocks noEditPoints="1"/>
            </p:cNvSpPr>
            <p:nvPr/>
          </p:nvSpPr>
          <p:spPr bwMode="auto">
            <a:xfrm>
              <a:off x="2324100" y="1493703"/>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5"/>
            <p:cNvSpPr>
              <a:spLocks noEditPoints="1"/>
            </p:cNvSpPr>
            <p:nvPr/>
          </p:nvSpPr>
          <p:spPr bwMode="auto">
            <a:xfrm>
              <a:off x="1390650" y="2263054"/>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5"/>
            <p:cNvSpPr>
              <a:spLocks noEditPoints="1"/>
            </p:cNvSpPr>
            <p:nvPr/>
          </p:nvSpPr>
          <p:spPr bwMode="auto">
            <a:xfrm>
              <a:off x="2012950" y="2263054"/>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1" name="TextBox 50"/>
          <p:cNvSpPr txBox="1"/>
          <p:nvPr/>
        </p:nvSpPr>
        <p:spPr>
          <a:xfrm>
            <a:off x="1066211" y="2592150"/>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2655">
                      <a:srgbClr val="00188F"/>
                    </a:gs>
                    <a:gs pos="15000">
                      <a:srgbClr val="00188F"/>
                    </a:gs>
                  </a:gsLst>
                  <a:lin ang="5400000" scaled="0"/>
                </a:gradFill>
              </a:rPr>
              <a:t>aspx</a:t>
            </a:r>
          </a:p>
        </p:txBody>
      </p:sp>
      <p:sp>
        <p:nvSpPr>
          <p:cNvPr id="52" name="TextBox 51"/>
          <p:cNvSpPr txBox="1"/>
          <p:nvPr/>
        </p:nvSpPr>
        <p:spPr>
          <a:xfrm>
            <a:off x="1779803" y="2592150"/>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0531">
                      <a:schemeClr val="accent1"/>
                    </a:gs>
                    <a:gs pos="30000">
                      <a:schemeClr val="accent1"/>
                    </a:gs>
                  </a:gsLst>
                  <a:lin ang="5400000" scaled="0"/>
                </a:gradFill>
              </a:rPr>
              <a:t>png</a:t>
            </a:r>
          </a:p>
        </p:txBody>
      </p:sp>
      <p:sp>
        <p:nvSpPr>
          <p:cNvPr id="53" name="TextBox 52"/>
          <p:cNvSpPr txBox="1"/>
          <p:nvPr/>
        </p:nvSpPr>
        <p:spPr>
          <a:xfrm>
            <a:off x="2496810" y="2592150"/>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69912">
                      <a:schemeClr val="accent3"/>
                    </a:gs>
                    <a:gs pos="30000">
                      <a:schemeClr val="accent3"/>
                    </a:gs>
                  </a:gsLst>
                  <a:lin ang="5400000" scaled="0"/>
                </a:gradFill>
              </a:rPr>
              <a:t>js</a:t>
            </a:r>
          </a:p>
        </p:txBody>
      </p:sp>
      <p:sp>
        <p:nvSpPr>
          <p:cNvPr id="54" name="TextBox 53"/>
          <p:cNvSpPr txBox="1"/>
          <p:nvPr/>
        </p:nvSpPr>
        <p:spPr>
          <a:xfrm>
            <a:off x="2087947" y="3473617"/>
            <a:ext cx="581771" cy="190767"/>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6726">
                      <a:schemeClr val="accent2"/>
                    </a:gs>
                    <a:gs pos="30000">
                      <a:schemeClr val="accent2"/>
                    </a:gs>
                  </a:gsLst>
                  <a:lin ang="5400000" scaled="0"/>
                </a:gradFill>
              </a:rPr>
              <a:t>master</a:t>
            </a:r>
          </a:p>
        </p:txBody>
      </p:sp>
      <p:sp>
        <p:nvSpPr>
          <p:cNvPr id="55" name="TextBox 54"/>
          <p:cNvSpPr txBox="1"/>
          <p:nvPr/>
        </p:nvSpPr>
        <p:spPr>
          <a:xfrm>
            <a:off x="1423007" y="3473617"/>
            <a:ext cx="481052" cy="190767"/>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6726">
                      <a:schemeClr val="accent2"/>
                    </a:gs>
                    <a:gs pos="30000">
                      <a:schemeClr val="accent2"/>
                    </a:gs>
                  </a:gsLst>
                  <a:lin ang="5400000" scaled="0"/>
                </a:gradFill>
              </a:rPr>
              <a:t>CSS</a:t>
            </a:r>
          </a:p>
        </p:txBody>
      </p:sp>
      <p:grpSp>
        <p:nvGrpSpPr>
          <p:cNvPr id="56" name="Group 55"/>
          <p:cNvGrpSpPr/>
          <p:nvPr/>
        </p:nvGrpSpPr>
        <p:grpSpPr>
          <a:xfrm>
            <a:off x="8725114" y="5330228"/>
            <a:ext cx="1345172" cy="1104355"/>
            <a:chOff x="5759593" y="2923203"/>
            <a:chExt cx="1345172" cy="1104355"/>
          </a:xfrm>
        </p:grpSpPr>
        <p:grpSp>
          <p:nvGrpSpPr>
            <p:cNvPr id="57" name="Group 56"/>
            <p:cNvGrpSpPr>
              <a:grpSpLocks noChangeAspect="1"/>
            </p:cNvGrpSpPr>
            <p:nvPr/>
          </p:nvGrpSpPr>
          <p:grpSpPr>
            <a:xfrm>
              <a:off x="6072969" y="2923203"/>
              <a:ext cx="807373" cy="720000"/>
              <a:chOff x="2689845" y="5153446"/>
              <a:chExt cx="645969" cy="576064"/>
            </a:xfrm>
          </p:grpSpPr>
          <p:pic>
            <p:nvPicPr>
              <p:cNvPr id="59" name="Picture 58"/>
              <p:cNvPicPr>
                <a:picLocks noChangeAspect="1"/>
              </p:cNvPicPr>
              <p:nvPr/>
            </p:nvPicPr>
            <p:blipFill>
              <a:blip r:embed="rId4"/>
              <a:stretch>
                <a:fillRect/>
              </a:stretch>
            </p:blipFill>
            <p:spPr>
              <a:xfrm>
                <a:off x="2689845" y="5153446"/>
                <a:ext cx="578566" cy="469326"/>
              </a:xfrm>
              <a:prstGeom prst="rect">
                <a:avLst/>
              </a:prstGeom>
            </p:spPr>
          </p:pic>
          <p:pic>
            <p:nvPicPr>
              <p:cNvPr id="60" name="Picture 59"/>
              <p:cNvPicPr>
                <a:picLocks noChangeAspect="1"/>
              </p:cNvPicPr>
              <p:nvPr/>
            </p:nvPicPr>
            <p:blipFill>
              <a:blip r:embed="rId5"/>
              <a:stretch>
                <a:fillRect/>
              </a:stretch>
            </p:blipFill>
            <p:spPr>
              <a:xfrm>
                <a:off x="2977877" y="5388109"/>
                <a:ext cx="357937" cy="341401"/>
              </a:xfrm>
              <a:prstGeom prst="rect">
                <a:avLst/>
              </a:prstGeom>
            </p:spPr>
          </p:pic>
        </p:grpSp>
        <p:sp>
          <p:nvSpPr>
            <p:cNvPr id="58" name="Rectangle 57"/>
            <p:cNvSpPr/>
            <p:nvPr/>
          </p:nvSpPr>
          <p:spPr bwMode="auto">
            <a:xfrm>
              <a:off x="5759593" y="3380631"/>
              <a:ext cx="1345172" cy="64692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11504">
                        <a:schemeClr val="tx1"/>
                      </a:gs>
                      <a:gs pos="38000">
                        <a:schemeClr val="tx1"/>
                      </a:gs>
                    </a:gsLst>
                    <a:lin ang="5400000" scaled="0"/>
                  </a:gradFill>
                </a:rPr>
                <a:t>Add-in web</a:t>
              </a:r>
            </a:p>
          </p:txBody>
        </p:sp>
      </p:grpSp>
      <p:grpSp>
        <p:nvGrpSpPr>
          <p:cNvPr id="61" name="Group 60"/>
          <p:cNvGrpSpPr/>
          <p:nvPr/>
        </p:nvGrpSpPr>
        <p:grpSpPr>
          <a:xfrm>
            <a:off x="10380734" y="5330228"/>
            <a:ext cx="1001358" cy="1024610"/>
            <a:chOff x="5914479" y="4476209"/>
            <a:chExt cx="1001358" cy="1024610"/>
          </a:xfrm>
        </p:grpSpPr>
        <p:pic>
          <p:nvPicPr>
            <p:cNvPr id="62" name="Picture 61"/>
            <p:cNvPicPr>
              <a:picLocks noChangeAspect="1"/>
            </p:cNvPicPr>
            <p:nvPr/>
          </p:nvPicPr>
          <p:blipFill>
            <a:blip r:embed="rId4"/>
            <a:stretch>
              <a:fillRect/>
            </a:stretch>
          </p:blipFill>
          <p:spPr>
            <a:xfrm>
              <a:off x="6053594" y="4476209"/>
              <a:ext cx="723128" cy="586593"/>
            </a:xfrm>
            <a:prstGeom prst="rect">
              <a:avLst/>
            </a:prstGeom>
          </p:spPr>
        </p:pic>
        <p:sp>
          <p:nvSpPr>
            <p:cNvPr id="63" name="Rectangle 62"/>
            <p:cNvSpPr/>
            <p:nvPr/>
          </p:nvSpPr>
          <p:spPr bwMode="auto">
            <a:xfrm>
              <a:off x="5914479" y="4853892"/>
              <a:ext cx="1001358" cy="64692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11504">
                        <a:schemeClr val="tx1"/>
                      </a:gs>
                      <a:gs pos="38000">
                        <a:schemeClr val="tx1"/>
                      </a:gs>
                    </a:gsLst>
                    <a:lin ang="5400000" scaled="0"/>
                  </a:gradFill>
                </a:rPr>
                <a:t>Host web</a:t>
              </a:r>
            </a:p>
          </p:txBody>
        </p:sp>
      </p:grpSp>
      <p:cxnSp>
        <p:nvCxnSpPr>
          <p:cNvPr id="65" name="Straight Arrow Connector 64"/>
          <p:cNvCxnSpPr/>
          <p:nvPr/>
        </p:nvCxnSpPr>
        <p:spPr>
          <a:xfrm>
            <a:off x="9917224" y="5627523"/>
            <a:ext cx="549485" cy="0"/>
          </a:xfrm>
          <a:prstGeom prst="straightConnector1">
            <a:avLst/>
          </a:prstGeom>
          <a:ln w="22225">
            <a:solidFill>
              <a:schemeClr val="bg1">
                <a:lumMod val="8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934890" y="3929310"/>
            <a:ext cx="0" cy="481477"/>
          </a:xfrm>
          <a:prstGeom prst="line">
            <a:avLst/>
          </a:prstGeom>
          <a:ln w="22225">
            <a:solidFill>
              <a:schemeClr val="bg1">
                <a:lumMod val="8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bwMode="auto">
          <a:xfrm>
            <a:off x="8859370" y="936625"/>
            <a:ext cx="2459926"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800" dirty="0">
                <a:gradFill>
                  <a:gsLst>
                    <a:gs pos="11504">
                      <a:schemeClr val="tx1"/>
                    </a:gs>
                    <a:gs pos="38000">
                      <a:schemeClr val="tx1"/>
                    </a:gs>
                  </a:gsLst>
                  <a:lin ang="5400000" scaled="0"/>
                </a:gradFill>
              </a:rPr>
              <a:t>Databases</a:t>
            </a:r>
          </a:p>
        </p:txBody>
      </p:sp>
      <p:sp>
        <p:nvSpPr>
          <p:cNvPr id="75" name="Rectangle 74"/>
          <p:cNvSpPr/>
          <p:nvPr/>
        </p:nvSpPr>
        <p:spPr bwMode="auto">
          <a:xfrm>
            <a:off x="8859370" y="2591165"/>
            <a:ext cx="2459926"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800" dirty="0">
                <a:gradFill>
                  <a:gsLst>
                    <a:gs pos="11504">
                      <a:schemeClr val="tx1"/>
                    </a:gs>
                    <a:gs pos="38000">
                      <a:schemeClr val="tx1"/>
                    </a:gs>
                  </a:gsLst>
                  <a:lin ang="5400000" scaled="0"/>
                </a:gradFill>
              </a:rPr>
              <a:t>Web services</a:t>
            </a:r>
          </a:p>
        </p:txBody>
      </p:sp>
      <p:sp>
        <p:nvSpPr>
          <p:cNvPr id="76" name="Rectangle 75"/>
          <p:cNvSpPr/>
          <p:nvPr/>
        </p:nvSpPr>
        <p:spPr bwMode="auto">
          <a:xfrm>
            <a:off x="8859370" y="4245703"/>
            <a:ext cx="2459926"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800" dirty="0">
                <a:gradFill>
                  <a:gsLst>
                    <a:gs pos="11504">
                      <a:schemeClr val="tx1"/>
                    </a:gs>
                    <a:gs pos="38000">
                      <a:schemeClr val="tx1"/>
                    </a:gs>
                  </a:gsLst>
                  <a:lin ang="5400000" scaled="0"/>
                </a:gradFill>
              </a:rPr>
              <a:t>SharePoint </a:t>
            </a:r>
            <a:r>
              <a:rPr lang="en-US" dirty="0">
                <a:gradFill>
                  <a:gsLst>
                    <a:gs pos="11504">
                      <a:schemeClr val="tx1"/>
                    </a:gs>
                    <a:gs pos="38000">
                      <a:schemeClr val="tx1"/>
                    </a:gs>
                  </a:gsLst>
                  <a:lin ang="5400000" scaled="0"/>
                </a:gradFill>
              </a:rPr>
              <a:t>Farm</a:t>
            </a:r>
            <a:endParaRPr lang="en-US" sz="1800" dirty="0">
              <a:gradFill>
                <a:gsLst>
                  <a:gs pos="11504">
                    <a:schemeClr val="tx1"/>
                  </a:gs>
                  <a:gs pos="38000">
                    <a:schemeClr val="tx1"/>
                  </a:gs>
                </a:gsLst>
                <a:lin ang="5400000" scaled="0"/>
              </a:gradFill>
            </a:endParaRPr>
          </a:p>
        </p:txBody>
      </p:sp>
      <p:pic>
        <p:nvPicPr>
          <p:cNvPr id="81" name="Picture 80"/>
          <p:cNvPicPr>
            <a:picLocks noChangeAspect="1"/>
          </p:cNvPicPr>
          <p:nvPr/>
        </p:nvPicPr>
        <p:blipFill>
          <a:blip r:embed="rId6"/>
          <a:stretch>
            <a:fillRect/>
          </a:stretch>
        </p:blipFill>
        <p:spPr>
          <a:xfrm>
            <a:off x="8859370" y="3049898"/>
            <a:ext cx="605350" cy="572582"/>
          </a:xfrm>
          <a:prstGeom prst="rect">
            <a:avLst/>
          </a:prstGeom>
        </p:spPr>
      </p:pic>
      <p:sp>
        <p:nvSpPr>
          <p:cNvPr id="84" name="Rectangle 83"/>
          <p:cNvSpPr/>
          <p:nvPr/>
        </p:nvSpPr>
        <p:spPr bwMode="auto">
          <a:xfrm>
            <a:off x="1850452" y="1328962"/>
            <a:ext cx="2981054"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800" dirty="0">
                <a:gradFill>
                  <a:gsLst>
                    <a:gs pos="11504">
                      <a:schemeClr val="tx1"/>
                    </a:gs>
                    <a:gs pos="38000">
                      <a:schemeClr val="tx1"/>
                    </a:gs>
                  </a:gsLst>
                  <a:lin ang="5400000" scaled="0"/>
                </a:gradFill>
              </a:rPr>
              <a:t>Internet information server</a:t>
            </a:r>
          </a:p>
        </p:txBody>
      </p:sp>
      <p:pic>
        <p:nvPicPr>
          <p:cNvPr id="6" name="Picture 5"/>
          <p:cNvPicPr>
            <a:picLocks noChangeAspect="1"/>
          </p:cNvPicPr>
          <p:nvPr/>
        </p:nvPicPr>
        <p:blipFill>
          <a:blip r:embed="rId7"/>
          <a:stretch>
            <a:fillRect/>
          </a:stretch>
        </p:blipFill>
        <p:spPr>
          <a:xfrm>
            <a:off x="1030134" y="1280765"/>
            <a:ext cx="651791" cy="752447"/>
          </a:xfrm>
          <a:prstGeom prst="rect">
            <a:avLst/>
          </a:prstGeom>
        </p:spPr>
      </p:pic>
      <p:pic>
        <p:nvPicPr>
          <p:cNvPr id="8" name="Picture 7"/>
          <p:cNvPicPr>
            <a:picLocks noChangeAspect="1"/>
          </p:cNvPicPr>
          <p:nvPr/>
        </p:nvPicPr>
        <p:blipFill>
          <a:blip r:embed="rId8"/>
          <a:stretch>
            <a:fillRect/>
          </a:stretch>
        </p:blipFill>
        <p:spPr>
          <a:xfrm>
            <a:off x="8762168" y="1331476"/>
            <a:ext cx="646238" cy="828000"/>
          </a:xfrm>
          <a:prstGeom prst="rect">
            <a:avLst/>
          </a:prstGeom>
        </p:spPr>
      </p:pic>
      <p:pic>
        <p:nvPicPr>
          <p:cNvPr id="10" name="Picture 9"/>
          <p:cNvPicPr>
            <a:picLocks noChangeAspect="1"/>
          </p:cNvPicPr>
          <p:nvPr/>
        </p:nvPicPr>
        <p:blipFill>
          <a:blip r:embed="rId9"/>
          <a:stretch>
            <a:fillRect/>
          </a:stretch>
        </p:blipFill>
        <p:spPr>
          <a:xfrm>
            <a:off x="9390764" y="1331476"/>
            <a:ext cx="646238" cy="828000"/>
          </a:xfrm>
          <a:prstGeom prst="rect">
            <a:avLst/>
          </a:prstGeom>
        </p:spPr>
      </p:pic>
      <p:pic>
        <p:nvPicPr>
          <p:cNvPr id="11" name="Picture 10"/>
          <p:cNvPicPr>
            <a:picLocks noChangeAspect="1"/>
          </p:cNvPicPr>
          <p:nvPr/>
        </p:nvPicPr>
        <p:blipFill>
          <a:blip r:embed="rId10"/>
          <a:stretch>
            <a:fillRect/>
          </a:stretch>
        </p:blipFill>
        <p:spPr>
          <a:xfrm>
            <a:off x="10021680" y="1331476"/>
            <a:ext cx="646238" cy="828000"/>
          </a:xfrm>
          <a:prstGeom prst="rect">
            <a:avLst/>
          </a:prstGeom>
        </p:spPr>
      </p:pic>
      <p:grpSp>
        <p:nvGrpSpPr>
          <p:cNvPr id="68" name="Group 67"/>
          <p:cNvGrpSpPr>
            <a:grpSpLocks noChangeAspect="1"/>
          </p:cNvGrpSpPr>
          <p:nvPr/>
        </p:nvGrpSpPr>
        <p:grpSpPr>
          <a:xfrm>
            <a:off x="6931508" y="4816721"/>
            <a:ext cx="1549354" cy="1579089"/>
            <a:chOff x="9738791" y="1816096"/>
            <a:chExt cx="1822769" cy="1857751"/>
          </a:xfrm>
        </p:grpSpPr>
        <p:grpSp>
          <p:nvGrpSpPr>
            <p:cNvPr id="69" name="Group 68"/>
            <p:cNvGrpSpPr>
              <a:grpSpLocks noChangeAspect="1"/>
            </p:cNvGrpSpPr>
            <p:nvPr/>
          </p:nvGrpSpPr>
          <p:grpSpPr>
            <a:xfrm>
              <a:off x="9738791" y="2044352"/>
              <a:ext cx="1524951" cy="1629495"/>
              <a:chOff x="1512865" y="949433"/>
              <a:chExt cx="2389102" cy="2552888"/>
            </a:xfrm>
          </p:grpSpPr>
          <p:grpSp>
            <p:nvGrpSpPr>
              <p:cNvPr id="85" name="Group 84"/>
              <p:cNvGrpSpPr/>
              <p:nvPr/>
            </p:nvGrpSpPr>
            <p:grpSpPr>
              <a:xfrm>
                <a:off x="1512865" y="949433"/>
                <a:ext cx="2389102" cy="2552888"/>
                <a:chOff x="4383758" y="2240577"/>
                <a:chExt cx="2389102" cy="2552888"/>
              </a:xfrm>
            </p:grpSpPr>
            <p:sp>
              <p:nvSpPr>
                <p:cNvPr id="87" name="Rectangle 86"/>
                <p:cNvSpPr/>
                <p:nvPr/>
              </p:nvSpPr>
              <p:spPr bwMode="auto">
                <a:xfrm>
                  <a:off x="4537410" y="2240577"/>
                  <a:ext cx="2235450" cy="2175770"/>
                </a:xfrm>
                <a:prstGeom prst="rect">
                  <a:avLst/>
                </a:prstGeom>
                <a:solidFill>
                  <a:schemeClr val="bg1">
                    <a:lumMod val="8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sz="1224" dirty="0">
                      <a:solidFill>
                        <a:schemeClr val="bg2">
                          <a:lumMod val="25000"/>
                        </a:schemeClr>
                      </a:solidFill>
                      <a:ea typeface="Segoe UI" pitchFamily="34" charset="0"/>
                      <a:cs typeface="Segoe UI" pitchFamily="34" charset="0"/>
                    </a:rPr>
                    <a:t>SharePoint </a:t>
                  </a:r>
                </a:p>
              </p:txBody>
            </p:sp>
            <p:grpSp>
              <p:nvGrpSpPr>
                <p:cNvPr id="88" name="Group 87"/>
                <p:cNvGrpSpPr/>
                <p:nvPr/>
              </p:nvGrpSpPr>
              <p:grpSpPr>
                <a:xfrm>
                  <a:off x="5421611" y="2886866"/>
                  <a:ext cx="789619" cy="1020140"/>
                  <a:chOff x="4557447" y="1721445"/>
                  <a:chExt cx="789619" cy="1020140"/>
                </a:xfrm>
              </p:grpSpPr>
              <p:pic>
                <p:nvPicPr>
                  <p:cNvPr id="96" name="Picture 95"/>
                  <p:cNvPicPr>
                    <a:picLocks noChangeAspect="1"/>
                  </p:cNvPicPr>
                  <p:nvPr/>
                </p:nvPicPr>
                <p:blipFill>
                  <a:blip r:embed="rId11"/>
                  <a:stretch>
                    <a:fillRect/>
                  </a:stretch>
                </p:blipFill>
                <p:spPr>
                  <a:xfrm>
                    <a:off x="4557447" y="1902539"/>
                    <a:ext cx="477423" cy="839046"/>
                  </a:xfrm>
                  <a:prstGeom prst="rect">
                    <a:avLst/>
                  </a:prstGeom>
                </p:spPr>
              </p:pic>
              <p:pic>
                <p:nvPicPr>
                  <p:cNvPr id="97" name="Picture 96"/>
                  <p:cNvPicPr>
                    <a:picLocks noChangeAspect="1"/>
                  </p:cNvPicPr>
                  <p:nvPr/>
                </p:nvPicPr>
                <p:blipFill>
                  <a:blip r:embed="rId11"/>
                  <a:stretch>
                    <a:fillRect/>
                  </a:stretch>
                </p:blipFill>
                <p:spPr>
                  <a:xfrm>
                    <a:off x="4869643" y="1721445"/>
                    <a:ext cx="477423" cy="839046"/>
                  </a:xfrm>
                  <a:prstGeom prst="rect">
                    <a:avLst/>
                  </a:prstGeom>
                </p:spPr>
              </p:pic>
            </p:grpSp>
            <p:grpSp>
              <p:nvGrpSpPr>
                <p:cNvPr id="89" name="Group 88"/>
                <p:cNvGrpSpPr/>
                <p:nvPr/>
              </p:nvGrpSpPr>
              <p:grpSpPr>
                <a:xfrm>
                  <a:off x="4880542" y="3820782"/>
                  <a:ext cx="944427" cy="972683"/>
                  <a:chOff x="3981885" y="2834055"/>
                  <a:chExt cx="944427" cy="972683"/>
                </a:xfrm>
              </p:grpSpPr>
              <p:pic>
                <p:nvPicPr>
                  <p:cNvPr id="93" name="Picture 92"/>
                  <p:cNvPicPr>
                    <a:picLocks noChangeAspect="1"/>
                  </p:cNvPicPr>
                  <p:nvPr/>
                </p:nvPicPr>
                <p:blipFill>
                  <a:blip r:embed="rId11"/>
                  <a:stretch>
                    <a:fillRect/>
                  </a:stretch>
                </p:blipFill>
                <p:spPr>
                  <a:xfrm>
                    <a:off x="3981885" y="2967692"/>
                    <a:ext cx="477423" cy="839046"/>
                  </a:xfrm>
                  <a:prstGeom prst="rect">
                    <a:avLst/>
                  </a:prstGeom>
                </p:spPr>
              </p:pic>
              <p:pic>
                <p:nvPicPr>
                  <p:cNvPr id="94" name="Picture 93"/>
                  <p:cNvPicPr>
                    <a:picLocks noChangeAspect="1"/>
                  </p:cNvPicPr>
                  <p:nvPr/>
                </p:nvPicPr>
                <p:blipFill>
                  <a:blip r:embed="rId11"/>
                  <a:stretch>
                    <a:fillRect/>
                  </a:stretch>
                </p:blipFill>
                <p:spPr>
                  <a:xfrm>
                    <a:off x="4269036" y="2834055"/>
                    <a:ext cx="477423" cy="839046"/>
                  </a:xfrm>
                  <a:prstGeom prst="rect">
                    <a:avLst/>
                  </a:prstGeom>
                </p:spPr>
              </p:pic>
              <p:pic>
                <p:nvPicPr>
                  <p:cNvPr id="95" name="Picture 94"/>
                  <p:cNvPicPr>
                    <a:picLocks noChangeAspect="1"/>
                  </p:cNvPicPr>
                  <p:nvPr/>
                </p:nvPicPr>
                <p:blipFill>
                  <a:blip r:embed="rId12"/>
                  <a:stretch>
                    <a:fillRect/>
                  </a:stretch>
                </p:blipFill>
                <p:spPr>
                  <a:xfrm>
                    <a:off x="4480085" y="3260431"/>
                    <a:ext cx="446227" cy="456212"/>
                  </a:xfrm>
                  <a:prstGeom prst="rect">
                    <a:avLst/>
                  </a:prstGeom>
                </p:spPr>
              </p:pic>
            </p:grpSp>
            <p:grpSp>
              <p:nvGrpSpPr>
                <p:cNvPr id="90" name="Group 89"/>
                <p:cNvGrpSpPr/>
                <p:nvPr/>
              </p:nvGrpSpPr>
              <p:grpSpPr>
                <a:xfrm>
                  <a:off x="4383758" y="2988031"/>
                  <a:ext cx="968998" cy="971748"/>
                  <a:chOff x="3601101" y="2714202"/>
                  <a:chExt cx="968998" cy="971748"/>
                </a:xfrm>
              </p:grpSpPr>
              <p:pic>
                <p:nvPicPr>
                  <p:cNvPr id="91" name="Picture 90"/>
                  <p:cNvPicPr>
                    <a:picLocks noChangeAspect="1"/>
                  </p:cNvPicPr>
                  <p:nvPr/>
                </p:nvPicPr>
                <p:blipFill>
                  <a:blip r:embed="rId11"/>
                  <a:stretch>
                    <a:fillRect/>
                  </a:stretch>
                </p:blipFill>
                <p:spPr>
                  <a:xfrm>
                    <a:off x="3601101" y="2846904"/>
                    <a:ext cx="477423" cy="839046"/>
                  </a:xfrm>
                  <a:prstGeom prst="rect">
                    <a:avLst/>
                  </a:prstGeom>
                </p:spPr>
              </p:pic>
              <p:pic>
                <p:nvPicPr>
                  <p:cNvPr id="92" name="Picture 91"/>
                  <p:cNvPicPr>
                    <a:picLocks noChangeAspect="1"/>
                  </p:cNvPicPr>
                  <p:nvPr/>
                </p:nvPicPr>
                <p:blipFill>
                  <a:blip r:embed="rId13"/>
                  <a:stretch>
                    <a:fillRect/>
                  </a:stretch>
                </p:blipFill>
                <p:spPr>
                  <a:xfrm>
                    <a:off x="3875612" y="2714202"/>
                    <a:ext cx="694487" cy="898458"/>
                  </a:xfrm>
                  <a:prstGeom prst="rect">
                    <a:avLst/>
                  </a:prstGeom>
                </p:spPr>
              </p:pic>
            </p:grpSp>
          </p:grpSp>
          <p:pic>
            <p:nvPicPr>
              <p:cNvPr id="86" name="Picture 85"/>
              <p:cNvPicPr>
                <a:picLocks noChangeAspect="1"/>
              </p:cNvPicPr>
              <p:nvPr/>
            </p:nvPicPr>
            <p:blipFill>
              <a:blip r:embed="rId11"/>
              <a:stretch>
                <a:fillRect/>
              </a:stretch>
            </p:blipFill>
            <p:spPr>
              <a:xfrm>
                <a:off x="3194497" y="1758239"/>
                <a:ext cx="477423" cy="839046"/>
              </a:xfrm>
              <a:prstGeom prst="rect">
                <a:avLst/>
              </a:prstGeom>
            </p:spPr>
          </p:pic>
        </p:grpSp>
        <p:pic>
          <p:nvPicPr>
            <p:cNvPr id="71" name="Picture 70"/>
            <p:cNvPicPr>
              <a:picLocks noChangeAspect="1"/>
            </p:cNvPicPr>
            <p:nvPr/>
          </p:nvPicPr>
          <p:blipFill>
            <a:blip r:embed="rId14"/>
            <a:stretch>
              <a:fillRect/>
            </a:stretch>
          </p:blipFill>
          <p:spPr>
            <a:xfrm>
              <a:off x="10965924" y="1816096"/>
              <a:ext cx="595636" cy="574983"/>
            </a:xfrm>
            <a:prstGeom prst="rect">
              <a:avLst/>
            </a:prstGeom>
          </p:spPr>
        </p:pic>
      </p:grpSp>
    </p:spTree>
    <p:extLst>
      <p:ext uri="{BB962C8B-B14F-4D97-AF65-F5344CB8AC3E}">
        <p14:creationId xmlns:p14="http://schemas.microsoft.com/office/powerpoint/2010/main" val="4158326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1"/>
          </p:nvPr>
        </p:nvSpPr>
        <p:spPr>
          <a:xfrm>
            <a:off x="6675439" y="1211263"/>
            <a:ext cx="5486400" cy="5330690"/>
          </a:xfrm>
        </p:spPr>
        <p:txBody>
          <a:bodyPr/>
          <a:lstStyle/>
          <a:p>
            <a:pPr marL="0" indent="0">
              <a:buNone/>
            </a:pPr>
            <a:r>
              <a:rPr lang="en-US" sz="3200" dirty="0"/>
              <a:t>Remote web always has </a:t>
            </a:r>
            <a:br>
              <a:rPr lang="en-US" sz="3200" dirty="0"/>
            </a:br>
            <a:r>
              <a:rPr lang="en-US" sz="3200" dirty="0"/>
              <a:t>full rights to add-in web</a:t>
            </a:r>
          </a:p>
          <a:p>
            <a:pPr marL="0" indent="0">
              <a:spcBef>
                <a:spcPts val="2400"/>
              </a:spcBef>
              <a:buNone/>
            </a:pPr>
            <a:r>
              <a:rPr lang="en-US" sz="3200" dirty="0"/>
              <a:t>Add-in permissions are the lesser of user and add-in permissions to the </a:t>
            </a:r>
            <a:br>
              <a:rPr lang="en-US" sz="3200" dirty="0"/>
            </a:br>
            <a:r>
              <a:rPr lang="en-US" sz="3200" dirty="0"/>
              <a:t>given resource</a:t>
            </a:r>
          </a:p>
          <a:p>
            <a:pPr marL="0" indent="0">
              <a:spcBef>
                <a:spcPts val="2400"/>
              </a:spcBef>
              <a:buNone/>
            </a:pPr>
            <a:r>
              <a:rPr lang="en-US" sz="3200" dirty="0"/>
              <a:t>Provider-hosted add-ins can utilize “app-only” permissions to “elevate” privileges</a:t>
            </a:r>
          </a:p>
          <a:p>
            <a:pPr marL="0" indent="0">
              <a:buNone/>
            </a:pPr>
            <a:endParaRPr lang="en-US" sz="3200" dirty="0"/>
          </a:p>
        </p:txBody>
      </p:sp>
      <p:sp>
        <p:nvSpPr>
          <p:cNvPr id="14" name="Text Placeholder 13"/>
          <p:cNvSpPr>
            <a:spLocks noGrp="1"/>
          </p:cNvSpPr>
          <p:nvPr>
            <p:ph type="body" sz="quarter" idx="10"/>
          </p:nvPr>
        </p:nvSpPr>
        <p:spPr>
          <a:xfrm>
            <a:off x="246063" y="2241533"/>
            <a:ext cx="5514975" cy="1514261"/>
          </a:xfrm>
        </p:spPr>
        <p:txBody>
          <a:bodyPr/>
          <a:lstStyle/>
          <a:p>
            <a:pPr marL="0" indent="0">
              <a:buNone/>
            </a:pPr>
            <a:r>
              <a:rPr lang="en-US" sz="4800" dirty="0"/>
              <a:t>Add-in </a:t>
            </a:r>
            <a:br>
              <a:rPr lang="en-US" sz="4800" dirty="0"/>
            </a:br>
            <a:r>
              <a:rPr lang="en-US" sz="4800" dirty="0"/>
              <a:t>permissions</a:t>
            </a:r>
          </a:p>
        </p:txBody>
      </p:sp>
      <p:sp>
        <p:nvSpPr>
          <p:cNvPr id="15" name="Footer Placeholder 14"/>
          <p:cNvSpPr>
            <a:spLocks noGrp="1"/>
          </p:cNvSpPr>
          <p:nvPr>
            <p:ph type="ftr" sz="quarter" idx="12"/>
          </p:nvPr>
        </p:nvSpPr>
        <p:spPr/>
        <p:txBody>
          <a:bodyPr/>
          <a:lstStyle/>
          <a:p>
            <a:pPr>
              <a:defRPr/>
            </a:pPr>
            <a:r>
              <a:rPr lang="en-US" sz="1400" dirty="0">
                <a:gradFill>
                  <a:gsLst>
                    <a:gs pos="2917">
                      <a:schemeClr val="accent2"/>
                    </a:gs>
                    <a:gs pos="95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Introduction</a:t>
            </a:r>
          </a:p>
          <a:p>
            <a:endParaRPr lang="en-US" dirty="0"/>
          </a:p>
        </p:txBody>
      </p:sp>
    </p:spTree>
    <p:extLst>
      <p:ext uri="{BB962C8B-B14F-4D97-AF65-F5344CB8AC3E}">
        <p14:creationId xmlns:p14="http://schemas.microsoft.com/office/powerpoint/2010/main" val="56347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551489" y="1270962"/>
            <a:ext cx="5734298" cy="3944146"/>
            <a:chOff x="6675438" y="1849879"/>
            <a:chExt cx="6368868" cy="4380614"/>
          </a:xfrm>
        </p:grpSpPr>
        <p:sp>
          <p:nvSpPr>
            <p:cNvPr id="12" name="Text Placeholder 1"/>
            <p:cNvSpPr txBox="1">
              <a:spLocks/>
            </p:cNvSpPr>
            <p:nvPr/>
          </p:nvSpPr>
          <p:spPr>
            <a:xfrm>
              <a:off x="6675438" y="1849879"/>
              <a:ext cx="6231203" cy="415330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2400"/>
                </a:spcBef>
                <a:buFont typeface="Arial" pitchFamily="34" charset="0"/>
                <a:buNone/>
              </a:pPr>
              <a:r>
                <a:rPr lang="en-US" sz="3400" dirty="0"/>
                <a:t>Considers add-in permissions only, ignores user</a:t>
              </a:r>
            </a:p>
            <a:p>
              <a:pPr marL="0" indent="0">
                <a:spcBef>
                  <a:spcPts val="2400"/>
                </a:spcBef>
                <a:buFont typeface="Arial" pitchFamily="34" charset="0"/>
                <a:buNone/>
              </a:pPr>
              <a:r>
                <a:rPr lang="en-US" sz="3400" dirty="0"/>
                <a:t>Set AllowAppOnlyPolicy to true in add-in manifest</a:t>
              </a:r>
            </a:p>
            <a:p>
              <a:pPr marL="0" indent="0">
                <a:spcBef>
                  <a:spcPts val="2400"/>
                </a:spcBef>
                <a:buFont typeface="Arial" pitchFamily="34" charset="0"/>
                <a:buNone/>
              </a:pPr>
              <a:endParaRPr lang="en-US" sz="1400" dirty="0"/>
            </a:p>
            <a:p>
              <a:pPr marL="0" indent="0">
                <a:spcBef>
                  <a:spcPts val="2400"/>
                </a:spcBef>
                <a:buFont typeface="Arial" pitchFamily="34" charset="0"/>
                <a:buNone/>
              </a:pPr>
              <a:r>
                <a:rPr lang="en-US" sz="3400" dirty="0"/>
                <a:t>Get an app-only token</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3103" y="4412369"/>
              <a:ext cx="6231203" cy="465116"/>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4270" y="5803596"/>
              <a:ext cx="6231203" cy="426897"/>
            </a:xfrm>
            <a:prstGeom prst="rect">
              <a:avLst/>
            </a:prstGeom>
          </p:spPr>
        </p:pic>
      </p:grpSp>
      <p:sp>
        <p:nvSpPr>
          <p:cNvPr id="2" name="Text Placeholder 1"/>
          <p:cNvSpPr>
            <a:spLocks noGrp="1"/>
          </p:cNvSpPr>
          <p:nvPr>
            <p:ph type="body" sz="quarter" idx="10"/>
          </p:nvPr>
        </p:nvSpPr>
        <p:spPr>
          <a:xfrm>
            <a:off x="246063" y="2241533"/>
            <a:ext cx="5514975" cy="1514261"/>
          </a:xfrm>
        </p:spPr>
        <p:txBody>
          <a:bodyPr/>
          <a:lstStyle/>
          <a:p>
            <a:pPr marL="0" indent="0">
              <a:buNone/>
            </a:pPr>
            <a:r>
              <a:rPr lang="en-US" sz="4800" dirty="0"/>
              <a:t>App-only permissions</a:t>
            </a:r>
          </a:p>
        </p:txBody>
      </p:sp>
      <p:sp>
        <p:nvSpPr>
          <p:cNvPr id="4" name="Footer Placeholder 3"/>
          <p:cNvSpPr>
            <a:spLocks noGrp="1"/>
          </p:cNvSpPr>
          <p:nvPr>
            <p:ph type="ftr" sz="quarter" idx="12"/>
          </p:nvPr>
        </p:nvSpPr>
        <p:spPr/>
        <p:txBody>
          <a:bodyPr/>
          <a:lstStyle/>
          <a:p>
            <a:pPr>
              <a:defRPr/>
            </a:pPr>
            <a:r>
              <a:rPr lang="en-US" sz="1400" dirty="0">
                <a:gradFill>
                  <a:gsLst>
                    <a:gs pos="2917">
                      <a:schemeClr val="accent2"/>
                    </a:gs>
                    <a:gs pos="95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Introduction</a:t>
            </a:r>
          </a:p>
          <a:p>
            <a:endParaRPr lang="en-US" dirty="0"/>
          </a:p>
        </p:txBody>
      </p:sp>
    </p:spTree>
    <p:extLst>
      <p:ext uri="{BB962C8B-B14F-4D97-AF65-F5344CB8AC3E}">
        <p14:creationId xmlns:p14="http://schemas.microsoft.com/office/powerpoint/2010/main" val="213889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2991588"/>
          </a:xfrm>
        </p:spPr>
        <p:txBody>
          <a:bodyPr/>
          <a:lstStyle/>
          <a:p>
            <a:pPr marL="0" indent="0">
              <a:buNone/>
            </a:pPr>
            <a:r>
              <a:rPr lang="en-US" sz="4800" dirty="0"/>
              <a:t>Creating </a:t>
            </a:r>
            <a:br>
              <a:rPr lang="en-US" sz="4800" dirty="0"/>
            </a:br>
            <a:r>
              <a:rPr lang="en-US" sz="4800" dirty="0"/>
              <a:t>provider-hosted add-ins</a:t>
            </a:r>
          </a:p>
          <a:p>
            <a:pPr marL="0" indent="0">
              <a:buNone/>
            </a:pPr>
            <a:endParaRPr lang="en-US" sz="4800" dirty="0"/>
          </a:p>
        </p:txBody>
      </p:sp>
      <p:sp>
        <p:nvSpPr>
          <p:cNvPr id="3" name="Text Placeholder 2"/>
          <p:cNvSpPr>
            <a:spLocks noGrp="1"/>
          </p:cNvSpPr>
          <p:nvPr>
            <p:ph type="body" sz="quarter" idx="11"/>
          </p:nvPr>
        </p:nvSpPr>
        <p:spPr>
          <a:xfrm>
            <a:off x="6675439" y="1211263"/>
            <a:ext cx="5486400" cy="4905958"/>
          </a:xfrm>
        </p:spPr>
        <p:txBody>
          <a:bodyPr/>
          <a:lstStyle/>
          <a:p>
            <a:pPr marL="0" indent="0">
              <a:buNone/>
            </a:pPr>
            <a:r>
              <a:rPr lang="en-US" sz="3200" dirty="0"/>
              <a:t>Web project</a:t>
            </a:r>
          </a:p>
          <a:p>
            <a:pPr marL="225425" indent="-225425"/>
            <a:r>
              <a:rPr lang="en-US" sz="2000" dirty="0">
                <a:latin typeface="+mn-lt"/>
              </a:rPr>
              <a:t>ASP.NET web forms</a:t>
            </a:r>
          </a:p>
          <a:p>
            <a:pPr marL="225425" indent="-225425"/>
            <a:r>
              <a:rPr lang="en-US" sz="2000" dirty="0">
                <a:latin typeface="+mn-lt"/>
              </a:rPr>
              <a:t>MVC</a:t>
            </a:r>
          </a:p>
          <a:p>
            <a:pPr marL="0" indent="0">
              <a:spcBef>
                <a:spcPts val="2400"/>
              </a:spcBef>
              <a:buNone/>
            </a:pPr>
            <a:r>
              <a:rPr lang="en-US" sz="3200" dirty="0"/>
              <a:t>Authorization</a:t>
            </a:r>
          </a:p>
          <a:p>
            <a:pPr marL="225425" indent="-225425"/>
            <a:r>
              <a:rPr lang="en-US" sz="2000" dirty="0">
                <a:latin typeface="+mn-lt"/>
              </a:rPr>
              <a:t>Azure access control services</a:t>
            </a:r>
          </a:p>
          <a:p>
            <a:pPr marL="225425" indent="-225425"/>
            <a:r>
              <a:rPr lang="en-US" sz="2000" dirty="0">
                <a:latin typeface="+mn-lt"/>
              </a:rPr>
              <a:t>Server-to-server high trust</a:t>
            </a:r>
          </a:p>
          <a:p>
            <a:pPr marL="0" indent="0">
              <a:spcBef>
                <a:spcPts val="2400"/>
              </a:spcBef>
              <a:buNone/>
            </a:pPr>
            <a:r>
              <a:rPr lang="en-US" sz="3200" dirty="0"/>
              <a:t>Programmability</a:t>
            </a:r>
          </a:p>
          <a:p>
            <a:pPr marL="225425" indent="-225425"/>
            <a:r>
              <a:rPr lang="en-US" sz="2000" dirty="0" err="1">
                <a:latin typeface="+mn-lt"/>
              </a:rPr>
              <a:t>SharePointContextProvider</a:t>
            </a:r>
            <a:r>
              <a:rPr lang="en-US" sz="2000" dirty="0">
                <a:latin typeface="+mn-lt"/>
              </a:rPr>
              <a:t> class</a:t>
            </a:r>
          </a:p>
          <a:p>
            <a:pPr marL="225425" indent="-225425"/>
            <a:r>
              <a:rPr lang="en-US" sz="2000" dirty="0">
                <a:latin typeface="+mn-lt"/>
              </a:rPr>
              <a:t>Managed CSOM or REST</a:t>
            </a:r>
          </a:p>
          <a:p>
            <a:pPr marL="225425" indent="-225425"/>
            <a:r>
              <a:rPr lang="en-US" sz="2000" dirty="0">
                <a:latin typeface="+mn-lt"/>
              </a:rPr>
              <a:t>JavaScript cross-domain library</a:t>
            </a:r>
          </a:p>
          <a:p>
            <a:pPr marL="0" indent="0">
              <a:buNone/>
            </a:pPr>
            <a:endParaRPr lang="en-US" sz="2400" dirty="0"/>
          </a:p>
        </p:txBody>
      </p:sp>
      <p:sp>
        <p:nvSpPr>
          <p:cNvPr id="4" name="Footer Placeholder 3"/>
          <p:cNvSpPr>
            <a:spLocks noGrp="1"/>
          </p:cNvSpPr>
          <p:nvPr>
            <p:ph type="ftr" sz="quarter" idx="12"/>
          </p:nvPr>
        </p:nvSpPr>
        <p:spPr/>
        <p:txBody>
          <a:bodyPr/>
          <a:lstStyle/>
          <a:p>
            <a:pPr>
              <a:defRPr/>
            </a:pPr>
            <a:r>
              <a:rPr lang="en-US" sz="1400" dirty="0">
                <a:gradFill>
                  <a:gsLst>
                    <a:gs pos="2917">
                      <a:schemeClr val="accent2"/>
                    </a:gs>
                    <a:gs pos="95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Introduction</a:t>
            </a:r>
          </a:p>
          <a:p>
            <a:endParaRPr lang="en-US" dirty="0"/>
          </a:p>
        </p:txBody>
      </p:sp>
    </p:spTree>
    <p:extLst>
      <p:ext uri="{BB962C8B-B14F-4D97-AF65-F5344CB8AC3E}">
        <p14:creationId xmlns:p14="http://schemas.microsoft.com/office/powerpoint/2010/main" val="46722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6-30540_Office_365_CloudRoadShow">
  <a:themeElements>
    <a:clrScheme name="Custom 10">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FFFF"/>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_Client_Requested_Slides_v07.potx" id="{0492D173-A16D-43BD-96B6-9CE5C6F3AA54}" vid="{35F9CDE3-B8D7-4E3B-9CE6-477C276981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infopath/2007/PartnerControls"/>
    <ds:schemaRef ds:uri="http://schemas.microsoft.com/office/2006/metadata/properties"/>
    <ds:schemaRef ds:uri="http://schemas.microsoft.com/office/2006/documentManagement/types"/>
    <ds:schemaRef ds:uri="http://purl.org/dc/terms/"/>
    <ds:schemaRef ds:uri="http://purl.org/dc/elements/1.1/"/>
    <ds:schemaRef ds:uri="http://purl.org/dc/dcmitype/"/>
    <ds:schemaRef ds:uri="http://schemas.openxmlformats.org/package/2006/metadata/core-properties"/>
    <ds:schemaRef ds:uri="630a2e83-186a-4a0f-ab27-bee8a8096abc"/>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Office_365_CloudRoadShow_TEMPLATE</Template>
  <TotalTime>184</TotalTime>
  <Words>3899</Words>
  <Application>Microsoft Office PowerPoint</Application>
  <PresentationFormat>Custom</PresentationFormat>
  <Paragraphs>462</Paragraphs>
  <Slides>39</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Consolas</vt:lpstr>
      <vt:lpstr>Segoe Light</vt:lpstr>
      <vt:lpstr>Segoe UI</vt:lpstr>
      <vt:lpstr>Segoe UI Black</vt:lpstr>
      <vt:lpstr>Segoe UI Light</vt:lpstr>
      <vt:lpstr>Segoe UI Semibold</vt:lpstr>
      <vt:lpstr>Segoe UI Semilight</vt:lpstr>
      <vt:lpstr>Wingdings</vt:lpstr>
      <vt:lpstr>6-30540_Office_365_CloudRoadShow</vt:lpstr>
      <vt:lpstr>Office 365  development</vt:lpstr>
      <vt:lpstr>Deep dive into  provider hosted add-ins</vt:lpstr>
      <vt:lpstr>Agenda </vt:lpstr>
      <vt:lpstr>PowerPoint Presentation</vt:lpstr>
      <vt:lpstr>Cloud architecture</vt:lpstr>
      <vt:lpstr>On-premises architecture</vt:lpstr>
      <vt:lpstr>PowerPoint Presentation</vt:lpstr>
      <vt:lpstr>PowerPoint Presentation</vt:lpstr>
      <vt:lpstr>PowerPoint Presentation</vt:lpstr>
      <vt:lpstr>Demo</vt:lpstr>
      <vt:lpstr>PowerPoint Presentation</vt:lpstr>
      <vt:lpstr>PowerPoint Presentation</vt:lpstr>
      <vt:lpstr>Validating Context Token</vt:lpstr>
      <vt:lpstr>PowerPoint Presentation</vt:lpstr>
      <vt:lpstr>PowerPoint Presentation</vt:lpstr>
      <vt:lpstr>Managed CSOM</vt:lpstr>
      <vt:lpstr>Managed REST</vt:lpstr>
      <vt:lpstr>PowerPoint Presentation</vt:lpstr>
      <vt:lpstr>PowerPoint Presentation</vt:lpstr>
      <vt:lpstr>Supported events</vt:lpstr>
      <vt:lpstr>PowerPoint Presentation</vt:lpstr>
      <vt:lpstr>IRemoteEventService</vt:lpstr>
      <vt:lpstr>PowerPoint Presentation</vt:lpstr>
      <vt:lpstr>PowerPoint Presentation</vt:lpstr>
      <vt:lpstr>Registering events receivers</vt:lpstr>
      <vt:lpstr>Debugging considerations</vt:lpstr>
      <vt:lpstr>Demo</vt:lpstr>
      <vt:lpstr>PowerPoint Presentation</vt:lpstr>
      <vt:lpstr>Remote “jobs” authentication</vt:lpstr>
      <vt:lpstr>Remote “jobs” authentication</vt:lpstr>
      <vt:lpstr>Provisioning options/comparison</vt:lpstr>
      <vt:lpstr>PowerPoint Presentation</vt:lpstr>
      <vt:lpstr>Async provisioning model</vt:lpstr>
      <vt:lpstr>Provisioning time logic</vt:lpstr>
      <vt:lpstr>Demo</vt:lpstr>
      <vt:lpstr>Summary</vt:lpstr>
      <vt:lpstr>PowerPoint Presentation</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Brittany Hart</dc:creator>
  <cp:keywords>MSVID, Brand Guidelines, Branding, Visual Identity, grid</cp:keywords>
  <dc:description>Template: _x000d_
Formatting: _x000d_
Audience Type:</dc:description>
  <cp:lastModifiedBy>Vesa Juvonen</cp:lastModifiedBy>
  <cp:revision>31</cp:revision>
  <dcterms:created xsi:type="dcterms:W3CDTF">2016-01-18T17:20:12Z</dcterms:created>
  <dcterms:modified xsi:type="dcterms:W3CDTF">2017-01-03T19:42:06Z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