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5" r:id="rId4"/>
  </p:sldMasterIdLst>
  <p:notesMasterIdLst>
    <p:notesMasterId r:id="rId33"/>
  </p:notesMasterIdLst>
  <p:handoutMasterIdLst>
    <p:handoutMasterId r:id="rId34"/>
  </p:handoutMasterIdLst>
  <p:sldIdLst>
    <p:sldId id="778" r:id="rId5"/>
    <p:sldId id="780" r:id="rId6"/>
    <p:sldId id="894" r:id="rId7"/>
    <p:sldId id="895" r:id="rId8"/>
    <p:sldId id="896" r:id="rId9"/>
    <p:sldId id="854" r:id="rId10"/>
    <p:sldId id="855" r:id="rId11"/>
    <p:sldId id="869" r:id="rId12"/>
    <p:sldId id="878" r:id="rId13"/>
    <p:sldId id="879" r:id="rId14"/>
    <p:sldId id="880" r:id="rId15"/>
    <p:sldId id="881" r:id="rId16"/>
    <p:sldId id="882" r:id="rId17"/>
    <p:sldId id="852" r:id="rId18"/>
    <p:sldId id="865" r:id="rId19"/>
    <p:sldId id="871" r:id="rId20"/>
    <p:sldId id="883" r:id="rId21"/>
    <p:sldId id="901" r:id="rId22"/>
    <p:sldId id="897" r:id="rId23"/>
    <p:sldId id="898" r:id="rId24"/>
    <p:sldId id="875" r:id="rId25"/>
    <p:sldId id="885" r:id="rId26"/>
    <p:sldId id="902" r:id="rId27"/>
    <p:sldId id="899" r:id="rId28"/>
    <p:sldId id="900" r:id="rId29"/>
    <p:sldId id="893" r:id="rId30"/>
    <p:sldId id="892" r:id="rId31"/>
    <p:sldId id="890" r:id="rId3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887" autoAdjust="0"/>
  </p:normalViewPr>
  <p:slideViewPr>
    <p:cSldViewPr snapToGrid="0">
      <p:cViewPr varScale="1">
        <p:scale>
          <a:sx n="65" d="100"/>
          <a:sy n="65" d="100"/>
        </p:scale>
        <p:origin x="684" y="44"/>
      </p:cViewPr>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12/31/2015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12/31/2015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Provider-Hosted app created from scratch</a:t>
            </a:r>
            <a:r>
              <a:rPr lang="en-US" baseline="0" dirty="0" smtClean="0"/>
              <a:t> under Visual Studio online TFS control.</a:t>
            </a:r>
            <a:endParaRPr lang="en-US" dirty="0"/>
          </a:p>
        </p:txBody>
      </p:sp>
      <p:sp>
        <p:nvSpPr>
          <p:cNvPr id="4" name="Date Placeholder 3"/>
          <p:cNvSpPr>
            <a:spLocks noGrp="1"/>
          </p:cNvSpPr>
          <p:nvPr>
            <p:ph type="dt" idx="10"/>
          </p:nvPr>
        </p:nvSpPr>
        <p:spPr/>
        <p:txBody>
          <a:bodyPr/>
          <a:lstStyle/>
          <a:p>
            <a:fld id="{D849266A-8C33-4069-B555-EF167185ABEC}" type="datetime1">
              <a:rPr lang="en-US" smtClean="0"/>
              <a:t>12/31/2015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0590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developer gets their own site so as not to interfere with others</a:t>
            </a:r>
          </a:p>
          <a:p>
            <a:r>
              <a:rPr lang="en-US" dirty="0" smtClean="0"/>
              <a:t>Test is a separate tenant to support integration and cross-site collection capabilities</a:t>
            </a:r>
          </a:p>
          <a:p>
            <a:r>
              <a:rPr lang="en-US" baseline="0" smtClean="0"/>
              <a:t>Using </a:t>
            </a:r>
            <a:r>
              <a:rPr lang="en-US" baseline="0" dirty="0" smtClean="0"/>
              <a:t>Continuous Integration ensures all changes are available following a check in</a:t>
            </a:r>
          </a:p>
          <a:p>
            <a:r>
              <a:rPr lang="en-US" baseline="0" dirty="0" smtClean="0"/>
              <a:t>Azure can be configured to allow deployment following a build</a:t>
            </a:r>
          </a:p>
          <a:p>
            <a:endParaRPr lang="en-US" baseline="0" dirty="0" smtClean="0"/>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12/31/2015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15655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SP hosted app to SharePoint can be automated suing PowerShell. SharePoint could be on-premises or cloud, really no difference on how the deployment will happen, except on exact technical details related on the PowerShell based automation for the authorization.</a:t>
            </a:r>
            <a:endParaRPr lang="en-US" dirty="0"/>
          </a:p>
        </p:txBody>
      </p:sp>
    </p:spTree>
    <p:extLst>
      <p:ext uri="{BB962C8B-B14F-4D97-AF65-F5344CB8AC3E}">
        <p14:creationId xmlns:p14="http://schemas.microsoft.com/office/powerpoint/2010/main" val="1361055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needed </a:t>
            </a:r>
            <a:r>
              <a:rPr lang="en-US" baseline="0" dirty="0" err="1" smtClean="0"/>
              <a:t>oAuth</a:t>
            </a:r>
            <a:r>
              <a:rPr lang="en-US" baseline="0" dirty="0" smtClean="0"/>
              <a:t> permissions. Typically you don’t need to redeploy the app file to the SharePoint, which will make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side,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4021647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849266A-8C33-4069-B555-EF167185ABEC}" type="datetime1">
              <a:rPr lang="en-US" smtClean="0"/>
              <a:t>12/31/2015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6850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tenants can be at different versions in O365</a:t>
            </a:r>
          </a:p>
          <a:p>
            <a:r>
              <a:rPr lang="en-US" dirty="0" smtClean="0"/>
              <a:t>Remember that the app</a:t>
            </a:r>
            <a:r>
              <a:rPr lang="en-US" baseline="0" dirty="0" smtClean="0"/>
              <a:t> web and remote web are dependent and should be tested together</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12/31/2015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65024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Code is checked in for the cloud</a:t>
            </a:r>
            <a:r>
              <a:rPr lang="en-US" baseline="0" dirty="0" smtClean="0"/>
              <a:t> or on-premises team foundation system</a:t>
            </a:r>
          </a:p>
          <a:p>
            <a:pPr marL="228600" indent="-228600">
              <a:buAutoNum type="arabicPeriod"/>
            </a:pPr>
            <a:r>
              <a:rPr lang="en-US" baseline="0" dirty="0" smtClean="0"/>
              <a:t>All automation is performed in the TFS side</a:t>
            </a:r>
          </a:p>
          <a:p>
            <a:pPr marL="228600" indent="-228600">
              <a:buAutoNum type="arabicPeriod"/>
            </a:pPr>
            <a:r>
              <a:rPr lang="en-US" baseline="0" dirty="0" smtClean="0"/>
              <a:t>Test execution and follow up using TFS tooling</a:t>
            </a:r>
          </a:p>
          <a:p>
            <a:pPr marL="228600" indent="-228600">
              <a:buAutoNum type="arabicPeriod"/>
            </a:pPr>
            <a:r>
              <a:rPr lang="en-US" baseline="0" dirty="0" smtClean="0"/>
              <a:t>Deployment of the app file to the SharePoint, which could be on-premises or cloud. Notice that since the app file part does not change that often, you will only need to trust the app when there are changes either in the app web or in the needed </a:t>
            </a:r>
            <a:r>
              <a:rPr lang="en-US" baseline="0" dirty="0" err="1" smtClean="0"/>
              <a:t>oAuth</a:t>
            </a:r>
            <a:r>
              <a:rPr lang="en-US" baseline="0" dirty="0" smtClean="0"/>
              <a:t> permissions. Typically you don’t need to redeploy the app file to the SharePoint, which will make the process easier</a:t>
            </a:r>
          </a:p>
          <a:p>
            <a:pPr marL="228600" indent="-228600">
              <a:buAutoNum type="arabicPeriod"/>
            </a:pPr>
            <a:r>
              <a:rPr lang="en-US" baseline="0" dirty="0" smtClean="0"/>
              <a:t>Deployment of the actual provider hosted app to the provider hosted platform as PAAS, IAAS or on-premises setup. Since majority of the changes are applied on the provider hosted code side, this is the part which you’d be deploying as part of the automated builds. App file only when needed.</a:t>
            </a:r>
            <a:endParaRPr lang="en-US" dirty="0"/>
          </a:p>
        </p:txBody>
      </p:sp>
    </p:spTree>
    <p:extLst>
      <p:ext uri="{BB962C8B-B14F-4D97-AF65-F5344CB8AC3E}">
        <p14:creationId xmlns:p14="http://schemas.microsoft.com/office/powerpoint/2010/main" val="1438656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849266A-8C33-4069-B555-EF167185ABEC}" type="datetime1">
              <a:rPr lang="en-US" smtClean="0"/>
              <a:t>12/31/2015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330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409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2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GB" dirty="0" smtClean="0"/>
              <a:t>This slide gives us the definition of ALM</a:t>
            </a:r>
          </a:p>
          <a:p>
            <a:r>
              <a:rPr lang="en-GB" dirty="0" smtClean="0"/>
              <a:t>A framework for</a:t>
            </a:r>
            <a:r>
              <a:rPr lang="en-GB" baseline="0" dirty="0" smtClean="0"/>
              <a:t> managing the process</a:t>
            </a:r>
          </a:p>
          <a:p>
            <a:r>
              <a:rPr lang="en-GB" baseline="0" dirty="0" smtClean="0"/>
              <a:t>A way to integrate the work of team members</a:t>
            </a:r>
          </a:p>
          <a:p>
            <a:r>
              <a:rPr lang="en-GB" baseline="0" dirty="0" smtClean="0"/>
              <a:t>Enabled through a rich set of tools</a:t>
            </a:r>
            <a:endParaRPr lang="en-GB" dirty="0"/>
          </a:p>
        </p:txBody>
      </p:sp>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6</a:t>
            </a:fld>
            <a:endParaRPr lang="en-US" dirty="0">
              <a:solidFill>
                <a:prstClr val="black"/>
              </a:solidFill>
            </a:endParaRPr>
          </a:p>
        </p:txBody>
      </p:sp>
      <p:sp>
        <p:nvSpPr>
          <p:cNvPr id="6" name="Slide Image Placeholder 5"/>
          <p:cNvSpPr>
            <a:spLocks noGrp="1" noRot="1" noChangeAspect="1"/>
          </p:cNvSpPr>
          <p:nvPr>
            <p:ph type="sldImg"/>
          </p:nvPr>
        </p:nvSpPr>
        <p:spPr>
          <a:xfrm>
            <a:off x="1258888" y="465138"/>
            <a:ext cx="4337050" cy="2439987"/>
          </a:xfrm>
        </p:spPr>
      </p:sp>
    </p:spTree>
    <p:extLst>
      <p:ext uri="{BB962C8B-B14F-4D97-AF65-F5344CB8AC3E}">
        <p14:creationId xmlns:p14="http://schemas.microsoft.com/office/powerpoint/2010/main" val="2908037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The modern ALM process is a continuous cycle</a:t>
            </a:r>
          </a:p>
          <a:p>
            <a:r>
              <a:rPr lang="en-US" dirty="0" smtClean="0"/>
              <a:t>Plan, Develop, Test, Release, Learn</a:t>
            </a:r>
          </a:p>
          <a:p>
            <a:r>
              <a:rPr lang="en-US" dirty="0" smtClean="0"/>
              <a:t>So, we need a rich toolset that can implement this process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p:txBody>
          <a:bodyPr/>
          <a:lstStyle/>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888373"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D51B1278-D92B-4AF3-A9C1-71DD298190CE}" type="datetimeFigureOut">
              <a:rPr lang="en-US" smtClean="0">
                <a:solidFill>
                  <a:prstClr val="black"/>
                </a:solidFill>
              </a:rPr>
              <a:pPr defTabSz="914400"/>
              <a:t>12/31/2015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3356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pPr defTabSz="915735">
              <a:spcAft>
                <a:spcPts val="333"/>
              </a:spcAft>
              <a:defRPr/>
            </a:pPr>
            <a:r>
              <a:rPr lang="en-US" dirty="0" smtClean="0"/>
              <a:t>Visual Studio is the key</a:t>
            </a:r>
            <a:r>
              <a:rPr lang="en-US" baseline="0" dirty="0" smtClean="0"/>
              <a:t> mechanism for implementing ALM</a:t>
            </a:r>
          </a:p>
          <a:p>
            <a:pPr defTabSz="915735">
              <a:spcAft>
                <a:spcPts val="333"/>
              </a:spcAft>
              <a:defRPr/>
            </a:pPr>
            <a:endParaRPr lang="en-US" baseline="0" dirty="0" smtClean="0"/>
          </a:p>
          <a:p>
            <a:pPr defTabSz="915735">
              <a:spcAft>
                <a:spcPts val="333"/>
              </a:spcAft>
              <a:defRPr/>
            </a:pPr>
            <a:r>
              <a:rPr lang="en-US" baseline="0" dirty="0" smtClean="0"/>
              <a:t>It sits on TFS, which has a core set of ALM capabilities</a:t>
            </a:r>
          </a:p>
          <a:p>
            <a:pPr marL="171450" indent="-171450" defTabSz="915735">
              <a:spcAft>
                <a:spcPts val="333"/>
              </a:spcAft>
              <a:buFontTx/>
              <a:buChar char="-"/>
              <a:defRPr/>
            </a:pPr>
            <a:r>
              <a:rPr lang="en-US" baseline="0" dirty="0" smtClean="0"/>
              <a:t>Source Control</a:t>
            </a:r>
          </a:p>
          <a:p>
            <a:pPr marL="171450" indent="-171450" defTabSz="915735">
              <a:spcAft>
                <a:spcPts val="333"/>
              </a:spcAft>
              <a:buFontTx/>
              <a:buChar char="-"/>
              <a:defRPr/>
            </a:pPr>
            <a:r>
              <a:rPr lang="en-US" baseline="0" dirty="0" smtClean="0"/>
              <a:t>Planning Tools with various processes (like Scrum) supported out-of-the-box</a:t>
            </a:r>
          </a:p>
          <a:p>
            <a:pPr marL="171450" indent="-171450" defTabSz="915735">
              <a:spcAft>
                <a:spcPts val="333"/>
              </a:spcAft>
              <a:buFontTx/>
              <a:buChar char="-"/>
              <a:defRPr/>
            </a:pPr>
            <a:r>
              <a:rPr lang="en-US" baseline="0" dirty="0" smtClean="0"/>
              <a:t>Team Rooms for collaboration support among developers and testers. Yammer-like messaging and alerts</a:t>
            </a:r>
          </a:p>
          <a:p>
            <a:pPr marL="171450" indent="-171450" defTabSz="915735">
              <a:spcAft>
                <a:spcPts val="333"/>
              </a:spcAft>
              <a:buFontTx/>
              <a:buChar char="-"/>
              <a:defRPr/>
            </a:pPr>
            <a:r>
              <a:rPr lang="en-US" baseline="0" dirty="0" smtClean="0"/>
              <a:t>Test Case development</a:t>
            </a:r>
          </a:p>
          <a:p>
            <a:pPr marL="171450" indent="-171450" defTabSz="915735">
              <a:spcAft>
                <a:spcPts val="333"/>
              </a:spcAft>
              <a:buFontTx/>
              <a:buChar char="-"/>
              <a:defRPr/>
            </a:pPr>
            <a:r>
              <a:rPr lang="en-US" baseline="0" dirty="0" smtClean="0"/>
              <a:t>Feedback management from users</a:t>
            </a:r>
          </a:p>
          <a:p>
            <a:pPr marL="171450" indent="-171450" defTabSz="915735">
              <a:spcAft>
                <a:spcPts val="333"/>
              </a:spcAft>
              <a:buFontTx/>
              <a:buChar char="-"/>
              <a:defRPr/>
            </a:pPr>
            <a:r>
              <a:rPr lang="en-US" baseline="0" dirty="0" smtClean="0"/>
              <a:t>Build and Continuous Integration</a:t>
            </a:r>
          </a:p>
          <a:p>
            <a:pPr marL="0" indent="0" defTabSz="915735">
              <a:spcAft>
                <a:spcPts val="333"/>
              </a:spcAft>
              <a:buFontTx/>
              <a:buNone/>
              <a:defRPr/>
            </a:pPr>
            <a:endParaRPr lang="en-US" dirty="0" smtClean="0"/>
          </a:p>
          <a:p>
            <a:pPr marL="0" indent="0" defTabSz="915735">
              <a:spcAft>
                <a:spcPts val="333"/>
              </a:spcAft>
              <a:buFontTx/>
              <a:buNone/>
              <a:defRPr/>
            </a:pPr>
            <a:r>
              <a:rPr lang="en-US" dirty="0" smtClean="0"/>
              <a:t>For Office</a:t>
            </a:r>
            <a:r>
              <a:rPr lang="en-US" baseline="0" dirty="0" smtClean="0"/>
              <a:t> 365 development, this is critical because there can be many moving parts such as apps, Azure, client-side, Web API, </a:t>
            </a:r>
            <a:r>
              <a:rPr lang="en-US" baseline="0" dirty="0" err="1" smtClean="0"/>
              <a:t>etc</a:t>
            </a:r>
            <a:r>
              <a:rPr lang="en-US" baseline="0" dirty="0" smtClean="0"/>
              <a:t> with different teams focused on different parts</a:t>
            </a:r>
          </a:p>
          <a:p>
            <a:pPr marL="0" indent="0" defTabSz="915735">
              <a:spcAft>
                <a:spcPts val="333"/>
              </a:spcAft>
              <a:buFontTx/>
              <a:buNone/>
              <a:defRPr/>
            </a:pPr>
            <a:endParaRPr lang="en-US" baseline="0" dirty="0" smtClean="0"/>
          </a:p>
          <a:p>
            <a:pPr marL="0" indent="0" defTabSz="915735">
              <a:spcAft>
                <a:spcPts val="333"/>
              </a:spcAft>
              <a:buFontTx/>
              <a:buNone/>
              <a:defRPr/>
            </a:pPr>
            <a:r>
              <a:rPr lang="en-US" baseline="0" dirty="0" smtClean="0"/>
              <a:t>Visual Studio Online</a:t>
            </a:r>
          </a:p>
          <a:p>
            <a:pPr marL="0" indent="0" defTabSz="915735">
              <a:spcAft>
                <a:spcPts val="333"/>
              </a:spcAft>
              <a:buFontTx/>
              <a:buNone/>
              <a:defRPr/>
            </a:pPr>
            <a:r>
              <a:rPr lang="en-US" baseline="0" dirty="0" smtClean="0"/>
              <a:t>Is a cloud-based implementation of TFS</a:t>
            </a:r>
          </a:p>
          <a:p>
            <a:pPr marL="0" indent="0" defTabSz="915735">
              <a:spcAft>
                <a:spcPts val="333"/>
              </a:spcAft>
              <a:buFontTx/>
              <a:buNone/>
              <a:defRPr/>
            </a:pPr>
            <a:r>
              <a:rPr lang="en-US" baseline="0" dirty="0" smtClean="0"/>
              <a:t>The value is that you don’t have to manage the operations on site</a:t>
            </a:r>
          </a:p>
          <a:p>
            <a:pPr marL="0" indent="0" defTabSz="915735">
              <a:spcAft>
                <a:spcPts val="333"/>
              </a:spcAft>
              <a:buFontTx/>
              <a:buNone/>
              <a:defRPr/>
            </a:pPr>
            <a:endParaRPr lang="en-US" baseline="0" dirty="0" smtClean="0"/>
          </a:p>
          <a:p>
            <a:pPr marL="0" indent="0" defTabSz="915735">
              <a:spcAft>
                <a:spcPts val="333"/>
              </a:spcAft>
              <a:buFontTx/>
              <a:buNone/>
              <a:defRPr/>
            </a:pP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pPr defTabSz="914400"/>
            <a:r>
              <a:rPr lang="en-US" smtClean="0">
                <a:solidFill>
                  <a:prstClr val="black"/>
                </a:solidFill>
              </a:rPr>
              <a:t>Visual Studio 11</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5470" eaLnBrk="0" hangingPunct="0"/>
            <a:r>
              <a:rPr lang="en-US" sz="400">
                <a:gradFill>
                  <a:gsLst>
                    <a:gs pos="0">
                      <a:prstClr val="black"/>
                    </a:gs>
                    <a:gs pos="100000">
                      <a:prstClr val="black"/>
                    </a:gs>
                  </a:gsLst>
                  <a:lin ang="5400000" scaled="0"/>
                </a:gradFill>
              </a:rPr>
              <a:t>© 2012 Microsoft Corporation. All rights reserved. Microsoft, Windows, and other product names are or may be registered trademarks and/or trademarks in the U.S. and/or other countries.</a:t>
            </a:r>
          </a:p>
          <a:p>
            <a:pPr defTabSz="915470" eaLnBrk="0" hangingPunct="0"/>
            <a:r>
              <a:rPr lang="en-US" sz="400">
                <a:gradFill>
                  <a:gsLst>
                    <a:gs pos="0">
                      <a:prstClr val="black"/>
                    </a:gs>
                    <a:gs pos="100000">
                      <a:prstClr val="black"/>
                    </a:gs>
                  </a:gsLst>
                  <a:lin ang="5400000" scaled="0"/>
                </a:gra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ndParaRPr>
          </a:p>
        </p:txBody>
      </p:sp>
      <p:sp>
        <p:nvSpPr>
          <p:cNvPr id="6" name="Date Placeholder 5"/>
          <p:cNvSpPr>
            <a:spLocks noGrp="1"/>
          </p:cNvSpPr>
          <p:nvPr>
            <p:ph type="dt" idx="12"/>
          </p:nvPr>
        </p:nvSpPr>
        <p:spPr>
          <a:xfrm>
            <a:off x="3978132" y="0"/>
            <a:ext cx="3043343" cy="465455"/>
          </a:xfrm>
          <a:prstGeom prst="rect">
            <a:avLst/>
          </a:prstGeom>
        </p:spPr>
        <p:txBody>
          <a:bodyPr/>
          <a:lstStyle/>
          <a:p>
            <a:pPr defTabSz="914400"/>
            <a:fld id="{630DD690-6CB8-4549-BE7E-DD1B9C0B04A0}" type="datetime1">
              <a:rPr lang="en-US" smtClean="0">
                <a:solidFill>
                  <a:prstClr val="black"/>
                </a:solidFill>
              </a:rPr>
              <a:pPr defTabSz="914400"/>
              <a:t>12/31/2015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44112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9</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4053000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10</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8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11</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5800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9920E16-7E2D-4061-8759-5F8497A7A433}" type="slidenum">
              <a:rPr lang="en-US" smtClean="0">
                <a:solidFill>
                  <a:prstClr val="black"/>
                </a:solidFill>
              </a:rPr>
              <a:pPr/>
              <a:t>12</a:t>
            </a:fld>
            <a:endParaRPr lang="en-US" dirty="0">
              <a:solidFill>
                <a:prstClr val="black"/>
              </a:solidFill>
            </a:endParaRPr>
          </a:p>
        </p:txBody>
      </p:sp>
      <p:sp>
        <p:nvSpPr>
          <p:cNvPr id="7" name="Slide Image Placeholder 6"/>
          <p:cNvSpPr>
            <a:spLocks noGrp="1" noRot="1" noChangeAspect="1"/>
          </p:cNvSpPr>
          <p:nvPr>
            <p:ph type="sldImg"/>
          </p:nvPr>
        </p:nvSpPr>
        <p:spPr>
          <a:xfrm>
            <a:off x="1258888" y="465138"/>
            <a:ext cx="4337050" cy="2439987"/>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65103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465138"/>
            <a:ext cx="4337050" cy="2439987"/>
          </a:xfrm>
        </p:spPr>
      </p:sp>
      <p:sp>
        <p:nvSpPr>
          <p:cNvPr id="3" name="Notes Placeholder 2"/>
          <p:cNvSpPr>
            <a:spLocks noGrp="1"/>
          </p:cNvSpPr>
          <p:nvPr>
            <p:ph type="body" idx="1"/>
          </p:nvPr>
        </p:nvSpPr>
        <p:spPr/>
        <p:txBody>
          <a:bodyPr/>
          <a:lstStyle/>
          <a:p>
            <a:r>
              <a:rPr lang="en-US" dirty="0" smtClean="0"/>
              <a:t>This is how the capabilities of TFS map to the modern ALM process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defTabSz="914400"/>
            <a:endParaRPr lang="en-US" dirty="0">
              <a:solidFill>
                <a:prstClr val="black"/>
              </a:solidFill>
            </a:endParaRPr>
          </a:p>
        </p:txBody>
      </p:sp>
      <p:sp>
        <p:nvSpPr>
          <p:cNvPr id="5" name="Footer Placeholder 4"/>
          <p:cNvSpPr>
            <a:spLocks noGrp="1"/>
          </p:cNvSpPr>
          <p:nvPr>
            <p:ph type="ftr" sz="quarter" idx="11"/>
          </p:nvPr>
        </p:nvSpPr>
        <p:spPr>
          <a:xfrm>
            <a:off x="0" y="8685212"/>
            <a:ext cx="5795010" cy="366191"/>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pPr defTabSz="914400"/>
            <a:fld id="{83A15FBE-AC13-445E-B6E3-A5856F32F2AA}" type="datetime1">
              <a:rPr lang="en-US" smtClean="0">
                <a:solidFill>
                  <a:prstClr val="black"/>
                </a:solidFill>
              </a:rPr>
              <a:pPr defTabSz="914400"/>
              <a:t>12/31/2015</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132784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69169" y="2077800"/>
            <a:ext cx="6273340" cy="35925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69232" y="2077814"/>
            <a:ext cx="6274896" cy="1793104"/>
          </a:xfrm>
          <a:noFill/>
        </p:spPr>
        <p:txBody>
          <a:bodyPr lIns="146304" tIns="91440" rIns="146304" bIns="91440" anchor="t" anchorCtr="0"/>
          <a:lstStyle>
            <a:lvl1pPr>
              <a:defRPr sz="5293" spc="-98"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67613" y="3877276"/>
            <a:ext cx="6274896"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smtClean="0"/>
              <a:t>Speaker Name</a:t>
            </a:r>
          </a:p>
        </p:txBody>
      </p:sp>
      <p:sp>
        <p:nvSpPr>
          <p:cNvPr id="8" name="Freeform 5"/>
          <p:cNvSpPr>
            <a:spLocks noChangeAspect="1" noEditPoints="1"/>
          </p:cNvSpPr>
          <p:nvPr userDrawn="1"/>
        </p:nvSpPr>
        <p:spPr bwMode="black">
          <a:xfrm>
            <a:off x="427870" y="6207972"/>
            <a:ext cx="1622747" cy="358961"/>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258688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7"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170333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377940"/>
          </a:xfrm>
        </p:spPr>
        <p:txBody>
          <a:bodyPr wrap="square">
            <a:spAutoFit/>
          </a:bodyPr>
          <a:lstStyle>
            <a:lvl1pPr marL="281620" indent="-281620">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377940"/>
          </a:xfrm>
        </p:spPr>
        <p:txBody>
          <a:bodyPr wrap="square">
            <a:spAutoFit/>
          </a:bodyPr>
          <a:lstStyle>
            <a:lvl1pPr marL="281620" indent="-281620">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7"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4101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377940"/>
          </a:xfrm>
        </p:spPr>
        <p:txBody>
          <a:bodyPr wrap="square">
            <a:spAutoFit/>
          </a:bodyPr>
          <a:lstStyle>
            <a:lvl1pPr marL="281620" indent="-281620">
              <a:spcBef>
                <a:spcPts val="1200"/>
              </a:spcBef>
              <a:buClr>
                <a:schemeClr val="tx1"/>
              </a:buClr>
              <a:buFont typeface="Arial" pitchFamily="34" charset="0"/>
              <a:buChar char="•"/>
              <a:defRPr sz="3136"/>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377940"/>
          </a:xfrm>
        </p:spPr>
        <p:txBody>
          <a:bodyPr wrap="square">
            <a:spAutoFit/>
          </a:bodyPr>
          <a:lstStyle>
            <a:lvl1pPr marL="281620" indent="-281620">
              <a:spcBef>
                <a:spcPts val="1200"/>
              </a:spcBef>
              <a:buClr>
                <a:schemeClr val="tx1"/>
              </a:buClr>
              <a:buFont typeface="Arial" pitchFamily="34" charset="0"/>
              <a:buChar char="•"/>
              <a:defRPr sz="3136"/>
            </a:lvl1pPr>
            <a:lvl2pPr marL="520596" indent="-228554">
              <a:defRPr sz="2352"/>
            </a:lvl2pPr>
            <a:lvl3pPr marL="685663" indent="-165067">
              <a:tabLst/>
              <a:defRPr sz="1960"/>
            </a:lvl3pPr>
            <a:lvl4pPr marL="863427" indent="-177765">
              <a:defRPr/>
            </a:lvl4pPr>
            <a:lvl5pPr marL="1028494" indent="-16506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7"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97204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lvl="0"/>
            <a:r>
              <a:rPr lang="en-US" sz="784" dirty="0" smtClean="0">
                <a:gradFill>
                  <a:gsLst>
                    <a:gs pos="10359">
                      <a:schemeClr val="tx1"/>
                    </a:gs>
                    <a:gs pos="30000">
                      <a:schemeClr val="tx1"/>
                    </a:gs>
                  </a:gsLst>
                  <a:lin ang="5400000" scaled="0"/>
                </a:gradFill>
              </a:rPr>
              <a:t>http://dev.office.com/</a:t>
            </a:r>
          </a:p>
        </p:txBody>
      </p:sp>
      <p:sp>
        <p:nvSpPr>
          <p:cNvPr id="5" name="Freeform 4"/>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74573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and half Title Only">
    <p:spTree>
      <p:nvGrpSpPr>
        <p:cNvPr id="1" name=""/>
        <p:cNvGrpSpPr/>
        <p:nvPr/>
      </p:nvGrpSpPr>
      <p:grpSpPr>
        <a:xfrm>
          <a:off x="0" y="0"/>
          <a:ext cx="0" cy="0"/>
          <a:chOff x="0" y="0"/>
          <a:chExt cx="0" cy="0"/>
        </a:xfrm>
      </p:grpSpPr>
      <p:sp>
        <p:nvSpPr>
          <p:cNvPr id="4" name="Rectangle 3"/>
          <p:cNvSpPr/>
          <p:nvPr userDrawn="1"/>
        </p:nvSpPr>
        <p:spPr bwMode="auto">
          <a:xfrm>
            <a:off x="0" y="0"/>
            <a:ext cx="6094413" cy="6858000"/>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171" y="2369014"/>
            <a:ext cx="5825243" cy="899665"/>
          </a:xfrm>
          <a:noFill/>
        </p:spPr>
        <p:txBody>
          <a:bodyPr/>
          <a:lstStyle>
            <a:lvl1pPr>
              <a:defRPr sz="4704">
                <a:gradFill>
                  <a:gsLst>
                    <a:gs pos="4382">
                      <a:schemeClr val="bg1"/>
                    </a:gs>
                    <a:gs pos="50000">
                      <a:schemeClr val="bg1"/>
                    </a:gs>
                  </a:gsLst>
                  <a:lin ang="5400000" scaled="0"/>
                </a:gradFill>
              </a:defRPr>
            </a:lvl1pPr>
          </a:lstStyle>
          <a:p>
            <a:r>
              <a:rPr lang="en-US" dirty="0" smtClean="0"/>
              <a:t>Click to edit Master title style</a:t>
            </a:r>
            <a:endParaRPr lang="en-US" dirty="0"/>
          </a:p>
        </p:txBody>
      </p:sp>
      <p:sp>
        <p:nvSpPr>
          <p:cNvPr id="5" name="Freeform 4"/>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352077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15:guide id="1" pos="391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1158793"/>
          </a:xfrm>
          <a:noFill/>
        </p:spPr>
        <p:txBody>
          <a:bodyPr tIns="91440" bIns="91440" anchor="t" anchorCtr="0">
            <a:spAutoFit/>
          </a:bodyPr>
          <a:lstStyle>
            <a:lvl1pPr>
              <a:defRPr sz="7057" spc="-98"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724246"/>
          </a:xfrm>
          <a:noFill/>
        </p:spPr>
        <p:txBody>
          <a:bodyPr lIns="182880" tIns="146304" rIns="182880" bIns="146304">
            <a:spAutoFit/>
          </a:bodyPr>
          <a:lstStyle>
            <a:lvl1pPr marL="0" indent="0">
              <a:spcBef>
                <a:spcPts val="0"/>
              </a:spcBef>
              <a:buNone/>
              <a:defRPr sz="3136"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defPPr>
              <a:defRPr lang="en-US"/>
            </a:defPPr>
            <a:lvl1pPr>
              <a:lnSpc>
                <a:spcPct val="90000"/>
              </a:lnSpc>
              <a:spcAft>
                <a:spcPts val="0"/>
              </a:spcAft>
              <a:defRPr sz="800">
                <a:gradFill>
                  <a:gsLst>
                    <a:gs pos="4192">
                      <a:schemeClr val="bg1"/>
                    </a:gs>
                    <a:gs pos="12000">
                      <a:schemeClr val="bg1"/>
                    </a:gs>
                  </a:gsLst>
                  <a:lin ang="5400000" scaled="0"/>
                </a:gradFill>
              </a:defRPr>
            </a:lvl1pPr>
          </a:lstStyle>
          <a:p>
            <a:pPr lvl="0"/>
            <a:r>
              <a:rPr lang="en-US" sz="784" dirty="0" smtClean="0"/>
              <a:t>http://dev.office.com/</a:t>
            </a:r>
          </a:p>
        </p:txBody>
      </p:sp>
      <p:sp>
        <p:nvSpPr>
          <p:cNvPr id="6"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3886816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1158793"/>
          </a:xfrm>
          <a:noFill/>
        </p:spPr>
        <p:txBody>
          <a:bodyPr tIns="91440" bIns="91440" anchor="t" anchorCtr="0">
            <a:spAutoFit/>
          </a:bodyPr>
          <a:lstStyle>
            <a:lvl1pPr>
              <a:defRPr sz="7057"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6"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3244743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1158793"/>
          </a:xfrm>
          <a:noFill/>
        </p:spPr>
        <p:txBody>
          <a:bodyPr tIns="91440" bIns="91440" anchor="t" anchorCtr="0">
            <a:spAutoFit/>
          </a:bodyPr>
          <a:lstStyle>
            <a:lvl1pPr>
              <a:defRPr sz="7057"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6"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288602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1158793"/>
          </a:xfrm>
          <a:noFill/>
        </p:spPr>
        <p:txBody>
          <a:bodyPr tIns="91440" bIns="91440" anchor="t" anchorCtr="0">
            <a:spAutoFit/>
          </a:bodyPr>
          <a:lstStyle>
            <a:lvl1pPr>
              <a:defRPr sz="7057"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6"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3035783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Freeform 5"/>
          <p:cNvSpPr>
            <a:spLocks noChangeAspect="1" noEditPoints="1"/>
          </p:cNvSpPr>
          <p:nvPr userDrawn="1"/>
        </p:nvSpPr>
        <p:spPr bwMode="black">
          <a:xfrm>
            <a:off x="427870" y="6207972"/>
            <a:ext cx="1622747" cy="358961"/>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9" name="Title 1"/>
          <p:cNvSpPr>
            <a:spLocks noGrp="1"/>
          </p:cNvSpPr>
          <p:nvPr>
            <p:ph type="title" hasCustomPrompt="1"/>
          </p:nvPr>
        </p:nvSpPr>
        <p:spPr>
          <a:xfrm>
            <a:off x="269232" y="2084187"/>
            <a:ext cx="8961851" cy="1793090"/>
          </a:xfrm>
          <a:noFill/>
        </p:spPr>
        <p:txBody>
          <a:bodyPr lIns="146304" tIns="91440" rIns="146304" bIns="91440" anchor="t" anchorCtr="0"/>
          <a:lstStyle>
            <a:lvl1pPr>
              <a:defRPr sz="5293" spc="-98"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231" y="3878574"/>
            <a:ext cx="7169469" cy="1792326"/>
          </a:xfrm>
          <a:noFill/>
        </p:spPr>
        <p:txBody>
          <a:bodyPr lIns="146304" tIns="109728" rIns="146304" bIns="109728">
            <a:noAutofit/>
          </a:bodyPr>
          <a:lstStyle>
            <a:lvl1pPr marL="0" indent="0">
              <a:spcBef>
                <a:spcPts val="0"/>
              </a:spcBef>
              <a:buNone/>
              <a:defRPr sz="3136" spc="0" baseline="0">
                <a:gradFill>
                  <a:gsLst>
                    <a:gs pos="8982">
                      <a:schemeClr val="bg1"/>
                    </a:gs>
                    <a:gs pos="23000">
                      <a:schemeClr val="bg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51186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1158793"/>
          </a:xfrm>
          <a:noFill/>
        </p:spPr>
        <p:txBody>
          <a:bodyPr tIns="91440" bIns="91440" anchor="t" anchorCtr="0">
            <a:spAutoFit/>
          </a:bodyPr>
          <a:lstStyle>
            <a:lvl1pPr>
              <a:defRPr sz="7057"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0" y="3877277"/>
            <a:ext cx="9858106" cy="724246"/>
          </a:xfrm>
          <a:noFill/>
        </p:spPr>
        <p:txBody>
          <a:bodyPr lIns="182880" tIns="146304" rIns="182880" bIns="146304">
            <a:spAutoFit/>
          </a:bodyPr>
          <a:lstStyle>
            <a:lvl1pPr marL="0" indent="0">
              <a:spcBef>
                <a:spcPts val="0"/>
              </a:spcBef>
              <a:buNone/>
              <a:defRPr sz="313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6"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1234334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6"/>
            <a:ext cx="9856549" cy="1158793"/>
          </a:xfrm>
          <a:noFill/>
        </p:spPr>
        <p:txBody>
          <a:bodyPr tIns="91440" bIns="91440" anchor="t" anchorCtr="0">
            <a:spAutoFit/>
          </a:bodyPr>
          <a:lstStyle>
            <a:lvl1pPr>
              <a:defRPr lang="en-US" sz="7057"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3" name="TextBox 2"/>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4" name="Freeform 3"/>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4267229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4" name="Freeform 3"/>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2920435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3" name="TextBox 2"/>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4" name="Freeform 3"/>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26118146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vert="horz" wrap="square" lIns="146304" tIns="91440" rIns="146304" bIns="91440" rtlCol="0" anchor="t" anchorCtr="0">
            <a:spAutoFit/>
          </a:bodyPr>
          <a:lstStyle>
            <a:lvl1pPr>
              <a:defRPr lang="en-US" sz="7057" spc="-98"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464943" y="6389046"/>
            <a:ext cx="1258940" cy="289699"/>
          </a:xfrm>
          <a:prstGeom prst="rect">
            <a:avLst/>
          </a:prstGeom>
          <a:noFill/>
        </p:spPr>
        <p:txBody>
          <a:bodyPr wrap="none" lIns="143391" tIns="89619" rIns="143391" bIns="89619" rtlCol="0">
            <a:spAutoFit/>
          </a:bodyPr>
          <a:lstStyle>
            <a:defPPr>
              <a:defRPr lang="en-US"/>
            </a:defPPr>
            <a:lvl1pPr>
              <a:lnSpc>
                <a:spcPct val="90000"/>
              </a:lnSpc>
              <a:spcAft>
                <a:spcPts val="0"/>
              </a:spcAft>
              <a:defRPr sz="800">
                <a:gradFill>
                  <a:gsLst>
                    <a:gs pos="2917">
                      <a:schemeClr val="tx1"/>
                    </a:gs>
                    <a:gs pos="30000">
                      <a:schemeClr val="tx1"/>
                    </a:gs>
                  </a:gsLst>
                  <a:lin ang="5400000" scaled="0"/>
                </a:gradFill>
              </a:defRPr>
            </a:lvl1pPr>
          </a:lstStyle>
          <a:p>
            <a:pPr lvl="0"/>
            <a:r>
              <a:rPr lang="en-US" sz="784" dirty="0" smtClean="0"/>
              <a:t>http://dev.office.com/</a:t>
            </a:r>
          </a:p>
        </p:txBody>
      </p:sp>
      <p:sp>
        <p:nvSpPr>
          <p:cNvPr id="4" name="Freeform 3"/>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6933638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F8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7" spc="-98" baseline="0">
                <a:gradFill>
                  <a:gsLst>
                    <a:gs pos="96108">
                      <a:srgbClr val="262626"/>
                    </a:gs>
                    <a:gs pos="87425">
                      <a:srgbClr val="262626"/>
                    </a:gs>
                  </a:gsLst>
                  <a:lin ang="5400000" scaled="0"/>
                </a:gradFill>
              </a:defRPr>
            </a:lvl1pPr>
          </a:lstStyle>
          <a:p>
            <a:r>
              <a:rPr lang="en-US" dirty="0" smtClean="0"/>
              <a:t>Section title</a:t>
            </a:r>
            <a:endParaRPr lang="en-US" dirty="0"/>
          </a:p>
        </p:txBody>
      </p:sp>
      <p:sp>
        <p:nvSpPr>
          <p:cNvPr id="3" name="TextBox 2"/>
          <p:cNvSpPr txBox="1"/>
          <p:nvPr userDrawn="1"/>
        </p:nvSpPr>
        <p:spPr>
          <a:xfrm>
            <a:off x="5464943" y="6389046"/>
            <a:ext cx="1258940" cy="289699"/>
          </a:xfrm>
          <a:prstGeom prst="rect">
            <a:avLst/>
          </a:prstGeom>
          <a:noFill/>
        </p:spPr>
        <p:txBody>
          <a:bodyPr wrap="none" lIns="143391" tIns="89619" rIns="143391" bIns="89619" rtlCol="0">
            <a:spAutoFit/>
          </a:bodyPr>
          <a:lstStyle>
            <a:defPPr>
              <a:defRPr lang="en-US"/>
            </a:defPPr>
            <a:lvl1pPr lvl="0">
              <a:lnSpc>
                <a:spcPct val="90000"/>
              </a:lnSpc>
              <a:spcAft>
                <a:spcPts val="0"/>
              </a:spcAft>
              <a:defRPr sz="800">
                <a:gradFill>
                  <a:gsLst>
                    <a:gs pos="2917">
                      <a:schemeClr val="tx1"/>
                    </a:gs>
                    <a:gs pos="30000">
                      <a:schemeClr val="tx1"/>
                    </a:gs>
                  </a:gsLst>
                  <a:lin ang="5400000" scaled="0"/>
                </a:gradFill>
              </a:defRPr>
            </a:lvl1pPr>
          </a:lstStyle>
          <a:p>
            <a:pPr lvl="0"/>
            <a:r>
              <a:rPr lang="en-US" sz="784" dirty="0" smtClean="0"/>
              <a:t>http://dev.office.com/</a:t>
            </a:r>
          </a:p>
        </p:txBody>
      </p:sp>
      <p:sp>
        <p:nvSpPr>
          <p:cNvPr id="4" name="Freeform 3"/>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1253265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vert="horz" wrap="square" lIns="146304" tIns="91440" rIns="146304" bIns="91440" rtlCol="0" anchor="t" anchorCtr="0">
            <a:spAutoFit/>
          </a:bodyPr>
          <a:lstStyle>
            <a:lvl1pPr>
              <a:defRPr lang="en-US" sz="7057" spc="-98"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3" name="TextBox 2"/>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4" name="Freeform 3"/>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176010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1" y="1217195"/>
            <a:ext cx="5377147" cy="1973570"/>
          </a:xfrm>
        </p:spPr>
        <p:txBody>
          <a:bodyPr>
            <a:spAutoFit/>
          </a:bodyPr>
          <a:lstStyle>
            <a:lvl1pPr>
              <a:defRPr sz="6469"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0"/>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48752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3" name="Freeform 2"/>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111678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3" name="Freeform 2"/>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1444122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5"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365483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3" name="Freeform 2"/>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973321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4192">
                      <a:schemeClr val="bg1"/>
                    </a:gs>
                    <a:gs pos="12000">
                      <a:schemeClr val="bg1"/>
                    </a:gs>
                  </a:gsLst>
                  <a:lin ang="5400000" scaled="0"/>
                </a:gradFill>
              </a:rPr>
              <a:t>http://dev.office.com/</a:t>
            </a:r>
          </a:p>
        </p:txBody>
      </p:sp>
      <p:sp>
        <p:nvSpPr>
          <p:cNvPr id="3" name="Freeform 2"/>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262626"/>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36329252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algn="ctr" defTabSz="913916" fontAlgn="base">
              <a:spcBef>
                <a:spcPct val="0"/>
              </a:spcBef>
              <a:spcAft>
                <a:spcPct val="0"/>
              </a:spcAft>
            </a:pPr>
            <a:endParaRPr lang="en-US" sz="1764"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69" y="1197322"/>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7" name="Freeform 6"/>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chemeClr val="accent1"/>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412517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6"/>
            <a:ext cx="11650487" cy="395317"/>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0085" y="3083652"/>
            <a:ext cx="3226289" cy="692057"/>
          </a:xfrm>
          <a:prstGeom prst="rect">
            <a:avLst/>
          </a:prstGeom>
        </p:spPr>
      </p:pic>
    </p:spTree>
    <p:extLst>
      <p:ext uri="{BB962C8B-B14F-4D97-AF65-F5344CB8AC3E}">
        <p14:creationId xmlns:p14="http://schemas.microsoft.com/office/powerpoint/2010/main" val="217422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169" y="6171616"/>
            <a:ext cx="11650487" cy="395317"/>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chemeClr val="tx1"/>
                    </a:gs>
                    <a:gs pos="100000">
                      <a:schemeClr val="tx1"/>
                    </a:gs>
                  </a:gsLst>
                  <a:lin ang="5400000" scaled="0"/>
                </a:gradFill>
                <a:cs typeface="Segoe UI" pitchFamily="34" charset="0"/>
              </a:rPr>
              <a:t>© </a:t>
            </a:r>
            <a:r>
              <a:rPr lang="en-US" sz="686" dirty="0" smtClean="0">
                <a:gradFill>
                  <a:gsLst>
                    <a:gs pos="0">
                      <a:schemeClr val="tx1"/>
                    </a:gs>
                    <a:gs pos="100000">
                      <a:schemeClr val="tx1"/>
                    </a:gs>
                  </a:gsLst>
                  <a:lin ang="5400000" scaled="0"/>
                </a:gradFill>
                <a:cs typeface="Segoe UI" pitchFamily="34" charset="0"/>
              </a:rPr>
              <a:t>2015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0087" y="3083652"/>
            <a:ext cx="3226289" cy="692059"/>
          </a:xfrm>
          <a:prstGeom prst="rect">
            <a:avLst/>
          </a:prstGeom>
        </p:spPr>
      </p:pic>
    </p:spTree>
    <p:extLst>
      <p:ext uri="{BB962C8B-B14F-4D97-AF65-F5344CB8AC3E}">
        <p14:creationId xmlns:p14="http://schemas.microsoft.com/office/powerpoint/2010/main" val="32111654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7"/>
            <a:ext cx="11650488"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357493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128392451"/>
      </p:ext>
    </p:extLst>
  </p:cSld>
  <p:clrMapOvr>
    <a:masterClrMapping/>
  </p:clrMapOvr>
  <p:transition>
    <p:fade/>
  </p:transition>
  <p:timing>
    <p:tnLst>
      <p:par>
        <p:cTn id="1" dur="indefinite" restart="never" nodeType="tmRoot"/>
      </p:par>
    </p:tnLst>
  </p:timing>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2555046067"/>
      </p:ext>
    </p:extLst>
  </p:cSld>
  <p:clrMapOvr>
    <a:masterClrMapping/>
  </p:clrMapOvr>
  <p:transition>
    <p:fade/>
  </p:transition>
  <p:timing>
    <p:tnLst>
      <p:par>
        <p:cTn id="1" dur="indefinite" restart="never" nodeType="tmRoot"/>
      </p:par>
    </p:tnLst>
  </p:timing>
  <p:hf hdr="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9686041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7848866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51" indent="0">
              <a:buNone/>
              <a:defRPr/>
            </a:lvl3pPr>
            <a:lvl4pPr marL="448102" indent="0">
              <a:buNone/>
              <a:defRPr/>
            </a:lvl4pPr>
            <a:lvl5pPr marL="67215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5"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81647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85291242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3" y="2922747"/>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marR="0" lvl="1" indent="0" algn="l" defTabSz="91336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85000"/>
                  </a:prstClr>
                </a:solidFill>
                <a:effectLst/>
                <a:uLnTx/>
                <a:uFillTx/>
                <a:latin typeface="Calibri"/>
                <a:ea typeface="+mn-ea"/>
                <a:cs typeface="+mn-c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761992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84462">
                      <a:schemeClr val="bg1"/>
                    </a:gs>
                    <a:gs pos="62000">
                      <a:schemeClr val="bg1"/>
                    </a:gs>
                  </a:gsLst>
                  <a:lin ang="5400000" scaled="0"/>
                </a:gradFill>
              </a:defRPr>
            </a:lvl1pPr>
            <a:lvl2pPr marL="0" indent="0">
              <a:buFontTx/>
              <a:buNone/>
              <a:defRPr sz="1960">
                <a:gradFill>
                  <a:gsLst>
                    <a:gs pos="97211">
                      <a:schemeClr val="bg1"/>
                    </a:gs>
                    <a:gs pos="11000">
                      <a:schemeClr val="bg1"/>
                    </a:gs>
                  </a:gsLst>
                  <a:lin ang="5400000" scaled="0"/>
                </a:gradFill>
              </a:defRPr>
            </a:lvl2pPr>
            <a:lvl3pPr marL="224051" indent="0">
              <a:buNone/>
              <a:defRPr>
                <a:gradFill>
                  <a:gsLst>
                    <a:gs pos="97211">
                      <a:schemeClr val="bg1"/>
                    </a:gs>
                    <a:gs pos="11000">
                      <a:schemeClr val="bg1"/>
                    </a:gs>
                  </a:gsLst>
                  <a:lin ang="5400000" scaled="0"/>
                </a:gradFill>
              </a:defRPr>
            </a:lvl3pPr>
            <a:lvl4pPr marL="448102" indent="0">
              <a:buNone/>
              <a:defRPr>
                <a:gradFill>
                  <a:gsLst>
                    <a:gs pos="97211">
                      <a:schemeClr val="bg1"/>
                    </a:gs>
                    <a:gs pos="11000">
                      <a:schemeClr val="bg1"/>
                    </a:gs>
                  </a:gsLst>
                  <a:lin ang="5400000" scaled="0"/>
                </a:gradFill>
              </a:defRPr>
            </a:lvl4pPr>
            <a:lvl5pPr marL="672153" indent="0">
              <a:buNone/>
              <a:defRPr>
                <a:gradFill>
                  <a:gsLst>
                    <a:gs pos="97211">
                      <a:schemeClr val="bg1"/>
                    </a:gs>
                    <a:gs pos="11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9163">
                      <a:schemeClr val="bg1"/>
                    </a:gs>
                    <a:gs pos="19000">
                      <a:schemeClr val="bg1"/>
                    </a:gs>
                  </a:gsLst>
                  <a:lin ang="5400000" scaled="0"/>
                </a:gradFill>
              </a:rPr>
              <a:t>http://dev.office.com/</a:t>
            </a:r>
          </a:p>
        </p:txBody>
      </p:sp>
      <p:sp>
        <p:nvSpPr>
          <p:cNvPr id="8" name="Freeform 7"/>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297887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052030"/>
          </a:xfrm>
        </p:spPr>
        <p:txBody>
          <a:bodyPr>
            <a:spAutoFit/>
          </a:bodyPr>
          <a:lstStyle>
            <a:lvl1pPr>
              <a:defRPr sz="392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7"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92309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052030"/>
          </a:xfrm>
        </p:spPr>
        <p:txBody>
          <a:bodyPr>
            <a:spAutoFit/>
          </a:bodyPr>
          <a:lstStyle>
            <a:lvl1pPr>
              <a:defRPr sz="392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7"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233145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Oran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3984">
                      <a:schemeClr val="bg1"/>
                    </a:gs>
                    <a:gs pos="28000">
                      <a:schemeClr val="bg1"/>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69169" y="1189177"/>
            <a:ext cx="11650488" cy="2052030"/>
          </a:xfrm>
        </p:spPr>
        <p:txBody>
          <a:bodyPr vert="horz" wrap="square" lIns="146304" tIns="91440" rIns="146304" bIns="91440" rtlCol="0">
            <a:spAutoFit/>
          </a:bodyPr>
          <a:lstStyle>
            <a:lvl1pPr>
              <a:defRPr lang="en-US" dirty="0" smtClean="0">
                <a:gradFill>
                  <a:gsLst>
                    <a:gs pos="97610">
                      <a:schemeClr val="bg1"/>
                    </a:gs>
                    <a:gs pos="30000">
                      <a:schemeClr val="bg1"/>
                    </a:gs>
                  </a:gsLst>
                  <a:lin ang="5400000" scaled="0"/>
                </a:gradFill>
              </a:defRPr>
            </a:lvl1pPr>
            <a:lvl2pPr>
              <a:defRPr lang="en-US" dirty="0" smtClean="0">
                <a:gradFill>
                  <a:gsLst>
                    <a:gs pos="97610">
                      <a:schemeClr val="bg1"/>
                    </a:gs>
                    <a:gs pos="30000">
                      <a:schemeClr val="bg1"/>
                    </a:gs>
                  </a:gsLst>
                  <a:lin ang="5400000" scaled="0"/>
                </a:gradFill>
              </a:defRPr>
            </a:lvl2pPr>
            <a:lvl3pPr>
              <a:defRPr lang="en-US" dirty="0" smtClean="0">
                <a:gradFill>
                  <a:gsLst>
                    <a:gs pos="97610">
                      <a:schemeClr val="bg1"/>
                    </a:gs>
                    <a:gs pos="30000">
                      <a:schemeClr val="bg1"/>
                    </a:gs>
                  </a:gsLst>
                  <a:lin ang="5400000" scaled="0"/>
                </a:gradFill>
              </a:defRPr>
            </a:lvl3pPr>
            <a:lvl4pPr>
              <a:defRPr lang="en-US" dirty="0" smtClean="0">
                <a:gradFill>
                  <a:gsLst>
                    <a:gs pos="97610">
                      <a:schemeClr val="bg1"/>
                    </a:gs>
                    <a:gs pos="30000">
                      <a:schemeClr val="bg1"/>
                    </a:gs>
                  </a:gsLst>
                  <a:lin ang="5400000" scaled="0"/>
                </a:gradFill>
              </a:defRPr>
            </a:lvl4pPr>
            <a:lvl5pPr>
              <a:defRPr lang="en-US" dirty="0">
                <a:gradFill>
                  <a:gsLst>
                    <a:gs pos="97610">
                      <a:schemeClr val="bg1"/>
                    </a:gs>
                    <a:gs pos="30000">
                      <a:schemeClr val="bg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9163">
                      <a:schemeClr val="bg1"/>
                    </a:gs>
                    <a:gs pos="19000">
                      <a:schemeClr val="bg1"/>
                    </a:gs>
                  </a:gsLst>
                  <a:lin ang="5400000" scaled="0"/>
                </a:gradFill>
              </a:rPr>
              <a:t>http://dev.office.com/</a:t>
            </a:r>
          </a:p>
        </p:txBody>
      </p:sp>
      <p:sp>
        <p:nvSpPr>
          <p:cNvPr id="8" name="Freeform 7"/>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196235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5"/>
            <a:ext cx="5377147"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5"/>
            <a:ext cx="5377147" cy="1877004"/>
          </a:xfrm>
        </p:spPr>
        <p:txBody>
          <a:bodyPr wrap="square">
            <a:spAutoFit/>
          </a:bodyPr>
          <a:lstStyle>
            <a:lvl1pPr marL="0" indent="0">
              <a:spcBef>
                <a:spcPts val="1200"/>
              </a:spcBef>
              <a:buClr>
                <a:schemeClr val="tx1"/>
              </a:buClr>
              <a:buFont typeface="Wingdings" pitchFamily="2" charset="2"/>
              <a:buNone/>
              <a:defRPr sz="3136">
                <a:gradFill>
                  <a:gsLst>
                    <a:gs pos="1250">
                      <a:schemeClr val="tx2"/>
                    </a:gs>
                    <a:gs pos="99000">
                      <a:schemeClr val="tx2"/>
                    </a:gs>
                  </a:gsLst>
                  <a:lin ang="5400000" scaled="0"/>
                </a:gradFill>
              </a:defRPr>
            </a:lvl1pPr>
            <a:lvl2pPr marL="0" indent="0">
              <a:buNone/>
              <a:defRPr sz="1960"/>
            </a:lvl2pPr>
            <a:lvl3pPr marL="227163" indent="0">
              <a:buNone/>
              <a:tabLst/>
              <a:defRPr sz="1960"/>
            </a:lvl3pPr>
            <a:lvl4pPr marL="451214" indent="0">
              <a:buNone/>
              <a:defRPr/>
            </a:lvl4pPr>
            <a:lvl5pPr marL="67215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5464943" y="6389046"/>
            <a:ext cx="1258940" cy="289699"/>
          </a:xfrm>
          <a:prstGeom prst="rect">
            <a:avLst/>
          </a:prstGeom>
          <a:noFill/>
        </p:spPr>
        <p:txBody>
          <a:bodyPr wrap="none" lIns="143391" tIns="89619" rIns="143391" bIns="89619" rtlCol="0">
            <a:spAutoFit/>
          </a:bodyPr>
          <a:lstStyle/>
          <a:p>
            <a:pPr>
              <a:lnSpc>
                <a:spcPct val="90000"/>
              </a:lnSpc>
              <a:spcAft>
                <a:spcPts val="0"/>
              </a:spcAft>
            </a:pPr>
            <a:r>
              <a:rPr lang="en-US" sz="784" dirty="0" smtClean="0">
                <a:gradFill>
                  <a:gsLst>
                    <a:gs pos="2917">
                      <a:schemeClr val="tx1"/>
                    </a:gs>
                    <a:gs pos="30000">
                      <a:schemeClr val="tx1"/>
                    </a:gs>
                  </a:gsLst>
                  <a:lin ang="5400000" scaled="0"/>
                </a:gradFill>
              </a:rPr>
              <a:t>http://dev.office.com/</a:t>
            </a:r>
          </a:p>
        </p:txBody>
      </p:sp>
      <p:sp>
        <p:nvSpPr>
          <p:cNvPr id="7" name="Freeform 5"/>
          <p:cNvSpPr>
            <a:spLocks noChangeAspect="1" noEditPoints="1"/>
          </p:cNvSpPr>
          <p:nvPr userDrawn="1"/>
        </p:nvSpPr>
        <p:spPr bwMode="black">
          <a:xfrm>
            <a:off x="427869" y="6347996"/>
            <a:ext cx="989743"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DC3C00"/>
          </a:solidFill>
          <a:ln>
            <a:noFill/>
          </a:ln>
        </p:spPr>
        <p:txBody>
          <a:bodyPr vert="horz" wrap="square" lIns="89619" tIns="44810" rIns="89619" bIns="44810" numCol="1" anchor="t" anchorCtr="0" compatLnSpc="1">
            <a:prstTxWarp prst="textNoShape">
              <a:avLst/>
            </a:prstTxWarp>
          </a:bodyPr>
          <a:lstStyle/>
          <a:p>
            <a:endParaRPr lang="en-US" sz="1764"/>
          </a:p>
        </p:txBody>
      </p:sp>
    </p:spTree>
    <p:extLst>
      <p:ext uri="{BB962C8B-B14F-4D97-AF65-F5344CB8AC3E}">
        <p14:creationId xmlns:p14="http://schemas.microsoft.com/office/powerpoint/2010/main" val="68944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1"/>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3"/>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773334145"/>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47" r:id="rId12"/>
    <p:sldLayoutId id="2147484248" r:id="rId13"/>
    <p:sldLayoutId id="2147484249" r:id="rId14"/>
    <p:sldLayoutId id="2147484250" r:id="rId15"/>
    <p:sldLayoutId id="2147484251" r:id="rId16"/>
    <p:sldLayoutId id="2147484252" r:id="rId17"/>
    <p:sldLayoutId id="2147484253" r:id="rId18"/>
    <p:sldLayoutId id="2147484254" r:id="rId19"/>
    <p:sldLayoutId id="2147484255" r:id="rId20"/>
    <p:sldLayoutId id="2147484256" r:id="rId21"/>
    <p:sldLayoutId id="2147484257" r:id="rId22"/>
    <p:sldLayoutId id="2147484258" r:id="rId23"/>
    <p:sldLayoutId id="2147484259" r:id="rId24"/>
    <p:sldLayoutId id="2147484260" r:id="rId25"/>
    <p:sldLayoutId id="2147484261" r:id="rId26"/>
    <p:sldLayoutId id="2147484262" r:id="rId27"/>
    <p:sldLayoutId id="2147484263" r:id="rId28"/>
    <p:sldLayoutId id="2147484264" r:id="rId29"/>
    <p:sldLayoutId id="2147484265" r:id="rId30"/>
    <p:sldLayoutId id="2147484266" r:id="rId31"/>
    <p:sldLayoutId id="2147484267" r:id="rId32"/>
    <p:sldLayoutId id="2147484268" r:id="rId33"/>
    <p:sldLayoutId id="2147484269" r:id="rId34"/>
    <p:sldLayoutId id="2147484270" r:id="rId35"/>
    <p:sldLayoutId id="2147484271" r:id="rId36"/>
    <p:sldLayoutId id="2147484272" r:id="rId37"/>
    <p:sldLayoutId id="2147484275" r:id="rId38"/>
    <p:sldLayoutId id="2147484277" r:id="rId39"/>
    <p:sldLayoutId id="2147484278" r:id="rId40"/>
    <p:sldLayoutId id="2147484279"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80" rtl="0" eaLnBrk="1" latinLnBrk="0" hangingPunct="1">
        <a:lnSpc>
          <a:spcPct val="90000"/>
        </a:lnSpc>
        <a:spcBef>
          <a:spcPct val="0"/>
        </a:spcBef>
        <a:buNone/>
        <a:defRPr lang="en-US" sz="4704" b="0" kern="1200" cap="none" spc="-100" baseline="0" dirty="0" smtClean="0">
          <a:ln w="3175">
            <a:noFill/>
          </a:ln>
          <a:gradFill>
            <a:gsLst>
              <a:gs pos="5000">
                <a:schemeClr val="tx1"/>
              </a:gs>
              <a:gs pos="4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92515">
                <a:srgbClr val="262626"/>
              </a:gs>
              <a:gs pos="0">
                <a:srgbClr val="262626"/>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92515">
                <a:srgbClr val="262626"/>
              </a:gs>
              <a:gs pos="0">
                <a:srgbClr val="262626"/>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92515">
                <a:srgbClr val="262626"/>
              </a:gs>
              <a:gs pos="0">
                <a:srgbClr val="262626"/>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92515">
                <a:srgbClr val="262626"/>
              </a:gs>
              <a:gs pos="0">
                <a:srgbClr val="262626"/>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92515">
                <a:srgbClr val="262626"/>
              </a:gs>
              <a:gs pos="0">
                <a:srgbClr val="262626"/>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4.emf"/><Relationship Id="rId11" Type="http://schemas.openxmlformats.org/officeDocument/2006/relationships/image" Target="../media/image39.emf"/><Relationship Id="rId5" Type="http://schemas.openxmlformats.org/officeDocument/2006/relationships/image" Target="../media/image33.emf"/><Relationship Id="rId10" Type="http://schemas.openxmlformats.org/officeDocument/2006/relationships/image" Target="../media/image38.emf"/><Relationship Id="rId4" Type="http://schemas.openxmlformats.org/officeDocument/2006/relationships/image" Target="../media/image32.emf"/><Relationship Id="rId9" Type="http://schemas.openxmlformats.org/officeDocument/2006/relationships/image" Target="../media/image37.emf"/></Relationships>
</file>

<file path=ppt/slides/_rels/slide18.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2.emf"/><Relationship Id="rId3" Type="http://schemas.openxmlformats.org/officeDocument/2006/relationships/image" Target="../media/image31.emf"/><Relationship Id="rId7" Type="http://schemas.openxmlformats.org/officeDocument/2006/relationships/image" Target="../media/image36.emf"/><Relationship Id="rId12" Type="http://schemas.openxmlformats.org/officeDocument/2006/relationships/image" Target="../media/image41.emf"/><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34.emf"/><Relationship Id="rId11" Type="http://schemas.openxmlformats.org/officeDocument/2006/relationships/image" Target="../media/image40.emf"/><Relationship Id="rId5" Type="http://schemas.openxmlformats.org/officeDocument/2006/relationships/image" Target="../media/image33.emf"/><Relationship Id="rId10" Type="http://schemas.openxmlformats.org/officeDocument/2006/relationships/image" Target="../media/image35.emf"/><Relationship Id="rId4" Type="http://schemas.openxmlformats.org/officeDocument/2006/relationships/image" Target="../media/image32.emf"/><Relationship Id="rId9" Type="http://schemas.openxmlformats.org/officeDocument/2006/relationships/image" Target="../media/image38.emf"/></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1.emf"/><Relationship Id="rId7" Type="http://schemas.openxmlformats.org/officeDocument/2006/relationships/image" Target="../media/image40.emf"/><Relationship Id="rId2" Type="http://schemas.openxmlformats.org/officeDocument/2006/relationships/image" Target="../media/image38.emf"/><Relationship Id="rId1" Type="http://schemas.openxmlformats.org/officeDocument/2006/relationships/slideLayout" Target="../slideLayouts/slideLayout13.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 Id="rId9" Type="http://schemas.openxmlformats.org/officeDocument/2006/relationships/image" Target="../media/image42.emf"/></Relationships>
</file>

<file path=ppt/slides/_rels/slide2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36.emf"/><Relationship Id="rId7" Type="http://schemas.openxmlformats.org/officeDocument/2006/relationships/image" Target="../media/image32.emf"/><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35.emf"/><Relationship Id="rId11" Type="http://schemas.openxmlformats.org/officeDocument/2006/relationships/image" Target="../media/image45.emf"/><Relationship Id="rId5" Type="http://schemas.openxmlformats.org/officeDocument/2006/relationships/image" Target="../media/image38.emf"/><Relationship Id="rId10" Type="http://schemas.openxmlformats.org/officeDocument/2006/relationships/image" Target="../media/image44.emf"/><Relationship Id="rId4" Type="http://schemas.openxmlformats.org/officeDocument/2006/relationships/image" Target="../media/image37.emf"/><Relationship Id="rId9" Type="http://schemas.openxmlformats.org/officeDocument/2006/relationships/image" Target="../media/image34.emf"/></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47.emf"/><Relationship Id="rId4" Type="http://schemas.openxmlformats.org/officeDocument/2006/relationships/image" Target="../media/image46.emf"/></Relationships>
</file>

<file path=ppt/slides/_rels/slide27.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49.emf"/><Relationship Id="rId11" Type="http://schemas.openxmlformats.org/officeDocument/2006/relationships/image" Target="../media/image51.png"/><Relationship Id="rId5" Type="http://schemas.openxmlformats.org/officeDocument/2006/relationships/image" Target="../media/image48.emf"/><Relationship Id="rId10" Type="http://schemas.openxmlformats.org/officeDocument/2006/relationships/image" Target="../media/image50.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2.em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emf"/><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a:t>
            </a:r>
            <a:r>
              <a:rPr lang="en-US" sz="6595" dirty="0" smtClean="0"/>
              <a:t/>
            </a:r>
            <a:br>
              <a:rPr lang="en-US" sz="6595" dirty="0" smtClean="0"/>
            </a:br>
            <a:r>
              <a:rPr lang="en-US" sz="6595" dirty="0" smtClean="0"/>
              <a:t>Development</a:t>
            </a:r>
            <a:endParaRPr lang="en-US" sz="6595" dirty="0"/>
          </a:p>
        </p:txBody>
      </p:sp>
      <p:sp>
        <p:nvSpPr>
          <p:cNvPr id="3" name="Text Placeholder 2"/>
          <p:cNvSpPr>
            <a:spLocks noGrp="1"/>
          </p:cNvSpPr>
          <p:nvPr>
            <p:ph type="body" sz="quarter" idx="12"/>
          </p:nvPr>
        </p:nvSpPr>
        <p:spPr/>
        <p:txBody>
          <a:bodyPr/>
          <a:lstStyle/>
          <a:p>
            <a:endParaRPr lang="en-US" dirty="0"/>
          </a:p>
        </p:txBody>
      </p:sp>
      <p:grpSp>
        <p:nvGrpSpPr>
          <p:cNvPr id="4" name="Group 3"/>
          <p:cNvGrpSpPr/>
          <p:nvPr/>
        </p:nvGrpSpPr>
        <p:grpSpPr>
          <a:xfrm>
            <a:off x="5654676" y="1252538"/>
            <a:ext cx="5024436" cy="4213226"/>
            <a:chOff x="5654676" y="1252538"/>
            <a:chExt cx="5024436" cy="4213226"/>
          </a:xfrm>
        </p:grpSpPr>
        <p:grpSp>
          <p:nvGrpSpPr>
            <p:cNvPr id="5" name="Group 4"/>
            <p:cNvGrpSpPr/>
            <p:nvPr/>
          </p:nvGrpSpPr>
          <p:grpSpPr>
            <a:xfrm>
              <a:off x="9685338" y="2705101"/>
              <a:ext cx="993774" cy="1214438"/>
              <a:chOff x="9685338" y="2705101"/>
              <a:chExt cx="993774" cy="1214438"/>
            </a:xfrm>
          </p:grpSpPr>
          <p:sp>
            <p:nvSpPr>
              <p:cNvPr id="37"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6997700" y="1252538"/>
              <a:ext cx="2908300" cy="1195388"/>
              <a:chOff x="6997700" y="1252538"/>
              <a:chExt cx="2908300" cy="1195388"/>
            </a:xfrm>
          </p:grpSpPr>
          <p:sp>
            <p:nvSpPr>
              <p:cNvPr id="21"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p:nvPr/>
          </p:nvGrpSpPr>
          <p:grpSpPr>
            <a:xfrm>
              <a:off x="5654676" y="2908301"/>
              <a:ext cx="681036" cy="809625"/>
              <a:chOff x="5654676" y="2908301"/>
              <a:chExt cx="681036" cy="809625"/>
            </a:xfrm>
          </p:grpSpPr>
          <p:sp>
            <p:nvSpPr>
              <p:cNvPr id="17"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 name="Group 7"/>
            <p:cNvGrpSpPr/>
            <p:nvPr/>
          </p:nvGrpSpPr>
          <p:grpSpPr>
            <a:xfrm>
              <a:off x="6481763" y="4656138"/>
              <a:ext cx="1308100" cy="809626"/>
              <a:chOff x="6481763" y="4656138"/>
              <a:chExt cx="1308100" cy="809626"/>
            </a:xfrm>
          </p:grpSpPr>
          <p:sp>
            <p:nvSpPr>
              <p:cNvPr id="9"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5" name="Group 44"/>
          <p:cNvGrpSpPr/>
          <p:nvPr/>
        </p:nvGrpSpPr>
        <p:grpSpPr>
          <a:xfrm>
            <a:off x="5966324" y="2135188"/>
            <a:ext cx="4916306" cy="4397375"/>
            <a:chOff x="5966324" y="2135188"/>
            <a:chExt cx="4916306" cy="4397375"/>
          </a:xfrm>
        </p:grpSpPr>
        <p:grpSp>
          <p:nvGrpSpPr>
            <p:cNvPr id="46" name="Group 45"/>
            <p:cNvGrpSpPr/>
            <p:nvPr/>
          </p:nvGrpSpPr>
          <p:grpSpPr>
            <a:xfrm>
              <a:off x="5966324" y="4167004"/>
              <a:ext cx="4916306" cy="2303514"/>
              <a:chOff x="5966324" y="4167004"/>
              <a:chExt cx="4916306" cy="2303514"/>
            </a:xfrm>
          </p:grpSpPr>
          <p:sp>
            <p:nvSpPr>
              <p:cNvPr id="108"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47"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Version Control</a:t>
            </a:r>
            <a:endParaRPr lang="en-US" dirty="0"/>
          </a:p>
        </p:txBody>
      </p:sp>
      <p:sp>
        <p:nvSpPr>
          <p:cNvPr id="10" name="Content Placeholder 9"/>
          <p:cNvSpPr>
            <a:spLocks noGrp="1"/>
          </p:cNvSpPr>
          <p:nvPr>
            <p:ph type="body" sz="quarter" idx="10"/>
          </p:nvPr>
        </p:nvSpPr>
        <p:spPr>
          <a:xfrm>
            <a:off x="269169" y="1189177"/>
            <a:ext cx="11650488" cy="3140540"/>
          </a:xfrm>
        </p:spPr>
        <p:txBody>
          <a:bodyPr/>
          <a:lstStyle/>
          <a:p>
            <a:r>
              <a:rPr lang="en-US" dirty="0" smtClean="0"/>
              <a:t>Use Team Foundation Version Control or </a:t>
            </a:r>
            <a:r>
              <a:rPr lang="en-US" dirty="0" err="1" smtClean="0"/>
              <a:t>Git</a:t>
            </a:r>
            <a:endParaRPr lang="en-US" dirty="0" smtClean="0"/>
          </a:p>
          <a:p>
            <a:r>
              <a:rPr lang="en-US" dirty="0" smtClean="0"/>
              <a:t>Integration with Work Items and Team Foundation Build – enables traceability back and forth. </a:t>
            </a:r>
          </a:p>
          <a:p>
            <a:r>
              <a:rPr lang="en-US" dirty="0" smtClean="0"/>
              <a:t>Web Portal enables access to basic </a:t>
            </a:r>
            <a:br>
              <a:rPr lang="en-US" dirty="0" smtClean="0"/>
            </a:br>
            <a:r>
              <a:rPr lang="en-US" dirty="0" smtClean="0"/>
              <a:t>version control features.</a:t>
            </a:r>
            <a:endParaRPr lang="en-US" dirty="0"/>
          </a:p>
        </p:txBody>
      </p:sp>
      <p:sp>
        <p:nvSpPr>
          <p:cNvPr id="3" name="Slide Number Placeholder 2"/>
          <p:cNvSpPr>
            <a:spLocks noGrp="1"/>
          </p:cNvSpPr>
          <p:nvPr>
            <p:ph type="sldNum" sz="quarter" idx="4294967295"/>
          </p:nvPr>
        </p:nvSpPr>
        <p:spPr>
          <a:xfrm>
            <a:off x="0" y="6399213"/>
            <a:ext cx="560388" cy="219075"/>
          </a:xfrm>
          <a:prstGeom prst="rect">
            <a:avLst/>
          </a:prstGeom>
        </p:spPr>
        <p:txBody>
          <a:bodyPr/>
          <a:lstStyle/>
          <a:p>
            <a:fld id="{026CCAEB-CB17-44EB-A892-4553F1D666B6}" type="slidenum">
              <a:rPr lang="en-US" smtClean="0">
                <a:solidFill>
                  <a:prstClr val="white"/>
                </a:solidFill>
              </a:rPr>
              <a:pPr/>
              <a:t>10</a:t>
            </a:fld>
            <a:endParaRPr lang="en-US" dirty="0">
              <a:solidFill>
                <a:prstClr val="white"/>
              </a:solidFill>
            </a:endParaRPr>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pic>
        <p:nvPicPr>
          <p:cNvPr id="6" name="Picture 5"/>
          <p:cNvPicPr>
            <a:picLocks noChangeAspect="1"/>
          </p:cNvPicPr>
          <p:nvPr/>
        </p:nvPicPr>
        <p:blipFill>
          <a:blip r:embed="rId3"/>
          <a:stretch>
            <a:fillRect/>
          </a:stretch>
        </p:blipFill>
        <p:spPr>
          <a:xfrm>
            <a:off x="6516758" y="3354843"/>
            <a:ext cx="6013321" cy="4012354"/>
          </a:xfrm>
          <a:prstGeom prst="rect">
            <a:avLst/>
          </a:prstGeom>
        </p:spPr>
      </p:pic>
    </p:spTree>
    <p:extLst>
      <p:ext uri="{BB962C8B-B14F-4D97-AF65-F5344CB8AC3E}">
        <p14:creationId xmlns:p14="http://schemas.microsoft.com/office/powerpoint/2010/main" val="156692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Build Automation</a:t>
            </a:r>
            <a:endParaRPr lang="en-US" dirty="0"/>
          </a:p>
        </p:txBody>
      </p:sp>
      <p:sp>
        <p:nvSpPr>
          <p:cNvPr id="10" name="Content Placeholder 9"/>
          <p:cNvSpPr>
            <a:spLocks noGrp="1"/>
          </p:cNvSpPr>
          <p:nvPr>
            <p:ph type="body" sz="quarter" idx="10"/>
          </p:nvPr>
        </p:nvSpPr>
        <p:spPr/>
        <p:txBody>
          <a:bodyPr/>
          <a:lstStyle/>
          <a:p>
            <a:r>
              <a:rPr lang="en-US" sz="3200" dirty="0" smtClean="0"/>
              <a:t>Build Automation</a:t>
            </a:r>
          </a:p>
          <a:p>
            <a:r>
              <a:rPr lang="en-US" sz="3200" dirty="0" smtClean="0"/>
              <a:t>Continuous Integration (CI)</a:t>
            </a:r>
          </a:p>
          <a:p>
            <a:r>
              <a:rPr lang="en-US" sz="3200" dirty="0" smtClean="0"/>
              <a:t>Tightly coupled with other TFS components:</a:t>
            </a:r>
          </a:p>
          <a:p>
            <a:pPr lvl="1"/>
            <a:r>
              <a:rPr lang="en-US" sz="1800" dirty="0" smtClean="0"/>
              <a:t>Version control</a:t>
            </a:r>
          </a:p>
          <a:p>
            <a:pPr lvl="1"/>
            <a:r>
              <a:rPr lang="en-US" sz="1800" dirty="0" smtClean="0"/>
              <a:t>Work item tracking</a:t>
            </a:r>
          </a:p>
          <a:p>
            <a:pPr lvl="1"/>
            <a:r>
              <a:rPr lang="en-US" sz="1800" dirty="0" smtClean="0"/>
              <a:t>Testing tools</a:t>
            </a:r>
          </a:p>
          <a:p>
            <a:pPr lvl="1"/>
            <a:r>
              <a:rPr lang="en-US" sz="1800" dirty="0" smtClean="0"/>
              <a:t>Deployment</a:t>
            </a:r>
          </a:p>
          <a:p>
            <a:pPr lvl="1"/>
            <a:r>
              <a:rPr lang="en-US" sz="1800" dirty="0" smtClean="0"/>
              <a:t>Lab management</a:t>
            </a:r>
          </a:p>
          <a:p>
            <a:r>
              <a:rPr lang="en-US" sz="3200" dirty="0" smtClean="0"/>
              <a:t>Build code using </a:t>
            </a:r>
            <a:r>
              <a:rPr lang="en-US" sz="3200" dirty="0" err="1" smtClean="0"/>
              <a:t>Git</a:t>
            </a:r>
            <a:endParaRPr lang="en-US" sz="3200" dirty="0" smtClean="0"/>
          </a:p>
          <a:p>
            <a:r>
              <a:rPr lang="en-US" sz="3200" dirty="0" smtClean="0"/>
              <a:t>Propagates build results to data warehouse for historical reporting</a:t>
            </a:r>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pic>
        <p:nvPicPr>
          <p:cNvPr id="6" name="Picture 5"/>
          <p:cNvPicPr>
            <a:picLocks noChangeAspect="1"/>
          </p:cNvPicPr>
          <p:nvPr/>
        </p:nvPicPr>
        <p:blipFill>
          <a:blip r:embed="rId3"/>
          <a:stretch>
            <a:fillRect/>
          </a:stretch>
        </p:blipFill>
        <p:spPr>
          <a:xfrm>
            <a:off x="7942130" y="1096249"/>
            <a:ext cx="3887627" cy="3887627"/>
          </a:xfrm>
          <a:prstGeom prst="rect">
            <a:avLst/>
          </a:prstGeom>
        </p:spPr>
      </p:pic>
    </p:spTree>
    <p:extLst>
      <p:ext uri="{BB962C8B-B14F-4D97-AF65-F5344CB8AC3E}">
        <p14:creationId xmlns:p14="http://schemas.microsoft.com/office/powerpoint/2010/main" val="265599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Reporting</a:t>
            </a:r>
            <a:endParaRPr lang="en-US" dirty="0"/>
          </a:p>
        </p:txBody>
      </p:sp>
      <p:sp>
        <p:nvSpPr>
          <p:cNvPr id="10" name="Content Placeholder 9"/>
          <p:cNvSpPr>
            <a:spLocks noGrp="1"/>
          </p:cNvSpPr>
          <p:nvPr>
            <p:ph type="body" sz="quarter" idx="10"/>
          </p:nvPr>
        </p:nvSpPr>
        <p:spPr/>
        <p:txBody>
          <a:bodyPr/>
          <a:lstStyle/>
          <a:p>
            <a:r>
              <a:rPr lang="en-US" smtClean="0"/>
              <a:t>Built on SSRS and SSAS</a:t>
            </a:r>
          </a:p>
          <a:p>
            <a:r>
              <a:rPr lang="en-US" smtClean="0"/>
              <a:t>Can customize existing reports or create custom reports</a:t>
            </a:r>
          </a:p>
          <a:p>
            <a:r>
              <a:rPr lang="en-US" smtClean="0"/>
              <a:t>Available via SQL Server Reporting Services, Excel Reports, SharePoint dashboards, or Work Item Queries</a:t>
            </a:r>
            <a:endParaRPr lang="en-US" dirty="0"/>
          </a:p>
        </p:txBody>
      </p:sp>
      <p:sp>
        <p:nvSpPr>
          <p:cNvPr id="3" name="Slide Number Placeholder 2"/>
          <p:cNvSpPr>
            <a:spLocks noGrp="1"/>
          </p:cNvSpPr>
          <p:nvPr>
            <p:ph type="sldNum" sz="quarter" idx="4294967295"/>
          </p:nvPr>
        </p:nvSpPr>
        <p:spPr>
          <a:xfrm>
            <a:off x="0" y="6399213"/>
            <a:ext cx="560388" cy="219075"/>
          </a:xfrm>
          <a:prstGeom prst="rect">
            <a:avLst/>
          </a:prstGeom>
        </p:spPr>
        <p:txBody>
          <a:bodyPr/>
          <a:lstStyle/>
          <a:p>
            <a:fld id="{026CCAEB-CB17-44EB-A892-4553F1D666B6}" type="slidenum">
              <a:rPr lang="en-US" smtClean="0">
                <a:solidFill>
                  <a:prstClr val="white"/>
                </a:solidFill>
              </a:rPr>
              <a:pPr/>
              <a:t>12</a:t>
            </a:fld>
            <a:endParaRPr lang="en-US" dirty="0">
              <a:solidFill>
                <a:prstClr val="white"/>
              </a:solidFill>
            </a:endParaRPr>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spTree>
    <p:extLst>
      <p:ext uri="{BB962C8B-B14F-4D97-AF65-F5344CB8AC3E}">
        <p14:creationId xmlns:p14="http://schemas.microsoft.com/office/powerpoint/2010/main" val="355920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a:spLocks noGrp="1"/>
          </p:cNvSpPr>
          <p:nvPr>
            <p:ph type="title"/>
          </p:nvPr>
        </p:nvSpPr>
        <p:spPr/>
        <p:txBody>
          <a:bodyPr/>
          <a:lstStyle/>
          <a:p>
            <a:r>
              <a:rPr lang="en-US" sz="5400" dirty="0" smtClean="0"/>
              <a:t>Capabilities and Features</a:t>
            </a:r>
            <a:endParaRPr lang="en-US" sz="5400" dirty="0"/>
          </a:p>
        </p:txBody>
      </p:sp>
      <p:grpSp>
        <p:nvGrpSpPr>
          <p:cNvPr id="13" name="Group 12"/>
          <p:cNvGrpSpPr/>
          <p:nvPr/>
        </p:nvGrpSpPr>
        <p:grpSpPr>
          <a:xfrm>
            <a:off x="1614902" y="4893653"/>
            <a:ext cx="3270281" cy="1513068"/>
            <a:chOff x="1792910" y="4893653"/>
            <a:chExt cx="3270281" cy="1513068"/>
          </a:xfrm>
        </p:grpSpPr>
        <p:sp>
          <p:nvSpPr>
            <p:cNvPr id="5" name="TextBox 4"/>
            <p:cNvSpPr txBox="1"/>
            <p:nvPr/>
          </p:nvSpPr>
          <p:spPr>
            <a:xfrm>
              <a:off x="1792910" y="5483391"/>
              <a:ext cx="1954446" cy="923330"/>
            </a:xfrm>
            <a:prstGeom prst="rect">
              <a:avLst/>
            </a:prstGeom>
            <a:noFill/>
          </p:spPr>
          <p:txBody>
            <a:bodyPr wrap="none" lIns="0" tIns="0" rIns="0" bIns="0" rtlCol="0">
              <a:spAutoFit/>
            </a:bodyPr>
            <a:lstStyle/>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Team Room</a:t>
              </a:r>
            </a:p>
            <a:p>
              <a:pPr marL="180000" indent="-180000">
                <a:buFont typeface="Arial" panose="020B0604020202020204" pitchFamily="34" charset="0"/>
                <a:buChar char="•"/>
              </a:pPr>
              <a:r>
                <a:rPr lang="en-US" sz="1200" spc="-70" dirty="0" err="1" smtClean="0">
                  <a:gradFill>
                    <a:gsLst>
                      <a:gs pos="0">
                        <a:schemeClr val="tx1"/>
                      </a:gs>
                      <a:gs pos="100000">
                        <a:schemeClr val="tx1"/>
                      </a:gs>
                    </a:gsLst>
                    <a:lin ang="5400000" scaled="1"/>
                  </a:gradFill>
                </a:rPr>
                <a:t>Git</a:t>
              </a:r>
              <a:endParaRPr lang="en-US" sz="1200" spc="-70" dirty="0" smtClean="0">
                <a:gradFill>
                  <a:gsLst>
                    <a:gs pos="0">
                      <a:schemeClr val="tx1"/>
                    </a:gs>
                    <a:gs pos="100000">
                      <a:schemeClr val="tx1"/>
                    </a:gs>
                  </a:gsLst>
                  <a:lin ang="5400000" scaled="1"/>
                </a:gradFill>
              </a:endParaRPr>
            </a:p>
            <a:p>
              <a:pPr marL="180000" indent="-180000">
                <a:buFont typeface="Arial" panose="020B0604020202020204" pitchFamily="34" charset="0"/>
                <a:buChar char="•"/>
              </a:pPr>
              <a:r>
                <a:rPr lang="en-US" sz="1200" spc="-70" dirty="0" err="1" smtClean="0">
                  <a:gradFill>
                    <a:gsLst>
                      <a:gs pos="0">
                        <a:schemeClr val="tx1"/>
                      </a:gs>
                      <a:gs pos="100000">
                        <a:schemeClr val="tx1"/>
                      </a:gs>
                    </a:gsLst>
                    <a:lin ang="5400000" scaled="1"/>
                  </a:gradFill>
                </a:rPr>
                <a:t>CodeLens</a:t>
              </a:r>
              <a:endParaRPr lang="en-US" sz="1200" spc="-70" dirty="0" smtClean="0">
                <a:gradFill>
                  <a:gsLst>
                    <a:gs pos="0">
                      <a:schemeClr val="tx1"/>
                    </a:gs>
                    <a:gs pos="100000">
                      <a:schemeClr val="tx1"/>
                    </a:gs>
                  </a:gsLst>
                  <a:lin ang="5400000" scaled="1"/>
                </a:gradFill>
              </a:endParaRPr>
            </a:p>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.NET Memory Dump </a:t>
              </a:r>
              <a:r>
                <a:rPr lang="en-US" sz="1200" spc="-70" dirty="0" err="1" smtClean="0">
                  <a:gradFill>
                    <a:gsLst>
                      <a:gs pos="0">
                        <a:schemeClr val="tx1"/>
                      </a:gs>
                      <a:gs pos="100000">
                        <a:schemeClr val="tx1"/>
                      </a:gs>
                    </a:gsLst>
                    <a:lin ang="5400000" scaled="1"/>
                  </a:gradFill>
                </a:rPr>
                <a:t>Analyser</a:t>
              </a:r>
              <a:endParaRPr lang="en-US" sz="1200" spc="-70" dirty="0" smtClean="0">
                <a:gradFill>
                  <a:gsLst>
                    <a:gs pos="0">
                      <a:schemeClr val="tx1"/>
                    </a:gs>
                    <a:gs pos="100000">
                      <a:schemeClr val="tx1"/>
                    </a:gs>
                  </a:gsLst>
                  <a:lin ang="5400000" scaled="1"/>
                </a:gradFill>
              </a:endParaRPr>
            </a:p>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Load testing as a service</a:t>
              </a:r>
            </a:p>
          </p:txBody>
        </p:sp>
        <p:grpSp>
          <p:nvGrpSpPr>
            <p:cNvPr id="53" name="Group 52"/>
            <p:cNvGrpSpPr/>
            <p:nvPr/>
          </p:nvGrpSpPr>
          <p:grpSpPr>
            <a:xfrm>
              <a:off x="1792910" y="4893653"/>
              <a:ext cx="3270281" cy="542496"/>
              <a:chOff x="1888672" y="4905773"/>
              <a:chExt cx="3270281" cy="542496"/>
            </a:xfrm>
          </p:grpSpPr>
          <p:sp>
            <p:nvSpPr>
              <p:cNvPr id="54" name="Rectangle 53"/>
              <p:cNvSpPr/>
              <p:nvPr/>
            </p:nvSpPr>
            <p:spPr bwMode="auto">
              <a:xfrm>
                <a:off x="2343501" y="4905773"/>
                <a:ext cx="2815452" cy="5424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Develop + Test</a:t>
                </a:r>
              </a:p>
            </p:txBody>
          </p:sp>
          <p:sp>
            <p:nvSpPr>
              <p:cNvPr id="55" name="Freeform 11"/>
              <p:cNvSpPr>
                <a:spLocks noChangeAspect="1" noEditPoints="1"/>
              </p:cNvSpPr>
              <p:nvPr/>
            </p:nvSpPr>
            <p:spPr bwMode="auto">
              <a:xfrm>
                <a:off x="1888672" y="4948525"/>
                <a:ext cx="454829"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grpSp>
        <p:nvGrpSpPr>
          <p:cNvPr id="3" name="Group 2"/>
          <p:cNvGrpSpPr/>
          <p:nvPr/>
        </p:nvGrpSpPr>
        <p:grpSpPr>
          <a:xfrm>
            <a:off x="1539090" y="1779609"/>
            <a:ext cx="1868075" cy="1273000"/>
            <a:chOff x="1717098" y="1779609"/>
            <a:chExt cx="1868075" cy="1273000"/>
          </a:xfrm>
        </p:grpSpPr>
        <p:sp>
          <p:nvSpPr>
            <p:cNvPr id="122" name="TextBox 121"/>
            <p:cNvSpPr txBox="1"/>
            <p:nvPr/>
          </p:nvSpPr>
          <p:spPr>
            <a:xfrm>
              <a:off x="1717098" y="2313945"/>
              <a:ext cx="1868075" cy="738664"/>
            </a:xfrm>
            <a:prstGeom prst="rect">
              <a:avLst/>
            </a:prstGeom>
            <a:noFill/>
          </p:spPr>
          <p:txBody>
            <a:bodyPr wrap="none" lIns="0" tIns="0" rIns="0" bIns="0" rtlCol="0">
              <a:spAutoFit/>
            </a:bodyPr>
            <a:lstStyle/>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Agile </a:t>
              </a:r>
              <a:r>
                <a:rPr lang="en-US" sz="1200" spc="-70" dirty="0">
                  <a:gradFill>
                    <a:gsLst>
                      <a:gs pos="0">
                        <a:schemeClr val="tx1"/>
                      </a:gs>
                      <a:gs pos="100000">
                        <a:schemeClr val="tx1"/>
                      </a:gs>
                    </a:gsLst>
                    <a:lin ang="5400000" scaled="1"/>
                  </a:gradFill>
                </a:rPr>
                <a:t>portfolio management</a:t>
              </a:r>
            </a:p>
            <a:p>
              <a:pPr marL="180000" indent="-180000">
                <a:buFont typeface="Arial" panose="020B0604020202020204" pitchFamily="34" charset="0"/>
                <a:buChar char="•"/>
              </a:pPr>
              <a:r>
                <a:rPr lang="en-US" sz="1200" spc="-70" dirty="0">
                  <a:gradFill>
                    <a:gsLst>
                      <a:gs pos="0">
                        <a:schemeClr val="tx1"/>
                      </a:gs>
                      <a:gs pos="100000">
                        <a:schemeClr val="tx1"/>
                      </a:gs>
                    </a:gsLst>
                    <a:lin ang="5400000" scaled="1"/>
                  </a:gradFill>
                </a:rPr>
                <a:t>Kanban customization</a:t>
              </a:r>
            </a:p>
            <a:p>
              <a:pPr marL="180000" indent="-180000">
                <a:buFont typeface="Arial" panose="020B0604020202020204" pitchFamily="34" charset="0"/>
                <a:buChar char="•"/>
              </a:pPr>
              <a:r>
                <a:rPr lang="en-US" sz="1200" spc="-70" dirty="0">
                  <a:gradFill>
                    <a:gsLst>
                      <a:gs pos="0">
                        <a:schemeClr val="tx1"/>
                      </a:gs>
                      <a:gs pos="100000">
                        <a:schemeClr val="tx1"/>
                      </a:gs>
                    </a:gsLst>
                    <a:lin ang="5400000" scaled="1"/>
                  </a:gradFill>
                </a:rPr>
                <a:t>Work item tagging</a:t>
              </a:r>
            </a:p>
            <a:p>
              <a:pPr marL="180000" indent="-180000">
                <a:buFont typeface="Arial" panose="020B0604020202020204" pitchFamily="34" charset="0"/>
                <a:buChar char="•"/>
              </a:pPr>
              <a:r>
                <a:rPr lang="en-US" sz="1200" spc="-70" dirty="0">
                  <a:gradFill>
                    <a:gsLst>
                      <a:gs pos="0">
                        <a:schemeClr val="tx1"/>
                      </a:gs>
                      <a:gs pos="100000">
                        <a:schemeClr val="tx1"/>
                      </a:gs>
                    </a:gsLst>
                    <a:lin ang="5400000" scaled="1"/>
                  </a:gradFill>
                </a:rPr>
                <a:t>Work item </a:t>
              </a:r>
              <a:r>
                <a:rPr lang="en-US" sz="1200" spc="-70" dirty="0" smtClean="0">
                  <a:gradFill>
                    <a:gsLst>
                      <a:gs pos="0">
                        <a:schemeClr val="tx1"/>
                      </a:gs>
                      <a:gs pos="100000">
                        <a:schemeClr val="tx1"/>
                      </a:gs>
                    </a:gsLst>
                    <a:lin ang="5400000" scaled="1"/>
                  </a:gradFill>
                </a:rPr>
                <a:t>charting</a:t>
              </a:r>
              <a:endParaRPr lang="en-US" sz="1200" spc="-70" dirty="0">
                <a:gradFill>
                  <a:gsLst>
                    <a:gs pos="0">
                      <a:schemeClr val="tx1"/>
                    </a:gs>
                    <a:gs pos="100000">
                      <a:schemeClr val="tx1"/>
                    </a:gs>
                  </a:gsLst>
                  <a:lin ang="5400000" scaled="1"/>
                </a:gradFill>
              </a:endParaRPr>
            </a:p>
          </p:txBody>
        </p:sp>
        <p:grpSp>
          <p:nvGrpSpPr>
            <p:cNvPr id="56" name="Group 55"/>
            <p:cNvGrpSpPr/>
            <p:nvPr/>
          </p:nvGrpSpPr>
          <p:grpSpPr>
            <a:xfrm>
              <a:off x="1717098" y="1779609"/>
              <a:ext cx="1541563" cy="481672"/>
              <a:chOff x="1888672" y="2267197"/>
              <a:chExt cx="1541563" cy="481672"/>
            </a:xfrm>
          </p:grpSpPr>
          <p:sp>
            <p:nvSpPr>
              <p:cNvPr id="57" name="Rectangle 56"/>
              <p:cNvSpPr/>
              <p:nvPr/>
            </p:nvSpPr>
            <p:spPr bwMode="auto">
              <a:xfrm>
                <a:off x="2299670" y="2267197"/>
                <a:ext cx="1130565"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Plan</a:t>
                </a:r>
              </a:p>
            </p:txBody>
          </p:sp>
          <p:sp>
            <p:nvSpPr>
              <p:cNvPr id="58" name="Freeform 6"/>
              <p:cNvSpPr>
                <a:spLocks noChangeAspect="1" noEditPoints="1"/>
              </p:cNvSpPr>
              <p:nvPr/>
            </p:nvSpPr>
            <p:spPr bwMode="auto">
              <a:xfrm>
                <a:off x="1888672" y="2289062"/>
                <a:ext cx="455547"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grpSp>
        <p:nvGrpSpPr>
          <p:cNvPr id="4" name="Group 3"/>
          <p:cNvGrpSpPr/>
          <p:nvPr/>
        </p:nvGrpSpPr>
        <p:grpSpPr>
          <a:xfrm>
            <a:off x="8525158" y="1779609"/>
            <a:ext cx="3361507" cy="903668"/>
            <a:chOff x="8525158" y="1779609"/>
            <a:chExt cx="3361507" cy="903668"/>
          </a:xfrm>
        </p:grpSpPr>
        <p:sp>
          <p:nvSpPr>
            <p:cNvPr id="123" name="TextBox 122"/>
            <p:cNvSpPr txBox="1"/>
            <p:nvPr/>
          </p:nvSpPr>
          <p:spPr>
            <a:xfrm>
              <a:off x="8525158" y="2313945"/>
              <a:ext cx="3181852" cy="369332"/>
            </a:xfrm>
            <a:prstGeom prst="rect">
              <a:avLst/>
            </a:prstGeom>
            <a:noFill/>
          </p:spPr>
          <p:txBody>
            <a:bodyPr wrap="square" lIns="0" tIns="0" rIns="0" bIns="0" rtlCol="0">
              <a:spAutoFit/>
            </a:bodyPr>
            <a:lstStyle/>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Visual Studio and System Center integration</a:t>
              </a:r>
            </a:p>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Performance events</a:t>
              </a:r>
            </a:p>
          </p:txBody>
        </p:sp>
        <p:grpSp>
          <p:nvGrpSpPr>
            <p:cNvPr id="59" name="Group 58"/>
            <p:cNvGrpSpPr/>
            <p:nvPr/>
          </p:nvGrpSpPr>
          <p:grpSpPr>
            <a:xfrm>
              <a:off x="8525158" y="1779609"/>
              <a:ext cx="3361507" cy="531410"/>
              <a:chOff x="9191043" y="2277600"/>
              <a:chExt cx="3361507" cy="531410"/>
            </a:xfrm>
          </p:grpSpPr>
          <p:sp>
            <p:nvSpPr>
              <p:cNvPr id="60" name="Rectangle 59"/>
              <p:cNvSpPr/>
              <p:nvPr/>
            </p:nvSpPr>
            <p:spPr bwMode="auto">
              <a:xfrm>
                <a:off x="9645872" y="2277600"/>
                <a:ext cx="2906678" cy="5314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Monitor + Learn </a:t>
                </a:r>
              </a:p>
            </p:txBody>
          </p:sp>
          <p:sp>
            <p:nvSpPr>
              <p:cNvPr id="61" name="Freeform 16"/>
              <p:cNvSpPr>
                <a:spLocks noChangeAspect="1" noEditPoints="1"/>
              </p:cNvSpPr>
              <p:nvPr/>
            </p:nvSpPr>
            <p:spPr bwMode="auto">
              <a:xfrm>
                <a:off x="9191043" y="2314279"/>
                <a:ext cx="455190" cy="456993"/>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grpSp>
        <p:nvGrpSpPr>
          <p:cNvPr id="12" name="Group 11"/>
          <p:cNvGrpSpPr/>
          <p:nvPr/>
        </p:nvGrpSpPr>
        <p:grpSpPr>
          <a:xfrm>
            <a:off x="8525158" y="4893653"/>
            <a:ext cx="3176714" cy="959070"/>
            <a:chOff x="8525158" y="4893653"/>
            <a:chExt cx="3176714" cy="959070"/>
          </a:xfrm>
        </p:grpSpPr>
        <p:sp>
          <p:nvSpPr>
            <p:cNvPr id="124" name="TextBox 123"/>
            <p:cNvSpPr txBox="1"/>
            <p:nvPr/>
          </p:nvSpPr>
          <p:spPr>
            <a:xfrm>
              <a:off x="8535413" y="5483391"/>
              <a:ext cx="2677026" cy="369332"/>
            </a:xfrm>
            <a:prstGeom prst="rect">
              <a:avLst/>
            </a:prstGeom>
            <a:noFill/>
          </p:spPr>
          <p:txBody>
            <a:bodyPr wrap="square" lIns="0" tIns="0" rIns="0" bIns="0" rtlCol="0">
              <a:spAutoFit/>
            </a:bodyPr>
            <a:lstStyle/>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Integrated release management</a:t>
              </a:r>
            </a:p>
            <a:p>
              <a:pPr marL="180000" indent="-180000">
                <a:buFont typeface="Arial" panose="020B0604020202020204" pitchFamily="34" charset="0"/>
                <a:buChar char="•"/>
              </a:pPr>
              <a:r>
                <a:rPr lang="en-US" sz="1200" spc="-70" dirty="0" smtClean="0">
                  <a:gradFill>
                    <a:gsLst>
                      <a:gs pos="0">
                        <a:schemeClr val="tx1"/>
                      </a:gs>
                      <a:gs pos="100000">
                        <a:schemeClr val="tx1"/>
                      </a:gs>
                    </a:gsLst>
                    <a:lin ang="5400000" scaled="1"/>
                  </a:gradFill>
                </a:rPr>
                <a:t>Configuration- based deployments</a:t>
              </a:r>
            </a:p>
          </p:txBody>
        </p:sp>
        <p:grpSp>
          <p:nvGrpSpPr>
            <p:cNvPr id="62" name="Group 61"/>
            <p:cNvGrpSpPr/>
            <p:nvPr/>
          </p:nvGrpSpPr>
          <p:grpSpPr>
            <a:xfrm>
              <a:off x="8525158" y="4893653"/>
              <a:ext cx="3176714" cy="577778"/>
              <a:chOff x="9191043" y="5060413"/>
              <a:chExt cx="3176714" cy="577778"/>
            </a:xfrm>
          </p:grpSpPr>
          <p:sp>
            <p:nvSpPr>
              <p:cNvPr id="63" name="Rectangle 62"/>
              <p:cNvSpPr/>
              <p:nvPr/>
            </p:nvSpPr>
            <p:spPr bwMode="auto">
              <a:xfrm>
                <a:off x="9647825" y="5060413"/>
                <a:ext cx="2719932" cy="5777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Release</a:t>
                </a:r>
              </a:p>
            </p:txBody>
          </p:sp>
          <p:sp>
            <p:nvSpPr>
              <p:cNvPr id="64" name="Freeform 63"/>
              <p:cNvSpPr>
                <a:spLocks noEditPoints="1"/>
              </p:cNvSpPr>
              <p:nvPr/>
            </p:nvSpPr>
            <p:spPr bwMode="black">
              <a:xfrm>
                <a:off x="9191043" y="5093974"/>
                <a:ext cx="454829" cy="430980"/>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71934">
                  <a:defRPr/>
                </a:pPr>
                <a:endParaRPr lang="en-US" sz="1323" kern="0">
                  <a:solidFill>
                    <a:srgbClr val="68217A"/>
                  </a:solidFill>
                </a:endParaRPr>
              </a:p>
            </p:txBody>
          </p:sp>
        </p:grpSp>
      </p:grpSp>
      <p:pic>
        <p:nvPicPr>
          <p:cNvPr id="65" name="Picture 64"/>
          <p:cNvPicPr>
            <a:picLocks noChangeAspect="1"/>
          </p:cNvPicPr>
          <p:nvPr/>
        </p:nvPicPr>
        <p:blipFill>
          <a:blip r:embed="rId3"/>
          <a:stretch>
            <a:fillRect/>
          </a:stretch>
        </p:blipFill>
        <p:spPr>
          <a:xfrm>
            <a:off x="4670498" y="2185989"/>
            <a:ext cx="2560320" cy="2560320"/>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799" y="1189176"/>
            <a:ext cx="5773200" cy="4394318"/>
          </a:xfrm>
          <a:prstGeom prst="rect">
            <a:avLst/>
          </a:prstGeom>
        </p:spPr>
      </p:pic>
      <p:sp>
        <p:nvSpPr>
          <p:cNvPr id="67" name="Rectangle 66"/>
          <p:cNvSpPr/>
          <p:nvPr/>
        </p:nvSpPr>
        <p:spPr bwMode="auto">
          <a:xfrm>
            <a:off x="3995738" y="1113396"/>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1400" spc="-113" dirty="0" smtClean="0">
                <a:gradFill>
                  <a:gsLst>
                    <a:gs pos="0">
                      <a:schemeClr val="tx1"/>
                    </a:gs>
                    <a:gs pos="100000">
                      <a:schemeClr val="tx1"/>
                    </a:gs>
                  </a:gsLst>
                  <a:lin ang="5400000" scaled="1"/>
                </a:gradFill>
              </a:rPr>
              <a:t>REQUIREMENTS</a:t>
            </a:r>
            <a:endParaRPr lang="en-US" sz="1400" spc="-113" dirty="0">
              <a:gradFill>
                <a:gsLst>
                  <a:gs pos="0">
                    <a:schemeClr val="tx1"/>
                  </a:gs>
                  <a:gs pos="100000">
                    <a:schemeClr val="tx1"/>
                  </a:gs>
                </a:gsLst>
                <a:lin ang="5400000" scaled="1"/>
              </a:gradFill>
            </a:endParaRPr>
          </a:p>
        </p:txBody>
      </p:sp>
      <p:sp>
        <p:nvSpPr>
          <p:cNvPr id="69" name="Rectangle 68"/>
          <p:cNvSpPr/>
          <p:nvPr/>
        </p:nvSpPr>
        <p:spPr bwMode="auto">
          <a:xfrm>
            <a:off x="5219069" y="4159324"/>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400" spc="-113" dirty="0" smtClean="0">
                <a:gradFill>
                  <a:gsLst>
                    <a:gs pos="0">
                      <a:schemeClr val="tx1"/>
                    </a:gs>
                    <a:gs pos="100000">
                      <a:schemeClr val="tx1"/>
                    </a:gs>
                  </a:gsLst>
                  <a:lin ang="5400000" scaled="1"/>
                </a:gradFill>
              </a:rPr>
              <a:t>COLLABORATE</a:t>
            </a:r>
            <a:endParaRPr lang="en-US" sz="1400" spc="-113" dirty="0">
              <a:gradFill>
                <a:gsLst>
                  <a:gs pos="0">
                    <a:schemeClr val="tx1"/>
                  </a:gs>
                  <a:gs pos="100000">
                    <a:schemeClr val="tx1"/>
                  </a:gs>
                </a:gsLst>
                <a:lin ang="5400000" scaled="1"/>
              </a:gradFill>
            </a:endParaRPr>
          </a:p>
        </p:txBody>
      </p:sp>
      <p:sp>
        <p:nvSpPr>
          <p:cNvPr id="70" name="Rectangle 69"/>
          <p:cNvSpPr/>
          <p:nvPr/>
        </p:nvSpPr>
        <p:spPr bwMode="auto">
          <a:xfrm>
            <a:off x="3328927" y="3399056"/>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600" spc="-113" dirty="0" smtClean="0">
                <a:gradFill>
                  <a:gsLst>
                    <a:gs pos="0">
                      <a:schemeClr val="accent2"/>
                    </a:gs>
                    <a:gs pos="100000">
                      <a:schemeClr val="accent2"/>
                    </a:gs>
                  </a:gsLst>
                  <a:lin ang="5400000" scaled="1"/>
                </a:gradFill>
              </a:rPr>
              <a:t>CONSTRUCT</a:t>
            </a:r>
            <a:endParaRPr lang="en-US" sz="1600" spc="-113" dirty="0">
              <a:gradFill>
                <a:gsLst>
                  <a:gs pos="0">
                    <a:schemeClr val="accent2"/>
                  </a:gs>
                  <a:gs pos="100000">
                    <a:schemeClr val="accent2"/>
                  </a:gs>
                </a:gsLst>
                <a:lin ang="5400000" scaled="1"/>
              </a:gradFill>
            </a:endParaRPr>
          </a:p>
        </p:txBody>
      </p:sp>
      <p:sp>
        <p:nvSpPr>
          <p:cNvPr id="71" name="Rectangle 70"/>
          <p:cNvSpPr/>
          <p:nvPr/>
        </p:nvSpPr>
        <p:spPr bwMode="auto">
          <a:xfrm>
            <a:off x="7113578" y="3399056"/>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600" spc="-113" dirty="0" smtClean="0">
                <a:gradFill>
                  <a:gsLst>
                    <a:gs pos="0">
                      <a:schemeClr val="accent2"/>
                    </a:gs>
                    <a:gs pos="100000">
                      <a:schemeClr val="accent2"/>
                    </a:gs>
                  </a:gsLst>
                  <a:lin ang="5400000" scaled="1"/>
                </a:gradFill>
              </a:rPr>
              <a:t>OPERATE</a:t>
            </a:r>
            <a:endParaRPr lang="en-US" sz="1600" spc="-113" dirty="0">
              <a:gradFill>
                <a:gsLst>
                  <a:gs pos="0">
                    <a:schemeClr val="accent2"/>
                  </a:gs>
                  <a:gs pos="100000">
                    <a:schemeClr val="accent2"/>
                  </a:gs>
                </a:gsLst>
                <a:lin ang="5400000" scaled="1"/>
              </a:gradFill>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1647" y="4669572"/>
            <a:ext cx="1547897" cy="1039098"/>
          </a:xfrm>
          <a:prstGeom prst="rect">
            <a:avLst/>
          </a:prstGeom>
        </p:spPr>
      </p:pic>
      <p:sp>
        <p:nvSpPr>
          <p:cNvPr id="73" name="Rectangle 72"/>
          <p:cNvSpPr/>
          <p:nvPr/>
        </p:nvSpPr>
        <p:spPr bwMode="auto">
          <a:xfrm>
            <a:off x="6412414" y="4673294"/>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050" b="1" dirty="0" smtClean="0">
                <a:gradFill>
                  <a:gsLst>
                    <a:gs pos="0">
                      <a:schemeClr val="bg1"/>
                    </a:gs>
                    <a:gs pos="100000">
                      <a:schemeClr val="bg1"/>
                    </a:gs>
                  </a:gsLst>
                  <a:lin ang="5400000" scaled="1"/>
                </a:gradFill>
              </a:rPr>
              <a:t>RELEASE</a:t>
            </a:r>
            <a:endParaRPr lang="en-US" sz="1050" b="1" dirty="0">
              <a:gradFill>
                <a:gsLst>
                  <a:gs pos="0">
                    <a:schemeClr val="bg1"/>
                  </a:gs>
                  <a:gs pos="100000">
                    <a:schemeClr val="bg1"/>
                  </a:gs>
                </a:gsLst>
                <a:lin ang="5400000" scaled="1"/>
              </a:gradFill>
            </a:endParaRPr>
          </a:p>
        </p:txBody>
      </p:sp>
      <p:sp>
        <p:nvSpPr>
          <p:cNvPr id="74" name="Rectangle 73"/>
          <p:cNvSpPr/>
          <p:nvPr/>
        </p:nvSpPr>
        <p:spPr bwMode="auto">
          <a:xfrm>
            <a:off x="4597980" y="2424041"/>
            <a:ext cx="2632838"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400" spc="-113" dirty="0" smtClean="0">
                <a:gradFill>
                  <a:gsLst>
                    <a:gs pos="0">
                      <a:schemeClr val="tx1"/>
                    </a:gs>
                    <a:gs pos="100000">
                      <a:schemeClr val="tx1"/>
                    </a:gs>
                  </a:gsLst>
                  <a:lin ang="5400000" scaled="1"/>
                </a:gradFill>
              </a:rPr>
              <a:t>Build | Measure | Learn</a:t>
            </a:r>
            <a:endParaRPr lang="en-US" sz="1400" spc="-113" dirty="0">
              <a:gradFill>
                <a:gsLst>
                  <a:gs pos="0">
                    <a:schemeClr val="tx1"/>
                  </a:gs>
                  <a:gs pos="100000">
                    <a:schemeClr val="tx1"/>
                  </a:gs>
                </a:gsLst>
                <a:lin ang="5400000" scaled="1"/>
              </a:gradFill>
            </a:endParaRPr>
          </a:p>
        </p:txBody>
      </p:sp>
      <p:sp>
        <p:nvSpPr>
          <p:cNvPr id="75" name="Rectangle 74"/>
          <p:cNvSpPr/>
          <p:nvPr/>
        </p:nvSpPr>
        <p:spPr bwMode="auto">
          <a:xfrm>
            <a:off x="6120085" y="5704220"/>
            <a:ext cx="1955858"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400" spc="-113" dirty="0" smtClean="0">
                <a:gradFill>
                  <a:gsLst>
                    <a:gs pos="0">
                      <a:schemeClr val="tx1"/>
                    </a:gs>
                    <a:gs pos="100000">
                      <a:schemeClr val="tx1"/>
                    </a:gs>
                  </a:gsLst>
                  <a:lin ang="5400000" scaled="1"/>
                </a:gradFill>
              </a:rPr>
              <a:t>WORKING SOFTWARE</a:t>
            </a:r>
            <a:endParaRPr lang="en-US" sz="1400" spc="-113" dirty="0">
              <a:gradFill>
                <a:gsLst>
                  <a:gs pos="0">
                    <a:schemeClr val="tx1"/>
                  </a:gs>
                  <a:gs pos="100000">
                    <a:schemeClr val="tx1"/>
                  </a:gs>
                </a:gsLst>
                <a:lin ang="5400000" scaled="1"/>
              </a:gradFill>
            </a:endParaRPr>
          </a:p>
        </p:txBody>
      </p:sp>
    </p:spTree>
    <p:extLst>
      <p:ext uri="{BB962C8B-B14F-4D97-AF65-F5344CB8AC3E}">
        <p14:creationId xmlns:p14="http://schemas.microsoft.com/office/powerpoint/2010/main" val="309624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Provider-Hosted App Source Control</a:t>
            </a:r>
            <a:br>
              <a:rPr lang="en-US" dirty="0" smtClean="0"/>
            </a:br>
            <a:endParaRPr lang="en-US" dirty="0"/>
          </a:p>
        </p:txBody>
      </p:sp>
      <p:sp>
        <p:nvSpPr>
          <p:cNvPr id="2" name="Text Placeholder 1"/>
          <p:cNvSpPr>
            <a:spLocks noGrp="1"/>
          </p:cNvSpPr>
          <p:nvPr>
            <p:ph type="body" sz="quarter" idx="12"/>
          </p:nvPr>
        </p:nvSpPr>
        <p:spPr/>
        <p:txBody>
          <a:bodyPr/>
          <a:lstStyle/>
          <a:p>
            <a:r>
              <a:rPr lang="en-US" smtClean="0"/>
              <a:t>demo</a:t>
            </a:r>
            <a:endParaRPr lang="en-US" dirty="0"/>
          </a:p>
        </p:txBody>
      </p:sp>
      <p:pic>
        <p:nvPicPr>
          <p:cNvPr id="9" name="Picture 8"/>
          <p:cNvPicPr>
            <a:picLocks noChangeAspect="1"/>
          </p:cNvPicPr>
          <p:nvPr/>
        </p:nvPicPr>
        <p:blipFill>
          <a:blip r:embed="rId3"/>
          <a:stretch>
            <a:fillRect/>
          </a:stretch>
        </p:blipFill>
        <p:spPr>
          <a:xfrm>
            <a:off x="6720593" y="1492049"/>
            <a:ext cx="5241220" cy="5241220"/>
          </a:xfrm>
          <a:prstGeom prst="rect">
            <a:avLst/>
          </a:prstGeom>
        </p:spPr>
      </p:pic>
    </p:spTree>
    <p:extLst>
      <p:ext uri="{BB962C8B-B14F-4D97-AF65-F5344CB8AC3E}">
        <p14:creationId xmlns:p14="http://schemas.microsoft.com/office/powerpoint/2010/main" val="397477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Office 365 ALM</a:t>
            </a:r>
            <a:endParaRPr lang="en-US" dirty="0"/>
          </a:p>
        </p:txBody>
      </p:sp>
      <p:sp>
        <p:nvSpPr>
          <p:cNvPr id="5" name="Text Placeholder 4"/>
          <p:cNvSpPr>
            <a:spLocks noGrp="1"/>
          </p:cNvSpPr>
          <p:nvPr>
            <p:ph type="body" sz="quarter" idx="12"/>
          </p:nvPr>
        </p:nvSpPr>
        <p:spPr/>
        <p:txBody>
          <a:bodyPr/>
          <a:lstStyle/>
          <a:p>
            <a:endParaRPr lang="en-US"/>
          </a:p>
        </p:txBody>
      </p:sp>
      <p:pic>
        <p:nvPicPr>
          <p:cNvPr id="7" name="Picture 6"/>
          <p:cNvPicPr>
            <a:picLocks noChangeAspect="1"/>
          </p:cNvPicPr>
          <p:nvPr/>
        </p:nvPicPr>
        <p:blipFill>
          <a:blip r:embed="rId2"/>
          <a:stretch>
            <a:fillRect/>
          </a:stretch>
        </p:blipFill>
        <p:spPr>
          <a:xfrm>
            <a:off x="4644571" y="1914752"/>
            <a:ext cx="8505064" cy="5674954"/>
          </a:xfrm>
          <a:prstGeom prst="rect">
            <a:avLst/>
          </a:prstGeom>
        </p:spPr>
      </p:pic>
    </p:spTree>
    <p:extLst>
      <p:ext uri="{BB962C8B-B14F-4D97-AF65-F5344CB8AC3E}">
        <p14:creationId xmlns:p14="http://schemas.microsoft.com/office/powerpoint/2010/main" val="174518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O365 ALM</a:t>
            </a:r>
            <a:endParaRPr lang="en-US" dirty="0"/>
          </a:p>
        </p:txBody>
      </p:sp>
      <p:sp>
        <p:nvSpPr>
          <p:cNvPr id="3" name="Text Placeholder 2"/>
          <p:cNvSpPr>
            <a:spLocks noGrp="1"/>
          </p:cNvSpPr>
          <p:nvPr>
            <p:ph type="body" sz="quarter" idx="10"/>
          </p:nvPr>
        </p:nvSpPr>
        <p:spPr>
          <a:xfrm>
            <a:off x="269169" y="1189177"/>
            <a:ext cx="11650488" cy="3713837"/>
          </a:xfrm>
        </p:spPr>
        <p:txBody>
          <a:bodyPr/>
          <a:lstStyle/>
          <a:p>
            <a:r>
              <a:rPr lang="en-US" dirty="0" smtClean="0"/>
              <a:t>Development Environments with Teams</a:t>
            </a:r>
          </a:p>
          <a:p>
            <a:pPr lvl="1"/>
            <a:r>
              <a:rPr lang="en-US" dirty="0" smtClean="0"/>
              <a:t>DEV - Each developer gets O365 development sites in isolated tenant</a:t>
            </a:r>
          </a:p>
          <a:p>
            <a:pPr lvl="1"/>
            <a:r>
              <a:rPr lang="en-US" dirty="0" smtClean="0"/>
              <a:t>TEST – isolated tenant for integration testing</a:t>
            </a:r>
          </a:p>
          <a:p>
            <a:endParaRPr lang="en-US" dirty="0" smtClean="0"/>
          </a:p>
          <a:p>
            <a:r>
              <a:rPr lang="en-US" dirty="0" smtClean="0"/>
              <a:t>Build Processes</a:t>
            </a:r>
          </a:p>
          <a:p>
            <a:pPr lvl="1"/>
            <a:r>
              <a:rPr lang="en-US" dirty="0" smtClean="0"/>
              <a:t>Utilize Continuous Integration: automatically build on check in</a:t>
            </a:r>
          </a:p>
          <a:p>
            <a:pPr lvl="1"/>
            <a:r>
              <a:rPr lang="en-US" dirty="0" smtClean="0"/>
              <a:t>Azure supports automatic deployment from TFS</a:t>
            </a:r>
          </a:p>
          <a:p>
            <a:pPr lvl="1"/>
            <a:r>
              <a:rPr lang="en-US" dirty="0" smtClean="0"/>
              <a:t>Coded UI Build Verification Tests (BVTs) validate the build</a:t>
            </a:r>
          </a:p>
        </p:txBody>
      </p:sp>
      <p:pic>
        <p:nvPicPr>
          <p:cNvPr id="8" name="Picture 7"/>
          <p:cNvPicPr>
            <a:picLocks noChangeAspect="1"/>
          </p:cNvPicPr>
          <p:nvPr/>
        </p:nvPicPr>
        <p:blipFill>
          <a:blip r:embed="rId3"/>
          <a:stretch>
            <a:fillRect/>
          </a:stretch>
        </p:blipFill>
        <p:spPr>
          <a:xfrm>
            <a:off x="7257143" y="1141386"/>
            <a:ext cx="5373714" cy="5373714"/>
          </a:xfrm>
          <a:prstGeom prst="rect">
            <a:avLst/>
          </a:prstGeom>
        </p:spPr>
      </p:pic>
    </p:spTree>
    <p:extLst>
      <p:ext uri="{BB962C8B-B14F-4D97-AF65-F5344CB8AC3E}">
        <p14:creationId xmlns:p14="http://schemas.microsoft.com/office/powerpoint/2010/main" val="121686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Arrow Connector 56"/>
          <p:cNvCxnSpPr/>
          <p:nvPr/>
        </p:nvCxnSpPr>
        <p:spPr>
          <a:xfrm flipV="1">
            <a:off x="6091238" y="2928895"/>
            <a:ext cx="1656581" cy="605163"/>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091238" y="3662282"/>
            <a:ext cx="1656581" cy="611054"/>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52" name="Arc 51"/>
          <p:cNvSpPr/>
          <p:nvPr/>
        </p:nvSpPr>
        <p:spPr>
          <a:xfrm rot="6751527">
            <a:off x="5798490" y="4188452"/>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500240" y="3090244"/>
            <a:ext cx="973350" cy="890880"/>
          </a:xfrm>
          <a:prstGeom prst="rect">
            <a:avLst/>
          </a:prstGeom>
        </p:spPr>
      </p:pic>
      <p:sp>
        <p:nvSpPr>
          <p:cNvPr id="8" name="Rectangle 7"/>
          <p:cNvSpPr/>
          <p:nvPr/>
        </p:nvSpPr>
        <p:spPr>
          <a:xfrm>
            <a:off x="2888641" y="2573744"/>
            <a:ext cx="3297767" cy="1992571"/>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gradFill>
                  <a:gsLst>
                    <a:gs pos="5000">
                      <a:schemeClr val="accent1"/>
                    </a:gs>
                    <a:gs pos="46000">
                      <a:schemeClr val="accent1"/>
                    </a:gs>
                  </a:gsLst>
                  <a:lin ang="5400000" scaled="0"/>
                </a:gradFill>
              </a:rPr>
              <a:t>Visual Studio online or TFS</a:t>
            </a:r>
          </a:p>
          <a:p>
            <a:pPr>
              <a:spcBef>
                <a:spcPts val="600"/>
              </a:spcBef>
            </a:pPr>
            <a:r>
              <a:rPr lang="en-US" sz="1200" dirty="0" smtClean="0">
                <a:gradFill>
                  <a:gsLst>
                    <a:gs pos="5000">
                      <a:schemeClr val="tx1"/>
                    </a:gs>
                    <a:gs pos="46000">
                      <a:schemeClr val="tx1"/>
                    </a:gs>
                  </a:gsLst>
                  <a:lin ang="5400000" scaled="0"/>
                </a:gradFill>
              </a:rPr>
              <a:t>Storage of the source code</a:t>
            </a:r>
          </a:p>
          <a:p>
            <a:pPr>
              <a:spcBef>
                <a:spcPts val="600"/>
              </a:spcBef>
            </a:pPr>
            <a:r>
              <a:rPr lang="en-US" sz="1200" dirty="0" smtClean="0">
                <a:gradFill>
                  <a:gsLst>
                    <a:gs pos="5000">
                      <a:schemeClr val="tx1"/>
                    </a:gs>
                    <a:gs pos="46000">
                      <a:schemeClr val="tx1"/>
                    </a:gs>
                  </a:gsLst>
                  <a:lin ang="5400000" scaled="0"/>
                </a:gradFill>
              </a:rPr>
              <a:t>Automated builds</a:t>
            </a:r>
          </a:p>
          <a:p>
            <a:pPr>
              <a:spcBef>
                <a:spcPts val="600"/>
              </a:spcBef>
            </a:pPr>
            <a:r>
              <a:rPr lang="en-US" sz="1200" dirty="0" smtClean="0">
                <a:gradFill>
                  <a:gsLst>
                    <a:gs pos="5000">
                      <a:schemeClr val="tx1"/>
                    </a:gs>
                    <a:gs pos="46000">
                      <a:schemeClr val="tx1"/>
                    </a:gs>
                  </a:gsLst>
                  <a:lin ang="5400000" scaled="0"/>
                </a:gradFill>
              </a:rPr>
              <a:t>Coded UI / Build verification Tests</a:t>
            </a:r>
          </a:p>
          <a:p>
            <a:pPr>
              <a:spcBef>
                <a:spcPts val="600"/>
              </a:spcBef>
            </a:pPr>
            <a:r>
              <a:rPr lang="en-US" sz="1200" dirty="0" smtClean="0">
                <a:gradFill>
                  <a:gsLst>
                    <a:gs pos="5000">
                      <a:schemeClr val="tx1"/>
                    </a:gs>
                    <a:gs pos="46000">
                      <a:schemeClr val="tx1"/>
                    </a:gs>
                  </a:gsLst>
                  <a:lin ang="5400000" scaled="0"/>
                </a:gradFill>
              </a:rPr>
              <a:t>Deployment automation with PowerShell </a:t>
            </a:r>
            <a:br>
              <a:rPr lang="en-US" sz="1200" dirty="0" smtClean="0">
                <a:gradFill>
                  <a:gsLst>
                    <a:gs pos="5000">
                      <a:schemeClr val="tx1"/>
                    </a:gs>
                    <a:gs pos="46000">
                      <a:schemeClr val="tx1"/>
                    </a:gs>
                  </a:gsLst>
                  <a:lin ang="5400000" scaled="0"/>
                </a:gradFill>
              </a:rPr>
            </a:br>
            <a:r>
              <a:rPr lang="en-US" sz="1200" dirty="0" smtClean="0">
                <a:gradFill>
                  <a:gsLst>
                    <a:gs pos="5000">
                      <a:schemeClr val="tx1"/>
                    </a:gs>
                    <a:gs pos="46000">
                      <a:schemeClr val="tx1"/>
                    </a:gs>
                  </a:gsLst>
                  <a:lin ang="5400000" scaled="0"/>
                </a:gradFill>
              </a:rPr>
              <a:t>and build definitions</a:t>
            </a:r>
            <a:endParaRPr lang="en-US" sz="1200" dirty="0">
              <a:gradFill>
                <a:gsLst>
                  <a:gs pos="5000">
                    <a:schemeClr val="tx1"/>
                  </a:gs>
                  <a:gs pos="46000">
                    <a:schemeClr val="tx1"/>
                  </a:gs>
                </a:gsLst>
                <a:lin ang="5400000" scaled="0"/>
              </a:gradFill>
            </a:endParaRPr>
          </a:p>
        </p:txBody>
      </p:sp>
      <p:grpSp>
        <p:nvGrpSpPr>
          <p:cNvPr id="28" name="Group 27"/>
          <p:cNvGrpSpPr/>
          <p:nvPr/>
        </p:nvGrpSpPr>
        <p:grpSpPr>
          <a:xfrm>
            <a:off x="5741807" y="1950171"/>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sp>
        <p:nvSpPr>
          <p:cNvPr id="12" name="Rectangle 11"/>
          <p:cNvSpPr/>
          <p:nvPr/>
        </p:nvSpPr>
        <p:spPr bwMode="auto">
          <a:xfrm>
            <a:off x="7854576" y="1747733"/>
            <a:ext cx="3169853" cy="1894101"/>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gradFill>
                  <a:gsLst>
                    <a:gs pos="5000">
                      <a:schemeClr val="accent1"/>
                    </a:gs>
                    <a:gs pos="46000">
                      <a:schemeClr val="accent1"/>
                    </a:gs>
                  </a:gsLst>
                  <a:lin ang="5400000" scaled="0"/>
                </a:gradFill>
              </a:rPr>
              <a:t>SharePoint Online</a:t>
            </a:r>
          </a:p>
          <a:p>
            <a:pPr fontAlgn="base">
              <a:lnSpc>
                <a:spcPct val="90000"/>
              </a:lnSpc>
              <a:spcBef>
                <a:spcPct val="0"/>
              </a:spcBef>
              <a:spcAft>
                <a:spcPct val="0"/>
              </a:spcAft>
            </a:pPr>
            <a:r>
              <a:rPr lang="en-US" sz="1200" dirty="0">
                <a:gradFill>
                  <a:gsLst>
                    <a:gs pos="5000">
                      <a:schemeClr val="tx1"/>
                    </a:gs>
                    <a:gs pos="46000">
                      <a:schemeClr val="tx1"/>
                    </a:gs>
                  </a:gsLst>
                  <a:lin ang="5400000" scaled="0"/>
                </a:gradFill>
              </a:rPr>
              <a:t>Testing tenant or isolated</a:t>
            </a:r>
            <a:br>
              <a:rPr lang="en-US" sz="1200" dirty="0">
                <a:gradFill>
                  <a:gsLst>
                    <a:gs pos="5000">
                      <a:schemeClr val="tx1"/>
                    </a:gs>
                    <a:gs pos="46000">
                      <a:schemeClr val="tx1"/>
                    </a:gs>
                  </a:gsLst>
                  <a:lin ang="5400000" scaled="0"/>
                </a:gradFill>
              </a:rPr>
            </a:br>
            <a:r>
              <a:rPr lang="en-US" sz="1200" dirty="0">
                <a:gradFill>
                  <a:gsLst>
                    <a:gs pos="5000">
                      <a:schemeClr val="tx1"/>
                    </a:gs>
                    <a:gs pos="46000">
                      <a:schemeClr val="tx1"/>
                    </a:gs>
                  </a:gsLst>
                  <a:lin ang="5400000" scaled="0"/>
                </a:gradFill>
              </a:rPr>
              <a:t>site collection in production depending on app functionality</a:t>
            </a:r>
          </a:p>
          <a:p>
            <a:pPr marL="285750" indent="-285750" fontAlgn="base">
              <a:spcBef>
                <a:spcPct val="0"/>
              </a:spcBef>
              <a:spcAft>
                <a:spcPct val="0"/>
              </a:spcAft>
              <a:buFont typeface="Arial" panose="020B0604020202020204" pitchFamily="34" charset="0"/>
              <a:buChar char="•"/>
            </a:pPr>
            <a:endParaRPr lang="en-US" sz="1200" dirty="0">
              <a:gradFill>
                <a:gsLst>
                  <a:gs pos="5000">
                    <a:schemeClr val="tx1"/>
                  </a:gs>
                  <a:gs pos="46000">
                    <a:schemeClr val="tx1"/>
                  </a:gs>
                </a:gsLst>
                <a:lin ang="5400000" scaled="0"/>
              </a:gradFill>
            </a:endParaRPr>
          </a:p>
        </p:txBody>
      </p:sp>
      <p:pic>
        <p:nvPicPr>
          <p:cNvPr id="31" name="Picture 30"/>
          <p:cNvPicPr>
            <a:picLocks noChangeAspect="1"/>
          </p:cNvPicPr>
          <p:nvPr/>
        </p:nvPicPr>
        <p:blipFill>
          <a:blip r:embed="rId7"/>
          <a:stretch>
            <a:fillRect/>
          </a:stretch>
        </p:blipFill>
        <p:spPr>
          <a:xfrm>
            <a:off x="9922698" y="1376429"/>
            <a:ext cx="1288227" cy="801004"/>
          </a:xfrm>
          <a:prstGeom prst="rect">
            <a:avLst/>
          </a:prstGeom>
        </p:spPr>
      </p:pic>
      <p:pic>
        <p:nvPicPr>
          <p:cNvPr id="35" name="Picture 34"/>
          <p:cNvPicPr>
            <a:picLocks noChangeAspect="1"/>
          </p:cNvPicPr>
          <p:nvPr/>
        </p:nvPicPr>
        <p:blipFill>
          <a:blip r:embed="rId8"/>
          <a:stretch>
            <a:fillRect/>
          </a:stretch>
        </p:blipFill>
        <p:spPr>
          <a:xfrm>
            <a:off x="8225928" y="2865145"/>
            <a:ext cx="718751" cy="662291"/>
          </a:xfrm>
          <a:prstGeom prst="rect">
            <a:avLst/>
          </a:prstGeom>
        </p:spPr>
      </p:pic>
      <p:pic>
        <p:nvPicPr>
          <p:cNvPr id="38" name="Picture 37"/>
          <p:cNvPicPr>
            <a:picLocks noChangeAspect="1"/>
          </p:cNvPicPr>
          <p:nvPr/>
        </p:nvPicPr>
        <p:blipFill>
          <a:blip r:embed="rId9"/>
          <a:stretch>
            <a:fillRect/>
          </a:stretch>
        </p:blipFill>
        <p:spPr>
          <a:xfrm>
            <a:off x="9168798" y="2878481"/>
            <a:ext cx="651533" cy="574190"/>
          </a:xfrm>
          <a:prstGeom prst="rect">
            <a:avLst/>
          </a:prstGeom>
        </p:spPr>
      </p:pic>
      <p:sp>
        <p:nvSpPr>
          <p:cNvPr id="39" name="Rectangle 38"/>
          <p:cNvSpPr/>
          <p:nvPr/>
        </p:nvSpPr>
        <p:spPr bwMode="auto">
          <a:xfrm>
            <a:off x="7854575" y="3936938"/>
            <a:ext cx="3169853" cy="1894101"/>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gradFill>
                  <a:gsLst>
                    <a:gs pos="5000">
                      <a:schemeClr val="accent1"/>
                    </a:gs>
                    <a:gs pos="46000">
                      <a:schemeClr val="accent1"/>
                    </a:gs>
                  </a:gsLst>
                  <a:lin ang="5400000" scaled="0"/>
                </a:gradFill>
              </a:rPr>
              <a:t>SharePoint On-Premises</a:t>
            </a:r>
          </a:p>
          <a:p>
            <a:pPr>
              <a:spcBef>
                <a:spcPts val="600"/>
              </a:spcBef>
            </a:pPr>
            <a:r>
              <a:rPr lang="en-US" sz="1200" dirty="0">
                <a:gradFill>
                  <a:gsLst>
                    <a:gs pos="5000">
                      <a:schemeClr val="tx1"/>
                    </a:gs>
                    <a:gs pos="46000">
                      <a:schemeClr val="tx1"/>
                    </a:gs>
                  </a:gsLst>
                  <a:lin ang="5400000" scaled="0"/>
                </a:gradFill>
              </a:rPr>
              <a:t>Integration testing environment</a:t>
            </a:r>
          </a:p>
          <a:p>
            <a:pPr>
              <a:spcBef>
                <a:spcPts val="600"/>
              </a:spcBef>
            </a:pPr>
            <a:r>
              <a:rPr lang="en-US" sz="1200" dirty="0">
                <a:gradFill>
                  <a:gsLst>
                    <a:gs pos="5000">
                      <a:schemeClr val="tx1"/>
                    </a:gs>
                    <a:gs pos="46000">
                      <a:schemeClr val="tx1"/>
                    </a:gs>
                  </a:gsLst>
                  <a:lin ang="5400000" scaled="0"/>
                </a:gradFill>
              </a:rPr>
              <a:t>Possible isolated site collection in production environment, depending on app functionality</a:t>
            </a:r>
          </a:p>
          <a:p>
            <a:pPr marL="285750" indent="-285750" fontAlgn="base">
              <a:spcBef>
                <a:spcPct val="0"/>
              </a:spcBef>
              <a:spcAft>
                <a:spcPct val="0"/>
              </a:spcAft>
              <a:buFont typeface="Arial" panose="020B0604020202020204" pitchFamily="34" charset="0"/>
              <a:buChar char="•"/>
            </a:pPr>
            <a:endParaRPr lang="en-US" sz="1200" dirty="0">
              <a:gradFill>
                <a:gsLst>
                  <a:gs pos="5000">
                    <a:schemeClr val="tx1"/>
                  </a:gs>
                  <a:gs pos="46000">
                    <a:schemeClr val="tx1"/>
                  </a:gs>
                </a:gsLst>
                <a:lin ang="5400000" scaled="0"/>
              </a:gradFill>
            </a:endParaRPr>
          </a:p>
        </p:txBody>
      </p:sp>
      <p:pic>
        <p:nvPicPr>
          <p:cNvPr id="53" name="Picture 52"/>
          <p:cNvPicPr>
            <a:picLocks noChangeAspect="1"/>
          </p:cNvPicPr>
          <p:nvPr/>
        </p:nvPicPr>
        <p:blipFill>
          <a:blip r:embed="rId10"/>
          <a:stretch>
            <a:fillRect/>
          </a:stretch>
        </p:blipFill>
        <p:spPr>
          <a:xfrm>
            <a:off x="6291417" y="4305300"/>
            <a:ext cx="729602" cy="707016"/>
          </a:xfrm>
          <a:prstGeom prst="rect">
            <a:avLst/>
          </a:prstGeom>
        </p:spPr>
      </p:pic>
      <p:cxnSp>
        <p:nvCxnSpPr>
          <p:cNvPr id="54" name="Straight Arrow Connector 53"/>
          <p:cNvCxnSpPr/>
          <p:nvPr/>
        </p:nvCxnSpPr>
        <p:spPr>
          <a:xfrm flipV="1">
            <a:off x="1567060" y="3556310"/>
            <a:ext cx="1248697"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677007" y="3458726"/>
            <a:ext cx="514401" cy="514401"/>
            <a:chOff x="492" y="17985"/>
            <a:chExt cx="524853" cy="524853"/>
          </a:xfrm>
        </p:grpSpPr>
        <p:sp>
          <p:nvSpPr>
            <p:cNvPr id="63" name="Oval 62"/>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65" name="Group 64"/>
          <p:cNvGrpSpPr/>
          <p:nvPr/>
        </p:nvGrpSpPr>
        <p:grpSpPr>
          <a:xfrm>
            <a:off x="2652027" y="4369643"/>
            <a:ext cx="514401" cy="514401"/>
            <a:chOff x="492" y="17985"/>
            <a:chExt cx="524853" cy="524853"/>
          </a:xfrm>
        </p:grpSpPr>
        <p:sp>
          <p:nvSpPr>
            <p:cNvPr id="66" name="Oval 65"/>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85129"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68" name="Group 67"/>
          <p:cNvGrpSpPr/>
          <p:nvPr/>
        </p:nvGrpSpPr>
        <p:grpSpPr>
          <a:xfrm>
            <a:off x="6235437" y="4759376"/>
            <a:ext cx="514401" cy="514401"/>
            <a:chOff x="492" y="17985"/>
            <a:chExt cx="524853" cy="524853"/>
          </a:xfrm>
        </p:grpSpPr>
        <p:sp>
          <p:nvSpPr>
            <p:cNvPr id="69" name="Oval 68"/>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71" name="Group 70"/>
          <p:cNvGrpSpPr/>
          <p:nvPr/>
        </p:nvGrpSpPr>
        <p:grpSpPr>
          <a:xfrm>
            <a:off x="6831598" y="3005245"/>
            <a:ext cx="514401" cy="514401"/>
            <a:chOff x="492" y="17985"/>
            <a:chExt cx="524853" cy="524853"/>
          </a:xfrm>
        </p:grpSpPr>
        <p:sp>
          <p:nvSpPr>
            <p:cNvPr id="72" name="Oval 71"/>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11039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
        <p:nvSpPr>
          <p:cNvPr id="74" name="Title 73"/>
          <p:cNvSpPr>
            <a:spLocks noGrp="1"/>
          </p:cNvSpPr>
          <p:nvPr>
            <p:ph type="title"/>
          </p:nvPr>
        </p:nvSpPr>
        <p:spPr/>
        <p:txBody>
          <a:bodyPr/>
          <a:lstStyle/>
          <a:p>
            <a:r>
              <a:rPr lang="en-US" dirty="0" smtClean="0"/>
              <a:t>Continuous Integration</a:t>
            </a:r>
            <a:br>
              <a:rPr lang="en-US" dirty="0" smtClean="0"/>
            </a:br>
            <a:r>
              <a:rPr lang="en-US" sz="3600" dirty="0" smtClean="0">
                <a:gradFill>
                  <a:gsLst>
                    <a:gs pos="5000">
                      <a:schemeClr val="accent1"/>
                    </a:gs>
                    <a:gs pos="46000">
                      <a:schemeClr val="accent1"/>
                    </a:gs>
                  </a:gsLst>
                  <a:lin ang="5400000" scaled="0"/>
                </a:gradFill>
              </a:rPr>
              <a:t>SharePoint Hosted App</a:t>
            </a:r>
            <a:endParaRPr lang="en-US" sz="3600" dirty="0">
              <a:gradFill>
                <a:gsLst>
                  <a:gs pos="5000">
                    <a:schemeClr val="accent1"/>
                  </a:gs>
                  <a:gs pos="46000">
                    <a:schemeClr val="accent1"/>
                  </a:gs>
                </a:gsLst>
                <a:lin ang="5400000" scaled="0"/>
              </a:gradFill>
            </a:endParaRPr>
          </a:p>
        </p:txBody>
      </p:sp>
      <p:pic>
        <p:nvPicPr>
          <p:cNvPr id="42" name="Picture 41"/>
          <p:cNvPicPr>
            <a:picLocks noChangeAspect="1"/>
          </p:cNvPicPr>
          <p:nvPr/>
        </p:nvPicPr>
        <p:blipFill>
          <a:blip r:embed="rId5"/>
          <a:stretch>
            <a:fillRect/>
          </a:stretch>
        </p:blipFill>
        <p:spPr>
          <a:xfrm>
            <a:off x="10064049" y="5184653"/>
            <a:ext cx="385047" cy="697204"/>
          </a:xfrm>
          <a:prstGeom prst="rect">
            <a:avLst/>
          </a:prstGeom>
        </p:spPr>
      </p:pic>
      <p:pic>
        <p:nvPicPr>
          <p:cNvPr id="43" name="Picture 42"/>
          <p:cNvPicPr>
            <a:picLocks noChangeAspect="1"/>
          </p:cNvPicPr>
          <p:nvPr/>
        </p:nvPicPr>
        <p:blipFill>
          <a:blip r:embed="rId5"/>
          <a:stretch>
            <a:fillRect/>
          </a:stretch>
        </p:blipFill>
        <p:spPr>
          <a:xfrm>
            <a:off x="10333038" y="4999997"/>
            <a:ext cx="385047" cy="697204"/>
          </a:xfrm>
          <a:prstGeom prst="rect">
            <a:avLst/>
          </a:prstGeom>
        </p:spPr>
      </p:pic>
      <p:pic>
        <p:nvPicPr>
          <p:cNvPr id="44" name="Picture 43"/>
          <p:cNvPicPr>
            <a:picLocks noChangeAspect="1"/>
          </p:cNvPicPr>
          <p:nvPr/>
        </p:nvPicPr>
        <p:blipFill>
          <a:blip r:embed="rId11"/>
          <a:stretch>
            <a:fillRect/>
          </a:stretch>
        </p:blipFill>
        <p:spPr>
          <a:xfrm>
            <a:off x="10535639" y="5228221"/>
            <a:ext cx="747087" cy="707776"/>
          </a:xfrm>
          <a:prstGeom prst="rect">
            <a:avLst/>
          </a:prstGeom>
        </p:spPr>
      </p:pic>
    </p:spTree>
    <p:extLst>
      <p:ext uri="{BB962C8B-B14F-4D97-AF65-F5344CB8AC3E}">
        <p14:creationId xmlns:p14="http://schemas.microsoft.com/office/powerpoint/2010/main" val="211355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Arrow Connector 56"/>
          <p:cNvCxnSpPr/>
          <p:nvPr/>
        </p:nvCxnSpPr>
        <p:spPr>
          <a:xfrm flipV="1">
            <a:off x="6091238" y="2928895"/>
            <a:ext cx="1656581" cy="605163"/>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6091238" y="3662282"/>
            <a:ext cx="1656581" cy="611054"/>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52" name="Arc 51"/>
          <p:cNvSpPr/>
          <p:nvPr/>
        </p:nvSpPr>
        <p:spPr>
          <a:xfrm rot="6751527">
            <a:off x="5798490" y="4188452"/>
            <a:ext cx="739106" cy="826188"/>
          </a:xfrm>
          <a:prstGeom prst="arc">
            <a:avLst>
              <a:gd name="adj1" fmla="val 2097834"/>
              <a:gd name="adj2" fmla="val 366333"/>
            </a:avLst>
          </a:prstGeom>
          <a:ln w="41275">
            <a:solidFill>
              <a:schemeClr val="bg2">
                <a:alpha val="80000"/>
              </a:schemeClr>
            </a:solidFill>
            <a:headEnd type="diamond" w="sm" len="med"/>
            <a:tailEnd type="stealth" w="lg" len="lg"/>
          </a:ln>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a:latin typeface="Segoe UI Light" panose="020B0502040204020203" pitchFamily="34" charset="0"/>
              <a:cs typeface="Segoe UI Light" panose="020B0502040204020203" pitchFamily="34" charset="0"/>
            </a:endParaRPr>
          </a:p>
        </p:txBody>
      </p:sp>
      <p:pic>
        <p:nvPicPr>
          <p:cNvPr id="24" name="Picture 23"/>
          <p:cNvPicPr>
            <a:picLocks noChangeAspect="1"/>
          </p:cNvPicPr>
          <p:nvPr/>
        </p:nvPicPr>
        <p:blipFill>
          <a:blip r:embed="rId3"/>
          <a:stretch>
            <a:fillRect/>
          </a:stretch>
        </p:blipFill>
        <p:spPr>
          <a:xfrm>
            <a:off x="500240" y="3090244"/>
            <a:ext cx="973350" cy="890880"/>
          </a:xfrm>
          <a:prstGeom prst="rect">
            <a:avLst/>
          </a:prstGeom>
        </p:spPr>
      </p:pic>
      <p:sp>
        <p:nvSpPr>
          <p:cNvPr id="8" name="Rectangle 7"/>
          <p:cNvSpPr/>
          <p:nvPr/>
        </p:nvSpPr>
        <p:spPr>
          <a:xfrm>
            <a:off x="2888641" y="2573744"/>
            <a:ext cx="3297767" cy="1992571"/>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gradFill>
                  <a:gsLst>
                    <a:gs pos="5000">
                      <a:schemeClr val="accent1"/>
                    </a:gs>
                    <a:gs pos="46000">
                      <a:schemeClr val="accent1"/>
                    </a:gs>
                  </a:gsLst>
                  <a:lin ang="5400000" scaled="0"/>
                </a:gradFill>
              </a:rPr>
              <a:t>Visual Studio online or TFS</a:t>
            </a:r>
          </a:p>
          <a:p>
            <a:pPr>
              <a:spcBef>
                <a:spcPts val="600"/>
              </a:spcBef>
            </a:pPr>
            <a:r>
              <a:rPr lang="en-US" sz="1200" dirty="0">
                <a:gradFill>
                  <a:gsLst>
                    <a:gs pos="5000">
                      <a:schemeClr val="tx1"/>
                    </a:gs>
                    <a:gs pos="46000">
                      <a:schemeClr val="tx1"/>
                    </a:gs>
                  </a:gsLst>
                  <a:lin ang="5400000" scaled="0"/>
                </a:gradFill>
              </a:rPr>
              <a:t>Storage of the source code</a:t>
            </a:r>
          </a:p>
          <a:p>
            <a:pPr>
              <a:spcBef>
                <a:spcPts val="600"/>
              </a:spcBef>
            </a:pPr>
            <a:r>
              <a:rPr lang="en-US" sz="1200" dirty="0">
                <a:gradFill>
                  <a:gsLst>
                    <a:gs pos="5000">
                      <a:schemeClr val="tx1"/>
                    </a:gs>
                    <a:gs pos="46000">
                      <a:schemeClr val="tx1"/>
                    </a:gs>
                  </a:gsLst>
                  <a:lin ang="5400000" scaled="0"/>
                </a:gradFill>
              </a:rPr>
              <a:t>Automated builds</a:t>
            </a:r>
          </a:p>
          <a:p>
            <a:pPr>
              <a:spcBef>
                <a:spcPts val="600"/>
              </a:spcBef>
            </a:pPr>
            <a:r>
              <a:rPr lang="en-US" sz="1200" dirty="0">
                <a:gradFill>
                  <a:gsLst>
                    <a:gs pos="5000">
                      <a:schemeClr val="tx1"/>
                    </a:gs>
                    <a:gs pos="46000">
                      <a:schemeClr val="tx1"/>
                    </a:gs>
                  </a:gsLst>
                  <a:lin ang="5400000" scaled="0"/>
                </a:gradFill>
              </a:rPr>
              <a:t>Coded </a:t>
            </a:r>
            <a:r>
              <a:rPr lang="en-US" sz="1200" dirty="0" smtClean="0">
                <a:gradFill>
                  <a:gsLst>
                    <a:gs pos="5000">
                      <a:schemeClr val="tx1"/>
                    </a:gs>
                    <a:gs pos="46000">
                      <a:schemeClr val="tx1"/>
                    </a:gs>
                  </a:gsLst>
                  <a:lin ang="5400000" scaled="0"/>
                </a:gradFill>
              </a:rPr>
              <a:t>UI/Build </a:t>
            </a:r>
            <a:r>
              <a:rPr lang="en-US" sz="1200" dirty="0">
                <a:gradFill>
                  <a:gsLst>
                    <a:gs pos="5000">
                      <a:schemeClr val="tx1"/>
                    </a:gs>
                    <a:gs pos="46000">
                      <a:schemeClr val="tx1"/>
                    </a:gs>
                  </a:gsLst>
                  <a:lin ang="5400000" scaled="0"/>
                </a:gradFill>
              </a:rPr>
              <a:t>verification Tests</a:t>
            </a:r>
          </a:p>
          <a:p>
            <a:pPr>
              <a:spcBef>
                <a:spcPts val="600"/>
              </a:spcBef>
            </a:pPr>
            <a:r>
              <a:rPr lang="en-US" sz="1200" dirty="0">
                <a:gradFill>
                  <a:gsLst>
                    <a:gs pos="5000">
                      <a:schemeClr val="tx1"/>
                    </a:gs>
                    <a:gs pos="46000">
                      <a:schemeClr val="tx1"/>
                    </a:gs>
                  </a:gsLst>
                  <a:lin ang="5400000" scaled="0"/>
                </a:gradFill>
              </a:rPr>
              <a:t>Deployment automation with PowerShell </a:t>
            </a:r>
            <a:r>
              <a:rPr lang="en-US" sz="1200" dirty="0" smtClean="0">
                <a:gradFill>
                  <a:gsLst>
                    <a:gs pos="5000">
                      <a:schemeClr val="tx1"/>
                    </a:gs>
                    <a:gs pos="46000">
                      <a:schemeClr val="tx1"/>
                    </a:gs>
                  </a:gsLst>
                  <a:lin ang="5400000" scaled="0"/>
                </a:gradFill>
              </a:rPr>
              <a:t/>
            </a:r>
            <a:br>
              <a:rPr lang="en-US" sz="1200" dirty="0" smtClean="0">
                <a:gradFill>
                  <a:gsLst>
                    <a:gs pos="5000">
                      <a:schemeClr val="tx1"/>
                    </a:gs>
                    <a:gs pos="46000">
                      <a:schemeClr val="tx1"/>
                    </a:gs>
                  </a:gsLst>
                  <a:lin ang="5400000" scaled="0"/>
                </a:gradFill>
              </a:rPr>
            </a:br>
            <a:r>
              <a:rPr lang="en-US" sz="1200" dirty="0" smtClean="0">
                <a:gradFill>
                  <a:gsLst>
                    <a:gs pos="5000">
                      <a:schemeClr val="tx1"/>
                    </a:gs>
                    <a:gs pos="46000">
                      <a:schemeClr val="tx1"/>
                    </a:gs>
                  </a:gsLst>
                  <a:lin ang="5400000" scaled="0"/>
                </a:gradFill>
              </a:rPr>
              <a:t>and </a:t>
            </a:r>
            <a:r>
              <a:rPr lang="en-US" sz="1200" dirty="0">
                <a:gradFill>
                  <a:gsLst>
                    <a:gs pos="5000">
                      <a:schemeClr val="tx1"/>
                    </a:gs>
                    <a:gs pos="46000">
                      <a:schemeClr val="tx1"/>
                    </a:gs>
                  </a:gsLst>
                  <a:lin ang="5400000" scaled="0"/>
                </a:gradFill>
              </a:rPr>
              <a:t>build definitions</a:t>
            </a:r>
          </a:p>
        </p:txBody>
      </p:sp>
      <p:grpSp>
        <p:nvGrpSpPr>
          <p:cNvPr id="28" name="Group 27"/>
          <p:cNvGrpSpPr/>
          <p:nvPr/>
        </p:nvGrpSpPr>
        <p:grpSpPr>
          <a:xfrm>
            <a:off x="5741807" y="1950171"/>
            <a:ext cx="1362429" cy="1069299"/>
            <a:chOff x="2965442" y="2096688"/>
            <a:chExt cx="1651464" cy="1374851"/>
          </a:xfrm>
        </p:grpSpPr>
        <p:pic>
          <p:nvPicPr>
            <p:cNvPr id="26" name="Picture 25"/>
            <p:cNvPicPr>
              <a:picLocks noChangeAspect="1"/>
            </p:cNvPicPr>
            <p:nvPr/>
          </p:nvPicPr>
          <p:blipFill>
            <a:blip r:embed="rId4"/>
            <a:stretch>
              <a:fillRect/>
            </a:stretch>
          </p:blipFill>
          <p:spPr>
            <a:xfrm>
              <a:off x="2965442" y="2096688"/>
              <a:ext cx="1651464" cy="1029891"/>
            </a:xfrm>
            <a:prstGeom prst="rect">
              <a:avLst/>
            </a:prstGeom>
          </p:spPr>
        </p:pic>
        <p:pic>
          <p:nvPicPr>
            <p:cNvPr id="27" name="Picture 26"/>
            <p:cNvPicPr>
              <a:picLocks noChangeAspect="1"/>
            </p:cNvPicPr>
            <p:nvPr/>
          </p:nvPicPr>
          <p:blipFill>
            <a:blip r:embed="rId5"/>
            <a:stretch>
              <a:fillRect/>
            </a:stretch>
          </p:blipFill>
          <p:spPr>
            <a:xfrm>
              <a:off x="3474113" y="2716835"/>
              <a:ext cx="406968" cy="754704"/>
            </a:xfrm>
            <a:prstGeom prst="rect">
              <a:avLst/>
            </a:prstGeom>
          </p:spPr>
        </p:pic>
        <p:pic>
          <p:nvPicPr>
            <p:cNvPr id="10" name="Picture 9"/>
            <p:cNvPicPr>
              <a:picLocks noChangeAspect="1"/>
            </p:cNvPicPr>
            <p:nvPr/>
          </p:nvPicPr>
          <p:blipFill>
            <a:blip r:embed="rId6"/>
            <a:stretch>
              <a:fillRect/>
            </a:stretch>
          </p:blipFill>
          <p:spPr>
            <a:xfrm>
              <a:off x="3716925" y="2502037"/>
              <a:ext cx="700078" cy="901070"/>
            </a:xfrm>
            <a:prstGeom prst="rect">
              <a:avLst/>
            </a:prstGeom>
          </p:spPr>
        </p:pic>
      </p:grpSp>
      <p:sp>
        <p:nvSpPr>
          <p:cNvPr id="12" name="Rectangle 11"/>
          <p:cNvSpPr/>
          <p:nvPr/>
        </p:nvSpPr>
        <p:spPr bwMode="auto">
          <a:xfrm>
            <a:off x="7854576" y="1747733"/>
            <a:ext cx="3169853" cy="1894101"/>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gradFill>
                  <a:gsLst>
                    <a:gs pos="5000">
                      <a:schemeClr val="accent1"/>
                    </a:gs>
                    <a:gs pos="46000">
                      <a:schemeClr val="accent1"/>
                    </a:gs>
                  </a:gsLst>
                  <a:lin ang="5400000" scaled="0"/>
                </a:gradFill>
              </a:rPr>
              <a:t>SharePoint Online</a:t>
            </a:r>
          </a:p>
          <a:p>
            <a:pPr>
              <a:spcBef>
                <a:spcPts val="600"/>
              </a:spcBef>
            </a:pPr>
            <a:r>
              <a:rPr lang="en-US" sz="1200" dirty="0">
                <a:gradFill>
                  <a:gsLst>
                    <a:gs pos="5000">
                      <a:schemeClr val="tx1"/>
                    </a:gs>
                    <a:gs pos="46000">
                      <a:schemeClr val="tx1"/>
                    </a:gs>
                  </a:gsLst>
                  <a:lin ang="5400000" scaled="0"/>
                </a:gradFill>
              </a:rPr>
              <a:t>Testing tenant or </a:t>
            </a:r>
            <a:r>
              <a:rPr lang="en-US" sz="1200" dirty="0" smtClean="0">
                <a:gradFill>
                  <a:gsLst>
                    <a:gs pos="5000">
                      <a:schemeClr val="tx1"/>
                    </a:gs>
                    <a:gs pos="46000">
                      <a:schemeClr val="tx1"/>
                    </a:gs>
                  </a:gsLst>
                  <a:lin ang="5400000" scaled="0"/>
                </a:gradFill>
              </a:rPr>
              <a:t>isolated site </a:t>
            </a:r>
            <a:r>
              <a:rPr lang="en-US" sz="1200" dirty="0">
                <a:gradFill>
                  <a:gsLst>
                    <a:gs pos="5000">
                      <a:schemeClr val="tx1"/>
                    </a:gs>
                    <a:gs pos="46000">
                      <a:schemeClr val="tx1"/>
                    </a:gs>
                  </a:gsLst>
                  <a:lin ang="5400000" scaled="0"/>
                </a:gradFill>
              </a:rPr>
              <a:t>collection in production depending on app functionality</a:t>
            </a:r>
          </a:p>
          <a:p>
            <a:pPr>
              <a:spcBef>
                <a:spcPts val="600"/>
              </a:spcBef>
            </a:pPr>
            <a:r>
              <a:rPr lang="en-US" sz="1200" dirty="0">
                <a:gradFill>
                  <a:gsLst>
                    <a:gs pos="5000">
                      <a:schemeClr val="tx1"/>
                    </a:gs>
                    <a:gs pos="46000">
                      <a:schemeClr val="tx1"/>
                    </a:gs>
                  </a:gsLst>
                  <a:lin ang="5400000" scaled="0"/>
                </a:gradFill>
              </a:rPr>
              <a:t>Could be also on-premises SharePoint</a:t>
            </a:r>
          </a:p>
          <a:p>
            <a:pPr fontAlgn="base">
              <a:spcBef>
                <a:spcPts val="600"/>
              </a:spcBef>
              <a:spcAft>
                <a:spcPct val="0"/>
              </a:spcAft>
            </a:pPr>
            <a:endParaRPr lang="en-US" sz="1200" dirty="0">
              <a:gradFill>
                <a:gsLst>
                  <a:gs pos="5000">
                    <a:schemeClr val="tx1"/>
                  </a:gs>
                  <a:gs pos="46000">
                    <a:schemeClr val="tx1"/>
                  </a:gs>
                </a:gsLst>
                <a:lin ang="5400000" scaled="0"/>
              </a:gradFill>
            </a:endParaRPr>
          </a:p>
        </p:txBody>
      </p:sp>
      <p:pic>
        <p:nvPicPr>
          <p:cNvPr id="35" name="Picture 34"/>
          <p:cNvPicPr>
            <a:picLocks noChangeAspect="1"/>
          </p:cNvPicPr>
          <p:nvPr/>
        </p:nvPicPr>
        <p:blipFill>
          <a:blip r:embed="rId7"/>
          <a:stretch>
            <a:fillRect/>
          </a:stretch>
        </p:blipFill>
        <p:spPr>
          <a:xfrm>
            <a:off x="8225928" y="2865145"/>
            <a:ext cx="718751" cy="662291"/>
          </a:xfrm>
          <a:prstGeom prst="rect">
            <a:avLst/>
          </a:prstGeom>
        </p:spPr>
      </p:pic>
      <p:pic>
        <p:nvPicPr>
          <p:cNvPr id="38" name="Picture 37"/>
          <p:cNvPicPr>
            <a:picLocks noChangeAspect="1"/>
          </p:cNvPicPr>
          <p:nvPr/>
        </p:nvPicPr>
        <p:blipFill>
          <a:blip r:embed="rId8"/>
          <a:stretch>
            <a:fillRect/>
          </a:stretch>
        </p:blipFill>
        <p:spPr>
          <a:xfrm>
            <a:off x="9168798" y="2878481"/>
            <a:ext cx="651533" cy="574190"/>
          </a:xfrm>
          <a:prstGeom prst="rect">
            <a:avLst/>
          </a:prstGeom>
        </p:spPr>
      </p:pic>
      <p:sp>
        <p:nvSpPr>
          <p:cNvPr id="39" name="Rectangle 38"/>
          <p:cNvSpPr/>
          <p:nvPr/>
        </p:nvSpPr>
        <p:spPr bwMode="auto">
          <a:xfrm>
            <a:off x="7854575" y="3936938"/>
            <a:ext cx="3169853" cy="1894101"/>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smtClean="0">
                <a:gradFill>
                  <a:gsLst>
                    <a:gs pos="5000">
                      <a:schemeClr val="accent1"/>
                    </a:gs>
                    <a:gs pos="46000">
                      <a:schemeClr val="accent1"/>
                    </a:gs>
                  </a:gsLst>
                  <a:lin ang="5400000" scaled="0"/>
                </a:gradFill>
              </a:rPr>
              <a:t>Microsoft Azure</a:t>
            </a:r>
            <a:endParaRPr lang="en-US" dirty="0">
              <a:gradFill>
                <a:gsLst>
                  <a:gs pos="5000">
                    <a:schemeClr val="accent1"/>
                  </a:gs>
                  <a:gs pos="46000">
                    <a:schemeClr val="accent1"/>
                  </a:gs>
                </a:gsLst>
                <a:lin ang="5400000" scaled="0"/>
              </a:gradFill>
            </a:endParaRPr>
          </a:p>
          <a:p>
            <a:pPr>
              <a:spcBef>
                <a:spcPts val="600"/>
              </a:spcBef>
            </a:pPr>
            <a:r>
              <a:rPr lang="en-US" sz="1200" dirty="0">
                <a:gradFill>
                  <a:gsLst>
                    <a:gs pos="5000">
                      <a:schemeClr val="tx1"/>
                    </a:gs>
                    <a:gs pos="46000">
                      <a:schemeClr val="tx1"/>
                    </a:gs>
                  </a:gsLst>
                  <a:lin ang="5400000" scaled="0"/>
                </a:gradFill>
              </a:rPr>
              <a:t>Provider hosted code is </a:t>
            </a:r>
            <a:r>
              <a:rPr lang="en-US" sz="1200" dirty="0" smtClean="0">
                <a:gradFill>
                  <a:gsLst>
                    <a:gs pos="5000">
                      <a:schemeClr val="tx1"/>
                    </a:gs>
                    <a:gs pos="46000">
                      <a:schemeClr val="tx1"/>
                    </a:gs>
                  </a:gsLst>
                  <a:lin ang="5400000" scaled="0"/>
                </a:gradFill>
              </a:rPr>
              <a:t>deployed </a:t>
            </a:r>
            <a:r>
              <a:rPr lang="en-US" sz="1200" dirty="0">
                <a:gradFill>
                  <a:gsLst>
                    <a:gs pos="5000">
                      <a:schemeClr val="tx1"/>
                    </a:gs>
                    <a:gs pos="46000">
                      <a:schemeClr val="tx1"/>
                    </a:gs>
                  </a:gsLst>
                  <a:lin ang="5400000" scaled="0"/>
                </a:gradFill>
              </a:rPr>
              <a:t>as automated process to the cloud platform</a:t>
            </a:r>
          </a:p>
          <a:p>
            <a:pPr>
              <a:spcBef>
                <a:spcPts val="600"/>
              </a:spcBef>
            </a:pPr>
            <a:r>
              <a:rPr lang="en-US" sz="1200" dirty="0">
                <a:gradFill>
                  <a:gsLst>
                    <a:gs pos="5000">
                      <a:schemeClr val="tx1"/>
                    </a:gs>
                    <a:gs pos="46000">
                      <a:schemeClr val="tx1"/>
                    </a:gs>
                  </a:gsLst>
                  <a:lin ang="5400000" scaled="0"/>
                </a:gradFill>
              </a:rPr>
              <a:t>Could be also on-premises </a:t>
            </a:r>
            <a:r>
              <a:rPr lang="en-US" sz="1200" dirty="0" smtClean="0">
                <a:gradFill>
                  <a:gsLst>
                    <a:gs pos="5000">
                      <a:schemeClr val="tx1"/>
                    </a:gs>
                    <a:gs pos="46000">
                      <a:schemeClr val="tx1"/>
                    </a:gs>
                  </a:gsLst>
                  <a:lin ang="5400000" scaled="0"/>
                </a:gradFill>
              </a:rPr>
              <a:t/>
            </a:r>
            <a:br>
              <a:rPr lang="en-US" sz="1200" dirty="0" smtClean="0">
                <a:gradFill>
                  <a:gsLst>
                    <a:gs pos="5000">
                      <a:schemeClr val="tx1"/>
                    </a:gs>
                    <a:gs pos="46000">
                      <a:schemeClr val="tx1"/>
                    </a:gs>
                  </a:gsLst>
                  <a:lin ang="5400000" scaled="0"/>
                </a:gradFill>
              </a:rPr>
            </a:br>
            <a:r>
              <a:rPr lang="en-US" sz="1200" dirty="0" smtClean="0">
                <a:gradFill>
                  <a:gsLst>
                    <a:gs pos="5000">
                      <a:schemeClr val="tx1"/>
                    </a:gs>
                    <a:gs pos="46000">
                      <a:schemeClr val="tx1"/>
                    </a:gs>
                  </a:gsLst>
                  <a:lin ang="5400000" scaled="0"/>
                </a:gradFill>
              </a:rPr>
              <a:t>or </a:t>
            </a:r>
            <a:r>
              <a:rPr lang="en-US" sz="1200" dirty="0">
                <a:gradFill>
                  <a:gsLst>
                    <a:gs pos="5000">
                      <a:schemeClr val="tx1"/>
                    </a:gs>
                    <a:gs pos="46000">
                      <a:schemeClr val="tx1"/>
                    </a:gs>
                  </a:gsLst>
                  <a:lin ang="5400000" scaled="0"/>
                </a:gradFill>
              </a:rPr>
              <a:t>IAAS with private cloud </a:t>
            </a:r>
            <a:r>
              <a:rPr lang="en-US" sz="1200" dirty="0" smtClean="0">
                <a:gradFill>
                  <a:gsLst>
                    <a:gs pos="5000">
                      <a:schemeClr val="tx1"/>
                    </a:gs>
                    <a:gs pos="46000">
                      <a:schemeClr val="tx1"/>
                    </a:gs>
                  </a:gsLst>
                  <a:lin ang="5400000" scaled="0"/>
                </a:gradFill>
              </a:rPr>
              <a:t>setup</a:t>
            </a:r>
            <a:endParaRPr lang="en-US" sz="1200" dirty="0">
              <a:gradFill>
                <a:gsLst>
                  <a:gs pos="5000">
                    <a:schemeClr val="tx1"/>
                  </a:gs>
                  <a:gs pos="46000">
                    <a:schemeClr val="tx1"/>
                  </a:gs>
                </a:gsLst>
                <a:lin ang="5400000" scaled="0"/>
              </a:gradFill>
            </a:endParaRPr>
          </a:p>
        </p:txBody>
      </p:sp>
      <p:pic>
        <p:nvPicPr>
          <p:cNvPr id="53" name="Picture 52"/>
          <p:cNvPicPr>
            <a:picLocks noChangeAspect="1"/>
          </p:cNvPicPr>
          <p:nvPr/>
        </p:nvPicPr>
        <p:blipFill>
          <a:blip r:embed="rId9"/>
          <a:stretch>
            <a:fillRect/>
          </a:stretch>
        </p:blipFill>
        <p:spPr>
          <a:xfrm>
            <a:off x="6291417" y="4305300"/>
            <a:ext cx="729602" cy="707016"/>
          </a:xfrm>
          <a:prstGeom prst="rect">
            <a:avLst/>
          </a:prstGeom>
        </p:spPr>
      </p:pic>
      <p:cxnSp>
        <p:nvCxnSpPr>
          <p:cNvPr id="54" name="Straight Arrow Connector 53"/>
          <p:cNvCxnSpPr/>
          <p:nvPr/>
        </p:nvCxnSpPr>
        <p:spPr>
          <a:xfrm flipV="1">
            <a:off x="1567060" y="3556310"/>
            <a:ext cx="1248697"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1677007" y="3458726"/>
            <a:ext cx="514401" cy="514401"/>
            <a:chOff x="492" y="17985"/>
            <a:chExt cx="524853" cy="524853"/>
          </a:xfrm>
        </p:grpSpPr>
        <p:sp>
          <p:nvSpPr>
            <p:cNvPr id="63" name="Oval 62"/>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65" name="Group 64"/>
          <p:cNvGrpSpPr/>
          <p:nvPr/>
        </p:nvGrpSpPr>
        <p:grpSpPr>
          <a:xfrm>
            <a:off x="2652027" y="4369643"/>
            <a:ext cx="514401" cy="514401"/>
            <a:chOff x="492" y="17985"/>
            <a:chExt cx="524853" cy="524853"/>
          </a:xfrm>
        </p:grpSpPr>
        <p:sp>
          <p:nvSpPr>
            <p:cNvPr id="66" name="Oval 65"/>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85129"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68" name="Group 67"/>
          <p:cNvGrpSpPr/>
          <p:nvPr/>
        </p:nvGrpSpPr>
        <p:grpSpPr>
          <a:xfrm>
            <a:off x="6235437" y="4759376"/>
            <a:ext cx="514401" cy="514401"/>
            <a:chOff x="492" y="17985"/>
            <a:chExt cx="524853" cy="524853"/>
          </a:xfrm>
        </p:grpSpPr>
        <p:sp>
          <p:nvSpPr>
            <p:cNvPr id="69" name="Oval 68"/>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71" name="Group 70"/>
          <p:cNvGrpSpPr/>
          <p:nvPr/>
        </p:nvGrpSpPr>
        <p:grpSpPr>
          <a:xfrm>
            <a:off x="6831598" y="3005245"/>
            <a:ext cx="514401" cy="514401"/>
            <a:chOff x="492" y="17985"/>
            <a:chExt cx="524853" cy="524853"/>
          </a:xfrm>
        </p:grpSpPr>
        <p:sp>
          <p:nvSpPr>
            <p:cNvPr id="72" name="Oval 71"/>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11039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
        <p:nvSpPr>
          <p:cNvPr id="74" name="Title 73"/>
          <p:cNvSpPr>
            <a:spLocks noGrp="1"/>
          </p:cNvSpPr>
          <p:nvPr>
            <p:ph type="title"/>
          </p:nvPr>
        </p:nvSpPr>
        <p:spPr/>
        <p:txBody>
          <a:bodyPr/>
          <a:lstStyle/>
          <a:p>
            <a:r>
              <a:rPr lang="en-US" dirty="0" smtClean="0"/>
              <a:t>Continuous Integration</a:t>
            </a:r>
            <a:br>
              <a:rPr lang="en-US" dirty="0" smtClean="0"/>
            </a:br>
            <a:r>
              <a:rPr lang="en-US" sz="3600" dirty="0">
                <a:gradFill>
                  <a:gsLst>
                    <a:gs pos="5000">
                      <a:schemeClr val="accent1"/>
                    </a:gs>
                    <a:gs pos="46000">
                      <a:schemeClr val="accent1"/>
                    </a:gs>
                  </a:gsLst>
                  <a:lin ang="5400000" scaled="0"/>
                </a:gradFill>
              </a:rPr>
              <a:t>Provider</a:t>
            </a:r>
            <a:r>
              <a:rPr lang="en-US" sz="3600" dirty="0" smtClean="0">
                <a:gradFill>
                  <a:gsLst>
                    <a:gs pos="5000">
                      <a:schemeClr val="accent1"/>
                    </a:gs>
                    <a:gs pos="46000">
                      <a:schemeClr val="accent1"/>
                    </a:gs>
                  </a:gsLst>
                  <a:lin ang="5400000" scaled="0"/>
                </a:gradFill>
              </a:rPr>
              <a:t> Hosted App</a:t>
            </a:r>
            <a:endParaRPr lang="en-US" sz="3600" dirty="0">
              <a:gradFill>
                <a:gsLst>
                  <a:gs pos="5000">
                    <a:schemeClr val="accent1"/>
                  </a:gs>
                  <a:gs pos="46000">
                    <a:schemeClr val="accent1"/>
                  </a:gs>
                </a:gsLst>
                <a:lin ang="5400000" scaled="0"/>
              </a:gradFill>
            </a:endParaRPr>
          </a:p>
        </p:txBody>
      </p:sp>
      <p:pic>
        <p:nvPicPr>
          <p:cNvPr id="34" name="Picture 33"/>
          <p:cNvPicPr>
            <a:picLocks noChangeAspect="1"/>
          </p:cNvPicPr>
          <p:nvPr/>
        </p:nvPicPr>
        <p:blipFill>
          <a:blip r:embed="rId10"/>
          <a:stretch>
            <a:fillRect/>
          </a:stretch>
        </p:blipFill>
        <p:spPr>
          <a:xfrm>
            <a:off x="9922698" y="1282159"/>
            <a:ext cx="1288227" cy="801004"/>
          </a:xfrm>
          <a:prstGeom prst="rect">
            <a:avLst/>
          </a:prstGeom>
        </p:spPr>
      </p:pic>
      <p:pic>
        <p:nvPicPr>
          <p:cNvPr id="36" name="Picture 35"/>
          <p:cNvPicPr>
            <a:picLocks noChangeAspect="1"/>
          </p:cNvPicPr>
          <p:nvPr/>
        </p:nvPicPr>
        <p:blipFill>
          <a:blip r:embed="rId11"/>
          <a:stretch>
            <a:fillRect/>
          </a:stretch>
        </p:blipFill>
        <p:spPr>
          <a:xfrm>
            <a:off x="10498231" y="3820295"/>
            <a:ext cx="889551" cy="760192"/>
          </a:xfrm>
          <a:prstGeom prst="rect">
            <a:avLst/>
          </a:prstGeom>
        </p:spPr>
      </p:pic>
      <p:grpSp>
        <p:nvGrpSpPr>
          <p:cNvPr id="46" name="Group 45"/>
          <p:cNvGrpSpPr>
            <a:grpSpLocks noChangeAspect="1"/>
          </p:cNvGrpSpPr>
          <p:nvPr/>
        </p:nvGrpSpPr>
        <p:grpSpPr>
          <a:xfrm>
            <a:off x="10064049" y="5316048"/>
            <a:ext cx="1143227" cy="792000"/>
            <a:chOff x="7197043" y="2950933"/>
            <a:chExt cx="1333184" cy="923598"/>
          </a:xfrm>
        </p:grpSpPr>
        <p:pic>
          <p:nvPicPr>
            <p:cNvPr id="47" name="Picture 46"/>
            <p:cNvPicPr>
              <a:picLocks noChangeAspect="1"/>
            </p:cNvPicPr>
            <p:nvPr/>
          </p:nvPicPr>
          <p:blipFill>
            <a:blip r:embed="rId12"/>
            <a:stretch>
              <a:fillRect/>
            </a:stretch>
          </p:blipFill>
          <p:spPr>
            <a:xfrm>
              <a:off x="7730412" y="2950933"/>
              <a:ext cx="431610" cy="370351"/>
            </a:xfrm>
            <a:prstGeom prst="rect">
              <a:avLst/>
            </a:prstGeom>
          </p:spPr>
        </p:pic>
        <p:pic>
          <p:nvPicPr>
            <p:cNvPr id="48" name="Picture 47"/>
            <p:cNvPicPr>
              <a:picLocks noChangeAspect="1"/>
            </p:cNvPicPr>
            <p:nvPr/>
          </p:nvPicPr>
          <p:blipFill>
            <a:blip r:embed="rId12"/>
            <a:stretch>
              <a:fillRect/>
            </a:stretch>
          </p:blipFill>
          <p:spPr>
            <a:xfrm>
              <a:off x="7946217" y="3070724"/>
              <a:ext cx="584010" cy="501120"/>
            </a:xfrm>
            <a:prstGeom prst="rect">
              <a:avLst/>
            </a:prstGeom>
          </p:spPr>
        </p:pic>
        <p:pic>
          <p:nvPicPr>
            <p:cNvPr id="49" name="Picture 48"/>
            <p:cNvPicPr>
              <a:picLocks noChangeAspect="1"/>
            </p:cNvPicPr>
            <p:nvPr/>
          </p:nvPicPr>
          <p:blipFill>
            <a:blip r:embed="rId13"/>
            <a:stretch>
              <a:fillRect/>
            </a:stretch>
          </p:blipFill>
          <p:spPr>
            <a:xfrm>
              <a:off x="7197043" y="3129811"/>
              <a:ext cx="799538" cy="744720"/>
            </a:xfrm>
            <a:prstGeom prst="rect">
              <a:avLst/>
            </a:prstGeom>
          </p:spPr>
        </p:pic>
      </p:grpSp>
    </p:spTree>
    <p:extLst>
      <p:ext uri="{BB962C8B-B14F-4D97-AF65-F5344CB8AC3E}">
        <p14:creationId xmlns:p14="http://schemas.microsoft.com/office/powerpoint/2010/main" val="66289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Continuous Integration</a:t>
            </a:r>
          </a:p>
        </p:txBody>
      </p:sp>
      <p:sp>
        <p:nvSpPr>
          <p:cNvPr id="2" name="Text Placeholder 1"/>
          <p:cNvSpPr>
            <a:spLocks noGrp="1"/>
          </p:cNvSpPr>
          <p:nvPr>
            <p:ph type="body" sz="quarter" idx="12"/>
          </p:nvPr>
        </p:nvSpPr>
        <p:spPr/>
        <p:txBody>
          <a:bodyPr/>
          <a:lstStyle/>
          <a:p>
            <a:r>
              <a:rPr lang="en-US" smtClean="0"/>
              <a:t>demo</a:t>
            </a:r>
            <a:endParaRPr lang="en-US" dirty="0"/>
          </a:p>
        </p:txBody>
      </p:sp>
      <p:pic>
        <p:nvPicPr>
          <p:cNvPr id="9" name="Picture 8"/>
          <p:cNvPicPr>
            <a:picLocks noChangeAspect="1"/>
          </p:cNvPicPr>
          <p:nvPr/>
        </p:nvPicPr>
        <p:blipFill>
          <a:blip r:embed="rId3"/>
          <a:stretch>
            <a:fillRect/>
          </a:stretch>
        </p:blipFill>
        <p:spPr>
          <a:xfrm>
            <a:off x="6720593" y="1492049"/>
            <a:ext cx="5241220" cy="5241220"/>
          </a:xfrm>
          <a:prstGeom prst="rect">
            <a:avLst/>
          </a:prstGeom>
        </p:spPr>
      </p:pic>
    </p:spTree>
    <p:extLst>
      <p:ext uri="{BB962C8B-B14F-4D97-AF65-F5344CB8AC3E}">
        <p14:creationId xmlns:p14="http://schemas.microsoft.com/office/powerpoint/2010/main" val="47312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69" y="2084172"/>
            <a:ext cx="11650488" cy="2139432"/>
          </a:xfrm>
        </p:spPr>
        <p:txBody>
          <a:bodyPr/>
          <a:lstStyle/>
          <a:p>
            <a:r>
              <a:rPr lang="en-US" dirty="0" smtClean="0"/>
              <a:t>App </a:t>
            </a:r>
            <a:r>
              <a:rPr lang="en-US" dirty="0"/>
              <a:t>Lifecycle </a:t>
            </a:r>
            <a:r>
              <a:rPr lang="en-US" dirty="0" smtClean="0"/>
              <a:t/>
            </a:r>
            <a:br>
              <a:rPr lang="en-US" dirty="0" smtClean="0"/>
            </a:br>
            <a:r>
              <a:rPr lang="en-US" dirty="0" smtClean="0"/>
              <a:t>Management</a:t>
            </a:r>
            <a:endParaRPr lang="en-US" dirty="0"/>
          </a:p>
        </p:txBody>
      </p:sp>
      <p:grpSp>
        <p:nvGrpSpPr>
          <p:cNvPr id="6" name="Group 5"/>
          <p:cNvGrpSpPr/>
          <p:nvPr/>
        </p:nvGrpSpPr>
        <p:grpSpPr>
          <a:xfrm>
            <a:off x="6094413" y="2693614"/>
            <a:ext cx="5516562" cy="3258297"/>
            <a:chOff x="5240338" y="3342655"/>
            <a:chExt cx="5516562" cy="3258297"/>
          </a:xfrm>
        </p:grpSpPr>
        <p:grpSp>
          <p:nvGrpSpPr>
            <p:cNvPr id="7" name="Group 6"/>
            <p:cNvGrpSpPr/>
            <p:nvPr/>
          </p:nvGrpSpPr>
          <p:grpSpPr>
            <a:xfrm>
              <a:off x="5240338" y="3342655"/>
              <a:ext cx="5516562" cy="3258297"/>
              <a:chOff x="503238" y="38100"/>
              <a:chExt cx="11425238" cy="6748191"/>
            </a:xfrm>
          </p:grpSpPr>
          <p:sp>
            <p:nvSpPr>
              <p:cNvPr id="9"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TextBox 7"/>
            <p:cNvSpPr txBox="1"/>
            <p:nvPr/>
          </p:nvSpPr>
          <p:spPr>
            <a:xfrm>
              <a:off x="6402829" y="3765574"/>
              <a:ext cx="3191579" cy="1911292"/>
            </a:xfrm>
            <a:prstGeom prst="rect">
              <a:avLst/>
            </a:prstGeom>
            <a:noFill/>
          </p:spPr>
          <p:txBody>
            <a:bodyPr wrap="none" lIns="0" tIns="0" rIns="0" bIns="0" rtlCol="0">
              <a:spAutoFit/>
            </a:bodyPr>
            <a:lstStyle/>
            <a:p>
              <a:pPr>
                <a:lnSpc>
                  <a:spcPct val="90000"/>
                </a:lnSpc>
              </a:pPr>
              <a:r>
                <a:rPr lang="en-US" sz="13800" dirty="0" smtClean="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70" y="1186356"/>
            <a:ext cx="9856549" cy="1162049"/>
          </a:xfrm>
        </p:spPr>
        <p:txBody>
          <a:bodyPr/>
          <a:lstStyle/>
          <a:p>
            <a:r>
              <a:rPr lang="en-US" dirty="0"/>
              <a:t>Office 365 Testing</a:t>
            </a:r>
          </a:p>
        </p:txBody>
      </p:sp>
      <p:sp>
        <p:nvSpPr>
          <p:cNvPr id="5" name="Text Placeholder 4"/>
          <p:cNvSpPr>
            <a:spLocks noGrp="1"/>
          </p:cNvSpPr>
          <p:nvPr>
            <p:ph type="body" sz="quarter" idx="12"/>
          </p:nvPr>
        </p:nvSpPr>
        <p:spPr/>
        <p:txBody>
          <a:bodyPr/>
          <a:lstStyle/>
          <a:p>
            <a:endParaRPr lang="en-US"/>
          </a:p>
        </p:txBody>
      </p:sp>
      <p:pic>
        <p:nvPicPr>
          <p:cNvPr id="7" name="Picture 6"/>
          <p:cNvPicPr>
            <a:picLocks noChangeAspect="1"/>
          </p:cNvPicPr>
          <p:nvPr/>
        </p:nvPicPr>
        <p:blipFill>
          <a:blip r:embed="rId2"/>
          <a:stretch>
            <a:fillRect/>
          </a:stretch>
        </p:blipFill>
        <p:spPr>
          <a:xfrm>
            <a:off x="4644571" y="1914752"/>
            <a:ext cx="8505064" cy="5674954"/>
          </a:xfrm>
          <a:prstGeom prst="rect">
            <a:avLst/>
          </a:prstGeom>
        </p:spPr>
      </p:pic>
    </p:spTree>
    <p:extLst>
      <p:ext uri="{BB962C8B-B14F-4D97-AF65-F5344CB8AC3E}">
        <p14:creationId xmlns:p14="http://schemas.microsoft.com/office/powerpoint/2010/main" val="283379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O365 Testing Considerations</a:t>
            </a:r>
            <a:endParaRPr lang="en-US" dirty="0"/>
          </a:p>
        </p:txBody>
      </p:sp>
      <p:sp>
        <p:nvSpPr>
          <p:cNvPr id="3" name="Text Placeholder 2"/>
          <p:cNvSpPr>
            <a:spLocks noGrp="1"/>
          </p:cNvSpPr>
          <p:nvPr>
            <p:ph type="body" sz="quarter" idx="10"/>
          </p:nvPr>
        </p:nvSpPr>
        <p:spPr>
          <a:xfrm>
            <a:off x="269169" y="1189177"/>
            <a:ext cx="11650488" cy="4007251"/>
          </a:xfrm>
        </p:spPr>
        <p:txBody>
          <a:bodyPr/>
          <a:lstStyle/>
          <a:p>
            <a:pPr>
              <a:tabLst>
                <a:tab pos="3367088" algn="l"/>
              </a:tabLst>
            </a:pPr>
            <a:r>
              <a:rPr lang="en-US" sz="3600" dirty="0" smtClean="0"/>
              <a:t>Tenants can be different versions</a:t>
            </a:r>
          </a:p>
          <a:p>
            <a:pPr>
              <a:tabLst>
                <a:tab pos="3367088" algn="l"/>
              </a:tabLst>
            </a:pPr>
            <a:r>
              <a:rPr lang="en-US" sz="3600" dirty="0" smtClean="0"/>
              <a:t>APIs between versions will be subject </a:t>
            </a:r>
            <a:br>
              <a:rPr lang="en-US" sz="3600" dirty="0" smtClean="0"/>
            </a:br>
            <a:r>
              <a:rPr lang="en-US" sz="3600" dirty="0" smtClean="0"/>
              <a:t>to roll out schedules</a:t>
            </a:r>
          </a:p>
          <a:p>
            <a:pPr>
              <a:tabLst>
                <a:tab pos="3367088" algn="l"/>
              </a:tabLst>
            </a:pPr>
            <a:r>
              <a:rPr lang="en-US" sz="3600" dirty="0" smtClean="0"/>
              <a:t>Testing environment should be in the </a:t>
            </a:r>
            <a:br>
              <a:rPr lang="en-US" sz="3600" dirty="0" smtClean="0"/>
            </a:br>
            <a:r>
              <a:rPr lang="en-US" sz="3600" dirty="0" smtClean="0"/>
              <a:t>same tenant as “production”</a:t>
            </a:r>
          </a:p>
          <a:p>
            <a:pPr>
              <a:tabLst>
                <a:tab pos="3367088" algn="l"/>
              </a:tabLst>
            </a:pPr>
            <a:r>
              <a:rPr lang="en-US" sz="3600" dirty="0" smtClean="0"/>
              <a:t>App project and Web project are </a:t>
            </a:r>
            <a:br>
              <a:rPr lang="en-US" sz="3600" dirty="0" smtClean="0"/>
            </a:br>
            <a:r>
              <a:rPr lang="en-US" sz="3600" dirty="0" smtClean="0"/>
              <a:t>dependent and should be tested together</a:t>
            </a:r>
          </a:p>
        </p:txBody>
      </p:sp>
      <p:pic>
        <p:nvPicPr>
          <p:cNvPr id="7" name="Picture 6"/>
          <p:cNvPicPr>
            <a:picLocks noChangeAspect="1"/>
          </p:cNvPicPr>
          <p:nvPr/>
        </p:nvPicPr>
        <p:blipFill>
          <a:blip r:embed="rId3"/>
          <a:stretch>
            <a:fillRect/>
          </a:stretch>
        </p:blipFill>
        <p:spPr>
          <a:xfrm>
            <a:off x="6929892" y="479425"/>
            <a:ext cx="6000329" cy="6000329"/>
          </a:xfrm>
          <a:prstGeom prst="rect">
            <a:avLst/>
          </a:prstGeom>
        </p:spPr>
      </p:pic>
    </p:spTree>
    <p:extLst>
      <p:ext uri="{BB962C8B-B14F-4D97-AF65-F5344CB8AC3E}">
        <p14:creationId xmlns:p14="http://schemas.microsoft.com/office/powerpoint/2010/main" val="365125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Arrow Connector 58"/>
          <p:cNvCxnSpPr/>
          <p:nvPr/>
        </p:nvCxnSpPr>
        <p:spPr>
          <a:xfrm flipV="1">
            <a:off x="6091238" y="2615840"/>
            <a:ext cx="1649907" cy="918219"/>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a:off x="6091238" y="3662282"/>
            <a:ext cx="1656581" cy="611054"/>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90" name="Rectangle 89"/>
          <p:cNvSpPr/>
          <p:nvPr/>
        </p:nvSpPr>
        <p:spPr bwMode="auto">
          <a:xfrm>
            <a:off x="2894306" y="2177433"/>
            <a:ext cx="3267431" cy="2902567"/>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lvl="0" fontAlgn="base">
              <a:spcBef>
                <a:spcPct val="0"/>
              </a:spcBef>
              <a:spcAft>
                <a:spcPct val="0"/>
              </a:spcAft>
              <a:defRPr/>
            </a:pPr>
            <a:r>
              <a:rPr lang="en-US">
                <a:gradFill>
                  <a:gsLst>
                    <a:gs pos="5000">
                      <a:srgbClr val="D83B01"/>
                    </a:gs>
                    <a:gs pos="46000">
                      <a:srgbClr val="D83B01"/>
                    </a:gs>
                  </a:gsLst>
                  <a:lin ang="5400000" scaled="0"/>
                </a:gradFill>
              </a:rPr>
              <a:t>Execute Tests</a:t>
            </a:r>
            <a:endParaRPr lang="en-US" dirty="0">
              <a:gradFill>
                <a:gsLst>
                  <a:gs pos="5000">
                    <a:srgbClr val="D83B01"/>
                  </a:gs>
                  <a:gs pos="46000">
                    <a:srgbClr val="D83B01"/>
                  </a:gs>
                </a:gsLst>
                <a:lin ang="5400000" scaled="0"/>
              </a:gradFill>
            </a:endParaRPr>
          </a:p>
        </p:txBody>
      </p:sp>
      <p:sp>
        <p:nvSpPr>
          <p:cNvPr id="30" name="Title 29"/>
          <p:cNvSpPr>
            <a:spLocks noGrp="1"/>
          </p:cNvSpPr>
          <p:nvPr>
            <p:ph type="title"/>
          </p:nvPr>
        </p:nvSpPr>
        <p:spPr/>
        <p:txBody>
          <a:bodyPr/>
          <a:lstStyle/>
          <a:p>
            <a:r>
              <a:rPr lang="en-US" dirty="0" smtClean="0"/>
              <a:t>Testing process in high level</a:t>
            </a:r>
            <a:endParaRPr lang="en-US" dirty="0"/>
          </a:p>
        </p:txBody>
      </p:sp>
      <p:sp>
        <p:nvSpPr>
          <p:cNvPr id="16" name="Arc 15"/>
          <p:cNvSpPr/>
          <p:nvPr/>
        </p:nvSpPr>
        <p:spPr>
          <a:xfrm rot="6751527">
            <a:off x="4221988" y="3245554"/>
            <a:ext cx="1045492" cy="1168672"/>
          </a:xfrm>
          <a:prstGeom prst="arc">
            <a:avLst>
              <a:gd name="adj1" fmla="val 2097834"/>
              <a:gd name="adj2" fmla="val 366333"/>
            </a:avLst>
          </a:prstGeom>
          <a:ln w="41275">
            <a:solidFill>
              <a:schemeClr val="bg2">
                <a:alpha val="80000"/>
              </a:schemeClr>
            </a:solidFill>
            <a:headEnd type="diamond" w="sm" len="med"/>
            <a:tailEnd type="stealth" w="lg" len="lg"/>
          </a:ln>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200">
              <a:latin typeface="Segoe UI Light" panose="020B0502040204020203" pitchFamily="34" charset="0"/>
              <a:cs typeface="Segoe UI Light" panose="020B0502040204020203" pitchFamily="34" charset="0"/>
            </a:endParaRPr>
          </a:p>
        </p:txBody>
      </p:sp>
      <p:grpSp>
        <p:nvGrpSpPr>
          <p:cNvPr id="9" name="Group 8"/>
          <p:cNvGrpSpPr/>
          <p:nvPr/>
        </p:nvGrpSpPr>
        <p:grpSpPr>
          <a:xfrm>
            <a:off x="3327731" y="2733005"/>
            <a:ext cx="1336903" cy="982608"/>
            <a:chOff x="5029200" y="4896805"/>
            <a:chExt cx="1227510" cy="866464"/>
          </a:xfrm>
        </p:grpSpPr>
        <p:grpSp>
          <p:nvGrpSpPr>
            <p:cNvPr id="10" name="Group 9"/>
            <p:cNvGrpSpPr/>
            <p:nvPr/>
          </p:nvGrpSpPr>
          <p:grpSpPr>
            <a:xfrm>
              <a:off x="5029200" y="4896805"/>
              <a:ext cx="1227510" cy="866464"/>
              <a:chOff x="5332478" y="4896807"/>
              <a:chExt cx="924232" cy="973700"/>
            </a:xfrm>
          </p:grpSpPr>
          <p:sp>
            <p:nvSpPr>
              <p:cNvPr id="12" name="Rectangle 11"/>
              <p:cNvSpPr/>
              <p:nvPr/>
            </p:nvSpPr>
            <p:spPr bwMode="auto">
              <a:xfrm>
                <a:off x="5332478" y="5002589"/>
                <a:ext cx="924232" cy="867918"/>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1600" dirty="0">
                  <a:solidFill>
                    <a:schemeClr val="tx1">
                      <a:lumMod val="65000"/>
                      <a:lumOff val="35000"/>
                    </a:schemeClr>
                  </a:solidFill>
                  <a:latin typeface="Segoe UI" pitchFamily="34" charset="0"/>
                </a:endParaRPr>
              </a:p>
            </p:txBody>
          </p:sp>
          <p:sp>
            <p:nvSpPr>
              <p:cNvPr id="13" name="Rectangle 12"/>
              <p:cNvSpPr/>
              <p:nvPr/>
            </p:nvSpPr>
            <p:spPr bwMode="auto">
              <a:xfrm>
                <a:off x="5332478" y="4896807"/>
                <a:ext cx="924232" cy="139346"/>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1" name="TextBox 10"/>
            <p:cNvSpPr txBox="1"/>
            <p:nvPr/>
          </p:nvSpPr>
          <p:spPr>
            <a:xfrm>
              <a:off x="5716527" y="5053602"/>
              <a:ext cx="442728" cy="434237"/>
            </a:xfrm>
            <a:prstGeom prst="rect">
              <a:avLst/>
            </a:prstGeom>
            <a:noFill/>
          </p:spPr>
          <p:txBody>
            <a:bodyPr wrap="none" lIns="0" tIns="0" rIns="0" bIns="0" rtlCol="0">
              <a:spAutoFit/>
            </a:bodyPr>
            <a:lstStyle/>
            <a:p>
              <a:r>
                <a:rPr lang="en-US" sz="3200" b="1" spc="-70" dirty="0" smtClean="0">
                  <a:ln w="25400">
                    <a:noFill/>
                  </a:ln>
                  <a:solidFill>
                    <a:srgbClr val="33862F"/>
                  </a:solidFill>
                  <a:effectLst/>
                </a:rPr>
                <a:t>C#</a:t>
              </a:r>
            </a:p>
          </p:txBody>
        </p:sp>
      </p:grpSp>
      <p:grpSp>
        <p:nvGrpSpPr>
          <p:cNvPr id="8" name="Group 7"/>
          <p:cNvGrpSpPr/>
          <p:nvPr/>
        </p:nvGrpSpPr>
        <p:grpSpPr>
          <a:xfrm>
            <a:off x="3441390" y="2941242"/>
            <a:ext cx="710608" cy="705829"/>
            <a:chOff x="3730096" y="3530355"/>
            <a:chExt cx="502361" cy="498983"/>
          </a:xfrm>
          <a:solidFill>
            <a:schemeClr val="tx1">
              <a:lumMod val="75000"/>
              <a:lumOff val="25000"/>
            </a:schemeClr>
          </a:solidFill>
        </p:grpSpPr>
        <p:sp>
          <p:nvSpPr>
            <p:cNvPr id="5" name="Freeform 48"/>
            <p:cNvSpPr>
              <a:spLocks/>
            </p:cNvSpPr>
            <p:nvPr/>
          </p:nvSpPr>
          <p:spPr bwMode="black">
            <a:xfrm>
              <a:off x="3825373" y="3622360"/>
              <a:ext cx="88779" cy="89839"/>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grpFill/>
            <a:ln>
              <a:noFill/>
            </a:ln>
          </p:spPr>
          <p:txBody>
            <a:bodyPr vert="horz" wrap="square" lIns="82305" tIns="41153" rIns="82305" bIns="41153" numCol="1" anchor="t" anchorCtr="0" compatLnSpc="1">
              <a:prstTxWarp prst="textNoShape">
                <a:avLst/>
              </a:prstTxWarp>
            </a:bodyPr>
            <a:lstStyle/>
            <a:p>
              <a:endParaRPr lang="en-US" sz="900"/>
            </a:p>
          </p:txBody>
        </p:sp>
        <p:sp>
          <p:nvSpPr>
            <p:cNvPr id="6" name="Freeform 49"/>
            <p:cNvSpPr>
              <a:spLocks noEditPoints="1"/>
            </p:cNvSpPr>
            <p:nvPr/>
          </p:nvSpPr>
          <p:spPr bwMode="black">
            <a:xfrm>
              <a:off x="3730096" y="3530355"/>
              <a:ext cx="502361" cy="498983"/>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grpFill/>
            <a:ln>
              <a:noFill/>
            </a:ln>
          </p:spPr>
          <p:txBody>
            <a:bodyPr vert="horz" wrap="square" lIns="82305" tIns="41153" rIns="82305" bIns="41153" numCol="1" anchor="t" anchorCtr="0" compatLnSpc="1">
              <a:prstTxWarp prst="textNoShape">
                <a:avLst/>
              </a:prstTxWarp>
            </a:bodyPr>
            <a:lstStyle/>
            <a:p>
              <a:endParaRPr lang="en-US" sz="900"/>
            </a:p>
          </p:txBody>
        </p:sp>
        <p:sp>
          <p:nvSpPr>
            <p:cNvPr id="7" name="Freeform 50"/>
            <p:cNvSpPr>
              <a:spLocks noEditPoints="1"/>
            </p:cNvSpPr>
            <p:nvPr/>
          </p:nvSpPr>
          <p:spPr bwMode="black">
            <a:xfrm>
              <a:off x="3891417" y="3747916"/>
              <a:ext cx="296652" cy="238126"/>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900"/>
            </a:p>
          </p:txBody>
        </p:sp>
      </p:grpSp>
      <p:pic>
        <p:nvPicPr>
          <p:cNvPr id="17" name="Picture 16"/>
          <p:cNvPicPr>
            <a:picLocks noChangeAspect="1"/>
          </p:cNvPicPr>
          <p:nvPr/>
        </p:nvPicPr>
        <p:blipFill>
          <a:blip r:embed="rId2"/>
          <a:stretch>
            <a:fillRect/>
          </a:stretch>
        </p:blipFill>
        <p:spPr>
          <a:xfrm>
            <a:off x="4889673" y="3916220"/>
            <a:ext cx="1032048" cy="1000099"/>
          </a:xfrm>
          <a:prstGeom prst="rect">
            <a:avLst/>
          </a:prstGeom>
        </p:spPr>
      </p:pic>
      <p:sp>
        <p:nvSpPr>
          <p:cNvPr id="43" name="TextBox 42"/>
          <p:cNvSpPr txBox="1"/>
          <p:nvPr/>
        </p:nvSpPr>
        <p:spPr>
          <a:xfrm rot="19719087">
            <a:off x="5845371" y="2850040"/>
            <a:ext cx="1869595" cy="261610"/>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100" spc="0" dirty="0" smtClean="0">
                <a:solidFill>
                  <a:schemeClr val="tx1">
                    <a:lumMod val="75000"/>
                    <a:lumOff val="25000"/>
                  </a:schemeClr>
                </a:solidFill>
              </a:rPr>
              <a:t>&lt;&lt;deploy app&gt;&gt;</a:t>
            </a:r>
            <a:endParaRPr lang="en-US" sz="1100" spc="0" dirty="0">
              <a:solidFill>
                <a:schemeClr val="tx1">
                  <a:lumMod val="75000"/>
                  <a:lumOff val="25000"/>
                </a:schemeClr>
              </a:solidFill>
            </a:endParaRPr>
          </a:p>
        </p:txBody>
      </p:sp>
      <p:sp>
        <p:nvSpPr>
          <p:cNvPr id="46" name="TextBox 45"/>
          <p:cNvSpPr txBox="1"/>
          <p:nvPr/>
        </p:nvSpPr>
        <p:spPr>
          <a:xfrm rot="1304366">
            <a:off x="5857566" y="3955764"/>
            <a:ext cx="1869595" cy="261610"/>
          </a:xfrm>
          <a:prstGeom prst="rect">
            <a:avLst/>
          </a:prstGeom>
          <a:noFill/>
          <a:ln>
            <a:noFill/>
          </a:ln>
        </p:spPr>
        <p:txBody>
          <a:bodyPr wrap="square">
            <a:spAutoFit/>
          </a:bodyPr>
          <a:lstStyle>
            <a:defPPr>
              <a:defRPr lang="en-US"/>
            </a:defPPr>
            <a:lvl1pPr marR="0" lvl="0" indent="0" fontAlgn="auto">
              <a:lnSpc>
                <a:spcPct val="85000"/>
              </a:lnSpc>
              <a:spcBef>
                <a:spcPts val="0"/>
              </a:spcBef>
              <a:spcAft>
                <a:spcPts val="0"/>
              </a:spcAft>
              <a:buClrTx/>
              <a:buSzTx/>
              <a:buFontTx/>
              <a:buNone/>
              <a:tabLst/>
              <a:defRPr kumimoji="0" sz="1200" b="0" i="0" u="none" strike="noStrike" kern="0" cap="none" spc="-50" normalizeH="0" baseline="0">
                <a:ln>
                  <a:noFill/>
                </a:ln>
                <a:solidFill>
                  <a:schemeClr val="tx1">
                    <a:lumMod val="85000"/>
                  </a:schemeClr>
                </a:solidFill>
                <a:effectLst/>
                <a:uLnTx/>
                <a:uFillTx/>
              </a:defRPr>
            </a:lvl1pPr>
          </a:lstStyle>
          <a:p>
            <a:pPr algn="ctr" defTabSz="914038">
              <a:lnSpc>
                <a:spcPct val="100000"/>
              </a:lnSpc>
              <a:defRPr/>
            </a:pPr>
            <a:r>
              <a:rPr lang="en-US" sz="1100" spc="0" dirty="0" smtClean="0">
                <a:solidFill>
                  <a:schemeClr val="tx1">
                    <a:lumMod val="75000"/>
                    <a:lumOff val="25000"/>
                  </a:schemeClr>
                </a:solidFill>
              </a:rPr>
              <a:t>&lt;&lt;deploy app&gt;&gt;</a:t>
            </a:r>
            <a:endParaRPr lang="en-US" sz="1100" spc="0" dirty="0">
              <a:solidFill>
                <a:schemeClr val="tx1">
                  <a:lumMod val="75000"/>
                  <a:lumOff val="25000"/>
                </a:schemeClr>
              </a:solidFill>
            </a:endParaRPr>
          </a:p>
        </p:txBody>
      </p:sp>
      <p:pic>
        <p:nvPicPr>
          <p:cNvPr id="62" name="Picture 61"/>
          <p:cNvPicPr>
            <a:picLocks noChangeAspect="1"/>
          </p:cNvPicPr>
          <p:nvPr/>
        </p:nvPicPr>
        <p:blipFill>
          <a:blip r:embed="rId3"/>
          <a:stretch>
            <a:fillRect/>
          </a:stretch>
        </p:blipFill>
        <p:spPr>
          <a:xfrm>
            <a:off x="500240" y="3090244"/>
            <a:ext cx="973350" cy="890880"/>
          </a:xfrm>
          <a:prstGeom prst="rect">
            <a:avLst/>
          </a:prstGeom>
        </p:spPr>
      </p:pic>
      <p:sp>
        <p:nvSpPr>
          <p:cNvPr id="68" name="Rectangle 67"/>
          <p:cNvSpPr/>
          <p:nvPr/>
        </p:nvSpPr>
        <p:spPr bwMode="auto">
          <a:xfrm>
            <a:off x="7854576" y="1747733"/>
            <a:ext cx="3169853" cy="1894101"/>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gradFill>
                  <a:gsLst>
                    <a:gs pos="5000">
                      <a:schemeClr val="accent1"/>
                    </a:gs>
                    <a:gs pos="46000">
                      <a:schemeClr val="accent1"/>
                    </a:gs>
                  </a:gsLst>
                  <a:lin ang="5400000" scaled="0"/>
                </a:gradFill>
              </a:rPr>
              <a:t>SharePoint Online</a:t>
            </a:r>
          </a:p>
          <a:p>
            <a:pPr fontAlgn="base">
              <a:lnSpc>
                <a:spcPct val="90000"/>
              </a:lnSpc>
              <a:spcBef>
                <a:spcPts val="600"/>
              </a:spcBef>
              <a:spcAft>
                <a:spcPct val="0"/>
              </a:spcAft>
            </a:pPr>
            <a:r>
              <a:rPr lang="en-US" sz="1200" dirty="0">
                <a:gradFill>
                  <a:gsLst>
                    <a:gs pos="5000">
                      <a:schemeClr val="tx1"/>
                    </a:gs>
                    <a:gs pos="46000">
                      <a:schemeClr val="tx1"/>
                    </a:gs>
                  </a:gsLst>
                  <a:lin ang="5400000" scaled="0"/>
                </a:gradFill>
              </a:rPr>
              <a:t>Testing tenant or isolated</a:t>
            </a:r>
            <a:br>
              <a:rPr lang="en-US" sz="1200" dirty="0">
                <a:gradFill>
                  <a:gsLst>
                    <a:gs pos="5000">
                      <a:schemeClr val="tx1"/>
                    </a:gs>
                    <a:gs pos="46000">
                      <a:schemeClr val="tx1"/>
                    </a:gs>
                  </a:gsLst>
                  <a:lin ang="5400000" scaled="0"/>
                </a:gradFill>
              </a:rPr>
            </a:br>
            <a:r>
              <a:rPr lang="en-US" sz="1200" dirty="0">
                <a:gradFill>
                  <a:gsLst>
                    <a:gs pos="5000">
                      <a:schemeClr val="tx1"/>
                    </a:gs>
                    <a:gs pos="46000">
                      <a:schemeClr val="tx1"/>
                    </a:gs>
                  </a:gsLst>
                  <a:lin ang="5400000" scaled="0"/>
                </a:gradFill>
              </a:rPr>
              <a:t>site collection in production depending on app functionality</a:t>
            </a:r>
          </a:p>
          <a:p>
            <a:pPr fontAlgn="base">
              <a:lnSpc>
                <a:spcPct val="90000"/>
              </a:lnSpc>
              <a:spcBef>
                <a:spcPts val="600"/>
              </a:spcBef>
              <a:spcAft>
                <a:spcPct val="0"/>
              </a:spcAft>
            </a:pPr>
            <a:r>
              <a:rPr lang="en-US" sz="1200" dirty="0">
                <a:gradFill>
                  <a:gsLst>
                    <a:gs pos="5000">
                      <a:schemeClr val="tx1"/>
                    </a:gs>
                    <a:gs pos="46000">
                      <a:schemeClr val="tx1"/>
                    </a:gs>
                  </a:gsLst>
                  <a:lin ang="5400000" scaled="0"/>
                </a:gradFill>
              </a:rPr>
              <a:t>Could be also on-premises SharePoint</a:t>
            </a:r>
          </a:p>
        </p:txBody>
      </p:sp>
      <p:pic>
        <p:nvPicPr>
          <p:cNvPr id="69" name="Picture 68"/>
          <p:cNvPicPr>
            <a:picLocks noChangeAspect="1"/>
          </p:cNvPicPr>
          <p:nvPr/>
        </p:nvPicPr>
        <p:blipFill>
          <a:blip r:embed="rId4"/>
          <a:stretch>
            <a:fillRect/>
          </a:stretch>
        </p:blipFill>
        <p:spPr>
          <a:xfrm>
            <a:off x="9922698" y="1376429"/>
            <a:ext cx="1288227" cy="801004"/>
          </a:xfrm>
          <a:prstGeom prst="rect">
            <a:avLst/>
          </a:prstGeom>
        </p:spPr>
      </p:pic>
      <p:pic>
        <p:nvPicPr>
          <p:cNvPr id="70" name="Picture 69"/>
          <p:cNvPicPr>
            <a:picLocks noChangeAspect="1"/>
          </p:cNvPicPr>
          <p:nvPr/>
        </p:nvPicPr>
        <p:blipFill>
          <a:blip r:embed="rId5"/>
          <a:stretch>
            <a:fillRect/>
          </a:stretch>
        </p:blipFill>
        <p:spPr>
          <a:xfrm>
            <a:off x="9250167" y="2941281"/>
            <a:ext cx="718751" cy="662291"/>
          </a:xfrm>
          <a:prstGeom prst="rect">
            <a:avLst/>
          </a:prstGeom>
        </p:spPr>
      </p:pic>
      <p:pic>
        <p:nvPicPr>
          <p:cNvPr id="71" name="Picture 70"/>
          <p:cNvPicPr>
            <a:picLocks noChangeAspect="1"/>
          </p:cNvPicPr>
          <p:nvPr/>
        </p:nvPicPr>
        <p:blipFill>
          <a:blip r:embed="rId6"/>
          <a:stretch>
            <a:fillRect/>
          </a:stretch>
        </p:blipFill>
        <p:spPr>
          <a:xfrm>
            <a:off x="10215717" y="2988028"/>
            <a:ext cx="651533" cy="574190"/>
          </a:xfrm>
          <a:prstGeom prst="rect">
            <a:avLst/>
          </a:prstGeom>
        </p:spPr>
      </p:pic>
      <p:sp>
        <p:nvSpPr>
          <p:cNvPr id="72" name="Rectangle 71"/>
          <p:cNvSpPr/>
          <p:nvPr/>
        </p:nvSpPr>
        <p:spPr bwMode="auto">
          <a:xfrm>
            <a:off x="7854575" y="3936938"/>
            <a:ext cx="3169853" cy="2190339"/>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gradFill>
                  <a:gsLst>
                    <a:gs pos="5000">
                      <a:schemeClr val="accent1"/>
                    </a:gs>
                    <a:gs pos="46000">
                      <a:schemeClr val="accent1"/>
                    </a:gs>
                  </a:gsLst>
                  <a:lin ang="5400000" scaled="0"/>
                </a:gradFill>
              </a:rPr>
              <a:t>Microsoft Azure</a:t>
            </a:r>
          </a:p>
          <a:p>
            <a:pPr>
              <a:spcBef>
                <a:spcPts val="600"/>
              </a:spcBef>
            </a:pPr>
            <a:r>
              <a:rPr lang="en-US" sz="1200" dirty="0">
                <a:gradFill>
                  <a:gsLst>
                    <a:gs pos="5000">
                      <a:schemeClr val="tx1"/>
                    </a:gs>
                    <a:gs pos="46000">
                      <a:schemeClr val="tx1"/>
                    </a:gs>
                  </a:gsLst>
                  <a:lin ang="5400000" scaled="0"/>
                </a:gradFill>
              </a:rPr>
              <a:t>Provider hosted code is </a:t>
            </a:r>
            <a:br>
              <a:rPr lang="en-US" sz="1200" dirty="0">
                <a:gradFill>
                  <a:gsLst>
                    <a:gs pos="5000">
                      <a:schemeClr val="tx1"/>
                    </a:gs>
                    <a:gs pos="46000">
                      <a:schemeClr val="tx1"/>
                    </a:gs>
                  </a:gsLst>
                  <a:lin ang="5400000" scaled="0"/>
                </a:gradFill>
              </a:rPr>
            </a:br>
            <a:r>
              <a:rPr lang="en-US" sz="1200" dirty="0">
                <a:gradFill>
                  <a:gsLst>
                    <a:gs pos="5000">
                      <a:schemeClr val="tx1"/>
                    </a:gs>
                    <a:gs pos="46000">
                      <a:schemeClr val="tx1"/>
                    </a:gs>
                  </a:gsLst>
                  <a:lin ang="5400000" scaled="0"/>
                </a:gradFill>
              </a:rPr>
              <a:t>deployed as automated process </a:t>
            </a:r>
            <a:r>
              <a:rPr lang="en-US" sz="1200" dirty="0" smtClean="0">
                <a:gradFill>
                  <a:gsLst>
                    <a:gs pos="5000">
                      <a:schemeClr val="tx1"/>
                    </a:gs>
                    <a:gs pos="46000">
                      <a:schemeClr val="tx1"/>
                    </a:gs>
                  </a:gsLst>
                  <a:lin ang="5400000" scaled="0"/>
                </a:gradFill>
              </a:rPr>
              <a:t/>
            </a:r>
            <a:br>
              <a:rPr lang="en-US" sz="1200" dirty="0" smtClean="0">
                <a:gradFill>
                  <a:gsLst>
                    <a:gs pos="5000">
                      <a:schemeClr val="tx1"/>
                    </a:gs>
                    <a:gs pos="46000">
                      <a:schemeClr val="tx1"/>
                    </a:gs>
                  </a:gsLst>
                  <a:lin ang="5400000" scaled="0"/>
                </a:gradFill>
              </a:rPr>
            </a:br>
            <a:r>
              <a:rPr lang="en-US" sz="1200" dirty="0" smtClean="0">
                <a:gradFill>
                  <a:gsLst>
                    <a:gs pos="5000">
                      <a:schemeClr val="tx1"/>
                    </a:gs>
                    <a:gs pos="46000">
                      <a:schemeClr val="tx1"/>
                    </a:gs>
                  </a:gsLst>
                  <a:lin ang="5400000" scaled="0"/>
                </a:gradFill>
              </a:rPr>
              <a:t>to </a:t>
            </a:r>
            <a:r>
              <a:rPr lang="en-US" sz="1200" dirty="0">
                <a:gradFill>
                  <a:gsLst>
                    <a:gs pos="5000">
                      <a:schemeClr val="tx1"/>
                    </a:gs>
                    <a:gs pos="46000">
                      <a:schemeClr val="tx1"/>
                    </a:gs>
                  </a:gsLst>
                  <a:lin ang="5400000" scaled="0"/>
                </a:gradFill>
              </a:rPr>
              <a:t>the cloud platform</a:t>
            </a:r>
          </a:p>
          <a:p>
            <a:pPr>
              <a:spcBef>
                <a:spcPts val="600"/>
              </a:spcBef>
            </a:pPr>
            <a:r>
              <a:rPr lang="en-US" sz="1200" dirty="0">
                <a:gradFill>
                  <a:gsLst>
                    <a:gs pos="5000">
                      <a:schemeClr val="tx1"/>
                    </a:gs>
                    <a:gs pos="46000">
                      <a:schemeClr val="tx1"/>
                    </a:gs>
                  </a:gsLst>
                  <a:lin ang="5400000" scaled="0"/>
                </a:gradFill>
              </a:rPr>
              <a:t>Could be also on-premises or IAAS with private cloud setup</a:t>
            </a:r>
          </a:p>
          <a:p>
            <a:pPr marL="285750" indent="-285750" fontAlgn="base">
              <a:spcBef>
                <a:spcPct val="0"/>
              </a:spcBef>
              <a:spcAft>
                <a:spcPct val="0"/>
              </a:spcAft>
              <a:buFont typeface="Arial" panose="020B0604020202020204" pitchFamily="34" charset="0"/>
              <a:buChar char="•"/>
            </a:pPr>
            <a:endParaRPr lang="en-US" sz="1200" dirty="0">
              <a:gradFill>
                <a:gsLst>
                  <a:gs pos="5000">
                    <a:schemeClr val="tx1"/>
                  </a:gs>
                  <a:gs pos="46000">
                    <a:schemeClr val="tx1"/>
                  </a:gs>
                </a:gsLst>
                <a:lin ang="5400000" scaled="0"/>
              </a:gradFill>
            </a:endParaRPr>
          </a:p>
        </p:txBody>
      </p:sp>
      <p:cxnSp>
        <p:nvCxnSpPr>
          <p:cNvPr id="74" name="Straight Arrow Connector 73"/>
          <p:cNvCxnSpPr/>
          <p:nvPr/>
        </p:nvCxnSpPr>
        <p:spPr>
          <a:xfrm flipV="1">
            <a:off x="1567060" y="3556310"/>
            <a:ext cx="1248697" cy="1"/>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5" name="Group 74"/>
          <p:cNvGrpSpPr/>
          <p:nvPr/>
        </p:nvGrpSpPr>
        <p:grpSpPr>
          <a:xfrm>
            <a:off x="269170" y="3758935"/>
            <a:ext cx="514401" cy="514401"/>
            <a:chOff x="492" y="17985"/>
            <a:chExt cx="524853" cy="524853"/>
          </a:xfrm>
        </p:grpSpPr>
        <p:sp>
          <p:nvSpPr>
            <p:cNvPr id="76" name="Oval 75"/>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7"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78" name="Group 77"/>
          <p:cNvGrpSpPr/>
          <p:nvPr/>
        </p:nvGrpSpPr>
        <p:grpSpPr>
          <a:xfrm>
            <a:off x="2652027" y="4369643"/>
            <a:ext cx="514401" cy="514401"/>
            <a:chOff x="492" y="17985"/>
            <a:chExt cx="524853" cy="524853"/>
          </a:xfrm>
        </p:grpSpPr>
        <p:sp>
          <p:nvSpPr>
            <p:cNvPr id="79" name="Oval 78"/>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85129"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81" name="Group 80"/>
          <p:cNvGrpSpPr/>
          <p:nvPr/>
        </p:nvGrpSpPr>
        <p:grpSpPr>
          <a:xfrm>
            <a:off x="7600260" y="3002435"/>
            <a:ext cx="514401" cy="514401"/>
            <a:chOff x="492" y="17985"/>
            <a:chExt cx="524853" cy="524853"/>
          </a:xfrm>
        </p:grpSpPr>
        <p:sp>
          <p:nvSpPr>
            <p:cNvPr id="82" name="Oval 81"/>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3"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84" name="Group 83"/>
          <p:cNvGrpSpPr/>
          <p:nvPr/>
        </p:nvGrpSpPr>
        <p:grpSpPr>
          <a:xfrm>
            <a:off x="7603497" y="5443814"/>
            <a:ext cx="514401" cy="514401"/>
            <a:chOff x="492" y="17985"/>
            <a:chExt cx="524853" cy="524853"/>
          </a:xfrm>
        </p:grpSpPr>
        <p:sp>
          <p:nvSpPr>
            <p:cNvPr id="85" name="Oval 84"/>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6" name="Oval 4"/>
            <p:cNvSpPr/>
            <p:nvPr/>
          </p:nvSpPr>
          <p:spPr>
            <a:xfrm>
              <a:off x="77355" y="11039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pic>
        <p:nvPicPr>
          <p:cNvPr id="25" name="Picture 24"/>
          <p:cNvPicPr>
            <a:picLocks noChangeAspect="1"/>
          </p:cNvPicPr>
          <p:nvPr/>
        </p:nvPicPr>
        <p:blipFill>
          <a:blip r:embed="rId7"/>
          <a:stretch>
            <a:fillRect/>
          </a:stretch>
        </p:blipFill>
        <p:spPr>
          <a:xfrm>
            <a:off x="10129349" y="3715609"/>
            <a:ext cx="1203885" cy="1028815"/>
          </a:xfrm>
          <a:prstGeom prst="rect">
            <a:avLst/>
          </a:prstGeom>
        </p:spPr>
      </p:pic>
      <p:grpSp>
        <p:nvGrpSpPr>
          <p:cNvPr id="26" name="Group 25"/>
          <p:cNvGrpSpPr>
            <a:grpSpLocks noChangeAspect="1"/>
          </p:cNvGrpSpPr>
          <p:nvPr/>
        </p:nvGrpSpPr>
        <p:grpSpPr>
          <a:xfrm>
            <a:off x="9644103" y="5246599"/>
            <a:ext cx="1143227" cy="792000"/>
            <a:chOff x="7197043" y="2950933"/>
            <a:chExt cx="1333184" cy="923598"/>
          </a:xfrm>
        </p:grpSpPr>
        <p:pic>
          <p:nvPicPr>
            <p:cNvPr id="27" name="Picture 26"/>
            <p:cNvPicPr>
              <a:picLocks noChangeAspect="1"/>
            </p:cNvPicPr>
            <p:nvPr/>
          </p:nvPicPr>
          <p:blipFill>
            <a:blip r:embed="rId8"/>
            <a:stretch>
              <a:fillRect/>
            </a:stretch>
          </p:blipFill>
          <p:spPr>
            <a:xfrm>
              <a:off x="7730412" y="2950933"/>
              <a:ext cx="431610" cy="370351"/>
            </a:xfrm>
            <a:prstGeom prst="rect">
              <a:avLst/>
            </a:prstGeom>
          </p:spPr>
        </p:pic>
        <p:pic>
          <p:nvPicPr>
            <p:cNvPr id="28" name="Picture 27"/>
            <p:cNvPicPr>
              <a:picLocks noChangeAspect="1"/>
            </p:cNvPicPr>
            <p:nvPr/>
          </p:nvPicPr>
          <p:blipFill>
            <a:blip r:embed="rId8"/>
            <a:stretch>
              <a:fillRect/>
            </a:stretch>
          </p:blipFill>
          <p:spPr>
            <a:xfrm>
              <a:off x="7946217" y="3070724"/>
              <a:ext cx="584010" cy="501120"/>
            </a:xfrm>
            <a:prstGeom prst="rect">
              <a:avLst/>
            </a:prstGeom>
          </p:spPr>
        </p:pic>
        <p:pic>
          <p:nvPicPr>
            <p:cNvPr id="29" name="Picture 28"/>
            <p:cNvPicPr>
              <a:picLocks noChangeAspect="1"/>
            </p:cNvPicPr>
            <p:nvPr/>
          </p:nvPicPr>
          <p:blipFill>
            <a:blip r:embed="rId9"/>
            <a:stretch>
              <a:fillRect/>
            </a:stretch>
          </p:blipFill>
          <p:spPr>
            <a:xfrm>
              <a:off x="7197043" y="3129811"/>
              <a:ext cx="799538" cy="744720"/>
            </a:xfrm>
            <a:prstGeom prst="rect">
              <a:avLst/>
            </a:prstGeom>
          </p:spPr>
        </p:pic>
      </p:grpSp>
    </p:spTree>
    <p:extLst>
      <p:ext uri="{BB962C8B-B14F-4D97-AF65-F5344CB8AC3E}">
        <p14:creationId xmlns:p14="http://schemas.microsoft.com/office/powerpoint/2010/main" val="320597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55"/>
          <p:cNvCxnSpPr/>
          <p:nvPr/>
        </p:nvCxnSpPr>
        <p:spPr>
          <a:xfrm>
            <a:off x="2894337" y="4349429"/>
            <a:ext cx="1656581" cy="0"/>
          </a:xfrm>
          <a:prstGeom prst="straightConnector1">
            <a:avLst/>
          </a:prstGeom>
          <a:ln w="53975">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a:off x="2894337" y="3393482"/>
            <a:ext cx="1656581" cy="0"/>
          </a:xfrm>
          <a:prstGeom prst="straightConnector1">
            <a:avLst/>
          </a:prstGeom>
          <a:ln w="53975">
            <a:solidFill>
              <a:schemeClr val="bg2"/>
            </a:solidFill>
            <a:prstDash val="sysDot"/>
            <a:tailEnd type="stealth" w="lg" len="lg"/>
          </a:ln>
          <a:effectLst/>
        </p:spPr>
        <p:style>
          <a:lnRef idx="1">
            <a:schemeClr val="accent4"/>
          </a:lnRef>
          <a:fillRef idx="0">
            <a:schemeClr val="accent4"/>
          </a:fillRef>
          <a:effectRef idx="0">
            <a:schemeClr val="accent4"/>
          </a:effectRef>
          <a:fontRef idx="minor">
            <a:schemeClr val="tx1"/>
          </a:fontRef>
        </p:style>
      </p:cxnSp>
      <p:sp>
        <p:nvSpPr>
          <p:cNvPr id="8" name="Rectangle 7"/>
          <p:cNvSpPr/>
          <p:nvPr/>
        </p:nvSpPr>
        <p:spPr>
          <a:xfrm>
            <a:off x="500240" y="2573744"/>
            <a:ext cx="3297767" cy="1992571"/>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lIns="91429" tIns="45715" rIns="91429" bIns="45715" rtlCol="0" anchor="t"/>
          <a:lstStyle/>
          <a:p>
            <a:r>
              <a:rPr lang="en-US" dirty="0" smtClean="0">
                <a:gradFill>
                  <a:gsLst>
                    <a:gs pos="5000">
                      <a:schemeClr val="accent1"/>
                    </a:gs>
                    <a:gs pos="46000">
                      <a:schemeClr val="accent1"/>
                    </a:gs>
                  </a:gsLst>
                  <a:lin ang="5400000" scaled="0"/>
                </a:gradFill>
              </a:rPr>
              <a:t>Visual Studio online or TFS</a:t>
            </a:r>
          </a:p>
          <a:p>
            <a:pPr>
              <a:spcBef>
                <a:spcPts val="600"/>
              </a:spcBef>
            </a:pPr>
            <a:r>
              <a:rPr lang="en-US" sz="1200" dirty="0">
                <a:gradFill>
                  <a:gsLst>
                    <a:gs pos="5000">
                      <a:schemeClr val="tx1"/>
                    </a:gs>
                    <a:gs pos="46000">
                      <a:schemeClr val="tx1"/>
                    </a:gs>
                  </a:gsLst>
                  <a:lin ang="5400000" scaled="0"/>
                </a:gradFill>
              </a:rPr>
              <a:t>Storage of the source code</a:t>
            </a:r>
          </a:p>
          <a:p>
            <a:pPr>
              <a:spcBef>
                <a:spcPts val="600"/>
              </a:spcBef>
            </a:pPr>
            <a:r>
              <a:rPr lang="en-US" sz="1200" dirty="0">
                <a:gradFill>
                  <a:gsLst>
                    <a:gs pos="5000">
                      <a:schemeClr val="tx1"/>
                    </a:gs>
                    <a:gs pos="46000">
                      <a:schemeClr val="tx1"/>
                    </a:gs>
                  </a:gsLst>
                  <a:lin ang="5400000" scaled="0"/>
                </a:gradFill>
              </a:rPr>
              <a:t>Automated builds</a:t>
            </a:r>
          </a:p>
          <a:p>
            <a:pPr>
              <a:spcBef>
                <a:spcPts val="600"/>
              </a:spcBef>
            </a:pPr>
            <a:r>
              <a:rPr lang="en-US" sz="1200" dirty="0">
                <a:gradFill>
                  <a:gsLst>
                    <a:gs pos="5000">
                      <a:schemeClr val="tx1"/>
                    </a:gs>
                    <a:gs pos="46000">
                      <a:schemeClr val="tx1"/>
                    </a:gs>
                  </a:gsLst>
                  <a:lin ang="5400000" scaled="0"/>
                </a:gradFill>
              </a:rPr>
              <a:t>Coded </a:t>
            </a:r>
            <a:r>
              <a:rPr lang="en-US" sz="1200" dirty="0" smtClean="0">
                <a:gradFill>
                  <a:gsLst>
                    <a:gs pos="5000">
                      <a:schemeClr val="tx1"/>
                    </a:gs>
                    <a:gs pos="46000">
                      <a:schemeClr val="tx1"/>
                    </a:gs>
                  </a:gsLst>
                  <a:lin ang="5400000" scaled="0"/>
                </a:gradFill>
              </a:rPr>
              <a:t>UI/Build </a:t>
            </a:r>
            <a:r>
              <a:rPr lang="en-US" sz="1200" dirty="0">
                <a:gradFill>
                  <a:gsLst>
                    <a:gs pos="5000">
                      <a:schemeClr val="tx1"/>
                    </a:gs>
                    <a:gs pos="46000">
                      <a:schemeClr val="tx1"/>
                    </a:gs>
                  </a:gsLst>
                  <a:lin ang="5400000" scaled="0"/>
                </a:gradFill>
              </a:rPr>
              <a:t>verification Tests</a:t>
            </a:r>
          </a:p>
          <a:p>
            <a:pPr>
              <a:spcBef>
                <a:spcPts val="600"/>
              </a:spcBef>
            </a:pPr>
            <a:r>
              <a:rPr lang="en-US" sz="1200" dirty="0">
                <a:gradFill>
                  <a:gsLst>
                    <a:gs pos="5000">
                      <a:schemeClr val="tx1"/>
                    </a:gs>
                    <a:gs pos="46000">
                      <a:schemeClr val="tx1"/>
                    </a:gs>
                  </a:gsLst>
                  <a:lin ang="5400000" scaled="0"/>
                </a:gradFill>
              </a:rPr>
              <a:t>Deployment automation with PowerShell </a:t>
            </a:r>
            <a:r>
              <a:rPr lang="en-US" sz="1200" dirty="0" smtClean="0">
                <a:gradFill>
                  <a:gsLst>
                    <a:gs pos="5000">
                      <a:schemeClr val="tx1"/>
                    </a:gs>
                    <a:gs pos="46000">
                      <a:schemeClr val="tx1"/>
                    </a:gs>
                  </a:gsLst>
                  <a:lin ang="5400000" scaled="0"/>
                </a:gradFill>
              </a:rPr>
              <a:t/>
            </a:r>
            <a:br>
              <a:rPr lang="en-US" sz="1200" dirty="0" smtClean="0">
                <a:gradFill>
                  <a:gsLst>
                    <a:gs pos="5000">
                      <a:schemeClr val="tx1"/>
                    </a:gs>
                    <a:gs pos="46000">
                      <a:schemeClr val="tx1"/>
                    </a:gs>
                  </a:gsLst>
                  <a:lin ang="5400000" scaled="0"/>
                </a:gradFill>
              </a:rPr>
            </a:br>
            <a:r>
              <a:rPr lang="en-US" sz="1200" dirty="0" smtClean="0">
                <a:gradFill>
                  <a:gsLst>
                    <a:gs pos="5000">
                      <a:schemeClr val="tx1"/>
                    </a:gs>
                    <a:gs pos="46000">
                      <a:schemeClr val="tx1"/>
                    </a:gs>
                  </a:gsLst>
                  <a:lin ang="5400000" scaled="0"/>
                </a:gradFill>
              </a:rPr>
              <a:t>and </a:t>
            </a:r>
            <a:r>
              <a:rPr lang="en-US" sz="1200" dirty="0">
                <a:gradFill>
                  <a:gsLst>
                    <a:gs pos="5000">
                      <a:schemeClr val="tx1"/>
                    </a:gs>
                    <a:gs pos="46000">
                      <a:schemeClr val="tx1"/>
                    </a:gs>
                  </a:gsLst>
                  <a:lin ang="5400000" scaled="0"/>
                </a:gradFill>
              </a:rPr>
              <a:t>build definitions</a:t>
            </a:r>
          </a:p>
        </p:txBody>
      </p:sp>
      <p:sp>
        <p:nvSpPr>
          <p:cNvPr id="12" name="Rectangle 11"/>
          <p:cNvSpPr/>
          <p:nvPr/>
        </p:nvSpPr>
        <p:spPr bwMode="auto">
          <a:xfrm>
            <a:off x="7854576" y="1747733"/>
            <a:ext cx="3169853" cy="1894101"/>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smtClean="0">
                <a:gradFill>
                  <a:gsLst>
                    <a:gs pos="5000">
                      <a:schemeClr val="accent1"/>
                    </a:gs>
                    <a:gs pos="46000">
                      <a:schemeClr val="accent1"/>
                    </a:gs>
                  </a:gsLst>
                  <a:lin ang="5400000" scaled="0"/>
                </a:gradFill>
              </a:rPr>
              <a:t>Integration testing</a:t>
            </a:r>
            <a:endParaRPr lang="en-US" dirty="0">
              <a:gradFill>
                <a:gsLst>
                  <a:gs pos="5000">
                    <a:schemeClr val="accent1"/>
                  </a:gs>
                  <a:gs pos="46000">
                    <a:schemeClr val="accent1"/>
                  </a:gs>
                </a:gsLst>
                <a:lin ang="5400000" scaled="0"/>
              </a:gradFill>
            </a:endParaRPr>
          </a:p>
          <a:p>
            <a:pPr>
              <a:spcBef>
                <a:spcPts val="600"/>
              </a:spcBef>
            </a:pPr>
            <a:r>
              <a:rPr lang="en-US" sz="1200" dirty="0">
                <a:gradFill>
                  <a:gsLst>
                    <a:gs pos="5000">
                      <a:schemeClr val="tx1"/>
                    </a:gs>
                    <a:gs pos="46000">
                      <a:schemeClr val="tx1"/>
                    </a:gs>
                  </a:gsLst>
                  <a:lin ang="5400000" scaled="0"/>
                </a:gradFill>
              </a:rPr>
              <a:t>Isolated separate tenant </a:t>
            </a:r>
            <a:r>
              <a:rPr lang="en-US" sz="1200" dirty="0" smtClean="0">
                <a:gradFill>
                  <a:gsLst>
                    <a:gs pos="5000">
                      <a:schemeClr val="tx1"/>
                    </a:gs>
                    <a:gs pos="46000">
                      <a:schemeClr val="tx1"/>
                    </a:gs>
                  </a:gsLst>
                  <a:lin ang="5400000" scaled="0"/>
                </a:gradFill>
              </a:rPr>
              <a:t>or </a:t>
            </a:r>
            <a:r>
              <a:rPr lang="en-US" sz="1200" dirty="0">
                <a:gradFill>
                  <a:gsLst>
                    <a:gs pos="5000">
                      <a:schemeClr val="tx1"/>
                    </a:gs>
                    <a:gs pos="46000">
                      <a:schemeClr val="tx1"/>
                    </a:gs>
                  </a:gsLst>
                  <a:lin ang="5400000" scaled="0"/>
                </a:gradFill>
              </a:rPr>
              <a:t>site </a:t>
            </a:r>
            <a:r>
              <a:rPr lang="en-US" sz="1200" dirty="0" smtClean="0">
                <a:gradFill>
                  <a:gsLst>
                    <a:gs pos="5000">
                      <a:schemeClr val="tx1"/>
                    </a:gs>
                    <a:gs pos="46000">
                      <a:schemeClr val="tx1"/>
                    </a:gs>
                  </a:gsLst>
                  <a:lin ang="5400000" scaled="0"/>
                </a:gradFill>
              </a:rPr>
              <a:t>collection </a:t>
            </a:r>
            <a:r>
              <a:rPr lang="en-US" sz="1200" dirty="0">
                <a:gradFill>
                  <a:gsLst>
                    <a:gs pos="5000">
                      <a:schemeClr val="tx1"/>
                    </a:gs>
                    <a:gs pos="46000">
                      <a:schemeClr val="tx1"/>
                    </a:gs>
                  </a:gsLst>
                  <a:lin ang="5400000" scaled="0"/>
                </a:gradFill>
              </a:rPr>
              <a:t>depending on the app specifics</a:t>
            </a:r>
          </a:p>
          <a:p>
            <a:pPr>
              <a:spcBef>
                <a:spcPts val="600"/>
              </a:spcBef>
            </a:pPr>
            <a:r>
              <a:rPr lang="en-US" sz="1200" dirty="0">
                <a:gradFill>
                  <a:gsLst>
                    <a:gs pos="5000">
                      <a:schemeClr val="tx1"/>
                    </a:gs>
                    <a:gs pos="46000">
                      <a:schemeClr val="tx1"/>
                    </a:gs>
                  </a:gsLst>
                  <a:lin ang="5400000" scaled="0"/>
                </a:gradFill>
              </a:rPr>
              <a:t>For frequent automated testing </a:t>
            </a:r>
          </a:p>
          <a:p>
            <a:pPr fontAlgn="base">
              <a:spcBef>
                <a:spcPts val="600"/>
              </a:spcBef>
              <a:spcAft>
                <a:spcPct val="0"/>
              </a:spcAft>
            </a:pPr>
            <a:endParaRPr lang="en-US" sz="1200" dirty="0">
              <a:gradFill>
                <a:gsLst>
                  <a:gs pos="5000">
                    <a:schemeClr val="tx1"/>
                  </a:gs>
                  <a:gs pos="46000">
                    <a:schemeClr val="tx1"/>
                  </a:gs>
                </a:gsLst>
                <a:lin ang="5400000" scaled="0"/>
              </a:gradFill>
            </a:endParaRPr>
          </a:p>
        </p:txBody>
      </p:sp>
      <p:pic>
        <p:nvPicPr>
          <p:cNvPr id="35" name="Picture 34"/>
          <p:cNvPicPr>
            <a:picLocks noChangeAspect="1"/>
          </p:cNvPicPr>
          <p:nvPr/>
        </p:nvPicPr>
        <p:blipFill>
          <a:blip r:embed="rId3"/>
          <a:stretch>
            <a:fillRect/>
          </a:stretch>
        </p:blipFill>
        <p:spPr>
          <a:xfrm>
            <a:off x="8225928" y="3182645"/>
            <a:ext cx="718751" cy="662291"/>
          </a:xfrm>
          <a:prstGeom prst="rect">
            <a:avLst/>
          </a:prstGeom>
        </p:spPr>
      </p:pic>
      <p:pic>
        <p:nvPicPr>
          <p:cNvPr id="38" name="Picture 37"/>
          <p:cNvPicPr>
            <a:picLocks noChangeAspect="1"/>
          </p:cNvPicPr>
          <p:nvPr/>
        </p:nvPicPr>
        <p:blipFill>
          <a:blip r:embed="rId4"/>
          <a:stretch>
            <a:fillRect/>
          </a:stretch>
        </p:blipFill>
        <p:spPr>
          <a:xfrm>
            <a:off x="9168798" y="3195981"/>
            <a:ext cx="651533" cy="574190"/>
          </a:xfrm>
          <a:prstGeom prst="rect">
            <a:avLst/>
          </a:prstGeom>
        </p:spPr>
      </p:pic>
      <p:pic>
        <p:nvPicPr>
          <p:cNvPr id="53" name="Picture 52"/>
          <p:cNvPicPr>
            <a:picLocks noChangeAspect="1"/>
          </p:cNvPicPr>
          <p:nvPr/>
        </p:nvPicPr>
        <p:blipFill>
          <a:blip r:embed="rId5"/>
          <a:stretch>
            <a:fillRect/>
          </a:stretch>
        </p:blipFill>
        <p:spPr>
          <a:xfrm>
            <a:off x="4769668" y="3969207"/>
            <a:ext cx="729602" cy="707016"/>
          </a:xfrm>
          <a:prstGeom prst="rect">
            <a:avLst/>
          </a:prstGeom>
        </p:spPr>
      </p:pic>
      <p:sp>
        <p:nvSpPr>
          <p:cNvPr id="74" name="Title 73"/>
          <p:cNvSpPr>
            <a:spLocks noGrp="1"/>
          </p:cNvSpPr>
          <p:nvPr>
            <p:ph type="title"/>
          </p:nvPr>
        </p:nvSpPr>
        <p:spPr/>
        <p:txBody>
          <a:bodyPr/>
          <a:lstStyle/>
          <a:p>
            <a:r>
              <a:rPr lang="en-US" dirty="0"/>
              <a:t>Testing with multiple environments</a:t>
            </a:r>
            <a:endParaRPr lang="en-US" sz="3600" dirty="0">
              <a:gradFill>
                <a:gsLst>
                  <a:gs pos="5000">
                    <a:schemeClr val="accent1"/>
                  </a:gs>
                  <a:gs pos="46000">
                    <a:schemeClr val="accent1"/>
                  </a:gs>
                </a:gsLst>
                <a:lin ang="5400000" scaled="0"/>
              </a:gradFill>
            </a:endParaRPr>
          </a:p>
        </p:txBody>
      </p:sp>
      <p:pic>
        <p:nvPicPr>
          <p:cNvPr id="34" name="Picture 33"/>
          <p:cNvPicPr>
            <a:picLocks noChangeAspect="1"/>
          </p:cNvPicPr>
          <p:nvPr/>
        </p:nvPicPr>
        <p:blipFill>
          <a:blip r:embed="rId6"/>
          <a:stretch>
            <a:fillRect/>
          </a:stretch>
        </p:blipFill>
        <p:spPr>
          <a:xfrm>
            <a:off x="9922698" y="1282159"/>
            <a:ext cx="1288227" cy="801004"/>
          </a:xfrm>
          <a:prstGeom prst="rect">
            <a:avLst/>
          </a:prstGeom>
        </p:spPr>
      </p:pic>
      <p:grpSp>
        <p:nvGrpSpPr>
          <p:cNvPr id="41" name="Group 40"/>
          <p:cNvGrpSpPr/>
          <p:nvPr/>
        </p:nvGrpSpPr>
        <p:grpSpPr>
          <a:xfrm>
            <a:off x="3353406" y="1950171"/>
            <a:ext cx="1362429" cy="1069299"/>
            <a:chOff x="2965442" y="2096688"/>
            <a:chExt cx="1651464" cy="1374851"/>
          </a:xfrm>
        </p:grpSpPr>
        <p:pic>
          <p:nvPicPr>
            <p:cNvPr id="42" name="Picture 41"/>
            <p:cNvPicPr>
              <a:picLocks noChangeAspect="1"/>
            </p:cNvPicPr>
            <p:nvPr/>
          </p:nvPicPr>
          <p:blipFill>
            <a:blip r:embed="rId7"/>
            <a:stretch>
              <a:fillRect/>
            </a:stretch>
          </p:blipFill>
          <p:spPr>
            <a:xfrm>
              <a:off x="2965442" y="2096688"/>
              <a:ext cx="1651464" cy="1029891"/>
            </a:xfrm>
            <a:prstGeom prst="rect">
              <a:avLst/>
            </a:prstGeom>
          </p:spPr>
        </p:pic>
        <p:pic>
          <p:nvPicPr>
            <p:cNvPr id="43" name="Picture 42"/>
            <p:cNvPicPr>
              <a:picLocks noChangeAspect="1"/>
            </p:cNvPicPr>
            <p:nvPr/>
          </p:nvPicPr>
          <p:blipFill>
            <a:blip r:embed="rId8"/>
            <a:stretch>
              <a:fillRect/>
            </a:stretch>
          </p:blipFill>
          <p:spPr>
            <a:xfrm>
              <a:off x="3474113" y="2716835"/>
              <a:ext cx="406968" cy="754704"/>
            </a:xfrm>
            <a:prstGeom prst="rect">
              <a:avLst/>
            </a:prstGeom>
          </p:spPr>
        </p:pic>
        <p:pic>
          <p:nvPicPr>
            <p:cNvPr id="44" name="Picture 43"/>
            <p:cNvPicPr>
              <a:picLocks noChangeAspect="1"/>
            </p:cNvPicPr>
            <p:nvPr/>
          </p:nvPicPr>
          <p:blipFill>
            <a:blip r:embed="rId9"/>
            <a:stretch>
              <a:fillRect/>
            </a:stretch>
          </p:blipFill>
          <p:spPr>
            <a:xfrm>
              <a:off x="3716925" y="2502037"/>
              <a:ext cx="700078" cy="901070"/>
            </a:xfrm>
            <a:prstGeom prst="rect">
              <a:avLst/>
            </a:prstGeom>
          </p:spPr>
        </p:pic>
      </p:grpSp>
      <p:grpSp>
        <p:nvGrpSpPr>
          <p:cNvPr id="3" name="Group 2"/>
          <p:cNvGrpSpPr/>
          <p:nvPr/>
        </p:nvGrpSpPr>
        <p:grpSpPr>
          <a:xfrm>
            <a:off x="4730925" y="3048904"/>
            <a:ext cx="807089" cy="689157"/>
            <a:chOff x="4339563" y="3080795"/>
            <a:chExt cx="807089" cy="689157"/>
          </a:xfrm>
        </p:grpSpPr>
        <p:pic>
          <p:nvPicPr>
            <p:cNvPr id="50" name="Picture 49"/>
            <p:cNvPicPr>
              <a:picLocks noChangeAspect="1"/>
            </p:cNvPicPr>
            <p:nvPr/>
          </p:nvPicPr>
          <p:blipFill>
            <a:blip r:embed="rId10"/>
            <a:stretch>
              <a:fillRect/>
            </a:stretch>
          </p:blipFill>
          <p:spPr>
            <a:xfrm>
              <a:off x="4339563" y="3080795"/>
              <a:ext cx="472770" cy="570720"/>
            </a:xfrm>
            <a:prstGeom prst="rect">
              <a:avLst/>
            </a:prstGeom>
          </p:spPr>
        </p:pic>
        <p:pic>
          <p:nvPicPr>
            <p:cNvPr id="51" name="Picture 50"/>
            <p:cNvPicPr>
              <a:picLocks noChangeAspect="1"/>
            </p:cNvPicPr>
            <p:nvPr/>
          </p:nvPicPr>
          <p:blipFill>
            <a:blip r:embed="rId11"/>
            <a:stretch>
              <a:fillRect/>
            </a:stretch>
          </p:blipFill>
          <p:spPr>
            <a:xfrm>
              <a:off x="4647917" y="3270679"/>
              <a:ext cx="498735" cy="499273"/>
            </a:xfrm>
            <a:prstGeom prst="rect">
              <a:avLst/>
            </a:prstGeom>
          </p:spPr>
        </p:pic>
      </p:grpSp>
      <p:cxnSp>
        <p:nvCxnSpPr>
          <p:cNvPr id="60" name="Straight Arrow Connector 59"/>
          <p:cNvCxnSpPr/>
          <p:nvPr/>
        </p:nvCxnSpPr>
        <p:spPr>
          <a:xfrm>
            <a:off x="5801166" y="4349429"/>
            <a:ext cx="1888493" cy="0"/>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61" name="Straight Arrow Connector 60"/>
          <p:cNvCxnSpPr/>
          <p:nvPr/>
        </p:nvCxnSpPr>
        <p:spPr>
          <a:xfrm>
            <a:off x="5801166" y="3393482"/>
            <a:ext cx="1888493" cy="0"/>
          </a:xfrm>
          <a:prstGeom prst="straightConnector1">
            <a:avLst/>
          </a:prstGeom>
          <a:ln w="539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sp>
        <p:nvSpPr>
          <p:cNvPr id="6" name="Rectangle 5"/>
          <p:cNvSpPr/>
          <p:nvPr/>
        </p:nvSpPr>
        <p:spPr>
          <a:xfrm>
            <a:off x="4665173" y="2780646"/>
            <a:ext cx="1212191" cy="276999"/>
          </a:xfrm>
          <a:prstGeom prst="rect">
            <a:avLst/>
          </a:prstGeom>
        </p:spPr>
        <p:txBody>
          <a:bodyPr wrap="none">
            <a:spAutoFit/>
          </a:bodyPr>
          <a:lstStyle/>
          <a:p>
            <a:r>
              <a:rPr lang="en-US" sz="1200" dirty="0" smtClean="0">
                <a:gradFill>
                  <a:gsLst>
                    <a:gs pos="5000">
                      <a:srgbClr val="262626"/>
                    </a:gs>
                    <a:gs pos="46000">
                      <a:srgbClr val="262626"/>
                    </a:gs>
                  </a:gsLst>
                  <a:lin ang="5400000" scaled="0"/>
                </a:gradFill>
              </a:rPr>
              <a:t>Build definition</a:t>
            </a:r>
            <a:endParaRPr lang="en-US" dirty="0"/>
          </a:p>
        </p:txBody>
      </p:sp>
      <p:sp>
        <p:nvSpPr>
          <p:cNvPr id="82" name="Rectangle 81"/>
          <p:cNvSpPr/>
          <p:nvPr/>
        </p:nvSpPr>
        <p:spPr>
          <a:xfrm>
            <a:off x="4665173" y="4657777"/>
            <a:ext cx="1336135" cy="276999"/>
          </a:xfrm>
          <a:prstGeom prst="rect">
            <a:avLst/>
          </a:prstGeom>
        </p:spPr>
        <p:txBody>
          <a:bodyPr wrap="none">
            <a:spAutoFit/>
          </a:bodyPr>
          <a:lstStyle/>
          <a:p>
            <a:r>
              <a:rPr lang="en-US" sz="1200" dirty="0" smtClean="0">
                <a:gradFill>
                  <a:gsLst>
                    <a:gs pos="5000">
                      <a:srgbClr val="262626"/>
                    </a:gs>
                    <a:gs pos="46000">
                      <a:srgbClr val="262626"/>
                    </a:gs>
                  </a:gsLst>
                  <a:lin ang="5400000" scaled="0"/>
                </a:gradFill>
              </a:rPr>
              <a:t>Release manager</a:t>
            </a:r>
            <a:endParaRPr lang="en-US" dirty="0"/>
          </a:p>
        </p:txBody>
      </p:sp>
      <p:sp>
        <p:nvSpPr>
          <p:cNvPr id="83" name="Rectangle 82"/>
          <p:cNvSpPr/>
          <p:nvPr/>
        </p:nvSpPr>
        <p:spPr>
          <a:xfrm>
            <a:off x="6068422" y="4074491"/>
            <a:ext cx="1217000" cy="253916"/>
          </a:xfrm>
          <a:prstGeom prst="rect">
            <a:avLst/>
          </a:prstGeom>
        </p:spPr>
        <p:txBody>
          <a:bodyPr wrap="none">
            <a:spAutoFit/>
          </a:bodyPr>
          <a:lstStyle/>
          <a:p>
            <a:pPr algn="ctr">
              <a:lnSpc>
                <a:spcPct val="100000"/>
              </a:lnSpc>
              <a:defRPr/>
            </a:pPr>
            <a:r>
              <a:rPr lang="en-US" sz="1000" dirty="0">
                <a:gradFill>
                  <a:gsLst>
                    <a:gs pos="5000">
                      <a:srgbClr val="262626"/>
                    </a:gs>
                    <a:gs pos="46000">
                      <a:srgbClr val="262626"/>
                    </a:gs>
                  </a:gsLst>
                  <a:lin ang="5400000" scaled="0"/>
                </a:gradFill>
              </a:rPr>
              <a:t>&lt;&lt;deploy app&gt;&gt;</a:t>
            </a:r>
          </a:p>
        </p:txBody>
      </p:sp>
      <p:sp>
        <p:nvSpPr>
          <p:cNvPr id="84" name="Rectangle 83"/>
          <p:cNvSpPr/>
          <p:nvPr/>
        </p:nvSpPr>
        <p:spPr>
          <a:xfrm>
            <a:off x="6068422" y="3410281"/>
            <a:ext cx="1217000" cy="253916"/>
          </a:xfrm>
          <a:prstGeom prst="rect">
            <a:avLst/>
          </a:prstGeom>
        </p:spPr>
        <p:txBody>
          <a:bodyPr wrap="none">
            <a:spAutoFit/>
          </a:bodyPr>
          <a:lstStyle/>
          <a:p>
            <a:pPr algn="ctr">
              <a:lnSpc>
                <a:spcPct val="100000"/>
              </a:lnSpc>
              <a:defRPr/>
            </a:pPr>
            <a:r>
              <a:rPr lang="en-US" sz="1000" dirty="0">
                <a:gradFill>
                  <a:gsLst>
                    <a:gs pos="5000">
                      <a:srgbClr val="262626"/>
                    </a:gs>
                    <a:gs pos="46000">
                      <a:srgbClr val="262626"/>
                    </a:gs>
                  </a:gsLst>
                  <a:lin ang="5400000" scaled="0"/>
                </a:gradFill>
              </a:rPr>
              <a:t>&lt;&lt;deploy app&gt;&gt;</a:t>
            </a:r>
          </a:p>
        </p:txBody>
      </p:sp>
      <p:sp>
        <p:nvSpPr>
          <p:cNvPr id="97" name="Rectangle 96"/>
          <p:cNvSpPr/>
          <p:nvPr/>
        </p:nvSpPr>
        <p:spPr bwMode="auto">
          <a:xfrm>
            <a:off x="7854576" y="3936938"/>
            <a:ext cx="3169853" cy="1894101"/>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fontAlgn="base">
              <a:spcBef>
                <a:spcPct val="0"/>
              </a:spcBef>
              <a:spcAft>
                <a:spcPct val="0"/>
              </a:spcAft>
            </a:pPr>
            <a:r>
              <a:rPr lang="en-US" dirty="0">
                <a:gradFill>
                  <a:gsLst>
                    <a:gs pos="5000">
                      <a:schemeClr val="accent1"/>
                    </a:gs>
                    <a:gs pos="46000">
                      <a:schemeClr val="accent1"/>
                    </a:gs>
                  </a:gsLst>
                  <a:lin ang="5400000" scaled="0"/>
                </a:gradFill>
              </a:rPr>
              <a:t>User </a:t>
            </a:r>
            <a:r>
              <a:rPr lang="en-US" dirty="0" smtClean="0">
                <a:gradFill>
                  <a:gsLst>
                    <a:gs pos="5000">
                      <a:schemeClr val="accent1"/>
                    </a:gs>
                    <a:gs pos="46000">
                      <a:schemeClr val="accent1"/>
                    </a:gs>
                  </a:gsLst>
                  <a:lin ang="5400000" scaled="0"/>
                </a:gradFill>
              </a:rPr>
              <a:t>acceptance/</a:t>
            </a:r>
            <a:br>
              <a:rPr lang="en-US" dirty="0" smtClean="0">
                <a:gradFill>
                  <a:gsLst>
                    <a:gs pos="5000">
                      <a:schemeClr val="accent1"/>
                    </a:gs>
                    <a:gs pos="46000">
                      <a:schemeClr val="accent1"/>
                    </a:gs>
                  </a:gsLst>
                  <a:lin ang="5400000" scaled="0"/>
                </a:gradFill>
              </a:rPr>
            </a:br>
            <a:r>
              <a:rPr lang="en-US" dirty="0" smtClean="0">
                <a:gradFill>
                  <a:gsLst>
                    <a:gs pos="5000">
                      <a:schemeClr val="accent1"/>
                    </a:gs>
                    <a:gs pos="46000">
                      <a:schemeClr val="accent1"/>
                    </a:gs>
                  </a:gsLst>
                  <a:lin ang="5400000" scaled="0"/>
                </a:gradFill>
              </a:rPr>
              <a:t>Quality </a:t>
            </a:r>
            <a:r>
              <a:rPr lang="en-US" dirty="0">
                <a:gradFill>
                  <a:gsLst>
                    <a:gs pos="5000">
                      <a:schemeClr val="accent1"/>
                    </a:gs>
                    <a:gs pos="46000">
                      <a:schemeClr val="accent1"/>
                    </a:gs>
                  </a:gsLst>
                  <a:lin ang="5400000" scaled="0"/>
                </a:gradFill>
              </a:rPr>
              <a:t>assurance</a:t>
            </a:r>
          </a:p>
          <a:p>
            <a:pPr>
              <a:spcBef>
                <a:spcPts val="600"/>
              </a:spcBef>
            </a:pPr>
            <a:r>
              <a:rPr lang="en-US" sz="1200" dirty="0">
                <a:gradFill>
                  <a:gsLst>
                    <a:gs pos="5000">
                      <a:schemeClr val="tx1"/>
                    </a:gs>
                    <a:gs pos="46000">
                      <a:schemeClr val="tx1"/>
                    </a:gs>
                  </a:gsLst>
                  <a:lin ang="5400000" scaled="0"/>
                </a:gradFill>
              </a:rPr>
              <a:t>Isolated separate tenant </a:t>
            </a:r>
            <a:r>
              <a:rPr lang="en-US" sz="1200" dirty="0" smtClean="0">
                <a:gradFill>
                  <a:gsLst>
                    <a:gs pos="5000">
                      <a:schemeClr val="tx1"/>
                    </a:gs>
                    <a:gs pos="46000">
                      <a:schemeClr val="tx1"/>
                    </a:gs>
                  </a:gsLst>
                  <a:lin ang="5400000" scaled="0"/>
                </a:gradFill>
              </a:rPr>
              <a:t>or </a:t>
            </a:r>
            <a:r>
              <a:rPr lang="en-US" sz="1200" dirty="0">
                <a:gradFill>
                  <a:gsLst>
                    <a:gs pos="5000">
                      <a:schemeClr val="tx1"/>
                    </a:gs>
                    <a:gs pos="46000">
                      <a:schemeClr val="tx1"/>
                    </a:gs>
                  </a:gsLst>
                  <a:lin ang="5400000" scaled="0"/>
                </a:gradFill>
              </a:rPr>
              <a:t>site collection depending on the app specifics</a:t>
            </a:r>
          </a:p>
          <a:p>
            <a:pPr>
              <a:spcBef>
                <a:spcPts val="600"/>
              </a:spcBef>
            </a:pPr>
            <a:r>
              <a:rPr lang="en-US" sz="1200" dirty="0">
                <a:gradFill>
                  <a:gsLst>
                    <a:gs pos="5000">
                      <a:schemeClr val="tx1"/>
                    </a:gs>
                    <a:gs pos="46000">
                      <a:schemeClr val="tx1"/>
                    </a:gs>
                  </a:gsLst>
                  <a:lin ang="5400000" scaled="0"/>
                </a:gradFill>
              </a:rPr>
              <a:t>For user acceptance before production usage</a:t>
            </a:r>
          </a:p>
        </p:txBody>
      </p:sp>
      <p:pic>
        <p:nvPicPr>
          <p:cNvPr id="98" name="Picture 97"/>
          <p:cNvPicPr>
            <a:picLocks noChangeAspect="1"/>
          </p:cNvPicPr>
          <p:nvPr/>
        </p:nvPicPr>
        <p:blipFill>
          <a:blip r:embed="rId3"/>
          <a:stretch>
            <a:fillRect/>
          </a:stretch>
        </p:blipFill>
        <p:spPr>
          <a:xfrm>
            <a:off x="8225928" y="5371850"/>
            <a:ext cx="718751" cy="662291"/>
          </a:xfrm>
          <a:prstGeom prst="rect">
            <a:avLst/>
          </a:prstGeom>
        </p:spPr>
      </p:pic>
      <p:pic>
        <p:nvPicPr>
          <p:cNvPr id="99" name="Picture 98"/>
          <p:cNvPicPr>
            <a:picLocks noChangeAspect="1"/>
          </p:cNvPicPr>
          <p:nvPr/>
        </p:nvPicPr>
        <p:blipFill>
          <a:blip r:embed="rId4"/>
          <a:stretch>
            <a:fillRect/>
          </a:stretch>
        </p:blipFill>
        <p:spPr>
          <a:xfrm>
            <a:off x="9168798" y="5385186"/>
            <a:ext cx="651533" cy="574190"/>
          </a:xfrm>
          <a:prstGeom prst="rect">
            <a:avLst/>
          </a:prstGeom>
        </p:spPr>
      </p:pic>
      <p:pic>
        <p:nvPicPr>
          <p:cNvPr id="100" name="Picture 99"/>
          <p:cNvPicPr>
            <a:picLocks noChangeAspect="1"/>
          </p:cNvPicPr>
          <p:nvPr/>
        </p:nvPicPr>
        <p:blipFill>
          <a:blip r:embed="rId6"/>
          <a:stretch>
            <a:fillRect/>
          </a:stretch>
        </p:blipFill>
        <p:spPr>
          <a:xfrm>
            <a:off x="9922698" y="3471364"/>
            <a:ext cx="1288227" cy="801004"/>
          </a:xfrm>
          <a:prstGeom prst="rect">
            <a:avLst/>
          </a:prstGeom>
        </p:spPr>
      </p:pic>
      <p:grpSp>
        <p:nvGrpSpPr>
          <p:cNvPr id="101" name="Group 100"/>
          <p:cNvGrpSpPr/>
          <p:nvPr/>
        </p:nvGrpSpPr>
        <p:grpSpPr>
          <a:xfrm>
            <a:off x="335323" y="4272368"/>
            <a:ext cx="514401" cy="514401"/>
            <a:chOff x="492" y="17985"/>
            <a:chExt cx="524853" cy="524853"/>
          </a:xfrm>
        </p:grpSpPr>
        <p:sp>
          <p:nvSpPr>
            <p:cNvPr id="102" name="Oval 101"/>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3"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1</a:t>
              </a:r>
              <a:endParaRPr lang="en-US" sz="2352" dirty="0"/>
            </a:p>
          </p:txBody>
        </p:sp>
      </p:grpSp>
      <p:grpSp>
        <p:nvGrpSpPr>
          <p:cNvPr id="104" name="Group 103"/>
          <p:cNvGrpSpPr/>
          <p:nvPr/>
        </p:nvGrpSpPr>
        <p:grpSpPr>
          <a:xfrm>
            <a:off x="4518825" y="3407228"/>
            <a:ext cx="514401" cy="514401"/>
            <a:chOff x="492" y="17985"/>
            <a:chExt cx="524853" cy="524853"/>
          </a:xfrm>
        </p:grpSpPr>
        <p:sp>
          <p:nvSpPr>
            <p:cNvPr id="105" name="Oval 104"/>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6" name="Oval 4"/>
            <p:cNvSpPr/>
            <p:nvPr/>
          </p:nvSpPr>
          <p:spPr>
            <a:xfrm>
              <a:off x="85129"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107" name="Group 106"/>
          <p:cNvGrpSpPr/>
          <p:nvPr/>
        </p:nvGrpSpPr>
        <p:grpSpPr>
          <a:xfrm>
            <a:off x="7464027" y="2743811"/>
            <a:ext cx="514401" cy="514401"/>
            <a:chOff x="492" y="17985"/>
            <a:chExt cx="524853" cy="524853"/>
          </a:xfrm>
        </p:grpSpPr>
        <p:sp>
          <p:nvSpPr>
            <p:cNvPr id="108" name="Oval 107"/>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110" name="Group 109"/>
          <p:cNvGrpSpPr/>
          <p:nvPr/>
        </p:nvGrpSpPr>
        <p:grpSpPr>
          <a:xfrm>
            <a:off x="5184263" y="3822281"/>
            <a:ext cx="514401" cy="514401"/>
            <a:chOff x="492" y="17985"/>
            <a:chExt cx="524853" cy="524853"/>
          </a:xfrm>
        </p:grpSpPr>
        <p:sp>
          <p:nvSpPr>
            <p:cNvPr id="111" name="Oval 110"/>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2" name="Oval 4"/>
            <p:cNvSpPr/>
            <p:nvPr/>
          </p:nvSpPr>
          <p:spPr>
            <a:xfrm>
              <a:off x="77355" y="11039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grpSp>
        <p:nvGrpSpPr>
          <p:cNvPr id="113" name="Group 112"/>
          <p:cNvGrpSpPr/>
          <p:nvPr/>
        </p:nvGrpSpPr>
        <p:grpSpPr>
          <a:xfrm>
            <a:off x="7525851" y="5451908"/>
            <a:ext cx="514401" cy="514401"/>
            <a:chOff x="492" y="17985"/>
            <a:chExt cx="524853" cy="524853"/>
          </a:xfrm>
        </p:grpSpPr>
        <p:sp>
          <p:nvSpPr>
            <p:cNvPr id="114" name="Oval 113"/>
            <p:cNvSpPr/>
            <p:nvPr/>
          </p:nvSpPr>
          <p:spPr>
            <a:xfrm>
              <a:off x="492" y="17985"/>
              <a:ext cx="524853" cy="524853"/>
            </a:xfrm>
            <a:prstGeom prst="ellipse">
              <a:avLst/>
            </a:prstGeom>
            <a:ln w="38100"/>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5" name="Oval 4"/>
            <p:cNvSpPr/>
            <p:nvPr/>
          </p:nvSpPr>
          <p:spPr>
            <a:xfrm>
              <a:off x="77355" y="125947"/>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5</a:t>
              </a:r>
            </a:p>
          </p:txBody>
        </p:sp>
      </p:grpSp>
    </p:spTree>
    <p:extLst>
      <p:ext uri="{BB962C8B-B14F-4D97-AF65-F5344CB8AC3E}">
        <p14:creationId xmlns:p14="http://schemas.microsoft.com/office/powerpoint/2010/main" val="358735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par>
                                <p:cTn id="11" presetID="10"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animEffect transition="in" filter="fade">
                                      <p:cBhvr>
                                        <p:cTn id="13" dur="500"/>
                                        <p:tgtEl>
                                          <p:spTgt spid="107"/>
                                        </p:tgtEl>
                                      </p:cBhvr>
                                    </p:animEffect>
                                  </p:childTnLst>
                                </p:cTn>
                              </p:par>
                              <p:par>
                                <p:cTn id="14" presetID="10" presetClass="entr" presetSubtype="0" fill="hold"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fade">
                                      <p:cBhvr>
                                        <p:cTn id="16" dur="500"/>
                                        <p:tgtEl>
                                          <p:spTgt spid="110"/>
                                        </p:tgtEl>
                                      </p:cBhvr>
                                    </p:animEffect>
                                  </p:childTnLst>
                                </p:cTn>
                              </p:par>
                              <p:par>
                                <p:cTn id="17" presetID="10" presetClass="entr" presetSubtype="0"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 Verification Testing</a:t>
            </a:r>
          </a:p>
        </p:txBody>
      </p:sp>
      <p:sp>
        <p:nvSpPr>
          <p:cNvPr id="2" name="Text Placeholder 1"/>
          <p:cNvSpPr>
            <a:spLocks noGrp="1"/>
          </p:cNvSpPr>
          <p:nvPr>
            <p:ph type="body" sz="quarter" idx="12"/>
          </p:nvPr>
        </p:nvSpPr>
        <p:spPr/>
        <p:txBody>
          <a:bodyPr/>
          <a:lstStyle/>
          <a:p>
            <a:r>
              <a:rPr lang="en-US" smtClean="0"/>
              <a:t>demo</a:t>
            </a:r>
            <a:endParaRPr lang="en-US" dirty="0"/>
          </a:p>
        </p:txBody>
      </p:sp>
      <p:pic>
        <p:nvPicPr>
          <p:cNvPr id="9" name="Picture 8"/>
          <p:cNvPicPr>
            <a:picLocks noChangeAspect="1"/>
          </p:cNvPicPr>
          <p:nvPr/>
        </p:nvPicPr>
        <p:blipFill>
          <a:blip r:embed="rId3"/>
          <a:stretch>
            <a:fillRect/>
          </a:stretch>
        </p:blipFill>
        <p:spPr>
          <a:xfrm>
            <a:off x="6720593" y="1492049"/>
            <a:ext cx="5241220" cy="5241220"/>
          </a:xfrm>
          <a:prstGeom prst="rect">
            <a:avLst/>
          </a:prstGeom>
        </p:spPr>
      </p:pic>
    </p:spTree>
    <p:extLst>
      <p:ext uri="{BB962C8B-B14F-4D97-AF65-F5344CB8AC3E}">
        <p14:creationId xmlns:p14="http://schemas.microsoft.com/office/powerpoint/2010/main" val="303915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71" y="290774"/>
            <a:ext cx="7169530" cy="899303"/>
          </a:xfrm>
        </p:spPr>
        <p:txBody>
          <a:bodyPr/>
          <a:lstStyle/>
          <a:p>
            <a:r>
              <a:rPr lang="en-US" dirty="0"/>
              <a:t>Summary</a:t>
            </a:r>
            <a:br>
              <a:rPr lang="en-US" dirty="0"/>
            </a:br>
            <a:endParaRPr lang="en-US" dirty="0"/>
          </a:p>
        </p:txBody>
      </p:sp>
      <p:sp>
        <p:nvSpPr>
          <p:cNvPr id="5" name="Text Placeholder 4"/>
          <p:cNvSpPr>
            <a:spLocks noGrp="1"/>
          </p:cNvSpPr>
          <p:nvPr>
            <p:ph type="body" sz="quarter" idx="10"/>
          </p:nvPr>
        </p:nvSpPr>
        <p:spPr>
          <a:xfrm>
            <a:off x="269169" y="1190078"/>
            <a:ext cx="7348752" cy="2545907"/>
          </a:xfrm>
        </p:spPr>
        <p:txBody>
          <a:bodyPr/>
          <a:lstStyle/>
          <a:p>
            <a:pPr marL="676821">
              <a:lnSpc>
                <a:spcPct val="150000"/>
              </a:lnSpc>
            </a:pPr>
            <a:r>
              <a:rPr lang="en-US" sz="3136" dirty="0"/>
              <a:t>Overview</a:t>
            </a:r>
          </a:p>
          <a:p>
            <a:pPr marL="676821">
              <a:lnSpc>
                <a:spcPct val="150000"/>
              </a:lnSpc>
            </a:pPr>
            <a:r>
              <a:rPr lang="en-US" sz="3136" dirty="0"/>
              <a:t>Office 365 ALM</a:t>
            </a:r>
          </a:p>
          <a:p>
            <a:pPr marL="676821">
              <a:lnSpc>
                <a:spcPct val="150000"/>
              </a:lnSpc>
            </a:pPr>
            <a:r>
              <a:rPr lang="en-US" sz="3136" dirty="0"/>
              <a:t>Office 365 Testing</a:t>
            </a:r>
          </a:p>
        </p:txBody>
      </p:sp>
      <p:grpSp>
        <p:nvGrpSpPr>
          <p:cNvPr id="8" name="Group 7"/>
          <p:cNvGrpSpPr/>
          <p:nvPr/>
        </p:nvGrpSpPr>
        <p:grpSpPr>
          <a:xfrm>
            <a:off x="448468" y="2335918"/>
            <a:ext cx="356942" cy="356942"/>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nvGrpSpPr>
          <p:cNvPr id="9" name="Group 8"/>
          <p:cNvGrpSpPr/>
          <p:nvPr/>
        </p:nvGrpSpPr>
        <p:grpSpPr>
          <a:xfrm>
            <a:off x="448468" y="1537541"/>
            <a:ext cx="356942" cy="356942"/>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nvGrpSpPr>
          <p:cNvPr id="12" name="Group 11"/>
          <p:cNvGrpSpPr/>
          <p:nvPr/>
        </p:nvGrpSpPr>
        <p:grpSpPr>
          <a:xfrm>
            <a:off x="448468" y="3134295"/>
            <a:ext cx="356942" cy="356942"/>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26619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5438946" y="6386744"/>
            <a:ext cx="1355300" cy="378277"/>
          </a:xfrm>
          <a:prstGeom prst="rect">
            <a:avLst/>
          </a:prstGeom>
          <a:solidFill>
            <a:srgbClr val="E9E9E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nvGrpSpPr>
          <p:cNvPr id="83" name="Group 82"/>
          <p:cNvGrpSpPr/>
          <p:nvPr/>
        </p:nvGrpSpPr>
        <p:grpSpPr>
          <a:xfrm>
            <a:off x="4600217" y="3142361"/>
            <a:ext cx="2991441" cy="3666875"/>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22" tIns="43910" rIns="87822" bIns="43910" numCol="1" anchor="t" anchorCtr="0" compatLnSpc="1">
              <a:prstTxWarp prst="textNoShape">
                <a:avLst/>
              </a:prstTxWarp>
            </a:bodyPr>
            <a:lstStyle/>
            <a:p>
              <a:pPr defTabSz="895816"/>
              <a:endParaRPr lang="en-US" sz="1729">
                <a:noFill/>
                <a:latin typeface="Segoe UI"/>
              </a:endParaRPr>
            </a:p>
          </p:txBody>
        </p:sp>
      </p:grpSp>
      <p:sp>
        <p:nvSpPr>
          <p:cNvPr id="3" name="Rectangle 2"/>
          <p:cNvSpPr/>
          <p:nvPr/>
        </p:nvSpPr>
        <p:spPr bwMode="auto">
          <a:xfrm>
            <a:off x="0" y="1380"/>
            <a:ext cx="12188825" cy="2083334"/>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2451" y="5094687"/>
            <a:ext cx="11944412" cy="618703"/>
          </a:xfrm>
          <a:prstGeom prst="rect">
            <a:avLst/>
          </a:prstGeom>
        </p:spPr>
        <p:txBody>
          <a:bodyPr/>
          <a:lstStyle/>
          <a:p>
            <a:pPr marL="0" indent="0" algn="ctr">
              <a:buNone/>
            </a:pPr>
            <a:r>
              <a:rPr lang="en-US" sz="3074" dirty="0">
                <a:hlinkClick r:id="rId3"/>
              </a:rPr>
              <a:t>http://dev.office.com/devprogram</a:t>
            </a:r>
            <a:r>
              <a:rPr lang="en-US" sz="3074" dirty="0"/>
              <a:t> </a:t>
            </a:r>
          </a:p>
        </p:txBody>
      </p:sp>
      <p:grpSp>
        <p:nvGrpSpPr>
          <p:cNvPr id="294" name="Group 293"/>
          <p:cNvGrpSpPr/>
          <p:nvPr/>
        </p:nvGrpSpPr>
        <p:grpSpPr>
          <a:xfrm>
            <a:off x="570124" y="2284164"/>
            <a:ext cx="2243806" cy="1876766"/>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895816"/>
              <a:r>
                <a:rPr lang="en-US" sz="1921" dirty="0">
                  <a:gradFill>
                    <a:gsLst>
                      <a:gs pos="28319">
                        <a:srgbClr val="000000"/>
                      </a:gs>
                      <a:gs pos="52212">
                        <a:srgbClr val="000000"/>
                      </a:gs>
                    </a:gsLst>
                    <a:lin ang="5400000" scaled="0"/>
                  </a:gradFill>
                  <a:latin typeface="Segoe UI"/>
                </a:rPr>
                <a:t>E-mail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endParaRPr lang="en-US" sz="1729">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endParaRPr lang="en-US" sz="1729">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endParaRPr lang="en-US" sz="1729">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endParaRPr lang="en-US" sz="1729">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83" tIns="89583" rIns="33597" bIns="33597" rtlCol="0" anchor="b" anchorCtr="0"/>
              <a:lstStyle/>
              <a:p>
                <a:pPr algn="ctr" defTabSz="913489"/>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83" tIns="89583" rIns="33597" bIns="33597" rtlCol="0" anchor="b" anchorCtr="0"/>
              <a:lstStyle/>
              <a:p>
                <a:pPr algn="ctr" defTabSz="913489"/>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83" tIns="89583" rIns="33597" bIns="33597" rtlCol="0" anchor="b" anchorCtr="0"/>
              <a:lstStyle/>
              <a:p>
                <a:pPr algn="ctr" defTabSz="913489"/>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7545" y="2306104"/>
            <a:ext cx="1577784" cy="2156327"/>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895816"/>
              <a:r>
                <a:rPr lang="en-US" sz="1921"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34" rIns="0" bIns="143334" rtlCol="0" anchor="ctr" anchorCtr="0">
                <a:spAutoFit/>
              </a:bodyPr>
              <a:lstStyle/>
              <a:p>
                <a:pPr algn="ctr" defTabSz="913766">
                  <a:lnSpc>
                    <a:spcPct val="90000"/>
                  </a:lnSpc>
                  <a:spcAft>
                    <a:spcPts val="588"/>
                  </a:spcAft>
                </a:pPr>
                <a:r>
                  <a:rPr lang="en-US" sz="1371"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38946" y="2238211"/>
            <a:ext cx="1577784" cy="1922720"/>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895816"/>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0343" y="2238062"/>
            <a:ext cx="1709569" cy="1922870"/>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895816"/>
              <a:r>
                <a:rPr lang="en-US" sz="1921" dirty="0">
                  <a:gradFill>
                    <a:gsLst>
                      <a:gs pos="28319">
                        <a:srgbClr val="000000"/>
                      </a:gs>
                      <a:gs pos="52212">
                        <a:srgbClr val="000000"/>
                      </a:gs>
                    </a:gsLst>
                    <a:lin ang="5400000" scaled="0"/>
                  </a:gradFill>
                  <a:latin typeface="Segoe UI"/>
                </a:rPr>
                <a:t>Free </a:t>
              </a:r>
              <a:br>
                <a:rPr lang="en-US" sz="1921" dirty="0">
                  <a:gradFill>
                    <a:gsLst>
                      <a:gs pos="28319">
                        <a:srgbClr val="000000"/>
                      </a:gs>
                      <a:gs pos="52212">
                        <a:srgbClr val="000000"/>
                      </a:gs>
                    </a:gsLst>
                    <a:lin ang="5400000" scaled="0"/>
                  </a:gradFill>
                  <a:latin typeface="Segoe UI"/>
                </a:rPr>
              </a:br>
              <a:r>
                <a:rPr lang="en-US" sz="1921"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3530" y="2240782"/>
            <a:ext cx="1577784" cy="176645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895816"/>
              <a:r>
                <a:rPr lang="en-US" sz="1921"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423826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1.938E-6 -0.0838 L 1.938E-6 4.44444E-6 " pathEditMode="relative" rAng="0" ptsTypes="AA">
                                      <p:cBhvr>
                                        <p:cTn id="49" dur="1000" fill="hold"/>
                                        <p:tgtEl>
                                          <p:spTgt spid="7">
                                            <p:txEl>
                                              <p:pRg st="0" end="0"/>
                                            </p:txEl>
                                          </p:spTgt>
                                        </p:tgtEl>
                                        <p:attrNameLst>
                                          <p:attrName>ppt_x</p:attrName>
                                          <p:attrName>ppt_y</p:attrName>
                                        </p:attrNameLst>
                                      </p:cBhvr>
                                      <p:rCtr x="0" y="4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056688" y="1471302"/>
            <a:ext cx="3570821" cy="325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167" name="AutoShape 151"/>
          <p:cNvSpPr>
            <a:spLocks noChangeAspect="1" noChangeArrowheads="1" noTextEdit="1"/>
          </p:cNvSpPr>
          <p:nvPr/>
        </p:nvSpPr>
        <p:spPr bwMode="auto">
          <a:xfrm>
            <a:off x="8046016" y="4822569"/>
            <a:ext cx="3581494" cy="150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182" name="AutoShape 167"/>
          <p:cNvSpPr>
            <a:spLocks noChangeAspect="1" noChangeArrowheads="1" noTextEdit="1"/>
          </p:cNvSpPr>
          <p:nvPr/>
        </p:nvSpPr>
        <p:spPr bwMode="auto">
          <a:xfrm>
            <a:off x="6190468" y="4822569"/>
            <a:ext cx="1664960" cy="150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191" name="AutoShape 177"/>
          <p:cNvSpPr>
            <a:spLocks noChangeAspect="1" noChangeArrowheads="1" noTextEdit="1"/>
          </p:cNvSpPr>
          <p:nvPr/>
        </p:nvSpPr>
        <p:spPr bwMode="auto">
          <a:xfrm>
            <a:off x="4313576" y="4822569"/>
            <a:ext cx="1675633" cy="150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231" name="AutoShape 219"/>
          <p:cNvSpPr>
            <a:spLocks noChangeAspect="1" noChangeArrowheads="1" noTextEdit="1"/>
          </p:cNvSpPr>
          <p:nvPr/>
        </p:nvSpPr>
        <p:spPr bwMode="auto">
          <a:xfrm>
            <a:off x="2436686" y="3177428"/>
            <a:ext cx="1675634" cy="150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268" name="AutoShape 257"/>
          <p:cNvSpPr>
            <a:spLocks noChangeAspect="1" noChangeArrowheads="1" noTextEdit="1"/>
          </p:cNvSpPr>
          <p:nvPr/>
        </p:nvSpPr>
        <p:spPr bwMode="auto">
          <a:xfrm>
            <a:off x="571992" y="3177428"/>
            <a:ext cx="1663435" cy="150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9" name="AutoShape 3"/>
          <p:cNvSpPr>
            <a:spLocks noChangeAspect="1" noChangeArrowheads="1" noTextEdit="1"/>
          </p:cNvSpPr>
          <p:nvPr/>
        </p:nvSpPr>
        <p:spPr bwMode="auto">
          <a:xfrm>
            <a:off x="571992" y="1471300"/>
            <a:ext cx="1663436" cy="1514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96" name="AutoShape 77"/>
          <p:cNvSpPr>
            <a:spLocks noChangeAspect="1" noChangeArrowheads="1" noTextEdit="1"/>
          </p:cNvSpPr>
          <p:nvPr/>
        </p:nvSpPr>
        <p:spPr bwMode="auto">
          <a:xfrm>
            <a:off x="4313578" y="1471303"/>
            <a:ext cx="1675632" cy="151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nvGrpSpPr>
          <p:cNvPr id="20" name="Group 19"/>
          <p:cNvGrpSpPr/>
          <p:nvPr/>
        </p:nvGrpSpPr>
        <p:grpSpPr>
          <a:xfrm>
            <a:off x="440076" y="1189425"/>
            <a:ext cx="5412644" cy="1827503"/>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3"/>
            </a:solidFill>
            <a:ln>
              <a:noFill/>
            </a:ln>
          </p:spPr>
          <p:txBody>
            <a:bodyPr vert="horz" wrap="square" lIns="179166" tIns="43910" rIns="87822" bIns="43910" numCol="1" anchor="ctr" anchorCtr="0" compatLnSpc="1">
              <a:prstTxWarp prst="textNoShape">
                <a:avLst/>
              </a:prstTxWarp>
            </a:bodyPr>
            <a:lstStyle/>
            <a:p>
              <a:pPr defTabSz="895816">
                <a:lnSpc>
                  <a:spcPct val="80000"/>
                </a:lnSpc>
                <a:spcBef>
                  <a:spcPts val="575"/>
                </a:spcBef>
                <a:spcAft>
                  <a:spcPts val="575"/>
                </a:spcAft>
                <a:defRPr/>
              </a:pPr>
              <a:r>
                <a:rPr lang="en-US" sz="3918" b="1" dirty="0">
                  <a:gradFill>
                    <a:gsLst>
                      <a:gs pos="0">
                        <a:srgbClr val="FFFFFF"/>
                      </a:gs>
                      <a:gs pos="100000">
                        <a:srgbClr val="FFFFFF"/>
                      </a:gs>
                    </a:gsLst>
                    <a:lin ang="5400000" scaled="0"/>
                  </a:gradFill>
                  <a:latin typeface="Segoe UI Light"/>
                </a:rPr>
                <a:t>Office 365 </a:t>
              </a:r>
              <a:r>
                <a:rPr lang="en-US" sz="3918" b="1" dirty="0" smtClean="0">
                  <a:gradFill>
                    <a:gsLst>
                      <a:gs pos="0">
                        <a:srgbClr val="FFFFFF"/>
                      </a:gs>
                      <a:gs pos="100000">
                        <a:srgbClr val="FFFFFF"/>
                      </a:gs>
                    </a:gsLst>
                    <a:lin ang="5400000" scaled="0"/>
                  </a:gradFill>
                  <a:latin typeface="Segoe UI Light"/>
                </a:rPr>
                <a:t>Network</a:t>
              </a:r>
              <a:r>
                <a:rPr lang="en-US" sz="1764" dirty="0" smtClean="0">
                  <a:solidFill>
                    <a:srgbClr val="404040"/>
                  </a:solidFill>
                </a:rPr>
                <a:t> </a:t>
              </a:r>
              <a:endParaRPr lang="en-US" sz="3918" b="1" dirty="0" smtClean="0">
                <a:gradFill>
                  <a:gsLst>
                    <a:gs pos="0">
                      <a:srgbClr val="FFFFFF"/>
                    </a:gs>
                    <a:gs pos="100000">
                      <a:srgbClr val="FFFFFF"/>
                    </a:gs>
                  </a:gsLst>
                  <a:lin ang="5400000" scaled="0"/>
                </a:gradFill>
                <a:latin typeface="Segoe UI Light"/>
              </a:endParaRPr>
            </a:p>
            <a:p>
              <a:pPr defTabSz="895816">
                <a:lnSpc>
                  <a:spcPct val="80000"/>
                </a:lnSpc>
                <a:spcBef>
                  <a:spcPts val="575"/>
                </a:spcBef>
                <a:spcAft>
                  <a:spcPts val="575"/>
                </a:spcAft>
                <a:defRPr/>
              </a:pPr>
              <a:r>
                <a:rPr lang="en-US" sz="1763" dirty="0" smtClean="0">
                  <a:solidFill>
                    <a:srgbClr val="404040"/>
                  </a:solidFill>
                  <a:latin typeface="Segoe UI"/>
                  <a:hlinkClick r:id="rId3"/>
                </a:rPr>
                <a:t>https</a:t>
              </a:r>
              <a:r>
                <a:rPr lang="en-US" sz="1763" dirty="0">
                  <a:solidFill>
                    <a:srgbClr val="404040"/>
                  </a:solidFill>
                  <a:latin typeface="Segoe UI"/>
                  <a:hlinkClick r:id="rId3"/>
                </a:rPr>
                <a:t>://www.yammer.com/itpronetwork</a:t>
              </a:r>
              <a:r>
                <a:rPr lang="en-US" sz="1763" dirty="0">
                  <a:solidFill>
                    <a:srgbClr val="404040"/>
                  </a:solidFill>
                  <a:latin typeface="Segoe UI"/>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7822" tIns="43910" rIns="87822" bIns="43910" numCol="1" anchor="t" anchorCtr="0" compatLnSpc="1">
              <a:prstTxWarp prst="textNoShape">
                <a:avLst/>
              </a:prstTxWarp>
            </a:bodyPr>
            <a:lstStyle/>
            <a:p>
              <a:pPr defTabSz="913766">
                <a:defRPr/>
              </a:pPr>
              <a:endParaRPr lang="en-US" sz="1729" kern="0" dirty="0">
                <a:solidFill>
                  <a:srgbClr val="505050"/>
                </a:solidFill>
                <a:latin typeface="Segoe UI"/>
              </a:endParaRPr>
            </a:p>
          </p:txBody>
        </p:sp>
      </p:grpSp>
      <p:grpSp>
        <p:nvGrpSpPr>
          <p:cNvPr id="22" name="Group 21"/>
          <p:cNvGrpSpPr/>
          <p:nvPr/>
        </p:nvGrpSpPr>
        <p:grpSpPr>
          <a:xfrm>
            <a:off x="8042425" y="1195671"/>
            <a:ext cx="3707106" cy="3548704"/>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43" name="Rectangle 103"/>
              <p:cNvSpPr/>
              <p:nvPr/>
            </p:nvSpPr>
            <p:spPr>
              <a:xfrm>
                <a:off x="8232083" y="2234890"/>
                <a:ext cx="3633944" cy="363592"/>
              </a:xfrm>
              <a:prstGeom prst="rect">
                <a:avLst/>
              </a:prstGeom>
            </p:spPr>
            <p:txBody>
              <a:bodyPr wrap="square" lIns="0" rIns="0" bIns="87822" anchor="b" anchorCtr="0">
                <a:spAutoFit/>
              </a:bodyPr>
              <a:lstStyle/>
              <a:p>
                <a:pPr algn="ctr" defTabSz="895816">
                  <a:lnSpc>
                    <a:spcPct val="80000"/>
                  </a:lnSpc>
                  <a:spcBef>
                    <a:spcPts val="575"/>
                  </a:spcBef>
                  <a:spcAft>
                    <a:spcPts val="575"/>
                  </a:spcAft>
                  <a:defRPr/>
                </a:pPr>
                <a:r>
                  <a:rPr lang="en-US" sz="1763" dirty="0">
                    <a:solidFill>
                      <a:srgbClr val="404040"/>
                    </a:solidFill>
                    <a:latin typeface="Segoe UI"/>
                    <a:hlinkClick r:id="rId4"/>
                  </a:rPr>
                  <a:t>@</a:t>
                </a:r>
                <a:r>
                  <a:rPr lang="en-US" sz="1763" dirty="0" err="1">
                    <a:solidFill>
                      <a:srgbClr val="404040"/>
                    </a:solidFill>
                    <a:latin typeface="Segoe UI"/>
                    <a:hlinkClick r:id="rId4"/>
                  </a:rPr>
                  <a:t>OfficeDev</a:t>
                </a:r>
                <a:r>
                  <a:rPr lang="en-US" sz="1763" dirty="0">
                    <a:solidFill>
                      <a:srgbClr val="404040"/>
                    </a:solidFill>
                    <a:latin typeface="Segoe UI"/>
                  </a:rPr>
                  <a:t> </a:t>
                </a:r>
              </a:p>
            </p:txBody>
          </p:sp>
          <p:sp>
            <p:nvSpPr>
              <p:cNvPr id="344" name="Rectangle 104"/>
              <p:cNvSpPr/>
              <p:nvPr/>
            </p:nvSpPr>
            <p:spPr>
              <a:xfrm>
                <a:off x="8247644" y="1490659"/>
                <a:ext cx="3644837" cy="863080"/>
              </a:xfrm>
              <a:prstGeom prst="rect">
                <a:avLst/>
              </a:prstGeom>
            </p:spPr>
            <p:txBody>
              <a:bodyPr wrap="square" lIns="175644" tIns="140515" rIns="175644" bIns="87822">
                <a:spAutoFit/>
              </a:bodyPr>
              <a:lstStyle/>
              <a:p>
                <a:pPr algn="ctr" defTabSz="895816">
                  <a:spcBef>
                    <a:spcPts val="575"/>
                  </a:spcBef>
                  <a:spcAft>
                    <a:spcPts val="575"/>
                  </a:spcAft>
                  <a:defRPr/>
                </a:pPr>
                <a:r>
                  <a:rPr lang="en-US" sz="3918"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057667" y="3094467"/>
            <a:ext cx="1798925" cy="1649909"/>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grpSp>
      </p:grpSp>
      <p:grpSp>
        <p:nvGrpSpPr>
          <p:cNvPr id="558" name="Group 557"/>
          <p:cNvGrpSpPr/>
          <p:nvPr/>
        </p:nvGrpSpPr>
        <p:grpSpPr>
          <a:xfrm>
            <a:off x="4334998" y="4819956"/>
            <a:ext cx="1741625" cy="1573030"/>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5934559" y="1189426"/>
            <a:ext cx="2031147" cy="1826491"/>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01" name="Rectangle 461"/>
              <p:cNvSpPr>
                <a:spLocks noChangeArrowheads="1"/>
              </p:cNvSpPr>
              <p:nvPr/>
            </p:nvSpPr>
            <p:spPr bwMode="auto">
              <a:xfrm>
                <a:off x="6865938" y="1868488"/>
                <a:ext cx="20908"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S</a:t>
                </a:r>
                <a:endParaRPr lang="en-US" altLang="en-US" sz="1729">
                  <a:solidFill>
                    <a:srgbClr val="404040"/>
                  </a:solidFill>
                </a:endParaRPr>
              </a:p>
            </p:txBody>
          </p:sp>
          <p:sp>
            <p:nvSpPr>
              <p:cNvPr id="502" name="Rectangle 462"/>
              <p:cNvSpPr>
                <a:spLocks noChangeArrowheads="1"/>
              </p:cNvSpPr>
              <p:nvPr/>
            </p:nvSpPr>
            <p:spPr bwMode="auto">
              <a:xfrm>
                <a:off x="6888163" y="1868488"/>
                <a:ext cx="8363"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t</a:t>
                </a:r>
                <a:endParaRPr lang="en-US" altLang="en-US" sz="1729">
                  <a:solidFill>
                    <a:srgbClr val="404040"/>
                  </a:solidFill>
                </a:endParaRPr>
              </a:p>
            </p:txBody>
          </p:sp>
          <p:sp>
            <p:nvSpPr>
              <p:cNvPr id="503" name="Rectangle 463"/>
              <p:cNvSpPr>
                <a:spLocks noChangeArrowheads="1"/>
              </p:cNvSpPr>
              <p:nvPr/>
            </p:nvSpPr>
            <p:spPr bwMode="auto">
              <a:xfrm>
                <a:off x="6902451" y="1868488"/>
                <a:ext cx="18120"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a</a:t>
                </a:r>
                <a:endParaRPr lang="en-US" altLang="en-US" sz="1729">
                  <a:solidFill>
                    <a:srgbClr val="404040"/>
                  </a:solidFill>
                </a:endParaRPr>
              </a:p>
            </p:txBody>
          </p:sp>
          <p:sp>
            <p:nvSpPr>
              <p:cNvPr id="504" name="Rectangle 464"/>
              <p:cNvSpPr>
                <a:spLocks noChangeArrowheads="1"/>
              </p:cNvSpPr>
              <p:nvPr/>
            </p:nvSpPr>
            <p:spPr bwMode="auto">
              <a:xfrm>
                <a:off x="6923088" y="1868488"/>
                <a:ext cx="11151"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r</a:t>
                </a:r>
                <a:endParaRPr lang="en-US" altLang="en-US" sz="1729">
                  <a:solidFill>
                    <a:srgbClr val="404040"/>
                  </a:solidFill>
                </a:endParaRPr>
              </a:p>
            </p:txBody>
          </p:sp>
          <p:sp>
            <p:nvSpPr>
              <p:cNvPr id="505" name="Rectangle 465"/>
              <p:cNvSpPr>
                <a:spLocks noChangeArrowheads="1"/>
              </p:cNvSpPr>
              <p:nvPr/>
            </p:nvSpPr>
            <p:spPr bwMode="auto">
              <a:xfrm>
                <a:off x="6940551" y="1868488"/>
                <a:ext cx="8363"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t</a:t>
                </a:r>
                <a:endParaRPr lang="en-US" altLang="en-US" sz="1729">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39" name="Rectangle 499"/>
              <p:cNvSpPr>
                <a:spLocks noChangeArrowheads="1"/>
              </p:cNvSpPr>
              <p:nvPr/>
            </p:nvSpPr>
            <p:spPr bwMode="auto">
              <a:xfrm>
                <a:off x="6865938" y="1868488"/>
                <a:ext cx="20908"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S</a:t>
                </a:r>
                <a:endParaRPr lang="en-US" altLang="en-US" sz="1729">
                  <a:solidFill>
                    <a:srgbClr val="404040"/>
                  </a:solidFill>
                </a:endParaRPr>
              </a:p>
            </p:txBody>
          </p:sp>
          <p:sp>
            <p:nvSpPr>
              <p:cNvPr id="540" name="Rectangle 500"/>
              <p:cNvSpPr>
                <a:spLocks noChangeArrowheads="1"/>
              </p:cNvSpPr>
              <p:nvPr/>
            </p:nvSpPr>
            <p:spPr bwMode="auto">
              <a:xfrm>
                <a:off x="6888163" y="1868488"/>
                <a:ext cx="8363"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t</a:t>
                </a:r>
                <a:endParaRPr lang="en-US" altLang="en-US" sz="1729">
                  <a:solidFill>
                    <a:srgbClr val="404040"/>
                  </a:solidFill>
                </a:endParaRPr>
              </a:p>
            </p:txBody>
          </p:sp>
          <p:sp>
            <p:nvSpPr>
              <p:cNvPr id="541" name="Rectangle 501"/>
              <p:cNvSpPr>
                <a:spLocks noChangeArrowheads="1"/>
              </p:cNvSpPr>
              <p:nvPr/>
            </p:nvSpPr>
            <p:spPr bwMode="auto">
              <a:xfrm>
                <a:off x="6902451" y="1868488"/>
                <a:ext cx="18120"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a</a:t>
                </a:r>
                <a:endParaRPr lang="en-US" altLang="en-US" sz="1729">
                  <a:solidFill>
                    <a:srgbClr val="404040"/>
                  </a:solidFill>
                </a:endParaRPr>
              </a:p>
            </p:txBody>
          </p:sp>
          <p:sp>
            <p:nvSpPr>
              <p:cNvPr id="542" name="Rectangle 502"/>
              <p:cNvSpPr>
                <a:spLocks noChangeArrowheads="1"/>
              </p:cNvSpPr>
              <p:nvPr/>
            </p:nvSpPr>
            <p:spPr bwMode="auto">
              <a:xfrm>
                <a:off x="6923088" y="1868488"/>
                <a:ext cx="11151"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r</a:t>
                </a:r>
                <a:endParaRPr lang="en-US" altLang="en-US" sz="1729">
                  <a:solidFill>
                    <a:srgbClr val="404040"/>
                  </a:solidFill>
                </a:endParaRPr>
              </a:p>
            </p:txBody>
          </p:sp>
          <p:sp>
            <p:nvSpPr>
              <p:cNvPr id="543" name="Rectangle 503"/>
              <p:cNvSpPr>
                <a:spLocks noChangeArrowheads="1"/>
              </p:cNvSpPr>
              <p:nvPr/>
            </p:nvSpPr>
            <p:spPr bwMode="auto">
              <a:xfrm>
                <a:off x="6940551" y="1868488"/>
                <a:ext cx="8363" cy="38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3766">
                  <a:defRPr/>
                </a:pPr>
                <a:r>
                  <a:rPr lang="en-US" altLang="en-US" sz="288">
                    <a:solidFill>
                      <a:srgbClr val="FFFFFF"/>
                    </a:solidFill>
                    <a:latin typeface="Segoe Light" charset="0"/>
                  </a:rPr>
                  <a:t>t</a:t>
                </a:r>
                <a:endParaRPr lang="en-US" altLang="en-US" sz="1729">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grpSp>
      <p:grpSp>
        <p:nvGrpSpPr>
          <p:cNvPr id="21" name="Group 20"/>
          <p:cNvGrpSpPr/>
          <p:nvPr/>
        </p:nvGrpSpPr>
        <p:grpSpPr>
          <a:xfrm>
            <a:off x="440076" y="3094469"/>
            <a:ext cx="3815657" cy="3289131"/>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7822" tIns="43910" rIns="87822" bIns="43910" numCol="1" anchor="t" anchorCtr="0" compatLnSpc="1">
                  <a:prstTxWarp prst="textNoShape">
                    <a:avLst/>
                  </a:prstTxWarp>
                </a:bodyPr>
                <a:lstStyle/>
                <a:p>
                  <a:pPr defTabSz="895816">
                    <a:defRPr/>
                  </a:pPr>
                  <a:endParaRPr lang="en-US" sz="1729">
                    <a:solidFill>
                      <a:srgbClr val="404040"/>
                    </a:solidFill>
                    <a:latin typeface="Segoe UI"/>
                  </a:endParaRPr>
                </a:p>
              </p:txBody>
            </p:sp>
          </p:grpSp>
        </p:grpSp>
        <p:sp>
          <p:nvSpPr>
            <p:cNvPr id="215"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7822" tIns="43910" rIns="87822" bIns="43910" numCol="1" anchor="ctr" anchorCtr="0" compatLnSpc="1">
              <a:prstTxWarp prst="textNoShape">
                <a:avLst/>
              </a:prstTxWarp>
            </a:bodyPr>
            <a:lstStyle/>
            <a:p>
              <a:pPr algn="ctr" defTabSz="895816">
                <a:defRPr/>
              </a:pPr>
              <a:r>
                <a:rPr lang="en-US" sz="3918" b="1" dirty="0">
                  <a:gradFill>
                    <a:gsLst>
                      <a:gs pos="0">
                        <a:srgbClr val="FFFFFF"/>
                      </a:gs>
                      <a:gs pos="100000">
                        <a:srgbClr val="FFFFFF"/>
                      </a:gs>
                    </a:gsLst>
                    <a:lin ang="5400000" scaled="0"/>
                  </a:gradFill>
                  <a:latin typeface="Segoe UI Light"/>
                </a:rPr>
                <a:t>Podcasts</a:t>
              </a:r>
              <a:r>
                <a:rPr lang="en-US" sz="1729" dirty="0">
                  <a:solidFill>
                    <a:srgbClr val="404040"/>
                  </a:solidFill>
                  <a:latin typeface="Segoe UI"/>
                </a:rPr>
                <a:t/>
              </a:r>
              <a:br>
                <a:rPr lang="en-US" sz="1729" dirty="0">
                  <a:solidFill>
                    <a:srgbClr val="404040"/>
                  </a:solidFill>
                  <a:latin typeface="Segoe UI"/>
                </a:rPr>
              </a:br>
              <a:r>
                <a:rPr lang="en-US" sz="1763" spc="-49" dirty="0">
                  <a:solidFill>
                    <a:srgbClr val="404040"/>
                  </a:solidFill>
                  <a:latin typeface="Segoe UI"/>
                  <a:hlinkClick r:id="rId7"/>
                </a:rPr>
                <a:t>http://</a:t>
              </a:r>
              <a:r>
                <a:rPr lang="en-US" sz="1763" dirty="0">
                  <a:solidFill>
                    <a:srgbClr val="404040"/>
                  </a:solidFill>
                  <a:latin typeface="Segoe UI"/>
                  <a:hlinkClick r:id="rId7"/>
                </a:rPr>
                <a:t>dev.office.com/podcasts</a:t>
              </a:r>
              <a:r>
                <a:rPr lang="en-US" sz="1763" spc="-49" dirty="0">
                  <a:solidFill>
                    <a:srgbClr val="404040"/>
                  </a:solidFill>
                  <a:latin typeface="Segoe UI"/>
                </a:rPr>
                <a:t> </a:t>
              </a:r>
            </a:p>
            <a:p>
              <a:pPr algn="ctr" defTabSz="895816">
                <a:defRPr/>
              </a:pPr>
              <a:endParaRPr lang="en-US" sz="1729" dirty="0">
                <a:solidFill>
                  <a:srgbClr val="404040"/>
                </a:solidFill>
                <a:latin typeface="Segoe UI"/>
              </a:endParaRPr>
            </a:p>
          </p:txBody>
        </p:sp>
      </p:grpSp>
      <p:grpSp>
        <p:nvGrpSpPr>
          <p:cNvPr id="15" name="Group 14"/>
          <p:cNvGrpSpPr/>
          <p:nvPr/>
        </p:nvGrpSpPr>
        <p:grpSpPr>
          <a:xfrm>
            <a:off x="9930946" y="4819519"/>
            <a:ext cx="1807513" cy="1566036"/>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7822" tIns="43910" rIns="87822" bIns="43910" numCol="1" anchor="t" anchorCtr="0" compatLnSpc="1">
              <a:prstTxWarp prst="textNoShape">
                <a:avLst/>
              </a:prstTxWarp>
            </a:bodyPr>
            <a:lstStyle/>
            <a:p>
              <a:pPr defTabSz="895816">
                <a:defRPr/>
              </a:pPr>
              <a:r>
                <a:rPr lang="en-US" sz="1763" b="1" dirty="0" err="1">
                  <a:gradFill>
                    <a:gsLst>
                      <a:gs pos="0">
                        <a:srgbClr val="FFFFFF"/>
                      </a:gs>
                      <a:gs pos="100000">
                        <a:srgbClr val="FFFFFF"/>
                      </a:gs>
                    </a:gsLst>
                    <a:lin ang="5400000" scaled="0"/>
                  </a:gradFill>
                  <a:latin typeface="Segoe UI Light"/>
                </a:rPr>
                <a:t>UserVoice</a:t>
              </a:r>
              <a:endParaRPr lang="en-US" sz="1763" b="1" dirty="0">
                <a:gradFill>
                  <a:gsLst>
                    <a:gs pos="0">
                      <a:srgbClr val="FFFFFF"/>
                    </a:gs>
                    <a:gs pos="100000">
                      <a:srgbClr val="FFFFFF"/>
                    </a:gs>
                  </a:gsLst>
                  <a:lin ang="5400000" scaled="0"/>
                </a:gradFill>
                <a:latin typeface="Segoe UI Light"/>
              </a:endParaRPr>
            </a:p>
            <a:p>
              <a:pPr defTabSz="895816">
                <a:defRPr/>
              </a:pPr>
              <a:endParaRPr lang="en-US" sz="1763" b="1" dirty="0">
                <a:gradFill>
                  <a:gsLst>
                    <a:gs pos="0">
                      <a:srgbClr val="FFFFFF"/>
                    </a:gs>
                    <a:gs pos="100000">
                      <a:srgbClr val="FFFFFF"/>
                    </a:gs>
                  </a:gsLst>
                  <a:lin ang="5400000" scaled="0"/>
                </a:gradFill>
                <a:latin typeface="Segoe UI Light"/>
              </a:endParaRPr>
            </a:p>
            <a:p>
              <a:pPr defTabSz="895816">
                <a:defRPr/>
              </a:pPr>
              <a:endParaRPr lang="en-US" sz="1763" b="1" dirty="0">
                <a:gradFill>
                  <a:gsLst>
                    <a:gs pos="0">
                      <a:srgbClr val="FFFFFF"/>
                    </a:gs>
                    <a:gs pos="100000">
                      <a:srgbClr val="FFFFFF"/>
                    </a:gs>
                  </a:gsLst>
                  <a:lin ang="5400000" scaled="0"/>
                </a:gradFill>
                <a:latin typeface="Segoe UI Light"/>
              </a:endParaRPr>
            </a:p>
            <a:p>
              <a:pPr defTabSz="895816">
                <a:defRPr/>
              </a:pPr>
              <a:endParaRPr lang="en-US" sz="1763" b="1" dirty="0">
                <a:gradFill>
                  <a:gsLst>
                    <a:gs pos="0">
                      <a:srgbClr val="FFFFFF"/>
                    </a:gs>
                    <a:gs pos="100000">
                      <a:srgbClr val="FFFFFF"/>
                    </a:gs>
                  </a:gsLst>
                  <a:lin ang="5400000" scaled="0"/>
                </a:gradFill>
                <a:latin typeface="Segoe UI Light"/>
              </a:endParaRPr>
            </a:p>
            <a:p>
              <a:pPr defTabSz="895816">
                <a:defRPr/>
              </a:pPr>
              <a:r>
                <a:rPr lang="en-US" sz="1175" dirty="0">
                  <a:solidFill>
                    <a:srgbClr val="404040"/>
                  </a:solidFill>
                  <a:latin typeface="Segoe UI"/>
                  <a:hlinkClick r:id="rId8"/>
                </a:rPr>
                <a:t>http://officespdev.uservoice.com/</a:t>
              </a:r>
              <a:r>
                <a:rPr lang="en-US" sz="1175" dirty="0">
                  <a:solidFill>
                    <a:srgbClr val="404040"/>
                  </a:solidFill>
                  <a:latin typeface="Segoe UI"/>
                </a:rPr>
                <a:t> </a:t>
              </a:r>
            </a:p>
            <a:p>
              <a:pPr defTabSz="895816">
                <a:defRPr/>
              </a:pPr>
              <a:endParaRPr lang="en-US" sz="1763"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634" tIns="40318" rIns="80634" bIns="40318" numCol="1" anchor="t" anchorCtr="0" compatLnSpc="1">
              <a:prstTxWarp prst="textNoShape">
                <a:avLst/>
              </a:prstTxWarp>
            </a:bodyPr>
            <a:lstStyle/>
            <a:p>
              <a:pPr defTabSz="913766">
                <a:defRPr/>
              </a:pPr>
              <a:endParaRPr lang="en-US" sz="1567">
                <a:solidFill>
                  <a:srgbClr val="000000"/>
                </a:solidFill>
                <a:latin typeface="Segoe UI"/>
              </a:endParaRPr>
            </a:p>
          </p:txBody>
        </p:sp>
      </p:grpSp>
      <p:grpSp>
        <p:nvGrpSpPr>
          <p:cNvPr id="18" name="Group 17"/>
          <p:cNvGrpSpPr/>
          <p:nvPr/>
        </p:nvGrpSpPr>
        <p:grpSpPr>
          <a:xfrm>
            <a:off x="2351629" y="3093883"/>
            <a:ext cx="1904104" cy="1648094"/>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7822" tIns="43910" rIns="87822" bIns="43910" numCol="1" anchor="t" anchorCtr="0" compatLnSpc="1">
              <a:prstTxWarp prst="textNoShape">
                <a:avLst/>
              </a:prstTxWarp>
            </a:bodyPr>
            <a:lstStyle/>
            <a:p>
              <a:pPr defTabSz="895816">
                <a:lnSpc>
                  <a:spcPct val="95000"/>
                </a:lnSpc>
                <a:defRPr/>
              </a:pPr>
              <a:r>
                <a:rPr lang="en-US" sz="1729" dirty="0">
                  <a:gradFill>
                    <a:gsLst>
                      <a:gs pos="0">
                        <a:srgbClr val="505050"/>
                      </a:gs>
                      <a:gs pos="100000">
                        <a:srgbClr val="505050"/>
                      </a:gs>
                    </a:gsLst>
                    <a:lin ang="5400000" scaled="0"/>
                  </a:gradFill>
                  <a:latin typeface="Segoe UI"/>
                </a:rPr>
                <a:t>Stack overflow</a:t>
              </a:r>
            </a:p>
            <a:p>
              <a:pPr defTabSz="895816">
                <a:lnSpc>
                  <a:spcPct val="95000"/>
                </a:lnSpc>
                <a:defRPr/>
              </a:pPr>
              <a:endParaRPr lang="en-US" sz="1729" dirty="0">
                <a:gradFill>
                  <a:gsLst>
                    <a:gs pos="0">
                      <a:srgbClr val="505050"/>
                    </a:gs>
                    <a:gs pos="100000">
                      <a:srgbClr val="505050"/>
                    </a:gs>
                  </a:gsLst>
                  <a:lin ang="5400000" scaled="0"/>
                </a:gradFill>
                <a:latin typeface="Segoe UI"/>
              </a:endParaRPr>
            </a:p>
            <a:p>
              <a:pPr defTabSz="895816">
                <a:lnSpc>
                  <a:spcPct val="95000"/>
                </a:lnSpc>
                <a:defRPr/>
              </a:pPr>
              <a:endParaRPr lang="en-US" sz="1729" dirty="0">
                <a:gradFill>
                  <a:gsLst>
                    <a:gs pos="0">
                      <a:srgbClr val="505050"/>
                    </a:gs>
                    <a:gs pos="100000">
                      <a:srgbClr val="505050"/>
                    </a:gs>
                  </a:gsLst>
                  <a:lin ang="5400000" scaled="0"/>
                </a:gradFill>
                <a:latin typeface="Segoe UI"/>
              </a:endParaRPr>
            </a:p>
            <a:p>
              <a:pPr defTabSz="895816">
                <a:lnSpc>
                  <a:spcPct val="95000"/>
                </a:lnSpc>
                <a:defRPr/>
              </a:pPr>
              <a:endParaRPr lang="en-US" sz="1729" dirty="0">
                <a:gradFill>
                  <a:gsLst>
                    <a:gs pos="0">
                      <a:srgbClr val="505050"/>
                    </a:gs>
                    <a:gs pos="100000">
                      <a:srgbClr val="505050"/>
                    </a:gs>
                  </a:gsLst>
                  <a:lin ang="5400000" scaled="0"/>
                </a:gradFill>
                <a:latin typeface="Segoe UI"/>
              </a:endParaRPr>
            </a:p>
            <a:p>
              <a:pPr defTabSz="895816">
                <a:lnSpc>
                  <a:spcPct val="95000"/>
                </a:lnSpc>
                <a:defRPr/>
              </a:pPr>
              <a:endParaRPr lang="en-US" sz="1729" dirty="0">
                <a:gradFill>
                  <a:gsLst>
                    <a:gs pos="0">
                      <a:srgbClr val="505050"/>
                    </a:gs>
                    <a:gs pos="100000">
                      <a:srgbClr val="505050"/>
                    </a:gs>
                  </a:gsLst>
                  <a:lin ang="5400000" scaled="0"/>
                </a:gradFill>
                <a:latin typeface="Segoe UI"/>
              </a:endParaRPr>
            </a:p>
            <a:p>
              <a:pPr defTabSz="895816">
                <a:lnSpc>
                  <a:spcPct val="95000"/>
                </a:lnSpc>
                <a:defRPr/>
              </a:pPr>
              <a:r>
                <a:rPr lang="en-US" sz="1729" dirty="0">
                  <a:gradFill>
                    <a:gsLst>
                      <a:gs pos="0">
                        <a:srgbClr val="505050"/>
                      </a:gs>
                      <a:gs pos="100000">
                        <a:srgbClr val="505050"/>
                      </a:gs>
                    </a:gsLst>
                    <a:lin ang="5400000" scaled="0"/>
                  </a:gradFill>
                  <a:latin typeface="Segoe UI"/>
                </a:rPr>
                <a:t>[</a:t>
              </a:r>
              <a:r>
                <a:rPr lang="en-US" sz="1729" dirty="0" err="1">
                  <a:gradFill>
                    <a:gsLst>
                      <a:gs pos="0">
                        <a:srgbClr val="505050"/>
                      </a:gs>
                      <a:gs pos="100000">
                        <a:srgbClr val="505050"/>
                      </a:gs>
                    </a:gsLst>
                    <a:lin ang="5400000" scaled="0"/>
                  </a:gradFill>
                  <a:latin typeface="Segoe UI"/>
                </a:rPr>
                <a:t>ms</a:t>
              </a:r>
              <a:r>
                <a:rPr lang="en-US" sz="1729" dirty="0">
                  <a:gradFill>
                    <a:gsLst>
                      <a:gs pos="0">
                        <a:srgbClr val="505050"/>
                      </a:gs>
                      <a:gs pos="100000">
                        <a:srgbClr val="505050"/>
                      </a:gs>
                    </a:gsLst>
                    <a:lin ang="5400000" scaled="0"/>
                  </a:gradFill>
                  <a:latin typeface="Segoe UI"/>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0318" rIns="80634" bIns="40318" numCol="1" anchor="t" anchorCtr="0" compatLnSpc="1">
              <a:prstTxWarp prst="textNoShape">
                <a:avLst/>
              </a:prstTxWarp>
            </a:bodyPr>
            <a:lstStyle/>
            <a:p>
              <a:pPr algn="ctr" defTabSz="895812">
                <a:defRPr/>
              </a:pPr>
              <a:endParaRPr lang="en-US" sz="1567">
                <a:gradFill>
                  <a:gsLst>
                    <a:gs pos="0">
                      <a:srgbClr val="FFFFFF"/>
                    </a:gs>
                    <a:gs pos="100000">
                      <a:srgbClr val="FFFFFF"/>
                    </a:gs>
                  </a:gsLst>
                  <a:lin ang="5400000" scaled="0"/>
                </a:gradFill>
                <a:latin typeface="Segoe UI"/>
              </a:endParaRPr>
            </a:p>
          </p:txBody>
        </p:sp>
      </p:grpSp>
      <p:grpSp>
        <p:nvGrpSpPr>
          <p:cNvPr id="17" name="Group 16"/>
          <p:cNvGrpSpPr/>
          <p:nvPr/>
        </p:nvGrpSpPr>
        <p:grpSpPr>
          <a:xfrm>
            <a:off x="4338487" y="3099088"/>
            <a:ext cx="3628496" cy="1645288"/>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64580" tIns="43910" rIns="87822" bIns="43910" numCol="1" anchor="ctr" anchorCtr="0" compatLnSpc="1">
              <a:prstTxWarp prst="textNoShape">
                <a:avLst/>
              </a:prstTxWarp>
            </a:bodyPr>
            <a:lstStyle/>
            <a:p>
              <a:pPr defTabSz="895816">
                <a:lnSpc>
                  <a:spcPct val="90000"/>
                </a:lnSpc>
                <a:spcBef>
                  <a:spcPts val="575"/>
                </a:spcBef>
                <a:spcAft>
                  <a:spcPts val="575"/>
                </a:spcAft>
                <a:defRPr/>
              </a:pPr>
              <a:r>
                <a:rPr lang="en-US" sz="3918" b="1" dirty="0">
                  <a:gradFill>
                    <a:gsLst>
                      <a:gs pos="0">
                        <a:srgbClr val="FFFFFF"/>
                      </a:gs>
                      <a:gs pos="100000">
                        <a:srgbClr val="FFFFFF"/>
                      </a:gs>
                    </a:gsLst>
                    <a:lin ang="5400000" scaled="0"/>
                  </a:gradFill>
                  <a:latin typeface="Segoe UI Light"/>
                </a:rPr>
                <a:t>Channel 9 </a:t>
              </a:r>
              <a:br>
                <a:rPr lang="en-US" sz="3918" b="1" dirty="0">
                  <a:gradFill>
                    <a:gsLst>
                      <a:gs pos="0">
                        <a:srgbClr val="FFFFFF"/>
                      </a:gs>
                      <a:gs pos="100000">
                        <a:srgbClr val="FFFFFF"/>
                      </a:gs>
                    </a:gsLst>
                    <a:lin ang="5400000" scaled="0"/>
                  </a:gradFill>
                  <a:latin typeface="Segoe UI Light"/>
                </a:rPr>
              </a:br>
              <a:r>
                <a:rPr lang="en-US" sz="3918" b="1" dirty="0">
                  <a:gradFill>
                    <a:gsLst>
                      <a:gs pos="0">
                        <a:srgbClr val="FFFFFF"/>
                      </a:gs>
                      <a:gs pos="100000">
                        <a:srgbClr val="FFFFFF"/>
                      </a:gs>
                    </a:gsLst>
                    <a:lin ang="5400000" scaled="0"/>
                  </a:gradFill>
                  <a:latin typeface="Segoe UI Light"/>
                </a:rPr>
                <a:t>Dev Show</a:t>
              </a:r>
            </a:p>
            <a:p>
              <a:pPr defTabSz="895816">
                <a:lnSpc>
                  <a:spcPct val="90000"/>
                </a:lnSpc>
                <a:spcBef>
                  <a:spcPts val="575"/>
                </a:spcBef>
                <a:spcAft>
                  <a:spcPts val="575"/>
                </a:spcAft>
                <a:defRPr/>
              </a:pPr>
              <a:r>
                <a:rPr lang="en-US" sz="1371" dirty="0">
                  <a:solidFill>
                    <a:srgbClr val="FFFFFF"/>
                  </a:solidFill>
                  <a:latin typeface="Segoe UI"/>
                  <a:hlinkClick r:id="rId9"/>
                </a:rPr>
                <a:t>http://aka.ms/O365DevShow</a:t>
              </a:r>
              <a:r>
                <a:rPr lang="en-US" sz="1371" dirty="0">
                  <a:solidFill>
                    <a:srgbClr val="FFFFFF"/>
                  </a:solidFill>
                  <a:latin typeface="Segoe UI"/>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561" name="Rectangle 560"/>
          <p:cNvSpPr/>
          <p:nvPr/>
        </p:nvSpPr>
        <p:spPr bwMode="auto">
          <a:xfrm>
            <a:off x="-19021" y="-3072"/>
            <a:ext cx="12228468" cy="1195725"/>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22" tIns="87822" rIns="32938" bIns="32938" numCol="1" spcCol="0" rtlCol="0" fromWordArt="0" anchor="b" anchorCtr="0" forceAA="0" compatLnSpc="1">
            <a:prstTxWarp prst="textNoShape">
              <a:avLst/>
            </a:prstTxWarp>
            <a:noAutofit/>
          </a:bodyPr>
          <a:lstStyle/>
          <a:p>
            <a:pPr algn="ctr" defTabSz="895494">
              <a:defRPr/>
            </a:pPr>
            <a:endParaRPr lang="en-US" sz="767"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2" name="Rectangle 561"/>
          <p:cNvSpPr/>
          <p:nvPr/>
        </p:nvSpPr>
        <p:spPr bwMode="auto">
          <a:xfrm>
            <a:off x="-19021" y="6385274"/>
            <a:ext cx="12228468" cy="54884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22" tIns="87822" rIns="32938" bIns="32938" numCol="1" spcCol="0" rtlCol="0" fromWordArt="0" anchor="b" anchorCtr="0" forceAA="0" compatLnSpc="1">
            <a:prstTxWarp prst="textNoShape">
              <a:avLst/>
            </a:prstTxWarp>
            <a:noAutofit/>
          </a:bodyPr>
          <a:lstStyle/>
          <a:p>
            <a:pPr algn="ctr" defTabSz="895494">
              <a:defRPr/>
            </a:pPr>
            <a:endParaRPr lang="en-US" sz="767"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4" name="Rectangle 563"/>
          <p:cNvSpPr/>
          <p:nvPr/>
        </p:nvSpPr>
        <p:spPr bwMode="auto">
          <a:xfrm>
            <a:off x="11735267" y="975012"/>
            <a:ext cx="474179" cy="573717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22" tIns="87822" rIns="32938" bIns="32938" numCol="1" spcCol="0" rtlCol="0" fromWordArt="0" anchor="b" anchorCtr="0" forceAA="0" compatLnSpc="1">
            <a:prstTxWarp prst="textNoShape">
              <a:avLst/>
            </a:prstTxWarp>
            <a:noAutofit/>
          </a:bodyPr>
          <a:lstStyle/>
          <a:p>
            <a:pPr algn="ctr" defTabSz="895494">
              <a:defRPr/>
            </a:pPr>
            <a:endParaRPr lang="en-US" sz="767"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idx="4294967295"/>
          </p:nvPr>
        </p:nvSpPr>
        <p:spPr>
          <a:xfrm>
            <a:off x="536782" y="290775"/>
            <a:ext cx="11652043" cy="899303"/>
          </a:xfrm>
        </p:spPr>
        <p:txBody>
          <a:bodyPr/>
          <a:lstStyle/>
          <a:p>
            <a:r>
              <a:rPr lang="en-US" dirty="0" smtClean="0"/>
              <a:t>Engage</a:t>
            </a:r>
            <a:endParaRPr lang="en-US" dirty="0"/>
          </a:p>
        </p:txBody>
      </p:sp>
      <p:sp>
        <p:nvSpPr>
          <p:cNvPr id="233" name="Rectangle 232"/>
          <p:cNvSpPr/>
          <p:nvPr/>
        </p:nvSpPr>
        <p:spPr bwMode="auto">
          <a:xfrm>
            <a:off x="-19020" y="975012"/>
            <a:ext cx="474179" cy="5737171"/>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22" tIns="87822" rIns="32938" bIns="32938" numCol="1" spcCol="0" rtlCol="0" fromWordArt="0" anchor="b" anchorCtr="0" forceAA="0" compatLnSpc="1">
            <a:prstTxWarp prst="textNoShape">
              <a:avLst/>
            </a:prstTxWarp>
            <a:noAutofit/>
          </a:bodyPr>
          <a:lstStyle/>
          <a:p>
            <a:pPr algn="ctr" defTabSz="895494">
              <a:defRPr/>
            </a:pPr>
            <a:endParaRPr lang="en-US" sz="76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 name="Group 4"/>
          <p:cNvGrpSpPr/>
          <p:nvPr/>
        </p:nvGrpSpPr>
        <p:grpSpPr>
          <a:xfrm>
            <a:off x="6150977" y="4819519"/>
            <a:ext cx="3705616" cy="1566035"/>
            <a:chOff x="6275951" y="4916033"/>
            <a:chExt cx="3780906" cy="1597853"/>
          </a:xfrm>
        </p:grpSpPr>
        <p:sp>
          <p:nvSpPr>
            <p:cNvPr id="229"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7822" tIns="43910" rIns="87822" bIns="43910" numCol="1" anchor="t" anchorCtr="0" compatLnSpc="1">
              <a:prstTxWarp prst="textNoShape">
                <a:avLst/>
              </a:prstTxWarp>
            </a:bodyPr>
            <a:lstStyle/>
            <a:p>
              <a:pPr defTabSz="895816">
                <a:defRPr/>
              </a:pPr>
              <a:r>
                <a:rPr lang="en-US" sz="3134" b="1" dirty="0">
                  <a:gradFill>
                    <a:gsLst>
                      <a:gs pos="0">
                        <a:srgbClr val="505050"/>
                      </a:gs>
                      <a:gs pos="100000">
                        <a:srgbClr val="505050"/>
                      </a:gs>
                    </a:gsLst>
                    <a:lin ang="5400000" scaled="0"/>
                  </a:gradFill>
                  <a:latin typeface="Segoe UI Light"/>
                </a:rPr>
                <a:t>Snack Demos</a:t>
              </a:r>
            </a:p>
            <a:p>
              <a:pPr defTabSz="895816">
                <a:defRPr/>
              </a:pPr>
              <a:endParaRPr lang="en-US" sz="3134" b="1" dirty="0">
                <a:gradFill>
                  <a:gsLst>
                    <a:gs pos="0">
                      <a:srgbClr val="505050"/>
                    </a:gs>
                    <a:gs pos="100000">
                      <a:srgbClr val="505050"/>
                    </a:gs>
                  </a:gsLst>
                  <a:lin ang="5400000" scaled="0"/>
                </a:gradFill>
                <a:latin typeface="Segoe UI Light"/>
              </a:endParaRPr>
            </a:p>
            <a:p>
              <a:pPr defTabSz="895816">
                <a:defRPr/>
              </a:pPr>
              <a:endParaRPr lang="en-US" sz="1567" u="sng" dirty="0">
                <a:gradFill>
                  <a:gsLst>
                    <a:gs pos="0">
                      <a:srgbClr val="505050"/>
                    </a:gs>
                    <a:gs pos="100000">
                      <a:srgbClr val="505050"/>
                    </a:gs>
                  </a:gsLst>
                  <a:lin ang="5400000" scaled="0"/>
                </a:gradFill>
                <a:latin typeface="Segoe UI"/>
              </a:endParaRPr>
            </a:p>
            <a:p>
              <a:pPr defTabSz="895816">
                <a:defRPr/>
              </a:pPr>
              <a:r>
                <a:rPr lang="en-US" sz="1567" u="sng" dirty="0">
                  <a:gradFill>
                    <a:gsLst>
                      <a:gs pos="0">
                        <a:srgbClr val="505050"/>
                      </a:gs>
                      <a:gs pos="100000">
                        <a:srgbClr val="505050"/>
                      </a:gs>
                    </a:gsLst>
                    <a:lin ang="5400000" scaled="0"/>
                  </a:gradFill>
                  <a:latin typeface="Segoe UI"/>
                </a:rPr>
                <a:t>http://aka.ms/o365DevSnackDemos </a:t>
              </a:r>
            </a:p>
          </p:txBody>
        </p:sp>
        <p:pic>
          <p:nvPicPr>
            <p:cNvPr id="4" name="Picture 3"/>
            <p:cNvPicPr>
              <a:picLocks noChangeAspect="1"/>
            </p:cNvPicPr>
            <p:nvPr/>
          </p:nvPicPr>
          <p:blipFill rotWithShape="1">
            <a:blip r:embed="rId11">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Tree>
    <p:extLst>
      <p:ext uri="{BB962C8B-B14F-4D97-AF65-F5344CB8AC3E}">
        <p14:creationId xmlns:p14="http://schemas.microsoft.com/office/powerpoint/2010/main" val="99358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750" fill="hold"/>
                                        <p:tgtEl>
                                          <p:spTgt spid="5"/>
                                        </p:tgtEl>
                                        <p:attrNameLst>
                                          <p:attrName>ppt_x</p:attrName>
                                        </p:attrNameLst>
                                      </p:cBhvr>
                                      <p:tavLst>
                                        <p:tav tm="0">
                                          <p:val>
                                            <p:strVal val="#ppt_x"/>
                                          </p:val>
                                        </p:tav>
                                        <p:tav tm="100000">
                                          <p:val>
                                            <p:strVal val="#ppt_x"/>
                                          </p:val>
                                        </p:tav>
                                      </p:tavLst>
                                    </p:anim>
                                    <p:anim calcmode="lin" valueType="num">
                                      <p:cBhvr additive="base">
                                        <p:cTn id="32" dur="75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07529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71" y="290774"/>
            <a:ext cx="7169530" cy="899303"/>
          </a:xfrm>
        </p:spPr>
        <p:txBody>
          <a:bodyPr/>
          <a:lstStyle/>
          <a:p>
            <a:r>
              <a:rPr lang="en-US" dirty="0" smtClean="0"/>
              <a:t>Agenda</a:t>
            </a:r>
            <a:endParaRPr lang="en-US" dirty="0"/>
          </a:p>
        </p:txBody>
      </p:sp>
      <p:sp>
        <p:nvSpPr>
          <p:cNvPr id="5" name="Text Placeholder 4"/>
          <p:cNvSpPr>
            <a:spLocks noGrp="1"/>
          </p:cNvSpPr>
          <p:nvPr>
            <p:ph type="body" sz="quarter" idx="10"/>
          </p:nvPr>
        </p:nvSpPr>
        <p:spPr>
          <a:xfrm>
            <a:off x="269169" y="1190078"/>
            <a:ext cx="7348752" cy="2545907"/>
          </a:xfrm>
        </p:spPr>
        <p:txBody>
          <a:bodyPr/>
          <a:lstStyle/>
          <a:p>
            <a:pPr marL="676821">
              <a:lnSpc>
                <a:spcPct val="150000"/>
              </a:lnSpc>
            </a:pPr>
            <a:r>
              <a:rPr lang="en-US" sz="3136" dirty="0"/>
              <a:t>Overview</a:t>
            </a:r>
          </a:p>
          <a:p>
            <a:pPr marL="676821">
              <a:lnSpc>
                <a:spcPct val="150000"/>
              </a:lnSpc>
            </a:pPr>
            <a:r>
              <a:rPr lang="en-US" sz="3136" dirty="0"/>
              <a:t>Office 365 ALM</a:t>
            </a:r>
          </a:p>
          <a:p>
            <a:pPr marL="676821">
              <a:lnSpc>
                <a:spcPct val="150000"/>
              </a:lnSpc>
            </a:pPr>
            <a:r>
              <a:rPr lang="en-US" sz="3136" dirty="0"/>
              <a:t>Office 365 Testing</a:t>
            </a:r>
          </a:p>
        </p:txBody>
      </p:sp>
      <p:grpSp>
        <p:nvGrpSpPr>
          <p:cNvPr id="8" name="Group 7"/>
          <p:cNvGrpSpPr/>
          <p:nvPr/>
        </p:nvGrpSpPr>
        <p:grpSpPr>
          <a:xfrm>
            <a:off x="448468" y="2335918"/>
            <a:ext cx="356942" cy="356942"/>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nvGrpSpPr>
          <p:cNvPr id="9" name="Group 8"/>
          <p:cNvGrpSpPr/>
          <p:nvPr/>
        </p:nvGrpSpPr>
        <p:grpSpPr>
          <a:xfrm>
            <a:off x="448468" y="1537541"/>
            <a:ext cx="356942" cy="356942"/>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nvGrpSpPr>
          <p:cNvPr id="12" name="Group 11"/>
          <p:cNvGrpSpPr/>
          <p:nvPr/>
        </p:nvGrpSpPr>
        <p:grpSpPr>
          <a:xfrm>
            <a:off x="448468" y="3134295"/>
            <a:ext cx="356942" cy="356942"/>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01770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452"/>
          <p:cNvSpPr/>
          <p:nvPr/>
        </p:nvSpPr>
        <p:spPr bwMode="auto">
          <a:xfrm>
            <a:off x="5324409" y="6386743"/>
            <a:ext cx="1546092" cy="360966"/>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52" name="Rectangle 451"/>
          <p:cNvSpPr/>
          <p:nvPr/>
        </p:nvSpPr>
        <p:spPr bwMode="auto">
          <a:xfrm>
            <a:off x="6101086" y="2055153"/>
            <a:ext cx="5820889" cy="4510518"/>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51" name="Rectangle 450"/>
          <p:cNvSpPr/>
          <p:nvPr/>
        </p:nvSpPr>
        <p:spPr bwMode="auto">
          <a:xfrm>
            <a:off x="241163" y="2055153"/>
            <a:ext cx="5780434" cy="4510518"/>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Developer vision</a:t>
            </a:r>
            <a:endParaRPr lang="en-US" dirty="0"/>
          </a:p>
        </p:txBody>
      </p:sp>
      <p:sp>
        <p:nvSpPr>
          <p:cNvPr id="283" name="Data"/>
          <p:cNvSpPr/>
          <p:nvPr/>
        </p:nvSpPr>
        <p:spPr bwMode="auto">
          <a:xfrm>
            <a:off x="6101085" y="1188523"/>
            <a:ext cx="5820889" cy="89619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defRPr/>
            </a:pPr>
            <a:r>
              <a:rPr lang="en-US" sz="5293"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284" name="USER"/>
          <p:cNvSpPr/>
          <p:nvPr/>
        </p:nvSpPr>
        <p:spPr bwMode="auto">
          <a:xfrm>
            <a:off x="241163" y="1188523"/>
            <a:ext cx="5780434" cy="89619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defRPr/>
            </a:pPr>
            <a:r>
              <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75" name="Group 174"/>
          <p:cNvGrpSpPr/>
          <p:nvPr/>
        </p:nvGrpSpPr>
        <p:grpSpPr>
          <a:xfrm>
            <a:off x="649224" y="3612595"/>
            <a:ext cx="5157546" cy="2708828"/>
            <a:chOff x="540178" y="2851546"/>
            <a:chExt cx="5262336" cy="2763865"/>
          </a:xfrm>
        </p:grpSpPr>
        <p:sp>
          <p:nvSpPr>
            <p:cNvPr id="176"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77" name="Rounded Rectangle 176"/>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8" name="Rounded Rectangle 177"/>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9" name="Oval 178"/>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0" name="Rectangle 179"/>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sp>
          <p:nvSpPr>
            <p:cNvPr id="181" name="Rectangle 180"/>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cxnSp>
          <p:nvCxnSpPr>
            <p:cNvPr id="182" name="Straight Connector 18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9"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90"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91"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92"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93"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94"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95"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196"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197" name="Rectangle 196"/>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sp>
          <p:nvSpPr>
            <p:cNvPr id="198" name="Rectangle 197"/>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grpSp>
          <p:nvGrpSpPr>
            <p:cNvPr id="199" name="Group 198"/>
            <p:cNvGrpSpPr/>
            <p:nvPr/>
          </p:nvGrpSpPr>
          <p:grpSpPr>
            <a:xfrm>
              <a:off x="2786888" y="3533161"/>
              <a:ext cx="1165218" cy="775768"/>
              <a:chOff x="1536522" y="2097832"/>
              <a:chExt cx="830830" cy="553142"/>
            </a:xfrm>
          </p:grpSpPr>
          <p:sp>
            <p:nvSpPr>
              <p:cNvPr id="264" name="Rectangle 263"/>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5" name="Rectangle 264"/>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6" name="Rectangle 265"/>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7" name="Rectangle 266"/>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8" name="Rectangle 267"/>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9" name="Rectangle 268"/>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0" name="Rectangle 269"/>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1" name="Rectangle 270"/>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2" name="Rectangle 271"/>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3" name="Rectangle 272"/>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4" name="Rectangle 273"/>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5" name="Rectangle 274"/>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6" name="Rectangle 275"/>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7" name="Rectangle 276"/>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8" name="Rectangle 277"/>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9" name="Rectangle 278"/>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0" name="Rectangle 279"/>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1" name="Rectangle 280"/>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2" name="Rectangle 281"/>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4" name="Rectangle 453"/>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5" name="Rectangle 454"/>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6" name="Rectangle 455"/>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7" name="Rectangle 456"/>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8" name="Rectangle 457"/>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9" name="Rectangle 458"/>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0" name="Rectangle 459"/>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1" name="Rectangle 460"/>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2" name="Rectangle 461"/>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3" name="Rectangle 462"/>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4" name="Rectangle 463"/>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00"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01"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02"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03"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04"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05" name="Rectangle 204"/>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sp>
          <p:nvSpPr>
            <p:cNvPr id="206" name="Rectangle 205"/>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cxnSp>
          <p:nvCxnSpPr>
            <p:cNvPr id="207" name="Straight Connector 206"/>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8" name="Straight Connector 207"/>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09" name="Straight Connector 208"/>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0" name="Straight Connector 209"/>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1" name="Straight Connector 210"/>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212" name="Straight Connector 211"/>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213"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214"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defRPr/>
              </a:pPr>
              <a:endParaRPr lang="en-US" sz="1729">
                <a:solidFill>
                  <a:srgbClr val="FFFFFF"/>
                </a:solidFill>
                <a:latin typeface="Segoe UI"/>
              </a:endParaRPr>
            </a:p>
          </p:txBody>
        </p:sp>
        <p:sp>
          <p:nvSpPr>
            <p:cNvPr id="215" name="Rectangle 214"/>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6" name="Round Same Side Corner Rectangle 215"/>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7" name="Oval 216"/>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8"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19"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20"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21"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22"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23"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224" name="Rectangle 223"/>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5" name="Rectangle 224"/>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6" name="Rectangle 225"/>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7" name="Rectangle 226"/>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28" name="Straight Connector 227"/>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3"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defRPr/>
              </a:pPr>
              <a:endParaRPr lang="en-US" sz="1729">
                <a:solidFill>
                  <a:srgbClr val="FFFFFF"/>
                </a:solidFill>
                <a:latin typeface="Segoe UI"/>
              </a:endParaRPr>
            </a:p>
          </p:txBody>
        </p:sp>
        <p:sp>
          <p:nvSpPr>
            <p:cNvPr id="234" name="Rounded Rectangle 233"/>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35" name="Group 234"/>
            <p:cNvGrpSpPr/>
            <p:nvPr/>
          </p:nvGrpSpPr>
          <p:grpSpPr>
            <a:xfrm>
              <a:off x="751181" y="4641194"/>
              <a:ext cx="134394" cy="15647"/>
              <a:chOff x="5596078" y="2180378"/>
              <a:chExt cx="138544" cy="16130"/>
            </a:xfrm>
            <a:solidFill>
              <a:schemeClr val="tx1">
                <a:lumMod val="50000"/>
              </a:schemeClr>
            </a:solidFill>
          </p:grpSpPr>
          <p:sp>
            <p:nvSpPr>
              <p:cNvPr id="262" name="Rounded Rectangle 261"/>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3" name="Oval 262"/>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236" name="Oval 235"/>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7" name="Oval 236"/>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8" name="Rectangle 23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Rectangle 23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40" name="Straight Connector 23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47" name="Group 246"/>
            <p:cNvGrpSpPr/>
            <p:nvPr/>
          </p:nvGrpSpPr>
          <p:grpSpPr>
            <a:xfrm>
              <a:off x="1022496" y="4379028"/>
              <a:ext cx="651017" cy="1236383"/>
              <a:chOff x="5651685" y="-476444"/>
              <a:chExt cx="1669255" cy="2809977"/>
            </a:xfrm>
          </p:grpSpPr>
          <p:sp>
            <p:nvSpPr>
              <p:cNvPr id="256" name="Rectangle 255"/>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7" name="Freeform 256"/>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58" name="Group 257"/>
              <p:cNvGrpSpPr/>
              <p:nvPr/>
            </p:nvGrpSpPr>
            <p:grpSpPr>
              <a:xfrm>
                <a:off x="6124436" y="2123612"/>
                <a:ext cx="723752" cy="98117"/>
                <a:chOff x="6147223" y="2123612"/>
                <a:chExt cx="723752" cy="98117"/>
              </a:xfrm>
            </p:grpSpPr>
            <p:sp>
              <p:nvSpPr>
                <p:cNvPr id="259" name="Rounded Rectangle 258"/>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0" name="Oval 259"/>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1" name="Oval 260"/>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248" name="Rounded Rectangle 247"/>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19" tIns="140495" rIns="175619" bIns="140495" numCol="1" spcCol="0" rtlCol="0" fromWordArt="0" anchor="t" anchorCtr="0" forceAA="0" compatLnSpc="1">
              <a:prstTxWarp prst="textNoShape">
                <a:avLst/>
              </a:prstTxWarp>
              <a:noAutofit/>
            </a:bodyPr>
            <a:lstStyle/>
            <a:p>
              <a:pPr algn="ctr" defTabSz="895300" fontAlgn="base">
                <a:lnSpc>
                  <a:spcPct val="90000"/>
                </a:lnSpc>
                <a:spcBef>
                  <a:spcPct val="0"/>
                </a:spcBef>
                <a:spcAft>
                  <a:spcPct val="0"/>
                </a:spcAft>
                <a:defRPr/>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9" name="Rectangle 248"/>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0" name="Rectangle 249"/>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51" name="Straight Connector 250"/>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65" name="Rectangle 464"/>
          <p:cNvSpPr/>
          <p:nvPr/>
        </p:nvSpPr>
        <p:spPr>
          <a:xfrm>
            <a:off x="5126322" y="5781560"/>
            <a:ext cx="485920" cy="22631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defRPr/>
            </a:pPr>
            <a:endParaRPr lang="en-US" sz="1798">
              <a:solidFill>
                <a:srgbClr val="000000"/>
              </a:solidFill>
              <a:latin typeface="Segoe UI"/>
            </a:endParaRPr>
          </a:p>
        </p:txBody>
      </p:sp>
      <p:sp>
        <p:nvSpPr>
          <p:cNvPr id="466" name="Rectangle 465"/>
          <p:cNvSpPr/>
          <p:nvPr/>
        </p:nvSpPr>
        <p:spPr bwMode="auto">
          <a:xfrm>
            <a:off x="2847512" y="4274829"/>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7" name="Rectangle 466"/>
          <p:cNvSpPr/>
          <p:nvPr/>
        </p:nvSpPr>
        <p:spPr bwMode="auto">
          <a:xfrm>
            <a:off x="3325409" y="4540062"/>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68" name="Rectangle 467"/>
          <p:cNvSpPr/>
          <p:nvPr/>
        </p:nvSpPr>
        <p:spPr>
          <a:xfrm>
            <a:off x="3983404" y="5080126"/>
            <a:ext cx="835443" cy="20275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defRPr/>
            </a:pPr>
            <a:endParaRPr lang="en-US" sz="1798">
              <a:solidFill>
                <a:srgbClr val="000000"/>
              </a:solidFill>
              <a:latin typeface="Segoe UI"/>
            </a:endParaRPr>
          </a:p>
        </p:txBody>
      </p:sp>
      <p:sp>
        <p:nvSpPr>
          <p:cNvPr id="469" name="Rectangle 468"/>
          <p:cNvSpPr/>
          <p:nvPr/>
        </p:nvSpPr>
        <p:spPr bwMode="auto">
          <a:xfrm flipH="1">
            <a:off x="1758417" y="5352495"/>
            <a:ext cx="207970" cy="26826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0" name="Rectangle 469"/>
          <p:cNvSpPr/>
          <p:nvPr/>
        </p:nvSpPr>
        <p:spPr bwMode="auto">
          <a:xfrm>
            <a:off x="1028773" y="5627458"/>
            <a:ext cx="90492" cy="47665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1" name="Rectangle 470"/>
          <p:cNvSpPr/>
          <p:nvPr/>
        </p:nvSpPr>
        <p:spPr bwMode="auto">
          <a:xfrm>
            <a:off x="1252942" y="5720704"/>
            <a:ext cx="211207" cy="15486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2" name="Oval 471"/>
          <p:cNvSpPr/>
          <p:nvPr/>
        </p:nvSpPr>
        <p:spPr bwMode="auto">
          <a:xfrm>
            <a:off x="6870501" y="2980905"/>
            <a:ext cx="836157" cy="836157"/>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3" name="Freeform 18"/>
          <p:cNvSpPr>
            <a:spLocks noChangeAspect="1" noEditPoints="1"/>
          </p:cNvSpPr>
          <p:nvPr/>
        </p:nvSpPr>
        <p:spPr bwMode="auto">
          <a:xfrm>
            <a:off x="7015278" y="3197229"/>
            <a:ext cx="546607" cy="40351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49" tIns="43888" rIns="0" bIns="43888" numCol="1" spcCol="0" rtlCol="0" fromWordArt="0" anchor="ctr" anchorCtr="0" forceAA="0" compatLnSpc="1">
            <a:prstTxWarp prst="textNoShape">
              <a:avLst/>
            </a:prstTxWarp>
            <a:noAutofit/>
          </a:bodyPr>
          <a:lstStyle/>
          <a:p>
            <a:pPr defTabSz="895119">
              <a:lnSpc>
                <a:spcPct val="90000"/>
              </a:lnSpc>
              <a:spcAft>
                <a:spcPts val="576"/>
              </a:spcAft>
              <a:defRPr/>
            </a:pPr>
            <a:endParaRPr lang="en-US" sz="1342" b="1" dirty="0">
              <a:gradFill>
                <a:gsLst>
                  <a:gs pos="50427">
                    <a:srgbClr val="FFFFFF"/>
                  </a:gs>
                  <a:gs pos="30000">
                    <a:srgbClr val="FFFFFF"/>
                  </a:gs>
                </a:gsLst>
                <a:lin ang="5400000" scaled="0"/>
              </a:gradFill>
              <a:latin typeface="Segoe UI"/>
            </a:endParaRPr>
          </a:p>
        </p:txBody>
      </p:sp>
      <p:sp>
        <p:nvSpPr>
          <p:cNvPr id="474" name="Oval 473"/>
          <p:cNvSpPr/>
          <p:nvPr/>
        </p:nvSpPr>
        <p:spPr bwMode="auto">
          <a:xfrm>
            <a:off x="8073552" y="2980905"/>
            <a:ext cx="836157" cy="836157"/>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5" name="Freeform 17"/>
          <p:cNvSpPr>
            <a:spLocks noEditPoints="1"/>
          </p:cNvSpPr>
          <p:nvPr/>
        </p:nvSpPr>
        <p:spPr bwMode="auto">
          <a:xfrm>
            <a:off x="8261330" y="3106312"/>
            <a:ext cx="460602" cy="585348"/>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476" name="Oval 475"/>
          <p:cNvSpPr/>
          <p:nvPr/>
        </p:nvSpPr>
        <p:spPr bwMode="auto">
          <a:xfrm>
            <a:off x="9276604" y="2980905"/>
            <a:ext cx="836157" cy="836157"/>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77" name="Freeform 476"/>
          <p:cNvSpPr>
            <a:spLocks noEditPoints="1"/>
          </p:cNvSpPr>
          <p:nvPr/>
        </p:nvSpPr>
        <p:spPr bwMode="auto">
          <a:xfrm>
            <a:off x="9405539" y="3151037"/>
            <a:ext cx="578291" cy="495893"/>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478" name="Oval 477"/>
          <p:cNvSpPr/>
          <p:nvPr/>
        </p:nvSpPr>
        <p:spPr bwMode="auto">
          <a:xfrm>
            <a:off x="10479655" y="2980905"/>
            <a:ext cx="836157" cy="836157"/>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79" name="Group 478"/>
          <p:cNvGrpSpPr/>
          <p:nvPr/>
        </p:nvGrpSpPr>
        <p:grpSpPr>
          <a:xfrm>
            <a:off x="10625344" y="3161522"/>
            <a:ext cx="544782" cy="474928"/>
            <a:chOff x="10450695" y="2384201"/>
            <a:chExt cx="683568" cy="595918"/>
          </a:xfrm>
        </p:grpSpPr>
        <p:sp>
          <p:nvSpPr>
            <p:cNvPr id="480" name="Rectangle 47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1"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grpSp>
      <p:grpSp>
        <p:nvGrpSpPr>
          <p:cNvPr id="482" name="Group 481"/>
          <p:cNvGrpSpPr/>
          <p:nvPr/>
        </p:nvGrpSpPr>
        <p:grpSpPr>
          <a:xfrm>
            <a:off x="10179628" y="5275127"/>
            <a:ext cx="1317611" cy="1040907"/>
            <a:chOff x="9972097" y="4402078"/>
            <a:chExt cx="1344382" cy="1062056"/>
          </a:xfrm>
        </p:grpSpPr>
        <p:grpSp>
          <p:nvGrpSpPr>
            <p:cNvPr id="483" name="Group 482"/>
            <p:cNvGrpSpPr/>
            <p:nvPr/>
          </p:nvGrpSpPr>
          <p:grpSpPr>
            <a:xfrm>
              <a:off x="9973234" y="4402078"/>
              <a:ext cx="1342109" cy="1062056"/>
              <a:chOff x="10031532" y="4402078"/>
              <a:chExt cx="1342109" cy="1062056"/>
            </a:xfrm>
          </p:grpSpPr>
          <p:sp>
            <p:nvSpPr>
              <p:cNvPr id="485" name="Rectangle 484"/>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6"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sp>
            <p:nvSpPr>
              <p:cNvPr id="487" name="Rectangle 486"/>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sp>
            <p:nvSpPr>
              <p:cNvPr id="488" name="Rectangle 48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defRPr/>
                </a:pPr>
                <a:endParaRPr lang="en-US" sz="1798">
                  <a:solidFill>
                    <a:srgbClr val="000000"/>
                  </a:solidFill>
                  <a:latin typeface="Segoe UI"/>
                </a:endParaRPr>
              </a:p>
            </p:txBody>
          </p:sp>
        </p:grpSp>
        <p:sp>
          <p:nvSpPr>
            <p:cNvPr id="484" name="TextBox 483"/>
            <p:cNvSpPr txBox="1"/>
            <p:nvPr/>
          </p:nvSpPr>
          <p:spPr>
            <a:xfrm>
              <a:off x="9972097" y="4577624"/>
              <a:ext cx="1344382" cy="859622"/>
            </a:xfrm>
            <a:prstGeom prst="rect">
              <a:avLst/>
            </a:prstGeom>
            <a:noFill/>
          </p:spPr>
          <p:txBody>
            <a:bodyPr wrap="square" lIns="179238" tIns="143391" rIns="179238" bIns="143391" rtlCol="0" anchor="ctr" anchorCtr="0">
              <a:noAutofit/>
            </a:bodyPr>
            <a:lstStyle/>
            <a:p>
              <a:pPr algn="ctr" defTabSz="914128">
                <a:lnSpc>
                  <a:spcPct val="90000"/>
                </a:lnSpc>
                <a:spcAft>
                  <a:spcPts val="588"/>
                </a:spcAft>
                <a:defRPr/>
              </a:pPr>
              <a:r>
                <a:rPr lang="en-US" sz="2940" dirty="0">
                  <a:gradFill>
                    <a:gsLst>
                      <a:gs pos="2917">
                        <a:srgbClr val="404040"/>
                      </a:gs>
                      <a:gs pos="30000">
                        <a:srgbClr val="404040"/>
                      </a:gs>
                    </a:gsLst>
                    <a:lin ang="5400000" scaled="0"/>
                  </a:gradFill>
                  <a:latin typeface="Segoe UI Light"/>
                </a:rPr>
                <a:t>HTML</a:t>
              </a:r>
            </a:p>
          </p:txBody>
        </p:sp>
      </p:grpSp>
      <p:grpSp>
        <p:nvGrpSpPr>
          <p:cNvPr id="489" name="Group 488"/>
          <p:cNvGrpSpPr/>
          <p:nvPr/>
        </p:nvGrpSpPr>
        <p:grpSpPr>
          <a:xfrm>
            <a:off x="6916824" y="5028186"/>
            <a:ext cx="881657" cy="1287848"/>
            <a:chOff x="6803259" y="4273052"/>
            <a:chExt cx="899570" cy="1314014"/>
          </a:xfrm>
        </p:grpSpPr>
        <p:sp>
          <p:nvSpPr>
            <p:cNvPr id="490" name="Rounded Rectangle 489"/>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1" name="Rounded Rectangle 490"/>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2" name="Oval 491"/>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3"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494" name="AutoShape 165"/>
          <p:cNvSpPr>
            <a:spLocks noChangeAspect="1" noChangeArrowheads="1" noTextEdit="1"/>
          </p:cNvSpPr>
          <p:nvPr/>
        </p:nvSpPr>
        <p:spPr bwMode="auto">
          <a:xfrm>
            <a:off x="8366109" y="3826200"/>
            <a:ext cx="1036221" cy="80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grpSp>
        <p:nvGrpSpPr>
          <p:cNvPr id="495" name="Group 494"/>
          <p:cNvGrpSpPr/>
          <p:nvPr/>
        </p:nvGrpSpPr>
        <p:grpSpPr>
          <a:xfrm>
            <a:off x="8367161" y="3870593"/>
            <a:ext cx="857796" cy="694958"/>
            <a:chOff x="8283062" y="3056784"/>
            <a:chExt cx="875225" cy="709078"/>
          </a:xfrm>
        </p:grpSpPr>
        <p:sp>
          <p:nvSpPr>
            <p:cNvPr id="496"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497"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grpSp>
      <p:grpSp>
        <p:nvGrpSpPr>
          <p:cNvPr id="498" name="Group 497"/>
          <p:cNvGrpSpPr/>
          <p:nvPr/>
        </p:nvGrpSpPr>
        <p:grpSpPr>
          <a:xfrm>
            <a:off x="9224954" y="3870593"/>
            <a:ext cx="594199" cy="701685"/>
            <a:chOff x="9158285" y="3056784"/>
            <a:chExt cx="606272" cy="715942"/>
          </a:xfrm>
        </p:grpSpPr>
        <p:sp>
          <p:nvSpPr>
            <p:cNvPr id="499"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500"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grpSp>
      <p:grpSp>
        <p:nvGrpSpPr>
          <p:cNvPr id="501" name="Group 500"/>
          <p:cNvGrpSpPr/>
          <p:nvPr/>
        </p:nvGrpSpPr>
        <p:grpSpPr>
          <a:xfrm>
            <a:off x="8231692" y="4501072"/>
            <a:ext cx="1304935" cy="1814962"/>
            <a:chOff x="8144842" y="4004140"/>
            <a:chExt cx="1331448" cy="1851838"/>
          </a:xfrm>
        </p:grpSpPr>
        <p:pic>
          <p:nvPicPr>
            <p:cNvPr id="502" name="Picture 501"/>
            <p:cNvPicPr>
              <a:picLocks noChangeAspect="1"/>
            </p:cNvPicPr>
            <p:nvPr/>
          </p:nvPicPr>
          <p:blipFill>
            <a:blip r:embed="rId2"/>
            <a:stretch>
              <a:fillRect/>
            </a:stretch>
          </p:blipFill>
          <p:spPr>
            <a:xfrm>
              <a:off x="8843731" y="4004140"/>
              <a:ext cx="632559" cy="1851838"/>
            </a:xfrm>
            <a:prstGeom prst="rect">
              <a:avLst/>
            </a:prstGeom>
          </p:spPr>
        </p:pic>
        <p:pic>
          <p:nvPicPr>
            <p:cNvPr id="503" name="Picture 502"/>
            <p:cNvPicPr>
              <a:picLocks noChangeAspect="1"/>
            </p:cNvPicPr>
            <p:nvPr/>
          </p:nvPicPr>
          <p:blipFill>
            <a:blip r:embed="rId3"/>
            <a:stretch>
              <a:fillRect/>
            </a:stretch>
          </p:blipFill>
          <p:spPr>
            <a:xfrm>
              <a:off x="8144842" y="4762867"/>
              <a:ext cx="1080760" cy="1093111"/>
            </a:xfrm>
            <a:prstGeom prst="rect">
              <a:avLst/>
            </a:prstGeom>
          </p:spPr>
        </p:pic>
      </p:grpSp>
      <p:grpSp>
        <p:nvGrpSpPr>
          <p:cNvPr id="504" name="Group 503"/>
          <p:cNvGrpSpPr/>
          <p:nvPr/>
        </p:nvGrpSpPr>
        <p:grpSpPr>
          <a:xfrm>
            <a:off x="10675242" y="3870593"/>
            <a:ext cx="444984" cy="1415835"/>
            <a:chOff x="10638038" y="3056784"/>
            <a:chExt cx="454025" cy="1444602"/>
          </a:xfrm>
        </p:grpSpPr>
        <p:sp>
          <p:nvSpPr>
            <p:cNvPr id="505"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506"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grpSp>
      <p:grpSp>
        <p:nvGrpSpPr>
          <p:cNvPr id="507" name="Group 506"/>
          <p:cNvGrpSpPr/>
          <p:nvPr/>
        </p:nvGrpSpPr>
        <p:grpSpPr>
          <a:xfrm>
            <a:off x="7101170" y="3870593"/>
            <a:ext cx="374969" cy="1777550"/>
            <a:chOff x="6991350" y="3056784"/>
            <a:chExt cx="382588" cy="1813666"/>
          </a:xfrm>
        </p:grpSpPr>
        <p:grpSp>
          <p:nvGrpSpPr>
            <p:cNvPr id="508" name="Group 507"/>
            <p:cNvGrpSpPr/>
            <p:nvPr/>
          </p:nvGrpSpPr>
          <p:grpSpPr>
            <a:xfrm>
              <a:off x="6991350" y="3092450"/>
              <a:ext cx="382588" cy="1778000"/>
              <a:chOff x="6991350" y="3092450"/>
              <a:chExt cx="382588" cy="1778000"/>
            </a:xfrm>
          </p:grpSpPr>
          <p:sp>
            <p:nvSpPr>
              <p:cNvPr id="510"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sp>
            <p:nvSpPr>
              <p:cNvPr id="511"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grpSp>
        <p:sp>
          <p:nvSpPr>
            <p:cNvPr id="509"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defRPr/>
              </a:pPr>
              <a:endParaRPr lang="en-US" sz="1799">
                <a:solidFill>
                  <a:srgbClr val="404040"/>
                </a:solidFill>
                <a:latin typeface="Segoe UI"/>
              </a:endParaRPr>
            </a:p>
          </p:txBody>
        </p:sp>
      </p:grpSp>
    </p:spTree>
    <p:extLst>
      <p:ext uri="{BB962C8B-B14F-4D97-AF65-F5344CB8AC3E}">
        <p14:creationId xmlns:p14="http://schemas.microsoft.com/office/powerpoint/2010/main" val="42835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284"/>
                                        </p:tgtEl>
                                        <p:attrNameLst>
                                          <p:attrName>style.visibility</p:attrName>
                                        </p:attrNameLst>
                                      </p:cBhvr>
                                      <p:to>
                                        <p:strVal val="visible"/>
                                      </p:to>
                                    </p:set>
                                    <p:anim calcmode="lin" valueType="num">
                                      <p:cBhvr additive="base">
                                        <p:cTn id="7" dur="640" fill="hold"/>
                                        <p:tgtEl>
                                          <p:spTgt spid="284"/>
                                        </p:tgtEl>
                                        <p:attrNameLst>
                                          <p:attrName>ppt_x</p:attrName>
                                        </p:attrNameLst>
                                      </p:cBhvr>
                                      <p:tavLst>
                                        <p:tav tm="0">
                                          <p:val>
                                            <p:strVal val="0-#ppt_w/2"/>
                                          </p:val>
                                        </p:tav>
                                        <p:tav tm="100000">
                                          <p:val>
                                            <p:strVal val="#ppt_x"/>
                                          </p:val>
                                        </p:tav>
                                      </p:tavLst>
                                    </p:anim>
                                    <p:anim calcmode="lin" valueType="num">
                                      <p:cBhvr additive="base">
                                        <p:cTn id="8" dur="640" fill="hold"/>
                                        <p:tgtEl>
                                          <p:spTgt spid="284"/>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283"/>
                                        </p:tgtEl>
                                        <p:attrNameLst>
                                          <p:attrName>style.visibility</p:attrName>
                                        </p:attrNameLst>
                                      </p:cBhvr>
                                      <p:to>
                                        <p:strVal val="visible"/>
                                      </p:to>
                                    </p:set>
                                    <p:anim calcmode="lin" valueType="num">
                                      <p:cBhvr additive="base">
                                        <p:cTn id="12" dur="640" fill="hold"/>
                                        <p:tgtEl>
                                          <p:spTgt spid="283"/>
                                        </p:tgtEl>
                                        <p:attrNameLst>
                                          <p:attrName>ppt_x</p:attrName>
                                        </p:attrNameLst>
                                      </p:cBhvr>
                                      <p:tavLst>
                                        <p:tav tm="0">
                                          <p:val>
                                            <p:strVal val="1+#ppt_w/2"/>
                                          </p:val>
                                        </p:tav>
                                        <p:tav tm="100000">
                                          <p:val>
                                            <p:strVal val="#ppt_x"/>
                                          </p:val>
                                        </p:tav>
                                      </p:tavLst>
                                    </p:anim>
                                    <p:anim calcmode="lin" valueType="num">
                                      <p:cBhvr additive="base">
                                        <p:cTn id="13" dur="640" fill="hold"/>
                                        <p:tgtEl>
                                          <p:spTgt spid="2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65"/>
                                        </p:tgtEl>
                                        <p:attrNameLst>
                                          <p:attrName>style.visibility</p:attrName>
                                        </p:attrNameLst>
                                      </p:cBhvr>
                                      <p:to>
                                        <p:strVal val="visible"/>
                                      </p:to>
                                    </p:set>
                                    <p:animEffect transition="in" filter="fade">
                                      <p:cBhvr>
                                        <p:cTn id="18" dur="500"/>
                                        <p:tgtEl>
                                          <p:spTgt spid="465"/>
                                        </p:tgtEl>
                                      </p:cBhvr>
                                    </p:animEffect>
                                    <p:anim calcmode="lin" valueType="num">
                                      <p:cBhvr>
                                        <p:cTn id="19" dur="500" fill="hold"/>
                                        <p:tgtEl>
                                          <p:spTgt spid="465"/>
                                        </p:tgtEl>
                                        <p:attrNameLst>
                                          <p:attrName>ppt_x</p:attrName>
                                        </p:attrNameLst>
                                      </p:cBhvr>
                                      <p:tavLst>
                                        <p:tav tm="0">
                                          <p:val>
                                            <p:strVal val="#ppt_x"/>
                                          </p:val>
                                        </p:tav>
                                        <p:tav tm="100000">
                                          <p:val>
                                            <p:strVal val="#ppt_x"/>
                                          </p:val>
                                        </p:tav>
                                      </p:tavLst>
                                    </p:anim>
                                    <p:anim calcmode="lin" valueType="num">
                                      <p:cBhvr>
                                        <p:cTn id="20" dur="500" fill="hold"/>
                                        <p:tgtEl>
                                          <p:spTgt spid="465"/>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466"/>
                                        </p:tgtEl>
                                        <p:attrNameLst>
                                          <p:attrName>style.visibility</p:attrName>
                                        </p:attrNameLst>
                                      </p:cBhvr>
                                      <p:to>
                                        <p:strVal val="visible"/>
                                      </p:to>
                                    </p:set>
                                    <p:animEffect transition="in" filter="fade">
                                      <p:cBhvr>
                                        <p:cTn id="24" dur="500"/>
                                        <p:tgtEl>
                                          <p:spTgt spid="466"/>
                                        </p:tgtEl>
                                      </p:cBhvr>
                                    </p:animEffect>
                                    <p:anim calcmode="lin" valueType="num">
                                      <p:cBhvr>
                                        <p:cTn id="25" dur="500" fill="hold"/>
                                        <p:tgtEl>
                                          <p:spTgt spid="466"/>
                                        </p:tgtEl>
                                        <p:attrNameLst>
                                          <p:attrName>ppt_x</p:attrName>
                                        </p:attrNameLst>
                                      </p:cBhvr>
                                      <p:tavLst>
                                        <p:tav tm="0">
                                          <p:val>
                                            <p:strVal val="#ppt_x"/>
                                          </p:val>
                                        </p:tav>
                                        <p:tav tm="100000">
                                          <p:val>
                                            <p:strVal val="#ppt_x"/>
                                          </p:val>
                                        </p:tav>
                                      </p:tavLst>
                                    </p:anim>
                                    <p:anim calcmode="lin" valueType="num">
                                      <p:cBhvr>
                                        <p:cTn id="26" dur="500" fill="hold"/>
                                        <p:tgtEl>
                                          <p:spTgt spid="466"/>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467"/>
                                        </p:tgtEl>
                                        <p:attrNameLst>
                                          <p:attrName>style.visibility</p:attrName>
                                        </p:attrNameLst>
                                      </p:cBhvr>
                                      <p:to>
                                        <p:strVal val="visible"/>
                                      </p:to>
                                    </p:set>
                                    <p:animEffect transition="in" filter="fade">
                                      <p:cBhvr>
                                        <p:cTn id="30" dur="500"/>
                                        <p:tgtEl>
                                          <p:spTgt spid="467"/>
                                        </p:tgtEl>
                                      </p:cBhvr>
                                    </p:animEffect>
                                    <p:anim calcmode="lin" valueType="num">
                                      <p:cBhvr>
                                        <p:cTn id="31" dur="500" fill="hold"/>
                                        <p:tgtEl>
                                          <p:spTgt spid="467"/>
                                        </p:tgtEl>
                                        <p:attrNameLst>
                                          <p:attrName>ppt_x</p:attrName>
                                        </p:attrNameLst>
                                      </p:cBhvr>
                                      <p:tavLst>
                                        <p:tav tm="0">
                                          <p:val>
                                            <p:strVal val="#ppt_x"/>
                                          </p:val>
                                        </p:tav>
                                        <p:tav tm="100000">
                                          <p:val>
                                            <p:strVal val="#ppt_x"/>
                                          </p:val>
                                        </p:tav>
                                      </p:tavLst>
                                    </p:anim>
                                    <p:anim calcmode="lin" valueType="num">
                                      <p:cBhvr>
                                        <p:cTn id="32" dur="500" fill="hold"/>
                                        <p:tgtEl>
                                          <p:spTgt spid="46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468"/>
                                        </p:tgtEl>
                                        <p:attrNameLst>
                                          <p:attrName>style.visibility</p:attrName>
                                        </p:attrNameLst>
                                      </p:cBhvr>
                                      <p:to>
                                        <p:strVal val="visible"/>
                                      </p:to>
                                    </p:set>
                                    <p:animEffect transition="in" filter="fade">
                                      <p:cBhvr>
                                        <p:cTn id="36" dur="500"/>
                                        <p:tgtEl>
                                          <p:spTgt spid="468"/>
                                        </p:tgtEl>
                                      </p:cBhvr>
                                    </p:animEffect>
                                    <p:anim calcmode="lin" valueType="num">
                                      <p:cBhvr>
                                        <p:cTn id="37" dur="500" fill="hold"/>
                                        <p:tgtEl>
                                          <p:spTgt spid="468"/>
                                        </p:tgtEl>
                                        <p:attrNameLst>
                                          <p:attrName>ppt_x</p:attrName>
                                        </p:attrNameLst>
                                      </p:cBhvr>
                                      <p:tavLst>
                                        <p:tav tm="0">
                                          <p:val>
                                            <p:strVal val="#ppt_x"/>
                                          </p:val>
                                        </p:tav>
                                        <p:tav tm="100000">
                                          <p:val>
                                            <p:strVal val="#ppt_x"/>
                                          </p:val>
                                        </p:tav>
                                      </p:tavLst>
                                    </p:anim>
                                    <p:anim calcmode="lin" valueType="num">
                                      <p:cBhvr>
                                        <p:cTn id="38" dur="500" fill="hold"/>
                                        <p:tgtEl>
                                          <p:spTgt spid="468"/>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469"/>
                                        </p:tgtEl>
                                        <p:attrNameLst>
                                          <p:attrName>style.visibility</p:attrName>
                                        </p:attrNameLst>
                                      </p:cBhvr>
                                      <p:to>
                                        <p:strVal val="visible"/>
                                      </p:to>
                                    </p:set>
                                    <p:animEffect transition="in" filter="fade">
                                      <p:cBhvr>
                                        <p:cTn id="42" dur="500"/>
                                        <p:tgtEl>
                                          <p:spTgt spid="469"/>
                                        </p:tgtEl>
                                      </p:cBhvr>
                                    </p:animEffect>
                                    <p:anim calcmode="lin" valueType="num">
                                      <p:cBhvr>
                                        <p:cTn id="43" dur="500" fill="hold"/>
                                        <p:tgtEl>
                                          <p:spTgt spid="469"/>
                                        </p:tgtEl>
                                        <p:attrNameLst>
                                          <p:attrName>ppt_x</p:attrName>
                                        </p:attrNameLst>
                                      </p:cBhvr>
                                      <p:tavLst>
                                        <p:tav tm="0">
                                          <p:val>
                                            <p:strVal val="#ppt_x"/>
                                          </p:val>
                                        </p:tav>
                                        <p:tav tm="100000">
                                          <p:val>
                                            <p:strVal val="#ppt_x"/>
                                          </p:val>
                                        </p:tav>
                                      </p:tavLst>
                                    </p:anim>
                                    <p:anim calcmode="lin" valueType="num">
                                      <p:cBhvr>
                                        <p:cTn id="44" dur="500" fill="hold"/>
                                        <p:tgtEl>
                                          <p:spTgt spid="469"/>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470"/>
                                        </p:tgtEl>
                                        <p:attrNameLst>
                                          <p:attrName>style.visibility</p:attrName>
                                        </p:attrNameLst>
                                      </p:cBhvr>
                                      <p:to>
                                        <p:strVal val="visible"/>
                                      </p:to>
                                    </p:set>
                                    <p:animEffect transition="in" filter="fade">
                                      <p:cBhvr>
                                        <p:cTn id="48" dur="500"/>
                                        <p:tgtEl>
                                          <p:spTgt spid="470"/>
                                        </p:tgtEl>
                                      </p:cBhvr>
                                    </p:animEffect>
                                    <p:anim calcmode="lin" valueType="num">
                                      <p:cBhvr>
                                        <p:cTn id="49" dur="500" fill="hold"/>
                                        <p:tgtEl>
                                          <p:spTgt spid="470"/>
                                        </p:tgtEl>
                                        <p:attrNameLst>
                                          <p:attrName>ppt_x</p:attrName>
                                        </p:attrNameLst>
                                      </p:cBhvr>
                                      <p:tavLst>
                                        <p:tav tm="0">
                                          <p:val>
                                            <p:strVal val="#ppt_x"/>
                                          </p:val>
                                        </p:tav>
                                        <p:tav tm="100000">
                                          <p:val>
                                            <p:strVal val="#ppt_x"/>
                                          </p:val>
                                        </p:tav>
                                      </p:tavLst>
                                    </p:anim>
                                    <p:anim calcmode="lin" valueType="num">
                                      <p:cBhvr>
                                        <p:cTn id="50" dur="500" fill="hold"/>
                                        <p:tgtEl>
                                          <p:spTgt spid="470"/>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71"/>
                                        </p:tgtEl>
                                        <p:attrNameLst>
                                          <p:attrName>style.visibility</p:attrName>
                                        </p:attrNameLst>
                                      </p:cBhvr>
                                      <p:to>
                                        <p:strVal val="visible"/>
                                      </p:to>
                                    </p:set>
                                    <p:animEffect transition="in" filter="fade">
                                      <p:cBhvr>
                                        <p:cTn id="54" dur="500"/>
                                        <p:tgtEl>
                                          <p:spTgt spid="471"/>
                                        </p:tgtEl>
                                      </p:cBhvr>
                                    </p:animEffect>
                                    <p:anim calcmode="lin" valueType="num">
                                      <p:cBhvr>
                                        <p:cTn id="55" dur="500" fill="hold"/>
                                        <p:tgtEl>
                                          <p:spTgt spid="471"/>
                                        </p:tgtEl>
                                        <p:attrNameLst>
                                          <p:attrName>ppt_x</p:attrName>
                                        </p:attrNameLst>
                                      </p:cBhvr>
                                      <p:tavLst>
                                        <p:tav tm="0">
                                          <p:val>
                                            <p:strVal val="#ppt_x"/>
                                          </p:val>
                                        </p:tav>
                                        <p:tav tm="100000">
                                          <p:val>
                                            <p:strVal val="#ppt_x"/>
                                          </p:val>
                                        </p:tav>
                                      </p:tavLst>
                                    </p:anim>
                                    <p:anim calcmode="lin" valueType="num">
                                      <p:cBhvr>
                                        <p:cTn id="56" dur="500" fill="hold"/>
                                        <p:tgtEl>
                                          <p:spTgt spid="47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507"/>
                                        </p:tgtEl>
                                        <p:attrNameLst>
                                          <p:attrName>style.visibility</p:attrName>
                                        </p:attrNameLst>
                                      </p:cBhvr>
                                      <p:to>
                                        <p:strVal val="visible"/>
                                      </p:to>
                                    </p:set>
                                    <p:animEffect transition="in" filter="wipe(down)">
                                      <p:cBhvr>
                                        <p:cTn id="61" dur="1000"/>
                                        <p:tgtEl>
                                          <p:spTgt spid="507"/>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472"/>
                                        </p:tgtEl>
                                        <p:attrNameLst>
                                          <p:attrName>style.color</p:attrName>
                                        </p:attrNameLst>
                                      </p:cBhvr>
                                      <p:to>
                                        <a:srgbClr val="0078D7"/>
                                      </p:to>
                                    </p:animClr>
                                    <p:animClr clrSpc="rgb" dir="cw">
                                      <p:cBhvr>
                                        <p:cTn id="65" dur="500" fill="hold"/>
                                        <p:tgtEl>
                                          <p:spTgt spid="472"/>
                                        </p:tgtEl>
                                        <p:attrNameLst>
                                          <p:attrName>fillcolor</p:attrName>
                                        </p:attrNameLst>
                                      </p:cBhvr>
                                      <p:to>
                                        <a:srgbClr val="0078D7"/>
                                      </p:to>
                                    </p:animClr>
                                    <p:set>
                                      <p:cBhvr>
                                        <p:cTn id="66" dur="500" fill="hold"/>
                                        <p:tgtEl>
                                          <p:spTgt spid="472"/>
                                        </p:tgtEl>
                                        <p:attrNameLst>
                                          <p:attrName>fill.type</p:attrName>
                                        </p:attrNameLst>
                                      </p:cBhvr>
                                      <p:to>
                                        <p:strVal val="solid"/>
                                      </p:to>
                                    </p:set>
                                    <p:set>
                                      <p:cBhvr>
                                        <p:cTn id="67" dur="500" fill="hold"/>
                                        <p:tgtEl>
                                          <p:spTgt spid="472"/>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495"/>
                                        </p:tgtEl>
                                        <p:attrNameLst>
                                          <p:attrName>style.visibility</p:attrName>
                                        </p:attrNameLst>
                                      </p:cBhvr>
                                      <p:to>
                                        <p:strVal val="visible"/>
                                      </p:to>
                                    </p:set>
                                    <p:animEffect transition="in" filter="wipe(down)">
                                      <p:cBhvr>
                                        <p:cTn id="71" dur="600"/>
                                        <p:tgtEl>
                                          <p:spTgt spid="495"/>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474"/>
                                        </p:tgtEl>
                                        <p:attrNameLst>
                                          <p:attrName>style.color</p:attrName>
                                        </p:attrNameLst>
                                      </p:cBhvr>
                                      <p:to>
                                        <a:srgbClr val="FF8C00"/>
                                      </p:to>
                                    </p:animClr>
                                    <p:animClr clrSpc="rgb" dir="cw">
                                      <p:cBhvr>
                                        <p:cTn id="75" dur="500" fill="hold"/>
                                        <p:tgtEl>
                                          <p:spTgt spid="474"/>
                                        </p:tgtEl>
                                        <p:attrNameLst>
                                          <p:attrName>fillcolor</p:attrName>
                                        </p:attrNameLst>
                                      </p:cBhvr>
                                      <p:to>
                                        <a:srgbClr val="FF8C00"/>
                                      </p:to>
                                    </p:animClr>
                                    <p:set>
                                      <p:cBhvr>
                                        <p:cTn id="76" dur="500" fill="hold"/>
                                        <p:tgtEl>
                                          <p:spTgt spid="474"/>
                                        </p:tgtEl>
                                        <p:attrNameLst>
                                          <p:attrName>fill.type</p:attrName>
                                        </p:attrNameLst>
                                      </p:cBhvr>
                                      <p:to>
                                        <p:strVal val="solid"/>
                                      </p:to>
                                    </p:set>
                                    <p:set>
                                      <p:cBhvr>
                                        <p:cTn id="77" dur="500" fill="hold"/>
                                        <p:tgtEl>
                                          <p:spTgt spid="474"/>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498"/>
                                        </p:tgtEl>
                                        <p:attrNameLst>
                                          <p:attrName>style.visibility</p:attrName>
                                        </p:attrNameLst>
                                      </p:cBhvr>
                                      <p:to>
                                        <p:strVal val="visible"/>
                                      </p:to>
                                    </p:set>
                                    <p:animEffect transition="in" filter="wipe(down)">
                                      <p:cBhvr>
                                        <p:cTn id="81" dur="600"/>
                                        <p:tgtEl>
                                          <p:spTgt spid="498"/>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476"/>
                                        </p:tgtEl>
                                        <p:attrNameLst>
                                          <p:attrName>style.color</p:attrName>
                                        </p:attrNameLst>
                                      </p:cBhvr>
                                      <p:to>
                                        <a:srgbClr val="5C2D91"/>
                                      </p:to>
                                    </p:animClr>
                                    <p:animClr clrSpc="rgb" dir="cw">
                                      <p:cBhvr>
                                        <p:cTn id="85" dur="500" fill="hold"/>
                                        <p:tgtEl>
                                          <p:spTgt spid="476"/>
                                        </p:tgtEl>
                                        <p:attrNameLst>
                                          <p:attrName>fillcolor</p:attrName>
                                        </p:attrNameLst>
                                      </p:cBhvr>
                                      <p:to>
                                        <a:srgbClr val="5C2D91"/>
                                      </p:to>
                                    </p:animClr>
                                    <p:set>
                                      <p:cBhvr>
                                        <p:cTn id="86" dur="500" fill="hold"/>
                                        <p:tgtEl>
                                          <p:spTgt spid="476"/>
                                        </p:tgtEl>
                                        <p:attrNameLst>
                                          <p:attrName>fill.type</p:attrName>
                                        </p:attrNameLst>
                                      </p:cBhvr>
                                      <p:to>
                                        <p:strVal val="solid"/>
                                      </p:to>
                                    </p:set>
                                    <p:set>
                                      <p:cBhvr>
                                        <p:cTn id="87" dur="500" fill="hold"/>
                                        <p:tgtEl>
                                          <p:spTgt spid="476"/>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504"/>
                                        </p:tgtEl>
                                        <p:attrNameLst>
                                          <p:attrName>style.visibility</p:attrName>
                                        </p:attrNameLst>
                                      </p:cBhvr>
                                      <p:to>
                                        <p:strVal val="visible"/>
                                      </p:to>
                                    </p:set>
                                    <p:animEffect transition="in" filter="wipe(down)">
                                      <p:cBhvr>
                                        <p:cTn id="91" dur="1000"/>
                                        <p:tgtEl>
                                          <p:spTgt spid="504"/>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478"/>
                                        </p:tgtEl>
                                        <p:attrNameLst>
                                          <p:attrName>style.color</p:attrName>
                                        </p:attrNameLst>
                                      </p:cBhvr>
                                      <p:to>
                                        <a:srgbClr val="D83B01"/>
                                      </p:to>
                                    </p:animClr>
                                    <p:animClr clrSpc="rgb" dir="cw">
                                      <p:cBhvr>
                                        <p:cTn id="95" dur="500" fill="hold"/>
                                        <p:tgtEl>
                                          <p:spTgt spid="478"/>
                                        </p:tgtEl>
                                        <p:attrNameLst>
                                          <p:attrName>fillcolor</p:attrName>
                                        </p:attrNameLst>
                                      </p:cBhvr>
                                      <p:to>
                                        <a:srgbClr val="D83B01"/>
                                      </p:to>
                                    </p:animClr>
                                    <p:set>
                                      <p:cBhvr>
                                        <p:cTn id="96" dur="500" fill="hold"/>
                                        <p:tgtEl>
                                          <p:spTgt spid="478"/>
                                        </p:tgtEl>
                                        <p:attrNameLst>
                                          <p:attrName>fill.type</p:attrName>
                                        </p:attrNameLst>
                                      </p:cBhvr>
                                      <p:to>
                                        <p:strVal val="solid"/>
                                      </p:to>
                                    </p:set>
                                    <p:set>
                                      <p:cBhvr>
                                        <p:cTn id="97" dur="500" fill="hold"/>
                                        <p:tgtEl>
                                          <p:spTgt spid="4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animBg="1"/>
      <p:bldP spid="284" grpId="0" animBg="1"/>
      <p:bldP spid="465" grpId="0" animBg="1"/>
      <p:bldP spid="466" grpId="0" animBg="1"/>
      <p:bldP spid="467" grpId="0" animBg="1"/>
      <p:bldP spid="468" grpId="0" animBg="1"/>
      <p:bldP spid="469" grpId="0" animBg="1"/>
      <p:bldP spid="470" grpId="0" animBg="1"/>
      <p:bldP spid="471" grpId="0" animBg="1"/>
      <p:bldP spid="472" grpId="0" animBg="1"/>
      <p:bldP spid="474" grpId="0" animBg="1"/>
      <p:bldP spid="476" grpId="0" animBg="1"/>
      <p:bldP spid="4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p:cNvSpPr>
            <a:spLocks/>
          </p:cNvSpPr>
          <p:nvPr/>
        </p:nvSpPr>
        <p:spPr bwMode="auto">
          <a:xfrm>
            <a:off x="427869" y="1507106"/>
            <a:ext cx="933533" cy="1840615"/>
          </a:xfrm>
          <a:custGeom>
            <a:avLst/>
            <a:gdLst>
              <a:gd name="T0" fmla="*/ 94 w 221"/>
              <a:gd name="T1" fmla="*/ 438 h 438"/>
              <a:gd name="T2" fmla="*/ 94 w 221"/>
              <a:gd name="T3" fmla="*/ 130 h 438"/>
              <a:gd name="T4" fmla="*/ 51 w 221"/>
              <a:gd name="T5" fmla="*/ 149 h 438"/>
              <a:gd name="T6" fmla="*/ 0 w 221"/>
              <a:gd name="T7" fmla="*/ 158 h 438"/>
              <a:gd name="T8" fmla="*/ 0 w 221"/>
              <a:gd name="T9" fmla="*/ 62 h 438"/>
              <a:gd name="T10" fmla="*/ 75 w 221"/>
              <a:gd name="T11" fmla="*/ 41 h 438"/>
              <a:gd name="T12" fmla="*/ 146 w 221"/>
              <a:gd name="T13" fmla="*/ 0 h 438"/>
              <a:gd name="T14" fmla="*/ 221 w 221"/>
              <a:gd name="T15" fmla="*/ 0 h 438"/>
              <a:gd name="T16" fmla="*/ 221 w 221"/>
              <a:gd name="T17" fmla="*/ 438 h 438"/>
              <a:gd name="T18" fmla="*/ 94 w 221"/>
              <a:gd name="T19" fmla="*/ 4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438">
                <a:moveTo>
                  <a:pt x="94" y="438"/>
                </a:moveTo>
                <a:cubicBezTo>
                  <a:pt x="94" y="130"/>
                  <a:pt x="94" y="130"/>
                  <a:pt x="94" y="130"/>
                </a:cubicBezTo>
                <a:cubicBezTo>
                  <a:pt x="80" y="138"/>
                  <a:pt x="66" y="144"/>
                  <a:pt x="51" y="149"/>
                </a:cubicBezTo>
                <a:cubicBezTo>
                  <a:pt x="36" y="153"/>
                  <a:pt x="19" y="156"/>
                  <a:pt x="0" y="158"/>
                </a:cubicBezTo>
                <a:cubicBezTo>
                  <a:pt x="0" y="62"/>
                  <a:pt x="0" y="62"/>
                  <a:pt x="0" y="62"/>
                </a:cubicBezTo>
                <a:cubicBezTo>
                  <a:pt x="27" y="58"/>
                  <a:pt x="52" y="51"/>
                  <a:pt x="75" y="41"/>
                </a:cubicBezTo>
                <a:cubicBezTo>
                  <a:pt x="98" y="31"/>
                  <a:pt x="122" y="17"/>
                  <a:pt x="146" y="0"/>
                </a:cubicBezTo>
                <a:cubicBezTo>
                  <a:pt x="221" y="0"/>
                  <a:pt x="221" y="0"/>
                  <a:pt x="221" y="0"/>
                </a:cubicBezTo>
                <a:cubicBezTo>
                  <a:pt x="221" y="438"/>
                  <a:pt x="221" y="438"/>
                  <a:pt x="221" y="438"/>
                </a:cubicBezTo>
                <a:lnTo>
                  <a:pt x="94" y="438"/>
                </a:lnTo>
                <a:close/>
              </a:path>
            </a:pathLst>
          </a:custGeom>
          <a:solidFill>
            <a:schemeClr val="accent2">
              <a:lumMod val="75000"/>
            </a:schemeClr>
          </a:solidFill>
          <a:ln>
            <a:noFill/>
          </a:ln>
        </p:spPr>
        <p:txBody>
          <a:bodyPr vert="horz" wrap="square" lIns="89619" tIns="44810" rIns="89619" bIns="44810" numCol="1" anchor="t" anchorCtr="0" compatLnSpc="1">
            <a:prstTxWarp prst="textNoShape">
              <a:avLst/>
            </a:prstTxWarp>
          </a:bodyPr>
          <a:lstStyle/>
          <a:p>
            <a:endParaRPr lang="en-US" sz="1764"/>
          </a:p>
        </p:txBody>
      </p:sp>
      <p:sp>
        <p:nvSpPr>
          <p:cNvPr id="7" name="AutoShape 3" hidden="1"/>
          <p:cNvSpPr>
            <a:spLocks noChangeAspect="1" noChangeArrowheads="1" noTextEdit="1"/>
          </p:cNvSpPr>
          <p:nvPr/>
        </p:nvSpPr>
        <p:spPr bwMode="auto">
          <a:xfrm>
            <a:off x="227160" y="2084714"/>
            <a:ext cx="938201" cy="1840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p>
        </p:txBody>
      </p:sp>
      <p:sp>
        <p:nvSpPr>
          <p:cNvPr id="3" name="Title 2"/>
          <p:cNvSpPr>
            <a:spLocks noGrp="1"/>
          </p:cNvSpPr>
          <p:nvPr>
            <p:ph type="title"/>
          </p:nvPr>
        </p:nvSpPr>
        <p:spPr>
          <a:xfrm>
            <a:off x="1613456" y="1507106"/>
            <a:ext cx="5825244" cy="1162049"/>
          </a:xfrm>
        </p:spPr>
        <p:txBody>
          <a:bodyPr/>
          <a:lstStyle/>
          <a:p>
            <a:r>
              <a:rPr lang="en-US" dirty="0"/>
              <a:t>Overview</a:t>
            </a:r>
          </a:p>
        </p:txBody>
      </p:sp>
      <p:pic>
        <p:nvPicPr>
          <p:cNvPr id="4" name="Picture 3"/>
          <p:cNvPicPr>
            <a:picLocks noChangeAspect="1"/>
          </p:cNvPicPr>
          <p:nvPr/>
        </p:nvPicPr>
        <p:blipFill>
          <a:blip r:embed="rId2"/>
          <a:stretch>
            <a:fillRect/>
          </a:stretch>
        </p:blipFill>
        <p:spPr>
          <a:xfrm>
            <a:off x="6512723" y="3653429"/>
            <a:ext cx="5228006" cy="2733314"/>
          </a:xfrm>
          <a:prstGeom prst="rect">
            <a:avLst/>
          </a:prstGeom>
        </p:spPr>
      </p:pic>
    </p:spTree>
    <p:extLst>
      <p:ext uri="{BB962C8B-B14F-4D97-AF65-F5344CB8AC3E}">
        <p14:creationId xmlns:p14="http://schemas.microsoft.com/office/powerpoint/2010/main" val="195566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What is ALM?</a:t>
            </a:r>
            <a:endParaRPr lang="en-US" dirty="0"/>
          </a:p>
        </p:txBody>
      </p:sp>
      <p:sp>
        <p:nvSpPr>
          <p:cNvPr id="10" name="Content Placeholder 9"/>
          <p:cNvSpPr>
            <a:spLocks noGrp="1"/>
          </p:cNvSpPr>
          <p:nvPr>
            <p:ph type="body" sz="quarter" idx="10"/>
          </p:nvPr>
        </p:nvSpPr>
        <p:spPr/>
        <p:txBody>
          <a:bodyPr/>
          <a:lstStyle/>
          <a:p>
            <a:r>
              <a:rPr lang="en-AU" dirty="0" smtClean="0"/>
              <a:t>ALM stands for Application Lifecycle Management</a:t>
            </a:r>
          </a:p>
          <a:p>
            <a:r>
              <a:rPr lang="en-AU" dirty="0" smtClean="0"/>
              <a:t>Key tenets:</a:t>
            </a:r>
          </a:p>
          <a:p>
            <a:pPr lvl="1"/>
            <a:r>
              <a:rPr lang="en-AU" dirty="0" smtClean="0"/>
              <a:t>A continuous process of managing the lifecycle of an application through governance, development, and maintenance </a:t>
            </a:r>
          </a:p>
          <a:p>
            <a:pPr lvl="1"/>
            <a:r>
              <a:rPr lang="en-US" dirty="0" smtClean="0"/>
              <a:t>Integrating different teams, platforms, and activities</a:t>
            </a:r>
          </a:p>
          <a:p>
            <a:pPr lvl="1"/>
            <a:r>
              <a:rPr lang="en-US" dirty="0" smtClean="0"/>
              <a:t>Enabled through a set of tools and processes</a:t>
            </a:r>
          </a:p>
          <a:p>
            <a:pPr lvl="2"/>
            <a:r>
              <a:rPr lang="en-US" dirty="0" smtClean="0"/>
              <a:t>Visual Studio, Scrum</a:t>
            </a:r>
          </a:p>
        </p:txBody>
      </p:sp>
    </p:spTree>
    <p:extLst>
      <p:ext uri="{BB962C8B-B14F-4D97-AF65-F5344CB8AC3E}">
        <p14:creationId xmlns:p14="http://schemas.microsoft.com/office/powerpoint/2010/main" val="376949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smtClean="0"/>
              <a:t>Lifecycle Overview</a:t>
            </a:r>
            <a:endParaRPr lang="en-US" dirty="0"/>
          </a:p>
        </p:txBody>
      </p:sp>
      <p:grpSp>
        <p:nvGrpSpPr>
          <p:cNvPr id="7" name="Group 6"/>
          <p:cNvGrpSpPr/>
          <p:nvPr/>
        </p:nvGrpSpPr>
        <p:grpSpPr>
          <a:xfrm>
            <a:off x="1792910" y="4893653"/>
            <a:ext cx="3270281" cy="542496"/>
            <a:chOff x="1888672" y="4905773"/>
            <a:chExt cx="3270281" cy="542496"/>
          </a:xfrm>
        </p:grpSpPr>
        <p:sp>
          <p:nvSpPr>
            <p:cNvPr id="160" name="Rectangle 159"/>
            <p:cNvSpPr/>
            <p:nvPr/>
          </p:nvSpPr>
          <p:spPr bwMode="auto">
            <a:xfrm>
              <a:off x="2343501" y="4905773"/>
              <a:ext cx="2815452" cy="5424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Develop + Test</a:t>
              </a:r>
            </a:p>
          </p:txBody>
        </p:sp>
        <p:sp>
          <p:nvSpPr>
            <p:cNvPr id="9" name="Freeform 11"/>
            <p:cNvSpPr>
              <a:spLocks noChangeAspect="1" noEditPoints="1"/>
            </p:cNvSpPr>
            <p:nvPr/>
          </p:nvSpPr>
          <p:spPr bwMode="auto">
            <a:xfrm>
              <a:off x="1888672" y="4948525"/>
              <a:ext cx="454829"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07 w 534"/>
                <a:gd name="T21" fmla="*/ 251 h 536"/>
                <a:gd name="T22" fmla="*/ 327 w 534"/>
                <a:gd name="T23" fmla="*/ 282 h 536"/>
                <a:gd name="T24" fmla="*/ 406 w 534"/>
                <a:gd name="T25" fmla="*/ 172 h 536"/>
                <a:gd name="T26" fmla="*/ 449 w 534"/>
                <a:gd name="T27" fmla="*/ 172 h 536"/>
                <a:gd name="T28" fmla="*/ 350 w 534"/>
                <a:gd name="T29" fmla="*/ 314 h 536"/>
                <a:gd name="T30" fmla="*/ 307 w 534"/>
                <a:gd name="T31" fmla="*/ 314 h 536"/>
                <a:gd name="T32" fmla="*/ 267 w 534"/>
                <a:gd name="T33" fmla="*/ 251 h 536"/>
                <a:gd name="T34" fmla="*/ 307 w 534"/>
                <a:gd name="T35" fmla="*/ 251 h 536"/>
                <a:gd name="T36" fmla="*/ 240 w 534"/>
                <a:gd name="T37" fmla="*/ 235 h 536"/>
                <a:gd name="T38" fmla="*/ 311 w 534"/>
                <a:gd name="T39" fmla="*/ 357 h 536"/>
                <a:gd name="T40" fmla="*/ 295 w 534"/>
                <a:gd name="T41" fmla="*/ 373 h 536"/>
                <a:gd name="T42" fmla="*/ 263 w 534"/>
                <a:gd name="T43" fmla="*/ 361 h 536"/>
                <a:gd name="T44" fmla="*/ 240 w 534"/>
                <a:gd name="T45" fmla="*/ 373 h 536"/>
                <a:gd name="T46" fmla="*/ 232 w 534"/>
                <a:gd name="T47" fmla="*/ 404 h 536"/>
                <a:gd name="T48" fmla="*/ 208 w 534"/>
                <a:gd name="T49" fmla="*/ 408 h 536"/>
                <a:gd name="T50" fmla="*/ 196 w 534"/>
                <a:gd name="T51" fmla="*/ 377 h 536"/>
                <a:gd name="T52" fmla="*/ 168 w 534"/>
                <a:gd name="T53" fmla="*/ 369 h 536"/>
                <a:gd name="T54" fmla="*/ 141 w 534"/>
                <a:gd name="T55" fmla="*/ 389 h 536"/>
                <a:gd name="T56" fmla="*/ 121 w 534"/>
                <a:gd name="T57" fmla="*/ 373 h 536"/>
                <a:gd name="T58" fmla="*/ 137 w 534"/>
                <a:gd name="T59" fmla="*/ 341 h 536"/>
                <a:gd name="T60" fmla="*/ 121 w 534"/>
                <a:gd name="T61" fmla="*/ 318 h 536"/>
                <a:gd name="T62" fmla="*/ 89 w 534"/>
                <a:gd name="T63" fmla="*/ 310 h 536"/>
                <a:gd name="T64" fmla="*/ 85 w 534"/>
                <a:gd name="T65" fmla="*/ 290 h 536"/>
                <a:gd name="T66" fmla="*/ 117 w 534"/>
                <a:gd name="T67" fmla="*/ 274 h 536"/>
                <a:gd name="T68" fmla="*/ 125 w 534"/>
                <a:gd name="T69" fmla="*/ 247 h 536"/>
                <a:gd name="T70" fmla="*/ 105 w 534"/>
                <a:gd name="T71" fmla="*/ 219 h 536"/>
                <a:gd name="T72" fmla="*/ 121 w 534"/>
                <a:gd name="T73" fmla="*/ 203 h 536"/>
                <a:gd name="T74" fmla="*/ 153 w 534"/>
                <a:gd name="T75" fmla="*/ 215 h 536"/>
                <a:gd name="T76" fmla="*/ 176 w 534"/>
                <a:gd name="T77" fmla="*/ 199 h 536"/>
                <a:gd name="T78" fmla="*/ 184 w 534"/>
                <a:gd name="T79" fmla="*/ 168 h 536"/>
                <a:gd name="T80" fmla="*/ 208 w 534"/>
                <a:gd name="T81" fmla="*/ 168 h 536"/>
                <a:gd name="T82" fmla="*/ 220 w 534"/>
                <a:gd name="T83" fmla="*/ 196 h 536"/>
                <a:gd name="T84" fmla="*/ 247 w 534"/>
                <a:gd name="T85" fmla="*/ 203 h 536"/>
                <a:gd name="T86" fmla="*/ 275 w 534"/>
                <a:gd name="T87" fmla="*/ 188 h 536"/>
                <a:gd name="T88" fmla="*/ 295 w 534"/>
                <a:gd name="T89" fmla="*/ 199 h 536"/>
                <a:gd name="T90" fmla="*/ 279 w 534"/>
                <a:gd name="T91" fmla="*/ 231 h 536"/>
                <a:gd name="T92" fmla="*/ 240 w 534"/>
                <a:gd name="T93" fmla="*/ 235 h 536"/>
                <a:gd name="T94" fmla="*/ 228 w 534"/>
                <a:gd name="T95" fmla="*/ 302 h 536"/>
                <a:gd name="T96" fmla="*/ 224 w 534"/>
                <a:gd name="T97" fmla="*/ 267 h 536"/>
                <a:gd name="T98" fmla="*/ 188 w 534"/>
                <a:gd name="T99" fmla="*/ 270 h 536"/>
                <a:gd name="T100" fmla="*/ 192 w 534"/>
                <a:gd name="T101" fmla="*/ 306 h 536"/>
                <a:gd name="T102" fmla="*/ 228 w 534"/>
                <a:gd name="T103" fmla="*/ 30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07" y="251"/>
                  </a:moveTo>
                  <a:cubicBezTo>
                    <a:pt x="327" y="282"/>
                    <a:pt x="327" y="282"/>
                    <a:pt x="327" y="282"/>
                  </a:cubicBezTo>
                  <a:cubicBezTo>
                    <a:pt x="406" y="172"/>
                    <a:pt x="406" y="172"/>
                    <a:pt x="406" y="172"/>
                  </a:cubicBezTo>
                  <a:cubicBezTo>
                    <a:pt x="406" y="172"/>
                    <a:pt x="406" y="172"/>
                    <a:pt x="449" y="172"/>
                  </a:cubicBezTo>
                  <a:cubicBezTo>
                    <a:pt x="350" y="314"/>
                    <a:pt x="350" y="314"/>
                    <a:pt x="350" y="314"/>
                  </a:cubicBezTo>
                  <a:cubicBezTo>
                    <a:pt x="307" y="314"/>
                    <a:pt x="307" y="314"/>
                    <a:pt x="307" y="314"/>
                  </a:cubicBezTo>
                  <a:cubicBezTo>
                    <a:pt x="267" y="251"/>
                    <a:pt x="267" y="251"/>
                    <a:pt x="267" y="251"/>
                  </a:cubicBezTo>
                  <a:cubicBezTo>
                    <a:pt x="307" y="251"/>
                    <a:pt x="307" y="251"/>
                    <a:pt x="307" y="251"/>
                  </a:cubicBezTo>
                  <a:close/>
                  <a:moveTo>
                    <a:pt x="240" y="235"/>
                  </a:moveTo>
                  <a:cubicBezTo>
                    <a:pt x="240" y="235"/>
                    <a:pt x="291" y="326"/>
                    <a:pt x="311" y="357"/>
                  </a:cubicBezTo>
                  <a:cubicBezTo>
                    <a:pt x="307" y="361"/>
                    <a:pt x="299" y="365"/>
                    <a:pt x="295" y="373"/>
                  </a:cubicBezTo>
                  <a:cubicBezTo>
                    <a:pt x="295" y="373"/>
                    <a:pt x="295" y="373"/>
                    <a:pt x="263" y="361"/>
                  </a:cubicBezTo>
                  <a:cubicBezTo>
                    <a:pt x="255" y="365"/>
                    <a:pt x="247" y="369"/>
                    <a:pt x="240" y="373"/>
                  </a:cubicBezTo>
                  <a:cubicBezTo>
                    <a:pt x="240" y="373"/>
                    <a:pt x="240" y="373"/>
                    <a:pt x="232" y="404"/>
                  </a:cubicBezTo>
                  <a:cubicBezTo>
                    <a:pt x="224" y="408"/>
                    <a:pt x="216" y="408"/>
                    <a:pt x="208" y="408"/>
                  </a:cubicBezTo>
                  <a:cubicBezTo>
                    <a:pt x="208" y="408"/>
                    <a:pt x="208" y="408"/>
                    <a:pt x="196" y="377"/>
                  </a:cubicBezTo>
                  <a:cubicBezTo>
                    <a:pt x="184" y="377"/>
                    <a:pt x="176" y="373"/>
                    <a:pt x="168" y="369"/>
                  </a:cubicBezTo>
                  <a:cubicBezTo>
                    <a:pt x="168" y="369"/>
                    <a:pt x="168" y="369"/>
                    <a:pt x="141" y="389"/>
                  </a:cubicBezTo>
                  <a:cubicBezTo>
                    <a:pt x="133" y="385"/>
                    <a:pt x="129" y="377"/>
                    <a:pt x="121" y="373"/>
                  </a:cubicBezTo>
                  <a:cubicBezTo>
                    <a:pt x="121" y="373"/>
                    <a:pt x="121" y="373"/>
                    <a:pt x="137" y="341"/>
                  </a:cubicBezTo>
                  <a:cubicBezTo>
                    <a:pt x="129" y="334"/>
                    <a:pt x="125" y="326"/>
                    <a:pt x="121" y="318"/>
                  </a:cubicBezTo>
                  <a:cubicBezTo>
                    <a:pt x="121" y="318"/>
                    <a:pt x="121" y="318"/>
                    <a:pt x="89" y="310"/>
                  </a:cubicBezTo>
                  <a:cubicBezTo>
                    <a:pt x="85" y="302"/>
                    <a:pt x="85" y="298"/>
                    <a:pt x="85" y="290"/>
                  </a:cubicBezTo>
                  <a:cubicBezTo>
                    <a:pt x="85" y="290"/>
                    <a:pt x="85" y="290"/>
                    <a:pt x="117" y="274"/>
                  </a:cubicBezTo>
                  <a:cubicBezTo>
                    <a:pt x="117" y="267"/>
                    <a:pt x="121" y="255"/>
                    <a:pt x="125" y="247"/>
                  </a:cubicBezTo>
                  <a:cubicBezTo>
                    <a:pt x="125" y="247"/>
                    <a:pt x="125" y="247"/>
                    <a:pt x="105" y="219"/>
                  </a:cubicBezTo>
                  <a:cubicBezTo>
                    <a:pt x="113" y="215"/>
                    <a:pt x="117" y="207"/>
                    <a:pt x="121" y="203"/>
                  </a:cubicBezTo>
                  <a:cubicBezTo>
                    <a:pt x="121" y="203"/>
                    <a:pt x="121" y="203"/>
                    <a:pt x="153" y="215"/>
                  </a:cubicBezTo>
                  <a:cubicBezTo>
                    <a:pt x="160" y="207"/>
                    <a:pt x="168" y="203"/>
                    <a:pt x="176" y="199"/>
                  </a:cubicBezTo>
                  <a:cubicBezTo>
                    <a:pt x="176" y="199"/>
                    <a:pt x="176" y="199"/>
                    <a:pt x="184" y="168"/>
                  </a:cubicBezTo>
                  <a:cubicBezTo>
                    <a:pt x="192" y="168"/>
                    <a:pt x="200" y="168"/>
                    <a:pt x="208" y="168"/>
                  </a:cubicBezTo>
                  <a:cubicBezTo>
                    <a:pt x="208" y="168"/>
                    <a:pt x="208" y="168"/>
                    <a:pt x="220" y="196"/>
                  </a:cubicBezTo>
                  <a:cubicBezTo>
                    <a:pt x="232" y="199"/>
                    <a:pt x="240" y="199"/>
                    <a:pt x="247" y="203"/>
                  </a:cubicBezTo>
                  <a:cubicBezTo>
                    <a:pt x="247" y="203"/>
                    <a:pt x="247" y="203"/>
                    <a:pt x="275" y="188"/>
                  </a:cubicBezTo>
                  <a:cubicBezTo>
                    <a:pt x="283" y="192"/>
                    <a:pt x="287" y="196"/>
                    <a:pt x="295" y="199"/>
                  </a:cubicBezTo>
                  <a:cubicBezTo>
                    <a:pt x="295" y="199"/>
                    <a:pt x="295" y="199"/>
                    <a:pt x="279" y="231"/>
                  </a:cubicBezTo>
                  <a:cubicBezTo>
                    <a:pt x="283" y="235"/>
                    <a:pt x="240" y="235"/>
                    <a:pt x="240" y="235"/>
                  </a:cubicBezTo>
                  <a:close/>
                  <a:moveTo>
                    <a:pt x="228" y="302"/>
                  </a:moveTo>
                  <a:cubicBezTo>
                    <a:pt x="240" y="290"/>
                    <a:pt x="236" y="274"/>
                    <a:pt x="224" y="267"/>
                  </a:cubicBezTo>
                  <a:cubicBezTo>
                    <a:pt x="212" y="259"/>
                    <a:pt x="196" y="259"/>
                    <a:pt x="188" y="270"/>
                  </a:cubicBezTo>
                  <a:cubicBezTo>
                    <a:pt x="176" y="282"/>
                    <a:pt x="180" y="298"/>
                    <a:pt x="192" y="306"/>
                  </a:cubicBezTo>
                  <a:cubicBezTo>
                    <a:pt x="204" y="318"/>
                    <a:pt x="220" y="314"/>
                    <a:pt x="228" y="30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4" name="Group 3"/>
          <p:cNvGrpSpPr/>
          <p:nvPr/>
        </p:nvGrpSpPr>
        <p:grpSpPr>
          <a:xfrm>
            <a:off x="1792910" y="1779609"/>
            <a:ext cx="1541563" cy="481672"/>
            <a:chOff x="1888672" y="2267197"/>
            <a:chExt cx="1541563" cy="481672"/>
          </a:xfrm>
        </p:grpSpPr>
        <p:sp>
          <p:nvSpPr>
            <p:cNvPr id="158" name="Rectangle 157"/>
            <p:cNvSpPr/>
            <p:nvPr/>
          </p:nvSpPr>
          <p:spPr bwMode="auto">
            <a:xfrm>
              <a:off x="2299670" y="2267197"/>
              <a:ext cx="1130565"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Plan</a:t>
              </a:r>
            </a:p>
          </p:txBody>
        </p:sp>
        <p:sp>
          <p:nvSpPr>
            <p:cNvPr id="11" name="Freeform 6"/>
            <p:cNvSpPr>
              <a:spLocks noChangeAspect="1" noEditPoints="1"/>
            </p:cNvSpPr>
            <p:nvPr/>
          </p:nvSpPr>
          <p:spPr bwMode="auto">
            <a:xfrm>
              <a:off x="1888672" y="2289062"/>
              <a:ext cx="455547" cy="456993"/>
            </a:xfrm>
            <a:custGeom>
              <a:avLst/>
              <a:gdLst>
                <a:gd name="T0" fmla="*/ 269 w 534"/>
                <a:gd name="T1" fmla="*/ 536 h 536"/>
                <a:gd name="T2" fmla="*/ 534 w 534"/>
                <a:gd name="T3" fmla="*/ 266 h 536"/>
                <a:gd name="T4" fmla="*/ 269 w 534"/>
                <a:gd name="T5" fmla="*/ 0 h 536"/>
                <a:gd name="T6" fmla="*/ 0 w 534"/>
                <a:gd name="T7" fmla="*/ 266 h 536"/>
                <a:gd name="T8" fmla="*/ 269 w 534"/>
                <a:gd name="T9" fmla="*/ 536 h 536"/>
                <a:gd name="T10" fmla="*/ 269 w 534"/>
                <a:gd name="T11" fmla="*/ 32 h 536"/>
                <a:gd name="T12" fmla="*/ 501 w 534"/>
                <a:gd name="T13" fmla="*/ 266 h 536"/>
                <a:gd name="T14" fmla="*/ 269 w 534"/>
                <a:gd name="T15" fmla="*/ 503 h 536"/>
                <a:gd name="T16" fmla="*/ 32 w 534"/>
                <a:gd name="T17" fmla="*/ 266 h 536"/>
                <a:gd name="T18" fmla="*/ 269 w 534"/>
                <a:gd name="T19" fmla="*/ 32 h 536"/>
                <a:gd name="T20" fmla="*/ 394 w 534"/>
                <a:gd name="T21" fmla="*/ 250 h 536"/>
                <a:gd name="T22" fmla="*/ 268 w 534"/>
                <a:gd name="T23" fmla="*/ 124 h 536"/>
                <a:gd name="T24" fmla="*/ 142 w 534"/>
                <a:gd name="T25" fmla="*/ 250 h 536"/>
                <a:gd name="T26" fmla="*/ 268 w 534"/>
                <a:gd name="T27" fmla="*/ 376 h 536"/>
                <a:gd name="T28" fmla="*/ 291 w 534"/>
                <a:gd name="T29" fmla="*/ 374 h 536"/>
                <a:gd name="T30" fmla="*/ 363 w 534"/>
                <a:gd name="T31" fmla="*/ 413 h 536"/>
                <a:gd name="T32" fmla="*/ 345 w 534"/>
                <a:gd name="T33" fmla="*/ 349 h 536"/>
                <a:gd name="T34" fmla="*/ 394 w 534"/>
                <a:gd name="T35" fmla="*/ 250 h 536"/>
                <a:gd name="T36" fmla="*/ 268 w 534"/>
                <a:gd name="T37" fmla="*/ 309 h 536"/>
                <a:gd name="T38" fmla="*/ 206 w 534"/>
                <a:gd name="T39" fmla="*/ 309 h 536"/>
                <a:gd name="T40" fmla="*/ 206 w 534"/>
                <a:gd name="T41" fmla="*/ 285 h 536"/>
                <a:gd name="T42" fmla="*/ 268 w 534"/>
                <a:gd name="T43" fmla="*/ 285 h 536"/>
                <a:gd name="T44" fmla="*/ 268 w 534"/>
                <a:gd name="T45" fmla="*/ 309 h 536"/>
                <a:gd name="T46" fmla="*/ 268 w 534"/>
                <a:gd name="T47" fmla="*/ 309 h 536"/>
                <a:gd name="T48" fmla="*/ 330 w 534"/>
                <a:gd name="T49" fmla="*/ 265 h 536"/>
                <a:gd name="T50" fmla="*/ 206 w 534"/>
                <a:gd name="T51" fmla="*/ 265 h 536"/>
                <a:gd name="T52" fmla="*/ 206 w 534"/>
                <a:gd name="T53" fmla="*/ 241 h 536"/>
                <a:gd name="T54" fmla="*/ 330 w 534"/>
                <a:gd name="T55" fmla="*/ 241 h 536"/>
                <a:gd name="T56" fmla="*/ 330 w 534"/>
                <a:gd name="T57" fmla="*/ 265 h 536"/>
                <a:gd name="T58" fmla="*/ 330 w 534"/>
                <a:gd name="T59" fmla="*/ 265 h 536"/>
                <a:gd name="T60" fmla="*/ 330 w 534"/>
                <a:gd name="T61" fmla="*/ 222 h 536"/>
                <a:gd name="T62" fmla="*/ 206 w 534"/>
                <a:gd name="T63" fmla="*/ 222 h 536"/>
                <a:gd name="T64" fmla="*/ 206 w 534"/>
                <a:gd name="T65" fmla="*/ 197 h 536"/>
                <a:gd name="T66" fmla="*/ 330 w 534"/>
                <a:gd name="T67" fmla="*/ 197 h 536"/>
                <a:gd name="T68" fmla="*/ 330 w 534"/>
                <a:gd name="T69" fmla="*/ 222 h 536"/>
                <a:gd name="T70" fmla="*/ 330 w 534"/>
                <a:gd name="T71" fmla="*/ 2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394" y="250"/>
                  </a:moveTo>
                  <a:cubicBezTo>
                    <a:pt x="394" y="180"/>
                    <a:pt x="337" y="124"/>
                    <a:pt x="268" y="124"/>
                  </a:cubicBezTo>
                  <a:cubicBezTo>
                    <a:pt x="198" y="124"/>
                    <a:pt x="142" y="180"/>
                    <a:pt x="142" y="250"/>
                  </a:cubicBezTo>
                  <a:cubicBezTo>
                    <a:pt x="142" y="319"/>
                    <a:pt x="198" y="376"/>
                    <a:pt x="268" y="376"/>
                  </a:cubicBezTo>
                  <a:cubicBezTo>
                    <a:pt x="276" y="376"/>
                    <a:pt x="284" y="375"/>
                    <a:pt x="291" y="374"/>
                  </a:cubicBezTo>
                  <a:cubicBezTo>
                    <a:pt x="363" y="413"/>
                    <a:pt x="363" y="413"/>
                    <a:pt x="363" y="413"/>
                  </a:cubicBezTo>
                  <a:cubicBezTo>
                    <a:pt x="345" y="349"/>
                    <a:pt x="345" y="349"/>
                    <a:pt x="345" y="349"/>
                  </a:cubicBezTo>
                  <a:cubicBezTo>
                    <a:pt x="374" y="326"/>
                    <a:pt x="394" y="290"/>
                    <a:pt x="394" y="250"/>
                  </a:cubicBezTo>
                  <a:close/>
                  <a:moveTo>
                    <a:pt x="268" y="309"/>
                  </a:moveTo>
                  <a:cubicBezTo>
                    <a:pt x="206" y="309"/>
                    <a:pt x="206" y="309"/>
                    <a:pt x="206" y="309"/>
                  </a:cubicBezTo>
                  <a:cubicBezTo>
                    <a:pt x="206" y="285"/>
                    <a:pt x="206" y="285"/>
                    <a:pt x="206" y="285"/>
                  </a:cubicBezTo>
                  <a:cubicBezTo>
                    <a:pt x="268" y="285"/>
                    <a:pt x="268" y="285"/>
                    <a:pt x="268" y="285"/>
                  </a:cubicBezTo>
                  <a:cubicBezTo>
                    <a:pt x="268" y="309"/>
                    <a:pt x="268" y="309"/>
                    <a:pt x="268" y="309"/>
                  </a:cubicBezTo>
                  <a:cubicBezTo>
                    <a:pt x="268" y="309"/>
                    <a:pt x="268" y="309"/>
                    <a:pt x="268" y="309"/>
                  </a:cubicBezTo>
                  <a:close/>
                  <a:moveTo>
                    <a:pt x="330" y="265"/>
                  </a:moveTo>
                  <a:cubicBezTo>
                    <a:pt x="206" y="265"/>
                    <a:pt x="206" y="265"/>
                    <a:pt x="206" y="265"/>
                  </a:cubicBezTo>
                  <a:cubicBezTo>
                    <a:pt x="206" y="241"/>
                    <a:pt x="206" y="241"/>
                    <a:pt x="206" y="241"/>
                  </a:cubicBezTo>
                  <a:cubicBezTo>
                    <a:pt x="330" y="241"/>
                    <a:pt x="330" y="241"/>
                    <a:pt x="330" y="241"/>
                  </a:cubicBezTo>
                  <a:cubicBezTo>
                    <a:pt x="330" y="265"/>
                    <a:pt x="330" y="265"/>
                    <a:pt x="330" y="265"/>
                  </a:cubicBezTo>
                  <a:cubicBezTo>
                    <a:pt x="330" y="265"/>
                    <a:pt x="330" y="265"/>
                    <a:pt x="330" y="265"/>
                  </a:cubicBezTo>
                  <a:close/>
                  <a:moveTo>
                    <a:pt x="330" y="222"/>
                  </a:moveTo>
                  <a:cubicBezTo>
                    <a:pt x="206" y="222"/>
                    <a:pt x="206" y="222"/>
                    <a:pt x="206" y="222"/>
                  </a:cubicBezTo>
                  <a:cubicBezTo>
                    <a:pt x="206" y="197"/>
                    <a:pt x="206" y="197"/>
                    <a:pt x="206" y="197"/>
                  </a:cubicBezTo>
                  <a:cubicBezTo>
                    <a:pt x="330" y="197"/>
                    <a:pt x="330" y="197"/>
                    <a:pt x="330" y="197"/>
                  </a:cubicBezTo>
                  <a:cubicBezTo>
                    <a:pt x="330" y="222"/>
                    <a:pt x="330" y="222"/>
                    <a:pt x="330" y="222"/>
                  </a:cubicBezTo>
                  <a:cubicBezTo>
                    <a:pt x="330" y="222"/>
                    <a:pt x="330" y="222"/>
                    <a:pt x="330" y="222"/>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5" name="Group 4"/>
          <p:cNvGrpSpPr/>
          <p:nvPr/>
        </p:nvGrpSpPr>
        <p:grpSpPr>
          <a:xfrm>
            <a:off x="8525158" y="1779609"/>
            <a:ext cx="3361507" cy="531410"/>
            <a:chOff x="9191043" y="2277600"/>
            <a:chExt cx="3361507" cy="531410"/>
          </a:xfrm>
        </p:grpSpPr>
        <p:sp>
          <p:nvSpPr>
            <p:cNvPr id="159" name="Rectangle 158"/>
            <p:cNvSpPr/>
            <p:nvPr/>
          </p:nvSpPr>
          <p:spPr bwMode="auto">
            <a:xfrm>
              <a:off x="9645872" y="2277600"/>
              <a:ext cx="2906678" cy="5314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Monitor + Learn </a:t>
              </a:r>
            </a:p>
          </p:txBody>
        </p:sp>
        <p:sp>
          <p:nvSpPr>
            <p:cNvPr id="12" name="Freeform 16"/>
            <p:cNvSpPr>
              <a:spLocks noChangeAspect="1" noEditPoints="1"/>
            </p:cNvSpPr>
            <p:nvPr/>
          </p:nvSpPr>
          <p:spPr bwMode="auto">
            <a:xfrm>
              <a:off x="9191043" y="2314279"/>
              <a:ext cx="455190" cy="456993"/>
            </a:xfrm>
            <a:custGeom>
              <a:avLst/>
              <a:gdLst>
                <a:gd name="T0" fmla="*/ 534 w 534"/>
                <a:gd name="T1" fmla="*/ 266 h 536"/>
                <a:gd name="T2" fmla="*/ 0 w 534"/>
                <a:gd name="T3" fmla="*/ 266 h 536"/>
                <a:gd name="T4" fmla="*/ 269 w 534"/>
                <a:gd name="T5" fmla="*/ 32 h 536"/>
                <a:gd name="T6" fmla="*/ 269 w 534"/>
                <a:gd name="T7" fmla="*/ 503 h 536"/>
                <a:gd name="T8" fmla="*/ 269 w 534"/>
                <a:gd name="T9" fmla="*/ 32 h 536"/>
                <a:gd name="T10" fmla="*/ 261 w 534"/>
                <a:gd name="T11" fmla="*/ 158 h 536"/>
                <a:gd name="T12" fmla="*/ 149 w 534"/>
                <a:gd name="T13" fmla="*/ 191 h 536"/>
                <a:gd name="T14" fmla="*/ 127 w 534"/>
                <a:gd name="T15" fmla="*/ 156 h 536"/>
                <a:gd name="T16" fmla="*/ 237 w 534"/>
                <a:gd name="T17" fmla="*/ 132 h 536"/>
                <a:gd name="T18" fmla="*/ 261 w 534"/>
                <a:gd name="T19" fmla="*/ 150 h 536"/>
                <a:gd name="T20" fmla="*/ 391 w 534"/>
                <a:gd name="T21" fmla="*/ 191 h 536"/>
                <a:gd name="T22" fmla="*/ 411 w 534"/>
                <a:gd name="T23" fmla="*/ 150 h 536"/>
                <a:gd name="T24" fmla="*/ 296 w 534"/>
                <a:gd name="T25" fmla="*/ 128 h 536"/>
                <a:gd name="T26" fmla="*/ 283 w 534"/>
                <a:gd name="T27" fmla="*/ 158 h 536"/>
                <a:gd name="T28" fmla="*/ 391 w 534"/>
                <a:gd name="T29" fmla="*/ 191 h 536"/>
                <a:gd name="T30" fmla="*/ 338 w 534"/>
                <a:gd name="T31" fmla="*/ 291 h 536"/>
                <a:gd name="T32" fmla="*/ 422 w 534"/>
                <a:gd name="T33" fmla="*/ 238 h 536"/>
                <a:gd name="T34" fmla="*/ 377 w 534"/>
                <a:gd name="T35" fmla="*/ 203 h 536"/>
                <a:gd name="T36" fmla="*/ 281 w 534"/>
                <a:gd name="T37" fmla="*/ 258 h 536"/>
                <a:gd name="T38" fmla="*/ 322 w 534"/>
                <a:gd name="T39" fmla="*/ 288 h 536"/>
                <a:gd name="T40" fmla="*/ 218 w 534"/>
                <a:gd name="T41" fmla="*/ 297 h 536"/>
                <a:gd name="T42" fmla="*/ 261 w 534"/>
                <a:gd name="T43" fmla="*/ 248 h 536"/>
                <a:gd name="T44" fmla="*/ 149 w 534"/>
                <a:gd name="T45" fmla="*/ 205 h 536"/>
                <a:gd name="T46" fmla="*/ 115 w 534"/>
                <a:gd name="T47" fmla="*/ 248 h 536"/>
                <a:gd name="T48" fmla="*/ 218 w 534"/>
                <a:gd name="T49" fmla="*/ 297 h 536"/>
                <a:gd name="T50" fmla="*/ 257 w 534"/>
                <a:gd name="T51" fmla="*/ 278 h 536"/>
                <a:gd name="T52" fmla="*/ 206 w 534"/>
                <a:gd name="T53" fmla="*/ 313 h 536"/>
                <a:gd name="T54" fmla="*/ 155 w 534"/>
                <a:gd name="T55" fmla="*/ 293 h 536"/>
                <a:gd name="T56" fmla="*/ 164 w 534"/>
                <a:gd name="T57" fmla="*/ 370 h 536"/>
                <a:gd name="T58" fmla="*/ 263 w 534"/>
                <a:gd name="T59" fmla="*/ 408 h 536"/>
                <a:gd name="T60" fmla="*/ 263 w 534"/>
                <a:gd name="T61" fmla="*/ 280 h 536"/>
                <a:gd name="T62" fmla="*/ 322 w 534"/>
                <a:gd name="T63" fmla="*/ 303 h 536"/>
                <a:gd name="T64" fmla="*/ 277 w 534"/>
                <a:gd name="T65" fmla="*/ 278 h 536"/>
                <a:gd name="T66" fmla="*/ 287 w 534"/>
                <a:gd name="T67" fmla="*/ 413 h 536"/>
                <a:gd name="T68" fmla="*/ 385 w 534"/>
                <a:gd name="T69" fmla="*/ 356 h 536"/>
                <a:gd name="T70" fmla="*/ 377 w 534"/>
                <a:gd name="T71" fmla="*/ 284 h 536"/>
                <a:gd name="T72" fmla="*/ 336 w 534"/>
                <a:gd name="T73" fmla="*/ 30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4" h="536">
                  <a:moveTo>
                    <a:pt x="269" y="536"/>
                  </a:moveTo>
                  <a:cubicBezTo>
                    <a:pt x="415" y="536"/>
                    <a:pt x="534" y="417"/>
                    <a:pt x="534" y="266"/>
                  </a:cubicBezTo>
                  <a:cubicBezTo>
                    <a:pt x="534" y="118"/>
                    <a:pt x="415" y="0"/>
                    <a:pt x="269" y="0"/>
                  </a:cubicBezTo>
                  <a:cubicBezTo>
                    <a:pt x="118" y="0"/>
                    <a:pt x="0" y="118"/>
                    <a:pt x="0" y="266"/>
                  </a:cubicBezTo>
                  <a:cubicBezTo>
                    <a:pt x="0" y="417"/>
                    <a:pt x="118" y="536"/>
                    <a:pt x="269" y="536"/>
                  </a:cubicBezTo>
                  <a:close/>
                  <a:moveTo>
                    <a:pt x="269" y="32"/>
                  </a:moveTo>
                  <a:cubicBezTo>
                    <a:pt x="398" y="32"/>
                    <a:pt x="501" y="137"/>
                    <a:pt x="501" y="266"/>
                  </a:cubicBezTo>
                  <a:cubicBezTo>
                    <a:pt x="501" y="396"/>
                    <a:pt x="398" y="503"/>
                    <a:pt x="269" y="503"/>
                  </a:cubicBezTo>
                  <a:cubicBezTo>
                    <a:pt x="140" y="503"/>
                    <a:pt x="32" y="396"/>
                    <a:pt x="32" y="266"/>
                  </a:cubicBezTo>
                  <a:cubicBezTo>
                    <a:pt x="32" y="137"/>
                    <a:pt x="140" y="32"/>
                    <a:pt x="269" y="32"/>
                  </a:cubicBezTo>
                  <a:close/>
                  <a:moveTo>
                    <a:pt x="261" y="150"/>
                  </a:moveTo>
                  <a:cubicBezTo>
                    <a:pt x="265" y="152"/>
                    <a:pt x="265" y="156"/>
                    <a:pt x="261" y="158"/>
                  </a:cubicBezTo>
                  <a:cubicBezTo>
                    <a:pt x="166" y="195"/>
                    <a:pt x="166" y="195"/>
                    <a:pt x="166" y="195"/>
                  </a:cubicBezTo>
                  <a:cubicBezTo>
                    <a:pt x="160" y="195"/>
                    <a:pt x="153" y="195"/>
                    <a:pt x="149" y="191"/>
                  </a:cubicBezTo>
                  <a:cubicBezTo>
                    <a:pt x="123" y="166"/>
                    <a:pt x="123" y="166"/>
                    <a:pt x="123" y="166"/>
                  </a:cubicBezTo>
                  <a:cubicBezTo>
                    <a:pt x="121" y="162"/>
                    <a:pt x="121" y="158"/>
                    <a:pt x="127" y="156"/>
                  </a:cubicBezTo>
                  <a:cubicBezTo>
                    <a:pt x="220" y="130"/>
                    <a:pt x="220" y="130"/>
                    <a:pt x="220" y="130"/>
                  </a:cubicBezTo>
                  <a:cubicBezTo>
                    <a:pt x="225" y="128"/>
                    <a:pt x="233" y="130"/>
                    <a:pt x="237" y="132"/>
                  </a:cubicBezTo>
                  <a:cubicBezTo>
                    <a:pt x="261" y="150"/>
                    <a:pt x="261" y="150"/>
                    <a:pt x="261" y="150"/>
                  </a:cubicBezTo>
                  <a:cubicBezTo>
                    <a:pt x="261" y="150"/>
                    <a:pt x="261" y="150"/>
                    <a:pt x="261" y="150"/>
                  </a:cubicBezTo>
                  <a:close/>
                  <a:moveTo>
                    <a:pt x="391" y="191"/>
                  </a:moveTo>
                  <a:cubicBezTo>
                    <a:pt x="391" y="191"/>
                    <a:pt x="391" y="191"/>
                    <a:pt x="391" y="191"/>
                  </a:cubicBezTo>
                  <a:cubicBezTo>
                    <a:pt x="415" y="160"/>
                    <a:pt x="415" y="160"/>
                    <a:pt x="415" y="160"/>
                  </a:cubicBezTo>
                  <a:cubicBezTo>
                    <a:pt x="419" y="156"/>
                    <a:pt x="417" y="152"/>
                    <a:pt x="411" y="150"/>
                  </a:cubicBezTo>
                  <a:cubicBezTo>
                    <a:pt x="411" y="150"/>
                    <a:pt x="411" y="150"/>
                    <a:pt x="312" y="124"/>
                  </a:cubicBezTo>
                  <a:cubicBezTo>
                    <a:pt x="306" y="122"/>
                    <a:pt x="300" y="124"/>
                    <a:pt x="296" y="128"/>
                  </a:cubicBezTo>
                  <a:cubicBezTo>
                    <a:pt x="296" y="128"/>
                    <a:pt x="296" y="128"/>
                    <a:pt x="279" y="148"/>
                  </a:cubicBezTo>
                  <a:cubicBezTo>
                    <a:pt x="277" y="152"/>
                    <a:pt x="277" y="156"/>
                    <a:pt x="283" y="158"/>
                  </a:cubicBezTo>
                  <a:cubicBezTo>
                    <a:pt x="283" y="158"/>
                    <a:pt x="283" y="158"/>
                    <a:pt x="377" y="195"/>
                  </a:cubicBezTo>
                  <a:cubicBezTo>
                    <a:pt x="381" y="195"/>
                    <a:pt x="389" y="195"/>
                    <a:pt x="391" y="191"/>
                  </a:cubicBezTo>
                  <a:close/>
                  <a:moveTo>
                    <a:pt x="322" y="288"/>
                  </a:moveTo>
                  <a:cubicBezTo>
                    <a:pt x="326" y="293"/>
                    <a:pt x="334" y="293"/>
                    <a:pt x="338" y="291"/>
                  </a:cubicBezTo>
                  <a:cubicBezTo>
                    <a:pt x="419" y="250"/>
                    <a:pt x="419" y="250"/>
                    <a:pt x="419" y="250"/>
                  </a:cubicBezTo>
                  <a:cubicBezTo>
                    <a:pt x="426" y="246"/>
                    <a:pt x="426" y="242"/>
                    <a:pt x="422" y="238"/>
                  </a:cubicBezTo>
                  <a:cubicBezTo>
                    <a:pt x="393" y="207"/>
                    <a:pt x="393" y="207"/>
                    <a:pt x="393" y="207"/>
                  </a:cubicBezTo>
                  <a:cubicBezTo>
                    <a:pt x="389" y="203"/>
                    <a:pt x="383" y="201"/>
                    <a:pt x="377" y="203"/>
                  </a:cubicBezTo>
                  <a:cubicBezTo>
                    <a:pt x="283" y="248"/>
                    <a:pt x="283" y="248"/>
                    <a:pt x="283" y="248"/>
                  </a:cubicBezTo>
                  <a:cubicBezTo>
                    <a:pt x="277" y="250"/>
                    <a:pt x="277" y="254"/>
                    <a:pt x="281" y="258"/>
                  </a:cubicBezTo>
                  <a:cubicBezTo>
                    <a:pt x="322" y="288"/>
                    <a:pt x="322" y="288"/>
                    <a:pt x="322" y="288"/>
                  </a:cubicBezTo>
                  <a:cubicBezTo>
                    <a:pt x="322" y="288"/>
                    <a:pt x="322" y="288"/>
                    <a:pt x="322" y="288"/>
                  </a:cubicBezTo>
                  <a:close/>
                  <a:moveTo>
                    <a:pt x="218" y="297"/>
                  </a:moveTo>
                  <a:cubicBezTo>
                    <a:pt x="218" y="297"/>
                    <a:pt x="218" y="297"/>
                    <a:pt x="218" y="297"/>
                  </a:cubicBezTo>
                  <a:cubicBezTo>
                    <a:pt x="261" y="258"/>
                    <a:pt x="261" y="258"/>
                    <a:pt x="261" y="258"/>
                  </a:cubicBezTo>
                  <a:cubicBezTo>
                    <a:pt x="265" y="254"/>
                    <a:pt x="265" y="250"/>
                    <a:pt x="261" y="248"/>
                  </a:cubicBezTo>
                  <a:cubicBezTo>
                    <a:pt x="261" y="248"/>
                    <a:pt x="261" y="248"/>
                    <a:pt x="164" y="203"/>
                  </a:cubicBezTo>
                  <a:cubicBezTo>
                    <a:pt x="160" y="201"/>
                    <a:pt x="153" y="203"/>
                    <a:pt x="149" y="205"/>
                  </a:cubicBezTo>
                  <a:cubicBezTo>
                    <a:pt x="149" y="205"/>
                    <a:pt x="149" y="205"/>
                    <a:pt x="113" y="236"/>
                  </a:cubicBezTo>
                  <a:cubicBezTo>
                    <a:pt x="109" y="240"/>
                    <a:pt x="111" y="244"/>
                    <a:pt x="115" y="248"/>
                  </a:cubicBezTo>
                  <a:cubicBezTo>
                    <a:pt x="115" y="248"/>
                    <a:pt x="115" y="248"/>
                    <a:pt x="204" y="299"/>
                  </a:cubicBezTo>
                  <a:cubicBezTo>
                    <a:pt x="208" y="301"/>
                    <a:pt x="214" y="299"/>
                    <a:pt x="218" y="297"/>
                  </a:cubicBezTo>
                  <a:close/>
                  <a:moveTo>
                    <a:pt x="263" y="280"/>
                  </a:moveTo>
                  <a:cubicBezTo>
                    <a:pt x="263" y="276"/>
                    <a:pt x="261" y="274"/>
                    <a:pt x="257" y="278"/>
                  </a:cubicBezTo>
                  <a:cubicBezTo>
                    <a:pt x="220" y="311"/>
                    <a:pt x="220" y="311"/>
                    <a:pt x="220" y="311"/>
                  </a:cubicBezTo>
                  <a:cubicBezTo>
                    <a:pt x="216" y="315"/>
                    <a:pt x="210" y="315"/>
                    <a:pt x="206" y="313"/>
                  </a:cubicBezTo>
                  <a:cubicBezTo>
                    <a:pt x="164" y="288"/>
                    <a:pt x="164" y="288"/>
                    <a:pt x="164" y="288"/>
                  </a:cubicBezTo>
                  <a:cubicBezTo>
                    <a:pt x="160" y="286"/>
                    <a:pt x="155" y="288"/>
                    <a:pt x="155" y="293"/>
                  </a:cubicBezTo>
                  <a:cubicBezTo>
                    <a:pt x="155" y="358"/>
                    <a:pt x="155" y="358"/>
                    <a:pt x="155" y="358"/>
                  </a:cubicBezTo>
                  <a:cubicBezTo>
                    <a:pt x="155" y="362"/>
                    <a:pt x="160" y="368"/>
                    <a:pt x="164" y="370"/>
                  </a:cubicBezTo>
                  <a:cubicBezTo>
                    <a:pt x="255" y="413"/>
                    <a:pt x="255" y="413"/>
                    <a:pt x="255" y="413"/>
                  </a:cubicBezTo>
                  <a:cubicBezTo>
                    <a:pt x="259" y="415"/>
                    <a:pt x="263" y="413"/>
                    <a:pt x="263" y="408"/>
                  </a:cubicBezTo>
                  <a:cubicBezTo>
                    <a:pt x="263" y="280"/>
                    <a:pt x="263" y="280"/>
                    <a:pt x="263" y="280"/>
                  </a:cubicBezTo>
                  <a:cubicBezTo>
                    <a:pt x="263" y="280"/>
                    <a:pt x="263" y="280"/>
                    <a:pt x="263" y="280"/>
                  </a:cubicBezTo>
                  <a:close/>
                  <a:moveTo>
                    <a:pt x="336" y="305"/>
                  </a:moveTo>
                  <a:cubicBezTo>
                    <a:pt x="332" y="307"/>
                    <a:pt x="326" y="305"/>
                    <a:pt x="322" y="303"/>
                  </a:cubicBezTo>
                  <a:cubicBezTo>
                    <a:pt x="285" y="274"/>
                    <a:pt x="285" y="274"/>
                    <a:pt x="285" y="274"/>
                  </a:cubicBezTo>
                  <a:cubicBezTo>
                    <a:pt x="281" y="272"/>
                    <a:pt x="277" y="274"/>
                    <a:pt x="277" y="278"/>
                  </a:cubicBezTo>
                  <a:cubicBezTo>
                    <a:pt x="277" y="406"/>
                    <a:pt x="277" y="406"/>
                    <a:pt x="277" y="406"/>
                  </a:cubicBezTo>
                  <a:cubicBezTo>
                    <a:pt x="277" y="413"/>
                    <a:pt x="281" y="415"/>
                    <a:pt x="287" y="413"/>
                  </a:cubicBezTo>
                  <a:cubicBezTo>
                    <a:pt x="377" y="370"/>
                    <a:pt x="377" y="370"/>
                    <a:pt x="377" y="370"/>
                  </a:cubicBezTo>
                  <a:cubicBezTo>
                    <a:pt x="381" y="368"/>
                    <a:pt x="385" y="362"/>
                    <a:pt x="385" y="356"/>
                  </a:cubicBezTo>
                  <a:cubicBezTo>
                    <a:pt x="385" y="288"/>
                    <a:pt x="385" y="288"/>
                    <a:pt x="385" y="288"/>
                  </a:cubicBezTo>
                  <a:cubicBezTo>
                    <a:pt x="385" y="284"/>
                    <a:pt x="381" y="280"/>
                    <a:pt x="377" y="284"/>
                  </a:cubicBezTo>
                  <a:cubicBezTo>
                    <a:pt x="336" y="305"/>
                    <a:pt x="336" y="305"/>
                    <a:pt x="336" y="305"/>
                  </a:cubicBezTo>
                  <a:cubicBezTo>
                    <a:pt x="336" y="305"/>
                    <a:pt x="336" y="305"/>
                    <a:pt x="336" y="305"/>
                  </a:cubicBez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85372"/>
              <a:endParaRPr lang="en-US" sz="1323">
                <a:solidFill>
                  <a:srgbClr val="68217A"/>
                </a:solidFill>
              </a:endParaRPr>
            </a:p>
          </p:txBody>
        </p:sp>
      </p:grpSp>
      <p:grpSp>
        <p:nvGrpSpPr>
          <p:cNvPr id="6" name="Group 5"/>
          <p:cNvGrpSpPr/>
          <p:nvPr/>
        </p:nvGrpSpPr>
        <p:grpSpPr>
          <a:xfrm>
            <a:off x="8525158" y="4893653"/>
            <a:ext cx="3176714" cy="577778"/>
            <a:chOff x="9191043" y="5060413"/>
            <a:chExt cx="3176714" cy="577778"/>
          </a:xfrm>
        </p:grpSpPr>
        <p:sp>
          <p:nvSpPr>
            <p:cNvPr id="157" name="Rectangle 156"/>
            <p:cNvSpPr/>
            <p:nvPr/>
          </p:nvSpPr>
          <p:spPr bwMode="auto">
            <a:xfrm>
              <a:off x="9647825" y="5060413"/>
              <a:ext cx="2719932" cy="5777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2400" spc="-113" dirty="0">
                  <a:gradFill>
                    <a:gsLst>
                      <a:gs pos="0">
                        <a:schemeClr val="tx1"/>
                      </a:gs>
                      <a:gs pos="100000">
                        <a:schemeClr val="tx1"/>
                      </a:gs>
                    </a:gsLst>
                    <a:lin ang="5400000" scaled="1"/>
                  </a:gradFill>
                  <a:latin typeface="Segoe UI Light"/>
                </a:rPr>
                <a:t>Release</a:t>
              </a:r>
            </a:p>
          </p:txBody>
        </p:sp>
        <p:sp>
          <p:nvSpPr>
            <p:cNvPr id="13" name="Freeform 12"/>
            <p:cNvSpPr>
              <a:spLocks noEditPoints="1"/>
            </p:cNvSpPr>
            <p:nvPr/>
          </p:nvSpPr>
          <p:spPr bwMode="black">
            <a:xfrm>
              <a:off x="9191043" y="5093974"/>
              <a:ext cx="454829" cy="430980"/>
            </a:xfrm>
            <a:custGeom>
              <a:avLst/>
              <a:gdLst>
                <a:gd name="T0" fmla="*/ 70 w 140"/>
                <a:gd name="T1" fmla="*/ 10 h 140"/>
                <a:gd name="T2" fmla="*/ 10 w 140"/>
                <a:gd name="T3" fmla="*/ 70 h 140"/>
                <a:gd name="T4" fmla="*/ 70 w 140"/>
                <a:gd name="T5" fmla="*/ 131 h 140"/>
                <a:gd name="T6" fmla="*/ 130 w 140"/>
                <a:gd name="T7" fmla="*/ 70 h 140"/>
                <a:gd name="T8" fmla="*/ 70 w 140"/>
                <a:gd name="T9" fmla="*/ 10 h 140"/>
                <a:gd name="T10" fmla="*/ 70 w 140"/>
                <a:gd name="T11" fmla="*/ 0 h 140"/>
                <a:gd name="T12" fmla="*/ 140 w 140"/>
                <a:gd name="T13" fmla="*/ 70 h 140"/>
                <a:gd name="T14" fmla="*/ 70 w 140"/>
                <a:gd name="T15" fmla="*/ 140 h 140"/>
                <a:gd name="T16" fmla="*/ 0 w 140"/>
                <a:gd name="T17" fmla="*/ 70 h 140"/>
                <a:gd name="T18" fmla="*/ 70 w 140"/>
                <a:gd name="T19" fmla="*/ 0 h 140"/>
                <a:gd name="T20" fmla="*/ 102 w 140"/>
                <a:gd name="T21" fmla="*/ 39 h 140"/>
                <a:gd name="T22" fmla="*/ 102 w 140"/>
                <a:gd name="T23" fmla="*/ 62 h 140"/>
                <a:gd name="T24" fmla="*/ 78 w 140"/>
                <a:gd name="T25" fmla="*/ 63 h 140"/>
                <a:gd name="T26" fmla="*/ 70 w 140"/>
                <a:gd name="T27" fmla="*/ 55 h 140"/>
                <a:gd name="T28" fmla="*/ 86 w 140"/>
                <a:gd name="T29" fmla="*/ 54 h 140"/>
                <a:gd name="T30" fmla="*/ 75 w 140"/>
                <a:gd name="T31" fmla="*/ 49 h 140"/>
                <a:gd name="T32" fmla="*/ 50 w 140"/>
                <a:gd name="T33" fmla="*/ 65 h 140"/>
                <a:gd name="T34" fmla="*/ 38 w 140"/>
                <a:gd name="T35" fmla="*/ 65 h 140"/>
                <a:gd name="T36" fmla="*/ 77 w 140"/>
                <a:gd name="T37" fmla="*/ 37 h 140"/>
                <a:gd name="T38" fmla="*/ 93 w 140"/>
                <a:gd name="T39" fmla="*/ 45 h 140"/>
                <a:gd name="T40" fmla="*/ 94 w 140"/>
                <a:gd name="T41" fmla="*/ 30 h 140"/>
                <a:gd name="T42" fmla="*/ 102 w 140"/>
                <a:gd name="T43" fmla="*/ 39 h 140"/>
                <a:gd name="T44" fmla="*/ 89 w 140"/>
                <a:gd name="T45" fmla="*/ 75 h 140"/>
                <a:gd name="T46" fmla="*/ 64 w 140"/>
                <a:gd name="T47" fmla="*/ 92 h 140"/>
                <a:gd name="T48" fmla="*/ 54 w 140"/>
                <a:gd name="T49" fmla="*/ 87 h 140"/>
                <a:gd name="T50" fmla="*/ 70 w 140"/>
                <a:gd name="T51" fmla="*/ 86 h 140"/>
                <a:gd name="T52" fmla="*/ 62 w 140"/>
                <a:gd name="T53" fmla="*/ 77 h 140"/>
                <a:gd name="T54" fmla="*/ 38 w 140"/>
                <a:gd name="T55" fmla="*/ 78 h 140"/>
                <a:gd name="T56" fmla="*/ 38 w 140"/>
                <a:gd name="T57" fmla="*/ 102 h 140"/>
                <a:gd name="T58" fmla="*/ 46 w 140"/>
                <a:gd name="T59" fmla="*/ 110 h 140"/>
                <a:gd name="T60" fmla="*/ 47 w 140"/>
                <a:gd name="T61" fmla="*/ 96 h 140"/>
                <a:gd name="T62" fmla="*/ 62 w 140"/>
                <a:gd name="T63" fmla="*/ 104 h 140"/>
                <a:gd name="T64" fmla="*/ 102 w 140"/>
                <a:gd name="T65" fmla="*/ 75 h 140"/>
                <a:gd name="T66" fmla="*/ 89 w 140"/>
                <a:gd name="T67" fmla="*/ 7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140">
                  <a:moveTo>
                    <a:pt x="70" y="10"/>
                  </a:moveTo>
                  <a:cubicBezTo>
                    <a:pt x="37" y="10"/>
                    <a:pt x="10" y="37"/>
                    <a:pt x="10" y="70"/>
                  </a:cubicBezTo>
                  <a:cubicBezTo>
                    <a:pt x="10" y="103"/>
                    <a:pt x="37" y="131"/>
                    <a:pt x="70" y="131"/>
                  </a:cubicBezTo>
                  <a:cubicBezTo>
                    <a:pt x="103" y="131"/>
                    <a:pt x="130" y="103"/>
                    <a:pt x="130" y="70"/>
                  </a:cubicBezTo>
                  <a:cubicBezTo>
                    <a:pt x="130" y="37"/>
                    <a:pt x="103" y="10"/>
                    <a:pt x="70" y="10"/>
                  </a:cubicBezTo>
                  <a:moveTo>
                    <a:pt x="70" y="0"/>
                  </a:moveTo>
                  <a:cubicBezTo>
                    <a:pt x="109" y="0"/>
                    <a:pt x="140" y="31"/>
                    <a:pt x="140" y="70"/>
                  </a:cubicBezTo>
                  <a:cubicBezTo>
                    <a:pt x="140" y="109"/>
                    <a:pt x="109" y="140"/>
                    <a:pt x="70" y="140"/>
                  </a:cubicBezTo>
                  <a:cubicBezTo>
                    <a:pt x="31" y="140"/>
                    <a:pt x="0" y="109"/>
                    <a:pt x="0" y="70"/>
                  </a:cubicBezTo>
                  <a:cubicBezTo>
                    <a:pt x="0" y="31"/>
                    <a:pt x="31" y="0"/>
                    <a:pt x="70" y="0"/>
                  </a:cubicBezTo>
                  <a:moveTo>
                    <a:pt x="102" y="39"/>
                  </a:moveTo>
                  <a:cubicBezTo>
                    <a:pt x="102" y="62"/>
                    <a:pt x="102" y="62"/>
                    <a:pt x="102" y="62"/>
                  </a:cubicBezTo>
                  <a:cubicBezTo>
                    <a:pt x="78" y="63"/>
                    <a:pt x="78" y="63"/>
                    <a:pt x="78" y="63"/>
                  </a:cubicBezTo>
                  <a:cubicBezTo>
                    <a:pt x="70" y="55"/>
                    <a:pt x="70" y="55"/>
                    <a:pt x="70" y="55"/>
                  </a:cubicBezTo>
                  <a:cubicBezTo>
                    <a:pt x="86" y="54"/>
                    <a:pt x="86" y="54"/>
                    <a:pt x="86" y="54"/>
                  </a:cubicBezTo>
                  <a:cubicBezTo>
                    <a:pt x="83" y="51"/>
                    <a:pt x="79" y="49"/>
                    <a:pt x="75" y="49"/>
                  </a:cubicBezTo>
                  <a:cubicBezTo>
                    <a:pt x="64" y="46"/>
                    <a:pt x="53" y="54"/>
                    <a:pt x="50" y="65"/>
                  </a:cubicBezTo>
                  <a:cubicBezTo>
                    <a:pt x="38" y="65"/>
                    <a:pt x="38" y="65"/>
                    <a:pt x="38" y="65"/>
                  </a:cubicBezTo>
                  <a:cubicBezTo>
                    <a:pt x="42" y="44"/>
                    <a:pt x="60" y="34"/>
                    <a:pt x="77" y="37"/>
                  </a:cubicBezTo>
                  <a:cubicBezTo>
                    <a:pt x="83" y="38"/>
                    <a:pt x="89" y="41"/>
                    <a:pt x="93" y="45"/>
                  </a:cubicBezTo>
                  <a:cubicBezTo>
                    <a:pt x="94" y="30"/>
                    <a:pt x="94" y="30"/>
                    <a:pt x="94" y="30"/>
                  </a:cubicBezTo>
                  <a:lnTo>
                    <a:pt x="102" y="39"/>
                  </a:lnTo>
                  <a:close/>
                  <a:moveTo>
                    <a:pt x="89" y="75"/>
                  </a:moveTo>
                  <a:cubicBezTo>
                    <a:pt x="87" y="87"/>
                    <a:pt x="76" y="94"/>
                    <a:pt x="64" y="92"/>
                  </a:cubicBezTo>
                  <a:cubicBezTo>
                    <a:pt x="60" y="91"/>
                    <a:pt x="57" y="89"/>
                    <a:pt x="54" y="87"/>
                  </a:cubicBezTo>
                  <a:cubicBezTo>
                    <a:pt x="70" y="86"/>
                    <a:pt x="70" y="86"/>
                    <a:pt x="70" y="86"/>
                  </a:cubicBezTo>
                  <a:cubicBezTo>
                    <a:pt x="62" y="77"/>
                    <a:pt x="62" y="77"/>
                    <a:pt x="62" y="77"/>
                  </a:cubicBezTo>
                  <a:cubicBezTo>
                    <a:pt x="38" y="78"/>
                    <a:pt x="38" y="78"/>
                    <a:pt x="38" y="78"/>
                  </a:cubicBezTo>
                  <a:cubicBezTo>
                    <a:pt x="38" y="102"/>
                    <a:pt x="38" y="102"/>
                    <a:pt x="38" y="102"/>
                  </a:cubicBezTo>
                  <a:cubicBezTo>
                    <a:pt x="46" y="110"/>
                    <a:pt x="46" y="110"/>
                    <a:pt x="46" y="110"/>
                  </a:cubicBezTo>
                  <a:cubicBezTo>
                    <a:pt x="47" y="96"/>
                    <a:pt x="47" y="96"/>
                    <a:pt x="47" y="96"/>
                  </a:cubicBezTo>
                  <a:cubicBezTo>
                    <a:pt x="51" y="100"/>
                    <a:pt x="56" y="102"/>
                    <a:pt x="62" y="104"/>
                  </a:cubicBezTo>
                  <a:cubicBezTo>
                    <a:pt x="80" y="107"/>
                    <a:pt x="98" y="96"/>
                    <a:pt x="102" y="75"/>
                  </a:cubicBezTo>
                  <a:lnTo>
                    <a:pt x="89" y="75"/>
                  </a:lnTo>
                  <a:close/>
                </a:path>
              </a:pathLst>
            </a:custGeom>
            <a:solidFill>
              <a:schemeClr val="accent2"/>
            </a:solidFill>
            <a:ln>
              <a:noFill/>
            </a:ln>
            <a:extLst/>
          </p:spPr>
          <p:txBody>
            <a:bodyPr vert="horz" wrap="square" lIns="67205" tIns="33602" rIns="67205" bIns="33602" numCol="1" anchor="t" anchorCtr="0" compatLnSpc="1">
              <a:prstTxWarp prst="textNoShape">
                <a:avLst/>
              </a:prstTxWarp>
            </a:bodyPr>
            <a:lstStyle/>
            <a:p>
              <a:pPr defTabSz="671934">
                <a:defRPr/>
              </a:pPr>
              <a:endParaRPr lang="en-US" sz="1323" kern="0">
                <a:solidFill>
                  <a:srgbClr val="68217A"/>
                </a:solidFill>
              </a:endParaRPr>
            </a:p>
          </p:txBody>
        </p:sp>
      </p:grpSp>
      <p:pic>
        <p:nvPicPr>
          <p:cNvPr id="17" name="Picture 16"/>
          <p:cNvPicPr>
            <a:picLocks noChangeAspect="1"/>
          </p:cNvPicPr>
          <p:nvPr/>
        </p:nvPicPr>
        <p:blipFill>
          <a:blip r:embed="rId3"/>
          <a:stretch>
            <a:fillRect/>
          </a:stretch>
        </p:blipFill>
        <p:spPr>
          <a:xfrm>
            <a:off x="4670498" y="2185989"/>
            <a:ext cx="2560320" cy="25603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799" y="1189176"/>
            <a:ext cx="5773200" cy="4394318"/>
          </a:xfrm>
          <a:prstGeom prst="rect">
            <a:avLst/>
          </a:prstGeom>
        </p:spPr>
      </p:pic>
      <p:sp>
        <p:nvSpPr>
          <p:cNvPr id="19" name="Rectangle 18"/>
          <p:cNvSpPr/>
          <p:nvPr/>
        </p:nvSpPr>
        <p:spPr bwMode="auto">
          <a:xfrm>
            <a:off x="3995738" y="1113396"/>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defTabSz="914038" fontAlgn="base">
              <a:lnSpc>
                <a:spcPct val="90000"/>
              </a:lnSpc>
              <a:spcBef>
                <a:spcPct val="0"/>
              </a:spcBef>
              <a:spcAft>
                <a:spcPct val="0"/>
              </a:spcAft>
            </a:pPr>
            <a:r>
              <a:rPr lang="en-US" sz="1400" spc="-113" dirty="0" smtClean="0">
                <a:gradFill>
                  <a:gsLst>
                    <a:gs pos="0">
                      <a:schemeClr val="tx1"/>
                    </a:gs>
                    <a:gs pos="100000">
                      <a:schemeClr val="tx1"/>
                    </a:gs>
                  </a:gsLst>
                  <a:lin ang="5400000" scaled="1"/>
                </a:gradFill>
              </a:rPr>
              <a:t>REQUIREMENTS</a:t>
            </a:r>
            <a:endParaRPr lang="en-US" sz="1400" spc="-113" dirty="0">
              <a:gradFill>
                <a:gsLst>
                  <a:gs pos="0">
                    <a:schemeClr val="tx1"/>
                  </a:gs>
                  <a:gs pos="100000">
                    <a:schemeClr val="tx1"/>
                  </a:gs>
                </a:gsLst>
                <a:lin ang="5400000" scaled="1"/>
              </a:gradFill>
            </a:endParaRPr>
          </a:p>
        </p:txBody>
      </p:sp>
      <p:pic>
        <p:nvPicPr>
          <p:cNvPr id="20" name="Picture 19"/>
          <p:cNvPicPr>
            <a:picLocks noChangeAspect="1"/>
          </p:cNvPicPr>
          <p:nvPr/>
        </p:nvPicPr>
        <p:blipFill>
          <a:blip r:embed="rId5"/>
          <a:stretch>
            <a:fillRect/>
          </a:stretch>
        </p:blipFill>
        <p:spPr>
          <a:xfrm>
            <a:off x="6179386" y="4088116"/>
            <a:ext cx="1783661" cy="1783661"/>
          </a:xfrm>
          <a:prstGeom prst="rect">
            <a:avLst/>
          </a:prstGeom>
        </p:spPr>
      </p:pic>
      <p:sp>
        <p:nvSpPr>
          <p:cNvPr id="21" name="Rectangle 20"/>
          <p:cNvSpPr/>
          <p:nvPr/>
        </p:nvSpPr>
        <p:spPr bwMode="auto">
          <a:xfrm>
            <a:off x="5219069" y="4159324"/>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400" spc="-113" dirty="0" smtClean="0">
                <a:gradFill>
                  <a:gsLst>
                    <a:gs pos="0">
                      <a:schemeClr val="tx1"/>
                    </a:gs>
                    <a:gs pos="100000">
                      <a:schemeClr val="tx1"/>
                    </a:gs>
                  </a:gsLst>
                  <a:lin ang="5400000" scaled="1"/>
                </a:gradFill>
              </a:rPr>
              <a:t>COLLABORATE</a:t>
            </a:r>
            <a:endParaRPr lang="en-US" sz="1400" spc="-113" dirty="0">
              <a:gradFill>
                <a:gsLst>
                  <a:gs pos="0">
                    <a:schemeClr val="tx1"/>
                  </a:gs>
                  <a:gs pos="100000">
                    <a:schemeClr val="tx1"/>
                  </a:gs>
                </a:gsLst>
                <a:lin ang="5400000" scaled="1"/>
              </a:gradFill>
            </a:endParaRPr>
          </a:p>
        </p:txBody>
      </p:sp>
      <p:sp>
        <p:nvSpPr>
          <p:cNvPr id="22" name="Rectangle 21"/>
          <p:cNvSpPr/>
          <p:nvPr/>
        </p:nvSpPr>
        <p:spPr bwMode="auto">
          <a:xfrm>
            <a:off x="3328927" y="3399056"/>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600" spc="-113" dirty="0" smtClean="0">
                <a:gradFill>
                  <a:gsLst>
                    <a:gs pos="0">
                      <a:schemeClr val="accent2"/>
                    </a:gs>
                    <a:gs pos="100000">
                      <a:schemeClr val="accent2"/>
                    </a:gs>
                  </a:gsLst>
                  <a:lin ang="5400000" scaled="1"/>
                </a:gradFill>
              </a:rPr>
              <a:t>CONSTRUCT</a:t>
            </a:r>
            <a:endParaRPr lang="en-US" sz="1600" spc="-113" dirty="0">
              <a:gradFill>
                <a:gsLst>
                  <a:gs pos="0">
                    <a:schemeClr val="accent2"/>
                  </a:gs>
                  <a:gs pos="100000">
                    <a:schemeClr val="accent2"/>
                  </a:gs>
                </a:gsLst>
                <a:lin ang="5400000" scaled="1"/>
              </a:gradFill>
            </a:endParaRPr>
          </a:p>
        </p:txBody>
      </p:sp>
      <p:sp>
        <p:nvSpPr>
          <p:cNvPr id="23" name="Rectangle 22"/>
          <p:cNvSpPr/>
          <p:nvPr/>
        </p:nvSpPr>
        <p:spPr bwMode="auto">
          <a:xfrm>
            <a:off x="7113578" y="3399056"/>
            <a:ext cx="1390660" cy="4816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914038" fontAlgn="base">
              <a:lnSpc>
                <a:spcPct val="90000"/>
              </a:lnSpc>
              <a:spcBef>
                <a:spcPct val="0"/>
              </a:spcBef>
              <a:spcAft>
                <a:spcPct val="0"/>
              </a:spcAft>
            </a:pPr>
            <a:r>
              <a:rPr lang="en-US" sz="1600" spc="-113" dirty="0" smtClean="0">
                <a:gradFill>
                  <a:gsLst>
                    <a:gs pos="0">
                      <a:schemeClr val="accent2"/>
                    </a:gs>
                    <a:gs pos="100000">
                      <a:schemeClr val="accent2"/>
                    </a:gs>
                  </a:gsLst>
                  <a:lin ang="5400000" scaled="1"/>
                </a:gradFill>
              </a:rPr>
              <a:t>OPERATE</a:t>
            </a:r>
            <a:endParaRPr lang="en-US" sz="1600" spc="-113" dirty="0">
              <a:gradFill>
                <a:gsLst>
                  <a:gs pos="0">
                    <a:schemeClr val="accent2"/>
                  </a:gs>
                  <a:gs pos="100000">
                    <a:schemeClr val="accent2"/>
                  </a:gs>
                </a:gsLst>
                <a:lin ang="5400000" scaled="1"/>
              </a:gradFill>
            </a:endParaRPr>
          </a:p>
        </p:txBody>
      </p:sp>
    </p:spTree>
    <p:extLst>
      <p:ext uri="{BB962C8B-B14F-4D97-AF65-F5344CB8AC3E}">
        <p14:creationId xmlns:p14="http://schemas.microsoft.com/office/powerpoint/2010/main" val="313322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3"/>
          <a:stretch>
            <a:fillRect/>
          </a:stretch>
        </p:blipFill>
        <p:spPr>
          <a:xfrm>
            <a:off x="3806946" y="3275920"/>
            <a:ext cx="4550843" cy="4771542"/>
          </a:xfrm>
          <a:prstGeom prst="rect">
            <a:avLst/>
          </a:prstGeom>
        </p:spPr>
      </p:pic>
      <p:sp>
        <p:nvSpPr>
          <p:cNvPr id="42" name="Rectangle 41"/>
          <p:cNvSpPr/>
          <p:nvPr/>
        </p:nvSpPr>
        <p:spPr bwMode="auto">
          <a:xfrm>
            <a:off x="3820845" y="3192815"/>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Source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Repos</a:t>
            </a:r>
          </a:p>
        </p:txBody>
      </p:sp>
      <p:sp>
        <p:nvSpPr>
          <p:cNvPr id="50" name="Rectangle 49"/>
          <p:cNvSpPr/>
          <p:nvPr/>
        </p:nvSpPr>
        <p:spPr bwMode="auto">
          <a:xfrm>
            <a:off x="3820845"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36024"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51" name="Rectangle 50"/>
          <p:cNvSpPr/>
          <p:nvPr/>
        </p:nvSpPr>
        <p:spPr bwMode="auto">
          <a:xfrm>
            <a:off x="5329177" y="3903283"/>
            <a:ext cx="1471786"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52" name="Rectangle 51"/>
          <p:cNvSpPr/>
          <p:nvPr/>
        </p:nvSpPr>
        <p:spPr bwMode="auto">
          <a:xfrm>
            <a:off x="6838502" y="3903283"/>
            <a:ext cx="1505388" cy="71237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53" name="Rectangle 52"/>
          <p:cNvSpPr/>
          <p:nvPr/>
        </p:nvSpPr>
        <p:spPr bwMode="auto">
          <a:xfrm>
            <a:off x="5329177" y="3192352"/>
            <a:ext cx="1471786"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Agile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54" name="Rectangle 53"/>
          <p:cNvSpPr/>
          <p:nvPr/>
        </p:nvSpPr>
        <p:spPr bwMode="auto">
          <a:xfrm>
            <a:off x="6838502" y="3192352"/>
            <a:ext cx="1505388" cy="6787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268819" bIns="107527" numCol="1" spcCol="0" rtlCol="0" fromWordArt="0" anchor="ctr" anchorCtr="0" forceAA="0" compatLnSpc="1">
            <a:prstTxWarp prst="textNoShape">
              <a:avLst/>
            </a:prstTxWarp>
            <a:noAutofit/>
          </a:bodyPr>
          <a:lstStyle/>
          <a:p>
            <a:pPr algn="ctr" defTabSz="685375" fontAlgn="base">
              <a:lnSpc>
                <a:spcPct val="90000"/>
              </a:lnSpc>
              <a:spcBef>
                <a:spcPct val="0"/>
              </a:spcBef>
              <a:spcAft>
                <a:spcPct val="0"/>
              </a:spcAft>
            </a:pPr>
            <a:r>
              <a:rPr lang="en-US" sz="1175" dirty="0">
                <a:gradFill>
                  <a:gsLst>
                    <a:gs pos="0">
                      <a:srgbClr val="3F3F3F"/>
                    </a:gs>
                    <a:gs pos="100000">
                      <a:srgbClr val="3F3F3F"/>
                    </a:gs>
                  </a:gsLst>
                  <a:lin ang="5400000" scaled="0"/>
                </a:gradFill>
                <a:ea typeface="Segoe UI" pitchFamily="34" charset="0"/>
                <a:cs typeface="Segoe UI" pitchFamily="34" charset="0"/>
              </a:rPr>
              <a:t>Team </a:t>
            </a:r>
            <a:br>
              <a:rPr lang="en-US" sz="1175" dirty="0">
                <a:gradFill>
                  <a:gsLst>
                    <a:gs pos="0">
                      <a:srgbClr val="3F3F3F"/>
                    </a:gs>
                    <a:gs pos="100000">
                      <a:srgbClr val="3F3F3F"/>
                    </a:gs>
                  </a:gsLst>
                  <a:lin ang="5400000" scaled="0"/>
                </a:gradFill>
                <a:ea typeface="Segoe UI" pitchFamily="34" charset="0"/>
                <a:cs typeface="Segoe UI" pitchFamily="34" charset="0"/>
              </a:rPr>
            </a:br>
            <a:r>
              <a:rPr lang="en-US" sz="1175" dirty="0">
                <a:gradFill>
                  <a:gsLst>
                    <a:gs pos="0">
                      <a:srgbClr val="3F3F3F"/>
                    </a:gs>
                    <a:gs pos="100000">
                      <a:srgbClr val="3F3F3F"/>
                    </a:gs>
                  </a:gsLst>
                  <a:lin ang="5400000" scaled="0"/>
                </a:gradFill>
                <a:ea typeface="Segoe UI" pitchFamily="34" charset="0"/>
                <a:cs typeface="Segoe UI" pitchFamily="34" charset="0"/>
              </a:rPr>
              <a:t>Rooms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3991" y="2025795"/>
            <a:ext cx="5360843" cy="2595439"/>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82802" y="1272074"/>
            <a:ext cx="6633116" cy="285171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220" y="2025795"/>
            <a:ext cx="5376386" cy="260093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8997" y="3634002"/>
            <a:ext cx="1860266" cy="490477"/>
          </a:xfrm>
          <a:prstGeom prst="rect">
            <a:avLst/>
          </a:prstGeom>
        </p:spPr>
      </p:pic>
      <p:sp useBgFill="1">
        <p:nvSpPr>
          <p:cNvPr id="25" name="Rectangle 24"/>
          <p:cNvSpPr/>
          <p:nvPr/>
        </p:nvSpPr>
        <p:spPr bwMode="auto">
          <a:xfrm>
            <a:off x="1489339" y="5412907"/>
            <a:ext cx="9365036" cy="276589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24250" y="4646887"/>
            <a:ext cx="9147170" cy="551079"/>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846820" tIns="107527" rIns="134410"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endParaRPr lang="en-US" sz="2352"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62" name="Picture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8851810" y="3611416"/>
            <a:ext cx="2002565" cy="515530"/>
          </a:xfrm>
          <a:prstGeom prst="rect">
            <a:avLst/>
          </a:prstGeom>
        </p:spPr>
      </p:pic>
      <p:grpSp>
        <p:nvGrpSpPr>
          <p:cNvPr id="6" name="Group 5"/>
          <p:cNvGrpSpPr/>
          <p:nvPr/>
        </p:nvGrpSpPr>
        <p:grpSpPr>
          <a:xfrm>
            <a:off x="1360907" y="4159559"/>
            <a:ext cx="2469900" cy="452370"/>
            <a:chOff x="-222250" y="4552950"/>
            <a:chExt cx="3360588" cy="615502"/>
          </a:xfrm>
        </p:grpSpPr>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5" name="Rectangle 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p:nvPr/>
        </p:nvGrpSpPr>
        <p:grpSpPr>
          <a:xfrm flipH="1">
            <a:off x="8329992" y="4159152"/>
            <a:ext cx="2469900" cy="452370"/>
            <a:chOff x="-222250" y="4552950"/>
            <a:chExt cx="3360588" cy="615502"/>
          </a:xfrm>
        </p:grpSpPr>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35" name="Rectangle 34"/>
            <p:cNvSpPr/>
            <p:nvPr/>
          </p:nvSpPr>
          <p:spPr bwMode="auto">
            <a:xfrm>
              <a:off x="-222250" y="4552950"/>
              <a:ext cx="1555750" cy="6155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smtClean="0"/>
              <a:t>Visual Studio 2013 ALM</a:t>
            </a:r>
            <a:endParaRPr lang="en-US" dirty="0"/>
          </a:p>
        </p:txBody>
      </p:sp>
      <p:grpSp>
        <p:nvGrpSpPr>
          <p:cNvPr id="18" name="Group 17"/>
          <p:cNvGrpSpPr/>
          <p:nvPr/>
        </p:nvGrpSpPr>
        <p:grpSpPr>
          <a:xfrm>
            <a:off x="1657051" y="3642846"/>
            <a:ext cx="1349112" cy="1349112"/>
            <a:chOff x="125735" y="5006938"/>
            <a:chExt cx="1835624" cy="1835624"/>
          </a:xfrm>
        </p:grpSpPr>
        <p:grpSp>
          <p:nvGrpSpPr>
            <p:cNvPr id="41" name="Group 40"/>
            <p:cNvGrpSpPr/>
            <p:nvPr/>
          </p:nvGrpSpPr>
          <p:grpSpPr>
            <a:xfrm>
              <a:off x="125735" y="5006938"/>
              <a:ext cx="1835624" cy="1835624"/>
              <a:chOff x="274642" y="4950425"/>
              <a:chExt cx="1835624" cy="1835624"/>
            </a:xfrm>
          </p:grpSpPr>
          <p:sp>
            <p:nvSpPr>
              <p:cNvPr id="44" name="Oval 43"/>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grpSp>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sp>
        <p:nvSpPr>
          <p:cNvPr id="21" name="Rectangle 20"/>
          <p:cNvSpPr/>
          <p:nvPr/>
        </p:nvSpPr>
        <p:spPr bwMode="auto">
          <a:xfrm>
            <a:off x="0" y="2993054"/>
            <a:ext cx="1524253" cy="26056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12195672" y="3794439"/>
            <a:ext cx="766371" cy="2605661"/>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12196755" y="5448272"/>
            <a:ext cx="4563221" cy="55107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9253" tIns="107527" rIns="806458" bIns="107527" numCol="1" spcCol="0" rtlCol="0" fromWordArt="0" anchor="ctr" anchorCtr="0" forceAA="0" compatLnSpc="1">
            <a:prstTxWarp prst="textNoShape">
              <a:avLst/>
            </a:prstTxWarp>
            <a:noAutofit/>
          </a:bodyPr>
          <a:lstStyle/>
          <a:p>
            <a:pPr defTabSz="685375" fontAlgn="base">
              <a:lnSpc>
                <a:spcPct val="90000"/>
              </a:lnSpc>
              <a:spcBef>
                <a:spcPct val="0"/>
              </a:spcBef>
              <a:spcAft>
                <a:spcPct val="0"/>
              </a:spcAft>
            </a:pPr>
            <a:r>
              <a:rPr lang="en-US" sz="2352"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grpSp>
        <p:nvGrpSpPr>
          <p:cNvPr id="85" name="Group 84"/>
          <p:cNvGrpSpPr/>
          <p:nvPr/>
        </p:nvGrpSpPr>
        <p:grpSpPr>
          <a:xfrm>
            <a:off x="9196246" y="3642846"/>
            <a:ext cx="1349112" cy="1349112"/>
            <a:chOff x="10168484" y="4537144"/>
            <a:chExt cx="1835624" cy="1835624"/>
          </a:xfrm>
        </p:grpSpPr>
        <p:sp>
          <p:nvSpPr>
            <p:cNvPr id="86" name="Oval 85"/>
            <p:cNvSpPr/>
            <p:nvPr/>
          </p:nvSpPr>
          <p:spPr bwMode="auto">
            <a:xfrm flipH="1" flipV="1">
              <a:off x="10168484" y="4537144"/>
              <a:ext cx="1835624" cy="1835624"/>
            </a:xfrm>
            <a:prstGeom prst="ellipse">
              <a:avLst/>
            </a:prstGeom>
            <a:solidFill>
              <a:schemeClr val="accent4"/>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85375" fontAlgn="base">
                <a:lnSpc>
                  <a:spcPct val="90000"/>
                </a:lnSpc>
                <a:spcBef>
                  <a:spcPct val="0"/>
                </a:spcBef>
                <a:spcAft>
                  <a:spcPct val="0"/>
                </a:spcAft>
              </a:pPr>
              <a:endParaRPr lang="en-US" sz="1764"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34410" tIns="107527" rIns="134410" bIns="107527" numCol="1" spcCol="0" rtlCol="0" fromWordArt="0" anchor="t" anchorCtr="0" forceAA="0" compatLnSpc="1">
              <a:prstTxWarp prst="textNoShape">
                <a:avLst/>
              </a:prstTxWarp>
              <a:noAutofit/>
            </a:bodyPr>
            <a:lstStyle/>
            <a:p>
              <a:pPr algn="ctr" defTabSz="671871" fontAlgn="base">
                <a:lnSpc>
                  <a:spcPct val="90000"/>
                </a:lnSpc>
                <a:spcBef>
                  <a:spcPct val="0"/>
                </a:spcBef>
                <a:spcAft>
                  <a:spcPct val="0"/>
                </a:spcAft>
                <a:defRPr/>
              </a:pPr>
              <a:endParaRPr lang="en-US" sz="1470" kern="0" spc="-37">
                <a:gradFill>
                  <a:gsLst>
                    <a:gs pos="1250">
                      <a:srgbClr val="EFEFEF"/>
                    </a:gs>
                    <a:gs pos="10417">
                      <a:srgbClr val="EFEFEF"/>
                    </a:gs>
                  </a:gsLst>
                  <a:lin ang="5400000" scaled="0"/>
                </a:gradFill>
              </a:endParaRPr>
            </a:p>
          </p:txBody>
        </p:sp>
        <p:pic>
          <p:nvPicPr>
            <p:cNvPr id="88" name="Picture 87"/>
            <p:cNvPicPr>
              <a:picLocks noChangeAspect="1"/>
            </p:cNvPicPr>
            <p:nvPr/>
          </p:nvPicPr>
          <p:blipFill rotWithShape="1">
            <a:blip r:embed="rId12"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490145" y="1424948"/>
            <a:ext cx="5300231" cy="1350819"/>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99144" y="2152348"/>
            <a:ext cx="4966447" cy="1783172"/>
          </a:xfrm>
          <a:prstGeom prst="rect">
            <a:avLst/>
          </a:prstGeom>
        </p:spPr>
      </p:pic>
    </p:spTree>
    <p:extLst>
      <p:ext uri="{BB962C8B-B14F-4D97-AF65-F5344CB8AC3E}">
        <p14:creationId xmlns:p14="http://schemas.microsoft.com/office/powerpoint/2010/main" val="196453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600" fill="hold"/>
                                        <p:tgtEl>
                                          <p:spTgt spid="18"/>
                                        </p:tgtEl>
                                        <p:attrNameLst>
                                          <p:attrName>ppt_x</p:attrName>
                                        </p:attrNameLst>
                                      </p:cBhvr>
                                      <p:tavLst>
                                        <p:tav tm="0">
                                          <p:val>
                                            <p:strVal val="0-#ppt_w/2"/>
                                          </p:val>
                                        </p:tav>
                                        <p:tav tm="100000">
                                          <p:val>
                                            <p:strVal val="#ppt_x"/>
                                          </p:val>
                                        </p:tav>
                                      </p:tavLst>
                                    </p:anim>
                                    <p:anim calcmode="lin" valueType="num">
                                      <p:cBhvr additive="base">
                                        <p:cTn id="8" dur="6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600"/>
                            </p:stCondLst>
                            <p:childTnLst>
                              <p:par>
                                <p:cTn id="10" presetID="2" presetClass="entr" presetSubtype="8" decel="10000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600" fill="hold"/>
                                        <p:tgtEl>
                                          <p:spTgt spid="40"/>
                                        </p:tgtEl>
                                        <p:attrNameLst>
                                          <p:attrName>ppt_x</p:attrName>
                                        </p:attrNameLst>
                                      </p:cBhvr>
                                      <p:tavLst>
                                        <p:tav tm="0">
                                          <p:val>
                                            <p:strVal val="0-#ppt_w/2"/>
                                          </p:val>
                                        </p:tav>
                                        <p:tav tm="100000">
                                          <p:val>
                                            <p:strVal val="#ppt_x"/>
                                          </p:val>
                                        </p:tav>
                                      </p:tavLst>
                                    </p:anim>
                                    <p:anim calcmode="lin" valueType="num">
                                      <p:cBhvr additive="base">
                                        <p:cTn id="13" dur="600" fill="hold"/>
                                        <p:tgtEl>
                                          <p:spTgt spid="40"/>
                                        </p:tgtEl>
                                        <p:attrNameLst>
                                          <p:attrName>ppt_y</p:attrName>
                                        </p:attrNameLst>
                                      </p:cBhvr>
                                      <p:tavLst>
                                        <p:tav tm="0">
                                          <p:val>
                                            <p:strVal val="#ppt_y"/>
                                          </p:val>
                                        </p:tav>
                                        <p:tav tm="100000">
                                          <p:val>
                                            <p:strVal val="#ppt_y"/>
                                          </p:val>
                                        </p:tav>
                                      </p:tavLst>
                                    </p:anim>
                                  </p:childTnLst>
                                </p:cTn>
                              </p:par>
                            </p:childTnLst>
                          </p:cTn>
                        </p:par>
                        <p:par>
                          <p:cTn id="14" fill="hold">
                            <p:stCondLst>
                              <p:cond delay="1200"/>
                            </p:stCondLst>
                            <p:childTnLst>
                              <p:par>
                                <p:cTn id="15" presetID="2" presetClass="entr" presetSubtype="4" decel="10000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additive="base">
                                        <p:cTn id="17" dur="600" fill="hold"/>
                                        <p:tgtEl>
                                          <p:spTgt spid="43"/>
                                        </p:tgtEl>
                                        <p:attrNameLst>
                                          <p:attrName>ppt_x</p:attrName>
                                        </p:attrNameLst>
                                      </p:cBhvr>
                                      <p:tavLst>
                                        <p:tav tm="0">
                                          <p:val>
                                            <p:strVal val="#ppt_x"/>
                                          </p:val>
                                        </p:tav>
                                        <p:tav tm="100000">
                                          <p:val>
                                            <p:strVal val="#ppt_x"/>
                                          </p:val>
                                        </p:tav>
                                      </p:tavLst>
                                    </p:anim>
                                    <p:anim calcmode="lin" valueType="num">
                                      <p:cBhvr additive="base">
                                        <p:cTn id="18" dur="600" fill="hold"/>
                                        <p:tgtEl>
                                          <p:spTgt spid="43"/>
                                        </p:tgtEl>
                                        <p:attrNameLst>
                                          <p:attrName>ppt_y</p:attrName>
                                        </p:attrNameLst>
                                      </p:cBhvr>
                                      <p:tavLst>
                                        <p:tav tm="0">
                                          <p:val>
                                            <p:strVal val="1+#ppt_h/2"/>
                                          </p:val>
                                        </p:tav>
                                        <p:tav tm="100000">
                                          <p:val>
                                            <p:strVal val="#ppt_y"/>
                                          </p:val>
                                        </p:tav>
                                      </p:tavLst>
                                    </p:anim>
                                  </p:childTnLst>
                                </p:cTn>
                              </p:par>
                            </p:childTnLst>
                          </p:cTn>
                        </p:par>
                        <p:par>
                          <p:cTn id="19" fill="hold">
                            <p:stCondLst>
                              <p:cond delay="1800"/>
                            </p:stCondLst>
                            <p:childTnLst>
                              <p:par>
                                <p:cTn id="20" presetID="2" presetClass="entr" presetSubtype="4" decel="10000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600" fill="hold"/>
                                        <p:tgtEl>
                                          <p:spTgt spid="42"/>
                                        </p:tgtEl>
                                        <p:attrNameLst>
                                          <p:attrName>ppt_x</p:attrName>
                                        </p:attrNameLst>
                                      </p:cBhvr>
                                      <p:tavLst>
                                        <p:tav tm="0">
                                          <p:val>
                                            <p:strVal val="#ppt_x"/>
                                          </p:val>
                                        </p:tav>
                                        <p:tav tm="100000">
                                          <p:val>
                                            <p:strVal val="#ppt_x"/>
                                          </p:val>
                                        </p:tav>
                                      </p:tavLst>
                                    </p:anim>
                                    <p:anim calcmode="lin" valueType="num">
                                      <p:cBhvr additive="base">
                                        <p:cTn id="23" dur="600" fill="hold"/>
                                        <p:tgtEl>
                                          <p:spTgt spid="42"/>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30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600" fill="hold"/>
                                        <p:tgtEl>
                                          <p:spTgt spid="50"/>
                                        </p:tgtEl>
                                        <p:attrNameLst>
                                          <p:attrName>ppt_x</p:attrName>
                                        </p:attrNameLst>
                                      </p:cBhvr>
                                      <p:tavLst>
                                        <p:tav tm="0">
                                          <p:val>
                                            <p:strVal val="#ppt_x"/>
                                          </p:val>
                                        </p:tav>
                                        <p:tav tm="100000">
                                          <p:val>
                                            <p:strVal val="#ppt_x"/>
                                          </p:val>
                                        </p:tav>
                                      </p:tavLst>
                                    </p:anim>
                                    <p:anim calcmode="lin" valueType="num">
                                      <p:cBhvr additive="base">
                                        <p:cTn id="27" dur="600" fill="hold"/>
                                        <p:tgtEl>
                                          <p:spTgt spid="5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600" fill="hold"/>
                                        <p:tgtEl>
                                          <p:spTgt spid="53"/>
                                        </p:tgtEl>
                                        <p:attrNameLst>
                                          <p:attrName>ppt_x</p:attrName>
                                        </p:attrNameLst>
                                      </p:cBhvr>
                                      <p:tavLst>
                                        <p:tav tm="0">
                                          <p:val>
                                            <p:strVal val="#ppt_x"/>
                                          </p:val>
                                        </p:tav>
                                        <p:tav tm="100000">
                                          <p:val>
                                            <p:strVal val="#ppt_x"/>
                                          </p:val>
                                        </p:tav>
                                      </p:tavLst>
                                    </p:anim>
                                    <p:anim calcmode="lin" valueType="num">
                                      <p:cBhvr additive="base">
                                        <p:cTn id="31" dur="6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40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600" fill="hold"/>
                                        <p:tgtEl>
                                          <p:spTgt spid="51"/>
                                        </p:tgtEl>
                                        <p:attrNameLst>
                                          <p:attrName>ppt_x</p:attrName>
                                        </p:attrNameLst>
                                      </p:cBhvr>
                                      <p:tavLst>
                                        <p:tav tm="0">
                                          <p:val>
                                            <p:strVal val="#ppt_x"/>
                                          </p:val>
                                        </p:tav>
                                        <p:tav tm="100000">
                                          <p:val>
                                            <p:strVal val="#ppt_x"/>
                                          </p:val>
                                        </p:tav>
                                      </p:tavLst>
                                    </p:anim>
                                    <p:anim calcmode="lin" valueType="num">
                                      <p:cBhvr additive="base">
                                        <p:cTn id="35" dur="600" fill="hold"/>
                                        <p:tgtEl>
                                          <p:spTgt spid="51"/>
                                        </p:tgtEl>
                                        <p:attrNameLst>
                                          <p:attrName>ppt_y</p:attrName>
                                        </p:attrNameLst>
                                      </p:cBhvr>
                                      <p:tavLst>
                                        <p:tav tm="0">
                                          <p:val>
                                            <p:strVal val="1+#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600" fill="hold"/>
                                        <p:tgtEl>
                                          <p:spTgt spid="54"/>
                                        </p:tgtEl>
                                        <p:attrNameLst>
                                          <p:attrName>ppt_x</p:attrName>
                                        </p:attrNameLst>
                                      </p:cBhvr>
                                      <p:tavLst>
                                        <p:tav tm="0">
                                          <p:val>
                                            <p:strVal val="#ppt_x"/>
                                          </p:val>
                                        </p:tav>
                                        <p:tav tm="100000">
                                          <p:val>
                                            <p:strVal val="#ppt_x"/>
                                          </p:val>
                                        </p:tav>
                                      </p:tavLst>
                                    </p:anim>
                                    <p:anim calcmode="lin" valueType="num">
                                      <p:cBhvr additive="base">
                                        <p:cTn id="39" dur="600" fill="hold"/>
                                        <p:tgtEl>
                                          <p:spTgt spid="54"/>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500"/>
                                  </p:stCondLst>
                                  <p:childTnLst>
                                    <p:set>
                                      <p:cBhvr>
                                        <p:cTn id="41" dur="1" fill="hold">
                                          <p:stCondLst>
                                            <p:cond delay="0"/>
                                          </p:stCondLst>
                                        </p:cTn>
                                        <p:tgtEl>
                                          <p:spTgt spid="52"/>
                                        </p:tgtEl>
                                        <p:attrNameLst>
                                          <p:attrName>style.visibility</p:attrName>
                                        </p:attrNameLst>
                                      </p:cBhvr>
                                      <p:to>
                                        <p:strVal val="visible"/>
                                      </p:to>
                                    </p:set>
                                    <p:anim calcmode="lin" valueType="num">
                                      <p:cBhvr additive="base">
                                        <p:cTn id="42" dur="600" fill="hold"/>
                                        <p:tgtEl>
                                          <p:spTgt spid="52"/>
                                        </p:tgtEl>
                                        <p:attrNameLst>
                                          <p:attrName>ppt_x</p:attrName>
                                        </p:attrNameLst>
                                      </p:cBhvr>
                                      <p:tavLst>
                                        <p:tav tm="0">
                                          <p:val>
                                            <p:strVal val="#ppt_x"/>
                                          </p:val>
                                        </p:tav>
                                        <p:tav tm="100000">
                                          <p:val>
                                            <p:strVal val="#ppt_x"/>
                                          </p:val>
                                        </p:tav>
                                      </p:tavLst>
                                    </p:anim>
                                    <p:anim calcmode="lin" valueType="num">
                                      <p:cBhvr additive="base">
                                        <p:cTn id="43" dur="600" fill="hold"/>
                                        <p:tgtEl>
                                          <p:spTgt spid="52"/>
                                        </p:tgtEl>
                                        <p:attrNameLst>
                                          <p:attrName>ppt_y</p:attrName>
                                        </p:attrNameLst>
                                      </p:cBhvr>
                                      <p:tavLst>
                                        <p:tav tm="0">
                                          <p:val>
                                            <p:strVal val="1+#ppt_h/2"/>
                                          </p:val>
                                        </p:tav>
                                        <p:tav tm="100000">
                                          <p:val>
                                            <p:strVal val="#ppt_y"/>
                                          </p:val>
                                        </p:tav>
                                      </p:tavLst>
                                    </p:anim>
                                  </p:childTnLst>
                                </p:cTn>
                              </p:par>
                            </p:childTnLst>
                          </p:cTn>
                        </p:par>
                        <p:par>
                          <p:cTn id="44" fill="hold">
                            <p:stCondLst>
                              <p:cond delay="2900"/>
                            </p:stCondLst>
                            <p:childTnLst>
                              <p:par>
                                <p:cTn id="45" presetID="22" presetClass="entr" presetSubtype="8"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par>
                                <p:cTn id="48" presetID="22" presetClass="entr" presetSubtype="8" fill="hold" nodeType="withEffect">
                                  <p:stCondLst>
                                    <p:cond delay="45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nodeType="withEffect">
                                  <p:stCondLst>
                                    <p:cond delay="90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35" presetClass="path" presetSubtype="0" decel="100000" fill="hold" grpId="1" nodeType="clickEffect">
                                  <p:stCondLst>
                                    <p:cond delay="0"/>
                                  </p:stCondLst>
                                  <p:childTnLst>
                                    <p:animMotion origin="layout" path="M -2.94613E-6 3.32274E-6 L -0.48583 3.32274E-6 " pathEditMode="relative" rAng="0" ptsTypes="AA">
                                      <p:cBhvr>
                                        <p:cTn id="57" dur="600" fill="hold"/>
                                        <p:tgtEl>
                                          <p:spTgt spid="40"/>
                                        </p:tgtEl>
                                        <p:attrNameLst>
                                          <p:attrName>ppt_x</p:attrName>
                                          <p:attrName>ppt_y</p:attrName>
                                        </p:attrNameLst>
                                      </p:cBhvr>
                                      <p:rCtr x="-24292" y="0"/>
                                    </p:animMotion>
                                  </p:childTnLst>
                                </p:cTn>
                              </p:par>
                              <p:par>
                                <p:cTn id="58" presetID="2" presetClass="entr" presetSubtype="2" decel="100000" fill="hold" nodeType="withEffect">
                                  <p:stCondLst>
                                    <p:cond delay="0"/>
                                  </p:stCondLst>
                                  <p:childTnLst>
                                    <p:set>
                                      <p:cBhvr>
                                        <p:cTn id="59" dur="1" fill="hold">
                                          <p:stCondLst>
                                            <p:cond delay="0"/>
                                          </p:stCondLst>
                                        </p:cTn>
                                        <p:tgtEl>
                                          <p:spTgt spid="85"/>
                                        </p:tgtEl>
                                        <p:attrNameLst>
                                          <p:attrName>style.visibility</p:attrName>
                                        </p:attrNameLst>
                                      </p:cBhvr>
                                      <p:to>
                                        <p:strVal val="visible"/>
                                      </p:to>
                                    </p:set>
                                    <p:anim calcmode="lin" valueType="num">
                                      <p:cBhvr additive="base">
                                        <p:cTn id="60" dur="600" fill="hold"/>
                                        <p:tgtEl>
                                          <p:spTgt spid="85"/>
                                        </p:tgtEl>
                                        <p:attrNameLst>
                                          <p:attrName>ppt_x</p:attrName>
                                        </p:attrNameLst>
                                      </p:cBhvr>
                                      <p:tavLst>
                                        <p:tav tm="0">
                                          <p:val>
                                            <p:strVal val="1+#ppt_w/2"/>
                                          </p:val>
                                        </p:tav>
                                        <p:tav tm="100000">
                                          <p:val>
                                            <p:strVal val="#ppt_x"/>
                                          </p:val>
                                        </p:tav>
                                      </p:tavLst>
                                    </p:anim>
                                    <p:anim calcmode="lin" valueType="num">
                                      <p:cBhvr additive="base">
                                        <p:cTn id="61" dur="600" fill="hold"/>
                                        <p:tgtEl>
                                          <p:spTgt spid="85"/>
                                        </p:tgtEl>
                                        <p:attrNameLst>
                                          <p:attrName>ppt_y</p:attrName>
                                        </p:attrNameLst>
                                      </p:cBhvr>
                                      <p:tavLst>
                                        <p:tav tm="0">
                                          <p:val>
                                            <p:strVal val="#ppt_y"/>
                                          </p:val>
                                        </p:tav>
                                        <p:tav tm="100000">
                                          <p:val>
                                            <p:strVal val="#ppt_y"/>
                                          </p:val>
                                        </p:tav>
                                      </p:tavLst>
                                    </p:anim>
                                  </p:childTnLst>
                                </p:cTn>
                              </p:par>
                              <p:par>
                                <p:cTn id="62" presetID="35" presetClass="path" presetSubtype="0" decel="100000" fill="hold" grpId="0" nodeType="withEffect">
                                  <p:stCondLst>
                                    <p:cond delay="0"/>
                                  </p:stCondLst>
                                  <p:childTnLst>
                                    <p:animMotion origin="layout" path="M 3.22951E-6 3.32274E-6 L -0.49936 3.32274E-6 " pathEditMode="relative" rAng="0" ptsTypes="AA">
                                      <p:cBhvr>
                                        <p:cTn id="63" dur="600" fill="hold"/>
                                        <p:tgtEl>
                                          <p:spTgt spid="60"/>
                                        </p:tgtEl>
                                        <p:attrNameLst>
                                          <p:attrName>ppt_x</p:attrName>
                                          <p:attrName>ppt_y</p:attrName>
                                        </p:attrNameLst>
                                      </p:cBhvr>
                                      <p:rCtr x="-24968" y="0"/>
                                    </p:animMotion>
                                  </p:childTnLst>
                                </p:cTn>
                              </p:par>
                            </p:childTnLst>
                          </p:cTn>
                        </p:par>
                        <p:par>
                          <p:cTn id="64" fill="hold">
                            <p:stCondLst>
                              <p:cond delay="600"/>
                            </p:stCondLst>
                            <p:childTnLst>
                              <p:par>
                                <p:cTn id="65" presetID="22" presetClass="entr" presetSubtype="2"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wipe(right)">
                                      <p:cBhvr>
                                        <p:cTn id="67" dur="500"/>
                                        <p:tgtEl>
                                          <p:spTgt spid="62"/>
                                        </p:tgtEl>
                                      </p:cBhvr>
                                    </p:animEffect>
                                  </p:childTnLst>
                                </p:cTn>
                              </p:par>
                              <p:par>
                                <p:cTn id="68" presetID="22" presetClass="entr" presetSubtype="2" fill="hold" nodeType="withEffect">
                                  <p:stCondLst>
                                    <p:cond delay="450"/>
                                  </p:stCondLst>
                                  <p:childTnLst>
                                    <p:set>
                                      <p:cBhvr>
                                        <p:cTn id="69" dur="1" fill="hold">
                                          <p:stCondLst>
                                            <p:cond delay="0"/>
                                          </p:stCondLst>
                                        </p:cTn>
                                        <p:tgtEl>
                                          <p:spTgt spid="8"/>
                                        </p:tgtEl>
                                        <p:attrNameLst>
                                          <p:attrName>style.visibility</p:attrName>
                                        </p:attrNameLst>
                                      </p:cBhvr>
                                      <p:to>
                                        <p:strVal val="visible"/>
                                      </p:to>
                                    </p:set>
                                    <p:animEffect transition="in" filter="wipe(right)">
                                      <p:cBhvr>
                                        <p:cTn id="70" dur="500"/>
                                        <p:tgtEl>
                                          <p:spTgt spid="8"/>
                                        </p:tgtEl>
                                      </p:cBhvr>
                                    </p:animEffect>
                                  </p:childTnLst>
                                </p:cTn>
                              </p:par>
                              <p:par>
                                <p:cTn id="71" presetID="22" presetClass="entr" presetSubtype="2" fill="hold" nodeType="withEffect">
                                  <p:stCondLst>
                                    <p:cond delay="90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0" grpId="0" animBg="1"/>
      <p:bldP spid="51" grpId="0" animBg="1"/>
      <p:bldP spid="52" grpId="0" animBg="1"/>
      <p:bldP spid="53" grpId="0" animBg="1"/>
      <p:bldP spid="54" grpId="0" animBg="1"/>
      <p:bldP spid="40" grpId="0" animBg="1"/>
      <p:bldP spid="40" grpId="1" animBg="1"/>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5400" dirty="0" smtClean="0"/>
              <a:t>Work Item Tracking</a:t>
            </a:r>
            <a:endParaRPr lang="en-US" sz="5400" dirty="0"/>
          </a:p>
        </p:txBody>
      </p:sp>
      <p:sp>
        <p:nvSpPr>
          <p:cNvPr id="10" name="Content Placeholder 9"/>
          <p:cNvSpPr>
            <a:spLocks noGrp="1"/>
          </p:cNvSpPr>
          <p:nvPr>
            <p:ph type="body" sz="quarter" idx="10"/>
          </p:nvPr>
        </p:nvSpPr>
        <p:spPr/>
        <p:txBody>
          <a:bodyPr/>
          <a:lstStyle/>
          <a:p>
            <a:r>
              <a:rPr lang="en-US" dirty="0" smtClean="0"/>
              <a:t>Track work by category</a:t>
            </a:r>
          </a:p>
          <a:p>
            <a:r>
              <a:rPr lang="en-US" dirty="0" smtClean="0"/>
              <a:t>Works with familiar tools</a:t>
            </a:r>
          </a:p>
          <a:p>
            <a:pPr lvl="1"/>
            <a:r>
              <a:rPr lang="en-US" dirty="0" smtClean="0"/>
              <a:t>Visual Studio</a:t>
            </a:r>
          </a:p>
          <a:p>
            <a:pPr lvl="1"/>
            <a:r>
              <a:rPr lang="en-US" dirty="0" smtClean="0"/>
              <a:t>Excel</a:t>
            </a:r>
          </a:p>
          <a:p>
            <a:pPr lvl="1"/>
            <a:r>
              <a:rPr lang="en-US" dirty="0" smtClean="0"/>
              <a:t>Project</a:t>
            </a:r>
          </a:p>
          <a:p>
            <a:r>
              <a:rPr lang="en-US" dirty="0" smtClean="0"/>
              <a:t>Customizable based on your individual needs</a:t>
            </a:r>
          </a:p>
          <a:p>
            <a:pPr lvl="1"/>
            <a:r>
              <a:rPr lang="en-US" dirty="0" smtClean="0"/>
              <a:t>Fields, workflows, states customizable through process editor</a:t>
            </a:r>
            <a:endParaRPr lang="en-US" dirty="0"/>
          </a:p>
        </p:txBody>
      </p:sp>
      <p:sp>
        <p:nvSpPr>
          <p:cNvPr id="3" name="Slide Number Placeholder 2"/>
          <p:cNvSpPr>
            <a:spLocks noGrp="1"/>
          </p:cNvSpPr>
          <p:nvPr>
            <p:ph type="sldNum" sz="quarter" idx="4294967295"/>
          </p:nvPr>
        </p:nvSpPr>
        <p:spPr>
          <a:xfrm>
            <a:off x="0" y="6399213"/>
            <a:ext cx="560388" cy="219075"/>
          </a:xfrm>
          <a:prstGeom prst="rect">
            <a:avLst/>
          </a:prstGeom>
        </p:spPr>
        <p:txBody>
          <a:bodyPr/>
          <a:lstStyle/>
          <a:p>
            <a:fld id="{026CCAEB-CB17-44EB-A892-4553F1D666B6}" type="slidenum">
              <a:rPr lang="en-US" smtClean="0">
                <a:solidFill>
                  <a:prstClr val="white"/>
                </a:solidFill>
              </a:rPr>
              <a:pPr/>
              <a:t>9</a:t>
            </a:fld>
            <a:endParaRPr lang="en-US" dirty="0">
              <a:solidFill>
                <a:prstClr val="white"/>
              </a:solidFill>
            </a:endParaRPr>
          </a:p>
        </p:txBody>
      </p:sp>
      <p:sp>
        <p:nvSpPr>
          <p:cNvPr id="2" name="Footer Placeholder 1"/>
          <p:cNvSpPr>
            <a:spLocks noGrp="1"/>
          </p:cNvSpPr>
          <p:nvPr>
            <p:ph type="ftr" sz="quarter" idx="4294967295"/>
          </p:nvPr>
        </p:nvSpPr>
        <p:spPr>
          <a:xfrm>
            <a:off x="0" y="6477000"/>
            <a:ext cx="4875213" cy="365125"/>
          </a:xfrm>
          <a:prstGeom prst="rect">
            <a:avLst/>
          </a:prstGeom>
        </p:spPr>
        <p:txBody>
          <a:bodyPr/>
          <a:lstStyle/>
          <a:p>
            <a:r>
              <a:rPr lang="en-US" dirty="0" smtClean="0">
                <a:solidFill>
                  <a:prstClr val="white"/>
                </a:solidFill>
              </a:rPr>
              <a:t>Microsoft Corporation</a:t>
            </a:r>
            <a:endParaRPr lang="en-US" dirty="0">
              <a:solidFill>
                <a:prstClr val="white"/>
              </a:solidFill>
            </a:endParaRPr>
          </a:p>
        </p:txBody>
      </p:sp>
    </p:spTree>
    <p:extLst>
      <p:ext uri="{BB962C8B-B14F-4D97-AF65-F5344CB8AC3E}">
        <p14:creationId xmlns:p14="http://schemas.microsoft.com/office/powerpoint/2010/main" val="3861089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6-30540_Office_365_CloudRoadShow">
  <a:themeElements>
    <a:clrScheme name="Custom 23">
      <a:dk1>
        <a:srgbClr val="262626"/>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D83B01"/>
      </a:hlink>
      <a:folHlink>
        <a:srgbClr val="FE7E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v02.potx" id="{B5470EB0-641B-4935-9E12-484AA2312254}" vid="{A0499B42-DE34-48E1-8CB5-0A4D707E13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purl.org/dc/elements/1.1/"/>
    <ds:schemaRef ds:uri="http://schemas.microsoft.com/office/2006/metadata/properties"/>
    <ds:schemaRef ds:uri="http://purl.org/dc/terms/"/>
    <ds:schemaRef ds:uri="http://schemas.openxmlformats.org/package/2006/metadata/core-properties"/>
    <ds:schemaRef ds:uri="5fad15d0-477e-40da-a20d-40d4ca777cbd"/>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2290</Words>
  <Application>Microsoft Office PowerPoint</Application>
  <PresentationFormat>Custom</PresentationFormat>
  <Paragraphs>316</Paragraphs>
  <Slides>28</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Consolas</vt:lpstr>
      <vt:lpstr>Courier New</vt:lpstr>
      <vt:lpstr>Segoe Light</vt:lpstr>
      <vt:lpstr>Segoe UI</vt:lpstr>
      <vt:lpstr>Segoe UI Black</vt:lpstr>
      <vt:lpstr>Segoe UI Light</vt:lpstr>
      <vt:lpstr>Segoe UI Semibold</vt:lpstr>
      <vt:lpstr>Wingdings</vt:lpstr>
      <vt:lpstr>6-30540_Office_365_CloudRoadShow</vt:lpstr>
      <vt:lpstr>Office 365  Development</vt:lpstr>
      <vt:lpstr>App Lifecycle  Management</vt:lpstr>
      <vt:lpstr>Agenda</vt:lpstr>
      <vt:lpstr>Developer vision</vt:lpstr>
      <vt:lpstr>Overview</vt:lpstr>
      <vt:lpstr>What is ALM?</vt:lpstr>
      <vt:lpstr>Lifecycle Overview</vt:lpstr>
      <vt:lpstr>Visual Studio 2013 ALM</vt:lpstr>
      <vt:lpstr>Work Item Tracking</vt:lpstr>
      <vt:lpstr>Version Control</vt:lpstr>
      <vt:lpstr>Build Automation</vt:lpstr>
      <vt:lpstr>Reporting</vt:lpstr>
      <vt:lpstr>Capabilities and Features</vt:lpstr>
      <vt:lpstr>Provider-Hosted App Source Control </vt:lpstr>
      <vt:lpstr>Office 365 ALM</vt:lpstr>
      <vt:lpstr>O365 ALM</vt:lpstr>
      <vt:lpstr>Continuous Integration SharePoint Hosted App</vt:lpstr>
      <vt:lpstr>Continuous Integration Provider Hosted App</vt:lpstr>
      <vt:lpstr>Continuous Integration</vt:lpstr>
      <vt:lpstr>Office 365 Testing</vt:lpstr>
      <vt:lpstr>O365 Testing Considerations</vt:lpstr>
      <vt:lpstr>Testing process in high level</vt:lpstr>
      <vt:lpstr>Testing with multiple environments</vt:lpstr>
      <vt:lpstr>Build Verification Testing</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2016-01-01T00:08:41Z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