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6"/>
  </p:notesMasterIdLst>
  <p:handoutMasterIdLst>
    <p:handoutMasterId r:id="rId47"/>
  </p:handoutMasterIdLst>
  <p:sldIdLst>
    <p:sldId id="1338" r:id="rId5"/>
    <p:sldId id="1384" r:id="rId6"/>
    <p:sldId id="1385" r:id="rId7"/>
    <p:sldId id="1386" r:id="rId8"/>
    <p:sldId id="1387" r:id="rId9"/>
    <p:sldId id="1388" r:id="rId10"/>
    <p:sldId id="1389" r:id="rId11"/>
    <p:sldId id="1390" r:id="rId12"/>
    <p:sldId id="1391" r:id="rId13"/>
    <p:sldId id="1392" r:id="rId14"/>
    <p:sldId id="1393" r:id="rId15"/>
    <p:sldId id="1394" r:id="rId16"/>
    <p:sldId id="1395" r:id="rId17"/>
    <p:sldId id="1396" r:id="rId18"/>
    <p:sldId id="1397" r:id="rId19"/>
    <p:sldId id="1398" r:id="rId20"/>
    <p:sldId id="1399" r:id="rId21"/>
    <p:sldId id="1400" r:id="rId22"/>
    <p:sldId id="1401" r:id="rId23"/>
    <p:sldId id="1402" r:id="rId24"/>
    <p:sldId id="1403" r:id="rId25"/>
    <p:sldId id="1404" r:id="rId26"/>
    <p:sldId id="1405" r:id="rId27"/>
    <p:sldId id="1406" r:id="rId28"/>
    <p:sldId id="1407" r:id="rId29"/>
    <p:sldId id="1408" r:id="rId30"/>
    <p:sldId id="1409" r:id="rId31"/>
    <p:sldId id="1410" r:id="rId32"/>
    <p:sldId id="1411" r:id="rId33"/>
    <p:sldId id="1412" r:id="rId34"/>
    <p:sldId id="1413" r:id="rId35"/>
    <p:sldId id="1414" r:id="rId36"/>
    <p:sldId id="1415" r:id="rId37"/>
    <p:sldId id="1416" r:id="rId38"/>
    <p:sldId id="1417" r:id="rId39"/>
    <p:sldId id="1418" r:id="rId40"/>
    <p:sldId id="1419" r:id="rId41"/>
    <p:sldId id="1420" r:id="rId42"/>
    <p:sldId id="1421" r:id="rId43"/>
    <p:sldId id="1422" r:id="rId44"/>
    <p:sldId id="1383"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3C0D6A7-D69E-4338-813A-6DB55B0C1C82}">
          <p14:sldIdLst>
            <p14:sldId id="1338"/>
            <p14:sldId id="1384"/>
            <p14:sldId id="1385"/>
            <p14:sldId id="1386"/>
          </p14:sldIdLst>
        </p14:section>
        <p14:section name="Overview" id="{B6FB9AE2-6868-4E7B-8369-59A2D38987F6}">
          <p14:sldIdLst>
            <p14:sldId id="1387"/>
            <p14:sldId id="1388"/>
            <p14:sldId id="1389"/>
            <p14:sldId id="1390"/>
            <p14:sldId id="1391"/>
          </p14:sldIdLst>
        </p14:section>
        <p14:section name="dev-addins" id="{13A0BE09-9565-4789-819D-65E11787EAEE}">
          <p14:sldIdLst>
            <p14:sldId id="1392"/>
            <p14:sldId id="1393"/>
            <p14:sldId id="1394"/>
            <p14:sldId id="1395"/>
            <p14:sldId id="1396"/>
            <p14:sldId id="1397"/>
            <p14:sldId id="1398"/>
            <p14:sldId id="1399"/>
            <p14:sldId id="1400"/>
            <p14:sldId id="1401"/>
            <p14:sldId id="1402"/>
            <p14:sldId id="1403"/>
            <p14:sldId id="1404"/>
            <p14:sldId id="1405"/>
            <p14:sldId id="1406"/>
            <p14:sldId id="1407"/>
            <p14:sldId id="1408"/>
            <p14:sldId id="1409"/>
            <p14:sldId id="1410"/>
            <p14:sldId id="1411"/>
          </p14:sldIdLst>
        </p14:section>
        <p14:section name="package-deployment" id="{C3AA2FA9-1A59-419D-9F2D-B3E87BD3FCA6}">
          <p14:sldIdLst>
            <p14:sldId id="1412"/>
            <p14:sldId id="1413"/>
            <p14:sldId id="1414"/>
            <p14:sldId id="1415"/>
          </p14:sldIdLst>
        </p14:section>
        <p14:section name="outro" id="{A6BCCFB7-B731-43C4-B2DC-C9B33C09287C}">
          <p14:sldIdLst>
            <p14:sldId id="1416"/>
            <p14:sldId id="1417"/>
            <p14:sldId id="1418"/>
            <p14:sldId id="1419"/>
            <p14:sldId id="1420"/>
            <p14:sldId id="1421"/>
            <p14:sldId id="1422"/>
            <p14:sldId id="138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372" autoAdjust="0"/>
  </p:normalViewPr>
  <p:slideViewPr>
    <p:cSldViewPr snapToGrid="0">
      <p:cViewPr varScale="1">
        <p:scale>
          <a:sx n="81" d="100"/>
          <a:sy n="81" d="100"/>
        </p:scale>
        <p:origin x="48" y="994"/>
      </p:cViewPr>
      <p:guideLst/>
    </p:cSldViewPr>
  </p:slideViewPr>
  <p:outlineViewPr>
    <p:cViewPr>
      <p:scale>
        <a:sx n="33" d="100"/>
        <a:sy n="33" d="100"/>
      </p:scale>
      <p:origin x="0" y="-255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C3F571-33CF-45F5-B407-FD6C1B020183}" type="datetime8">
              <a:rPr lang="en-US" smtClean="0">
                <a:latin typeface="Segoe UI" pitchFamily="34" charset="0"/>
              </a:rPr>
              <a:t>2/25/2016 10:24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D6FEFB8-B776-4ECB-9A4B-D520C9BD9548}" type="datetime8">
              <a:rPr lang="en-US" smtClean="0"/>
              <a:t>2/25/2016 10:24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6CEAB53-EAE5-4403-A931-D3A0E1FE9A88}" type="datetime8">
              <a:rPr lang="en-US" smtClean="0"/>
              <a:t>2/25/2016 10:24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function </a:t>
            </a:r>
            <a:r>
              <a:rPr lang="en-US" dirty="0" err="1"/>
              <a:t>getSelectedDataAsync</a:t>
            </a:r>
            <a:r>
              <a:rPr lang="en-US" dirty="0"/>
              <a:t>() is used to read content from the selected region of the current Word document.</a:t>
            </a:r>
          </a:p>
        </p:txBody>
      </p:sp>
      <p:sp>
        <p:nvSpPr>
          <p:cNvPr id="4" name="Date Placeholder 3"/>
          <p:cNvSpPr>
            <a:spLocks noGrp="1"/>
          </p:cNvSpPr>
          <p:nvPr>
            <p:ph type="dt" idx="10"/>
          </p:nvPr>
        </p:nvSpPr>
        <p:spPr/>
        <p:txBody>
          <a:bodyPr/>
          <a:lstStyle/>
          <a:p>
            <a:fld id="{CEB8C02C-53A1-4308-B045-178F0933A402}"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109042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The function </a:t>
            </a:r>
            <a:r>
              <a:rPr lang="en-US" dirty="0" err="1"/>
              <a:t>setSelectedDataAsync</a:t>
            </a:r>
            <a:r>
              <a:rPr lang="en-US" dirty="0"/>
              <a:t> is used to write content into the selected region</a:t>
            </a:r>
            <a:r>
              <a:rPr lang="en-US" baseline="0" dirty="0"/>
              <a:t> </a:t>
            </a:r>
            <a:r>
              <a:rPr lang="en-US" dirty="0"/>
              <a:t>of the current document.</a:t>
            </a:r>
            <a:r>
              <a:rPr lang="en-US" baseline="0" dirty="0"/>
              <a:t> If there is no selected region, the content is added at the location of the cursor.</a:t>
            </a:r>
            <a:endParaRPr lang="en-US" dirty="0"/>
          </a:p>
          <a:p>
            <a:endParaRPr lang="en-US" dirty="0"/>
          </a:p>
        </p:txBody>
      </p:sp>
      <p:sp>
        <p:nvSpPr>
          <p:cNvPr id="4" name="Date Placeholder 3"/>
          <p:cNvSpPr>
            <a:spLocks noGrp="1"/>
          </p:cNvSpPr>
          <p:nvPr>
            <p:ph type="dt" idx="10"/>
          </p:nvPr>
        </p:nvSpPr>
        <p:spPr/>
        <p:txBody>
          <a:bodyPr/>
          <a:lstStyle/>
          <a:p>
            <a:fld id="{448CCEBF-D104-4670-BF57-43C57F37003A}"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4223947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0721F34-7F59-45C7-A794-2A1D7BC71412}" type="datetime8">
              <a:rPr lang="en-US" smtClean="0"/>
              <a:t>2/25/2016 10:24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122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a:t>To</a:t>
            </a:r>
            <a:r>
              <a:rPr lang="en-US" sz="2400" baseline="0" dirty="0"/>
              <a:t> add a </a:t>
            </a:r>
            <a:r>
              <a:rPr lang="en-US" sz="2400" dirty="0"/>
              <a:t>binding, you should use one of the following method</a:t>
            </a:r>
          </a:p>
          <a:p>
            <a:endParaRPr lang="en-US" sz="2400" dirty="0"/>
          </a:p>
          <a:p>
            <a:pPr lvl="1"/>
            <a:r>
              <a:rPr lang="en-US" sz="1800" b="1" dirty="0" err="1"/>
              <a:t>Bindings.addFromPromptAsync</a:t>
            </a:r>
            <a:endParaRPr lang="en-US" sz="1800" b="1" dirty="0"/>
          </a:p>
          <a:p>
            <a:pPr lvl="1"/>
            <a:r>
              <a:rPr lang="en-US" sz="1800" b="1" dirty="0" err="1"/>
              <a:t>Bindings.addFromSelectionAsync</a:t>
            </a:r>
            <a:endParaRPr lang="en-US" sz="1800" b="1" dirty="0"/>
          </a:p>
          <a:p>
            <a:pPr lvl="1"/>
            <a:r>
              <a:rPr lang="en-US" sz="1800" b="1" dirty="0" err="1"/>
              <a:t>Bindings.addFromNamedItem</a:t>
            </a:r>
            <a:r>
              <a:rPr lang="en-US" sz="1800" b="1" dirty="0"/>
              <a:t> </a:t>
            </a:r>
          </a:p>
          <a:p>
            <a:pPr>
              <a:spcBef>
                <a:spcPts val="1200"/>
              </a:spcBef>
            </a:pPr>
            <a:endParaRPr lang="en-US" sz="2400" dirty="0"/>
          </a:p>
          <a:p>
            <a:pPr>
              <a:spcBef>
                <a:spcPts val="1200"/>
              </a:spcBef>
            </a:pPr>
            <a:r>
              <a:rPr lang="en-US" sz="2400" dirty="0"/>
              <a:t>You</a:t>
            </a:r>
            <a:r>
              <a:rPr lang="en-US" sz="2400" baseline="0" dirty="0"/>
              <a:t> will also need to reference bindings to read and write content and register event handlers. </a:t>
            </a:r>
            <a:r>
              <a:rPr lang="en-US" sz="2400" dirty="0"/>
              <a:t>When you need to reference a binding, you can use one of these method.</a:t>
            </a:r>
          </a:p>
          <a:p>
            <a:pPr>
              <a:spcBef>
                <a:spcPts val="1200"/>
              </a:spcBef>
            </a:pPr>
            <a:endParaRPr lang="en-US" sz="2400" dirty="0"/>
          </a:p>
          <a:p>
            <a:pPr lvl="1"/>
            <a:r>
              <a:rPr lang="en-US" sz="1800" b="1" dirty="0" err="1"/>
              <a:t>Bindings.getAllAsync</a:t>
            </a:r>
            <a:endParaRPr lang="en-US" sz="1800" b="1" dirty="0"/>
          </a:p>
          <a:p>
            <a:pPr lvl="1"/>
            <a:r>
              <a:rPr lang="en-US" sz="1800" b="1" dirty="0" err="1"/>
              <a:t>Bindings.getByIdAsync</a:t>
            </a:r>
            <a:endParaRPr lang="en-US" sz="1800" b="1" dirty="0"/>
          </a:p>
          <a:p>
            <a:pPr lvl="1"/>
            <a:r>
              <a:rPr lang="en-US" sz="1800" b="1" dirty="0" err="1"/>
              <a:t>Office.Select</a:t>
            </a:r>
            <a:endParaRPr lang="en-US" sz="1800" b="1" dirty="0"/>
          </a:p>
          <a:p>
            <a:pPr>
              <a:spcBef>
                <a:spcPts val="1200"/>
              </a:spcBef>
            </a:pPr>
            <a:endParaRPr lang="en-US" sz="2400" dirty="0"/>
          </a:p>
          <a:p>
            <a:pPr>
              <a:spcBef>
                <a:spcPts val="1200"/>
              </a:spcBef>
            </a:pPr>
            <a:r>
              <a:rPr lang="en-US" sz="2400" dirty="0"/>
              <a:t>If you ever need to remove a binding, you can use this methods.</a:t>
            </a:r>
          </a:p>
          <a:p>
            <a:pPr>
              <a:spcBef>
                <a:spcPts val="1200"/>
              </a:spcBef>
            </a:pPr>
            <a:endParaRPr lang="en-US" sz="2400" b="1" dirty="0"/>
          </a:p>
          <a:p>
            <a:pPr lvl="1"/>
            <a:r>
              <a:rPr lang="en-US" sz="1800" b="1" dirty="0" err="1"/>
              <a:t>Bindings.releaseByIdAsync</a:t>
            </a:r>
            <a:endParaRPr lang="en-US" sz="1800" b="1" dirty="0"/>
          </a:p>
          <a:p>
            <a:pPr>
              <a:spcBef>
                <a:spcPts val="1200"/>
              </a:spcBef>
            </a:pPr>
            <a:endParaRPr lang="en-US" sz="2400" dirty="0"/>
          </a:p>
          <a:p>
            <a:pPr>
              <a:spcBef>
                <a:spcPts val="1200"/>
              </a:spcBef>
            </a:pPr>
            <a:r>
              <a:rPr lang="en-US" sz="2400" dirty="0"/>
              <a:t>To register an event handler on</a:t>
            </a:r>
            <a:r>
              <a:rPr lang="en-US" sz="2400" baseline="0" dirty="0"/>
              <a:t> a binding, you can use the following method.</a:t>
            </a:r>
          </a:p>
          <a:p>
            <a:pPr>
              <a:spcBef>
                <a:spcPts val="1200"/>
              </a:spcBef>
            </a:pPr>
            <a:endParaRPr lang="en-US" sz="2400" dirty="0"/>
          </a:p>
          <a:p>
            <a:pPr lvl="1"/>
            <a:r>
              <a:rPr lang="en-US" sz="1800" b="1" dirty="0" err="1"/>
              <a:t>Binding.addHandlerAsync</a:t>
            </a:r>
            <a:r>
              <a:rPr lang="en-US" sz="1800" b="1" dirty="0"/>
              <a:t>(“type”, handler);</a:t>
            </a:r>
            <a:endParaRPr lang="en-US" sz="2000" b="1" dirty="0"/>
          </a:p>
          <a:p>
            <a:endParaRPr lang="en-US" sz="2400"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BCAEB016-E133-4469-A34D-D318EB975FAC}"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998684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top code listing shows how to create bindings in JavaScript code using </a:t>
            </a:r>
            <a:r>
              <a:rPr lang="en-US" dirty="0" err="1"/>
              <a:t>addFromNamedItemAsync</a:t>
            </a:r>
            <a:r>
              <a:rPr lang="en-US" dirty="0"/>
              <a:t>. Note that the first parameter</a:t>
            </a:r>
            <a:r>
              <a:rPr lang="en-US" baseline="0" dirty="0"/>
              <a:t> (e.g. </a:t>
            </a:r>
            <a:r>
              <a:rPr lang="en-US" b="1" baseline="0" dirty="0"/>
              <a:t>"firstName"</a:t>
            </a:r>
            <a:r>
              <a:rPr lang="en-US" baseline="0" dirty="0"/>
              <a:t>) is used to indicate which content control you want to bind to. The third argument (e.g. </a:t>
            </a:r>
            <a:r>
              <a:rPr lang="en-US" b="1" baseline="0" dirty="0"/>
              <a:t>{ id: 'firstName' }</a:t>
            </a:r>
            <a:r>
              <a:rPr lang="en-US" baseline="0" dirty="0"/>
              <a:t> is used</a:t>
            </a:r>
            <a:r>
              <a:rPr lang="en-US" dirty="0"/>
              <a:t> to create the binding ID that will be used to retrieve the binding when call the </a:t>
            </a:r>
            <a:r>
              <a:rPr lang="en-US" dirty="0" err="1"/>
              <a:t>Office.select</a:t>
            </a:r>
            <a:r>
              <a:rPr lang="en-US" dirty="0"/>
              <a:t> function.</a:t>
            </a:r>
          </a:p>
          <a:p>
            <a:endParaRPr lang="en-US" dirty="0"/>
          </a:p>
          <a:p>
            <a:r>
              <a:rPr lang="en-US" dirty="0"/>
              <a:t>Note that</a:t>
            </a:r>
            <a:r>
              <a:rPr lang="en-US" baseline="0" dirty="0"/>
              <a:t> the call to </a:t>
            </a:r>
            <a:r>
              <a:rPr lang="en-US" dirty="0" err="1"/>
              <a:t>Office.select</a:t>
            </a:r>
            <a:r>
              <a:rPr lang="en-US" dirty="0"/>
              <a:t> gets the binding using</a:t>
            </a:r>
            <a:r>
              <a:rPr lang="en-US" baseline="0" dirty="0"/>
              <a:t> a syntax of "bindings#" followed by the ID of a registered binding.</a:t>
            </a:r>
            <a:endParaRPr lang="en-US" dirty="0"/>
          </a:p>
          <a:p>
            <a:endParaRPr lang="en-US" dirty="0"/>
          </a:p>
          <a:p>
            <a:endParaRPr lang="en-US" dirty="0"/>
          </a:p>
        </p:txBody>
      </p:sp>
      <p:sp>
        <p:nvSpPr>
          <p:cNvPr id="4" name="Date Placeholder 3"/>
          <p:cNvSpPr>
            <a:spLocks noGrp="1"/>
          </p:cNvSpPr>
          <p:nvPr>
            <p:ph type="dt" idx="10"/>
          </p:nvPr>
        </p:nvSpPr>
        <p:spPr/>
        <p:txBody>
          <a:bodyPr/>
          <a:lstStyle/>
          <a:p>
            <a:fld id="{D7750C64-6ABF-435A-A282-E1A20F4E18F0}"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2144750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code shows how to register an event handler on a binding using the </a:t>
            </a:r>
            <a:r>
              <a:rPr lang="en-US" dirty="0" err="1"/>
              <a:t>addHandlerAsync</a:t>
            </a:r>
            <a:r>
              <a:rPr lang="en-US" dirty="0"/>
              <a:t> function. </a:t>
            </a:r>
          </a:p>
          <a:p>
            <a:endParaRPr lang="en-US" dirty="0"/>
          </a:p>
          <a:p>
            <a:r>
              <a:rPr lang="en-US" dirty="0"/>
              <a:t>The call also registers</a:t>
            </a:r>
            <a:r>
              <a:rPr lang="en-US" baseline="0" dirty="0"/>
              <a:t> a callback function named </a:t>
            </a:r>
            <a:r>
              <a:rPr lang="en-US" baseline="0" dirty="0" err="1"/>
              <a:t>onBindingDataChanged</a:t>
            </a:r>
            <a:r>
              <a:rPr lang="en-US" baseline="0" dirty="0"/>
              <a:t> which is </a:t>
            </a:r>
            <a:r>
              <a:rPr lang="en-US" dirty="0"/>
              <a:t>called automatically when user updates the bound content.</a:t>
            </a:r>
          </a:p>
          <a:p>
            <a:endParaRPr lang="en-US" dirty="0"/>
          </a:p>
        </p:txBody>
      </p:sp>
      <p:sp>
        <p:nvSpPr>
          <p:cNvPr id="4" name="Date Placeholder 3"/>
          <p:cNvSpPr>
            <a:spLocks noGrp="1"/>
          </p:cNvSpPr>
          <p:nvPr>
            <p:ph type="dt" idx="10"/>
          </p:nvPr>
        </p:nvSpPr>
        <p:spPr/>
        <p:txBody>
          <a:bodyPr/>
          <a:lstStyle/>
          <a:p>
            <a:fld id="{4CFBF47F-C47D-4EED-A271-D9DF90464E66}"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1844653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4420C15-F45E-447A-9BFB-D66595DFC1F2}"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305160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2F0A882-07DB-42C7-93DA-4724B0120AB0}" type="datetime8">
              <a:rPr lang="en-US" smtClean="0"/>
              <a:t>2/25/2016 10:24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988100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a:t>
            </a: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Because </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MICROSOFT </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5" name="Date Placeholder 4"/>
          <p:cNvSpPr>
            <a:spLocks noGrp="1"/>
          </p:cNvSpPr>
          <p:nvPr>
            <p:ph type="dt" idx="11"/>
          </p:nvPr>
        </p:nvSpPr>
        <p:spPr/>
        <p:txBody>
          <a:bodyPr/>
          <a:lstStyle/>
          <a:p>
            <a:fld id="{2CC9AA6B-0AAD-40E6-8BD4-E311E4E4FBF2}" type="datetime8">
              <a:rPr lang="en-US" smtClean="0"/>
              <a:t>2/25/2016 10:24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732041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9EFAAB1-B331-4F29-B43F-9AA8686EBC7F}"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218380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5FACCC1-8B8D-43AA-8B03-1C9A75FFD69F}" type="datetime8">
              <a:rPr lang="en-US" smtClean="0"/>
              <a:t>2/25/2016 10:24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914272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E7E5245-59B3-4881-BDAA-2EB75FEF983A}"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387241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E432FFA-75D9-426C-A85C-4185BE4C09E1}"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3603887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64E0596-1EB2-43E1-B41B-A0028E16B7CF}"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4004141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DD0E93F-579F-460F-8236-F9D20AC58163}"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3691378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34C714A-498E-488D-A4E1-E10273672EAD}"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1197163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a:t>
            </a: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Because </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MICROSOFT </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5" name="Date Placeholder 4"/>
          <p:cNvSpPr>
            <a:spLocks noGrp="1"/>
          </p:cNvSpPr>
          <p:nvPr>
            <p:ph type="dt" idx="11"/>
          </p:nvPr>
        </p:nvSpPr>
        <p:spPr/>
        <p:txBody>
          <a:bodyPr/>
          <a:lstStyle/>
          <a:p>
            <a:fld id="{AF029476-5BA6-4BF0-BC19-CBA07BA83642}" type="datetime8">
              <a:rPr lang="en-US" smtClean="0"/>
              <a:t>2/25/2016 10:24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33216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Download the following manifest and run to show the sandbox for the new Word APIs: http://1drv.ms/1OiykkN</a:t>
            </a:r>
          </a:p>
        </p:txBody>
      </p:sp>
      <p:sp>
        <p:nvSpPr>
          <p:cNvPr id="4" name="Date Placeholder 3"/>
          <p:cNvSpPr>
            <a:spLocks noGrp="1"/>
          </p:cNvSpPr>
          <p:nvPr>
            <p:ph type="dt" idx="10"/>
          </p:nvPr>
        </p:nvSpPr>
        <p:spPr/>
        <p:txBody>
          <a:bodyPr/>
          <a:lstStyle/>
          <a:p>
            <a:fld id="{A5463152-5AA3-4395-B68D-D53C61DE233A}"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2168066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a:t>
            </a: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Because </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MICROSOFT </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5" name="Date Placeholder 4"/>
          <p:cNvSpPr>
            <a:spLocks noGrp="1"/>
          </p:cNvSpPr>
          <p:nvPr>
            <p:ph type="dt" idx="11"/>
          </p:nvPr>
        </p:nvSpPr>
        <p:spPr/>
        <p:txBody>
          <a:bodyPr/>
          <a:lstStyle/>
          <a:p>
            <a:fld id="{1561E070-76D4-4D26-9073-BE0A5FED778E}" type="datetime8">
              <a:rPr lang="en-US" smtClean="0"/>
              <a:t>2/25/2016 10:24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63816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Download the following manifest and run to show the sandbox for the new Word APIs: http://1drv.ms/1OiykkN</a:t>
            </a:r>
          </a:p>
        </p:txBody>
      </p:sp>
      <p:sp>
        <p:nvSpPr>
          <p:cNvPr id="4" name="Date Placeholder 3"/>
          <p:cNvSpPr>
            <a:spLocks noGrp="1"/>
          </p:cNvSpPr>
          <p:nvPr>
            <p:ph type="dt" idx="10"/>
          </p:nvPr>
        </p:nvSpPr>
        <p:spPr/>
        <p:txBody>
          <a:bodyPr/>
          <a:lstStyle/>
          <a:p>
            <a:fld id="{5C58DD83-55F1-45B7-AE24-3E1B2D3F10A8}"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1063339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36EE9A2-DA2A-4119-9654-F1C4DA67D675}" type="datetime8">
              <a:rPr lang="en-US" smtClean="0"/>
              <a:t>2/25/2016 10:24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539344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1322699-1069-4A79-A42D-9625FA9BE273}" type="datetime8">
              <a:rPr lang="en-US" smtClean="0"/>
              <a:t>2/25/2016 10:24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4877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it is time to deploy an add-in, the actual deployment is similar to standard web site because you must</a:t>
            </a:r>
            <a:r>
              <a:rPr lang="en-US" baseline="0" dirty="0"/>
              <a:t> make the Web page for an app and the office supporting files available on a Web server. However, you must also publish the manifest to make the app discoverable for installation. </a:t>
            </a:r>
            <a:r>
              <a:rPr lang="en-US" dirty="0"/>
              <a:t>IT admins can designate trusted App Catalogs via Global Policy Objects (GPO). Note</a:t>
            </a:r>
            <a:r>
              <a:rPr lang="en-US" baseline="0" dirty="0"/>
              <a:t> that the m</a:t>
            </a:r>
            <a:r>
              <a:rPr lang="en-US" dirty="0"/>
              <a:t>anifests for Mail Add-ins must be uploaded to Exchange 2013 App Catalog.</a:t>
            </a:r>
          </a:p>
        </p:txBody>
      </p:sp>
      <p:sp>
        <p:nvSpPr>
          <p:cNvPr id="4" name="Date Placeholder 3"/>
          <p:cNvSpPr>
            <a:spLocks noGrp="1"/>
          </p:cNvSpPr>
          <p:nvPr>
            <p:ph type="dt" idx="10"/>
          </p:nvPr>
        </p:nvSpPr>
        <p:spPr>
          <a:xfrm>
            <a:off x="3884613" y="0"/>
            <a:ext cx="2971800" cy="457200"/>
          </a:xfrm>
          <a:prstGeom prst="rect">
            <a:avLst/>
          </a:prstGeom>
        </p:spPr>
        <p:txBody>
          <a:bodyPr/>
          <a:lstStyle/>
          <a:p>
            <a:fld id="{8CEB78FA-61A4-428B-8389-C8664087962B}"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1240759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SharePoint 2013 implements the App Catalog using a site collection created from a special site template. The app Catalog is designed for Office 365 and for private corporate networks in that it is available to only</a:t>
            </a:r>
            <a:r>
              <a:rPr lang="en-US" baseline="0" dirty="0"/>
              <a:t> to users who have been granted access. It p</a:t>
            </a:r>
            <a:r>
              <a:rPr lang="en-US" dirty="0"/>
              <a:t>rovides users with catalog of pre-screened and pre-approved apps. An App</a:t>
            </a:r>
            <a:r>
              <a:rPr lang="en-US" baseline="0" dirty="0"/>
              <a:t> Catalog can be </a:t>
            </a:r>
            <a:r>
              <a:rPr lang="en-US" dirty="0"/>
              <a:t>used to deploy apps developed in-house of by 3</a:t>
            </a:r>
            <a:r>
              <a:rPr lang="en-US" baseline="30000" dirty="0"/>
              <a:t>rd</a:t>
            </a:r>
            <a:r>
              <a:rPr lang="en-US" dirty="0"/>
              <a:t> party ISVs. Note that the App Catalog in SharePoint</a:t>
            </a:r>
            <a:r>
              <a:rPr lang="en-US" baseline="0" dirty="0"/>
              <a:t> s</a:t>
            </a:r>
            <a:r>
              <a:rPr lang="en-US" dirty="0"/>
              <a:t>upports document-based apps (</a:t>
            </a:r>
            <a:r>
              <a:rPr lang="en-US" i="1" dirty="0"/>
              <a:t>i.e. Task pane apps and Content apps</a:t>
            </a:r>
            <a:r>
              <a:rPr lang="en-US" dirty="0"/>
              <a:t>).</a:t>
            </a:r>
          </a:p>
          <a:p>
            <a:endParaRPr lang="en-US" dirty="0"/>
          </a:p>
          <a:p>
            <a:r>
              <a:rPr lang="en-US" dirty="0"/>
              <a:t>As already mentioned, the SharePoint App Catalog hosted using a SharePoint 2013 site collection. The actual catalog is simply a document library to which app manifests are uploaded.</a:t>
            </a:r>
            <a:r>
              <a:rPr lang="en-US" baseline="0" dirty="0"/>
              <a:t> The a</a:t>
            </a:r>
            <a:r>
              <a:rPr lang="en-US" dirty="0"/>
              <a:t>dministrator can configure app security settings that</a:t>
            </a:r>
            <a:r>
              <a:rPr lang="en-US" baseline="0" dirty="0"/>
              <a:t> controls who can see and install the apps inside.</a:t>
            </a:r>
            <a:endParaRPr lang="en-US"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1BE33B5-43EC-4AF5-8C37-2B6A02F1F672}"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2897188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File Share App Catalog provides the easiest way to deploy Apps for Office. It does not require either SharePoint 2013 or Exchange 2013. Instead, app manifest are simply</a:t>
            </a:r>
            <a:r>
              <a:rPr lang="en-US" baseline="0" dirty="0"/>
              <a:t> copied to </a:t>
            </a:r>
            <a:r>
              <a:rPr lang="en-US" dirty="0"/>
              <a:t>a Windows file share. Of course, the user desktops running Office Applications must be configured </a:t>
            </a:r>
            <a:r>
              <a:rPr lang="en-US" dirty="0" err="1"/>
              <a:t>configured</a:t>
            </a:r>
            <a:r>
              <a:rPr lang="en-US" dirty="0"/>
              <a:t> with the correct file share path to discover Apps for Office which can be done manually by user or centrally using GPO.</a:t>
            </a:r>
          </a:p>
        </p:txBody>
      </p:sp>
      <p:sp>
        <p:nvSpPr>
          <p:cNvPr id="4" name="Date Placeholder 3"/>
          <p:cNvSpPr>
            <a:spLocks noGrp="1"/>
          </p:cNvSpPr>
          <p:nvPr>
            <p:ph type="dt" idx="10"/>
          </p:nvPr>
        </p:nvSpPr>
        <p:spPr>
          <a:xfrm>
            <a:off x="3884613" y="0"/>
            <a:ext cx="2971800" cy="457200"/>
          </a:xfrm>
          <a:prstGeom prst="rect">
            <a:avLst/>
          </a:prstGeom>
        </p:spPr>
        <p:txBody>
          <a:bodyPr/>
          <a:lstStyle/>
          <a:p>
            <a:fld id="{BD7523DC-83B3-467F-9DA6-A162C2E0AA3D}"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2585020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2D84B4C-BB1E-4F58-BE0B-372A2CCE77B8}" type="datetime8">
              <a:rPr lang="en-US" smtClean="0"/>
              <a:t>2/25/2016 10:24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504548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245A141-FD0C-4649-9B47-6A739446FE75}" type="datetime8">
              <a:rPr lang="en-US" smtClean="0"/>
              <a:t>2/25/2016 10:24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0007754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8B96390-4446-4748-94F9-4FCFF212A9B0}" type="datetime8">
              <a:rPr lang="en-US" smtClean="0">
                <a:solidFill>
                  <a:prstClr val="black"/>
                </a:solidFill>
              </a:rPr>
              <a:t>2/25/2016 10:24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348989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567D14E-376C-45A6-82CE-44AB04D54456}" type="datetime8">
              <a:rPr lang="en-US" smtClean="0"/>
              <a:t>2/25/2016 10:24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61972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4120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03CE461-2662-407C-B80F-8FA8A1E48BBE}" type="datetime8">
              <a:rPr lang="en-US" smtClean="0"/>
              <a:t>2/25/2016 10:24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9962435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31809BE-B522-4CBE-B725-3F12D10C7CD0}" type="datetime8">
              <a:rPr lang="en-US" smtClean="0"/>
              <a:t>2/25/2016 10:24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885535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F04EEE2-301C-43D8-B699-19CFECDAAC91}" type="datetime8">
              <a:rPr lang="en-US" smtClean="0"/>
              <a:t>2/25/2016 10:24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309289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96CE48C-A3D6-4208-864D-EA0356661F5A}" type="datetime8">
              <a:rPr lang="en-US" smtClean="0">
                <a:solidFill>
                  <a:prstClr val="black"/>
                </a:solidFill>
              </a:rPr>
              <a:t>2/25/2016 10:24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311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 Office Add-in can be seen as a Web page loaded inside an Office Application. In some cases</a:t>
            </a:r>
            <a:r>
              <a:rPr lang="en-US" baseline="0" dirty="0"/>
              <a:t> it will appear e</a:t>
            </a:r>
            <a:r>
              <a:rPr lang="en-US" dirty="0"/>
              <a:t>mbedded inline within the document. In other cases</a:t>
            </a:r>
            <a:r>
              <a:rPr lang="en-US" baseline="0" dirty="0"/>
              <a:t> it might appear as a </a:t>
            </a:r>
            <a:r>
              <a:rPr lang="en-US" dirty="0"/>
              <a:t>task pane or within a message in Outlook. Note that the</a:t>
            </a:r>
            <a:r>
              <a:rPr lang="en-US" baseline="0" dirty="0"/>
              <a:t> architecture for Office Add-ins has been designed to w</a:t>
            </a:r>
            <a:r>
              <a:rPr lang="en-US" dirty="0"/>
              <a:t>ork in both Office Applications and Office Web Applications.</a:t>
            </a:r>
          </a:p>
          <a:p>
            <a:pPr lvl="1"/>
            <a:endParaRPr lang="en-US" dirty="0"/>
          </a:p>
          <a:p>
            <a:r>
              <a:rPr lang="en-US" dirty="0"/>
              <a:t>Office Add-ins allow Office applications to be extended</a:t>
            </a:r>
            <a:r>
              <a:rPr lang="en-US" baseline="0" dirty="0"/>
              <a:t> in such as way so that they can </a:t>
            </a:r>
            <a:r>
              <a:rPr lang="en-US" dirty="0"/>
              <a:t>leverage Web technologies such as HTML 5 and CSS for rendering user interface as well as JavaScript and jQuery to add behavior. When you write the JavaScript code for an Office Add-in,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8301036-0F2C-49F7-AE1F-5877F795531D}"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3756552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D779972-2A64-4D75-9AD5-6CD6B3F7B01B}"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2552426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Every App for Office must be distributed with an XML-based manifest which contains information about the app itself.</a:t>
            </a:r>
            <a:r>
              <a:rPr lang="en-US" baseline="0" dirty="0"/>
              <a:t> For example, the app manifest contains an address to a Web page on the Internet which is used to load the app. The app manifest also includes information which indicates </a:t>
            </a:r>
            <a:r>
              <a:rPr lang="en-US" dirty="0"/>
              <a:t>which Office applications it supports. The app manifest also defines the required capabilities which represent the set of permissions that</a:t>
            </a:r>
            <a:r>
              <a:rPr lang="en-US" baseline="0" dirty="0"/>
              <a:t> the app needs in order to run and complete its work.</a:t>
            </a:r>
            <a:endParaRPr lang="en-US"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18E1E04-A6FA-41D5-9386-7FE342688198}"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3637805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dirty="0"/>
              <a:t>Office 2013 applications</a:t>
            </a:r>
            <a:r>
              <a:rPr lang="en-US" baseline="0" dirty="0"/>
              <a:t> provide users with the ability to discover add-ins and insert them. In Word and Excel, this support is included </a:t>
            </a:r>
            <a:r>
              <a:rPr lang="en-US" dirty="0"/>
              <a:t>in the Ribbon inside the Insert Tab.</a:t>
            </a:r>
            <a:endParaRPr lang="en-US" baseline="0" dirty="0"/>
          </a:p>
          <a:p>
            <a:pPr lvl="0"/>
            <a:endParaRPr lang="en-US" baseline="0" dirty="0"/>
          </a:p>
          <a:p>
            <a:pPr lvl="0"/>
            <a:r>
              <a:rPr lang="en-US" baseline="0" dirty="0"/>
              <a:t>When you drop down the Apps menu from the ribbon, you can see recently selected add-ins. If you click "Select All", you will be prompted with a dialog that allows you to look in various app directories. Once you find an add-in you want to use, you can click the Start button to insert the app into the current document and start it up. After this, you can save the current document which will then include the add-in.</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07431B4-37F0-4F8C-8F64-6ADAF6BC77D6}"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3192892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7868C5C-7515-4EE6-8DEE-45EA663385F4}" type="datetime8">
              <a:rPr lang="en-US" smtClean="0"/>
              <a:t>2/25/2016 10:24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786617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aka.ms/O365DevShow" TargetMode="External"/><Relationship Id="rId3" Type="http://schemas.openxmlformats.org/officeDocument/2006/relationships/hyperlink" Target="http://www.twitter.com/OfficeDev" TargetMode="External"/><Relationship Id="rId7" Type="http://schemas.openxmlformats.org/officeDocument/2006/relationships/hyperlink" Target="http://officespdev.uservoice.com/" TargetMode="External"/><Relationship Id="rId2" Type="http://schemas.openxmlformats.org/officeDocument/2006/relationships/hyperlink" Target="https://www.yammer.com/itpronetwork" TargetMode="External"/><Relationship Id="rId1" Type="http://schemas.openxmlformats.org/officeDocument/2006/relationships/slideMaster" Target="../slideMasters/slideMaster1.xml"/><Relationship Id="rId6" Type="http://schemas.openxmlformats.org/officeDocument/2006/relationships/hyperlink" Target="http://dev.office.com/podcasts" TargetMode="External"/><Relationship Id="rId5" Type="http://schemas.openxmlformats.org/officeDocument/2006/relationships/image" Target="../media/image12.emf"/><Relationship Id="rId10" Type="http://schemas.openxmlformats.org/officeDocument/2006/relationships/image" Target="../media/image14.png"/><Relationship Id="rId4" Type="http://schemas.openxmlformats.org/officeDocument/2006/relationships/image" Target="../media/image11.emf"/><Relationship Id="rId9" Type="http://schemas.openxmlformats.org/officeDocument/2006/relationships/image" Target="../media/image13.pn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6645047" y="3726250"/>
            <a:ext cx="5334228" cy="2788849"/>
          </a:xfrm>
          <a:prstGeom prst="rect">
            <a:avLst/>
          </a:prstGeom>
        </p:spPr>
      </p:pic>
      <p:pic>
        <p:nvPicPr>
          <p:cNvPr id="8" name="Picture 7"/>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dirty="0">
                  <a:solidFill>
                    <a:srgbClr val="404040"/>
                  </a:solidFill>
                  <a:latin typeface="Segoe UI"/>
                  <a:hlinkClick r:id="rId2"/>
                </a:rPr>
                <a:t>https://www.yammer.com/itpronetwork</a:t>
              </a:r>
              <a:r>
                <a:rPr lang="en-US" sz="1799" dirty="0">
                  <a:solidFill>
                    <a:srgbClr val="404040"/>
                  </a:solidFill>
                  <a:latin typeface="Segoe UI"/>
                </a:rPr>
                <a:t>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dirty="0">
                    <a:solidFill>
                      <a:srgbClr val="404040"/>
                    </a:solidFill>
                    <a:latin typeface="Segoe UI"/>
                    <a:hlinkClick r:id="rId3"/>
                  </a:rPr>
                  <a:t>@</a:t>
                </a:r>
                <a:r>
                  <a:rPr lang="en-US" sz="1799" dirty="0" err="1">
                    <a:solidFill>
                      <a:srgbClr val="404040"/>
                    </a:solidFill>
                    <a:latin typeface="Segoe UI"/>
                    <a:hlinkClick r:id="rId3"/>
                  </a:rPr>
                  <a:t>OfficeDev</a:t>
                </a:r>
                <a:r>
                  <a:rPr lang="en-US" sz="1799" dirty="0">
                    <a:solidFill>
                      <a:srgbClr val="404040"/>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4"/>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5"/>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spc="-50" dirty="0">
                  <a:solidFill>
                    <a:srgbClr val="404040"/>
                  </a:solidFill>
                  <a:latin typeface="Segoe UI"/>
                  <a:hlinkClick r:id="rId6"/>
                </a:rPr>
                <a:t>http://</a:t>
              </a:r>
              <a:r>
                <a:rPr lang="en-US" sz="1799" dirty="0">
                  <a:solidFill>
                    <a:srgbClr val="404040"/>
                  </a:solidFill>
                  <a:latin typeface="Segoe UI"/>
                  <a:hlinkClick r:id="rId6"/>
                </a:rPr>
                <a:t>dev.office.com/podcasts</a:t>
              </a:r>
              <a:r>
                <a:rPr lang="en-US" sz="1799" spc="-50" dirty="0">
                  <a:solidFill>
                    <a:srgbClr val="404040"/>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dirty="0">
                  <a:solidFill>
                    <a:srgbClr val="404040"/>
                  </a:solidFill>
                  <a:latin typeface="Segoe UI"/>
                  <a:hlinkClick r:id="rId7"/>
                </a:rPr>
                <a:t>http://officespdev.uservoice.com/</a:t>
              </a:r>
              <a:r>
                <a:rPr lang="en-US" sz="1199" dirty="0">
                  <a:solidFill>
                    <a:srgbClr val="404040"/>
                  </a:solidFill>
                  <a:latin typeface="Segoe UI"/>
                </a:rPr>
                <a:t>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dirty="0">
                  <a:solidFill>
                    <a:srgbClr val="FFFFFF"/>
                  </a:solidFill>
                  <a:latin typeface="Segoe UI"/>
                  <a:hlinkClick r:id="rId8"/>
                </a:rPr>
                <a:t>http://aka.ms/O365DevShow</a:t>
              </a:r>
              <a:r>
                <a:rPr lang="en-US" sz="1399" dirty="0">
                  <a:solidFill>
                    <a:srgbClr val="FFFFFF"/>
                  </a:solidFill>
                  <a:latin typeface="Segoe UI"/>
                </a:rPr>
                <a:t> </a:t>
              </a:r>
            </a:p>
          </p:txBody>
        </p:sp>
        <p:pic>
          <p:nvPicPr>
            <p:cNvPr id="203" name="Picture 202"/>
            <p:cNvPicPr>
              <a:picLocks noChangeAspect="1"/>
            </p:cNvPicPr>
            <p:nvPr/>
          </p:nvPicPr>
          <p:blipFill rotWithShape="1">
            <a:blip r:embed="rId9"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10">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547688" y="295275"/>
            <a:ext cx="11888787"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4.tmp"/></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32.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1.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msdn.microsoft.com/EN-US/library/office/jj554660.aspx" TargetMode="External"/><Relationship Id="rId2" Type="http://schemas.openxmlformats.org/officeDocument/2006/relationships/notesSlide" Target="../notesSlides/notesSlide33.xml"/><Relationship Id="rId1" Type="http://schemas.openxmlformats.org/officeDocument/2006/relationships/slideLayout" Target="../slideLayouts/slideLayout19.xml"/><Relationship Id="rId5" Type="http://schemas.openxmlformats.org/officeDocument/2006/relationships/hyperlink" Target="https://msdn.microsoft.com/en-us/library/fp142185.aspx" TargetMode="External"/><Relationship Id="rId4" Type="http://schemas.openxmlformats.org/officeDocument/2006/relationships/hyperlink" Target="https://msdn.microsoft.com/EN-US/library/office/dn833112.aspx"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dev.office.com/codesamples#?filters=office%20add-ins" TargetMode="External"/><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dev.office.com/getting-started/addins" TargetMode="External"/><Relationship Id="rId7" Type="http://schemas.openxmlformats.org/officeDocument/2006/relationships/hyperlink" Target="https://msdn.microsoft.com/en-us/library/office/jj220060.aspx" TargetMode="External"/><Relationship Id="rId2" Type="http://schemas.openxmlformats.org/officeDocument/2006/relationships/notesSlide" Target="../notesSlides/notesSlide36.xml"/><Relationship Id="rId1" Type="http://schemas.openxmlformats.org/officeDocument/2006/relationships/slideLayout" Target="../slideLayouts/slideLayout20.xml"/><Relationship Id="rId6" Type="http://schemas.openxmlformats.org/officeDocument/2006/relationships/hyperlink" Target="http://dev.office.com/snack-videos" TargetMode="External"/><Relationship Id="rId5" Type="http://schemas.openxmlformats.org/officeDocument/2006/relationships/hyperlink" Target="http://dev.office.com/training#?filters=deep%20dive%20into%20the%20office%20365%20add-in%20model" TargetMode="External"/><Relationship Id="rId4" Type="http://schemas.openxmlformats.org/officeDocument/2006/relationships/hyperlink" Target="http://dev.office.com/codesamples#?filters=office%20add-in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 Id="rId5" Type="http://schemas.openxmlformats.org/officeDocument/2006/relationships/image" Target="../media/image33.emf"/><Relationship Id="rId4" Type="http://schemas.openxmlformats.org/officeDocument/2006/relationships/image" Target="../media/image32.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development</a:t>
            </a:r>
          </a:p>
        </p:txBody>
      </p:sp>
      <p:sp>
        <p:nvSpPr>
          <p:cNvPr id="5" name="Text Placeholder 4"/>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Generic Office.js APIs</a:t>
            </a:r>
          </a:p>
        </p:txBody>
      </p:sp>
      <p:sp>
        <p:nvSpPr>
          <p:cNvPr id="112" name="Text Placeholder 111"/>
          <p:cNvSpPr>
            <a:spLocks noGrp="1"/>
          </p:cNvSpPr>
          <p:nvPr>
            <p:ph type="body" sz="quarter" idx="12"/>
          </p:nvPr>
        </p:nvSpPr>
        <p:spPr/>
        <p:txBody>
          <a:bodyPr/>
          <a:lstStyle/>
          <a:p>
            <a:r>
              <a:rPr lang="en-US" dirty="0"/>
              <a:t>2</a:t>
            </a:r>
          </a:p>
        </p:txBody>
      </p:sp>
      <p:sp>
        <p:nvSpPr>
          <p:cNvPr id="3" name="Freeform 5" hidden="1"/>
          <p:cNvSpPr>
            <a:spLocks/>
          </p:cNvSpPr>
          <p:nvPr/>
        </p:nvSpPr>
        <p:spPr bwMode="auto">
          <a:xfrm>
            <a:off x="712788" y="1439905"/>
            <a:ext cx="851856" cy="1679575"/>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1" name="Group 110"/>
          <p:cNvGrpSpPr/>
          <p:nvPr/>
        </p:nvGrpSpPr>
        <p:grpSpPr>
          <a:xfrm>
            <a:off x="7743463" y="2532376"/>
            <a:ext cx="4235811" cy="3982724"/>
            <a:chOff x="5112327" y="274302"/>
            <a:chExt cx="6858207" cy="6448435"/>
          </a:xfrm>
        </p:grpSpPr>
        <p:grpSp>
          <p:nvGrpSpPr>
            <p:cNvPr id="6" name="Group 5"/>
            <p:cNvGrpSpPr/>
            <p:nvPr/>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Rectangle 86"/>
            <p:cNvSpPr>
              <a:spLocks noChangeArrowheads="1"/>
            </p:cNvSpPr>
            <p:nvPr/>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87"/>
            <p:cNvSpPr>
              <a:spLocks/>
            </p:cNvSpPr>
            <p:nvPr/>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8"/>
            <p:cNvSpPr>
              <a:spLocks noChangeArrowheads="1"/>
            </p:cNvSpPr>
            <p:nvPr/>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9"/>
            <p:cNvSpPr>
              <a:spLocks noEditPoints="1"/>
            </p:cNvSpPr>
            <p:nvPr/>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90"/>
            <p:cNvSpPr>
              <a:spLocks noChangeArrowheads="1"/>
            </p:cNvSpPr>
            <p:nvPr/>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1"/>
            <p:cNvSpPr>
              <a:spLocks/>
            </p:cNvSpPr>
            <p:nvPr/>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2"/>
            <p:cNvSpPr>
              <a:spLocks noChangeArrowheads="1"/>
            </p:cNvSpPr>
            <p:nvPr/>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3"/>
            <p:cNvSpPr>
              <a:spLocks noEditPoints="1"/>
            </p:cNvSpPr>
            <p:nvPr/>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94"/>
            <p:cNvSpPr>
              <a:spLocks noChangeArrowheads="1"/>
            </p:cNvSpPr>
            <p:nvPr/>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5"/>
            <p:cNvSpPr>
              <a:spLocks/>
            </p:cNvSpPr>
            <p:nvPr/>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6"/>
            <p:cNvSpPr>
              <a:spLocks noChangeArrowheads="1"/>
            </p:cNvSpPr>
            <p:nvPr/>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7"/>
            <p:cNvSpPr>
              <a:spLocks noEditPoints="1"/>
            </p:cNvSpPr>
            <p:nvPr/>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114"/>
            <p:cNvSpPr>
              <a:spLocks noChangeArrowheads="1"/>
            </p:cNvSpPr>
            <p:nvPr/>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5"/>
            <p:cNvSpPr>
              <a:spLocks noEditPoints="1"/>
            </p:cNvSpPr>
            <p:nvPr/>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9" name="Group 28"/>
            <p:cNvGrpSpPr/>
            <p:nvPr/>
          </p:nvGrpSpPr>
          <p:grpSpPr>
            <a:xfrm>
              <a:off x="6825497" y="1378359"/>
              <a:ext cx="1264708" cy="1505127"/>
              <a:chOff x="6825497" y="1378359"/>
              <a:chExt cx="1264708" cy="1505127"/>
            </a:xfrm>
          </p:grpSpPr>
          <p:grpSp>
            <p:nvGrpSpPr>
              <p:cNvPr id="30" name="Group 29"/>
              <p:cNvGrpSpPr/>
              <p:nvPr/>
            </p:nvGrpSpPr>
            <p:grpSpPr>
              <a:xfrm>
                <a:off x="6825497" y="1378359"/>
                <a:ext cx="1251014" cy="1505127"/>
                <a:chOff x="6825497" y="1378359"/>
                <a:chExt cx="1251014" cy="1505127"/>
              </a:xfrm>
            </p:grpSpPr>
            <p:sp>
              <p:nvSpPr>
                <p:cNvPr id="33"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1"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1" name="Rectangle 118"/>
            <p:cNvSpPr>
              <a:spLocks noChangeArrowheads="1"/>
            </p:cNvSpPr>
            <p:nvPr/>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9"/>
            <p:cNvSpPr>
              <a:spLocks noEditPoints="1"/>
            </p:cNvSpPr>
            <p:nvPr/>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20"/>
            <p:cNvSpPr>
              <a:spLocks noChangeArrowheads="1"/>
            </p:cNvSpPr>
            <p:nvPr/>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21"/>
            <p:cNvSpPr>
              <a:spLocks/>
            </p:cNvSpPr>
            <p:nvPr/>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5" name="Group 44"/>
            <p:cNvGrpSpPr/>
            <p:nvPr/>
          </p:nvGrpSpPr>
          <p:grpSpPr>
            <a:xfrm>
              <a:off x="5112327" y="1406878"/>
              <a:ext cx="6646956" cy="5315859"/>
              <a:chOff x="6527800" y="2483620"/>
              <a:chExt cx="5473700" cy="4377555"/>
            </a:xfrm>
          </p:grpSpPr>
          <p:grpSp>
            <p:nvGrpSpPr>
              <p:cNvPr id="46" name="Group 45"/>
              <p:cNvGrpSpPr/>
              <p:nvPr/>
            </p:nvGrpSpPr>
            <p:grpSpPr>
              <a:xfrm>
                <a:off x="10091976" y="4361890"/>
                <a:ext cx="1909524" cy="2419674"/>
                <a:chOff x="10091976" y="4967384"/>
                <a:chExt cx="1431688" cy="1814179"/>
              </a:xfrm>
            </p:grpSpPr>
            <p:sp>
              <p:nvSpPr>
                <p:cNvPr id="87"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7" name="Group 46"/>
              <p:cNvGrpSpPr/>
              <p:nvPr/>
            </p:nvGrpSpPr>
            <p:grpSpPr>
              <a:xfrm flipH="1">
                <a:off x="8613773" y="2483620"/>
                <a:ext cx="1958976" cy="4377555"/>
                <a:chOff x="8956675" y="449263"/>
                <a:chExt cx="2063751" cy="4611687"/>
              </a:xfrm>
            </p:grpSpPr>
            <p:sp>
              <p:nvSpPr>
                <p:cNvPr id="60"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8" name="Group 47"/>
              <p:cNvGrpSpPr/>
              <p:nvPr/>
            </p:nvGrpSpPr>
            <p:grpSpPr>
              <a:xfrm>
                <a:off x="6527800" y="3994753"/>
                <a:ext cx="3240121" cy="2863247"/>
                <a:chOff x="7045326" y="4452083"/>
                <a:chExt cx="2722595" cy="2405917"/>
              </a:xfrm>
            </p:grpSpPr>
            <p:sp>
              <p:nvSpPr>
                <p:cNvPr id="49"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3" name="Date Placeholder 112"/>
          <p:cNvSpPr>
            <a:spLocks noGrp="1"/>
          </p:cNvSpPr>
          <p:nvPr>
            <p:ph type="dt" sz="half" idx="2"/>
          </p:nvPr>
        </p:nvSpPr>
        <p:spPr/>
        <p:txBody>
          <a:bodyPr/>
          <a:lstStyle/>
          <a:p>
            <a:r>
              <a:rPr lang="en-US"/>
              <a:t>Microsoft Confidential</a:t>
            </a:r>
            <a:endParaRPr lang="en-US" dirty="0"/>
          </a:p>
        </p:txBody>
      </p:sp>
    </p:spTree>
    <p:extLst>
      <p:ext uri="{BB962C8B-B14F-4D97-AF65-F5344CB8AC3E}">
        <p14:creationId xmlns:p14="http://schemas.microsoft.com/office/powerpoint/2010/main" val="302212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getSelectedDataAsync</a:t>
            </a:r>
            <a:r>
              <a:rPr lang="en-US" dirty="0"/>
              <a:t>()</a:t>
            </a:r>
          </a:p>
        </p:txBody>
      </p:sp>
      <p:sp>
        <p:nvSpPr>
          <p:cNvPr id="4" name="Text Placeholder 3"/>
          <p:cNvSpPr>
            <a:spLocks noGrp="1"/>
          </p:cNvSpPr>
          <p:nvPr>
            <p:ph type="body" sz="quarter" idx="10"/>
          </p:nvPr>
        </p:nvSpPr>
        <p:spPr>
          <a:xfrm>
            <a:off x="249239" y="1212850"/>
            <a:ext cx="11887200" cy="738664"/>
          </a:xfrm>
        </p:spPr>
        <p:txBody>
          <a:bodyPr/>
          <a:lstStyle/>
          <a:p>
            <a:r>
              <a:rPr lang="en-US" dirty="0">
                <a:gradFill>
                  <a:gsLst>
                    <a:gs pos="11504">
                      <a:schemeClr val="accent5"/>
                    </a:gs>
                    <a:gs pos="50000">
                      <a:schemeClr val="accent5"/>
                    </a:gs>
                  </a:gsLst>
                  <a:lin ang="5400000" scaled="0"/>
                </a:gradFill>
              </a:rPr>
              <a:t>Use this function to read from document select</a:t>
            </a:r>
          </a:p>
        </p:txBody>
      </p:sp>
      <p:pic>
        <p:nvPicPr>
          <p:cNvPr id="5" name="Picture 4"/>
          <p:cNvPicPr>
            <a:picLocks noChangeAspect="1"/>
          </p:cNvPicPr>
          <p:nvPr/>
        </p:nvPicPr>
        <p:blipFill>
          <a:blip r:embed="rId3"/>
          <a:stretch>
            <a:fillRect/>
          </a:stretch>
        </p:blipFill>
        <p:spPr>
          <a:xfrm>
            <a:off x="457200" y="2103120"/>
            <a:ext cx="7515687" cy="2448292"/>
          </a:xfrm>
          <a:prstGeom prst="rect">
            <a:avLst/>
          </a:prstGeom>
          <a:ln>
            <a:solidFill>
              <a:schemeClr val="bg1">
                <a:lumMod val="50000"/>
              </a:schemeClr>
            </a:solidFill>
          </a:ln>
        </p:spPr>
      </p:pic>
      <p:sp>
        <p:nvSpPr>
          <p:cNvPr id="8" name="Footer Placeholder 7"/>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Generic Office.js APIs</a:t>
            </a:r>
          </a:p>
          <a:p>
            <a:endParaRPr lang="en-US" dirty="0"/>
          </a:p>
        </p:txBody>
      </p:sp>
    </p:spTree>
    <p:extLst>
      <p:ext uri="{BB962C8B-B14F-4D97-AF65-F5344CB8AC3E}">
        <p14:creationId xmlns:p14="http://schemas.microsoft.com/office/powerpoint/2010/main" val="260594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setSelectedDataAsync</a:t>
            </a:r>
            <a:r>
              <a:rPr lang="en-US" dirty="0"/>
              <a:t>()</a:t>
            </a:r>
          </a:p>
        </p:txBody>
      </p:sp>
      <p:sp>
        <p:nvSpPr>
          <p:cNvPr id="4" name="Text Placeholder 3"/>
          <p:cNvSpPr>
            <a:spLocks noGrp="1"/>
          </p:cNvSpPr>
          <p:nvPr>
            <p:ph type="body" sz="quarter" idx="10"/>
          </p:nvPr>
        </p:nvSpPr>
        <p:spPr>
          <a:xfrm>
            <a:off x="249239" y="1212850"/>
            <a:ext cx="11887200" cy="738664"/>
          </a:xfrm>
        </p:spPr>
        <p:txBody>
          <a:bodyPr vert="horz" wrap="square" lIns="146304" tIns="91440" rIns="146304" bIns="91440" rtlCol="0">
            <a:spAutoFit/>
          </a:bodyPr>
          <a:lstStyle/>
          <a:p>
            <a:r>
              <a:rPr lang="en-US" dirty="0">
                <a:gradFill>
                  <a:gsLst>
                    <a:gs pos="11504">
                      <a:schemeClr val="accent5"/>
                    </a:gs>
                    <a:gs pos="50000">
                      <a:schemeClr val="accent5"/>
                    </a:gs>
                  </a:gsLst>
                  <a:lin ang="5400000" scaled="0"/>
                </a:gradFill>
              </a:rPr>
              <a:t>Use this function to insert content into document</a:t>
            </a:r>
          </a:p>
        </p:txBody>
      </p:sp>
      <p:pic>
        <p:nvPicPr>
          <p:cNvPr id="6" name="Picture 5"/>
          <p:cNvPicPr>
            <a:picLocks noChangeAspect="1"/>
          </p:cNvPicPr>
          <p:nvPr/>
        </p:nvPicPr>
        <p:blipFill>
          <a:blip r:embed="rId3"/>
          <a:stretch>
            <a:fillRect/>
          </a:stretch>
        </p:blipFill>
        <p:spPr>
          <a:xfrm>
            <a:off x="457200" y="2103120"/>
            <a:ext cx="7462112" cy="2550502"/>
          </a:xfrm>
          <a:prstGeom prst="rect">
            <a:avLst/>
          </a:prstGeom>
          <a:ln>
            <a:solidFill>
              <a:schemeClr val="bg1">
                <a:lumMod val="50000"/>
              </a:schemeClr>
            </a:solidFill>
          </a:ln>
        </p:spPr>
      </p:pic>
      <p:sp>
        <p:nvSpPr>
          <p:cNvPr id="5" name="Footer Placeholder 4"/>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Generic Office.js APIs</a:t>
            </a:r>
          </a:p>
          <a:p>
            <a:endParaRPr lang="en-US" dirty="0"/>
          </a:p>
        </p:txBody>
      </p:sp>
    </p:spTree>
    <p:extLst>
      <p:ext uri="{BB962C8B-B14F-4D97-AF65-F5344CB8AC3E}">
        <p14:creationId xmlns:p14="http://schemas.microsoft.com/office/powerpoint/2010/main" val="180955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Coercion types</a:t>
            </a:r>
          </a:p>
        </p:txBody>
      </p:sp>
      <p:sp>
        <p:nvSpPr>
          <p:cNvPr id="3" name="Text Placeholder 2"/>
          <p:cNvSpPr>
            <a:spLocks noGrp="1"/>
          </p:cNvSpPr>
          <p:nvPr>
            <p:ph type="body" sz="quarter" idx="10"/>
          </p:nvPr>
        </p:nvSpPr>
        <p:spPr>
          <a:xfrm>
            <a:off x="249239" y="1212850"/>
            <a:ext cx="12087542" cy="2970044"/>
          </a:xfrm>
        </p:spPr>
        <p:txBody>
          <a:bodyPr vert="horz" wrap="square" lIns="146304" tIns="91440" rIns="146304" bIns="91440" rtlCol="0">
            <a:spAutoFit/>
          </a:bodyPr>
          <a:lstStyle/>
          <a:p>
            <a:r>
              <a:rPr lang="en-US" sz="3000" dirty="0">
                <a:gradFill>
                  <a:gsLst>
                    <a:gs pos="11504">
                      <a:schemeClr val="accent5"/>
                    </a:gs>
                    <a:gs pos="50000">
                      <a:schemeClr val="accent5"/>
                    </a:gs>
                  </a:gsLst>
                  <a:lin ang="5400000" scaled="0"/>
                </a:gradFill>
              </a:rPr>
              <a:t>Coercion types make it possible to read/write content in different formats</a:t>
            </a:r>
          </a:p>
          <a:p>
            <a:pPr lvl="1"/>
            <a:endParaRPr lang="en-US" dirty="0"/>
          </a:p>
          <a:p>
            <a:pPr lvl="1"/>
            <a:r>
              <a:rPr lang="en-US" dirty="0"/>
              <a:t>text - string value</a:t>
            </a:r>
          </a:p>
          <a:p>
            <a:pPr lvl="1"/>
            <a:r>
              <a:rPr lang="en-US" dirty="0"/>
              <a:t>html - HTML content</a:t>
            </a:r>
          </a:p>
          <a:p>
            <a:pPr lvl="1"/>
            <a:r>
              <a:rPr lang="en-US" dirty="0"/>
              <a:t>matrix - array of arrays</a:t>
            </a:r>
          </a:p>
          <a:p>
            <a:pPr lvl="1"/>
            <a:r>
              <a:rPr lang="en-US" dirty="0"/>
              <a:t>table - table of rows and columns</a:t>
            </a:r>
          </a:p>
          <a:p>
            <a:pPr lvl="1"/>
            <a:r>
              <a:rPr lang="en-US" dirty="0" err="1"/>
              <a:t>ooxml</a:t>
            </a:r>
            <a:r>
              <a:rPr lang="en-US" dirty="0"/>
              <a:t> - Office Open XML format</a:t>
            </a:r>
          </a:p>
          <a:p>
            <a:pPr lvl="1"/>
            <a:endParaRPr lang="en-US" dirty="0"/>
          </a:p>
        </p:txBody>
      </p:sp>
      <p:pic>
        <p:nvPicPr>
          <p:cNvPr id="7" name="Picture 6"/>
          <p:cNvPicPr>
            <a:picLocks noChangeAspect="1"/>
          </p:cNvPicPr>
          <p:nvPr/>
        </p:nvPicPr>
        <p:blipFill>
          <a:blip r:embed="rId3"/>
          <a:stretch>
            <a:fillRect/>
          </a:stretch>
        </p:blipFill>
        <p:spPr>
          <a:xfrm>
            <a:off x="4389120" y="2103120"/>
            <a:ext cx="7239000" cy="3695700"/>
          </a:xfrm>
          <a:prstGeom prst="rect">
            <a:avLst/>
          </a:prstGeom>
          <a:ln>
            <a:solidFill>
              <a:schemeClr val="bg1">
                <a:lumMod val="50000"/>
              </a:schemeClr>
            </a:solidFill>
          </a:ln>
        </p:spPr>
      </p:pic>
      <p:sp>
        <p:nvSpPr>
          <p:cNvPr id="5" name="Footer Placeholder 4"/>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Generic Office.js APIs</a:t>
            </a:r>
          </a:p>
          <a:p>
            <a:endParaRPr lang="en-US" dirty="0"/>
          </a:p>
        </p:txBody>
      </p:sp>
    </p:spTree>
    <p:extLst>
      <p:ext uri="{BB962C8B-B14F-4D97-AF65-F5344CB8AC3E}">
        <p14:creationId xmlns:p14="http://schemas.microsoft.com/office/powerpoint/2010/main" val="283102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2368" y="4009821"/>
            <a:ext cx="2826284" cy="2506590"/>
          </a:xfrm>
          <a:prstGeom prst="rect">
            <a:avLst/>
          </a:prstGeom>
          <a:ln>
            <a:solidFill>
              <a:schemeClr val="accent6"/>
            </a:solidFill>
          </a:ln>
        </p:spPr>
      </p:pic>
      <p:sp>
        <p:nvSpPr>
          <p:cNvPr id="4" name="Title 3"/>
          <p:cNvSpPr>
            <a:spLocks noGrp="1"/>
          </p:cNvSpPr>
          <p:nvPr>
            <p:ph type="title"/>
          </p:nvPr>
        </p:nvSpPr>
        <p:spPr/>
        <p:txBody>
          <a:bodyPr/>
          <a:lstStyle/>
          <a:p>
            <a:r>
              <a:rPr lang="en-US" sz="4299" spc="-83" dirty="0"/>
              <a:t>Using bindings</a:t>
            </a:r>
          </a:p>
        </p:txBody>
      </p:sp>
      <p:sp>
        <p:nvSpPr>
          <p:cNvPr id="2" name="Content Placeholder 1"/>
          <p:cNvSpPr>
            <a:spLocks noGrp="1"/>
          </p:cNvSpPr>
          <p:nvPr>
            <p:ph type="body" sz="quarter" idx="10"/>
          </p:nvPr>
        </p:nvSpPr>
        <p:spPr>
          <a:xfrm>
            <a:off x="249239" y="1212850"/>
            <a:ext cx="11887200" cy="5398401"/>
          </a:xfrm>
        </p:spPr>
        <p:txBody>
          <a:bodyPr/>
          <a:lstStyle/>
          <a:p>
            <a:r>
              <a:rPr lang="en-US" sz="3000" dirty="0">
                <a:gradFill>
                  <a:gsLst>
                    <a:gs pos="18584">
                      <a:schemeClr val="accent5"/>
                    </a:gs>
                    <a:gs pos="43000">
                      <a:schemeClr val="accent5"/>
                    </a:gs>
                  </a:gsLst>
                  <a:lin ang="5400000" scaled="0"/>
                </a:gradFill>
              </a:rPr>
              <a:t>Adding a binding</a:t>
            </a:r>
          </a:p>
          <a:p>
            <a:pPr lvl="1">
              <a:spcBef>
                <a:spcPts val="300"/>
              </a:spcBef>
            </a:pPr>
            <a:r>
              <a:rPr lang="en-US" dirty="0" err="1"/>
              <a:t>Bindings.addFromPromptAsync</a:t>
            </a:r>
            <a:endParaRPr lang="en-US" dirty="0"/>
          </a:p>
          <a:p>
            <a:pPr lvl="1"/>
            <a:r>
              <a:rPr lang="en-US" dirty="0" err="1"/>
              <a:t>Bindings.addFromSelectionAsync</a:t>
            </a:r>
            <a:endParaRPr lang="en-US" dirty="0"/>
          </a:p>
          <a:p>
            <a:pPr lvl="1"/>
            <a:r>
              <a:rPr lang="en-US" dirty="0" err="1"/>
              <a:t>Bindings.addFromNamedItem</a:t>
            </a:r>
            <a:r>
              <a:rPr lang="en-US" dirty="0"/>
              <a:t> </a:t>
            </a:r>
          </a:p>
          <a:p>
            <a:pPr>
              <a:spcBef>
                <a:spcPts val="1200"/>
              </a:spcBef>
            </a:pPr>
            <a:r>
              <a:rPr lang="en-US" sz="3000" dirty="0">
                <a:gradFill>
                  <a:gsLst>
                    <a:gs pos="18584">
                      <a:schemeClr val="accent5"/>
                    </a:gs>
                    <a:gs pos="43000">
                      <a:schemeClr val="accent5"/>
                    </a:gs>
                  </a:gsLst>
                  <a:lin ang="5400000" scaled="0"/>
                </a:gradFill>
              </a:rPr>
              <a:t>Referencing a binding</a:t>
            </a:r>
          </a:p>
          <a:p>
            <a:pPr lvl="1">
              <a:spcBef>
                <a:spcPts val="300"/>
              </a:spcBef>
            </a:pPr>
            <a:r>
              <a:rPr lang="en-US" dirty="0" err="1"/>
              <a:t>Bindings.getAllAsync</a:t>
            </a:r>
            <a:endParaRPr lang="en-US" dirty="0"/>
          </a:p>
          <a:p>
            <a:pPr lvl="1"/>
            <a:r>
              <a:rPr lang="en-US" dirty="0" err="1"/>
              <a:t>Bindings.getByIdAsync</a:t>
            </a:r>
            <a:endParaRPr lang="en-US" dirty="0"/>
          </a:p>
          <a:p>
            <a:pPr lvl="1"/>
            <a:r>
              <a:rPr lang="en-US" dirty="0" err="1"/>
              <a:t>Office.Select</a:t>
            </a:r>
            <a:endParaRPr lang="en-US" dirty="0"/>
          </a:p>
          <a:p>
            <a:pPr>
              <a:spcBef>
                <a:spcPts val="1200"/>
              </a:spcBef>
            </a:pPr>
            <a:r>
              <a:rPr lang="en-US" sz="3000" dirty="0">
                <a:gradFill>
                  <a:gsLst>
                    <a:gs pos="18584">
                      <a:schemeClr val="accent5"/>
                    </a:gs>
                    <a:gs pos="43000">
                      <a:schemeClr val="accent5"/>
                    </a:gs>
                  </a:gsLst>
                  <a:lin ang="5400000" scaled="0"/>
                </a:gradFill>
              </a:rPr>
              <a:t>Removing a binding</a:t>
            </a:r>
          </a:p>
          <a:p>
            <a:pPr lvl="1">
              <a:spcBef>
                <a:spcPts val="300"/>
              </a:spcBef>
            </a:pPr>
            <a:r>
              <a:rPr lang="en-US" dirty="0" err="1"/>
              <a:t>Bindings.releaseByIdAsync</a:t>
            </a:r>
            <a:endParaRPr lang="en-US" dirty="0"/>
          </a:p>
          <a:p>
            <a:pPr>
              <a:spcBef>
                <a:spcPts val="1200"/>
              </a:spcBef>
            </a:pPr>
            <a:r>
              <a:rPr lang="en-US" sz="3000" dirty="0">
                <a:gradFill>
                  <a:gsLst>
                    <a:gs pos="18584">
                      <a:schemeClr val="accent5"/>
                    </a:gs>
                    <a:gs pos="43000">
                      <a:schemeClr val="accent5"/>
                    </a:gs>
                  </a:gsLst>
                  <a:lin ang="5400000" scaled="0"/>
                </a:gradFill>
              </a:rPr>
              <a:t>Binding event handler to a binding</a:t>
            </a:r>
          </a:p>
          <a:p>
            <a:pPr lvl="1">
              <a:spcBef>
                <a:spcPts val="300"/>
              </a:spcBef>
            </a:pPr>
            <a:r>
              <a:rPr lang="en-US" dirty="0" err="1"/>
              <a:t>Binding.addHandlerAsync</a:t>
            </a:r>
            <a:r>
              <a:rPr lang="en-US" dirty="0"/>
              <a:t>(“type”, handler);</a:t>
            </a:r>
          </a:p>
          <a:p>
            <a:endParaRPr lang="en-US" sz="2800" dirty="0"/>
          </a:p>
        </p:txBody>
      </p:sp>
      <p:sp>
        <p:nvSpPr>
          <p:cNvPr id="28" name="TextBox 27"/>
          <p:cNvSpPr txBox="1"/>
          <p:nvPr/>
        </p:nvSpPr>
        <p:spPr>
          <a:xfrm>
            <a:off x="5303520" y="3052309"/>
            <a:ext cx="6279051" cy="615553"/>
          </a:xfrm>
          <a:prstGeom prst="rect">
            <a:avLst/>
          </a:prstGeom>
          <a:solidFill>
            <a:schemeClr val="tx1">
              <a:lumMod val="10000"/>
              <a:lumOff val="90000"/>
              <a:alpha val="57000"/>
            </a:schemeClr>
          </a:solidFill>
          <a:ln cap="sq">
            <a:solidFill>
              <a:srgbClr val="C00000"/>
            </a:solidFill>
            <a:miter lim="800000"/>
          </a:ln>
        </p:spPr>
        <p:txBody>
          <a:bodyPr wrap="square" lIns="146304" tIns="91440" rIns="146304" bIns="91440" rtlCol="0">
            <a:spAutoFit/>
          </a:bodyPr>
          <a:lstStyle/>
          <a:p>
            <a:pPr algn="ctr"/>
            <a:r>
              <a:rPr lang="en-US" sz="1400" dirty="0">
                <a:gradFill>
                  <a:gsLst>
                    <a:gs pos="92515">
                      <a:srgbClr val="262626"/>
                    </a:gs>
                    <a:gs pos="0">
                      <a:srgbClr val="262626"/>
                    </a:gs>
                  </a:gsLst>
                  <a:lin ang="5400000" scaled="0"/>
                </a:gradFill>
              </a:rPr>
              <a:t>A dialog is presented to the user experience when you call </a:t>
            </a:r>
            <a:r>
              <a:rPr lang="en-US" sz="1400" i="1" dirty="0" err="1">
                <a:gradFill>
                  <a:gsLst>
                    <a:gs pos="92515">
                      <a:srgbClr val="262626"/>
                    </a:gs>
                    <a:gs pos="0">
                      <a:srgbClr val="262626"/>
                    </a:gs>
                  </a:gsLst>
                  <a:lin ang="5400000" scaled="0"/>
                </a:gradFill>
              </a:rPr>
              <a:t>addFromPromptAsync</a:t>
            </a:r>
            <a:r>
              <a:rPr lang="en-US" sz="1400" dirty="0">
                <a:gradFill>
                  <a:gsLst>
                    <a:gs pos="92515">
                      <a:srgbClr val="262626"/>
                    </a:gs>
                    <a:gs pos="0">
                      <a:srgbClr val="262626"/>
                    </a:gs>
                  </a:gsLst>
                  <a:lin ang="5400000" scaled="0"/>
                </a:gradFill>
              </a:rPr>
              <a:t>.</a:t>
            </a:r>
          </a:p>
        </p:txBody>
      </p:sp>
      <p:cxnSp>
        <p:nvCxnSpPr>
          <p:cNvPr id="9" name="Straight Arrow Connector 8"/>
          <p:cNvCxnSpPr>
            <a:stCxn id="28" idx="2"/>
          </p:cNvCxnSpPr>
          <p:nvPr/>
        </p:nvCxnSpPr>
        <p:spPr>
          <a:xfrm>
            <a:off x="8443046" y="3667862"/>
            <a:ext cx="119929" cy="444557"/>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303520" y="1371600"/>
            <a:ext cx="6279051" cy="1570934"/>
            <a:chOff x="5836029" y="1405720"/>
            <a:chExt cx="6283183" cy="1571968"/>
          </a:xfrm>
        </p:grpSpPr>
        <p:sp>
          <p:nvSpPr>
            <p:cNvPr id="3" name="Rectangle 2"/>
            <p:cNvSpPr/>
            <p:nvPr/>
          </p:nvSpPr>
          <p:spPr bwMode="auto">
            <a:xfrm>
              <a:off x="5836029" y="1405720"/>
              <a:ext cx="6283183" cy="1571968"/>
            </a:xfrm>
            <a:prstGeom prst="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32" tIns="182832" rIns="182832" bIns="45706" numCol="1" rtlCol="0" anchor="t"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latin typeface="Segoe Condensed" pitchFamily="34" charset="0"/>
              </a:endParaRPr>
            </a:p>
          </p:txBody>
        </p:sp>
        <p:pic>
          <p:nvPicPr>
            <p:cNvPr id="29" name="Picture 2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152" y="1446964"/>
              <a:ext cx="6158420" cy="1476436"/>
            </a:xfrm>
            <a:prstGeom prst="rect">
              <a:avLst/>
            </a:prstGeom>
            <a:solidFill>
              <a:schemeClr val="tx1">
                <a:lumMod val="40000"/>
                <a:lumOff val="60000"/>
              </a:schemeClr>
            </a:solidFill>
            <a:ln>
              <a:noFill/>
            </a:ln>
          </p:spPr>
        </p:pic>
      </p:grpSp>
      <p:sp>
        <p:nvSpPr>
          <p:cNvPr id="6" name="Footer Placeholder 5"/>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Generic Office.js APIs</a:t>
            </a:r>
          </a:p>
          <a:p>
            <a:endParaRPr lang="en-US" dirty="0"/>
          </a:p>
        </p:txBody>
      </p:sp>
    </p:spTree>
    <p:extLst>
      <p:ext uri="{BB962C8B-B14F-4D97-AF65-F5344CB8AC3E}">
        <p14:creationId xmlns:p14="http://schemas.microsoft.com/office/powerpoint/2010/main" val="93213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bindings in JavaScript</a:t>
            </a:r>
          </a:p>
        </p:txBody>
      </p:sp>
      <p:pic>
        <p:nvPicPr>
          <p:cNvPr id="5" name="Picture 4"/>
          <p:cNvPicPr>
            <a:picLocks noChangeAspect="1"/>
          </p:cNvPicPr>
          <p:nvPr/>
        </p:nvPicPr>
        <p:blipFill>
          <a:blip r:embed="rId3"/>
          <a:stretch>
            <a:fillRect/>
          </a:stretch>
        </p:blipFill>
        <p:spPr>
          <a:xfrm>
            <a:off x="444500" y="1214120"/>
            <a:ext cx="8743950" cy="2362200"/>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444500" y="3736975"/>
            <a:ext cx="7343775" cy="942975"/>
          </a:xfrm>
          <a:prstGeom prst="rect">
            <a:avLst/>
          </a:prstGeom>
          <a:ln>
            <a:solidFill>
              <a:schemeClr val="bg1">
                <a:lumMod val="50000"/>
              </a:schemeClr>
            </a:solidFill>
          </a:ln>
        </p:spPr>
      </p:pic>
      <p:sp>
        <p:nvSpPr>
          <p:cNvPr id="4" name="Footer Placeholder 3"/>
          <p:cNvSpPr>
            <a:spLocks noGrp="1"/>
          </p:cNvSpPr>
          <p:nvPr>
            <p:ph type="ftr" sz="quarter" idx="10"/>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Generic Office.js APIs</a:t>
            </a:r>
          </a:p>
          <a:p>
            <a:endParaRPr lang="en-US" dirty="0"/>
          </a:p>
        </p:txBody>
      </p:sp>
    </p:spTree>
    <p:extLst>
      <p:ext uri="{BB962C8B-B14F-4D97-AF65-F5344CB8AC3E}">
        <p14:creationId xmlns:p14="http://schemas.microsoft.com/office/powerpoint/2010/main" val="290691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event hander bindings</a:t>
            </a:r>
            <a:endParaRPr lang="en-US" dirty="0"/>
          </a:p>
        </p:txBody>
      </p:sp>
      <p:sp>
        <p:nvSpPr>
          <p:cNvPr id="5" name="Text Placeholder 4"/>
          <p:cNvSpPr>
            <a:spLocks noGrp="1"/>
          </p:cNvSpPr>
          <p:nvPr>
            <p:ph type="body" sz="quarter" idx="10"/>
          </p:nvPr>
        </p:nvSpPr>
        <p:spPr>
          <a:xfrm>
            <a:off x="249239" y="1212850"/>
            <a:ext cx="11887200" cy="1144929"/>
          </a:xfrm>
        </p:spPr>
        <p:txBody>
          <a:bodyPr/>
          <a:lstStyle/>
          <a:p>
            <a:r>
              <a:rPr lang="en-US" dirty="0">
                <a:gradFill>
                  <a:gsLst>
                    <a:gs pos="23009">
                      <a:schemeClr val="accent5"/>
                    </a:gs>
                    <a:gs pos="54000">
                      <a:schemeClr val="accent5"/>
                    </a:gs>
                  </a:gsLst>
                  <a:lin ang="5400000" scaled="0"/>
                </a:gradFill>
              </a:rPr>
              <a:t>Event handlers added using </a:t>
            </a:r>
            <a:r>
              <a:rPr lang="en-US" dirty="0" err="1">
                <a:gradFill>
                  <a:gsLst>
                    <a:gs pos="23009">
                      <a:schemeClr val="accent5"/>
                    </a:gs>
                    <a:gs pos="54000">
                      <a:schemeClr val="accent5"/>
                    </a:gs>
                  </a:gsLst>
                  <a:lin ang="5400000" scaled="0"/>
                </a:gradFill>
              </a:rPr>
              <a:t>addHandlerAsync</a:t>
            </a:r>
            <a:endParaRPr lang="en-US" dirty="0">
              <a:gradFill>
                <a:gsLst>
                  <a:gs pos="23009">
                    <a:schemeClr val="accent5"/>
                  </a:gs>
                  <a:gs pos="54000">
                    <a:schemeClr val="accent5"/>
                  </a:gs>
                </a:gsLst>
                <a:lin ang="5400000" scaled="0"/>
              </a:gradFill>
            </a:endParaRPr>
          </a:p>
          <a:p>
            <a:pPr lvl="1"/>
            <a:r>
              <a:rPr lang="en-US" sz="2400" dirty="0"/>
              <a:t>Callback function called automatically when user updates binding content</a:t>
            </a:r>
          </a:p>
        </p:txBody>
      </p:sp>
      <p:pic>
        <p:nvPicPr>
          <p:cNvPr id="4" name="Picture 3"/>
          <p:cNvPicPr>
            <a:picLocks noChangeAspect="1"/>
          </p:cNvPicPr>
          <p:nvPr/>
        </p:nvPicPr>
        <p:blipFill>
          <a:blip r:embed="rId3"/>
          <a:stretch>
            <a:fillRect/>
          </a:stretch>
        </p:blipFill>
        <p:spPr>
          <a:xfrm>
            <a:off x="457200" y="2468880"/>
            <a:ext cx="10439400" cy="1581150"/>
          </a:xfrm>
          <a:prstGeom prst="rect">
            <a:avLst/>
          </a:prstGeom>
          <a:ln>
            <a:solidFill>
              <a:schemeClr val="bg1">
                <a:lumMod val="50000"/>
              </a:schemeClr>
            </a:solidFill>
          </a:ln>
        </p:spPr>
      </p:pic>
      <p:sp>
        <p:nvSpPr>
          <p:cNvPr id="6" name="Footer Placeholder 5"/>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Generic Office.js APIs</a:t>
            </a:r>
          </a:p>
          <a:p>
            <a:endParaRPr lang="en-US" dirty="0"/>
          </a:p>
        </p:txBody>
      </p:sp>
    </p:spTree>
    <p:extLst>
      <p:ext uri="{BB962C8B-B14F-4D97-AF65-F5344CB8AC3E}">
        <p14:creationId xmlns:p14="http://schemas.microsoft.com/office/powerpoint/2010/main" val="223682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lstStyle/>
          <a:p>
            <a:r>
              <a:rPr lang="en-US" dirty="0"/>
              <a:t>Building your first </a:t>
            </a:r>
            <a:br>
              <a:rPr lang="en-US" dirty="0"/>
            </a:br>
            <a:r>
              <a:rPr lang="en-US" dirty="0"/>
              <a:t>Office add-in</a:t>
            </a:r>
          </a:p>
        </p:txBody>
      </p:sp>
      <p:grpSp>
        <p:nvGrpSpPr>
          <p:cNvPr id="49" name="Group 48"/>
          <p:cNvGrpSpPr/>
          <p:nvPr/>
        </p:nvGrpSpPr>
        <p:grpSpPr>
          <a:xfrm>
            <a:off x="4992915" y="3066255"/>
            <a:ext cx="6986360" cy="3493179"/>
            <a:chOff x="4664075" y="3040063"/>
            <a:chExt cx="7315200" cy="3657600"/>
          </a:xfrm>
        </p:grpSpPr>
        <p:grpSp>
          <p:nvGrpSpPr>
            <p:cNvPr id="48" name="Group 47"/>
            <p:cNvGrpSpPr/>
            <p:nvPr/>
          </p:nvGrpSpPr>
          <p:grpSpPr>
            <a:xfrm>
              <a:off x="7318375" y="3040063"/>
              <a:ext cx="4660900" cy="3657600"/>
              <a:chOff x="7318375" y="3040063"/>
              <a:chExt cx="4660900" cy="3657600"/>
            </a:xfrm>
          </p:grpSpPr>
          <p:sp>
            <p:nvSpPr>
              <p:cNvPr id="9"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0"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1"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2"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3"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4" name="Freeform 9"/>
              <p:cNvSpPr>
                <a:spLocks/>
              </p:cNvSpPr>
              <p:nvPr/>
            </p:nvSpPr>
            <p:spPr bwMode="auto">
              <a:xfrm flipH="1">
                <a:off x="10906123" y="6459745"/>
                <a:ext cx="376238" cy="195264"/>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5"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6" name="Freeform 11"/>
              <p:cNvSpPr>
                <a:spLocks/>
              </p:cNvSpPr>
              <p:nvPr/>
            </p:nvSpPr>
            <p:spPr bwMode="auto">
              <a:xfrm flipH="1">
                <a:off x="11371263" y="6459745"/>
                <a:ext cx="376238" cy="195264"/>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7"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8"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9"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0"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1"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2"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3"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4"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5"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6"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7"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8"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9"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0"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1"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2"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3"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4"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5"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6"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7"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42" name="Rectangle 41"/>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4664075" y="4286961"/>
              <a:ext cx="5793411" cy="2392930"/>
              <a:chOff x="4664075" y="4286961"/>
              <a:chExt cx="5793411" cy="2392930"/>
            </a:xfrm>
          </p:grpSpPr>
          <p:pic>
            <p:nvPicPr>
              <p:cNvPr id="39" name="Picture 38"/>
              <p:cNvPicPr>
                <a:picLocks noChangeAspect="1"/>
              </p:cNvPicPr>
              <p:nvPr/>
            </p:nvPicPr>
            <p:blipFill>
              <a:blip r:embed="rId3"/>
              <a:stretch>
                <a:fillRect/>
              </a:stretch>
            </p:blipFill>
            <p:spPr>
              <a:xfrm flipH="1">
                <a:off x="4664075" y="4286961"/>
                <a:ext cx="5793411" cy="2392930"/>
              </a:xfrm>
              <a:prstGeom prst="rect">
                <a:avLst/>
              </a:prstGeom>
            </p:spPr>
          </p:pic>
          <p:pic>
            <p:nvPicPr>
              <p:cNvPr id="44" name="Picture 43"/>
              <p:cNvPicPr>
                <a:picLocks noChangeAspect="1"/>
              </p:cNvPicPr>
              <p:nvPr/>
            </p:nvPicPr>
            <p:blipFill>
              <a:blip r:embed="rId4">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45" name="Rectangle 44"/>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Tree>
    <p:extLst>
      <p:ext uri="{BB962C8B-B14F-4D97-AF65-F5344CB8AC3E}">
        <p14:creationId xmlns:p14="http://schemas.microsoft.com/office/powerpoint/2010/main" val="73920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Word/Excel Office.js APIs</a:t>
            </a:r>
          </a:p>
        </p:txBody>
      </p:sp>
      <p:sp>
        <p:nvSpPr>
          <p:cNvPr id="5" name="Text Placeholder 4"/>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56968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New Office 2016 APIs</a:t>
            </a:r>
          </a:p>
        </p:txBody>
      </p:sp>
      <p:sp>
        <p:nvSpPr>
          <p:cNvPr id="2" name="Text Placeholder 1"/>
          <p:cNvSpPr>
            <a:spLocks noGrp="1"/>
          </p:cNvSpPr>
          <p:nvPr>
            <p:ph type="body" sz="quarter" idx="10"/>
          </p:nvPr>
        </p:nvSpPr>
        <p:spPr>
          <a:xfrm>
            <a:off x="249239" y="1212849"/>
            <a:ext cx="5694361" cy="4075924"/>
          </a:xfrm>
        </p:spPr>
        <p:txBody>
          <a:bodyPr/>
          <a:lstStyle/>
          <a:p>
            <a:pPr>
              <a:spcBef>
                <a:spcPts val="1200"/>
              </a:spcBef>
            </a:pPr>
            <a:r>
              <a:rPr lang="en-US" sz="3920" dirty="0">
                <a:gradFill>
                  <a:gsLst>
                    <a:gs pos="14159">
                      <a:schemeClr val="accent2"/>
                    </a:gs>
                    <a:gs pos="44000">
                      <a:schemeClr val="accent2"/>
                    </a:gs>
                  </a:gsLst>
                  <a:lin ang="5400000" scaled="0"/>
                </a:gradFill>
              </a:rPr>
              <a:t>Batching</a:t>
            </a:r>
          </a:p>
          <a:p>
            <a:pPr lvl="1">
              <a:spcBef>
                <a:spcPts val="0"/>
              </a:spcBef>
            </a:pPr>
            <a:r>
              <a:rPr lang="en-US" sz="2352" dirty="0"/>
              <a:t>Multiple API execution requests can be queued (batched) and executed at once</a:t>
            </a:r>
          </a:p>
          <a:p>
            <a:pPr>
              <a:spcBef>
                <a:spcPts val="1200"/>
              </a:spcBef>
            </a:pPr>
            <a:r>
              <a:rPr lang="en-US" sz="3920" dirty="0">
                <a:gradFill>
                  <a:gsLst>
                    <a:gs pos="14159">
                      <a:schemeClr val="accent2"/>
                    </a:gs>
                    <a:gs pos="44000">
                      <a:schemeClr val="accent2"/>
                    </a:gs>
                  </a:gsLst>
                  <a:lin ang="5400000" scaled="0"/>
                </a:gradFill>
              </a:rPr>
              <a:t>Promises Syntax</a:t>
            </a:r>
          </a:p>
          <a:p>
            <a:pPr lvl="1">
              <a:spcBef>
                <a:spcPts val="0"/>
              </a:spcBef>
            </a:pPr>
            <a:r>
              <a:rPr lang="en-US" sz="2352" dirty="0"/>
              <a:t>Helps manage complex and nested callback flows in a simple manner</a:t>
            </a:r>
          </a:p>
          <a:p>
            <a:pPr>
              <a:spcBef>
                <a:spcPts val="1200"/>
              </a:spcBef>
            </a:pPr>
            <a:r>
              <a:rPr lang="en-US" sz="3920" dirty="0">
                <a:gradFill>
                  <a:gsLst>
                    <a:gs pos="14159">
                      <a:schemeClr val="accent2"/>
                    </a:gs>
                    <a:gs pos="44000">
                      <a:schemeClr val="accent2"/>
                    </a:gs>
                  </a:gsLst>
                  <a:lin ang="5400000" scaled="0"/>
                </a:gradFill>
              </a:rPr>
              <a:t>Object oriented design</a:t>
            </a:r>
          </a:p>
          <a:p>
            <a:pPr lvl="1">
              <a:spcBef>
                <a:spcPts val="0"/>
              </a:spcBef>
            </a:pPr>
            <a:r>
              <a:rPr lang="en-US" sz="2352" dirty="0"/>
              <a:t>Enables a friendlier syntax for interacting with complex object hierarchies/graphs</a:t>
            </a:r>
          </a:p>
        </p:txBody>
      </p:sp>
      <p:sp>
        <p:nvSpPr>
          <p:cNvPr id="4" name="Text Placeholder 3"/>
          <p:cNvSpPr>
            <a:spLocks noGrp="1"/>
          </p:cNvSpPr>
          <p:nvPr>
            <p:ph type="body" sz="quarter" idx="11"/>
          </p:nvPr>
        </p:nvSpPr>
        <p:spPr>
          <a:xfrm>
            <a:off x="6489701" y="1212849"/>
            <a:ext cx="5672138" cy="3894912"/>
          </a:xfrm>
        </p:spPr>
        <p:txBody>
          <a:bodyPr/>
          <a:lstStyle/>
          <a:p>
            <a:pPr>
              <a:spcBef>
                <a:spcPts val="1200"/>
              </a:spcBef>
            </a:pPr>
            <a:r>
              <a:rPr lang="en-US" sz="3920" dirty="0">
                <a:gradFill>
                  <a:gsLst>
                    <a:gs pos="14159">
                      <a:schemeClr val="accent2"/>
                    </a:gs>
                    <a:gs pos="44000">
                      <a:schemeClr val="accent2"/>
                    </a:gs>
                  </a:gsLst>
                  <a:lin ang="5400000" scaled="0"/>
                </a:gradFill>
              </a:rPr>
              <a:t>Selective loading</a:t>
            </a:r>
          </a:p>
          <a:p>
            <a:pPr lvl="1">
              <a:spcBef>
                <a:spcPts val="0"/>
              </a:spcBef>
            </a:pPr>
            <a:r>
              <a:rPr lang="en-US" sz="2352" dirty="0"/>
              <a:t>Allows for efficient execution </a:t>
            </a:r>
            <a:br>
              <a:rPr lang="en-US" sz="2352" dirty="0"/>
            </a:br>
            <a:r>
              <a:rPr lang="en-US" sz="2352" dirty="0"/>
              <a:t>(only necessary properties/objects </a:t>
            </a:r>
            <a:br>
              <a:rPr lang="en-US" sz="2352" dirty="0"/>
            </a:br>
            <a:r>
              <a:rPr lang="en-US" sz="2352" dirty="0"/>
              <a:t>are marshalled)</a:t>
            </a:r>
          </a:p>
          <a:p>
            <a:pPr>
              <a:spcBef>
                <a:spcPts val="1200"/>
              </a:spcBef>
            </a:pPr>
            <a:r>
              <a:rPr lang="en-US" sz="3920" dirty="0">
                <a:gradFill>
                  <a:gsLst>
                    <a:gs pos="14159">
                      <a:schemeClr val="accent2"/>
                    </a:gs>
                    <a:gs pos="44000">
                      <a:schemeClr val="accent2"/>
                    </a:gs>
                  </a:gsLst>
                  <a:lin ang="5400000" scaled="0"/>
                </a:gradFill>
              </a:rPr>
              <a:t>Service-compatible</a:t>
            </a:r>
          </a:p>
          <a:p>
            <a:pPr lvl="1">
              <a:spcBef>
                <a:spcPts val="0"/>
              </a:spcBef>
            </a:pPr>
            <a:r>
              <a:rPr lang="en-US" sz="2352" dirty="0"/>
              <a:t>Allows for REST API equivalents with shared interface contracts </a:t>
            </a:r>
          </a:p>
          <a:p>
            <a:endParaRPr lang="en-US" sz="3920" dirty="0"/>
          </a:p>
        </p:txBody>
      </p:sp>
      <p:sp>
        <p:nvSpPr>
          <p:cNvPr id="7" name="Footer Placeholder 6"/>
          <p:cNvSpPr>
            <a:spLocks noGrp="1"/>
          </p:cNvSpPr>
          <p:nvPr>
            <p:ph type="ftr" sz="quarter" idx="12"/>
          </p:nvPr>
        </p:nvSpPr>
        <p:spPr/>
        <p:txBody>
          <a:bodyPr/>
          <a:lstStyle/>
          <a:p>
            <a:pPr>
              <a:defRPr/>
            </a:pPr>
            <a:r>
              <a:rPr lang="en-US" sz="1400">
                <a:gradFill>
                  <a:gsLst>
                    <a:gs pos="8367">
                      <a:schemeClr val="accent2"/>
                    </a:gs>
                    <a:gs pos="100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338969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Office Add-ins with Excel, Word and PowerPoint</a:t>
            </a:r>
          </a:p>
        </p:txBody>
      </p:sp>
      <p:grpSp>
        <p:nvGrpSpPr>
          <p:cNvPr id="23" name="Group 22"/>
          <p:cNvGrpSpPr/>
          <p:nvPr/>
        </p:nvGrpSpPr>
        <p:grpSpPr>
          <a:xfrm>
            <a:off x="6462713" y="3256803"/>
            <a:ext cx="5516562" cy="3258297"/>
            <a:chOff x="5240338" y="3342655"/>
            <a:chExt cx="5516562" cy="3258297"/>
          </a:xfrm>
        </p:grpSpPr>
        <p:grpSp>
          <p:nvGrpSpPr>
            <p:cNvPr id="20" name="Group 19"/>
            <p:cNvGrpSpPr/>
            <p:nvPr/>
          </p:nvGrpSpPr>
          <p:grpSpPr>
            <a:xfrm>
              <a:off x="5240338" y="3342655"/>
              <a:ext cx="5516562" cy="3258297"/>
              <a:chOff x="503238" y="38100"/>
              <a:chExt cx="11425238" cy="6748191"/>
            </a:xfrm>
          </p:grpSpPr>
          <p:sp>
            <p:nvSpPr>
              <p:cNvPr id="17"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8"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9" name="Freeform 8"/>
              <p:cNvSpPr>
                <a:spLocks/>
              </p:cNvSpPr>
              <p:nvPr/>
            </p:nvSpPr>
            <p:spPr bwMode="auto">
              <a:xfrm>
                <a:off x="2522538" y="417511"/>
                <a:ext cx="7386637" cy="4951414"/>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sp>
          <p:nvSpPr>
            <p:cNvPr id="22" name="TextBox 21"/>
            <p:cNvSpPr txBox="1"/>
            <p:nvPr/>
          </p:nvSpPr>
          <p:spPr>
            <a:xfrm>
              <a:off x="7235590" y="4777460"/>
              <a:ext cx="1526059" cy="914096"/>
            </a:xfrm>
            <a:prstGeom prst="rect">
              <a:avLst/>
            </a:prstGeom>
            <a:noFill/>
          </p:spPr>
          <p:txBody>
            <a:bodyPr wrap="none" lIns="0" tIns="0" rIns="0" bIns="0" rtlCol="0">
              <a:spAutoFit/>
            </a:bodyPr>
            <a:lstStyle/>
            <a:p>
              <a:pPr>
                <a:lnSpc>
                  <a:spcPct val="90000"/>
                </a:lnSpc>
              </a:pPr>
              <a:r>
                <a:rPr lang="en-US" sz="6600" dirty="0">
                  <a:gradFill>
                    <a:gsLst>
                      <a:gs pos="3187">
                        <a:srgbClr val="D83B01"/>
                      </a:gs>
                      <a:gs pos="14000">
                        <a:srgbClr val="D83B0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
        <p:nvSpPr>
          <p:cNvPr id="10" name="Freeform 5"/>
          <p:cNvSpPr>
            <a:spLocks noChangeAspect="1" noEditPoints="1"/>
          </p:cNvSpPr>
          <p:nvPr/>
        </p:nvSpPr>
        <p:spPr bwMode="black">
          <a:xfrm>
            <a:off x="7800420" y="3951389"/>
            <a:ext cx="746819" cy="749093"/>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p:cNvSpPr>
            <a:spLocks noChangeAspect="1" noEditPoints="1"/>
          </p:cNvSpPr>
          <p:nvPr/>
        </p:nvSpPr>
        <p:spPr bwMode="black">
          <a:xfrm>
            <a:off x="8858733" y="3950919"/>
            <a:ext cx="748521" cy="750035"/>
          </a:xfrm>
          <a:custGeom>
            <a:avLst/>
            <a:gdLst>
              <a:gd name="T0" fmla="*/ 246 w 416"/>
              <a:gd name="T1" fmla="*/ 43 h 416"/>
              <a:gd name="T2" fmla="*/ 0 w 416"/>
              <a:gd name="T3" fmla="*/ 43 h 416"/>
              <a:gd name="T4" fmla="*/ 246 w 416"/>
              <a:gd name="T5" fmla="*/ 416 h 416"/>
              <a:gd name="T6" fmla="*/ 402 w 416"/>
              <a:gd name="T7" fmla="*/ 374 h 416"/>
              <a:gd name="T8" fmla="*/ 416 w 416"/>
              <a:gd name="T9" fmla="*/ 57 h 416"/>
              <a:gd name="T10" fmla="*/ 156 w 416"/>
              <a:gd name="T11" fmla="*/ 275 h 416"/>
              <a:gd name="T12" fmla="*/ 111 w 416"/>
              <a:gd name="T13" fmla="*/ 187 h 416"/>
              <a:gd name="T14" fmla="*/ 110 w 416"/>
              <a:gd name="T15" fmla="*/ 181 h 416"/>
              <a:gd name="T16" fmla="*/ 110 w 416"/>
              <a:gd name="T17" fmla="*/ 173 h 416"/>
              <a:gd name="T18" fmla="*/ 109 w 416"/>
              <a:gd name="T19" fmla="*/ 178 h 416"/>
              <a:gd name="T20" fmla="*/ 108 w 416"/>
              <a:gd name="T21" fmla="*/ 185 h 416"/>
              <a:gd name="T22" fmla="*/ 90 w 416"/>
              <a:gd name="T23" fmla="*/ 270 h 416"/>
              <a:gd name="T24" fmla="*/ 40 w 416"/>
              <a:gd name="T25" fmla="*/ 145 h 416"/>
              <a:gd name="T26" fmla="*/ 77 w 416"/>
              <a:gd name="T27" fmla="*/ 227 h 416"/>
              <a:gd name="T28" fmla="*/ 77 w 416"/>
              <a:gd name="T29" fmla="*/ 233 h 416"/>
              <a:gd name="T30" fmla="*/ 78 w 416"/>
              <a:gd name="T31" fmla="*/ 241 h 416"/>
              <a:gd name="T32" fmla="*/ 78 w 416"/>
              <a:gd name="T33" fmla="*/ 238 h 416"/>
              <a:gd name="T34" fmla="*/ 79 w 416"/>
              <a:gd name="T35" fmla="*/ 231 h 416"/>
              <a:gd name="T36" fmla="*/ 98 w 416"/>
              <a:gd name="T37" fmla="*/ 141 h 416"/>
              <a:gd name="T38" fmla="*/ 142 w 416"/>
              <a:gd name="T39" fmla="*/ 230 h 416"/>
              <a:gd name="T40" fmla="*/ 142 w 416"/>
              <a:gd name="T41" fmla="*/ 236 h 416"/>
              <a:gd name="T42" fmla="*/ 143 w 416"/>
              <a:gd name="T43" fmla="*/ 244 h 416"/>
              <a:gd name="T44" fmla="*/ 144 w 416"/>
              <a:gd name="T45" fmla="*/ 240 h 416"/>
              <a:gd name="T46" fmla="*/ 144 w 416"/>
              <a:gd name="T47" fmla="*/ 232 h 416"/>
              <a:gd name="T48" fmla="*/ 161 w 416"/>
              <a:gd name="T49" fmla="*/ 138 h 416"/>
              <a:gd name="T50" fmla="*/ 156 w 416"/>
              <a:gd name="T51" fmla="*/ 275 h 416"/>
              <a:gd name="T52" fmla="*/ 246 w 416"/>
              <a:gd name="T53" fmla="*/ 360 h 416"/>
              <a:gd name="T54" fmla="*/ 369 w 416"/>
              <a:gd name="T55" fmla="*/ 322 h 416"/>
              <a:gd name="T56" fmla="*/ 246 w 416"/>
              <a:gd name="T57" fmla="*/ 303 h 416"/>
              <a:gd name="T58" fmla="*/ 369 w 416"/>
              <a:gd name="T59" fmla="*/ 279 h 416"/>
              <a:gd name="T60" fmla="*/ 246 w 416"/>
              <a:gd name="T61" fmla="*/ 260 h 416"/>
              <a:gd name="T62" fmla="*/ 369 w 416"/>
              <a:gd name="T63" fmla="*/ 237 h 416"/>
              <a:gd name="T64" fmla="*/ 246 w 416"/>
              <a:gd name="T65" fmla="*/ 218 h 416"/>
              <a:gd name="T66" fmla="*/ 369 w 416"/>
              <a:gd name="T67" fmla="*/ 194 h 416"/>
              <a:gd name="T68" fmla="*/ 246 w 416"/>
              <a:gd name="T69" fmla="*/ 175 h 416"/>
              <a:gd name="T70" fmla="*/ 369 w 416"/>
              <a:gd name="T71" fmla="*/ 152 h 416"/>
              <a:gd name="T72" fmla="*/ 246 w 416"/>
              <a:gd name="T73" fmla="*/ 133 h 416"/>
              <a:gd name="T74" fmla="*/ 369 w 416"/>
              <a:gd name="T75" fmla="*/ 109 h 416"/>
              <a:gd name="T76" fmla="*/ 246 w 416"/>
              <a:gd name="T77" fmla="*/ 90 h 416"/>
              <a:gd name="T78" fmla="*/ 402 w 416"/>
              <a:gd name="T79" fmla="*/ 5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6" h="416">
                <a:moveTo>
                  <a:pt x="402" y="43"/>
                </a:moveTo>
                <a:cubicBezTo>
                  <a:pt x="246" y="43"/>
                  <a:pt x="246" y="43"/>
                  <a:pt x="246" y="43"/>
                </a:cubicBezTo>
                <a:cubicBezTo>
                  <a:pt x="246" y="0"/>
                  <a:pt x="246" y="0"/>
                  <a:pt x="246" y="0"/>
                </a:cubicBezTo>
                <a:cubicBezTo>
                  <a:pt x="0" y="43"/>
                  <a:pt x="0" y="43"/>
                  <a:pt x="0" y="43"/>
                </a:cubicBezTo>
                <a:cubicBezTo>
                  <a:pt x="0" y="374"/>
                  <a:pt x="0" y="374"/>
                  <a:pt x="0" y="374"/>
                </a:cubicBezTo>
                <a:cubicBezTo>
                  <a:pt x="246" y="416"/>
                  <a:pt x="246" y="416"/>
                  <a:pt x="246" y="416"/>
                </a:cubicBezTo>
                <a:cubicBezTo>
                  <a:pt x="246" y="374"/>
                  <a:pt x="246" y="374"/>
                  <a:pt x="246" y="374"/>
                </a:cubicBezTo>
                <a:cubicBezTo>
                  <a:pt x="402" y="374"/>
                  <a:pt x="402" y="374"/>
                  <a:pt x="402" y="374"/>
                </a:cubicBezTo>
                <a:cubicBezTo>
                  <a:pt x="410" y="374"/>
                  <a:pt x="416" y="368"/>
                  <a:pt x="416" y="360"/>
                </a:cubicBezTo>
                <a:cubicBezTo>
                  <a:pt x="416" y="57"/>
                  <a:pt x="416" y="57"/>
                  <a:pt x="416" y="57"/>
                </a:cubicBezTo>
                <a:cubicBezTo>
                  <a:pt x="416" y="49"/>
                  <a:pt x="410" y="43"/>
                  <a:pt x="402" y="43"/>
                </a:cubicBezTo>
                <a:close/>
                <a:moveTo>
                  <a:pt x="156" y="275"/>
                </a:moveTo>
                <a:cubicBezTo>
                  <a:pt x="129" y="272"/>
                  <a:pt x="129" y="272"/>
                  <a:pt x="129" y="272"/>
                </a:cubicBezTo>
                <a:cubicBezTo>
                  <a:pt x="111" y="187"/>
                  <a:pt x="111" y="187"/>
                  <a:pt x="111" y="187"/>
                </a:cubicBezTo>
                <a:cubicBezTo>
                  <a:pt x="111" y="187"/>
                  <a:pt x="111" y="186"/>
                  <a:pt x="110" y="185"/>
                </a:cubicBezTo>
                <a:cubicBezTo>
                  <a:pt x="110" y="184"/>
                  <a:pt x="110" y="182"/>
                  <a:pt x="110" y="181"/>
                </a:cubicBezTo>
                <a:cubicBezTo>
                  <a:pt x="110" y="180"/>
                  <a:pt x="110" y="179"/>
                  <a:pt x="110" y="177"/>
                </a:cubicBezTo>
                <a:cubicBezTo>
                  <a:pt x="110" y="175"/>
                  <a:pt x="110" y="174"/>
                  <a:pt x="110" y="173"/>
                </a:cubicBezTo>
                <a:cubicBezTo>
                  <a:pt x="109" y="173"/>
                  <a:pt x="109" y="173"/>
                  <a:pt x="109" y="173"/>
                </a:cubicBezTo>
                <a:cubicBezTo>
                  <a:pt x="109" y="174"/>
                  <a:pt x="109" y="175"/>
                  <a:pt x="109" y="178"/>
                </a:cubicBezTo>
                <a:cubicBezTo>
                  <a:pt x="109" y="179"/>
                  <a:pt x="109" y="180"/>
                  <a:pt x="109" y="181"/>
                </a:cubicBezTo>
                <a:cubicBezTo>
                  <a:pt x="108" y="182"/>
                  <a:pt x="108" y="184"/>
                  <a:pt x="108" y="185"/>
                </a:cubicBezTo>
                <a:cubicBezTo>
                  <a:pt x="108" y="186"/>
                  <a:pt x="108" y="187"/>
                  <a:pt x="108" y="187"/>
                </a:cubicBezTo>
                <a:cubicBezTo>
                  <a:pt x="90" y="270"/>
                  <a:pt x="90" y="270"/>
                  <a:pt x="90" y="270"/>
                </a:cubicBezTo>
                <a:cubicBezTo>
                  <a:pt x="64" y="269"/>
                  <a:pt x="64" y="269"/>
                  <a:pt x="64" y="269"/>
                </a:cubicBezTo>
                <a:cubicBezTo>
                  <a:pt x="40" y="145"/>
                  <a:pt x="40" y="145"/>
                  <a:pt x="40" y="145"/>
                </a:cubicBezTo>
                <a:cubicBezTo>
                  <a:pt x="63" y="143"/>
                  <a:pt x="63" y="143"/>
                  <a:pt x="63" y="143"/>
                </a:cubicBezTo>
                <a:cubicBezTo>
                  <a:pt x="77" y="227"/>
                  <a:pt x="77" y="227"/>
                  <a:pt x="77" y="227"/>
                </a:cubicBezTo>
                <a:cubicBezTo>
                  <a:pt x="77" y="229"/>
                  <a:pt x="77" y="229"/>
                  <a:pt x="77" y="230"/>
                </a:cubicBezTo>
                <a:cubicBezTo>
                  <a:pt x="77" y="231"/>
                  <a:pt x="77" y="232"/>
                  <a:pt x="77" y="233"/>
                </a:cubicBezTo>
                <a:cubicBezTo>
                  <a:pt x="77" y="234"/>
                  <a:pt x="77" y="236"/>
                  <a:pt x="77" y="237"/>
                </a:cubicBezTo>
                <a:cubicBezTo>
                  <a:pt x="78" y="239"/>
                  <a:pt x="78" y="240"/>
                  <a:pt x="78" y="241"/>
                </a:cubicBezTo>
                <a:cubicBezTo>
                  <a:pt x="78" y="241"/>
                  <a:pt x="78" y="241"/>
                  <a:pt x="78" y="241"/>
                </a:cubicBezTo>
                <a:cubicBezTo>
                  <a:pt x="78" y="240"/>
                  <a:pt x="78" y="239"/>
                  <a:pt x="78" y="238"/>
                </a:cubicBezTo>
                <a:cubicBezTo>
                  <a:pt x="78" y="237"/>
                  <a:pt x="78" y="236"/>
                  <a:pt x="79" y="234"/>
                </a:cubicBezTo>
                <a:cubicBezTo>
                  <a:pt x="79" y="233"/>
                  <a:pt x="79" y="232"/>
                  <a:pt x="79" y="231"/>
                </a:cubicBezTo>
                <a:cubicBezTo>
                  <a:pt x="79" y="230"/>
                  <a:pt x="79" y="229"/>
                  <a:pt x="80" y="227"/>
                </a:cubicBezTo>
                <a:cubicBezTo>
                  <a:pt x="98" y="141"/>
                  <a:pt x="98" y="141"/>
                  <a:pt x="98" y="141"/>
                </a:cubicBezTo>
                <a:cubicBezTo>
                  <a:pt x="123" y="140"/>
                  <a:pt x="123" y="140"/>
                  <a:pt x="123" y="140"/>
                </a:cubicBezTo>
                <a:cubicBezTo>
                  <a:pt x="142" y="230"/>
                  <a:pt x="142" y="230"/>
                  <a:pt x="142" y="230"/>
                </a:cubicBezTo>
                <a:cubicBezTo>
                  <a:pt x="142" y="230"/>
                  <a:pt x="142" y="231"/>
                  <a:pt x="142" y="232"/>
                </a:cubicBezTo>
                <a:cubicBezTo>
                  <a:pt x="142" y="233"/>
                  <a:pt x="142" y="234"/>
                  <a:pt x="142" y="236"/>
                </a:cubicBezTo>
                <a:cubicBezTo>
                  <a:pt x="143" y="237"/>
                  <a:pt x="143" y="238"/>
                  <a:pt x="143" y="239"/>
                </a:cubicBezTo>
                <a:cubicBezTo>
                  <a:pt x="143" y="240"/>
                  <a:pt x="143" y="241"/>
                  <a:pt x="143" y="244"/>
                </a:cubicBezTo>
                <a:cubicBezTo>
                  <a:pt x="143" y="244"/>
                  <a:pt x="143" y="244"/>
                  <a:pt x="143" y="244"/>
                </a:cubicBezTo>
                <a:cubicBezTo>
                  <a:pt x="143" y="243"/>
                  <a:pt x="143" y="241"/>
                  <a:pt x="144" y="240"/>
                </a:cubicBezTo>
                <a:cubicBezTo>
                  <a:pt x="144" y="239"/>
                  <a:pt x="144" y="237"/>
                  <a:pt x="144" y="236"/>
                </a:cubicBezTo>
                <a:cubicBezTo>
                  <a:pt x="144" y="234"/>
                  <a:pt x="144" y="233"/>
                  <a:pt x="144" y="232"/>
                </a:cubicBezTo>
                <a:cubicBezTo>
                  <a:pt x="144" y="231"/>
                  <a:pt x="145" y="230"/>
                  <a:pt x="145" y="229"/>
                </a:cubicBezTo>
                <a:cubicBezTo>
                  <a:pt x="161" y="138"/>
                  <a:pt x="161" y="138"/>
                  <a:pt x="161" y="138"/>
                </a:cubicBezTo>
                <a:cubicBezTo>
                  <a:pt x="188" y="136"/>
                  <a:pt x="188" y="136"/>
                  <a:pt x="188" y="136"/>
                </a:cubicBezTo>
                <a:lnTo>
                  <a:pt x="156" y="275"/>
                </a:lnTo>
                <a:close/>
                <a:moveTo>
                  <a:pt x="402" y="360"/>
                </a:moveTo>
                <a:cubicBezTo>
                  <a:pt x="246" y="360"/>
                  <a:pt x="246" y="360"/>
                  <a:pt x="246" y="360"/>
                </a:cubicBezTo>
                <a:cubicBezTo>
                  <a:pt x="246" y="322"/>
                  <a:pt x="246" y="322"/>
                  <a:pt x="246" y="322"/>
                </a:cubicBezTo>
                <a:cubicBezTo>
                  <a:pt x="369" y="322"/>
                  <a:pt x="369" y="322"/>
                  <a:pt x="369" y="322"/>
                </a:cubicBezTo>
                <a:cubicBezTo>
                  <a:pt x="369" y="303"/>
                  <a:pt x="369" y="303"/>
                  <a:pt x="369" y="303"/>
                </a:cubicBezTo>
                <a:cubicBezTo>
                  <a:pt x="246" y="303"/>
                  <a:pt x="246" y="303"/>
                  <a:pt x="246" y="303"/>
                </a:cubicBezTo>
                <a:cubicBezTo>
                  <a:pt x="246" y="279"/>
                  <a:pt x="246" y="279"/>
                  <a:pt x="246" y="279"/>
                </a:cubicBezTo>
                <a:cubicBezTo>
                  <a:pt x="369" y="279"/>
                  <a:pt x="369" y="279"/>
                  <a:pt x="369" y="279"/>
                </a:cubicBezTo>
                <a:cubicBezTo>
                  <a:pt x="369" y="260"/>
                  <a:pt x="369" y="260"/>
                  <a:pt x="369" y="260"/>
                </a:cubicBezTo>
                <a:cubicBezTo>
                  <a:pt x="246" y="260"/>
                  <a:pt x="246" y="260"/>
                  <a:pt x="246" y="260"/>
                </a:cubicBezTo>
                <a:cubicBezTo>
                  <a:pt x="246" y="237"/>
                  <a:pt x="246" y="237"/>
                  <a:pt x="246" y="237"/>
                </a:cubicBezTo>
                <a:cubicBezTo>
                  <a:pt x="369" y="237"/>
                  <a:pt x="369" y="237"/>
                  <a:pt x="369" y="237"/>
                </a:cubicBezTo>
                <a:cubicBezTo>
                  <a:pt x="369" y="218"/>
                  <a:pt x="369" y="218"/>
                  <a:pt x="369" y="218"/>
                </a:cubicBezTo>
                <a:cubicBezTo>
                  <a:pt x="246" y="218"/>
                  <a:pt x="246" y="218"/>
                  <a:pt x="246" y="218"/>
                </a:cubicBezTo>
                <a:cubicBezTo>
                  <a:pt x="246" y="194"/>
                  <a:pt x="246" y="194"/>
                  <a:pt x="246" y="194"/>
                </a:cubicBezTo>
                <a:cubicBezTo>
                  <a:pt x="369" y="194"/>
                  <a:pt x="369" y="194"/>
                  <a:pt x="369" y="194"/>
                </a:cubicBezTo>
                <a:cubicBezTo>
                  <a:pt x="369" y="175"/>
                  <a:pt x="369" y="175"/>
                  <a:pt x="369" y="175"/>
                </a:cubicBezTo>
                <a:cubicBezTo>
                  <a:pt x="246" y="175"/>
                  <a:pt x="246" y="175"/>
                  <a:pt x="246" y="175"/>
                </a:cubicBezTo>
                <a:cubicBezTo>
                  <a:pt x="246" y="152"/>
                  <a:pt x="246" y="152"/>
                  <a:pt x="246" y="152"/>
                </a:cubicBezTo>
                <a:cubicBezTo>
                  <a:pt x="369" y="152"/>
                  <a:pt x="369" y="152"/>
                  <a:pt x="369" y="152"/>
                </a:cubicBezTo>
                <a:cubicBezTo>
                  <a:pt x="369" y="133"/>
                  <a:pt x="369" y="133"/>
                  <a:pt x="369" y="133"/>
                </a:cubicBezTo>
                <a:cubicBezTo>
                  <a:pt x="246" y="133"/>
                  <a:pt x="246" y="133"/>
                  <a:pt x="246" y="133"/>
                </a:cubicBezTo>
                <a:cubicBezTo>
                  <a:pt x="246" y="109"/>
                  <a:pt x="246" y="109"/>
                  <a:pt x="246" y="109"/>
                </a:cubicBezTo>
                <a:cubicBezTo>
                  <a:pt x="369" y="109"/>
                  <a:pt x="369" y="109"/>
                  <a:pt x="369" y="109"/>
                </a:cubicBezTo>
                <a:cubicBezTo>
                  <a:pt x="369" y="90"/>
                  <a:pt x="369" y="90"/>
                  <a:pt x="369" y="90"/>
                </a:cubicBezTo>
                <a:cubicBezTo>
                  <a:pt x="246" y="90"/>
                  <a:pt x="246" y="90"/>
                  <a:pt x="246" y="90"/>
                </a:cubicBezTo>
                <a:cubicBezTo>
                  <a:pt x="246" y="57"/>
                  <a:pt x="246" y="57"/>
                  <a:pt x="246" y="57"/>
                </a:cubicBezTo>
                <a:cubicBezTo>
                  <a:pt x="402" y="57"/>
                  <a:pt x="402" y="57"/>
                  <a:pt x="402" y="57"/>
                </a:cubicBezTo>
                <a:lnTo>
                  <a:pt x="402" y="36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p:cNvSpPr>
            <a:spLocks noChangeAspect="1" noEditPoints="1"/>
          </p:cNvSpPr>
          <p:nvPr/>
        </p:nvSpPr>
        <p:spPr bwMode="black">
          <a:xfrm>
            <a:off x="9918748" y="3954463"/>
            <a:ext cx="746464" cy="750035"/>
          </a:xfrm>
          <a:custGeom>
            <a:avLst/>
            <a:gdLst>
              <a:gd name="T0" fmla="*/ 208 w 351"/>
              <a:gd name="T1" fmla="*/ 40 h 352"/>
              <a:gd name="T2" fmla="*/ 0 w 351"/>
              <a:gd name="T3" fmla="*/ 36 h 352"/>
              <a:gd name="T4" fmla="*/ 208 w 351"/>
              <a:gd name="T5" fmla="*/ 352 h 352"/>
              <a:gd name="T6" fmla="*/ 340 w 351"/>
              <a:gd name="T7" fmla="*/ 308 h 352"/>
              <a:gd name="T8" fmla="*/ 351 w 351"/>
              <a:gd name="T9" fmla="*/ 52 h 352"/>
              <a:gd name="T10" fmla="*/ 140 w 351"/>
              <a:gd name="T11" fmla="*/ 158 h 352"/>
              <a:gd name="T12" fmla="*/ 134 w 351"/>
              <a:gd name="T13" fmla="*/ 174 h 352"/>
              <a:gd name="T14" fmla="*/ 122 w 351"/>
              <a:gd name="T15" fmla="*/ 187 h 352"/>
              <a:gd name="T16" fmla="*/ 107 w 351"/>
              <a:gd name="T17" fmla="*/ 193 h 352"/>
              <a:gd name="T18" fmla="*/ 88 w 351"/>
              <a:gd name="T19" fmla="*/ 193 h 352"/>
              <a:gd name="T20" fmla="*/ 64 w 351"/>
              <a:gd name="T21" fmla="*/ 238 h 352"/>
              <a:gd name="T22" fmla="*/ 100 w 351"/>
              <a:gd name="T23" fmla="*/ 108 h 352"/>
              <a:gd name="T24" fmla="*/ 130 w 351"/>
              <a:gd name="T25" fmla="*/ 117 h 352"/>
              <a:gd name="T26" fmla="*/ 140 w 351"/>
              <a:gd name="T27" fmla="*/ 149 h 352"/>
              <a:gd name="T28" fmla="*/ 339 w 351"/>
              <a:gd name="T29" fmla="*/ 296 h 352"/>
              <a:gd name="T30" fmla="*/ 208 w 351"/>
              <a:gd name="T31" fmla="*/ 264 h 352"/>
              <a:gd name="T32" fmla="*/ 303 w 351"/>
              <a:gd name="T33" fmla="*/ 248 h 352"/>
              <a:gd name="T34" fmla="*/ 208 w 351"/>
              <a:gd name="T35" fmla="*/ 228 h 352"/>
              <a:gd name="T36" fmla="*/ 303 w 351"/>
              <a:gd name="T37" fmla="*/ 212 h 352"/>
              <a:gd name="T38" fmla="*/ 208 w 351"/>
              <a:gd name="T39" fmla="*/ 188 h 352"/>
              <a:gd name="T40" fmla="*/ 280 w 351"/>
              <a:gd name="T41" fmla="*/ 140 h 352"/>
              <a:gd name="T42" fmla="*/ 227 w 351"/>
              <a:gd name="T43" fmla="*/ 88 h 352"/>
              <a:gd name="T44" fmla="*/ 208 w 351"/>
              <a:gd name="T45" fmla="*/ 52 h 352"/>
              <a:gd name="T46" fmla="*/ 339 w 351"/>
              <a:gd name="T47" fmla="*/ 296 h 352"/>
              <a:gd name="T48" fmla="*/ 104 w 351"/>
              <a:gd name="T49" fmla="*/ 132 h 352"/>
              <a:gd name="T50" fmla="*/ 88 w 351"/>
              <a:gd name="T51" fmla="*/ 132 h 352"/>
              <a:gd name="T52" fmla="*/ 88 w 351"/>
              <a:gd name="T53" fmla="*/ 170 h 352"/>
              <a:gd name="T54" fmla="*/ 104 w 351"/>
              <a:gd name="T55" fmla="*/ 170 h 352"/>
              <a:gd name="T56" fmla="*/ 113 w 351"/>
              <a:gd name="T57" fmla="*/ 159 h 352"/>
              <a:gd name="T58" fmla="*/ 113 w 351"/>
              <a:gd name="T59" fmla="*/ 141 h 352"/>
              <a:gd name="T60" fmla="*/ 288 w 351"/>
              <a:gd name="T61" fmla="*/ 132 h 352"/>
              <a:gd name="T62" fmla="*/ 235 w 351"/>
              <a:gd name="T63" fmla="*/ 8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1" h="352">
                <a:moveTo>
                  <a:pt x="340" y="40"/>
                </a:moveTo>
                <a:cubicBezTo>
                  <a:pt x="208" y="40"/>
                  <a:pt x="208" y="40"/>
                  <a:pt x="208" y="40"/>
                </a:cubicBezTo>
                <a:cubicBezTo>
                  <a:pt x="208" y="0"/>
                  <a:pt x="208" y="0"/>
                  <a:pt x="208" y="0"/>
                </a:cubicBezTo>
                <a:cubicBezTo>
                  <a:pt x="0" y="36"/>
                  <a:pt x="0" y="36"/>
                  <a:pt x="0" y="36"/>
                </a:cubicBezTo>
                <a:cubicBezTo>
                  <a:pt x="0" y="316"/>
                  <a:pt x="0" y="316"/>
                  <a:pt x="0" y="316"/>
                </a:cubicBezTo>
                <a:cubicBezTo>
                  <a:pt x="208" y="352"/>
                  <a:pt x="208" y="352"/>
                  <a:pt x="208" y="352"/>
                </a:cubicBezTo>
                <a:cubicBezTo>
                  <a:pt x="208" y="308"/>
                  <a:pt x="208" y="308"/>
                  <a:pt x="208" y="308"/>
                </a:cubicBezTo>
                <a:cubicBezTo>
                  <a:pt x="340" y="308"/>
                  <a:pt x="340" y="308"/>
                  <a:pt x="340" y="308"/>
                </a:cubicBezTo>
                <a:cubicBezTo>
                  <a:pt x="347" y="308"/>
                  <a:pt x="351" y="303"/>
                  <a:pt x="351" y="296"/>
                </a:cubicBezTo>
                <a:cubicBezTo>
                  <a:pt x="351" y="52"/>
                  <a:pt x="351" y="52"/>
                  <a:pt x="351" y="52"/>
                </a:cubicBezTo>
                <a:cubicBezTo>
                  <a:pt x="351" y="45"/>
                  <a:pt x="346" y="40"/>
                  <a:pt x="340" y="40"/>
                </a:cubicBezTo>
                <a:close/>
                <a:moveTo>
                  <a:pt x="140" y="158"/>
                </a:moveTo>
                <a:cubicBezTo>
                  <a:pt x="139" y="161"/>
                  <a:pt x="138" y="164"/>
                  <a:pt x="137" y="167"/>
                </a:cubicBezTo>
                <a:cubicBezTo>
                  <a:pt x="136" y="169"/>
                  <a:pt x="135" y="172"/>
                  <a:pt x="134" y="174"/>
                </a:cubicBezTo>
                <a:cubicBezTo>
                  <a:pt x="132" y="177"/>
                  <a:pt x="131" y="179"/>
                  <a:pt x="129" y="181"/>
                </a:cubicBezTo>
                <a:cubicBezTo>
                  <a:pt x="127" y="183"/>
                  <a:pt x="125" y="185"/>
                  <a:pt x="122" y="187"/>
                </a:cubicBezTo>
                <a:cubicBezTo>
                  <a:pt x="120" y="188"/>
                  <a:pt x="117" y="190"/>
                  <a:pt x="115" y="191"/>
                </a:cubicBezTo>
                <a:cubicBezTo>
                  <a:pt x="112" y="192"/>
                  <a:pt x="109" y="192"/>
                  <a:pt x="107" y="193"/>
                </a:cubicBezTo>
                <a:cubicBezTo>
                  <a:pt x="104" y="193"/>
                  <a:pt x="101" y="194"/>
                  <a:pt x="97" y="194"/>
                </a:cubicBezTo>
                <a:cubicBezTo>
                  <a:pt x="88" y="193"/>
                  <a:pt x="88" y="193"/>
                  <a:pt x="88" y="193"/>
                </a:cubicBezTo>
                <a:cubicBezTo>
                  <a:pt x="88" y="240"/>
                  <a:pt x="88" y="240"/>
                  <a:pt x="88" y="240"/>
                </a:cubicBezTo>
                <a:cubicBezTo>
                  <a:pt x="64" y="238"/>
                  <a:pt x="64" y="238"/>
                  <a:pt x="64" y="238"/>
                </a:cubicBezTo>
                <a:cubicBezTo>
                  <a:pt x="64" y="110"/>
                  <a:pt x="64" y="110"/>
                  <a:pt x="64" y="110"/>
                </a:cubicBezTo>
                <a:cubicBezTo>
                  <a:pt x="100" y="108"/>
                  <a:pt x="100" y="108"/>
                  <a:pt x="100" y="108"/>
                </a:cubicBezTo>
                <a:cubicBezTo>
                  <a:pt x="108" y="108"/>
                  <a:pt x="112" y="108"/>
                  <a:pt x="117" y="110"/>
                </a:cubicBezTo>
                <a:cubicBezTo>
                  <a:pt x="122" y="111"/>
                  <a:pt x="126" y="113"/>
                  <a:pt x="130" y="117"/>
                </a:cubicBezTo>
                <a:cubicBezTo>
                  <a:pt x="133" y="120"/>
                  <a:pt x="136" y="125"/>
                  <a:pt x="138" y="130"/>
                </a:cubicBezTo>
                <a:cubicBezTo>
                  <a:pt x="139" y="135"/>
                  <a:pt x="140" y="141"/>
                  <a:pt x="140" y="149"/>
                </a:cubicBezTo>
                <a:cubicBezTo>
                  <a:pt x="140" y="152"/>
                  <a:pt x="140" y="155"/>
                  <a:pt x="140" y="158"/>
                </a:cubicBezTo>
                <a:close/>
                <a:moveTo>
                  <a:pt x="339" y="296"/>
                </a:moveTo>
                <a:cubicBezTo>
                  <a:pt x="208" y="296"/>
                  <a:pt x="208" y="296"/>
                  <a:pt x="208" y="296"/>
                </a:cubicBezTo>
                <a:cubicBezTo>
                  <a:pt x="208" y="264"/>
                  <a:pt x="208" y="264"/>
                  <a:pt x="208" y="264"/>
                </a:cubicBezTo>
                <a:cubicBezTo>
                  <a:pt x="303" y="264"/>
                  <a:pt x="303" y="264"/>
                  <a:pt x="303" y="264"/>
                </a:cubicBezTo>
                <a:cubicBezTo>
                  <a:pt x="303" y="248"/>
                  <a:pt x="303" y="248"/>
                  <a:pt x="303" y="248"/>
                </a:cubicBezTo>
                <a:cubicBezTo>
                  <a:pt x="208" y="248"/>
                  <a:pt x="208" y="248"/>
                  <a:pt x="208" y="248"/>
                </a:cubicBezTo>
                <a:cubicBezTo>
                  <a:pt x="208" y="228"/>
                  <a:pt x="208" y="228"/>
                  <a:pt x="208" y="228"/>
                </a:cubicBezTo>
                <a:cubicBezTo>
                  <a:pt x="303" y="228"/>
                  <a:pt x="303" y="228"/>
                  <a:pt x="303" y="228"/>
                </a:cubicBezTo>
                <a:cubicBezTo>
                  <a:pt x="303" y="212"/>
                  <a:pt x="303" y="212"/>
                  <a:pt x="303" y="212"/>
                </a:cubicBezTo>
                <a:cubicBezTo>
                  <a:pt x="208" y="212"/>
                  <a:pt x="208" y="212"/>
                  <a:pt x="208" y="212"/>
                </a:cubicBezTo>
                <a:cubicBezTo>
                  <a:pt x="208" y="188"/>
                  <a:pt x="208" y="188"/>
                  <a:pt x="208" y="188"/>
                </a:cubicBezTo>
                <a:cubicBezTo>
                  <a:pt x="214" y="191"/>
                  <a:pt x="221" y="192"/>
                  <a:pt x="228" y="192"/>
                </a:cubicBezTo>
                <a:cubicBezTo>
                  <a:pt x="256" y="192"/>
                  <a:pt x="280" y="169"/>
                  <a:pt x="280" y="140"/>
                </a:cubicBezTo>
                <a:cubicBezTo>
                  <a:pt x="227" y="140"/>
                  <a:pt x="227" y="140"/>
                  <a:pt x="227" y="140"/>
                </a:cubicBezTo>
                <a:cubicBezTo>
                  <a:pt x="227" y="88"/>
                  <a:pt x="227" y="88"/>
                  <a:pt x="227" y="88"/>
                </a:cubicBezTo>
                <a:cubicBezTo>
                  <a:pt x="220" y="88"/>
                  <a:pt x="214" y="89"/>
                  <a:pt x="208" y="92"/>
                </a:cubicBezTo>
                <a:cubicBezTo>
                  <a:pt x="208" y="52"/>
                  <a:pt x="208" y="52"/>
                  <a:pt x="208" y="52"/>
                </a:cubicBezTo>
                <a:cubicBezTo>
                  <a:pt x="339" y="52"/>
                  <a:pt x="339" y="52"/>
                  <a:pt x="339" y="52"/>
                </a:cubicBezTo>
                <a:lnTo>
                  <a:pt x="339" y="296"/>
                </a:lnTo>
                <a:close/>
                <a:moveTo>
                  <a:pt x="110" y="135"/>
                </a:moveTo>
                <a:cubicBezTo>
                  <a:pt x="108" y="134"/>
                  <a:pt x="106" y="132"/>
                  <a:pt x="104" y="132"/>
                </a:cubicBezTo>
                <a:cubicBezTo>
                  <a:pt x="101" y="131"/>
                  <a:pt x="98" y="131"/>
                  <a:pt x="95" y="131"/>
                </a:cubicBezTo>
                <a:cubicBezTo>
                  <a:pt x="88" y="132"/>
                  <a:pt x="88" y="132"/>
                  <a:pt x="88" y="132"/>
                </a:cubicBezTo>
                <a:cubicBezTo>
                  <a:pt x="88" y="170"/>
                  <a:pt x="88" y="170"/>
                  <a:pt x="88" y="170"/>
                </a:cubicBezTo>
                <a:cubicBezTo>
                  <a:pt x="88" y="170"/>
                  <a:pt x="88" y="170"/>
                  <a:pt x="88" y="170"/>
                </a:cubicBezTo>
                <a:cubicBezTo>
                  <a:pt x="95" y="171"/>
                  <a:pt x="95" y="171"/>
                  <a:pt x="95" y="171"/>
                </a:cubicBezTo>
                <a:cubicBezTo>
                  <a:pt x="98" y="171"/>
                  <a:pt x="101" y="171"/>
                  <a:pt x="104" y="170"/>
                </a:cubicBezTo>
                <a:cubicBezTo>
                  <a:pt x="106" y="169"/>
                  <a:pt x="108" y="168"/>
                  <a:pt x="110" y="166"/>
                </a:cubicBezTo>
                <a:cubicBezTo>
                  <a:pt x="111" y="164"/>
                  <a:pt x="112" y="162"/>
                  <a:pt x="113" y="159"/>
                </a:cubicBezTo>
                <a:cubicBezTo>
                  <a:pt x="114" y="157"/>
                  <a:pt x="114" y="154"/>
                  <a:pt x="114" y="150"/>
                </a:cubicBezTo>
                <a:cubicBezTo>
                  <a:pt x="114" y="147"/>
                  <a:pt x="114" y="144"/>
                  <a:pt x="113" y="141"/>
                </a:cubicBezTo>
                <a:cubicBezTo>
                  <a:pt x="112" y="139"/>
                  <a:pt x="111" y="137"/>
                  <a:pt x="110" y="135"/>
                </a:cubicBezTo>
                <a:close/>
                <a:moveTo>
                  <a:pt x="288" y="132"/>
                </a:moveTo>
                <a:cubicBezTo>
                  <a:pt x="235" y="132"/>
                  <a:pt x="235" y="132"/>
                  <a:pt x="235" y="132"/>
                </a:cubicBezTo>
                <a:cubicBezTo>
                  <a:pt x="235" y="80"/>
                  <a:pt x="235" y="80"/>
                  <a:pt x="235" y="80"/>
                </a:cubicBezTo>
                <a:cubicBezTo>
                  <a:pt x="263" y="80"/>
                  <a:pt x="288" y="103"/>
                  <a:pt x="288" y="13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2331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Elbow Connector 25"/>
          <p:cNvCxnSpPr/>
          <p:nvPr/>
        </p:nvCxnSpPr>
        <p:spPr>
          <a:xfrm>
            <a:off x="3150490" y="1547868"/>
            <a:ext cx="4308968" cy="1947807"/>
          </a:xfrm>
          <a:prstGeom prst="bentConnector3">
            <a:avLst>
              <a:gd name="adj1" fmla="val 76749"/>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dirty="0"/>
              <a:t>Coding pattern</a:t>
            </a:r>
          </a:p>
        </p:txBody>
      </p:sp>
      <p:sp>
        <p:nvSpPr>
          <p:cNvPr id="24" name="Rectangle 23"/>
          <p:cNvSpPr/>
          <p:nvPr/>
        </p:nvSpPr>
        <p:spPr>
          <a:xfrm>
            <a:off x="5614220" y="1196521"/>
            <a:ext cx="1680235" cy="739531"/>
          </a:xfrm>
          <a:prstGeom prst="rect">
            <a:avLst/>
          </a:prstGeom>
          <a:solidFill>
            <a:schemeClr val="accent2"/>
          </a:solidFill>
          <a:ln cap="sq">
            <a:solidFill>
              <a:schemeClr val="tx1"/>
            </a:solidFill>
            <a:miter lim="800000"/>
          </a:ln>
        </p:spPr>
        <p:style>
          <a:lnRef idx="2">
            <a:schemeClr val="accent2">
              <a:shade val="50000"/>
            </a:schemeClr>
          </a:lnRef>
          <a:fillRef idx="1">
            <a:schemeClr val="accent2"/>
          </a:fillRef>
          <a:effectRef idx="0">
            <a:schemeClr val="accent2"/>
          </a:effectRef>
          <a:fontRef idx="minor">
            <a:schemeClr val="lt1"/>
          </a:fontRef>
        </p:style>
        <p:txBody>
          <a:bodyPr lIns="146304" tIns="91440" rIns="146304" bIns="91440" rtlCol="0" anchor="ctr"/>
          <a:lstStyle/>
          <a:p>
            <a:pPr algn="ctr">
              <a:lnSpc>
                <a:spcPct val="90000"/>
              </a:lnSpc>
              <a:spcBef>
                <a:spcPts val="600"/>
              </a:spcBef>
            </a:pPr>
            <a:r>
              <a:rPr lang="en-US" sz="1600" b="1" dirty="0">
                <a:gradFill>
                  <a:gsLst>
                    <a:gs pos="94000">
                      <a:schemeClr val="bg1"/>
                    </a:gs>
                    <a:gs pos="62000">
                      <a:schemeClr val="bg1"/>
                    </a:gs>
                  </a:gsLst>
                  <a:lin ang="5400000" scaled="0"/>
                </a:gradFill>
              </a:rPr>
              <a:t>1: Context initialized </a:t>
            </a:r>
          </a:p>
        </p:txBody>
      </p:sp>
      <p:sp>
        <p:nvSpPr>
          <p:cNvPr id="4" name="TextBox 3"/>
          <p:cNvSpPr txBox="1"/>
          <p:nvPr/>
        </p:nvSpPr>
        <p:spPr>
          <a:xfrm>
            <a:off x="436563" y="1463231"/>
            <a:ext cx="4990782" cy="169277"/>
          </a:xfrm>
          <a:prstGeom prst="rect">
            <a:avLst/>
          </a:prstGeom>
          <a:noFill/>
        </p:spPr>
        <p:txBody>
          <a:bodyPr wrap="square" lIns="0" tIns="0" rIns="0" bIns="0" rtlCol="0">
            <a:spAutoFit/>
          </a:bodyPr>
          <a:lstStyle/>
          <a:p>
            <a:r>
              <a:rPr lang="en-US" sz="1100" dirty="0" err="1">
                <a:solidFill>
                  <a:srgbClr val="000000"/>
                </a:solidFill>
                <a:highlight>
                  <a:srgbClr val="FFFFFF"/>
                </a:highlight>
                <a:latin typeface="Consolas" panose="020B0609020204030204" pitchFamily="49" charset="0"/>
              </a:rPr>
              <a:t>Excel.run</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ctx</a:t>
            </a:r>
            <a:r>
              <a:rPr lang="en-US" sz="1100" dirty="0">
                <a:solidFill>
                  <a:srgbClr val="000000"/>
                </a:solidFill>
                <a:highlight>
                  <a:srgbClr val="FFFFFF"/>
                </a:highlight>
                <a:latin typeface="Consolas" panose="020B0609020204030204" pitchFamily="49" charset="0"/>
              </a:rPr>
              <a:t>) { });</a:t>
            </a:r>
          </a:p>
        </p:txBody>
      </p:sp>
      <p:cxnSp>
        <p:nvCxnSpPr>
          <p:cNvPr id="34" name="Straight Arrow Connector 33"/>
          <p:cNvCxnSpPr/>
          <p:nvPr/>
        </p:nvCxnSpPr>
        <p:spPr>
          <a:xfrm>
            <a:off x="8504238" y="3875564"/>
            <a:ext cx="891195" cy="1"/>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7532478" y="1248524"/>
            <a:ext cx="3706451" cy="5266576"/>
            <a:chOff x="7532478" y="1248524"/>
            <a:chExt cx="3706451" cy="5266576"/>
          </a:xfrm>
        </p:grpSpPr>
        <p:grpSp>
          <p:nvGrpSpPr>
            <p:cNvPr id="5" name="Group 4"/>
            <p:cNvGrpSpPr/>
            <p:nvPr/>
          </p:nvGrpSpPr>
          <p:grpSpPr>
            <a:xfrm>
              <a:off x="7532478" y="1248524"/>
              <a:ext cx="3706451" cy="5266576"/>
              <a:chOff x="7559180" y="1202835"/>
              <a:chExt cx="3781758" cy="5373581"/>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5801" y="1485514"/>
                <a:ext cx="1687249" cy="1280060"/>
              </a:xfrm>
              <a:prstGeom prst="rect">
                <a:avLst/>
              </a:prstGeom>
            </p:spPr>
          </p:pic>
          <p:pic>
            <p:nvPicPr>
              <p:cNvPr id="10" name="Picture 9"/>
              <p:cNvPicPr>
                <a:picLocks noChangeAspect="1"/>
              </p:cNvPicPr>
              <p:nvPr/>
            </p:nvPicPr>
            <p:blipFill rotWithShape="1">
              <a:blip r:embed="rId4"/>
              <a:srcRect l="2435" t="2229" r="2273" b="719"/>
              <a:stretch/>
            </p:blipFill>
            <p:spPr>
              <a:xfrm>
                <a:off x="9459986" y="3366823"/>
                <a:ext cx="1878880" cy="119336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7914" y="5384387"/>
                <a:ext cx="1883024" cy="1192029"/>
              </a:xfrm>
              <a:prstGeom prst="rect">
                <a:avLst/>
              </a:prstGeom>
            </p:spPr>
          </p:pic>
          <p:sp>
            <p:nvSpPr>
              <p:cNvPr id="13" name="TextBox 12"/>
              <p:cNvSpPr txBox="1"/>
              <p:nvPr/>
            </p:nvSpPr>
            <p:spPr>
              <a:xfrm>
                <a:off x="10113037" y="1202835"/>
                <a:ext cx="572778" cy="408239"/>
              </a:xfrm>
              <a:prstGeom prst="rect">
                <a:avLst/>
              </a:prstGeom>
              <a:noFill/>
            </p:spPr>
            <p:txBody>
              <a:bodyPr wrap="none" rtlCol="0">
                <a:spAutoFit/>
              </a:bodyPr>
              <a:lstStyle/>
              <a:p>
                <a:r>
                  <a:rPr lang="en-US" sz="2000" dirty="0">
                    <a:gradFill>
                      <a:gsLst>
                        <a:gs pos="96460">
                          <a:schemeClr val="tx1"/>
                        </a:gs>
                        <a:gs pos="84000">
                          <a:schemeClr val="tx1"/>
                        </a:gs>
                      </a:gsLst>
                      <a:lin ang="5400000" scaled="0"/>
                    </a:gradFill>
                    <a:latin typeface="+mj-lt"/>
                  </a:rPr>
                  <a:t>iOS</a:t>
                </a:r>
              </a:p>
            </p:txBody>
          </p:sp>
          <p:sp>
            <p:nvSpPr>
              <p:cNvPr id="14" name="TextBox 13"/>
              <p:cNvSpPr txBox="1"/>
              <p:nvPr/>
            </p:nvSpPr>
            <p:spPr>
              <a:xfrm>
                <a:off x="9855434" y="2973895"/>
                <a:ext cx="1087983" cy="408239"/>
              </a:xfrm>
              <a:prstGeom prst="rect">
                <a:avLst/>
              </a:prstGeom>
              <a:noFill/>
            </p:spPr>
            <p:txBody>
              <a:bodyPr wrap="none" rtlCol="0">
                <a:spAutoFit/>
              </a:bodyPr>
              <a:lstStyle>
                <a:defPPr>
                  <a:defRPr lang="en-US"/>
                </a:defPPr>
                <a:lvl1pPr>
                  <a:defRPr sz="2000">
                    <a:gradFill>
                      <a:gsLst>
                        <a:gs pos="96460">
                          <a:schemeClr val="tx1"/>
                        </a:gs>
                        <a:gs pos="84000">
                          <a:schemeClr val="tx1"/>
                        </a:gs>
                      </a:gsLst>
                      <a:lin ang="5400000" scaled="0"/>
                    </a:gradFill>
                    <a:latin typeface="+mj-lt"/>
                  </a:defRPr>
                </a:lvl1pPr>
              </a:lstStyle>
              <a:p>
                <a:r>
                  <a:rPr lang="en-US" dirty="0"/>
                  <a:t>Desktop</a:t>
                </a:r>
              </a:p>
            </p:txBody>
          </p:sp>
          <p:sp>
            <p:nvSpPr>
              <p:cNvPr id="15" name="TextBox 14"/>
              <p:cNvSpPr txBox="1"/>
              <p:nvPr/>
            </p:nvSpPr>
            <p:spPr>
              <a:xfrm>
                <a:off x="10053174" y="4976148"/>
                <a:ext cx="692502" cy="408239"/>
              </a:xfrm>
              <a:prstGeom prst="rect">
                <a:avLst/>
              </a:prstGeom>
              <a:noFill/>
            </p:spPr>
            <p:txBody>
              <a:bodyPr wrap="none" rtlCol="0">
                <a:spAutoFit/>
              </a:bodyPr>
              <a:lstStyle>
                <a:defPPr>
                  <a:defRPr lang="en-US"/>
                </a:defPPr>
                <a:lvl1pPr>
                  <a:defRPr sz="2000">
                    <a:gradFill>
                      <a:gsLst>
                        <a:gs pos="96460">
                          <a:schemeClr val="tx1"/>
                        </a:gs>
                        <a:gs pos="84000">
                          <a:schemeClr val="tx1"/>
                        </a:gs>
                      </a:gsLst>
                      <a:lin ang="5400000" scaled="0"/>
                    </a:gradFill>
                    <a:latin typeface="+mj-lt"/>
                  </a:defRPr>
                </a:lvl1pPr>
              </a:lstStyle>
              <a:p>
                <a:r>
                  <a:rPr lang="en-US" dirty="0"/>
                  <a:t>Web</a:t>
                </a:r>
              </a:p>
            </p:txBody>
          </p:sp>
          <p:cxnSp>
            <p:nvCxnSpPr>
              <p:cNvPr id="17" name="Elbow Connector 16"/>
              <p:cNvCxnSpPr/>
              <p:nvPr/>
            </p:nvCxnSpPr>
            <p:spPr>
              <a:xfrm rot="5400000" flipH="1" flipV="1">
                <a:off x="8190107" y="1631087"/>
                <a:ext cx="1089900" cy="1692602"/>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6200000" flipH="1">
                <a:off x="8038242" y="4717252"/>
                <a:ext cx="1201937" cy="1416704"/>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7559180" y="3988877"/>
                <a:ext cx="741747" cy="717742"/>
                <a:chOff x="8561388" y="1192213"/>
                <a:chExt cx="490538" cy="474663"/>
              </a:xfrm>
            </p:grpSpPr>
            <p:sp>
              <p:nvSpPr>
                <p:cNvPr id="20" name="Freeform 18"/>
                <p:cNvSpPr>
                  <a:spLocks noEditPoints="1"/>
                </p:cNvSpPr>
                <p:nvPr/>
              </p:nvSpPr>
              <p:spPr bwMode="auto">
                <a:xfrm>
                  <a:off x="8561388" y="1192213"/>
                  <a:ext cx="490538" cy="474663"/>
                </a:xfrm>
                <a:custGeom>
                  <a:avLst/>
                  <a:gdLst>
                    <a:gd name="T0" fmla="*/ 62 w 105"/>
                    <a:gd name="T1" fmla="*/ 102 h 102"/>
                    <a:gd name="T2" fmla="*/ 62 w 105"/>
                    <a:gd name="T3" fmla="*/ 92 h 102"/>
                    <a:gd name="T4" fmla="*/ 99 w 105"/>
                    <a:gd name="T5" fmla="*/ 92 h 102"/>
                    <a:gd name="T6" fmla="*/ 104 w 105"/>
                    <a:gd name="T7" fmla="*/ 89 h 102"/>
                    <a:gd name="T8" fmla="*/ 105 w 105"/>
                    <a:gd name="T9" fmla="*/ 79 h 102"/>
                    <a:gd name="T10" fmla="*/ 105 w 105"/>
                    <a:gd name="T11" fmla="*/ 16 h 102"/>
                    <a:gd name="T12" fmla="*/ 104 w 105"/>
                    <a:gd name="T13" fmla="*/ 10 h 102"/>
                    <a:gd name="T14" fmla="*/ 98 w 105"/>
                    <a:gd name="T15" fmla="*/ 9 h 102"/>
                    <a:gd name="T16" fmla="*/ 62 w 105"/>
                    <a:gd name="T17" fmla="*/ 9 h 102"/>
                    <a:gd name="T18" fmla="*/ 62 w 105"/>
                    <a:gd name="T19" fmla="*/ 0 h 102"/>
                    <a:gd name="T20" fmla="*/ 55 w 105"/>
                    <a:gd name="T21" fmla="*/ 0 h 102"/>
                    <a:gd name="T22" fmla="*/ 0 w 105"/>
                    <a:gd name="T23" fmla="*/ 9 h 102"/>
                    <a:gd name="T24" fmla="*/ 0 w 105"/>
                    <a:gd name="T25" fmla="*/ 93 h 102"/>
                    <a:gd name="T26" fmla="*/ 54 w 105"/>
                    <a:gd name="T27" fmla="*/ 102 h 102"/>
                    <a:gd name="T28" fmla="*/ 62 w 105"/>
                    <a:gd name="T29" fmla="*/ 102 h 102"/>
                    <a:gd name="T30" fmla="*/ 62 w 105"/>
                    <a:gd name="T31" fmla="*/ 81 h 102"/>
                    <a:gd name="T32" fmla="*/ 71 w 105"/>
                    <a:gd name="T33" fmla="*/ 81 h 102"/>
                    <a:gd name="T34" fmla="*/ 71 w 105"/>
                    <a:gd name="T35" fmla="*/ 73 h 102"/>
                    <a:gd name="T36" fmla="*/ 62 w 105"/>
                    <a:gd name="T37" fmla="*/ 73 h 102"/>
                    <a:gd name="T38" fmla="*/ 62 w 105"/>
                    <a:gd name="T39" fmla="*/ 68 h 102"/>
                    <a:gd name="T40" fmla="*/ 71 w 105"/>
                    <a:gd name="T41" fmla="*/ 68 h 102"/>
                    <a:gd name="T42" fmla="*/ 71 w 105"/>
                    <a:gd name="T43" fmla="*/ 59 h 102"/>
                    <a:gd name="T44" fmla="*/ 62 w 105"/>
                    <a:gd name="T45" fmla="*/ 59 h 102"/>
                    <a:gd name="T46" fmla="*/ 62 w 105"/>
                    <a:gd name="T47" fmla="*/ 55 h 102"/>
                    <a:gd name="T48" fmla="*/ 71 w 105"/>
                    <a:gd name="T49" fmla="*/ 55 h 102"/>
                    <a:gd name="T50" fmla="*/ 71 w 105"/>
                    <a:gd name="T51" fmla="*/ 46 h 102"/>
                    <a:gd name="T52" fmla="*/ 62 w 105"/>
                    <a:gd name="T53" fmla="*/ 46 h 102"/>
                    <a:gd name="T54" fmla="*/ 62 w 105"/>
                    <a:gd name="T55" fmla="*/ 41 h 102"/>
                    <a:gd name="T56" fmla="*/ 71 w 105"/>
                    <a:gd name="T57" fmla="*/ 41 h 102"/>
                    <a:gd name="T58" fmla="*/ 71 w 105"/>
                    <a:gd name="T59" fmla="*/ 33 h 102"/>
                    <a:gd name="T60" fmla="*/ 62 w 105"/>
                    <a:gd name="T61" fmla="*/ 33 h 102"/>
                    <a:gd name="T62" fmla="*/ 62 w 105"/>
                    <a:gd name="T63" fmla="*/ 28 h 102"/>
                    <a:gd name="T64" fmla="*/ 71 w 105"/>
                    <a:gd name="T65" fmla="*/ 28 h 102"/>
                    <a:gd name="T66" fmla="*/ 71 w 105"/>
                    <a:gd name="T67" fmla="*/ 20 h 102"/>
                    <a:gd name="T68" fmla="*/ 62 w 105"/>
                    <a:gd name="T69" fmla="*/ 20 h 102"/>
                    <a:gd name="T70" fmla="*/ 62 w 105"/>
                    <a:gd name="T71" fmla="*/ 13 h 102"/>
                    <a:gd name="T72" fmla="*/ 101 w 105"/>
                    <a:gd name="T73" fmla="*/ 13 h 102"/>
                    <a:gd name="T74" fmla="*/ 101 w 105"/>
                    <a:gd name="T75" fmla="*/ 88 h 102"/>
                    <a:gd name="T76" fmla="*/ 62 w 105"/>
                    <a:gd name="T77" fmla="*/ 88 h 102"/>
                    <a:gd name="T78" fmla="*/ 62 w 105"/>
                    <a:gd name="T79" fmla="*/ 81 h 102"/>
                    <a:gd name="T80" fmla="*/ 35 w 105"/>
                    <a:gd name="T81" fmla="*/ 70 h 102"/>
                    <a:gd name="T82" fmla="*/ 29 w 105"/>
                    <a:gd name="T83" fmla="*/ 55 h 102"/>
                    <a:gd name="T84" fmla="*/ 23 w 105"/>
                    <a:gd name="T85" fmla="*/ 69 h 102"/>
                    <a:gd name="T86" fmla="*/ 15 w 105"/>
                    <a:gd name="T87" fmla="*/ 69 h 102"/>
                    <a:gd name="T88" fmla="*/ 24 w 105"/>
                    <a:gd name="T89" fmla="*/ 51 h 102"/>
                    <a:gd name="T90" fmla="*/ 16 w 105"/>
                    <a:gd name="T91" fmla="*/ 32 h 102"/>
                    <a:gd name="T92" fmla="*/ 24 w 105"/>
                    <a:gd name="T93" fmla="*/ 32 h 102"/>
                    <a:gd name="T94" fmla="*/ 29 w 105"/>
                    <a:gd name="T95" fmla="*/ 46 h 102"/>
                    <a:gd name="T96" fmla="*/ 35 w 105"/>
                    <a:gd name="T97" fmla="*/ 31 h 102"/>
                    <a:gd name="T98" fmla="*/ 43 w 105"/>
                    <a:gd name="T99" fmla="*/ 31 h 102"/>
                    <a:gd name="T100" fmla="*/ 33 w 105"/>
                    <a:gd name="T101" fmla="*/ 50 h 102"/>
                    <a:gd name="T102" fmla="*/ 43 w 105"/>
                    <a:gd name="T103" fmla="*/ 70 h 102"/>
                    <a:gd name="T104" fmla="*/ 35 w 105"/>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2">
                      <a:moveTo>
                        <a:pt x="62" y="102"/>
                      </a:moveTo>
                      <a:cubicBezTo>
                        <a:pt x="62" y="99"/>
                        <a:pt x="62" y="95"/>
                        <a:pt x="62" y="92"/>
                      </a:cubicBezTo>
                      <a:cubicBezTo>
                        <a:pt x="74" y="92"/>
                        <a:pt x="86" y="92"/>
                        <a:pt x="99" y="92"/>
                      </a:cubicBezTo>
                      <a:cubicBezTo>
                        <a:pt x="101" y="92"/>
                        <a:pt x="104" y="91"/>
                        <a:pt x="104" y="89"/>
                      </a:cubicBezTo>
                      <a:cubicBezTo>
                        <a:pt x="105" y="86"/>
                        <a:pt x="105" y="82"/>
                        <a:pt x="105" y="79"/>
                      </a:cubicBezTo>
                      <a:cubicBezTo>
                        <a:pt x="105" y="58"/>
                        <a:pt x="105" y="37"/>
                        <a:pt x="105" y="16"/>
                      </a:cubicBezTo>
                      <a:cubicBezTo>
                        <a:pt x="105" y="14"/>
                        <a:pt x="105" y="12"/>
                        <a:pt x="104" y="10"/>
                      </a:cubicBezTo>
                      <a:cubicBezTo>
                        <a:pt x="102" y="9"/>
                        <a:pt x="100" y="9"/>
                        <a:pt x="98" y="9"/>
                      </a:cubicBezTo>
                      <a:cubicBezTo>
                        <a:pt x="86" y="9"/>
                        <a:pt x="74" y="9"/>
                        <a:pt x="62" y="9"/>
                      </a:cubicBezTo>
                      <a:cubicBezTo>
                        <a:pt x="62" y="6"/>
                        <a:pt x="62" y="3"/>
                        <a:pt x="62" y="0"/>
                      </a:cubicBezTo>
                      <a:cubicBezTo>
                        <a:pt x="55" y="0"/>
                        <a:pt x="55" y="0"/>
                        <a:pt x="55" y="0"/>
                      </a:cubicBezTo>
                      <a:cubicBezTo>
                        <a:pt x="36" y="3"/>
                        <a:pt x="18" y="6"/>
                        <a:pt x="0" y="9"/>
                      </a:cubicBezTo>
                      <a:cubicBezTo>
                        <a:pt x="0" y="37"/>
                        <a:pt x="0" y="65"/>
                        <a:pt x="0" y="93"/>
                      </a:cubicBezTo>
                      <a:cubicBezTo>
                        <a:pt x="18" y="96"/>
                        <a:pt x="36" y="99"/>
                        <a:pt x="54" y="102"/>
                      </a:cubicBezTo>
                      <a:lnTo>
                        <a:pt x="62" y="102"/>
                      </a:lnTo>
                      <a:close/>
                      <a:moveTo>
                        <a:pt x="62" y="81"/>
                      </a:moveTo>
                      <a:cubicBezTo>
                        <a:pt x="65" y="81"/>
                        <a:pt x="68" y="81"/>
                        <a:pt x="71" y="81"/>
                      </a:cubicBezTo>
                      <a:cubicBezTo>
                        <a:pt x="71" y="78"/>
                        <a:pt x="71" y="75"/>
                        <a:pt x="71" y="73"/>
                      </a:cubicBezTo>
                      <a:cubicBezTo>
                        <a:pt x="68" y="73"/>
                        <a:pt x="65" y="73"/>
                        <a:pt x="62" y="73"/>
                      </a:cubicBezTo>
                      <a:cubicBezTo>
                        <a:pt x="62" y="71"/>
                        <a:pt x="62" y="69"/>
                        <a:pt x="62" y="68"/>
                      </a:cubicBezTo>
                      <a:cubicBezTo>
                        <a:pt x="65" y="68"/>
                        <a:pt x="68" y="68"/>
                        <a:pt x="71" y="68"/>
                      </a:cubicBezTo>
                      <a:cubicBezTo>
                        <a:pt x="71" y="65"/>
                        <a:pt x="71" y="62"/>
                        <a:pt x="71" y="59"/>
                      </a:cubicBezTo>
                      <a:cubicBezTo>
                        <a:pt x="68" y="59"/>
                        <a:pt x="65" y="59"/>
                        <a:pt x="62" y="59"/>
                      </a:cubicBezTo>
                      <a:cubicBezTo>
                        <a:pt x="62" y="58"/>
                        <a:pt x="62" y="56"/>
                        <a:pt x="62" y="55"/>
                      </a:cubicBezTo>
                      <a:cubicBezTo>
                        <a:pt x="65" y="55"/>
                        <a:pt x="68" y="55"/>
                        <a:pt x="71" y="55"/>
                      </a:cubicBezTo>
                      <a:cubicBezTo>
                        <a:pt x="71" y="52"/>
                        <a:pt x="71" y="49"/>
                        <a:pt x="71" y="46"/>
                      </a:cubicBezTo>
                      <a:cubicBezTo>
                        <a:pt x="68" y="46"/>
                        <a:pt x="65" y="46"/>
                        <a:pt x="62" y="46"/>
                      </a:cubicBezTo>
                      <a:cubicBezTo>
                        <a:pt x="62" y="45"/>
                        <a:pt x="62" y="43"/>
                        <a:pt x="62" y="41"/>
                      </a:cubicBezTo>
                      <a:cubicBezTo>
                        <a:pt x="65" y="41"/>
                        <a:pt x="68" y="41"/>
                        <a:pt x="71" y="41"/>
                      </a:cubicBezTo>
                      <a:cubicBezTo>
                        <a:pt x="71" y="39"/>
                        <a:pt x="71" y="36"/>
                        <a:pt x="71" y="33"/>
                      </a:cubicBezTo>
                      <a:cubicBezTo>
                        <a:pt x="68" y="33"/>
                        <a:pt x="65" y="33"/>
                        <a:pt x="62" y="33"/>
                      </a:cubicBezTo>
                      <a:cubicBezTo>
                        <a:pt x="62" y="31"/>
                        <a:pt x="62" y="30"/>
                        <a:pt x="62" y="28"/>
                      </a:cubicBezTo>
                      <a:cubicBezTo>
                        <a:pt x="65" y="28"/>
                        <a:pt x="68" y="28"/>
                        <a:pt x="71" y="28"/>
                      </a:cubicBezTo>
                      <a:cubicBezTo>
                        <a:pt x="71" y="26"/>
                        <a:pt x="71" y="23"/>
                        <a:pt x="71" y="20"/>
                      </a:cubicBezTo>
                      <a:cubicBezTo>
                        <a:pt x="68" y="20"/>
                        <a:pt x="65" y="20"/>
                        <a:pt x="62" y="20"/>
                      </a:cubicBezTo>
                      <a:cubicBezTo>
                        <a:pt x="62" y="18"/>
                        <a:pt x="62" y="15"/>
                        <a:pt x="62" y="13"/>
                      </a:cubicBezTo>
                      <a:cubicBezTo>
                        <a:pt x="75" y="13"/>
                        <a:pt x="88" y="13"/>
                        <a:pt x="101" y="13"/>
                      </a:cubicBezTo>
                      <a:cubicBezTo>
                        <a:pt x="101" y="38"/>
                        <a:pt x="101" y="63"/>
                        <a:pt x="101" y="88"/>
                      </a:cubicBezTo>
                      <a:cubicBezTo>
                        <a:pt x="88" y="88"/>
                        <a:pt x="75" y="88"/>
                        <a:pt x="62" y="88"/>
                      </a:cubicBezTo>
                      <a:cubicBezTo>
                        <a:pt x="62" y="86"/>
                        <a:pt x="62" y="83"/>
                        <a:pt x="62" y="81"/>
                      </a:cubicBezTo>
                      <a:close/>
                      <a:moveTo>
                        <a:pt x="35" y="70"/>
                      </a:moveTo>
                      <a:cubicBezTo>
                        <a:pt x="33" y="65"/>
                        <a:pt x="30" y="60"/>
                        <a:pt x="29" y="55"/>
                      </a:cubicBezTo>
                      <a:cubicBezTo>
                        <a:pt x="27" y="60"/>
                        <a:pt x="25" y="64"/>
                        <a:pt x="23" y="69"/>
                      </a:cubicBezTo>
                      <a:cubicBezTo>
                        <a:pt x="20" y="69"/>
                        <a:pt x="18" y="69"/>
                        <a:pt x="15" y="69"/>
                      </a:cubicBezTo>
                      <a:cubicBezTo>
                        <a:pt x="18" y="63"/>
                        <a:pt x="21" y="57"/>
                        <a:pt x="24" y="51"/>
                      </a:cubicBezTo>
                      <a:cubicBezTo>
                        <a:pt x="22" y="44"/>
                        <a:pt x="19" y="38"/>
                        <a:pt x="16" y="32"/>
                      </a:cubicBezTo>
                      <a:cubicBezTo>
                        <a:pt x="19" y="32"/>
                        <a:pt x="21" y="32"/>
                        <a:pt x="24" y="32"/>
                      </a:cubicBezTo>
                      <a:cubicBezTo>
                        <a:pt x="26" y="36"/>
                        <a:pt x="28" y="41"/>
                        <a:pt x="29" y="46"/>
                      </a:cubicBezTo>
                      <a:cubicBezTo>
                        <a:pt x="31" y="41"/>
                        <a:pt x="33" y="36"/>
                        <a:pt x="35" y="31"/>
                      </a:cubicBezTo>
                      <a:cubicBezTo>
                        <a:pt x="38" y="31"/>
                        <a:pt x="40" y="31"/>
                        <a:pt x="43" y="31"/>
                      </a:cubicBezTo>
                      <a:cubicBezTo>
                        <a:pt x="40" y="37"/>
                        <a:pt x="37" y="44"/>
                        <a:pt x="33" y="50"/>
                      </a:cubicBezTo>
                      <a:cubicBezTo>
                        <a:pt x="37" y="57"/>
                        <a:pt x="40" y="64"/>
                        <a:pt x="43" y="70"/>
                      </a:cubicBezTo>
                      <a:cubicBezTo>
                        <a:pt x="40" y="70"/>
                        <a:pt x="38" y="70"/>
                        <a:pt x="35" y="7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1" name="Freeform 19"/>
                <p:cNvSpPr>
                  <a:spLocks noEditPoints="1"/>
                </p:cNvSpPr>
                <p:nvPr/>
              </p:nvSpPr>
              <p:spPr bwMode="auto">
                <a:xfrm>
                  <a:off x="8915400" y="1285876"/>
                  <a:ext cx="79375" cy="284163"/>
                </a:xfrm>
                <a:custGeom>
                  <a:avLst/>
                  <a:gdLst>
                    <a:gd name="T0" fmla="*/ 17 w 17"/>
                    <a:gd name="T1" fmla="*/ 61 h 61"/>
                    <a:gd name="T2" fmla="*/ 0 w 17"/>
                    <a:gd name="T3" fmla="*/ 61 h 61"/>
                    <a:gd name="T4" fmla="*/ 0 w 17"/>
                    <a:gd name="T5" fmla="*/ 53 h 61"/>
                    <a:gd name="T6" fmla="*/ 17 w 17"/>
                    <a:gd name="T7" fmla="*/ 53 h 61"/>
                    <a:gd name="T8" fmla="*/ 17 w 17"/>
                    <a:gd name="T9" fmla="*/ 61 h 61"/>
                    <a:gd name="T10" fmla="*/ 17 w 17"/>
                    <a:gd name="T11" fmla="*/ 48 h 61"/>
                    <a:gd name="T12" fmla="*/ 0 w 17"/>
                    <a:gd name="T13" fmla="*/ 48 h 61"/>
                    <a:gd name="T14" fmla="*/ 0 w 17"/>
                    <a:gd name="T15" fmla="*/ 39 h 61"/>
                    <a:gd name="T16" fmla="*/ 17 w 17"/>
                    <a:gd name="T17" fmla="*/ 39 h 61"/>
                    <a:gd name="T18" fmla="*/ 17 w 17"/>
                    <a:gd name="T19" fmla="*/ 48 h 61"/>
                    <a:gd name="T20" fmla="*/ 17 w 17"/>
                    <a:gd name="T21" fmla="*/ 35 h 61"/>
                    <a:gd name="T22" fmla="*/ 0 w 17"/>
                    <a:gd name="T23" fmla="*/ 35 h 61"/>
                    <a:gd name="T24" fmla="*/ 0 w 17"/>
                    <a:gd name="T25" fmla="*/ 26 h 61"/>
                    <a:gd name="T26" fmla="*/ 17 w 17"/>
                    <a:gd name="T27" fmla="*/ 26 h 61"/>
                    <a:gd name="T28" fmla="*/ 17 w 17"/>
                    <a:gd name="T29" fmla="*/ 35 h 61"/>
                    <a:gd name="T30" fmla="*/ 17 w 17"/>
                    <a:gd name="T31" fmla="*/ 21 h 61"/>
                    <a:gd name="T32" fmla="*/ 0 w 17"/>
                    <a:gd name="T33" fmla="*/ 21 h 61"/>
                    <a:gd name="T34" fmla="*/ 0 w 17"/>
                    <a:gd name="T35" fmla="*/ 13 h 61"/>
                    <a:gd name="T36" fmla="*/ 17 w 17"/>
                    <a:gd name="T37" fmla="*/ 13 h 61"/>
                    <a:gd name="T38" fmla="*/ 17 w 17"/>
                    <a:gd name="T39" fmla="*/ 21 h 61"/>
                    <a:gd name="T40" fmla="*/ 17 w 17"/>
                    <a:gd name="T41" fmla="*/ 8 h 61"/>
                    <a:gd name="T42" fmla="*/ 0 w 17"/>
                    <a:gd name="T43" fmla="*/ 8 h 61"/>
                    <a:gd name="T44" fmla="*/ 0 w 17"/>
                    <a:gd name="T45" fmla="*/ 0 h 61"/>
                    <a:gd name="T46" fmla="*/ 17 w 17"/>
                    <a:gd name="T47" fmla="*/ 0 h 61"/>
                    <a:gd name="T48" fmla="*/ 17 w 17"/>
                    <a:gd name="T49"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61">
                      <a:moveTo>
                        <a:pt x="17" y="61"/>
                      </a:moveTo>
                      <a:cubicBezTo>
                        <a:pt x="11" y="61"/>
                        <a:pt x="6" y="61"/>
                        <a:pt x="0" y="61"/>
                      </a:cubicBezTo>
                      <a:cubicBezTo>
                        <a:pt x="0" y="58"/>
                        <a:pt x="0" y="55"/>
                        <a:pt x="0" y="53"/>
                      </a:cubicBezTo>
                      <a:cubicBezTo>
                        <a:pt x="6" y="53"/>
                        <a:pt x="11" y="53"/>
                        <a:pt x="17" y="53"/>
                      </a:cubicBezTo>
                      <a:cubicBezTo>
                        <a:pt x="17" y="55"/>
                        <a:pt x="17" y="58"/>
                        <a:pt x="17" y="61"/>
                      </a:cubicBezTo>
                      <a:close/>
                      <a:moveTo>
                        <a:pt x="17" y="48"/>
                      </a:moveTo>
                      <a:cubicBezTo>
                        <a:pt x="11" y="48"/>
                        <a:pt x="6" y="48"/>
                        <a:pt x="0" y="48"/>
                      </a:cubicBezTo>
                      <a:cubicBezTo>
                        <a:pt x="0" y="45"/>
                        <a:pt x="0" y="42"/>
                        <a:pt x="0" y="39"/>
                      </a:cubicBezTo>
                      <a:cubicBezTo>
                        <a:pt x="6" y="39"/>
                        <a:pt x="11" y="39"/>
                        <a:pt x="17" y="39"/>
                      </a:cubicBezTo>
                      <a:cubicBezTo>
                        <a:pt x="17" y="42"/>
                        <a:pt x="17" y="45"/>
                        <a:pt x="17" y="48"/>
                      </a:cubicBezTo>
                      <a:close/>
                      <a:moveTo>
                        <a:pt x="17" y="35"/>
                      </a:moveTo>
                      <a:cubicBezTo>
                        <a:pt x="11" y="35"/>
                        <a:pt x="6" y="35"/>
                        <a:pt x="0" y="35"/>
                      </a:cubicBezTo>
                      <a:cubicBezTo>
                        <a:pt x="0" y="32"/>
                        <a:pt x="0" y="29"/>
                        <a:pt x="0" y="26"/>
                      </a:cubicBezTo>
                      <a:cubicBezTo>
                        <a:pt x="6" y="26"/>
                        <a:pt x="11" y="26"/>
                        <a:pt x="17" y="26"/>
                      </a:cubicBezTo>
                      <a:cubicBezTo>
                        <a:pt x="17" y="29"/>
                        <a:pt x="17" y="32"/>
                        <a:pt x="17" y="35"/>
                      </a:cubicBezTo>
                      <a:close/>
                      <a:moveTo>
                        <a:pt x="17" y="21"/>
                      </a:moveTo>
                      <a:cubicBezTo>
                        <a:pt x="11" y="21"/>
                        <a:pt x="6" y="21"/>
                        <a:pt x="0" y="21"/>
                      </a:cubicBezTo>
                      <a:cubicBezTo>
                        <a:pt x="0" y="19"/>
                        <a:pt x="0" y="16"/>
                        <a:pt x="0" y="13"/>
                      </a:cubicBezTo>
                      <a:cubicBezTo>
                        <a:pt x="6" y="13"/>
                        <a:pt x="11" y="13"/>
                        <a:pt x="17" y="13"/>
                      </a:cubicBezTo>
                      <a:cubicBezTo>
                        <a:pt x="17" y="16"/>
                        <a:pt x="17" y="19"/>
                        <a:pt x="17" y="21"/>
                      </a:cubicBezTo>
                      <a:close/>
                      <a:moveTo>
                        <a:pt x="17" y="8"/>
                      </a:moveTo>
                      <a:cubicBezTo>
                        <a:pt x="11" y="8"/>
                        <a:pt x="6" y="8"/>
                        <a:pt x="0" y="8"/>
                      </a:cubicBezTo>
                      <a:cubicBezTo>
                        <a:pt x="0" y="6"/>
                        <a:pt x="0" y="3"/>
                        <a:pt x="0" y="0"/>
                      </a:cubicBezTo>
                      <a:cubicBezTo>
                        <a:pt x="6" y="0"/>
                        <a:pt x="11" y="0"/>
                        <a:pt x="17" y="0"/>
                      </a:cubicBezTo>
                      <a:cubicBezTo>
                        <a:pt x="17" y="3"/>
                        <a:pt x="17" y="6"/>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2" name="Freeform 20"/>
                <p:cNvSpPr>
                  <a:spLocks/>
                </p:cNvSpPr>
                <p:nvPr/>
              </p:nvSpPr>
              <p:spPr bwMode="auto">
                <a:xfrm>
                  <a:off x="8915400" y="1285876"/>
                  <a:ext cx="79375" cy="36513"/>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6"/>
                        <a:pt x="17" y="3"/>
                        <a:pt x="17" y="0"/>
                      </a:cubicBezTo>
                      <a:cubicBezTo>
                        <a:pt x="11" y="0"/>
                        <a:pt x="6" y="0"/>
                        <a:pt x="0" y="0"/>
                      </a:cubicBezTo>
                      <a:cubicBezTo>
                        <a:pt x="0" y="3"/>
                        <a:pt x="0" y="6"/>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5" name="Freeform 21"/>
                <p:cNvSpPr>
                  <a:spLocks/>
                </p:cNvSpPr>
                <p:nvPr/>
              </p:nvSpPr>
              <p:spPr bwMode="auto">
                <a:xfrm>
                  <a:off x="8915400" y="1346201"/>
                  <a:ext cx="79375" cy="36513"/>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6"/>
                        <a:pt x="17" y="3"/>
                        <a:pt x="17" y="0"/>
                      </a:cubicBezTo>
                      <a:cubicBezTo>
                        <a:pt x="11" y="0"/>
                        <a:pt x="6" y="0"/>
                        <a:pt x="0" y="0"/>
                      </a:cubicBezTo>
                      <a:cubicBezTo>
                        <a:pt x="0" y="3"/>
                        <a:pt x="0" y="6"/>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7" name="Freeform 22"/>
                <p:cNvSpPr>
                  <a:spLocks/>
                </p:cNvSpPr>
                <p:nvPr/>
              </p:nvSpPr>
              <p:spPr bwMode="auto">
                <a:xfrm>
                  <a:off x="8915400" y="1406526"/>
                  <a:ext cx="79375" cy="41275"/>
                </a:xfrm>
                <a:custGeom>
                  <a:avLst/>
                  <a:gdLst>
                    <a:gd name="T0" fmla="*/ 0 w 17"/>
                    <a:gd name="T1" fmla="*/ 9 h 9"/>
                    <a:gd name="T2" fmla="*/ 17 w 17"/>
                    <a:gd name="T3" fmla="*/ 9 h 9"/>
                    <a:gd name="T4" fmla="*/ 17 w 17"/>
                    <a:gd name="T5" fmla="*/ 0 h 9"/>
                    <a:gd name="T6" fmla="*/ 0 w 17"/>
                    <a:gd name="T7" fmla="*/ 0 h 9"/>
                    <a:gd name="T8" fmla="*/ 0 w 17"/>
                    <a:gd name="T9" fmla="*/ 9 h 9"/>
                  </a:gdLst>
                  <a:ahLst/>
                  <a:cxnLst>
                    <a:cxn ang="0">
                      <a:pos x="T0" y="T1"/>
                    </a:cxn>
                    <a:cxn ang="0">
                      <a:pos x="T2" y="T3"/>
                    </a:cxn>
                    <a:cxn ang="0">
                      <a:pos x="T4" y="T5"/>
                    </a:cxn>
                    <a:cxn ang="0">
                      <a:pos x="T6" y="T7"/>
                    </a:cxn>
                    <a:cxn ang="0">
                      <a:pos x="T8" y="T9"/>
                    </a:cxn>
                  </a:cxnLst>
                  <a:rect l="0" t="0" r="r" b="b"/>
                  <a:pathLst>
                    <a:path w="17" h="9">
                      <a:moveTo>
                        <a:pt x="0" y="9"/>
                      </a:moveTo>
                      <a:cubicBezTo>
                        <a:pt x="6" y="9"/>
                        <a:pt x="11" y="9"/>
                        <a:pt x="17" y="9"/>
                      </a:cubicBezTo>
                      <a:cubicBezTo>
                        <a:pt x="17" y="6"/>
                        <a:pt x="17" y="3"/>
                        <a:pt x="17" y="0"/>
                      </a:cubicBezTo>
                      <a:cubicBezTo>
                        <a:pt x="11" y="0"/>
                        <a:pt x="6" y="0"/>
                        <a:pt x="0" y="0"/>
                      </a:cubicBezTo>
                      <a:cubicBezTo>
                        <a:pt x="0" y="3"/>
                        <a:pt x="0"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8" name="Freeform 23"/>
                <p:cNvSpPr>
                  <a:spLocks/>
                </p:cNvSpPr>
                <p:nvPr/>
              </p:nvSpPr>
              <p:spPr bwMode="auto">
                <a:xfrm>
                  <a:off x="8915400" y="1466851"/>
                  <a:ext cx="79375" cy="42863"/>
                </a:xfrm>
                <a:custGeom>
                  <a:avLst/>
                  <a:gdLst>
                    <a:gd name="T0" fmla="*/ 0 w 17"/>
                    <a:gd name="T1" fmla="*/ 9 h 9"/>
                    <a:gd name="T2" fmla="*/ 17 w 17"/>
                    <a:gd name="T3" fmla="*/ 9 h 9"/>
                    <a:gd name="T4" fmla="*/ 17 w 17"/>
                    <a:gd name="T5" fmla="*/ 0 h 9"/>
                    <a:gd name="T6" fmla="*/ 0 w 17"/>
                    <a:gd name="T7" fmla="*/ 0 h 9"/>
                    <a:gd name="T8" fmla="*/ 0 w 17"/>
                    <a:gd name="T9" fmla="*/ 9 h 9"/>
                  </a:gdLst>
                  <a:ahLst/>
                  <a:cxnLst>
                    <a:cxn ang="0">
                      <a:pos x="T0" y="T1"/>
                    </a:cxn>
                    <a:cxn ang="0">
                      <a:pos x="T2" y="T3"/>
                    </a:cxn>
                    <a:cxn ang="0">
                      <a:pos x="T4" y="T5"/>
                    </a:cxn>
                    <a:cxn ang="0">
                      <a:pos x="T6" y="T7"/>
                    </a:cxn>
                    <a:cxn ang="0">
                      <a:pos x="T8" y="T9"/>
                    </a:cxn>
                  </a:cxnLst>
                  <a:rect l="0" t="0" r="r" b="b"/>
                  <a:pathLst>
                    <a:path w="17" h="9">
                      <a:moveTo>
                        <a:pt x="0" y="9"/>
                      </a:moveTo>
                      <a:cubicBezTo>
                        <a:pt x="6" y="9"/>
                        <a:pt x="11" y="9"/>
                        <a:pt x="17" y="9"/>
                      </a:cubicBezTo>
                      <a:cubicBezTo>
                        <a:pt x="17" y="6"/>
                        <a:pt x="17" y="3"/>
                        <a:pt x="17" y="0"/>
                      </a:cubicBezTo>
                      <a:cubicBezTo>
                        <a:pt x="11" y="0"/>
                        <a:pt x="6" y="0"/>
                        <a:pt x="0" y="0"/>
                      </a:cubicBezTo>
                      <a:cubicBezTo>
                        <a:pt x="0" y="3"/>
                        <a:pt x="0"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9" name="Freeform 24"/>
                <p:cNvSpPr>
                  <a:spLocks/>
                </p:cNvSpPr>
                <p:nvPr/>
              </p:nvSpPr>
              <p:spPr bwMode="auto">
                <a:xfrm>
                  <a:off x="8915400" y="1531938"/>
                  <a:ext cx="79375" cy="38100"/>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5"/>
                        <a:pt x="17" y="2"/>
                        <a:pt x="17" y="0"/>
                      </a:cubicBezTo>
                      <a:cubicBezTo>
                        <a:pt x="11" y="0"/>
                        <a:pt x="6" y="0"/>
                        <a:pt x="0" y="0"/>
                      </a:cubicBezTo>
                      <a:cubicBezTo>
                        <a:pt x="0" y="2"/>
                        <a:pt x="0" y="5"/>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sp>
          <p:nvSpPr>
            <p:cNvPr id="35" name="Freeform 25"/>
            <p:cNvSpPr>
              <a:spLocks noEditPoints="1"/>
            </p:cNvSpPr>
            <p:nvPr/>
          </p:nvSpPr>
          <p:spPr bwMode="auto">
            <a:xfrm>
              <a:off x="7532478" y="3130597"/>
              <a:ext cx="725122" cy="702344"/>
            </a:xfrm>
            <a:custGeom>
              <a:avLst/>
              <a:gdLst>
                <a:gd name="T0" fmla="*/ 65 w 65"/>
                <a:gd name="T1" fmla="*/ 8 h 63"/>
                <a:gd name="T2" fmla="*/ 62 w 65"/>
                <a:gd name="T3" fmla="*/ 6 h 63"/>
                <a:gd name="T4" fmla="*/ 38 w 65"/>
                <a:gd name="T5" fmla="*/ 6 h 63"/>
                <a:gd name="T6" fmla="*/ 38 w 65"/>
                <a:gd name="T7" fmla="*/ 0 h 63"/>
                <a:gd name="T8" fmla="*/ 34 w 65"/>
                <a:gd name="T9" fmla="*/ 0 h 63"/>
                <a:gd name="T10" fmla="*/ 0 w 65"/>
                <a:gd name="T11" fmla="*/ 6 h 63"/>
                <a:gd name="T12" fmla="*/ 0 w 65"/>
                <a:gd name="T13" fmla="*/ 57 h 63"/>
                <a:gd name="T14" fmla="*/ 34 w 65"/>
                <a:gd name="T15" fmla="*/ 63 h 63"/>
                <a:gd name="T16" fmla="*/ 38 w 65"/>
                <a:gd name="T17" fmla="*/ 63 h 63"/>
                <a:gd name="T18" fmla="*/ 38 w 65"/>
                <a:gd name="T19" fmla="*/ 57 h 63"/>
                <a:gd name="T20" fmla="*/ 60 w 65"/>
                <a:gd name="T21" fmla="*/ 57 h 63"/>
                <a:gd name="T22" fmla="*/ 64 w 65"/>
                <a:gd name="T23" fmla="*/ 56 h 63"/>
                <a:gd name="T24" fmla="*/ 65 w 65"/>
                <a:gd name="T25" fmla="*/ 52 h 63"/>
                <a:gd name="T26" fmla="*/ 65 w 65"/>
                <a:gd name="T27" fmla="*/ 8 h 63"/>
                <a:gd name="T28" fmla="*/ 25 w 65"/>
                <a:gd name="T29" fmla="*/ 41 h 63"/>
                <a:gd name="T30" fmla="*/ 20 w 65"/>
                <a:gd name="T31" fmla="*/ 41 h 63"/>
                <a:gd name="T32" fmla="*/ 17 w 65"/>
                <a:gd name="T33" fmla="*/ 27 h 63"/>
                <a:gd name="T34" fmla="*/ 14 w 65"/>
                <a:gd name="T35" fmla="*/ 41 h 63"/>
                <a:gd name="T36" fmla="*/ 10 w 65"/>
                <a:gd name="T37" fmla="*/ 40 h 63"/>
                <a:gd name="T38" fmla="*/ 6 w 65"/>
                <a:gd name="T39" fmla="*/ 21 h 63"/>
                <a:gd name="T40" fmla="*/ 10 w 65"/>
                <a:gd name="T41" fmla="*/ 21 h 63"/>
                <a:gd name="T42" fmla="*/ 12 w 65"/>
                <a:gd name="T43" fmla="*/ 35 h 63"/>
                <a:gd name="T44" fmla="*/ 16 w 65"/>
                <a:gd name="T45" fmla="*/ 21 h 63"/>
                <a:gd name="T46" fmla="*/ 20 w 65"/>
                <a:gd name="T47" fmla="*/ 20 h 63"/>
                <a:gd name="T48" fmla="*/ 23 w 65"/>
                <a:gd name="T49" fmla="*/ 35 h 63"/>
                <a:gd name="T50" fmla="*/ 25 w 65"/>
                <a:gd name="T51" fmla="*/ 20 h 63"/>
                <a:gd name="T52" fmla="*/ 30 w 65"/>
                <a:gd name="T53" fmla="*/ 20 h 63"/>
                <a:gd name="T54" fmla="*/ 25 w 65"/>
                <a:gd name="T55" fmla="*/ 41 h 63"/>
                <a:gd name="T56" fmla="*/ 63 w 65"/>
                <a:gd name="T57" fmla="*/ 55 h 63"/>
                <a:gd name="T58" fmla="*/ 38 w 65"/>
                <a:gd name="T59" fmla="*/ 55 h 63"/>
                <a:gd name="T60" fmla="*/ 38 w 65"/>
                <a:gd name="T61" fmla="*/ 49 h 63"/>
                <a:gd name="T62" fmla="*/ 57 w 65"/>
                <a:gd name="T63" fmla="*/ 49 h 63"/>
                <a:gd name="T64" fmla="*/ 57 w 65"/>
                <a:gd name="T65" fmla="*/ 46 h 63"/>
                <a:gd name="T66" fmla="*/ 38 w 65"/>
                <a:gd name="T67" fmla="*/ 46 h 63"/>
                <a:gd name="T68" fmla="*/ 38 w 65"/>
                <a:gd name="T69" fmla="*/ 42 h 63"/>
                <a:gd name="T70" fmla="*/ 57 w 65"/>
                <a:gd name="T71" fmla="*/ 42 h 63"/>
                <a:gd name="T72" fmla="*/ 57 w 65"/>
                <a:gd name="T73" fmla="*/ 39 h 63"/>
                <a:gd name="T74" fmla="*/ 38 w 65"/>
                <a:gd name="T75" fmla="*/ 39 h 63"/>
                <a:gd name="T76" fmla="*/ 38 w 65"/>
                <a:gd name="T77" fmla="*/ 36 h 63"/>
                <a:gd name="T78" fmla="*/ 57 w 65"/>
                <a:gd name="T79" fmla="*/ 36 h 63"/>
                <a:gd name="T80" fmla="*/ 57 w 65"/>
                <a:gd name="T81" fmla="*/ 33 h 63"/>
                <a:gd name="T82" fmla="*/ 38 w 65"/>
                <a:gd name="T83" fmla="*/ 33 h 63"/>
                <a:gd name="T84" fmla="*/ 38 w 65"/>
                <a:gd name="T85" fmla="*/ 29 h 63"/>
                <a:gd name="T86" fmla="*/ 57 w 65"/>
                <a:gd name="T87" fmla="*/ 29 h 63"/>
                <a:gd name="T88" fmla="*/ 57 w 65"/>
                <a:gd name="T89" fmla="*/ 26 h 63"/>
                <a:gd name="T90" fmla="*/ 38 w 65"/>
                <a:gd name="T91" fmla="*/ 26 h 63"/>
                <a:gd name="T92" fmla="*/ 38 w 65"/>
                <a:gd name="T93" fmla="*/ 22 h 63"/>
                <a:gd name="T94" fmla="*/ 57 w 65"/>
                <a:gd name="T95" fmla="*/ 22 h 63"/>
                <a:gd name="T96" fmla="*/ 57 w 65"/>
                <a:gd name="T97" fmla="*/ 19 h 63"/>
                <a:gd name="T98" fmla="*/ 38 w 65"/>
                <a:gd name="T99" fmla="*/ 19 h 63"/>
                <a:gd name="T100" fmla="*/ 38 w 65"/>
                <a:gd name="T101" fmla="*/ 16 h 63"/>
                <a:gd name="T102" fmla="*/ 57 w 65"/>
                <a:gd name="T103" fmla="*/ 16 h 63"/>
                <a:gd name="T104" fmla="*/ 57 w 65"/>
                <a:gd name="T105" fmla="*/ 13 h 63"/>
                <a:gd name="T106" fmla="*/ 38 w 65"/>
                <a:gd name="T107" fmla="*/ 13 h 63"/>
                <a:gd name="T108" fmla="*/ 38 w 65"/>
                <a:gd name="T109" fmla="*/ 8 h 63"/>
                <a:gd name="T110" fmla="*/ 63 w 65"/>
                <a:gd name="T111" fmla="*/ 8 h 63"/>
                <a:gd name="T112" fmla="*/ 63 w 65"/>
                <a:gd name="T113"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63">
                  <a:moveTo>
                    <a:pt x="65" y="8"/>
                  </a:moveTo>
                  <a:cubicBezTo>
                    <a:pt x="65" y="7"/>
                    <a:pt x="64" y="5"/>
                    <a:pt x="62" y="6"/>
                  </a:cubicBezTo>
                  <a:cubicBezTo>
                    <a:pt x="54" y="5"/>
                    <a:pt x="46" y="6"/>
                    <a:pt x="38" y="6"/>
                  </a:cubicBezTo>
                  <a:cubicBezTo>
                    <a:pt x="38" y="4"/>
                    <a:pt x="38" y="2"/>
                    <a:pt x="38" y="0"/>
                  </a:cubicBezTo>
                  <a:cubicBezTo>
                    <a:pt x="34" y="0"/>
                    <a:pt x="34" y="0"/>
                    <a:pt x="34" y="0"/>
                  </a:cubicBezTo>
                  <a:cubicBezTo>
                    <a:pt x="23" y="2"/>
                    <a:pt x="12" y="4"/>
                    <a:pt x="0" y="6"/>
                  </a:cubicBezTo>
                  <a:cubicBezTo>
                    <a:pt x="0" y="23"/>
                    <a:pt x="0" y="40"/>
                    <a:pt x="0" y="57"/>
                  </a:cubicBezTo>
                  <a:cubicBezTo>
                    <a:pt x="12" y="59"/>
                    <a:pt x="23" y="61"/>
                    <a:pt x="34" y="63"/>
                  </a:cubicBezTo>
                  <a:cubicBezTo>
                    <a:pt x="38" y="63"/>
                    <a:pt x="38" y="63"/>
                    <a:pt x="38" y="63"/>
                  </a:cubicBezTo>
                  <a:cubicBezTo>
                    <a:pt x="38" y="61"/>
                    <a:pt x="38" y="59"/>
                    <a:pt x="38" y="57"/>
                  </a:cubicBezTo>
                  <a:cubicBezTo>
                    <a:pt x="46" y="57"/>
                    <a:pt x="53" y="57"/>
                    <a:pt x="60" y="57"/>
                  </a:cubicBezTo>
                  <a:cubicBezTo>
                    <a:pt x="62" y="57"/>
                    <a:pt x="63" y="57"/>
                    <a:pt x="64" y="56"/>
                  </a:cubicBezTo>
                  <a:cubicBezTo>
                    <a:pt x="65" y="55"/>
                    <a:pt x="65" y="53"/>
                    <a:pt x="65" y="52"/>
                  </a:cubicBezTo>
                  <a:cubicBezTo>
                    <a:pt x="65" y="37"/>
                    <a:pt x="65" y="23"/>
                    <a:pt x="65" y="8"/>
                  </a:cubicBezTo>
                  <a:close/>
                  <a:moveTo>
                    <a:pt x="25" y="41"/>
                  </a:moveTo>
                  <a:cubicBezTo>
                    <a:pt x="24" y="42"/>
                    <a:pt x="22" y="41"/>
                    <a:pt x="20" y="41"/>
                  </a:cubicBezTo>
                  <a:cubicBezTo>
                    <a:pt x="19" y="36"/>
                    <a:pt x="18" y="31"/>
                    <a:pt x="17" y="27"/>
                  </a:cubicBezTo>
                  <a:cubicBezTo>
                    <a:pt x="16" y="31"/>
                    <a:pt x="15" y="36"/>
                    <a:pt x="14" y="41"/>
                  </a:cubicBezTo>
                  <a:cubicBezTo>
                    <a:pt x="13" y="41"/>
                    <a:pt x="12" y="41"/>
                    <a:pt x="10" y="40"/>
                  </a:cubicBezTo>
                  <a:cubicBezTo>
                    <a:pt x="9" y="34"/>
                    <a:pt x="8" y="28"/>
                    <a:pt x="6" y="21"/>
                  </a:cubicBezTo>
                  <a:cubicBezTo>
                    <a:pt x="8" y="21"/>
                    <a:pt x="9" y="21"/>
                    <a:pt x="10" y="21"/>
                  </a:cubicBezTo>
                  <a:cubicBezTo>
                    <a:pt x="11" y="26"/>
                    <a:pt x="12" y="30"/>
                    <a:pt x="12" y="35"/>
                  </a:cubicBezTo>
                  <a:cubicBezTo>
                    <a:pt x="13" y="30"/>
                    <a:pt x="14" y="25"/>
                    <a:pt x="16" y="21"/>
                  </a:cubicBezTo>
                  <a:cubicBezTo>
                    <a:pt x="17" y="21"/>
                    <a:pt x="18" y="21"/>
                    <a:pt x="20" y="20"/>
                  </a:cubicBezTo>
                  <a:cubicBezTo>
                    <a:pt x="21" y="25"/>
                    <a:pt x="22" y="30"/>
                    <a:pt x="23" y="35"/>
                  </a:cubicBezTo>
                  <a:cubicBezTo>
                    <a:pt x="24" y="30"/>
                    <a:pt x="24" y="25"/>
                    <a:pt x="25" y="20"/>
                  </a:cubicBezTo>
                  <a:cubicBezTo>
                    <a:pt x="27" y="20"/>
                    <a:pt x="28" y="20"/>
                    <a:pt x="30" y="20"/>
                  </a:cubicBezTo>
                  <a:cubicBezTo>
                    <a:pt x="28" y="27"/>
                    <a:pt x="27" y="34"/>
                    <a:pt x="25" y="41"/>
                  </a:cubicBezTo>
                  <a:close/>
                  <a:moveTo>
                    <a:pt x="63" y="55"/>
                  </a:moveTo>
                  <a:cubicBezTo>
                    <a:pt x="55" y="55"/>
                    <a:pt x="46" y="55"/>
                    <a:pt x="38" y="55"/>
                  </a:cubicBezTo>
                  <a:cubicBezTo>
                    <a:pt x="38" y="53"/>
                    <a:pt x="38" y="51"/>
                    <a:pt x="38" y="49"/>
                  </a:cubicBezTo>
                  <a:cubicBezTo>
                    <a:pt x="45" y="49"/>
                    <a:pt x="51" y="49"/>
                    <a:pt x="57" y="49"/>
                  </a:cubicBezTo>
                  <a:cubicBezTo>
                    <a:pt x="57" y="48"/>
                    <a:pt x="57" y="47"/>
                    <a:pt x="57" y="46"/>
                  </a:cubicBezTo>
                  <a:cubicBezTo>
                    <a:pt x="51" y="46"/>
                    <a:pt x="45" y="46"/>
                    <a:pt x="38" y="46"/>
                  </a:cubicBezTo>
                  <a:cubicBezTo>
                    <a:pt x="38" y="45"/>
                    <a:pt x="38" y="43"/>
                    <a:pt x="38" y="42"/>
                  </a:cubicBezTo>
                  <a:cubicBezTo>
                    <a:pt x="45" y="42"/>
                    <a:pt x="51" y="42"/>
                    <a:pt x="57" y="42"/>
                  </a:cubicBezTo>
                  <a:cubicBezTo>
                    <a:pt x="57" y="41"/>
                    <a:pt x="57" y="40"/>
                    <a:pt x="57" y="39"/>
                  </a:cubicBezTo>
                  <a:cubicBezTo>
                    <a:pt x="51" y="39"/>
                    <a:pt x="45" y="39"/>
                    <a:pt x="38" y="39"/>
                  </a:cubicBezTo>
                  <a:cubicBezTo>
                    <a:pt x="38" y="38"/>
                    <a:pt x="38" y="37"/>
                    <a:pt x="38" y="36"/>
                  </a:cubicBezTo>
                  <a:cubicBezTo>
                    <a:pt x="45" y="36"/>
                    <a:pt x="51" y="36"/>
                    <a:pt x="57" y="36"/>
                  </a:cubicBezTo>
                  <a:cubicBezTo>
                    <a:pt x="57" y="35"/>
                    <a:pt x="57" y="34"/>
                    <a:pt x="57" y="33"/>
                  </a:cubicBezTo>
                  <a:cubicBezTo>
                    <a:pt x="51" y="33"/>
                    <a:pt x="45" y="33"/>
                    <a:pt x="38" y="33"/>
                  </a:cubicBezTo>
                  <a:cubicBezTo>
                    <a:pt x="38" y="31"/>
                    <a:pt x="38" y="30"/>
                    <a:pt x="38" y="29"/>
                  </a:cubicBezTo>
                  <a:cubicBezTo>
                    <a:pt x="45" y="29"/>
                    <a:pt x="51" y="29"/>
                    <a:pt x="57" y="29"/>
                  </a:cubicBezTo>
                  <a:cubicBezTo>
                    <a:pt x="57" y="28"/>
                    <a:pt x="57" y="27"/>
                    <a:pt x="57" y="26"/>
                  </a:cubicBezTo>
                  <a:cubicBezTo>
                    <a:pt x="51" y="26"/>
                    <a:pt x="45" y="26"/>
                    <a:pt x="38" y="26"/>
                  </a:cubicBezTo>
                  <a:cubicBezTo>
                    <a:pt x="38" y="25"/>
                    <a:pt x="38" y="24"/>
                    <a:pt x="38" y="22"/>
                  </a:cubicBezTo>
                  <a:cubicBezTo>
                    <a:pt x="45" y="22"/>
                    <a:pt x="51" y="22"/>
                    <a:pt x="57" y="22"/>
                  </a:cubicBezTo>
                  <a:cubicBezTo>
                    <a:pt x="57" y="21"/>
                    <a:pt x="57" y="20"/>
                    <a:pt x="57" y="19"/>
                  </a:cubicBezTo>
                  <a:cubicBezTo>
                    <a:pt x="51" y="19"/>
                    <a:pt x="45" y="19"/>
                    <a:pt x="38" y="19"/>
                  </a:cubicBezTo>
                  <a:cubicBezTo>
                    <a:pt x="38" y="18"/>
                    <a:pt x="38" y="17"/>
                    <a:pt x="38" y="16"/>
                  </a:cubicBezTo>
                  <a:cubicBezTo>
                    <a:pt x="45" y="16"/>
                    <a:pt x="51" y="16"/>
                    <a:pt x="57" y="16"/>
                  </a:cubicBezTo>
                  <a:cubicBezTo>
                    <a:pt x="57" y="15"/>
                    <a:pt x="57" y="14"/>
                    <a:pt x="57" y="13"/>
                  </a:cubicBezTo>
                  <a:cubicBezTo>
                    <a:pt x="51" y="13"/>
                    <a:pt x="45" y="13"/>
                    <a:pt x="38" y="13"/>
                  </a:cubicBezTo>
                  <a:cubicBezTo>
                    <a:pt x="38" y="11"/>
                    <a:pt x="38" y="9"/>
                    <a:pt x="38" y="8"/>
                  </a:cubicBezTo>
                  <a:cubicBezTo>
                    <a:pt x="46" y="8"/>
                    <a:pt x="55" y="8"/>
                    <a:pt x="63" y="8"/>
                  </a:cubicBezTo>
                  <a:cubicBezTo>
                    <a:pt x="63" y="23"/>
                    <a:pt x="63" y="39"/>
                    <a:pt x="63" y="5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sp>
        <p:nvSpPr>
          <p:cNvPr id="6" name="Footer Placeholder 5"/>
          <p:cNvSpPr>
            <a:spLocks noGrp="1"/>
          </p:cNvSpPr>
          <p:nvPr>
            <p:ph type="ftr" sz="quarter" idx="10"/>
          </p:nvPr>
        </p:nvSpPr>
        <p:spPr/>
        <p:txBody>
          <a:bodyPr/>
          <a:lstStyle/>
          <a:p>
            <a:pPr>
              <a:defRPr/>
            </a:pPr>
            <a:r>
              <a:rPr lang="en-US" sz="1400">
                <a:gradFill>
                  <a:gsLst>
                    <a:gs pos="8367">
                      <a:schemeClr val="accent2"/>
                    </a:gs>
                    <a:gs pos="100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83303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Coding pattern</a:t>
            </a:r>
          </a:p>
        </p:txBody>
      </p:sp>
      <p:sp>
        <p:nvSpPr>
          <p:cNvPr id="31" name="Rectangle 30"/>
          <p:cNvSpPr/>
          <p:nvPr/>
        </p:nvSpPr>
        <p:spPr>
          <a:xfrm>
            <a:off x="5614220" y="1196521"/>
            <a:ext cx="1680236" cy="739531"/>
          </a:xfrm>
          <a:prstGeom prst="rect">
            <a:avLst/>
          </a:prstGeom>
          <a:solidFill>
            <a:schemeClr val="accent2"/>
          </a:solidFill>
          <a:ln cap="sq">
            <a:solidFill>
              <a:schemeClr val="tx1"/>
            </a:solidFill>
            <a:miter lim="800000"/>
          </a:ln>
        </p:spPr>
        <p:style>
          <a:lnRef idx="2">
            <a:schemeClr val="accent2">
              <a:shade val="50000"/>
            </a:schemeClr>
          </a:lnRef>
          <a:fillRef idx="1">
            <a:schemeClr val="accent2"/>
          </a:fillRef>
          <a:effectRef idx="0">
            <a:schemeClr val="accent2"/>
          </a:effectRef>
          <a:fontRef idx="minor">
            <a:schemeClr val="lt1"/>
          </a:fontRef>
        </p:style>
        <p:txBody>
          <a:bodyPr lIns="146304" tIns="91440" rIns="146304" bIns="91440" rtlCol="0" anchor="ctr"/>
          <a:lstStyle/>
          <a:p>
            <a:pPr marL="225425" indent="-225425">
              <a:lnSpc>
                <a:spcPct val="90000"/>
              </a:lnSpc>
              <a:spcBef>
                <a:spcPts val="600"/>
              </a:spcBef>
            </a:pPr>
            <a:r>
              <a:rPr lang="en-US" sz="1600" b="1" dirty="0">
                <a:gradFill>
                  <a:gsLst>
                    <a:gs pos="94000">
                      <a:schemeClr val="bg1"/>
                    </a:gs>
                    <a:gs pos="62000">
                      <a:schemeClr val="bg1"/>
                    </a:gs>
                  </a:gsLst>
                  <a:lin ang="5400000" scaled="0"/>
                </a:gradFill>
              </a:rPr>
              <a:t>2: Instructions batched</a:t>
            </a:r>
          </a:p>
        </p:txBody>
      </p:sp>
      <p:sp>
        <p:nvSpPr>
          <p:cNvPr id="32" name="TextBox 31"/>
          <p:cNvSpPr txBox="1"/>
          <p:nvPr/>
        </p:nvSpPr>
        <p:spPr>
          <a:xfrm>
            <a:off x="436563" y="1463231"/>
            <a:ext cx="4855464" cy="1692771"/>
          </a:xfrm>
          <a:prstGeom prst="rect">
            <a:avLst/>
          </a:prstGeom>
          <a:noFill/>
        </p:spPr>
        <p:txBody>
          <a:bodyPr wrap="square" lIns="0" tIns="0" rIns="0" bIns="0" rtlCol="0">
            <a:spAutoFit/>
          </a:bodyPr>
          <a:lstStyle/>
          <a:p>
            <a:r>
              <a:rPr lang="en-US" sz="1100" dirty="0" err="1">
                <a:solidFill>
                  <a:srgbClr val="000000"/>
                </a:solidFill>
                <a:highlight>
                  <a:srgbClr val="FFFFFF"/>
                </a:highlight>
                <a:latin typeface="Consolas" panose="020B0609020204030204" pitchFamily="49" charset="0"/>
              </a:rPr>
              <a:t>Excel.run</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ctx</a:t>
            </a:r>
            <a:r>
              <a:rPr lang="en-US" sz="1100" dirty="0">
                <a:solidFill>
                  <a:srgbClr val="000000"/>
                </a:solidFill>
                <a:highlight>
                  <a:srgbClr val="FFFFFF"/>
                </a:highlight>
                <a:latin typeface="Consolas" panose="020B0609020204030204" pitchFamily="49" charset="0"/>
              </a:rPr>
              <a:t>) {</a:t>
            </a:r>
          </a:p>
          <a:p>
            <a:r>
              <a:rPr lang="en-US" sz="1100">
                <a:solidFill>
                  <a:srgbClr val="008000"/>
                </a:solidFill>
                <a:highlight>
                  <a:srgbClr val="FFFFFF"/>
                </a:highlight>
                <a:latin typeface="Consolas" panose="020B0609020204030204" pitchFamily="49" charset="0"/>
              </a:rPr>
              <a:t>    // </a:t>
            </a:r>
            <a:r>
              <a:rPr lang="en-US" sz="1100" dirty="0">
                <a:solidFill>
                  <a:srgbClr val="008000"/>
                </a:solidFill>
                <a:highlight>
                  <a:srgbClr val="FFFFFF"/>
                </a:highlight>
                <a:latin typeface="Consolas" panose="020B0609020204030204" pitchFamily="49" charset="0"/>
              </a:rPr>
              <a:t>Create a proxy object for the active worksheet</a:t>
            </a:r>
            <a:endParaRPr lang="en-US" sz="1100" dirty="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var</a:t>
            </a:r>
            <a:r>
              <a:rPr lang="en-US" sz="110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sheet = </a:t>
            </a:r>
            <a:r>
              <a:rPr lang="en-US" sz="1100" dirty="0" err="1">
                <a:solidFill>
                  <a:srgbClr val="000000"/>
                </a:solidFill>
                <a:highlight>
                  <a:srgbClr val="FFFFFF"/>
                </a:highlight>
                <a:latin typeface="Consolas" panose="020B0609020204030204" pitchFamily="49" charset="0"/>
              </a:rPr>
              <a:t>ctx.workbook.worksheets.getActiveWorksheet</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"A1"</a:t>
            </a:r>
            <a:r>
              <a:rPr lang="en-US" sz="1100" dirty="0">
                <a:solidFill>
                  <a:srgbClr val="000000"/>
                </a:solidFill>
                <a:highlight>
                  <a:srgbClr val="FFFFFF"/>
                </a:highlight>
                <a:latin typeface="Consolas" panose="020B0609020204030204" pitchFamily="49" charset="0"/>
              </a:rPr>
              <a:t>).values = </a:t>
            </a:r>
            <a:r>
              <a:rPr lang="en-US" sz="1100" dirty="0">
                <a:solidFill>
                  <a:srgbClr val="A31515"/>
                </a:solidFill>
                <a:highlight>
                  <a:srgbClr val="FFFFFF"/>
                </a:highlight>
                <a:latin typeface="Consolas" panose="020B0609020204030204" pitchFamily="49" charset="0"/>
              </a:rPr>
              <a:t>"Quarterly Sales Report"</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"A1"</a:t>
            </a:r>
            <a:r>
              <a:rPr lang="en-US" sz="1100" dirty="0">
                <a:solidFill>
                  <a:srgbClr val="000000"/>
                </a:solidFill>
                <a:highlight>
                  <a:srgbClr val="FFFFFF"/>
                </a:highlight>
                <a:latin typeface="Consolas" panose="020B0609020204030204" pitchFamily="49" charset="0"/>
              </a:rPr>
              <a:t>).format.font.name = </a:t>
            </a:r>
            <a:r>
              <a:rPr lang="en-US" sz="1100" dirty="0">
                <a:solidFill>
                  <a:srgbClr val="A31515"/>
                </a:solidFill>
                <a:highlight>
                  <a:srgbClr val="FFFFFF"/>
                </a:highlight>
                <a:latin typeface="Consolas" panose="020B0609020204030204" pitchFamily="49" charset="0"/>
              </a:rPr>
              <a:t>"Century"</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"A1"</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format.font.size</a:t>
            </a:r>
            <a:r>
              <a:rPr lang="en-US" sz="1100" dirty="0">
                <a:solidFill>
                  <a:srgbClr val="000000"/>
                </a:solidFill>
                <a:highlight>
                  <a:srgbClr val="FFFFFF"/>
                </a:highlight>
                <a:latin typeface="Consolas" panose="020B0609020204030204" pitchFamily="49" charset="0"/>
              </a:rPr>
              <a:t> = 26;</a:t>
            </a:r>
          </a:p>
          <a:p>
            <a:r>
              <a:rPr lang="en-US" sz="1100">
                <a:solidFill>
                  <a:srgbClr val="0000FF"/>
                </a:solidFill>
                <a:highlight>
                  <a:srgbClr val="FFFFFF"/>
                </a:highlight>
                <a:latin typeface="Consolas" panose="020B0609020204030204" pitchFamily="49" charset="0"/>
              </a:rPr>
              <a:t>    var</a:t>
            </a:r>
            <a:r>
              <a:rPr lang="en-US" sz="110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range = </a:t>
            </a:r>
            <a:r>
              <a:rPr lang="en-US" sz="1100" dirty="0" err="1">
                <a:solidFill>
                  <a:srgbClr val="000000"/>
                </a:solidFill>
                <a:highlight>
                  <a:srgbClr val="FFFFFF"/>
                </a:highlight>
                <a:latin typeface="Consolas" panose="020B0609020204030204" pitchFamily="49" charset="0"/>
              </a:rPr>
              <a:t>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"A2:E8"</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range.values </a:t>
            </a:r>
            <a:r>
              <a:rPr lang="en-US" sz="1100" dirty="0">
                <a:solidFill>
                  <a:srgbClr val="000000"/>
                </a:solidFill>
                <a:highlight>
                  <a:srgbClr val="FFFFFF"/>
                </a:highlight>
                <a:latin typeface="Consolas" panose="020B0609020204030204" pitchFamily="49" charset="0"/>
              </a:rPr>
              <a:t>= values;</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"A2:E2"</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format.font.bold</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true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p:txBody>
      </p:sp>
      <p:grpSp>
        <p:nvGrpSpPr>
          <p:cNvPr id="7" name="Group 6"/>
          <p:cNvGrpSpPr/>
          <p:nvPr/>
        </p:nvGrpSpPr>
        <p:grpSpPr>
          <a:xfrm>
            <a:off x="7532478" y="1248524"/>
            <a:ext cx="3706451" cy="5266576"/>
            <a:chOff x="7532478" y="1248524"/>
            <a:chExt cx="3706451" cy="5266576"/>
          </a:xfrm>
        </p:grpSpPr>
        <p:grpSp>
          <p:nvGrpSpPr>
            <p:cNvPr id="5" name="Group 4"/>
            <p:cNvGrpSpPr/>
            <p:nvPr/>
          </p:nvGrpSpPr>
          <p:grpSpPr>
            <a:xfrm>
              <a:off x="7532478" y="1248524"/>
              <a:ext cx="3706451" cy="5266576"/>
              <a:chOff x="7559180" y="1202835"/>
              <a:chExt cx="3781758" cy="5373581"/>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5801" y="1485514"/>
                <a:ext cx="1687249" cy="1280060"/>
              </a:xfrm>
              <a:prstGeom prst="rect">
                <a:avLst/>
              </a:prstGeom>
            </p:spPr>
          </p:pic>
          <p:pic>
            <p:nvPicPr>
              <p:cNvPr id="10" name="Picture 9"/>
              <p:cNvPicPr>
                <a:picLocks noChangeAspect="1"/>
              </p:cNvPicPr>
              <p:nvPr/>
            </p:nvPicPr>
            <p:blipFill rotWithShape="1">
              <a:blip r:embed="rId4"/>
              <a:srcRect l="2435" t="2229" r="2273" b="719"/>
              <a:stretch/>
            </p:blipFill>
            <p:spPr>
              <a:xfrm>
                <a:off x="9459986" y="3366823"/>
                <a:ext cx="1878880" cy="119336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7914" y="5384387"/>
                <a:ext cx="1883024" cy="1192029"/>
              </a:xfrm>
              <a:prstGeom prst="rect">
                <a:avLst/>
              </a:prstGeom>
            </p:spPr>
          </p:pic>
          <p:sp>
            <p:nvSpPr>
              <p:cNvPr id="13" name="TextBox 12"/>
              <p:cNvSpPr txBox="1"/>
              <p:nvPr/>
            </p:nvSpPr>
            <p:spPr>
              <a:xfrm>
                <a:off x="10113037" y="1202835"/>
                <a:ext cx="572778" cy="408239"/>
              </a:xfrm>
              <a:prstGeom prst="rect">
                <a:avLst/>
              </a:prstGeom>
              <a:noFill/>
            </p:spPr>
            <p:txBody>
              <a:bodyPr wrap="none" rtlCol="0">
                <a:spAutoFit/>
              </a:bodyPr>
              <a:lstStyle/>
              <a:p>
                <a:r>
                  <a:rPr lang="en-US" sz="2000" dirty="0">
                    <a:gradFill>
                      <a:gsLst>
                        <a:gs pos="96460">
                          <a:schemeClr val="tx1"/>
                        </a:gs>
                        <a:gs pos="84000">
                          <a:schemeClr val="tx1"/>
                        </a:gs>
                      </a:gsLst>
                      <a:lin ang="5400000" scaled="0"/>
                    </a:gradFill>
                    <a:latin typeface="+mj-lt"/>
                  </a:rPr>
                  <a:t>iOS</a:t>
                </a:r>
              </a:p>
            </p:txBody>
          </p:sp>
          <p:sp>
            <p:nvSpPr>
              <p:cNvPr id="14" name="TextBox 13"/>
              <p:cNvSpPr txBox="1"/>
              <p:nvPr/>
            </p:nvSpPr>
            <p:spPr>
              <a:xfrm>
                <a:off x="9855434" y="2973895"/>
                <a:ext cx="1087983" cy="408239"/>
              </a:xfrm>
              <a:prstGeom prst="rect">
                <a:avLst/>
              </a:prstGeom>
              <a:noFill/>
            </p:spPr>
            <p:txBody>
              <a:bodyPr wrap="none" rtlCol="0">
                <a:spAutoFit/>
              </a:bodyPr>
              <a:lstStyle>
                <a:defPPr>
                  <a:defRPr lang="en-US"/>
                </a:defPPr>
                <a:lvl1pPr>
                  <a:defRPr sz="2000">
                    <a:gradFill>
                      <a:gsLst>
                        <a:gs pos="96460">
                          <a:schemeClr val="tx1"/>
                        </a:gs>
                        <a:gs pos="84000">
                          <a:schemeClr val="tx1"/>
                        </a:gs>
                      </a:gsLst>
                      <a:lin ang="5400000" scaled="0"/>
                    </a:gradFill>
                    <a:latin typeface="+mj-lt"/>
                  </a:defRPr>
                </a:lvl1pPr>
              </a:lstStyle>
              <a:p>
                <a:r>
                  <a:rPr lang="en-US" dirty="0"/>
                  <a:t>Desktop</a:t>
                </a:r>
              </a:p>
            </p:txBody>
          </p:sp>
          <p:sp>
            <p:nvSpPr>
              <p:cNvPr id="15" name="TextBox 14"/>
              <p:cNvSpPr txBox="1"/>
              <p:nvPr/>
            </p:nvSpPr>
            <p:spPr>
              <a:xfrm>
                <a:off x="10053174" y="4976148"/>
                <a:ext cx="692502" cy="408239"/>
              </a:xfrm>
              <a:prstGeom prst="rect">
                <a:avLst/>
              </a:prstGeom>
              <a:noFill/>
            </p:spPr>
            <p:txBody>
              <a:bodyPr wrap="none" rtlCol="0">
                <a:spAutoFit/>
              </a:bodyPr>
              <a:lstStyle>
                <a:defPPr>
                  <a:defRPr lang="en-US"/>
                </a:defPPr>
                <a:lvl1pPr>
                  <a:defRPr sz="2000">
                    <a:gradFill>
                      <a:gsLst>
                        <a:gs pos="96460">
                          <a:schemeClr val="tx1"/>
                        </a:gs>
                        <a:gs pos="84000">
                          <a:schemeClr val="tx1"/>
                        </a:gs>
                      </a:gsLst>
                      <a:lin ang="5400000" scaled="0"/>
                    </a:gradFill>
                    <a:latin typeface="+mj-lt"/>
                  </a:defRPr>
                </a:lvl1pPr>
              </a:lstStyle>
              <a:p>
                <a:r>
                  <a:rPr lang="en-US" dirty="0"/>
                  <a:t>Web</a:t>
                </a:r>
              </a:p>
            </p:txBody>
          </p:sp>
          <p:cxnSp>
            <p:nvCxnSpPr>
              <p:cNvPr id="17" name="Elbow Connector 16"/>
              <p:cNvCxnSpPr/>
              <p:nvPr/>
            </p:nvCxnSpPr>
            <p:spPr>
              <a:xfrm rot="5400000" flipH="1" flipV="1">
                <a:off x="8190107" y="1631087"/>
                <a:ext cx="1089900" cy="1692602"/>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550684" y="3883251"/>
                <a:ext cx="909302" cy="1"/>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6200000" flipH="1">
                <a:off x="8038242" y="4717252"/>
                <a:ext cx="1201937" cy="1416704"/>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7559180" y="3988877"/>
                <a:ext cx="741747" cy="717742"/>
                <a:chOff x="8561388" y="1192213"/>
                <a:chExt cx="490538" cy="474663"/>
              </a:xfrm>
            </p:grpSpPr>
            <p:sp>
              <p:nvSpPr>
                <p:cNvPr id="20" name="Freeform 18"/>
                <p:cNvSpPr>
                  <a:spLocks noEditPoints="1"/>
                </p:cNvSpPr>
                <p:nvPr/>
              </p:nvSpPr>
              <p:spPr bwMode="auto">
                <a:xfrm>
                  <a:off x="8561388" y="1192213"/>
                  <a:ext cx="490538" cy="474663"/>
                </a:xfrm>
                <a:custGeom>
                  <a:avLst/>
                  <a:gdLst>
                    <a:gd name="T0" fmla="*/ 62 w 105"/>
                    <a:gd name="T1" fmla="*/ 102 h 102"/>
                    <a:gd name="T2" fmla="*/ 62 w 105"/>
                    <a:gd name="T3" fmla="*/ 92 h 102"/>
                    <a:gd name="T4" fmla="*/ 99 w 105"/>
                    <a:gd name="T5" fmla="*/ 92 h 102"/>
                    <a:gd name="T6" fmla="*/ 104 w 105"/>
                    <a:gd name="T7" fmla="*/ 89 h 102"/>
                    <a:gd name="T8" fmla="*/ 105 w 105"/>
                    <a:gd name="T9" fmla="*/ 79 h 102"/>
                    <a:gd name="T10" fmla="*/ 105 w 105"/>
                    <a:gd name="T11" fmla="*/ 16 h 102"/>
                    <a:gd name="T12" fmla="*/ 104 w 105"/>
                    <a:gd name="T13" fmla="*/ 10 h 102"/>
                    <a:gd name="T14" fmla="*/ 98 w 105"/>
                    <a:gd name="T15" fmla="*/ 9 h 102"/>
                    <a:gd name="T16" fmla="*/ 62 w 105"/>
                    <a:gd name="T17" fmla="*/ 9 h 102"/>
                    <a:gd name="T18" fmla="*/ 62 w 105"/>
                    <a:gd name="T19" fmla="*/ 0 h 102"/>
                    <a:gd name="T20" fmla="*/ 55 w 105"/>
                    <a:gd name="T21" fmla="*/ 0 h 102"/>
                    <a:gd name="T22" fmla="*/ 0 w 105"/>
                    <a:gd name="T23" fmla="*/ 9 h 102"/>
                    <a:gd name="T24" fmla="*/ 0 w 105"/>
                    <a:gd name="T25" fmla="*/ 93 h 102"/>
                    <a:gd name="T26" fmla="*/ 54 w 105"/>
                    <a:gd name="T27" fmla="*/ 102 h 102"/>
                    <a:gd name="T28" fmla="*/ 62 w 105"/>
                    <a:gd name="T29" fmla="*/ 102 h 102"/>
                    <a:gd name="T30" fmla="*/ 62 w 105"/>
                    <a:gd name="T31" fmla="*/ 81 h 102"/>
                    <a:gd name="T32" fmla="*/ 71 w 105"/>
                    <a:gd name="T33" fmla="*/ 81 h 102"/>
                    <a:gd name="T34" fmla="*/ 71 w 105"/>
                    <a:gd name="T35" fmla="*/ 73 h 102"/>
                    <a:gd name="T36" fmla="*/ 62 w 105"/>
                    <a:gd name="T37" fmla="*/ 73 h 102"/>
                    <a:gd name="T38" fmla="*/ 62 w 105"/>
                    <a:gd name="T39" fmla="*/ 68 h 102"/>
                    <a:gd name="T40" fmla="*/ 71 w 105"/>
                    <a:gd name="T41" fmla="*/ 68 h 102"/>
                    <a:gd name="T42" fmla="*/ 71 w 105"/>
                    <a:gd name="T43" fmla="*/ 59 h 102"/>
                    <a:gd name="T44" fmla="*/ 62 w 105"/>
                    <a:gd name="T45" fmla="*/ 59 h 102"/>
                    <a:gd name="T46" fmla="*/ 62 w 105"/>
                    <a:gd name="T47" fmla="*/ 55 h 102"/>
                    <a:gd name="T48" fmla="*/ 71 w 105"/>
                    <a:gd name="T49" fmla="*/ 55 h 102"/>
                    <a:gd name="T50" fmla="*/ 71 w 105"/>
                    <a:gd name="T51" fmla="*/ 46 h 102"/>
                    <a:gd name="T52" fmla="*/ 62 w 105"/>
                    <a:gd name="T53" fmla="*/ 46 h 102"/>
                    <a:gd name="T54" fmla="*/ 62 w 105"/>
                    <a:gd name="T55" fmla="*/ 41 h 102"/>
                    <a:gd name="T56" fmla="*/ 71 w 105"/>
                    <a:gd name="T57" fmla="*/ 41 h 102"/>
                    <a:gd name="T58" fmla="*/ 71 w 105"/>
                    <a:gd name="T59" fmla="*/ 33 h 102"/>
                    <a:gd name="T60" fmla="*/ 62 w 105"/>
                    <a:gd name="T61" fmla="*/ 33 h 102"/>
                    <a:gd name="T62" fmla="*/ 62 w 105"/>
                    <a:gd name="T63" fmla="*/ 28 h 102"/>
                    <a:gd name="T64" fmla="*/ 71 w 105"/>
                    <a:gd name="T65" fmla="*/ 28 h 102"/>
                    <a:gd name="T66" fmla="*/ 71 w 105"/>
                    <a:gd name="T67" fmla="*/ 20 h 102"/>
                    <a:gd name="T68" fmla="*/ 62 w 105"/>
                    <a:gd name="T69" fmla="*/ 20 h 102"/>
                    <a:gd name="T70" fmla="*/ 62 w 105"/>
                    <a:gd name="T71" fmla="*/ 13 h 102"/>
                    <a:gd name="T72" fmla="*/ 101 w 105"/>
                    <a:gd name="T73" fmla="*/ 13 h 102"/>
                    <a:gd name="T74" fmla="*/ 101 w 105"/>
                    <a:gd name="T75" fmla="*/ 88 h 102"/>
                    <a:gd name="T76" fmla="*/ 62 w 105"/>
                    <a:gd name="T77" fmla="*/ 88 h 102"/>
                    <a:gd name="T78" fmla="*/ 62 w 105"/>
                    <a:gd name="T79" fmla="*/ 81 h 102"/>
                    <a:gd name="T80" fmla="*/ 35 w 105"/>
                    <a:gd name="T81" fmla="*/ 70 h 102"/>
                    <a:gd name="T82" fmla="*/ 29 w 105"/>
                    <a:gd name="T83" fmla="*/ 55 h 102"/>
                    <a:gd name="T84" fmla="*/ 23 w 105"/>
                    <a:gd name="T85" fmla="*/ 69 h 102"/>
                    <a:gd name="T86" fmla="*/ 15 w 105"/>
                    <a:gd name="T87" fmla="*/ 69 h 102"/>
                    <a:gd name="T88" fmla="*/ 24 w 105"/>
                    <a:gd name="T89" fmla="*/ 51 h 102"/>
                    <a:gd name="T90" fmla="*/ 16 w 105"/>
                    <a:gd name="T91" fmla="*/ 32 h 102"/>
                    <a:gd name="T92" fmla="*/ 24 w 105"/>
                    <a:gd name="T93" fmla="*/ 32 h 102"/>
                    <a:gd name="T94" fmla="*/ 29 w 105"/>
                    <a:gd name="T95" fmla="*/ 46 h 102"/>
                    <a:gd name="T96" fmla="*/ 35 w 105"/>
                    <a:gd name="T97" fmla="*/ 31 h 102"/>
                    <a:gd name="T98" fmla="*/ 43 w 105"/>
                    <a:gd name="T99" fmla="*/ 31 h 102"/>
                    <a:gd name="T100" fmla="*/ 33 w 105"/>
                    <a:gd name="T101" fmla="*/ 50 h 102"/>
                    <a:gd name="T102" fmla="*/ 43 w 105"/>
                    <a:gd name="T103" fmla="*/ 70 h 102"/>
                    <a:gd name="T104" fmla="*/ 35 w 105"/>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2">
                      <a:moveTo>
                        <a:pt x="62" y="102"/>
                      </a:moveTo>
                      <a:cubicBezTo>
                        <a:pt x="62" y="99"/>
                        <a:pt x="62" y="95"/>
                        <a:pt x="62" y="92"/>
                      </a:cubicBezTo>
                      <a:cubicBezTo>
                        <a:pt x="74" y="92"/>
                        <a:pt x="86" y="92"/>
                        <a:pt x="99" y="92"/>
                      </a:cubicBezTo>
                      <a:cubicBezTo>
                        <a:pt x="101" y="92"/>
                        <a:pt x="104" y="91"/>
                        <a:pt x="104" y="89"/>
                      </a:cubicBezTo>
                      <a:cubicBezTo>
                        <a:pt x="105" y="86"/>
                        <a:pt x="105" y="82"/>
                        <a:pt x="105" y="79"/>
                      </a:cubicBezTo>
                      <a:cubicBezTo>
                        <a:pt x="105" y="58"/>
                        <a:pt x="105" y="37"/>
                        <a:pt x="105" y="16"/>
                      </a:cubicBezTo>
                      <a:cubicBezTo>
                        <a:pt x="105" y="14"/>
                        <a:pt x="105" y="12"/>
                        <a:pt x="104" y="10"/>
                      </a:cubicBezTo>
                      <a:cubicBezTo>
                        <a:pt x="102" y="9"/>
                        <a:pt x="100" y="9"/>
                        <a:pt x="98" y="9"/>
                      </a:cubicBezTo>
                      <a:cubicBezTo>
                        <a:pt x="86" y="9"/>
                        <a:pt x="74" y="9"/>
                        <a:pt x="62" y="9"/>
                      </a:cubicBezTo>
                      <a:cubicBezTo>
                        <a:pt x="62" y="6"/>
                        <a:pt x="62" y="3"/>
                        <a:pt x="62" y="0"/>
                      </a:cubicBezTo>
                      <a:cubicBezTo>
                        <a:pt x="55" y="0"/>
                        <a:pt x="55" y="0"/>
                        <a:pt x="55" y="0"/>
                      </a:cubicBezTo>
                      <a:cubicBezTo>
                        <a:pt x="36" y="3"/>
                        <a:pt x="18" y="6"/>
                        <a:pt x="0" y="9"/>
                      </a:cubicBezTo>
                      <a:cubicBezTo>
                        <a:pt x="0" y="37"/>
                        <a:pt x="0" y="65"/>
                        <a:pt x="0" y="93"/>
                      </a:cubicBezTo>
                      <a:cubicBezTo>
                        <a:pt x="18" y="96"/>
                        <a:pt x="36" y="99"/>
                        <a:pt x="54" y="102"/>
                      </a:cubicBezTo>
                      <a:lnTo>
                        <a:pt x="62" y="102"/>
                      </a:lnTo>
                      <a:close/>
                      <a:moveTo>
                        <a:pt x="62" y="81"/>
                      </a:moveTo>
                      <a:cubicBezTo>
                        <a:pt x="65" y="81"/>
                        <a:pt x="68" y="81"/>
                        <a:pt x="71" y="81"/>
                      </a:cubicBezTo>
                      <a:cubicBezTo>
                        <a:pt x="71" y="78"/>
                        <a:pt x="71" y="75"/>
                        <a:pt x="71" y="73"/>
                      </a:cubicBezTo>
                      <a:cubicBezTo>
                        <a:pt x="68" y="73"/>
                        <a:pt x="65" y="73"/>
                        <a:pt x="62" y="73"/>
                      </a:cubicBezTo>
                      <a:cubicBezTo>
                        <a:pt x="62" y="71"/>
                        <a:pt x="62" y="69"/>
                        <a:pt x="62" y="68"/>
                      </a:cubicBezTo>
                      <a:cubicBezTo>
                        <a:pt x="65" y="68"/>
                        <a:pt x="68" y="68"/>
                        <a:pt x="71" y="68"/>
                      </a:cubicBezTo>
                      <a:cubicBezTo>
                        <a:pt x="71" y="65"/>
                        <a:pt x="71" y="62"/>
                        <a:pt x="71" y="59"/>
                      </a:cubicBezTo>
                      <a:cubicBezTo>
                        <a:pt x="68" y="59"/>
                        <a:pt x="65" y="59"/>
                        <a:pt x="62" y="59"/>
                      </a:cubicBezTo>
                      <a:cubicBezTo>
                        <a:pt x="62" y="58"/>
                        <a:pt x="62" y="56"/>
                        <a:pt x="62" y="55"/>
                      </a:cubicBezTo>
                      <a:cubicBezTo>
                        <a:pt x="65" y="55"/>
                        <a:pt x="68" y="55"/>
                        <a:pt x="71" y="55"/>
                      </a:cubicBezTo>
                      <a:cubicBezTo>
                        <a:pt x="71" y="52"/>
                        <a:pt x="71" y="49"/>
                        <a:pt x="71" y="46"/>
                      </a:cubicBezTo>
                      <a:cubicBezTo>
                        <a:pt x="68" y="46"/>
                        <a:pt x="65" y="46"/>
                        <a:pt x="62" y="46"/>
                      </a:cubicBezTo>
                      <a:cubicBezTo>
                        <a:pt x="62" y="45"/>
                        <a:pt x="62" y="43"/>
                        <a:pt x="62" y="41"/>
                      </a:cubicBezTo>
                      <a:cubicBezTo>
                        <a:pt x="65" y="41"/>
                        <a:pt x="68" y="41"/>
                        <a:pt x="71" y="41"/>
                      </a:cubicBezTo>
                      <a:cubicBezTo>
                        <a:pt x="71" y="39"/>
                        <a:pt x="71" y="36"/>
                        <a:pt x="71" y="33"/>
                      </a:cubicBezTo>
                      <a:cubicBezTo>
                        <a:pt x="68" y="33"/>
                        <a:pt x="65" y="33"/>
                        <a:pt x="62" y="33"/>
                      </a:cubicBezTo>
                      <a:cubicBezTo>
                        <a:pt x="62" y="31"/>
                        <a:pt x="62" y="30"/>
                        <a:pt x="62" y="28"/>
                      </a:cubicBezTo>
                      <a:cubicBezTo>
                        <a:pt x="65" y="28"/>
                        <a:pt x="68" y="28"/>
                        <a:pt x="71" y="28"/>
                      </a:cubicBezTo>
                      <a:cubicBezTo>
                        <a:pt x="71" y="26"/>
                        <a:pt x="71" y="23"/>
                        <a:pt x="71" y="20"/>
                      </a:cubicBezTo>
                      <a:cubicBezTo>
                        <a:pt x="68" y="20"/>
                        <a:pt x="65" y="20"/>
                        <a:pt x="62" y="20"/>
                      </a:cubicBezTo>
                      <a:cubicBezTo>
                        <a:pt x="62" y="18"/>
                        <a:pt x="62" y="15"/>
                        <a:pt x="62" y="13"/>
                      </a:cubicBezTo>
                      <a:cubicBezTo>
                        <a:pt x="75" y="13"/>
                        <a:pt x="88" y="13"/>
                        <a:pt x="101" y="13"/>
                      </a:cubicBezTo>
                      <a:cubicBezTo>
                        <a:pt x="101" y="38"/>
                        <a:pt x="101" y="63"/>
                        <a:pt x="101" y="88"/>
                      </a:cubicBezTo>
                      <a:cubicBezTo>
                        <a:pt x="88" y="88"/>
                        <a:pt x="75" y="88"/>
                        <a:pt x="62" y="88"/>
                      </a:cubicBezTo>
                      <a:cubicBezTo>
                        <a:pt x="62" y="86"/>
                        <a:pt x="62" y="83"/>
                        <a:pt x="62" y="81"/>
                      </a:cubicBezTo>
                      <a:close/>
                      <a:moveTo>
                        <a:pt x="35" y="70"/>
                      </a:moveTo>
                      <a:cubicBezTo>
                        <a:pt x="33" y="65"/>
                        <a:pt x="30" y="60"/>
                        <a:pt x="29" y="55"/>
                      </a:cubicBezTo>
                      <a:cubicBezTo>
                        <a:pt x="27" y="60"/>
                        <a:pt x="25" y="64"/>
                        <a:pt x="23" y="69"/>
                      </a:cubicBezTo>
                      <a:cubicBezTo>
                        <a:pt x="20" y="69"/>
                        <a:pt x="18" y="69"/>
                        <a:pt x="15" y="69"/>
                      </a:cubicBezTo>
                      <a:cubicBezTo>
                        <a:pt x="18" y="63"/>
                        <a:pt x="21" y="57"/>
                        <a:pt x="24" y="51"/>
                      </a:cubicBezTo>
                      <a:cubicBezTo>
                        <a:pt x="22" y="44"/>
                        <a:pt x="19" y="38"/>
                        <a:pt x="16" y="32"/>
                      </a:cubicBezTo>
                      <a:cubicBezTo>
                        <a:pt x="19" y="32"/>
                        <a:pt x="21" y="32"/>
                        <a:pt x="24" y="32"/>
                      </a:cubicBezTo>
                      <a:cubicBezTo>
                        <a:pt x="26" y="36"/>
                        <a:pt x="28" y="41"/>
                        <a:pt x="29" y="46"/>
                      </a:cubicBezTo>
                      <a:cubicBezTo>
                        <a:pt x="31" y="41"/>
                        <a:pt x="33" y="36"/>
                        <a:pt x="35" y="31"/>
                      </a:cubicBezTo>
                      <a:cubicBezTo>
                        <a:pt x="38" y="31"/>
                        <a:pt x="40" y="31"/>
                        <a:pt x="43" y="31"/>
                      </a:cubicBezTo>
                      <a:cubicBezTo>
                        <a:pt x="40" y="37"/>
                        <a:pt x="37" y="44"/>
                        <a:pt x="33" y="50"/>
                      </a:cubicBezTo>
                      <a:cubicBezTo>
                        <a:pt x="37" y="57"/>
                        <a:pt x="40" y="64"/>
                        <a:pt x="43" y="70"/>
                      </a:cubicBezTo>
                      <a:cubicBezTo>
                        <a:pt x="40" y="70"/>
                        <a:pt x="38" y="70"/>
                        <a:pt x="35" y="7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1" name="Freeform 19"/>
                <p:cNvSpPr>
                  <a:spLocks noEditPoints="1"/>
                </p:cNvSpPr>
                <p:nvPr/>
              </p:nvSpPr>
              <p:spPr bwMode="auto">
                <a:xfrm>
                  <a:off x="8915400" y="1285876"/>
                  <a:ext cx="79375" cy="284163"/>
                </a:xfrm>
                <a:custGeom>
                  <a:avLst/>
                  <a:gdLst>
                    <a:gd name="T0" fmla="*/ 17 w 17"/>
                    <a:gd name="T1" fmla="*/ 61 h 61"/>
                    <a:gd name="T2" fmla="*/ 0 w 17"/>
                    <a:gd name="T3" fmla="*/ 61 h 61"/>
                    <a:gd name="T4" fmla="*/ 0 w 17"/>
                    <a:gd name="T5" fmla="*/ 53 h 61"/>
                    <a:gd name="T6" fmla="*/ 17 w 17"/>
                    <a:gd name="T7" fmla="*/ 53 h 61"/>
                    <a:gd name="T8" fmla="*/ 17 w 17"/>
                    <a:gd name="T9" fmla="*/ 61 h 61"/>
                    <a:gd name="T10" fmla="*/ 17 w 17"/>
                    <a:gd name="T11" fmla="*/ 48 h 61"/>
                    <a:gd name="T12" fmla="*/ 0 w 17"/>
                    <a:gd name="T13" fmla="*/ 48 h 61"/>
                    <a:gd name="T14" fmla="*/ 0 w 17"/>
                    <a:gd name="T15" fmla="*/ 39 h 61"/>
                    <a:gd name="T16" fmla="*/ 17 w 17"/>
                    <a:gd name="T17" fmla="*/ 39 h 61"/>
                    <a:gd name="T18" fmla="*/ 17 w 17"/>
                    <a:gd name="T19" fmla="*/ 48 h 61"/>
                    <a:gd name="T20" fmla="*/ 17 w 17"/>
                    <a:gd name="T21" fmla="*/ 35 h 61"/>
                    <a:gd name="T22" fmla="*/ 0 w 17"/>
                    <a:gd name="T23" fmla="*/ 35 h 61"/>
                    <a:gd name="T24" fmla="*/ 0 w 17"/>
                    <a:gd name="T25" fmla="*/ 26 h 61"/>
                    <a:gd name="T26" fmla="*/ 17 w 17"/>
                    <a:gd name="T27" fmla="*/ 26 h 61"/>
                    <a:gd name="T28" fmla="*/ 17 w 17"/>
                    <a:gd name="T29" fmla="*/ 35 h 61"/>
                    <a:gd name="T30" fmla="*/ 17 w 17"/>
                    <a:gd name="T31" fmla="*/ 21 h 61"/>
                    <a:gd name="T32" fmla="*/ 0 w 17"/>
                    <a:gd name="T33" fmla="*/ 21 h 61"/>
                    <a:gd name="T34" fmla="*/ 0 w 17"/>
                    <a:gd name="T35" fmla="*/ 13 h 61"/>
                    <a:gd name="T36" fmla="*/ 17 w 17"/>
                    <a:gd name="T37" fmla="*/ 13 h 61"/>
                    <a:gd name="T38" fmla="*/ 17 w 17"/>
                    <a:gd name="T39" fmla="*/ 21 h 61"/>
                    <a:gd name="T40" fmla="*/ 17 w 17"/>
                    <a:gd name="T41" fmla="*/ 8 h 61"/>
                    <a:gd name="T42" fmla="*/ 0 w 17"/>
                    <a:gd name="T43" fmla="*/ 8 h 61"/>
                    <a:gd name="T44" fmla="*/ 0 w 17"/>
                    <a:gd name="T45" fmla="*/ 0 h 61"/>
                    <a:gd name="T46" fmla="*/ 17 w 17"/>
                    <a:gd name="T47" fmla="*/ 0 h 61"/>
                    <a:gd name="T48" fmla="*/ 17 w 17"/>
                    <a:gd name="T49"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61">
                      <a:moveTo>
                        <a:pt x="17" y="61"/>
                      </a:moveTo>
                      <a:cubicBezTo>
                        <a:pt x="11" y="61"/>
                        <a:pt x="6" y="61"/>
                        <a:pt x="0" y="61"/>
                      </a:cubicBezTo>
                      <a:cubicBezTo>
                        <a:pt x="0" y="58"/>
                        <a:pt x="0" y="55"/>
                        <a:pt x="0" y="53"/>
                      </a:cubicBezTo>
                      <a:cubicBezTo>
                        <a:pt x="6" y="53"/>
                        <a:pt x="11" y="53"/>
                        <a:pt x="17" y="53"/>
                      </a:cubicBezTo>
                      <a:cubicBezTo>
                        <a:pt x="17" y="55"/>
                        <a:pt x="17" y="58"/>
                        <a:pt x="17" y="61"/>
                      </a:cubicBezTo>
                      <a:close/>
                      <a:moveTo>
                        <a:pt x="17" y="48"/>
                      </a:moveTo>
                      <a:cubicBezTo>
                        <a:pt x="11" y="48"/>
                        <a:pt x="6" y="48"/>
                        <a:pt x="0" y="48"/>
                      </a:cubicBezTo>
                      <a:cubicBezTo>
                        <a:pt x="0" y="45"/>
                        <a:pt x="0" y="42"/>
                        <a:pt x="0" y="39"/>
                      </a:cubicBezTo>
                      <a:cubicBezTo>
                        <a:pt x="6" y="39"/>
                        <a:pt x="11" y="39"/>
                        <a:pt x="17" y="39"/>
                      </a:cubicBezTo>
                      <a:cubicBezTo>
                        <a:pt x="17" y="42"/>
                        <a:pt x="17" y="45"/>
                        <a:pt x="17" y="48"/>
                      </a:cubicBezTo>
                      <a:close/>
                      <a:moveTo>
                        <a:pt x="17" y="35"/>
                      </a:moveTo>
                      <a:cubicBezTo>
                        <a:pt x="11" y="35"/>
                        <a:pt x="6" y="35"/>
                        <a:pt x="0" y="35"/>
                      </a:cubicBezTo>
                      <a:cubicBezTo>
                        <a:pt x="0" y="32"/>
                        <a:pt x="0" y="29"/>
                        <a:pt x="0" y="26"/>
                      </a:cubicBezTo>
                      <a:cubicBezTo>
                        <a:pt x="6" y="26"/>
                        <a:pt x="11" y="26"/>
                        <a:pt x="17" y="26"/>
                      </a:cubicBezTo>
                      <a:cubicBezTo>
                        <a:pt x="17" y="29"/>
                        <a:pt x="17" y="32"/>
                        <a:pt x="17" y="35"/>
                      </a:cubicBezTo>
                      <a:close/>
                      <a:moveTo>
                        <a:pt x="17" y="21"/>
                      </a:moveTo>
                      <a:cubicBezTo>
                        <a:pt x="11" y="21"/>
                        <a:pt x="6" y="21"/>
                        <a:pt x="0" y="21"/>
                      </a:cubicBezTo>
                      <a:cubicBezTo>
                        <a:pt x="0" y="19"/>
                        <a:pt x="0" y="16"/>
                        <a:pt x="0" y="13"/>
                      </a:cubicBezTo>
                      <a:cubicBezTo>
                        <a:pt x="6" y="13"/>
                        <a:pt x="11" y="13"/>
                        <a:pt x="17" y="13"/>
                      </a:cubicBezTo>
                      <a:cubicBezTo>
                        <a:pt x="17" y="16"/>
                        <a:pt x="17" y="19"/>
                        <a:pt x="17" y="21"/>
                      </a:cubicBezTo>
                      <a:close/>
                      <a:moveTo>
                        <a:pt x="17" y="8"/>
                      </a:moveTo>
                      <a:cubicBezTo>
                        <a:pt x="11" y="8"/>
                        <a:pt x="6" y="8"/>
                        <a:pt x="0" y="8"/>
                      </a:cubicBezTo>
                      <a:cubicBezTo>
                        <a:pt x="0" y="6"/>
                        <a:pt x="0" y="3"/>
                        <a:pt x="0" y="0"/>
                      </a:cubicBezTo>
                      <a:cubicBezTo>
                        <a:pt x="6" y="0"/>
                        <a:pt x="11" y="0"/>
                        <a:pt x="17" y="0"/>
                      </a:cubicBezTo>
                      <a:cubicBezTo>
                        <a:pt x="17" y="3"/>
                        <a:pt x="17" y="6"/>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2" name="Freeform 20"/>
                <p:cNvSpPr>
                  <a:spLocks/>
                </p:cNvSpPr>
                <p:nvPr/>
              </p:nvSpPr>
              <p:spPr bwMode="auto">
                <a:xfrm>
                  <a:off x="8915400" y="1285876"/>
                  <a:ext cx="79375" cy="36513"/>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6"/>
                        <a:pt x="17" y="3"/>
                        <a:pt x="17" y="0"/>
                      </a:cubicBezTo>
                      <a:cubicBezTo>
                        <a:pt x="11" y="0"/>
                        <a:pt x="6" y="0"/>
                        <a:pt x="0" y="0"/>
                      </a:cubicBezTo>
                      <a:cubicBezTo>
                        <a:pt x="0" y="3"/>
                        <a:pt x="0" y="6"/>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5" name="Freeform 21"/>
                <p:cNvSpPr>
                  <a:spLocks/>
                </p:cNvSpPr>
                <p:nvPr/>
              </p:nvSpPr>
              <p:spPr bwMode="auto">
                <a:xfrm>
                  <a:off x="8915400" y="1346201"/>
                  <a:ext cx="79375" cy="36513"/>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6"/>
                        <a:pt x="17" y="3"/>
                        <a:pt x="17" y="0"/>
                      </a:cubicBezTo>
                      <a:cubicBezTo>
                        <a:pt x="11" y="0"/>
                        <a:pt x="6" y="0"/>
                        <a:pt x="0" y="0"/>
                      </a:cubicBezTo>
                      <a:cubicBezTo>
                        <a:pt x="0" y="3"/>
                        <a:pt x="0" y="6"/>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7" name="Freeform 22"/>
                <p:cNvSpPr>
                  <a:spLocks/>
                </p:cNvSpPr>
                <p:nvPr/>
              </p:nvSpPr>
              <p:spPr bwMode="auto">
                <a:xfrm>
                  <a:off x="8915400" y="1406526"/>
                  <a:ext cx="79375" cy="41275"/>
                </a:xfrm>
                <a:custGeom>
                  <a:avLst/>
                  <a:gdLst>
                    <a:gd name="T0" fmla="*/ 0 w 17"/>
                    <a:gd name="T1" fmla="*/ 9 h 9"/>
                    <a:gd name="T2" fmla="*/ 17 w 17"/>
                    <a:gd name="T3" fmla="*/ 9 h 9"/>
                    <a:gd name="T4" fmla="*/ 17 w 17"/>
                    <a:gd name="T5" fmla="*/ 0 h 9"/>
                    <a:gd name="T6" fmla="*/ 0 w 17"/>
                    <a:gd name="T7" fmla="*/ 0 h 9"/>
                    <a:gd name="T8" fmla="*/ 0 w 17"/>
                    <a:gd name="T9" fmla="*/ 9 h 9"/>
                  </a:gdLst>
                  <a:ahLst/>
                  <a:cxnLst>
                    <a:cxn ang="0">
                      <a:pos x="T0" y="T1"/>
                    </a:cxn>
                    <a:cxn ang="0">
                      <a:pos x="T2" y="T3"/>
                    </a:cxn>
                    <a:cxn ang="0">
                      <a:pos x="T4" y="T5"/>
                    </a:cxn>
                    <a:cxn ang="0">
                      <a:pos x="T6" y="T7"/>
                    </a:cxn>
                    <a:cxn ang="0">
                      <a:pos x="T8" y="T9"/>
                    </a:cxn>
                  </a:cxnLst>
                  <a:rect l="0" t="0" r="r" b="b"/>
                  <a:pathLst>
                    <a:path w="17" h="9">
                      <a:moveTo>
                        <a:pt x="0" y="9"/>
                      </a:moveTo>
                      <a:cubicBezTo>
                        <a:pt x="6" y="9"/>
                        <a:pt x="11" y="9"/>
                        <a:pt x="17" y="9"/>
                      </a:cubicBezTo>
                      <a:cubicBezTo>
                        <a:pt x="17" y="6"/>
                        <a:pt x="17" y="3"/>
                        <a:pt x="17" y="0"/>
                      </a:cubicBezTo>
                      <a:cubicBezTo>
                        <a:pt x="11" y="0"/>
                        <a:pt x="6" y="0"/>
                        <a:pt x="0" y="0"/>
                      </a:cubicBezTo>
                      <a:cubicBezTo>
                        <a:pt x="0" y="3"/>
                        <a:pt x="0"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8" name="Freeform 23"/>
                <p:cNvSpPr>
                  <a:spLocks/>
                </p:cNvSpPr>
                <p:nvPr/>
              </p:nvSpPr>
              <p:spPr bwMode="auto">
                <a:xfrm>
                  <a:off x="8915400" y="1466851"/>
                  <a:ext cx="79375" cy="42863"/>
                </a:xfrm>
                <a:custGeom>
                  <a:avLst/>
                  <a:gdLst>
                    <a:gd name="T0" fmla="*/ 0 w 17"/>
                    <a:gd name="T1" fmla="*/ 9 h 9"/>
                    <a:gd name="T2" fmla="*/ 17 w 17"/>
                    <a:gd name="T3" fmla="*/ 9 h 9"/>
                    <a:gd name="T4" fmla="*/ 17 w 17"/>
                    <a:gd name="T5" fmla="*/ 0 h 9"/>
                    <a:gd name="T6" fmla="*/ 0 w 17"/>
                    <a:gd name="T7" fmla="*/ 0 h 9"/>
                    <a:gd name="T8" fmla="*/ 0 w 17"/>
                    <a:gd name="T9" fmla="*/ 9 h 9"/>
                  </a:gdLst>
                  <a:ahLst/>
                  <a:cxnLst>
                    <a:cxn ang="0">
                      <a:pos x="T0" y="T1"/>
                    </a:cxn>
                    <a:cxn ang="0">
                      <a:pos x="T2" y="T3"/>
                    </a:cxn>
                    <a:cxn ang="0">
                      <a:pos x="T4" y="T5"/>
                    </a:cxn>
                    <a:cxn ang="0">
                      <a:pos x="T6" y="T7"/>
                    </a:cxn>
                    <a:cxn ang="0">
                      <a:pos x="T8" y="T9"/>
                    </a:cxn>
                  </a:cxnLst>
                  <a:rect l="0" t="0" r="r" b="b"/>
                  <a:pathLst>
                    <a:path w="17" h="9">
                      <a:moveTo>
                        <a:pt x="0" y="9"/>
                      </a:moveTo>
                      <a:cubicBezTo>
                        <a:pt x="6" y="9"/>
                        <a:pt x="11" y="9"/>
                        <a:pt x="17" y="9"/>
                      </a:cubicBezTo>
                      <a:cubicBezTo>
                        <a:pt x="17" y="6"/>
                        <a:pt x="17" y="3"/>
                        <a:pt x="17" y="0"/>
                      </a:cubicBezTo>
                      <a:cubicBezTo>
                        <a:pt x="11" y="0"/>
                        <a:pt x="6" y="0"/>
                        <a:pt x="0" y="0"/>
                      </a:cubicBezTo>
                      <a:cubicBezTo>
                        <a:pt x="0" y="3"/>
                        <a:pt x="0"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9" name="Freeform 24"/>
                <p:cNvSpPr>
                  <a:spLocks/>
                </p:cNvSpPr>
                <p:nvPr/>
              </p:nvSpPr>
              <p:spPr bwMode="auto">
                <a:xfrm>
                  <a:off x="8915400" y="1531938"/>
                  <a:ext cx="79375" cy="38100"/>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5"/>
                        <a:pt x="17" y="2"/>
                        <a:pt x="17" y="0"/>
                      </a:cubicBezTo>
                      <a:cubicBezTo>
                        <a:pt x="11" y="0"/>
                        <a:pt x="6" y="0"/>
                        <a:pt x="0" y="0"/>
                      </a:cubicBezTo>
                      <a:cubicBezTo>
                        <a:pt x="0" y="2"/>
                        <a:pt x="0" y="5"/>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sp>
          <p:nvSpPr>
            <p:cNvPr id="33" name="Freeform 25"/>
            <p:cNvSpPr>
              <a:spLocks noEditPoints="1"/>
            </p:cNvSpPr>
            <p:nvPr/>
          </p:nvSpPr>
          <p:spPr bwMode="auto">
            <a:xfrm>
              <a:off x="7532478" y="3130597"/>
              <a:ext cx="725122" cy="702344"/>
            </a:xfrm>
            <a:custGeom>
              <a:avLst/>
              <a:gdLst>
                <a:gd name="T0" fmla="*/ 65 w 65"/>
                <a:gd name="T1" fmla="*/ 8 h 63"/>
                <a:gd name="T2" fmla="*/ 62 w 65"/>
                <a:gd name="T3" fmla="*/ 6 h 63"/>
                <a:gd name="T4" fmla="*/ 38 w 65"/>
                <a:gd name="T5" fmla="*/ 6 h 63"/>
                <a:gd name="T6" fmla="*/ 38 w 65"/>
                <a:gd name="T7" fmla="*/ 0 h 63"/>
                <a:gd name="T8" fmla="*/ 34 w 65"/>
                <a:gd name="T9" fmla="*/ 0 h 63"/>
                <a:gd name="T10" fmla="*/ 0 w 65"/>
                <a:gd name="T11" fmla="*/ 6 h 63"/>
                <a:gd name="T12" fmla="*/ 0 w 65"/>
                <a:gd name="T13" fmla="*/ 57 h 63"/>
                <a:gd name="T14" fmla="*/ 34 w 65"/>
                <a:gd name="T15" fmla="*/ 63 h 63"/>
                <a:gd name="T16" fmla="*/ 38 w 65"/>
                <a:gd name="T17" fmla="*/ 63 h 63"/>
                <a:gd name="T18" fmla="*/ 38 w 65"/>
                <a:gd name="T19" fmla="*/ 57 h 63"/>
                <a:gd name="T20" fmla="*/ 60 w 65"/>
                <a:gd name="T21" fmla="*/ 57 h 63"/>
                <a:gd name="T22" fmla="*/ 64 w 65"/>
                <a:gd name="T23" fmla="*/ 56 h 63"/>
                <a:gd name="T24" fmla="*/ 65 w 65"/>
                <a:gd name="T25" fmla="*/ 52 h 63"/>
                <a:gd name="T26" fmla="*/ 65 w 65"/>
                <a:gd name="T27" fmla="*/ 8 h 63"/>
                <a:gd name="T28" fmla="*/ 25 w 65"/>
                <a:gd name="T29" fmla="*/ 41 h 63"/>
                <a:gd name="T30" fmla="*/ 20 w 65"/>
                <a:gd name="T31" fmla="*/ 41 h 63"/>
                <a:gd name="T32" fmla="*/ 17 w 65"/>
                <a:gd name="T33" fmla="*/ 27 h 63"/>
                <a:gd name="T34" fmla="*/ 14 w 65"/>
                <a:gd name="T35" fmla="*/ 41 h 63"/>
                <a:gd name="T36" fmla="*/ 10 w 65"/>
                <a:gd name="T37" fmla="*/ 40 h 63"/>
                <a:gd name="T38" fmla="*/ 6 w 65"/>
                <a:gd name="T39" fmla="*/ 21 h 63"/>
                <a:gd name="T40" fmla="*/ 10 w 65"/>
                <a:gd name="T41" fmla="*/ 21 h 63"/>
                <a:gd name="T42" fmla="*/ 12 w 65"/>
                <a:gd name="T43" fmla="*/ 35 h 63"/>
                <a:gd name="T44" fmla="*/ 16 w 65"/>
                <a:gd name="T45" fmla="*/ 21 h 63"/>
                <a:gd name="T46" fmla="*/ 20 w 65"/>
                <a:gd name="T47" fmla="*/ 20 h 63"/>
                <a:gd name="T48" fmla="*/ 23 w 65"/>
                <a:gd name="T49" fmla="*/ 35 h 63"/>
                <a:gd name="T50" fmla="*/ 25 w 65"/>
                <a:gd name="T51" fmla="*/ 20 h 63"/>
                <a:gd name="T52" fmla="*/ 30 w 65"/>
                <a:gd name="T53" fmla="*/ 20 h 63"/>
                <a:gd name="T54" fmla="*/ 25 w 65"/>
                <a:gd name="T55" fmla="*/ 41 h 63"/>
                <a:gd name="T56" fmla="*/ 63 w 65"/>
                <a:gd name="T57" fmla="*/ 55 h 63"/>
                <a:gd name="T58" fmla="*/ 38 w 65"/>
                <a:gd name="T59" fmla="*/ 55 h 63"/>
                <a:gd name="T60" fmla="*/ 38 w 65"/>
                <a:gd name="T61" fmla="*/ 49 h 63"/>
                <a:gd name="T62" fmla="*/ 57 w 65"/>
                <a:gd name="T63" fmla="*/ 49 h 63"/>
                <a:gd name="T64" fmla="*/ 57 w 65"/>
                <a:gd name="T65" fmla="*/ 46 h 63"/>
                <a:gd name="T66" fmla="*/ 38 w 65"/>
                <a:gd name="T67" fmla="*/ 46 h 63"/>
                <a:gd name="T68" fmla="*/ 38 w 65"/>
                <a:gd name="T69" fmla="*/ 42 h 63"/>
                <a:gd name="T70" fmla="*/ 57 w 65"/>
                <a:gd name="T71" fmla="*/ 42 h 63"/>
                <a:gd name="T72" fmla="*/ 57 w 65"/>
                <a:gd name="T73" fmla="*/ 39 h 63"/>
                <a:gd name="T74" fmla="*/ 38 w 65"/>
                <a:gd name="T75" fmla="*/ 39 h 63"/>
                <a:gd name="T76" fmla="*/ 38 w 65"/>
                <a:gd name="T77" fmla="*/ 36 h 63"/>
                <a:gd name="T78" fmla="*/ 57 w 65"/>
                <a:gd name="T79" fmla="*/ 36 h 63"/>
                <a:gd name="T80" fmla="*/ 57 w 65"/>
                <a:gd name="T81" fmla="*/ 33 h 63"/>
                <a:gd name="T82" fmla="*/ 38 w 65"/>
                <a:gd name="T83" fmla="*/ 33 h 63"/>
                <a:gd name="T84" fmla="*/ 38 w 65"/>
                <a:gd name="T85" fmla="*/ 29 h 63"/>
                <a:gd name="T86" fmla="*/ 57 w 65"/>
                <a:gd name="T87" fmla="*/ 29 h 63"/>
                <a:gd name="T88" fmla="*/ 57 w 65"/>
                <a:gd name="T89" fmla="*/ 26 h 63"/>
                <a:gd name="T90" fmla="*/ 38 w 65"/>
                <a:gd name="T91" fmla="*/ 26 h 63"/>
                <a:gd name="T92" fmla="*/ 38 w 65"/>
                <a:gd name="T93" fmla="*/ 22 h 63"/>
                <a:gd name="T94" fmla="*/ 57 w 65"/>
                <a:gd name="T95" fmla="*/ 22 h 63"/>
                <a:gd name="T96" fmla="*/ 57 w 65"/>
                <a:gd name="T97" fmla="*/ 19 h 63"/>
                <a:gd name="T98" fmla="*/ 38 w 65"/>
                <a:gd name="T99" fmla="*/ 19 h 63"/>
                <a:gd name="T100" fmla="*/ 38 w 65"/>
                <a:gd name="T101" fmla="*/ 16 h 63"/>
                <a:gd name="T102" fmla="*/ 57 w 65"/>
                <a:gd name="T103" fmla="*/ 16 h 63"/>
                <a:gd name="T104" fmla="*/ 57 w 65"/>
                <a:gd name="T105" fmla="*/ 13 h 63"/>
                <a:gd name="T106" fmla="*/ 38 w 65"/>
                <a:gd name="T107" fmla="*/ 13 h 63"/>
                <a:gd name="T108" fmla="*/ 38 w 65"/>
                <a:gd name="T109" fmla="*/ 8 h 63"/>
                <a:gd name="T110" fmla="*/ 63 w 65"/>
                <a:gd name="T111" fmla="*/ 8 h 63"/>
                <a:gd name="T112" fmla="*/ 63 w 65"/>
                <a:gd name="T113"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63">
                  <a:moveTo>
                    <a:pt x="65" y="8"/>
                  </a:moveTo>
                  <a:cubicBezTo>
                    <a:pt x="65" y="7"/>
                    <a:pt x="64" y="5"/>
                    <a:pt x="62" y="6"/>
                  </a:cubicBezTo>
                  <a:cubicBezTo>
                    <a:pt x="54" y="5"/>
                    <a:pt x="46" y="6"/>
                    <a:pt x="38" y="6"/>
                  </a:cubicBezTo>
                  <a:cubicBezTo>
                    <a:pt x="38" y="4"/>
                    <a:pt x="38" y="2"/>
                    <a:pt x="38" y="0"/>
                  </a:cubicBezTo>
                  <a:cubicBezTo>
                    <a:pt x="34" y="0"/>
                    <a:pt x="34" y="0"/>
                    <a:pt x="34" y="0"/>
                  </a:cubicBezTo>
                  <a:cubicBezTo>
                    <a:pt x="23" y="2"/>
                    <a:pt x="12" y="4"/>
                    <a:pt x="0" y="6"/>
                  </a:cubicBezTo>
                  <a:cubicBezTo>
                    <a:pt x="0" y="23"/>
                    <a:pt x="0" y="40"/>
                    <a:pt x="0" y="57"/>
                  </a:cubicBezTo>
                  <a:cubicBezTo>
                    <a:pt x="12" y="59"/>
                    <a:pt x="23" y="61"/>
                    <a:pt x="34" y="63"/>
                  </a:cubicBezTo>
                  <a:cubicBezTo>
                    <a:pt x="38" y="63"/>
                    <a:pt x="38" y="63"/>
                    <a:pt x="38" y="63"/>
                  </a:cubicBezTo>
                  <a:cubicBezTo>
                    <a:pt x="38" y="61"/>
                    <a:pt x="38" y="59"/>
                    <a:pt x="38" y="57"/>
                  </a:cubicBezTo>
                  <a:cubicBezTo>
                    <a:pt x="46" y="57"/>
                    <a:pt x="53" y="57"/>
                    <a:pt x="60" y="57"/>
                  </a:cubicBezTo>
                  <a:cubicBezTo>
                    <a:pt x="62" y="57"/>
                    <a:pt x="63" y="57"/>
                    <a:pt x="64" y="56"/>
                  </a:cubicBezTo>
                  <a:cubicBezTo>
                    <a:pt x="65" y="55"/>
                    <a:pt x="65" y="53"/>
                    <a:pt x="65" y="52"/>
                  </a:cubicBezTo>
                  <a:cubicBezTo>
                    <a:pt x="65" y="37"/>
                    <a:pt x="65" y="23"/>
                    <a:pt x="65" y="8"/>
                  </a:cubicBezTo>
                  <a:close/>
                  <a:moveTo>
                    <a:pt x="25" y="41"/>
                  </a:moveTo>
                  <a:cubicBezTo>
                    <a:pt x="24" y="42"/>
                    <a:pt x="22" y="41"/>
                    <a:pt x="20" y="41"/>
                  </a:cubicBezTo>
                  <a:cubicBezTo>
                    <a:pt x="19" y="36"/>
                    <a:pt x="18" y="31"/>
                    <a:pt x="17" y="27"/>
                  </a:cubicBezTo>
                  <a:cubicBezTo>
                    <a:pt x="16" y="31"/>
                    <a:pt x="15" y="36"/>
                    <a:pt x="14" y="41"/>
                  </a:cubicBezTo>
                  <a:cubicBezTo>
                    <a:pt x="13" y="41"/>
                    <a:pt x="12" y="41"/>
                    <a:pt x="10" y="40"/>
                  </a:cubicBezTo>
                  <a:cubicBezTo>
                    <a:pt x="9" y="34"/>
                    <a:pt x="8" y="28"/>
                    <a:pt x="6" y="21"/>
                  </a:cubicBezTo>
                  <a:cubicBezTo>
                    <a:pt x="8" y="21"/>
                    <a:pt x="9" y="21"/>
                    <a:pt x="10" y="21"/>
                  </a:cubicBezTo>
                  <a:cubicBezTo>
                    <a:pt x="11" y="26"/>
                    <a:pt x="12" y="30"/>
                    <a:pt x="12" y="35"/>
                  </a:cubicBezTo>
                  <a:cubicBezTo>
                    <a:pt x="13" y="30"/>
                    <a:pt x="14" y="25"/>
                    <a:pt x="16" y="21"/>
                  </a:cubicBezTo>
                  <a:cubicBezTo>
                    <a:pt x="17" y="21"/>
                    <a:pt x="18" y="21"/>
                    <a:pt x="20" y="20"/>
                  </a:cubicBezTo>
                  <a:cubicBezTo>
                    <a:pt x="21" y="25"/>
                    <a:pt x="22" y="30"/>
                    <a:pt x="23" y="35"/>
                  </a:cubicBezTo>
                  <a:cubicBezTo>
                    <a:pt x="24" y="30"/>
                    <a:pt x="24" y="25"/>
                    <a:pt x="25" y="20"/>
                  </a:cubicBezTo>
                  <a:cubicBezTo>
                    <a:pt x="27" y="20"/>
                    <a:pt x="28" y="20"/>
                    <a:pt x="30" y="20"/>
                  </a:cubicBezTo>
                  <a:cubicBezTo>
                    <a:pt x="28" y="27"/>
                    <a:pt x="27" y="34"/>
                    <a:pt x="25" y="41"/>
                  </a:cubicBezTo>
                  <a:close/>
                  <a:moveTo>
                    <a:pt x="63" y="55"/>
                  </a:moveTo>
                  <a:cubicBezTo>
                    <a:pt x="55" y="55"/>
                    <a:pt x="46" y="55"/>
                    <a:pt x="38" y="55"/>
                  </a:cubicBezTo>
                  <a:cubicBezTo>
                    <a:pt x="38" y="53"/>
                    <a:pt x="38" y="51"/>
                    <a:pt x="38" y="49"/>
                  </a:cubicBezTo>
                  <a:cubicBezTo>
                    <a:pt x="45" y="49"/>
                    <a:pt x="51" y="49"/>
                    <a:pt x="57" y="49"/>
                  </a:cubicBezTo>
                  <a:cubicBezTo>
                    <a:pt x="57" y="48"/>
                    <a:pt x="57" y="47"/>
                    <a:pt x="57" y="46"/>
                  </a:cubicBezTo>
                  <a:cubicBezTo>
                    <a:pt x="51" y="46"/>
                    <a:pt x="45" y="46"/>
                    <a:pt x="38" y="46"/>
                  </a:cubicBezTo>
                  <a:cubicBezTo>
                    <a:pt x="38" y="45"/>
                    <a:pt x="38" y="43"/>
                    <a:pt x="38" y="42"/>
                  </a:cubicBezTo>
                  <a:cubicBezTo>
                    <a:pt x="45" y="42"/>
                    <a:pt x="51" y="42"/>
                    <a:pt x="57" y="42"/>
                  </a:cubicBezTo>
                  <a:cubicBezTo>
                    <a:pt x="57" y="41"/>
                    <a:pt x="57" y="40"/>
                    <a:pt x="57" y="39"/>
                  </a:cubicBezTo>
                  <a:cubicBezTo>
                    <a:pt x="51" y="39"/>
                    <a:pt x="45" y="39"/>
                    <a:pt x="38" y="39"/>
                  </a:cubicBezTo>
                  <a:cubicBezTo>
                    <a:pt x="38" y="38"/>
                    <a:pt x="38" y="37"/>
                    <a:pt x="38" y="36"/>
                  </a:cubicBezTo>
                  <a:cubicBezTo>
                    <a:pt x="45" y="36"/>
                    <a:pt x="51" y="36"/>
                    <a:pt x="57" y="36"/>
                  </a:cubicBezTo>
                  <a:cubicBezTo>
                    <a:pt x="57" y="35"/>
                    <a:pt x="57" y="34"/>
                    <a:pt x="57" y="33"/>
                  </a:cubicBezTo>
                  <a:cubicBezTo>
                    <a:pt x="51" y="33"/>
                    <a:pt x="45" y="33"/>
                    <a:pt x="38" y="33"/>
                  </a:cubicBezTo>
                  <a:cubicBezTo>
                    <a:pt x="38" y="31"/>
                    <a:pt x="38" y="30"/>
                    <a:pt x="38" y="29"/>
                  </a:cubicBezTo>
                  <a:cubicBezTo>
                    <a:pt x="45" y="29"/>
                    <a:pt x="51" y="29"/>
                    <a:pt x="57" y="29"/>
                  </a:cubicBezTo>
                  <a:cubicBezTo>
                    <a:pt x="57" y="28"/>
                    <a:pt x="57" y="27"/>
                    <a:pt x="57" y="26"/>
                  </a:cubicBezTo>
                  <a:cubicBezTo>
                    <a:pt x="51" y="26"/>
                    <a:pt x="45" y="26"/>
                    <a:pt x="38" y="26"/>
                  </a:cubicBezTo>
                  <a:cubicBezTo>
                    <a:pt x="38" y="25"/>
                    <a:pt x="38" y="24"/>
                    <a:pt x="38" y="22"/>
                  </a:cubicBezTo>
                  <a:cubicBezTo>
                    <a:pt x="45" y="22"/>
                    <a:pt x="51" y="22"/>
                    <a:pt x="57" y="22"/>
                  </a:cubicBezTo>
                  <a:cubicBezTo>
                    <a:pt x="57" y="21"/>
                    <a:pt x="57" y="20"/>
                    <a:pt x="57" y="19"/>
                  </a:cubicBezTo>
                  <a:cubicBezTo>
                    <a:pt x="51" y="19"/>
                    <a:pt x="45" y="19"/>
                    <a:pt x="38" y="19"/>
                  </a:cubicBezTo>
                  <a:cubicBezTo>
                    <a:pt x="38" y="18"/>
                    <a:pt x="38" y="17"/>
                    <a:pt x="38" y="16"/>
                  </a:cubicBezTo>
                  <a:cubicBezTo>
                    <a:pt x="45" y="16"/>
                    <a:pt x="51" y="16"/>
                    <a:pt x="57" y="16"/>
                  </a:cubicBezTo>
                  <a:cubicBezTo>
                    <a:pt x="57" y="15"/>
                    <a:pt x="57" y="14"/>
                    <a:pt x="57" y="13"/>
                  </a:cubicBezTo>
                  <a:cubicBezTo>
                    <a:pt x="51" y="13"/>
                    <a:pt x="45" y="13"/>
                    <a:pt x="38" y="13"/>
                  </a:cubicBezTo>
                  <a:cubicBezTo>
                    <a:pt x="38" y="11"/>
                    <a:pt x="38" y="9"/>
                    <a:pt x="38" y="8"/>
                  </a:cubicBezTo>
                  <a:cubicBezTo>
                    <a:pt x="46" y="8"/>
                    <a:pt x="55" y="8"/>
                    <a:pt x="63" y="8"/>
                  </a:cubicBezTo>
                  <a:cubicBezTo>
                    <a:pt x="63" y="23"/>
                    <a:pt x="63" y="39"/>
                    <a:pt x="63" y="5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sp>
        <p:nvSpPr>
          <p:cNvPr id="4" name="Footer Placeholder 3"/>
          <p:cNvSpPr>
            <a:spLocks noGrp="1"/>
          </p:cNvSpPr>
          <p:nvPr>
            <p:ph type="ftr" sz="quarter" idx="10"/>
          </p:nvPr>
        </p:nvSpPr>
        <p:spPr/>
        <p:txBody>
          <a:bodyPr/>
          <a:lstStyle/>
          <a:p>
            <a:pPr>
              <a:defRPr/>
            </a:pPr>
            <a:r>
              <a:rPr lang="en-US" sz="1400">
                <a:gradFill>
                  <a:gsLst>
                    <a:gs pos="8367">
                      <a:schemeClr val="accent2"/>
                    </a:gs>
                    <a:gs pos="100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202209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Elbow Connector 32"/>
          <p:cNvCxnSpPr>
            <a:stCxn id="37" idx="3"/>
          </p:cNvCxnSpPr>
          <p:nvPr/>
        </p:nvCxnSpPr>
        <p:spPr>
          <a:xfrm>
            <a:off x="6662773" y="3552409"/>
            <a:ext cx="843304" cy="311010"/>
          </a:xfrm>
          <a:prstGeom prst="bentConnector3">
            <a:avLst>
              <a:gd name="adj1" fmla="val 50000"/>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37" idx="1"/>
          </p:cNvCxnSpPr>
          <p:nvPr/>
        </p:nvCxnSpPr>
        <p:spPr>
          <a:xfrm rot="10800000">
            <a:off x="2136529" y="3076263"/>
            <a:ext cx="2474800" cy="476147"/>
          </a:xfrm>
          <a:prstGeom prst="bentConnector3">
            <a:avLst>
              <a:gd name="adj1" fmla="val 50000"/>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611329" y="3182643"/>
            <a:ext cx="2051444" cy="739531"/>
          </a:xfrm>
          <a:prstGeom prst="rect">
            <a:avLst/>
          </a:prstGeom>
          <a:solidFill>
            <a:schemeClr val="accent2"/>
          </a:solidFill>
          <a:ln cap="sq">
            <a:solidFill>
              <a:schemeClr val="tx1"/>
            </a:solidFill>
            <a:miter lim="800000"/>
          </a:ln>
        </p:spPr>
        <p:style>
          <a:lnRef idx="2">
            <a:schemeClr val="accent2">
              <a:shade val="50000"/>
            </a:schemeClr>
          </a:lnRef>
          <a:fillRef idx="1">
            <a:schemeClr val="accent2"/>
          </a:fillRef>
          <a:effectRef idx="0">
            <a:schemeClr val="accent2"/>
          </a:effectRef>
          <a:fontRef idx="minor">
            <a:schemeClr val="lt1"/>
          </a:fontRef>
        </p:style>
        <p:txBody>
          <a:bodyPr lIns="146304" tIns="91440" rIns="146304" bIns="91440" rtlCol="0" anchor="ctr"/>
          <a:lstStyle/>
          <a:p>
            <a:pPr marL="344488" indent="-255588">
              <a:lnSpc>
                <a:spcPct val="90000"/>
              </a:lnSpc>
              <a:spcBef>
                <a:spcPts val="600"/>
              </a:spcBef>
            </a:pPr>
            <a:r>
              <a:rPr lang="en-US" sz="1600" b="1" dirty="0">
                <a:gradFill>
                  <a:gsLst>
                    <a:gs pos="94000">
                      <a:schemeClr val="bg1"/>
                    </a:gs>
                    <a:gs pos="62000">
                      <a:schemeClr val="bg1"/>
                    </a:gs>
                  </a:gsLst>
                  <a:lin ang="5400000" scaled="0"/>
                </a:gradFill>
              </a:rPr>
              <a:t>3:	Instructions</a:t>
            </a:r>
            <a:br>
              <a:rPr lang="en-US" sz="1600" b="1" dirty="0">
                <a:gradFill>
                  <a:gsLst>
                    <a:gs pos="94000">
                      <a:schemeClr val="bg1"/>
                    </a:gs>
                    <a:gs pos="62000">
                      <a:schemeClr val="bg1"/>
                    </a:gs>
                  </a:gsLst>
                  <a:lin ang="5400000" scaled="0"/>
                </a:gradFill>
              </a:rPr>
            </a:br>
            <a:r>
              <a:rPr lang="en-US" sz="1600" b="1" dirty="0">
                <a:gradFill>
                  <a:gsLst>
                    <a:gs pos="94000">
                      <a:schemeClr val="bg1"/>
                    </a:gs>
                    <a:gs pos="62000">
                      <a:schemeClr val="bg1"/>
                    </a:gs>
                  </a:gsLst>
                  <a:lin ang="5400000" scaled="0"/>
                </a:gradFill>
              </a:rPr>
              <a:t>sent to host</a:t>
            </a:r>
          </a:p>
        </p:txBody>
      </p:sp>
      <p:sp>
        <p:nvSpPr>
          <p:cNvPr id="2" name="Title 1"/>
          <p:cNvSpPr>
            <a:spLocks noGrp="1"/>
          </p:cNvSpPr>
          <p:nvPr>
            <p:ph type="title"/>
          </p:nvPr>
        </p:nvSpPr>
        <p:spPr/>
        <p:txBody>
          <a:bodyPr>
            <a:normAutofit/>
          </a:bodyPr>
          <a:lstStyle/>
          <a:p>
            <a:r>
              <a:rPr lang="en-US" dirty="0"/>
              <a:t>Coding pattern</a:t>
            </a:r>
          </a:p>
        </p:txBody>
      </p:sp>
      <p:grpSp>
        <p:nvGrpSpPr>
          <p:cNvPr id="5" name="Group 4"/>
          <p:cNvGrpSpPr/>
          <p:nvPr/>
        </p:nvGrpSpPr>
        <p:grpSpPr>
          <a:xfrm>
            <a:off x="7532478" y="1248524"/>
            <a:ext cx="3706451" cy="5266576"/>
            <a:chOff x="7559180" y="1202835"/>
            <a:chExt cx="3781758" cy="5373581"/>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5801" y="1485514"/>
              <a:ext cx="1687249" cy="1280060"/>
            </a:xfrm>
            <a:prstGeom prst="rect">
              <a:avLst/>
            </a:prstGeom>
          </p:spPr>
        </p:pic>
        <p:pic>
          <p:nvPicPr>
            <p:cNvPr id="10" name="Picture 9"/>
            <p:cNvPicPr>
              <a:picLocks noChangeAspect="1"/>
            </p:cNvPicPr>
            <p:nvPr/>
          </p:nvPicPr>
          <p:blipFill rotWithShape="1">
            <a:blip r:embed="rId4"/>
            <a:srcRect l="2435" t="2229" r="2273" b="719"/>
            <a:stretch/>
          </p:blipFill>
          <p:spPr>
            <a:xfrm>
              <a:off x="9459986" y="3366823"/>
              <a:ext cx="1878880" cy="119336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7914" y="5384387"/>
              <a:ext cx="1883024" cy="1192029"/>
            </a:xfrm>
            <a:prstGeom prst="rect">
              <a:avLst/>
            </a:prstGeom>
          </p:spPr>
        </p:pic>
        <p:sp>
          <p:nvSpPr>
            <p:cNvPr id="13" name="TextBox 12"/>
            <p:cNvSpPr txBox="1"/>
            <p:nvPr/>
          </p:nvSpPr>
          <p:spPr>
            <a:xfrm>
              <a:off x="10113037" y="1202835"/>
              <a:ext cx="572778" cy="408239"/>
            </a:xfrm>
            <a:prstGeom prst="rect">
              <a:avLst/>
            </a:prstGeom>
            <a:noFill/>
          </p:spPr>
          <p:txBody>
            <a:bodyPr wrap="none" rtlCol="0">
              <a:spAutoFit/>
            </a:bodyPr>
            <a:lstStyle/>
            <a:p>
              <a:r>
                <a:rPr lang="en-US" sz="2000" dirty="0">
                  <a:gradFill>
                    <a:gsLst>
                      <a:gs pos="96460">
                        <a:schemeClr val="tx1"/>
                      </a:gs>
                      <a:gs pos="84000">
                        <a:schemeClr val="tx1"/>
                      </a:gs>
                    </a:gsLst>
                    <a:lin ang="5400000" scaled="0"/>
                  </a:gradFill>
                  <a:latin typeface="+mj-lt"/>
                </a:rPr>
                <a:t>iOS</a:t>
              </a:r>
            </a:p>
          </p:txBody>
        </p:sp>
        <p:sp>
          <p:nvSpPr>
            <p:cNvPr id="14" name="TextBox 13"/>
            <p:cNvSpPr txBox="1"/>
            <p:nvPr/>
          </p:nvSpPr>
          <p:spPr>
            <a:xfrm>
              <a:off x="9855434" y="2973895"/>
              <a:ext cx="1087983" cy="408239"/>
            </a:xfrm>
            <a:prstGeom prst="rect">
              <a:avLst/>
            </a:prstGeom>
            <a:noFill/>
          </p:spPr>
          <p:txBody>
            <a:bodyPr wrap="none" rtlCol="0">
              <a:spAutoFit/>
            </a:bodyPr>
            <a:lstStyle>
              <a:defPPr>
                <a:defRPr lang="en-US"/>
              </a:defPPr>
              <a:lvl1pPr>
                <a:defRPr sz="2000">
                  <a:gradFill>
                    <a:gsLst>
                      <a:gs pos="96460">
                        <a:schemeClr val="tx1"/>
                      </a:gs>
                      <a:gs pos="84000">
                        <a:schemeClr val="tx1"/>
                      </a:gs>
                    </a:gsLst>
                    <a:lin ang="5400000" scaled="0"/>
                  </a:gradFill>
                  <a:latin typeface="+mj-lt"/>
                </a:defRPr>
              </a:lvl1pPr>
            </a:lstStyle>
            <a:p>
              <a:r>
                <a:rPr lang="en-US" dirty="0"/>
                <a:t>Desktop</a:t>
              </a:r>
            </a:p>
          </p:txBody>
        </p:sp>
        <p:sp>
          <p:nvSpPr>
            <p:cNvPr id="15" name="TextBox 14"/>
            <p:cNvSpPr txBox="1"/>
            <p:nvPr/>
          </p:nvSpPr>
          <p:spPr>
            <a:xfrm>
              <a:off x="10053174" y="4976148"/>
              <a:ext cx="692502" cy="408239"/>
            </a:xfrm>
            <a:prstGeom prst="rect">
              <a:avLst/>
            </a:prstGeom>
            <a:noFill/>
          </p:spPr>
          <p:txBody>
            <a:bodyPr wrap="none" rtlCol="0">
              <a:spAutoFit/>
            </a:bodyPr>
            <a:lstStyle>
              <a:defPPr>
                <a:defRPr lang="en-US"/>
              </a:defPPr>
              <a:lvl1pPr>
                <a:defRPr sz="2000">
                  <a:gradFill>
                    <a:gsLst>
                      <a:gs pos="96460">
                        <a:schemeClr val="tx1"/>
                      </a:gs>
                      <a:gs pos="84000">
                        <a:schemeClr val="tx1"/>
                      </a:gs>
                    </a:gsLst>
                    <a:lin ang="5400000" scaled="0"/>
                  </a:gradFill>
                  <a:latin typeface="+mj-lt"/>
                </a:defRPr>
              </a:lvl1pPr>
            </a:lstStyle>
            <a:p>
              <a:r>
                <a:rPr lang="en-US" dirty="0"/>
                <a:t>Web</a:t>
              </a:r>
            </a:p>
          </p:txBody>
        </p:sp>
        <p:cxnSp>
          <p:nvCxnSpPr>
            <p:cNvPr id="17" name="Elbow Connector 16"/>
            <p:cNvCxnSpPr/>
            <p:nvPr/>
          </p:nvCxnSpPr>
          <p:spPr>
            <a:xfrm rot="5400000" flipH="1" flipV="1">
              <a:off x="8190107" y="1631087"/>
              <a:ext cx="1089900" cy="1692602"/>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550684" y="3870861"/>
              <a:ext cx="909302" cy="1"/>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6200000" flipH="1">
              <a:off x="8038242" y="4717252"/>
              <a:ext cx="1201937" cy="1416704"/>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559180" y="3123147"/>
              <a:ext cx="741747" cy="1583472"/>
              <a:chOff x="6734540" y="2057985"/>
              <a:chExt cx="1604292" cy="3424820"/>
            </a:xfrm>
          </p:grpSpPr>
          <p:grpSp>
            <p:nvGrpSpPr>
              <p:cNvPr id="18" name="Group 17"/>
              <p:cNvGrpSpPr/>
              <p:nvPr/>
            </p:nvGrpSpPr>
            <p:grpSpPr>
              <a:xfrm>
                <a:off x="6734540" y="3930433"/>
                <a:ext cx="1604292" cy="1552372"/>
                <a:chOff x="8561388" y="1192213"/>
                <a:chExt cx="490538" cy="474663"/>
              </a:xfrm>
            </p:grpSpPr>
            <p:sp>
              <p:nvSpPr>
                <p:cNvPr id="20" name="Freeform 18"/>
                <p:cNvSpPr>
                  <a:spLocks noEditPoints="1"/>
                </p:cNvSpPr>
                <p:nvPr/>
              </p:nvSpPr>
              <p:spPr bwMode="auto">
                <a:xfrm>
                  <a:off x="8561388" y="1192213"/>
                  <a:ext cx="490538" cy="474663"/>
                </a:xfrm>
                <a:custGeom>
                  <a:avLst/>
                  <a:gdLst>
                    <a:gd name="T0" fmla="*/ 62 w 105"/>
                    <a:gd name="T1" fmla="*/ 102 h 102"/>
                    <a:gd name="T2" fmla="*/ 62 w 105"/>
                    <a:gd name="T3" fmla="*/ 92 h 102"/>
                    <a:gd name="T4" fmla="*/ 99 w 105"/>
                    <a:gd name="T5" fmla="*/ 92 h 102"/>
                    <a:gd name="T6" fmla="*/ 104 w 105"/>
                    <a:gd name="T7" fmla="*/ 89 h 102"/>
                    <a:gd name="T8" fmla="*/ 105 w 105"/>
                    <a:gd name="T9" fmla="*/ 79 h 102"/>
                    <a:gd name="T10" fmla="*/ 105 w 105"/>
                    <a:gd name="T11" fmla="*/ 16 h 102"/>
                    <a:gd name="T12" fmla="*/ 104 w 105"/>
                    <a:gd name="T13" fmla="*/ 10 h 102"/>
                    <a:gd name="T14" fmla="*/ 98 w 105"/>
                    <a:gd name="T15" fmla="*/ 9 h 102"/>
                    <a:gd name="T16" fmla="*/ 62 w 105"/>
                    <a:gd name="T17" fmla="*/ 9 h 102"/>
                    <a:gd name="T18" fmla="*/ 62 w 105"/>
                    <a:gd name="T19" fmla="*/ 0 h 102"/>
                    <a:gd name="T20" fmla="*/ 55 w 105"/>
                    <a:gd name="T21" fmla="*/ 0 h 102"/>
                    <a:gd name="T22" fmla="*/ 0 w 105"/>
                    <a:gd name="T23" fmla="*/ 9 h 102"/>
                    <a:gd name="T24" fmla="*/ 0 w 105"/>
                    <a:gd name="T25" fmla="*/ 93 h 102"/>
                    <a:gd name="T26" fmla="*/ 54 w 105"/>
                    <a:gd name="T27" fmla="*/ 102 h 102"/>
                    <a:gd name="T28" fmla="*/ 62 w 105"/>
                    <a:gd name="T29" fmla="*/ 102 h 102"/>
                    <a:gd name="T30" fmla="*/ 62 w 105"/>
                    <a:gd name="T31" fmla="*/ 81 h 102"/>
                    <a:gd name="T32" fmla="*/ 71 w 105"/>
                    <a:gd name="T33" fmla="*/ 81 h 102"/>
                    <a:gd name="T34" fmla="*/ 71 w 105"/>
                    <a:gd name="T35" fmla="*/ 73 h 102"/>
                    <a:gd name="T36" fmla="*/ 62 w 105"/>
                    <a:gd name="T37" fmla="*/ 73 h 102"/>
                    <a:gd name="T38" fmla="*/ 62 w 105"/>
                    <a:gd name="T39" fmla="*/ 68 h 102"/>
                    <a:gd name="T40" fmla="*/ 71 w 105"/>
                    <a:gd name="T41" fmla="*/ 68 h 102"/>
                    <a:gd name="T42" fmla="*/ 71 w 105"/>
                    <a:gd name="T43" fmla="*/ 59 h 102"/>
                    <a:gd name="T44" fmla="*/ 62 w 105"/>
                    <a:gd name="T45" fmla="*/ 59 h 102"/>
                    <a:gd name="T46" fmla="*/ 62 w 105"/>
                    <a:gd name="T47" fmla="*/ 55 h 102"/>
                    <a:gd name="T48" fmla="*/ 71 w 105"/>
                    <a:gd name="T49" fmla="*/ 55 h 102"/>
                    <a:gd name="T50" fmla="*/ 71 w 105"/>
                    <a:gd name="T51" fmla="*/ 46 h 102"/>
                    <a:gd name="T52" fmla="*/ 62 w 105"/>
                    <a:gd name="T53" fmla="*/ 46 h 102"/>
                    <a:gd name="T54" fmla="*/ 62 w 105"/>
                    <a:gd name="T55" fmla="*/ 41 h 102"/>
                    <a:gd name="T56" fmla="*/ 71 w 105"/>
                    <a:gd name="T57" fmla="*/ 41 h 102"/>
                    <a:gd name="T58" fmla="*/ 71 w 105"/>
                    <a:gd name="T59" fmla="*/ 33 h 102"/>
                    <a:gd name="T60" fmla="*/ 62 w 105"/>
                    <a:gd name="T61" fmla="*/ 33 h 102"/>
                    <a:gd name="T62" fmla="*/ 62 w 105"/>
                    <a:gd name="T63" fmla="*/ 28 h 102"/>
                    <a:gd name="T64" fmla="*/ 71 w 105"/>
                    <a:gd name="T65" fmla="*/ 28 h 102"/>
                    <a:gd name="T66" fmla="*/ 71 w 105"/>
                    <a:gd name="T67" fmla="*/ 20 h 102"/>
                    <a:gd name="T68" fmla="*/ 62 w 105"/>
                    <a:gd name="T69" fmla="*/ 20 h 102"/>
                    <a:gd name="T70" fmla="*/ 62 w 105"/>
                    <a:gd name="T71" fmla="*/ 13 h 102"/>
                    <a:gd name="T72" fmla="*/ 101 w 105"/>
                    <a:gd name="T73" fmla="*/ 13 h 102"/>
                    <a:gd name="T74" fmla="*/ 101 w 105"/>
                    <a:gd name="T75" fmla="*/ 88 h 102"/>
                    <a:gd name="T76" fmla="*/ 62 w 105"/>
                    <a:gd name="T77" fmla="*/ 88 h 102"/>
                    <a:gd name="T78" fmla="*/ 62 w 105"/>
                    <a:gd name="T79" fmla="*/ 81 h 102"/>
                    <a:gd name="T80" fmla="*/ 35 w 105"/>
                    <a:gd name="T81" fmla="*/ 70 h 102"/>
                    <a:gd name="T82" fmla="*/ 29 w 105"/>
                    <a:gd name="T83" fmla="*/ 55 h 102"/>
                    <a:gd name="T84" fmla="*/ 23 w 105"/>
                    <a:gd name="T85" fmla="*/ 69 h 102"/>
                    <a:gd name="T86" fmla="*/ 15 w 105"/>
                    <a:gd name="T87" fmla="*/ 69 h 102"/>
                    <a:gd name="T88" fmla="*/ 24 w 105"/>
                    <a:gd name="T89" fmla="*/ 51 h 102"/>
                    <a:gd name="T90" fmla="*/ 16 w 105"/>
                    <a:gd name="T91" fmla="*/ 32 h 102"/>
                    <a:gd name="T92" fmla="*/ 24 w 105"/>
                    <a:gd name="T93" fmla="*/ 32 h 102"/>
                    <a:gd name="T94" fmla="*/ 29 w 105"/>
                    <a:gd name="T95" fmla="*/ 46 h 102"/>
                    <a:gd name="T96" fmla="*/ 35 w 105"/>
                    <a:gd name="T97" fmla="*/ 31 h 102"/>
                    <a:gd name="T98" fmla="*/ 43 w 105"/>
                    <a:gd name="T99" fmla="*/ 31 h 102"/>
                    <a:gd name="T100" fmla="*/ 33 w 105"/>
                    <a:gd name="T101" fmla="*/ 50 h 102"/>
                    <a:gd name="T102" fmla="*/ 43 w 105"/>
                    <a:gd name="T103" fmla="*/ 70 h 102"/>
                    <a:gd name="T104" fmla="*/ 35 w 105"/>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2">
                      <a:moveTo>
                        <a:pt x="62" y="102"/>
                      </a:moveTo>
                      <a:cubicBezTo>
                        <a:pt x="62" y="99"/>
                        <a:pt x="62" y="95"/>
                        <a:pt x="62" y="92"/>
                      </a:cubicBezTo>
                      <a:cubicBezTo>
                        <a:pt x="74" y="92"/>
                        <a:pt x="86" y="92"/>
                        <a:pt x="99" y="92"/>
                      </a:cubicBezTo>
                      <a:cubicBezTo>
                        <a:pt x="101" y="92"/>
                        <a:pt x="104" y="91"/>
                        <a:pt x="104" y="89"/>
                      </a:cubicBezTo>
                      <a:cubicBezTo>
                        <a:pt x="105" y="86"/>
                        <a:pt x="105" y="82"/>
                        <a:pt x="105" y="79"/>
                      </a:cubicBezTo>
                      <a:cubicBezTo>
                        <a:pt x="105" y="58"/>
                        <a:pt x="105" y="37"/>
                        <a:pt x="105" y="16"/>
                      </a:cubicBezTo>
                      <a:cubicBezTo>
                        <a:pt x="105" y="14"/>
                        <a:pt x="105" y="12"/>
                        <a:pt x="104" y="10"/>
                      </a:cubicBezTo>
                      <a:cubicBezTo>
                        <a:pt x="102" y="9"/>
                        <a:pt x="100" y="9"/>
                        <a:pt x="98" y="9"/>
                      </a:cubicBezTo>
                      <a:cubicBezTo>
                        <a:pt x="86" y="9"/>
                        <a:pt x="74" y="9"/>
                        <a:pt x="62" y="9"/>
                      </a:cubicBezTo>
                      <a:cubicBezTo>
                        <a:pt x="62" y="6"/>
                        <a:pt x="62" y="3"/>
                        <a:pt x="62" y="0"/>
                      </a:cubicBezTo>
                      <a:cubicBezTo>
                        <a:pt x="55" y="0"/>
                        <a:pt x="55" y="0"/>
                        <a:pt x="55" y="0"/>
                      </a:cubicBezTo>
                      <a:cubicBezTo>
                        <a:pt x="36" y="3"/>
                        <a:pt x="18" y="6"/>
                        <a:pt x="0" y="9"/>
                      </a:cubicBezTo>
                      <a:cubicBezTo>
                        <a:pt x="0" y="37"/>
                        <a:pt x="0" y="65"/>
                        <a:pt x="0" y="93"/>
                      </a:cubicBezTo>
                      <a:cubicBezTo>
                        <a:pt x="18" y="96"/>
                        <a:pt x="36" y="99"/>
                        <a:pt x="54" y="102"/>
                      </a:cubicBezTo>
                      <a:lnTo>
                        <a:pt x="62" y="102"/>
                      </a:lnTo>
                      <a:close/>
                      <a:moveTo>
                        <a:pt x="62" y="81"/>
                      </a:moveTo>
                      <a:cubicBezTo>
                        <a:pt x="65" y="81"/>
                        <a:pt x="68" y="81"/>
                        <a:pt x="71" y="81"/>
                      </a:cubicBezTo>
                      <a:cubicBezTo>
                        <a:pt x="71" y="78"/>
                        <a:pt x="71" y="75"/>
                        <a:pt x="71" y="73"/>
                      </a:cubicBezTo>
                      <a:cubicBezTo>
                        <a:pt x="68" y="73"/>
                        <a:pt x="65" y="73"/>
                        <a:pt x="62" y="73"/>
                      </a:cubicBezTo>
                      <a:cubicBezTo>
                        <a:pt x="62" y="71"/>
                        <a:pt x="62" y="69"/>
                        <a:pt x="62" y="68"/>
                      </a:cubicBezTo>
                      <a:cubicBezTo>
                        <a:pt x="65" y="68"/>
                        <a:pt x="68" y="68"/>
                        <a:pt x="71" y="68"/>
                      </a:cubicBezTo>
                      <a:cubicBezTo>
                        <a:pt x="71" y="65"/>
                        <a:pt x="71" y="62"/>
                        <a:pt x="71" y="59"/>
                      </a:cubicBezTo>
                      <a:cubicBezTo>
                        <a:pt x="68" y="59"/>
                        <a:pt x="65" y="59"/>
                        <a:pt x="62" y="59"/>
                      </a:cubicBezTo>
                      <a:cubicBezTo>
                        <a:pt x="62" y="58"/>
                        <a:pt x="62" y="56"/>
                        <a:pt x="62" y="55"/>
                      </a:cubicBezTo>
                      <a:cubicBezTo>
                        <a:pt x="65" y="55"/>
                        <a:pt x="68" y="55"/>
                        <a:pt x="71" y="55"/>
                      </a:cubicBezTo>
                      <a:cubicBezTo>
                        <a:pt x="71" y="52"/>
                        <a:pt x="71" y="49"/>
                        <a:pt x="71" y="46"/>
                      </a:cubicBezTo>
                      <a:cubicBezTo>
                        <a:pt x="68" y="46"/>
                        <a:pt x="65" y="46"/>
                        <a:pt x="62" y="46"/>
                      </a:cubicBezTo>
                      <a:cubicBezTo>
                        <a:pt x="62" y="45"/>
                        <a:pt x="62" y="43"/>
                        <a:pt x="62" y="41"/>
                      </a:cubicBezTo>
                      <a:cubicBezTo>
                        <a:pt x="65" y="41"/>
                        <a:pt x="68" y="41"/>
                        <a:pt x="71" y="41"/>
                      </a:cubicBezTo>
                      <a:cubicBezTo>
                        <a:pt x="71" y="39"/>
                        <a:pt x="71" y="36"/>
                        <a:pt x="71" y="33"/>
                      </a:cubicBezTo>
                      <a:cubicBezTo>
                        <a:pt x="68" y="33"/>
                        <a:pt x="65" y="33"/>
                        <a:pt x="62" y="33"/>
                      </a:cubicBezTo>
                      <a:cubicBezTo>
                        <a:pt x="62" y="31"/>
                        <a:pt x="62" y="30"/>
                        <a:pt x="62" y="28"/>
                      </a:cubicBezTo>
                      <a:cubicBezTo>
                        <a:pt x="65" y="28"/>
                        <a:pt x="68" y="28"/>
                        <a:pt x="71" y="28"/>
                      </a:cubicBezTo>
                      <a:cubicBezTo>
                        <a:pt x="71" y="26"/>
                        <a:pt x="71" y="23"/>
                        <a:pt x="71" y="20"/>
                      </a:cubicBezTo>
                      <a:cubicBezTo>
                        <a:pt x="68" y="20"/>
                        <a:pt x="65" y="20"/>
                        <a:pt x="62" y="20"/>
                      </a:cubicBezTo>
                      <a:cubicBezTo>
                        <a:pt x="62" y="18"/>
                        <a:pt x="62" y="15"/>
                        <a:pt x="62" y="13"/>
                      </a:cubicBezTo>
                      <a:cubicBezTo>
                        <a:pt x="75" y="13"/>
                        <a:pt x="88" y="13"/>
                        <a:pt x="101" y="13"/>
                      </a:cubicBezTo>
                      <a:cubicBezTo>
                        <a:pt x="101" y="38"/>
                        <a:pt x="101" y="63"/>
                        <a:pt x="101" y="88"/>
                      </a:cubicBezTo>
                      <a:cubicBezTo>
                        <a:pt x="88" y="88"/>
                        <a:pt x="75" y="88"/>
                        <a:pt x="62" y="88"/>
                      </a:cubicBezTo>
                      <a:cubicBezTo>
                        <a:pt x="62" y="86"/>
                        <a:pt x="62" y="83"/>
                        <a:pt x="62" y="81"/>
                      </a:cubicBezTo>
                      <a:close/>
                      <a:moveTo>
                        <a:pt x="35" y="70"/>
                      </a:moveTo>
                      <a:cubicBezTo>
                        <a:pt x="33" y="65"/>
                        <a:pt x="30" y="60"/>
                        <a:pt x="29" y="55"/>
                      </a:cubicBezTo>
                      <a:cubicBezTo>
                        <a:pt x="27" y="60"/>
                        <a:pt x="25" y="64"/>
                        <a:pt x="23" y="69"/>
                      </a:cubicBezTo>
                      <a:cubicBezTo>
                        <a:pt x="20" y="69"/>
                        <a:pt x="18" y="69"/>
                        <a:pt x="15" y="69"/>
                      </a:cubicBezTo>
                      <a:cubicBezTo>
                        <a:pt x="18" y="63"/>
                        <a:pt x="21" y="57"/>
                        <a:pt x="24" y="51"/>
                      </a:cubicBezTo>
                      <a:cubicBezTo>
                        <a:pt x="22" y="44"/>
                        <a:pt x="19" y="38"/>
                        <a:pt x="16" y="32"/>
                      </a:cubicBezTo>
                      <a:cubicBezTo>
                        <a:pt x="19" y="32"/>
                        <a:pt x="21" y="32"/>
                        <a:pt x="24" y="32"/>
                      </a:cubicBezTo>
                      <a:cubicBezTo>
                        <a:pt x="26" y="36"/>
                        <a:pt x="28" y="41"/>
                        <a:pt x="29" y="46"/>
                      </a:cubicBezTo>
                      <a:cubicBezTo>
                        <a:pt x="31" y="41"/>
                        <a:pt x="33" y="36"/>
                        <a:pt x="35" y="31"/>
                      </a:cubicBezTo>
                      <a:cubicBezTo>
                        <a:pt x="38" y="31"/>
                        <a:pt x="40" y="31"/>
                        <a:pt x="43" y="31"/>
                      </a:cubicBezTo>
                      <a:cubicBezTo>
                        <a:pt x="40" y="37"/>
                        <a:pt x="37" y="44"/>
                        <a:pt x="33" y="50"/>
                      </a:cubicBezTo>
                      <a:cubicBezTo>
                        <a:pt x="37" y="57"/>
                        <a:pt x="40" y="64"/>
                        <a:pt x="43" y="70"/>
                      </a:cubicBezTo>
                      <a:cubicBezTo>
                        <a:pt x="40" y="70"/>
                        <a:pt x="38" y="70"/>
                        <a:pt x="35" y="7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1" name="Freeform 19"/>
                <p:cNvSpPr>
                  <a:spLocks noEditPoints="1"/>
                </p:cNvSpPr>
                <p:nvPr/>
              </p:nvSpPr>
              <p:spPr bwMode="auto">
                <a:xfrm>
                  <a:off x="8915400" y="1285876"/>
                  <a:ext cx="79375" cy="284163"/>
                </a:xfrm>
                <a:custGeom>
                  <a:avLst/>
                  <a:gdLst>
                    <a:gd name="T0" fmla="*/ 17 w 17"/>
                    <a:gd name="T1" fmla="*/ 61 h 61"/>
                    <a:gd name="T2" fmla="*/ 0 w 17"/>
                    <a:gd name="T3" fmla="*/ 61 h 61"/>
                    <a:gd name="T4" fmla="*/ 0 w 17"/>
                    <a:gd name="T5" fmla="*/ 53 h 61"/>
                    <a:gd name="T6" fmla="*/ 17 w 17"/>
                    <a:gd name="T7" fmla="*/ 53 h 61"/>
                    <a:gd name="T8" fmla="*/ 17 w 17"/>
                    <a:gd name="T9" fmla="*/ 61 h 61"/>
                    <a:gd name="T10" fmla="*/ 17 w 17"/>
                    <a:gd name="T11" fmla="*/ 48 h 61"/>
                    <a:gd name="T12" fmla="*/ 0 w 17"/>
                    <a:gd name="T13" fmla="*/ 48 h 61"/>
                    <a:gd name="T14" fmla="*/ 0 w 17"/>
                    <a:gd name="T15" fmla="*/ 39 h 61"/>
                    <a:gd name="T16" fmla="*/ 17 w 17"/>
                    <a:gd name="T17" fmla="*/ 39 h 61"/>
                    <a:gd name="T18" fmla="*/ 17 w 17"/>
                    <a:gd name="T19" fmla="*/ 48 h 61"/>
                    <a:gd name="T20" fmla="*/ 17 w 17"/>
                    <a:gd name="T21" fmla="*/ 35 h 61"/>
                    <a:gd name="T22" fmla="*/ 0 w 17"/>
                    <a:gd name="T23" fmla="*/ 35 h 61"/>
                    <a:gd name="T24" fmla="*/ 0 w 17"/>
                    <a:gd name="T25" fmla="*/ 26 h 61"/>
                    <a:gd name="T26" fmla="*/ 17 w 17"/>
                    <a:gd name="T27" fmla="*/ 26 h 61"/>
                    <a:gd name="T28" fmla="*/ 17 w 17"/>
                    <a:gd name="T29" fmla="*/ 35 h 61"/>
                    <a:gd name="T30" fmla="*/ 17 w 17"/>
                    <a:gd name="T31" fmla="*/ 21 h 61"/>
                    <a:gd name="T32" fmla="*/ 0 w 17"/>
                    <a:gd name="T33" fmla="*/ 21 h 61"/>
                    <a:gd name="T34" fmla="*/ 0 w 17"/>
                    <a:gd name="T35" fmla="*/ 13 h 61"/>
                    <a:gd name="T36" fmla="*/ 17 w 17"/>
                    <a:gd name="T37" fmla="*/ 13 h 61"/>
                    <a:gd name="T38" fmla="*/ 17 w 17"/>
                    <a:gd name="T39" fmla="*/ 21 h 61"/>
                    <a:gd name="T40" fmla="*/ 17 w 17"/>
                    <a:gd name="T41" fmla="*/ 8 h 61"/>
                    <a:gd name="T42" fmla="*/ 0 w 17"/>
                    <a:gd name="T43" fmla="*/ 8 h 61"/>
                    <a:gd name="T44" fmla="*/ 0 w 17"/>
                    <a:gd name="T45" fmla="*/ 0 h 61"/>
                    <a:gd name="T46" fmla="*/ 17 w 17"/>
                    <a:gd name="T47" fmla="*/ 0 h 61"/>
                    <a:gd name="T48" fmla="*/ 17 w 17"/>
                    <a:gd name="T49"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61">
                      <a:moveTo>
                        <a:pt x="17" y="61"/>
                      </a:moveTo>
                      <a:cubicBezTo>
                        <a:pt x="11" y="61"/>
                        <a:pt x="6" y="61"/>
                        <a:pt x="0" y="61"/>
                      </a:cubicBezTo>
                      <a:cubicBezTo>
                        <a:pt x="0" y="58"/>
                        <a:pt x="0" y="55"/>
                        <a:pt x="0" y="53"/>
                      </a:cubicBezTo>
                      <a:cubicBezTo>
                        <a:pt x="6" y="53"/>
                        <a:pt x="11" y="53"/>
                        <a:pt x="17" y="53"/>
                      </a:cubicBezTo>
                      <a:cubicBezTo>
                        <a:pt x="17" y="55"/>
                        <a:pt x="17" y="58"/>
                        <a:pt x="17" y="61"/>
                      </a:cubicBezTo>
                      <a:close/>
                      <a:moveTo>
                        <a:pt x="17" y="48"/>
                      </a:moveTo>
                      <a:cubicBezTo>
                        <a:pt x="11" y="48"/>
                        <a:pt x="6" y="48"/>
                        <a:pt x="0" y="48"/>
                      </a:cubicBezTo>
                      <a:cubicBezTo>
                        <a:pt x="0" y="45"/>
                        <a:pt x="0" y="42"/>
                        <a:pt x="0" y="39"/>
                      </a:cubicBezTo>
                      <a:cubicBezTo>
                        <a:pt x="6" y="39"/>
                        <a:pt x="11" y="39"/>
                        <a:pt x="17" y="39"/>
                      </a:cubicBezTo>
                      <a:cubicBezTo>
                        <a:pt x="17" y="42"/>
                        <a:pt x="17" y="45"/>
                        <a:pt x="17" y="48"/>
                      </a:cubicBezTo>
                      <a:close/>
                      <a:moveTo>
                        <a:pt x="17" y="35"/>
                      </a:moveTo>
                      <a:cubicBezTo>
                        <a:pt x="11" y="35"/>
                        <a:pt x="6" y="35"/>
                        <a:pt x="0" y="35"/>
                      </a:cubicBezTo>
                      <a:cubicBezTo>
                        <a:pt x="0" y="32"/>
                        <a:pt x="0" y="29"/>
                        <a:pt x="0" y="26"/>
                      </a:cubicBezTo>
                      <a:cubicBezTo>
                        <a:pt x="6" y="26"/>
                        <a:pt x="11" y="26"/>
                        <a:pt x="17" y="26"/>
                      </a:cubicBezTo>
                      <a:cubicBezTo>
                        <a:pt x="17" y="29"/>
                        <a:pt x="17" y="32"/>
                        <a:pt x="17" y="35"/>
                      </a:cubicBezTo>
                      <a:close/>
                      <a:moveTo>
                        <a:pt x="17" y="21"/>
                      </a:moveTo>
                      <a:cubicBezTo>
                        <a:pt x="11" y="21"/>
                        <a:pt x="6" y="21"/>
                        <a:pt x="0" y="21"/>
                      </a:cubicBezTo>
                      <a:cubicBezTo>
                        <a:pt x="0" y="19"/>
                        <a:pt x="0" y="16"/>
                        <a:pt x="0" y="13"/>
                      </a:cubicBezTo>
                      <a:cubicBezTo>
                        <a:pt x="6" y="13"/>
                        <a:pt x="11" y="13"/>
                        <a:pt x="17" y="13"/>
                      </a:cubicBezTo>
                      <a:cubicBezTo>
                        <a:pt x="17" y="16"/>
                        <a:pt x="17" y="19"/>
                        <a:pt x="17" y="21"/>
                      </a:cubicBezTo>
                      <a:close/>
                      <a:moveTo>
                        <a:pt x="17" y="8"/>
                      </a:moveTo>
                      <a:cubicBezTo>
                        <a:pt x="11" y="8"/>
                        <a:pt x="6" y="8"/>
                        <a:pt x="0" y="8"/>
                      </a:cubicBezTo>
                      <a:cubicBezTo>
                        <a:pt x="0" y="6"/>
                        <a:pt x="0" y="3"/>
                        <a:pt x="0" y="0"/>
                      </a:cubicBezTo>
                      <a:cubicBezTo>
                        <a:pt x="6" y="0"/>
                        <a:pt x="11" y="0"/>
                        <a:pt x="17" y="0"/>
                      </a:cubicBezTo>
                      <a:cubicBezTo>
                        <a:pt x="17" y="3"/>
                        <a:pt x="17" y="6"/>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2" name="Freeform 20"/>
                <p:cNvSpPr>
                  <a:spLocks/>
                </p:cNvSpPr>
                <p:nvPr/>
              </p:nvSpPr>
              <p:spPr bwMode="auto">
                <a:xfrm>
                  <a:off x="8915400" y="1285876"/>
                  <a:ext cx="79375" cy="36513"/>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6"/>
                        <a:pt x="17" y="3"/>
                        <a:pt x="17" y="0"/>
                      </a:cubicBezTo>
                      <a:cubicBezTo>
                        <a:pt x="11" y="0"/>
                        <a:pt x="6" y="0"/>
                        <a:pt x="0" y="0"/>
                      </a:cubicBezTo>
                      <a:cubicBezTo>
                        <a:pt x="0" y="3"/>
                        <a:pt x="0" y="6"/>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5" name="Freeform 21"/>
                <p:cNvSpPr>
                  <a:spLocks/>
                </p:cNvSpPr>
                <p:nvPr/>
              </p:nvSpPr>
              <p:spPr bwMode="auto">
                <a:xfrm>
                  <a:off x="8915400" y="1346201"/>
                  <a:ext cx="79375" cy="36513"/>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6"/>
                        <a:pt x="17" y="3"/>
                        <a:pt x="17" y="0"/>
                      </a:cubicBezTo>
                      <a:cubicBezTo>
                        <a:pt x="11" y="0"/>
                        <a:pt x="6" y="0"/>
                        <a:pt x="0" y="0"/>
                      </a:cubicBezTo>
                      <a:cubicBezTo>
                        <a:pt x="0" y="3"/>
                        <a:pt x="0" y="6"/>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7" name="Freeform 22"/>
                <p:cNvSpPr>
                  <a:spLocks/>
                </p:cNvSpPr>
                <p:nvPr/>
              </p:nvSpPr>
              <p:spPr bwMode="auto">
                <a:xfrm>
                  <a:off x="8915400" y="1406526"/>
                  <a:ext cx="79375" cy="41275"/>
                </a:xfrm>
                <a:custGeom>
                  <a:avLst/>
                  <a:gdLst>
                    <a:gd name="T0" fmla="*/ 0 w 17"/>
                    <a:gd name="T1" fmla="*/ 9 h 9"/>
                    <a:gd name="T2" fmla="*/ 17 w 17"/>
                    <a:gd name="T3" fmla="*/ 9 h 9"/>
                    <a:gd name="T4" fmla="*/ 17 w 17"/>
                    <a:gd name="T5" fmla="*/ 0 h 9"/>
                    <a:gd name="T6" fmla="*/ 0 w 17"/>
                    <a:gd name="T7" fmla="*/ 0 h 9"/>
                    <a:gd name="T8" fmla="*/ 0 w 17"/>
                    <a:gd name="T9" fmla="*/ 9 h 9"/>
                  </a:gdLst>
                  <a:ahLst/>
                  <a:cxnLst>
                    <a:cxn ang="0">
                      <a:pos x="T0" y="T1"/>
                    </a:cxn>
                    <a:cxn ang="0">
                      <a:pos x="T2" y="T3"/>
                    </a:cxn>
                    <a:cxn ang="0">
                      <a:pos x="T4" y="T5"/>
                    </a:cxn>
                    <a:cxn ang="0">
                      <a:pos x="T6" y="T7"/>
                    </a:cxn>
                    <a:cxn ang="0">
                      <a:pos x="T8" y="T9"/>
                    </a:cxn>
                  </a:cxnLst>
                  <a:rect l="0" t="0" r="r" b="b"/>
                  <a:pathLst>
                    <a:path w="17" h="9">
                      <a:moveTo>
                        <a:pt x="0" y="9"/>
                      </a:moveTo>
                      <a:cubicBezTo>
                        <a:pt x="6" y="9"/>
                        <a:pt x="11" y="9"/>
                        <a:pt x="17" y="9"/>
                      </a:cubicBezTo>
                      <a:cubicBezTo>
                        <a:pt x="17" y="6"/>
                        <a:pt x="17" y="3"/>
                        <a:pt x="17" y="0"/>
                      </a:cubicBezTo>
                      <a:cubicBezTo>
                        <a:pt x="11" y="0"/>
                        <a:pt x="6" y="0"/>
                        <a:pt x="0" y="0"/>
                      </a:cubicBezTo>
                      <a:cubicBezTo>
                        <a:pt x="0" y="3"/>
                        <a:pt x="0"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8" name="Freeform 23"/>
                <p:cNvSpPr>
                  <a:spLocks/>
                </p:cNvSpPr>
                <p:nvPr/>
              </p:nvSpPr>
              <p:spPr bwMode="auto">
                <a:xfrm>
                  <a:off x="8915400" y="1466851"/>
                  <a:ext cx="79375" cy="42863"/>
                </a:xfrm>
                <a:custGeom>
                  <a:avLst/>
                  <a:gdLst>
                    <a:gd name="T0" fmla="*/ 0 w 17"/>
                    <a:gd name="T1" fmla="*/ 9 h 9"/>
                    <a:gd name="T2" fmla="*/ 17 w 17"/>
                    <a:gd name="T3" fmla="*/ 9 h 9"/>
                    <a:gd name="T4" fmla="*/ 17 w 17"/>
                    <a:gd name="T5" fmla="*/ 0 h 9"/>
                    <a:gd name="T6" fmla="*/ 0 w 17"/>
                    <a:gd name="T7" fmla="*/ 0 h 9"/>
                    <a:gd name="T8" fmla="*/ 0 w 17"/>
                    <a:gd name="T9" fmla="*/ 9 h 9"/>
                  </a:gdLst>
                  <a:ahLst/>
                  <a:cxnLst>
                    <a:cxn ang="0">
                      <a:pos x="T0" y="T1"/>
                    </a:cxn>
                    <a:cxn ang="0">
                      <a:pos x="T2" y="T3"/>
                    </a:cxn>
                    <a:cxn ang="0">
                      <a:pos x="T4" y="T5"/>
                    </a:cxn>
                    <a:cxn ang="0">
                      <a:pos x="T6" y="T7"/>
                    </a:cxn>
                    <a:cxn ang="0">
                      <a:pos x="T8" y="T9"/>
                    </a:cxn>
                  </a:cxnLst>
                  <a:rect l="0" t="0" r="r" b="b"/>
                  <a:pathLst>
                    <a:path w="17" h="9">
                      <a:moveTo>
                        <a:pt x="0" y="9"/>
                      </a:moveTo>
                      <a:cubicBezTo>
                        <a:pt x="6" y="9"/>
                        <a:pt x="11" y="9"/>
                        <a:pt x="17" y="9"/>
                      </a:cubicBezTo>
                      <a:cubicBezTo>
                        <a:pt x="17" y="6"/>
                        <a:pt x="17" y="3"/>
                        <a:pt x="17" y="0"/>
                      </a:cubicBezTo>
                      <a:cubicBezTo>
                        <a:pt x="11" y="0"/>
                        <a:pt x="6" y="0"/>
                        <a:pt x="0" y="0"/>
                      </a:cubicBezTo>
                      <a:cubicBezTo>
                        <a:pt x="0" y="3"/>
                        <a:pt x="0"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9" name="Freeform 24"/>
                <p:cNvSpPr>
                  <a:spLocks/>
                </p:cNvSpPr>
                <p:nvPr/>
              </p:nvSpPr>
              <p:spPr bwMode="auto">
                <a:xfrm>
                  <a:off x="8915400" y="1531938"/>
                  <a:ext cx="79375" cy="38100"/>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5"/>
                        <a:pt x="17" y="2"/>
                        <a:pt x="17" y="0"/>
                      </a:cubicBezTo>
                      <a:cubicBezTo>
                        <a:pt x="11" y="0"/>
                        <a:pt x="6" y="0"/>
                        <a:pt x="0" y="0"/>
                      </a:cubicBezTo>
                      <a:cubicBezTo>
                        <a:pt x="0" y="2"/>
                        <a:pt x="0" y="5"/>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sp>
            <p:nvSpPr>
              <p:cNvPr id="30" name="Freeform 25"/>
              <p:cNvSpPr>
                <a:spLocks noEditPoints="1"/>
              </p:cNvSpPr>
              <p:nvPr/>
            </p:nvSpPr>
            <p:spPr bwMode="auto">
              <a:xfrm>
                <a:off x="6734540" y="2057985"/>
                <a:ext cx="1600201" cy="1549932"/>
              </a:xfrm>
              <a:custGeom>
                <a:avLst/>
                <a:gdLst>
                  <a:gd name="T0" fmla="*/ 65 w 65"/>
                  <a:gd name="T1" fmla="*/ 8 h 63"/>
                  <a:gd name="T2" fmla="*/ 62 w 65"/>
                  <a:gd name="T3" fmla="*/ 6 h 63"/>
                  <a:gd name="T4" fmla="*/ 38 w 65"/>
                  <a:gd name="T5" fmla="*/ 6 h 63"/>
                  <a:gd name="T6" fmla="*/ 38 w 65"/>
                  <a:gd name="T7" fmla="*/ 0 h 63"/>
                  <a:gd name="T8" fmla="*/ 34 w 65"/>
                  <a:gd name="T9" fmla="*/ 0 h 63"/>
                  <a:gd name="T10" fmla="*/ 0 w 65"/>
                  <a:gd name="T11" fmla="*/ 6 h 63"/>
                  <a:gd name="T12" fmla="*/ 0 w 65"/>
                  <a:gd name="T13" fmla="*/ 57 h 63"/>
                  <a:gd name="T14" fmla="*/ 34 w 65"/>
                  <a:gd name="T15" fmla="*/ 63 h 63"/>
                  <a:gd name="T16" fmla="*/ 38 w 65"/>
                  <a:gd name="T17" fmla="*/ 63 h 63"/>
                  <a:gd name="T18" fmla="*/ 38 w 65"/>
                  <a:gd name="T19" fmla="*/ 57 h 63"/>
                  <a:gd name="T20" fmla="*/ 60 w 65"/>
                  <a:gd name="T21" fmla="*/ 57 h 63"/>
                  <a:gd name="T22" fmla="*/ 64 w 65"/>
                  <a:gd name="T23" fmla="*/ 56 h 63"/>
                  <a:gd name="T24" fmla="*/ 65 w 65"/>
                  <a:gd name="T25" fmla="*/ 52 h 63"/>
                  <a:gd name="T26" fmla="*/ 65 w 65"/>
                  <a:gd name="T27" fmla="*/ 8 h 63"/>
                  <a:gd name="T28" fmla="*/ 25 w 65"/>
                  <a:gd name="T29" fmla="*/ 41 h 63"/>
                  <a:gd name="T30" fmla="*/ 20 w 65"/>
                  <a:gd name="T31" fmla="*/ 41 h 63"/>
                  <a:gd name="T32" fmla="*/ 17 w 65"/>
                  <a:gd name="T33" fmla="*/ 27 h 63"/>
                  <a:gd name="T34" fmla="*/ 14 w 65"/>
                  <a:gd name="T35" fmla="*/ 41 h 63"/>
                  <a:gd name="T36" fmla="*/ 10 w 65"/>
                  <a:gd name="T37" fmla="*/ 40 h 63"/>
                  <a:gd name="T38" fmla="*/ 6 w 65"/>
                  <a:gd name="T39" fmla="*/ 21 h 63"/>
                  <a:gd name="T40" fmla="*/ 10 w 65"/>
                  <a:gd name="T41" fmla="*/ 21 h 63"/>
                  <a:gd name="T42" fmla="*/ 12 w 65"/>
                  <a:gd name="T43" fmla="*/ 35 h 63"/>
                  <a:gd name="T44" fmla="*/ 16 w 65"/>
                  <a:gd name="T45" fmla="*/ 21 h 63"/>
                  <a:gd name="T46" fmla="*/ 20 w 65"/>
                  <a:gd name="T47" fmla="*/ 20 h 63"/>
                  <a:gd name="T48" fmla="*/ 23 w 65"/>
                  <a:gd name="T49" fmla="*/ 35 h 63"/>
                  <a:gd name="T50" fmla="*/ 25 w 65"/>
                  <a:gd name="T51" fmla="*/ 20 h 63"/>
                  <a:gd name="T52" fmla="*/ 30 w 65"/>
                  <a:gd name="T53" fmla="*/ 20 h 63"/>
                  <a:gd name="T54" fmla="*/ 25 w 65"/>
                  <a:gd name="T55" fmla="*/ 41 h 63"/>
                  <a:gd name="T56" fmla="*/ 63 w 65"/>
                  <a:gd name="T57" fmla="*/ 55 h 63"/>
                  <a:gd name="T58" fmla="*/ 38 w 65"/>
                  <a:gd name="T59" fmla="*/ 55 h 63"/>
                  <a:gd name="T60" fmla="*/ 38 w 65"/>
                  <a:gd name="T61" fmla="*/ 49 h 63"/>
                  <a:gd name="T62" fmla="*/ 57 w 65"/>
                  <a:gd name="T63" fmla="*/ 49 h 63"/>
                  <a:gd name="T64" fmla="*/ 57 w 65"/>
                  <a:gd name="T65" fmla="*/ 46 h 63"/>
                  <a:gd name="T66" fmla="*/ 38 w 65"/>
                  <a:gd name="T67" fmla="*/ 46 h 63"/>
                  <a:gd name="T68" fmla="*/ 38 w 65"/>
                  <a:gd name="T69" fmla="*/ 42 h 63"/>
                  <a:gd name="T70" fmla="*/ 57 w 65"/>
                  <a:gd name="T71" fmla="*/ 42 h 63"/>
                  <a:gd name="T72" fmla="*/ 57 w 65"/>
                  <a:gd name="T73" fmla="*/ 39 h 63"/>
                  <a:gd name="T74" fmla="*/ 38 w 65"/>
                  <a:gd name="T75" fmla="*/ 39 h 63"/>
                  <a:gd name="T76" fmla="*/ 38 w 65"/>
                  <a:gd name="T77" fmla="*/ 36 h 63"/>
                  <a:gd name="T78" fmla="*/ 57 w 65"/>
                  <a:gd name="T79" fmla="*/ 36 h 63"/>
                  <a:gd name="T80" fmla="*/ 57 w 65"/>
                  <a:gd name="T81" fmla="*/ 33 h 63"/>
                  <a:gd name="T82" fmla="*/ 38 w 65"/>
                  <a:gd name="T83" fmla="*/ 33 h 63"/>
                  <a:gd name="T84" fmla="*/ 38 w 65"/>
                  <a:gd name="T85" fmla="*/ 29 h 63"/>
                  <a:gd name="T86" fmla="*/ 57 w 65"/>
                  <a:gd name="T87" fmla="*/ 29 h 63"/>
                  <a:gd name="T88" fmla="*/ 57 w 65"/>
                  <a:gd name="T89" fmla="*/ 26 h 63"/>
                  <a:gd name="T90" fmla="*/ 38 w 65"/>
                  <a:gd name="T91" fmla="*/ 26 h 63"/>
                  <a:gd name="T92" fmla="*/ 38 w 65"/>
                  <a:gd name="T93" fmla="*/ 22 h 63"/>
                  <a:gd name="T94" fmla="*/ 57 w 65"/>
                  <a:gd name="T95" fmla="*/ 22 h 63"/>
                  <a:gd name="T96" fmla="*/ 57 w 65"/>
                  <a:gd name="T97" fmla="*/ 19 h 63"/>
                  <a:gd name="T98" fmla="*/ 38 w 65"/>
                  <a:gd name="T99" fmla="*/ 19 h 63"/>
                  <a:gd name="T100" fmla="*/ 38 w 65"/>
                  <a:gd name="T101" fmla="*/ 16 h 63"/>
                  <a:gd name="T102" fmla="*/ 57 w 65"/>
                  <a:gd name="T103" fmla="*/ 16 h 63"/>
                  <a:gd name="T104" fmla="*/ 57 w 65"/>
                  <a:gd name="T105" fmla="*/ 13 h 63"/>
                  <a:gd name="T106" fmla="*/ 38 w 65"/>
                  <a:gd name="T107" fmla="*/ 13 h 63"/>
                  <a:gd name="T108" fmla="*/ 38 w 65"/>
                  <a:gd name="T109" fmla="*/ 8 h 63"/>
                  <a:gd name="T110" fmla="*/ 63 w 65"/>
                  <a:gd name="T111" fmla="*/ 8 h 63"/>
                  <a:gd name="T112" fmla="*/ 63 w 65"/>
                  <a:gd name="T113"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63">
                    <a:moveTo>
                      <a:pt x="65" y="8"/>
                    </a:moveTo>
                    <a:cubicBezTo>
                      <a:pt x="65" y="7"/>
                      <a:pt x="64" y="5"/>
                      <a:pt x="62" y="6"/>
                    </a:cubicBezTo>
                    <a:cubicBezTo>
                      <a:pt x="54" y="5"/>
                      <a:pt x="46" y="6"/>
                      <a:pt x="38" y="6"/>
                    </a:cubicBezTo>
                    <a:cubicBezTo>
                      <a:pt x="38" y="4"/>
                      <a:pt x="38" y="2"/>
                      <a:pt x="38" y="0"/>
                    </a:cubicBezTo>
                    <a:cubicBezTo>
                      <a:pt x="34" y="0"/>
                      <a:pt x="34" y="0"/>
                      <a:pt x="34" y="0"/>
                    </a:cubicBezTo>
                    <a:cubicBezTo>
                      <a:pt x="23" y="2"/>
                      <a:pt x="12" y="4"/>
                      <a:pt x="0" y="6"/>
                    </a:cubicBezTo>
                    <a:cubicBezTo>
                      <a:pt x="0" y="23"/>
                      <a:pt x="0" y="40"/>
                      <a:pt x="0" y="57"/>
                    </a:cubicBezTo>
                    <a:cubicBezTo>
                      <a:pt x="12" y="59"/>
                      <a:pt x="23" y="61"/>
                      <a:pt x="34" y="63"/>
                    </a:cubicBezTo>
                    <a:cubicBezTo>
                      <a:pt x="38" y="63"/>
                      <a:pt x="38" y="63"/>
                      <a:pt x="38" y="63"/>
                    </a:cubicBezTo>
                    <a:cubicBezTo>
                      <a:pt x="38" y="61"/>
                      <a:pt x="38" y="59"/>
                      <a:pt x="38" y="57"/>
                    </a:cubicBezTo>
                    <a:cubicBezTo>
                      <a:pt x="46" y="57"/>
                      <a:pt x="53" y="57"/>
                      <a:pt x="60" y="57"/>
                    </a:cubicBezTo>
                    <a:cubicBezTo>
                      <a:pt x="62" y="57"/>
                      <a:pt x="63" y="57"/>
                      <a:pt x="64" y="56"/>
                    </a:cubicBezTo>
                    <a:cubicBezTo>
                      <a:pt x="65" y="55"/>
                      <a:pt x="65" y="53"/>
                      <a:pt x="65" y="52"/>
                    </a:cubicBezTo>
                    <a:cubicBezTo>
                      <a:pt x="65" y="37"/>
                      <a:pt x="65" y="23"/>
                      <a:pt x="65" y="8"/>
                    </a:cubicBezTo>
                    <a:close/>
                    <a:moveTo>
                      <a:pt x="25" y="41"/>
                    </a:moveTo>
                    <a:cubicBezTo>
                      <a:pt x="24" y="42"/>
                      <a:pt x="22" y="41"/>
                      <a:pt x="20" y="41"/>
                    </a:cubicBezTo>
                    <a:cubicBezTo>
                      <a:pt x="19" y="36"/>
                      <a:pt x="18" y="31"/>
                      <a:pt x="17" y="27"/>
                    </a:cubicBezTo>
                    <a:cubicBezTo>
                      <a:pt x="16" y="31"/>
                      <a:pt x="15" y="36"/>
                      <a:pt x="14" y="41"/>
                    </a:cubicBezTo>
                    <a:cubicBezTo>
                      <a:pt x="13" y="41"/>
                      <a:pt x="12" y="41"/>
                      <a:pt x="10" y="40"/>
                    </a:cubicBezTo>
                    <a:cubicBezTo>
                      <a:pt x="9" y="34"/>
                      <a:pt x="8" y="28"/>
                      <a:pt x="6" y="21"/>
                    </a:cubicBezTo>
                    <a:cubicBezTo>
                      <a:pt x="8" y="21"/>
                      <a:pt x="9" y="21"/>
                      <a:pt x="10" y="21"/>
                    </a:cubicBezTo>
                    <a:cubicBezTo>
                      <a:pt x="11" y="26"/>
                      <a:pt x="12" y="30"/>
                      <a:pt x="12" y="35"/>
                    </a:cubicBezTo>
                    <a:cubicBezTo>
                      <a:pt x="13" y="30"/>
                      <a:pt x="14" y="25"/>
                      <a:pt x="16" y="21"/>
                    </a:cubicBezTo>
                    <a:cubicBezTo>
                      <a:pt x="17" y="21"/>
                      <a:pt x="18" y="21"/>
                      <a:pt x="20" y="20"/>
                    </a:cubicBezTo>
                    <a:cubicBezTo>
                      <a:pt x="21" y="25"/>
                      <a:pt x="22" y="30"/>
                      <a:pt x="23" y="35"/>
                    </a:cubicBezTo>
                    <a:cubicBezTo>
                      <a:pt x="24" y="30"/>
                      <a:pt x="24" y="25"/>
                      <a:pt x="25" y="20"/>
                    </a:cubicBezTo>
                    <a:cubicBezTo>
                      <a:pt x="27" y="20"/>
                      <a:pt x="28" y="20"/>
                      <a:pt x="30" y="20"/>
                    </a:cubicBezTo>
                    <a:cubicBezTo>
                      <a:pt x="28" y="27"/>
                      <a:pt x="27" y="34"/>
                      <a:pt x="25" y="41"/>
                    </a:cubicBezTo>
                    <a:close/>
                    <a:moveTo>
                      <a:pt x="63" y="55"/>
                    </a:moveTo>
                    <a:cubicBezTo>
                      <a:pt x="55" y="55"/>
                      <a:pt x="46" y="55"/>
                      <a:pt x="38" y="55"/>
                    </a:cubicBezTo>
                    <a:cubicBezTo>
                      <a:pt x="38" y="53"/>
                      <a:pt x="38" y="51"/>
                      <a:pt x="38" y="49"/>
                    </a:cubicBezTo>
                    <a:cubicBezTo>
                      <a:pt x="45" y="49"/>
                      <a:pt x="51" y="49"/>
                      <a:pt x="57" y="49"/>
                    </a:cubicBezTo>
                    <a:cubicBezTo>
                      <a:pt x="57" y="48"/>
                      <a:pt x="57" y="47"/>
                      <a:pt x="57" y="46"/>
                    </a:cubicBezTo>
                    <a:cubicBezTo>
                      <a:pt x="51" y="46"/>
                      <a:pt x="45" y="46"/>
                      <a:pt x="38" y="46"/>
                    </a:cubicBezTo>
                    <a:cubicBezTo>
                      <a:pt x="38" y="45"/>
                      <a:pt x="38" y="43"/>
                      <a:pt x="38" y="42"/>
                    </a:cubicBezTo>
                    <a:cubicBezTo>
                      <a:pt x="45" y="42"/>
                      <a:pt x="51" y="42"/>
                      <a:pt x="57" y="42"/>
                    </a:cubicBezTo>
                    <a:cubicBezTo>
                      <a:pt x="57" y="41"/>
                      <a:pt x="57" y="40"/>
                      <a:pt x="57" y="39"/>
                    </a:cubicBezTo>
                    <a:cubicBezTo>
                      <a:pt x="51" y="39"/>
                      <a:pt x="45" y="39"/>
                      <a:pt x="38" y="39"/>
                    </a:cubicBezTo>
                    <a:cubicBezTo>
                      <a:pt x="38" y="38"/>
                      <a:pt x="38" y="37"/>
                      <a:pt x="38" y="36"/>
                    </a:cubicBezTo>
                    <a:cubicBezTo>
                      <a:pt x="45" y="36"/>
                      <a:pt x="51" y="36"/>
                      <a:pt x="57" y="36"/>
                    </a:cubicBezTo>
                    <a:cubicBezTo>
                      <a:pt x="57" y="35"/>
                      <a:pt x="57" y="34"/>
                      <a:pt x="57" y="33"/>
                    </a:cubicBezTo>
                    <a:cubicBezTo>
                      <a:pt x="51" y="33"/>
                      <a:pt x="45" y="33"/>
                      <a:pt x="38" y="33"/>
                    </a:cubicBezTo>
                    <a:cubicBezTo>
                      <a:pt x="38" y="31"/>
                      <a:pt x="38" y="30"/>
                      <a:pt x="38" y="29"/>
                    </a:cubicBezTo>
                    <a:cubicBezTo>
                      <a:pt x="45" y="29"/>
                      <a:pt x="51" y="29"/>
                      <a:pt x="57" y="29"/>
                    </a:cubicBezTo>
                    <a:cubicBezTo>
                      <a:pt x="57" y="28"/>
                      <a:pt x="57" y="27"/>
                      <a:pt x="57" y="26"/>
                    </a:cubicBezTo>
                    <a:cubicBezTo>
                      <a:pt x="51" y="26"/>
                      <a:pt x="45" y="26"/>
                      <a:pt x="38" y="26"/>
                    </a:cubicBezTo>
                    <a:cubicBezTo>
                      <a:pt x="38" y="25"/>
                      <a:pt x="38" y="24"/>
                      <a:pt x="38" y="22"/>
                    </a:cubicBezTo>
                    <a:cubicBezTo>
                      <a:pt x="45" y="22"/>
                      <a:pt x="51" y="22"/>
                      <a:pt x="57" y="22"/>
                    </a:cubicBezTo>
                    <a:cubicBezTo>
                      <a:pt x="57" y="21"/>
                      <a:pt x="57" y="20"/>
                      <a:pt x="57" y="19"/>
                    </a:cubicBezTo>
                    <a:cubicBezTo>
                      <a:pt x="51" y="19"/>
                      <a:pt x="45" y="19"/>
                      <a:pt x="38" y="19"/>
                    </a:cubicBezTo>
                    <a:cubicBezTo>
                      <a:pt x="38" y="18"/>
                      <a:pt x="38" y="17"/>
                      <a:pt x="38" y="16"/>
                    </a:cubicBezTo>
                    <a:cubicBezTo>
                      <a:pt x="45" y="16"/>
                      <a:pt x="51" y="16"/>
                      <a:pt x="57" y="16"/>
                    </a:cubicBezTo>
                    <a:cubicBezTo>
                      <a:pt x="57" y="15"/>
                      <a:pt x="57" y="14"/>
                      <a:pt x="57" y="13"/>
                    </a:cubicBezTo>
                    <a:cubicBezTo>
                      <a:pt x="51" y="13"/>
                      <a:pt x="45" y="13"/>
                      <a:pt x="38" y="13"/>
                    </a:cubicBezTo>
                    <a:cubicBezTo>
                      <a:pt x="38" y="11"/>
                      <a:pt x="38" y="9"/>
                      <a:pt x="38" y="8"/>
                    </a:cubicBezTo>
                    <a:cubicBezTo>
                      <a:pt x="46" y="8"/>
                      <a:pt x="55" y="8"/>
                      <a:pt x="63" y="8"/>
                    </a:cubicBezTo>
                    <a:cubicBezTo>
                      <a:pt x="63" y="23"/>
                      <a:pt x="63" y="39"/>
                      <a:pt x="63" y="5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sp>
        <p:nvSpPr>
          <p:cNvPr id="26" name="TextBox 25"/>
          <p:cNvSpPr txBox="1"/>
          <p:nvPr/>
        </p:nvSpPr>
        <p:spPr>
          <a:xfrm>
            <a:off x="436563" y="1463231"/>
            <a:ext cx="4855464" cy="1862048"/>
          </a:xfrm>
          <a:prstGeom prst="rect">
            <a:avLst/>
          </a:prstGeom>
          <a:noFill/>
        </p:spPr>
        <p:txBody>
          <a:bodyPr wrap="square" lIns="0" tIns="0" rIns="0" bIns="0" rtlCol="0">
            <a:spAutoFit/>
          </a:bodyPr>
          <a:lstStyle/>
          <a:p>
            <a:r>
              <a:rPr lang="en-US" sz="1100" dirty="0" err="1">
                <a:solidFill>
                  <a:srgbClr val="000000"/>
                </a:solidFill>
                <a:highlight>
                  <a:srgbClr val="FFFFFF"/>
                </a:highlight>
                <a:latin typeface="Consolas" panose="020B0609020204030204" pitchFamily="49" charset="0"/>
              </a:rPr>
              <a:t>Excel.run</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ctx</a:t>
            </a:r>
            <a:r>
              <a:rPr lang="en-US" sz="1100" dirty="0">
                <a:solidFill>
                  <a:srgbClr val="000000"/>
                </a:solidFill>
                <a:highlight>
                  <a:srgbClr val="FFFFFF"/>
                </a:highlight>
                <a:latin typeface="Consolas" panose="020B0609020204030204" pitchFamily="49" charset="0"/>
              </a:rPr>
              <a:t>) {</a:t>
            </a:r>
          </a:p>
          <a:p>
            <a:r>
              <a:rPr lang="en-US" sz="1100">
                <a:solidFill>
                  <a:srgbClr val="008000"/>
                </a:solidFill>
                <a:highlight>
                  <a:srgbClr val="FFFFFF"/>
                </a:highlight>
                <a:latin typeface="Consolas" panose="020B0609020204030204" pitchFamily="49" charset="0"/>
              </a:rPr>
              <a:t>    // </a:t>
            </a:r>
            <a:r>
              <a:rPr lang="en-US" sz="1100" dirty="0">
                <a:solidFill>
                  <a:srgbClr val="008000"/>
                </a:solidFill>
                <a:highlight>
                  <a:srgbClr val="FFFFFF"/>
                </a:highlight>
                <a:latin typeface="Consolas" panose="020B0609020204030204" pitchFamily="49" charset="0"/>
              </a:rPr>
              <a:t>Create a proxy object for the active worksheet</a:t>
            </a:r>
            <a:endParaRPr lang="en-US" sz="1100" dirty="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var</a:t>
            </a:r>
            <a:r>
              <a:rPr lang="en-US" sz="110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sheet = </a:t>
            </a:r>
            <a:r>
              <a:rPr lang="en-US" sz="1100" dirty="0" err="1">
                <a:solidFill>
                  <a:srgbClr val="000000"/>
                </a:solidFill>
                <a:highlight>
                  <a:srgbClr val="FFFFFF"/>
                </a:highlight>
                <a:latin typeface="Consolas" panose="020B0609020204030204" pitchFamily="49" charset="0"/>
              </a:rPr>
              <a:t>ctx.workbook.worksheets.getActiveWorksheet</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"A1"</a:t>
            </a:r>
            <a:r>
              <a:rPr lang="en-US" sz="1100" dirty="0">
                <a:solidFill>
                  <a:srgbClr val="000000"/>
                </a:solidFill>
                <a:highlight>
                  <a:srgbClr val="FFFFFF"/>
                </a:highlight>
                <a:latin typeface="Consolas" panose="020B0609020204030204" pitchFamily="49" charset="0"/>
              </a:rPr>
              <a:t>).values = </a:t>
            </a:r>
            <a:r>
              <a:rPr lang="en-US" sz="1100" dirty="0">
                <a:solidFill>
                  <a:srgbClr val="A31515"/>
                </a:solidFill>
                <a:highlight>
                  <a:srgbClr val="FFFFFF"/>
                </a:highlight>
                <a:latin typeface="Consolas" panose="020B0609020204030204" pitchFamily="49" charset="0"/>
              </a:rPr>
              <a:t>"Quarterly Sales Report"</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"A1"</a:t>
            </a:r>
            <a:r>
              <a:rPr lang="en-US" sz="1100" dirty="0">
                <a:solidFill>
                  <a:srgbClr val="000000"/>
                </a:solidFill>
                <a:highlight>
                  <a:srgbClr val="FFFFFF"/>
                </a:highlight>
                <a:latin typeface="Consolas" panose="020B0609020204030204" pitchFamily="49" charset="0"/>
              </a:rPr>
              <a:t>).format.font.name = </a:t>
            </a:r>
            <a:r>
              <a:rPr lang="en-US" sz="1100" dirty="0">
                <a:solidFill>
                  <a:srgbClr val="A31515"/>
                </a:solidFill>
                <a:highlight>
                  <a:srgbClr val="FFFFFF"/>
                </a:highlight>
                <a:latin typeface="Consolas" panose="020B0609020204030204" pitchFamily="49" charset="0"/>
              </a:rPr>
              <a:t>"Century"</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"A1"</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format.font.size</a:t>
            </a:r>
            <a:r>
              <a:rPr lang="en-US" sz="1100" dirty="0">
                <a:solidFill>
                  <a:srgbClr val="000000"/>
                </a:solidFill>
                <a:highlight>
                  <a:srgbClr val="FFFFFF"/>
                </a:highlight>
                <a:latin typeface="Consolas" panose="020B0609020204030204" pitchFamily="49" charset="0"/>
              </a:rPr>
              <a:t> = 26;</a:t>
            </a:r>
          </a:p>
          <a:p>
            <a:r>
              <a:rPr lang="en-US" sz="1100">
                <a:solidFill>
                  <a:srgbClr val="0000FF"/>
                </a:solidFill>
                <a:highlight>
                  <a:srgbClr val="FFFFFF"/>
                </a:highlight>
                <a:latin typeface="Consolas" panose="020B0609020204030204" pitchFamily="49" charset="0"/>
              </a:rPr>
              <a:t>    var</a:t>
            </a:r>
            <a:r>
              <a:rPr lang="en-US" sz="110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range = </a:t>
            </a:r>
            <a:r>
              <a:rPr lang="en-US" sz="1100" dirty="0" err="1">
                <a:solidFill>
                  <a:srgbClr val="000000"/>
                </a:solidFill>
                <a:highlight>
                  <a:srgbClr val="FFFFFF"/>
                </a:highlight>
                <a:latin typeface="Consolas" panose="020B0609020204030204" pitchFamily="49" charset="0"/>
              </a:rPr>
              <a:t>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"A2:E8"</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range.values </a:t>
            </a:r>
            <a:r>
              <a:rPr lang="en-US" sz="1100" dirty="0">
                <a:solidFill>
                  <a:srgbClr val="000000"/>
                </a:solidFill>
                <a:highlight>
                  <a:srgbClr val="FFFFFF"/>
                </a:highlight>
                <a:latin typeface="Consolas" panose="020B0609020204030204" pitchFamily="49" charset="0"/>
              </a:rPr>
              <a:t>= values;</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"A2:E2"</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format.font.bold</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true</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return</a:t>
            </a:r>
            <a:r>
              <a:rPr lang="en-US" sz="110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ctx.sync</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p:txBody>
      </p:sp>
      <p:sp>
        <p:nvSpPr>
          <p:cNvPr id="34" name="Rectangle 33"/>
          <p:cNvSpPr/>
          <p:nvPr/>
        </p:nvSpPr>
        <p:spPr bwMode="auto">
          <a:xfrm>
            <a:off x="719201" y="2964760"/>
            <a:ext cx="1417320" cy="18288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6" name="Footer Placeholder 5"/>
          <p:cNvSpPr>
            <a:spLocks noGrp="1"/>
          </p:cNvSpPr>
          <p:nvPr>
            <p:ph type="ftr" sz="quarter" idx="10"/>
          </p:nvPr>
        </p:nvSpPr>
        <p:spPr/>
        <p:txBody>
          <a:bodyPr/>
          <a:lstStyle/>
          <a:p>
            <a:pPr>
              <a:defRPr/>
            </a:pPr>
            <a:r>
              <a:rPr lang="en-US" sz="1400">
                <a:gradFill>
                  <a:gsLst>
                    <a:gs pos="8367">
                      <a:schemeClr val="accent2"/>
                    </a:gs>
                    <a:gs pos="100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227639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Coding pattern</a:t>
            </a:r>
          </a:p>
        </p:txBody>
      </p:sp>
      <p:grpSp>
        <p:nvGrpSpPr>
          <p:cNvPr id="5" name="Group 4"/>
          <p:cNvGrpSpPr/>
          <p:nvPr/>
        </p:nvGrpSpPr>
        <p:grpSpPr>
          <a:xfrm>
            <a:off x="7532478" y="1248524"/>
            <a:ext cx="3706451" cy="5266576"/>
            <a:chOff x="7559180" y="1202835"/>
            <a:chExt cx="3781758" cy="5373581"/>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5801" y="1485514"/>
              <a:ext cx="1687249" cy="1280060"/>
            </a:xfrm>
            <a:prstGeom prst="rect">
              <a:avLst/>
            </a:prstGeom>
          </p:spPr>
        </p:pic>
        <p:pic>
          <p:nvPicPr>
            <p:cNvPr id="10" name="Picture 9"/>
            <p:cNvPicPr>
              <a:picLocks noChangeAspect="1"/>
            </p:cNvPicPr>
            <p:nvPr/>
          </p:nvPicPr>
          <p:blipFill rotWithShape="1">
            <a:blip r:embed="rId4"/>
            <a:srcRect l="2435" t="2229" r="2273" b="719"/>
            <a:stretch/>
          </p:blipFill>
          <p:spPr>
            <a:xfrm>
              <a:off x="9459986" y="3366823"/>
              <a:ext cx="1878880" cy="119336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7914" y="5384387"/>
              <a:ext cx="1883024" cy="1192029"/>
            </a:xfrm>
            <a:prstGeom prst="rect">
              <a:avLst/>
            </a:prstGeom>
          </p:spPr>
        </p:pic>
        <p:sp>
          <p:nvSpPr>
            <p:cNvPr id="13" name="TextBox 12"/>
            <p:cNvSpPr txBox="1"/>
            <p:nvPr/>
          </p:nvSpPr>
          <p:spPr>
            <a:xfrm>
              <a:off x="10113037" y="1202835"/>
              <a:ext cx="572778" cy="408239"/>
            </a:xfrm>
            <a:prstGeom prst="rect">
              <a:avLst/>
            </a:prstGeom>
            <a:noFill/>
          </p:spPr>
          <p:txBody>
            <a:bodyPr wrap="none" rtlCol="0">
              <a:spAutoFit/>
            </a:bodyPr>
            <a:lstStyle/>
            <a:p>
              <a:r>
                <a:rPr lang="en-US" sz="2000" dirty="0">
                  <a:gradFill>
                    <a:gsLst>
                      <a:gs pos="96460">
                        <a:schemeClr val="tx1"/>
                      </a:gs>
                      <a:gs pos="84000">
                        <a:schemeClr val="tx1"/>
                      </a:gs>
                    </a:gsLst>
                    <a:lin ang="5400000" scaled="0"/>
                  </a:gradFill>
                  <a:latin typeface="+mj-lt"/>
                </a:rPr>
                <a:t>iOS</a:t>
              </a:r>
            </a:p>
          </p:txBody>
        </p:sp>
        <p:sp>
          <p:nvSpPr>
            <p:cNvPr id="14" name="TextBox 13"/>
            <p:cNvSpPr txBox="1"/>
            <p:nvPr/>
          </p:nvSpPr>
          <p:spPr>
            <a:xfrm>
              <a:off x="9855434" y="2973895"/>
              <a:ext cx="1087983" cy="408239"/>
            </a:xfrm>
            <a:prstGeom prst="rect">
              <a:avLst/>
            </a:prstGeom>
            <a:noFill/>
          </p:spPr>
          <p:txBody>
            <a:bodyPr wrap="none" rtlCol="0">
              <a:spAutoFit/>
            </a:bodyPr>
            <a:lstStyle>
              <a:defPPr>
                <a:defRPr lang="en-US"/>
              </a:defPPr>
              <a:lvl1pPr>
                <a:defRPr sz="2000">
                  <a:gradFill>
                    <a:gsLst>
                      <a:gs pos="96460">
                        <a:schemeClr val="tx1"/>
                      </a:gs>
                      <a:gs pos="84000">
                        <a:schemeClr val="tx1"/>
                      </a:gs>
                    </a:gsLst>
                    <a:lin ang="5400000" scaled="0"/>
                  </a:gradFill>
                  <a:latin typeface="+mj-lt"/>
                </a:defRPr>
              </a:lvl1pPr>
            </a:lstStyle>
            <a:p>
              <a:r>
                <a:rPr lang="en-US" dirty="0"/>
                <a:t>Desktop</a:t>
              </a:r>
            </a:p>
          </p:txBody>
        </p:sp>
        <p:sp>
          <p:nvSpPr>
            <p:cNvPr id="15" name="TextBox 14"/>
            <p:cNvSpPr txBox="1"/>
            <p:nvPr/>
          </p:nvSpPr>
          <p:spPr>
            <a:xfrm>
              <a:off x="10053174" y="4976148"/>
              <a:ext cx="692502" cy="408239"/>
            </a:xfrm>
            <a:prstGeom prst="rect">
              <a:avLst/>
            </a:prstGeom>
            <a:noFill/>
          </p:spPr>
          <p:txBody>
            <a:bodyPr wrap="none" rtlCol="0">
              <a:spAutoFit/>
            </a:bodyPr>
            <a:lstStyle>
              <a:defPPr>
                <a:defRPr lang="en-US"/>
              </a:defPPr>
              <a:lvl1pPr>
                <a:defRPr sz="2000">
                  <a:gradFill>
                    <a:gsLst>
                      <a:gs pos="96460">
                        <a:schemeClr val="tx1"/>
                      </a:gs>
                      <a:gs pos="84000">
                        <a:schemeClr val="tx1"/>
                      </a:gs>
                    </a:gsLst>
                    <a:lin ang="5400000" scaled="0"/>
                  </a:gradFill>
                  <a:latin typeface="+mj-lt"/>
                </a:defRPr>
              </a:lvl1pPr>
            </a:lstStyle>
            <a:p>
              <a:r>
                <a:rPr lang="en-US" dirty="0"/>
                <a:t>Web</a:t>
              </a:r>
            </a:p>
          </p:txBody>
        </p:sp>
        <p:cxnSp>
          <p:nvCxnSpPr>
            <p:cNvPr id="17" name="Elbow Connector 16"/>
            <p:cNvCxnSpPr/>
            <p:nvPr/>
          </p:nvCxnSpPr>
          <p:spPr>
            <a:xfrm rot="5400000" flipH="1" flipV="1">
              <a:off x="8190107" y="1631087"/>
              <a:ext cx="1089900" cy="1692602"/>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550684" y="3870861"/>
              <a:ext cx="909302" cy="1"/>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6200000" flipH="1">
              <a:off x="8038242" y="4717252"/>
              <a:ext cx="1201937" cy="1416704"/>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559180" y="3123147"/>
              <a:ext cx="741747" cy="1583472"/>
              <a:chOff x="6734540" y="2057985"/>
              <a:chExt cx="1604292" cy="3424820"/>
            </a:xfrm>
          </p:grpSpPr>
          <p:grpSp>
            <p:nvGrpSpPr>
              <p:cNvPr id="18" name="Group 17"/>
              <p:cNvGrpSpPr/>
              <p:nvPr/>
            </p:nvGrpSpPr>
            <p:grpSpPr>
              <a:xfrm>
                <a:off x="6734540" y="3930433"/>
                <a:ext cx="1604292" cy="1552372"/>
                <a:chOff x="8561388" y="1192213"/>
                <a:chExt cx="490538" cy="474663"/>
              </a:xfrm>
            </p:grpSpPr>
            <p:sp>
              <p:nvSpPr>
                <p:cNvPr id="20" name="Freeform 18"/>
                <p:cNvSpPr>
                  <a:spLocks noEditPoints="1"/>
                </p:cNvSpPr>
                <p:nvPr/>
              </p:nvSpPr>
              <p:spPr bwMode="auto">
                <a:xfrm>
                  <a:off x="8561388" y="1192213"/>
                  <a:ext cx="490538" cy="474663"/>
                </a:xfrm>
                <a:custGeom>
                  <a:avLst/>
                  <a:gdLst>
                    <a:gd name="T0" fmla="*/ 62 w 105"/>
                    <a:gd name="T1" fmla="*/ 102 h 102"/>
                    <a:gd name="T2" fmla="*/ 62 w 105"/>
                    <a:gd name="T3" fmla="*/ 92 h 102"/>
                    <a:gd name="T4" fmla="*/ 99 w 105"/>
                    <a:gd name="T5" fmla="*/ 92 h 102"/>
                    <a:gd name="T6" fmla="*/ 104 w 105"/>
                    <a:gd name="T7" fmla="*/ 89 h 102"/>
                    <a:gd name="T8" fmla="*/ 105 w 105"/>
                    <a:gd name="T9" fmla="*/ 79 h 102"/>
                    <a:gd name="T10" fmla="*/ 105 w 105"/>
                    <a:gd name="T11" fmla="*/ 16 h 102"/>
                    <a:gd name="T12" fmla="*/ 104 w 105"/>
                    <a:gd name="T13" fmla="*/ 10 h 102"/>
                    <a:gd name="T14" fmla="*/ 98 w 105"/>
                    <a:gd name="T15" fmla="*/ 9 h 102"/>
                    <a:gd name="T16" fmla="*/ 62 w 105"/>
                    <a:gd name="T17" fmla="*/ 9 h 102"/>
                    <a:gd name="T18" fmla="*/ 62 w 105"/>
                    <a:gd name="T19" fmla="*/ 0 h 102"/>
                    <a:gd name="T20" fmla="*/ 55 w 105"/>
                    <a:gd name="T21" fmla="*/ 0 h 102"/>
                    <a:gd name="T22" fmla="*/ 0 w 105"/>
                    <a:gd name="T23" fmla="*/ 9 h 102"/>
                    <a:gd name="T24" fmla="*/ 0 w 105"/>
                    <a:gd name="T25" fmla="*/ 93 h 102"/>
                    <a:gd name="T26" fmla="*/ 54 w 105"/>
                    <a:gd name="T27" fmla="*/ 102 h 102"/>
                    <a:gd name="T28" fmla="*/ 62 w 105"/>
                    <a:gd name="T29" fmla="*/ 102 h 102"/>
                    <a:gd name="T30" fmla="*/ 62 w 105"/>
                    <a:gd name="T31" fmla="*/ 81 h 102"/>
                    <a:gd name="T32" fmla="*/ 71 w 105"/>
                    <a:gd name="T33" fmla="*/ 81 h 102"/>
                    <a:gd name="T34" fmla="*/ 71 w 105"/>
                    <a:gd name="T35" fmla="*/ 73 h 102"/>
                    <a:gd name="T36" fmla="*/ 62 w 105"/>
                    <a:gd name="T37" fmla="*/ 73 h 102"/>
                    <a:gd name="T38" fmla="*/ 62 w 105"/>
                    <a:gd name="T39" fmla="*/ 68 h 102"/>
                    <a:gd name="T40" fmla="*/ 71 w 105"/>
                    <a:gd name="T41" fmla="*/ 68 h 102"/>
                    <a:gd name="T42" fmla="*/ 71 w 105"/>
                    <a:gd name="T43" fmla="*/ 59 h 102"/>
                    <a:gd name="T44" fmla="*/ 62 w 105"/>
                    <a:gd name="T45" fmla="*/ 59 h 102"/>
                    <a:gd name="T46" fmla="*/ 62 w 105"/>
                    <a:gd name="T47" fmla="*/ 55 h 102"/>
                    <a:gd name="T48" fmla="*/ 71 w 105"/>
                    <a:gd name="T49" fmla="*/ 55 h 102"/>
                    <a:gd name="T50" fmla="*/ 71 w 105"/>
                    <a:gd name="T51" fmla="*/ 46 h 102"/>
                    <a:gd name="T52" fmla="*/ 62 w 105"/>
                    <a:gd name="T53" fmla="*/ 46 h 102"/>
                    <a:gd name="T54" fmla="*/ 62 w 105"/>
                    <a:gd name="T55" fmla="*/ 41 h 102"/>
                    <a:gd name="T56" fmla="*/ 71 w 105"/>
                    <a:gd name="T57" fmla="*/ 41 h 102"/>
                    <a:gd name="T58" fmla="*/ 71 w 105"/>
                    <a:gd name="T59" fmla="*/ 33 h 102"/>
                    <a:gd name="T60" fmla="*/ 62 w 105"/>
                    <a:gd name="T61" fmla="*/ 33 h 102"/>
                    <a:gd name="T62" fmla="*/ 62 w 105"/>
                    <a:gd name="T63" fmla="*/ 28 h 102"/>
                    <a:gd name="T64" fmla="*/ 71 w 105"/>
                    <a:gd name="T65" fmla="*/ 28 h 102"/>
                    <a:gd name="T66" fmla="*/ 71 w 105"/>
                    <a:gd name="T67" fmla="*/ 20 h 102"/>
                    <a:gd name="T68" fmla="*/ 62 w 105"/>
                    <a:gd name="T69" fmla="*/ 20 h 102"/>
                    <a:gd name="T70" fmla="*/ 62 w 105"/>
                    <a:gd name="T71" fmla="*/ 13 h 102"/>
                    <a:gd name="T72" fmla="*/ 101 w 105"/>
                    <a:gd name="T73" fmla="*/ 13 h 102"/>
                    <a:gd name="T74" fmla="*/ 101 w 105"/>
                    <a:gd name="T75" fmla="*/ 88 h 102"/>
                    <a:gd name="T76" fmla="*/ 62 w 105"/>
                    <a:gd name="T77" fmla="*/ 88 h 102"/>
                    <a:gd name="T78" fmla="*/ 62 w 105"/>
                    <a:gd name="T79" fmla="*/ 81 h 102"/>
                    <a:gd name="T80" fmla="*/ 35 w 105"/>
                    <a:gd name="T81" fmla="*/ 70 h 102"/>
                    <a:gd name="T82" fmla="*/ 29 w 105"/>
                    <a:gd name="T83" fmla="*/ 55 h 102"/>
                    <a:gd name="T84" fmla="*/ 23 w 105"/>
                    <a:gd name="T85" fmla="*/ 69 h 102"/>
                    <a:gd name="T86" fmla="*/ 15 w 105"/>
                    <a:gd name="T87" fmla="*/ 69 h 102"/>
                    <a:gd name="T88" fmla="*/ 24 w 105"/>
                    <a:gd name="T89" fmla="*/ 51 h 102"/>
                    <a:gd name="T90" fmla="*/ 16 w 105"/>
                    <a:gd name="T91" fmla="*/ 32 h 102"/>
                    <a:gd name="T92" fmla="*/ 24 w 105"/>
                    <a:gd name="T93" fmla="*/ 32 h 102"/>
                    <a:gd name="T94" fmla="*/ 29 w 105"/>
                    <a:gd name="T95" fmla="*/ 46 h 102"/>
                    <a:gd name="T96" fmla="*/ 35 w 105"/>
                    <a:gd name="T97" fmla="*/ 31 h 102"/>
                    <a:gd name="T98" fmla="*/ 43 w 105"/>
                    <a:gd name="T99" fmla="*/ 31 h 102"/>
                    <a:gd name="T100" fmla="*/ 33 w 105"/>
                    <a:gd name="T101" fmla="*/ 50 h 102"/>
                    <a:gd name="T102" fmla="*/ 43 w 105"/>
                    <a:gd name="T103" fmla="*/ 70 h 102"/>
                    <a:gd name="T104" fmla="*/ 35 w 105"/>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2">
                      <a:moveTo>
                        <a:pt x="62" y="102"/>
                      </a:moveTo>
                      <a:cubicBezTo>
                        <a:pt x="62" y="99"/>
                        <a:pt x="62" y="95"/>
                        <a:pt x="62" y="92"/>
                      </a:cubicBezTo>
                      <a:cubicBezTo>
                        <a:pt x="74" y="92"/>
                        <a:pt x="86" y="92"/>
                        <a:pt x="99" y="92"/>
                      </a:cubicBezTo>
                      <a:cubicBezTo>
                        <a:pt x="101" y="92"/>
                        <a:pt x="104" y="91"/>
                        <a:pt x="104" y="89"/>
                      </a:cubicBezTo>
                      <a:cubicBezTo>
                        <a:pt x="105" y="86"/>
                        <a:pt x="105" y="82"/>
                        <a:pt x="105" y="79"/>
                      </a:cubicBezTo>
                      <a:cubicBezTo>
                        <a:pt x="105" y="58"/>
                        <a:pt x="105" y="37"/>
                        <a:pt x="105" y="16"/>
                      </a:cubicBezTo>
                      <a:cubicBezTo>
                        <a:pt x="105" y="14"/>
                        <a:pt x="105" y="12"/>
                        <a:pt x="104" y="10"/>
                      </a:cubicBezTo>
                      <a:cubicBezTo>
                        <a:pt x="102" y="9"/>
                        <a:pt x="100" y="9"/>
                        <a:pt x="98" y="9"/>
                      </a:cubicBezTo>
                      <a:cubicBezTo>
                        <a:pt x="86" y="9"/>
                        <a:pt x="74" y="9"/>
                        <a:pt x="62" y="9"/>
                      </a:cubicBezTo>
                      <a:cubicBezTo>
                        <a:pt x="62" y="6"/>
                        <a:pt x="62" y="3"/>
                        <a:pt x="62" y="0"/>
                      </a:cubicBezTo>
                      <a:cubicBezTo>
                        <a:pt x="55" y="0"/>
                        <a:pt x="55" y="0"/>
                        <a:pt x="55" y="0"/>
                      </a:cubicBezTo>
                      <a:cubicBezTo>
                        <a:pt x="36" y="3"/>
                        <a:pt x="18" y="6"/>
                        <a:pt x="0" y="9"/>
                      </a:cubicBezTo>
                      <a:cubicBezTo>
                        <a:pt x="0" y="37"/>
                        <a:pt x="0" y="65"/>
                        <a:pt x="0" y="93"/>
                      </a:cubicBezTo>
                      <a:cubicBezTo>
                        <a:pt x="18" y="96"/>
                        <a:pt x="36" y="99"/>
                        <a:pt x="54" y="102"/>
                      </a:cubicBezTo>
                      <a:lnTo>
                        <a:pt x="62" y="102"/>
                      </a:lnTo>
                      <a:close/>
                      <a:moveTo>
                        <a:pt x="62" y="81"/>
                      </a:moveTo>
                      <a:cubicBezTo>
                        <a:pt x="65" y="81"/>
                        <a:pt x="68" y="81"/>
                        <a:pt x="71" y="81"/>
                      </a:cubicBezTo>
                      <a:cubicBezTo>
                        <a:pt x="71" y="78"/>
                        <a:pt x="71" y="75"/>
                        <a:pt x="71" y="73"/>
                      </a:cubicBezTo>
                      <a:cubicBezTo>
                        <a:pt x="68" y="73"/>
                        <a:pt x="65" y="73"/>
                        <a:pt x="62" y="73"/>
                      </a:cubicBezTo>
                      <a:cubicBezTo>
                        <a:pt x="62" y="71"/>
                        <a:pt x="62" y="69"/>
                        <a:pt x="62" y="68"/>
                      </a:cubicBezTo>
                      <a:cubicBezTo>
                        <a:pt x="65" y="68"/>
                        <a:pt x="68" y="68"/>
                        <a:pt x="71" y="68"/>
                      </a:cubicBezTo>
                      <a:cubicBezTo>
                        <a:pt x="71" y="65"/>
                        <a:pt x="71" y="62"/>
                        <a:pt x="71" y="59"/>
                      </a:cubicBezTo>
                      <a:cubicBezTo>
                        <a:pt x="68" y="59"/>
                        <a:pt x="65" y="59"/>
                        <a:pt x="62" y="59"/>
                      </a:cubicBezTo>
                      <a:cubicBezTo>
                        <a:pt x="62" y="58"/>
                        <a:pt x="62" y="56"/>
                        <a:pt x="62" y="55"/>
                      </a:cubicBezTo>
                      <a:cubicBezTo>
                        <a:pt x="65" y="55"/>
                        <a:pt x="68" y="55"/>
                        <a:pt x="71" y="55"/>
                      </a:cubicBezTo>
                      <a:cubicBezTo>
                        <a:pt x="71" y="52"/>
                        <a:pt x="71" y="49"/>
                        <a:pt x="71" y="46"/>
                      </a:cubicBezTo>
                      <a:cubicBezTo>
                        <a:pt x="68" y="46"/>
                        <a:pt x="65" y="46"/>
                        <a:pt x="62" y="46"/>
                      </a:cubicBezTo>
                      <a:cubicBezTo>
                        <a:pt x="62" y="45"/>
                        <a:pt x="62" y="43"/>
                        <a:pt x="62" y="41"/>
                      </a:cubicBezTo>
                      <a:cubicBezTo>
                        <a:pt x="65" y="41"/>
                        <a:pt x="68" y="41"/>
                        <a:pt x="71" y="41"/>
                      </a:cubicBezTo>
                      <a:cubicBezTo>
                        <a:pt x="71" y="39"/>
                        <a:pt x="71" y="36"/>
                        <a:pt x="71" y="33"/>
                      </a:cubicBezTo>
                      <a:cubicBezTo>
                        <a:pt x="68" y="33"/>
                        <a:pt x="65" y="33"/>
                        <a:pt x="62" y="33"/>
                      </a:cubicBezTo>
                      <a:cubicBezTo>
                        <a:pt x="62" y="31"/>
                        <a:pt x="62" y="30"/>
                        <a:pt x="62" y="28"/>
                      </a:cubicBezTo>
                      <a:cubicBezTo>
                        <a:pt x="65" y="28"/>
                        <a:pt x="68" y="28"/>
                        <a:pt x="71" y="28"/>
                      </a:cubicBezTo>
                      <a:cubicBezTo>
                        <a:pt x="71" y="26"/>
                        <a:pt x="71" y="23"/>
                        <a:pt x="71" y="20"/>
                      </a:cubicBezTo>
                      <a:cubicBezTo>
                        <a:pt x="68" y="20"/>
                        <a:pt x="65" y="20"/>
                        <a:pt x="62" y="20"/>
                      </a:cubicBezTo>
                      <a:cubicBezTo>
                        <a:pt x="62" y="18"/>
                        <a:pt x="62" y="15"/>
                        <a:pt x="62" y="13"/>
                      </a:cubicBezTo>
                      <a:cubicBezTo>
                        <a:pt x="75" y="13"/>
                        <a:pt x="88" y="13"/>
                        <a:pt x="101" y="13"/>
                      </a:cubicBezTo>
                      <a:cubicBezTo>
                        <a:pt x="101" y="38"/>
                        <a:pt x="101" y="63"/>
                        <a:pt x="101" y="88"/>
                      </a:cubicBezTo>
                      <a:cubicBezTo>
                        <a:pt x="88" y="88"/>
                        <a:pt x="75" y="88"/>
                        <a:pt x="62" y="88"/>
                      </a:cubicBezTo>
                      <a:cubicBezTo>
                        <a:pt x="62" y="86"/>
                        <a:pt x="62" y="83"/>
                        <a:pt x="62" y="81"/>
                      </a:cubicBezTo>
                      <a:close/>
                      <a:moveTo>
                        <a:pt x="35" y="70"/>
                      </a:moveTo>
                      <a:cubicBezTo>
                        <a:pt x="33" y="65"/>
                        <a:pt x="30" y="60"/>
                        <a:pt x="29" y="55"/>
                      </a:cubicBezTo>
                      <a:cubicBezTo>
                        <a:pt x="27" y="60"/>
                        <a:pt x="25" y="64"/>
                        <a:pt x="23" y="69"/>
                      </a:cubicBezTo>
                      <a:cubicBezTo>
                        <a:pt x="20" y="69"/>
                        <a:pt x="18" y="69"/>
                        <a:pt x="15" y="69"/>
                      </a:cubicBezTo>
                      <a:cubicBezTo>
                        <a:pt x="18" y="63"/>
                        <a:pt x="21" y="57"/>
                        <a:pt x="24" y="51"/>
                      </a:cubicBezTo>
                      <a:cubicBezTo>
                        <a:pt x="22" y="44"/>
                        <a:pt x="19" y="38"/>
                        <a:pt x="16" y="32"/>
                      </a:cubicBezTo>
                      <a:cubicBezTo>
                        <a:pt x="19" y="32"/>
                        <a:pt x="21" y="32"/>
                        <a:pt x="24" y="32"/>
                      </a:cubicBezTo>
                      <a:cubicBezTo>
                        <a:pt x="26" y="36"/>
                        <a:pt x="28" y="41"/>
                        <a:pt x="29" y="46"/>
                      </a:cubicBezTo>
                      <a:cubicBezTo>
                        <a:pt x="31" y="41"/>
                        <a:pt x="33" y="36"/>
                        <a:pt x="35" y="31"/>
                      </a:cubicBezTo>
                      <a:cubicBezTo>
                        <a:pt x="38" y="31"/>
                        <a:pt x="40" y="31"/>
                        <a:pt x="43" y="31"/>
                      </a:cubicBezTo>
                      <a:cubicBezTo>
                        <a:pt x="40" y="37"/>
                        <a:pt x="37" y="44"/>
                        <a:pt x="33" y="50"/>
                      </a:cubicBezTo>
                      <a:cubicBezTo>
                        <a:pt x="37" y="57"/>
                        <a:pt x="40" y="64"/>
                        <a:pt x="43" y="70"/>
                      </a:cubicBezTo>
                      <a:cubicBezTo>
                        <a:pt x="40" y="70"/>
                        <a:pt x="38" y="70"/>
                        <a:pt x="35" y="7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1" name="Freeform 19"/>
                <p:cNvSpPr>
                  <a:spLocks noEditPoints="1"/>
                </p:cNvSpPr>
                <p:nvPr/>
              </p:nvSpPr>
              <p:spPr bwMode="auto">
                <a:xfrm>
                  <a:off x="8915400" y="1285876"/>
                  <a:ext cx="79375" cy="284163"/>
                </a:xfrm>
                <a:custGeom>
                  <a:avLst/>
                  <a:gdLst>
                    <a:gd name="T0" fmla="*/ 17 w 17"/>
                    <a:gd name="T1" fmla="*/ 61 h 61"/>
                    <a:gd name="T2" fmla="*/ 0 w 17"/>
                    <a:gd name="T3" fmla="*/ 61 h 61"/>
                    <a:gd name="T4" fmla="*/ 0 w 17"/>
                    <a:gd name="T5" fmla="*/ 53 h 61"/>
                    <a:gd name="T6" fmla="*/ 17 w 17"/>
                    <a:gd name="T7" fmla="*/ 53 h 61"/>
                    <a:gd name="T8" fmla="*/ 17 w 17"/>
                    <a:gd name="T9" fmla="*/ 61 h 61"/>
                    <a:gd name="T10" fmla="*/ 17 w 17"/>
                    <a:gd name="T11" fmla="*/ 48 h 61"/>
                    <a:gd name="T12" fmla="*/ 0 w 17"/>
                    <a:gd name="T13" fmla="*/ 48 h 61"/>
                    <a:gd name="T14" fmla="*/ 0 w 17"/>
                    <a:gd name="T15" fmla="*/ 39 h 61"/>
                    <a:gd name="T16" fmla="*/ 17 w 17"/>
                    <a:gd name="T17" fmla="*/ 39 h 61"/>
                    <a:gd name="T18" fmla="*/ 17 w 17"/>
                    <a:gd name="T19" fmla="*/ 48 h 61"/>
                    <a:gd name="T20" fmla="*/ 17 w 17"/>
                    <a:gd name="T21" fmla="*/ 35 h 61"/>
                    <a:gd name="T22" fmla="*/ 0 w 17"/>
                    <a:gd name="T23" fmla="*/ 35 h 61"/>
                    <a:gd name="T24" fmla="*/ 0 w 17"/>
                    <a:gd name="T25" fmla="*/ 26 h 61"/>
                    <a:gd name="T26" fmla="*/ 17 w 17"/>
                    <a:gd name="T27" fmla="*/ 26 h 61"/>
                    <a:gd name="T28" fmla="*/ 17 w 17"/>
                    <a:gd name="T29" fmla="*/ 35 h 61"/>
                    <a:gd name="T30" fmla="*/ 17 w 17"/>
                    <a:gd name="T31" fmla="*/ 21 h 61"/>
                    <a:gd name="T32" fmla="*/ 0 w 17"/>
                    <a:gd name="T33" fmla="*/ 21 h 61"/>
                    <a:gd name="T34" fmla="*/ 0 w 17"/>
                    <a:gd name="T35" fmla="*/ 13 h 61"/>
                    <a:gd name="T36" fmla="*/ 17 w 17"/>
                    <a:gd name="T37" fmla="*/ 13 h 61"/>
                    <a:gd name="T38" fmla="*/ 17 w 17"/>
                    <a:gd name="T39" fmla="*/ 21 h 61"/>
                    <a:gd name="T40" fmla="*/ 17 w 17"/>
                    <a:gd name="T41" fmla="*/ 8 h 61"/>
                    <a:gd name="T42" fmla="*/ 0 w 17"/>
                    <a:gd name="T43" fmla="*/ 8 h 61"/>
                    <a:gd name="T44" fmla="*/ 0 w 17"/>
                    <a:gd name="T45" fmla="*/ 0 h 61"/>
                    <a:gd name="T46" fmla="*/ 17 w 17"/>
                    <a:gd name="T47" fmla="*/ 0 h 61"/>
                    <a:gd name="T48" fmla="*/ 17 w 17"/>
                    <a:gd name="T49"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61">
                      <a:moveTo>
                        <a:pt x="17" y="61"/>
                      </a:moveTo>
                      <a:cubicBezTo>
                        <a:pt x="11" y="61"/>
                        <a:pt x="6" y="61"/>
                        <a:pt x="0" y="61"/>
                      </a:cubicBezTo>
                      <a:cubicBezTo>
                        <a:pt x="0" y="58"/>
                        <a:pt x="0" y="55"/>
                        <a:pt x="0" y="53"/>
                      </a:cubicBezTo>
                      <a:cubicBezTo>
                        <a:pt x="6" y="53"/>
                        <a:pt x="11" y="53"/>
                        <a:pt x="17" y="53"/>
                      </a:cubicBezTo>
                      <a:cubicBezTo>
                        <a:pt x="17" y="55"/>
                        <a:pt x="17" y="58"/>
                        <a:pt x="17" y="61"/>
                      </a:cubicBezTo>
                      <a:close/>
                      <a:moveTo>
                        <a:pt x="17" y="48"/>
                      </a:moveTo>
                      <a:cubicBezTo>
                        <a:pt x="11" y="48"/>
                        <a:pt x="6" y="48"/>
                        <a:pt x="0" y="48"/>
                      </a:cubicBezTo>
                      <a:cubicBezTo>
                        <a:pt x="0" y="45"/>
                        <a:pt x="0" y="42"/>
                        <a:pt x="0" y="39"/>
                      </a:cubicBezTo>
                      <a:cubicBezTo>
                        <a:pt x="6" y="39"/>
                        <a:pt x="11" y="39"/>
                        <a:pt x="17" y="39"/>
                      </a:cubicBezTo>
                      <a:cubicBezTo>
                        <a:pt x="17" y="42"/>
                        <a:pt x="17" y="45"/>
                        <a:pt x="17" y="48"/>
                      </a:cubicBezTo>
                      <a:close/>
                      <a:moveTo>
                        <a:pt x="17" y="35"/>
                      </a:moveTo>
                      <a:cubicBezTo>
                        <a:pt x="11" y="35"/>
                        <a:pt x="6" y="35"/>
                        <a:pt x="0" y="35"/>
                      </a:cubicBezTo>
                      <a:cubicBezTo>
                        <a:pt x="0" y="32"/>
                        <a:pt x="0" y="29"/>
                        <a:pt x="0" y="26"/>
                      </a:cubicBezTo>
                      <a:cubicBezTo>
                        <a:pt x="6" y="26"/>
                        <a:pt x="11" y="26"/>
                        <a:pt x="17" y="26"/>
                      </a:cubicBezTo>
                      <a:cubicBezTo>
                        <a:pt x="17" y="29"/>
                        <a:pt x="17" y="32"/>
                        <a:pt x="17" y="35"/>
                      </a:cubicBezTo>
                      <a:close/>
                      <a:moveTo>
                        <a:pt x="17" y="21"/>
                      </a:moveTo>
                      <a:cubicBezTo>
                        <a:pt x="11" y="21"/>
                        <a:pt x="6" y="21"/>
                        <a:pt x="0" y="21"/>
                      </a:cubicBezTo>
                      <a:cubicBezTo>
                        <a:pt x="0" y="19"/>
                        <a:pt x="0" y="16"/>
                        <a:pt x="0" y="13"/>
                      </a:cubicBezTo>
                      <a:cubicBezTo>
                        <a:pt x="6" y="13"/>
                        <a:pt x="11" y="13"/>
                        <a:pt x="17" y="13"/>
                      </a:cubicBezTo>
                      <a:cubicBezTo>
                        <a:pt x="17" y="16"/>
                        <a:pt x="17" y="19"/>
                        <a:pt x="17" y="21"/>
                      </a:cubicBezTo>
                      <a:close/>
                      <a:moveTo>
                        <a:pt x="17" y="8"/>
                      </a:moveTo>
                      <a:cubicBezTo>
                        <a:pt x="11" y="8"/>
                        <a:pt x="6" y="8"/>
                        <a:pt x="0" y="8"/>
                      </a:cubicBezTo>
                      <a:cubicBezTo>
                        <a:pt x="0" y="6"/>
                        <a:pt x="0" y="3"/>
                        <a:pt x="0" y="0"/>
                      </a:cubicBezTo>
                      <a:cubicBezTo>
                        <a:pt x="6" y="0"/>
                        <a:pt x="11" y="0"/>
                        <a:pt x="17" y="0"/>
                      </a:cubicBezTo>
                      <a:cubicBezTo>
                        <a:pt x="17" y="3"/>
                        <a:pt x="17" y="6"/>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2" name="Freeform 20"/>
                <p:cNvSpPr>
                  <a:spLocks/>
                </p:cNvSpPr>
                <p:nvPr/>
              </p:nvSpPr>
              <p:spPr bwMode="auto">
                <a:xfrm>
                  <a:off x="8915400" y="1285876"/>
                  <a:ext cx="79375" cy="36513"/>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6"/>
                        <a:pt x="17" y="3"/>
                        <a:pt x="17" y="0"/>
                      </a:cubicBezTo>
                      <a:cubicBezTo>
                        <a:pt x="11" y="0"/>
                        <a:pt x="6" y="0"/>
                        <a:pt x="0" y="0"/>
                      </a:cubicBezTo>
                      <a:cubicBezTo>
                        <a:pt x="0" y="3"/>
                        <a:pt x="0" y="6"/>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5" name="Freeform 21"/>
                <p:cNvSpPr>
                  <a:spLocks/>
                </p:cNvSpPr>
                <p:nvPr/>
              </p:nvSpPr>
              <p:spPr bwMode="auto">
                <a:xfrm>
                  <a:off x="8915400" y="1346201"/>
                  <a:ext cx="79375" cy="36513"/>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6"/>
                        <a:pt x="17" y="3"/>
                        <a:pt x="17" y="0"/>
                      </a:cubicBezTo>
                      <a:cubicBezTo>
                        <a:pt x="11" y="0"/>
                        <a:pt x="6" y="0"/>
                        <a:pt x="0" y="0"/>
                      </a:cubicBezTo>
                      <a:cubicBezTo>
                        <a:pt x="0" y="3"/>
                        <a:pt x="0" y="6"/>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7" name="Freeform 22"/>
                <p:cNvSpPr>
                  <a:spLocks/>
                </p:cNvSpPr>
                <p:nvPr/>
              </p:nvSpPr>
              <p:spPr bwMode="auto">
                <a:xfrm>
                  <a:off x="8915400" y="1406526"/>
                  <a:ext cx="79375" cy="41275"/>
                </a:xfrm>
                <a:custGeom>
                  <a:avLst/>
                  <a:gdLst>
                    <a:gd name="T0" fmla="*/ 0 w 17"/>
                    <a:gd name="T1" fmla="*/ 9 h 9"/>
                    <a:gd name="T2" fmla="*/ 17 w 17"/>
                    <a:gd name="T3" fmla="*/ 9 h 9"/>
                    <a:gd name="T4" fmla="*/ 17 w 17"/>
                    <a:gd name="T5" fmla="*/ 0 h 9"/>
                    <a:gd name="T6" fmla="*/ 0 w 17"/>
                    <a:gd name="T7" fmla="*/ 0 h 9"/>
                    <a:gd name="T8" fmla="*/ 0 w 17"/>
                    <a:gd name="T9" fmla="*/ 9 h 9"/>
                  </a:gdLst>
                  <a:ahLst/>
                  <a:cxnLst>
                    <a:cxn ang="0">
                      <a:pos x="T0" y="T1"/>
                    </a:cxn>
                    <a:cxn ang="0">
                      <a:pos x="T2" y="T3"/>
                    </a:cxn>
                    <a:cxn ang="0">
                      <a:pos x="T4" y="T5"/>
                    </a:cxn>
                    <a:cxn ang="0">
                      <a:pos x="T6" y="T7"/>
                    </a:cxn>
                    <a:cxn ang="0">
                      <a:pos x="T8" y="T9"/>
                    </a:cxn>
                  </a:cxnLst>
                  <a:rect l="0" t="0" r="r" b="b"/>
                  <a:pathLst>
                    <a:path w="17" h="9">
                      <a:moveTo>
                        <a:pt x="0" y="9"/>
                      </a:moveTo>
                      <a:cubicBezTo>
                        <a:pt x="6" y="9"/>
                        <a:pt x="11" y="9"/>
                        <a:pt x="17" y="9"/>
                      </a:cubicBezTo>
                      <a:cubicBezTo>
                        <a:pt x="17" y="6"/>
                        <a:pt x="17" y="3"/>
                        <a:pt x="17" y="0"/>
                      </a:cubicBezTo>
                      <a:cubicBezTo>
                        <a:pt x="11" y="0"/>
                        <a:pt x="6" y="0"/>
                        <a:pt x="0" y="0"/>
                      </a:cubicBezTo>
                      <a:cubicBezTo>
                        <a:pt x="0" y="3"/>
                        <a:pt x="0"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8" name="Freeform 23"/>
                <p:cNvSpPr>
                  <a:spLocks/>
                </p:cNvSpPr>
                <p:nvPr/>
              </p:nvSpPr>
              <p:spPr bwMode="auto">
                <a:xfrm>
                  <a:off x="8915400" y="1466851"/>
                  <a:ext cx="79375" cy="42863"/>
                </a:xfrm>
                <a:custGeom>
                  <a:avLst/>
                  <a:gdLst>
                    <a:gd name="T0" fmla="*/ 0 w 17"/>
                    <a:gd name="T1" fmla="*/ 9 h 9"/>
                    <a:gd name="T2" fmla="*/ 17 w 17"/>
                    <a:gd name="T3" fmla="*/ 9 h 9"/>
                    <a:gd name="T4" fmla="*/ 17 w 17"/>
                    <a:gd name="T5" fmla="*/ 0 h 9"/>
                    <a:gd name="T6" fmla="*/ 0 w 17"/>
                    <a:gd name="T7" fmla="*/ 0 h 9"/>
                    <a:gd name="T8" fmla="*/ 0 w 17"/>
                    <a:gd name="T9" fmla="*/ 9 h 9"/>
                  </a:gdLst>
                  <a:ahLst/>
                  <a:cxnLst>
                    <a:cxn ang="0">
                      <a:pos x="T0" y="T1"/>
                    </a:cxn>
                    <a:cxn ang="0">
                      <a:pos x="T2" y="T3"/>
                    </a:cxn>
                    <a:cxn ang="0">
                      <a:pos x="T4" y="T5"/>
                    </a:cxn>
                    <a:cxn ang="0">
                      <a:pos x="T6" y="T7"/>
                    </a:cxn>
                    <a:cxn ang="0">
                      <a:pos x="T8" y="T9"/>
                    </a:cxn>
                  </a:cxnLst>
                  <a:rect l="0" t="0" r="r" b="b"/>
                  <a:pathLst>
                    <a:path w="17" h="9">
                      <a:moveTo>
                        <a:pt x="0" y="9"/>
                      </a:moveTo>
                      <a:cubicBezTo>
                        <a:pt x="6" y="9"/>
                        <a:pt x="11" y="9"/>
                        <a:pt x="17" y="9"/>
                      </a:cubicBezTo>
                      <a:cubicBezTo>
                        <a:pt x="17" y="6"/>
                        <a:pt x="17" y="3"/>
                        <a:pt x="17" y="0"/>
                      </a:cubicBezTo>
                      <a:cubicBezTo>
                        <a:pt x="11" y="0"/>
                        <a:pt x="6" y="0"/>
                        <a:pt x="0" y="0"/>
                      </a:cubicBezTo>
                      <a:cubicBezTo>
                        <a:pt x="0" y="3"/>
                        <a:pt x="0"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9" name="Freeform 24"/>
                <p:cNvSpPr>
                  <a:spLocks/>
                </p:cNvSpPr>
                <p:nvPr/>
              </p:nvSpPr>
              <p:spPr bwMode="auto">
                <a:xfrm>
                  <a:off x="8915400" y="1531938"/>
                  <a:ext cx="79375" cy="38100"/>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5"/>
                        <a:pt x="17" y="2"/>
                        <a:pt x="17" y="0"/>
                      </a:cubicBezTo>
                      <a:cubicBezTo>
                        <a:pt x="11" y="0"/>
                        <a:pt x="6" y="0"/>
                        <a:pt x="0" y="0"/>
                      </a:cubicBezTo>
                      <a:cubicBezTo>
                        <a:pt x="0" y="2"/>
                        <a:pt x="0" y="5"/>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sp>
            <p:nvSpPr>
              <p:cNvPr id="30" name="Freeform 25"/>
              <p:cNvSpPr>
                <a:spLocks noEditPoints="1"/>
              </p:cNvSpPr>
              <p:nvPr/>
            </p:nvSpPr>
            <p:spPr bwMode="auto">
              <a:xfrm>
                <a:off x="6734540" y="2057985"/>
                <a:ext cx="1600201" cy="1549932"/>
              </a:xfrm>
              <a:custGeom>
                <a:avLst/>
                <a:gdLst>
                  <a:gd name="T0" fmla="*/ 65 w 65"/>
                  <a:gd name="T1" fmla="*/ 8 h 63"/>
                  <a:gd name="T2" fmla="*/ 62 w 65"/>
                  <a:gd name="T3" fmla="*/ 6 h 63"/>
                  <a:gd name="T4" fmla="*/ 38 w 65"/>
                  <a:gd name="T5" fmla="*/ 6 h 63"/>
                  <a:gd name="T6" fmla="*/ 38 w 65"/>
                  <a:gd name="T7" fmla="*/ 0 h 63"/>
                  <a:gd name="T8" fmla="*/ 34 w 65"/>
                  <a:gd name="T9" fmla="*/ 0 h 63"/>
                  <a:gd name="T10" fmla="*/ 0 w 65"/>
                  <a:gd name="T11" fmla="*/ 6 h 63"/>
                  <a:gd name="T12" fmla="*/ 0 w 65"/>
                  <a:gd name="T13" fmla="*/ 57 h 63"/>
                  <a:gd name="T14" fmla="*/ 34 w 65"/>
                  <a:gd name="T15" fmla="*/ 63 h 63"/>
                  <a:gd name="T16" fmla="*/ 38 w 65"/>
                  <a:gd name="T17" fmla="*/ 63 h 63"/>
                  <a:gd name="T18" fmla="*/ 38 w 65"/>
                  <a:gd name="T19" fmla="*/ 57 h 63"/>
                  <a:gd name="T20" fmla="*/ 60 w 65"/>
                  <a:gd name="T21" fmla="*/ 57 h 63"/>
                  <a:gd name="T22" fmla="*/ 64 w 65"/>
                  <a:gd name="T23" fmla="*/ 56 h 63"/>
                  <a:gd name="T24" fmla="*/ 65 w 65"/>
                  <a:gd name="T25" fmla="*/ 52 h 63"/>
                  <a:gd name="T26" fmla="*/ 65 w 65"/>
                  <a:gd name="T27" fmla="*/ 8 h 63"/>
                  <a:gd name="T28" fmla="*/ 25 w 65"/>
                  <a:gd name="T29" fmla="*/ 41 h 63"/>
                  <a:gd name="T30" fmla="*/ 20 w 65"/>
                  <a:gd name="T31" fmla="*/ 41 h 63"/>
                  <a:gd name="T32" fmla="*/ 17 w 65"/>
                  <a:gd name="T33" fmla="*/ 27 h 63"/>
                  <a:gd name="T34" fmla="*/ 14 w 65"/>
                  <a:gd name="T35" fmla="*/ 41 h 63"/>
                  <a:gd name="T36" fmla="*/ 10 w 65"/>
                  <a:gd name="T37" fmla="*/ 40 h 63"/>
                  <a:gd name="T38" fmla="*/ 6 w 65"/>
                  <a:gd name="T39" fmla="*/ 21 h 63"/>
                  <a:gd name="T40" fmla="*/ 10 w 65"/>
                  <a:gd name="T41" fmla="*/ 21 h 63"/>
                  <a:gd name="T42" fmla="*/ 12 w 65"/>
                  <a:gd name="T43" fmla="*/ 35 h 63"/>
                  <a:gd name="T44" fmla="*/ 16 w 65"/>
                  <a:gd name="T45" fmla="*/ 21 h 63"/>
                  <a:gd name="T46" fmla="*/ 20 w 65"/>
                  <a:gd name="T47" fmla="*/ 20 h 63"/>
                  <a:gd name="T48" fmla="*/ 23 w 65"/>
                  <a:gd name="T49" fmla="*/ 35 h 63"/>
                  <a:gd name="T50" fmla="*/ 25 w 65"/>
                  <a:gd name="T51" fmla="*/ 20 h 63"/>
                  <a:gd name="T52" fmla="*/ 30 w 65"/>
                  <a:gd name="T53" fmla="*/ 20 h 63"/>
                  <a:gd name="T54" fmla="*/ 25 w 65"/>
                  <a:gd name="T55" fmla="*/ 41 h 63"/>
                  <a:gd name="T56" fmla="*/ 63 w 65"/>
                  <a:gd name="T57" fmla="*/ 55 h 63"/>
                  <a:gd name="T58" fmla="*/ 38 w 65"/>
                  <a:gd name="T59" fmla="*/ 55 h 63"/>
                  <a:gd name="T60" fmla="*/ 38 w 65"/>
                  <a:gd name="T61" fmla="*/ 49 h 63"/>
                  <a:gd name="T62" fmla="*/ 57 w 65"/>
                  <a:gd name="T63" fmla="*/ 49 h 63"/>
                  <a:gd name="T64" fmla="*/ 57 w 65"/>
                  <a:gd name="T65" fmla="*/ 46 h 63"/>
                  <a:gd name="T66" fmla="*/ 38 w 65"/>
                  <a:gd name="T67" fmla="*/ 46 h 63"/>
                  <a:gd name="T68" fmla="*/ 38 w 65"/>
                  <a:gd name="T69" fmla="*/ 42 h 63"/>
                  <a:gd name="T70" fmla="*/ 57 w 65"/>
                  <a:gd name="T71" fmla="*/ 42 h 63"/>
                  <a:gd name="T72" fmla="*/ 57 w 65"/>
                  <a:gd name="T73" fmla="*/ 39 h 63"/>
                  <a:gd name="T74" fmla="*/ 38 w 65"/>
                  <a:gd name="T75" fmla="*/ 39 h 63"/>
                  <a:gd name="T76" fmla="*/ 38 w 65"/>
                  <a:gd name="T77" fmla="*/ 36 h 63"/>
                  <a:gd name="T78" fmla="*/ 57 w 65"/>
                  <a:gd name="T79" fmla="*/ 36 h 63"/>
                  <a:gd name="T80" fmla="*/ 57 w 65"/>
                  <a:gd name="T81" fmla="*/ 33 h 63"/>
                  <a:gd name="T82" fmla="*/ 38 w 65"/>
                  <a:gd name="T83" fmla="*/ 33 h 63"/>
                  <a:gd name="T84" fmla="*/ 38 w 65"/>
                  <a:gd name="T85" fmla="*/ 29 h 63"/>
                  <a:gd name="T86" fmla="*/ 57 w 65"/>
                  <a:gd name="T87" fmla="*/ 29 h 63"/>
                  <a:gd name="T88" fmla="*/ 57 w 65"/>
                  <a:gd name="T89" fmla="*/ 26 h 63"/>
                  <a:gd name="T90" fmla="*/ 38 w 65"/>
                  <a:gd name="T91" fmla="*/ 26 h 63"/>
                  <a:gd name="T92" fmla="*/ 38 w 65"/>
                  <a:gd name="T93" fmla="*/ 22 h 63"/>
                  <a:gd name="T94" fmla="*/ 57 w 65"/>
                  <a:gd name="T95" fmla="*/ 22 h 63"/>
                  <a:gd name="T96" fmla="*/ 57 w 65"/>
                  <a:gd name="T97" fmla="*/ 19 h 63"/>
                  <a:gd name="T98" fmla="*/ 38 w 65"/>
                  <a:gd name="T99" fmla="*/ 19 h 63"/>
                  <a:gd name="T100" fmla="*/ 38 w 65"/>
                  <a:gd name="T101" fmla="*/ 16 h 63"/>
                  <a:gd name="T102" fmla="*/ 57 w 65"/>
                  <a:gd name="T103" fmla="*/ 16 h 63"/>
                  <a:gd name="T104" fmla="*/ 57 w 65"/>
                  <a:gd name="T105" fmla="*/ 13 h 63"/>
                  <a:gd name="T106" fmla="*/ 38 w 65"/>
                  <a:gd name="T107" fmla="*/ 13 h 63"/>
                  <a:gd name="T108" fmla="*/ 38 w 65"/>
                  <a:gd name="T109" fmla="*/ 8 h 63"/>
                  <a:gd name="T110" fmla="*/ 63 w 65"/>
                  <a:gd name="T111" fmla="*/ 8 h 63"/>
                  <a:gd name="T112" fmla="*/ 63 w 65"/>
                  <a:gd name="T113"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63">
                    <a:moveTo>
                      <a:pt x="65" y="8"/>
                    </a:moveTo>
                    <a:cubicBezTo>
                      <a:pt x="65" y="7"/>
                      <a:pt x="64" y="5"/>
                      <a:pt x="62" y="6"/>
                    </a:cubicBezTo>
                    <a:cubicBezTo>
                      <a:pt x="54" y="5"/>
                      <a:pt x="46" y="6"/>
                      <a:pt x="38" y="6"/>
                    </a:cubicBezTo>
                    <a:cubicBezTo>
                      <a:pt x="38" y="4"/>
                      <a:pt x="38" y="2"/>
                      <a:pt x="38" y="0"/>
                    </a:cubicBezTo>
                    <a:cubicBezTo>
                      <a:pt x="34" y="0"/>
                      <a:pt x="34" y="0"/>
                      <a:pt x="34" y="0"/>
                    </a:cubicBezTo>
                    <a:cubicBezTo>
                      <a:pt x="23" y="2"/>
                      <a:pt x="12" y="4"/>
                      <a:pt x="0" y="6"/>
                    </a:cubicBezTo>
                    <a:cubicBezTo>
                      <a:pt x="0" y="23"/>
                      <a:pt x="0" y="40"/>
                      <a:pt x="0" y="57"/>
                    </a:cubicBezTo>
                    <a:cubicBezTo>
                      <a:pt x="12" y="59"/>
                      <a:pt x="23" y="61"/>
                      <a:pt x="34" y="63"/>
                    </a:cubicBezTo>
                    <a:cubicBezTo>
                      <a:pt x="38" y="63"/>
                      <a:pt x="38" y="63"/>
                      <a:pt x="38" y="63"/>
                    </a:cubicBezTo>
                    <a:cubicBezTo>
                      <a:pt x="38" y="61"/>
                      <a:pt x="38" y="59"/>
                      <a:pt x="38" y="57"/>
                    </a:cubicBezTo>
                    <a:cubicBezTo>
                      <a:pt x="46" y="57"/>
                      <a:pt x="53" y="57"/>
                      <a:pt x="60" y="57"/>
                    </a:cubicBezTo>
                    <a:cubicBezTo>
                      <a:pt x="62" y="57"/>
                      <a:pt x="63" y="57"/>
                      <a:pt x="64" y="56"/>
                    </a:cubicBezTo>
                    <a:cubicBezTo>
                      <a:pt x="65" y="55"/>
                      <a:pt x="65" y="53"/>
                      <a:pt x="65" y="52"/>
                    </a:cubicBezTo>
                    <a:cubicBezTo>
                      <a:pt x="65" y="37"/>
                      <a:pt x="65" y="23"/>
                      <a:pt x="65" y="8"/>
                    </a:cubicBezTo>
                    <a:close/>
                    <a:moveTo>
                      <a:pt x="25" y="41"/>
                    </a:moveTo>
                    <a:cubicBezTo>
                      <a:pt x="24" y="42"/>
                      <a:pt x="22" y="41"/>
                      <a:pt x="20" y="41"/>
                    </a:cubicBezTo>
                    <a:cubicBezTo>
                      <a:pt x="19" y="36"/>
                      <a:pt x="18" y="31"/>
                      <a:pt x="17" y="27"/>
                    </a:cubicBezTo>
                    <a:cubicBezTo>
                      <a:pt x="16" y="31"/>
                      <a:pt x="15" y="36"/>
                      <a:pt x="14" y="41"/>
                    </a:cubicBezTo>
                    <a:cubicBezTo>
                      <a:pt x="13" y="41"/>
                      <a:pt x="12" y="41"/>
                      <a:pt x="10" y="40"/>
                    </a:cubicBezTo>
                    <a:cubicBezTo>
                      <a:pt x="9" y="34"/>
                      <a:pt x="8" y="28"/>
                      <a:pt x="6" y="21"/>
                    </a:cubicBezTo>
                    <a:cubicBezTo>
                      <a:pt x="8" y="21"/>
                      <a:pt x="9" y="21"/>
                      <a:pt x="10" y="21"/>
                    </a:cubicBezTo>
                    <a:cubicBezTo>
                      <a:pt x="11" y="26"/>
                      <a:pt x="12" y="30"/>
                      <a:pt x="12" y="35"/>
                    </a:cubicBezTo>
                    <a:cubicBezTo>
                      <a:pt x="13" y="30"/>
                      <a:pt x="14" y="25"/>
                      <a:pt x="16" y="21"/>
                    </a:cubicBezTo>
                    <a:cubicBezTo>
                      <a:pt x="17" y="21"/>
                      <a:pt x="18" y="21"/>
                      <a:pt x="20" y="20"/>
                    </a:cubicBezTo>
                    <a:cubicBezTo>
                      <a:pt x="21" y="25"/>
                      <a:pt x="22" y="30"/>
                      <a:pt x="23" y="35"/>
                    </a:cubicBezTo>
                    <a:cubicBezTo>
                      <a:pt x="24" y="30"/>
                      <a:pt x="24" y="25"/>
                      <a:pt x="25" y="20"/>
                    </a:cubicBezTo>
                    <a:cubicBezTo>
                      <a:pt x="27" y="20"/>
                      <a:pt x="28" y="20"/>
                      <a:pt x="30" y="20"/>
                    </a:cubicBezTo>
                    <a:cubicBezTo>
                      <a:pt x="28" y="27"/>
                      <a:pt x="27" y="34"/>
                      <a:pt x="25" y="41"/>
                    </a:cubicBezTo>
                    <a:close/>
                    <a:moveTo>
                      <a:pt x="63" y="55"/>
                    </a:moveTo>
                    <a:cubicBezTo>
                      <a:pt x="55" y="55"/>
                      <a:pt x="46" y="55"/>
                      <a:pt x="38" y="55"/>
                    </a:cubicBezTo>
                    <a:cubicBezTo>
                      <a:pt x="38" y="53"/>
                      <a:pt x="38" y="51"/>
                      <a:pt x="38" y="49"/>
                    </a:cubicBezTo>
                    <a:cubicBezTo>
                      <a:pt x="45" y="49"/>
                      <a:pt x="51" y="49"/>
                      <a:pt x="57" y="49"/>
                    </a:cubicBezTo>
                    <a:cubicBezTo>
                      <a:pt x="57" y="48"/>
                      <a:pt x="57" y="47"/>
                      <a:pt x="57" y="46"/>
                    </a:cubicBezTo>
                    <a:cubicBezTo>
                      <a:pt x="51" y="46"/>
                      <a:pt x="45" y="46"/>
                      <a:pt x="38" y="46"/>
                    </a:cubicBezTo>
                    <a:cubicBezTo>
                      <a:pt x="38" y="45"/>
                      <a:pt x="38" y="43"/>
                      <a:pt x="38" y="42"/>
                    </a:cubicBezTo>
                    <a:cubicBezTo>
                      <a:pt x="45" y="42"/>
                      <a:pt x="51" y="42"/>
                      <a:pt x="57" y="42"/>
                    </a:cubicBezTo>
                    <a:cubicBezTo>
                      <a:pt x="57" y="41"/>
                      <a:pt x="57" y="40"/>
                      <a:pt x="57" y="39"/>
                    </a:cubicBezTo>
                    <a:cubicBezTo>
                      <a:pt x="51" y="39"/>
                      <a:pt x="45" y="39"/>
                      <a:pt x="38" y="39"/>
                    </a:cubicBezTo>
                    <a:cubicBezTo>
                      <a:pt x="38" y="38"/>
                      <a:pt x="38" y="37"/>
                      <a:pt x="38" y="36"/>
                    </a:cubicBezTo>
                    <a:cubicBezTo>
                      <a:pt x="45" y="36"/>
                      <a:pt x="51" y="36"/>
                      <a:pt x="57" y="36"/>
                    </a:cubicBezTo>
                    <a:cubicBezTo>
                      <a:pt x="57" y="35"/>
                      <a:pt x="57" y="34"/>
                      <a:pt x="57" y="33"/>
                    </a:cubicBezTo>
                    <a:cubicBezTo>
                      <a:pt x="51" y="33"/>
                      <a:pt x="45" y="33"/>
                      <a:pt x="38" y="33"/>
                    </a:cubicBezTo>
                    <a:cubicBezTo>
                      <a:pt x="38" y="31"/>
                      <a:pt x="38" y="30"/>
                      <a:pt x="38" y="29"/>
                    </a:cubicBezTo>
                    <a:cubicBezTo>
                      <a:pt x="45" y="29"/>
                      <a:pt x="51" y="29"/>
                      <a:pt x="57" y="29"/>
                    </a:cubicBezTo>
                    <a:cubicBezTo>
                      <a:pt x="57" y="28"/>
                      <a:pt x="57" y="27"/>
                      <a:pt x="57" y="26"/>
                    </a:cubicBezTo>
                    <a:cubicBezTo>
                      <a:pt x="51" y="26"/>
                      <a:pt x="45" y="26"/>
                      <a:pt x="38" y="26"/>
                    </a:cubicBezTo>
                    <a:cubicBezTo>
                      <a:pt x="38" y="25"/>
                      <a:pt x="38" y="24"/>
                      <a:pt x="38" y="22"/>
                    </a:cubicBezTo>
                    <a:cubicBezTo>
                      <a:pt x="45" y="22"/>
                      <a:pt x="51" y="22"/>
                      <a:pt x="57" y="22"/>
                    </a:cubicBezTo>
                    <a:cubicBezTo>
                      <a:pt x="57" y="21"/>
                      <a:pt x="57" y="20"/>
                      <a:pt x="57" y="19"/>
                    </a:cubicBezTo>
                    <a:cubicBezTo>
                      <a:pt x="51" y="19"/>
                      <a:pt x="45" y="19"/>
                      <a:pt x="38" y="19"/>
                    </a:cubicBezTo>
                    <a:cubicBezTo>
                      <a:pt x="38" y="18"/>
                      <a:pt x="38" y="17"/>
                      <a:pt x="38" y="16"/>
                    </a:cubicBezTo>
                    <a:cubicBezTo>
                      <a:pt x="45" y="16"/>
                      <a:pt x="51" y="16"/>
                      <a:pt x="57" y="16"/>
                    </a:cubicBezTo>
                    <a:cubicBezTo>
                      <a:pt x="57" y="15"/>
                      <a:pt x="57" y="14"/>
                      <a:pt x="57" y="13"/>
                    </a:cubicBezTo>
                    <a:cubicBezTo>
                      <a:pt x="51" y="13"/>
                      <a:pt x="45" y="13"/>
                      <a:pt x="38" y="13"/>
                    </a:cubicBezTo>
                    <a:cubicBezTo>
                      <a:pt x="38" y="11"/>
                      <a:pt x="38" y="9"/>
                      <a:pt x="38" y="8"/>
                    </a:cubicBezTo>
                    <a:cubicBezTo>
                      <a:pt x="46" y="8"/>
                      <a:pt x="55" y="8"/>
                      <a:pt x="63" y="8"/>
                    </a:cubicBezTo>
                    <a:cubicBezTo>
                      <a:pt x="63" y="23"/>
                      <a:pt x="63" y="39"/>
                      <a:pt x="63" y="5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sp>
        <p:nvSpPr>
          <p:cNvPr id="31" name="Rectangle 30"/>
          <p:cNvSpPr/>
          <p:nvPr/>
        </p:nvSpPr>
        <p:spPr>
          <a:xfrm>
            <a:off x="4595150" y="3369420"/>
            <a:ext cx="2067624" cy="986884"/>
          </a:xfrm>
          <a:prstGeom prst="rect">
            <a:avLst/>
          </a:prstGeom>
          <a:solidFill>
            <a:schemeClr val="accent2"/>
          </a:solidFill>
          <a:ln cap="sq">
            <a:solidFill>
              <a:schemeClr val="tx1"/>
            </a:solidFill>
            <a:miter lim="800000"/>
          </a:ln>
        </p:spPr>
        <p:style>
          <a:lnRef idx="2">
            <a:schemeClr val="accent2">
              <a:shade val="50000"/>
            </a:schemeClr>
          </a:lnRef>
          <a:fillRef idx="1">
            <a:schemeClr val="accent2"/>
          </a:fillRef>
          <a:effectRef idx="0">
            <a:schemeClr val="accent2"/>
          </a:effectRef>
          <a:fontRef idx="minor">
            <a:schemeClr val="lt1"/>
          </a:fontRef>
        </p:style>
        <p:txBody>
          <a:bodyPr lIns="146304" tIns="91440" rIns="146304" bIns="91440" rtlCol="0" anchor="ctr"/>
          <a:lstStyle/>
          <a:p>
            <a:pPr marL="285750" indent="-227013">
              <a:lnSpc>
                <a:spcPct val="90000"/>
              </a:lnSpc>
              <a:spcBef>
                <a:spcPts val="600"/>
              </a:spcBef>
            </a:pPr>
            <a:r>
              <a:rPr lang="en-US" sz="1600" b="1" dirty="0">
                <a:gradFill>
                  <a:gsLst>
                    <a:gs pos="94000">
                      <a:schemeClr val="bg1"/>
                    </a:gs>
                    <a:gs pos="62000">
                      <a:schemeClr val="bg1"/>
                    </a:gs>
                  </a:gsLst>
                  <a:lin ang="5400000" scaled="0"/>
                </a:gradFill>
              </a:rPr>
              <a:t>4: Host executes </a:t>
            </a:r>
            <a:br>
              <a:rPr lang="en-US" sz="1600" b="1" dirty="0">
                <a:gradFill>
                  <a:gsLst>
                    <a:gs pos="94000">
                      <a:schemeClr val="bg1"/>
                    </a:gs>
                    <a:gs pos="62000">
                      <a:schemeClr val="bg1"/>
                    </a:gs>
                  </a:gsLst>
                  <a:lin ang="5400000" scaled="0"/>
                </a:gradFill>
              </a:rPr>
            </a:br>
            <a:r>
              <a:rPr lang="en-US" sz="1600" b="1" dirty="0">
                <a:gradFill>
                  <a:gsLst>
                    <a:gs pos="94000">
                      <a:schemeClr val="bg1"/>
                    </a:gs>
                    <a:gs pos="62000">
                      <a:schemeClr val="bg1"/>
                    </a:gs>
                  </a:gsLst>
                  <a:lin ang="5400000" scaled="0"/>
                </a:gradFill>
              </a:rPr>
              <a:t>instructions </a:t>
            </a:r>
            <a:br>
              <a:rPr lang="en-US" sz="1600" b="1" dirty="0">
                <a:gradFill>
                  <a:gsLst>
                    <a:gs pos="94000">
                      <a:schemeClr val="bg1"/>
                    </a:gs>
                    <a:gs pos="62000">
                      <a:schemeClr val="bg1"/>
                    </a:gs>
                  </a:gsLst>
                  <a:lin ang="5400000" scaled="0"/>
                </a:gradFill>
              </a:rPr>
            </a:br>
            <a:r>
              <a:rPr lang="en-US" sz="1600" b="1" dirty="0">
                <a:gradFill>
                  <a:gsLst>
                    <a:gs pos="94000">
                      <a:schemeClr val="bg1"/>
                    </a:gs>
                    <a:gs pos="62000">
                      <a:schemeClr val="bg1"/>
                    </a:gs>
                  </a:gsLst>
                  <a:lin ang="5400000" scaled="0"/>
                </a:gradFill>
              </a:rPr>
              <a:t>in sequence</a:t>
            </a:r>
          </a:p>
        </p:txBody>
      </p:sp>
      <p:sp>
        <p:nvSpPr>
          <p:cNvPr id="32" name="TextBox 31"/>
          <p:cNvSpPr txBox="1"/>
          <p:nvPr/>
        </p:nvSpPr>
        <p:spPr>
          <a:xfrm>
            <a:off x="436563" y="1463231"/>
            <a:ext cx="4855464" cy="1862048"/>
          </a:xfrm>
          <a:prstGeom prst="rect">
            <a:avLst/>
          </a:prstGeom>
          <a:noFill/>
        </p:spPr>
        <p:txBody>
          <a:bodyPr wrap="square" lIns="0" tIns="0" rIns="0" bIns="0" rtlCol="0">
            <a:spAutoFit/>
          </a:bodyPr>
          <a:lstStyle/>
          <a:p>
            <a:r>
              <a:rPr lang="en-US" sz="1100" dirty="0" err="1">
                <a:solidFill>
                  <a:srgbClr val="000000"/>
                </a:solidFill>
                <a:highlight>
                  <a:srgbClr val="FFFFFF"/>
                </a:highlight>
                <a:latin typeface="Consolas" panose="020B0609020204030204" pitchFamily="49" charset="0"/>
              </a:rPr>
              <a:t>Excel.run</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ctx</a:t>
            </a:r>
            <a:r>
              <a:rPr lang="en-US" sz="1100" dirty="0">
                <a:solidFill>
                  <a:srgbClr val="000000"/>
                </a:solidFill>
                <a:highlight>
                  <a:srgbClr val="FFFFFF"/>
                </a:highlight>
                <a:latin typeface="Consolas" panose="020B0609020204030204" pitchFamily="49" charset="0"/>
              </a:rPr>
              <a:t>) {</a:t>
            </a:r>
          </a:p>
          <a:p>
            <a:r>
              <a:rPr lang="en-US" sz="1100">
                <a:solidFill>
                  <a:srgbClr val="008000"/>
                </a:solidFill>
                <a:highlight>
                  <a:srgbClr val="FFFFFF"/>
                </a:highlight>
                <a:latin typeface="Consolas" panose="020B0609020204030204" pitchFamily="49" charset="0"/>
              </a:rPr>
              <a:t>    // </a:t>
            </a:r>
            <a:r>
              <a:rPr lang="en-US" sz="1100" dirty="0">
                <a:solidFill>
                  <a:srgbClr val="008000"/>
                </a:solidFill>
                <a:highlight>
                  <a:srgbClr val="FFFFFF"/>
                </a:highlight>
                <a:latin typeface="Consolas" panose="020B0609020204030204" pitchFamily="49" charset="0"/>
              </a:rPr>
              <a:t>Create a proxy object for the active worksheet</a:t>
            </a:r>
            <a:endParaRPr lang="en-US" sz="1100" dirty="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var</a:t>
            </a:r>
            <a:r>
              <a:rPr lang="en-US" sz="110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sheet = </a:t>
            </a:r>
            <a:r>
              <a:rPr lang="en-US" sz="1100" dirty="0" err="1">
                <a:solidFill>
                  <a:srgbClr val="000000"/>
                </a:solidFill>
                <a:highlight>
                  <a:srgbClr val="FFFFFF"/>
                </a:highlight>
                <a:latin typeface="Consolas" panose="020B0609020204030204" pitchFamily="49" charset="0"/>
              </a:rPr>
              <a:t>ctx.workbook.worksheets.getActiveWorksheet</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"A1"</a:t>
            </a:r>
            <a:r>
              <a:rPr lang="en-US" sz="1100" dirty="0">
                <a:solidFill>
                  <a:srgbClr val="000000"/>
                </a:solidFill>
                <a:highlight>
                  <a:srgbClr val="FFFFFF"/>
                </a:highlight>
                <a:latin typeface="Consolas" panose="020B0609020204030204" pitchFamily="49" charset="0"/>
              </a:rPr>
              <a:t>).values = </a:t>
            </a:r>
            <a:r>
              <a:rPr lang="en-US" sz="1100" dirty="0">
                <a:solidFill>
                  <a:srgbClr val="A31515"/>
                </a:solidFill>
                <a:highlight>
                  <a:srgbClr val="FFFFFF"/>
                </a:highlight>
                <a:latin typeface="Consolas" panose="020B0609020204030204" pitchFamily="49" charset="0"/>
              </a:rPr>
              <a:t>"Quarterly Sales Report"</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"A1"</a:t>
            </a:r>
            <a:r>
              <a:rPr lang="en-US" sz="1100" dirty="0">
                <a:solidFill>
                  <a:srgbClr val="000000"/>
                </a:solidFill>
                <a:highlight>
                  <a:srgbClr val="FFFFFF"/>
                </a:highlight>
                <a:latin typeface="Consolas" panose="020B0609020204030204" pitchFamily="49" charset="0"/>
              </a:rPr>
              <a:t>).format.font.name = </a:t>
            </a:r>
            <a:r>
              <a:rPr lang="en-US" sz="1100" dirty="0">
                <a:solidFill>
                  <a:srgbClr val="A31515"/>
                </a:solidFill>
                <a:highlight>
                  <a:srgbClr val="FFFFFF"/>
                </a:highlight>
                <a:latin typeface="Consolas" panose="020B0609020204030204" pitchFamily="49" charset="0"/>
              </a:rPr>
              <a:t>"Century"</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"A1"</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format.font.size</a:t>
            </a:r>
            <a:r>
              <a:rPr lang="en-US" sz="1100" dirty="0">
                <a:solidFill>
                  <a:srgbClr val="000000"/>
                </a:solidFill>
                <a:highlight>
                  <a:srgbClr val="FFFFFF"/>
                </a:highlight>
                <a:latin typeface="Consolas" panose="020B0609020204030204" pitchFamily="49" charset="0"/>
              </a:rPr>
              <a:t> = 26;</a:t>
            </a:r>
          </a:p>
          <a:p>
            <a:r>
              <a:rPr lang="en-US" sz="1100">
                <a:solidFill>
                  <a:srgbClr val="0000FF"/>
                </a:solidFill>
                <a:highlight>
                  <a:srgbClr val="FFFFFF"/>
                </a:highlight>
                <a:latin typeface="Consolas" panose="020B0609020204030204" pitchFamily="49" charset="0"/>
              </a:rPr>
              <a:t>    var</a:t>
            </a:r>
            <a:r>
              <a:rPr lang="en-US" sz="110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range = </a:t>
            </a:r>
            <a:r>
              <a:rPr lang="en-US" sz="1100" dirty="0" err="1">
                <a:solidFill>
                  <a:srgbClr val="000000"/>
                </a:solidFill>
                <a:highlight>
                  <a:srgbClr val="FFFFFF"/>
                </a:highlight>
                <a:latin typeface="Consolas" panose="020B0609020204030204" pitchFamily="49" charset="0"/>
              </a:rPr>
              <a:t>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"A2:E8"</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range.values </a:t>
            </a:r>
            <a:r>
              <a:rPr lang="en-US" sz="1100" dirty="0">
                <a:solidFill>
                  <a:srgbClr val="000000"/>
                </a:solidFill>
                <a:highlight>
                  <a:srgbClr val="FFFFFF"/>
                </a:highlight>
                <a:latin typeface="Consolas" panose="020B0609020204030204" pitchFamily="49" charset="0"/>
              </a:rPr>
              <a:t>= values;</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"A2:E2"</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format.font.bold</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true</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return</a:t>
            </a:r>
            <a:r>
              <a:rPr lang="en-US" sz="110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ctx.sync</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p:txBody>
      </p:sp>
      <p:sp>
        <p:nvSpPr>
          <p:cNvPr id="6" name="Footer Placeholder 5"/>
          <p:cNvSpPr>
            <a:spLocks noGrp="1"/>
          </p:cNvSpPr>
          <p:nvPr>
            <p:ph type="ftr" sz="quarter" idx="10"/>
          </p:nvPr>
        </p:nvSpPr>
        <p:spPr/>
        <p:txBody>
          <a:bodyPr/>
          <a:lstStyle/>
          <a:p>
            <a:pPr>
              <a:defRPr/>
            </a:pPr>
            <a:r>
              <a:rPr lang="en-US" sz="1400">
                <a:gradFill>
                  <a:gsLst>
                    <a:gs pos="8367">
                      <a:schemeClr val="accent2"/>
                    </a:gs>
                    <a:gs pos="100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248577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Coding pattern</a:t>
            </a:r>
          </a:p>
        </p:txBody>
      </p:sp>
      <p:grpSp>
        <p:nvGrpSpPr>
          <p:cNvPr id="5" name="Group 4"/>
          <p:cNvGrpSpPr/>
          <p:nvPr/>
        </p:nvGrpSpPr>
        <p:grpSpPr>
          <a:xfrm>
            <a:off x="7532478" y="1248524"/>
            <a:ext cx="3706451" cy="5266576"/>
            <a:chOff x="7559180" y="1202835"/>
            <a:chExt cx="3781758" cy="5373581"/>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5801" y="1485514"/>
              <a:ext cx="1687249" cy="1280060"/>
            </a:xfrm>
            <a:prstGeom prst="rect">
              <a:avLst/>
            </a:prstGeom>
          </p:spPr>
        </p:pic>
        <p:pic>
          <p:nvPicPr>
            <p:cNvPr id="10" name="Picture 9"/>
            <p:cNvPicPr>
              <a:picLocks noChangeAspect="1"/>
            </p:cNvPicPr>
            <p:nvPr/>
          </p:nvPicPr>
          <p:blipFill rotWithShape="1">
            <a:blip r:embed="rId4"/>
            <a:srcRect l="2435" t="2229" r="2273" b="719"/>
            <a:stretch/>
          </p:blipFill>
          <p:spPr>
            <a:xfrm>
              <a:off x="9459986" y="3366823"/>
              <a:ext cx="1878880" cy="119336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7914" y="5384387"/>
              <a:ext cx="1883024" cy="1192029"/>
            </a:xfrm>
            <a:prstGeom prst="rect">
              <a:avLst/>
            </a:prstGeom>
          </p:spPr>
        </p:pic>
        <p:sp>
          <p:nvSpPr>
            <p:cNvPr id="13" name="TextBox 12"/>
            <p:cNvSpPr txBox="1"/>
            <p:nvPr/>
          </p:nvSpPr>
          <p:spPr>
            <a:xfrm>
              <a:off x="10113037" y="1202835"/>
              <a:ext cx="572778" cy="408239"/>
            </a:xfrm>
            <a:prstGeom prst="rect">
              <a:avLst/>
            </a:prstGeom>
            <a:noFill/>
          </p:spPr>
          <p:txBody>
            <a:bodyPr wrap="none" rtlCol="0">
              <a:spAutoFit/>
            </a:bodyPr>
            <a:lstStyle/>
            <a:p>
              <a:r>
                <a:rPr lang="en-US" sz="2000" dirty="0">
                  <a:gradFill>
                    <a:gsLst>
                      <a:gs pos="96460">
                        <a:schemeClr val="tx1"/>
                      </a:gs>
                      <a:gs pos="84000">
                        <a:schemeClr val="tx1"/>
                      </a:gs>
                    </a:gsLst>
                    <a:lin ang="5400000" scaled="0"/>
                  </a:gradFill>
                  <a:latin typeface="+mj-lt"/>
                </a:rPr>
                <a:t>iOS</a:t>
              </a:r>
            </a:p>
          </p:txBody>
        </p:sp>
        <p:sp>
          <p:nvSpPr>
            <p:cNvPr id="14" name="TextBox 13"/>
            <p:cNvSpPr txBox="1"/>
            <p:nvPr/>
          </p:nvSpPr>
          <p:spPr>
            <a:xfrm>
              <a:off x="9855434" y="2973895"/>
              <a:ext cx="1087983" cy="408239"/>
            </a:xfrm>
            <a:prstGeom prst="rect">
              <a:avLst/>
            </a:prstGeom>
            <a:noFill/>
          </p:spPr>
          <p:txBody>
            <a:bodyPr wrap="none" rtlCol="0">
              <a:spAutoFit/>
            </a:bodyPr>
            <a:lstStyle>
              <a:defPPr>
                <a:defRPr lang="en-US"/>
              </a:defPPr>
              <a:lvl1pPr>
                <a:defRPr sz="2000">
                  <a:gradFill>
                    <a:gsLst>
                      <a:gs pos="96460">
                        <a:schemeClr val="tx1"/>
                      </a:gs>
                      <a:gs pos="84000">
                        <a:schemeClr val="tx1"/>
                      </a:gs>
                    </a:gsLst>
                    <a:lin ang="5400000" scaled="0"/>
                  </a:gradFill>
                  <a:latin typeface="+mj-lt"/>
                </a:defRPr>
              </a:lvl1pPr>
            </a:lstStyle>
            <a:p>
              <a:r>
                <a:rPr lang="en-US" dirty="0"/>
                <a:t>Desktop</a:t>
              </a:r>
            </a:p>
          </p:txBody>
        </p:sp>
        <p:sp>
          <p:nvSpPr>
            <p:cNvPr id="15" name="TextBox 14"/>
            <p:cNvSpPr txBox="1"/>
            <p:nvPr/>
          </p:nvSpPr>
          <p:spPr>
            <a:xfrm>
              <a:off x="10053174" y="4976148"/>
              <a:ext cx="692502" cy="408239"/>
            </a:xfrm>
            <a:prstGeom prst="rect">
              <a:avLst/>
            </a:prstGeom>
            <a:noFill/>
          </p:spPr>
          <p:txBody>
            <a:bodyPr wrap="none" rtlCol="0">
              <a:spAutoFit/>
            </a:bodyPr>
            <a:lstStyle>
              <a:defPPr>
                <a:defRPr lang="en-US"/>
              </a:defPPr>
              <a:lvl1pPr>
                <a:defRPr sz="2000">
                  <a:gradFill>
                    <a:gsLst>
                      <a:gs pos="96460">
                        <a:schemeClr val="tx1"/>
                      </a:gs>
                      <a:gs pos="84000">
                        <a:schemeClr val="tx1"/>
                      </a:gs>
                    </a:gsLst>
                    <a:lin ang="5400000" scaled="0"/>
                  </a:gradFill>
                  <a:latin typeface="+mj-lt"/>
                </a:defRPr>
              </a:lvl1pPr>
            </a:lstStyle>
            <a:p>
              <a:r>
                <a:rPr lang="en-US" dirty="0"/>
                <a:t>Web</a:t>
              </a:r>
            </a:p>
          </p:txBody>
        </p:sp>
        <p:cxnSp>
          <p:nvCxnSpPr>
            <p:cNvPr id="17" name="Elbow Connector 16"/>
            <p:cNvCxnSpPr/>
            <p:nvPr/>
          </p:nvCxnSpPr>
          <p:spPr>
            <a:xfrm rot="5400000" flipH="1" flipV="1">
              <a:off x="8190107" y="1631087"/>
              <a:ext cx="1089900" cy="1692602"/>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550684" y="3870861"/>
              <a:ext cx="909302" cy="1"/>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6200000" flipH="1">
              <a:off x="8038242" y="4717252"/>
              <a:ext cx="1201937" cy="1416704"/>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559180" y="3123147"/>
              <a:ext cx="741747" cy="1583472"/>
              <a:chOff x="6734540" y="2057985"/>
              <a:chExt cx="1604292" cy="3424820"/>
            </a:xfrm>
          </p:grpSpPr>
          <p:grpSp>
            <p:nvGrpSpPr>
              <p:cNvPr id="18" name="Group 17"/>
              <p:cNvGrpSpPr/>
              <p:nvPr/>
            </p:nvGrpSpPr>
            <p:grpSpPr>
              <a:xfrm>
                <a:off x="6734540" y="3930433"/>
                <a:ext cx="1604292" cy="1552372"/>
                <a:chOff x="8561388" y="1192213"/>
                <a:chExt cx="490538" cy="474663"/>
              </a:xfrm>
            </p:grpSpPr>
            <p:sp>
              <p:nvSpPr>
                <p:cNvPr id="20" name="Freeform 18"/>
                <p:cNvSpPr>
                  <a:spLocks noEditPoints="1"/>
                </p:cNvSpPr>
                <p:nvPr/>
              </p:nvSpPr>
              <p:spPr bwMode="auto">
                <a:xfrm>
                  <a:off x="8561388" y="1192213"/>
                  <a:ext cx="490538" cy="474663"/>
                </a:xfrm>
                <a:custGeom>
                  <a:avLst/>
                  <a:gdLst>
                    <a:gd name="T0" fmla="*/ 62 w 105"/>
                    <a:gd name="T1" fmla="*/ 102 h 102"/>
                    <a:gd name="T2" fmla="*/ 62 w 105"/>
                    <a:gd name="T3" fmla="*/ 92 h 102"/>
                    <a:gd name="T4" fmla="*/ 99 w 105"/>
                    <a:gd name="T5" fmla="*/ 92 h 102"/>
                    <a:gd name="T6" fmla="*/ 104 w 105"/>
                    <a:gd name="T7" fmla="*/ 89 h 102"/>
                    <a:gd name="T8" fmla="*/ 105 w 105"/>
                    <a:gd name="T9" fmla="*/ 79 h 102"/>
                    <a:gd name="T10" fmla="*/ 105 w 105"/>
                    <a:gd name="T11" fmla="*/ 16 h 102"/>
                    <a:gd name="T12" fmla="*/ 104 w 105"/>
                    <a:gd name="T13" fmla="*/ 10 h 102"/>
                    <a:gd name="T14" fmla="*/ 98 w 105"/>
                    <a:gd name="T15" fmla="*/ 9 h 102"/>
                    <a:gd name="T16" fmla="*/ 62 w 105"/>
                    <a:gd name="T17" fmla="*/ 9 h 102"/>
                    <a:gd name="T18" fmla="*/ 62 w 105"/>
                    <a:gd name="T19" fmla="*/ 0 h 102"/>
                    <a:gd name="T20" fmla="*/ 55 w 105"/>
                    <a:gd name="T21" fmla="*/ 0 h 102"/>
                    <a:gd name="T22" fmla="*/ 0 w 105"/>
                    <a:gd name="T23" fmla="*/ 9 h 102"/>
                    <a:gd name="T24" fmla="*/ 0 w 105"/>
                    <a:gd name="T25" fmla="*/ 93 h 102"/>
                    <a:gd name="T26" fmla="*/ 54 w 105"/>
                    <a:gd name="T27" fmla="*/ 102 h 102"/>
                    <a:gd name="T28" fmla="*/ 62 w 105"/>
                    <a:gd name="T29" fmla="*/ 102 h 102"/>
                    <a:gd name="T30" fmla="*/ 62 w 105"/>
                    <a:gd name="T31" fmla="*/ 81 h 102"/>
                    <a:gd name="T32" fmla="*/ 71 w 105"/>
                    <a:gd name="T33" fmla="*/ 81 h 102"/>
                    <a:gd name="T34" fmla="*/ 71 w 105"/>
                    <a:gd name="T35" fmla="*/ 73 h 102"/>
                    <a:gd name="T36" fmla="*/ 62 w 105"/>
                    <a:gd name="T37" fmla="*/ 73 h 102"/>
                    <a:gd name="T38" fmla="*/ 62 w 105"/>
                    <a:gd name="T39" fmla="*/ 68 h 102"/>
                    <a:gd name="T40" fmla="*/ 71 w 105"/>
                    <a:gd name="T41" fmla="*/ 68 h 102"/>
                    <a:gd name="T42" fmla="*/ 71 w 105"/>
                    <a:gd name="T43" fmla="*/ 59 h 102"/>
                    <a:gd name="T44" fmla="*/ 62 w 105"/>
                    <a:gd name="T45" fmla="*/ 59 h 102"/>
                    <a:gd name="T46" fmla="*/ 62 w 105"/>
                    <a:gd name="T47" fmla="*/ 55 h 102"/>
                    <a:gd name="T48" fmla="*/ 71 w 105"/>
                    <a:gd name="T49" fmla="*/ 55 h 102"/>
                    <a:gd name="T50" fmla="*/ 71 w 105"/>
                    <a:gd name="T51" fmla="*/ 46 h 102"/>
                    <a:gd name="T52" fmla="*/ 62 w 105"/>
                    <a:gd name="T53" fmla="*/ 46 h 102"/>
                    <a:gd name="T54" fmla="*/ 62 w 105"/>
                    <a:gd name="T55" fmla="*/ 41 h 102"/>
                    <a:gd name="T56" fmla="*/ 71 w 105"/>
                    <a:gd name="T57" fmla="*/ 41 h 102"/>
                    <a:gd name="T58" fmla="*/ 71 w 105"/>
                    <a:gd name="T59" fmla="*/ 33 h 102"/>
                    <a:gd name="T60" fmla="*/ 62 w 105"/>
                    <a:gd name="T61" fmla="*/ 33 h 102"/>
                    <a:gd name="T62" fmla="*/ 62 w 105"/>
                    <a:gd name="T63" fmla="*/ 28 h 102"/>
                    <a:gd name="T64" fmla="*/ 71 w 105"/>
                    <a:gd name="T65" fmla="*/ 28 h 102"/>
                    <a:gd name="T66" fmla="*/ 71 w 105"/>
                    <a:gd name="T67" fmla="*/ 20 h 102"/>
                    <a:gd name="T68" fmla="*/ 62 w 105"/>
                    <a:gd name="T69" fmla="*/ 20 h 102"/>
                    <a:gd name="T70" fmla="*/ 62 w 105"/>
                    <a:gd name="T71" fmla="*/ 13 h 102"/>
                    <a:gd name="T72" fmla="*/ 101 w 105"/>
                    <a:gd name="T73" fmla="*/ 13 h 102"/>
                    <a:gd name="T74" fmla="*/ 101 w 105"/>
                    <a:gd name="T75" fmla="*/ 88 h 102"/>
                    <a:gd name="T76" fmla="*/ 62 w 105"/>
                    <a:gd name="T77" fmla="*/ 88 h 102"/>
                    <a:gd name="T78" fmla="*/ 62 w 105"/>
                    <a:gd name="T79" fmla="*/ 81 h 102"/>
                    <a:gd name="T80" fmla="*/ 35 w 105"/>
                    <a:gd name="T81" fmla="*/ 70 h 102"/>
                    <a:gd name="T82" fmla="*/ 29 w 105"/>
                    <a:gd name="T83" fmla="*/ 55 h 102"/>
                    <a:gd name="T84" fmla="*/ 23 w 105"/>
                    <a:gd name="T85" fmla="*/ 69 h 102"/>
                    <a:gd name="T86" fmla="*/ 15 w 105"/>
                    <a:gd name="T87" fmla="*/ 69 h 102"/>
                    <a:gd name="T88" fmla="*/ 24 w 105"/>
                    <a:gd name="T89" fmla="*/ 51 h 102"/>
                    <a:gd name="T90" fmla="*/ 16 w 105"/>
                    <a:gd name="T91" fmla="*/ 32 h 102"/>
                    <a:gd name="T92" fmla="*/ 24 w 105"/>
                    <a:gd name="T93" fmla="*/ 32 h 102"/>
                    <a:gd name="T94" fmla="*/ 29 w 105"/>
                    <a:gd name="T95" fmla="*/ 46 h 102"/>
                    <a:gd name="T96" fmla="*/ 35 w 105"/>
                    <a:gd name="T97" fmla="*/ 31 h 102"/>
                    <a:gd name="T98" fmla="*/ 43 w 105"/>
                    <a:gd name="T99" fmla="*/ 31 h 102"/>
                    <a:gd name="T100" fmla="*/ 33 w 105"/>
                    <a:gd name="T101" fmla="*/ 50 h 102"/>
                    <a:gd name="T102" fmla="*/ 43 w 105"/>
                    <a:gd name="T103" fmla="*/ 70 h 102"/>
                    <a:gd name="T104" fmla="*/ 35 w 105"/>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2">
                      <a:moveTo>
                        <a:pt x="62" y="102"/>
                      </a:moveTo>
                      <a:cubicBezTo>
                        <a:pt x="62" y="99"/>
                        <a:pt x="62" y="95"/>
                        <a:pt x="62" y="92"/>
                      </a:cubicBezTo>
                      <a:cubicBezTo>
                        <a:pt x="74" y="92"/>
                        <a:pt x="86" y="92"/>
                        <a:pt x="99" y="92"/>
                      </a:cubicBezTo>
                      <a:cubicBezTo>
                        <a:pt x="101" y="92"/>
                        <a:pt x="104" y="91"/>
                        <a:pt x="104" y="89"/>
                      </a:cubicBezTo>
                      <a:cubicBezTo>
                        <a:pt x="105" y="86"/>
                        <a:pt x="105" y="82"/>
                        <a:pt x="105" y="79"/>
                      </a:cubicBezTo>
                      <a:cubicBezTo>
                        <a:pt x="105" y="58"/>
                        <a:pt x="105" y="37"/>
                        <a:pt x="105" y="16"/>
                      </a:cubicBezTo>
                      <a:cubicBezTo>
                        <a:pt x="105" y="14"/>
                        <a:pt x="105" y="12"/>
                        <a:pt x="104" y="10"/>
                      </a:cubicBezTo>
                      <a:cubicBezTo>
                        <a:pt x="102" y="9"/>
                        <a:pt x="100" y="9"/>
                        <a:pt x="98" y="9"/>
                      </a:cubicBezTo>
                      <a:cubicBezTo>
                        <a:pt x="86" y="9"/>
                        <a:pt x="74" y="9"/>
                        <a:pt x="62" y="9"/>
                      </a:cubicBezTo>
                      <a:cubicBezTo>
                        <a:pt x="62" y="6"/>
                        <a:pt x="62" y="3"/>
                        <a:pt x="62" y="0"/>
                      </a:cubicBezTo>
                      <a:cubicBezTo>
                        <a:pt x="55" y="0"/>
                        <a:pt x="55" y="0"/>
                        <a:pt x="55" y="0"/>
                      </a:cubicBezTo>
                      <a:cubicBezTo>
                        <a:pt x="36" y="3"/>
                        <a:pt x="18" y="6"/>
                        <a:pt x="0" y="9"/>
                      </a:cubicBezTo>
                      <a:cubicBezTo>
                        <a:pt x="0" y="37"/>
                        <a:pt x="0" y="65"/>
                        <a:pt x="0" y="93"/>
                      </a:cubicBezTo>
                      <a:cubicBezTo>
                        <a:pt x="18" y="96"/>
                        <a:pt x="36" y="99"/>
                        <a:pt x="54" y="102"/>
                      </a:cubicBezTo>
                      <a:lnTo>
                        <a:pt x="62" y="102"/>
                      </a:lnTo>
                      <a:close/>
                      <a:moveTo>
                        <a:pt x="62" y="81"/>
                      </a:moveTo>
                      <a:cubicBezTo>
                        <a:pt x="65" y="81"/>
                        <a:pt x="68" y="81"/>
                        <a:pt x="71" y="81"/>
                      </a:cubicBezTo>
                      <a:cubicBezTo>
                        <a:pt x="71" y="78"/>
                        <a:pt x="71" y="75"/>
                        <a:pt x="71" y="73"/>
                      </a:cubicBezTo>
                      <a:cubicBezTo>
                        <a:pt x="68" y="73"/>
                        <a:pt x="65" y="73"/>
                        <a:pt x="62" y="73"/>
                      </a:cubicBezTo>
                      <a:cubicBezTo>
                        <a:pt x="62" y="71"/>
                        <a:pt x="62" y="69"/>
                        <a:pt x="62" y="68"/>
                      </a:cubicBezTo>
                      <a:cubicBezTo>
                        <a:pt x="65" y="68"/>
                        <a:pt x="68" y="68"/>
                        <a:pt x="71" y="68"/>
                      </a:cubicBezTo>
                      <a:cubicBezTo>
                        <a:pt x="71" y="65"/>
                        <a:pt x="71" y="62"/>
                        <a:pt x="71" y="59"/>
                      </a:cubicBezTo>
                      <a:cubicBezTo>
                        <a:pt x="68" y="59"/>
                        <a:pt x="65" y="59"/>
                        <a:pt x="62" y="59"/>
                      </a:cubicBezTo>
                      <a:cubicBezTo>
                        <a:pt x="62" y="58"/>
                        <a:pt x="62" y="56"/>
                        <a:pt x="62" y="55"/>
                      </a:cubicBezTo>
                      <a:cubicBezTo>
                        <a:pt x="65" y="55"/>
                        <a:pt x="68" y="55"/>
                        <a:pt x="71" y="55"/>
                      </a:cubicBezTo>
                      <a:cubicBezTo>
                        <a:pt x="71" y="52"/>
                        <a:pt x="71" y="49"/>
                        <a:pt x="71" y="46"/>
                      </a:cubicBezTo>
                      <a:cubicBezTo>
                        <a:pt x="68" y="46"/>
                        <a:pt x="65" y="46"/>
                        <a:pt x="62" y="46"/>
                      </a:cubicBezTo>
                      <a:cubicBezTo>
                        <a:pt x="62" y="45"/>
                        <a:pt x="62" y="43"/>
                        <a:pt x="62" y="41"/>
                      </a:cubicBezTo>
                      <a:cubicBezTo>
                        <a:pt x="65" y="41"/>
                        <a:pt x="68" y="41"/>
                        <a:pt x="71" y="41"/>
                      </a:cubicBezTo>
                      <a:cubicBezTo>
                        <a:pt x="71" y="39"/>
                        <a:pt x="71" y="36"/>
                        <a:pt x="71" y="33"/>
                      </a:cubicBezTo>
                      <a:cubicBezTo>
                        <a:pt x="68" y="33"/>
                        <a:pt x="65" y="33"/>
                        <a:pt x="62" y="33"/>
                      </a:cubicBezTo>
                      <a:cubicBezTo>
                        <a:pt x="62" y="31"/>
                        <a:pt x="62" y="30"/>
                        <a:pt x="62" y="28"/>
                      </a:cubicBezTo>
                      <a:cubicBezTo>
                        <a:pt x="65" y="28"/>
                        <a:pt x="68" y="28"/>
                        <a:pt x="71" y="28"/>
                      </a:cubicBezTo>
                      <a:cubicBezTo>
                        <a:pt x="71" y="26"/>
                        <a:pt x="71" y="23"/>
                        <a:pt x="71" y="20"/>
                      </a:cubicBezTo>
                      <a:cubicBezTo>
                        <a:pt x="68" y="20"/>
                        <a:pt x="65" y="20"/>
                        <a:pt x="62" y="20"/>
                      </a:cubicBezTo>
                      <a:cubicBezTo>
                        <a:pt x="62" y="18"/>
                        <a:pt x="62" y="15"/>
                        <a:pt x="62" y="13"/>
                      </a:cubicBezTo>
                      <a:cubicBezTo>
                        <a:pt x="75" y="13"/>
                        <a:pt x="88" y="13"/>
                        <a:pt x="101" y="13"/>
                      </a:cubicBezTo>
                      <a:cubicBezTo>
                        <a:pt x="101" y="38"/>
                        <a:pt x="101" y="63"/>
                        <a:pt x="101" y="88"/>
                      </a:cubicBezTo>
                      <a:cubicBezTo>
                        <a:pt x="88" y="88"/>
                        <a:pt x="75" y="88"/>
                        <a:pt x="62" y="88"/>
                      </a:cubicBezTo>
                      <a:cubicBezTo>
                        <a:pt x="62" y="86"/>
                        <a:pt x="62" y="83"/>
                        <a:pt x="62" y="81"/>
                      </a:cubicBezTo>
                      <a:close/>
                      <a:moveTo>
                        <a:pt x="35" y="70"/>
                      </a:moveTo>
                      <a:cubicBezTo>
                        <a:pt x="33" y="65"/>
                        <a:pt x="30" y="60"/>
                        <a:pt x="29" y="55"/>
                      </a:cubicBezTo>
                      <a:cubicBezTo>
                        <a:pt x="27" y="60"/>
                        <a:pt x="25" y="64"/>
                        <a:pt x="23" y="69"/>
                      </a:cubicBezTo>
                      <a:cubicBezTo>
                        <a:pt x="20" y="69"/>
                        <a:pt x="18" y="69"/>
                        <a:pt x="15" y="69"/>
                      </a:cubicBezTo>
                      <a:cubicBezTo>
                        <a:pt x="18" y="63"/>
                        <a:pt x="21" y="57"/>
                        <a:pt x="24" y="51"/>
                      </a:cubicBezTo>
                      <a:cubicBezTo>
                        <a:pt x="22" y="44"/>
                        <a:pt x="19" y="38"/>
                        <a:pt x="16" y="32"/>
                      </a:cubicBezTo>
                      <a:cubicBezTo>
                        <a:pt x="19" y="32"/>
                        <a:pt x="21" y="32"/>
                        <a:pt x="24" y="32"/>
                      </a:cubicBezTo>
                      <a:cubicBezTo>
                        <a:pt x="26" y="36"/>
                        <a:pt x="28" y="41"/>
                        <a:pt x="29" y="46"/>
                      </a:cubicBezTo>
                      <a:cubicBezTo>
                        <a:pt x="31" y="41"/>
                        <a:pt x="33" y="36"/>
                        <a:pt x="35" y="31"/>
                      </a:cubicBezTo>
                      <a:cubicBezTo>
                        <a:pt x="38" y="31"/>
                        <a:pt x="40" y="31"/>
                        <a:pt x="43" y="31"/>
                      </a:cubicBezTo>
                      <a:cubicBezTo>
                        <a:pt x="40" y="37"/>
                        <a:pt x="37" y="44"/>
                        <a:pt x="33" y="50"/>
                      </a:cubicBezTo>
                      <a:cubicBezTo>
                        <a:pt x="37" y="57"/>
                        <a:pt x="40" y="64"/>
                        <a:pt x="43" y="70"/>
                      </a:cubicBezTo>
                      <a:cubicBezTo>
                        <a:pt x="40" y="70"/>
                        <a:pt x="38" y="70"/>
                        <a:pt x="35" y="7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1" name="Freeform 19"/>
                <p:cNvSpPr>
                  <a:spLocks noEditPoints="1"/>
                </p:cNvSpPr>
                <p:nvPr/>
              </p:nvSpPr>
              <p:spPr bwMode="auto">
                <a:xfrm>
                  <a:off x="8915400" y="1285876"/>
                  <a:ext cx="79375" cy="284163"/>
                </a:xfrm>
                <a:custGeom>
                  <a:avLst/>
                  <a:gdLst>
                    <a:gd name="T0" fmla="*/ 17 w 17"/>
                    <a:gd name="T1" fmla="*/ 61 h 61"/>
                    <a:gd name="T2" fmla="*/ 0 w 17"/>
                    <a:gd name="T3" fmla="*/ 61 h 61"/>
                    <a:gd name="T4" fmla="*/ 0 w 17"/>
                    <a:gd name="T5" fmla="*/ 53 h 61"/>
                    <a:gd name="T6" fmla="*/ 17 w 17"/>
                    <a:gd name="T7" fmla="*/ 53 h 61"/>
                    <a:gd name="T8" fmla="*/ 17 w 17"/>
                    <a:gd name="T9" fmla="*/ 61 h 61"/>
                    <a:gd name="T10" fmla="*/ 17 w 17"/>
                    <a:gd name="T11" fmla="*/ 48 h 61"/>
                    <a:gd name="T12" fmla="*/ 0 w 17"/>
                    <a:gd name="T13" fmla="*/ 48 h 61"/>
                    <a:gd name="T14" fmla="*/ 0 w 17"/>
                    <a:gd name="T15" fmla="*/ 39 h 61"/>
                    <a:gd name="T16" fmla="*/ 17 w 17"/>
                    <a:gd name="T17" fmla="*/ 39 h 61"/>
                    <a:gd name="T18" fmla="*/ 17 w 17"/>
                    <a:gd name="T19" fmla="*/ 48 h 61"/>
                    <a:gd name="T20" fmla="*/ 17 w 17"/>
                    <a:gd name="T21" fmla="*/ 35 h 61"/>
                    <a:gd name="T22" fmla="*/ 0 w 17"/>
                    <a:gd name="T23" fmla="*/ 35 h 61"/>
                    <a:gd name="T24" fmla="*/ 0 w 17"/>
                    <a:gd name="T25" fmla="*/ 26 h 61"/>
                    <a:gd name="T26" fmla="*/ 17 w 17"/>
                    <a:gd name="T27" fmla="*/ 26 h 61"/>
                    <a:gd name="T28" fmla="*/ 17 w 17"/>
                    <a:gd name="T29" fmla="*/ 35 h 61"/>
                    <a:gd name="T30" fmla="*/ 17 w 17"/>
                    <a:gd name="T31" fmla="*/ 21 h 61"/>
                    <a:gd name="T32" fmla="*/ 0 w 17"/>
                    <a:gd name="T33" fmla="*/ 21 h 61"/>
                    <a:gd name="T34" fmla="*/ 0 w 17"/>
                    <a:gd name="T35" fmla="*/ 13 h 61"/>
                    <a:gd name="T36" fmla="*/ 17 w 17"/>
                    <a:gd name="T37" fmla="*/ 13 h 61"/>
                    <a:gd name="T38" fmla="*/ 17 w 17"/>
                    <a:gd name="T39" fmla="*/ 21 h 61"/>
                    <a:gd name="T40" fmla="*/ 17 w 17"/>
                    <a:gd name="T41" fmla="*/ 8 h 61"/>
                    <a:gd name="T42" fmla="*/ 0 w 17"/>
                    <a:gd name="T43" fmla="*/ 8 h 61"/>
                    <a:gd name="T44" fmla="*/ 0 w 17"/>
                    <a:gd name="T45" fmla="*/ 0 h 61"/>
                    <a:gd name="T46" fmla="*/ 17 w 17"/>
                    <a:gd name="T47" fmla="*/ 0 h 61"/>
                    <a:gd name="T48" fmla="*/ 17 w 17"/>
                    <a:gd name="T49"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61">
                      <a:moveTo>
                        <a:pt x="17" y="61"/>
                      </a:moveTo>
                      <a:cubicBezTo>
                        <a:pt x="11" y="61"/>
                        <a:pt x="6" y="61"/>
                        <a:pt x="0" y="61"/>
                      </a:cubicBezTo>
                      <a:cubicBezTo>
                        <a:pt x="0" y="58"/>
                        <a:pt x="0" y="55"/>
                        <a:pt x="0" y="53"/>
                      </a:cubicBezTo>
                      <a:cubicBezTo>
                        <a:pt x="6" y="53"/>
                        <a:pt x="11" y="53"/>
                        <a:pt x="17" y="53"/>
                      </a:cubicBezTo>
                      <a:cubicBezTo>
                        <a:pt x="17" y="55"/>
                        <a:pt x="17" y="58"/>
                        <a:pt x="17" y="61"/>
                      </a:cubicBezTo>
                      <a:close/>
                      <a:moveTo>
                        <a:pt x="17" y="48"/>
                      </a:moveTo>
                      <a:cubicBezTo>
                        <a:pt x="11" y="48"/>
                        <a:pt x="6" y="48"/>
                        <a:pt x="0" y="48"/>
                      </a:cubicBezTo>
                      <a:cubicBezTo>
                        <a:pt x="0" y="45"/>
                        <a:pt x="0" y="42"/>
                        <a:pt x="0" y="39"/>
                      </a:cubicBezTo>
                      <a:cubicBezTo>
                        <a:pt x="6" y="39"/>
                        <a:pt x="11" y="39"/>
                        <a:pt x="17" y="39"/>
                      </a:cubicBezTo>
                      <a:cubicBezTo>
                        <a:pt x="17" y="42"/>
                        <a:pt x="17" y="45"/>
                        <a:pt x="17" y="48"/>
                      </a:cubicBezTo>
                      <a:close/>
                      <a:moveTo>
                        <a:pt x="17" y="35"/>
                      </a:moveTo>
                      <a:cubicBezTo>
                        <a:pt x="11" y="35"/>
                        <a:pt x="6" y="35"/>
                        <a:pt x="0" y="35"/>
                      </a:cubicBezTo>
                      <a:cubicBezTo>
                        <a:pt x="0" y="32"/>
                        <a:pt x="0" y="29"/>
                        <a:pt x="0" y="26"/>
                      </a:cubicBezTo>
                      <a:cubicBezTo>
                        <a:pt x="6" y="26"/>
                        <a:pt x="11" y="26"/>
                        <a:pt x="17" y="26"/>
                      </a:cubicBezTo>
                      <a:cubicBezTo>
                        <a:pt x="17" y="29"/>
                        <a:pt x="17" y="32"/>
                        <a:pt x="17" y="35"/>
                      </a:cubicBezTo>
                      <a:close/>
                      <a:moveTo>
                        <a:pt x="17" y="21"/>
                      </a:moveTo>
                      <a:cubicBezTo>
                        <a:pt x="11" y="21"/>
                        <a:pt x="6" y="21"/>
                        <a:pt x="0" y="21"/>
                      </a:cubicBezTo>
                      <a:cubicBezTo>
                        <a:pt x="0" y="19"/>
                        <a:pt x="0" y="16"/>
                        <a:pt x="0" y="13"/>
                      </a:cubicBezTo>
                      <a:cubicBezTo>
                        <a:pt x="6" y="13"/>
                        <a:pt x="11" y="13"/>
                        <a:pt x="17" y="13"/>
                      </a:cubicBezTo>
                      <a:cubicBezTo>
                        <a:pt x="17" y="16"/>
                        <a:pt x="17" y="19"/>
                        <a:pt x="17" y="21"/>
                      </a:cubicBezTo>
                      <a:close/>
                      <a:moveTo>
                        <a:pt x="17" y="8"/>
                      </a:moveTo>
                      <a:cubicBezTo>
                        <a:pt x="11" y="8"/>
                        <a:pt x="6" y="8"/>
                        <a:pt x="0" y="8"/>
                      </a:cubicBezTo>
                      <a:cubicBezTo>
                        <a:pt x="0" y="6"/>
                        <a:pt x="0" y="3"/>
                        <a:pt x="0" y="0"/>
                      </a:cubicBezTo>
                      <a:cubicBezTo>
                        <a:pt x="6" y="0"/>
                        <a:pt x="11" y="0"/>
                        <a:pt x="17" y="0"/>
                      </a:cubicBezTo>
                      <a:cubicBezTo>
                        <a:pt x="17" y="3"/>
                        <a:pt x="17" y="6"/>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2" name="Freeform 20"/>
                <p:cNvSpPr>
                  <a:spLocks/>
                </p:cNvSpPr>
                <p:nvPr/>
              </p:nvSpPr>
              <p:spPr bwMode="auto">
                <a:xfrm>
                  <a:off x="8915400" y="1285876"/>
                  <a:ext cx="79375" cy="36513"/>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6"/>
                        <a:pt x="17" y="3"/>
                        <a:pt x="17" y="0"/>
                      </a:cubicBezTo>
                      <a:cubicBezTo>
                        <a:pt x="11" y="0"/>
                        <a:pt x="6" y="0"/>
                        <a:pt x="0" y="0"/>
                      </a:cubicBezTo>
                      <a:cubicBezTo>
                        <a:pt x="0" y="3"/>
                        <a:pt x="0" y="6"/>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5" name="Freeform 21"/>
                <p:cNvSpPr>
                  <a:spLocks/>
                </p:cNvSpPr>
                <p:nvPr/>
              </p:nvSpPr>
              <p:spPr bwMode="auto">
                <a:xfrm>
                  <a:off x="8915400" y="1346201"/>
                  <a:ext cx="79375" cy="36513"/>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6"/>
                        <a:pt x="17" y="3"/>
                        <a:pt x="17" y="0"/>
                      </a:cubicBezTo>
                      <a:cubicBezTo>
                        <a:pt x="11" y="0"/>
                        <a:pt x="6" y="0"/>
                        <a:pt x="0" y="0"/>
                      </a:cubicBezTo>
                      <a:cubicBezTo>
                        <a:pt x="0" y="3"/>
                        <a:pt x="0" y="6"/>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7" name="Freeform 22"/>
                <p:cNvSpPr>
                  <a:spLocks/>
                </p:cNvSpPr>
                <p:nvPr/>
              </p:nvSpPr>
              <p:spPr bwMode="auto">
                <a:xfrm>
                  <a:off x="8915400" y="1406526"/>
                  <a:ext cx="79375" cy="41275"/>
                </a:xfrm>
                <a:custGeom>
                  <a:avLst/>
                  <a:gdLst>
                    <a:gd name="T0" fmla="*/ 0 w 17"/>
                    <a:gd name="T1" fmla="*/ 9 h 9"/>
                    <a:gd name="T2" fmla="*/ 17 w 17"/>
                    <a:gd name="T3" fmla="*/ 9 h 9"/>
                    <a:gd name="T4" fmla="*/ 17 w 17"/>
                    <a:gd name="T5" fmla="*/ 0 h 9"/>
                    <a:gd name="T6" fmla="*/ 0 w 17"/>
                    <a:gd name="T7" fmla="*/ 0 h 9"/>
                    <a:gd name="T8" fmla="*/ 0 w 17"/>
                    <a:gd name="T9" fmla="*/ 9 h 9"/>
                  </a:gdLst>
                  <a:ahLst/>
                  <a:cxnLst>
                    <a:cxn ang="0">
                      <a:pos x="T0" y="T1"/>
                    </a:cxn>
                    <a:cxn ang="0">
                      <a:pos x="T2" y="T3"/>
                    </a:cxn>
                    <a:cxn ang="0">
                      <a:pos x="T4" y="T5"/>
                    </a:cxn>
                    <a:cxn ang="0">
                      <a:pos x="T6" y="T7"/>
                    </a:cxn>
                    <a:cxn ang="0">
                      <a:pos x="T8" y="T9"/>
                    </a:cxn>
                  </a:cxnLst>
                  <a:rect l="0" t="0" r="r" b="b"/>
                  <a:pathLst>
                    <a:path w="17" h="9">
                      <a:moveTo>
                        <a:pt x="0" y="9"/>
                      </a:moveTo>
                      <a:cubicBezTo>
                        <a:pt x="6" y="9"/>
                        <a:pt x="11" y="9"/>
                        <a:pt x="17" y="9"/>
                      </a:cubicBezTo>
                      <a:cubicBezTo>
                        <a:pt x="17" y="6"/>
                        <a:pt x="17" y="3"/>
                        <a:pt x="17" y="0"/>
                      </a:cubicBezTo>
                      <a:cubicBezTo>
                        <a:pt x="11" y="0"/>
                        <a:pt x="6" y="0"/>
                        <a:pt x="0" y="0"/>
                      </a:cubicBezTo>
                      <a:cubicBezTo>
                        <a:pt x="0" y="3"/>
                        <a:pt x="0"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8" name="Freeform 23"/>
                <p:cNvSpPr>
                  <a:spLocks/>
                </p:cNvSpPr>
                <p:nvPr/>
              </p:nvSpPr>
              <p:spPr bwMode="auto">
                <a:xfrm>
                  <a:off x="8915400" y="1466851"/>
                  <a:ext cx="79375" cy="42863"/>
                </a:xfrm>
                <a:custGeom>
                  <a:avLst/>
                  <a:gdLst>
                    <a:gd name="T0" fmla="*/ 0 w 17"/>
                    <a:gd name="T1" fmla="*/ 9 h 9"/>
                    <a:gd name="T2" fmla="*/ 17 w 17"/>
                    <a:gd name="T3" fmla="*/ 9 h 9"/>
                    <a:gd name="T4" fmla="*/ 17 w 17"/>
                    <a:gd name="T5" fmla="*/ 0 h 9"/>
                    <a:gd name="T6" fmla="*/ 0 w 17"/>
                    <a:gd name="T7" fmla="*/ 0 h 9"/>
                    <a:gd name="T8" fmla="*/ 0 w 17"/>
                    <a:gd name="T9" fmla="*/ 9 h 9"/>
                  </a:gdLst>
                  <a:ahLst/>
                  <a:cxnLst>
                    <a:cxn ang="0">
                      <a:pos x="T0" y="T1"/>
                    </a:cxn>
                    <a:cxn ang="0">
                      <a:pos x="T2" y="T3"/>
                    </a:cxn>
                    <a:cxn ang="0">
                      <a:pos x="T4" y="T5"/>
                    </a:cxn>
                    <a:cxn ang="0">
                      <a:pos x="T6" y="T7"/>
                    </a:cxn>
                    <a:cxn ang="0">
                      <a:pos x="T8" y="T9"/>
                    </a:cxn>
                  </a:cxnLst>
                  <a:rect l="0" t="0" r="r" b="b"/>
                  <a:pathLst>
                    <a:path w="17" h="9">
                      <a:moveTo>
                        <a:pt x="0" y="9"/>
                      </a:moveTo>
                      <a:cubicBezTo>
                        <a:pt x="6" y="9"/>
                        <a:pt x="11" y="9"/>
                        <a:pt x="17" y="9"/>
                      </a:cubicBezTo>
                      <a:cubicBezTo>
                        <a:pt x="17" y="6"/>
                        <a:pt x="17" y="3"/>
                        <a:pt x="17" y="0"/>
                      </a:cubicBezTo>
                      <a:cubicBezTo>
                        <a:pt x="11" y="0"/>
                        <a:pt x="6" y="0"/>
                        <a:pt x="0" y="0"/>
                      </a:cubicBezTo>
                      <a:cubicBezTo>
                        <a:pt x="0" y="3"/>
                        <a:pt x="0"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9" name="Freeform 24"/>
                <p:cNvSpPr>
                  <a:spLocks/>
                </p:cNvSpPr>
                <p:nvPr/>
              </p:nvSpPr>
              <p:spPr bwMode="auto">
                <a:xfrm>
                  <a:off x="8915400" y="1531938"/>
                  <a:ext cx="79375" cy="38100"/>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5"/>
                        <a:pt x="17" y="2"/>
                        <a:pt x="17" y="0"/>
                      </a:cubicBezTo>
                      <a:cubicBezTo>
                        <a:pt x="11" y="0"/>
                        <a:pt x="6" y="0"/>
                        <a:pt x="0" y="0"/>
                      </a:cubicBezTo>
                      <a:cubicBezTo>
                        <a:pt x="0" y="2"/>
                        <a:pt x="0" y="5"/>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sp>
            <p:nvSpPr>
              <p:cNvPr id="30" name="Freeform 25"/>
              <p:cNvSpPr>
                <a:spLocks noEditPoints="1"/>
              </p:cNvSpPr>
              <p:nvPr/>
            </p:nvSpPr>
            <p:spPr bwMode="auto">
              <a:xfrm>
                <a:off x="6734540" y="2057985"/>
                <a:ext cx="1600201" cy="1549932"/>
              </a:xfrm>
              <a:custGeom>
                <a:avLst/>
                <a:gdLst>
                  <a:gd name="T0" fmla="*/ 65 w 65"/>
                  <a:gd name="T1" fmla="*/ 8 h 63"/>
                  <a:gd name="T2" fmla="*/ 62 w 65"/>
                  <a:gd name="T3" fmla="*/ 6 h 63"/>
                  <a:gd name="T4" fmla="*/ 38 w 65"/>
                  <a:gd name="T5" fmla="*/ 6 h 63"/>
                  <a:gd name="T6" fmla="*/ 38 w 65"/>
                  <a:gd name="T7" fmla="*/ 0 h 63"/>
                  <a:gd name="T8" fmla="*/ 34 w 65"/>
                  <a:gd name="T9" fmla="*/ 0 h 63"/>
                  <a:gd name="T10" fmla="*/ 0 w 65"/>
                  <a:gd name="T11" fmla="*/ 6 h 63"/>
                  <a:gd name="T12" fmla="*/ 0 w 65"/>
                  <a:gd name="T13" fmla="*/ 57 h 63"/>
                  <a:gd name="T14" fmla="*/ 34 w 65"/>
                  <a:gd name="T15" fmla="*/ 63 h 63"/>
                  <a:gd name="T16" fmla="*/ 38 w 65"/>
                  <a:gd name="T17" fmla="*/ 63 h 63"/>
                  <a:gd name="T18" fmla="*/ 38 w 65"/>
                  <a:gd name="T19" fmla="*/ 57 h 63"/>
                  <a:gd name="T20" fmla="*/ 60 w 65"/>
                  <a:gd name="T21" fmla="*/ 57 h 63"/>
                  <a:gd name="T22" fmla="*/ 64 w 65"/>
                  <a:gd name="T23" fmla="*/ 56 h 63"/>
                  <a:gd name="T24" fmla="*/ 65 w 65"/>
                  <a:gd name="T25" fmla="*/ 52 h 63"/>
                  <a:gd name="T26" fmla="*/ 65 w 65"/>
                  <a:gd name="T27" fmla="*/ 8 h 63"/>
                  <a:gd name="T28" fmla="*/ 25 w 65"/>
                  <a:gd name="T29" fmla="*/ 41 h 63"/>
                  <a:gd name="T30" fmla="*/ 20 w 65"/>
                  <a:gd name="T31" fmla="*/ 41 h 63"/>
                  <a:gd name="T32" fmla="*/ 17 w 65"/>
                  <a:gd name="T33" fmla="*/ 27 h 63"/>
                  <a:gd name="T34" fmla="*/ 14 w 65"/>
                  <a:gd name="T35" fmla="*/ 41 h 63"/>
                  <a:gd name="T36" fmla="*/ 10 w 65"/>
                  <a:gd name="T37" fmla="*/ 40 h 63"/>
                  <a:gd name="T38" fmla="*/ 6 w 65"/>
                  <a:gd name="T39" fmla="*/ 21 h 63"/>
                  <a:gd name="T40" fmla="*/ 10 w 65"/>
                  <a:gd name="T41" fmla="*/ 21 h 63"/>
                  <a:gd name="T42" fmla="*/ 12 w 65"/>
                  <a:gd name="T43" fmla="*/ 35 h 63"/>
                  <a:gd name="T44" fmla="*/ 16 w 65"/>
                  <a:gd name="T45" fmla="*/ 21 h 63"/>
                  <a:gd name="T46" fmla="*/ 20 w 65"/>
                  <a:gd name="T47" fmla="*/ 20 h 63"/>
                  <a:gd name="T48" fmla="*/ 23 w 65"/>
                  <a:gd name="T49" fmla="*/ 35 h 63"/>
                  <a:gd name="T50" fmla="*/ 25 w 65"/>
                  <a:gd name="T51" fmla="*/ 20 h 63"/>
                  <a:gd name="T52" fmla="*/ 30 w 65"/>
                  <a:gd name="T53" fmla="*/ 20 h 63"/>
                  <a:gd name="T54" fmla="*/ 25 w 65"/>
                  <a:gd name="T55" fmla="*/ 41 h 63"/>
                  <a:gd name="T56" fmla="*/ 63 w 65"/>
                  <a:gd name="T57" fmla="*/ 55 h 63"/>
                  <a:gd name="T58" fmla="*/ 38 w 65"/>
                  <a:gd name="T59" fmla="*/ 55 h 63"/>
                  <a:gd name="T60" fmla="*/ 38 w 65"/>
                  <a:gd name="T61" fmla="*/ 49 h 63"/>
                  <a:gd name="T62" fmla="*/ 57 w 65"/>
                  <a:gd name="T63" fmla="*/ 49 h 63"/>
                  <a:gd name="T64" fmla="*/ 57 w 65"/>
                  <a:gd name="T65" fmla="*/ 46 h 63"/>
                  <a:gd name="T66" fmla="*/ 38 w 65"/>
                  <a:gd name="T67" fmla="*/ 46 h 63"/>
                  <a:gd name="T68" fmla="*/ 38 w 65"/>
                  <a:gd name="T69" fmla="*/ 42 h 63"/>
                  <a:gd name="T70" fmla="*/ 57 w 65"/>
                  <a:gd name="T71" fmla="*/ 42 h 63"/>
                  <a:gd name="T72" fmla="*/ 57 w 65"/>
                  <a:gd name="T73" fmla="*/ 39 h 63"/>
                  <a:gd name="T74" fmla="*/ 38 w 65"/>
                  <a:gd name="T75" fmla="*/ 39 h 63"/>
                  <a:gd name="T76" fmla="*/ 38 w 65"/>
                  <a:gd name="T77" fmla="*/ 36 h 63"/>
                  <a:gd name="T78" fmla="*/ 57 w 65"/>
                  <a:gd name="T79" fmla="*/ 36 h 63"/>
                  <a:gd name="T80" fmla="*/ 57 w 65"/>
                  <a:gd name="T81" fmla="*/ 33 h 63"/>
                  <a:gd name="T82" fmla="*/ 38 w 65"/>
                  <a:gd name="T83" fmla="*/ 33 h 63"/>
                  <a:gd name="T84" fmla="*/ 38 w 65"/>
                  <a:gd name="T85" fmla="*/ 29 h 63"/>
                  <a:gd name="T86" fmla="*/ 57 w 65"/>
                  <a:gd name="T87" fmla="*/ 29 h 63"/>
                  <a:gd name="T88" fmla="*/ 57 w 65"/>
                  <a:gd name="T89" fmla="*/ 26 h 63"/>
                  <a:gd name="T90" fmla="*/ 38 w 65"/>
                  <a:gd name="T91" fmla="*/ 26 h 63"/>
                  <a:gd name="T92" fmla="*/ 38 w 65"/>
                  <a:gd name="T93" fmla="*/ 22 h 63"/>
                  <a:gd name="T94" fmla="*/ 57 w 65"/>
                  <a:gd name="T95" fmla="*/ 22 h 63"/>
                  <a:gd name="T96" fmla="*/ 57 w 65"/>
                  <a:gd name="T97" fmla="*/ 19 h 63"/>
                  <a:gd name="T98" fmla="*/ 38 w 65"/>
                  <a:gd name="T99" fmla="*/ 19 h 63"/>
                  <a:gd name="T100" fmla="*/ 38 w 65"/>
                  <a:gd name="T101" fmla="*/ 16 h 63"/>
                  <a:gd name="T102" fmla="*/ 57 w 65"/>
                  <a:gd name="T103" fmla="*/ 16 h 63"/>
                  <a:gd name="T104" fmla="*/ 57 w 65"/>
                  <a:gd name="T105" fmla="*/ 13 h 63"/>
                  <a:gd name="T106" fmla="*/ 38 w 65"/>
                  <a:gd name="T107" fmla="*/ 13 h 63"/>
                  <a:gd name="T108" fmla="*/ 38 w 65"/>
                  <a:gd name="T109" fmla="*/ 8 h 63"/>
                  <a:gd name="T110" fmla="*/ 63 w 65"/>
                  <a:gd name="T111" fmla="*/ 8 h 63"/>
                  <a:gd name="T112" fmla="*/ 63 w 65"/>
                  <a:gd name="T113"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63">
                    <a:moveTo>
                      <a:pt x="65" y="8"/>
                    </a:moveTo>
                    <a:cubicBezTo>
                      <a:pt x="65" y="7"/>
                      <a:pt x="64" y="5"/>
                      <a:pt x="62" y="6"/>
                    </a:cubicBezTo>
                    <a:cubicBezTo>
                      <a:pt x="54" y="5"/>
                      <a:pt x="46" y="6"/>
                      <a:pt x="38" y="6"/>
                    </a:cubicBezTo>
                    <a:cubicBezTo>
                      <a:pt x="38" y="4"/>
                      <a:pt x="38" y="2"/>
                      <a:pt x="38" y="0"/>
                    </a:cubicBezTo>
                    <a:cubicBezTo>
                      <a:pt x="34" y="0"/>
                      <a:pt x="34" y="0"/>
                      <a:pt x="34" y="0"/>
                    </a:cubicBezTo>
                    <a:cubicBezTo>
                      <a:pt x="23" y="2"/>
                      <a:pt x="12" y="4"/>
                      <a:pt x="0" y="6"/>
                    </a:cubicBezTo>
                    <a:cubicBezTo>
                      <a:pt x="0" y="23"/>
                      <a:pt x="0" y="40"/>
                      <a:pt x="0" y="57"/>
                    </a:cubicBezTo>
                    <a:cubicBezTo>
                      <a:pt x="12" y="59"/>
                      <a:pt x="23" y="61"/>
                      <a:pt x="34" y="63"/>
                    </a:cubicBezTo>
                    <a:cubicBezTo>
                      <a:pt x="38" y="63"/>
                      <a:pt x="38" y="63"/>
                      <a:pt x="38" y="63"/>
                    </a:cubicBezTo>
                    <a:cubicBezTo>
                      <a:pt x="38" y="61"/>
                      <a:pt x="38" y="59"/>
                      <a:pt x="38" y="57"/>
                    </a:cubicBezTo>
                    <a:cubicBezTo>
                      <a:pt x="46" y="57"/>
                      <a:pt x="53" y="57"/>
                      <a:pt x="60" y="57"/>
                    </a:cubicBezTo>
                    <a:cubicBezTo>
                      <a:pt x="62" y="57"/>
                      <a:pt x="63" y="57"/>
                      <a:pt x="64" y="56"/>
                    </a:cubicBezTo>
                    <a:cubicBezTo>
                      <a:pt x="65" y="55"/>
                      <a:pt x="65" y="53"/>
                      <a:pt x="65" y="52"/>
                    </a:cubicBezTo>
                    <a:cubicBezTo>
                      <a:pt x="65" y="37"/>
                      <a:pt x="65" y="23"/>
                      <a:pt x="65" y="8"/>
                    </a:cubicBezTo>
                    <a:close/>
                    <a:moveTo>
                      <a:pt x="25" y="41"/>
                    </a:moveTo>
                    <a:cubicBezTo>
                      <a:pt x="24" y="42"/>
                      <a:pt x="22" y="41"/>
                      <a:pt x="20" y="41"/>
                    </a:cubicBezTo>
                    <a:cubicBezTo>
                      <a:pt x="19" y="36"/>
                      <a:pt x="18" y="31"/>
                      <a:pt x="17" y="27"/>
                    </a:cubicBezTo>
                    <a:cubicBezTo>
                      <a:pt x="16" y="31"/>
                      <a:pt x="15" y="36"/>
                      <a:pt x="14" y="41"/>
                    </a:cubicBezTo>
                    <a:cubicBezTo>
                      <a:pt x="13" y="41"/>
                      <a:pt x="12" y="41"/>
                      <a:pt x="10" y="40"/>
                    </a:cubicBezTo>
                    <a:cubicBezTo>
                      <a:pt x="9" y="34"/>
                      <a:pt x="8" y="28"/>
                      <a:pt x="6" y="21"/>
                    </a:cubicBezTo>
                    <a:cubicBezTo>
                      <a:pt x="8" y="21"/>
                      <a:pt x="9" y="21"/>
                      <a:pt x="10" y="21"/>
                    </a:cubicBezTo>
                    <a:cubicBezTo>
                      <a:pt x="11" y="26"/>
                      <a:pt x="12" y="30"/>
                      <a:pt x="12" y="35"/>
                    </a:cubicBezTo>
                    <a:cubicBezTo>
                      <a:pt x="13" y="30"/>
                      <a:pt x="14" y="25"/>
                      <a:pt x="16" y="21"/>
                    </a:cubicBezTo>
                    <a:cubicBezTo>
                      <a:pt x="17" y="21"/>
                      <a:pt x="18" y="21"/>
                      <a:pt x="20" y="20"/>
                    </a:cubicBezTo>
                    <a:cubicBezTo>
                      <a:pt x="21" y="25"/>
                      <a:pt x="22" y="30"/>
                      <a:pt x="23" y="35"/>
                    </a:cubicBezTo>
                    <a:cubicBezTo>
                      <a:pt x="24" y="30"/>
                      <a:pt x="24" y="25"/>
                      <a:pt x="25" y="20"/>
                    </a:cubicBezTo>
                    <a:cubicBezTo>
                      <a:pt x="27" y="20"/>
                      <a:pt x="28" y="20"/>
                      <a:pt x="30" y="20"/>
                    </a:cubicBezTo>
                    <a:cubicBezTo>
                      <a:pt x="28" y="27"/>
                      <a:pt x="27" y="34"/>
                      <a:pt x="25" y="41"/>
                    </a:cubicBezTo>
                    <a:close/>
                    <a:moveTo>
                      <a:pt x="63" y="55"/>
                    </a:moveTo>
                    <a:cubicBezTo>
                      <a:pt x="55" y="55"/>
                      <a:pt x="46" y="55"/>
                      <a:pt x="38" y="55"/>
                    </a:cubicBezTo>
                    <a:cubicBezTo>
                      <a:pt x="38" y="53"/>
                      <a:pt x="38" y="51"/>
                      <a:pt x="38" y="49"/>
                    </a:cubicBezTo>
                    <a:cubicBezTo>
                      <a:pt x="45" y="49"/>
                      <a:pt x="51" y="49"/>
                      <a:pt x="57" y="49"/>
                    </a:cubicBezTo>
                    <a:cubicBezTo>
                      <a:pt x="57" y="48"/>
                      <a:pt x="57" y="47"/>
                      <a:pt x="57" y="46"/>
                    </a:cubicBezTo>
                    <a:cubicBezTo>
                      <a:pt x="51" y="46"/>
                      <a:pt x="45" y="46"/>
                      <a:pt x="38" y="46"/>
                    </a:cubicBezTo>
                    <a:cubicBezTo>
                      <a:pt x="38" y="45"/>
                      <a:pt x="38" y="43"/>
                      <a:pt x="38" y="42"/>
                    </a:cubicBezTo>
                    <a:cubicBezTo>
                      <a:pt x="45" y="42"/>
                      <a:pt x="51" y="42"/>
                      <a:pt x="57" y="42"/>
                    </a:cubicBezTo>
                    <a:cubicBezTo>
                      <a:pt x="57" y="41"/>
                      <a:pt x="57" y="40"/>
                      <a:pt x="57" y="39"/>
                    </a:cubicBezTo>
                    <a:cubicBezTo>
                      <a:pt x="51" y="39"/>
                      <a:pt x="45" y="39"/>
                      <a:pt x="38" y="39"/>
                    </a:cubicBezTo>
                    <a:cubicBezTo>
                      <a:pt x="38" y="38"/>
                      <a:pt x="38" y="37"/>
                      <a:pt x="38" y="36"/>
                    </a:cubicBezTo>
                    <a:cubicBezTo>
                      <a:pt x="45" y="36"/>
                      <a:pt x="51" y="36"/>
                      <a:pt x="57" y="36"/>
                    </a:cubicBezTo>
                    <a:cubicBezTo>
                      <a:pt x="57" y="35"/>
                      <a:pt x="57" y="34"/>
                      <a:pt x="57" y="33"/>
                    </a:cubicBezTo>
                    <a:cubicBezTo>
                      <a:pt x="51" y="33"/>
                      <a:pt x="45" y="33"/>
                      <a:pt x="38" y="33"/>
                    </a:cubicBezTo>
                    <a:cubicBezTo>
                      <a:pt x="38" y="31"/>
                      <a:pt x="38" y="30"/>
                      <a:pt x="38" y="29"/>
                    </a:cubicBezTo>
                    <a:cubicBezTo>
                      <a:pt x="45" y="29"/>
                      <a:pt x="51" y="29"/>
                      <a:pt x="57" y="29"/>
                    </a:cubicBezTo>
                    <a:cubicBezTo>
                      <a:pt x="57" y="28"/>
                      <a:pt x="57" y="27"/>
                      <a:pt x="57" y="26"/>
                    </a:cubicBezTo>
                    <a:cubicBezTo>
                      <a:pt x="51" y="26"/>
                      <a:pt x="45" y="26"/>
                      <a:pt x="38" y="26"/>
                    </a:cubicBezTo>
                    <a:cubicBezTo>
                      <a:pt x="38" y="25"/>
                      <a:pt x="38" y="24"/>
                      <a:pt x="38" y="22"/>
                    </a:cubicBezTo>
                    <a:cubicBezTo>
                      <a:pt x="45" y="22"/>
                      <a:pt x="51" y="22"/>
                      <a:pt x="57" y="22"/>
                    </a:cubicBezTo>
                    <a:cubicBezTo>
                      <a:pt x="57" y="21"/>
                      <a:pt x="57" y="20"/>
                      <a:pt x="57" y="19"/>
                    </a:cubicBezTo>
                    <a:cubicBezTo>
                      <a:pt x="51" y="19"/>
                      <a:pt x="45" y="19"/>
                      <a:pt x="38" y="19"/>
                    </a:cubicBezTo>
                    <a:cubicBezTo>
                      <a:pt x="38" y="18"/>
                      <a:pt x="38" y="17"/>
                      <a:pt x="38" y="16"/>
                    </a:cubicBezTo>
                    <a:cubicBezTo>
                      <a:pt x="45" y="16"/>
                      <a:pt x="51" y="16"/>
                      <a:pt x="57" y="16"/>
                    </a:cubicBezTo>
                    <a:cubicBezTo>
                      <a:pt x="57" y="15"/>
                      <a:pt x="57" y="14"/>
                      <a:pt x="57" y="13"/>
                    </a:cubicBezTo>
                    <a:cubicBezTo>
                      <a:pt x="51" y="13"/>
                      <a:pt x="45" y="13"/>
                      <a:pt x="38" y="13"/>
                    </a:cubicBezTo>
                    <a:cubicBezTo>
                      <a:pt x="38" y="11"/>
                      <a:pt x="38" y="9"/>
                      <a:pt x="38" y="8"/>
                    </a:cubicBezTo>
                    <a:cubicBezTo>
                      <a:pt x="46" y="8"/>
                      <a:pt x="55" y="8"/>
                      <a:pt x="63" y="8"/>
                    </a:cubicBezTo>
                    <a:cubicBezTo>
                      <a:pt x="63" y="23"/>
                      <a:pt x="63" y="39"/>
                      <a:pt x="63" y="5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sp>
        <p:nvSpPr>
          <p:cNvPr id="31" name="Rectangle 30"/>
          <p:cNvSpPr/>
          <p:nvPr/>
        </p:nvSpPr>
        <p:spPr>
          <a:xfrm>
            <a:off x="4595149" y="3369420"/>
            <a:ext cx="2067624" cy="986884"/>
          </a:xfrm>
          <a:prstGeom prst="rect">
            <a:avLst/>
          </a:prstGeom>
          <a:solidFill>
            <a:schemeClr val="accent2"/>
          </a:solidFill>
          <a:ln cap="sq">
            <a:solidFill>
              <a:schemeClr val="tx1"/>
            </a:solidFill>
            <a:miter lim="800000"/>
          </a:ln>
        </p:spPr>
        <p:style>
          <a:lnRef idx="2">
            <a:schemeClr val="accent2">
              <a:shade val="50000"/>
            </a:schemeClr>
          </a:lnRef>
          <a:fillRef idx="1">
            <a:schemeClr val="accent2"/>
          </a:fillRef>
          <a:effectRef idx="0">
            <a:schemeClr val="accent2"/>
          </a:effectRef>
          <a:fontRef idx="minor">
            <a:schemeClr val="lt1"/>
          </a:fontRef>
        </p:style>
        <p:txBody>
          <a:bodyPr lIns="146304" tIns="91440" rIns="146304" bIns="91440" rtlCol="0" anchor="ctr"/>
          <a:lstStyle/>
          <a:p>
            <a:pPr marL="285750" indent="-227013">
              <a:lnSpc>
                <a:spcPct val="90000"/>
              </a:lnSpc>
              <a:spcBef>
                <a:spcPts val="600"/>
              </a:spcBef>
            </a:pPr>
            <a:r>
              <a:rPr lang="en-US" sz="1600" b="1" dirty="0">
                <a:gradFill>
                  <a:gsLst>
                    <a:gs pos="94000">
                      <a:schemeClr val="bg1"/>
                    </a:gs>
                    <a:gs pos="62000">
                      <a:schemeClr val="bg1"/>
                    </a:gs>
                  </a:gsLst>
                  <a:lin ang="5400000" scaled="0"/>
                </a:gradFill>
              </a:rPr>
              <a:t>5: Callback handles success</a:t>
            </a:r>
          </a:p>
        </p:txBody>
      </p:sp>
      <p:sp>
        <p:nvSpPr>
          <p:cNvPr id="26" name="TextBox 25"/>
          <p:cNvSpPr txBox="1"/>
          <p:nvPr/>
        </p:nvSpPr>
        <p:spPr>
          <a:xfrm>
            <a:off x="436563" y="1463231"/>
            <a:ext cx="4855464" cy="2539157"/>
          </a:xfrm>
          <a:prstGeom prst="rect">
            <a:avLst/>
          </a:prstGeom>
          <a:noFill/>
        </p:spPr>
        <p:txBody>
          <a:bodyPr wrap="square" lIns="0" tIns="0" rIns="0" bIns="0" rtlCol="0">
            <a:spAutoFit/>
          </a:bodyPr>
          <a:lstStyle/>
          <a:p>
            <a:r>
              <a:rPr lang="en-US" sz="1100" dirty="0" err="1">
                <a:solidFill>
                  <a:srgbClr val="000000"/>
                </a:solidFill>
                <a:highlight>
                  <a:srgbClr val="FFFFFF"/>
                </a:highlight>
                <a:latin typeface="Consolas" panose="020B0609020204030204" pitchFamily="49" charset="0"/>
              </a:rPr>
              <a:t>Excel.run</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ctx</a:t>
            </a:r>
            <a:r>
              <a:rPr lang="en-US" sz="1100" dirty="0">
                <a:solidFill>
                  <a:srgbClr val="000000"/>
                </a:solidFill>
                <a:highlight>
                  <a:srgbClr val="FFFFFF"/>
                </a:highlight>
                <a:latin typeface="Consolas" panose="020B0609020204030204" pitchFamily="49" charset="0"/>
              </a:rPr>
              <a:t>) {</a:t>
            </a:r>
          </a:p>
          <a:p>
            <a:r>
              <a:rPr lang="en-US" sz="1100">
                <a:solidFill>
                  <a:srgbClr val="008000"/>
                </a:solidFill>
                <a:highlight>
                  <a:srgbClr val="FFFFFF"/>
                </a:highlight>
                <a:latin typeface="Consolas" panose="020B0609020204030204" pitchFamily="49" charset="0"/>
              </a:rPr>
              <a:t>    // </a:t>
            </a:r>
            <a:r>
              <a:rPr lang="en-US" sz="1100" dirty="0">
                <a:solidFill>
                  <a:srgbClr val="008000"/>
                </a:solidFill>
                <a:highlight>
                  <a:srgbClr val="FFFFFF"/>
                </a:highlight>
                <a:latin typeface="Consolas" panose="020B0609020204030204" pitchFamily="49" charset="0"/>
              </a:rPr>
              <a:t>Create a proxy object for the active worksheet</a:t>
            </a:r>
            <a:endParaRPr lang="en-US" sz="1100" dirty="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var</a:t>
            </a:r>
            <a:r>
              <a:rPr lang="en-US" sz="110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sheet = </a:t>
            </a:r>
            <a:r>
              <a:rPr lang="en-US" sz="1100" dirty="0" err="1">
                <a:solidFill>
                  <a:srgbClr val="000000"/>
                </a:solidFill>
                <a:highlight>
                  <a:srgbClr val="FFFFFF"/>
                </a:highlight>
                <a:latin typeface="Consolas" panose="020B0609020204030204" pitchFamily="49" charset="0"/>
              </a:rPr>
              <a:t>ctx.workbook.worksheets.getActiveWorksheet</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"A1"</a:t>
            </a:r>
            <a:r>
              <a:rPr lang="en-US" sz="1100" dirty="0">
                <a:solidFill>
                  <a:srgbClr val="000000"/>
                </a:solidFill>
                <a:highlight>
                  <a:srgbClr val="FFFFFF"/>
                </a:highlight>
                <a:latin typeface="Consolas" panose="020B0609020204030204" pitchFamily="49" charset="0"/>
              </a:rPr>
              <a:t>).values = </a:t>
            </a:r>
            <a:r>
              <a:rPr lang="en-US" sz="1100" dirty="0">
                <a:solidFill>
                  <a:srgbClr val="A31515"/>
                </a:solidFill>
                <a:highlight>
                  <a:srgbClr val="FFFFFF"/>
                </a:highlight>
                <a:latin typeface="Consolas" panose="020B0609020204030204" pitchFamily="49" charset="0"/>
              </a:rPr>
              <a:t>"Quarterly Sales Report"</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"A1"</a:t>
            </a:r>
            <a:r>
              <a:rPr lang="en-US" sz="1100" dirty="0">
                <a:solidFill>
                  <a:srgbClr val="000000"/>
                </a:solidFill>
                <a:highlight>
                  <a:srgbClr val="FFFFFF"/>
                </a:highlight>
                <a:latin typeface="Consolas" panose="020B0609020204030204" pitchFamily="49" charset="0"/>
              </a:rPr>
              <a:t>).format.font.name = </a:t>
            </a:r>
            <a:r>
              <a:rPr lang="en-US" sz="1100" dirty="0">
                <a:solidFill>
                  <a:srgbClr val="A31515"/>
                </a:solidFill>
                <a:highlight>
                  <a:srgbClr val="FFFFFF"/>
                </a:highlight>
                <a:latin typeface="Consolas" panose="020B0609020204030204" pitchFamily="49" charset="0"/>
              </a:rPr>
              <a:t>"Century"</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"A1"</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format.font.size</a:t>
            </a:r>
            <a:r>
              <a:rPr lang="en-US" sz="1100" dirty="0">
                <a:solidFill>
                  <a:srgbClr val="000000"/>
                </a:solidFill>
                <a:highlight>
                  <a:srgbClr val="FFFFFF"/>
                </a:highlight>
                <a:latin typeface="Consolas" panose="020B0609020204030204" pitchFamily="49" charset="0"/>
              </a:rPr>
              <a:t> = 26;</a:t>
            </a:r>
          </a:p>
          <a:p>
            <a:r>
              <a:rPr lang="en-US" sz="1100">
                <a:solidFill>
                  <a:srgbClr val="0000FF"/>
                </a:solidFill>
                <a:highlight>
                  <a:srgbClr val="FFFFFF"/>
                </a:highlight>
                <a:latin typeface="Consolas" panose="020B0609020204030204" pitchFamily="49" charset="0"/>
              </a:rPr>
              <a:t>    var</a:t>
            </a:r>
            <a:r>
              <a:rPr lang="en-US" sz="110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range = </a:t>
            </a:r>
            <a:r>
              <a:rPr lang="en-US" sz="1100" dirty="0" err="1">
                <a:solidFill>
                  <a:srgbClr val="000000"/>
                </a:solidFill>
                <a:highlight>
                  <a:srgbClr val="FFFFFF"/>
                </a:highlight>
                <a:latin typeface="Consolas" panose="020B0609020204030204" pitchFamily="49" charset="0"/>
              </a:rPr>
              <a:t>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"A2:E8"</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range.values </a:t>
            </a:r>
            <a:r>
              <a:rPr lang="en-US" sz="1100" dirty="0">
                <a:solidFill>
                  <a:srgbClr val="000000"/>
                </a:solidFill>
                <a:highlight>
                  <a:srgbClr val="FFFFFF"/>
                </a:highlight>
                <a:latin typeface="Consolas" panose="020B0609020204030204" pitchFamily="49" charset="0"/>
              </a:rPr>
              <a:t>= values;</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"A2:E2"</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format.font.bold</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true</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return</a:t>
            </a:r>
            <a:r>
              <a:rPr lang="en-US" sz="110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ctx.sync</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.then(</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a:t>
            </a:r>
          </a:p>
          <a:p>
            <a:r>
              <a:rPr lang="en-US" sz="1100">
                <a:solidFill>
                  <a:srgbClr val="000000"/>
                </a:solidFill>
                <a:highlight>
                  <a:srgbClr val="FFFFFF"/>
                </a:highlight>
                <a:latin typeface="Consolas" panose="020B0609020204030204" pitchFamily="49" charset="0"/>
              </a:rPr>
              <a:t>    app.showNotification</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"Success"</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console.log</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"Success!"</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p:txBody>
      </p:sp>
      <p:sp>
        <p:nvSpPr>
          <p:cNvPr id="6" name="Footer Placeholder 5"/>
          <p:cNvSpPr>
            <a:spLocks noGrp="1"/>
          </p:cNvSpPr>
          <p:nvPr>
            <p:ph type="ftr" sz="quarter" idx="10"/>
          </p:nvPr>
        </p:nvSpPr>
        <p:spPr/>
        <p:txBody>
          <a:bodyPr/>
          <a:lstStyle/>
          <a:p>
            <a:pPr>
              <a:defRPr/>
            </a:pPr>
            <a:r>
              <a:rPr lang="en-US" sz="1400">
                <a:gradFill>
                  <a:gsLst>
                    <a:gs pos="8367">
                      <a:schemeClr val="accent2"/>
                    </a:gs>
                    <a:gs pos="100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344881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Coding pattern</a:t>
            </a:r>
          </a:p>
        </p:txBody>
      </p:sp>
      <p:grpSp>
        <p:nvGrpSpPr>
          <p:cNvPr id="5" name="Group 4"/>
          <p:cNvGrpSpPr/>
          <p:nvPr/>
        </p:nvGrpSpPr>
        <p:grpSpPr>
          <a:xfrm>
            <a:off x="7532478" y="1248524"/>
            <a:ext cx="3706451" cy="5266576"/>
            <a:chOff x="7559180" y="1202835"/>
            <a:chExt cx="3781758" cy="5373581"/>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5801" y="1485514"/>
              <a:ext cx="1687249" cy="1280060"/>
            </a:xfrm>
            <a:prstGeom prst="rect">
              <a:avLst/>
            </a:prstGeom>
          </p:spPr>
        </p:pic>
        <p:pic>
          <p:nvPicPr>
            <p:cNvPr id="10" name="Picture 9"/>
            <p:cNvPicPr>
              <a:picLocks noChangeAspect="1"/>
            </p:cNvPicPr>
            <p:nvPr/>
          </p:nvPicPr>
          <p:blipFill rotWithShape="1">
            <a:blip r:embed="rId4"/>
            <a:srcRect l="2435" t="2229" r="2273" b="719"/>
            <a:stretch/>
          </p:blipFill>
          <p:spPr>
            <a:xfrm>
              <a:off x="9459986" y="3366823"/>
              <a:ext cx="1878880" cy="119336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7914" y="5384387"/>
              <a:ext cx="1883024" cy="1192029"/>
            </a:xfrm>
            <a:prstGeom prst="rect">
              <a:avLst/>
            </a:prstGeom>
          </p:spPr>
        </p:pic>
        <p:sp>
          <p:nvSpPr>
            <p:cNvPr id="13" name="TextBox 12"/>
            <p:cNvSpPr txBox="1"/>
            <p:nvPr/>
          </p:nvSpPr>
          <p:spPr>
            <a:xfrm>
              <a:off x="10113037" y="1202835"/>
              <a:ext cx="572778" cy="408239"/>
            </a:xfrm>
            <a:prstGeom prst="rect">
              <a:avLst/>
            </a:prstGeom>
            <a:noFill/>
          </p:spPr>
          <p:txBody>
            <a:bodyPr wrap="none" rtlCol="0">
              <a:spAutoFit/>
            </a:bodyPr>
            <a:lstStyle/>
            <a:p>
              <a:r>
                <a:rPr lang="en-US" sz="2000" dirty="0">
                  <a:gradFill>
                    <a:gsLst>
                      <a:gs pos="96460">
                        <a:schemeClr val="tx1"/>
                      </a:gs>
                      <a:gs pos="84000">
                        <a:schemeClr val="tx1"/>
                      </a:gs>
                    </a:gsLst>
                    <a:lin ang="5400000" scaled="0"/>
                  </a:gradFill>
                  <a:latin typeface="+mj-lt"/>
                </a:rPr>
                <a:t>iOS</a:t>
              </a:r>
            </a:p>
          </p:txBody>
        </p:sp>
        <p:sp>
          <p:nvSpPr>
            <p:cNvPr id="14" name="TextBox 13"/>
            <p:cNvSpPr txBox="1"/>
            <p:nvPr/>
          </p:nvSpPr>
          <p:spPr>
            <a:xfrm>
              <a:off x="9855434" y="2973895"/>
              <a:ext cx="1087983" cy="408239"/>
            </a:xfrm>
            <a:prstGeom prst="rect">
              <a:avLst/>
            </a:prstGeom>
            <a:noFill/>
          </p:spPr>
          <p:txBody>
            <a:bodyPr wrap="none" rtlCol="0">
              <a:spAutoFit/>
            </a:bodyPr>
            <a:lstStyle>
              <a:defPPr>
                <a:defRPr lang="en-US"/>
              </a:defPPr>
              <a:lvl1pPr>
                <a:defRPr sz="2000">
                  <a:gradFill>
                    <a:gsLst>
                      <a:gs pos="96460">
                        <a:schemeClr val="tx1"/>
                      </a:gs>
                      <a:gs pos="84000">
                        <a:schemeClr val="tx1"/>
                      </a:gs>
                    </a:gsLst>
                    <a:lin ang="5400000" scaled="0"/>
                  </a:gradFill>
                  <a:latin typeface="+mj-lt"/>
                </a:defRPr>
              </a:lvl1pPr>
            </a:lstStyle>
            <a:p>
              <a:r>
                <a:rPr lang="en-US" dirty="0"/>
                <a:t>Desktop</a:t>
              </a:r>
            </a:p>
          </p:txBody>
        </p:sp>
        <p:sp>
          <p:nvSpPr>
            <p:cNvPr id="15" name="TextBox 14"/>
            <p:cNvSpPr txBox="1"/>
            <p:nvPr/>
          </p:nvSpPr>
          <p:spPr>
            <a:xfrm>
              <a:off x="10053174" y="4976148"/>
              <a:ext cx="692502" cy="408239"/>
            </a:xfrm>
            <a:prstGeom prst="rect">
              <a:avLst/>
            </a:prstGeom>
            <a:noFill/>
          </p:spPr>
          <p:txBody>
            <a:bodyPr wrap="none" rtlCol="0">
              <a:spAutoFit/>
            </a:bodyPr>
            <a:lstStyle>
              <a:defPPr>
                <a:defRPr lang="en-US"/>
              </a:defPPr>
              <a:lvl1pPr>
                <a:defRPr sz="2000">
                  <a:gradFill>
                    <a:gsLst>
                      <a:gs pos="96460">
                        <a:schemeClr val="tx1"/>
                      </a:gs>
                      <a:gs pos="84000">
                        <a:schemeClr val="tx1"/>
                      </a:gs>
                    </a:gsLst>
                    <a:lin ang="5400000" scaled="0"/>
                  </a:gradFill>
                  <a:latin typeface="+mj-lt"/>
                </a:defRPr>
              </a:lvl1pPr>
            </a:lstStyle>
            <a:p>
              <a:r>
                <a:rPr lang="en-US" dirty="0"/>
                <a:t>Web</a:t>
              </a:r>
            </a:p>
          </p:txBody>
        </p:sp>
        <p:cxnSp>
          <p:nvCxnSpPr>
            <p:cNvPr id="17" name="Elbow Connector 16"/>
            <p:cNvCxnSpPr/>
            <p:nvPr/>
          </p:nvCxnSpPr>
          <p:spPr>
            <a:xfrm rot="5400000" flipH="1" flipV="1">
              <a:off x="8190107" y="1631087"/>
              <a:ext cx="1089900" cy="1692602"/>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550684" y="3870861"/>
              <a:ext cx="909302" cy="1"/>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6200000" flipH="1">
              <a:off x="8038242" y="4717252"/>
              <a:ext cx="1201937" cy="1416704"/>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559180" y="3123147"/>
              <a:ext cx="741747" cy="1583472"/>
              <a:chOff x="6734540" y="2057985"/>
              <a:chExt cx="1604292" cy="3424820"/>
            </a:xfrm>
          </p:grpSpPr>
          <p:grpSp>
            <p:nvGrpSpPr>
              <p:cNvPr id="18" name="Group 17"/>
              <p:cNvGrpSpPr/>
              <p:nvPr/>
            </p:nvGrpSpPr>
            <p:grpSpPr>
              <a:xfrm>
                <a:off x="6734540" y="3930433"/>
                <a:ext cx="1604292" cy="1552372"/>
                <a:chOff x="8561388" y="1192213"/>
                <a:chExt cx="490538" cy="474663"/>
              </a:xfrm>
            </p:grpSpPr>
            <p:sp>
              <p:nvSpPr>
                <p:cNvPr id="20" name="Freeform 18"/>
                <p:cNvSpPr>
                  <a:spLocks noEditPoints="1"/>
                </p:cNvSpPr>
                <p:nvPr/>
              </p:nvSpPr>
              <p:spPr bwMode="auto">
                <a:xfrm>
                  <a:off x="8561388" y="1192213"/>
                  <a:ext cx="490538" cy="474663"/>
                </a:xfrm>
                <a:custGeom>
                  <a:avLst/>
                  <a:gdLst>
                    <a:gd name="T0" fmla="*/ 62 w 105"/>
                    <a:gd name="T1" fmla="*/ 102 h 102"/>
                    <a:gd name="T2" fmla="*/ 62 w 105"/>
                    <a:gd name="T3" fmla="*/ 92 h 102"/>
                    <a:gd name="T4" fmla="*/ 99 w 105"/>
                    <a:gd name="T5" fmla="*/ 92 h 102"/>
                    <a:gd name="T6" fmla="*/ 104 w 105"/>
                    <a:gd name="T7" fmla="*/ 89 h 102"/>
                    <a:gd name="T8" fmla="*/ 105 w 105"/>
                    <a:gd name="T9" fmla="*/ 79 h 102"/>
                    <a:gd name="T10" fmla="*/ 105 w 105"/>
                    <a:gd name="T11" fmla="*/ 16 h 102"/>
                    <a:gd name="T12" fmla="*/ 104 w 105"/>
                    <a:gd name="T13" fmla="*/ 10 h 102"/>
                    <a:gd name="T14" fmla="*/ 98 w 105"/>
                    <a:gd name="T15" fmla="*/ 9 h 102"/>
                    <a:gd name="T16" fmla="*/ 62 w 105"/>
                    <a:gd name="T17" fmla="*/ 9 h 102"/>
                    <a:gd name="T18" fmla="*/ 62 w 105"/>
                    <a:gd name="T19" fmla="*/ 0 h 102"/>
                    <a:gd name="T20" fmla="*/ 55 w 105"/>
                    <a:gd name="T21" fmla="*/ 0 h 102"/>
                    <a:gd name="T22" fmla="*/ 0 w 105"/>
                    <a:gd name="T23" fmla="*/ 9 h 102"/>
                    <a:gd name="T24" fmla="*/ 0 w 105"/>
                    <a:gd name="T25" fmla="*/ 93 h 102"/>
                    <a:gd name="T26" fmla="*/ 54 w 105"/>
                    <a:gd name="T27" fmla="*/ 102 h 102"/>
                    <a:gd name="T28" fmla="*/ 62 w 105"/>
                    <a:gd name="T29" fmla="*/ 102 h 102"/>
                    <a:gd name="T30" fmla="*/ 62 w 105"/>
                    <a:gd name="T31" fmla="*/ 81 h 102"/>
                    <a:gd name="T32" fmla="*/ 71 w 105"/>
                    <a:gd name="T33" fmla="*/ 81 h 102"/>
                    <a:gd name="T34" fmla="*/ 71 w 105"/>
                    <a:gd name="T35" fmla="*/ 73 h 102"/>
                    <a:gd name="T36" fmla="*/ 62 w 105"/>
                    <a:gd name="T37" fmla="*/ 73 h 102"/>
                    <a:gd name="T38" fmla="*/ 62 w 105"/>
                    <a:gd name="T39" fmla="*/ 68 h 102"/>
                    <a:gd name="T40" fmla="*/ 71 w 105"/>
                    <a:gd name="T41" fmla="*/ 68 h 102"/>
                    <a:gd name="T42" fmla="*/ 71 w 105"/>
                    <a:gd name="T43" fmla="*/ 59 h 102"/>
                    <a:gd name="T44" fmla="*/ 62 w 105"/>
                    <a:gd name="T45" fmla="*/ 59 h 102"/>
                    <a:gd name="T46" fmla="*/ 62 w 105"/>
                    <a:gd name="T47" fmla="*/ 55 h 102"/>
                    <a:gd name="T48" fmla="*/ 71 w 105"/>
                    <a:gd name="T49" fmla="*/ 55 h 102"/>
                    <a:gd name="T50" fmla="*/ 71 w 105"/>
                    <a:gd name="T51" fmla="*/ 46 h 102"/>
                    <a:gd name="T52" fmla="*/ 62 w 105"/>
                    <a:gd name="T53" fmla="*/ 46 h 102"/>
                    <a:gd name="T54" fmla="*/ 62 w 105"/>
                    <a:gd name="T55" fmla="*/ 41 h 102"/>
                    <a:gd name="T56" fmla="*/ 71 w 105"/>
                    <a:gd name="T57" fmla="*/ 41 h 102"/>
                    <a:gd name="T58" fmla="*/ 71 w 105"/>
                    <a:gd name="T59" fmla="*/ 33 h 102"/>
                    <a:gd name="T60" fmla="*/ 62 w 105"/>
                    <a:gd name="T61" fmla="*/ 33 h 102"/>
                    <a:gd name="T62" fmla="*/ 62 w 105"/>
                    <a:gd name="T63" fmla="*/ 28 h 102"/>
                    <a:gd name="T64" fmla="*/ 71 w 105"/>
                    <a:gd name="T65" fmla="*/ 28 h 102"/>
                    <a:gd name="T66" fmla="*/ 71 w 105"/>
                    <a:gd name="T67" fmla="*/ 20 h 102"/>
                    <a:gd name="T68" fmla="*/ 62 w 105"/>
                    <a:gd name="T69" fmla="*/ 20 h 102"/>
                    <a:gd name="T70" fmla="*/ 62 w 105"/>
                    <a:gd name="T71" fmla="*/ 13 h 102"/>
                    <a:gd name="T72" fmla="*/ 101 w 105"/>
                    <a:gd name="T73" fmla="*/ 13 h 102"/>
                    <a:gd name="T74" fmla="*/ 101 w 105"/>
                    <a:gd name="T75" fmla="*/ 88 h 102"/>
                    <a:gd name="T76" fmla="*/ 62 w 105"/>
                    <a:gd name="T77" fmla="*/ 88 h 102"/>
                    <a:gd name="T78" fmla="*/ 62 w 105"/>
                    <a:gd name="T79" fmla="*/ 81 h 102"/>
                    <a:gd name="T80" fmla="*/ 35 w 105"/>
                    <a:gd name="T81" fmla="*/ 70 h 102"/>
                    <a:gd name="T82" fmla="*/ 29 w 105"/>
                    <a:gd name="T83" fmla="*/ 55 h 102"/>
                    <a:gd name="T84" fmla="*/ 23 w 105"/>
                    <a:gd name="T85" fmla="*/ 69 h 102"/>
                    <a:gd name="T86" fmla="*/ 15 w 105"/>
                    <a:gd name="T87" fmla="*/ 69 h 102"/>
                    <a:gd name="T88" fmla="*/ 24 w 105"/>
                    <a:gd name="T89" fmla="*/ 51 h 102"/>
                    <a:gd name="T90" fmla="*/ 16 w 105"/>
                    <a:gd name="T91" fmla="*/ 32 h 102"/>
                    <a:gd name="T92" fmla="*/ 24 w 105"/>
                    <a:gd name="T93" fmla="*/ 32 h 102"/>
                    <a:gd name="T94" fmla="*/ 29 w 105"/>
                    <a:gd name="T95" fmla="*/ 46 h 102"/>
                    <a:gd name="T96" fmla="*/ 35 w 105"/>
                    <a:gd name="T97" fmla="*/ 31 h 102"/>
                    <a:gd name="T98" fmla="*/ 43 w 105"/>
                    <a:gd name="T99" fmla="*/ 31 h 102"/>
                    <a:gd name="T100" fmla="*/ 33 w 105"/>
                    <a:gd name="T101" fmla="*/ 50 h 102"/>
                    <a:gd name="T102" fmla="*/ 43 w 105"/>
                    <a:gd name="T103" fmla="*/ 70 h 102"/>
                    <a:gd name="T104" fmla="*/ 35 w 105"/>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2">
                      <a:moveTo>
                        <a:pt x="62" y="102"/>
                      </a:moveTo>
                      <a:cubicBezTo>
                        <a:pt x="62" y="99"/>
                        <a:pt x="62" y="95"/>
                        <a:pt x="62" y="92"/>
                      </a:cubicBezTo>
                      <a:cubicBezTo>
                        <a:pt x="74" y="92"/>
                        <a:pt x="86" y="92"/>
                        <a:pt x="99" y="92"/>
                      </a:cubicBezTo>
                      <a:cubicBezTo>
                        <a:pt x="101" y="92"/>
                        <a:pt x="104" y="91"/>
                        <a:pt x="104" y="89"/>
                      </a:cubicBezTo>
                      <a:cubicBezTo>
                        <a:pt x="105" y="86"/>
                        <a:pt x="105" y="82"/>
                        <a:pt x="105" y="79"/>
                      </a:cubicBezTo>
                      <a:cubicBezTo>
                        <a:pt x="105" y="58"/>
                        <a:pt x="105" y="37"/>
                        <a:pt x="105" y="16"/>
                      </a:cubicBezTo>
                      <a:cubicBezTo>
                        <a:pt x="105" y="14"/>
                        <a:pt x="105" y="12"/>
                        <a:pt x="104" y="10"/>
                      </a:cubicBezTo>
                      <a:cubicBezTo>
                        <a:pt x="102" y="9"/>
                        <a:pt x="100" y="9"/>
                        <a:pt x="98" y="9"/>
                      </a:cubicBezTo>
                      <a:cubicBezTo>
                        <a:pt x="86" y="9"/>
                        <a:pt x="74" y="9"/>
                        <a:pt x="62" y="9"/>
                      </a:cubicBezTo>
                      <a:cubicBezTo>
                        <a:pt x="62" y="6"/>
                        <a:pt x="62" y="3"/>
                        <a:pt x="62" y="0"/>
                      </a:cubicBezTo>
                      <a:cubicBezTo>
                        <a:pt x="55" y="0"/>
                        <a:pt x="55" y="0"/>
                        <a:pt x="55" y="0"/>
                      </a:cubicBezTo>
                      <a:cubicBezTo>
                        <a:pt x="36" y="3"/>
                        <a:pt x="18" y="6"/>
                        <a:pt x="0" y="9"/>
                      </a:cubicBezTo>
                      <a:cubicBezTo>
                        <a:pt x="0" y="37"/>
                        <a:pt x="0" y="65"/>
                        <a:pt x="0" y="93"/>
                      </a:cubicBezTo>
                      <a:cubicBezTo>
                        <a:pt x="18" y="96"/>
                        <a:pt x="36" y="99"/>
                        <a:pt x="54" y="102"/>
                      </a:cubicBezTo>
                      <a:lnTo>
                        <a:pt x="62" y="102"/>
                      </a:lnTo>
                      <a:close/>
                      <a:moveTo>
                        <a:pt x="62" y="81"/>
                      </a:moveTo>
                      <a:cubicBezTo>
                        <a:pt x="65" y="81"/>
                        <a:pt x="68" y="81"/>
                        <a:pt x="71" y="81"/>
                      </a:cubicBezTo>
                      <a:cubicBezTo>
                        <a:pt x="71" y="78"/>
                        <a:pt x="71" y="75"/>
                        <a:pt x="71" y="73"/>
                      </a:cubicBezTo>
                      <a:cubicBezTo>
                        <a:pt x="68" y="73"/>
                        <a:pt x="65" y="73"/>
                        <a:pt x="62" y="73"/>
                      </a:cubicBezTo>
                      <a:cubicBezTo>
                        <a:pt x="62" y="71"/>
                        <a:pt x="62" y="69"/>
                        <a:pt x="62" y="68"/>
                      </a:cubicBezTo>
                      <a:cubicBezTo>
                        <a:pt x="65" y="68"/>
                        <a:pt x="68" y="68"/>
                        <a:pt x="71" y="68"/>
                      </a:cubicBezTo>
                      <a:cubicBezTo>
                        <a:pt x="71" y="65"/>
                        <a:pt x="71" y="62"/>
                        <a:pt x="71" y="59"/>
                      </a:cubicBezTo>
                      <a:cubicBezTo>
                        <a:pt x="68" y="59"/>
                        <a:pt x="65" y="59"/>
                        <a:pt x="62" y="59"/>
                      </a:cubicBezTo>
                      <a:cubicBezTo>
                        <a:pt x="62" y="58"/>
                        <a:pt x="62" y="56"/>
                        <a:pt x="62" y="55"/>
                      </a:cubicBezTo>
                      <a:cubicBezTo>
                        <a:pt x="65" y="55"/>
                        <a:pt x="68" y="55"/>
                        <a:pt x="71" y="55"/>
                      </a:cubicBezTo>
                      <a:cubicBezTo>
                        <a:pt x="71" y="52"/>
                        <a:pt x="71" y="49"/>
                        <a:pt x="71" y="46"/>
                      </a:cubicBezTo>
                      <a:cubicBezTo>
                        <a:pt x="68" y="46"/>
                        <a:pt x="65" y="46"/>
                        <a:pt x="62" y="46"/>
                      </a:cubicBezTo>
                      <a:cubicBezTo>
                        <a:pt x="62" y="45"/>
                        <a:pt x="62" y="43"/>
                        <a:pt x="62" y="41"/>
                      </a:cubicBezTo>
                      <a:cubicBezTo>
                        <a:pt x="65" y="41"/>
                        <a:pt x="68" y="41"/>
                        <a:pt x="71" y="41"/>
                      </a:cubicBezTo>
                      <a:cubicBezTo>
                        <a:pt x="71" y="39"/>
                        <a:pt x="71" y="36"/>
                        <a:pt x="71" y="33"/>
                      </a:cubicBezTo>
                      <a:cubicBezTo>
                        <a:pt x="68" y="33"/>
                        <a:pt x="65" y="33"/>
                        <a:pt x="62" y="33"/>
                      </a:cubicBezTo>
                      <a:cubicBezTo>
                        <a:pt x="62" y="31"/>
                        <a:pt x="62" y="30"/>
                        <a:pt x="62" y="28"/>
                      </a:cubicBezTo>
                      <a:cubicBezTo>
                        <a:pt x="65" y="28"/>
                        <a:pt x="68" y="28"/>
                        <a:pt x="71" y="28"/>
                      </a:cubicBezTo>
                      <a:cubicBezTo>
                        <a:pt x="71" y="26"/>
                        <a:pt x="71" y="23"/>
                        <a:pt x="71" y="20"/>
                      </a:cubicBezTo>
                      <a:cubicBezTo>
                        <a:pt x="68" y="20"/>
                        <a:pt x="65" y="20"/>
                        <a:pt x="62" y="20"/>
                      </a:cubicBezTo>
                      <a:cubicBezTo>
                        <a:pt x="62" y="18"/>
                        <a:pt x="62" y="15"/>
                        <a:pt x="62" y="13"/>
                      </a:cubicBezTo>
                      <a:cubicBezTo>
                        <a:pt x="75" y="13"/>
                        <a:pt x="88" y="13"/>
                        <a:pt x="101" y="13"/>
                      </a:cubicBezTo>
                      <a:cubicBezTo>
                        <a:pt x="101" y="38"/>
                        <a:pt x="101" y="63"/>
                        <a:pt x="101" y="88"/>
                      </a:cubicBezTo>
                      <a:cubicBezTo>
                        <a:pt x="88" y="88"/>
                        <a:pt x="75" y="88"/>
                        <a:pt x="62" y="88"/>
                      </a:cubicBezTo>
                      <a:cubicBezTo>
                        <a:pt x="62" y="86"/>
                        <a:pt x="62" y="83"/>
                        <a:pt x="62" y="81"/>
                      </a:cubicBezTo>
                      <a:close/>
                      <a:moveTo>
                        <a:pt x="35" y="70"/>
                      </a:moveTo>
                      <a:cubicBezTo>
                        <a:pt x="33" y="65"/>
                        <a:pt x="30" y="60"/>
                        <a:pt x="29" y="55"/>
                      </a:cubicBezTo>
                      <a:cubicBezTo>
                        <a:pt x="27" y="60"/>
                        <a:pt x="25" y="64"/>
                        <a:pt x="23" y="69"/>
                      </a:cubicBezTo>
                      <a:cubicBezTo>
                        <a:pt x="20" y="69"/>
                        <a:pt x="18" y="69"/>
                        <a:pt x="15" y="69"/>
                      </a:cubicBezTo>
                      <a:cubicBezTo>
                        <a:pt x="18" y="63"/>
                        <a:pt x="21" y="57"/>
                        <a:pt x="24" y="51"/>
                      </a:cubicBezTo>
                      <a:cubicBezTo>
                        <a:pt x="22" y="44"/>
                        <a:pt x="19" y="38"/>
                        <a:pt x="16" y="32"/>
                      </a:cubicBezTo>
                      <a:cubicBezTo>
                        <a:pt x="19" y="32"/>
                        <a:pt x="21" y="32"/>
                        <a:pt x="24" y="32"/>
                      </a:cubicBezTo>
                      <a:cubicBezTo>
                        <a:pt x="26" y="36"/>
                        <a:pt x="28" y="41"/>
                        <a:pt x="29" y="46"/>
                      </a:cubicBezTo>
                      <a:cubicBezTo>
                        <a:pt x="31" y="41"/>
                        <a:pt x="33" y="36"/>
                        <a:pt x="35" y="31"/>
                      </a:cubicBezTo>
                      <a:cubicBezTo>
                        <a:pt x="38" y="31"/>
                        <a:pt x="40" y="31"/>
                        <a:pt x="43" y="31"/>
                      </a:cubicBezTo>
                      <a:cubicBezTo>
                        <a:pt x="40" y="37"/>
                        <a:pt x="37" y="44"/>
                        <a:pt x="33" y="50"/>
                      </a:cubicBezTo>
                      <a:cubicBezTo>
                        <a:pt x="37" y="57"/>
                        <a:pt x="40" y="64"/>
                        <a:pt x="43" y="70"/>
                      </a:cubicBezTo>
                      <a:cubicBezTo>
                        <a:pt x="40" y="70"/>
                        <a:pt x="38" y="70"/>
                        <a:pt x="35" y="7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1" name="Freeform 19"/>
                <p:cNvSpPr>
                  <a:spLocks noEditPoints="1"/>
                </p:cNvSpPr>
                <p:nvPr/>
              </p:nvSpPr>
              <p:spPr bwMode="auto">
                <a:xfrm>
                  <a:off x="8915400" y="1285876"/>
                  <a:ext cx="79375" cy="284163"/>
                </a:xfrm>
                <a:custGeom>
                  <a:avLst/>
                  <a:gdLst>
                    <a:gd name="T0" fmla="*/ 17 w 17"/>
                    <a:gd name="T1" fmla="*/ 61 h 61"/>
                    <a:gd name="T2" fmla="*/ 0 w 17"/>
                    <a:gd name="T3" fmla="*/ 61 h 61"/>
                    <a:gd name="T4" fmla="*/ 0 w 17"/>
                    <a:gd name="T5" fmla="*/ 53 h 61"/>
                    <a:gd name="T6" fmla="*/ 17 w 17"/>
                    <a:gd name="T7" fmla="*/ 53 h 61"/>
                    <a:gd name="T8" fmla="*/ 17 w 17"/>
                    <a:gd name="T9" fmla="*/ 61 h 61"/>
                    <a:gd name="T10" fmla="*/ 17 w 17"/>
                    <a:gd name="T11" fmla="*/ 48 h 61"/>
                    <a:gd name="T12" fmla="*/ 0 w 17"/>
                    <a:gd name="T13" fmla="*/ 48 h 61"/>
                    <a:gd name="T14" fmla="*/ 0 w 17"/>
                    <a:gd name="T15" fmla="*/ 39 h 61"/>
                    <a:gd name="T16" fmla="*/ 17 w 17"/>
                    <a:gd name="T17" fmla="*/ 39 h 61"/>
                    <a:gd name="T18" fmla="*/ 17 w 17"/>
                    <a:gd name="T19" fmla="*/ 48 h 61"/>
                    <a:gd name="T20" fmla="*/ 17 w 17"/>
                    <a:gd name="T21" fmla="*/ 35 h 61"/>
                    <a:gd name="T22" fmla="*/ 0 w 17"/>
                    <a:gd name="T23" fmla="*/ 35 h 61"/>
                    <a:gd name="T24" fmla="*/ 0 w 17"/>
                    <a:gd name="T25" fmla="*/ 26 h 61"/>
                    <a:gd name="T26" fmla="*/ 17 w 17"/>
                    <a:gd name="T27" fmla="*/ 26 h 61"/>
                    <a:gd name="T28" fmla="*/ 17 w 17"/>
                    <a:gd name="T29" fmla="*/ 35 h 61"/>
                    <a:gd name="T30" fmla="*/ 17 w 17"/>
                    <a:gd name="T31" fmla="*/ 21 h 61"/>
                    <a:gd name="T32" fmla="*/ 0 w 17"/>
                    <a:gd name="T33" fmla="*/ 21 h 61"/>
                    <a:gd name="T34" fmla="*/ 0 w 17"/>
                    <a:gd name="T35" fmla="*/ 13 h 61"/>
                    <a:gd name="T36" fmla="*/ 17 w 17"/>
                    <a:gd name="T37" fmla="*/ 13 h 61"/>
                    <a:gd name="T38" fmla="*/ 17 w 17"/>
                    <a:gd name="T39" fmla="*/ 21 h 61"/>
                    <a:gd name="T40" fmla="*/ 17 w 17"/>
                    <a:gd name="T41" fmla="*/ 8 h 61"/>
                    <a:gd name="T42" fmla="*/ 0 w 17"/>
                    <a:gd name="T43" fmla="*/ 8 h 61"/>
                    <a:gd name="T44" fmla="*/ 0 w 17"/>
                    <a:gd name="T45" fmla="*/ 0 h 61"/>
                    <a:gd name="T46" fmla="*/ 17 w 17"/>
                    <a:gd name="T47" fmla="*/ 0 h 61"/>
                    <a:gd name="T48" fmla="*/ 17 w 17"/>
                    <a:gd name="T49"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61">
                      <a:moveTo>
                        <a:pt x="17" y="61"/>
                      </a:moveTo>
                      <a:cubicBezTo>
                        <a:pt x="11" y="61"/>
                        <a:pt x="6" y="61"/>
                        <a:pt x="0" y="61"/>
                      </a:cubicBezTo>
                      <a:cubicBezTo>
                        <a:pt x="0" y="58"/>
                        <a:pt x="0" y="55"/>
                        <a:pt x="0" y="53"/>
                      </a:cubicBezTo>
                      <a:cubicBezTo>
                        <a:pt x="6" y="53"/>
                        <a:pt x="11" y="53"/>
                        <a:pt x="17" y="53"/>
                      </a:cubicBezTo>
                      <a:cubicBezTo>
                        <a:pt x="17" y="55"/>
                        <a:pt x="17" y="58"/>
                        <a:pt x="17" y="61"/>
                      </a:cubicBezTo>
                      <a:close/>
                      <a:moveTo>
                        <a:pt x="17" y="48"/>
                      </a:moveTo>
                      <a:cubicBezTo>
                        <a:pt x="11" y="48"/>
                        <a:pt x="6" y="48"/>
                        <a:pt x="0" y="48"/>
                      </a:cubicBezTo>
                      <a:cubicBezTo>
                        <a:pt x="0" y="45"/>
                        <a:pt x="0" y="42"/>
                        <a:pt x="0" y="39"/>
                      </a:cubicBezTo>
                      <a:cubicBezTo>
                        <a:pt x="6" y="39"/>
                        <a:pt x="11" y="39"/>
                        <a:pt x="17" y="39"/>
                      </a:cubicBezTo>
                      <a:cubicBezTo>
                        <a:pt x="17" y="42"/>
                        <a:pt x="17" y="45"/>
                        <a:pt x="17" y="48"/>
                      </a:cubicBezTo>
                      <a:close/>
                      <a:moveTo>
                        <a:pt x="17" y="35"/>
                      </a:moveTo>
                      <a:cubicBezTo>
                        <a:pt x="11" y="35"/>
                        <a:pt x="6" y="35"/>
                        <a:pt x="0" y="35"/>
                      </a:cubicBezTo>
                      <a:cubicBezTo>
                        <a:pt x="0" y="32"/>
                        <a:pt x="0" y="29"/>
                        <a:pt x="0" y="26"/>
                      </a:cubicBezTo>
                      <a:cubicBezTo>
                        <a:pt x="6" y="26"/>
                        <a:pt x="11" y="26"/>
                        <a:pt x="17" y="26"/>
                      </a:cubicBezTo>
                      <a:cubicBezTo>
                        <a:pt x="17" y="29"/>
                        <a:pt x="17" y="32"/>
                        <a:pt x="17" y="35"/>
                      </a:cubicBezTo>
                      <a:close/>
                      <a:moveTo>
                        <a:pt x="17" y="21"/>
                      </a:moveTo>
                      <a:cubicBezTo>
                        <a:pt x="11" y="21"/>
                        <a:pt x="6" y="21"/>
                        <a:pt x="0" y="21"/>
                      </a:cubicBezTo>
                      <a:cubicBezTo>
                        <a:pt x="0" y="19"/>
                        <a:pt x="0" y="16"/>
                        <a:pt x="0" y="13"/>
                      </a:cubicBezTo>
                      <a:cubicBezTo>
                        <a:pt x="6" y="13"/>
                        <a:pt x="11" y="13"/>
                        <a:pt x="17" y="13"/>
                      </a:cubicBezTo>
                      <a:cubicBezTo>
                        <a:pt x="17" y="16"/>
                        <a:pt x="17" y="19"/>
                        <a:pt x="17" y="21"/>
                      </a:cubicBezTo>
                      <a:close/>
                      <a:moveTo>
                        <a:pt x="17" y="8"/>
                      </a:moveTo>
                      <a:cubicBezTo>
                        <a:pt x="11" y="8"/>
                        <a:pt x="6" y="8"/>
                        <a:pt x="0" y="8"/>
                      </a:cubicBezTo>
                      <a:cubicBezTo>
                        <a:pt x="0" y="6"/>
                        <a:pt x="0" y="3"/>
                        <a:pt x="0" y="0"/>
                      </a:cubicBezTo>
                      <a:cubicBezTo>
                        <a:pt x="6" y="0"/>
                        <a:pt x="11" y="0"/>
                        <a:pt x="17" y="0"/>
                      </a:cubicBezTo>
                      <a:cubicBezTo>
                        <a:pt x="17" y="3"/>
                        <a:pt x="17" y="6"/>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2" name="Freeform 20"/>
                <p:cNvSpPr>
                  <a:spLocks/>
                </p:cNvSpPr>
                <p:nvPr/>
              </p:nvSpPr>
              <p:spPr bwMode="auto">
                <a:xfrm>
                  <a:off x="8915400" y="1285876"/>
                  <a:ext cx="79375" cy="36513"/>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6"/>
                        <a:pt x="17" y="3"/>
                        <a:pt x="17" y="0"/>
                      </a:cubicBezTo>
                      <a:cubicBezTo>
                        <a:pt x="11" y="0"/>
                        <a:pt x="6" y="0"/>
                        <a:pt x="0" y="0"/>
                      </a:cubicBezTo>
                      <a:cubicBezTo>
                        <a:pt x="0" y="3"/>
                        <a:pt x="0" y="6"/>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5" name="Freeform 21"/>
                <p:cNvSpPr>
                  <a:spLocks/>
                </p:cNvSpPr>
                <p:nvPr/>
              </p:nvSpPr>
              <p:spPr bwMode="auto">
                <a:xfrm>
                  <a:off x="8915400" y="1346201"/>
                  <a:ext cx="79375" cy="36513"/>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6"/>
                        <a:pt x="17" y="3"/>
                        <a:pt x="17" y="0"/>
                      </a:cubicBezTo>
                      <a:cubicBezTo>
                        <a:pt x="11" y="0"/>
                        <a:pt x="6" y="0"/>
                        <a:pt x="0" y="0"/>
                      </a:cubicBezTo>
                      <a:cubicBezTo>
                        <a:pt x="0" y="3"/>
                        <a:pt x="0" y="6"/>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7" name="Freeform 22"/>
                <p:cNvSpPr>
                  <a:spLocks/>
                </p:cNvSpPr>
                <p:nvPr/>
              </p:nvSpPr>
              <p:spPr bwMode="auto">
                <a:xfrm>
                  <a:off x="8915400" y="1406526"/>
                  <a:ext cx="79375" cy="41275"/>
                </a:xfrm>
                <a:custGeom>
                  <a:avLst/>
                  <a:gdLst>
                    <a:gd name="T0" fmla="*/ 0 w 17"/>
                    <a:gd name="T1" fmla="*/ 9 h 9"/>
                    <a:gd name="T2" fmla="*/ 17 w 17"/>
                    <a:gd name="T3" fmla="*/ 9 h 9"/>
                    <a:gd name="T4" fmla="*/ 17 w 17"/>
                    <a:gd name="T5" fmla="*/ 0 h 9"/>
                    <a:gd name="T6" fmla="*/ 0 w 17"/>
                    <a:gd name="T7" fmla="*/ 0 h 9"/>
                    <a:gd name="T8" fmla="*/ 0 w 17"/>
                    <a:gd name="T9" fmla="*/ 9 h 9"/>
                  </a:gdLst>
                  <a:ahLst/>
                  <a:cxnLst>
                    <a:cxn ang="0">
                      <a:pos x="T0" y="T1"/>
                    </a:cxn>
                    <a:cxn ang="0">
                      <a:pos x="T2" y="T3"/>
                    </a:cxn>
                    <a:cxn ang="0">
                      <a:pos x="T4" y="T5"/>
                    </a:cxn>
                    <a:cxn ang="0">
                      <a:pos x="T6" y="T7"/>
                    </a:cxn>
                    <a:cxn ang="0">
                      <a:pos x="T8" y="T9"/>
                    </a:cxn>
                  </a:cxnLst>
                  <a:rect l="0" t="0" r="r" b="b"/>
                  <a:pathLst>
                    <a:path w="17" h="9">
                      <a:moveTo>
                        <a:pt x="0" y="9"/>
                      </a:moveTo>
                      <a:cubicBezTo>
                        <a:pt x="6" y="9"/>
                        <a:pt x="11" y="9"/>
                        <a:pt x="17" y="9"/>
                      </a:cubicBezTo>
                      <a:cubicBezTo>
                        <a:pt x="17" y="6"/>
                        <a:pt x="17" y="3"/>
                        <a:pt x="17" y="0"/>
                      </a:cubicBezTo>
                      <a:cubicBezTo>
                        <a:pt x="11" y="0"/>
                        <a:pt x="6" y="0"/>
                        <a:pt x="0" y="0"/>
                      </a:cubicBezTo>
                      <a:cubicBezTo>
                        <a:pt x="0" y="3"/>
                        <a:pt x="0"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8" name="Freeform 23"/>
                <p:cNvSpPr>
                  <a:spLocks/>
                </p:cNvSpPr>
                <p:nvPr/>
              </p:nvSpPr>
              <p:spPr bwMode="auto">
                <a:xfrm>
                  <a:off x="8915400" y="1466851"/>
                  <a:ext cx="79375" cy="42863"/>
                </a:xfrm>
                <a:custGeom>
                  <a:avLst/>
                  <a:gdLst>
                    <a:gd name="T0" fmla="*/ 0 w 17"/>
                    <a:gd name="T1" fmla="*/ 9 h 9"/>
                    <a:gd name="T2" fmla="*/ 17 w 17"/>
                    <a:gd name="T3" fmla="*/ 9 h 9"/>
                    <a:gd name="T4" fmla="*/ 17 w 17"/>
                    <a:gd name="T5" fmla="*/ 0 h 9"/>
                    <a:gd name="T6" fmla="*/ 0 w 17"/>
                    <a:gd name="T7" fmla="*/ 0 h 9"/>
                    <a:gd name="T8" fmla="*/ 0 w 17"/>
                    <a:gd name="T9" fmla="*/ 9 h 9"/>
                  </a:gdLst>
                  <a:ahLst/>
                  <a:cxnLst>
                    <a:cxn ang="0">
                      <a:pos x="T0" y="T1"/>
                    </a:cxn>
                    <a:cxn ang="0">
                      <a:pos x="T2" y="T3"/>
                    </a:cxn>
                    <a:cxn ang="0">
                      <a:pos x="T4" y="T5"/>
                    </a:cxn>
                    <a:cxn ang="0">
                      <a:pos x="T6" y="T7"/>
                    </a:cxn>
                    <a:cxn ang="0">
                      <a:pos x="T8" y="T9"/>
                    </a:cxn>
                  </a:cxnLst>
                  <a:rect l="0" t="0" r="r" b="b"/>
                  <a:pathLst>
                    <a:path w="17" h="9">
                      <a:moveTo>
                        <a:pt x="0" y="9"/>
                      </a:moveTo>
                      <a:cubicBezTo>
                        <a:pt x="6" y="9"/>
                        <a:pt x="11" y="9"/>
                        <a:pt x="17" y="9"/>
                      </a:cubicBezTo>
                      <a:cubicBezTo>
                        <a:pt x="17" y="6"/>
                        <a:pt x="17" y="3"/>
                        <a:pt x="17" y="0"/>
                      </a:cubicBezTo>
                      <a:cubicBezTo>
                        <a:pt x="11" y="0"/>
                        <a:pt x="6" y="0"/>
                        <a:pt x="0" y="0"/>
                      </a:cubicBezTo>
                      <a:cubicBezTo>
                        <a:pt x="0" y="3"/>
                        <a:pt x="0"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29" name="Freeform 24"/>
                <p:cNvSpPr>
                  <a:spLocks/>
                </p:cNvSpPr>
                <p:nvPr/>
              </p:nvSpPr>
              <p:spPr bwMode="auto">
                <a:xfrm>
                  <a:off x="8915400" y="1531938"/>
                  <a:ext cx="79375" cy="38100"/>
                </a:xfrm>
                <a:custGeom>
                  <a:avLst/>
                  <a:gdLst>
                    <a:gd name="T0" fmla="*/ 0 w 17"/>
                    <a:gd name="T1" fmla="*/ 8 h 8"/>
                    <a:gd name="T2" fmla="*/ 17 w 17"/>
                    <a:gd name="T3" fmla="*/ 8 h 8"/>
                    <a:gd name="T4" fmla="*/ 17 w 17"/>
                    <a:gd name="T5" fmla="*/ 0 h 8"/>
                    <a:gd name="T6" fmla="*/ 0 w 17"/>
                    <a:gd name="T7" fmla="*/ 0 h 8"/>
                    <a:gd name="T8" fmla="*/ 0 w 17"/>
                    <a:gd name="T9" fmla="*/ 8 h 8"/>
                  </a:gdLst>
                  <a:ahLst/>
                  <a:cxnLst>
                    <a:cxn ang="0">
                      <a:pos x="T0" y="T1"/>
                    </a:cxn>
                    <a:cxn ang="0">
                      <a:pos x="T2" y="T3"/>
                    </a:cxn>
                    <a:cxn ang="0">
                      <a:pos x="T4" y="T5"/>
                    </a:cxn>
                    <a:cxn ang="0">
                      <a:pos x="T6" y="T7"/>
                    </a:cxn>
                    <a:cxn ang="0">
                      <a:pos x="T8" y="T9"/>
                    </a:cxn>
                  </a:cxnLst>
                  <a:rect l="0" t="0" r="r" b="b"/>
                  <a:pathLst>
                    <a:path w="17" h="8">
                      <a:moveTo>
                        <a:pt x="0" y="8"/>
                      </a:moveTo>
                      <a:cubicBezTo>
                        <a:pt x="6" y="8"/>
                        <a:pt x="11" y="8"/>
                        <a:pt x="17" y="8"/>
                      </a:cubicBezTo>
                      <a:cubicBezTo>
                        <a:pt x="17" y="5"/>
                        <a:pt x="17" y="2"/>
                        <a:pt x="17" y="0"/>
                      </a:cubicBezTo>
                      <a:cubicBezTo>
                        <a:pt x="11" y="0"/>
                        <a:pt x="6" y="0"/>
                        <a:pt x="0" y="0"/>
                      </a:cubicBezTo>
                      <a:cubicBezTo>
                        <a:pt x="0" y="2"/>
                        <a:pt x="0" y="5"/>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sp>
            <p:nvSpPr>
              <p:cNvPr id="30" name="Freeform 25"/>
              <p:cNvSpPr>
                <a:spLocks noEditPoints="1"/>
              </p:cNvSpPr>
              <p:nvPr/>
            </p:nvSpPr>
            <p:spPr bwMode="auto">
              <a:xfrm>
                <a:off x="6734540" y="2057985"/>
                <a:ext cx="1600201" cy="1549932"/>
              </a:xfrm>
              <a:custGeom>
                <a:avLst/>
                <a:gdLst>
                  <a:gd name="T0" fmla="*/ 65 w 65"/>
                  <a:gd name="T1" fmla="*/ 8 h 63"/>
                  <a:gd name="T2" fmla="*/ 62 w 65"/>
                  <a:gd name="T3" fmla="*/ 6 h 63"/>
                  <a:gd name="T4" fmla="*/ 38 w 65"/>
                  <a:gd name="T5" fmla="*/ 6 h 63"/>
                  <a:gd name="T6" fmla="*/ 38 w 65"/>
                  <a:gd name="T7" fmla="*/ 0 h 63"/>
                  <a:gd name="T8" fmla="*/ 34 w 65"/>
                  <a:gd name="T9" fmla="*/ 0 h 63"/>
                  <a:gd name="T10" fmla="*/ 0 w 65"/>
                  <a:gd name="T11" fmla="*/ 6 h 63"/>
                  <a:gd name="T12" fmla="*/ 0 w 65"/>
                  <a:gd name="T13" fmla="*/ 57 h 63"/>
                  <a:gd name="T14" fmla="*/ 34 w 65"/>
                  <a:gd name="T15" fmla="*/ 63 h 63"/>
                  <a:gd name="T16" fmla="*/ 38 w 65"/>
                  <a:gd name="T17" fmla="*/ 63 h 63"/>
                  <a:gd name="T18" fmla="*/ 38 w 65"/>
                  <a:gd name="T19" fmla="*/ 57 h 63"/>
                  <a:gd name="T20" fmla="*/ 60 w 65"/>
                  <a:gd name="T21" fmla="*/ 57 h 63"/>
                  <a:gd name="T22" fmla="*/ 64 w 65"/>
                  <a:gd name="T23" fmla="*/ 56 h 63"/>
                  <a:gd name="T24" fmla="*/ 65 w 65"/>
                  <a:gd name="T25" fmla="*/ 52 h 63"/>
                  <a:gd name="T26" fmla="*/ 65 w 65"/>
                  <a:gd name="T27" fmla="*/ 8 h 63"/>
                  <a:gd name="T28" fmla="*/ 25 w 65"/>
                  <a:gd name="T29" fmla="*/ 41 h 63"/>
                  <a:gd name="T30" fmla="*/ 20 w 65"/>
                  <a:gd name="T31" fmla="*/ 41 h 63"/>
                  <a:gd name="T32" fmla="*/ 17 w 65"/>
                  <a:gd name="T33" fmla="*/ 27 h 63"/>
                  <a:gd name="T34" fmla="*/ 14 w 65"/>
                  <a:gd name="T35" fmla="*/ 41 h 63"/>
                  <a:gd name="T36" fmla="*/ 10 w 65"/>
                  <a:gd name="T37" fmla="*/ 40 h 63"/>
                  <a:gd name="T38" fmla="*/ 6 w 65"/>
                  <a:gd name="T39" fmla="*/ 21 h 63"/>
                  <a:gd name="T40" fmla="*/ 10 w 65"/>
                  <a:gd name="T41" fmla="*/ 21 h 63"/>
                  <a:gd name="T42" fmla="*/ 12 w 65"/>
                  <a:gd name="T43" fmla="*/ 35 h 63"/>
                  <a:gd name="T44" fmla="*/ 16 w 65"/>
                  <a:gd name="T45" fmla="*/ 21 h 63"/>
                  <a:gd name="T46" fmla="*/ 20 w 65"/>
                  <a:gd name="T47" fmla="*/ 20 h 63"/>
                  <a:gd name="T48" fmla="*/ 23 w 65"/>
                  <a:gd name="T49" fmla="*/ 35 h 63"/>
                  <a:gd name="T50" fmla="*/ 25 w 65"/>
                  <a:gd name="T51" fmla="*/ 20 h 63"/>
                  <a:gd name="T52" fmla="*/ 30 w 65"/>
                  <a:gd name="T53" fmla="*/ 20 h 63"/>
                  <a:gd name="T54" fmla="*/ 25 w 65"/>
                  <a:gd name="T55" fmla="*/ 41 h 63"/>
                  <a:gd name="T56" fmla="*/ 63 w 65"/>
                  <a:gd name="T57" fmla="*/ 55 h 63"/>
                  <a:gd name="T58" fmla="*/ 38 w 65"/>
                  <a:gd name="T59" fmla="*/ 55 h 63"/>
                  <a:gd name="T60" fmla="*/ 38 w 65"/>
                  <a:gd name="T61" fmla="*/ 49 h 63"/>
                  <a:gd name="T62" fmla="*/ 57 w 65"/>
                  <a:gd name="T63" fmla="*/ 49 h 63"/>
                  <a:gd name="T64" fmla="*/ 57 w 65"/>
                  <a:gd name="T65" fmla="*/ 46 h 63"/>
                  <a:gd name="T66" fmla="*/ 38 w 65"/>
                  <a:gd name="T67" fmla="*/ 46 h 63"/>
                  <a:gd name="T68" fmla="*/ 38 w 65"/>
                  <a:gd name="T69" fmla="*/ 42 h 63"/>
                  <a:gd name="T70" fmla="*/ 57 w 65"/>
                  <a:gd name="T71" fmla="*/ 42 h 63"/>
                  <a:gd name="T72" fmla="*/ 57 w 65"/>
                  <a:gd name="T73" fmla="*/ 39 h 63"/>
                  <a:gd name="T74" fmla="*/ 38 w 65"/>
                  <a:gd name="T75" fmla="*/ 39 h 63"/>
                  <a:gd name="T76" fmla="*/ 38 w 65"/>
                  <a:gd name="T77" fmla="*/ 36 h 63"/>
                  <a:gd name="T78" fmla="*/ 57 w 65"/>
                  <a:gd name="T79" fmla="*/ 36 h 63"/>
                  <a:gd name="T80" fmla="*/ 57 w 65"/>
                  <a:gd name="T81" fmla="*/ 33 h 63"/>
                  <a:gd name="T82" fmla="*/ 38 w 65"/>
                  <a:gd name="T83" fmla="*/ 33 h 63"/>
                  <a:gd name="T84" fmla="*/ 38 w 65"/>
                  <a:gd name="T85" fmla="*/ 29 h 63"/>
                  <a:gd name="T86" fmla="*/ 57 w 65"/>
                  <a:gd name="T87" fmla="*/ 29 h 63"/>
                  <a:gd name="T88" fmla="*/ 57 w 65"/>
                  <a:gd name="T89" fmla="*/ 26 h 63"/>
                  <a:gd name="T90" fmla="*/ 38 w 65"/>
                  <a:gd name="T91" fmla="*/ 26 h 63"/>
                  <a:gd name="T92" fmla="*/ 38 w 65"/>
                  <a:gd name="T93" fmla="*/ 22 h 63"/>
                  <a:gd name="T94" fmla="*/ 57 w 65"/>
                  <a:gd name="T95" fmla="*/ 22 h 63"/>
                  <a:gd name="T96" fmla="*/ 57 w 65"/>
                  <a:gd name="T97" fmla="*/ 19 h 63"/>
                  <a:gd name="T98" fmla="*/ 38 w 65"/>
                  <a:gd name="T99" fmla="*/ 19 h 63"/>
                  <a:gd name="T100" fmla="*/ 38 w 65"/>
                  <a:gd name="T101" fmla="*/ 16 h 63"/>
                  <a:gd name="T102" fmla="*/ 57 w 65"/>
                  <a:gd name="T103" fmla="*/ 16 h 63"/>
                  <a:gd name="T104" fmla="*/ 57 w 65"/>
                  <a:gd name="T105" fmla="*/ 13 h 63"/>
                  <a:gd name="T106" fmla="*/ 38 w 65"/>
                  <a:gd name="T107" fmla="*/ 13 h 63"/>
                  <a:gd name="T108" fmla="*/ 38 w 65"/>
                  <a:gd name="T109" fmla="*/ 8 h 63"/>
                  <a:gd name="T110" fmla="*/ 63 w 65"/>
                  <a:gd name="T111" fmla="*/ 8 h 63"/>
                  <a:gd name="T112" fmla="*/ 63 w 65"/>
                  <a:gd name="T113"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63">
                    <a:moveTo>
                      <a:pt x="65" y="8"/>
                    </a:moveTo>
                    <a:cubicBezTo>
                      <a:pt x="65" y="7"/>
                      <a:pt x="64" y="5"/>
                      <a:pt x="62" y="6"/>
                    </a:cubicBezTo>
                    <a:cubicBezTo>
                      <a:pt x="54" y="5"/>
                      <a:pt x="46" y="6"/>
                      <a:pt x="38" y="6"/>
                    </a:cubicBezTo>
                    <a:cubicBezTo>
                      <a:pt x="38" y="4"/>
                      <a:pt x="38" y="2"/>
                      <a:pt x="38" y="0"/>
                    </a:cubicBezTo>
                    <a:cubicBezTo>
                      <a:pt x="34" y="0"/>
                      <a:pt x="34" y="0"/>
                      <a:pt x="34" y="0"/>
                    </a:cubicBezTo>
                    <a:cubicBezTo>
                      <a:pt x="23" y="2"/>
                      <a:pt x="12" y="4"/>
                      <a:pt x="0" y="6"/>
                    </a:cubicBezTo>
                    <a:cubicBezTo>
                      <a:pt x="0" y="23"/>
                      <a:pt x="0" y="40"/>
                      <a:pt x="0" y="57"/>
                    </a:cubicBezTo>
                    <a:cubicBezTo>
                      <a:pt x="12" y="59"/>
                      <a:pt x="23" y="61"/>
                      <a:pt x="34" y="63"/>
                    </a:cubicBezTo>
                    <a:cubicBezTo>
                      <a:pt x="38" y="63"/>
                      <a:pt x="38" y="63"/>
                      <a:pt x="38" y="63"/>
                    </a:cubicBezTo>
                    <a:cubicBezTo>
                      <a:pt x="38" y="61"/>
                      <a:pt x="38" y="59"/>
                      <a:pt x="38" y="57"/>
                    </a:cubicBezTo>
                    <a:cubicBezTo>
                      <a:pt x="46" y="57"/>
                      <a:pt x="53" y="57"/>
                      <a:pt x="60" y="57"/>
                    </a:cubicBezTo>
                    <a:cubicBezTo>
                      <a:pt x="62" y="57"/>
                      <a:pt x="63" y="57"/>
                      <a:pt x="64" y="56"/>
                    </a:cubicBezTo>
                    <a:cubicBezTo>
                      <a:pt x="65" y="55"/>
                      <a:pt x="65" y="53"/>
                      <a:pt x="65" y="52"/>
                    </a:cubicBezTo>
                    <a:cubicBezTo>
                      <a:pt x="65" y="37"/>
                      <a:pt x="65" y="23"/>
                      <a:pt x="65" y="8"/>
                    </a:cubicBezTo>
                    <a:close/>
                    <a:moveTo>
                      <a:pt x="25" y="41"/>
                    </a:moveTo>
                    <a:cubicBezTo>
                      <a:pt x="24" y="42"/>
                      <a:pt x="22" y="41"/>
                      <a:pt x="20" y="41"/>
                    </a:cubicBezTo>
                    <a:cubicBezTo>
                      <a:pt x="19" y="36"/>
                      <a:pt x="18" y="31"/>
                      <a:pt x="17" y="27"/>
                    </a:cubicBezTo>
                    <a:cubicBezTo>
                      <a:pt x="16" y="31"/>
                      <a:pt x="15" y="36"/>
                      <a:pt x="14" y="41"/>
                    </a:cubicBezTo>
                    <a:cubicBezTo>
                      <a:pt x="13" y="41"/>
                      <a:pt x="12" y="41"/>
                      <a:pt x="10" y="40"/>
                    </a:cubicBezTo>
                    <a:cubicBezTo>
                      <a:pt x="9" y="34"/>
                      <a:pt x="8" y="28"/>
                      <a:pt x="6" y="21"/>
                    </a:cubicBezTo>
                    <a:cubicBezTo>
                      <a:pt x="8" y="21"/>
                      <a:pt x="9" y="21"/>
                      <a:pt x="10" y="21"/>
                    </a:cubicBezTo>
                    <a:cubicBezTo>
                      <a:pt x="11" y="26"/>
                      <a:pt x="12" y="30"/>
                      <a:pt x="12" y="35"/>
                    </a:cubicBezTo>
                    <a:cubicBezTo>
                      <a:pt x="13" y="30"/>
                      <a:pt x="14" y="25"/>
                      <a:pt x="16" y="21"/>
                    </a:cubicBezTo>
                    <a:cubicBezTo>
                      <a:pt x="17" y="21"/>
                      <a:pt x="18" y="21"/>
                      <a:pt x="20" y="20"/>
                    </a:cubicBezTo>
                    <a:cubicBezTo>
                      <a:pt x="21" y="25"/>
                      <a:pt x="22" y="30"/>
                      <a:pt x="23" y="35"/>
                    </a:cubicBezTo>
                    <a:cubicBezTo>
                      <a:pt x="24" y="30"/>
                      <a:pt x="24" y="25"/>
                      <a:pt x="25" y="20"/>
                    </a:cubicBezTo>
                    <a:cubicBezTo>
                      <a:pt x="27" y="20"/>
                      <a:pt x="28" y="20"/>
                      <a:pt x="30" y="20"/>
                    </a:cubicBezTo>
                    <a:cubicBezTo>
                      <a:pt x="28" y="27"/>
                      <a:pt x="27" y="34"/>
                      <a:pt x="25" y="41"/>
                    </a:cubicBezTo>
                    <a:close/>
                    <a:moveTo>
                      <a:pt x="63" y="55"/>
                    </a:moveTo>
                    <a:cubicBezTo>
                      <a:pt x="55" y="55"/>
                      <a:pt x="46" y="55"/>
                      <a:pt x="38" y="55"/>
                    </a:cubicBezTo>
                    <a:cubicBezTo>
                      <a:pt x="38" y="53"/>
                      <a:pt x="38" y="51"/>
                      <a:pt x="38" y="49"/>
                    </a:cubicBezTo>
                    <a:cubicBezTo>
                      <a:pt x="45" y="49"/>
                      <a:pt x="51" y="49"/>
                      <a:pt x="57" y="49"/>
                    </a:cubicBezTo>
                    <a:cubicBezTo>
                      <a:pt x="57" y="48"/>
                      <a:pt x="57" y="47"/>
                      <a:pt x="57" y="46"/>
                    </a:cubicBezTo>
                    <a:cubicBezTo>
                      <a:pt x="51" y="46"/>
                      <a:pt x="45" y="46"/>
                      <a:pt x="38" y="46"/>
                    </a:cubicBezTo>
                    <a:cubicBezTo>
                      <a:pt x="38" y="45"/>
                      <a:pt x="38" y="43"/>
                      <a:pt x="38" y="42"/>
                    </a:cubicBezTo>
                    <a:cubicBezTo>
                      <a:pt x="45" y="42"/>
                      <a:pt x="51" y="42"/>
                      <a:pt x="57" y="42"/>
                    </a:cubicBezTo>
                    <a:cubicBezTo>
                      <a:pt x="57" y="41"/>
                      <a:pt x="57" y="40"/>
                      <a:pt x="57" y="39"/>
                    </a:cubicBezTo>
                    <a:cubicBezTo>
                      <a:pt x="51" y="39"/>
                      <a:pt x="45" y="39"/>
                      <a:pt x="38" y="39"/>
                    </a:cubicBezTo>
                    <a:cubicBezTo>
                      <a:pt x="38" y="38"/>
                      <a:pt x="38" y="37"/>
                      <a:pt x="38" y="36"/>
                    </a:cubicBezTo>
                    <a:cubicBezTo>
                      <a:pt x="45" y="36"/>
                      <a:pt x="51" y="36"/>
                      <a:pt x="57" y="36"/>
                    </a:cubicBezTo>
                    <a:cubicBezTo>
                      <a:pt x="57" y="35"/>
                      <a:pt x="57" y="34"/>
                      <a:pt x="57" y="33"/>
                    </a:cubicBezTo>
                    <a:cubicBezTo>
                      <a:pt x="51" y="33"/>
                      <a:pt x="45" y="33"/>
                      <a:pt x="38" y="33"/>
                    </a:cubicBezTo>
                    <a:cubicBezTo>
                      <a:pt x="38" y="31"/>
                      <a:pt x="38" y="30"/>
                      <a:pt x="38" y="29"/>
                    </a:cubicBezTo>
                    <a:cubicBezTo>
                      <a:pt x="45" y="29"/>
                      <a:pt x="51" y="29"/>
                      <a:pt x="57" y="29"/>
                    </a:cubicBezTo>
                    <a:cubicBezTo>
                      <a:pt x="57" y="28"/>
                      <a:pt x="57" y="27"/>
                      <a:pt x="57" y="26"/>
                    </a:cubicBezTo>
                    <a:cubicBezTo>
                      <a:pt x="51" y="26"/>
                      <a:pt x="45" y="26"/>
                      <a:pt x="38" y="26"/>
                    </a:cubicBezTo>
                    <a:cubicBezTo>
                      <a:pt x="38" y="25"/>
                      <a:pt x="38" y="24"/>
                      <a:pt x="38" y="22"/>
                    </a:cubicBezTo>
                    <a:cubicBezTo>
                      <a:pt x="45" y="22"/>
                      <a:pt x="51" y="22"/>
                      <a:pt x="57" y="22"/>
                    </a:cubicBezTo>
                    <a:cubicBezTo>
                      <a:pt x="57" y="21"/>
                      <a:pt x="57" y="20"/>
                      <a:pt x="57" y="19"/>
                    </a:cubicBezTo>
                    <a:cubicBezTo>
                      <a:pt x="51" y="19"/>
                      <a:pt x="45" y="19"/>
                      <a:pt x="38" y="19"/>
                    </a:cubicBezTo>
                    <a:cubicBezTo>
                      <a:pt x="38" y="18"/>
                      <a:pt x="38" y="17"/>
                      <a:pt x="38" y="16"/>
                    </a:cubicBezTo>
                    <a:cubicBezTo>
                      <a:pt x="45" y="16"/>
                      <a:pt x="51" y="16"/>
                      <a:pt x="57" y="16"/>
                    </a:cubicBezTo>
                    <a:cubicBezTo>
                      <a:pt x="57" y="15"/>
                      <a:pt x="57" y="14"/>
                      <a:pt x="57" y="13"/>
                    </a:cubicBezTo>
                    <a:cubicBezTo>
                      <a:pt x="51" y="13"/>
                      <a:pt x="45" y="13"/>
                      <a:pt x="38" y="13"/>
                    </a:cubicBezTo>
                    <a:cubicBezTo>
                      <a:pt x="38" y="11"/>
                      <a:pt x="38" y="9"/>
                      <a:pt x="38" y="8"/>
                    </a:cubicBezTo>
                    <a:cubicBezTo>
                      <a:pt x="46" y="8"/>
                      <a:pt x="55" y="8"/>
                      <a:pt x="63" y="8"/>
                    </a:cubicBezTo>
                    <a:cubicBezTo>
                      <a:pt x="63" y="23"/>
                      <a:pt x="63" y="39"/>
                      <a:pt x="63" y="5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sp>
        <p:nvSpPr>
          <p:cNvPr id="31" name="Rectangle 30"/>
          <p:cNvSpPr/>
          <p:nvPr/>
        </p:nvSpPr>
        <p:spPr>
          <a:xfrm>
            <a:off x="5208612" y="5046562"/>
            <a:ext cx="2384385" cy="745000"/>
          </a:xfrm>
          <a:prstGeom prst="rect">
            <a:avLst/>
          </a:prstGeom>
          <a:solidFill>
            <a:schemeClr val="accent2"/>
          </a:solidFill>
          <a:ln cap="sq">
            <a:solidFill>
              <a:schemeClr val="tx1"/>
            </a:solidFill>
            <a:miter lim="800000"/>
          </a:ln>
        </p:spPr>
        <p:style>
          <a:lnRef idx="2">
            <a:schemeClr val="accent2">
              <a:shade val="50000"/>
            </a:schemeClr>
          </a:lnRef>
          <a:fillRef idx="1">
            <a:schemeClr val="accent2"/>
          </a:fillRef>
          <a:effectRef idx="0">
            <a:schemeClr val="accent2"/>
          </a:effectRef>
          <a:fontRef idx="minor">
            <a:schemeClr val="lt1"/>
          </a:fontRef>
        </p:style>
        <p:txBody>
          <a:bodyPr lIns="146304" tIns="91440" rIns="146304" bIns="91440" rtlCol="0" anchor="ctr"/>
          <a:lstStyle/>
          <a:p>
            <a:pPr marL="285750" indent="-227013">
              <a:lnSpc>
                <a:spcPct val="90000"/>
              </a:lnSpc>
              <a:spcBef>
                <a:spcPts val="600"/>
              </a:spcBef>
            </a:pPr>
            <a:r>
              <a:rPr lang="en-US" sz="1600" b="1" dirty="0">
                <a:gradFill>
                  <a:gsLst>
                    <a:gs pos="94000">
                      <a:schemeClr val="bg1"/>
                    </a:gs>
                    <a:gs pos="62000">
                      <a:schemeClr val="bg1"/>
                    </a:gs>
                  </a:gsLst>
                  <a:lin ang="5400000" scaled="0"/>
                </a:gradFill>
              </a:rPr>
              <a:t>6: If exception, catch callback is called</a:t>
            </a:r>
          </a:p>
        </p:txBody>
      </p:sp>
      <p:sp>
        <p:nvSpPr>
          <p:cNvPr id="32" name="TextBox 31"/>
          <p:cNvSpPr txBox="1"/>
          <p:nvPr/>
        </p:nvSpPr>
        <p:spPr>
          <a:xfrm>
            <a:off x="436563" y="1463231"/>
            <a:ext cx="4855464" cy="3724096"/>
          </a:xfrm>
          <a:prstGeom prst="rect">
            <a:avLst/>
          </a:prstGeom>
          <a:noFill/>
        </p:spPr>
        <p:txBody>
          <a:bodyPr wrap="square" lIns="0" tIns="0" rIns="0" bIns="0" rtlCol="0">
            <a:spAutoFit/>
          </a:bodyPr>
          <a:lstStyle/>
          <a:p>
            <a:r>
              <a:rPr lang="en-US" sz="1100" dirty="0" err="1">
                <a:solidFill>
                  <a:srgbClr val="000000"/>
                </a:solidFill>
                <a:highlight>
                  <a:srgbClr val="FFFFFF"/>
                </a:highlight>
                <a:latin typeface="Consolas" panose="020B0609020204030204" pitchFamily="49" charset="0"/>
              </a:rPr>
              <a:t>Excel.run</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ctx</a:t>
            </a:r>
            <a:r>
              <a:rPr lang="en-US" sz="1100" dirty="0">
                <a:solidFill>
                  <a:srgbClr val="000000"/>
                </a:solidFill>
                <a:highlight>
                  <a:srgbClr val="FFFFFF"/>
                </a:highlight>
                <a:latin typeface="Consolas" panose="020B0609020204030204" pitchFamily="49" charset="0"/>
              </a:rPr>
              <a:t>) {</a:t>
            </a:r>
          </a:p>
          <a:p>
            <a:r>
              <a:rPr lang="en-US" sz="1100">
                <a:solidFill>
                  <a:srgbClr val="008000"/>
                </a:solidFill>
                <a:highlight>
                  <a:srgbClr val="FFFFFF"/>
                </a:highlight>
                <a:latin typeface="Consolas" panose="020B0609020204030204" pitchFamily="49" charset="0"/>
              </a:rPr>
              <a:t>    // </a:t>
            </a:r>
            <a:r>
              <a:rPr lang="en-US" sz="1100" dirty="0">
                <a:solidFill>
                  <a:srgbClr val="008000"/>
                </a:solidFill>
                <a:highlight>
                  <a:srgbClr val="FFFFFF"/>
                </a:highlight>
                <a:latin typeface="Consolas" panose="020B0609020204030204" pitchFamily="49" charset="0"/>
              </a:rPr>
              <a:t>Create a proxy object for the active worksheet</a:t>
            </a:r>
            <a:endParaRPr lang="en-US" sz="1100" dirty="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var</a:t>
            </a:r>
            <a:r>
              <a:rPr lang="en-US" sz="110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sheet = </a:t>
            </a:r>
            <a:r>
              <a:rPr lang="en-US" sz="1100" dirty="0" err="1">
                <a:solidFill>
                  <a:srgbClr val="000000"/>
                </a:solidFill>
                <a:highlight>
                  <a:srgbClr val="FFFFFF"/>
                </a:highlight>
                <a:latin typeface="Consolas" panose="020B0609020204030204" pitchFamily="49" charset="0"/>
              </a:rPr>
              <a:t>ctx.workbook.worksheets.getActiveWorksheet</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"A1"</a:t>
            </a:r>
            <a:r>
              <a:rPr lang="en-US" sz="1100" dirty="0">
                <a:solidFill>
                  <a:srgbClr val="000000"/>
                </a:solidFill>
                <a:highlight>
                  <a:srgbClr val="FFFFFF"/>
                </a:highlight>
                <a:latin typeface="Consolas" panose="020B0609020204030204" pitchFamily="49" charset="0"/>
              </a:rPr>
              <a:t>).values = </a:t>
            </a:r>
            <a:r>
              <a:rPr lang="en-US" sz="1100" dirty="0">
                <a:solidFill>
                  <a:srgbClr val="A31515"/>
                </a:solidFill>
                <a:highlight>
                  <a:srgbClr val="FFFFFF"/>
                </a:highlight>
                <a:latin typeface="Consolas" panose="020B0609020204030204" pitchFamily="49" charset="0"/>
              </a:rPr>
              <a:t>"Quarterly Sales Report"</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"A1"</a:t>
            </a:r>
            <a:r>
              <a:rPr lang="en-US" sz="1100" dirty="0">
                <a:solidFill>
                  <a:srgbClr val="000000"/>
                </a:solidFill>
                <a:highlight>
                  <a:srgbClr val="FFFFFF"/>
                </a:highlight>
                <a:latin typeface="Consolas" panose="020B0609020204030204" pitchFamily="49" charset="0"/>
              </a:rPr>
              <a:t>).format.font.name = </a:t>
            </a:r>
            <a:r>
              <a:rPr lang="en-US" sz="1100" dirty="0">
                <a:solidFill>
                  <a:srgbClr val="A31515"/>
                </a:solidFill>
                <a:highlight>
                  <a:srgbClr val="FFFFFF"/>
                </a:highlight>
                <a:latin typeface="Consolas" panose="020B0609020204030204" pitchFamily="49" charset="0"/>
              </a:rPr>
              <a:t>"Century"</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"A1"</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format.font.size</a:t>
            </a:r>
            <a:r>
              <a:rPr lang="en-US" sz="1100" dirty="0">
                <a:solidFill>
                  <a:srgbClr val="000000"/>
                </a:solidFill>
                <a:highlight>
                  <a:srgbClr val="FFFFFF"/>
                </a:highlight>
                <a:latin typeface="Consolas" panose="020B0609020204030204" pitchFamily="49" charset="0"/>
              </a:rPr>
              <a:t> = 26;</a:t>
            </a:r>
          </a:p>
          <a:p>
            <a:r>
              <a:rPr lang="en-US" sz="1100">
                <a:solidFill>
                  <a:srgbClr val="0000FF"/>
                </a:solidFill>
                <a:highlight>
                  <a:srgbClr val="FFFFFF"/>
                </a:highlight>
                <a:latin typeface="Consolas" panose="020B0609020204030204" pitchFamily="49" charset="0"/>
              </a:rPr>
              <a:t>    var</a:t>
            </a:r>
            <a:r>
              <a:rPr lang="en-US" sz="110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range = </a:t>
            </a:r>
            <a:r>
              <a:rPr lang="en-US" sz="1100" dirty="0" err="1">
                <a:solidFill>
                  <a:srgbClr val="000000"/>
                </a:solidFill>
                <a:highlight>
                  <a:srgbClr val="FFFFFF"/>
                </a:highlight>
                <a:latin typeface="Consolas" panose="020B0609020204030204" pitchFamily="49" charset="0"/>
              </a:rPr>
              <a:t>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"A2:E8"</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range.values </a:t>
            </a:r>
            <a:r>
              <a:rPr lang="en-US" sz="1100" dirty="0">
                <a:solidFill>
                  <a:srgbClr val="000000"/>
                </a:solidFill>
                <a:highlight>
                  <a:srgbClr val="FFFFFF"/>
                </a:highlight>
                <a:latin typeface="Consolas" panose="020B0609020204030204" pitchFamily="49" charset="0"/>
              </a:rPr>
              <a:t>= values;</a:t>
            </a:r>
          </a:p>
          <a:p>
            <a:r>
              <a:rPr lang="en-US" sz="1100">
                <a:solidFill>
                  <a:srgbClr val="000000"/>
                </a:solidFill>
                <a:highlight>
                  <a:srgbClr val="FFFFFF"/>
                </a:highlight>
                <a:latin typeface="Consolas" panose="020B0609020204030204" pitchFamily="49" charset="0"/>
              </a:rPr>
              <a:t>    sheet.getRange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"A2:E2"</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format.font.bold</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true</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return</a:t>
            </a:r>
            <a:r>
              <a:rPr lang="en-US" sz="110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ctx.sync</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.then(</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a:t>
            </a:r>
          </a:p>
          <a:p>
            <a:r>
              <a:rPr lang="en-US" sz="1100">
                <a:solidFill>
                  <a:srgbClr val="000000"/>
                </a:solidFill>
                <a:highlight>
                  <a:srgbClr val="FFFFFF"/>
                </a:highlight>
                <a:latin typeface="Consolas" panose="020B0609020204030204" pitchFamily="49" charset="0"/>
              </a:rPr>
              <a:t>    app.showNotification</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"Success"</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console.log</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"Success!"</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.catch(</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(error) {</a:t>
            </a:r>
          </a:p>
          <a:p>
            <a:r>
              <a:rPr lang="en-US" sz="1100">
                <a:solidFill>
                  <a:srgbClr val="000000"/>
                </a:solidFill>
                <a:highlight>
                  <a:srgbClr val="FFFFFF"/>
                </a:highlight>
                <a:latin typeface="Consolas" panose="020B0609020204030204" pitchFamily="49" charset="0"/>
              </a:rPr>
              <a:t>    app.showNotification</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"Error: "</a:t>
            </a:r>
            <a:r>
              <a:rPr lang="en-US" sz="1100" dirty="0">
                <a:solidFill>
                  <a:srgbClr val="000000"/>
                </a:solidFill>
                <a:highlight>
                  <a:srgbClr val="FFFFFF"/>
                </a:highlight>
                <a:latin typeface="Consolas" panose="020B0609020204030204" pitchFamily="49" charset="0"/>
              </a:rPr>
              <a:t> + error);</a:t>
            </a:r>
          </a:p>
          <a:p>
            <a:r>
              <a:rPr lang="en-US" sz="1100">
                <a:solidFill>
                  <a:srgbClr val="000000"/>
                </a:solidFill>
                <a:highlight>
                  <a:srgbClr val="FFFFFF"/>
                </a:highlight>
                <a:latin typeface="Consolas" panose="020B0609020204030204" pitchFamily="49" charset="0"/>
              </a:rPr>
              <a:t>    console.log</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"Error: "</a:t>
            </a:r>
            <a:r>
              <a:rPr lang="en-US" sz="1100" dirty="0">
                <a:solidFill>
                  <a:srgbClr val="000000"/>
                </a:solidFill>
                <a:highlight>
                  <a:srgbClr val="FFFFFF"/>
                </a:highlight>
                <a:latin typeface="Consolas" panose="020B0609020204030204" pitchFamily="49" charset="0"/>
              </a:rPr>
              <a:t> + error);</a:t>
            </a:r>
          </a:p>
          <a:p>
            <a:r>
              <a:rPr lang="en-US" sz="1100">
                <a:solidFill>
                  <a:srgbClr val="0000FF"/>
                </a:solidFill>
                <a:highlight>
                  <a:srgbClr val="FFFFFF"/>
                </a:highlight>
                <a:latin typeface="Consolas" panose="020B0609020204030204" pitchFamily="49" charset="0"/>
              </a:rPr>
              <a:t>    if</a:t>
            </a:r>
            <a:r>
              <a:rPr lang="en-US" sz="110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(error </a:t>
            </a:r>
            <a:r>
              <a:rPr lang="en-US" sz="1100" dirty="0" err="1">
                <a:solidFill>
                  <a:srgbClr val="0000FF"/>
                </a:solidFill>
                <a:highlight>
                  <a:srgbClr val="FFFFFF"/>
                </a:highlight>
                <a:latin typeface="Consolas" panose="020B0609020204030204" pitchFamily="49" charset="0"/>
              </a:rPr>
              <a:t>instanceof</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OfficeExtension.Error</a:t>
            </a:r>
            <a:r>
              <a:rPr lang="en-US" sz="1100" dirty="0">
                <a:solidFill>
                  <a:srgbClr val="000000"/>
                </a:solidFill>
                <a:highlight>
                  <a:srgbClr val="FFFFFF"/>
                </a:highlight>
                <a:latin typeface="Consolas" panose="020B0609020204030204" pitchFamily="49" charset="0"/>
              </a:rPr>
              <a:t>) {</a:t>
            </a:r>
          </a:p>
          <a:p>
            <a:r>
              <a:rPr lang="en-US" sz="1100">
                <a:solidFill>
                  <a:srgbClr val="000000"/>
                </a:solidFill>
                <a:highlight>
                  <a:srgbClr val="FFFFFF"/>
                </a:highlight>
                <a:latin typeface="Consolas" panose="020B0609020204030204" pitchFamily="49" charset="0"/>
              </a:rPr>
              <a:t>        console.log</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"Debug info: </a:t>
            </a:r>
            <a:r>
              <a:rPr lang="en-US" sz="1100">
                <a:solidFill>
                  <a:srgbClr val="A31515"/>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  error.debugInfo</a:t>
            </a:r>
            <a:r>
              <a:rPr lang="en-US" sz="1100" dirty="0">
                <a:solidFill>
                  <a:srgbClr val="000000"/>
                </a:solidFill>
                <a:highlight>
                  <a:srgbClr val="FFFFFF"/>
                </a:highlight>
                <a:latin typeface="Consolas" panose="020B0609020204030204" pitchFamily="49" charset="0"/>
              </a:rPr>
              <a:t>);</a:t>
            </a:r>
          </a:p>
          <a:p>
            <a:r>
              <a:rPr lang="en-US" sz="1100">
                <a:solidFill>
                  <a:srgbClr val="000000"/>
                </a:solidFill>
                <a:highlight>
                  <a:srgbClr val="FFFFFF"/>
                </a:highlight>
                <a:latin typeface="Consolas" panose="020B0609020204030204" pitchFamily="49" charset="0"/>
              </a:rPr>
              <a:t>    }</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a:t>
            </a:r>
            <a:endParaRPr lang="en-US" sz="1100" spc="-70" dirty="0">
              <a:gradFill>
                <a:gsLst>
                  <a:gs pos="2917">
                    <a:schemeClr val="bg2"/>
                  </a:gs>
                  <a:gs pos="95000">
                    <a:schemeClr val="bg2"/>
                  </a:gs>
                </a:gsLst>
                <a:lin ang="5400000" scaled="0"/>
              </a:gradFill>
            </a:endParaRPr>
          </a:p>
        </p:txBody>
      </p:sp>
      <p:sp>
        <p:nvSpPr>
          <p:cNvPr id="6" name="Footer Placeholder 5"/>
          <p:cNvSpPr>
            <a:spLocks noGrp="1"/>
          </p:cNvSpPr>
          <p:nvPr>
            <p:ph type="ftr" sz="quarter" idx="10"/>
          </p:nvPr>
        </p:nvSpPr>
        <p:spPr/>
        <p:txBody>
          <a:bodyPr/>
          <a:lstStyle/>
          <a:p>
            <a:pPr>
              <a:defRPr/>
            </a:pPr>
            <a:r>
              <a:rPr lang="en-US" sz="1400">
                <a:gradFill>
                  <a:gsLst>
                    <a:gs pos="8367">
                      <a:schemeClr val="accent2"/>
                    </a:gs>
                    <a:gs pos="100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329462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0"/>
            <a:ext cx="6261100" cy="699266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 Placeholder 8"/>
          <p:cNvSpPr>
            <a:spLocks noGrp="1"/>
          </p:cNvSpPr>
          <p:nvPr>
            <p:ph type="body" sz="quarter" idx="10"/>
          </p:nvPr>
        </p:nvSpPr>
        <p:spPr>
          <a:xfrm>
            <a:off x="6638051" y="1212850"/>
            <a:ext cx="5512900" cy="4327338"/>
          </a:xfrm>
        </p:spPr>
        <p:txBody>
          <a:bodyPr/>
          <a:lstStyle/>
          <a:p>
            <a:pPr marL="336076" indent="-336076">
              <a:spcAft>
                <a:spcPts val="588"/>
              </a:spcAft>
            </a:pPr>
            <a:r>
              <a:rPr lang="en-US" sz="2800" dirty="0">
                <a:gradFill>
                  <a:gsLst>
                    <a:gs pos="2917">
                      <a:schemeClr val="tx1"/>
                    </a:gs>
                    <a:gs pos="30000">
                      <a:schemeClr val="tx1"/>
                    </a:gs>
                  </a:gsLst>
                  <a:lin ang="5400000" scaled="0"/>
                </a:gradFill>
              </a:rPr>
              <a:t>CRUD and navigation of a </a:t>
            </a:r>
            <a:br>
              <a:rPr lang="en-US" sz="2800" dirty="0">
                <a:gradFill>
                  <a:gsLst>
                    <a:gs pos="2917">
                      <a:schemeClr val="tx1"/>
                    </a:gs>
                    <a:gs pos="30000">
                      <a:schemeClr val="tx1"/>
                    </a:gs>
                  </a:gsLst>
                  <a:lin ang="5400000" scaled="0"/>
                </a:gradFill>
              </a:rPr>
            </a:br>
            <a:r>
              <a:rPr lang="en-US" sz="2800" dirty="0">
                <a:gradFill>
                  <a:gsLst>
                    <a:gs pos="2917">
                      <a:schemeClr val="tx1"/>
                    </a:gs>
                    <a:gs pos="30000">
                      <a:schemeClr val="tx1"/>
                    </a:gs>
                  </a:gsLst>
                  <a:lin ang="5400000" scaled="0"/>
                </a:gradFill>
              </a:rPr>
              <a:t>Word doc’s core elements</a:t>
            </a:r>
          </a:p>
          <a:p>
            <a:pPr marL="336076" indent="-336076">
              <a:spcAft>
                <a:spcPts val="588"/>
              </a:spcAft>
            </a:pPr>
            <a:r>
              <a:rPr lang="en-US" sz="2800" dirty="0">
                <a:gradFill>
                  <a:gsLst>
                    <a:gs pos="2917">
                      <a:schemeClr val="tx1"/>
                    </a:gs>
                    <a:gs pos="30000">
                      <a:schemeClr val="tx1"/>
                    </a:gs>
                  </a:gsLst>
                  <a:lin ang="5400000" scaled="0"/>
                </a:gradFill>
              </a:rPr>
              <a:t>Rich text and paragraph formatting</a:t>
            </a:r>
          </a:p>
          <a:p>
            <a:pPr marL="336076" indent="-336076">
              <a:spcAft>
                <a:spcPts val="588"/>
              </a:spcAft>
            </a:pPr>
            <a:r>
              <a:rPr lang="en-US" sz="2800" dirty="0">
                <a:gradFill>
                  <a:gsLst>
                    <a:gs pos="2917">
                      <a:schemeClr val="tx1"/>
                    </a:gs>
                    <a:gs pos="30000">
                      <a:schemeClr val="tx1"/>
                    </a:gs>
                  </a:gsLst>
                  <a:lin ang="5400000" scaled="0"/>
                </a:gradFill>
              </a:rPr>
              <a:t>External data binding through content controls</a:t>
            </a:r>
          </a:p>
          <a:p>
            <a:pPr marL="336076" indent="-336076">
              <a:spcAft>
                <a:spcPts val="588"/>
              </a:spcAft>
            </a:pPr>
            <a:r>
              <a:rPr lang="en-US" sz="2800" dirty="0">
                <a:gradFill>
                  <a:gsLst>
                    <a:gs pos="2917">
                      <a:schemeClr val="tx1"/>
                    </a:gs>
                    <a:gs pos="30000">
                      <a:schemeClr val="tx1"/>
                    </a:gs>
                  </a:gsLst>
                  <a:lin ang="5400000" scaled="0"/>
                </a:gradFill>
              </a:rPr>
              <a:t>Rich search and selection</a:t>
            </a:r>
          </a:p>
          <a:p>
            <a:pPr marL="336076" indent="-336076">
              <a:spcAft>
                <a:spcPts val="588"/>
              </a:spcAft>
            </a:pPr>
            <a:r>
              <a:rPr lang="en-US" sz="2800" dirty="0">
                <a:gradFill>
                  <a:gsLst>
                    <a:gs pos="2917">
                      <a:schemeClr val="tx1"/>
                    </a:gs>
                    <a:gs pos="30000">
                      <a:schemeClr val="tx1"/>
                    </a:gs>
                  </a:gsLst>
                  <a:lin ang="5400000" scaled="0"/>
                </a:gradFill>
              </a:rPr>
              <a:t>Insert pictures and other documents</a:t>
            </a:r>
          </a:p>
        </p:txBody>
      </p:sp>
      <p:sp>
        <p:nvSpPr>
          <p:cNvPr id="3" name="Title 2"/>
          <p:cNvSpPr>
            <a:spLocks noGrp="1"/>
          </p:cNvSpPr>
          <p:nvPr>
            <p:ph type="title"/>
          </p:nvPr>
        </p:nvSpPr>
        <p:spPr>
          <a:xfrm>
            <a:off x="246064" y="295274"/>
            <a:ext cx="6015036" cy="917575"/>
          </a:xfrm>
        </p:spPr>
        <p:txBody>
          <a:bodyPr/>
          <a:lstStyle/>
          <a:p>
            <a:r>
              <a:rPr lang="en-US" dirty="0">
                <a:gradFill>
                  <a:gsLst>
                    <a:gs pos="11504">
                      <a:schemeClr val="bg1"/>
                    </a:gs>
                    <a:gs pos="61000">
                      <a:schemeClr val="bg1"/>
                    </a:gs>
                  </a:gsLst>
                  <a:lin ang="5400000" scaled="0"/>
                </a:gradFill>
              </a:rPr>
              <a:t>New Word APIs</a:t>
            </a:r>
          </a:p>
        </p:txBody>
      </p:sp>
      <p:grpSp>
        <p:nvGrpSpPr>
          <p:cNvPr id="67" name="Group 66"/>
          <p:cNvGrpSpPr/>
          <p:nvPr/>
        </p:nvGrpSpPr>
        <p:grpSpPr>
          <a:xfrm>
            <a:off x="270339" y="1517011"/>
            <a:ext cx="5490700" cy="3958646"/>
            <a:chOff x="448138" y="1219876"/>
            <a:chExt cx="6218883" cy="4483646"/>
          </a:xfrm>
        </p:grpSpPr>
        <p:sp>
          <p:nvSpPr>
            <p:cNvPr id="10" name="TextBox 9"/>
            <p:cNvSpPr txBox="1"/>
            <p:nvPr/>
          </p:nvSpPr>
          <p:spPr>
            <a:xfrm>
              <a:off x="1375772" y="1219876"/>
              <a:ext cx="1366770" cy="457200"/>
            </a:xfrm>
            <a:prstGeom prst="rect">
              <a:avLst/>
            </a:prstGeom>
            <a:solidFill>
              <a:schemeClr val="accent2"/>
            </a:solidFill>
            <a:ln w="12700" cap="sq">
              <a:solidFill>
                <a:schemeClr val="bg1"/>
              </a:solidFill>
              <a:miter lim="800000"/>
            </a:ln>
          </p:spPr>
          <p:txBody>
            <a:bodyPr wrap="none" lIns="146304" tIns="91440" rIns="146304" bIns="91440" rtlCol="0">
              <a:noAutofit/>
            </a:bodyPr>
            <a:lstStyle/>
            <a:p>
              <a:pPr algn="ctr">
                <a:lnSpc>
                  <a:spcPct val="90000"/>
                </a:lnSpc>
                <a:spcAft>
                  <a:spcPts val="600"/>
                </a:spcAft>
              </a:pPr>
              <a:r>
                <a:rPr lang="en-US" dirty="0">
                  <a:gradFill>
                    <a:gsLst>
                      <a:gs pos="7965">
                        <a:schemeClr val="bg1"/>
                      </a:gs>
                      <a:gs pos="34000">
                        <a:schemeClr val="bg1"/>
                      </a:gs>
                    </a:gsLst>
                    <a:lin ang="5400000" scaled="0"/>
                  </a:gradFill>
                </a:rPr>
                <a:t>Document</a:t>
              </a:r>
            </a:p>
          </p:txBody>
        </p:sp>
        <p:sp>
          <p:nvSpPr>
            <p:cNvPr id="12" name="TextBox 11"/>
            <p:cNvSpPr txBox="1"/>
            <p:nvPr/>
          </p:nvSpPr>
          <p:spPr>
            <a:xfrm>
              <a:off x="1375772" y="2089962"/>
              <a:ext cx="1366770" cy="457200"/>
            </a:xfrm>
            <a:prstGeom prst="rect">
              <a:avLst/>
            </a:prstGeom>
            <a:solidFill>
              <a:schemeClr val="accent2"/>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800" dirty="0"/>
                <a:t>Section</a:t>
              </a:r>
            </a:p>
          </p:txBody>
        </p:sp>
        <p:sp>
          <p:nvSpPr>
            <p:cNvPr id="13" name="TextBox 12"/>
            <p:cNvSpPr txBox="1"/>
            <p:nvPr/>
          </p:nvSpPr>
          <p:spPr>
            <a:xfrm>
              <a:off x="5300251" y="1463075"/>
              <a:ext cx="1366770" cy="457200"/>
            </a:xfrm>
            <a:prstGeom prst="rect">
              <a:avLst/>
            </a:prstGeom>
            <a:solidFill>
              <a:schemeClr val="accent2"/>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800" dirty="0"/>
                <a:t>Selection</a:t>
              </a:r>
            </a:p>
          </p:txBody>
        </p:sp>
        <p:sp>
          <p:nvSpPr>
            <p:cNvPr id="14" name="TextBox 13"/>
            <p:cNvSpPr txBox="1"/>
            <p:nvPr/>
          </p:nvSpPr>
          <p:spPr>
            <a:xfrm>
              <a:off x="3569323" y="2089962"/>
              <a:ext cx="1366770" cy="457200"/>
            </a:xfrm>
            <a:prstGeom prst="rect">
              <a:avLst/>
            </a:prstGeom>
            <a:solidFill>
              <a:schemeClr val="accent2"/>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800" dirty="0"/>
                <a:t>Body</a:t>
              </a:r>
            </a:p>
          </p:txBody>
        </p:sp>
        <p:sp>
          <p:nvSpPr>
            <p:cNvPr id="15" name="TextBox 14"/>
            <p:cNvSpPr txBox="1"/>
            <p:nvPr/>
          </p:nvSpPr>
          <p:spPr>
            <a:xfrm>
              <a:off x="448138" y="3277548"/>
              <a:ext cx="1366770" cy="457200"/>
            </a:xfrm>
            <a:prstGeom prst="rect">
              <a:avLst/>
            </a:prstGeom>
            <a:solidFill>
              <a:schemeClr val="accent2"/>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800" dirty="0"/>
                <a:t>Header</a:t>
              </a:r>
            </a:p>
          </p:txBody>
        </p:sp>
        <p:sp>
          <p:nvSpPr>
            <p:cNvPr id="16" name="TextBox 15"/>
            <p:cNvSpPr txBox="1"/>
            <p:nvPr/>
          </p:nvSpPr>
          <p:spPr>
            <a:xfrm>
              <a:off x="448138" y="4147634"/>
              <a:ext cx="1366770" cy="457200"/>
            </a:xfrm>
            <a:prstGeom prst="rect">
              <a:avLst/>
            </a:prstGeom>
            <a:solidFill>
              <a:schemeClr val="accent2"/>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800" dirty="0"/>
                <a:t>Footer</a:t>
              </a:r>
            </a:p>
          </p:txBody>
        </p:sp>
        <p:sp>
          <p:nvSpPr>
            <p:cNvPr id="17" name="TextBox 16"/>
            <p:cNvSpPr txBox="1"/>
            <p:nvPr/>
          </p:nvSpPr>
          <p:spPr>
            <a:xfrm>
              <a:off x="448138" y="5017722"/>
              <a:ext cx="1366770" cy="457200"/>
            </a:xfrm>
            <a:prstGeom prst="rect">
              <a:avLst/>
            </a:prstGeom>
            <a:solidFill>
              <a:schemeClr val="accent2"/>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800" dirty="0"/>
                <a:t>Picture</a:t>
              </a:r>
            </a:p>
          </p:txBody>
        </p:sp>
        <p:sp>
          <p:nvSpPr>
            <p:cNvPr id="18" name="TextBox 17"/>
            <p:cNvSpPr txBox="1"/>
            <p:nvPr/>
          </p:nvSpPr>
          <p:spPr>
            <a:xfrm>
              <a:off x="2486098" y="4328082"/>
              <a:ext cx="1366770" cy="457200"/>
            </a:xfrm>
            <a:prstGeom prst="rect">
              <a:avLst/>
            </a:prstGeom>
            <a:solidFill>
              <a:schemeClr val="accent2"/>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800" dirty="0"/>
                <a:t>Paragraph</a:t>
              </a:r>
            </a:p>
          </p:txBody>
        </p:sp>
        <p:sp>
          <p:nvSpPr>
            <p:cNvPr id="19" name="TextBox 18"/>
            <p:cNvSpPr txBox="1"/>
            <p:nvPr/>
          </p:nvSpPr>
          <p:spPr>
            <a:xfrm>
              <a:off x="4434787" y="3595773"/>
              <a:ext cx="1366770" cy="457200"/>
            </a:xfrm>
            <a:prstGeom prst="rect">
              <a:avLst/>
            </a:prstGeom>
            <a:solidFill>
              <a:schemeClr val="accent2"/>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800" dirty="0"/>
                <a:t>Range</a:t>
              </a:r>
            </a:p>
          </p:txBody>
        </p:sp>
        <p:cxnSp>
          <p:nvCxnSpPr>
            <p:cNvPr id="23" name="Elbow Connector 22"/>
            <p:cNvCxnSpPr>
              <a:stCxn id="10" idx="3"/>
              <a:endCxn id="18" idx="0"/>
            </p:cNvCxnSpPr>
            <p:nvPr/>
          </p:nvCxnSpPr>
          <p:spPr>
            <a:xfrm>
              <a:off x="2742542" y="1448476"/>
              <a:ext cx="426941" cy="2879606"/>
            </a:xfrm>
            <a:prstGeom prst="bentConnector2">
              <a:avLst/>
            </a:prstGeom>
            <a:ln w="12700" cap="sq">
              <a:solidFill>
                <a:schemeClr val="bg1"/>
              </a:solidFill>
              <a:miter lim="800000"/>
              <a:headEnd type="diamond"/>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3"/>
            </p:cNvCxnSpPr>
            <p:nvPr/>
          </p:nvCxnSpPr>
          <p:spPr>
            <a:xfrm>
              <a:off x="2742542" y="2318562"/>
              <a:ext cx="826781" cy="2233"/>
            </a:xfrm>
            <a:prstGeom prst="line">
              <a:avLst/>
            </a:prstGeom>
            <a:ln w="12700" cap="sq">
              <a:solidFill>
                <a:schemeClr val="bg1"/>
              </a:solidFill>
              <a:miter lim="8000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3" idx="1"/>
            </p:cNvCxnSpPr>
            <p:nvPr/>
          </p:nvCxnSpPr>
          <p:spPr>
            <a:xfrm>
              <a:off x="3169483" y="1691675"/>
              <a:ext cx="2130768"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4" idx="2"/>
              <a:endCxn id="13" idx="2"/>
            </p:cNvCxnSpPr>
            <p:nvPr/>
          </p:nvCxnSpPr>
          <p:spPr>
            <a:xfrm rot="5400000" flipH="1" flipV="1">
              <a:off x="4804728" y="1368255"/>
              <a:ext cx="626887" cy="1730928"/>
            </a:xfrm>
            <a:prstGeom prst="bentConnector3">
              <a:avLst>
                <a:gd name="adj1" fmla="val -36466"/>
              </a:avLst>
            </a:prstGeom>
            <a:ln w="12700" cap="sq">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9" idx="0"/>
            </p:cNvCxnSpPr>
            <p:nvPr/>
          </p:nvCxnSpPr>
          <p:spPr>
            <a:xfrm>
              <a:off x="5116010" y="2777924"/>
              <a:ext cx="2162" cy="817849"/>
            </a:xfrm>
            <a:prstGeom prst="straightConnector1">
              <a:avLst/>
            </a:prstGeom>
            <a:ln w="12700" cap="sq">
              <a:solidFill>
                <a:schemeClr val="bg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flipV="1">
              <a:off x="1814908" y="4789747"/>
              <a:ext cx="1354575" cy="458808"/>
            </a:xfrm>
            <a:prstGeom prst="bentConnector3">
              <a:avLst>
                <a:gd name="adj1" fmla="val 100066"/>
              </a:avLst>
            </a:prstGeom>
            <a:ln w="12700" cap="sq">
              <a:solidFill>
                <a:schemeClr val="bg1"/>
              </a:solidFill>
              <a:miter lim="800000"/>
              <a:headEnd type="none"/>
              <a:tailEnd type="diamond"/>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6" idx="3"/>
            </p:cNvCxnSpPr>
            <p:nvPr/>
          </p:nvCxnSpPr>
          <p:spPr>
            <a:xfrm flipV="1">
              <a:off x="1814908" y="2551627"/>
              <a:ext cx="288530" cy="1824607"/>
            </a:xfrm>
            <a:prstGeom prst="bentConnector2">
              <a:avLst/>
            </a:prstGeom>
            <a:ln w="12700" cap="sq">
              <a:solidFill>
                <a:schemeClr val="bg1"/>
              </a:solidFill>
              <a:miter lim="800000"/>
              <a:headEnd type="none"/>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5" idx="3"/>
            </p:cNvCxnSpPr>
            <p:nvPr/>
          </p:nvCxnSpPr>
          <p:spPr>
            <a:xfrm flipV="1">
              <a:off x="1814908" y="3504441"/>
              <a:ext cx="1354575" cy="1707"/>
            </a:xfrm>
            <a:prstGeom prst="line">
              <a:avLst/>
            </a:prstGeom>
            <a:ln w="12700" cap="sq">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9" idx="2"/>
            </p:cNvCxnSpPr>
            <p:nvPr/>
          </p:nvCxnSpPr>
          <p:spPr>
            <a:xfrm flipV="1">
              <a:off x="5116010" y="4052973"/>
              <a:ext cx="2162" cy="1193349"/>
            </a:xfrm>
            <a:prstGeom prst="straightConnector1">
              <a:avLst/>
            </a:prstGeom>
            <a:ln w="12700" cap="sq">
              <a:solidFill>
                <a:schemeClr val="bg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35166" y="5246322"/>
              <a:ext cx="1961687" cy="457200"/>
            </a:xfrm>
            <a:prstGeom prst="rect">
              <a:avLst/>
            </a:prstGeom>
            <a:solidFill>
              <a:schemeClr val="accent2"/>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800" dirty="0"/>
                <a:t>Content control</a:t>
              </a:r>
            </a:p>
          </p:txBody>
        </p:sp>
        <p:cxnSp>
          <p:nvCxnSpPr>
            <p:cNvPr id="59" name="Elbow Connector 58"/>
            <p:cNvCxnSpPr>
              <a:stCxn id="19" idx="3"/>
              <a:endCxn id="20" idx="0"/>
            </p:cNvCxnSpPr>
            <p:nvPr/>
          </p:nvCxnSpPr>
          <p:spPr>
            <a:xfrm>
              <a:off x="5801557" y="3824373"/>
              <a:ext cx="313253" cy="503709"/>
            </a:xfrm>
            <a:prstGeom prst="bentConnector2">
              <a:avLst/>
            </a:prstGeom>
            <a:ln w="12700" cap="sq">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852868" y="4556682"/>
              <a:ext cx="1263142" cy="0"/>
            </a:xfrm>
            <a:prstGeom prst="line">
              <a:avLst/>
            </a:prstGeom>
            <a:ln w="12700" cap="sq">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62599" y="4328082"/>
              <a:ext cx="1104421" cy="457200"/>
            </a:xfrm>
            <a:prstGeom prst="rect">
              <a:avLst/>
            </a:prstGeom>
            <a:solidFill>
              <a:schemeClr val="accent2"/>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800" dirty="0"/>
                <a:t>Font</a:t>
              </a:r>
            </a:p>
          </p:txBody>
        </p:sp>
      </p:grpSp>
      <p:sp>
        <p:nvSpPr>
          <p:cNvPr id="4" name="Footer Placeholder 3"/>
          <p:cNvSpPr>
            <a:spLocks noGrp="1"/>
          </p:cNvSpPr>
          <p:nvPr>
            <p:ph type="ftr" sz="quarter" idx="11"/>
          </p:nvPr>
        </p:nvSpPr>
        <p:spPr/>
        <p:txBody>
          <a:bodyPr/>
          <a:lstStyle/>
          <a:p>
            <a:pPr>
              <a:defRPr/>
            </a:pPr>
            <a:r>
              <a:rPr lang="en-US" sz="1400">
                <a:gradFill>
                  <a:gsLst>
                    <a:gs pos="8367">
                      <a:schemeClr val="accent2"/>
                    </a:gs>
                    <a:gs pos="100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14976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3"/>
          <p:cNvSpPr>
            <a:spLocks noChangeAspect="1" noEditPoints="1"/>
          </p:cNvSpPr>
          <p:nvPr/>
        </p:nvSpPr>
        <p:spPr bwMode="black">
          <a:xfrm>
            <a:off x="5897188" y="353809"/>
            <a:ext cx="6264649" cy="6277323"/>
          </a:xfrm>
          <a:custGeom>
            <a:avLst/>
            <a:gdLst>
              <a:gd name="T0" fmla="*/ 246 w 416"/>
              <a:gd name="T1" fmla="*/ 43 h 416"/>
              <a:gd name="T2" fmla="*/ 0 w 416"/>
              <a:gd name="T3" fmla="*/ 43 h 416"/>
              <a:gd name="T4" fmla="*/ 246 w 416"/>
              <a:gd name="T5" fmla="*/ 416 h 416"/>
              <a:gd name="T6" fmla="*/ 402 w 416"/>
              <a:gd name="T7" fmla="*/ 374 h 416"/>
              <a:gd name="T8" fmla="*/ 416 w 416"/>
              <a:gd name="T9" fmla="*/ 57 h 416"/>
              <a:gd name="T10" fmla="*/ 156 w 416"/>
              <a:gd name="T11" fmla="*/ 275 h 416"/>
              <a:gd name="T12" fmla="*/ 111 w 416"/>
              <a:gd name="T13" fmla="*/ 187 h 416"/>
              <a:gd name="T14" fmla="*/ 110 w 416"/>
              <a:gd name="T15" fmla="*/ 181 h 416"/>
              <a:gd name="T16" fmla="*/ 110 w 416"/>
              <a:gd name="T17" fmla="*/ 173 h 416"/>
              <a:gd name="T18" fmla="*/ 109 w 416"/>
              <a:gd name="T19" fmla="*/ 178 h 416"/>
              <a:gd name="T20" fmla="*/ 108 w 416"/>
              <a:gd name="T21" fmla="*/ 185 h 416"/>
              <a:gd name="T22" fmla="*/ 90 w 416"/>
              <a:gd name="T23" fmla="*/ 270 h 416"/>
              <a:gd name="T24" fmla="*/ 40 w 416"/>
              <a:gd name="T25" fmla="*/ 145 h 416"/>
              <a:gd name="T26" fmla="*/ 77 w 416"/>
              <a:gd name="T27" fmla="*/ 227 h 416"/>
              <a:gd name="T28" fmla="*/ 77 w 416"/>
              <a:gd name="T29" fmla="*/ 233 h 416"/>
              <a:gd name="T30" fmla="*/ 78 w 416"/>
              <a:gd name="T31" fmla="*/ 241 h 416"/>
              <a:gd name="T32" fmla="*/ 78 w 416"/>
              <a:gd name="T33" fmla="*/ 238 h 416"/>
              <a:gd name="T34" fmla="*/ 79 w 416"/>
              <a:gd name="T35" fmla="*/ 231 h 416"/>
              <a:gd name="T36" fmla="*/ 98 w 416"/>
              <a:gd name="T37" fmla="*/ 141 h 416"/>
              <a:gd name="T38" fmla="*/ 142 w 416"/>
              <a:gd name="T39" fmla="*/ 230 h 416"/>
              <a:gd name="T40" fmla="*/ 142 w 416"/>
              <a:gd name="T41" fmla="*/ 236 h 416"/>
              <a:gd name="T42" fmla="*/ 143 w 416"/>
              <a:gd name="T43" fmla="*/ 244 h 416"/>
              <a:gd name="T44" fmla="*/ 144 w 416"/>
              <a:gd name="T45" fmla="*/ 240 h 416"/>
              <a:gd name="T46" fmla="*/ 144 w 416"/>
              <a:gd name="T47" fmla="*/ 232 h 416"/>
              <a:gd name="T48" fmla="*/ 161 w 416"/>
              <a:gd name="T49" fmla="*/ 138 h 416"/>
              <a:gd name="T50" fmla="*/ 156 w 416"/>
              <a:gd name="T51" fmla="*/ 275 h 416"/>
              <a:gd name="T52" fmla="*/ 246 w 416"/>
              <a:gd name="T53" fmla="*/ 360 h 416"/>
              <a:gd name="T54" fmla="*/ 369 w 416"/>
              <a:gd name="T55" fmla="*/ 322 h 416"/>
              <a:gd name="T56" fmla="*/ 246 w 416"/>
              <a:gd name="T57" fmla="*/ 303 h 416"/>
              <a:gd name="T58" fmla="*/ 369 w 416"/>
              <a:gd name="T59" fmla="*/ 279 h 416"/>
              <a:gd name="T60" fmla="*/ 246 w 416"/>
              <a:gd name="T61" fmla="*/ 260 h 416"/>
              <a:gd name="T62" fmla="*/ 369 w 416"/>
              <a:gd name="T63" fmla="*/ 237 h 416"/>
              <a:gd name="T64" fmla="*/ 246 w 416"/>
              <a:gd name="T65" fmla="*/ 218 h 416"/>
              <a:gd name="T66" fmla="*/ 369 w 416"/>
              <a:gd name="T67" fmla="*/ 194 h 416"/>
              <a:gd name="T68" fmla="*/ 246 w 416"/>
              <a:gd name="T69" fmla="*/ 175 h 416"/>
              <a:gd name="T70" fmla="*/ 369 w 416"/>
              <a:gd name="T71" fmla="*/ 152 h 416"/>
              <a:gd name="T72" fmla="*/ 246 w 416"/>
              <a:gd name="T73" fmla="*/ 133 h 416"/>
              <a:gd name="T74" fmla="*/ 369 w 416"/>
              <a:gd name="T75" fmla="*/ 109 h 416"/>
              <a:gd name="T76" fmla="*/ 246 w 416"/>
              <a:gd name="T77" fmla="*/ 90 h 416"/>
              <a:gd name="T78" fmla="*/ 402 w 416"/>
              <a:gd name="T79" fmla="*/ 5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6" h="416">
                <a:moveTo>
                  <a:pt x="402" y="43"/>
                </a:moveTo>
                <a:cubicBezTo>
                  <a:pt x="246" y="43"/>
                  <a:pt x="246" y="43"/>
                  <a:pt x="246" y="43"/>
                </a:cubicBezTo>
                <a:cubicBezTo>
                  <a:pt x="246" y="0"/>
                  <a:pt x="246" y="0"/>
                  <a:pt x="246" y="0"/>
                </a:cubicBezTo>
                <a:cubicBezTo>
                  <a:pt x="0" y="43"/>
                  <a:pt x="0" y="43"/>
                  <a:pt x="0" y="43"/>
                </a:cubicBezTo>
                <a:cubicBezTo>
                  <a:pt x="0" y="374"/>
                  <a:pt x="0" y="374"/>
                  <a:pt x="0" y="374"/>
                </a:cubicBezTo>
                <a:cubicBezTo>
                  <a:pt x="246" y="416"/>
                  <a:pt x="246" y="416"/>
                  <a:pt x="246" y="416"/>
                </a:cubicBezTo>
                <a:cubicBezTo>
                  <a:pt x="246" y="374"/>
                  <a:pt x="246" y="374"/>
                  <a:pt x="246" y="374"/>
                </a:cubicBezTo>
                <a:cubicBezTo>
                  <a:pt x="402" y="374"/>
                  <a:pt x="402" y="374"/>
                  <a:pt x="402" y="374"/>
                </a:cubicBezTo>
                <a:cubicBezTo>
                  <a:pt x="410" y="374"/>
                  <a:pt x="416" y="368"/>
                  <a:pt x="416" y="360"/>
                </a:cubicBezTo>
                <a:cubicBezTo>
                  <a:pt x="416" y="57"/>
                  <a:pt x="416" y="57"/>
                  <a:pt x="416" y="57"/>
                </a:cubicBezTo>
                <a:cubicBezTo>
                  <a:pt x="416" y="49"/>
                  <a:pt x="410" y="43"/>
                  <a:pt x="402" y="43"/>
                </a:cubicBezTo>
                <a:close/>
                <a:moveTo>
                  <a:pt x="156" y="275"/>
                </a:moveTo>
                <a:cubicBezTo>
                  <a:pt x="129" y="272"/>
                  <a:pt x="129" y="272"/>
                  <a:pt x="129" y="272"/>
                </a:cubicBezTo>
                <a:cubicBezTo>
                  <a:pt x="111" y="187"/>
                  <a:pt x="111" y="187"/>
                  <a:pt x="111" y="187"/>
                </a:cubicBezTo>
                <a:cubicBezTo>
                  <a:pt x="111" y="187"/>
                  <a:pt x="111" y="186"/>
                  <a:pt x="110" y="185"/>
                </a:cubicBezTo>
                <a:cubicBezTo>
                  <a:pt x="110" y="184"/>
                  <a:pt x="110" y="182"/>
                  <a:pt x="110" y="181"/>
                </a:cubicBezTo>
                <a:cubicBezTo>
                  <a:pt x="110" y="180"/>
                  <a:pt x="110" y="179"/>
                  <a:pt x="110" y="177"/>
                </a:cubicBezTo>
                <a:cubicBezTo>
                  <a:pt x="110" y="175"/>
                  <a:pt x="110" y="174"/>
                  <a:pt x="110" y="173"/>
                </a:cubicBezTo>
                <a:cubicBezTo>
                  <a:pt x="109" y="173"/>
                  <a:pt x="109" y="173"/>
                  <a:pt x="109" y="173"/>
                </a:cubicBezTo>
                <a:cubicBezTo>
                  <a:pt x="109" y="174"/>
                  <a:pt x="109" y="175"/>
                  <a:pt x="109" y="178"/>
                </a:cubicBezTo>
                <a:cubicBezTo>
                  <a:pt x="109" y="179"/>
                  <a:pt x="109" y="180"/>
                  <a:pt x="109" y="181"/>
                </a:cubicBezTo>
                <a:cubicBezTo>
                  <a:pt x="108" y="182"/>
                  <a:pt x="108" y="184"/>
                  <a:pt x="108" y="185"/>
                </a:cubicBezTo>
                <a:cubicBezTo>
                  <a:pt x="108" y="186"/>
                  <a:pt x="108" y="187"/>
                  <a:pt x="108" y="187"/>
                </a:cubicBezTo>
                <a:cubicBezTo>
                  <a:pt x="90" y="270"/>
                  <a:pt x="90" y="270"/>
                  <a:pt x="90" y="270"/>
                </a:cubicBezTo>
                <a:cubicBezTo>
                  <a:pt x="64" y="269"/>
                  <a:pt x="64" y="269"/>
                  <a:pt x="64" y="269"/>
                </a:cubicBezTo>
                <a:cubicBezTo>
                  <a:pt x="40" y="145"/>
                  <a:pt x="40" y="145"/>
                  <a:pt x="40" y="145"/>
                </a:cubicBezTo>
                <a:cubicBezTo>
                  <a:pt x="63" y="143"/>
                  <a:pt x="63" y="143"/>
                  <a:pt x="63" y="143"/>
                </a:cubicBezTo>
                <a:cubicBezTo>
                  <a:pt x="77" y="227"/>
                  <a:pt x="77" y="227"/>
                  <a:pt x="77" y="227"/>
                </a:cubicBezTo>
                <a:cubicBezTo>
                  <a:pt x="77" y="229"/>
                  <a:pt x="77" y="229"/>
                  <a:pt x="77" y="230"/>
                </a:cubicBezTo>
                <a:cubicBezTo>
                  <a:pt x="77" y="231"/>
                  <a:pt x="77" y="232"/>
                  <a:pt x="77" y="233"/>
                </a:cubicBezTo>
                <a:cubicBezTo>
                  <a:pt x="77" y="234"/>
                  <a:pt x="77" y="236"/>
                  <a:pt x="77" y="237"/>
                </a:cubicBezTo>
                <a:cubicBezTo>
                  <a:pt x="78" y="239"/>
                  <a:pt x="78" y="240"/>
                  <a:pt x="78" y="241"/>
                </a:cubicBezTo>
                <a:cubicBezTo>
                  <a:pt x="78" y="241"/>
                  <a:pt x="78" y="241"/>
                  <a:pt x="78" y="241"/>
                </a:cubicBezTo>
                <a:cubicBezTo>
                  <a:pt x="78" y="240"/>
                  <a:pt x="78" y="239"/>
                  <a:pt x="78" y="238"/>
                </a:cubicBezTo>
                <a:cubicBezTo>
                  <a:pt x="78" y="237"/>
                  <a:pt x="78" y="236"/>
                  <a:pt x="79" y="234"/>
                </a:cubicBezTo>
                <a:cubicBezTo>
                  <a:pt x="79" y="233"/>
                  <a:pt x="79" y="232"/>
                  <a:pt x="79" y="231"/>
                </a:cubicBezTo>
                <a:cubicBezTo>
                  <a:pt x="79" y="230"/>
                  <a:pt x="79" y="229"/>
                  <a:pt x="80" y="227"/>
                </a:cubicBezTo>
                <a:cubicBezTo>
                  <a:pt x="98" y="141"/>
                  <a:pt x="98" y="141"/>
                  <a:pt x="98" y="141"/>
                </a:cubicBezTo>
                <a:cubicBezTo>
                  <a:pt x="123" y="140"/>
                  <a:pt x="123" y="140"/>
                  <a:pt x="123" y="140"/>
                </a:cubicBezTo>
                <a:cubicBezTo>
                  <a:pt x="142" y="230"/>
                  <a:pt x="142" y="230"/>
                  <a:pt x="142" y="230"/>
                </a:cubicBezTo>
                <a:cubicBezTo>
                  <a:pt x="142" y="230"/>
                  <a:pt x="142" y="231"/>
                  <a:pt x="142" y="232"/>
                </a:cubicBezTo>
                <a:cubicBezTo>
                  <a:pt x="142" y="233"/>
                  <a:pt x="142" y="234"/>
                  <a:pt x="142" y="236"/>
                </a:cubicBezTo>
                <a:cubicBezTo>
                  <a:pt x="143" y="237"/>
                  <a:pt x="143" y="238"/>
                  <a:pt x="143" y="239"/>
                </a:cubicBezTo>
                <a:cubicBezTo>
                  <a:pt x="143" y="240"/>
                  <a:pt x="143" y="241"/>
                  <a:pt x="143" y="244"/>
                </a:cubicBezTo>
                <a:cubicBezTo>
                  <a:pt x="143" y="244"/>
                  <a:pt x="143" y="244"/>
                  <a:pt x="143" y="244"/>
                </a:cubicBezTo>
                <a:cubicBezTo>
                  <a:pt x="143" y="243"/>
                  <a:pt x="143" y="241"/>
                  <a:pt x="144" y="240"/>
                </a:cubicBezTo>
                <a:cubicBezTo>
                  <a:pt x="144" y="239"/>
                  <a:pt x="144" y="237"/>
                  <a:pt x="144" y="236"/>
                </a:cubicBezTo>
                <a:cubicBezTo>
                  <a:pt x="144" y="234"/>
                  <a:pt x="144" y="233"/>
                  <a:pt x="144" y="232"/>
                </a:cubicBezTo>
                <a:cubicBezTo>
                  <a:pt x="144" y="231"/>
                  <a:pt x="145" y="230"/>
                  <a:pt x="145" y="229"/>
                </a:cubicBezTo>
                <a:cubicBezTo>
                  <a:pt x="161" y="138"/>
                  <a:pt x="161" y="138"/>
                  <a:pt x="161" y="138"/>
                </a:cubicBezTo>
                <a:cubicBezTo>
                  <a:pt x="188" y="136"/>
                  <a:pt x="188" y="136"/>
                  <a:pt x="188" y="136"/>
                </a:cubicBezTo>
                <a:lnTo>
                  <a:pt x="156" y="275"/>
                </a:lnTo>
                <a:close/>
                <a:moveTo>
                  <a:pt x="402" y="360"/>
                </a:moveTo>
                <a:cubicBezTo>
                  <a:pt x="246" y="360"/>
                  <a:pt x="246" y="360"/>
                  <a:pt x="246" y="360"/>
                </a:cubicBezTo>
                <a:cubicBezTo>
                  <a:pt x="246" y="322"/>
                  <a:pt x="246" y="322"/>
                  <a:pt x="246" y="322"/>
                </a:cubicBezTo>
                <a:cubicBezTo>
                  <a:pt x="369" y="322"/>
                  <a:pt x="369" y="322"/>
                  <a:pt x="369" y="322"/>
                </a:cubicBezTo>
                <a:cubicBezTo>
                  <a:pt x="369" y="303"/>
                  <a:pt x="369" y="303"/>
                  <a:pt x="369" y="303"/>
                </a:cubicBezTo>
                <a:cubicBezTo>
                  <a:pt x="246" y="303"/>
                  <a:pt x="246" y="303"/>
                  <a:pt x="246" y="303"/>
                </a:cubicBezTo>
                <a:cubicBezTo>
                  <a:pt x="246" y="279"/>
                  <a:pt x="246" y="279"/>
                  <a:pt x="246" y="279"/>
                </a:cubicBezTo>
                <a:cubicBezTo>
                  <a:pt x="369" y="279"/>
                  <a:pt x="369" y="279"/>
                  <a:pt x="369" y="279"/>
                </a:cubicBezTo>
                <a:cubicBezTo>
                  <a:pt x="369" y="260"/>
                  <a:pt x="369" y="260"/>
                  <a:pt x="369" y="260"/>
                </a:cubicBezTo>
                <a:cubicBezTo>
                  <a:pt x="246" y="260"/>
                  <a:pt x="246" y="260"/>
                  <a:pt x="246" y="260"/>
                </a:cubicBezTo>
                <a:cubicBezTo>
                  <a:pt x="246" y="237"/>
                  <a:pt x="246" y="237"/>
                  <a:pt x="246" y="237"/>
                </a:cubicBezTo>
                <a:cubicBezTo>
                  <a:pt x="369" y="237"/>
                  <a:pt x="369" y="237"/>
                  <a:pt x="369" y="237"/>
                </a:cubicBezTo>
                <a:cubicBezTo>
                  <a:pt x="369" y="218"/>
                  <a:pt x="369" y="218"/>
                  <a:pt x="369" y="218"/>
                </a:cubicBezTo>
                <a:cubicBezTo>
                  <a:pt x="246" y="218"/>
                  <a:pt x="246" y="218"/>
                  <a:pt x="246" y="218"/>
                </a:cubicBezTo>
                <a:cubicBezTo>
                  <a:pt x="246" y="194"/>
                  <a:pt x="246" y="194"/>
                  <a:pt x="246" y="194"/>
                </a:cubicBezTo>
                <a:cubicBezTo>
                  <a:pt x="369" y="194"/>
                  <a:pt x="369" y="194"/>
                  <a:pt x="369" y="194"/>
                </a:cubicBezTo>
                <a:cubicBezTo>
                  <a:pt x="369" y="175"/>
                  <a:pt x="369" y="175"/>
                  <a:pt x="369" y="175"/>
                </a:cubicBezTo>
                <a:cubicBezTo>
                  <a:pt x="246" y="175"/>
                  <a:pt x="246" y="175"/>
                  <a:pt x="246" y="175"/>
                </a:cubicBezTo>
                <a:cubicBezTo>
                  <a:pt x="246" y="152"/>
                  <a:pt x="246" y="152"/>
                  <a:pt x="246" y="152"/>
                </a:cubicBezTo>
                <a:cubicBezTo>
                  <a:pt x="369" y="152"/>
                  <a:pt x="369" y="152"/>
                  <a:pt x="369" y="152"/>
                </a:cubicBezTo>
                <a:cubicBezTo>
                  <a:pt x="369" y="133"/>
                  <a:pt x="369" y="133"/>
                  <a:pt x="369" y="133"/>
                </a:cubicBezTo>
                <a:cubicBezTo>
                  <a:pt x="246" y="133"/>
                  <a:pt x="246" y="133"/>
                  <a:pt x="246" y="133"/>
                </a:cubicBezTo>
                <a:cubicBezTo>
                  <a:pt x="246" y="109"/>
                  <a:pt x="246" y="109"/>
                  <a:pt x="246" y="109"/>
                </a:cubicBezTo>
                <a:cubicBezTo>
                  <a:pt x="369" y="109"/>
                  <a:pt x="369" y="109"/>
                  <a:pt x="369" y="109"/>
                </a:cubicBezTo>
                <a:cubicBezTo>
                  <a:pt x="369" y="90"/>
                  <a:pt x="369" y="90"/>
                  <a:pt x="369" y="90"/>
                </a:cubicBezTo>
                <a:cubicBezTo>
                  <a:pt x="246" y="90"/>
                  <a:pt x="246" y="90"/>
                  <a:pt x="246" y="90"/>
                </a:cubicBezTo>
                <a:cubicBezTo>
                  <a:pt x="246" y="57"/>
                  <a:pt x="246" y="57"/>
                  <a:pt x="246" y="57"/>
                </a:cubicBezTo>
                <a:cubicBezTo>
                  <a:pt x="402" y="57"/>
                  <a:pt x="402" y="57"/>
                  <a:pt x="402" y="57"/>
                </a:cubicBezTo>
                <a:lnTo>
                  <a:pt x="402" y="360"/>
                </a:lnTo>
                <a:close/>
              </a:path>
            </a:pathLst>
          </a:custGeom>
          <a:solidFill>
            <a:schemeClr val="accent2">
              <a:lumMod val="5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a:t>Demo:</a:t>
            </a:r>
            <a:br>
              <a:rPr lang="en-US"/>
            </a:br>
            <a:r>
              <a:rPr lang="en-US"/>
              <a:t>New Word 2016 APIs</a:t>
            </a:r>
            <a:endParaRPr lang="en-US"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2572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0" y="0"/>
            <a:ext cx="6263640" cy="699266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 Placeholder 8"/>
          <p:cNvSpPr>
            <a:spLocks noGrp="1"/>
          </p:cNvSpPr>
          <p:nvPr>
            <p:ph type="body" sz="quarter" idx="10"/>
          </p:nvPr>
        </p:nvSpPr>
        <p:spPr>
          <a:xfrm>
            <a:off x="6675531" y="1212850"/>
            <a:ext cx="5551619" cy="3933384"/>
          </a:xfrm>
        </p:spPr>
        <p:txBody>
          <a:bodyPr/>
          <a:lstStyle/>
          <a:p>
            <a:r>
              <a:rPr lang="en-US" sz="2800" dirty="0"/>
              <a:t>CRUD and navigation of a workbook’s core elements</a:t>
            </a:r>
          </a:p>
          <a:p>
            <a:r>
              <a:rPr lang="en-US" sz="2800" dirty="0"/>
              <a:t>Rich formatting and content/formula editing for cells, ranges and tables</a:t>
            </a:r>
          </a:p>
          <a:p>
            <a:r>
              <a:rPr lang="en-US" sz="2800" dirty="0"/>
              <a:t>Data visualization through </a:t>
            </a:r>
            <a:br>
              <a:rPr lang="en-US" sz="2800" dirty="0"/>
            </a:br>
            <a:r>
              <a:rPr lang="en-US" sz="2800" dirty="0"/>
              <a:t>native charts</a:t>
            </a:r>
          </a:p>
          <a:p>
            <a:r>
              <a:rPr lang="en-US" sz="2800" dirty="0"/>
              <a:t>Basic manipulation of external data bindings</a:t>
            </a:r>
          </a:p>
        </p:txBody>
      </p:sp>
      <p:sp>
        <p:nvSpPr>
          <p:cNvPr id="3" name="Title 2"/>
          <p:cNvSpPr>
            <a:spLocks noGrp="1"/>
          </p:cNvSpPr>
          <p:nvPr>
            <p:ph type="title"/>
          </p:nvPr>
        </p:nvSpPr>
        <p:spPr>
          <a:xfrm>
            <a:off x="246064" y="295274"/>
            <a:ext cx="6017576" cy="917575"/>
          </a:xfrm>
        </p:spPr>
        <p:txBody>
          <a:bodyPr/>
          <a:lstStyle/>
          <a:p>
            <a:r>
              <a:rPr lang="en-US" dirty="0">
                <a:gradFill>
                  <a:gsLst>
                    <a:gs pos="11504">
                      <a:schemeClr val="bg1"/>
                    </a:gs>
                    <a:gs pos="61000">
                      <a:schemeClr val="bg1"/>
                    </a:gs>
                  </a:gsLst>
                  <a:lin ang="5400000" scaled="0"/>
                </a:gradFill>
              </a:rPr>
              <a:t>New Excel APIs</a:t>
            </a:r>
          </a:p>
        </p:txBody>
      </p:sp>
      <p:cxnSp>
        <p:nvCxnSpPr>
          <p:cNvPr id="6" name="Straight Arrow Connector 5"/>
          <p:cNvCxnSpPr>
            <a:stCxn id="60" idx="0"/>
            <a:endCxn id="33" idx="2"/>
          </p:cNvCxnSpPr>
          <p:nvPr/>
        </p:nvCxnSpPr>
        <p:spPr>
          <a:xfrm flipV="1">
            <a:off x="1962302" y="2867514"/>
            <a:ext cx="0" cy="191765"/>
          </a:xfrm>
          <a:prstGeom prst="straightConnector1">
            <a:avLst/>
          </a:prstGeom>
          <a:ln w="12700">
            <a:solidFill>
              <a:schemeClr val="bg1"/>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962302" y="1661036"/>
            <a:ext cx="0" cy="1019721"/>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270339" y="1474171"/>
            <a:ext cx="5762161" cy="4044327"/>
            <a:chOff x="270338" y="1339303"/>
            <a:chExt cx="7053169" cy="4950456"/>
          </a:xfrm>
        </p:grpSpPr>
        <p:grpSp>
          <p:nvGrpSpPr>
            <p:cNvPr id="2" name="Group 1"/>
            <p:cNvGrpSpPr/>
            <p:nvPr/>
          </p:nvGrpSpPr>
          <p:grpSpPr>
            <a:xfrm>
              <a:off x="270338" y="1339303"/>
              <a:ext cx="7053169" cy="4950456"/>
              <a:chOff x="270338" y="1557013"/>
              <a:chExt cx="7053169" cy="4950456"/>
            </a:xfrm>
          </p:grpSpPr>
          <p:sp>
            <p:nvSpPr>
              <p:cNvPr id="32" name="TextBox 31"/>
              <p:cNvSpPr txBox="1"/>
              <p:nvPr/>
            </p:nvSpPr>
            <p:spPr>
              <a:xfrm>
                <a:off x="3604181" y="1557013"/>
                <a:ext cx="1366770" cy="457200"/>
              </a:xfrm>
              <a:prstGeom prst="rect">
                <a:avLst/>
              </a:prstGeom>
              <a:solidFill>
                <a:schemeClr val="accent4"/>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600" dirty="0"/>
                  <a:t>Workbook</a:t>
                </a:r>
              </a:p>
            </p:txBody>
          </p:sp>
          <p:sp>
            <p:nvSpPr>
              <p:cNvPr id="33" name="TextBox 32"/>
              <p:cNvSpPr txBox="1"/>
              <p:nvPr/>
            </p:nvSpPr>
            <p:spPr>
              <a:xfrm>
                <a:off x="1657999" y="2805334"/>
                <a:ext cx="1366770" cy="457200"/>
              </a:xfrm>
              <a:prstGeom prst="rect">
                <a:avLst/>
              </a:prstGeom>
              <a:solidFill>
                <a:schemeClr val="accent4"/>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600" dirty="0"/>
                  <a:t>Names</a:t>
                </a:r>
              </a:p>
            </p:txBody>
          </p:sp>
          <p:sp>
            <p:nvSpPr>
              <p:cNvPr id="37" name="TextBox 36"/>
              <p:cNvSpPr txBox="1"/>
              <p:nvPr/>
            </p:nvSpPr>
            <p:spPr>
              <a:xfrm>
                <a:off x="2639631" y="4709040"/>
                <a:ext cx="1366770" cy="457200"/>
              </a:xfrm>
              <a:prstGeom prst="rect">
                <a:avLst/>
              </a:prstGeom>
              <a:solidFill>
                <a:schemeClr val="accent4"/>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600" dirty="0"/>
                  <a:t>Format</a:t>
                </a:r>
              </a:p>
            </p:txBody>
          </p:sp>
          <p:sp>
            <p:nvSpPr>
              <p:cNvPr id="38" name="TextBox 37"/>
              <p:cNvSpPr txBox="1"/>
              <p:nvPr/>
            </p:nvSpPr>
            <p:spPr>
              <a:xfrm>
                <a:off x="3587463" y="3495675"/>
                <a:ext cx="1366770" cy="457200"/>
              </a:xfrm>
              <a:prstGeom prst="rect">
                <a:avLst/>
              </a:prstGeom>
              <a:solidFill>
                <a:schemeClr val="accent4"/>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600" dirty="0"/>
                  <a:t>Charts</a:t>
                </a:r>
              </a:p>
            </p:txBody>
          </p:sp>
          <p:sp>
            <p:nvSpPr>
              <p:cNvPr id="60" name="TextBox 59"/>
              <p:cNvSpPr txBox="1"/>
              <p:nvPr/>
            </p:nvSpPr>
            <p:spPr>
              <a:xfrm>
                <a:off x="1657999" y="3497263"/>
                <a:ext cx="1366770" cy="457200"/>
              </a:xfrm>
              <a:prstGeom prst="rect">
                <a:avLst/>
              </a:prstGeom>
              <a:solidFill>
                <a:schemeClr val="accent4"/>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600" dirty="0"/>
                  <a:t>Range</a:t>
                </a:r>
              </a:p>
            </p:txBody>
          </p:sp>
          <p:sp>
            <p:nvSpPr>
              <p:cNvPr id="61" name="TextBox 60"/>
              <p:cNvSpPr txBox="1"/>
              <p:nvPr/>
            </p:nvSpPr>
            <p:spPr>
              <a:xfrm>
                <a:off x="1867553" y="5313211"/>
                <a:ext cx="1366770" cy="457200"/>
              </a:xfrm>
              <a:prstGeom prst="rect">
                <a:avLst/>
              </a:prstGeom>
              <a:solidFill>
                <a:schemeClr val="accent4"/>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600" dirty="0"/>
                  <a:t>Font</a:t>
                </a:r>
              </a:p>
            </p:txBody>
          </p:sp>
          <p:sp>
            <p:nvSpPr>
              <p:cNvPr id="62" name="TextBox 61"/>
              <p:cNvSpPr txBox="1"/>
              <p:nvPr/>
            </p:nvSpPr>
            <p:spPr>
              <a:xfrm>
                <a:off x="1658983" y="5681740"/>
                <a:ext cx="1366770" cy="457200"/>
              </a:xfrm>
              <a:prstGeom prst="rect">
                <a:avLst/>
              </a:prstGeom>
              <a:solidFill>
                <a:schemeClr val="accent4"/>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600" dirty="0"/>
                  <a:t>Fill</a:t>
                </a:r>
              </a:p>
            </p:txBody>
          </p:sp>
          <p:sp>
            <p:nvSpPr>
              <p:cNvPr id="63" name="TextBox 62"/>
              <p:cNvSpPr txBox="1"/>
              <p:nvPr/>
            </p:nvSpPr>
            <p:spPr>
              <a:xfrm>
                <a:off x="1450414" y="6050269"/>
                <a:ext cx="1366770" cy="457200"/>
              </a:xfrm>
              <a:prstGeom prst="rect">
                <a:avLst/>
              </a:prstGeom>
              <a:solidFill>
                <a:schemeClr val="accent4"/>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600" dirty="0"/>
                  <a:t>Borders</a:t>
                </a:r>
              </a:p>
            </p:txBody>
          </p:sp>
          <p:sp>
            <p:nvSpPr>
              <p:cNvPr id="66" name="TextBox 65"/>
              <p:cNvSpPr txBox="1"/>
              <p:nvPr/>
            </p:nvSpPr>
            <p:spPr>
              <a:xfrm>
                <a:off x="5754651" y="3492119"/>
                <a:ext cx="1366770" cy="457200"/>
              </a:xfrm>
              <a:prstGeom prst="rect">
                <a:avLst/>
              </a:prstGeom>
              <a:solidFill>
                <a:schemeClr val="accent4"/>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600" dirty="0"/>
                  <a:t>Rows</a:t>
                </a:r>
              </a:p>
            </p:txBody>
          </p:sp>
          <p:sp>
            <p:nvSpPr>
              <p:cNvPr id="68" name="TextBox 67"/>
              <p:cNvSpPr txBox="1"/>
              <p:nvPr/>
            </p:nvSpPr>
            <p:spPr>
              <a:xfrm>
                <a:off x="5956737" y="3851736"/>
                <a:ext cx="1366770" cy="457200"/>
              </a:xfrm>
              <a:prstGeom prst="rect">
                <a:avLst/>
              </a:prstGeom>
              <a:solidFill>
                <a:schemeClr val="accent4"/>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600" dirty="0"/>
                  <a:t>Columns</a:t>
                </a:r>
              </a:p>
            </p:txBody>
          </p:sp>
          <p:sp>
            <p:nvSpPr>
              <p:cNvPr id="69" name="TextBox 68"/>
              <p:cNvSpPr txBox="1"/>
              <p:nvPr/>
            </p:nvSpPr>
            <p:spPr>
              <a:xfrm>
                <a:off x="4448587" y="4426465"/>
                <a:ext cx="1366770" cy="457200"/>
              </a:xfrm>
              <a:prstGeom prst="rect">
                <a:avLst/>
              </a:prstGeom>
              <a:solidFill>
                <a:schemeClr val="accent4"/>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600" dirty="0"/>
                  <a:t>Legend</a:t>
                </a:r>
              </a:p>
            </p:txBody>
          </p:sp>
          <p:sp>
            <p:nvSpPr>
              <p:cNvPr id="70" name="TextBox 69"/>
              <p:cNvSpPr txBox="1"/>
              <p:nvPr/>
            </p:nvSpPr>
            <p:spPr>
              <a:xfrm>
                <a:off x="4687315" y="4789257"/>
                <a:ext cx="1366770" cy="457200"/>
              </a:xfrm>
              <a:prstGeom prst="rect">
                <a:avLst/>
              </a:prstGeom>
              <a:solidFill>
                <a:schemeClr val="accent4"/>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600" dirty="0"/>
                  <a:t>Axis</a:t>
                </a:r>
              </a:p>
            </p:txBody>
          </p:sp>
          <p:sp>
            <p:nvSpPr>
              <p:cNvPr id="71" name="TextBox 70"/>
              <p:cNvSpPr txBox="1"/>
              <p:nvPr/>
            </p:nvSpPr>
            <p:spPr>
              <a:xfrm>
                <a:off x="4926043" y="5152049"/>
                <a:ext cx="1366770" cy="457200"/>
              </a:xfrm>
              <a:prstGeom prst="rect">
                <a:avLst/>
              </a:prstGeom>
              <a:solidFill>
                <a:schemeClr val="accent4"/>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600" dirty="0"/>
                  <a:t>Title</a:t>
                </a:r>
              </a:p>
            </p:txBody>
          </p:sp>
          <p:sp>
            <p:nvSpPr>
              <p:cNvPr id="72" name="TextBox 71"/>
              <p:cNvSpPr txBox="1"/>
              <p:nvPr/>
            </p:nvSpPr>
            <p:spPr>
              <a:xfrm>
                <a:off x="5164771" y="5514841"/>
                <a:ext cx="1366770" cy="457200"/>
              </a:xfrm>
              <a:prstGeom prst="rect">
                <a:avLst/>
              </a:prstGeom>
              <a:solidFill>
                <a:schemeClr val="accent4"/>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600" dirty="0"/>
                  <a:t>Series</a:t>
                </a:r>
              </a:p>
            </p:txBody>
          </p:sp>
          <p:cxnSp>
            <p:nvCxnSpPr>
              <p:cNvPr id="4" name="Elbow Connector 3"/>
              <p:cNvCxnSpPr/>
              <p:nvPr/>
            </p:nvCxnSpPr>
            <p:spPr>
              <a:xfrm rot="16200000" flipV="1">
                <a:off x="4692785" y="2056168"/>
                <a:ext cx="1084484" cy="528148"/>
              </a:xfrm>
              <a:prstGeom prst="bentConnector3">
                <a:avLst>
                  <a:gd name="adj1" fmla="val 99185"/>
                </a:avLst>
              </a:prstGeom>
              <a:ln w="12700" cap="sq">
                <a:solidFill>
                  <a:schemeClr val="bg1"/>
                </a:solidFill>
                <a:miter lim="800000"/>
                <a:headEnd type="none"/>
                <a:tailEnd type="diamond"/>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30" idx="0"/>
                <a:endCxn id="32" idx="1"/>
              </p:cNvCxnSpPr>
              <p:nvPr/>
            </p:nvCxnSpPr>
            <p:spPr>
              <a:xfrm rot="5400000" flipH="1" flipV="1">
                <a:off x="2126577" y="710156"/>
                <a:ext cx="402146" cy="2553061"/>
              </a:xfrm>
              <a:prstGeom prst="bentConnector2">
                <a:avLst/>
              </a:prstGeom>
              <a:ln w="12700" cap="sq">
                <a:solidFill>
                  <a:schemeClr val="bg1"/>
                </a:solidFill>
                <a:miter lim="800000"/>
                <a:headEnd type="none"/>
                <a:tailEnd type="diamon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0338" y="2187759"/>
                <a:ext cx="1561564" cy="457200"/>
              </a:xfrm>
              <a:prstGeom prst="rect">
                <a:avLst/>
              </a:prstGeom>
              <a:solidFill>
                <a:schemeClr val="accent4"/>
              </a:solidFill>
              <a:ln w="12700" cap="sq">
                <a:solidFill>
                  <a:schemeClr val="bg1"/>
                </a:solidFill>
                <a:miter lim="800000"/>
              </a:ln>
            </p:spPr>
            <p:txBody>
              <a:bodyPr wrap="none" lIns="146304" tIns="91440" rIns="146304" bIns="91440" rtlCol="0">
                <a:noAutofit/>
              </a:bodyPr>
              <a:lstStyle/>
              <a:p>
                <a:pPr algn="ctr">
                  <a:lnSpc>
                    <a:spcPct val="90000"/>
                  </a:lnSpc>
                  <a:spcAft>
                    <a:spcPts val="600"/>
                  </a:spcAft>
                </a:pPr>
                <a:r>
                  <a:rPr lang="en-US" sz="1600" dirty="0">
                    <a:gradFill>
                      <a:gsLst>
                        <a:gs pos="7965">
                          <a:schemeClr val="bg1"/>
                        </a:gs>
                        <a:gs pos="34000">
                          <a:schemeClr val="bg1"/>
                        </a:gs>
                      </a:gsLst>
                      <a:lin ang="5400000" scaled="0"/>
                    </a:gradFill>
                  </a:rPr>
                  <a:t>Worksheets</a:t>
                </a:r>
              </a:p>
            </p:txBody>
          </p:sp>
          <p:cxnSp>
            <p:nvCxnSpPr>
              <p:cNvPr id="26" name="Elbow Connector 25"/>
              <p:cNvCxnSpPr>
                <a:endCxn id="30" idx="2"/>
              </p:cNvCxnSpPr>
              <p:nvPr/>
            </p:nvCxnSpPr>
            <p:spPr>
              <a:xfrm rot="16200000" flipV="1">
                <a:off x="814902" y="2881177"/>
                <a:ext cx="1079316" cy="606879"/>
              </a:xfrm>
              <a:prstGeom prst="bentConnector3">
                <a:avLst>
                  <a:gd name="adj1" fmla="val 1463"/>
                </a:avLst>
              </a:prstGeom>
              <a:ln w="12700" cap="sq">
                <a:solidFill>
                  <a:schemeClr val="bg1"/>
                </a:solidFill>
                <a:miter lim="800000"/>
                <a:headEnd type="none"/>
                <a:tailEnd type="diamon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30" idx="3"/>
              </p:cNvCxnSpPr>
              <p:nvPr/>
            </p:nvCxnSpPr>
            <p:spPr>
              <a:xfrm>
                <a:off x="1831902" y="2416359"/>
                <a:ext cx="439183" cy="0"/>
              </a:xfrm>
              <a:prstGeom prst="line">
                <a:avLst/>
              </a:prstGeom>
              <a:ln w="12700" cap="sq">
                <a:solidFill>
                  <a:schemeClr val="bg1"/>
                </a:solidFill>
                <a:miter lim="800000"/>
                <a:headEnd type="diamond"/>
                <a:tailEnd type="non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800129" y="2805334"/>
                <a:ext cx="1366770" cy="457200"/>
              </a:xfrm>
              <a:prstGeom prst="rect">
                <a:avLst/>
              </a:prstGeom>
              <a:solidFill>
                <a:schemeClr val="accent4"/>
              </a:solidFill>
              <a:ln w="12700" cap="sq">
                <a:solidFill>
                  <a:schemeClr val="bg1"/>
                </a:solidFill>
                <a:miter lim="800000"/>
              </a:ln>
            </p:spPr>
            <p:txBody>
              <a:bodyPr wrap="none" lIns="146304" tIns="91440" rIns="146304" bIns="91440" rtlCol="0">
                <a:noAutofit/>
              </a:bodyPr>
              <a:lstStyle>
                <a:defPPr>
                  <a:defRPr lang="en-US"/>
                </a:defPPr>
                <a:lvl1pPr algn="ctr">
                  <a:lnSpc>
                    <a:spcPct val="90000"/>
                  </a:lnSpc>
                  <a:spcAft>
                    <a:spcPts val="600"/>
                  </a:spcAft>
                  <a:defRPr sz="2000">
                    <a:gradFill>
                      <a:gsLst>
                        <a:gs pos="7965">
                          <a:schemeClr val="bg1"/>
                        </a:gs>
                        <a:gs pos="34000">
                          <a:schemeClr val="bg1"/>
                        </a:gs>
                      </a:gsLst>
                      <a:lin ang="5400000" scaled="0"/>
                    </a:gradFill>
                  </a:defRPr>
                </a:lvl1pPr>
              </a:lstStyle>
              <a:p>
                <a:r>
                  <a:rPr lang="en-US" sz="1600" dirty="0"/>
                  <a:t>Tables</a:t>
                </a:r>
              </a:p>
            </p:txBody>
          </p:sp>
          <p:cxnSp>
            <p:nvCxnSpPr>
              <p:cNvPr id="80" name="Straight Connector 79"/>
              <p:cNvCxnSpPr/>
              <p:nvPr/>
            </p:nvCxnSpPr>
            <p:spPr>
              <a:xfrm flipV="1">
                <a:off x="4270848" y="2419534"/>
                <a:ext cx="0" cy="1075760"/>
              </a:xfrm>
              <a:prstGeom prst="line">
                <a:avLst/>
              </a:prstGeom>
              <a:ln w="12700" cap="sq">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38" idx="2"/>
                <a:endCxn id="69" idx="1"/>
              </p:cNvCxnSpPr>
              <p:nvPr/>
            </p:nvCxnSpPr>
            <p:spPr>
              <a:xfrm rot="16200000" flipH="1">
                <a:off x="4008622" y="4215100"/>
                <a:ext cx="702190" cy="177739"/>
              </a:xfrm>
              <a:prstGeom prst="bentConnector2">
                <a:avLst/>
              </a:prstGeom>
              <a:ln w="12700" cap="sq">
                <a:solidFill>
                  <a:schemeClr val="bg1"/>
                </a:solidFill>
                <a:miter lim="800000"/>
                <a:headEnd type="diamond"/>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60" idx="3"/>
                <a:endCxn id="38" idx="1"/>
              </p:cNvCxnSpPr>
              <p:nvPr/>
            </p:nvCxnSpPr>
            <p:spPr>
              <a:xfrm flipV="1">
                <a:off x="3024769" y="3724275"/>
                <a:ext cx="562694" cy="1588"/>
              </a:xfrm>
              <a:prstGeom prst="line">
                <a:avLst/>
              </a:prstGeom>
              <a:ln w="12700" cap="sq">
                <a:solidFill>
                  <a:schemeClr val="bg1"/>
                </a:solidFill>
                <a:miter lim="8000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37" idx="0"/>
              </p:cNvCxnSpPr>
              <p:nvPr/>
            </p:nvCxnSpPr>
            <p:spPr>
              <a:xfrm flipV="1">
                <a:off x="3323016" y="3720719"/>
                <a:ext cx="0" cy="988321"/>
              </a:xfrm>
              <a:prstGeom prst="line">
                <a:avLst/>
              </a:prstGeom>
              <a:ln w="12700" cap="sq">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61" idx="0"/>
                <a:endCxn id="37" idx="1"/>
              </p:cNvCxnSpPr>
              <p:nvPr/>
            </p:nvCxnSpPr>
            <p:spPr>
              <a:xfrm rot="5400000" flipH="1" flipV="1">
                <a:off x="2407499" y="5081080"/>
                <a:ext cx="375571" cy="88693"/>
              </a:xfrm>
              <a:prstGeom prst="bentConnector2">
                <a:avLst/>
              </a:prstGeom>
              <a:ln w="12700" cap="sq">
                <a:solidFill>
                  <a:schemeClr val="bg1"/>
                </a:solidFill>
                <a:miter lim="800000"/>
                <a:headEnd type="none"/>
                <a:tailEnd type="diamond"/>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66" idx="0"/>
                <a:endCxn id="65" idx="3"/>
              </p:cNvCxnSpPr>
              <p:nvPr/>
            </p:nvCxnSpPr>
            <p:spPr>
              <a:xfrm rot="16200000" flipV="1">
                <a:off x="6073376" y="3127458"/>
                <a:ext cx="458185" cy="271137"/>
              </a:xfrm>
              <a:prstGeom prst="bentConnector2">
                <a:avLst/>
              </a:prstGeom>
              <a:ln w="12700" cap="sq">
                <a:solidFill>
                  <a:schemeClr val="bg1"/>
                </a:solidFill>
                <a:miter lim="800000"/>
                <a:headEnd type="none"/>
                <a:tailEnd type="diamond"/>
              </a:ln>
            </p:spPr>
            <p:style>
              <a:lnRef idx="1">
                <a:schemeClr val="accent1"/>
              </a:lnRef>
              <a:fillRef idx="0">
                <a:schemeClr val="accent1"/>
              </a:fillRef>
              <a:effectRef idx="0">
                <a:schemeClr val="accent1"/>
              </a:effectRef>
              <a:fontRef idx="minor">
                <a:schemeClr val="tx1"/>
              </a:fontRef>
            </p:style>
          </p:cxnSp>
        </p:grpSp>
        <p:sp>
          <p:nvSpPr>
            <p:cNvPr id="46" name="Freeform 45"/>
            <p:cNvSpPr/>
            <p:nvPr/>
          </p:nvSpPr>
          <p:spPr bwMode="auto">
            <a:xfrm>
              <a:off x="2271085" y="2130509"/>
              <a:ext cx="140150" cy="73600"/>
            </a:xfrm>
            <a:custGeom>
              <a:avLst/>
              <a:gdLst>
                <a:gd name="connsiteX0" fmla="*/ 61913 w 123826"/>
                <a:gd name="connsiteY0" fmla="*/ 0 h 65027"/>
                <a:gd name="connsiteX1" fmla="*/ 123826 w 123826"/>
                <a:gd name="connsiteY1" fmla="*/ 61913 h 65027"/>
                <a:gd name="connsiteX2" fmla="*/ 123198 w 123826"/>
                <a:gd name="connsiteY2" fmla="*/ 65027 h 65027"/>
                <a:gd name="connsiteX3" fmla="*/ 111576 w 123826"/>
                <a:gd name="connsiteY3" fmla="*/ 65027 h 65027"/>
                <a:gd name="connsiteX4" fmla="*/ 112205 w 123826"/>
                <a:gd name="connsiteY4" fmla="*/ 61912 h 65027"/>
                <a:gd name="connsiteX5" fmla="*/ 61913 w 123826"/>
                <a:gd name="connsiteY5" fmla="*/ 11620 h 65027"/>
                <a:gd name="connsiteX6" fmla="*/ 11621 w 123826"/>
                <a:gd name="connsiteY6" fmla="*/ 61912 h 65027"/>
                <a:gd name="connsiteX7" fmla="*/ 12250 w 123826"/>
                <a:gd name="connsiteY7" fmla="*/ 65027 h 65027"/>
                <a:gd name="connsiteX8" fmla="*/ 629 w 123826"/>
                <a:gd name="connsiteY8" fmla="*/ 65027 h 65027"/>
                <a:gd name="connsiteX9" fmla="*/ 0 w 123826"/>
                <a:gd name="connsiteY9" fmla="*/ 61913 h 65027"/>
                <a:gd name="connsiteX10" fmla="*/ 61913 w 123826"/>
                <a:gd name="connsiteY10" fmla="*/ 0 h 6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6" h="65027">
                  <a:moveTo>
                    <a:pt x="61913" y="0"/>
                  </a:moveTo>
                  <a:cubicBezTo>
                    <a:pt x="96107" y="0"/>
                    <a:pt x="123826" y="27719"/>
                    <a:pt x="123826" y="61913"/>
                  </a:cubicBezTo>
                  <a:lnTo>
                    <a:pt x="123198" y="65027"/>
                  </a:lnTo>
                  <a:lnTo>
                    <a:pt x="111576" y="65027"/>
                  </a:lnTo>
                  <a:lnTo>
                    <a:pt x="112205" y="61912"/>
                  </a:lnTo>
                  <a:cubicBezTo>
                    <a:pt x="112205" y="34136"/>
                    <a:pt x="89689" y="11620"/>
                    <a:pt x="61913" y="11620"/>
                  </a:cubicBezTo>
                  <a:cubicBezTo>
                    <a:pt x="34137" y="11620"/>
                    <a:pt x="11621" y="34136"/>
                    <a:pt x="11621" y="61912"/>
                  </a:cubicBezTo>
                  <a:lnTo>
                    <a:pt x="12250" y="65027"/>
                  </a:lnTo>
                  <a:lnTo>
                    <a:pt x="629" y="65027"/>
                  </a:lnTo>
                  <a:lnTo>
                    <a:pt x="0" y="61913"/>
                  </a:lnTo>
                  <a:cubicBezTo>
                    <a:pt x="0" y="27719"/>
                    <a:pt x="27719" y="0"/>
                    <a:pt x="61913" y="0"/>
                  </a:cubicBez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0">
                      <a:srgbClr val="FFFFFF"/>
                    </a:gs>
                    <a:gs pos="100000">
                      <a:srgbClr val="FFFFFF"/>
                    </a:gs>
                  </a:gsLst>
                  <a:lin ang="5400000" scaled="0"/>
                </a:gradFill>
              </a:endParaRPr>
            </a:p>
          </p:txBody>
        </p:sp>
        <p:cxnSp>
          <p:nvCxnSpPr>
            <p:cNvPr id="17" name="Straight Connector 16"/>
            <p:cNvCxnSpPr/>
            <p:nvPr/>
          </p:nvCxnSpPr>
          <p:spPr>
            <a:xfrm>
              <a:off x="2404092" y="2198649"/>
              <a:ext cx="3095009" cy="4542"/>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 name="Footer Placeholder 6"/>
          <p:cNvSpPr>
            <a:spLocks noGrp="1"/>
          </p:cNvSpPr>
          <p:nvPr>
            <p:ph type="ftr" sz="quarter" idx="11"/>
          </p:nvPr>
        </p:nvSpPr>
        <p:spPr/>
        <p:txBody>
          <a:bodyPr/>
          <a:lstStyle/>
          <a:p>
            <a:pPr>
              <a:defRPr/>
            </a:pPr>
            <a:r>
              <a:rPr lang="en-US" sz="1400">
                <a:gradFill>
                  <a:gsLst>
                    <a:gs pos="8367">
                      <a:schemeClr val="accent2"/>
                    </a:gs>
                    <a:gs pos="100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71085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a:spLocks noChangeAspect="1" noEditPoints="1"/>
          </p:cNvSpPr>
          <p:nvPr/>
        </p:nvSpPr>
        <p:spPr bwMode="black">
          <a:xfrm>
            <a:off x="5897189" y="353810"/>
            <a:ext cx="6264649" cy="6283729"/>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chemeClr val="accent4">
              <a:lumMod val="5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a:t>Demo:</a:t>
            </a:r>
            <a:br>
              <a:rPr lang="en-US"/>
            </a:br>
            <a:r>
              <a:rPr lang="en-US"/>
              <a:t>New Excel 2016 APIs</a:t>
            </a:r>
            <a:endParaRPr lang="en-US" dirty="0"/>
          </a:p>
        </p:txBody>
      </p:sp>
      <p:sp>
        <p:nvSpPr>
          <p:cNvPr id="8" name="Text Placeholder 7"/>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97054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5274"/>
            <a:ext cx="7315199" cy="917575"/>
          </a:xfrm>
        </p:spPr>
        <p:txBody>
          <a:bodyPr/>
          <a:lstStyle/>
          <a:p>
            <a:r>
              <a:rPr lang="en-US" dirty="0"/>
              <a:t>Agenda</a:t>
            </a:r>
          </a:p>
        </p:txBody>
      </p:sp>
      <p:sp>
        <p:nvSpPr>
          <p:cNvPr id="5" name="Text Placeholder 4"/>
          <p:cNvSpPr>
            <a:spLocks noGrp="1"/>
          </p:cNvSpPr>
          <p:nvPr>
            <p:ph type="body" sz="quarter" idx="10"/>
          </p:nvPr>
        </p:nvSpPr>
        <p:spPr>
          <a:xfrm>
            <a:off x="274638" y="1212850"/>
            <a:ext cx="7498062" cy="3560975"/>
          </a:xfrm>
        </p:spPr>
        <p:txBody>
          <a:bodyPr/>
          <a:lstStyle/>
          <a:p>
            <a:pPr marL="571500">
              <a:spcBef>
                <a:spcPts val="3000"/>
              </a:spcBef>
            </a:pPr>
            <a:r>
              <a:rPr lang="en-US" sz="3200" dirty="0"/>
              <a:t>Office add-ins revisited</a:t>
            </a:r>
          </a:p>
          <a:p>
            <a:pPr marL="571500">
              <a:spcBef>
                <a:spcPts val="3000"/>
              </a:spcBef>
            </a:pPr>
            <a:r>
              <a:rPr lang="en-US" sz="3200" dirty="0"/>
              <a:t>Generic Office.js APIs</a:t>
            </a:r>
          </a:p>
          <a:p>
            <a:pPr marL="571500">
              <a:spcBef>
                <a:spcPts val="3000"/>
              </a:spcBef>
            </a:pPr>
            <a:r>
              <a:rPr lang="en-US" sz="3200" dirty="0"/>
              <a:t>Word APIs</a:t>
            </a:r>
            <a:br>
              <a:rPr lang="en-US" sz="3200" dirty="0"/>
            </a:br>
            <a:r>
              <a:rPr lang="en-US" sz="3200" dirty="0"/>
              <a:t>Excel APIs</a:t>
            </a:r>
          </a:p>
          <a:p>
            <a:pPr marL="571500">
              <a:spcBef>
                <a:spcPts val="3000"/>
              </a:spcBef>
            </a:pPr>
            <a:r>
              <a:rPr lang="en-US" sz="3200" dirty="0"/>
              <a:t>Deployment</a:t>
            </a:r>
          </a:p>
        </p:txBody>
      </p:sp>
      <p:grpSp>
        <p:nvGrpSpPr>
          <p:cNvPr id="8" name="Group 7"/>
          <p:cNvGrpSpPr/>
          <p:nvPr/>
        </p:nvGrpSpPr>
        <p:grpSpPr>
          <a:xfrm>
            <a:off x="449959" y="1321919"/>
            <a:ext cx="364194" cy="364194"/>
            <a:chOff x="457580" y="2341896"/>
            <a:chExt cx="364194" cy="364194"/>
          </a:xfrm>
        </p:grpSpPr>
        <p:sp>
          <p:nvSpPr>
            <p:cNvPr id="9" name="Oval 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49959" y="2138024"/>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49959" y="2963863"/>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 name="Group 18"/>
          <p:cNvGrpSpPr/>
          <p:nvPr/>
        </p:nvGrpSpPr>
        <p:grpSpPr>
          <a:xfrm>
            <a:off x="449959" y="4226391"/>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21219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103437" y="2076884"/>
            <a:ext cx="7699323" cy="1292662"/>
          </a:xfrm>
        </p:spPr>
        <p:txBody>
          <a:bodyPr/>
          <a:lstStyle/>
          <a:p>
            <a:r>
              <a:rPr lang="en-US" dirty="0"/>
              <a:t>Packaging and deployment</a:t>
            </a:r>
          </a:p>
        </p:txBody>
      </p:sp>
      <p:sp>
        <p:nvSpPr>
          <p:cNvPr id="6" name="Text Placeholder 5"/>
          <p:cNvSpPr>
            <a:spLocks noGrp="1"/>
          </p:cNvSpPr>
          <p:nvPr>
            <p:ph type="body" sz="quarter" idx="12"/>
          </p:nvPr>
        </p:nvSpPr>
        <p:spPr/>
        <p:txBody>
          <a:bodyPr/>
          <a:lstStyle/>
          <a:p>
            <a:r>
              <a:rPr lang="en-US" dirty="0"/>
              <a:t>4</a:t>
            </a:r>
          </a:p>
        </p:txBody>
      </p:sp>
    </p:spTree>
    <p:extLst>
      <p:ext uri="{BB962C8B-B14F-4D97-AF65-F5344CB8AC3E}">
        <p14:creationId xmlns:p14="http://schemas.microsoft.com/office/powerpoint/2010/main" val="382456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49239" y="1212850"/>
            <a:ext cx="11887200" cy="3447098"/>
          </a:xfrm>
        </p:spPr>
        <p:txBody>
          <a:bodyPr/>
          <a:lstStyle/>
          <a:p>
            <a:pPr marL="0" indent="0">
              <a:buNone/>
            </a:pPr>
            <a:r>
              <a:rPr lang="en-US" dirty="0">
                <a:gradFill>
                  <a:gsLst>
                    <a:gs pos="22124">
                      <a:schemeClr val="accent3"/>
                    </a:gs>
                    <a:gs pos="51000">
                      <a:schemeClr val="accent3"/>
                    </a:gs>
                  </a:gsLst>
                  <a:lin ang="5400000" scaled="0"/>
                </a:gradFill>
                <a:latin typeface="Segoe UI Semilight" panose="020B0402040204020203" pitchFamily="34" charset="0"/>
                <a:cs typeface="Segoe UI Semilight" panose="020B0402040204020203" pitchFamily="34" charset="0"/>
              </a:rPr>
              <a:t>Steps</a:t>
            </a:r>
          </a:p>
          <a:p>
            <a:pPr marL="342900" lvl="1" indent="-304800"/>
            <a:r>
              <a:rPr lang="en-US" dirty="0"/>
              <a:t>Deploy the remote web to Windows Azure or to other web server</a:t>
            </a:r>
          </a:p>
          <a:p>
            <a:pPr marL="342900" lvl="1" indent="-304800"/>
            <a:r>
              <a:rPr lang="en-US" dirty="0"/>
              <a:t>Build app package which must include HTTPS URL of remote web</a:t>
            </a:r>
          </a:p>
          <a:p>
            <a:pPr marL="342900" lvl="1" indent="-304800"/>
            <a:r>
              <a:rPr lang="en-US" dirty="0"/>
              <a:t>Upload app package to app catalog</a:t>
            </a:r>
          </a:p>
          <a:p>
            <a:pPr marL="0" indent="0">
              <a:buNone/>
            </a:pPr>
            <a:r>
              <a:rPr lang="en-US" dirty="0">
                <a:gradFill>
                  <a:gsLst>
                    <a:gs pos="22124">
                      <a:schemeClr val="accent3"/>
                    </a:gs>
                    <a:gs pos="51000">
                      <a:schemeClr val="accent3"/>
                    </a:gs>
                  </a:gsLst>
                  <a:lin ang="5400000" scaled="0"/>
                </a:gradFill>
                <a:latin typeface="Segoe UI Semilight" panose="020B0402040204020203" pitchFamily="34" charset="0"/>
                <a:cs typeface="Segoe UI Semilight" panose="020B0402040204020203" pitchFamily="34" charset="0"/>
              </a:rPr>
              <a:t>Choosing an add-in catalog</a:t>
            </a:r>
          </a:p>
          <a:p>
            <a:pPr marL="342900" lvl="1" indent="-304800"/>
            <a:r>
              <a:rPr lang="en-US" dirty="0"/>
              <a:t>SharePoint add-in catalog is preferred because it offers several advantages</a:t>
            </a:r>
          </a:p>
          <a:p>
            <a:pPr marL="342900" lvl="1" indent="-304800"/>
            <a:r>
              <a:rPr lang="en-US" dirty="0"/>
              <a:t>File share add-in catalog deployment is a simpler, less-powerful option</a:t>
            </a:r>
          </a:p>
        </p:txBody>
      </p:sp>
      <p:sp>
        <p:nvSpPr>
          <p:cNvPr id="4" name="Title 3"/>
          <p:cNvSpPr>
            <a:spLocks noGrp="1"/>
          </p:cNvSpPr>
          <p:nvPr>
            <p:ph type="title"/>
          </p:nvPr>
        </p:nvSpPr>
        <p:spPr/>
        <p:txBody>
          <a:bodyPr/>
          <a:lstStyle/>
          <a:p>
            <a:r>
              <a:rPr lang="en-US" dirty="0"/>
              <a:t>Office add-in deployment</a:t>
            </a:r>
          </a:p>
        </p:txBody>
      </p:sp>
      <p:sp>
        <p:nvSpPr>
          <p:cNvPr id="7" name="Footer Placeholder 6"/>
          <p:cNvSpPr>
            <a:spLocks noGrp="1"/>
          </p:cNvSpPr>
          <p:nvPr>
            <p:ph type="ftr" sz="quarter" idx="11"/>
          </p:nvPr>
        </p:nvSpPr>
        <p:spPr/>
        <p:txBody>
          <a:bodyPr/>
          <a:lstStyle/>
          <a:p>
            <a:pPr>
              <a:defRPr/>
            </a:pPr>
            <a:r>
              <a:rPr lang="en-US" sz="1400">
                <a:gradFill>
                  <a:gsLst>
                    <a:gs pos="8367">
                      <a:schemeClr val="accent3"/>
                    </a:gs>
                    <a:gs pos="100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a:gradFill>
                  <a:gsLst>
                    <a:gs pos="8367">
                      <a:srgbClr val="000000"/>
                    </a:gs>
                    <a:gs pos="31000">
                      <a:srgbClr val="000000"/>
                    </a:gs>
                  </a:gsLst>
                  <a:lin ang="5400000" scaled="0"/>
                </a:gradFill>
              </a:rPr>
              <a:t> Packaging and deployment</a:t>
            </a:r>
          </a:p>
          <a:p>
            <a:endParaRPr lang="en-US" dirty="0"/>
          </a:p>
        </p:txBody>
      </p:sp>
    </p:spTree>
    <p:extLst>
      <p:ext uri="{BB962C8B-B14F-4D97-AF65-F5344CB8AC3E}">
        <p14:creationId xmlns:p14="http://schemas.microsoft.com/office/powerpoint/2010/main" val="4196237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49238" y="1212850"/>
            <a:ext cx="12118021" cy="4001095"/>
          </a:xfrm>
        </p:spPr>
        <p:txBody>
          <a:bodyPr/>
          <a:lstStyle/>
          <a:p>
            <a:pPr marL="0" indent="0">
              <a:buNone/>
            </a:pPr>
            <a:r>
              <a:rPr lang="en-US" dirty="0">
                <a:gradFill>
                  <a:gsLst>
                    <a:gs pos="22124">
                      <a:schemeClr val="accent3"/>
                    </a:gs>
                    <a:gs pos="51000">
                      <a:schemeClr val="accent3"/>
                    </a:gs>
                  </a:gsLst>
                  <a:lin ang="5400000" scaled="0"/>
                </a:gradFill>
                <a:latin typeface="Segoe UI Semilight" panose="020B0402040204020203" pitchFamily="34" charset="0"/>
                <a:cs typeface="Segoe UI Semilight" panose="020B0402040204020203" pitchFamily="34" charset="0"/>
              </a:rPr>
              <a:t>Designed for private corporate networks</a:t>
            </a:r>
          </a:p>
          <a:p>
            <a:pPr marL="342900" lvl="1" indent="-304800"/>
            <a:r>
              <a:rPr lang="en-US" dirty="0"/>
              <a:t>Provides users with catalog of pre-screened and pre-approved apps</a:t>
            </a:r>
          </a:p>
          <a:p>
            <a:pPr marL="342900" lvl="1" indent="-304800"/>
            <a:r>
              <a:rPr lang="en-US" dirty="0"/>
              <a:t>Often used to deploy apps developed in-house of by third party ISV</a:t>
            </a:r>
          </a:p>
          <a:p>
            <a:pPr marL="342900" lvl="1" indent="-304800"/>
            <a:r>
              <a:rPr lang="en-US" dirty="0"/>
              <a:t>Supports document-based apps </a:t>
            </a:r>
            <a:r>
              <a:rPr lang="en-US" i="1" dirty="0"/>
              <a:t>(i.e. Task pane apps and content apps)</a:t>
            </a:r>
          </a:p>
          <a:p>
            <a:pPr marL="0" indent="0">
              <a:buNone/>
            </a:pPr>
            <a:r>
              <a:rPr lang="en-US" dirty="0">
                <a:gradFill>
                  <a:gsLst>
                    <a:gs pos="22124">
                      <a:schemeClr val="accent3"/>
                    </a:gs>
                    <a:gs pos="51000">
                      <a:schemeClr val="accent3"/>
                    </a:gs>
                  </a:gsLst>
                  <a:lin ang="5400000" scaled="0"/>
                </a:gradFill>
                <a:latin typeface="Segoe UI Semilight" panose="020B0402040204020203" pitchFamily="34" charset="0"/>
                <a:cs typeface="Segoe UI Semilight" panose="020B0402040204020203" pitchFamily="34" charset="0"/>
              </a:rPr>
              <a:t>SharePoint add-in catalog hosted using site collection</a:t>
            </a:r>
          </a:p>
          <a:p>
            <a:pPr marL="342900" lvl="1" indent="-304800"/>
            <a:r>
              <a:rPr lang="en-US" dirty="0"/>
              <a:t>Actual catalog is document library containing app manifests</a:t>
            </a:r>
          </a:p>
          <a:p>
            <a:pPr marL="342900" lvl="1" indent="-304800"/>
            <a:r>
              <a:rPr lang="en-US" dirty="0"/>
              <a:t>Administrator can configure app for Office security settings</a:t>
            </a:r>
          </a:p>
        </p:txBody>
      </p:sp>
      <p:sp>
        <p:nvSpPr>
          <p:cNvPr id="3" name="Title 2"/>
          <p:cNvSpPr>
            <a:spLocks noGrp="1"/>
          </p:cNvSpPr>
          <p:nvPr>
            <p:ph type="title"/>
          </p:nvPr>
        </p:nvSpPr>
        <p:spPr/>
        <p:txBody>
          <a:bodyPr/>
          <a:lstStyle/>
          <a:p>
            <a:r>
              <a:rPr lang="en-US" dirty="0"/>
              <a:t>SharePoint add-in catalog</a:t>
            </a:r>
          </a:p>
        </p:txBody>
      </p:sp>
      <p:sp>
        <p:nvSpPr>
          <p:cNvPr id="8" name="Footer Placeholder 7"/>
          <p:cNvSpPr>
            <a:spLocks noGrp="1"/>
          </p:cNvSpPr>
          <p:nvPr>
            <p:ph type="ftr" sz="quarter" idx="11"/>
          </p:nvPr>
        </p:nvSpPr>
        <p:spPr/>
        <p:txBody>
          <a:bodyPr/>
          <a:lstStyle/>
          <a:p>
            <a:pPr>
              <a:defRPr/>
            </a:pPr>
            <a:r>
              <a:rPr lang="en-US" sz="1400">
                <a:gradFill>
                  <a:gsLst>
                    <a:gs pos="8367">
                      <a:schemeClr val="accent3"/>
                    </a:gs>
                    <a:gs pos="100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a:gradFill>
                  <a:gsLst>
                    <a:gs pos="8367">
                      <a:srgbClr val="000000"/>
                    </a:gs>
                    <a:gs pos="31000">
                      <a:srgbClr val="000000"/>
                    </a:gs>
                  </a:gsLst>
                  <a:lin ang="5400000" scaled="0"/>
                </a:gradFill>
              </a:rPr>
              <a:t> Packaging and deployment</a:t>
            </a:r>
          </a:p>
          <a:p>
            <a:endParaRPr lang="en-US" dirty="0"/>
          </a:p>
        </p:txBody>
      </p:sp>
    </p:spTree>
    <p:extLst>
      <p:ext uri="{BB962C8B-B14F-4D97-AF65-F5344CB8AC3E}">
        <p14:creationId xmlns:p14="http://schemas.microsoft.com/office/powerpoint/2010/main" val="405266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49239" y="1212850"/>
            <a:ext cx="11887200" cy="3040832"/>
          </a:xfrm>
        </p:spPr>
        <p:txBody>
          <a:bodyPr/>
          <a:lstStyle/>
          <a:p>
            <a:pPr marL="0" indent="0">
              <a:buNone/>
            </a:pPr>
            <a:r>
              <a:rPr lang="en-US" dirty="0">
                <a:gradFill>
                  <a:gsLst>
                    <a:gs pos="22124">
                      <a:schemeClr val="accent3"/>
                    </a:gs>
                    <a:gs pos="51000">
                      <a:schemeClr val="accent3"/>
                    </a:gs>
                  </a:gsLst>
                  <a:lin ang="5400000" scaled="0"/>
                </a:gradFill>
                <a:latin typeface="Segoe UI Semilight" panose="020B0402040204020203" pitchFamily="34" charset="0"/>
                <a:cs typeface="Segoe UI Semilight" panose="020B0402040204020203" pitchFamily="34" charset="0"/>
              </a:rPr>
              <a:t>Provides simplest means to deploy apps for Office</a:t>
            </a:r>
          </a:p>
          <a:p>
            <a:pPr marL="342900" lvl="1" indent="-304800"/>
            <a:r>
              <a:rPr lang="en-US" dirty="0"/>
              <a:t>Does not require either SharePoint or Exchange</a:t>
            </a:r>
          </a:p>
          <a:p>
            <a:pPr marL="342900" lvl="1" indent="-304800"/>
            <a:r>
              <a:rPr lang="en-US" dirty="0"/>
              <a:t>Apps for Office manifests copied to Windows File Share</a:t>
            </a:r>
          </a:p>
          <a:p>
            <a:pPr marL="342900" lvl="1" indent="-304800"/>
            <a:r>
              <a:rPr lang="en-US" dirty="0"/>
              <a:t>Office applications configured to read file share to discover apps for Office</a:t>
            </a:r>
          </a:p>
          <a:p>
            <a:pPr marL="342900" lvl="1" indent="-304800"/>
            <a:r>
              <a:rPr lang="en-US" dirty="0"/>
              <a:t>Client machine requires registry entry with file share path</a:t>
            </a:r>
          </a:p>
          <a:p>
            <a:endParaRPr lang="en-US" dirty="0"/>
          </a:p>
        </p:txBody>
      </p:sp>
      <p:sp>
        <p:nvSpPr>
          <p:cNvPr id="3" name="Title 2"/>
          <p:cNvSpPr>
            <a:spLocks noGrp="1"/>
          </p:cNvSpPr>
          <p:nvPr>
            <p:ph type="title"/>
          </p:nvPr>
        </p:nvSpPr>
        <p:spPr/>
        <p:txBody>
          <a:bodyPr/>
          <a:lstStyle/>
          <a:p>
            <a:r>
              <a:rPr lang="en-US" dirty="0"/>
              <a:t>File share add-in catalog</a:t>
            </a:r>
          </a:p>
        </p:txBody>
      </p:sp>
      <p:sp>
        <p:nvSpPr>
          <p:cNvPr id="8" name="Footer Placeholder 7"/>
          <p:cNvSpPr>
            <a:spLocks noGrp="1"/>
          </p:cNvSpPr>
          <p:nvPr>
            <p:ph type="ftr" sz="quarter" idx="11"/>
          </p:nvPr>
        </p:nvSpPr>
        <p:spPr/>
        <p:txBody>
          <a:bodyPr/>
          <a:lstStyle/>
          <a:p>
            <a:pPr>
              <a:defRPr/>
            </a:pPr>
            <a:r>
              <a:rPr lang="en-US" sz="1400">
                <a:gradFill>
                  <a:gsLst>
                    <a:gs pos="8367">
                      <a:schemeClr val="accent3"/>
                    </a:gs>
                    <a:gs pos="100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a:gradFill>
                  <a:gsLst>
                    <a:gs pos="8367">
                      <a:srgbClr val="000000"/>
                    </a:gs>
                    <a:gs pos="31000">
                      <a:srgbClr val="000000"/>
                    </a:gs>
                  </a:gsLst>
                  <a:lin ang="5400000" scaled="0"/>
                </a:gradFill>
              </a:rPr>
              <a:t> Packaging and deployment</a:t>
            </a:r>
            <a:br>
              <a:rPr lang="en-US" sz="1400">
                <a:gradFill>
                  <a:gsLst>
                    <a:gs pos="8367">
                      <a:srgbClr val="000000"/>
                    </a:gs>
                    <a:gs pos="31000">
                      <a:srgbClr val="000000"/>
                    </a:gs>
                  </a:gsLst>
                  <a:lin ang="5400000" scaled="0"/>
                </a:gradFill>
              </a:rPr>
            </a:br>
            <a:endParaRPr lang="en-US"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79071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6498491" y="1798717"/>
            <a:ext cx="5709384" cy="3397090"/>
            <a:chOff x="4981575" y="2247900"/>
            <a:chExt cx="7177088" cy="4270375"/>
          </a:xfrm>
        </p:grpSpPr>
        <p:sp>
          <p:nvSpPr>
            <p:cNvPr id="7" name="Freeform 5"/>
            <p:cNvSpPr>
              <a:spLocks/>
            </p:cNvSpPr>
            <p:nvPr/>
          </p:nvSpPr>
          <p:spPr bwMode="auto">
            <a:xfrm>
              <a:off x="4981575" y="2247900"/>
              <a:ext cx="7177088" cy="4270375"/>
            </a:xfrm>
            <a:custGeom>
              <a:avLst/>
              <a:gdLst>
                <a:gd name="T0" fmla="*/ 1654 w 2000"/>
                <a:gd name="T1" fmla="*/ 494 h 1189"/>
                <a:gd name="T2" fmla="*/ 1644 w 2000"/>
                <a:gd name="T3" fmla="*/ 495 h 1189"/>
                <a:gd name="T4" fmla="*/ 1096 w 2000"/>
                <a:gd name="T5" fmla="*/ 0 h 1189"/>
                <a:gd name="T6" fmla="*/ 636 w 2000"/>
                <a:gd name="T7" fmla="*/ 248 h 1189"/>
                <a:gd name="T8" fmla="*/ 512 w 2000"/>
                <a:gd name="T9" fmla="*/ 215 h 1189"/>
                <a:gd name="T10" fmla="*/ 256 w 2000"/>
                <a:gd name="T11" fmla="*/ 471 h 1189"/>
                <a:gd name="T12" fmla="*/ 258 w 2000"/>
                <a:gd name="T13" fmla="*/ 505 h 1189"/>
                <a:gd name="T14" fmla="*/ 0 w 2000"/>
                <a:gd name="T15" fmla="*/ 840 h 1189"/>
                <a:gd name="T16" fmla="*/ 346 w 2000"/>
                <a:gd name="T17" fmla="*/ 1185 h 1189"/>
                <a:gd name="T18" fmla="*/ 504 w 2000"/>
                <a:gd name="T19" fmla="*/ 1186 h 1189"/>
                <a:gd name="T20" fmla="*/ 504 w 2000"/>
                <a:gd name="T21" fmla="*/ 594 h 1189"/>
                <a:gd name="T22" fmla="*/ 1216 w 2000"/>
                <a:gd name="T23" fmla="*/ 594 h 1189"/>
                <a:gd name="T24" fmla="*/ 1492 w 2000"/>
                <a:gd name="T25" fmla="*/ 869 h 1189"/>
                <a:gd name="T26" fmla="*/ 1492 w 2000"/>
                <a:gd name="T27" fmla="*/ 1188 h 1189"/>
                <a:gd name="T28" fmla="*/ 1610 w 2000"/>
                <a:gd name="T29" fmla="*/ 1189 h 1189"/>
                <a:gd name="T30" fmla="*/ 1661 w 2000"/>
                <a:gd name="T31" fmla="*/ 1185 h 1189"/>
                <a:gd name="T32" fmla="*/ 2000 w 2000"/>
                <a:gd name="T33" fmla="*/ 840 h 1189"/>
                <a:gd name="T34" fmla="*/ 1654 w 2000"/>
                <a:gd name="T35" fmla="*/ 494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0" h="1189">
                  <a:moveTo>
                    <a:pt x="1654" y="494"/>
                  </a:moveTo>
                  <a:cubicBezTo>
                    <a:pt x="1651" y="494"/>
                    <a:pt x="1648" y="494"/>
                    <a:pt x="1644" y="495"/>
                  </a:cubicBezTo>
                  <a:cubicBezTo>
                    <a:pt x="1616" y="217"/>
                    <a:pt x="1382" y="0"/>
                    <a:pt x="1096" y="0"/>
                  </a:cubicBezTo>
                  <a:cubicBezTo>
                    <a:pt x="904" y="0"/>
                    <a:pt x="734" y="98"/>
                    <a:pt x="636" y="248"/>
                  </a:cubicBezTo>
                  <a:cubicBezTo>
                    <a:pt x="599" y="227"/>
                    <a:pt x="556" y="215"/>
                    <a:pt x="512" y="215"/>
                  </a:cubicBezTo>
                  <a:cubicBezTo>
                    <a:pt x="370" y="215"/>
                    <a:pt x="256" y="330"/>
                    <a:pt x="256" y="471"/>
                  </a:cubicBezTo>
                  <a:cubicBezTo>
                    <a:pt x="256" y="482"/>
                    <a:pt x="257" y="494"/>
                    <a:pt x="258" y="505"/>
                  </a:cubicBezTo>
                  <a:cubicBezTo>
                    <a:pt x="110" y="544"/>
                    <a:pt x="0" y="679"/>
                    <a:pt x="0" y="840"/>
                  </a:cubicBezTo>
                  <a:cubicBezTo>
                    <a:pt x="0" y="1030"/>
                    <a:pt x="155" y="1185"/>
                    <a:pt x="346" y="1185"/>
                  </a:cubicBezTo>
                  <a:cubicBezTo>
                    <a:pt x="349" y="1185"/>
                    <a:pt x="410" y="1185"/>
                    <a:pt x="504" y="1186"/>
                  </a:cubicBezTo>
                  <a:cubicBezTo>
                    <a:pt x="504" y="594"/>
                    <a:pt x="504" y="594"/>
                    <a:pt x="504" y="594"/>
                  </a:cubicBezTo>
                  <a:cubicBezTo>
                    <a:pt x="1216" y="594"/>
                    <a:pt x="1216" y="594"/>
                    <a:pt x="1216" y="594"/>
                  </a:cubicBezTo>
                  <a:cubicBezTo>
                    <a:pt x="1492" y="869"/>
                    <a:pt x="1492" y="869"/>
                    <a:pt x="1492" y="869"/>
                  </a:cubicBezTo>
                  <a:cubicBezTo>
                    <a:pt x="1492" y="1188"/>
                    <a:pt x="1492" y="1188"/>
                    <a:pt x="1492" y="1188"/>
                  </a:cubicBezTo>
                  <a:cubicBezTo>
                    <a:pt x="1565" y="1188"/>
                    <a:pt x="1610" y="1189"/>
                    <a:pt x="1610" y="1189"/>
                  </a:cubicBezTo>
                  <a:cubicBezTo>
                    <a:pt x="1628" y="1189"/>
                    <a:pt x="1645" y="1188"/>
                    <a:pt x="1661" y="1185"/>
                  </a:cubicBezTo>
                  <a:cubicBezTo>
                    <a:pt x="1849" y="1182"/>
                    <a:pt x="2000" y="1029"/>
                    <a:pt x="2000" y="840"/>
                  </a:cubicBezTo>
                  <a:cubicBezTo>
                    <a:pt x="2000" y="649"/>
                    <a:pt x="1845" y="494"/>
                    <a:pt x="1654" y="494"/>
                  </a:cubicBezTo>
                  <a:close/>
                </a:path>
              </a:pathLst>
            </a:custGeom>
            <a:solidFill>
              <a:schemeClr val="bg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7" name="Group 16"/>
            <p:cNvGrpSpPr/>
            <p:nvPr/>
          </p:nvGrpSpPr>
          <p:grpSpPr>
            <a:xfrm>
              <a:off x="7134225" y="4381500"/>
              <a:ext cx="3197226" cy="2047875"/>
              <a:chOff x="7134225" y="4381500"/>
              <a:chExt cx="3197226" cy="2047875"/>
            </a:xfrm>
          </p:grpSpPr>
          <p:sp>
            <p:nvSpPr>
              <p:cNvPr id="8" name="Freeform 6"/>
              <p:cNvSpPr>
                <a:spLocks/>
              </p:cNvSpPr>
              <p:nvPr/>
            </p:nvSpPr>
            <p:spPr bwMode="auto">
              <a:xfrm>
                <a:off x="9351963" y="4381500"/>
                <a:ext cx="979488" cy="984250"/>
              </a:xfrm>
              <a:custGeom>
                <a:avLst/>
                <a:gdLst>
                  <a:gd name="T0" fmla="*/ 0 w 617"/>
                  <a:gd name="T1" fmla="*/ 0 h 620"/>
                  <a:gd name="T2" fmla="*/ 617 w 617"/>
                  <a:gd name="T3" fmla="*/ 620 h 620"/>
                  <a:gd name="T4" fmla="*/ 0 w 617"/>
                  <a:gd name="T5" fmla="*/ 620 h 620"/>
                  <a:gd name="T6" fmla="*/ 0 w 617"/>
                  <a:gd name="T7" fmla="*/ 0 h 620"/>
                </a:gdLst>
                <a:ahLst/>
                <a:cxnLst>
                  <a:cxn ang="0">
                    <a:pos x="T0" y="T1"/>
                  </a:cxn>
                  <a:cxn ang="0">
                    <a:pos x="T2" y="T3"/>
                  </a:cxn>
                  <a:cxn ang="0">
                    <a:pos x="T4" y="T5"/>
                  </a:cxn>
                  <a:cxn ang="0">
                    <a:pos x="T6" y="T7"/>
                  </a:cxn>
                </a:cxnLst>
                <a:rect l="0" t="0" r="r" b="b"/>
                <a:pathLst>
                  <a:path w="617" h="620">
                    <a:moveTo>
                      <a:pt x="0" y="0"/>
                    </a:moveTo>
                    <a:lnTo>
                      <a:pt x="617" y="620"/>
                    </a:lnTo>
                    <a:lnTo>
                      <a:pt x="0" y="620"/>
                    </a:lnTo>
                    <a:lnTo>
                      <a:pt x="0"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7134225" y="5157788"/>
                <a:ext cx="1784350" cy="1651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7134225" y="4791075"/>
                <a:ext cx="1522413" cy="1651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7134225" y="5527675"/>
                <a:ext cx="1166813" cy="1651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8469313" y="5527675"/>
                <a:ext cx="1565275" cy="1651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7134225" y="5894388"/>
                <a:ext cx="1565275" cy="1651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8877300" y="5894388"/>
                <a:ext cx="584200" cy="1651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9639300" y="5894388"/>
                <a:ext cx="395288" cy="1651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7134225" y="6264275"/>
                <a:ext cx="2662238" cy="1651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6" name="Text Placeholder 5"/>
          <p:cNvSpPr>
            <a:spLocks noGrp="1"/>
          </p:cNvSpPr>
          <p:nvPr>
            <p:ph type="body" sz="quarter" idx="10"/>
          </p:nvPr>
        </p:nvSpPr>
        <p:spPr>
          <a:xfrm>
            <a:off x="258763" y="2125663"/>
            <a:ext cx="5964238" cy="3625608"/>
          </a:xfrm>
        </p:spPr>
        <p:txBody>
          <a:bodyPr/>
          <a:lstStyle/>
          <a:p>
            <a:pPr marL="0" indent="0">
              <a:buNone/>
            </a:pPr>
            <a:r>
              <a:rPr lang="en-US" sz="2400" dirty="0">
                <a:latin typeface="+mn-lt"/>
              </a:rPr>
              <a:t>MSDN: Create a task pane add-in with Napa Office 365 Development Tools</a:t>
            </a:r>
            <a:br>
              <a:rPr lang="en-US" sz="2400" dirty="0">
                <a:latin typeface="+mn-lt"/>
              </a:rPr>
            </a:br>
            <a:r>
              <a:rPr lang="en-US" sz="1800" dirty="0">
                <a:latin typeface="+mn-lt"/>
                <a:hlinkClick r:id="rId3"/>
              </a:rPr>
              <a:t>https://msdn.microsoft.com/EN-US/library/office/jj554660.aspx</a:t>
            </a:r>
            <a:r>
              <a:rPr lang="en-US" sz="1800" dirty="0">
                <a:latin typeface="+mn-lt"/>
              </a:rPr>
              <a:t> </a:t>
            </a:r>
          </a:p>
          <a:p>
            <a:pPr marL="0" indent="0">
              <a:spcBef>
                <a:spcPts val="2400"/>
              </a:spcBef>
              <a:buNone/>
            </a:pPr>
            <a:r>
              <a:rPr lang="en-US" sz="2400" dirty="0">
                <a:latin typeface="+mn-lt"/>
              </a:rPr>
              <a:t>MSDN: Word add-ins</a:t>
            </a:r>
            <a:br>
              <a:rPr lang="en-US" sz="2400" dirty="0">
                <a:latin typeface="+mn-lt"/>
              </a:rPr>
            </a:br>
            <a:r>
              <a:rPr lang="en-US" sz="1800" dirty="0">
                <a:latin typeface="+mn-lt"/>
                <a:hlinkClick r:id="rId4"/>
              </a:rPr>
              <a:t>https://msdn.microsoft.com/EN-US/library/office/dn833112.aspx</a:t>
            </a:r>
            <a:r>
              <a:rPr lang="en-US" sz="1800" dirty="0">
                <a:latin typeface="+mn-lt"/>
              </a:rPr>
              <a:t> </a:t>
            </a:r>
          </a:p>
          <a:p>
            <a:pPr marL="0" indent="0">
              <a:spcBef>
                <a:spcPts val="2400"/>
              </a:spcBef>
              <a:buNone/>
            </a:pPr>
            <a:r>
              <a:rPr lang="en-US" sz="2400" dirty="0">
                <a:latin typeface="+mn-lt"/>
              </a:rPr>
              <a:t>JavaScript API for Office</a:t>
            </a:r>
            <a:br>
              <a:rPr lang="en-US" sz="2400" dirty="0">
                <a:latin typeface="+mn-lt"/>
              </a:rPr>
            </a:br>
            <a:r>
              <a:rPr lang="en-US" sz="1800" dirty="0">
                <a:latin typeface="+mn-lt"/>
                <a:hlinkClick r:id="rId5"/>
              </a:rPr>
              <a:t>https://msdn.microsoft.com/en-us/library/fp142185.aspx</a:t>
            </a:r>
            <a:r>
              <a:rPr lang="en-US" sz="1800" dirty="0">
                <a:latin typeface="+mn-lt"/>
              </a:rPr>
              <a:t> </a:t>
            </a:r>
            <a:endParaRPr lang="en-US" sz="1400" dirty="0">
              <a:latin typeface="+mn-lt"/>
            </a:endParaRPr>
          </a:p>
        </p:txBody>
      </p:sp>
      <p:sp>
        <p:nvSpPr>
          <p:cNvPr id="5" name="Title 4"/>
          <p:cNvSpPr>
            <a:spLocks noGrp="1"/>
          </p:cNvSpPr>
          <p:nvPr>
            <p:ph type="title" idx="4294967295"/>
          </p:nvPr>
        </p:nvSpPr>
        <p:spPr>
          <a:xfrm>
            <a:off x="273053" y="295275"/>
            <a:ext cx="5949948" cy="917575"/>
          </a:xfrm>
        </p:spPr>
        <p:txBody>
          <a:bodyPr/>
          <a:lstStyle/>
          <a:p>
            <a:r>
              <a:rPr lang="en-US" dirty="0"/>
              <a:t>Related documentation</a:t>
            </a:r>
          </a:p>
        </p:txBody>
      </p:sp>
      <p:sp>
        <p:nvSpPr>
          <p:cNvPr id="4" name="Footer Placeholder 3"/>
          <p:cNvSpPr>
            <a:spLocks noGrp="1"/>
          </p:cNvSpPr>
          <p:nvPr>
            <p:ph type="ftr" sz="quarter" idx="12"/>
          </p:nvPr>
        </p:nvSpPr>
        <p:spPr/>
        <p:txBody>
          <a:bodyPr/>
          <a:lstStyle/>
          <a:p>
            <a:pPr>
              <a:defRPr/>
            </a:pPr>
            <a:r>
              <a:rPr lang="en-US" sz="1400">
                <a:gradFill>
                  <a:gsLst>
                    <a:gs pos="8367">
                      <a:schemeClr val="accent3"/>
                    </a:gs>
                    <a:gs pos="100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a:gradFill>
                  <a:gsLst>
                    <a:gs pos="8367">
                      <a:srgbClr val="000000"/>
                    </a:gs>
                    <a:gs pos="31000">
                      <a:srgbClr val="000000"/>
                    </a:gs>
                  </a:gsLst>
                  <a:lin ang="5400000" scaled="0"/>
                </a:gradFill>
              </a:rPr>
              <a:t> Packaging and deployment</a:t>
            </a:r>
            <a:br>
              <a:rPr lang="en-US" sz="1400">
                <a:gradFill>
                  <a:gsLst>
                    <a:gs pos="8367">
                      <a:srgbClr val="000000"/>
                    </a:gs>
                    <a:gs pos="31000">
                      <a:srgbClr val="000000"/>
                    </a:gs>
                  </a:gsLst>
                  <a:lin ang="5400000" scaled="0"/>
                </a:gradFill>
              </a:rPr>
            </a:br>
            <a:endParaRPr lang="en-US" dirty="0"/>
          </a:p>
        </p:txBody>
      </p:sp>
    </p:spTree>
    <p:extLst>
      <p:ext uri="{BB962C8B-B14F-4D97-AF65-F5344CB8AC3E}">
        <p14:creationId xmlns:p14="http://schemas.microsoft.com/office/powerpoint/2010/main" val="390958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46063" y="2118335"/>
            <a:ext cx="5514975" cy="2080570"/>
          </a:xfrm>
        </p:spPr>
        <p:txBody>
          <a:bodyPr/>
          <a:lstStyle/>
          <a:p>
            <a:pPr marL="0" indent="0">
              <a:buNone/>
            </a:pPr>
            <a:r>
              <a:rPr lang="en-US" dirty="0"/>
              <a:t>Office add-in samples</a:t>
            </a:r>
            <a:br>
              <a:rPr lang="en-US" dirty="0"/>
            </a:br>
            <a:r>
              <a:rPr lang="en-US" sz="2400" dirty="0">
                <a:hlinkClick r:id="rId3"/>
              </a:rPr>
              <a:t>http://dev.office.com/codesamples#?filters=office%20add-ins</a:t>
            </a:r>
            <a:endParaRPr lang="en-US" sz="2400" dirty="0"/>
          </a:p>
          <a:p>
            <a:pPr marL="0" indent="0">
              <a:buNone/>
            </a:pPr>
            <a:endParaRPr lang="en-US" dirty="0"/>
          </a:p>
        </p:txBody>
      </p:sp>
      <p:sp>
        <p:nvSpPr>
          <p:cNvPr id="5" name="Title 4"/>
          <p:cNvSpPr>
            <a:spLocks noGrp="1"/>
          </p:cNvSpPr>
          <p:nvPr>
            <p:ph type="title" idx="4294967295"/>
          </p:nvPr>
        </p:nvSpPr>
        <p:spPr>
          <a:xfrm>
            <a:off x="258763" y="295275"/>
            <a:ext cx="6002337" cy="917575"/>
          </a:xfrm>
        </p:spPr>
        <p:txBody>
          <a:bodyPr/>
          <a:lstStyle/>
          <a:p>
            <a:r>
              <a:rPr lang="en-US" dirty="0"/>
              <a:t>Related code samples</a:t>
            </a:r>
          </a:p>
        </p:txBody>
      </p:sp>
      <p:grpSp>
        <p:nvGrpSpPr>
          <p:cNvPr id="41" name="Group 40"/>
          <p:cNvGrpSpPr/>
          <p:nvPr/>
        </p:nvGrpSpPr>
        <p:grpSpPr>
          <a:xfrm>
            <a:off x="6691233" y="1636894"/>
            <a:ext cx="5288042" cy="3720734"/>
            <a:chOff x="6675438" y="2794366"/>
            <a:chExt cx="5288042" cy="3720734"/>
          </a:xfrm>
        </p:grpSpPr>
        <p:grpSp>
          <p:nvGrpSpPr>
            <p:cNvPr id="2" name="Group 1"/>
            <p:cNvGrpSpPr/>
            <p:nvPr/>
          </p:nvGrpSpPr>
          <p:grpSpPr>
            <a:xfrm>
              <a:off x="6675438" y="2794366"/>
              <a:ext cx="5288042" cy="3720734"/>
              <a:chOff x="6322933" y="4006684"/>
              <a:chExt cx="1956377" cy="1376532"/>
            </a:xfrm>
          </p:grpSpPr>
          <p:sp>
            <p:nvSpPr>
              <p:cNvPr id="4" name="Freeform 5"/>
              <p:cNvSpPr>
                <a:spLocks noEditPoints="1"/>
              </p:cNvSpPr>
              <p:nvPr/>
            </p:nvSpPr>
            <p:spPr bwMode="auto">
              <a:xfrm>
                <a:off x="6322933" y="4006684"/>
                <a:ext cx="1956377" cy="1376532"/>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7" name="Rectangle 6"/>
              <p:cNvSpPr/>
              <p:nvPr/>
            </p:nvSpPr>
            <p:spPr bwMode="auto">
              <a:xfrm>
                <a:off x="6389393" y="4067657"/>
                <a:ext cx="1828122" cy="1050096"/>
              </a:xfrm>
              <a:prstGeom prst="rect">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1" name="Rectangle 5"/>
            <p:cNvSpPr>
              <a:spLocks noChangeArrowheads="1"/>
            </p:cNvSpPr>
            <p:nvPr/>
          </p:nvSpPr>
          <p:spPr bwMode="auto">
            <a:xfrm>
              <a:off x="9486899" y="3108326"/>
              <a:ext cx="2162175" cy="97472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9302750" y="3059113"/>
              <a:ext cx="57150" cy="2574925"/>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9475788" y="4198938"/>
              <a:ext cx="2173286" cy="1416050"/>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p:cNvSpPr>
              <a:spLocks noChangeArrowheads="1"/>
            </p:cNvSpPr>
            <p:nvPr/>
          </p:nvSpPr>
          <p:spPr bwMode="auto">
            <a:xfrm>
              <a:off x="7035800" y="3097213"/>
              <a:ext cx="139700" cy="55563"/>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7035800" y="3371851"/>
              <a:ext cx="139700" cy="55563"/>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7035800" y="3646488"/>
              <a:ext cx="139700" cy="55563"/>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7035800" y="3917951"/>
              <a:ext cx="139700" cy="55563"/>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7035800" y="4192588"/>
              <a:ext cx="139700" cy="55563"/>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7035800" y="4467226"/>
              <a:ext cx="139700" cy="55563"/>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7035800" y="4741863"/>
              <a:ext cx="139700" cy="57150"/>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p:nvSpPr>
          <p:spPr bwMode="auto">
            <a:xfrm>
              <a:off x="7035800" y="5016501"/>
              <a:ext cx="139700" cy="57150"/>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7035800" y="5291138"/>
              <a:ext cx="139700" cy="57150"/>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7"/>
            <p:cNvSpPr>
              <a:spLocks noChangeArrowheads="1"/>
            </p:cNvSpPr>
            <p:nvPr/>
          </p:nvSpPr>
          <p:spPr bwMode="auto">
            <a:xfrm>
              <a:off x="7035800" y="5581651"/>
              <a:ext cx="139700" cy="55563"/>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7329488" y="5524501"/>
              <a:ext cx="101600" cy="169863"/>
            </a:xfrm>
            <a:custGeom>
              <a:avLst/>
              <a:gdLst>
                <a:gd name="T0" fmla="*/ 35 w 64"/>
                <a:gd name="T1" fmla="*/ 107 h 107"/>
                <a:gd name="T2" fmla="*/ 0 w 64"/>
                <a:gd name="T3" fmla="*/ 55 h 107"/>
                <a:gd name="T4" fmla="*/ 35 w 64"/>
                <a:gd name="T5" fmla="*/ 0 h 107"/>
                <a:gd name="T6" fmla="*/ 64 w 64"/>
                <a:gd name="T7" fmla="*/ 22 h 107"/>
                <a:gd name="T8" fmla="*/ 42 w 64"/>
                <a:gd name="T9" fmla="*/ 55 h 107"/>
                <a:gd name="T10" fmla="*/ 64 w 64"/>
                <a:gd name="T11" fmla="*/ 88 h 107"/>
                <a:gd name="T12" fmla="*/ 35 w 64"/>
                <a:gd name="T13" fmla="*/ 107 h 107"/>
              </a:gdLst>
              <a:ahLst/>
              <a:cxnLst>
                <a:cxn ang="0">
                  <a:pos x="T0" y="T1"/>
                </a:cxn>
                <a:cxn ang="0">
                  <a:pos x="T2" y="T3"/>
                </a:cxn>
                <a:cxn ang="0">
                  <a:pos x="T4" y="T5"/>
                </a:cxn>
                <a:cxn ang="0">
                  <a:pos x="T6" y="T7"/>
                </a:cxn>
                <a:cxn ang="0">
                  <a:pos x="T8" y="T9"/>
                </a:cxn>
                <a:cxn ang="0">
                  <a:pos x="T10" y="T11"/>
                </a:cxn>
                <a:cxn ang="0">
                  <a:pos x="T12" y="T13"/>
                </a:cxn>
              </a:cxnLst>
              <a:rect l="0" t="0" r="r" b="b"/>
              <a:pathLst>
                <a:path w="64" h="107">
                  <a:moveTo>
                    <a:pt x="35" y="107"/>
                  </a:moveTo>
                  <a:lnTo>
                    <a:pt x="0" y="55"/>
                  </a:lnTo>
                  <a:lnTo>
                    <a:pt x="35" y="0"/>
                  </a:lnTo>
                  <a:lnTo>
                    <a:pt x="64" y="22"/>
                  </a:lnTo>
                  <a:lnTo>
                    <a:pt x="42" y="55"/>
                  </a:lnTo>
                  <a:lnTo>
                    <a:pt x="64" y="88"/>
                  </a:lnTo>
                  <a:lnTo>
                    <a:pt x="35" y="107"/>
                  </a:lnTo>
                  <a:close/>
                </a:path>
              </a:pathLst>
            </a:custGeom>
            <a:solidFill>
              <a:srgbClr val="0D2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p:cNvSpPr>
              <a:spLocks/>
            </p:cNvSpPr>
            <p:nvPr/>
          </p:nvSpPr>
          <p:spPr bwMode="auto">
            <a:xfrm>
              <a:off x="7720013" y="5524501"/>
              <a:ext cx="101600" cy="169863"/>
            </a:xfrm>
            <a:custGeom>
              <a:avLst/>
              <a:gdLst>
                <a:gd name="T0" fmla="*/ 28 w 64"/>
                <a:gd name="T1" fmla="*/ 107 h 107"/>
                <a:gd name="T2" fmla="*/ 0 w 64"/>
                <a:gd name="T3" fmla="*/ 88 h 107"/>
                <a:gd name="T4" fmla="*/ 21 w 64"/>
                <a:gd name="T5" fmla="*/ 55 h 107"/>
                <a:gd name="T6" fmla="*/ 0 w 64"/>
                <a:gd name="T7" fmla="*/ 22 h 107"/>
                <a:gd name="T8" fmla="*/ 28 w 64"/>
                <a:gd name="T9" fmla="*/ 0 h 107"/>
                <a:gd name="T10" fmla="*/ 64 w 64"/>
                <a:gd name="T11" fmla="*/ 55 h 107"/>
                <a:gd name="T12" fmla="*/ 28 w 64"/>
                <a:gd name="T13" fmla="*/ 107 h 107"/>
              </a:gdLst>
              <a:ahLst/>
              <a:cxnLst>
                <a:cxn ang="0">
                  <a:pos x="T0" y="T1"/>
                </a:cxn>
                <a:cxn ang="0">
                  <a:pos x="T2" y="T3"/>
                </a:cxn>
                <a:cxn ang="0">
                  <a:pos x="T4" y="T5"/>
                </a:cxn>
                <a:cxn ang="0">
                  <a:pos x="T6" y="T7"/>
                </a:cxn>
                <a:cxn ang="0">
                  <a:pos x="T8" y="T9"/>
                </a:cxn>
                <a:cxn ang="0">
                  <a:pos x="T10" y="T11"/>
                </a:cxn>
                <a:cxn ang="0">
                  <a:pos x="T12" y="T13"/>
                </a:cxn>
              </a:cxnLst>
              <a:rect l="0" t="0" r="r" b="b"/>
              <a:pathLst>
                <a:path w="64" h="107">
                  <a:moveTo>
                    <a:pt x="28" y="107"/>
                  </a:moveTo>
                  <a:lnTo>
                    <a:pt x="0" y="88"/>
                  </a:lnTo>
                  <a:lnTo>
                    <a:pt x="21" y="55"/>
                  </a:lnTo>
                  <a:lnTo>
                    <a:pt x="0" y="22"/>
                  </a:lnTo>
                  <a:lnTo>
                    <a:pt x="28" y="0"/>
                  </a:lnTo>
                  <a:lnTo>
                    <a:pt x="64" y="55"/>
                  </a:lnTo>
                  <a:lnTo>
                    <a:pt x="28" y="107"/>
                  </a:lnTo>
                  <a:close/>
                </a:path>
              </a:pathLst>
            </a:custGeom>
            <a:solidFill>
              <a:srgbClr val="0D2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p:nvSpPr>
          <p:spPr bwMode="auto">
            <a:xfrm>
              <a:off x="7329488" y="3043238"/>
              <a:ext cx="101600" cy="166688"/>
            </a:xfrm>
            <a:custGeom>
              <a:avLst/>
              <a:gdLst>
                <a:gd name="T0" fmla="*/ 35 w 64"/>
                <a:gd name="T1" fmla="*/ 105 h 105"/>
                <a:gd name="T2" fmla="*/ 0 w 64"/>
                <a:gd name="T3" fmla="*/ 53 h 105"/>
                <a:gd name="T4" fmla="*/ 35 w 64"/>
                <a:gd name="T5" fmla="*/ 0 h 105"/>
                <a:gd name="T6" fmla="*/ 64 w 64"/>
                <a:gd name="T7" fmla="*/ 19 h 105"/>
                <a:gd name="T8" fmla="*/ 42 w 64"/>
                <a:gd name="T9" fmla="*/ 53 h 105"/>
                <a:gd name="T10" fmla="*/ 64 w 64"/>
                <a:gd name="T11" fmla="*/ 86 h 105"/>
                <a:gd name="T12" fmla="*/ 35 w 64"/>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64" h="105">
                  <a:moveTo>
                    <a:pt x="35" y="105"/>
                  </a:moveTo>
                  <a:lnTo>
                    <a:pt x="0" y="53"/>
                  </a:lnTo>
                  <a:lnTo>
                    <a:pt x="35" y="0"/>
                  </a:lnTo>
                  <a:lnTo>
                    <a:pt x="64" y="19"/>
                  </a:lnTo>
                  <a:lnTo>
                    <a:pt x="42" y="53"/>
                  </a:lnTo>
                  <a:lnTo>
                    <a:pt x="64" y="86"/>
                  </a:lnTo>
                  <a:lnTo>
                    <a:pt x="35" y="105"/>
                  </a:lnTo>
                  <a:close/>
                </a:path>
              </a:pathLst>
            </a:custGeom>
            <a:solidFill>
              <a:srgbClr val="0D2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7720013" y="3043238"/>
              <a:ext cx="101600" cy="166688"/>
            </a:xfrm>
            <a:custGeom>
              <a:avLst/>
              <a:gdLst>
                <a:gd name="T0" fmla="*/ 28 w 64"/>
                <a:gd name="T1" fmla="*/ 105 h 105"/>
                <a:gd name="T2" fmla="*/ 0 w 64"/>
                <a:gd name="T3" fmla="*/ 86 h 105"/>
                <a:gd name="T4" fmla="*/ 21 w 64"/>
                <a:gd name="T5" fmla="*/ 53 h 105"/>
                <a:gd name="T6" fmla="*/ 0 w 64"/>
                <a:gd name="T7" fmla="*/ 19 h 105"/>
                <a:gd name="T8" fmla="*/ 28 w 64"/>
                <a:gd name="T9" fmla="*/ 0 h 105"/>
                <a:gd name="T10" fmla="*/ 64 w 64"/>
                <a:gd name="T11" fmla="*/ 53 h 105"/>
                <a:gd name="T12" fmla="*/ 28 w 64"/>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64" h="105">
                  <a:moveTo>
                    <a:pt x="28" y="105"/>
                  </a:moveTo>
                  <a:lnTo>
                    <a:pt x="0" y="86"/>
                  </a:lnTo>
                  <a:lnTo>
                    <a:pt x="21" y="53"/>
                  </a:lnTo>
                  <a:lnTo>
                    <a:pt x="0" y="19"/>
                  </a:lnTo>
                  <a:lnTo>
                    <a:pt x="28" y="0"/>
                  </a:lnTo>
                  <a:lnTo>
                    <a:pt x="64" y="53"/>
                  </a:lnTo>
                  <a:lnTo>
                    <a:pt x="28" y="105"/>
                  </a:lnTo>
                  <a:close/>
                </a:path>
              </a:pathLst>
            </a:custGeom>
            <a:solidFill>
              <a:srgbClr val="0D2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2"/>
            <p:cNvSpPr>
              <a:spLocks noChangeArrowheads="1"/>
            </p:cNvSpPr>
            <p:nvPr/>
          </p:nvSpPr>
          <p:spPr bwMode="auto">
            <a:xfrm>
              <a:off x="7494588" y="3097213"/>
              <a:ext cx="150813" cy="55563"/>
            </a:xfrm>
            <a:prstGeom prst="rect">
              <a:avLst/>
            </a:prstGeom>
            <a:solidFill>
              <a:srgbClr val="0D20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
            <p:cNvSpPr>
              <a:spLocks noChangeArrowheads="1"/>
            </p:cNvSpPr>
            <p:nvPr/>
          </p:nvSpPr>
          <p:spPr bwMode="auto">
            <a:xfrm>
              <a:off x="7340600" y="3341688"/>
              <a:ext cx="808038" cy="11271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4"/>
            <p:cNvSpPr>
              <a:spLocks noChangeArrowheads="1"/>
            </p:cNvSpPr>
            <p:nvPr/>
          </p:nvSpPr>
          <p:spPr bwMode="auto">
            <a:xfrm>
              <a:off x="7340600" y="3616326"/>
              <a:ext cx="549275" cy="112713"/>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25"/>
            <p:cNvSpPr>
              <a:spLocks noChangeArrowheads="1"/>
            </p:cNvSpPr>
            <p:nvPr/>
          </p:nvSpPr>
          <p:spPr bwMode="auto">
            <a:xfrm>
              <a:off x="8008938" y="3616326"/>
              <a:ext cx="1114425" cy="11271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26"/>
            <p:cNvSpPr>
              <a:spLocks noChangeArrowheads="1"/>
            </p:cNvSpPr>
            <p:nvPr/>
          </p:nvSpPr>
          <p:spPr bwMode="auto">
            <a:xfrm>
              <a:off x="7340600" y="3890963"/>
              <a:ext cx="898525" cy="112713"/>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27"/>
            <p:cNvSpPr>
              <a:spLocks noChangeArrowheads="1"/>
            </p:cNvSpPr>
            <p:nvPr/>
          </p:nvSpPr>
          <p:spPr bwMode="auto">
            <a:xfrm>
              <a:off x="7340600" y="4165601"/>
              <a:ext cx="138113" cy="112713"/>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28"/>
            <p:cNvSpPr>
              <a:spLocks noChangeArrowheads="1"/>
            </p:cNvSpPr>
            <p:nvPr/>
          </p:nvSpPr>
          <p:spPr bwMode="auto">
            <a:xfrm>
              <a:off x="7615238" y="4165601"/>
              <a:ext cx="608013" cy="112713"/>
            </a:xfrm>
            <a:prstGeom prst="rect">
              <a:avLst/>
            </a:prstGeom>
            <a:solidFill>
              <a:srgbClr val="354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9"/>
            <p:cNvSpPr>
              <a:spLocks noChangeArrowheads="1"/>
            </p:cNvSpPr>
            <p:nvPr/>
          </p:nvSpPr>
          <p:spPr bwMode="auto">
            <a:xfrm>
              <a:off x="8299450" y="4165601"/>
              <a:ext cx="609600" cy="11271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p:nvSpPr>
          <p:spPr bwMode="auto">
            <a:xfrm>
              <a:off x="7340600" y="4440238"/>
              <a:ext cx="714375" cy="1127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1"/>
            <p:cNvSpPr>
              <a:spLocks noChangeArrowheads="1"/>
            </p:cNvSpPr>
            <p:nvPr/>
          </p:nvSpPr>
          <p:spPr bwMode="auto">
            <a:xfrm>
              <a:off x="7340600" y="4714876"/>
              <a:ext cx="1627188" cy="109538"/>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2"/>
            <p:cNvSpPr>
              <a:spLocks noChangeArrowheads="1"/>
            </p:cNvSpPr>
            <p:nvPr/>
          </p:nvSpPr>
          <p:spPr bwMode="auto">
            <a:xfrm>
              <a:off x="7340600" y="4986338"/>
              <a:ext cx="623888" cy="112713"/>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33"/>
            <p:cNvSpPr>
              <a:spLocks noChangeArrowheads="1"/>
            </p:cNvSpPr>
            <p:nvPr/>
          </p:nvSpPr>
          <p:spPr bwMode="auto">
            <a:xfrm>
              <a:off x="7340600" y="5260976"/>
              <a:ext cx="1401763" cy="11271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4"/>
            <p:cNvSpPr>
              <a:spLocks/>
            </p:cNvSpPr>
            <p:nvPr/>
          </p:nvSpPr>
          <p:spPr bwMode="auto">
            <a:xfrm>
              <a:off x="7505700" y="5524501"/>
              <a:ext cx="134938" cy="136525"/>
            </a:xfrm>
            <a:custGeom>
              <a:avLst/>
              <a:gdLst>
                <a:gd name="T0" fmla="*/ 62 w 85"/>
                <a:gd name="T1" fmla="*/ 0 h 86"/>
                <a:gd name="T2" fmla="*/ 85 w 85"/>
                <a:gd name="T3" fmla="*/ 24 h 86"/>
                <a:gd name="T4" fmla="*/ 26 w 85"/>
                <a:gd name="T5" fmla="*/ 86 h 86"/>
                <a:gd name="T6" fmla="*/ 0 w 85"/>
                <a:gd name="T7" fmla="*/ 62 h 86"/>
                <a:gd name="T8" fmla="*/ 62 w 85"/>
                <a:gd name="T9" fmla="*/ 0 h 86"/>
              </a:gdLst>
              <a:ahLst/>
              <a:cxnLst>
                <a:cxn ang="0">
                  <a:pos x="T0" y="T1"/>
                </a:cxn>
                <a:cxn ang="0">
                  <a:pos x="T2" y="T3"/>
                </a:cxn>
                <a:cxn ang="0">
                  <a:pos x="T4" y="T5"/>
                </a:cxn>
                <a:cxn ang="0">
                  <a:pos x="T6" y="T7"/>
                </a:cxn>
                <a:cxn ang="0">
                  <a:pos x="T8" y="T9"/>
                </a:cxn>
              </a:cxnLst>
              <a:rect l="0" t="0" r="r" b="b"/>
              <a:pathLst>
                <a:path w="85" h="86">
                  <a:moveTo>
                    <a:pt x="62" y="0"/>
                  </a:moveTo>
                  <a:lnTo>
                    <a:pt x="85" y="24"/>
                  </a:lnTo>
                  <a:lnTo>
                    <a:pt x="26" y="86"/>
                  </a:lnTo>
                  <a:lnTo>
                    <a:pt x="0" y="62"/>
                  </a:lnTo>
                  <a:lnTo>
                    <a:pt x="62" y="0"/>
                  </a:lnTo>
                  <a:close/>
                </a:path>
              </a:pathLst>
            </a:custGeom>
            <a:solidFill>
              <a:srgbClr val="0D2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Footer Placeholder 8"/>
          <p:cNvSpPr>
            <a:spLocks noGrp="1"/>
          </p:cNvSpPr>
          <p:nvPr>
            <p:ph type="ftr" sz="quarter" idx="12"/>
          </p:nvPr>
        </p:nvSpPr>
        <p:spPr/>
        <p:txBody>
          <a:bodyPr/>
          <a:lstStyle/>
          <a:p>
            <a:pPr>
              <a:defRPr/>
            </a:pPr>
            <a:r>
              <a:rPr lang="en-US" sz="1400">
                <a:gradFill>
                  <a:gsLst>
                    <a:gs pos="8367">
                      <a:schemeClr val="accent3"/>
                    </a:gs>
                    <a:gs pos="100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a:gradFill>
                  <a:gsLst>
                    <a:gs pos="8367">
                      <a:srgbClr val="000000"/>
                    </a:gs>
                    <a:gs pos="31000">
                      <a:srgbClr val="000000"/>
                    </a:gs>
                  </a:gsLst>
                  <a:lin ang="5400000" scaled="0"/>
                </a:gradFill>
              </a:rPr>
              <a:t> Packaging and deployment</a:t>
            </a:r>
          </a:p>
          <a:p>
            <a:endParaRPr lang="en-US" dirty="0"/>
          </a:p>
        </p:txBody>
      </p:sp>
    </p:spTree>
    <p:extLst>
      <p:ext uri="{BB962C8B-B14F-4D97-AF65-F5344CB8AC3E}">
        <p14:creationId xmlns:p14="http://schemas.microsoft.com/office/powerpoint/2010/main" val="197881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gradFill>
                  <a:gsLst>
                    <a:gs pos="3892">
                      <a:schemeClr val="tx1"/>
                    </a:gs>
                    <a:gs pos="13174">
                      <a:schemeClr val="tx1"/>
                    </a:gs>
                  </a:gsLst>
                  <a:lin ang="5400000" scaled="0"/>
                </a:gradFill>
              </a:rPr>
              <a:t>Summary</a:t>
            </a:r>
          </a:p>
        </p:txBody>
      </p:sp>
      <p:sp>
        <p:nvSpPr>
          <p:cNvPr id="6" name="Text Placeholder 5"/>
          <p:cNvSpPr>
            <a:spLocks noGrp="1"/>
          </p:cNvSpPr>
          <p:nvPr>
            <p:ph type="body" sz="quarter" idx="10"/>
          </p:nvPr>
        </p:nvSpPr>
        <p:spPr>
          <a:xfrm>
            <a:off x="274638" y="1212850"/>
            <a:ext cx="11887200" cy="3016210"/>
          </a:xfrm>
        </p:spPr>
        <p:txBody>
          <a:bodyPr/>
          <a:lstStyle/>
          <a:p>
            <a:pPr>
              <a:spcBef>
                <a:spcPts val="1200"/>
              </a:spcBef>
            </a:pPr>
            <a:r>
              <a:rPr lang="en-US" sz="3200" dirty="0"/>
              <a:t>Office add-ins Revisited</a:t>
            </a:r>
          </a:p>
          <a:p>
            <a:pPr>
              <a:spcBef>
                <a:spcPts val="1200"/>
              </a:spcBef>
            </a:pPr>
            <a:r>
              <a:rPr lang="en-US" sz="3200" dirty="0"/>
              <a:t>Generic Office.js APIs</a:t>
            </a:r>
          </a:p>
          <a:p>
            <a:pPr>
              <a:spcBef>
                <a:spcPts val="1200"/>
              </a:spcBef>
            </a:pPr>
            <a:r>
              <a:rPr lang="en-US" sz="3200" dirty="0"/>
              <a:t>Word APIs</a:t>
            </a:r>
          </a:p>
          <a:p>
            <a:pPr>
              <a:spcBef>
                <a:spcPts val="1200"/>
              </a:spcBef>
            </a:pPr>
            <a:r>
              <a:rPr lang="en-US" sz="3200" dirty="0"/>
              <a:t>Excel APIs</a:t>
            </a:r>
          </a:p>
          <a:p>
            <a:pPr>
              <a:spcBef>
                <a:spcPts val="1200"/>
              </a:spcBef>
            </a:pPr>
            <a:r>
              <a:rPr lang="en-US" sz="3200" dirty="0"/>
              <a:t>Deployment</a:t>
            </a:r>
          </a:p>
        </p:txBody>
      </p:sp>
      <p:grpSp>
        <p:nvGrpSpPr>
          <p:cNvPr id="4" name="Group 3"/>
          <p:cNvGrpSpPr/>
          <p:nvPr/>
        </p:nvGrpSpPr>
        <p:grpSpPr>
          <a:xfrm>
            <a:off x="5761038" y="1874249"/>
            <a:ext cx="6218237" cy="4530324"/>
            <a:chOff x="5308651" y="1710037"/>
            <a:chExt cx="6843741" cy="4986038"/>
          </a:xfrm>
        </p:grpSpPr>
        <p:grpSp>
          <p:nvGrpSpPr>
            <p:cNvPr id="198" name="Group 197"/>
            <p:cNvGrpSpPr/>
            <p:nvPr/>
          </p:nvGrpSpPr>
          <p:grpSpPr>
            <a:xfrm>
              <a:off x="8356600" y="5895975"/>
              <a:ext cx="2466975" cy="800100"/>
              <a:chOff x="8356600" y="5222875"/>
              <a:chExt cx="2466975" cy="800100"/>
            </a:xfrm>
          </p:grpSpPr>
          <p:sp>
            <p:nvSpPr>
              <p:cNvPr id="197" name="Rectangle 196"/>
              <p:cNvSpPr/>
              <p:nvPr/>
            </p:nvSpPr>
            <p:spPr bwMode="auto">
              <a:xfrm>
                <a:off x="8356600" y="5222875"/>
                <a:ext cx="2466975" cy="800100"/>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96" name="Group 195"/>
              <p:cNvGrpSpPr/>
              <p:nvPr/>
            </p:nvGrpSpPr>
            <p:grpSpPr>
              <a:xfrm>
                <a:off x="8415948" y="5283201"/>
                <a:ext cx="2344108" cy="678908"/>
                <a:chOff x="8415948" y="5283201"/>
                <a:chExt cx="2344108" cy="678908"/>
              </a:xfrm>
            </p:grpSpPr>
            <p:sp>
              <p:nvSpPr>
                <p:cNvPr id="143" name="Rectangle 142"/>
                <p:cNvSpPr/>
                <p:nvPr/>
              </p:nvSpPr>
              <p:spPr bwMode="auto">
                <a:xfrm>
                  <a:off x="8415948"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8600892"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8785836"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Rectangle 146"/>
                <p:cNvSpPr/>
                <p:nvPr/>
              </p:nvSpPr>
              <p:spPr bwMode="auto">
                <a:xfrm>
                  <a:off x="8970780"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9155724"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9" name="Rectangle 148"/>
                <p:cNvSpPr/>
                <p:nvPr/>
              </p:nvSpPr>
              <p:spPr bwMode="auto">
                <a:xfrm>
                  <a:off x="9340668"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0" name="Rectangle 149"/>
                <p:cNvSpPr/>
                <p:nvPr/>
              </p:nvSpPr>
              <p:spPr bwMode="auto">
                <a:xfrm>
                  <a:off x="9525611"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1" name="Rectangle 150"/>
                <p:cNvSpPr/>
                <p:nvPr/>
              </p:nvSpPr>
              <p:spPr bwMode="auto">
                <a:xfrm>
                  <a:off x="9710556"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895500"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10080444"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4" name="Rectangle 153"/>
                <p:cNvSpPr/>
                <p:nvPr/>
              </p:nvSpPr>
              <p:spPr bwMode="auto">
                <a:xfrm>
                  <a:off x="10265388"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ectangle 154"/>
                <p:cNvSpPr/>
                <p:nvPr/>
              </p:nvSpPr>
              <p:spPr bwMode="auto">
                <a:xfrm>
                  <a:off x="10450332"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635274"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8415948"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8600892"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8785836"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8970780"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9155724"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Rectangle 161"/>
                <p:cNvSpPr/>
                <p:nvPr/>
              </p:nvSpPr>
              <p:spPr bwMode="auto">
                <a:xfrm>
                  <a:off x="9340668"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9525611"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710556"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895500"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10080444"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265388"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10450332"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10635273"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8415948"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8600892"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8785836"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8970780"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9155724"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340668"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525611"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710556"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895500"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10080444"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10265388"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10450332"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635273" y="5651501"/>
                  <a:ext cx="124782" cy="310608"/>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8415948"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8600892"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8785836"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8970780" y="5837327"/>
                  <a:ext cx="864558"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9895500"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10080444"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10265388"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4" name="Rectangle 193"/>
                <p:cNvSpPr/>
                <p:nvPr/>
              </p:nvSpPr>
              <p:spPr bwMode="auto">
                <a:xfrm>
                  <a:off x="10450332"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06" name="Group 205"/>
            <p:cNvGrpSpPr/>
            <p:nvPr/>
          </p:nvGrpSpPr>
          <p:grpSpPr>
            <a:xfrm>
              <a:off x="5308651" y="3794814"/>
              <a:ext cx="2367066" cy="1665498"/>
              <a:chOff x="5308651" y="3121714"/>
              <a:chExt cx="2367066" cy="1665498"/>
            </a:xfrm>
          </p:grpSpPr>
          <p:sp>
            <p:nvSpPr>
              <p:cNvPr id="20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205" name="Rectangle 204"/>
              <p:cNvSpPr/>
              <p:nvPr/>
            </p:nvSpPr>
            <p:spPr bwMode="auto">
              <a:xfrm>
                <a:off x="5389063" y="3195487"/>
                <a:ext cx="2211887" cy="127053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0" name="Group 269"/>
            <p:cNvGrpSpPr/>
            <p:nvPr/>
          </p:nvGrpSpPr>
          <p:grpSpPr>
            <a:xfrm>
              <a:off x="7740650" y="3804195"/>
              <a:ext cx="1476375" cy="1967955"/>
              <a:chOff x="7740650" y="3131095"/>
              <a:chExt cx="1476375" cy="1967955"/>
            </a:xfrm>
          </p:grpSpPr>
          <p:grpSp>
            <p:nvGrpSpPr>
              <p:cNvPr id="269" name="Group 268"/>
              <p:cNvGrpSpPr/>
              <p:nvPr/>
            </p:nvGrpSpPr>
            <p:grpSpPr>
              <a:xfrm>
                <a:off x="7740650" y="3131095"/>
                <a:ext cx="1476375" cy="1967955"/>
                <a:chOff x="7740650" y="3131095"/>
                <a:chExt cx="1476375" cy="1967955"/>
              </a:xfrm>
            </p:grpSpPr>
            <p:sp>
              <p:nvSpPr>
                <p:cNvPr id="268" name="Rectangle 267"/>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7740650" y="3254375"/>
                  <a:ext cx="1476375" cy="1844675"/>
                </a:xfrm>
                <a:prstGeom prst="rect">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6" name="Group 265"/>
              <p:cNvGrpSpPr/>
              <p:nvPr/>
            </p:nvGrpSpPr>
            <p:grpSpPr>
              <a:xfrm>
                <a:off x="7861286" y="3300413"/>
                <a:ext cx="182880" cy="90578"/>
                <a:chOff x="7861286" y="3300413"/>
                <a:chExt cx="182880" cy="90578"/>
              </a:xfrm>
            </p:grpSpPr>
            <p:sp>
              <p:nvSpPr>
                <p:cNvPr id="207" name="Rectangle 206"/>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5" name="Group 264"/>
              <p:cNvGrpSpPr/>
              <p:nvPr/>
            </p:nvGrpSpPr>
            <p:grpSpPr>
              <a:xfrm>
                <a:off x="7923541" y="3475943"/>
                <a:ext cx="1158557" cy="228744"/>
                <a:chOff x="7923541" y="3488009"/>
                <a:chExt cx="1158557" cy="228744"/>
              </a:xfrm>
            </p:grpSpPr>
            <p:sp>
              <p:nvSpPr>
                <p:cNvPr id="209" name="Rectangle 208"/>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4" name="Group 263"/>
              <p:cNvGrpSpPr/>
              <p:nvPr/>
            </p:nvGrpSpPr>
            <p:grpSpPr>
              <a:xfrm>
                <a:off x="7861286" y="3789639"/>
                <a:ext cx="303354" cy="90756"/>
                <a:chOff x="7861286" y="3793332"/>
                <a:chExt cx="303354" cy="90756"/>
              </a:xfrm>
            </p:grpSpPr>
            <p:sp>
              <p:nvSpPr>
                <p:cNvPr id="218" name="Rectangle 217"/>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3" name="Group 262"/>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2" name="Group 261"/>
              <p:cNvGrpSpPr/>
              <p:nvPr/>
            </p:nvGrpSpPr>
            <p:grpSpPr>
              <a:xfrm>
                <a:off x="7861286" y="4344761"/>
                <a:ext cx="1102374" cy="228744"/>
                <a:chOff x="7861286" y="4351628"/>
                <a:chExt cx="1102374" cy="228744"/>
              </a:xfrm>
            </p:grpSpPr>
            <p:sp>
              <p:nvSpPr>
                <p:cNvPr id="230" name="Rectangle 229"/>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1" name="Group 260"/>
              <p:cNvGrpSpPr/>
              <p:nvPr/>
            </p:nvGrpSpPr>
            <p:grpSpPr>
              <a:xfrm>
                <a:off x="7983513" y="4658457"/>
                <a:ext cx="1116116" cy="161449"/>
                <a:chOff x="7983513" y="4654652"/>
                <a:chExt cx="1116116" cy="161449"/>
              </a:xfrm>
            </p:grpSpPr>
            <p:sp>
              <p:nvSpPr>
                <p:cNvPr id="248" name="Rectangle 24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0" name="Group 259"/>
              <p:cNvGrpSpPr/>
              <p:nvPr/>
            </p:nvGrpSpPr>
            <p:grpSpPr>
              <a:xfrm>
                <a:off x="7861286" y="4904857"/>
                <a:ext cx="613124" cy="95731"/>
                <a:chOff x="7861286" y="4904857"/>
                <a:chExt cx="613124" cy="95731"/>
              </a:xfrm>
            </p:grpSpPr>
            <p:sp>
              <p:nvSpPr>
                <p:cNvPr id="255" name="Rectangle 25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74" name="Group 373"/>
            <p:cNvGrpSpPr/>
            <p:nvPr/>
          </p:nvGrpSpPr>
          <p:grpSpPr>
            <a:xfrm>
              <a:off x="9345911" y="3797978"/>
              <a:ext cx="1476375" cy="1967955"/>
              <a:chOff x="9345911" y="3124878"/>
              <a:chExt cx="1476375" cy="1967955"/>
            </a:xfrm>
          </p:grpSpPr>
          <p:grpSp>
            <p:nvGrpSpPr>
              <p:cNvPr id="277" name="Group 276"/>
              <p:cNvGrpSpPr/>
              <p:nvPr/>
            </p:nvGrpSpPr>
            <p:grpSpPr>
              <a:xfrm>
                <a:off x="9345911" y="3124878"/>
                <a:ext cx="1476375" cy="1967955"/>
                <a:chOff x="7740650" y="3131095"/>
                <a:chExt cx="1476375" cy="1967955"/>
              </a:xfrm>
            </p:grpSpPr>
            <p:sp>
              <p:nvSpPr>
                <p:cNvPr id="323" name="Rectangle 322"/>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4" name="Rectangle 323"/>
                <p:cNvSpPr/>
                <p:nvPr/>
              </p:nvSpPr>
              <p:spPr bwMode="auto">
                <a:xfrm>
                  <a:off x="7740650" y="3254375"/>
                  <a:ext cx="1476375" cy="1844675"/>
                </a:xfrm>
                <a:prstGeom prst="rect">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26" name="Rectangle 325"/>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7" name="Rectangle 326"/>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8" name="Rectangle 327"/>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45" name="Group 344"/>
              <p:cNvGrpSpPr/>
              <p:nvPr/>
            </p:nvGrpSpPr>
            <p:grpSpPr>
              <a:xfrm>
                <a:off x="9437493" y="3559175"/>
                <a:ext cx="1288985" cy="117474"/>
                <a:chOff x="9437493" y="3559175"/>
                <a:chExt cx="1288985" cy="117474"/>
              </a:xfrm>
            </p:grpSpPr>
            <p:sp>
              <p:nvSpPr>
                <p:cNvPr id="329" name="Rectangle 32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3" name="Rectangle 342"/>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0" name="Rectangle 32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1" name="Rectangle 33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2" name="Rectangle 33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3" name="Rectangle 33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4" name="Rectangle 33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2" name="Group 341"/>
              <p:cNvGrpSpPr/>
              <p:nvPr/>
            </p:nvGrpSpPr>
            <p:grpSpPr>
              <a:xfrm>
                <a:off x="9465450" y="3797545"/>
                <a:ext cx="1188720" cy="146051"/>
                <a:chOff x="9465450" y="3797545"/>
                <a:chExt cx="1188720" cy="146051"/>
              </a:xfrm>
            </p:grpSpPr>
            <p:sp>
              <p:nvSpPr>
                <p:cNvPr id="336" name="Rectangle 335"/>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7" name="Rectangle 336"/>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8" name="Rectangle 337"/>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9" name="Rectangle 338"/>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0" name="Rectangle 339"/>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1" name="Rectangle 340"/>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7" name="Group 346"/>
              <p:cNvGrpSpPr/>
              <p:nvPr/>
            </p:nvGrpSpPr>
            <p:grpSpPr>
              <a:xfrm>
                <a:off x="9465719" y="3362734"/>
                <a:ext cx="731520" cy="88380"/>
                <a:chOff x="9465719" y="3362734"/>
                <a:chExt cx="731520" cy="88380"/>
              </a:xfrm>
            </p:grpSpPr>
            <p:sp>
              <p:nvSpPr>
                <p:cNvPr id="335" name="Rectangle 334"/>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6" name="Rectangle 345"/>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4" name="Group 353"/>
              <p:cNvGrpSpPr/>
              <p:nvPr/>
            </p:nvGrpSpPr>
            <p:grpSpPr>
              <a:xfrm>
                <a:off x="9434530" y="4405572"/>
                <a:ext cx="356616" cy="212071"/>
                <a:chOff x="9434530" y="4405572"/>
                <a:chExt cx="356616" cy="212071"/>
              </a:xfrm>
            </p:grpSpPr>
            <p:sp>
              <p:nvSpPr>
                <p:cNvPr id="349" name="Rectangle 348"/>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0" name="Rectangle 349"/>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1" name="Rectangle 350"/>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2" name="Rectangle 351"/>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3" name="Rectangle 352"/>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1" name="Rectangle 360"/>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63" name="Group 362"/>
              <p:cNvGrpSpPr/>
              <p:nvPr/>
            </p:nvGrpSpPr>
            <p:grpSpPr>
              <a:xfrm>
                <a:off x="9898578" y="4405572"/>
                <a:ext cx="365760" cy="212071"/>
                <a:chOff x="9898578" y="4405572"/>
                <a:chExt cx="365760" cy="212071"/>
              </a:xfrm>
            </p:grpSpPr>
            <p:grpSp>
              <p:nvGrpSpPr>
                <p:cNvPr id="355" name="Group 354"/>
                <p:cNvGrpSpPr/>
                <p:nvPr/>
              </p:nvGrpSpPr>
              <p:grpSpPr>
                <a:xfrm>
                  <a:off x="9898578" y="4405572"/>
                  <a:ext cx="365760" cy="212071"/>
                  <a:chOff x="9434530" y="4405572"/>
                  <a:chExt cx="365760" cy="212071"/>
                </a:xfrm>
              </p:grpSpPr>
              <p:sp>
                <p:nvSpPr>
                  <p:cNvPr id="356" name="Rectangle 355"/>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7" name="Rectangle 356"/>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8" name="Rectangle 357"/>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0" name="Rectangle 359"/>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2" name="Rectangle 361"/>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2" name="Group 371"/>
              <p:cNvGrpSpPr/>
              <p:nvPr/>
            </p:nvGrpSpPr>
            <p:grpSpPr>
              <a:xfrm>
                <a:off x="10358034" y="4405249"/>
                <a:ext cx="365760" cy="212071"/>
                <a:chOff x="10358034" y="4405249"/>
                <a:chExt cx="365760" cy="212071"/>
              </a:xfrm>
            </p:grpSpPr>
            <p:sp>
              <p:nvSpPr>
                <p:cNvPr id="367" name="Rectangle 366"/>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8" name="Rectangle 367"/>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9" name="Rectangle 368"/>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0" name="Rectangle 369"/>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6" name="Rectangle 3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1" name="Rectangle 370"/>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73" name="Rectangle 37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1" name="Group 380"/>
            <p:cNvGrpSpPr/>
            <p:nvPr/>
          </p:nvGrpSpPr>
          <p:grpSpPr>
            <a:xfrm>
              <a:off x="10915566" y="4874213"/>
              <a:ext cx="536092" cy="799475"/>
              <a:chOff x="5951537" y="5232400"/>
              <a:chExt cx="365126" cy="544513"/>
            </a:xfrm>
          </p:grpSpPr>
          <p:sp>
            <p:nvSpPr>
              <p:cNvPr id="37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7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7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chemeClr val="bg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0" name="Rectangle 11"/>
              <p:cNvSpPr>
                <a:spLocks noChangeArrowheads="1"/>
              </p:cNvSpPr>
              <p:nvPr/>
            </p:nvSpPr>
            <p:spPr bwMode="auto">
              <a:xfrm>
                <a:off x="6129338" y="5232400"/>
                <a:ext cx="11113" cy="29210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nvGrpSpPr>
            <p:cNvPr id="397" name="Group 396"/>
            <p:cNvGrpSpPr/>
            <p:nvPr/>
          </p:nvGrpSpPr>
          <p:grpSpPr>
            <a:xfrm>
              <a:off x="10929938" y="2701925"/>
              <a:ext cx="1168400" cy="1011238"/>
              <a:chOff x="10929938" y="2028825"/>
              <a:chExt cx="1168400" cy="1011238"/>
            </a:xfrm>
          </p:grpSpPr>
          <p:sp>
            <p:nvSpPr>
              <p:cNvPr id="38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nvGrpSpPr>
            <p:cNvPr id="423" name="Group 422"/>
            <p:cNvGrpSpPr/>
            <p:nvPr/>
          </p:nvGrpSpPr>
          <p:grpSpPr>
            <a:xfrm>
              <a:off x="9311043" y="1715016"/>
              <a:ext cx="1509358" cy="1959682"/>
              <a:chOff x="9311043" y="1041916"/>
              <a:chExt cx="1509358" cy="1959682"/>
            </a:xfrm>
          </p:grpSpPr>
          <p:grpSp>
            <p:nvGrpSpPr>
              <p:cNvPr id="419" name="Group 418"/>
              <p:cNvGrpSpPr/>
              <p:nvPr/>
            </p:nvGrpSpPr>
            <p:grpSpPr>
              <a:xfrm>
                <a:off x="9311043" y="1041916"/>
                <a:ext cx="1509358" cy="1959682"/>
                <a:chOff x="2699562" y="3794641"/>
                <a:chExt cx="1412658" cy="1813061"/>
              </a:xfrm>
            </p:grpSpPr>
            <p:sp>
              <p:nvSpPr>
                <p:cNvPr id="403"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4"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5"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6"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7"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8"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9"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0"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1"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2"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3"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4"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5"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6"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7"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sp>
            <p:nvSpPr>
              <p:cNvPr id="420" name="Rounded Rectangle 419"/>
              <p:cNvSpPr/>
              <p:nvPr/>
            </p:nvSpPr>
            <p:spPr bwMode="auto">
              <a:xfrm>
                <a:off x="9727138" y="1320696"/>
                <a:ext cx="802609" cy="123093"/>
              </a:xfrm>
              <a:prstGeom prst="round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1" name="Rounded Rectangle 420"/>
              <p:cNvSpPr/>
              <p:nvPr/>
            </p:nvSpPr>
            <p:spPr bwMode="auto">
              <a:xfrm>
                <a:off x="9727138" y="1473096"/>
                <a:ext cx="802609" cy="123093"/>
              </a:xfrm>
              <a:prstGeom prst="round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2" name="Rounded Rectangle 421"/>
              <p:cNvSpPr/>
              <p:nvPr/>
            </p:nvSpPr>
            <p:spPr bwMode="auto">
              <a:xfrm>
                <a:off x="9727138" y="1625496"/>
                <a:ext cx="802609" cy="123093"/>
              </a:xfrm>
              <a:prstGeom prst="round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7202936" y="2137601"/>
              <a:ext cx="434396" cy="1567623"/>
              <a:chOff x="7202936" y="1464501"/>
              <a:chExt cx="434396" cy="1567623"/>
            </a:xfrm>
          </p:grpSpPr>
          <p:pic>
            <p:nvPicPr>
              <p:cNvPr id="424" name="Picture 423"/>
              <p:cNvPicPr>
                <a:picLocks noChangeAspect="1"/>
              </p:cNvPicPr>
              <p:nvPr/>
            </p:nvPicPr>
            <p:blipFill>
              <a:blip r:embed="rId3"/>
              <a:stretch>
                <a:fillRect/>
              </a:stretch>
            </p:blipFill>
            <p:spPr>
              <a:xfrm>
                <a:off x="7509783" y="1515955"/>
                <a:ext cx="127549" cy="1513579"/>
              </a:xfrm>
              <a:prstGeom prst="rect">
                <a:avLst/>
              </a:prstGeom>
            </p:spPr>
          </p:pic>
          <p:grpSp>
            <p:nvGrpSpPr>
              <p:cNvPr id="436" name="Group 435"/>
              <p:cNvGrpSpPr/>
              <p:nvPr/>
            </p:nvGrpSpPr>
            <p:grpSpPr>
              <a:xfrm flipV="1">
                <a:off x="7202936" y="1464501"/>
                <a:ext cx="164653" cy="1567623"/>
                <a:chOff x="7138988" y="855663"/>
                <a:chExt cx="228601" cy="2176462"/>
              </a:xfrm>
            </p:grpSpPr>
            <p:sp>
              <p:nvSpPr>
                <p:cNvPr id="42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2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2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sp>
          <p:nvSpPr>
            <p:cNvPr id="440"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nvGrpSpPr>
            <p:cNvPr id="21" name="Group 20"/>
            <p:cNvGrpSpPr/>
            <p:nvPr/>
          </p:nvGrpSpPr>
          <p:grpSpPr>
            <a:xfrm>
              <a:off x="7743520" y="1710037"/>
              <a:ext cx="1470634" cy="1974359"/>
              <a:chOff x="7743520" y="1036937"/>
              <a:chExt cx="1470634" cy="1974359"/>
            </a:xfrm>
          </p:grpSpPr>
          <p:grpSp>
            <p:nvGrpSpPr>
              <p:cNvPr id="451" name="Group 450"/>
              <p:cNvGrpSpPr/>
              <p:nvPr/>
            </p:nvGrpSpPr>
            <p:grpSpPr>
              <a:xfrm>
                <a:off x="7743520" y="1036937"/>
                <a:ext cx="1470634" cy="1974359"/>
                <a:chOff x="7740650" y="1041915"/>
                <a:chExt cx="1470634" cy="1974359"/>
              </a:xfrm>
            </p:grpSpPr>
            <p:sp>
              <p:nvSpPr>
                <p:cNvPr id="450" name="Freeform 449"/>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7" name="Right Triangle 446"/>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64" name="Group 463"/>
              <p:cNvGrpSpPr/>
              <p:nvPr/>
            </p:nvGrpSpPr>
            <p:grpSpPr>
              <a:xfrm>
                <a:off x="7912042" y="1158011"/>
                <a:ext cx="1133265" cy="1611524"/>
                <a:chOff x="7912042" y="1158011"/>
                <a:chExt cx="1133265" cy="1611524"/>
              </a:xfrm>
            </p:grpSpPr>
            <p:sp>
              <p:nvSpPr>
                <p:cNvPr id="452" name="Right Bracket 45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262626"/>
                    </a:solidFill>
                  </a:endParaRPr>
                </a:p>
              </p:txBody>
            </p:sp>
            <p:cxnSp>
              <p:nvCxnSpPr>
                <p:cNvPr id="454" name="Straight Connector 453"/>
                <p:cNvCxnSpPr>
                  <a:stCxn id="452" idx="2"/>
                </p:cNvCxnSpPr>
                <p:nvPr/>
              </p:nvCxnSpPr>
              <p:spPr>
                <a:xfrm flipH="1" flipV="1">
                  <a:off x="8478839" y="1329161"/>
                  <a:ext cx="953" cy="20229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55" name="Oval 454"/>
                <p:cNvSpPr/>
                <p:nvPr/>
              </p:nvSpPr>
              <p:spPr bwMode="auto">
                <a:xfrm>
                  <a:off x="8347075" y="1158011"/>
                  <a:ext cx="260053" cy="260053"/>
                </a:xfrm>
                <a:prstGeom prst="ellipse">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6" name="Oval 455"/>
                <p:cNvSpPr/>
                <p:nvPr/>
              </p:nvSpPr>
              <p:spPr bwMode="auto">
                <a:xfrm>
                  <a:off x="8662306" y="2509482"/>
                  <a:ext cx="260053" cy="260053"/>
                </a:xfrm>
                <a:prstGeom prst="ellipse">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7" name="Flowchart: Decision 456"/>
                <p:cNvSpPr/>
                <p:nvPr/>
              </p:nvSpPr>
              <p:spPr bwMode="auto">
                <a:xfrm>
                  <a:off x="7912042" y="1590464"/>
                  <a:ext cx="514722" cy="257035"/>
                </a:xfrm>
                <a:prstGeom prst="flowChartDecision">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8" name="Flowchart: Decision 457"/>
                <p:cNvSpPr/>
                <p:nvPr/>
              </p:nvSpPr>
              <p:spPr bwMode="auto">
                <a:xfrm>
                  <a:off x="8530585" y="1585939"/>
                  <a:ext cx="514722" cy="257035"/>
                </a:xfrm>
                <a:prstGeom prst="flowChartDecision">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9" name="Flowchart: Process 458"/>
                <p:cNvSpPr/>
                <p:nvPr/>
              </p:nvSpPr>
              <p:spPr bwMode="auto">
                <a:xfrm>
                  <a:off x="7930372" y="1899614"/>
                  <a:ext cx="490676" cy="246584"/>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0" name="Flowchart: Process 459"/>
                <p:cNvSpPr/>
                <p:nvPr/>
              </p:nvSpPr>
              <p:spPr bwMode="auto">
                <a:xfrm>
                  <a:off x="7930767" y="2272353"/>
                  <a:ext cx="490676" cy="356147"/>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1" name="Flowchart: Process 460"/>
                <p:cNvSpPr/>
                <p:nvPr/>
              </p:nvSpPr>
              <p:spPr bwMode="auto">
                <a:xfrm>
                  <a:off x="8665048" y="1900256"/>
                  <a:ext cx="253093" cy="128569"/>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2" name="Flowchart: Process 461"/>
                <p:cNvSpPr/>
                <p:nvPr/>
              </p:nvSpPr>
              <p:spPr bwMode="auto">
                <a:xfrm>
                  <a:off x="8548688" y="2082622"/>
                  <a:ext cx="475640" cy="128569"/>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3" name="Flowchart: Process 462"/>
                <p:cNvSpPr/>
                <p:nvPr/>
              </p:nvSpPr>
              <p:spPr bwMode="auto">
                <a:xfrm>
                  <a:off x="8607128" y="2273633"/>
                  <a:ext cx="363651" cy="128569"/>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 name="Group 1"/>
            <p:cNvGrpSpPr/>
            <p:nvPr/>
          </p:nvGrpSpPr>
          <p:grpSpPr>
            <a:xfrm>
              <a:off x="7983513" y="1945650"/>
              <a:ext cx="989927" cy="1378516"/>
              <a:chOff x="7983513" y="1272550"/>
              <a:chExt cx="989927" cy="1378516"/>
            </a:xfrm>
          </p:grpSpPr>
          <p:sp>
            <p:nvSpPr>
              <p:cNvPr id="222" name="Rectangle 221"/>
              <p:cNvSpPr/>
              <p:nvPr/>
            </p:nvSpPr>
            <p:spPr bwMode="auto">
              <a:xfrm>
                <a:off x="8052093" y="1700740"/>
                <a:ext cx="24688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670735" y="1701124"/>
                <a:ext cx="24688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398112" y="1272550"/>
                <a:ext cx="15544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8024697" y="1979764"/>
                <a:ext cx="118872"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8204710" y="1979764"/>
                <a:ext cx="6400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0" name="Rectangle 239"/>
              <p:cNvSpPr/>
              <p:nvPr/>
            </p:nvSpPr>
            <p:spPr bwMode="auto">
              <a:xfrm>
                <a:off x="8020125" y="2042062"/>
                <a:ext cx="310896"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8736281" y="1947558"/>
                <a:ext cx="118872"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610547" y="2132789"/>
                <a:ext cx="118872"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790560" y="2132789"/>
                <a:ext cx="182880"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706336" y="2623634"/>
                <a:ext cx="15544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694281" y="2320294"/>
                <a:ext cx="182880"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7983513" y="2350850"/>
                <a:ext cx="310896"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7983513" y="2411298"/>
                <a:ext cx="182880"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226093" y="2411298"/>
                <a:ext cx="128016"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7983513" y="2474844"/>
                <a:ext cx="365760"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7983513" y="2534947"/>
                <a:ext cx="118872"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8169867" y="2534947"/>
                <a:ext cx="6400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 name="Group 19"/>
            <p:cNvGrpSpPr/>
            <p:nvPr/>
          </p:nvGrpSpPr>
          <p:grpSpPr>
            <a:xfrm>
              <a:off x="5895503" y="1955025"/>
              <a:ext cx="1229051" cy="1725027"/>
              <a:chOff x="5895503" y="1281925"/>
              <a:chExt cx="1229051" cy="1725027"/>
            </a:xfrm>
          </p:grpSpPr>
          <p:grpSp>
            <p:nvGrpSpPr>
              <p:cNvPr id="19" name="Group 18"/>
              <p:cNvGrpSpPr/>
              <p:nvPr/>
            </p:nvGrpSpPr>
            <p:grpSpPr>
              <a:xfrm>
                <a:off x="5895503" y="1281925"/>
                <a:ext cx="1229051" cy="1725027"/>
                <a:chOff x="5895503" y="1281925"/>
                <a:chExt cx="1229051" cy="1725027"/>
              </a:xfrm>
            </p:grpSpPr>
            <p:sp>
              <p:nvSpPr>
                <p:cNvPr id="297" name="Freeform 296"/>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8" name="Right Triangle 297"/>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5996740" y="1640587"/>
                <a:ext cx="1000052" cy="1136612"/>
                <a:chOff x="5996740" y="1640587"/>
                <a:chExt cx="1000052" cy="1136612"/>
              </a:xfrm>
            </p:grpSpPr>
            <p:grpSp>
              <p:nvGrpSpPr>
                <p:cNvPr id="12" name="Group 11"/>
                <p:cNvGrpSpPr/>
                <p:nvPr/>
              </p:nvGrpSpPr>
              <p:grpSpPr>
                <a:xfrm>
                  <a:off x="6265272" y="1646040"/>
                  <a:ext cx="731520" cy="87880"/>
                  <a:chOff x="6265272" y="1646040"/>
                  <a:chExt cx="731520" cy="87880"/>
                </a:xfrm>
              </p:grpSpPr>
              <p:sp>
                <p:nvSpPr>
                  <p:cNvPr id="276" name="Rectangle 275"/>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6265272" y="1889531"/>
                  <a:ext cx="731520" cy="87880"/>
                  <a:chOff x="6265272" y="1889531"/>
                  <a:chExt cx="731520" cy="87880"/>
                </a:xfrm>
              </p:grpSpPr>
              <p:sp>
                <p:nvSpPr>
                  <p:cNvPr id="280" name="Rectangle 279"/>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 name="Group 13"/>
                <p:cNvGrpSpPr/>
                <p:nvPr/>
              </p:nvGrpSpPr>
              <p:grpSpPr>
                <a:xfrm>
                  <a:off x="6265272" y="2130746"/>
                  <a:ext cx="709184" cy="87880"/>
                  <a:chOff x="6265272" y="2130746"/>
                  <a:chExt cx="709184" cy="87880"/>
                </a:xfrm>
              </p:grpSpPr>
              <p:sp>
                <p:nvSpPr>
                  <p:cNvPr id="282" name="Rectangle 28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6265272" y="2374770"/>
                  <a:ext cx="731520" cy="87880"/>
                  <a:chOff x="6265272" y="2374770"/>
                  <a:chExt cx="731520" cy="87880"/>
                </a:xfrm>
              </p:grpSpPr>
              <p:sp>
                <p:nvSpPr>
                  <p:cNvPr id="285" name="Rectangle 284"/>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6265272" y="2623634"/>
                  <a:ext cx="731520" cy="87880"/>
                  <a:chOff x="6265272" y="2623634"/>
                  <a:chExt cx="731520" cy="87880"/>
                </a:xfrm>
              </p:grpSpPr>
              <p:sp>
                <p:nvSpPr>
                  <p:cNvPr id="287" name="Rectangle 28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91" name="Rectangle 290"/>
                <p:cNvSpPr/>
                <p:nvPr/>
              </p:nvSpPr>
              <p:spPr bwMode="auto">
                <a:xfrm>
                  <a:off x="5996740" y="2131485"/>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3" name="Rectangle 292"/>
                <p:cNvSpPr/>
                <p:nvPr/>
              </p:nvSpPr>
              <p:spPr bwMode="auto">
                <a:xfrm>
                  <a:off x="5996740" y="2622382"/>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 name="Group 8"/>
                <p:cNvGrpSpPr/>
                <p:nvPr/>
              </p:nvGrpSpPr>
              <p:grpSpPr>
                <a:xfrm>
                  <a:off x="5996740" y="1640587"/>
                  <a:ext cx="154817" cy="154817"/>
                  <a:chOff x="5996740" y="1640587"/>
                  <a:chExt cx="154817" cy="154817"/>
                </a:xfrm>
              </p:grpSpPr>
              <p:sp>
                <p:nvSpPr>
                  <p:cNvPr id="3" name="Rectangle 2"/>
                  <p:cNvSpPr/>
                  <p:nvPr/>
                </p:nvSpPr>
                <p:spPr bwMode="auto">
                  <a:xfrm>
                    <a:off x="5996740" y="1640587"/>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nvGrpSpPr>
                <p:cNvPr id="10" name="Group 9"/>
                <p:cNvGrpSpPr/>
                <p:nvPr/>
              </p:nvGrpSpPr>
              <p:grpSpPr>
                <a:xfrm>
                  <a:off x="5996740" y="1886036"/>
                  <a:ext cx="154817" cy="154817"/>
                  <a:chOff x="5996740" y="1886036"/>
                  <a:chExt cx="154817" cy="154817"/>
                </a:xfrm>
              </p:grpSpPr>
              <p:sp>
                <p:nvSpPr>
                  <p:cNvPr id="290" name="Rectangle 289"/>
                  <p:cNvSpPr/>
                  <p:nvPr/>
                </p:nvSpPr>
                <p:spPr bwMode="auto">
                  <a:xfrm>
                    <a:off x="5996740" y="1886036"/>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nvGrpSpPr>
                <p:cNvPr id="11" name="Group 10"/>
                <p:cNvGrpSpPr/>
                <p:nvPr/>
              </p:nvGrpSpPr>
              <p:grpSpPr>
                <a:xfrm>
                  <a:off x="5996740" y="2376934"/>
                  <a:ext cx="154817" cy="154817"/>
                  <a:chOff x="5996740" y="2376934"/>
                  <a:chExt cx="154817" cy="154817"/>
                </a:xfrm>
              </p:grpSpPr>
              <p:sp>
                <p:nvSpPr>
                  <p:cNvPr id="292" name="Rectangle 291"/>
                  <p:cNvSpPr/>
                  <p:nvPr/>
                </p:nvSpPr>
                <p:spPr bwMode="auto">
                  <a:xfrm>
                    <a:off x="5996740" y="2376934"/>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grpSp>
      </p:grpSp>
      <p:grpSp>
        <p:nvGrpSpPr>
          <p:cNvPr id="273" name="Group 272" hidden="1"/>
          <p:cNvGrpSpPr/>
          <p:nvPr/>
        </p:nvGrpSpPr>
        <p:grpSpPr>
          <a:xfrm>
            <a:off x="6475333" y="2436019"/>
            <a:ext cx="5656342" cy="4120953"/>
            <a:chOff x="5308651" y="1710037"/>
            <a:chExt cx="6843741" cy="4986038"/>
          </a:xfrm>
        </p:grpSpPr>
        <p:grpSp>
          <p:nvGrpSpPr>
            <p:cNvPr id="296" name="Group 295"/>
            <p:cNvGrpSpPr/>
            <p:nvPr/>
          </p:nvGrpSpPr>
          <p:grpSpPr>
            <a:xfrm>
              <a:off x="8356600" y="5895975"/>
              <a:ext cx="2466975" cy="800100"/>
              <a:chOff x="8356600" y="5222875"/>
              <a:chExt cx="2466975" cy="800100"/>
            </a:xfrm>
          </p:grpSpPr>
          <p:sp>
            <p:nvSpPr>
              <p:cNvPr id="628" name="Rectangle 627"/>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629" name="Group 628"/>
              <p:cNvGrpSpPr/>
              <p:nvPr/>
            </p:nvGrpSpPr>
            <p:grpSpPr>
              <a:xfrm>
                <a:off x="8415948" y="5283201"/>
                <a:ext cx="2344108" cy="678908"/>
                <a:chOff x="8415948" y="5283201"/>
                <a:chExt cx="2344108" cy="678908"/>
              </a:xfrm>
            </p:grpSpPr>
            <p:sp>
              <p:nvSpPr>
                <p:cNvPr id="630" name="Rectangle 629"/>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1" name="Rectangle 630"/>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2" name="Rectangle 631"/>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3" name="Rectangle 632"/>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4" name="Rectangle 633"/>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5" name="Rectangle 634"/>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6" name="Rectangle 635"/>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7" name="Rectangle 636"/>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8" name="Rectangle 637"/>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9" name="Rectangle 638"/>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0" name="Rectangle 639"/>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1" name="Rectangle 640"/>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2" name="Rectangle 641"/>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3" name="Rectangle 642"/>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4" name="Rectangle 643"/>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5" name="Rectangle 644"/>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6" name="Rectangle 645"/>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7" name="Rectangle 646"/>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8" name="Rectangle 647"/>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9" name="Rectangle 648"/>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0" name="Rectangle 649"/>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1" name="Rectangle 650"/>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2" name="Rectangle 651"/>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3" name="Rectangle 652"/>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4" name="Rectangle 653"/>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5" name="Rectangle 654"/>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6" name="Rectangle 655"/>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7" name="Rectangle 656"/>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8" name="Rectangle 657"/>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9" name="Rectangle 658"/>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0" name="Rectangle 659"/>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1" name="Rectangle 660"/>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2" name="Rectangle 661"/>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3" name="Rectangle 662"/>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4" name="Rectangle 663"/>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5" name="Rectangle 664"/>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6" name="Rectangle 665"/>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7" name="Rectangle 666"/>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8" name="Rectangle 667"/>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9" name="Rectangle 668"/>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0" name="Rectangle 669"/>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1" name="Rectangle 670"/>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2" name="Rectangle 671"/>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3" name="Rectangle 672"/>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4" name="Rectangle 673"/>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5" name="Rectangle 674"/>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6" name="Rectangle 675"/>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99" name="Group 298"/>
            <p:cNvGrpSpPr/>
            <p:nvPr/>
          </p:nvGrpSpPr>
          <p:grpSpPr>
            <a:xfrm>
              <a:off x="5308651" y="3794814"/>
              <a:ext cx="2367066" cy="1665498"/>
              <a:chOff x="5308651" y="3121714"/>
              <a:chExt cx="2367066" cy="1665498"/>
            </a:xfrm>
          </p:grpSpPr>
          <p:sp>
            <p:nvSpPr>
              <p:cNvPr id="626"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Rectangle 626"/>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0" name="Group 299"/>
            <p:cNvGrpSpPr/>
            <p:nvPr/>
          </p:nvGrpSpPr>
          <p:grpSpPr>
            <a:xfrm>
              <a:off x="7740650" y="3804195"/>
              <a:ext cx="1476375" cy="1967955"/>
              <a:chOff x="7740650" y="3131095"/>
              <a:chExt cx="1476375" cy="1967955"/>
            </a:xfrm>
          </p:grpSpPr>
          <p:grpSp>
            <p:nvGrpSpPr>
              <p:cNvPr id="578" name="Group 577"/>
              <p:cNvGrpSpPr/>
              <p:nvPr/>
            </p:nvGrpSpPr>
            <p:grpSpPr>
              <a:xfrm>
                <a:off x="7740650" y="3131095"/>
                <a:ext cx="1476375" cy="1967955"/>
                <a:chOff x="7740650" y="3131095"/>
                <a:chExt cx="1476375" cy="1967955"/>
              </a:xfrm>
            </p:grpSpPr>
            <p:sp>
              <p:nvSpPr>
                <p:cNvPr id="624" name="Rectangle 623"/>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5" name="Rectangle 624"/>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79" name="Group 578"/>
              <p:cNvGrpSpPr/>
              <p:nvPr/>
            </p:nvGrpSpPr>
            <p:grpSpPr>
              <a:xfrm>
                <a:off x="7861286" y="3300413"/>
                <a:ext cx="182880" cy="90578"/>
                <a:chOff x="7861286" y="3300413"/>
                <a:chExt cx="182880" cy="90578"/>
              </a:xfrm>
            </p:grpSpPr>
            <p:sp>
              <p:nvSpPr>
                <p:cNvPr id="622" name="Rectangle 621"/>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3" name="Rectangle 622"/>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0" name="Group 579"/>
              <p:cNvGrpSpPr/>
              <p:nvPr/>
            </p:nvGrpSpPr>
            <p:grpSpPr>
              <a:xfrm>
                <a:off x="7923541" y="3475943"/>
                <a:ext cx="1158557" cy="228744"/>
                <a:chOff x="7923541" y="3488009"/>
                <a:chExt cx="1158557" cy="228744"/>
              </a:xfrm>
            </p:grpSpPr>
            <p:sp>
              <p:nvSpPr>
                <p:cNvPr id="613" name="Rectangle 612"/>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4" name="Rectangle 613"/>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5" name="Rectangle 614"/>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6" name="Rectangle 615"/>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7" name="Rectangle 616"/>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8" name="Rectangle 617"/>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9" name="Rectangle 618"/>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0" name="Rectangle 619"/>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1" name="Rectangle 620"/>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1" name="Group 580"/>
              <p:cNvGrpSpPr/>
              <p:nvPr/>
            </p:nvGrpSpPr>
            <p:grpSpPr>
              <a:xfrm>
                <a:off x="7861286" y="3789639"/>
                <a:ext cx="303354" cy="90756"/>
                <a:chOff x="7861286" y="3793332"/>
                <a:chExt cx="303354" cy="90756"/>
              </a:xfrm>
            </p:grpSpPr>
            <p:sp>
              <p:nvSpPr>
                <p:cNvPr id="611" name="Rectangle 610"/>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2" name="Rectangle 611"/>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2" name="Group 581"/>
              <p:cNvGrpSpPr/>
              <p:nvPr/>
            </p:nvGrpSpPr>
            <p:grpSpPr>
              <a:xfrm>
                <a:off x="7861286" y="3965347"/>
                <a:ext cx="977279" cy="294462"/>
                <a:chOff x="7861286" y="3976867"/>
                <a:chExt cx="977279" cy="294462"/>
              </a:xfrm>
            </p:grpSpPr>
            <p:sp>
              <p:nvSpPr>
                <p:cNvPr id="602" name="Rectangle 601"/>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3" name="Rectangle 602"/>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4" name="Rectangle 603"/>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5" name="Rectangle 604"/>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6" name="Rectangle 605"/>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7" name="Rectangle 606"/>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8" name="Rectangle 607"/>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9" name="Rectangle 608"/>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0" name="Rectangle 609"/>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3" name="Group 582"/>
              <p:cNvGrpSpPr/>
              <p:nvPr/>
            </p:nvGrpSpPr>
            <p:grpSpPr>
              <a:xfrm>
                <a:off x="7861286" y="4344761"/>
                <a:ext cx="1102374" cy="228744"/>
                <a:chOff x="7861286" y="4351628"/>
                <a:chExt cx="1102374" cy="228744"/>
              </a:xfrm>
            </p:grpSpPr>
            <p:sp>
              <p:nvSpPr>
                <p:cNvPr id="596" name="Rectangle 595"/>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7" name="Rectangle 596"/>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8" name="Rectangle 597"/>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9" name="Rectangle 598"/>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0" name="Rectangle 599"/>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1" name="Rectangle 600"/>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4" name="Group 583"/>
              <p:cNvGrpSpPr/>
              <p:nvPr/>
            </p:nvGrpSpPr>
            <p:grpSpPr>
              <a:xfrm>
                <a:off x="7983513" y="4658457"/>
                <a:ext cx="1116116" cy="161449"/>
                <a:chOff x="7983513" y="4654652"/>
                <a:chExt cx="1116116" cy="161449"/>
              </a:xfrm>
            </p:grpSpPr>
            <p:sp>
              <p:nvSpPr>
                <p:cNvPr id="589" name="Rectangle 588"/>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0" name="Rectangle 589"/>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1" name="Rectangle 590"/>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2" name="Rectangle 591"/>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3" name="Rectangle 592"/>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4" name="Rectangle 593"/>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5" name="Rectangle 594"/>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5" name="Group 584"/>
              <p:cNvGrpSpPr/>
              <p:nvPr/>
            </p:nvGrpSpPr>
            <p:grpSpPr>
              <a:xfrm>
                <a:off x="7861286" y="4904857"/>
                <a:ext cx="613124" cy="95731"/>
                <a:chOff x="7861286" y="4904857"/>
                <a:chExt cx="613124" cy="95731"/>
              </a:xfrm>
            </p:grpSpPr>
            <p:sp>
              <p:nvSpPr>
                <p:cNvPr id="586" name="Rectangle 585"/>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7" name="Rectangle 586"/>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8" name="Rectangle 587"/>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1" name="Group 300"/>
            <p:cNvGrpSpPr/>
            <p:nvPr/>
          </p:nvGrpSpPr>
          <p:grpSpPr>
            <a:xfrm>
              <a:off x="9345911" y="3797978"/>
              <a:ext cx="1476375" cy="1967955"/>
              <a:chOff x="9345911" y="3124878"/>
              <a:chExt cx="1476375" cy="1967955"/>
            </a:xfrm>
          </p:grpSpPr>
          <p:grpSp>
            <p:nvGrpSpPr>
              <p:cNvPr id="532" name="Group 531"/>
              <p:cNvGrpSpPr/>
              <p:nvPr/>
            </p:nvGrpSpPr>
            <p:grpSpPr>
              <a:xfrm>
                <a:off x="9345911" y="3124878"/>
                <a:ext cx="1476375" cy="1967955"/>
                <a:chOff x="7740650" y="3131095"/>
                <a:chExt cx="1476375" cy="1967955"/>
              </a:xfrm>
            </p:grpSpPr>
            <p:sp>
              <p:nvSpPr>
                <p:cNvPr id="576" name="Rectangle 575"/>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7" name="Rectangle 576"/>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33" name="Rectangle 532"/>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4" name="Rectangle 533"/>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5" name="Rectangle 534"/>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536" name="Group 535"/>
              <p:cNvGrpSpPr/>
              <p:nvPr/>
            </p:nvGrpSpPr>
            <p:grpSpPr>
              <a:xfrm>
                <a:off x="9437493" y="3559175"/>
                <a:ext cx="1288985" cy="117474"/>
                <a:chOff x="9437493" y="3559175"/>
                <a:chExt cx="1288985" cy="117474"/>
              </a:xfrm>
            </p:grpSpPr>
            <p:sp>
              <p:nvSpPr>
                <p:cNvPr id="569" name="Rectangle 56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0" name="Rectangle 569"/>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1" name="Rectangle 570"/>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2" name="Rectangle 571"/>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3" name="Rectangle 572"/>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4" name="Rectangle 573"/>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5" name="Rectangle 574"/>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37" name="Group 536"/>
              <p:cNvGrpSpPr/>
              <p:nvPr/>
            </p:nvGrpSpPr>
            <p:grpSpPr>
              <a:xfrm>
                <a:off x="9465450" y="3797545"/>
                <a:ext cx="1188720" cy="146051"/>
                <a:chOff x="9465450" y="3797545"/>
                <a:chExt cx="1188720" cy="146051"/>
              </a:xfrm>
            </p:grpSpPr>
            <p:sp>
              <p:nvSpPr>
                <p:cNvPr id="563" name="Rectangle 562"/>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4" name="Rectangle 563"/>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5" name="Rectangle 564"/>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6" name="Rectangle 565"/>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7" name="Rectangle 566"/>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8" name="Rectangle 567"/>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38" name="Group 537"/>
              <p:cNvGrpSpPr/>
              <p:nvPr/>
            </p:nvGrpSpPr>
            <p:grpSpPr>
              <a:xfrm>
                <a:off x="9465719" y="3362734"/>
                <a:ext cx="731520" cy="88380"/>
                <a:chOff x="9465719" y="3362734"/>
                <a:chExt cx="731520" cy="88380"/>
              </a:xfrm>
            </p:grpSpPr>
            <p:sp>
              <p:nvSpPr>
                <p:cNvPr id="561" name="Rectangle 560"/>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2" name="Rectangle 561"/>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39" name="Group 538"/>
              <p:cNvGrpSpPr/>
              <p:nvPr/>
            </p:nvGrpSpPr>
            <p:grpSpPr>
              <a:xfrm>
                <a:off x="9434530" y="4405572"/>
                <a:ext cx="356616" cy="212071"/>
                <a:chOff x="9434530" y="4405572"/>
                <a:chExt cx="356616" cy="212071"/>
              </a:xfrm>
            </p:grpSpPr>
            <p:sp>
              <p:nvSpPr>
                <p:cNvPr id="556" name="Rectangle 555"/>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7" name="Rectangle 556"/>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8" name="Rectangle 557"/>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9" name="Rectangle 558"/>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0" name="Rectangle 559"/>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40" name="Rectangle 539"/>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541" name="Group 540"/>
              <p:cNvGrpSpPr/>
              <p:nvPr/>
            </p:nvGrpSpPr>
            <p:grpSpPr>
              <a:xfrm>
                <a:off x="9898578" y="4405572"/>
                <a:ext cx="365760" cy="212071"/>
                <a:chOff x="9898578" y="4405572"/>
                <a:chExt cx="365760" cy="212071"/>
              </a:xfrm>
            </p:grpSpPr>
            <p:grpSp>
              <p:nvGrpSpPr>
                <p:cNvPr id="550" name="Group 549"/>
                <p:cNvGrpSpPr/>
                <p:nvPr/>
              </p:nvGrpSpPr>
              <p:grpSpPr>
                <a:xfrm>
                  <a:off x="9898578" y="4405572"/>
                  <a:ext cx="365760" cy="212071"/>
                  <a:chOff x="9434530" y="4405572"/>
                  <a:chExt cx="365760" cy="212071"/>
                </a:xfrm>
              </p:grpSpPr>
              <p:sp>
                <p:nvSpPr>
                  <p:cNvPr id="552" name="Rectangle 551"/>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3" name="Rectangle 552"/>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4" name="Rectangle 553"/>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5" name="Rectangle 554"/>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51" name="Rectangle 550"/>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42" name="Group 541"/>
              <p:cNvGrpSpPr/>
              <p:nvPr/>
            </p:nvGrpSpPr>
            <p:grpSpPr>
              <a:xfrm>
                <a:off x="10358034" y="4405249"/>
                <a:ext cx="365760" cy="212071"/>
                <a:chOff x="10358034" y="4405249"/>
                <a:chExt cx="365760" cy="212071"/>
              </a:xfrm>
            </p:grpSpPr>
            <p:sp>
              <p:nvSpPr>
                <p:cNvPr id="544" name="Rectangle 543"/>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5" name="Rectangle 544"/>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6" name="Rectangle 545"/>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7" name="Rectangle 546"/>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8" name="Rectangle 547"/>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9" name="Rectangle 548"/>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43" name="Rectangle 54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2" name="Group 301"/>
            <p:cNvGrpSpPr/>
            <p:nvPr/>
          </p:nvGrpSpPr>
          <p:grpSpPr>
            <a:xfrm>
              <a:off x="10915566" y="4874213"/>
              <a:ext cx="536092" cy="799475"/>
              <a:chOff x="5951537" y="5232400"/>
              <a:chExt cx="365126" cy="544513"/>
            </a:xfrm>
          </p:grpSpPr>
          <p:sp>
            <p:nvSpPr>
              <p:cNvPr id="528"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0"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3" name="Group 302"/>
            <p:cNvGrpSpPr/>
            <p:nvPr/>
          </p:nvGrpSpPr>
          <p:grpSpPr>
            <a:xfrm>
              <a:off x="10929938" y="2701925"/>
              <a:ext cx="1168400" cy="1011238"/>
              <a:chOff x="10929938" y="2028825"/>
              <a:chExt cx="1168400" cy="1011238"/>
            </a:xfrm>
          </p:grpSpPr>
          <p:sp>
            <p:nvSpPr>
              <p:cNvPr id="516"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522"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7"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4" name="Group 303"/>
            <p:cNvGrpSpPr/>
            <p:nvPr/>
          </p:nvGrpSpPr>
          <p:grpSpPr>
            <a:xfrm>
              <a:off x="9311043" y="1715016"/>
              <a:ext cx="1509358" cy="1959682"/>
              <a:chOff x="9311043" y="1041916"/>
              <a:chExt cx="1509358" cy="1959682"/>
            </a:xfrm>
          </p:grpSpPr>
          <p:grpSp>
            <p:nvGrpSpPr>
              <p:cNvPr id="497" name="Group 496"/>
              <p:cNvGrpSpPr/>
              <p:nvPr/>
            </p:nvGrpSpPr>
            <p:grpSpPr>
              <a:xfrm>
                <a:off x="9311043" y="1041916"/>
                <a:ext cx="1509358" cy="1959682"/>
                <a:chOff x="2699562" y="3794641"/>
                <a:chExt cx="1412658" cy="1813061"/>
              </a:xfrm>
            </p:grpSpPr>
            <p:sp>
              <p:nvSpPr>
                <p:cNvPr id="501"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a:p>
              </p:txBody>
            </p:sp>
            <p:sp>
              <p:nvSpPr>
                <p:cNvPr id="502"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98" name="Rounded Rectangle 497"/>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9" name="Rounded Rectangle 498"/>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0" name="Rounded Rectangle 499"/>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5" name="Group 304"/>
            <p:cNvGrpSpPr/>
            <p:nvPr/>
          </p:nvGrpSpPr>
          <p:grpSpPr>
            <a:xfrm>
              <a:off x="7202936" y="2137601"/>
              <a:ext cx="434396" cy="1567623"/>
              <a:chOff x="7202936" y="1464501"/>
              <a:chExt cx="434396" cy="1567623"/>
            </a:xfrm>
          </p:grpSpPr>
          <p:pic>
            <p:nvPicPr>
              <p:cNvPr id="486" name="Picture 485"/>
              <p:cNvPicPr>
                <a:picLocks noChangeAspect="1"/>
              </p:cNvPicPr>
              <p:nvPr/>
            </p:nvPicPr>
            <p:blipFill>
              <a:blip r:embed="rId3"/>
              <a:stretch>
                <a:fillRect/>
              </a:stretch>
            </p:blipFill>
            <p:spPr>
              <a:xfrm>
                <a:off x="7509783" y="1515955"/>
                <a:ext cx="127549" cy="1513579"/>
              </a:xfrm>
              <a:prstGeom prst="rect">
                <a:avLst/>
              </a:prstGeom>
            </p:spPr>
          </p:pic>
          <p:grpSp>
            <p:nvGrpSpPr>
              <p:cNvPr id="487" name="Group 486"/>
              <p:cNvGrpSpPr/>
              <p:nvPr/>
            </p:nvGrpSpPr>
            <p:grpSpPr>
              <a:xfrm flipV="1">
                <a:off x="7202936" y="1464501"/>
                <a:ext cx="164653" cy="1567623"/>
                <a:chOff x="7138988" y="855663"/>
                <a:chExt cx="228601" cy="2176462"/>
              </a:xfrm>
            </p:grpSpPr>
            <p:sp>
              <p:nvSpPr>
                <p:cNvPr id="488"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5"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306"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07" name="Group 306"/>
            <p:cNvGrpSpPr/>
            <p:nvPr/>
          </p:nvGrpSpPr>
          <p:grpSpPr>
            <a:xfrm>
              <a:off x="7743520" y="1710037"/>
              <a:ext cx="1470634" cy="1974359"/>
              <a:chOff x="7743520" y="1036937"/>
              <a:chExt cx="1470634" cy="1974359"/>
            </a:xfrm>
          </p:grpSpPr>
          <p:grpSp>
            <p:nvGrpSpPr>
              <p:cNvPr id="471" name="Group 470"/>
              <p:cNvGrpSpPr/>
              <p:nvPr/>
            </p:nvGrpSpPr>
            <p:grpSpPr>
              <a:xfrm>
                <a:off x="7743520" y="1036937"/>
                <a:ext cx="1470634" cy="1974359"/>
                <a:chOff x="7740650" y="1041915"/>
                <a:chExt cx="1470634" cy="1974359"/>
              </a:xfrm>
            </p:grpSpPr>
            <p:sp>
              <p:nvSpPr>
                <p:cNvPr id="484" name="Freeform 483"/>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5" name="Right Triangle 484"/>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72" name="Group 471"/>
              <p:cNvGrpSpPr/>
              <p:nvPr/>
            </p:nvGrpSpPr>
            <p:grpSpPr>
              <a:xfrm>
                <a:off x="7912042" y="1158011"/>
                <a:ext cx="1133265" cy="1611524"/>
                <a:chOff x="7912042" y="1158011"/>
                <a:chExt cx="1133265" cy="1611524"/>
              </a:xfrm>
            </p:grpSpPr>
            <p:sp>
              <p:nvSpPr>
                <p:cNvPr id="473" name="Right Bracket 472"/>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4" name="Straight Connector 473"/>
                <p:cNvCxnSpPr>
                  <a:stCxn id="473"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75" name="Oval 474"/>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6" name="Oval 475"/>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7" name="Flowchart: Decision 476"/>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8" name="Flowchart: Decision 477"/>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9" name="Flowchart: Process 478"/>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0" name="Flowchart: Process 479"/>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1" name="Flowchart: Process 480"/>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2" name="Flowchart: Process 481"/>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3" name="Flowchart: Process 482"/>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8" name="Group 307"/>
            <p:cNvGrpSpPr/>
            <p:nvPr/>
          </p:nvGrpSpPr>
          <p:grpSpPr>
            <a:xfrm>
              <a:off x="7983513" y="1945650"/>
              <a:ext cx="989927" cy="1378516"/>
              <a:chOff x="7983513" y="1272550"/>
              <a:chExt cx="989927" cy="1378516"/>
            </a:xfrm>
          </p:grpSpPr>
          <p:sp>
            <p:nvSpPr>
              <p:cNvPr id="438" name="Rectangle 437"/>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9" name="Rectangle 438"/>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1" name="Rectangle 440"/>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2" name="Rectangle 441"/>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3" name="Rectangle 442"/>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4" name="Rectangle 443"/>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5" name="Rectangle 444"/>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6" name="Rectangle 445"/>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8" name="Rectangle 447"/>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9" name="Rectangle 448"/>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3" name="Rectangle 452"/>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5" name="Rectangle 464"/>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6" name="Rectangle 465"/>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7" name="Rectangle 466"/>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8" name="Rectangle 467"/>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9" name="Rectangle 468"/>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0" name="Rectangle 469"/>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9" name="Group 308"/>
            <p:cNvGrpSpPr/>
            <p:nvPr/>
          </p:nvGrpSpPr>
          <p:grpSpPr>
            <a:xfrm>
              <a:off x="5895503" y="1955025"/>
              <a:ext cx="1229051" cy="1725027"/>
              <a:chOff x="5895503" y="1281925"/>
              <a:chExt cx="1229051" cy="1725027"/>
            </a:xfrm>
          </p:grpSpPr>
          <p:grpSp>
            <p:nvGrpSpPr>
              <p:cNvPr id="310" name="Group 309"/>
              <p:cNvGrpSpPr/>
              <p:nvPr/>
            </p:nvGrpSpPr>
            <p:grpSpPr>
              <a:xfrm>
                <a:off x="5895503" y="1281925"/>
                <a:ext cx="1229051" cy="1725027"/>
                <a:chOff x="5895503" y="1281925"/>
                <a:chExt cx="1229051" cy="1725027"/>
              </a:xfrm>
            </p:grpSpPr>
            <p:sp>
              <p:nvSpPr>
                <p:cNvPr id="426" name="Freeform 425"/>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7" name="Right Triangle 436"/>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1" name="Group 310"/>
              <p:cNvGrpSpPr/>
              <p:nvPr/>
            </p:nvGrpSpPr>
            <p:grpSpPr>
              <a:xfrm>
                <a:off x="5996740" y="1640587"/>
                <a:ext cx="1000052" cy="1136612"/>
                <a:chOff x="5996740" y="1640587"/>
                <a:chExt cx="1000052" cy="1136612"/>
              </a:xfrm>
            </p:grpSpPr>
            <p:grpSp>
              <p:nvGrpSpPr>
                <p:cNvPr id="312" name="Group 311"/>
                <p:cNvGrpSpPr/>
                <p:nvPr/>
              </p:nvGrpSpPr>
              <p:grpSpPr>
                <a:xfrm>
                  <a:off x="6265272" y="1646040"/>
                  <a:ext cx="731520" cy="87880"/>
                  <a:chOff x="6265272" y="1646040"/>
                  <a:chExt cx="731520" cy="87880"/>
                </a:xfrm>
              </p:grpSpPr>
              <p:sp>
                <p:nvSpPr>
                  <p:cNvPr id="402" name="Rectangle 401"/>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8" name="Rectangle 41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5" name="Rectangle 424"/>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3" name="Group 312"/>
                <p:cNvGrpSpPr/>
                <p:nvPr/>
              </p:nvGrpSpPr>
              <p:grpSpPr>
                <a:xfrm>
                  <a:off x="6265272" y="1889531"/>
                  <a:ext cx="731520" cy="87880"/>
                  <a:chOff x="6265272" y="1889531"/>
                  <a:chExt cx="731520" cy="87880"/>
                </a:xfrm>
              </p:grpSpPr>
              <p:sp>
                <p:nvSpPr>
                  <p:cNvPr id="400" name="Rectangle 399"/>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1" name="Rectangle 400"/>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4" name="Group 313"/>
                <p:cNvGrpSpPr/>
                <p:nvPr/>
              </p:nvGrpSpPr>
              <p:grpSpPr>
                <a:xfrm>
                  <a:off x="6265272" y="2130746"/>
                  <a:ext cx="709184" cy="87880"/>
                  <a:chOff x="6265272" y="2130746"/>
                  <a:chExt cx="709184" cy="87880"/>
                </a:xfrm>
              </p:grpSpPr>
              <p:sp>
                <p:nvSpPr>
                  <p:cNvPr id="384" name="Rectangle 383"/>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8" name="Rectangle 397"/>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9" name="Rectangle 398"/>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5" name="Group 314"/>
                <p:cNvGrpSpPr/>
                <p:nvPr/>
              </p:nvGrpSpPr>
              <p:grpSpPr>
                <a:xfrm>
                  <a:off x="6265272" y="2374770"/>
                  <a:ext cx="731520" cy="87880"/>
                  <a:chOff x="6265272" y="2374770"/>
                  <a:chExt cx="731520" cy="87880"/>
                </a:xfrm>
              </p:grpSpPr>
              <p:sp>
                <p:nvSpPr>
                  <p:cNvPr id="382" name="Rectangle 381"/>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83" name="Rectangle 382"/>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6" name="Group 315"/>
                <p:cNvGrpSpPr/>
                <p:nvPr/>
              </p:nvGrpSpPr>
              <p:grpSpPr>
                <a:xfrm>
                  <a:off x="6265272" y="2623634"/>
                  <a:ext cx="731520" cy="87880"/>
                  <a:chOff x="6265272" y="2623634"/>
                  <a:chExt cx="731520" cy="87880"/>
                </a:xfrm>
              </p:grpSpPr>
              <p:sp>
                <p:nvSpPr>
                  <p:cNvPr id="365" name="Rectangle 364"/>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5" name="Rectangle 374"/>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6" name="Rectangle 375"/>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17" name="Rectangle 316"/>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8" name="Rectangle 317"/>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19" name="Group 318"/>
                <p:cNvGrpSpPr/>
                <p:nvPr/>
              </p:nvGrpSpPr>
              <p:grpSpPr>
                <a:xfrm>
                  <a:off x="5996740" y="1640587"/>
                  <a:ext cx="154817" cy="154817"/>
                  <a:chOff x="5996740" y="1640587"/>
                  <a:chExt cx="154817" cy="154817"/>
                </a:xfrm>
              </p:grpSpPr>
              <p:sp>
                <p:nvSpPr>
                  <p:cNvPr id="359" name="Rectangle 358"/>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64"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20" name="Group 319"/>
                <p:cNvGrpSpPr/>
                <p:nvPr/>
              </p:nvGrpSpPr>
              <p:grpSpPr>
                <a:xfrm>
                  <a:off x="5996740" y="1886036"/>
                  <a:ext cx="154817" cy="154817"/>
                  <a:chOff x="5996740" y="1886036"/>
                  <a:chExt cx="154817" cy="154817"/>
                </a:xfrm>
              </p:grpSpPr>
              <p:sp>
                <p:nvSpPr>
                  <p:cNvPr id="344" name="Rectangle 343"/>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48"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21" name="Group 320"/>
                <p:cNvGrpSpPr/>
                <p:nvPr/>
              </p:nvGrpSpPr>
              <p:grpSpPr>
                <a:xfrm>
                  <a:off x="5996740" y="2376934"/>
                  <a:ext cx="154817" cy="154817"/>
                  <a:chOff x="5996740" y="2376934"/>
                  <a:chExt cx="154817" cy="154817"/>
                </a:xfrm>
              </p:grpSpPr>
              <p:sp>
                <p:nvSpPr>
                  <p:cNvPr id="322" name="Rectangle 32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2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spTree>
    <p:extLst>
      <p:ext uri="{BB962C8B-B14F-4D97-AF65-F5344CB8AC3E}">
        <p14:creationId xmlns:p14="http://schemas.microsoft.com/office/powerpoint/2010/main" val="186026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46063" y="273050"/>
            <a:ext cx="5514975" cy="5152180"/>
          </a:xfrm>
        </p:spPr>
        <p:txBody>
          <a:bodyPr/>
          <a:lstStyle/>
          <a:p>
            <a:pPr marL="0" lvl="0" indent="0">
              <a:spcBef>
                <a:spcPts val="1200"/>
              </a:spcBef>
              <a:buNone/>
            </a:pPr>
            <a:r>
              <a:rPr lang="en-US" sz="4800" dirty="0"/>
              <a:t>Further reading…</a:t>
            </a:r>
          </a:p>
          <a:p>
            <a:pPr marL="0" lvl="0" indent="0">
              <a:spcBef>
                <a:spcPts val="1200"/>
              </a:spcBef>
              <a:buNone/>
            </a:pPr>
            <a:br>
              <a:rPr lang="en-US" sz="4800" dirty="0"/>
            </a:br>
            <a:r>
              <a:rPr lang="en-US" sz="2800" dirty="0">
                <a:gradFill>
                  <a:gsLst>
                    <a:gs pos="92515">
                      <a:srgbClr val="262626"/>
                    </a:gs>
                    <a:gs pos="0">
                      <a:srgbClr val="262626"/>
                    </a:gs>
                  </a:gsLst>
                  <a:lin ang="5400000" scaled="0"/>
                </a:gradFill>
                <a:hlinkClick r:id="rId3"/>
              </a:rPr>
              <a:t>Getting Started with Office add-ins</a:t>
            </a:r>
            <a:endParaRPr lang="en-US" sz="2800" dirty="0">
              <a:gradFill>
                <a:gsLst>
                  <a:gs pos="92515">
                    <a:srgbClr val="262626"/>
                  </a:gs>
                  <a:gs pos="0">
                    <a:srgbClr val="262626"/>
                  </a:gs>
                </a:gsLst>
                <a:lin ang="5400000" scaled="0"/>
              </a:gradFill>
            </a:endParaRPr>
          </a:p>
          <a:p>
            <a:pPr marL="0" lvl="0" indent="0">
              <a:spcBef>
                <a:spcPts val="1200"/>
              </a:spcBef>
              <a:buNone/>
            </a:pPr>
            <a:r>
              <a:rPr lang="en-US" sz="2800" dirty="0">
                <a:gradFill>
                  <a:gsLst>
                    <a:gs pos="92515">
                      <a:srgbClr val="262626"/>
                    </a:gs>
                    <a:gs pos="0">
                      <a:srgbClr val="262626"/>
                    </a:gs>
                  </a:gsLst>
                  <a:lin ang="5400000" scaled="0"/>
                </a:gradFill>
                <a:hlinkClick r:id="rId4"/>
              </a:rPr>
              <a:t>Office add-in Code Samples</a:t>
            </a:r>
            <a:r>
              <a:rPr lang="en-US" sz="2800" dirty="0">
                <a:gradFill>
                  <a:gsLst>
                    <a:gs pos="92515">
                      <a:srgbClr val="262626"/>
                    </a:gs>
                    <a:gs pos="0">
                      <a:srgbClr val="262626"/>
                    </a:gs>
                  </a:gsLst>
                  <a:lin ang="5400000" scaled="0"/>
                </a:gradFill>
              </a:rPr>
              <a:t>  </a:t>
            </a:r>
          </a:p>
          <a:p>
            <a:pPr marL="0" lvl="0" indent="0">
              <a:spcBef>
                <a:spcPts val="1200"/>
              </a:spcBef>
              <a:buNone/>
            </a:pPr>
            <a:r>
              <a:rPr lang="en-US" sz="2800" dirty="0">
                <a:gradFill>
                  <a:gsLst>
                    <a:gs pos="92515">
                      <a:srgbClr val="262626"/>
                    </a:gs>
                    <a:gs pos="0">
                      <a:srgbClr val="262626"/>
                    </a:gs>
                  </a:gsLst>
                  <a:lin ang="5400000" scaled="0"/>
                </a:gradFill>
                <a:hlinkClick r:id="rId5"/>
              </a:rPr>
              <a:t>Office add-in Training videos &amp; hands on labs </a:t>
            </a:r>
            <a:endParaRPr lang="en-US" sz="2800" dirty="0">
              <a:gradFill>
                <a:gsLst>
                  <a:gs pos="92515">
                    <a:srgbClr val="262626"/>
                  </a:gs>
                  <a:gs pos="0">
                    <a:srgbClr val="262626"/>
                  </a:gs>
                </a:gsLst>
                <a:lin ang="5400000" scaled="0"/>
              </a:gradFill>
            </a:endParaRPr>
          </a:p>
          <a:p>
            <a:pPr marL="0" lvl="0" indent="0">
              <a:spcBef>
                <a:spcPts val="1200"/>
              </a:spcBef>
              <a:buNone/>
            </a:pPr>
            <a:r>
              <a:rPr lang="en-US" sz="2800" dirty="0">
                <a:gradFill>
                  <a:gsLst>
                    <a:gs pos="92515">
                      <a:srgbClr val="262626"/>
                    </a:gs>
                    <a:gs pos="0">
                      <a:srgbClr val="262626"/>
                    </a:gs>
                  </a:gsLst>
                  <a:lin ang="5400000" scaled="0"/>
                </a:gradFill>
                <a:hlinkClick r:id="rId6"/>
              </a:rPr>
              <a:t>Office add-in Snack videos</a:t>
            </a:r>
            <a:endParaRPr lang="en-US" sz="2800" dirty="0">
              <a:gradFill>
                <a:gsLst>
                  <a:gs pos="92515">
                    <a:srgbClr val="262626"/>
                  </a:gs>
                  <a:gs pos="0">
                    <a:srgbClr val="262626"/>
                  </a:gs>
                </a:gsLst>
                <a:lin ang="5400000" scaled="0"/>
              </a:gradFill>
            </a:endParaRPr>
          </a:p>
          <a:p>
            <a:pPr marL="0" lvl="0" indent="0">
              <a:spcBef>
                <a:spcPts val="1200"/>
              </a:spcBef>
              <a:buNone/>
            </a:pPr>
            <a:r>
              <a:rPr lang="en-US" sz="2800" dirty="0">
                <a:gradFill>
                  <a:gsLst>
                    <a:gs pos="92515">
                      <a:srgbClr val="262626"/>
                    </a:gs>
                    <a:gs pos="0">
                      <a:srgbClr val="262626"/>
                    </a:gs>
                  </a:gsLst>
                  <a:lin ang="5400000" scaled="0"/>
                </a:gradFill>
                <a:hlinkClick r:id="rId7"/>
              </a:rPr>
              <a:t>Office add-in documentation</a:t>
            </a:r>
            <a:endParaRPr lang="en-US" sz="2800" dirty="0">
              <a:gradFill>
                <a:gsLst>
                  <a:gs pos="92515">
                    <a:srgbClr val="262626"/>
                  </a:gs>
                  <a:gs pos="0">
                    <a:srgbClr val="262626"/>
                  </a:gs>
                </a:gsLst>
                <a:lin ang="5400000" scaled="0"/>
              </a:gradFill>
            </a:endParaRPr>
          </a:p>
          <a:p>
            <a:pPr marL="0" indent="0">
              <a:buNone/>
            </a:pPr>
            <a:endParaRPr lang="en-US" sz="3200" dirty="0"/>
          </a:p>
        </p:txBody>
      </p:sp>
      <p:grpSp>
        <p:nvGrpSpPr>
          <p:cNvPr id="25" name="Group 24"/>
          <p:cNvGrpSpPr/>
          <p:nvPr/>
        </p:nvGrpSpPr>
        <p:grpSpPr>
          <a:xfrm>
            <a:off x="8595651" y="2113047"/>
            <a:ext cx="4084253" cy="5486900"/>
            <a:chOff x="7841294" y="1339954"/>
            <a:chExt cx="4004533" cy="5379802"/>
          </a:xfrm>
        </p:grpSpPr>
        <p:sp>
          <p:nvSpPr>
            <p:cNvPr id="26"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rgbClr val="0078D7">
                <a:lumMod val="75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04040"/>
                </a:solidFill>
                <a:effectLst/>
                <a:uLnTx/>
                <a:uFillTx/>
              </a:endParaRPr>
            </a:p>
          </p:txBody>
        </p:sp>
        <p:sp>
          <p:nvSpPr>
            <p:cNvPr id="27"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rgbClr val="0078D7">
                <a:lumMod val="50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04040"/>
                </a:solidFill>
                <a:effectLst/>
                <a:uLnTx/>
                <a:uFillTx/>
              </a:endParaRPr>
            </a:p>
          </p:txBody>
        </p:sp>
        <p:sp>
          <p:nvSpPr>
            <p:cNvPr id="28"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rgbClr val="797A7D">
                <a:lumMod val="75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04040"/>
                </a:solidFill>
                <a:effectLst/>
                <a:uLnTx/>
                <a:uFillTx/>
              </a:endParaRPr>
            </a:p>
          </p:txBody>
        </p:sp>
        <p:sp>
          <p:nvSpPr>
            <p:cNvPr id="29"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rgbClr val="797A7D">
                <a:lumMod val="75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04040"/>
                </a:solidFill>
                <a:effectLst/>
                <a:uLnTx/>
                <a:uFillTx/>
              </a:endParaRPr>
            </a:p>
          </p:txBody>
        </p:sp>
        <p:sp>
          <p:nvSpPr>
            <p:cNvPr id="30"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04040"/>
                </a:solidFill>
                <a:effectLst/>
                <a:uLnTx/>
                <a:uFillTx/>
              </a:endParaRPr>
            </a:p>
          </p:txBody>
        </p:sp>
        <p:sp>
          <p:nvSpPr>
            <p:cNvPr id="31"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04040"/>
                </a:solidFill>
                <a:effectLst/>
                <a:uLnTx/>
                <a:uFillTx/>
              </a:endParaRPr>
            </a:p>
          </p:txBody>
        </p:sp>
        <p:sp>
          <p:nvSpPr>
            <p:cNvPr id="32"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rgbClr val="0078D7">
                <a:lumMod val="50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04040"/>
                </a:solidFill>
                <a:effectLst/>
                <a:uLnTx/>
                <a:uFillTx/>
              </a:endParaRPr>
            </a:p>
          </p:txBody>
        </p:sp>
        <p:sp>
          <p:nvSpPr>
            <p:cNvPr id="33"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rgbClr val="262626">
                <a:lumMod val="90000"/>
                <a:lumOff val="10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04040"/>
                </a:solidFill>
                <a:effectLst/>
                <a:uLnTx/>
                <a:uFillTx/>
              </a:endParaRPr>
            </a:p>
          </p:txBody>
        </p:sp>
      </p:grpSp>
    </p:spTree>
    <p:extLst>
      <p:ext uri="{BB962C8B-B14F-4D97-AF65-F5344CB8AC3E}">
        <p14:creationId xmlns:p14="http://schemas.microsoft.com/office/powerpoint/2010/main" val="406242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lstStyle/>
          <a:p>
            <a:pPr marL="0" indent="0" algn="ctr">
              <a:buNone/>
            </a:pPr>
            <a:r>
              <a:rPr lang="en-US" sz="3136" dirty="0">
                <a:hlinkClick r:id="rId3"/>
              </a:rPr>
              <a:t>http://dev.office.com/devprogram</a:t>
            </a:r>
            <a:r>
              <a:rPr lang="en-US" sz="3136" dirty="0"/>
              <a:t> </a:t>
            </a: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Tree>
    <p:extLst>
      <p:ext uri="{BB962C8B-B14F-4D97-AF65-F5344CB8AC3E}">
        <p14:creationId xmlns:p14="http://schemas.microsoft.com/office/powerpoint/2010/main" val="307462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305656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10681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08775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48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Overview</a:t>
            </a:r>
          </a:p>
        </p:txBody>
      </p:sp>
      <p:sp>
        <p:nvSpPr>
          <p:cNvPr id="3" name="Text Placeholder 2"/>
          <p:cNvSpPr>
            <a:spLocks noGrp="1"/>
          </p:cNvSpPr>
          <p:nvPr>
            <p:ph type="body" sz="quarter" idx="12"/>
          </p:nvPr>
        </p:nvSpPr>
        <p:spPr/>
        <p:txBody>
          <a:bodyPr/>
          <a:lstStyle/>
          <a:p>
            <a:r>
              <a:rPr lang="en-US" dirty="0"/>
              <a:t>1</a:t>
            </a:r>
          </a:p>
        </p:txBody>
      </p:sp>
      <p:sp>
        <p:nvSpPr>
          <p:cNvPr id="7" name="Freeform 5"/>
          <p:cNvSpPr>
            <a:spLocks noEditPoints="1"/>
          </p:cNvSpPr>
          <p:nvPr/>
        </p:nvSpPr>
        <p:spPr bwMode="auto">
          <a:xfrm>
            <a:off x="5257800" y="1013025"/>
            <a:ext cx="7816850" cy="7880151"/>
          </a:xfrm>
          <a:custGeom>
            <a:avLst/>
            <a:gdLst>
              <a:gd name="T0" fmla="*/ 1524 w 2036"/>
              <a:gd name="T1" fmla="*/ 736 h 2052"/>
              <a:gd name="T2" fmla="*/ 1704 w 2036"/>
              <a:gd name="T3" fmla="*/ 1060 h 2052"/>
              <a:gd name="T4" fmla="*/ 1696 w 2036"/>
              <a:gd name="T5" fmla="*/ 1076 h 2052"/>
              <a:gd name="T6" fmla="*/ 1338 w 2036"/>
              <a:gd name="T7" fmla="*/ 1076 h 2052"/>
              <a:gd name="T8" fmla="*/ 1330 w 2036"/>
              <a:gd name="T9" fmla="*/ 1060 h 2052"/>
              <a:gd name="T10" fmla="*/ 1508 w 2036"/>
              <a:gd name="T11" fmla="*/ 736 h 2052"/>
              <a:gd name="T12" fmla="*/ 1524 w 2036"/>
              <a:gd name="T13" fmla="*/ 736 h 2052"/>
              <a:gd name="T14" fmla="*/ 658 w 2036"/>
              <a:gd name="T15" fmla="*/ 910 h 2052"/>
              <a:gd name="T16" fmla="*/ 360 w 2036"/>
              <a:gd name="T17" fmla="*/ 910 h 2052"/>
              <a:gd name="T18" fmla="*/ 326 w 2036"/>
              <a:gd name="T19" fmla="*/ 875 h 2052"/>
              <a:gd name="T20" fmla="*/ 326 w 2036"/>
              <a:gd name="T21" fmla="*/ 806 h 2052"/>
              <a:gd name="T22" fmla="*/ 360 w 2036"/>
              <a:gd name="T23" fmla="*/ 771 h 2052"/>
              <a:gd name="T24" fmla="*/ 658 w 2036"/>
              <a:gd name="T25" fmla="*/ 771 h 2052"/>
              <a:gd name="T26" fmla="*/ 692 w 2036"/>
              <a:gd name="T27" fmla="*/ 806 h 2052"/>
              <a:gd name="T28" fmla="*/ 692 w 2036"/>
              <a:gd name="T29" fmla="*/ 875 h 2052"/>
              <a:gd name="T30" fmla="*/ 658 w 2036"/>
              <a:gd name="T31" fmla="*/ 910 h 2052"/>
              <a:gd name="T32" fmla="*/ 692 w 2036"/>
              <a:gd name="T33" fmla="*/ 1061 h 2052"/>
              <a:gd name="T34" fmla="*/ 658 w 2036"/>
              <a:gd name="T35" fmla="*/ 1096 h 2052"/>
              <a:gd name="T36" fmla="*/ 360 w 2036"/>
              <a:gd name="T37" fmla="*/ 1096 h 2052"/>
              <a:gd name="T38" fmla="*/ 326 w 2036"/>
              <a:gd name="T39" fmla="*/ 1061 h 2052"/>
              <a:gd name="T40" fmla="*/ 326 w 2036"/>
              <a:gd name="T41" fmla="*/ 992 h 2052"/>
              <a:gd name="T42" fmla="*/ 360 w 2036"/>
              <a:gd name="T43" fmla="*/ 957 h 2052"/>
              <a:gd name="T44" fmla="*/ 658 w 2036"/>
              <a:gd name="T45" fmla="*/ 957 h 2052"/>
              <a:gd name="T46" fmla="*/ 692 w 2036"/>
              <a:gd name="T47" fmla="*/ 992 h 2052"/>
              <a:gd name="T48" fmla="*/ 692 w 2036"/>
              <a:gd name="T49" fmla="*/ 1061 h 2052"/>
              <a:gd name="T50" fmla="*/ 1240 w 2036"/>
              <a:gd name="T51" fmla="*/ 2007 h 2052"/>
              <a:gd name="T52" fmla="*/ 1303 w 2036"/>
              <a:gd name="T53" fmla="*/ 1828 h 2052"/>
              <a:gd name="T54" fmla="*/ 1295 w 2036"/>
              <a:gd name="T55" fmla="*/ 1760 h 2052"/>
              <a:gd name="T56" fmla="*/ 1814 w 2036"/>
              <a:gd name="T57" fmla="*/ 1016 h 2052"/>
              <a:gd name="T58" fmla="*/ 1018 w 2036"/>
              <a:gd name="T59" fmla="*/ 222 h 2052"/>
              <a:gd name="T60" fmla="*/ 222 w 2036"/>
              <a:gd name="T61" fmla="*/ 1016 h 2052"/>
              <a:gd name="T62" fmla="*/ 741 w 2036"/>
              <a:gd name="T63" fmla="*/ 1760 h 2052"/>
              <a:gd name="T64" fmla="*/ 733 w 2036"/>
              <a:gd name="T65" fmla="*/ 1828 h 2052"/>
              <a:gd name="T66" fmla="*/ 796 w 2036"/>
              <a:gd name="T67" fmla="*/ 2007 h 2052"/>
              <a:gd name="T68" fmla="*/ 0 w 2036"/>
              <a:gd name="T69" fmla="*/ 1016 h 2052"/>
              <a:gd name="T70" fmla="*/ 1018 w 2036"/>
              <a:gd name="T71" fmla="*/ 0 h 2052"/>
              <a:gd name="T72" fmla="*/ 2036 w 2036"/>
              <a:gd name="T73" fmla="*/ 1016 h 2052"/>
              <a:gd name="T74" fmla="*/ 1240 w 2036"/>
              <a:gd name="T75" fmla="*/ 2007 h 2052"/>
              <a:gd name="T76" fmla="*/ 1008 w 2036"/>
              <a:gd name="T77" fmla="*/ 649 h 2052"/>
              <a:gd name="T78" fmla="*/ 835 w 2036"/>
              <a:gd name="T79" fmla="*/ 476 h 2052"/>
              <a:gd name="T80" fmla="*/ 1008 w 2036"/>
              <a:gd name="T81" fmla="*/ 303 h 2052"/>
              <a:gd name="T82" fmla="*/ 1181 w 2036"/>
              <a:gd name="T83" fmla="*/ 476 h 2052"/>
              <a:gd name="T84" fmla="*/ 1008 w 2036"/>
              <a:gd name="T85" fmla="*/ 649 h 2052"/>
              <a:gd name="T86" fmla="*/ 1008 w 2036"/>
              <a:gd name="T87" fmla="*/ 411 h 2052"/>
              <a:gd name="T88" fmla="*/ 943 w 2036"/>
              <a:gd name="T89" fmla="*/ 476 h 2052"/>
              <a:gd name="T90" fmla="*/ 1008 w 2036"/>
              <a:gd name="T91" fmla="*/ 541 h 2052"/>
              <a:gd name="T92" fmla="*/ 1073 w 2036"/>
              <a:gd name="T93" fmla="*/ 476 h 2052"/>
              <a:gd name="T94" fmla="*/ 1008 w 2036"/>
              <a:gd name="T95" fmla="*/ 411 h 2052"/>
              <a:gd name="T96" fmla="*/ 928 w 2036"/>
              <a:gd name="T97" fmla="*/ 1653 h 2052"/>
              <a:gd name="T98" fmla="*/ 1001 w 2036"/>
              <a:gd name="T99" fmla="*/ 884 h 2052"/>
              <a:gd name="T100" fmla="*/ 1022 w 2036"/>
              <a:gd name="T101" fmla="*/ 895 h 2052"/>
              <a:gd name="T102" fmla="*/ 1083 w 2036"/>
              <a:gd name="T103" fmla="*/ 1638 h 2052"/>
              <a:gd name="T104" fmla="*/ 1152 w 2036"/>
              <a:gd name="T105" fmla="*/ 1676 h 2052"/>
              <a:gd name="T106" fmla="*/ 1168 w 2036"/>
              <a:gd name="T107" fmla="*/ 1958 h 2052"/>
              <a:gd name="T108" fmla="*/ 884 w 2036"/>
              <a:gd name="T109" fmla="*/ 1981 h 2052"/>
              <a:gd name="T110" fmla="*/ 868 w 2036"/>
              <a:gd name="T111" fmla="*/ 1700 h 2052"/>
              <a:gd name="T112" fmla="*/ 928 w 2036"/>
              <a:gd name="T113" fmla="*/ 165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36" h="2052">
                <a:moveTo>
                  <a:pt x="1524" y="736"/>
                </a:moveTo>
                <a:cubicBezTo>
                  <a:pt x="1555" y="787"/>
                  <a:pt x="1669" y="1005"/>
                  <a:pt x="1704" y="1060"/>
                </a:cubicBezTo>
                <a:cubicBezTo>
                  <a:pt x="1710" y="1069"/>
                  <a:pt x="1706" y="1076"/>
                  <a:pt x="1696" y="1076"/>
                </a:cubicBezTo>
                <a:cubicBezTo>
                  <a:pt x="1633" y="1076"/>
                  <a:pt x="1403" y="1076"/>
                  <a:pt x="1338" y="1076"/>
                </a:cubicBezTo>
                <a:cubicBezTo>
                  <a:pt x="1331" y="1076"/>
                  <a:pt x="1323" y="1071"/>
                  <a:pt x="1330" y="1060"/>
                </a:cubicBezTo>
                <a:cubicBezTo>
                  <a:pt x="1363" y="1008"/>
                  <a:pt x="1476" y="788"/>
                  <a:pt x="1508" y="736"/>
                </a:cubicBezTo>
                <a:cubicBezTo>
                  <a:pt x="1513" y="730"/>
                  <a:pt x="1519" y="730"/>
                  <a:pt x="1524" y="736"/>
                </a:cubicBezTo>
                <a:close/>
                <a:moveTo>
                  <a:pt x="658" y="910"/>
                </a:moveTo>
                <a:cubicBezTo>
                  <a:pt x="360" y="910"/>
                  <a:pt x="360" y="910"/>
                  <a:pt x="360" y="910"/>
                </a:cubicBezTo>
                <a:cubicBezTo>
                  <a:pt x="341" y="910"/>
                  <a:pt x="326" y="895"/>
                  <a:pt x="326" y="875"/>
                </a:cubicBezTo>
                <a:cubicBezTo>
                  <a:pt x="326" y="806"/>
                  <a:pt x="326" y="806"/>
                  <a:pt x="326" y="806"/>
                </a:cubicBezTo>
                <a:cubicBezTo>
                  <a:pt x="326" y="786"/>
                  <a:pt x="341" y="771"/>
                  <a:pt x="360" y="771"/>
                </a:cubicBezTo>
                <a:cubicBezTo>
                  <a:pt x="658" y="771"/>
                  <a:pt x="658" y="771"/>
                  <a:pt x="658" y="771"/>
                </a:cubicBezTo>
                <a:cubicBezTo>
                  <a:pt x="677" y="771"/>
                  <a:pt x="692" y="786"/>
                  <a:pt x="692" y="806"/>
                </a:cubicBezTo>
                <a:cubicBezTo>
                  <a:pt x="692" y="875"/>
                  <a:pt x="692" y="875"/>
                  <a:pt x="692" y="875"/>
                </a:cubicBezTo>
                <a:cubicBezTo>
                  <a:pt x="692" y="895"/>
                  <a:pt x="677" y="910"/>
                  <a:pt x="658" y="910"/>
                </a:cubicBezTo>
                <a:close/>
                <a:moveTo>
                  <a:pt x="692" y="1061"/>
                </a:moveTo>
                <a:cubicBezTo>
                  <a:pt x="692" y="1081"/>
                  <a:pt x="677" y="1096"/>
                  <a:pt x="658" y="1096"/>
                </a:cubicBezTo>
                <a:cubicBezTo>
                  <a:pt x="360" y="1096"/>
                  <a:pt x="360" y="1096"/>
                  <a:pt x="360" y="1096"/>
                </a:cubicBezTo>
                <a:cubicBezTo>
                  <a:pt x="341" y="1096"/>
                  <a:pt x="326" y="1081"/>
                  <a:pt x="326" y="1061"/>
                </a:cubicBezTo>
                <a:cubicBezTo>
                  <a:pt x="326" y="992"/>
                  <a:pt x="326" y="992"/>
                  <a:pt x="326" y="992"/>
                </a:cubicBezTo>
                <a:cubicBezTo>
                  <a:pt x="326" y="972"/>
                  <a:pt x="341" y="957"/>
                  <a:pt x="360" y="957"/>
                </a:cubicBezTo>
                <a:cubicBezTo>
                  <a:pt x="658" y="957"/>
                  <a:pt x="658" y="957"/>
                  <a:pt x="658" y="957"/>
                </a:cubicBezTo>
                <a:cubicBezTo>
                  <a:pt x="677" y="957"/>
                  <a:pt x="692" y="972"/>
                  <a:pt x="692" y="992"/>
                </a:cubicBezTo>
                <a:lnTo>
                  <a:pt x="692" y="1061"/>
                </a:lnTo>
                <a:close/>
                <a:moveTo>
                  <a:pt x="1240" y="2007"/>
                </a:moveTo>
                <a:cubicBezTo>
                  <a:pt x="1279" y="1959"/>
                  <a:pt x="1303" y="1896"/>
                  <a:pt x="1303" y="1828"/>
                </a:cubicBezTo>
                <a:cubicBezTo>
                  <a:pt x="1303" y="1805"/>
                  <a:pt x="1300" y="1782"/>
                  <a:pt x="1295" y="1760"/>
                </a:cubicBezTo>
                <a:cubicBezTo>
                  <a:pt x="1598" y="1648"/>
                  <a:pt x="1814" y="1357"/>
                  <a:pt x="1814" y="1016"/>
                </a:cubicBezTo>
                <a:cubicBezTo>
                  <a:pt x="1814" y="577"/>
                  <a:pt x="1457" y="222"/>
                  <a:pt x="1018" y="222"/>
                </a:cubicBezTo>
                <a:cubicBezTo>
                  <a:pt x="579" y="222"/>
                  <a:pt x="222" y="577"/>
                  <a:pt x="222" y="1016"/>
                </a:cubicBezTo>
                <a:cubicBezTo>
                  <a:pt x="222" y="1357"/>
                  <a:pt x="438" y="1648"/>
                  <a:pt x="741" y="1760"/>
                </a:cubicBezTo>
                <a:cubicBezTo>
                  <a:pt x="736" y="1782"/>
                  <a:pt x="733" y="1805"/>
                  <a:pt x="733" y="1828"/>
                </a:cubicBezTo>
                <a:cubicBezTo>
                  <a:pt x="733" y="1896"/>
                  <a:pt x="757" y="1959"/>
                  <a:pt x="796" y="2007"/>
                </a:cubicBezTo>
                <a:cubicBezTo>
                  <a:pt x="341" y="1906"/>
                  <a:pt x="0" y="1501"/>
                  <a:pt x="0" y="1016"/>
                </a:cubicBezTo>
                <a:cubicBezTo>
                  <a:pt x="0" y="455"/>
                  <a:pt x="456" y="0"/>
                  <a:pt x="1018" y="0"/>
                </a:cubicBezTo>
                <a:cubicBezTo>
                  <a:pt x="1580" y="0"/>
                  <a:pt x="2036" y="455"/>
                  <a:pt x="2036" y="1016"/>
                </a:cubicBezTo>
                <a:cubicBezTo>
                  <a:pt x="2036" y="1501"/>
                  <a:pt x="1695" y="1906"/>
                  <a:pt x="1240" y="2007"/>
                </a:cubicBezTo>
                <a:close/>
                <a:moveTo>
                  <a:pt x="1008" y="649"/>
                </a:moveTo>
                <a:cubicBezTo>
                  <a:pt x="912" y="649"/>
                  <a:pt x="835" y="571"/>
                  <a:pt x="835" y="476"/>
                </a:cubicBezTo>
                <a:cubicBezTo>
                  <a:pt x="835" y="380"/>
                  <a:pt x="912" y="303"/>
                  <a:pt x="1008" y="303"/>
                </a:cubicBezTo>
                <a:cubicBezTo>
                  <a:pt x="1103" y="303"/>
                  <a:pt x="1181" y="380"/>
                  <a:pt x="1181" y="476"/>
                </a:cubicBezTo>
                <a:cubicBezTo>
                  <a:pt x="1181" y="571"/>
                  <a:pt x="1103" y="649"/>
                  <a:pt x="1008" y="649"/>
                </a:cubicBezTo>
                <a:close/>
                <a:moveTo>
                  <a:pt x="1008" y="411"/>
                </a:moveTo>
                <a:cubicBezTo>
                  <a:pt x="972" y="411"/>
                  <a:pt x="943" y="440"/>
                  <a:pt x="943" y="476"/>
                </a:cubicBezTo>
                <a:cubicBezTo>
                  <a:pt x="943" y="512"/>
                  <a:pt x="972" y="541"/>
                  <a:pt x="1008" y="541"/>
                </a:cubicBezTo>
                <a:cubicBezTo>
                  <a:pt x="1044" y="541"/>
                  <a:pt x="1073" y="512"/>
                  <a:pt x="1073" y="476"/>
                </a:cubicBezTo>
                <a:cubicBezTo>
                  <a:pt x="1073" y="440"/>
                  <a:pt x="1044" y="411"/>
                  <a:pt x="1008" y="411"/>
                </a:cubicBezTo>
                <a:close/>
                <a:moveTo>
                  <a:pt x="928" y="1653"/>
                </a:moveTo>
                <a:cubicBezTo>
                  <a:pt x="928" y="1653"/>
                  <a:pt x="988" y="1017"/>
                  <a:pt x="1001" y="884"/>
                </a:cubicBezTo>
                <a:cubicBezTo>
                  <a:pt x="1004" y="852"/>
                  <a:pt x="1018" y="862"/>
                  <a:pt x="1022" y="895"/>
                </a:cubicBezTo>
                <a:cubicBezTo>
                  <a:pt x="1036" y="1027"/>
                  <a:pt x="1083" y="1638"/>
                  <a:pt x="1083" y="1638"/>
                </a:cubicBezTo>
                <a:cubicBezTo>
                  <a:pt x="1108" y="1646"/>
                  <a:pt x="1131" y="1659"/>
                  <a:pt x="1152" y="1676"/>
                </a:cubicBezTo>
                <a:cubicBezTo>
                  <a:pt x="1235" y="1748"/>
                  <a:pt x="1242" y="1874"/>
                  <a:pt x="1168" y="1958"/>
                </a:cubicBezTo>
                <a:cubicBezTo>
                  <a:pt x="1094" y="2042"/>
                  <a:pt x="967" y="2052"/>
                  <a:pt x="884" y="1981"/>
                </a:cubicBezTo>
                <a:cubicBezTo>
                  <a:pt x="801" y="1910"/>
                  <a:pt x="794" y="1784"/>
                  <a:pt x="868" y="1700"/>
                </a:cubicBezTo>
                <a:cubicBezTo>
                  <a:pt x="885" y="1680"/>
                  <a:pt x="906" y="1664"/>
                  <a:pt x="928" y="1653"/>
                </a:cubicBezTo>
                <a:close/>
              </a:path>
            </a:pathLst>
          </a:custGeom>
          <a:solidFill>
            <a:schemeClr val="accent6">
              <a:lumMod val="50000"/>
              <a:alpha val="39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1274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49239" y="1212850"/>
            <a:ext cx="11887200" cy="4665893"/>
          </a:xfrm>
        </p:spPr>
        <p:txBody>
          <a:bodyPr/>
          <a:lstStyle/>
          <a:p>
            <a:pPr marL="0" indent="0">
              <a:spcBef>
                <a:spcPts val="1200"/>
              </a:spcBef>
              <a:buNone/>
            </a:pPr>
            <a:r>
              <a:rPr lang="en-US" dirty="0">
                <a:gradFill>
                  <a:gsLst>
                    <a:gs pos="16814">
                      <a:schemeClr val="accent6"/>
                    </a:gs>
                    <a:gs pos="42000">
                      <a:schemeClr val="accent6"/>
                    </a:gs>
                  </a:gsLst>
                  <a:lin ang="5400000" scaled="0"/>
                </a:gradFill>
              </a:rPr>
              <a:t>Web application loaded inside an Office application</a:t>
            </a:r>
          </a:p>
          <a:p>
            <a:pPr marL="287338" lvl="1" indent="-287338"/>
            <a:r>
              <a:rPr lang="en-US" dirty="0"/>
              <a:t>Embedded inline or as task pane within documents, mails or appointments</a:t>
            </a:r>
          </a:p>
          <a:p>
            <a:pPr marL="287338" lvl="1" indent="-287338"/>
            <a:r>
              <a:rPr lang="en-US" dirty="0"/>
              <a:t>Works in Office applications such as Microsoft Outlook</a:t>
            </a:r>
          </a:p>
          <a:p>
            <a:pPr marL="287338" lvl="1" indent="-287338"/>
            <a:r>
              <a:rPr lang="en-US" dirty="0"/>
              <a:t>Works in Office Web Applications such as OWA</a:t>
            </a:r>
          </a:p>
          <a:p>
            <a:pPr marL="287338" lvl="1" indent="-287338"/>
            <a:r>
              <a:rPr lang="en-US" dirty="0"/>
              <a:t>Works in mobile Office clients</a:t>
            </a:r>
          </a:p>
          <a:p>
            <a:pPr marL="0" indent="0">
              <a:spcBef>
                <a:spcPts val="1200"/>
              </a:spcBef>
              <a:buNone/>
            </a:pPr>
            <a:r>
              <a:rPr lang="en-US" dirty="0">
                <a:gradFill>
                  <a:gsLst>
                    <a:gs pos="16814">
                      <a:schemeClr val="accent6"/>
                    </a:gs>
                    <a:gs pos="42000">
                      <a:schemeClr val="accent6"/>
                    </a:gs>
                  </a:gsLst>
                  <a:lin ang="5400000" scaled="0"/>
                </a:gradFill>
              </a:rPr>
              <a:t>Office application extensions using web technologies</a:t>
            </a:r>
          </a:p>
          <a:p>
            <a:pPr marL="287338" lvl="1" indent="-287338"/>
            <a:r>
              <a:rPr lang="en-US" dirty="0"/>
              <a:t>HTML 5 and CSS used to construct user interface</a:t>
            </a:r>
          </a:p>
          <a:p>
            <a:pPr marL="287338" lvl="1" indent="-287338"/>
            <a:r>
              <a:rPr lang="en-US" dirty="0"/>
              <a:t>JavaScript and jQuery used to add executable logic and event handlers</a:t>
            </a:r>
          </a:p>
          <a:p>
            <a:pPr marL="287338" lvl="1" indent="-287338"/>
            <a:r>
              <a:rPr lang="en-US" dirty="0"/>
              <a:t>Add-in can provided code to read/write content to/from Office documents</a:t>
            </a:r>
          </a:p>
          <a:p>
            <a:pPr marL="287338" lvl="1" indent="-287338"/>
            <a:r>
              <a:rPr lang="en-US" dirty="0"/>
              <a:t>Add-in can call web services hosted over internet or running within local network</a:t>
            </a:r>
          </a:p>
        </p:txBody>
      </p:sp>
      <p:sp>
        <p:nvSpPr>
          <p:cNvPr id="3" name="Title 2"/>
          <p:cNvSpPr>
            <a:spLocks noGrp="1"/>
          </p:cNvSpPr>
          <p:nvPr>
            <p:ph type="title"/>
          </p:nvPr>
        </p:nvSpPr>
        <p:spPr/>
        <p:txBody>
          <a:bodyPr/>
          <a:lstStyle/>
          <a:p>
            <a:r>
              <a:rPr lang="en-US" dirty="0"/>
              <a:t>What is an Office add-in?</a:t>
            </a:r>
          </a:p>
        </p:txBody>
      </p:sp>
      <p:sp>
        <p:nvSpPr>
          <p:cNvPr id="4" name="Footer Placeholder 3"/>
          <p:cNvSpPr>
            <a:spLocks noGrp="1"/>
          </p:cNvSpPr>
          <p:nvPr>
            <p:ph type="ftr" sz="quarter" idx="11"/>
          </p:nvPr>
        </p:nvSpPr>
        <p:spPr/>
        <p:txBody>
          <a:bodyPr/>
          <a:lstStyle/>
          <a:p>
            <a:pPr>
              <a:defRPr/>
            </a:pPr>
            <a:r>
              <a:rPr lang="en-US" sz="140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a:gradFill>
                  <a:gsLst>
                    <a:gs pos="8367">
                      <a:schemeClr val="accent6"/>
                    </a:gs>
                    <a:gs pos="100000">
                      <a:schemeClr val="accent6"/>
                    </a:gs>
                  </a:gsLst>
                  <a:lin ang="5400000" scaled="0"/>
                </a:gradFill>
              </a:rPr>
              <a:t> </a:t>
            </a:r>
            <a:r>
              <a:rPr lang="en-US" sz="1400">
                <a:gradFill>
                  <a:gsLst>
                    <a:gs pos="8367">
                      <a:srgbClr val="000000"/>
                    </a:gs>
                    <a:gs pos="31000">
                      <a:srgbClr val="000000"/>
                    </a:gs>
                  </a:gsLst>
                  <a:lin ang="5400000" scaled="0"/>
                </a:gradFill>
              </a:rPr>
              <a:t>Office add-ins revisited</a:t>
            </a:r>
          </a:p>
          <a:p>
            <a:endParaRPr lang="en-US" dirty="0"/>
          </a:p>
        </p:txBody>
      </p:sp>
    </p:spTree>
    <p:extLst>
      <p:ext uri="{BB962C8B-B14F-4D97-AF65-F5344CB8AC3E}">
        <p14:creationId xmlns:p14="http://schemas.microsoft.com/office/powerpoint/2010/main" val="469643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7500">
                      <a:schemeClr val="tx1"/>
                    </a:gs>
                    <a:gs pos="54000">
                      <a:schemeClr val="tx1"/>
                    </a:gs>
                  </a:gsLst>
                  <a:lin ang="5400000" scaled="0"/>
                </a:gradFill>
              </a:rPr>
              <a:t>Office add-ins</a:t>
            </a:r>
          </a:p>
        </p:txBody>
      </p:sp>
      <p:sp>
        <p:nvSpPr>
          <p:cNvPr id="11" name="Rectangle 10"/>
          <p:cNvSpPr/>
          <p:nvPr/>
        </p:nvSpPr>
        <p:spPr>
          <a:xfrm>
            <a:off x="1009805" y="4597852"/>
            <a:ext cx="437099" cy="442584"/>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grpSp>
        <p:nvGrpSpPr>
          <p:cNvPr id="62" name="Group 61"/>
          <p:cNvGrpSpPr/>
          <p:nvPr/>
        </p:nvGrpSpPr>
        <p:grpSpPr>
          <a:xfrm>
            <a:off x="438330" y="3965888"/>
            <a:ext cx="8980353" cy="1138771"/>
            <a:chOff x="438330" y="3954457"/>
            <a:chExt cx="8980353" cy="1138771"/>
          </a:xfrm>
        </p:grpSpPr>
        <p:sp>
          <p:nvSpPr>
            <p:cNvPr id="14" name="Text Placeholder 2"/>
            <p:cNvSpPr txBox="1">
              <a:spLocks/>
            </p:cNvSpPr>
            <p:nvPr/>
          </p:nvSpPr>
          <p:spPr>
            <a:xfrm>
              <a:off x="2012043" y="3954457"/>
              <a:ext cx="7406640" cy="1138771"/>
            </a:xfrm>
            <a:prstGeom prst="rect">
              <a:avLst/>
            </a:prstGeom>
          </p:spPr>
          <p:txBody>
            <a:bodyPr lIns="146304" tIns="91440" rIns="146304" bIns="91440"/>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Arial" pitchFamily="34" charset="0"/>
                <a:buNone/>
              </a:pPr>
              <a:r>
                <a:rPr lang="en-US" sz="2399" dirty="0">
                  <a:gradFill>
                    <a:gsLst>
                      <a:gs pos="17500">
                        <a:srgbClr val="262626"/>
                      </a:gs>
                      <a:gs pos="54000">
                        <a:srgbClr val="262626"/>
                      </a:gs>
                    </a:gsLst>
                    <a:lin ang="5400000" scaled="0"/>
                  </a:gradFill>
                  <a:latin typeface="Segoe UI Light"/>
                </a:rPr>
                <a:t>Content add-in</a:t>
              </a:r>
            </a:p>
            <a:p>
              <a:pPr marL="0" indent="0">
                <a:spcBef>
                  <a:spcPts val="600"/>
                </a:spcBef>
                <a:buFont typeface="Arial" pitchFamily="34" charset="0"/>
                <a:buNone/>
              </a:pPr>
              <a:r>
                <a:rPr lang="en-US" sz="1599" dirty="0">
                  <a:gradFill>
                    <a:gsLst>
                      <a:gs pos="17500">
                        <a:srgbClr val="262626"/>
                      </a:gs>
                      <a:gs pos="54000">
                        <a:srgbClr val="262626"/>
                      </a:gs>
                    </a:gsLst>
                    <a:lin ang="5400000" scaled="0"/>
                  </a:gradFill>
                </a:rPr>
                <a:t>Add-in that runs within a document content with read/write access</a:t>
              </a:r>
            </a:p>
            <a:p>
              <a:pPr marL="0" indent="0">
                <a:spcBef>
                  <a:spcPts val="600"/>
                </a:spcBef>
                <a:buFont typeface="Arial" pitchFamily="34" charset="0"/>
                <a:buNone/>
              </a:pPr>
              <a:r>
                <a:rPr lang="en-US" sz="1599" dirty="0">
                  <a:gradFill>
                    <a:gsLst>
                      <a:gs pos="17500">
                        <a:srgbClr val="262626"/>
                      </a:gs>
                      <a:gs pos="54000">
                        <a:srgbClr val="262626"/>
                      </a:gs>
                    </a:gsLst>
                    <a:lin ang="5400000" scaled="0"/>
                  </a:gradFill>
                </a:rPr>
                <a:t>Excel, PowerPoint, Access</a:t>
              </a:r>
            </a:p>
          </p:txBody>
        </p:sp>
        <p:grpSp>
          <p:nvGrpSpPr>
            <p:cNvPr id="55" name="Group 54"/>
            <p:cNvGrpSpPr/>
            <p:nvPr/>
          </p:nvGrpSpPr>
          <p:grpSpPr>
            <a:xfrm>
              <a:off x="438330" y="3993894"/>
              <a:ext cx="1543309" cy="1059897"/>
              <a:chOff x="460988" y="4322512"/>
              <a:chExt cx="1543309" cy="1059897"/>
            </a:xfrm>
          </p:grpSpPr>
          <p:sp>
            <p:nvSpPr>
              <p:cNvPr id="13" name="Rectangle 12"/>
              <p:cNvSpPr/>
              <p:nvPr/>
            </p:nvSpPr>
            <p:spPr>
              <a:xfrm>
                <a:off x="460988" y="4322512"/>
                <a:ext cx="1543309" cy="1059897"/>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54" name="Group 53"/>
              <p:cNvGrpSpPr/>
              <p:nvPr/>
            </p:nvGrpSpPr>
            <p:grpSpPr>
              <a:xfrm>
                <a:off x="759308" y="4450066"/>
                <a:ext cx="970559" cy="804789"/>
                <a:chOff x="759308" y="4450066"/>
                <a:chExt cx="970559" cy="804789"/>
              </a:xfrm>
            </p:grpSpPr>
            <p:sp>
              <p:nvSpPr>
                <p:cNvPr id="6" name="Rectangle 5"/>
                <p:cNvSpPr/>
                <p:nvPr/>
              </p:nvSpPr>
              <p:spPr>
                <a:xfrm>
                  <a:off x="759308" y="4450066"/>
                  <a:ext cx="970559" cy="804789"/>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7" name="Straight Connector 6"/>
                <p:cNvCxnSpPr/>
                <p:nvPr/>
              </p:nvCxnSpPr>
              <p:spPr>
                <a:xfrm>
                  <a:off x="867783" y="4743793"/>
                  <a:ext cx="727755"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8" name="Straight Connector 7"/>
                <p:cNvCxnSpPr/>
                <p:nvPr/>
              </p:nvCxnSpPr>
              <p:spPr>
                <a:xfrm>
                  <a:off x="867783" y="4922144"/>
                  <a:ext cx="727755"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9" name="Straight Connector 8"/>
                <p:cNvCxnSpPr/>
                <p:nvPr/>
              </p:nvCxnSpPr>
              <p:spPr>
                <a:xfrm>
                  <a:off x="867783" y="5100495"/>
                  <a:ext cx="727755"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10" name="Straight Connector 9"/>
                <p:cNvCxnSpPr/>
                <p:nvPr/>
              </p:nvCxnSpPr>
              <p:spPr>
                <a:xfrm>
                  <a:off x="858958" y="4580715"/>
                  <a:ext cx="736581"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sp>
              <p:nvSpPr>
                <p:cNvPr id="12" name="Rectangle 11"/>
                <p:cNvSpPr/>
                <p:nvPr/>
              </p:nvSpPr>
              <p:spPr>
                <a:xfrm>
                  <a:off x="1057497" y="4664582"/>
                  <a:ext cx="344045" cy="349582"/>
                </a:xfrm>
                <a:prstGeom prst="rect">
                  <a:avLst/>
                </a:prstGeom>
                <a:solidFill>
                  <a:schemeClr val="accent6"/>
                </a:solidFill>
                <a:ln w="25400" cap="sq">
                  <a:solidFill>
                    <a:srgbClr val="F2F2F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grpSp>
      </p:grpSp>
      <p:grpSp>
        <p:nvGrpSpPr>
          <p:cNvPr id="60" name="Group 59"/>
          <p:cNvGrpSpPr/>
          <p:nvPr/>
        </p:nvGrpSpPr>
        <p:grpSpPr>
          <a:xfrm>
            <a:off x="438330" y="1611330"/>
            <a:ext cx="8980353" cy="1138773"/>
            <a:chOff x="438330" y="1611330"/>
            <a:chExt cx="8980353" cy="1138773"/>
          </a:xfrm>
        </p:grpSpPr>
        <p:sp>
          <p:nvSpPr>
            <p:cNvPr id="16" name="Text Placeholder 2"/>
            <p:cNvSpPr txBox="1">
              <a:spLocks/>
            </p:cNvSpPr>
            <p:nvPr/>
          </p:nvSpPr>
          <p:spPr>
            <a:xfrm>
              <a:off x="2012043" y="1611330"/>
              <a:ext cx="7406640" cy="1138773"/>
            </a:xfrm>
            <a:prstGeom prst="rect">
              <a:avLst/>
            </a:prstGeom>
          </p:spPr>
          <p:txBody>
            <a:bodyPr lIns="146304" tIns="91440" rIns="146304" bIns="91440"/>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Arial" pitchFamily="34" charset="0"/>
                <a:buNone/>
              </a:pPr>
              <a:r>
                <a:rPr lang="en-US" sz="2399" dirty="0">
                  <a:gradFill>
                    <a:gsLst>
                      <a:gs pos="17500">
                        <a:srgbClr val="262626"/>
                      </a:gs>
                      <a:gs pos="54000">
                        <a:srgbClr val="262626"/>
                      </a:gs>
                    </a:gsLst>
                    <a:lin ang="5400000" scaled="0"/>
                  </a:gradFill>
                  <a:latin typeface="Segoe UI Light"/>
                </a:rPr>
                <a:t>Contextual mail add-in</a:t>
              </a:r>
            </a:p>
            <a:p>
              <a:pPr marL="0" indent="0">
                <a:spcBef>
                  <a:spcPts val="600"/>
                </a:spcBef>
                <a:buFont typeface="Arial" pitchFamily="34" charset="0"/>
                <a:buNone/>
              </a:pPr>
              <a:r>
                <a:rPr lang="en-US" sz="1599" dirty="0">
                  <a:gradFill>
                    <a:gsLst>
                      <a:gs pos="17500">
                        <a:srgbClr val="262626"/>
                      </a:gs>
                      <a:gs pos="54000">
                        <a:srgbClr val="262626"/>
                      </a:gs>
                    </a:gsLst>
                    <a:lin ang="5400000" scaled="0"/>
                  </a:gradFill>
                </a:rPr>
                <a:t>Add-in launched contextually from a mail message or appointment</a:t>
              </a:r>
            </a:p>
            <a:p>
              <a:pPr marL="0" indent="0">
                <a:spcBef>
                  <a:spcPts val="600"/>
                </a:spcBef>
                <a:buFont typeface="Arial" pitchFamily="34" charset="0"/>
                <a:buNone/>
              </a:pPr>
              <a:r>
                <a:rPr lang="en-US" sz="1599" dirty="0">
                  <a:gradFill>
                    <a:gsLst>
                      <a:gs pos="17500">
                        <a:srgbClr val="262626"/>
                      </a:gs>
                      <a:gs pos="54000">
                        <a:srgbClr val="262626"/>
                      </a:gs>
                    </a:gsLst>
                    <a:lin ang="5400000" scaled="0"/>
                  </a:gradFill>
                </a:rPr>
                <a:t>Outlook and Outlook Web Access (OWA)</a:t>
              </a:r>
            </a:p>
          </p:txBody>
        </p:sp>
        <p:grpSp>
          <p:nvGrpSpPr>
            <p:cNvPr id="47" name="Group 46"/>
            <p:cNvGrpSpPr/>
            <p:nvPr/>
          </p:nvGrpSpPr>
          <p:grpSpPr>
            <a:xfrm>
              <a:off x="438330" y="1650767"/>
              <a:ext cx="1543309" cy="1059898"/>
              <a:chOff x="460988" y="1963984"/>
              <a:chExt cx="1543309" cy="1059898"/>
            </a:xfrm>
          </p:grpSpPr>
          <p:sp>
            <p:nvSpPr>
              <p:cNvPr id="17" name="Rectangle 16"/>
              <p:cNvSpPr/>
              <p:nvPr/>
            </p:nvSpPr>
            <p:spPr>
              <a:xfrm>
                <a:off x="460988" y="1963984"/>
                <a:ext cx="1543309" cy="1059898"/>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18" name="Rectangle 17"/>
              <p:cNvSpPr/>
              <p:nvPr/>
            </p:nvSpPr>
            <p:spPr>
              <a:xfrm>
                <a:off x="931446" y="2139780"/>
                <a:ext cx="940191" cy="713405"/>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20" name="Rectangle 19"/>
              <p:cNvSpPr/>
              <p:nvPr/>
            </p:nvSpPr>
            <p:spPr>
              <a:xfrm>
                <a:off x="578841" y="2137230"/>
                <a:ext cx="312340" cy="713405"/>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21" name="Straight Connector 20"/>
              <p:cNvCxnSpPr/>
              <p:nvPr/>
            </p:nvCxnSpPr>
            <p:spPr>
              <a:xfrm>
                <a:off x="567953" y="2319634"/>
                <a:ext cx="323228"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22" name="Straight Connector 21"/>
              <p:cNvCxnSpPr/>
              <p:nvPr/>
            </p:nvCxnSpPr>
            <p:spPr>
              <a:xfrm>
                <a:off x="567952" y="2497985"/>
                <a:ext cx="323228"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23" name="Straight Connector 22"/>
              <p:cNvCxnSpPr/>
              <p:nvPr/>
            </p:nvCxnSpPr>
            <p:spPr>
              <a:xfrm>
                <a:off x="567953" y="2676336"/>
                <a:ext cx="323228"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sp>
            <p:nvSpPr>
              <p:cNvPr id="24" name="Rectangle 23"/>
              <p:cNvSpPr/>
              <p:nvPr/>
            </p:nvSpPr>
            <p:spPr>
              <a:xfrm>
                <a:off x="958463" y="2257280"/>
                <a:ext cx="876345" cy="2887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grpSp>
      <p:grpSp>
        <p:nvGrpSpPr>
          <p:cNvPr id="63" name="Group 62"/>
          <p:cNvGrpSpPr/>
          <p:nvPr/>
        </p:nvGrpSpPr>
        <p:grpSpPr>
          <a:xfrm>
            <a:off x="438331" y="5143164"/>
            <a:ext cx="8980352" cy="1138771"/>
            <a:chOff x="438331" y="5143164"/>
            <a:chExt cx="8980352" cy="1138771"/>
          </a:xfrm>
        </p:grpSpPr>
        <p:sp>
          <p:nvSpPr>
            <p:cNvPr id="29" name="Text Placeholder 2"/>
            <p:cNvSpPr txBox="1">
              <a:spLocks/>
            </p:cNvSpPr>
            <p:nvPr/>
          </p:nvSpPr>
          <p:spPr>
            <a:xfrm>
              <a:off x="2012043" y="5143164"/>
              <a:ext cx="7406640" cy="1138771"/>
            </a:xfrm>
            <a:prstGeom prst="rect">
              <a:avLst/>
            </a:prstGeom>
          </p:spPr>
          <p:txBody>
            <a:bodyPr lIns="146304" tIns="91440" rIns="146304" bIns="91440"/>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Arial" pitchFamily="34" charset="0"/>
                <a:buNone/>
              </a:pPr>
              <a:r>
                <a:rPr lang="en-US" sz="2399" dirty="0">
                  <a:gradFill>
                    <a:gsLst>
                      <a:gs pos="17500">
                        <a:srgbClr val="262626"/>
                      </a:gs>
                      <a:gs pos="54000">
                        <a:srgbClr val="262626"/>
                      </a:gs>
                    </a:gsLst>
                    <a:lin ang="5400000" scaled="0"/>
                  </a:gradFill>
                  <a:latin typeface="Segoe UI Light"/>
                </a:rPr>
                <a:t>Add-in command</a:t>
              </a:r>
            </a:p>
            <a:p>
              <a:pPr marL="0" indent="0">
                <a:spcBef>
                  <a:spcPts val="600"/>
                </a:spcBef>
                <a:buFont typeface="Arial" pitchFamily="34" charset="0"/>
                <a:buNone/>
              </a:pPr>
              <a:r>
                <a:rPr lang="en-US" sz="1599" dirty="0">
                  <a:gradFill>
                    <a:gsLst>
                      <a:gs pos="17500">
                        <a:srgbClr val="262626"/>
                      </a:gs>
                      <a:gs pos="54000">
                        <a:srgbClr val="262626"/>
                      </a:gs>
                    </a:gsLst>
                    <a:lin ang="5400000" scaled="0"/>
                  </a:gradFill>
                </a:rPr>
                <a:t>Command in the Office UI to launch add-in or perform UI-less operation</a:t>
              </a:r>
            </a:p>
            <a:p>
              <a:pPr marL="0" indent="0">
                <a:spcBef>
                  <a:spcPts val="600"/>
                </a:spcBef>
                <a:buFont typeface="Arial" pitchFamily="34" charset="0"/>
                <a:buNone/>
              </a:pPr>
              <a:r>
                <a:rPr lang="en-US" sz="1599" dirty="0">
                  <a:gradFill>
                    <a:gsLst>
                      <a:gs pos="17500">
                        <a:srgbClr val="262626"/>
                      </a:gs>
                      <a:gs pos="54000">
                        <a:srgbClr val="262626"/>
                      </a:gs>
                    </a:gsLst>
                    <a:lin ang="5400000" scaled="0"/>
                  </a:gradFill>
                </a:rPr>
                <a:t>Outlook and Outlook Web Access (OWA)</a:t>
              </a:r>
            </a:p>
          </p:txBody>
        </p:sp>
        <p:grpSp>
          <p:nvGrpSpPr>
            <p:cNvPr id="57" name="Group 56"/>
            <p:cNvGrpSpPr/>
            <p:nvPr/>
          </p:nvGrpSpPr>
          <p:grpSpPr>
            <a:xfrm>
              <a:off x="438331" y="5182601"/>
              <a:ext cx="1543309" cy="1059897"/>
              <a:chOff x="460989" y="5509964"/>
              <a:chExt cx="1543309" cy="1059897"/>
            </a:xfrm>
          </p:grpSpPr>
          <p:sp>
            <p:nvSpPr>
              <p:cNvPr id="26" name="Rectangle 25"/>
              <p:cNvSpPr/>
              <p:nvPr/>
            </p:nvSpPr>
            <p:spPr>
              <a:xfrm>
                <a:off x="460989" y="5509964"/>
                <a:ext cx="1543309" cy="1059897"/>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56" name="Group 55"/>
              <p:cNvGrpSpPr/>
              <p:nvPr/>
            </p:nvGrpSpPr>
            <p:grpSpPr>
              <a:xfrm>
                <a:off x="606344" y="5648178"/>
                <a:ext cx="1258381" cy="800177"/>
                <a:chOff x="606344" y="5648178"/>
                <a:chExt cx="1258381" cy="800177"/>
              </a:xfrm>
            </p:grpSpPr>
            <p:sp>
              <p:nvSpPr>
                <p:cNvPr id="27" name="Rectangle 26"/>
                <p:cNvSpPr/>
                <p:nvPr/>
              </p:nvSpPr>
              <p:spPr>
                <a:xfrm>
                  <a:off x="608758" y="5962738"/>
                  <a:ext cx="1255967" cy="485617"/>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28" name="Rectangle 27"/>
                <p:cNvSpPr/>
                <p:nvPr/>
              </p:nvSpPr>
              <p:spPr>
                <a:xfrm>
                  <a:off x="606344" y="5648178"/>
                  <a:ext cx="1258381" cy="279909"/>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30" name="Rectangle 29"/>
                <p:cNvSpPr/>
                <p:nvPr/>
              </p:nvSpPr>
              <p:spPr>
                <a:xfrm>
                  <a:off x="676152" y="5692770"/>
                  <a:ext cx="182806" cy="1828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31" name="Rectangle 30"/>
                <p:cNvSpPr/>
                <p:nvPr/>
              </p:nvSpPr>
              <p:spPr>
                <a:xfrm>
                  <a:off x="911564" y="5692770"/>
                  <a:ext cx="182806" cy="1828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32" name="Rectangle 31"/>
                <p:cNvSpPr/>
                <p:nvPr/>
              </p:nvSpPr>
              <p:spPr>
                <a:xfrm>
                  <a:off x="1144845" y="5692770"/>
                  <a:ext cx="182806" cy="1828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33" name="Rectangle 32"/>
                <p:cNvSpPr/>
                <p:nvPr/>
              </p:nvSpPr>
              <p:spPr>
                <a:xfrm>
                  <a:off x="1378025" y="5692770"/>
                  <a:ext cx="182806" cy="1828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34" name="Rectangle 33"/>
                <p:cNvSpPr/>
                <p:nvPr/>
              </p:nvSpPr>
              <p:spPr>
                <a:xfrm>
                  <a:off x="1609207" y="5692770"/>
                  <a:ext cx="182806" cy="1828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grpSp>
      </p:grpSp>
      <p:grpSp>
        <p:nvGrpSpPr>
          <p:cNvPr id="61" name="Group 60"/>
          <p:cNvGrpSpPr/>
          <p:nvPr/>
        </p:nvGrpSpPr>
        <p:grpSpPr>
          <a:xfrm>
            <a:off x="438332" y="2788609"/>
            <a:ext cx="8980351" cy="1138773"/>
            <a:chOff x="438332" y="2765750"/>
            <a:chExt cx="8980351" cy="1138773"/>
          </a:xfrm>
        </p:grpSpPr>
        <p:sp>
          <p:nvSpPr>
            <p:cNvPr id="43" name="Text Placeholder 2"/>
            <p:cNvSpPr txBox="1">
              <a:spLocks/>
            </p:cNvSpPr>
            <p:nvPr/>
          </p:nvSpPr>
          <p:spPr>
            <a:xfrm>
              <a:off x="2012043" y="2765750"/>
              <a:ext cx="7406640" cy="1138773"/>
            </a:xfrm>
            <a:prstGeom prst="rect">
              <a:avLst/>
            </a:prstGeom>
          </p:spPr>
          <p:txBody>
            <a:bodyPr lIns="146304" tIns="91440" rIns="146304" bIns="91440"/>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Arial" pitchFamily="34" charset="0"/>
                <a:buNone/>
              </a:pPr>
              <a:r>
                <a:rPr lang="en-US" sz="2399" dirty="0">
                  <a:gradFill>
                    <a:gsLst>
                      <a:gs pos="17500">
                        <a:srgbClr val="262626"/>
                      </a:gs>
                      <a:gs pos="54000">
                        <a:srgbClr val="262626"/>
                      </a:gs>
                    </a:gsLst>
                    <a:lin ang="5400000" scaled="0"/>
                  </a:gradFill>
                  <a:latin typeface="Segoe UI Light"/>
                </a:rPr>
                <a:t>Task pane add-in</a:t>
              </a:r>
            </a:p>
            <a:p>
              <a:pPr marL="0" indent="0">
                <a:spcBef>
                  <a:spcPts val="600"/>
                </a:spcBef>
                <a:buFont typeface="Arial" pitchFamily="34" charset="0"/>
                <a:buNone/>
              </a:pPr>
              <a:r>
                <a:rPr lang="en-US" sz="1599" dirty="0">
                  <a:gradFill>
                    <a:gsLst>
                      <a:gs pos="17500">
                        <a:srgbClr val="262626"/>
                      </a:gs>
                      <a:gs pos="54000">
                        <a:srgbClr val="262626"/>
                      </a:gs>
                    </a:gsLst>
                    <a:lin ang="5400000" scaled="0"/>
                  </a:gradFill>
                </a:rPr>
                <a:t>Add-in that runs beside a document/mail with read/write access</a:t>
              </a:r>
            </a:p>
            <a:p>
              <a:pPr marL="0" indent="0">
                <a:spcBef>
                  <a:spcPts val="600"/>
                </a:spcBef>
                <a:buFont typeface="Arial" pitchFamily="34" charset="0"/>
                <a:buNone/>
              </a:pPr>
              <a:r>
                <a:rPr lang="en-US" sz="1599" dirty="0">
                  <a:gradFill>
                    <a:gsLst>
                      <a:gs pos="17500">
                        <a:srgbClr val="262626"/>
                      </a:gs>
                      <a:gs pos="54000">
                        <a:srgbClr val="262626"/>
                      </a:gs>
                    </a:gsLst>
                    <a:lin ang="5400000" scaled="0"/>
                  </a:gradFill>
                </a:rPr>
                <a:t>Word, Excel, PowerPoint, Project, Outlook </a:t>
              </a:r>
            </a:p>
          </p:txBody>
        </p:sp>
        <p:grpSp>
          <p:nvGrpSpPr>
            <p:cNvPr id="53" name="Group 52"/>
            <p:cNvGrpSpPr/>
            <p:nvPr/>
          </p:nvGrpSpPr>
          <p:grpSpPr>
            <a:xfrm>
              <a:off x="438332" y="2805187"/>
              <a:ext cx="1543309" cy="1059898"/>
              <a:chOff x="460990" y="3143498"/>
              <a:chExt cx="1543309" cy="1059898"/>
            </a:xfrm>
          </p:grpSpPr>
          <p:sp>
            <p:nvSpPr>
              <p:cNvPr id="41" name="Rectangle 40"/>
              <p:cNvSpPr/>
              <p:nvPr/>
            </p:nvSpPr>
            <p:spPr>
              <a:xfrm>
                <a:off x="460990" y="3143498"/>
                <a:ext cx="1543309" cy="1059898"/>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52" name="Group 51"/>
              <p:cNvGrpSpPr/>
              <p:nvPr/>
            </p:nvGrpSpPr>
            <p:grpSpPr>
              <a:xfrm>
                <a:off x="747364" y="3271053"/>
                <a:ext cx="970560" cy="804789"/>
                <a:chOff x="747364" y="3271053"/>
                <a:chExt cx="970560" cy="804789"/>
              </a:xfrm>
            </p:grpSpPr>
            <p:sp>
              <p:nvSpPr>
                <p:cNvPr id="44" name="Rectangle 43"/>
                <p:cNvSpPr/>
                <p:nvPr/>
              </p:nvSpPr>
              <p:spPr>
                <a:xfrm>
                  <a:off x="747364" y="3271053"/>
                  <a:ext cx="970560" cy="804789"/>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45" name="Rectangle 44"/>
                <p:cNvSpPr/>
                <p:nvPr/>
              </p:nvSpPr>
              <p:spPr>
                <a:xfrm>
                  <a:off x="1322584" y="3321172"/>
                  <a:ext cx="344045" cy="701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cxnSp>
              <p:nvCxnSpPr>
                <p:cNvPr id="40" name="Straight Connector 39"/>
                <p:cNvCxnSpPr/>
                <p:nvPr/>
              </p:nvCxnSpPr>
              <p:spPr>
                <a:xfrm>
                  <a:off x="860473" y="3812924"/>
                  <a:ext cx="323228"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37" name="Straight Connector 36"/>
                <p:cNvCxnSpPr/>
                <p:nvPr/>
              </p:nvCxnSpPr>
              <p:spPr>
                <a:xfrm>
                  <a:off x="858960" y="3957249"/>
                  <a:ext cx="323228"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sp>
              <p:nvSpPr>
                <p:cNvPr id="38" name="Rectangle 37"/>
                <p:cNvSpPr/>
                <p:nvPr/>
              </p:nvSpPr>
              <p:spPr>
                <a:xfrm>
                  <a:off x="858960" y="3325032"/>
                  <a:ext cx="324741" cy="35570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grpSp>
      </p:grpSp>
      <p:grpSp>
        <p:nvGrpSpPr>
          <p:cNvPr id="145" name="Group 144"/>
          <p:cNvGrpSpPr/>
          <p:nvPr/>
        </p:nvGrpSpPr>
        <p:grpSpPr>
          <a:xfrm>
            <a:off x="9385300" y="2884488"/>
            <a:ext cx="2779713" cy="4108450"/>
            <a:chOff x="9585325" y="2903538"/>
            <a:chExt cx="2779713" cy="4108450"/>
          </a:xfrm>
        </p:grpSpPr>
        <p:sp>
          <p:nvSpPr>
            <p:cNvPr id="78" name="Freeform 5"/>
            <p:cNvSpPr>
              <a:spLocks/>
            </p:cNvSpPr>
            <p:nvPr/>
          </p:nvSpPr>
          <p:spPr bwMode="auto">
            <a:xfrm>
              <a:off x="9712325" y="4876800"/>
              <a:ext cx="2135188" cy="2135188"/>
            </a:xfrm>
            <a:custGeom>
              <a:avLst/>
              <a:gdLst>
                <a:gd name="T0" fmla="*/ 539 w 1345"/>
                <a:gd name="T1" fmla="*/ 141 h 1345"/>
                <a:gd name="T2" fmla="*/ 539 w 1345"/>
                <a:gd name="T3" fmla="*/ 0 h 1345"/>
                <a:gd name="T4" fmla="*/ 192 w 1345"/>
                <a:gd name="T5" fmla="*/ 0 h 1345"/>
                <a:gd name="T6" fmla="*/ 192 w 1345"/>
                <a:gd name="T7" fmla="*/ 141 h 1345"/>
                <a:gd name="T8" fmla="*/ 0 w 1345"/>
                <a:gd name="T9" fmla="*/ 141 h 1345"/>
                <a:gd name="T10" fmla="*/ 0 w 1345"/>
                <a:gd name="T11" fmla="*/ 177 h 1345"/>
                <a:gd name="T12" fmla="*/ 45 w 1345"/>
                <a:gd name="T13" fmla="*/ 177 h 1345"/>
                <a:gd name="T14" fmla="*/ 45 w 1345"/>
                <a:gd name="T15" fmla="*/ 1345 h 1345"/>
                <a:gd name="T16" fmla="*/ 1300 w 1345"/>
                <a:gd name="T17" fmla="*/ 1345 h 1345"/>
                <a:gd name="T18" fmla="*/ 1300 w 1345"/>
                <a:gd name="T19" fmla="*/ 177 h 1345"/>
                <a:gd name="T20" fmla="*/ 1345 w 1345"/>
                <a:gd name="T21" fmla="*/ 177 h 1345"/>
                <a:gd name="T22" fmla="*/ 1345 w 1345"/>
                <a:gd name="T23" fmla="*/ 141 h 1345"/>
                <a:gd name="T24" fmla="*/ 539 w 1345"/>
                <a:gd name="T25" fmla="*/ 141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5" h="1345">
                  <a:moveTo>
                    <a:pt x="539" y="141"/>
                  </a:moveTo>
                  <a:lnTo>
                    <a:pt x="539" y="0"/>
                  </a:lnTo>
                  <a:lnTo>
                    <a:pt x="192" y="0"/>
                  </a:lnTo>
                  <a:lnTo>
                    <a:pt x="192" y="141"/>
                  </a:lnTo>
                  <a:lnTo>
                    <a:pt x="0" y="141"/>
                  </a:lnTo>
                  <a:lnTo>
                    <a:pt x="0" y="177"/>
                  </a:lnTo>
                  <a:lnTo>
                    <a:pt x="45" y="177"/>
                  </a:lnTo>
                  <a:lnTo>
                    <a:pt x="45" y="1345"/>
                  </a:lnTo>
                  <a:lnTo>
                    <a:pt x="1300" y="1345"/>
                  </a:lnTo>
                  <a:lnTo>
                    <a:pt x="1300" y="177"/>
                  </a:lnTo>
                  <a:lnTo>
                    <a:pt x="1345" y="177"/>
                  </a:lnTo>
                  <a:lnTo>
                    <a:pt x="1345" y="141"/>
                  </a:lnTo>
                  <a:lnTo>
                    <a:pt x="539" y="14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79" name="Freeform 6"/>
            <p:cNvSpPr>
              <a:spLocks/>
            </p:cNvSpPr>
            <p:nvPr/>
          </p:nvSpPr>
          <p:spPr bwMode="auto">
            <a:xfrm>
              <a:off x="9712325" y="4876800"/>
              <a:ext cx="2135188" cy="2135188"/>
            </a:xfrm>
            <a:custGeom>
              <a:avLst/>
              <a:gdLst>
                <a:gd name="T0" fmla="*/ 539 w 1345"/>
                <a:gd name="T1" fmla="*/ 141 h 1345"/>
                <a:gd name="T2" fmla="*/ 539 w 1345"/>
                <a:gd name="T3" fmla="*/ 0 h 1345"/>
                <a:gd name="T4" fmla="*/ 192 w 1345"/>
                <a:gd name="T5" fmla="*/ 0 h 1345"/>
                <a:gd name="T6" fmla="*/ 192 w 1345"/>
                <a:gd name="T7" fmla="*/ 141 h 1345"/>
                <a:gd name="T8" fmla="*/ 0 w 1345"/>
                <a:gd name="T9" fmla="*/ 141 h 1345"/>
                <a:gd name="T10" fmla="*/ 0 w 1345"/>
                <a:gd name="T11" fmla="*/ 177 h 1345"/>
                <a:gd name="T12" fmla="*/ 45 w 1345"/>
                <a:gd name="T13" fmla="*/ 177 h 1345"/>
                <a:gd name="T14" fmla="*/ 45 w 1345"/>
                <a:gd name="T15" fmla="*/ 1345 h 1345"/>
                <a:gd name="T16" fmla="*/ 1300 w 1345"/>
                <a:gd name="T17" fmla="*/ 1345 h 1345"/>
                <a:gd name="T18" fmla="*/ 1300 w 1345"/>
                <a:gd name="T19" fmla="*/ 177 h 1345"/>
                <a:gd name="T20" fmla="*/ 1345 w 1345"/>
                <a:gd name="T21" fmla="*/ 177 h 1345"/>
                <a:gd name="T22" fmla="*/ 1345 w 1345"/>
                <a:gd name="T23" fmla="*/ 141 h 1345"/>
                <a:gd name="T24" fmla="*/ 539 w 1345"/>
                <a:gd name="T25" fmla="*/ 141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5" h="1345">
                  <a:moveTo>
                    <a:pt x="539" y="141"/>
                  </a:moveTo>
                  <a:lnTo>
                    <a:pt x="539" y="0"/>
                  </a:lnTo>
                  <a:lnTo>
                    <a:pt x="192" y="0"/>
                  </a:lnTo>
                  <a:lnTo>
                    <a:pt x="192" y="141"/>
                  </a:lnTo>
                  <a:lnTo>
                    <a:pt x="0" y="141"/>
                  </a:lnTo>
                  <a:lnTo>
                    <a:pt x="0" y="177"/>
                  </a:lnTo>
                  <a:lnTo>
                    <a:pt x="45" y="177"/>
                  </a:lnTo>
                  <a:lnTo>
                    <a:pt x="45" y="1345"/>
                  </a:lnTo>
                  <a:lnTo>
                    <a:pt x="1300" y="1345"/>
                  </a:lnTo>
                  <a:lnTo>
                    <a:pt x="1300" y="177"/>
                  </a:lnTo>
                  <a:lnTo>
                    <a:pt x="1345" y="177"/>
                  </a:lnTo>
                  <a:lnTo>
                    <a:pt x="1345" y="141"/>
                  </a:lnTo>
                  <a:lnTo>
                    <a:pt x="539" y="14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80" name="Freeform 7"/>
            <p:cNvSpPr>
              <a:spLocks/>
            </p:cNvSpPr>
            <p:nvPr/>
          </p:nvSpPr>
          <p:spPr bwMode="auto">
            <a:xfrm>
              <a:off x="10179050" y="2903538"/>
              <a:ext cx="1165225" cy="765175"/>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81" name="Freeform 8"/>
            <p:cNvSpPr>
              <a:spLocks/>
            </p:cNvSpPr>
            <p:nvPr/>
          </p:nvSpPr>
          <p:spPr bwMode="auto">
            <a:xfrm>
              <a:off x="11495088" y="3479800"/>
              <a:ext cx="419100" cy="269875"/>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82" name="Freeform 9"/>
            <p:cNvSpPr>
              <a:spLocks/>
            </p:cNvSpPr>
            <p:nvPr/>
          </p:nvSpPr>
          <p:spPr bwMode="auto">
            <a:xfrm>
              <a:off x="9636125" y="3616325"/>
              <a:ext cx="647700" cy="423863"/>
            </a:xfrm>
            <a:custGeom>
              <a:avLst/>
              <a:gdLst>
                <a:gd name="T0" fmla="*/ 114 w 136"/>
                <a:gd name="T1" fmla="*/ 39 h 89"/>
                <a:gd name="T2" fmla="*/ 114 w 136"/>
                <a:gd name="T3" fmla="*/ 37 h 89"/>
                <a:gd name="T4" fmla="*/ 76 w 136"/>
                <a:gd name="T5" fmla="*/ 0 h 89"/>
                <a:gd name="T6" fmla="*/ 45 w 136"/>
                <a:gd name="T7" fmla="*/ 16 h 89"/>
                <a:gd name="T8" fmla="*/ 35 w 136"/>
                <a:gd name="T9" fmla="*/ 14 h 89"/>
                <a:gd name="T10" fmla="*/ 23 w 136"/>
                <a:gd name="T11" fmla="*/ 17 h 89"/>
                <a:gd name="T12" fmla="*/ 13 w 136"/>
                <a:gd name="T13" fmla="*/ 35 h 89"/>
                <a:gd name="T14" fmla="*/ 0 w 136"/>
                <a:gd name="T15" fmla="*/ 60 h 89"/>
                <a:gd name="T16" fmla="*/ 26 w 136"/>
                <a:gd name="T17" fmla="*/ 89 h 89"/>
                <a:gd name="T18" fmla="*/ 29 w 136"/>
                <a:gd name="T19" fmla="*/ 89 h 89"/>
                <a:gd name="T20" fmla="*/ 32 w 136"/>
                <a:gd name="T21" fmla="*/ 89 h 89"/>
                <a:gd name="T22" fmla="*/ 93 w 136"/>
                <a:gd name="T23" fmla="*/ 89 h 89"/>
                <a:gd name="T24" fmla="*/ 95 w 136"/>
                <a:gd name="T25" fmla="*/ 89 h 89"/>
                <a:gd name="T26" fmla="*/ 96 w 136"/>
                <a:gd name="T27" fmla="*/ 89 h 89"/>
                <a:gd name="T28" fmla="*/ 101 w 136"/>
                <a:gd name="T29" fmla="*/ 89 h 89"/>
                <a:gd name="T30" fmla="*/ 110 w 136"/>
                <a:gd name="T31" fmla="*/ 89 h 89"/>
                <a:gd name="T32" fmla="*/ 136 w 136"/>
                <a:gd name="T33" fmla="*/ 64 h 89"/>
                <a:gd name="T34" fmla="*/ 114 w 136"/>
                <a:gd name="T35"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89">
                  <a:moveTo>
                    <a:pt x="114" y="39"/>
                  </a:moveTo>
                  <a:cubicBezTo>
                    <a:pt x="114" y="38"/>
                    <a:pt x="114" y="38"/>
                    <a:pt x="114" y="37"/>
                  </a:cubicBezTo>
                  <a:cubicBezTo>
                    <a:pt x="114" y="16"/>
                    <a:pt x="97" y="0"/>
                    <a:pt x="76" y="0"/>
                  </a:cubicBezTo>
                  <a:cubicBezTo>
                    <a:pt x="63" y="0"/>
                    <a:pt x="52" y="6"/>
                    <a:pt x="45" y="16"/>
                  </a:cubicBezTo>
                  <a:cubicBezTo>
                    <a:pt x="42" y="15"/>
                    <a:pt x="39" y="14"/>
                    <a:pt x="35" y="14"/>
                  </a:cubicBezTo>
                  <a:cubicBezTo>
                    <a:pt x="30" y="14"/>
                    <a:pt x="26" y="15"/>
                    <a:pt x="23" y="17"/>
                  </a:cubicBezTo>
                  <a:cubicBezTo>
                    <a:pt x="17" y="21"/>
                    <a:pt x="13" y="27"/>
                    <a:pt x="13" y="35"/>
                  </a:cubicBezTo>
                  <a:cubicBezTo>
                    <a:pt x="5" y="40"/>
                    <a:pt x="0" y="49"/>
                    <a:pt x="0" y="60"/>
                  </a:cubicBezTo>
                  <a:cubicBezTo>
                    <a:pt x="0" y="75"/>
                    <a:pt x="11" y="87"/>
                    <a:pt x="26" y="89"/>
                  </a:cubicBezTo>
                  <a:cubicBezTo>
                    <a:pt x="27" y="89"/>
                    <a:pt x="28" y="89"/>
                    <a:pt x="29" y="89"/>
                  </a:cubicBezTo>
                  <a:cubicBezTo>
                    <a:pt x="30" y="89"/>
                    <a:pt x="31" y="89"/>
                    <a:pt x="32" y="89"/>
                  </a:cubicBezTo>
                  <a:cubicBezTo>
                    <a:pt x="46" y="89"/>
                    <a:pt x="78" y="89"/>
                    <a:pt x="93" y="89"/>
                  </a:cubicBezTo>
                  <a:cubicBezTo>
                    <a:pt x="94" y="89"/>
                    <a:pt x="94" y="89"/>
                    <a:pt x="95" y="89"/>
                  </a:cubicBezTo>
                  <a:cubicBezTo>
                    <a:pt x="96" y="89"/>
                    <a:pt x="96" y="89"/>
                    <a:pt x="96" y="89"/>
                  </a:cubicBezTo>
                  <a:cubicBezTo>
                    <a:pt x="97" y="89"/>
                    <a:pt x="99" y="89"/>
                    <a:pt x="101" y="89"/>
                  </a:cubicBezTo>
                  <a:cubicBezTo>
                    <a:pt x="110" y="89"/>
                    <a:pt x="110" y="89"/>
                    <a:pt x="110" y="89"/>
                  </a:cubicBezTo>
                  <a:cubicBezTo>
                    <a:pt x="124" y="89"/>
                    <a:pt x="136" y="78"/>
                    <a:pt x="136" y="64"/>
                  </a:cubicBezTo>
                  <a:cubicBezTo>
                    <a:pt x="136" y="51"/>
                    <a:pt x="126" y="41"/>
                    <a:pt x="114" y="39"/>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83" name="Rectangle 10"/>
            <p:cNvSpPr>
              <a:spLocks noChangeArrowheads="1"/>
            </p:cNvSpPr>
            <p:nvPr/>
          </p:nvSpPr>
          <p:spPr bwMode="auto">
            <a:xfrm>
              <a:off x="10512425" y="4016375"/>
              <a:ext cx="1425575" cy="1184275"/>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84" name="Rectangle 11"/>
            <p:cNvSpPr>
              <a:spLocks noChangeArrowheads="1"/>
            </p:cNvSpPr>
            <p:nvPr/>
          </p:nvSpPr>
          <p:spPr bwMode="auto">
            <a:xfrm>
              <a:off x="10512425" y="4016375"/>
              <a:ext cx="1425575"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85" name="Rectangle 12"/>
            <p:cNvSpPr>
              <a:spLocks noChangeArrowheads="1"/>
            </p:cNvSpPr>
            <p:nvPr/>
          </p:nvSpPr>
          <p:spPr bwMode="auto">
            <a:xfrm>
              <a:off x="10440988" y="3959225"/>
              <a:ext cx="1568450" cy="57150"/>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86" name="Rectangle 13"/>
            <p:cNvSpPr>
              <a:spLocks noChangeArrowheads="1"/>
            </p:cNvSpPr>
            <p:nvPr/>
          </p:nvSpPr>
          <p:spPr bwMode="auto">
            <a:xfrm>
              <a:off x="10440988" y="3959225"/>
              <a:ext cx="15684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87" name="Rectangle 14"/>
            <p:cNvSpPr>
              <a:spLocks noChangeArrowheads="1"/>
            </p:cNvSpPr>
            <p:nvPr/>
          </p:nvSpPr>
          <p:spPr bwMode="auto">
            <a:xfrm>
              <a:off x="10653713" y="417353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88" name="Rectangle 15"/>
            <p:cNvSpPr>
              <a:spLocks noChangeArrowheads="1"/>
            </p:cNvSpPr>
            <p:nvPr/>
          </p:nvSpPr>
          <p:spPr bwMode="auto">
            <a:xfrm>
              <a:off x="10653713" y="417353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89" name="Rectangle 16"/>
            <p:cNvSpPr>
              <a:spLocks noChangeArrowheads="1"/>
            </p:cNvSpPr>
            <p:nvPr/>
          </p:nvSpPr>
          <p:spPr bwMode="auto">
            <a:xfrm>
              <a:off x="10653713" y="449580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90" name="Rectangle 17"/>
            <p:cNvSpPr>
              <a:spLocks noChangeArrowheads="1"/>
            </p:cNvSpPr>
            <p:nvPr/>
          </p:nvSpPr>
          <p:spPr bwMode="auto">
            <a:xfrm>
              <a:off x="10653713" y="449580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91" name="Freeform 18"/>
            <p:cNvSpPr>
              <a:spLocks/>
            </p:cNvSpPr>
            <p:nvPr/>
          </p:nvSpPr>
          <p:spPr bwMode="auto">
            <a:xfrm>
              <a:off x="10512425" y="4016375"/>
              <a:ext cx="503238" cy="474663"/>
            </a:xfrm>
            <a:custGeom>
              <a:avLst/>
              <a:gdLst>
                <a:gd name="T0" fmla="*/ 106 w 106"/>
                <a:gd name="T1" fmla="*/ 0 h 100"/>
                <a:gd name="T2" fmla="*/ 0 w 106"/>
                <a:gd name="T3" fmla="*/ 0 h 100"/>
                <a:gd name="T4" fmla="*/ 0 w 106"/>
                <a:gd name="T5" fmla="*/ 99 h 100"/>
                <a:gd name="T6" fmla="*/ 8 w 106"/>
                <a:gd name="T7" fmla="*/ 100 h 100"/>
                <a:gd name="T8" fmla="*/ 76 w 106"/>
                <a:gd name="T9" fmla="*/ 72 h 100"/>
                <a:gd name="T10" fmla="*/ 30 w 106"/>
                <a:gd name="T11" fmla="*/ 72 h 100"/>
                <a:gd name="T12" fmla="*/ 30 w 106"/>
                <a:gd name="T13" fmla="*/ 33 h 100"/>
                <a:gd name="T14" fmla="*/ 101 w 106"/>
                <a:gd name="T15" fmla="*/ 33 h 100"/>
                <a:gd name="T16" fmla="*/ 106 w 106"/>
                <a:gd name="T17" fmla="*/ 2 h 100"/>
                <a:gd name="T18" fmla="*/ 106 w 106"/>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0">
                  <a:moveTo>
                    <a:pt x="106" y="0"/>
                  </a:moveTo>
                  <a:cubicBezTo>
                    <a:pt x="0" y="0"/>
                    <a:pt x="0" y="0"/>
                    <a:pt x="0" y="0"/>
                  </a:cubicBezTo>
                  <a:cubicBezTo>
                    <a:pt x="0" y="99"/>
                    <a:pt x="0" y="99"/>
                    <a:pt x="0" y="99"/>
                  </a:cubicBezTo>
                  <a:cubicBezTo>
                    <a:pt x="3" y="99"/>
                    <a:pt x="5" y="100"/>
                    <a:pt x="8" y="100"/>
                  </a:cubicBezTo>
                  <a:cubicBezTo>
                    <a:pt x="34" y="100"/>
                    <a:pt x="58" y="89"/>
                    <a:pt x="76" y="72"/>
                  </a:cubicBezTo>
                  <a:cubicBezTo>
                    <a:pt x="30" y="72"/>
                    <a:pt x="30" y="72"/>
                    <a:pt x="30" y="72"/>
                  </a:cubicBezTo>
                  <a:cubicBezTo>
                    <a:pt x="30" y="33"/>
                    <a:pt x="30" y="33"/>
                    <a:pt x="30" y="33"/>
                  </a:cubicBezTo>
                  <a:cubicBezTo>
                    <a:pt x="101" y="33"/>
                    <a:pt x="101" y="33"/>
                    <a:pt x="101" y="33"/>
                  </a:cubicBezTo>
                  <a:cubicBezTo>
                    <a:pt x="104" y="23"/>
                    <a:pt x="106" y="13"/>
                    <a:pt x="106" y="2"/>
                  </a:cubicBezTo>
                  <a:cubicBezTo>
                    <a:pt x="106" y="1"/>
                    <a:pt x="106" y="0"/>
                    <a:pt x="10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92" name="Freeform 19"/>
            <p:cNvSpPr>
              <a:spLocks/>
            </p:cNvSpPr>
            <p:nvPr/>
          </p:nvSpPr>
          <p:spPr bwMode="auto">
            <a:xfrm>
              <a:off x="10512425" y="3959225"/>
              <a:ext cx="503238" cy="57150"/>
            </a:xfrm>
            <a:custGeom>
              <a:avLst/>
              <a:gdLst>
                <a:gd name="T0" fmla="*/ 105 w 106"/>
                <a:gd name="T1" fmla="*/ 0 h 12"/>
                <a:gd name="T2" fmla="*/ 0 w 106"/>
                <a:gd name="T3" fmla="*/ 0 h 12"/>
                <a:gd name="T4" fmla="*/ 0 w 106"/>
                <a:gd name="T5" fmla="*/ 12 h 12"/>
                <a:gd name="T6" fmla="*/ 106 w 106"/>
                <a:gd name="T7" fmla="*/ 12 h 12"/>
                <a:gd name="T8" fmla="*/ 105 w 106"/>
                <a:gd name="T9" fmla="*/ 0 h 12"/>
              </a:gdLst>
              <a:ahLst/>
              <a:cxnLst>
                <a:cxn ang="0">
                  <a:pos x="T0" y="T1"/>
                </a:cxn>
                <a:cxn ang="0">
                  <a:pos x="T2" y="T3"/>
                </a:cxn>
                <a:cxn ang="0">
                  <a:pos x="T4" y="T5"/>
                </a:cxn>
                <a:cxn ang="0">
                  <a:pos x="T6" y="T7"/>
                </a:cxn>
                <a:cxn ang="0">
                  <a:pos x="T8" y="T9"/>
                </a:cxn>
              </a:cxnLst>
              <a:rect l="0" t="0" r="r" b="b"/>
              <a:pathLst>
                <a:path w="106" h="12">
                  <a:moveTo>
                    <a:pt x="105" y="0"/>
                  </a:moveTo>
                  <a:cubicBezTo>
                    <a:pt x="0" y="0"/>
                    <a:pt x="0" y="0"/>
                    <a:pt x="0" y="0"/>
                  </a:cubicBezTo>
                  <a:cubicBezTo>
                    <a:pt x="0" y="12"/>
                    <a:pt x="0" y="12"/>
                    <a:pt x="0" y="12"/>
                  </a:cubicBezTo>
                  <a:cubicBezTo>
                    <a:pt x="106" y="12"/>
                    <a:pt x="106" y="12"/>
                    <a:pt x="106" y="12"/>
                  </a:cubicBezTo>
                  <a:cubicBezTo>
                    <a:pt x="106" y="8"/>
                    <a:pt x="105" y="4"/>
                    <a:pt x="10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93" name="Freeform 20"/>
            <p:cNvSpPr>
              <a:spLocks/>
            </p:cNvSpPr>
            <p:nvPr/>
          </p:nvSpPr>
          <p:spPr bwMode="auto">
            <a:xfrm>
              <a:off x="10653713" y="4173538"/>
              <a:ext cx="338138" cy="185738"/>
            </a:xfrm>
            <a:custGeom>
              <a:avLst/>
              <a:gdLst>
                <a:gd name="T0" fmla="*/ 71 w 71"/>
                <a:gd name="T1" fmla="*/ 0 h 39"/>
                <a:gd name="T2" fmla="*/ 0 w 71"/>
                <a:gd name="T3" fmla="*/ 0 h 39"/>
                <a:gd name="T4" fmla="*/ 0 w 71"/>
                <a:gd name="T5" fmla="*/ 39 h 39"/>
                <a:gd name="T6" fmla="*/ 46 w 71"/>
                <a:gd name="T7" fmla="*/ 39 h 39"/>
                <a:gd name="T8" fmla="*/ 71 w 71"/>
                <a:gd name="T9" fmla="*/ 0 h 39"/>
              </a:gdLst>
              <a:ahLst/>
              <a:cxnLst>
                <a:cxn ang="0">
                  <a:pos x="T0" y="T1"/>
                </a:cxn>
                <a:cxn ang="0">
                  <a:pos x="T2" y="T3"/>
                </a:cxn>
                <a:cxn ang="0">
                  <a:pos x="T4" y="T5"/>
                </a:cxn>
                <a:cxn ang="0">
                  <a:pos x="T6" y="T7"/>
                </a:cxn>
                <a:cxn ang="0">
                  <a:pos x="T8" y="T9"/>
                </a:cxn>
              </a:cxnLst>
              <a:rect l="0" t="0" r="r" b="b"/>
              <a:pathLst>
                <a:path w="71" h="39">
                  <a:moveTo>
                    <a:pt x="71" y="0"/>
                  </a:moveTo>
                  <a:cubicBezTo>
                    <a:pt x="0" y="0"/>
                    <a:pt x="0" y="0"/>
                    <a:pt x="0" y="0"/>
                  </a:cubicBezTo>
                  <a:cubicBezTo>
                    <a:pt x="0" y="39"/>
                    <a:pt x="0" y="39"/>
                    <a:pt x="0" y="39"/>
                  </a:cubicBezTo>
                  <a:cubicBezTo>
                    <a:pt x="46" y="39"/>
                    <a:pt x="46" y="39"/>
                    <a:pt x="46" y="39"/>
                  </a:cubicBezTo>
                  <a:cubicBezTo>
                    <a:pt x="57" y="29"/>
                    <a:pt x="65" y="15"/>
                    <a:pt x="71"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94" name="Rectangle 21"/>
            <p:cNvSpPr>
              <a:spLocks noChangeArrowheads="1"/>
            </p:cNvSpPr>
            <p:nvPr/>
          </p:nvSpPr>
          <p:spPr bwMode="auto">
            <a:xfrm>
              <a:off x="10653713" y="481488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95" name="Rectangle 22"/>
            <p:cNvSpPr>
              <a:spLocks noChangeArrowheads="1"/>
            </p:cNvSpPr>
            <p:nvPr/>
          </p:nvSpPr>
          <p:spPr bwMode="auto">
            <a:xfrm>
              <a:off x="10653713" y="481488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96" name="Rectangle 23"/>
            <p:cNvSpPr>
              <a:spLocks noChangeArrowheads="1"/>
            </p:cNvSpPr>
            <p:nvPr/>
          </p:nvSpPr>
          <p:spPr bwMode="auto">
            <a:xfrm>
              <a:off x="10512425" y="5200650"/>
              <a:ext cx="1425575" cy="1811338"/>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97" name="Rectangle 24"/>
            <p:cNvSpPr>
              <a:spLocks noChangeArrowheads="1"/>
            </p:cNvSpPr>
            <p:nvPr/>
          </p:nvSpPr>
          <p:spPr bwMode="auto">
            <a:xfrm>
              <a:off x="10512425" y="5200650"/>
              <a:ext cx="1425575"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98" name="Rectangle 25"/>
            <p:cNvSpPr>
              <a:spLocks noChangeArrowheads="1"/>
            </p:cNvSpPr>
            <p:nvPr/>
          </p:nvSpPr>
          <p:spPr bwMode="auto">
            <a:xfrm>
              <a:off x="10440988" y="5172075"/>
              <a:ext cx="1568450" cy="57150"/>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99" name="Rectangle 26"/>
            <p:cNvSpPr>
              <a:spLocks noChangeArrowheads="1"/>
            </p:cNvSpPr>
            <p:nvPr/>
          </p:nvSpPr>
          <p:spPr bwMode="auto">
            <a:xfrm>
              <a:off x="10440988" y="5172075"/>
              <a:ext cx="15684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00" name="Rectangle 27"/>
            <p:cNvSpPr>
              <a:spLocks noChangeArrowheads="1"/>
            </p:cNvSpPr>
            <p:nvPr/>
          </p:nvSpPr>
          <p:spPr bwMode="auto">
            <a:xfrm>
              <a:off x="11296650" y="6650038"/>
              <a:ext cx="184150" cy="35718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01" name="Rectangle 28"/>
            <p:cNvSpPr>
              <a:spLocks noChangeArrowheads="1"/>
            </p:cNvSpPr>
            <p:nvPr/>
          </p:nvSpPr>
          <p:spPr bwMode="auto">
            <a:xfrm>
              <a:off x="10972800" y="6650038"/>
              <a:ext cx="185738" cy="35718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02" name="Rectangle 29"/>
            <p:cNvSpPr>
              <a:spLocks noChangeArrowheads="1"/>
            </p:cNvSpPr>
            <p:nvPr/>
          </p:nvSpPr>
          <p:spPr bwMode="auto">
            <a:xfrm>
              <a:off x="10972800" y="6650038"/>
              <a:ext cx="18573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03" name="Rectangle 30"/>
            <p:cNvSpPr>
              <a:spLocks noChangeArrowheads="1"/>
            </p:cNvSpPr>
            <p:nvPr/>
          </p:nvSpPr>
          <p:spPr bwMode="auto">
            <a:xfrm>
              <a:off x="10653713" y="5389563"/>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04" name="Rectangle 31"/>
            <p:cNvSpPr>
              <a:spLocks noChangeArrowheads="1"/>
            </p:cNvSpPr>
            <p:nvPr/>
          </p:nvSpPr>
          <p:spPr bwMode="auto">
            <a:xfrm>
              <a:off x="10653713" y="5389563"/>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05" name="Rectangle 32"/>
            <p:cNvSpPr>
              <a:spLocks noChangeArrowheads="1"/>
            </p:cNvSpPr>
            <p:nvPr/>
          </p:nvSpPr>
          <p:spPr bwMode="auto">
            <a:xfrm>
              <a:off x="10653713" y="570865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06" name="Rectangle 33"/>
            <p:cNvSpPr>
              <a:spLocks noChangeArrowheads="1"/>
            </p:cNvSpPr>
            <p:nvPr/>
          </p:nvSpPr>
          <p:spPr bwMode="auto">
            <a:xfrm>
              <a:off x="10653713" y="570865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07" name="Rectangle 34"/>
            <p:cNvSpPr>
              <a:spLocks noChangeArrowheads="1"/>
            </p:cNvSpPr>
            <p:nvPr/>
          </p:nvSpPr>
          <p:spPr bwMode="auto">
            <a:xfrm>
              <a:off x="10653713" y="602773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08" name="Rectangle 35"/>
            <p:cNvSpPr>
              <a:spLocks noChangeArrowheads="1"/>
            </p:cNvSpPr>
            <p:nvPr/>
          </p:nvSpPr>
          <p:spPr bwMode="auto">
            <a:xfrm>
              <a:off x="10653713" y="602773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09" name="Rectangle 36"/>
            <p:cNvSpPr>
              <a:spLocks noChangeArrowheads="1"/>
            </p:cNvSpPr>
            <p:nvPr/>
          </p:nvSpPr>
          <p:spPr bwMode="auto">
            <a:xfrm>
              <a:off x="10653713" y="635000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10" name="Rectangle 37"/>
            <p:cNvSpPr>
              <a:spLocks noChangeArrowheads="1"/>
            </p:cNvSpPr>
            <p:nvPr/>
          </p:nvSpPr>
          <p:spPr bwMode="auto">
            <a:xfrm>
              <a:off x="10653713" y="635000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11" name="Rectangle 38"/>
            <p:cNvSpPr>
              <a:spLocks noChangeArrowheads="1"/>
            </p:cNvSpPr>
            <p:nvPr/>
          </p:nvSpPr>
          <p:spPr bwMode="auto">
            <a:xfrm>
              <a:off x="10198100" y="6726238"/>
              <a:ext cx="76200" cy="285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12" name="Oval 39"/>
            <p:cNvSpPr>
              <a:spLocks noChangeArrowheads="1"/>
            </p:cNvSpPr>
            <p:nvPr/>
          </p:nvSpPr>
          <p:spPr bwMode="auto">
            <a:xfrm>
              <a:off x="10045700" y="6478588"/>
              <a:ext cx="376238" cy="3762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13" name="Oval 40"/>
            <p:cNvSpPr>
              <a:spLocks noChangeArrowheads="1"/>
            </p:cNvSpPr>
            <p:nvPr/>
          </p:nvSpPr>
          <p:spPr bwMode="auto">
            <a:xfrm>
              <a:off x="10093325" y="6284913"/>
              <a:ext cx="276225" cy="2746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14" name="Rectangle 41"/>
            <p:cNvSpPr>
              <a:spLocks noChangeArrowheads="1"/>
            </p:cNvSpPr>
            <p:nvPr/>
          </p:nvSpPr>
          <p:spPr bwMode="auto">
            <a:xfrm>
              <a:off x="9736138" y="6726238"/>
              <a:ext cx="76200" cy="285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15" name="Oval 42"/>
            <p:cNvSpPr>
              <a:spLocks noChangeArrowheads="1"/>
            </p:cNvSpPr>
            <p:nvPr/>
          </p:nvSpPr>
          <p:spPr bwMode="auto">
            <a:xfrm>
              <a:off x="9585325" y="6478588"/>
              <a:ext cx="374650" cy="3762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16" name="Oval 43"/>
            <p:cNvSpPr>
              <a:spLocks noChangeArrowheads="1"/>
            </p:cNvSpPr>
            <p:nvPr/>
          </p:nvSpPr>
          <p:spPr bwMode="auto">
            <a:xfrm>
              <a:off x="9631363" y="6284913"/>
              <a:ext cx="276225" cy="2746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17" name="Freeform 44"/>
            <p:cNvSpPr>
              <a:spLocks noEditPoints="1"/>
            </p:cNvSpPr>
            <p:nvPr/>
          </p:nvSpPr>
          <p:spPr bwMode="auto">
            <a:xfrm>
              <a:off x="10317163" y="3825875"/>
              <a:ext cx="465138" cy="395288"/>
            </a:xfrm>
            <a:custGeom>
              <a:avLst/>
              <a:gdLst>
                <a:gd name="T0" fmla="*/ 93 w 98"/>
                <a:gd name="T1" fmla="*/ 78 h 83"/>
                <a:gd name="T2" fmla="*/ 0 w 98"/>
                <a:gd name="T3" fmla="*/ 15 h 83"/>
                <a:gd name="T4" fmla="*/ 0 w 98"/>
                <a:gd name="T5" fmla="*/ 83 h 83"/>
                <a:gd name="T6" fmla="*/ 98 w 98"/>
                <a:gd name="T7" fmla="*/ 0 h 83"/>
                <a:gd name="T8" fmla="*/ 0 w 98"/>
                <a:gd name="T9" fmla="*/ 0 h 83"/>
                <a:gd name="T10" fmla="*/ 57 w 98"/>
                <a:gd name="T11" fmla="*/ 47 h 83"/>
                <a:gd name="T12" fmla="*/ 54 w 98"/>
                <a:gd name="T13" fmla="*/ 42 h 83"/>
                <a:gd name="T14" fmla="*/ 51 w 98"/>
                <a:gd name="T15" fmla="*/ 40 h 83"/>
                <a:gd name="T16" fmla="*/ 46 w 98"/>
                <a:gd name="T17" fmla="*/ 37 h 83"/>
                <a:gd name="T18" fmla="*/ 41 w 98"/>
                <a:gd name="T19" fmla="*/ 37 h 83"/>
                <a:gd name="T20" fmla="*/ 36 w 98"/>
                <a:gd name="T21" fmla="*/ 40 h 83"/>
                <a:gd name="T22" fmla="*/ 33 w 98"/>
                <a:gd name="T23" fmla="*/ 42 h 83"/>
                <a:gd name="T24" fmla="*/ 30 w 98"/>
                <a:gd name="T25" fmla="*/ 47 h 83"/>
                <a:gd name="T26" fmla="*/ 29 w 98"/>
                <a:gd name="T27" fmla="*/ 51 h 83"/>
                <a:gd name="T28" fmla="*/ 30 w 98"/>
                <a:gd name="T29" fmla="*/ 57 h 83"/>
                <a:gd name="T30" fmla="*/ 32 w 98"/>
                <a:gd name="T31" fmla="*/ 60 h 83"/>
                <a:gd name="T32" fmla="*/ 37 w 98"/>
                <a:gd name="T33" fmla="*/ 64 h 83"/>
                <a:gd name="T34" fmla="*/ 41 w 98"/>
                <a:gd name="T35" fmla="*/ 66 h 83"/>
                <a:gd name="T36" fmla="*/ 44 w 98"/>
                <a:gd name="T37" fmla="*/ 62 h 83"/>
                <a:gd name="T38" fmla="*/ 50 w 98"/>
                <a:gd name="T39" fmla="*/ 65 h 83"/>
                <a:gd name="T40" fmla="*/ 51 w 98"/>
                <a:gd name="T41" fmla="*/ 59 h 83"/>
                <a:gd name="T42" fmla="*/ 57 w 98"/>
                <a:gd name="T43" fmla="*/ 58 h 83"/>
                <a:gd name="T44" fmla="*/ 54 w 98"/>
                <a:gd name="T45" fmla="*/ 53 h 83"/>
                <a:gd name="T46" fmla="*/ 49 w 98"/>
                <a:gd name="T47" fmla="*/ 52 h 83"/>
                <a:gd name="T48" fmla="*/ 40 w 98"/>
                <a:gd name="T49" fmla="*/ 56 h 83"/>
                <a:gd name="T50" fmla="*/ 44 w 98"/>
                <a:gd name="T51" fmla="*/ 46 h 83"/>
                <a:gd name="T52" fmla="*/ 41 w 98"/>
                <a:gd name="T53" fmla="*/ 52 h 83"/>
                <a:gd name="T54" fmla="*/ 44 w 98"/>
                <a:gd name="T55" fmla="*/ 54 h 83"/>
                <a:gd name="T56" fmla="*/ 67 w 98"/>
                <a:gd name="T57" fmla="*/ 41 h 83"/>
                <a:gd name="T58" fmla="*/ 69 w 98"/>
                <a:gd name="T59" fmla="*/ 38 h 83"/>
                <a:gd name="T60" fmla="*/ 67 w 98"/>
                <a:gd name="T61" fmla="*/ 36 h 83"/>
                <a:gd name="T62" fmla="*/ 63 w 98"/>
                <a:gd name="T63" fmla="*/ 36 h 83"/>
                <a:gd name="T64" fmla="*/ 61 w 98"/>
                <a:gd name="T65" fmla="*/ 33 h 83"/>
                <a:gd name="T66" fmla="*/ 58 w 98"/>
                <a:gd name="T67" fmla="*/ 37 h 83"/>
                <a:gd name="T68" fmla="*/ 55 w 98"/>
                <a:gd name="T69" fmla="*/ 37 h 83"/>
                <a:gd name="T70" fmla="*/ 54 w 98"/>
                <a:gd name="T71" fmla="*/ 39 h 83"/>
                <a:gd name="T72" fmla="*/ 56 w 98"/>
                <a:gd name="T73" fmla="*/ 42 h 83"/>
                <a:gd name="T74" fmla="*/ 54 w 98"/>
                <a:gd name="T75" fmla="*/ 45 h 83"/>
                <a:gd name="T76" fmla="*/ 56 w 98"/>
                <a:gd name="T77" fmla="*/ 46 h 83"/>
                <a:gd name="T78" fmla="*/ 60 w 98"/>
                <a:gd name="T79" fmla="*/ 49 h 83"/>
                <a:gd name="T80" fmla="*/ 63 w 98"/>
                <a:gd name="T81" fmla="*/ 49 h 83"/>
                <a:gd name="T82" fmla="*/ 67 w 98"/>
                <a:gd name="T83" fmla="*/ 46 h 83"/>
                <a:gd name="T84" fmla="*/ 69 w 98"/>
                <a:gd name="T85" fmla="*/ 45 h 83"/>
                <a:gd name="T86" fmla="*/ 67 w 98"/>
                <a:gd name="T87" fmla="*/ 42 h 83"/>
                <a:gd name="T88" fmla="*/ 59 w 98"/>
                <a:gd name="T8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83">
                  <a:moveTo>
                    <a:pt x="5" y="20"/>
                  </a:moveTo>
                  <a:cubicBezTo>
                    <a:pt x="5" y="78"/>
                    <a:pt x="5" y="78"/>
                    <a:pt x="5" y="78"/>
                  </a:cubicBezTo>
                  <a:cubicBezTo>
                    <a:pt x="93" y="78"/>
                    <a:pt x="93" y="78"/>
                    <a:pt x="93" y="78"/>
                  </a:cubicBezTo>
                  <a:cubicBezTo>
                    <a:pt x="93" y="20"/>
                    <a:pt x="93" y="20"/>
                    <a:pt x="93" y="20"/>
                  </a:cubicBezTo>
                  <a:cubicBezTo>
                    <a:pt x="5" y="20"/>
                    <a:pt x="5" y="20"/>
                    <a:pt x="5" y="20"/>
                  </a:cubicBezTo>
                  <a:close/>
                  <a:moveTo>
                    <a:pt x="0" y="15"/>
                  </a:moveTo>
                  <a:cubicBezTo>
                    <a:pt x="98" y="15"/>
                    <a:pt x="98" y="15"/>
                    <a:pt x="98" y="15"/>
                  </a:cubicBezTo>
                  <a:cubicBezTo>
                    <a:pt x="98" y="83"/>
                    <a:pt x="98" y="83"/>
                    <a:pt x="98" y="83"/>
                  </a:cubicBezTo>
                  <a:cubicBezTo>
                    <a:pt x="0" y="83"/>
                    <a:pt x="0" y="83"/>
                    <a:pt x="0" y="83"/>
                  </a:cubicBezTo>
                  <a:cubicBezTo>
                    <a:pt x="0" y="15"/>
                    <a:pt x="0" y="15"/>
                    <a:pt x="0" y="15"/>
                  </a:cubicBezTo>
                  <a:close/>
                  <a:moveTo>
                    <a:pt x="0" y="0"/>
                  </a:moveTo>
                  <a:cubicBezTo>
                    <a:pt x="98" y="0"/>
                    <a:pt x="98" y="0"/>
                    <a:pt x="98" y="0"/>
                  </a:cubicBezTo>
                  <a:cubicBezTo>
                    <a:pt x="98" y="10"/>
                    <a:pt x="98" y="10"/>
                    <a:pt x="98" y="10"/>
                  </a:cubicBezTo>
                  <a:cubicBezTo>
                    <a:pt x="0" y="10"/>
                    <a:pt x="0" y="10"/>
                    <a:pt x="0" y="10"/>
                  </a:cubicBezTo>
                  <a:cubicBezTo>
                    <a:pt x="0" y="0"/>
                    <a:pt x="0" y="0"/>
                    <a:pt x="0" y="0"/>
                  </a:cubicBezTo>
                  <a:close/>
                  <a:moveTo>
                    <a:pt x="58" y="50"/>
                  </a:moveTo>
                  <a:cubicBezTo>
                    <a:pt x="58" y="48"/>
                    <a:pt x="58" y="48"/>
                    <a:pt x="58" y="48"/>
                  </a:cubicBezTo>
                  <a:cubicBezTo>
                    <a:pt x="58" y="48"/>
                    <a:pt x="57" y="47"/>
                    <a:pt x="57" y="47"/>
                  </a:cubicBezTo>
                  <a:cubicBezTo>
                    <a:pt x="53" y="47"/>
                    <a:pt x="53" y="47"/>
                    <a:pt x="53" y="47"/>
                  </a:cubicBezTo>
                  <a:cubicBezTo>
                    <a:pt x="52" y="46"/>
                    <a:pt x="52" y="46"/>
                    <a:pt x="52" y="46"/>
                  </a:cubicBezTo>
                  <a:cubicBezTo>
                    <a:pt x="54" y="42"/>
                    <a:pt x="54" y="42"/>
                    <a:pt x="54" y="42"/>
                  </a:cubicBezTo>
                  <a:cubicBezTo>
                    <a:pt x="54" y="41"/>
                    <a:pt x="54" y="41"/>
                    <a:pt x="54" y="41"/>
                  </a:cubicBezTo>
                  <a:cubicBezTo>
                    <a:pt x="52" y="40"/>
                    <a:pt x="52" y="40"/>
                    <a:pt x="52" y="40"/>
                  </a:cubicBezTo>
                  <a:cubicBezTo>
                    <a:pt x="51" y="40"/>
                    <a:pt x="51" y="40"/>
                    <a:pt x="51" y="40"/>
                  </a:cubicBezTo>
                  <a:cubicBezTo>
                    <a:pt x="48" y="42"/>
                    <a:pt x="48" y="42"/>
                    <a:pt x="48" y="42"/>
                  </a:cubicBezTo>
                  <a:cubicBezTo>
                    <a:pt x="47" y="42"/>
                    <a:pt x="47" y="42"/>
                    <a:pt x="47" y="42"/>
                  </a:cubicBezTo>
                  <a:cubicBezTo>
                    <a:pt x="46" y="37"/>
                    <a:pt x="46" y="37"/>
                    <a:pt x="46" y="37"/>
                  </a:cubicBezTo>
                  <a:cubicBezTo>
                    <a:pt x="45" y="37"/>
                    <a:pt x="45" y="37"/>
                    <a:pt x="45" y="37"/>
                  </a:cubicBezTo>
                  <a:cubicBezTo>
                    <a:pt x="42" y="37"/>
                    <a:pt x="42" y="37"/>
                    <a:pt x="42" y="37"/>
                  </a:cubicBezTo>
                  <a:cubicBezTo>
                    <a:pt x="41" y="37"/>
                    <a:pt x="41" y="37"/>
                    <a:pt x="41" y="37"/>
                  </a:cubicBezTo>
                  <a:cubicBezTo>
                    <a:pt x="41" y="42"/>
                    <a:pt x="41" y="42"/>
                    <a:pt x="41" y="42"/>
                  </a:cubicBezTo>
                  <a:cubicBezTo>
                    <a:pt x="40" y="42"/>
                    <a:pt x="40" y="42"/>
                    <a:pt x="40" y="42"/>
                  </a:cubicBezTo>
                  <a:cubicBezTo>
                    <a:pt x="36" y="40"/>
                    <a:pt x="36" y="40"/>
                    <a:pt x="36" y="40"/>
                  </a:cubicBezTo>
                  <a:cubicBezTo>
                    <a:pt x="35" y="40"/>
                    <a:pt x="35" y="40"/>
                    <a:pt x="35" y="40"/>
                  </a:cubicBezTo>
                  <a:cubicBezTo>
                    <a:pt x="33" y="41"/>
                    <a:pt x="33" y="41"/>
                    <a:pt x="33" y="41"/>
                  </a:cubicBezTo>
                  <a:cubicBezTo>
                    <a:pt x="33" y="42"/>
                    <a:pt x="33" y="42"/>
                    <a:pt x="33" y="42"/>
                  </a:cubicBezTo>
                  <a:cubicBezTo>
                    <a:pt x="35" y="46"/>
                    <a:pt x="35" y="46"/>
                    <a:pt x="35" y="46"/>
                  </a:cubicBezTo>
                  <a:cubicBezTo>
                    <a:pt x="34" y="47"/>
                    <a:pt x="34" y="47"/>
                    <a:pt x="34" y="47"/>
                  </a:cubicBezTo>
                  <a:cubicBezTo>
                    <a:pt x="30" y="47"/>
                    <a:pt x="30" y="47"/>
                    <a:pt x="30" y="47"/>
                  </a:cubicBezTo>
                  <a:cubicBezTo>
                    <a:pt x="30" y="47"/>
                    <a:pt x="30" y="48"/>
                    <a:pt x="29" y="48"/>
                  </a:cubicBezTo>
                  <a:cubicBezTo>
                    <a:pt x="29" y="50"/>
                    <a:pt x="29" y="50"/>
                    <a:pt x="29" y="50"/>
                  </a:cubicBezTo>
                  <a:cubicBezTo>
                    <a:pt x="29" y="51"/>
                    <a:pt x="29" y="51"/>
                    <a:pt x="29" y="51"/>
                  </a:cubicBezTo>
                  <a:cubicBezTo>
                    <a:pt x="33" y="53"/>
                    <a:pt x="33" y="53"/>
                    <a:pt x="33" y="53"/>
                  </a:cubicBezTo>
                  <a:cubicBezTo>
                    <a:pt x="33" y="53"/>
                    <a:pt x="33" y="54"/>
                    <a:pt x="33" y="54"/>
                  </a:cubicBezTo>
                  <a:cubicBezTo>
                    <a:pt x="30" y="57"/>
                    <a:pt x="30" y="57"/>
                    <a:pt x="30" y="57"/>
                  </a:cubicBezTo>
                  <a:cubicBezTo>
                    <a:pt x="30" y="58"/>
                    <a:pt x="30" y="58"/>
                    <a:pt x="30" y="58"/>
                  </a:cubicBezTo>
                  <a:cubicBezTo>
                    <a:pt x="32" y="60"/>
                    <a:pt x="32" y="60"/>
                    <a:pt x="32" y="60"/>
                  </a:cubicBezTo>
                  <a:cubicBezTo>
                    <a:pt x="32" y="60"/>
                    <a:pt x="32" y="60"/>
                    <a:pt x="32" y="60"/>
                  </a:cubicBezTo>
                  <a:cubicBezTo>
                    <a:pt x="36" y="59"/>
                    <a:pt x="36" y="59"/>
                    <a:pt x="36" y="59"/>
                  </a:cubicBezTo>
                  <a:cubicBezTo>
                    <a:pt x="37" y="60"/>
                    <a:pt x="37" y="60"/>
                    <a:pt x="37" y="60"/>
                  </a:cubicBezTo>
                  <a:cubicBezTo>
                    <a:pt x="37" y="64"/>
                    <a:pt x="37" y="64"/>
                    <a:pt x="37" y="64"/>
                  </a:cubicBezTo>
                  <a:cubicBezTo>
                    <a:pt x="37" y="65"/>
                    <a:pt x="37" y="65"/>
                    <a:pt x="37" y="65"/>
                  </a:cubicBezTo>
                  <a:cubicBezTo>
                    <a:pt x="40" y="66"/>
                    <a:pt x="40" y="66"/>
                    <a:pt x="40" y="66"/>
                  </a:cubicBezTo>
                  <a:cubicBezTo>
                    <a:pt x="41" y="66"/>
                    <a:pt x="41" y="66"/>
                    <a:pt x="41" y="66"/>
                  </a:cubicBezTo>
                  <a:cubicBezTo>
                    <a:pt x="43" y="62"/>
                    <a:pt x="43" y="62"/>
                    <a:pt x="43" y="62"/>
                  </a:cubicBezTo>
                  <a:cubicBezTo>
                    <a:pt x="44" y="62"/>
                    <a:pt x="44" y="62"/>
                    <a:pt x="44" y="62"/>
                  </a:cubicBezTo>
                  <a:cubicBezTo>
                    <a:pt x="44" y="62"/>
                    <a:pt x="44" y="62"/>
                    <a:pt x="44" y="62"/>
                  </a:cubicBezTo>
                  <a:cubicBezTo>
                    <a:pt x="46" y="66"/>
                    <a:pt x="46" y="66"/>
                    <a:pt x="46" y="66"/>
                  </a:cubicBezTo>
                  <a:cubicBezTo>
                    <a:pt x="47" y="66"/>
                    <a:pt x="47" y="66"/>
                    <a:pt x="47" y="66"/>
                  </a:cubicBezTo>
                  <a:cubicBezTo>
                    <a:pt x="50" y="65"/>
                    <a:pt x="50" y="65"/>
                    <a:pt x="50" y="65"/>
                  </a:cubicBezTo>
                  <a:cubicBezTo>
                    <a:pt x="50" y="64"/>
                    <a:pt x="50" y="64"/>
                    <a:pt x="50" y="64"/>
                  </a:cubicBezTo>
                  <a:cubicBezTo>
                    <a:pt x="50" y="60"/>
                    <a:pt x="50" y="60"/>
                    <a:pt x="50" y="60"/>
                  </a:cubicBezTo>
                  <a:cubicBezTo>
                    <a:pt x="51" y="59"/>
                    <a:pt x="51" y="59"/>
                    <a:pt x="51" y="59"/>
                  </a:cubicBezTo>
                  <a:cubicBezTo>
                    <a:pt x="55" y="60"/>
                    <a:pt x="55" y="60"/>
                    <a:pt x="55" y="60"/>
                  </a:cubicBezTo>
                  <a:cubicBezTo>
                    <a:pt x="55" y="60"/>
                    <a:pt x="55" y="60"/>
                    <a:pt x="55" y="60"/>
                  </a:cubicBezTo>
                  <a:cubicBezTo>
                    <a:pt x="57" y="58"/>
                    <a:pt x="57" y="58"/>
                    <a:pt x="57" y="58"/>
                  </a:cubicBezTo>
                  <a:cubicBezTo>
                    <a:pt x="57" y="57"/>
                    <a:pt x="57" y="57"/>
                    <a:pt x="57" y="57"/>
                  </a:cubicBezTo>
                  <a:cubicBezTo>
                    <a:pt x="54" y="54"/>
                    <a:pt x="54" y="54"/>
                    <a:pt x="54" y="54"/>
                  </a:cubicBezTo>
                  <a:cubicBezTo>
                    <a:pt x="54" y="54"/>
                    <a:pt x="54" y="53"/>
                    <a:pt x="54" y="53"/>
                  </a:cubicBezTo>
                  <a:cubicBezTo>
                    <a:pt x="58" y="51"/>
                    <a:pt x="58" y="51"/>
                    <a:pt x="58" y="51"/>
                  </a:cubicBezTo>
                  <a:cubicBezTo>
                    <a:pt x="58" y="51"/>
                    <a:pt x="58" y="51"/>
                    <a:pt x="58" y="50"/>
                  </a:cubicBezTo>
                  <a:close/>
                  <a:moveTo>
                    <a:pt x="49" y="52"/>
                  </a:moveTo>
                  <a:cubicBezTo>
                    <a:pt x="49" y="53"/>
                    <a:pt x="49" y="55"/>
                    <a:pt x="48" y="56"/>
                  </a:cubicBezTo>
                  <a:cubicBezTo>
                    <a:pt x="47" y="57"/>
                    <a:pt x="45" y="58"/>
                    <a:pt x="44" y="58"/>
                  </a:cubicBezTo>
                  <a:cubicBezTo>
                    <a:pt x="42" y="58"/>
                    <a:pt x="41" y="57"/>
                    <a:pt x="40" y="56"/>
                  </a:cubicBezTo>
                  <a:cubicBezTo>
                    <a:pt x="39" y="55"/>
                    <a:pt x="38" y="53"/>
                    <a:pt x="38" y="52"/>
                  </a:cubicBezTo>
                  <a:cubicBezTo>
                    <a:pt x="38" y="50"/>
                    <a:pt x="39" y="49"/>
                    <a:pt x="40" y="48"/>
                  </a:cubicBezTo>
                  <a:cubicBezTo>
                    <a:pt x="41" y="47"/>
                    <a:pt x="42" y="46"/>
                    <a:pt x="44" y="46"/>
                  </a:cubicBezTo>
                  <a:cubicBezTo>
                    <a:pt x="45" y="46"/>
                    <a:pt x="47" y="47"/>
                    <a:pt x="48" y="48"/>
                  </a:cubicBezTo>
                  <a:cubicBezTo>
                    <a:pt x="49" y="49"/>
                    <a:pt x="49" y="50"/>
                    <a:pt x="49" y="52"/>
                  </a:cubicBezTo>
                  <a:close/>
                  <a:moveTo>
                    <a:pt x="41" y="52"/>
                  </a:moveTo>
                  <a:cubicBezTo>
                    <a:pt x="41" y="50"/>
                    <a:pt x="42" y="49"/>
                    <a:pt x="44" y="49"/>
                  </a:cubicBezTo>
                  <a:cubicBezTo>
                    <a:pt x="45" y="49"/>
                    <a:pt x="46" y="50"/>
                    <a:pt x="46" y="52"/>
                  </a:cubicBezTo>
                  <a:cubicBezTo>
                    <a:pt x="46" y="53"/>
                    <a:pt x="45" y="54"/>
                    <a:pt x="44" y="54"/>
                  </a:cubicBezTo>
                  <a:cubicBezTo>
                    <a:pt x="42" y="54"/>
                    <a:pt x="41" y="53"/>
                    <a:pt x="41" y="52"/>
                  </a:cubicBezTo>
                  <a:close/>
                  <a:moveTo>
                    <a:pt x="67" y="42"/>
                  </a:moveTo>
                  <a:cubicBezTo>
                    <a:pt x="67" y="41"/>
                    <a:pt x="67" y="41"/>
                    <a:pt x="67" y="41"/>
                  </a:cubicBezTo>
                  <a:cubicBezTo>
                    <a:pt x="67" y="40"/>
                    <a:pt x="67" y="40"/>
                    <a:pt x="67" y="40"/>
                  </a:cubicBezTo>
                  <a:cubicBezTo>
                    <a:pt x="69" y="39"/>
                    <a:pt x="69" y="39"/>
                    <a:pt x="69" y="39"/>
                  </a:cubicBezTo>
                  <a:cubicBezTo>
                    <a:pt x="69" y="38"/>
                    <a:pt x="69" y="38"/>
                    <a:pt x="69" y="38"/>
                  </a:cubicBezTo>
                  <a:cubicBezTo>
                    <a:pt x="69" y="38"/>
                    <a:pt x="69" y="38"/>
                    <a:pt x="69" y="38"/>
                  </a:cubicBezTo>
                  <a:cubicBezTo>
                    <a:pt x="68" y="37"/>
                    <a:pt x="68" y="37"/>
                    <a:pt x="68" y="37"/>
                  </a:cubicBezTo>
                  <a:cubicBezTo>
                    <a:pt x="67" y="36"/>
                    <a:pt x="67" y="36"/>
                    <a:pt x="67" y="36"/>
                  </a:cubicBezTo>
                  <a:cubicBezTo>
                    <a:pt x="67" y="36"/>
                    <a:pt x="67" y="36"/>
                    <a:pt x="67" y="36"/>
                  </a:cubicBezTo>
                  <a:cubicBezTo>
                    <a:pt x="65" y="37"/>
                    <a:pt x="65" y="37"/>
                    <a:pt x="65" y="37"/>
                  </a:cubicBezTo>
                  <a:cubicBezTo>
                    <a:pt x="65" y="37"/>
                    <a:pt x="64" y="36"/>
                    <a:pt x="63" y="36"/>
                  </a:cubicBezTo>
                  <a:cubicBezTo>
                    <a:pt x="63" y="34"/>
                    <a:pt x="63" y="34"/>
                    <a:pt x="63" y="34"/>
                  </a:cubicBezTo>
                  <a:cubicBezTo>
                    <a:pt x="62" y="33"/>
                    <a:pt x="62" y="33"/>
                    <a:pt x="62" y="33"/>
                  </a:cubicBezTo>
                  <a:cubicBezTo>
                    <a:pt x="61" y="33"/>
                    <a:pt x="61" y="33"/>
                    <a:pt x="61" y="33"/>
                  </a:cubicBezTo>
                  <a:cubicBezTo>
                    <a:pt x="60" y="34"/>
                    <a:pt x="60" y="34"/>
                    <a:pt x="60" y="34"/>
                  </a:cubicBezTo>
                  <a:cubicBezTo>
                    <a:pt x="60" y="36"/>
                    <a:pt x="60" y="36"/>
                    <a:pt x="60" y="36"/>
                  </a:cubicBezTo>
                  <a:cubicBezTo>
                    <a:pt x="59" y="36"/>
                    <a:pt x="58" y="37"/>
                    <a:pt x="58" y="37"/>
                  </a:cubicBezTo>
                  <a:cubicBezTo>
                    <a:pt x="56" y="36"/>
                    <a:pt x="56" y="36"/>
                    <a:pt x="56" y="36"/>
                  </a:cubicBezTo>
                  <a:cubicBezTo>
                    <a:pt x="56" y="36"/>
                    <a:pt x="56" y="36"/>
                    <a:pt x="56" y="36"/>
                  </a:cubicBezTo>
                  <a:cubicBezTo>
                    <a:pt x="55" y="37"/>
                    <a:pt x="55" y="37"/>
                    <a:pt x="55" y="37"/>
                  </a:cubicBezTo>
                  <a:cubicBezTo>
                    <a:pt x="54" y="38"/>
                    <a:pt x="54" y="38"/>
                    <a:pt x="54" y="38"/>
                  </a:cubicBezTo>
                  <a:cubicBezTo>
                    <a:pt x="54" y="38"/>
                    <a:pt x="54" y="38"/>
                    <a:pt x="54" y="38"/>
                  </a:cubicBezTo>
                  <a:cubicBezTo>
                    <a:pt x="54" y="39"/>
                    <a:pt x="54" y="39"/>
                    <a:pt x="54" y="39"/>
                  </a:cubicBezTo>
                  <a:cubicBezTo>
                    <a:pt x="56" y="40"/>
                    <a:pt x="56" y="40"/>
                    <a:pt x="56" y="40"/>
                  </a:cubicBezTo>
                  <a:cubicBezTo>
                    <a:pt x="56" y="41"/>
                    <a:pt x="56" y="41"/>
                    <a:pt x="56" y="41"/>
                  </a:cubicBezTo>
                  <a:cubicBezTo>
                    <a:pt x="56" y="42"/>
                    <a:pt x="56" y="42"/>
                    <a:pt x="56" y="42"/>
                  </a:cubicBezTo>
                  <a:cubicBezTo>
                    <a:pt x="54" y="44"/>
                    <a:pt x="54" y="44"/>
                    <a:pt x="54" y="44"/>
                  </a:cubicBezTo>
                  <a:cubicBezTo>
                    <a:pt x="54" y="44"/>
                    <a:pt x="54" y="44"/>
                    <a:pt x="54" y="44"/>
                  </a:cubicBezTo>
                  <a:cubicBezTo>
                    <a:pt x="54" y="45"/>
                    <a:pt x="54" y="45"/>
                    <a:pt x="54" y="45"/>
                  </a:cubicBezTo>
                  <a:cubicBezTo>
                    <a:pt x="55" y="46"/>
                    <a:pt x="55" y="46"/>
                    <a:pt x="55" y="46"/>
                  </a:cubicBezTo>
                  <a:cubicBezTo>
                    <a:pt x="56" y="46"/>
                    <a:pt x="56" y="46"/>
                    <a:pt x="56" y="46"/>
                  </a:cubicBezTo>
                  <a:cubicBezTo>
                    <a:pt x="56" y="46"/>
                    <a:pt x="56" y="46"/>
                    <a:pt x="56" y="46"/>
                  </a:cubicBezTo>
                  <a:cubicBezTo>
                    <a:pt x="58" y="46"/>
                    <a:pt x="58" y="46"/>
                    <a:pt x="58" y="46"/>
                  </a:cubicBezTo>
                  <a:cubicBezTo>
                    <a:pt x="58" y="46"/>
                    <a:pt x="59" y="46"/>
                    <a:pt x="60" y="47"/>
                  </a:cubicBezTo>
                  <a:cubicBezTo>
                    <a:pt x="60" y="49"/>
                    <a:pt x="60" y="49"/>
                    <a:pt x="60" y="49"/>
                  </a:cubicBezTo>
                  <a:cubicBezTo>
                    <a:pt x="61" y="49"/>
                    <a:pt x="61" y="49"/>
                    <a:pt x="61" y="49"/>
                  </a:cubicBezTo>
                  <a:cubicBezTo>
                    <a:pt x="62" y="49"/>
                    <a:pt x="62" y="49"/>
                    <a:pt x="62" y="49"/>
                  </a:cubicBezTo>
                  <a:cubicBezTo>
                    <a:pt x="63" y="49"/>
                    <a:pt x="63" y="49"/>
                    <a:pt x="63" y="49"/>
                  </a:cubicBezTo>
                  <a:cubicBezTo>
                    <a:pt x="63" y="47"/>
                    <a:pt x="63" y="47"/>
                    <a:pt x="63" y="47"/>
                  </a:cubicBezTo>
                  <a:cubicBezTo>
                    <a:pt x="64" y="46"/>
                    <a:pt x="65" y="46"/>
                    <a:pt x="65" y="46"/>
                  </a:cubicBezTo>
                  <a:cubicBezTo>
                    <a:pt x="67" y="46"/>
                    <a:pt x="67" y="46"/>
                    <a:pt x="67" y="46"/>
                  </a:cubicBezTo>
                  <a:cubicBezTo>
                    <a:pt x="67" y="46"/>
                    <a:pt x="67" y="46"/>
                    <a:pt x="67" y="46"/>
                  </a:cubicBezTo>
                  <a:cubicBezTo>
                    <a:pt x="68" y="46"/>
                    <a:pt x="68" y="46"/>
                    <a:pt x="68" y="46"/>
                  </a:cubicBezTo>
                  <a:cubicBezTo>
                    <a:pt x="69" y="45"/>
                    <a:pt x="69" y="45"/>
                    <a:pt x="69" y="45"/>
                  </a:cubicBezTo>
                  <a:cubicBezTo>
                    <a:pt x="69" y="44"/>
                    <a:pt x="69" y="44"/>
                    <a:pt x="69" y="44"/>
                  </a:cubicBezTo>
                  <a:cubicBezTo>
                    <a:pt x="69" y="44"/>
                    <a:pt x="69" y="44"/>
                    <a:pt x="69" y="44"/>
                  </a:cubicBezTo>
                  <a:cubicBezTo>
                    <a:pt x="67" y="42"/>
                    <a:pt x="67" y="42"/>
                    <a:pt x="67" y="42"/>
                  </a:cubicBezTo>
                  <a:close/>
                  <a:moveTo>
                    <a:pt x="64" y="41"/>
                  </a:moveTo>
                  <a:cubicBezTo>
                    <a:pt x="64" y="42"/>
                    <a:pt x="63" y="43"/>
                    <a:pt x="62" y="43"/>
                  </a:cubicBezTo>
                  <a:cubicBezTo>
                    <a:pt x="60" y="43"/>
                    <a:pt x="59" y="42"/>
                    <a:pt x="59" y="41"/>
                  </a:cubicBezTo>
                  <a:cubicBezTo>
                    <a:pt x="59" y="40"/>
                    <a:pt x="60" y="39"/>
                    <a:pt x="62" y="39"/>
                  </a:cubicBezTo>
                  <a:cubicBezTo>
                    <a:pt x="63" y="39"/>
                    <a:pt x="64" y="40"/>
                    <a:pt x="64"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18" name="Oval 45"/>
            <p:cNvSpPr>
              <a:spLocks noChangeArrowheads="1"/>
            </p:cNvSpPr>
            <p:nvPr/>
          </p:nvSpPr>
          <p:spPr bwMode="auto">
            <a:xfrm>
              <a:off x="10002838" y="3479800"/>
              <a:ext cx="931863" cy="927100"/>
            </a:xfrm>
            <a:prstGeom prst="ellipse">
              <a:avLst/>
            </a:pr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19" name="Freeform 46"/>
            <p:cNvSpPr>
              <a:spLocks noEditPoints="1"/>
            </p:cNvSpPr>
            <p:nvPr/>
          </p:nvSpPr>
          <p:spPr bwMode="auto">
            <a:xfrm>
              <a:off x="10236200" y="3744913"/>
              <a:ext cx="465138" cy="395288"/>
            </a:xfrm>
            <a:custGeom>
              <a:avLst/>
              <a:gdLst>
                <a:gd name="T0" fmla="*/ 93 w 98"/>
                <a:gd name="T1" fmla="*/ 78 h 83"/>
                <a:gd name="T2" fmla="*/ 0 w 98"/>
                <a:gd name="T3" fmla="*/ 15 h 83"/>
                <a:gd name="T4" fmla="*/ 0 w 98"/>
                <a:gd name="T5" fmla="*/ 83 h 83"/>
                <a:gd name="T6" fmla="*/ 98 w 98"/>
                <a:gd name="T7" fmla="*/ 0 h 83"/>
                <a:gd name="T8" fmla="*/ 0 w 98"/>
                <a:gd name="T9" fmla="*/ 0 h 83"/>
                <a:gd name="T10" fmla="*/ 57 w 98"/>
                <a:gd name="T11" fmla="*/ 47 h 83"/>
                <a:gd name="T12" fmla="*/ 54 w 98"/>
                <a:gd name="T13" fmla="*/ 42 h 83"/>
                <a:gd name="T14" fmla="*/ 51 w 98"/>
                <a:gd name="T15" fmla="*/ 40 h 83"/>
                <a:gd name="T16" fmla="*/ 46 w 98"/>
                <a:gd name="T17" fmla="*/ 37 h 83"/>
                <a:gd name="T18" fmla="*/ 41 w 98"/>
                <a:gd name="T19" fmla="*/ 37 h 83"/>
                <a:gd name="T20" fmla="*/ 36 w 98"/>
                <a:gd name="T21" fmla="*/ 40 h 83"/>
                <a:gd name="T22" fmla="*/ 33 w 98"/>
                <a:gd name="T23" fmla="*/ 42 h 83"/>
                <a:gd name="T24" fmla="*/ 30 w 98"/>
                <a:gd name="T25" fmla="*/ 47 h 83"/>
                <a:gd name="T26" fmla="*/ 29 w 98"/>
                <a:gd name="T27" fmla="*/ 51 h 83"/>
                <a:gd name="T28" fmla="*/ 30 w 98"/>
                <a:gd name="T29" fmla="*/ 57 h 83"/>
                <a:gd name="T30" fmla="*/ 32 w 98"/>
                <a:gd name="T31" fmla="*/ 60 h 83"/>
                <a:gd name="T32" fmla="*/ 37 w 98"/>
                <a:gd name="T33" fmla="*/ 64 h 83"/>
                <a:gd name="T34" fmla="*/ 41 w 98"/>
                <a:gd name="T35" fmla="*/ 66 h 83"/>
                <a:gd name="T36" fmla="*/ 44 w 98"/>
                <a:gd name="T37" fmla="*/ 62 h 83"/>
                <a:gd name="T38" fmla="*/ 50 w 98"/>
                <a:gd name="T39" fmla="*/ 65 h 83"/>
                <a:gd name="T40" fmla="*/ 51 w 98"/>
                <a:gd name="T41" fmla="*/ 59 h 83"/>
                <a:gd name="T42" fmla="*/ 57 w 98"/>
                <a:gd name="T43" fmla="*/ 58 h 83"/>
                <a:gd name="T44" fmla="*/ 54 w 98"/>
                <a:gd name="T45" fmla="*/ 53 h 83"/>
                <a:gd name="T46" fmla="*/ 49 w 98"/>
                <a:gd name="T47" fmla="*/ 52 h 83"/>
                <a:gd name="T48" fmla="*/ 40 w 98"/>
                <a:gd name="T49" fmla="*/ 56 h 83"/>
                <a:gd name="T50" fmla="*/ 44 w 98"/>
                <a:gd name="T51" fmla="*/ 46 h 83"/>
                <a:gd name="T52" fmla="*/ 41 w 98"/>
                <a:gd name="T53" fmla="*/ 52 h 83"/>
                <a:gd name="T54" fmla="*/ 44 w 98"/>
                <a:gd name="T55" fmla="*/ 54 h 83"/>
                <a:gd name="T56" fmla="*/ 67 w 98"/>
                <a:gd name="T57" fmla="*/ 41 h 83"/>
                <a:gd name="T58" fmla="*/ 69 w 98"/>
                <a:gd name="T59" fmla="*/ 38 h 83"/>
                <a:gd name="T60" fmla="*/ 67 w 98"/>
                <a:gd name="T61" fmla="*/ 36 h 83"/>
                <a:gd name="T62" fmla="*/ 63 w 98"/>
                <a:gd name="T63" fmla="*/ 36 h 83"/>
                <a:gd name="T64" fmla="*/ 61 w 98"/>
                <a:gd name="T65" fmla="*/ 33 h 83"/>
                <a:gd name="T66" fmla="*/ 58 w 98"/>
                <a:gd name="T67" fmla="*/ 37 h 83"/>
                <a:gd name="T68" fmla="*/ 55 w 98"/>
                <a:gd name="T69" fmla="*/ 37 h 83"/>
                <a:gd name="T70" fmla="*/ 54 w 98"/>
                <a:gd name="T71" fmla="*/ 39 h 83"/>
                <a:gd name="T72" fmla="*/ 56 w 98"/>
                <a:gd name="T73" fmla="*/ 42 h 83"/>
                <a:gd name="T74" fmla="*/ 54 w 98"/>
                <a:gd name="T75" fmla="*/ 45 h 83"/>
                <a:gd name="T76" fmla="*/ 56 w 98"/>
                <a:gd name="T77" fmla="*/ 46 h 83"/>
                <a:gd name="T78" fmla="*/ 60 w 98"/>
                <a:gd name="T79" fmla="*/ 49 h 83"/>
                <a:gd name="T80" fmla="*/ 63 w 98"/>
                <a:gd name="T81" fmla="*/ 49 h 83"/>
                <a:gd name="T82" fmla="*/ 67 w 98"/>
                <a:gd name="T83" fmla="*/ 46 h 83"/>
                <a:gd name="T84" fmla="*/ 69 w 98"/>
                <a:gd name="T85" fmla="*/ 45 h 83"/>
                <a:gd name="T86" fmla="*/ 67 w 98"/>
                <a:gd name="T87" fmla="*/ 42 h 83"/>
                <a:gd name="T88" fmla="*/ 59 w 98"/>
                <a:gd name="T8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83">
                  <a:moveTo>
                    <a:pt x="5" y="20"/>
                  </a:moveTo>
                  <a:cubicBezTo>
                    <a:pt x="5" y="78"/>
                    <a:pt x="5" y="78"/>
                    <a:pt x="5" y="78"/>
                  </a:cubicBezTo>
                  <a:cubicBezTo>
                    <a:pt x="93" y="78"/>
                    <a:pt x="93" y="78"/>
                    <a:pt x="93" y="78"/>
                  </a:cubicBezTo>
                  <a:cubicBezTo>
                    <a:pt x="93" y="20"/>
                    <a:pt x="93" y="20"/>
                    <a:pt x="93" y="20"/>
                  </a:cubicBezTo>
                  <a:cubicBezTo>
                    <a:pt x="5" y="20"/>
                    <a:pt x="5" y="20"/>
                    <a:pt x="5" y="20"/>
                  </a:cubicBezTo>
                  <a:close/>
                  <a:moveTo>
                    <a:pt x="0" y="15"/>
                  </a:moveTo>
                  <a:cubicBezTo>
                    <a:pt x="98" y="15"/>
                    <a:pt x="98" y="15"/>
                    <a:pt x="98" y="15"/>
                  </a:cubicBezTo>
                  <a:cubicBezTo>
                    <a:pt x="98" y="83"/>
                    <a:pt x="98" y="83"/>
                    <a:pt x="98" y="83"/>
                  </a:cubicBezTo>
                  <a:cubicBezTo>
                    <a:pt x="0" y="83"/>
                    <a:pt x="0" y="83"/>
                    <a:pt x="0" y="83"/>
                  </a:cubicBezTo>
                  <a:cubicBezTo>
                    <a:pt x="0" y="15"/>
                    <a:pt x="0" y="15"/>
                    <a:pt x="0" y="15"/>
                  </a:cubicBezTo>
                  <a:close/>
                  <a:moveTo>
                    <a:pt x="0" y="0"/>
                  </a:moveTo>
                  <a:cubicBezTo>
                    <a:pt x="98" y="0"/>
                    <a:pt x="98" y="0"/>
                    <a:pt x="98" y="0"/>
                  </a:cubicBezTo>
                  <a:cubicBezTo>
                    <a:pt x="98" y="10"/>
                    <a:pt x="98" y="10"/>
                    <a:pt x="98" y="10"/>
                  </a:cubicBezTo>
                  <a:cubicBezTo>
                    <a:pt x="0" y="10"/>
                    <a:pt x="0" y="10"/>
                    <a:pt x="0" y="10"/>
                  </a:cubicBezTo>
                  <a:cubicBezTo>
                    <a:pt x="0" y="0"/>
                    <a:pt x="0" y="0"/>
                    <a:pt x="0" y="0"/>
                  </a:cubicBezTo>
                  <a:close/>
                  <a:moveTo>
                    <a:pt x="58" y="50"/>
                  </a:moveTo>
                  <a:cubicBezTo>
                    <a:pt x="58" y="48"/>
                    <a:pt x="58" y="48"/>
                    <a:pt x="58" y="48"/>
                  </a:cubicBezTo>
                  <a:cubicBezTo>
                    <a:pt x="58" y="48"/>
                    <a:pt x="57" y="47"/>
                    <a:pt x="57" y="47"/>
                  </a:cubicBezTo>
                  <a:cubicBezTo>
                    <a:pt x="53" y="47"/>
                    <a:pt x="53" y="47"/>
                    <a:pt x="53" y="47"/>
                  </a:cubicBezTo>
                  <a:cubicBezTo>
                    <a:pt x="52" y="46"/>
                    <a:pt x="52" y="46"/>
                    <a:pt x="52" y="46"/>
                  </a:cubicBezTo>
                  <a:cubicBezTo>
                    <a:pt x="54" y="42"/>
                    <a:pt x="54" y="42"/>
                    <a:pt x="54" y="42"/>
                  </a:cubicBezTo>
                  <a:cubicBezTo>
                    <a:pt x="54" y="41"/>
                    <a:pt x="54" y="41"/>
                    <a:pt x="54" y="41"/>
                  </a:cubicBezTo>
                  <a:cubicBezTo>
                    <a:pt x="52" y="40"/>
                    <a:pt x="52" y="40"/>
                    <a:pt x="52" y="40"/>
                  </a:cubicBezTo>
                  <a:cubicBezTo>
                    <a:pt x="51" y="40"/>
                    <a:pt x="51" y="40"/>
                    <a:pt x="51" y="40"/>
                  </a:cubicBezTo>
                  <a:cubicBezTo>
                    <a:pt x="48" y="42"/>
                    <a:pt x="48" y="42"/>
                    <a:pt x="48" y="42"/>
                  </a:cubicBezTo>
                  <a:cubicBezTo>
                    <a:pt x="47" y="42"/>
                    <a:pt x="47" y="42"/>
                    <a:pt x="47" y="42"/>
                  </a:cubicBezTo>
                  <a:cubicBezTo>
                    <a:pt x="46" y="37"/>
                    <a:pt x="46" y="37"/>
                    <a:pt x="46" y="37"/>
                  </a:cubicBezTo>
                  <a:cubicBezTo>
                    <a:pt x="45" y="37"/>
                    <a:pt x="45" y="37"/>
                    <a:pt x="45" y="37"/>
                  </a:cubicBezTo>
                  <a:cubicBezTo>
                    <a:pt x="42" y="37"/>
                    <a:pt x="42" y="37"/>
                    <a:pt x="42" y="37"/>
                  </a:cubicBezTo>
                  <a:cubicBezTo>
                    <a:pt x="41" y="37"/>
                    <a:pt x="41" y="37"/>
                    <a:pt x="41" y="37"/>
                  </a:cubicBezTo>
                  <a:cubicBezTo>
                    <a:pt x="41" y="42"/>
                    <a:pt x="41" y="42"/>
                    <a:pt x="41" y="42"/>
                  </a:cubicBezTo>
                  <a:cubicBezTo>
                    <a:pt x="40" y="42"/>
                    <a:pt x="40" y="42"/>
                    <a:pt x="40" y="42"/>
                  </a:cubicBezTo>
                  <a:cubicBezTo>
                    <a:pt x="36" y="40"/>
                    <a:pt x="36" y="40"/>
                    <a:pt x="36" y="40"/>
                  </a:cubicBezTo>
                  <a:cubicBezTo>
                    <a:pt x="35" y="40"/>
                    <a:pt x="35" y="40"/>
                    <a:pt x="35" y="40"/>
                  </a:cubicBezTo>
                  <a:cubicBezTo>
                    <a:pt x="33" y="41"/>
                    <a:pt x="33" y="41"/>
                    <a:pt x="33" y="41"/>
                  </a:cubicBezTo>
                  <a:cubicBezTo>
                    <a:pt x="33" y="42"/>
                    <a:pt x="33" y="42"/>
                    <a:pt x="33" y="42"/>
                  </a:cubicBezTo>
                  <a:cubicBezTo>
                    <a:pt x="35" y="46"/>
                    <a:pt x="35" y="46"/>
                    <a:pt x="35" y="46"/>
                  </a:cubicBezTo>
                  <a:cubicBezTo>
                    <a:pt x="34" y="47"/>
                    <a:pt x="34" y="47"/>
                    <a:pt x="34" y="47"/>
                  </a:cubicBezTo>
                  <a:cubicBezTo>
                    <a:pt x="30" y="47"/>
                    <a:pt x="30" y="47"/>
                    <a:pt x="30" y="47"/>
                  </a:cubicBezTo>
                  <a:cubicBezTo>
                    <a:pt x="30" y="47"/>
                    <a:pt x="30" y="48"/>
                    <a:pt x="29" y="48"/>
                  </a:cubicBezTo>
                  <a:cubicBezTo>
                    <a:pt x="29" y="50"/>
                    <a:pt x="29" y="50"/>
                    <a:pt x="29" y="50"/>
                  </a:cubicBezTo>
                  <a:cubicBezTo>
                    <a:pt x="29" y="51"/>
                    <a:pt x="29" y="51"/>
                    <a:pt x="29" y="51"/>
                  </a:cubicBezTo>
                  <a:cubicBezTo>
                    <a:pt x="33" y="53"/>
                    <a:pt x="33" y="53"/>
                    <a:pt x="33" y="53"/>
                  </a:cubicBezTo>
                  <a:cubicBezTo>
                    <a:pt x="33" y="53"/>
                    <a:pt x="33" y="54"/>
                    <a:pt x="33" y="54"/>
                  </a:cubicBezTo>
                  <a:cubicBezTo>
                    <a:pt x="30" y="57"/>
                    <a:pt x="30" y="57"/>
                    <a:pt x="30" y="57"/>
                  </a:cubicBezTo>
                  <a:cubicBezTo>
                    <a:pt x="30" y="58"/>
                    <a:pt x="30" y="58"/>
                    <a:pt x="30" y="58"/>
                  </a:cubicBezTo>
                  <a:cubicBezTo>
                    <a:pt x="32" y="60"/>
                    <a:pt x="32" y="60"/>
                    <a:pt x="32" y="60"/>
                  </a:cubicBezTo>
                  <a:cubicBezTo>
                    <a:pt x="32" y="60"/>
                    <a:pt x="32" y="60"/>
                    <a:pt x="32" y="60"/>
                  </a:cubicBezTo>
                  <a:cubicBezTo>
                    <a:pt x="36" y="59"/>
                    <a:pt x="36" y="59"/>
                    <a:pt x="36" y="59"/>
                  </a:cubicBezTo>
                  <a:cubicBezTo>
                    <a:pt x="37" y="60"/>
                    <a:pt x="37" y="60"/>
                    <a:pt x="37" y="60"/>
                  </a:cubicBezTo>
                  <a:cubicBezTo>
                    <a:pt x="37" y="64"/>
                    <a:pt x="37" y="64"/>
                    <a:pt x="37" y="64"/>
                  </a:cubicBezTo>
                  <a:cubicBezTo>
                    <a:pt x="37" y="65"/>
                    <a:pt x="37" y="65"/>
                    <a:pt x="37" y="65"/>
                  </a:cubicBezTo>
                  <a:cubicBezTo>
                    <a:pt x="40" y="66"/>
                    <a:pt x="40" y="66"/>
                    <a:pt x="40" y="66"/>
                  </a:cubicBezTo>
                  <a:cubicBezTo>
                    <a:pt x="41" y="66"/>
                    <a:pt x="41" y="66"/>
                    <a:pt x="41" y="66"/>
                  </a:cubicBezTo>
                  <a:cubicBezTo>
                    <a:pt x="43" y="62"/>
                    <a:pt x="43" y="62"/>
                    <a:pt x="43" y="62"/>
                  </a:cubicBezTo>
                  <a:cubicBezTo>
                    <a:pt x="44" y="62"/>
                    <a:pt x="44" y="62"/>
                    <a:pt x="44" y="62"/>
                  </a:cubicBezTo>
                  <a:cubicBezTo>
                    <a:pt x="44" y="62"/>
                    <a:pt x="44" y="62"/>
                    <a:pt x="44" y="62"/>
                  </a:cubicBezTo>
                  <a:cubicBezTo>
                    <a:pt x="46" y="66"/>
                    <a:pt x="46" y="66"/>
                    <a:pt x="46" y="66"/>
                  </a:cubicBezTo>
                  <a:cubicBezTo>
                    <a:pt x="47" y="66"/>
                    <a:pt x="47" y="66"/>
                    <a:pt x="47" y="66"/>
                  </a:cubicBezTo>
                  <a:cubicBezTo>
                    <a:pt x="50" y="65"/>
                    <a:pt x="50" y="65"/>
                    <a:pt x="50" y="65"/>
                  </a:cubicBezTo>
                  <a:cubicBezTo>
                    <a:pt x="50" y="64"/>
                    <a:pt x="50" y="64"/>
                    <a:pt x="50" y="64"/>
                  </a:cubicBezTo>
                  <a:cubicBezTo>
                    <a:pt x="50" y="60"/>
                    <a:pt x="50" y="60"/>
                    <a:pt x="50" y="60"/>
                  </a:cubicBezTo>
                  <a:cubicBezTo>
                    <a:pt x="51" y="59"/>
                    <a:pt x="51" y="59"/>
                    <a:pt x="51" y="59"/>
                  </a:cubicBezTo>
                  <a:cubicBezTo>
                    <a:pt x="55" y="60"/>
                    <a:pt x="55" y="60"/>
                    <a:pt x="55" y="60"/>
                  </a:cubicBezTo>
                  <a:cubicBezTo>
                    <a:pt x="55" y="60"/>
                    <a:pt x="55" y="60"/>
                    <a:pt x="55" y="60"/>
                  </a:cubicBezTo>
                  <a:cubicBezTo>
                    <a:pt x="57" y="58"/>
                    <a:pt x="57" y="58"/>
                    <a:pt x="57" y="58"/>
                  </a:cubicBezTo>
                  <a:cubicBezTo>
                    <a:pt x="57" y="57"/>
                    <a:pt x="57" y="57"/>
                    <a:pt x="57" y="57"/>
                  </a:cubicBezTo>
                  <a:cubicBezTo>
                    <a:pt x="54" y="54"/>
                    <a:pt x="54" y="54"/>
                    <a:pt x="54" y="54"/>
                  </a:cubicBezTo>
                  <a:cubicBezTo>
                    <a:pt x="54" y="54"/>
                    <a:pt x="54" y="53"/>
                    <a:pt x="54" y="53"/>
                  </a:cubicBezTo>
                  <a:cubicBezTo>
                    <a:pt x="58" y="51"/>
                    <a:pt x="58" y="51"/>
                    <a:pt x="58" y="51"/>
                  </a:cubicBezTo>
                  <a:cubicBezTo>
                    <a:pt x="58" y="51"/>
                    <a:pt x="58" y="51"/>
                    <a:pt x="58" y="50"/>
                  </a:cubicBezTo>
                  <a:close/>
                  <a:moveTo>
                    <a:pt x="49" y="52"/>
                  </a:moveTo>
                  <a:cubicBezTo>
                    <a:pt x="49" y="53"/>
                    <a:pt x="49" y="55"/>
                    <a:pt x="48" y="56"/>
                  </a:cubicBezTo>
                  <a:cubicBezTo>
                    <a:pt x="47" y="57"/>
                    <a:pt x="45" y="58"/>
                    <a:pt x="44" y="58"/>
                  </a:cubicBezTo>
                  <a:cubicBezTo>
                    <a:pt x="42" y="58"/>
                    <a:pt x="41" y="57"/>
                    <a:pt x="40" y="56"/>
                  </a:cubicBezTo>
                  <a:cubicBezTo>
                    <a:pt x="39" y="55"/>
                    <a:pt x="38" y="53"/>
                    <a:pt x="38" y="52"/>
                  </a:cubicBezTo>
                  <a:cubicBezTo>
                    <a:pt x="38" y="50"/>
                    <a:pt x="39" y="49"/>
                    <a:pt x="40" y="48"/>
                  </a:cubicBezTo>
                  <a:cubicBezTo>
                    <a:pt x="41" y="47"/>
                    <a:pt x="42" y="46"/>
                    <a:pt x="44" y="46"/>
                  </a:cubicBezTo>
                  <a:cubicBezTo>
                    <a:pt x="45" y="46"/>
                    <a:pt x="47" y="47"/>
                    <a:pt x="48" y="48"/>
                  </a:cubicBezTo>
                  <a:cubicBezTo>
                    <a:pt x="49" y="49"/>
                    <a:pt x="49" y="50"/>
                    <a:pt x="49" y="52"/>
                  </a:cubicBezTo>
                  <a:close/>
                  <a:moveTo>
                    <a:pt x="41" y="52"/>
                  </a:moveTo>
                  <a:cubicBezTo>
                    <a:pt x="41" y="50"/>
                    <a:pt x="42" y="49"/>
                    <a:pt x="44" y="49"/>
                  </a:cubicBezTo>
                  <a:cubicBezTo>
                    <a:pt x="45" y="49"/>
                    <a:pt x="46" y="50"/>
                    <a:pt x="46" y="52"/>
                  </a:cubicBezTo>
                  <a:cubicBezTo>
                    <a:pt x="46" y="53"/>
                    <a:pt x="45" y="54"/>
                    <a:pt x="44" y="54"/>
                  </a:cubicBezTo>
                  <a:cubicBezTo>
                    <a:pt x="42" y="54"/>
                    <a:pt x="41" y="53"/>
                    <a:pt x="41" y="52"/>
                  </a:cubicBezTo>
                  <a:close/>
                  <a:moveTo>
                    <a:pt x="67" y="42"/>
                  </a:moveTo>
                  <a:cubicBezTo>
                    <a:pt x="67" y="41"/>
                    <a:pt x="67" y="41"/>
                    <a:pt x="67" y="41"/>
                  </a:cubicBezTo>
                  <a:cubicBezTo>
                    <a:pt x="67" y="40"/>
                    <a:pt x="67" y="40"/>
                    <a:pt x="67" y="40"/>
                  </a:cubicBezTo>
                  <a:cubicBezTo>
                    <a:pt x="69" y="39"/>
                    <a:pt x="69" y="39"/>
                    <a:pt x="69" y="39"/>
                  </a:cubicBezTo>
                  <a:cubicBezTo>
                    <a:pt x="69" y="38"/>
                    <a:pt x="69" y="38"/>
                    <a:pt x="69" y="38"/>
                  </a:cubicBezTo>
                  <a:cubicBezTo>
                    <a:pt x="69" y="38"/>
                    <a:pt x="69" y="38"/>
                    <a:pt x="69" y="38"/>
                  </a:cubicBezTo>
                  <a:cubicBezTo>
                    <a:pt x="68" y="37"/>
                    <a:pt x="68" y="37"/>
                    <a:pt x="68" y="37"/>
                  </a:cubicBezTo>
                  <a:cubicBezTo>
                    <a:pt x="67" y="36"/>
                    <a:pt x="67" y="36"/>
                    <a:pt x="67" y="36"/>
                  </a:cubicBezTo>
                  <a:cubicBezTo>
                    <a:pt x="67" y="36"/>
                    <a:pt x="67" y="36"/>
                    <a:pt x="67" y="36"/>
                  </a:cubicBezTo>
                  <a:cubicBezTo>
                    <a:pt x="65" y="37"/>
                    <a:pt x="65" y="37"/>
                    <a:pt x="65" y="37"/>
                  </a:cubicBezTo>
                  <a:cubicBezTo>
                    <a:pt x="65" y="37"/>
                    <a:pt x="64" y="36"/>
                    <a:pt x="63" y="36"/>
                  </a:cubicBezTo>
                  <a:cubicBezTo>
                    <a:pt x="63" y="34"/>
                    <a:pt x="63" y="34"/>
                    <a:pt x="63" y="34"/>
                  </a:cubicBezTo>
                  <a:cubicBezTo>
                    <a:pt x="62" y="33"/>
                    <a:pt x="62" y="33"/>
                    <a:pt x="62" y="33"/>
                  </a:cubicBezTo>
                  <a:cubicBezTo>
                    <a:pt x="61" y="33"/>
                    <a:pt x="61" y="33"/>
                    <a:pt x="61" y="33"/>
                  </a:cubicBezTo>
                  <a:cubicBezTo>
                    <a:pt x="60" y="34"/>
                    <a:pt x="60" y="34"/>
                    <a:pt x="60" y="34"/>
                  </a:cubicBezTo>
                  <a:cubicBezTo>
                    <a:pt x="60" y="36"/>
                    <a:pt x="60" y="36"/>
                    <a:pt x="60" y="36"/>
                  </a:cubicBezTo>
                  <a:cubicBezTo>
                    <a:pt x="59" y="36"/>
                    <a:pt x="58" y="37"/>
                    <a:pt x="58" y="37"/>
                  </a:cubicBezTo>
                  <a:cubicBezTo>
                    <a:pt x="56" y="36"/>
                    <a:pt x="56" y="36"/>
                    <a:pt x="56" y="36"/>
                  </a:cubicBezTo>
                  <a:cubicBezTo>
                    <a:pt x="56" y="36"/>
                    <a:pt x="56" y="36"/>
                    <a:pt x="56" y="36"/>
                  </a:cubicBezTo>
                  <a:cubicBezTo>
                    <a:pt x="55" y="37"/>
                    <a:pt x="55" y="37"/>
                    <a:pt x="55" y="37"/>
                  </a:cubicBezTo>
                  <a:cubicBezTo>
                    <a:pt x="54" y="38"/>
                    <a:pt x="54" y="38"/>
                    <a:pt x="54" y="38"/>
                  </a:cubicBezTo>
                  <a:cubicBezTo>
                    <a:pt x="54" y="38"/>
                    <a:pt x="54" y="38"/>
                    <a:pt x="54" y="38"/>
                  </a:cubicBezTo>
                  <a:cubicBezTo>
                    <a:pt x="54" y="39"/>
                    <a:pt x="54" y="39"/>
                    <a:pt x="54" y="39"/>
                  </a:cubicBezTo>
                  <a:cubicBezTo>
                    <a:pt x="56" y="40"/>
                    <a:pt x="56" y="40"/>
                    <a:pt x="56" y="40"/>
                  </a:cubicBezTo>
                  <a:cubicBezTo>
                    <a:pt x="56" y="41"/>
                    <a:pt x="56" y="41"/>
                    <a:pt x="56" y="41"/>
                  </a:cubicBezTo>
                  <a:cubicBezTo>
                    <a:pt x="56" y="42"/>
                    <a:pt x="56" y="42"/>
                    <a:pt x="56" y="42"/>
                  </a:cubicBezTo>
                  <a:cubicBezTo>
                    <a:pt x="54" y="44"/>
                    <a:pt x="54" y="44"/>
                    <a:pt x="54" y="44"/>
                  </a:cubicBezTo>
                  <a:cubicBezTo>
                    <a:pt x="54" y="44"/>
                    <a:pt x="54" y="44"/>
                    <a:pt x="54" y="44"/>
                  </a:cubicBezTo>
                  <a:cubicBezTo>
                    <a:pt x="54" y="45"/>
                    <a:pt x="54" y="45"/>
                    <a:pt x="54" y="45"/>
                  </a:cubicBezTo>
                  <a:cubicBezTo>
                    <a:pt x="55" y="46"/>
                    <a:pt x="55" y="46"/>
                    <a:pt x="55" y="46"/>
                  </a:cubicBezTo>
                  <a:cubicBezTo>
                    <a:pt x="56" y="46"/>
                    <a:pt x="56" y="46"/>
                    <a:pt x="56" y="46"/>
                  </a:cubicBezTo>
                  <a:cubicBezTo>
                    <a:pt x="56" y="46"/>
                    <a:pt x="56" y="46"/>
                    <a:pt x="56" y="46"/>
                  </a:cubicBezTo>
                  <a:cubicBezTo>
                    <a:pt x="58" y="46"/>
                    <a:pt x="58" y="46"/>
                    <a:pt x="58" y="46"/>
                  </a:cubicBezTo>
                  <a:cubicBezTo>
                    <a:pt x="58" y="46"/>
                    <a:pt x="59" y="46"/>
                    <a:pt x="60" y="47"/>
                  </a:cubicBezTo>
                  <a:cubicBezTo>
                    <a:pt x="60" y="49"/>
                    <a:pt x="60" y="49"/>
                    <a:pt x="60" y="49"/>
                  </a:cubicBezTo>
                  <a:cubicBezTo>
                    <a:pt x="61" y="49"/>
                    <a:pt x="61" y="49"/>
                    <a:pt x="61" y="49"/>
                  </a:cubicBezTo>
                  <a:cubicBezTo>
                    <a:pt x="62" y="49"/>
                    <a:pt x="62" y="49"/>
                    <a:pt x="62" y="49"/>
                  </a:cubicBezTo>
                  <a:cubicBezTo>
                    <a:pt x="63" y="49"/>
                    <a:pt x="63" y="49"/>
                    <a:pt x="63" y="49"/>
                  </a:cubicBezTo>
                  <a:cubicBezTo>
                    <a:pt x="63" y="47"/>
                    <a:pt x="63" y="47"/>
                    <a:pt x="63" y="47"/>
                  </a:cubicBezTo>
                  <a:cubicBezTo>
                    <a:pt x="64" y="46"/>
                    <a:pt x="65" y="46"/>
                    <a:pt x="65" y="46"/>
                  </a:cubicBezTo>
                  <a:cubicBezTo>
                    <a:pt x="67" y="46"/>
                    <a:pt x="67" y="46"/>
                    <a:pt x="67" y="46"/>
                  </a:cubicBezTo>
                  <a:cubicBezTo>
                    <a:pt x="67" y="46"/>
                    <a:pt x="67" y="46"/>
                    <a:pt x="67" y="46"/>
                  </a:cubicBezTo>
                  <a:cubicBezTo>
                    <a:pt x="68" y="46"/>
                    <a:pt x="68" y="46"/>
                    <a:pt x="68" y="46"/>
                  </a:cubicBezTo>
                  <a:cubicBezTo>
                    <a:pt x="69" y="45"/>
                    <a:pt x="69" y="45"/>
                    <a:pt x="69" y="45"/>
                  </a:cubicBezTo>
                  <a:cubicBezTo>
                    <a:pt x="69" y="44"/>
                    <a:pt x="69" y="44"/>
                    <a:pt x="69" y="44"/>
                  </a:cubicBezTo>
                  <a:cubicBezTo>
                    <a:pt x="69" y="44"/>
                    <a:pt x="69" y="44"/>
                    <a:pt x="69" y="44"/>
                  </a:cubicBezTo>
                  <a:cubicBezTo>
                    <a:pt x="67" y="42"/>
                    <a:pt x="67" y="42"/>
                    <a:pt x="67" y="42"/>
                  </a:cubicBezTo>
                  <a:close/>
                  <a:moveTo>
                    <a:pt x="64" y="41"/>
                  </a:moveTo>
                  <a:cubicBezTo>
                    <a:pt x="64" y="42"/>
                    <a:pt x="63" y="43"/>
                    <a:pt x="62" y="43"/>
                  </a:cubicBezTo>
                  <a:cubicBezTo>
                    <a:pt x="60" y="43"/>
                    <a:pt x="59" y="42"/>
                    <a:pt x="59" y="41"/>
                  </a:cubicBezTo>
                  <a:cubicBezTo>
                    <a:pt x="59" y="40"/>
                    <a:pt x="60" y="39"/>
                    <a:pt x="62" y="39"/>
                  </a:cubicBezTo>
                  <a:cubicBezTo>
                    <a:pt x="63" y="39"/>
                    <a:pt x="64" y="40"/>
                    <a:pt x="64" y="41"/>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20" name="Freeform 47"/>
            <p:cNvSpPr>
              <a:spLocks noEditPoints="1"/>
            </p:cNvSpPr>
            <p:nvPr/>
          </p:nvSpPr>
          <p:spPr bwMode="auto">
            <a:xfrm>
              <a:off x="10729913" y="5229225"/>
              <a:ext cx="604838" cy="479425"/>
            </a:xfrm>
            <a:custGeom>
              <a:avLst/>
              <a:gdLst>
                <a:gd name="T0" fmla="*/ 127 w 127"/>
                <a:gd name="T1" fmla="*/ 73 h 101"/>
                <a:gd name="T2" fmla="*/ 0 w 127"/>
                <a:gd name="T3" fmla="*/ 73 h 101"/>
                <a:gd name="T4" fmla="*/ 16 w 127"/>
                <a:gd name="T5" fmla="*/ 101 h 101"/>
                <a:gd name="T6" fmla="*/ 112 w 127"/>
                <a:gd name="T7" fmla="*/ 101 h 101"/>
                <a:gd name="T8" fmla="*/ 127 w 127"/>
                <a:gd name="T9" fmla="*/ 73 h 101"/>
                <a:gd name="T10" fmla="*/ 95 w 127"/>
                <a:gd name="T11" fmla="*/ 0 h 101"/>
                <a:gd name="T12" fmla="*/ 33 w 127"/>
                <a:gd name="T13" fmla="*/ 0 h 101"/>
                <a:gd name="T14" fmla="*/ 3 w 127"/>
                <a:gd name="T15" fmla="*/ 34 h 101"/>
                <a:gd name="T16" fmla="*/ 124 w 127"/>
                <a:gd name="T17" fmla="*/ 34 h 101"/>
                <a:gd name="T18" fmla="*/ 95 w 127"/>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01">
                  <a:moveTo>
                    <a:pt x="127" y="73"/>
                  </a:moveTo>
                  <a:cubicBezTo>
                    <a:pt x="0" y="73"/>
                    <a:pt x="0" y="73"/>
                    <a:pt x="0" y="73"/>
                  </a:cubicBezTo>
                  <a:cubicBezTo>
                    <a:pt x="3" y="83"/>
                    <a:pt x="8" y="93"/>
                    <a:pt x="16" y="101"/>
                  </a:cubicBezTo>
                  <a:cubicBezTo>
                    <a:pt x="112" y="101"/>
                    <a:pt x="112" y="101"/>
                    <a:pt x="112" y="101"/>
                  </a:cubicBezTo>
                  <a:cubicBezTo>
                    <a:pt x="119" y="93"/>
                    <a:pt x="124" y="83"/>
                    <a:pt x="127" y="73"/>
                  </a:cubicBezTo>
                  <a:moveTo>
                    <a:pt x="95" y="0"/>
                  </a:moveTo>
                  <a:cubicBezTo>
                    <a:pt x="33" y="0"/>
                    <a:pt x="33" y="0"/>
                    <a:pt x="33" y="0"/>
                  </a:cubicBezTo>
                  <a:cubicBezTo>
                    <a:pt x="19" y="7"/>
                    <a:pt x="9" y="19"/>
                    <a:pt x="3" y="34"/>
                  </a:cubicBezTo>
                  <a:cubicBezTo>
                    <a:pt x="124" y="34"/>
                    <a:pt x="124" y="34"/>
                    <a:pt x="124" y="34"/>
                  </a:cubicBezTo>
                  <a:cubicBezTo>
                    <a:pt x="119" y="19"/>
                    <a:pt x="108" y="7"/>
                    <a:pt x="95"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21" name="Freeform 48"/>
            <p:cNvSpPr>
              <a:spLocks/>
            </p:cNvSpPr>
            <p:nvPr/>
          </p:nvSpPr>
          <p:spPr bwMode="auto">
            <a:xfrm>
              <a:off x="10887075" y="5191125"/>
              <a:ext cx="295275" cy="38100"/>
            </a:xfrm>
            <a:custGeom>
              <a:avLst/>
              <a:gdLst>
                <a:gd name="T0" fmla="*/ 31 w 62"/>
                <a:gd name="T1" fmla="*/ 0 h 8"/>
                <a:gd name="T2" fmla="*/ 0 w 62"/>
                <a:gd name="T3" fmla="*/ 8 h 8"/>
                <a:gd name="T4" fmla="*/ 62 w 62"/>
                <a:gd name="T5" fmla="*/ 8 h 8"/>
                <a:gd name="T6" fmla="*/ 31 w 62"/>
                <a:gd name="T7" fmla="*/ 0 h 8"/>
              </a:gdLst>
              <a:ahLst/>
              <a:cxnLst>
                <a:cxn ang="0">
                  <a:pos x="T0" y="T1"/>
                </a:cxn>
                <a:cxn ang="0">
                  <a:pos x="T2" y="T3"/>
                </a:cxn>
                <a:cxn ang="0">
                  <a:pos x="T4" y="T5"/>
                </a:cxn>
                <a:cxn ang="0">
                  <a:pos x="T6" y="T7"/>
                </a:cxn>
              </a:cxnLst>
              <a:rect l="0" t="0" r="r" b="b"/>
              <a:pathLst>
                <a:path w="62" h="8">
                  <a:moveTo>
                    <a:pt x="31" y="0"/>
                  </a:moveTo>
                  <a:cubicBezTo>
                    <a:pt x="19" y="0"/>
                    <a:pt x="9" y="3"/>
                    <a:pt x="0" y="8"/>
                  </a:cubicBezTo>
                  <a:cubicBezTo>
                    <a:pt x="62" y="8"/>
                    <a:pt x="62" y="8"/>
                    <a:pt x="62" y="8"/>
                  </a:cubicBezTo>
                  <a:cubicBezTo>
                    <a:pt x="53" y="3"/>
                    <a:pt x="42" y="0"/>
                    <a:pt x="31"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22" name="Freeform 49"/>
            <p:cNvSpPr>
              <a:spLocks/>
            </p:cNvSpPr>
            <p:nvPr/>
          </p:nvSpPr>
          <p:spPr bwMode="auto">
            <a:xfrm>
              <a:off x="10725150" y="5389563"/>
              <a:ext cx="619125" cy="185738"/>
            </a:xfrm>
            <a:custGeom>
              <a:avLst/>
              <a:gdLst>
                <a:gd name="T0" fmla="*/ 125 w 130"/>
                <a:gd name="T1" fmla="*/ 0 h 39"/>
                <a:gd name="T2" fmla="*/ 4 w 130"/>
                <a:gd name="T3" fmla="*/ 0 h 39"/>
                <a:gd name="T4" fmla="*/ 0 w 130"/>
                <a:gd name="T5" fmla="*/ 23 h 39"/>
                <a:gd name="T6" fmla="*/ 1 w 130"/>
                <a:gd name="T7" fmla="*/ 39 h 39"/>
                <a:gd name="T8" fmla="*/ 128 w 130"/>
                <a:gd name="T9" fmla="*/ 39 h 39"/>
                <a:gd name="T10" fmla="*/ 130 w 130"/>
                <a:gd name="T11" fmla="*/ 23 h 39"/>
                <a:gd name="T12" fmla="*/ 125 w 13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30" h="39">
                  <a:moveTo>
                    <a:pt x="125" y="0"/>
                  </a:moveTo>
                  <a:cubicBezTo>
                    <a:pt x="4" y="0"/>
                    <a:pt x="4" y="0"/>
                    <a:pt x="4" y="0"/>
                  </a:cubicBezTo>
                  <a:cubicBezTo>
                    <a:pt x="1" y="7"/>
                    <a:pt x="0" y="15"/>
                    <a:pt x="0" y="23"/>
                  </a:cubicBezTo>
                  <a:cubicBezTo>
                    <a:pt x="0" y="28"/>
                    <a:pt x="0" y="34"/>
                    <a:pt x="1" y="39"/>
                  </a:cubicBezTo>
                  <a:cubicBezTo>
                    <a:pt x="128" y="39"/>
                    <a:pt x="128" y="39"/>
                    <a:pt x="128" y="39"/>
                  </a:cubicBezTo>
                  <a:cubicBezTo>
                    <a:pt x="129" y="34"/>
                    <a:pt x="130" y="28"/>
                    <a:pt x="130" y="23"/>
                  </a:cubicBezTo>
                  <a:cubicBezTo>
                    <a:pt x="130" y="15"/>
                    <a:pt x="128" y="7"/>
                    <a:pt x="12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23" name="Freeform 50"/>
            <p:cNvSpPr>
              <a:spLocks/>
            </p:cNvSpPr>
            <p:nvPr/>
          </p:nvSpPr>
          <p:spPr bwMode="auto">
            <a:xfrm>
              <a:off x="10806113" y="5708650"/>
              <a:ext cx="457200" cy="100013"/>
            </a:xfrm>
            <a:custGeom>
              <a:avLst/>
              <a:gdLst>
                <a:gd name="T0" fmla="*/ 96 w 96"/>
                <a:gd name="T1" fmla="*/ 0 h 21"/>
                <a:gd name="T2" fmla="*/ 0 w 96"/>
                <a:gd name="T3" fmla="*/ 0 h 21"/>
                <a:gd name="T4" fmla="*/ 48 w 96"/>
                <a:gd name="T5" fmla="*/ 21 h 21"/>
                <a:gd name="T6" fmla="*/ 96 w 96"/>
                <a:gd name="T7" fmla="*/ 0 h 21"/>
              </a:gdLst>
              <a:ahLst/>
              <a:cxnLst>
                <a:cxn ang="0">
                  <a:pos x="T0" y="T1"/>
                </a:cxn>
                <a:cxn ang="0">
                  <a:pos x="T2" y="T3"/>
                </a:cxn>
                <a:cxn ang="0">
                  <a:pos x="T4" y="T5"/>
                </a:cxn>
                <a:cxn ang="0">
                  <a:pos x="T6" y="T7"/>
                </a:cxn>
              </a:cxnLst>
              <a:rect l="0" t="0" r="r" b="b"/>
              <a:pathLst>
                <a:path w="96" h="21">
                  <a:moveTo>
                    <a:pt x="96" y="0"/>
                  </a:moveTo>
                  <a:cubicBezTo>
                    <a:pt x="0" y="0"/>
                    <a:pt x="0" y="0"/>
                    <a:pt x="0" y="0"/>
                  </a:cubicBezTo>
                  <a:cubicBezTo>
                    <a:pt x="12" y="13"/>
                    <a:pt x="29" y="21"/>
                    <a:pt x="48" y="21"/>
                  </a:cubicBezTo>
                  <a:cubicBezTo>
                    <a:pt x="67" y="21"/>
                    <a:pt x="84" y="13"/>
                    <a:pt x="96"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24" name="Oval 51"/>
            <p:cNvSpPr>
              <a:spLocks noChangeArrowheads="1"/>
            </p:cNvSpPr>
            <p:nvPr/>
          </p:nvSpPr>
          <p:spPr bwMode="auto">
            <a:xfrm>
              <a:off x="10687050" y="5153025"/>
              <a:ext cx="619125" cy="617538"/>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25" name="Freeform 52"/>
            <p:cNvSpPr>
              <a:spLocks noEditPoints="1"/>
            </p:cNvSpPr>
            <p:nvPr/>
          </p:nvSpPr>
          <p:spPr bwMode="auto">
            <a:xfrm>
              <a:off x="10839450" y="5329238"/>
              <a:ext cx="309563" cy="265113"/>
            </a:xfrm>
            <a:custGeom>
              <a:avLst/>
              <a:gdLst>
                <a:gd name="T0" fmla="*/ 62 w 65"/>
                <a:gd name="T1" fmla="*/ 53 h 56"/>
                <a:gd name="T2" fmla="*/ 0 w 65"/>
                <a:gd name="T3" fmla="*/ 10 h 56"/>
                <a:gd name="T4" fmla="*/ 0 w 65"/>
                <a:gd name="T5" fmla="*/ 56 h 56"/>
                <a:gd name="T6" fmla="*/ 65 w 65"/>
                <a:gd name="T7" fmla="*/ 0 h 56"/>
                <a:gd name="T8" fmla="*/ 0 w 65"/>
                <a:gd name="T9" fmla="*/ 0 h 56"/>
                <a:gd name="T10" fmla="*/ 38 w 65"/>
                <a:gd name="T11" fmla="*/ 32 h 56"/>
                <a:gd name="T12" fmla="*/ 36 w 65"/>
                <a:gd name="T13" fmla="*/ 28 h 56"/>
                <a:gd name="T14" fmla="*/ 34 w 65"/>
                <a:gd name="T15" fmla="*/ 27 h 56"/>
                <a:gd name="T16" fmla="*/ 31 w 65"/>
                <a:gd name="T17" fmla="*/ 25 h 56"/>
                <a:gd name="T18" fmla="*/ 28 w 65"/>
                <a:gd name="T19" fmla="*/ 25 h 56"/>
                <a:gd name="T20" fmla="*/ 24 w 65"/>
                <a:gd name="T21" fmla="*/ 27 h 56"/>
                <a:gd name="T22" fmla="*/ 22 w 65"/>
                <a:gd name="T23" fmla="*/ 28 h 56"/>
                <a:gd name="T24" fmla="*/ 20 w 65"/>
                <a:gd name="T25" fmla="*/ 32 h 56"/>
                <a:gd name="T26" fmla="*/ 20 w 65"/>
                <a:gd name="T27" fmla="*/ 34 h 56"/>
                <a:gd name="T28" fmla="*/ 20 w 65"/>
                <a:gd name="T29" fmla="*/ 38 h 56"/>
                <a:gd name="T30" fmla="*/ 22 w 65"/>
                <a:gd name="T31" fmla="*/ 41 h 56"/>
                <a:gd name="T32" fmla="*/ 25 w 65"/>
                <a:gd name="T33" fmla="*/ 43 h 56"/>
                <a:gd name="T34" fmla="*/ 27 w 65"/>
                <a:gd name="T35" fmla="*/ 44 h 56"/>
                <a:gd name="T36" fmla="*/ 30 w 65"/>
                <a:gd name="T37" fmla="*/ 42 h 56"/>
                <a:gd name="T38" fmla="*/ 33 w 65"/>
                <a:gd name="T39" fmla="*/ 43 h 56"/>
                <a:gd name="T40" fmla="*/ 34 w 65"/>
                <a:gd name="T41" fmla="*/ 40 h 56"/>
                <a:gd name="T42" fmla="*/ 38 w 65"/>
                <a:gd name="T43" fmla="*/ 39 h 56"/>
                <a:gd name="T44" fmla="*/ 36 w 65"/>
                <a:gd name="T45" fmla="*/ 36 h 56"/>
                <a:gd name="T46" fmla="*/ 32 w 65"/>
                <a:gd name="T47" fmla="*/ 38 h 56"/>
                <a:gd name="T48" fmla="*/ 25 w 65"/>
                <a:gd name="T49" fmla="*/ 35 h 56"/>
                <a:gd name="T50" fmla="*/ 32 w 65"/>
                <a:gd name="T51" fmla="*/ 32 h 56"/>
                <a:gd name="T52" fmla="*/ 29 w 65"/>
                <a:gd name="T53" fmla="*/ 33 h 56"/>
                <a:gd name="T54" fmla="*/ 27 w 65"/>
                <a:gd name="T55" fmla="*/ 35 h 56"/>
                <a:gd name="T56" fmla="*/ 45 w 65"/>
                <a:gd name="T57" fmla="*/ 27 h 56"/>
                <a:gd name="T58" fmla="*/ 46 w 65"/>
                <a:gd name="T59" fmla="*/ 26 h 56"/>
                <a:gd name="T60" fmla="*/ 45 w 65"/>
                <a:gd name="T61" fmla="*/ 25 h 56"/>
                <a:gd name="T62" fmla="*/ 42 w 65"/>
                <a:gd name="T63" fmla="*/ 23 h 56"/>
                <a:gd name="T64" fmla="*/ 40 w 65"/>
                <a:gd name="T65" fmla="*/ 23 h 56"/>
                <a:gd name="T66" fmla="*/ 37 w 65"/>
                <a:gd name="T67" fmla="*/ 25 h 56"/>
                <a:gd name="T68" fmla="*/ 36 w 65"/>
                <a:gd name="T69" fmla="*/ 26 h 56"/>
                <a:gd name="T70" fmla="*/ 38 w 65"/>
                <a:gd name="T71" fmla="*/ 27 h 56"/>
                <a:gd name="T72" fmla="*/ 36 w 65"/>
                <a:gd name="T73" fmla="*/ 29 h 56"/>
                <a:gd name="T74" fmla="*/ 37 w 65"/>
                <a:gd name="T75" fmla="*/ 31 h 56"/>
                <a:gd name="T76" fmla="*/ 39 w 65"/>
                <a:gd name="T77" fmla="*/ 31 h 56"/>
                <a:gd name="T78" fmla="*/ 41 w 65"/>
                <a:gd name="T79" fmla="*/ 33 h 56"/>
                <a:gd name="T80" fmla="*/ 42 w 65"/>
                <a:gd name="T81" fmla="*/ 31 h 56"/>
                <a:gd name="T82" fmla="*/ 45 w 65"/>
                <a:gd name="T83" fmla="*/ 31 h 56"/>
                <a:gd name="T84" fmla="*/ 46 w 65"/>
                <a:gd name="T85" fmla="*/ 30 h 56"/>
                <a:gd name="T86" fmla="*/ 43 w 65"/>
                <a:gd name="T87" fmla="*/ 28 h 56"/>
                <a:gd name="T88" fmla="*/ 41 w 65"/>
                <a:gd name="T8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6">
                  <a:moveTo>
                    <a:pt x="3" y="14"/>
                  </a:moveTo>
                  <a:cubicBezTo>
                    <a:pt x="3" y="53"/>
                    <a:pt x="3" y="53"/>
                    <a:pt x="3" y="53"/>
                  </a:cubicBezTo>
                  <a:cubicBezTo>
                    <a:pt x="62" y="53"/>
                    <a:pt x="62" y="53"/>
                    <a:pt x="62" y="53"/>
                  </a:cubicBezTo>
                  <a:cubicBezTo>
                    <a:pt x="62" y="14"/>
                    <a:pt x="62" y="14"/>
                    <a:pt x="62" y="14"/>
                  </a:cubicBezTo>
                  <a:cubicBezTo>
                    <a:pt x="3" y="14"/>
                    <a:pt x="3" y="14"/>
                    <a:pt x="3" y="14"/>
                  </a:cubicBezTo>
                  <a:close/>
                  <a:moveTo>
                    <a:pt x="0" y="10"/>
                  </a:moveTo>
                  <a:cubicBezTo>
                    <a:pt x="65" y="10"/>
                    <a:pt x="65" y="10"/>
                    <a:pt x="65" y="10"/>
                  </a:cubicBezTo>
                  <a:cubicBezTo>
                    <a:pt x="65" y="56"/>
                    <a:pt x="65" y="56"/>
                    <a:pt x="65" y="56"/>
                  </a:cubicBezTo>
                  <a:cubicBezTo>
                    <a:pt x="0" y="56"/>
                    <a:pt x="0" y="56"/>
                    <a:pt x="0" y="56"/>
                  </a:cubicBezTo>
                  <a:cubicBezTo>
                    <a:pt x="0" y="10"/>
                    <a:pt x="0" y="10"/>
                    <a:pt x="0" y="10"/>
                  </a:cubicBezTo>
                  <a:close/>
                  <a:moveTo>
                    <a:pt x="0" y="0"/>
                  </a:moveTo>
                  <a:cubicBezTo>
                    <a:pt x="65" y="0"/>
                    <a:pt x="65" y="0"/>
                    <a:pt x="65" y="0"/>
                  </a:cubicBezTo>
                  <a:cubicBezTo>
                    <a:pt x="65" y="7"/>
                    <a:pt x="65" y="7"/>
                    <a:pt x="65" y="7"/>
                  </a:cubicBezTo>
                  <a:cubicBezTo>
                    <a:pt x="0" y="7"/>
                    <a:pt x="0" y="7"/>
                    <a:pt x="0" y="7"/>
                  </a:cubicBezTo>
                  <a:cubicBezTo>
                    <a:pt x="0" y="0"/>
                    <a:pt x="0" y="0"/>
                    <a:pt x="0" y="0"/>
                  </a:cubicBezTo>
                  <a:close/>
                  <a:moveTo>
                    <a:pt x="39" y="34"/>
                  </a:moveTo>
                  <a:cubicBezTo>
                    <a:pt x="39" y="32"/>
                    <a:pt x="39" y="32"/>
                    <a:pt x="39" y="32"/>
                  </a:cubicBezTo>
                  <a:cubicBezTo>
                    <a:pt x="38" y="32"/>
                    <a:pt x="38" y="32"/>
                    <a:pt x="38" y="32"/>
                  </a:cubicBezTo>
                  <a:cubicBezTo>
                    <a:pt x="35" y="32"/>
                    <a:pt x="35" y="32"/>
                    <a:pt x="35" y="32"/>
                  </a:cubicBezTo>
                  <a:cubicBezTo>
                    <a:pt x="35" y="31"/>
                    <a:pt x="35" y="31"/>
                    <a:pt x="35" y="31"/>
                  </a:cubicBezTo>
                  <a:cubicBezTo>
                    <a:pt x="36" y="28"/>
                    <a:pt x="36" y="28"/>
                    <a:pt x="36" y="28"/>
                  </a:cubicBezTo>
                  <a:cubicBezTo>
                    <a:pt x="36" y="28"/>
                    <a:pt x="36" y="28"/>
                    <a:pt x="36" y="28"/>
                  </a:cubicBezTo>
                  <a:cubicBezTo>
                    <a:pt x="35" y="27"/>
                    <a:pt x="35" y="27"/>
                    <a:pt x="35" y="27"/>
                  </a:cubicBezTo>
                  <a:cubicBezTo>
                    <a:pt x="34" y="27"/>
                    <a:pt x="34" y="27"/>
                    <a:pt x="34" y="27"/>
                  </a:cubicBezTo>
                  <a:cubicBezTo>
                    <a:pt x="32" y="28"/>
                    <a:pt x="32" y="28"/>
                    <a:pt x="32" y="28"/>
                  </a:cubicBezTo>
                  <a:cubicBezTo>
                    <a:pt x="31" y="28"/>
                    <a:pt x="31" y="28"/>
                    <a:pt x="31" y="28"/>
                  </a:cubicBezTo>
                  <a:cubicBezTo>
                    <a:pt x="31" y="25"/>
                    <a:pt x="31" y="25"/>
                    <a:pt x="31" y="25"/>
                  </a:cubicBezTo>
                  <a:cubicBezTo>
                    <a:pt x="30" y="25"/>
                    <a:pt x="30" y="25"/>
                    <a:pt x="30" y="25"/>
                  </a:cubicBezTo>
                  <a:cubicBezTo>
                    <a:pt x="28" y="25"/>
                    <a:pt x="28" y="25"/>
                    <a:pt x="28" y="25"/>
                  </a:cubicBezTo>
                  <a:cubicBezTo>
                    <a:pt x="28" y="25"/>
                    <a:pt x="28" y="25"/>
                    <a:pt x="28" y="25"/>
                  </a:cubicBezTo>
                  <a:cubicBezTo>
                    <a:pt x="27" y="28"/>
                    <a:pt x="27" y="28"/>
                    <a:pt x="27" y="28"/>
                  </a:cubicBezTo>
                  <a:cubicBezTo>
                    <a:pt x="26" y="28"/>
                    <a:pt x="26" y="28"/>
                    <a:pt x="26" y="28"/>
                  </a:cubicBezTo>
                  <a:cubicBezTo>
                    <a:pt x="24" y="27"/>
                    <a:pt x="24" y="27"/>
                    <a:pt x="24" y="27"/>
                  </a:cubicBezTo>
                  <a:cubicBezTo>
                    <a:pt x="24" y="27"/>
                    <a:pt x="24" y="27"/>
                    <a:pt x="24" y="27"/>
                  </a:cubicBezTo>
                  <a:cubicBezTo>
                    <a:pt x="22" y="28"/>
                    <a:pt x="22" y="28"/>
                    <a:pt x="22" y="28"/>
                  </a:cubicBezTo>
                  <a:cubicBezTo>
                    <a:pt x="22" y="28"/>
                    <a:pt x="22" y="28"/>
                    <a:pt x="22" y="28"/>
                  </a:cubicBezTo>
                  <a:cubicBezTo>
                    <a:pt x="23" y="31"/>
                    <a:pt x="23" y="31"/>
                    <a:pt x="23" y="31"/>
                  </a:cubicBezTo>
                  <a:cubicBezTo>
                    <a:pt x="23" y="32"/>
                    <a:pt x="23" y="32"/>
                    <a:pt x="23" y="32"/>
                  </a:cubicBezTo>
                  <a:cubicBezTo>
                    <a:pt x="20" y="32"/>
                    <a:pt x="20" y="32"/>
                    <a:pt x="20" y="32"/>
                  </a:cubicBezTo>
                  <a:cubicBezTo>
                    <a:pt x="20" y="32"/>
                    <a:pt x="20" y="32"/>
                    <a:pt x="20" y="32"/>
                  </a:cubicBezTo>
                  <a:cubicBezTo>
                    <a:pt x="19" y="34"/>
                    <a:pt x="19" y="34"/>
                    <a:pt x="19" y="34"/>
                  </a:cubicBezTo>
                  <a:cubicBezTo>
                    <a:pt x="20" y="34"/>
                    <a:pt x="20" y="34"/>
                    <a:pt x="20" y="34"/>
                  </a:cubicBezTo>
                  <a:cubicBezTo>
                    <a:pt x="22" y="36"/>
                    <a:pt x="22" y="36"/>
                    <a:pt x="22" y="36"/>
                  </a:cubicBezTo>
                  <a:cubicBezTo>
                    <a:pt x="22" y="36"/>
                    <a:pt x="22" y="36"/>
                    <a:pt x="22" y="36"/>
                  </a:cubicBezTo>
                  <a:cubicBezTo>
                    <a:pt x="20" y="38"/>
                    <a:pt x="20" y="38"/>
                    <a:pt x="20" y="38"/>
                  </a:cubicBezTo>
                  <a:cubicBezTo>
                    <a:pt x="20" y="39"/>
                    <a:pt x="20" y="39"/>
                    <a:pt x="20" y="39"/>
                  </a:cubicBezTo>
                  <a:cubicBezTo>
                    <a:pt x="21" y="40"/>
                    <a:pt x="21" y="40"/>
                    <a:pt x="21" y="40"/>
                  </a:cubicBezTo>
                  <a:cubicBezTo>
                    <a:pt x="22" y="41"/>
                    <a:pt x="22" y="41"/>
                    <a:pt x="22" y="41"/>
                  </a:cubicBezTo>
                  <a:cubicBezTo>
                    <a:pt x="24" y="40"/>
                    <a:pt x="24" y="40"/>
                    <a:pt x="24" y="40"/>
                  </a:cubicBezTo>
                  <a:cubicBezTo>
                    <a:pt x="25" y="40"/>
                    <a:pt x="25" y="40"/>
                    <a:pt x="25" y="40"/>
                  </a:cubicBezTo>
                  <a:cubicBezTo>
                    <a:pt x="25" y="43"/>
                    <a:pt x="25" y="43"/>
                    <a:pt x="25" y="43"/>
                  </a:cubicBezTo>
                  <a:cubicBezTo>
                    <a:pt x="25" y="43"/>
                    <a:pt x="25" y="43"/>
                    <a:pt x="25" y="43"/>
                  </a:cubicBezTo>
                  <a:cubicBezTo>
                    <a:pt x="27" y="44"/>
                    <a:pt x="27" y="44"/>
                    <a:pt x="27" y="44"/>
                  </a:cubicBezTo>
                  <a:cubicBezTo>
                    <a:pt x="27" y="44"/>
                    <a:pt x="27" y="44"/>
                    <a:pt x="27" y="44"/>
                  </a:cubicBezTo>
                  <a:cubicBezTo>
                    <a:pt x="29" y="42"/>
                    <a:pt x="29" y="42"/>
                    <a:pt x="29" y="42"/>
                  </a:cubicBezTo>
                  <a:cubicBezTo>
                    <a:pt x="29" y="42"/>
                    <a:pt x="29" y="42"/>
                    <a:pt x="29" y="42"/>
                  </a:cubicBezTo>
                  <a:cubicBezTo>
                    <a:pt x="30" y="42"/>
                    <a:pt x="30" y="42"/>
                    <a:pt x="30" y="42"/>
                  </a:cubicBezTo>
                  <a:cubicBezTo>
                    <a:pt x="31" y="44"/>
                    <a:pt x="31" y="44"/>
                    <a:pt x="31" y="44"/>
                  </a:cubicBezTo>
                  <a:cubicBezTo>
                    <a:pt x="32" y="44"/>
                    <a:pt x="32" y="44"/>
                    <a:pt x="32" y="44"/>
                  </a:cubicBezTo>
                  <a:cubicBezTo>
                    <a:pt x="33" y="43"/>
                    <a:pt x="33" y="43"/>
                    <a:pt x="33" y="43"/>
                  </a:cubicBezTo>
                  <a:cubicBezTo>
                    <a:pt x="34" y="43"/>
                    <a:pt x="34" y="43"/>
                    <a:pt x="34" y="43"/>
                  </a:cubicBezTo>
                  <a:cubicBezTo>
                    <a:pt x="33" y="40"/>
                    <a:pt x="33" y="40"/>
                    <a:pt x="33" y="40"/>
                  </a:cubicBezTo>
                  <a:cubicBezTo>
                    <a:pt x="34" y="40"/>
                    <a:pt x="34" y="40"/>
                    <a:pt x="34" y="40"/>
                  </a:cubicBezTo>
                  <a:cubicBezTo>
                    <a:pt x="37" y="41"/>
                    <a:pt x="37" y="41"/>
                    <a:pt x="37" y="41"/>
                  </a:cubicBezTo>
                  <a:cubicBezTo>
                    <a:pt x="37" y="40"/>
                    <a:pt x="37" y="40"/>
                    <a:pt x="37" y="40"/>
                  </a:cubicBezTo>
                  <a:cubicBezTo>
                    <a:pt x="38" y="39"/>
                    <a:pt x="38" y="39"/>
                    <a:pt x="38" y="39"/>
                  </a:cubicBezTo>
                  <a:cubicBezTo>
                    <a:pt x="38" y="38"/>
                    <a:pt x="38" y="38"/>
                    <a:pt x="38" y="38"/>
                  </a:cubicBezTo>
                  <a:cubicBezTo>
                    <a:pt x="36" y="36"/>
                    <a:pt x="36" y="36"/>
                    <a:pt x="36" y="36"/>
                  </a:cubicBezTo>
                  <a:cubicBezTo>
                    <a:pt x="36" y="36"/>
                    <a:pt x="36" y="36"/>
                    <a:pt x="36" y="36"/>
                  </a:cubicBezTo>
                  <a:cubicBezTo>
                    <a:pt x="39" y="34"/>
                    <a:pt x="39" y="34"/>
                    <a:pt x="39" y="34"/>
                  </a:cubicBezTo>
                  <a:close/>
                  <a:moveTo>
                    <a:pt x="33" y="35"/>
                  </a:moveTo>
                  <a:cubicBezTo>
                    <a:pt x="33" y="36"/>
                    <a:pt x="33" y="37"/>
                    <a:pt x="32" y="38"/>
                  </a:cubicBezTo>
                  <a:cubicBezTo>
                    <a:pt x="31" y="38"/>
                    <a:pt x="30" y="39"/>
                    <a:pt x="29" y="39"/>
                  </a:cubicBezTo>
                  <a:cubicBezTo>
                    <a:pt x="28" y="39"/>
                    <a:pt x="27" y="38"/>
                    <a:pt x="26" y="38"/>
                  </a:cubicBezTo>
                  <a:cubicBezTo>
                    <a:pt x="26" y="37"/>
                    <a:pt x="25" y="36"/>
                    <a:pt x="25" y="35"/>
                  </a:cubicBezTo>
                  <a:cubicBezTo>
                    <a:pt x="25" y="34"/>
                    <a:pt x="26" y="33"/>
                    <a:pt x="26" y="32"/>
                  </a:cubicBezTo>
                  <a:cubicBezTo>
                    <a:pt x="27" y="31"/>
                    <a:pt x="28" y="31"/>
                    <a:pt x="29" y="31"/>
                  </a:cubicBezTo>
                  <a:cubicBezTo>
                    <a:pt x="30" y="31"/>
                    <a:pt x="31" y="31"/>
                    <a:pt x="32" y="32"/>
                  </a:cubicBezTo>
                  <a:cubicBezTo>
                    <a:pt x="33" y="33"/>
                    <a:pt x="33" y="34"/>
                    <a:pt x="33" y="35"/>
                  </a:cubicBezTo>
                  <a:close/>
                  <a:moveTo>
                    <a:pt x="27" y="35"/>
                  </a:moveTo>
                  <a:cubicBezTo>
                    <a:pt x="27" y="34"/>
                    <a:pt x="28" y="33"/>
                    <a:pt x="29" y="33"/>
                  </a:cubicBezTo>
                  <a:cubicBezTo>
                    <a:pt x="30" y="33"/>
                    <a:pt x="31" y="34"/>
                    <a:pt x="31" y="35"/>
                  </a:cubicBezTo>
                  <a:cubicBezTo>
                    <a:pt x="31" y="36"/>
                    <a:pt x="30" y="36"/>
                    <a:pt x="29" y="36"/>
                  </a:cubicBezTo>
                  <a:cubicBezTo>
                    <a:pt x="28" y="36"/>
                    <a:pt x="27" y="36"/>
                    <a:pt x="27" y="35"/>
                  </a:cubicBezTo>
                  <a:close/>
                  <a:moveTo>
                    <a:pt x="45" y="28"/>
                  </a:moveTo>
                  <a:cubicBezTo>
                    <a:pt x="45" y="28"/>
                    <a:pt x="45" y="28"/>
                    <a:pt x="45" y="28"/>
                  </a:cubicBezTo>
                  <a:cubicBezTo>
                    <a:pt x="45" y="27"/>
                    <a:pt x="45" y="27"/>
                    <a:pt x="45" y="27"/>
                  </a:cubicBezTo>
                  <a:cubicBezTo>
                    <a:pt x="46" y="26"/>
                    <a:pt x="46" y="26"/>
                    <a:pt x="46" y="26"/>
                  </a:cubicBezTo>
                  <a:cubicBezTo>
                    <a:pt x="46" y="26"/>
                    <a:pt x="46" y="26"/>
                    <a:pt x="46" y="26"/>
                  </a:cubicBezTo>
                  <a:cubicBezTo>
                    <a:pt x="46" y="26"/>
                    <a:pt x="46" y="26"/>
                    <a:pt x="46" y="26"/>
                  </a:cubicBezTo>
                  <a:cubicBezTo>
                    <a:pt x="46" y="25"/>
                    <a:pt x="46" y="25"/>
                    <a:pt x="46" y="25"/>
                  </a:cubicBezTo>
                  <a:cubicBezTo>
                    <a:pt x="45" y="25"/>
                    <a:pt x="45" y="25"/>
                    <a:pt x="45" y="25"/>
                  </a:cubicBezTo>
                  <a:cubicBezTo>
                    <a:pt x="45" y="25"/>
                    <a:pt x="45" y="25"/>
                    <a:pt x="45" y="25"/>
                  </a:cubicBezTo>
                  <a:cubicBezTo>
                    <a:pt x="44" y="25"/>
                    <a:pt x="44" y="25"/>
                    <a:pt x="44" y="25"/>
                  </a:cubicBezTo>
                  <a:cubicBezTo>
                    <a:pt x="43" y="25"/>
                    <a:pt x="43" y="24"/>
                    <a:pt x="42" y="24"/>
                  </a:cubicBezTo>
                  <a:cubicBezTo>
                    <a:pt x="42" y="23"/>
                    <a:pt x="42" y="23"/>
                    <a:pt x="42" y="23"/>
                  </a:cubicBezTo>
                  <a:cubicBezTo>
                    <a:pt x="42" y="22"/>
                    <a:pt x="42" y="22"/>
                    <a:pt x="42" y="22"/>
                  </a:cubicBezTo>
                  <a:cubicBezTo>
                    <a:pt x="41" y="22"/>
                    <a:pt x="41" y="22"/>
                    <a:pt x="41" y="22"/>
                  </a:cubicBezTo>
                  <a:cubicBezTo>
                    <a:pt x="40" y="23"/>
                    <a:pt x="40" y="23"/>
                    <a:pt x="40" y="23"/>
                  </a:cubicBezTo>
                  <a:cubicBezTo>
                    <a:pt x="40" y="24"/>
                    <a:pt x="40" y="24"/>
                    <a:pt x="40" y="24"/>
                  </a:cubicBezTo>
                  <a:cubicBezTo>
                    <a:pt x="39" y="24"/>
                    <a:pt x="39" y="25"/>
                    <a:pt x="39" y="25"/>
                  </a:cubicBezTo>
                  <a:cubicBezTo>
                    <a:pt x="37" y="25"/>
                    <a:pt x="37" y="25"/>
                    <a:pt x="37" y="25"/>
                  </a:cubicBezTo>
                  <a:cubicBezTo>
                    <a:pt x="37" y="25"/>
                    <a:pt x="37" y="25"/>
                    <a:pt x="37" y="25"/>
                  </a:cubicBezTo>
                  <a:cubicBezTo>
                    <a:pt x="37" y="25"/>
                    <a:pt x="37" y="25"/>
                    <a:pt x="37" y="25"/>
                  </a:cubicBezTo>
                  <a:cubicBezTo>
                    <a:pt x="36" y="26"/>
                    <a:pt x="36" y="26"/>
                    <a:pt x="36" y="26"/>
                  </a:cubicBezTo>
                  <a:cubicBezTo>
                    <a:pt x="36" y="26"/>
                    <a:pt x="36" y="26"/>
                    <a:pt x="36" y="26"/>
                  </a:cubicBezTo>
                  <a:cubicBezTo>
                    <a:pt x="36" y="26"/>
                    <a:pt x="36" y="26"/>
                    <a:pt x="36" y="26"/>
                  </a:cubicBezTo>
                  <a:cubicBezTo>
                    <a:pt x="38" y="27"/>
                    <a:pt x="38" y="27"/>
                    <a:pt x="38" y="27"/>
                  </a:cubicBezTo>
                  <a:cubicBezTo>
                    <a:pt x="37" y="28"/>
                    <a:pt x="37" y="28"/>
                    <a:pt x="37" y="28"/>
                  </a:cubicBezTo>
                  <a:cubicBezTo>
                    <a:pt x="38" y="28"/>
                    <a:pt x="38" y="28"/>
                    <a:pt x="38" y="28"/>
                  </a:cubicBezTo>
                  <a:cubicBezTo>
                    <a:pt x="36" y="29"/>
                    <a:pt x="36" y="29"/>
                    <a:pt x="36" y="29"/>
                  </a:cubicBezTo>
                  <a:cubicBezTo>
                    <a:pt x="36" y="30"/>
                    <a:pt x="36" y="30"/>
                    <a:pt x="36" y="30"/>
                  </a:cubicBezTo>
                  <a:cubicBezTo>
                    <a:pt x="36" y="30"/>
                    <a:pt x="36" y="30"/>
                    <a:pt x="36" y="30"/>
                  </a:cubicBezTo>
                  <a:cubicBezTo>
                    <a:pt x="37" y="31"/>
                    <a:pt x="37" y="31"/>
                    <a:pt x="37" y="31"/>
                  </a:cubicBezTo>
                  <a:cubicBezTo>
                    <a:pt x="37" y="31"/>
                    <a:pt x="37" y="31"/>
                    <a:pt x="37" y="31"/>
                  </a:cubicBezTo>
                  <a:cubicBezTo>
                    <a:pt x="37" y="31"/>
                    <a:pt x="37" y="31"/>
                    <a:pt x="37" y="31"/>
                  </a:cubicBezTo>
                  <a:cubicBezTo>
                    <a:pt x="39" y="31"/>
                    <a:pt x="39" y="31"/>
                    <a:pt x="39" y="31"/>
                  </a:cubicBezTo>
                  <a:cubicBezTo>
                    <a:pt x="39" y="31"/>
                    <a:pt x="39" y="31"/>
                    <a:pt x="40" y="31"/>
                  </a:cubicBezTo>
                  <a:cubicBezTo>
                    <a:pt x="40" y="33"/>
                    <a:pt x="40" y="33"/>
                    <a:pt x="40" y="33"/>
                  </a:cubicBezTo>
                  <a:cubicBezTo>
                    <a:pt x="41" y="33"/>
                    <a:pt x="41" y="33"/>
                    <a:pt x="41" y="33"/>
                  </a:cubicBezTo>
                  <a:cubicBezTo>
                    <a:pt x="42" y="33"/>
                    <a:pt x="42" y="33"/>
                    <a:pt x="42" y="33"/>
                  </a:cubicBezTo>
                  <a:cubicBezTo>
                    <a:pt x="42" y="33"/>
                    <a:pt x="42" y="33"/>
                    <a:pt x="42" y="33"/>
                  </a:cubicBezTo>
                  <a:cubicBezTo>
                    <a:pt x="42" y="31"/>
                    <a:pt x="42" y="31"/>
                    <a:pt x="42" y="31"/>
                  </a:cubicBezTo>
                  <a:cubicBezTo>
                    <a:pt x="43" y="31"/>
                    <a:pt x="43" y="31"/>
                    <a:pt x="44" y="31"/>
                  </a:cubicBezTo>
                  <a:cubicBezTo>
                    <a:pt x="45" y="31"/>
                    <a:pt x="45" y="31"/>
                    <a:pt x="45" y="31"/>
                  </a:cubicBezTo>
                  <a:cubicBezTo>
                    <a:pt x="45" y="31"/>
                    <a:pt x="45" y="31"/>
                    <a:pt x="45" y="31"/>
                  </a:cubicBezTo>
                  <a:cubicBezTo>
                    <a:pt x="46" y="31"/>
                    <a:pt x="46" y="31"/>
                    <a:pt x="46" y="31"/>
                  </a:cubicBezTo>
                  <a:cubicBezTo>
                    <a:pt x="46" y="30"/>
                    <a:pt x="46" y="30"/>
                    <a:pt x="46" y="30"/>
                  </a:cubicBezTo>
                  <a:cubicBezTo>
                    <a:pt x="46" y="30"/>
                    <a:pt x="46" y="30"/>
                    <a:pt x="46" y="30"/>
                  </a:cubicBezTo>
                  <a:cubicBezTo>
                    <a:pt x="46" y="29"/>
                    <a:pt x="46" y="29"/>
                    <a:pt x="46" y="29"/>
                  </a:cubicBezTo>
                  <a:cubicBezTo>
                    <a:pt x="45" y="28"/>
                    <a:pt x="45" y="28"/>
                    <a:pt x="45" y="28"/>
                  </a:cubicBezTo>
                  <a:close/>
                  <a:moveTo>
                    <a:pt x="43" y="28"/>
                  </a:moveTo>
                  <a:cubicBezTo>
                    <a:pt x="43" y="29"/>
                    <a:pt x="42" y="29"/>
                    <a:pt x="41" y="29"/>
                  </a:cubicBezTo>
                  <a:cubicBezTo>
                    <a:pt x="40" y="29"/>
                    <a:pt x="40" y="29"/>
                    <a:pt x="40" y="28"/>
                  </a:cubicBezTo>
                  <a:cubicBezTo>
                    <a:pt x="40" y="27"/>
                    <a:pt x="40" y="26"/>
                    <a:pt x="41" y="26"/>
                  </a:cubicBezTo>
                  <a:cubicBezTo>
                    <a:pt x="42" y="26"/>
                    <a:pt x="43" y="27"/>
                    <a:pt x="43" y="2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26" name="Oval 53"/>
            <p:cNvSpPr>
              <a:spLocks noChangeArrowheads="1"/>
            </p:cNvSpPr>
            <p:nvPr/>
          </p:nvSpPr>
          <p:spPr bwMode="auto">
            <a:xfrm>
              <a:off x="11704638" y="4197350"/>
              <a:ext cx="660400" cy="660400"/>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27" name="Freeform 54"/>
            <p:cNvSpPr>
              <a:spLocks noEditPoints="1"/>
            </p:cNvSpPr>
            <p:nvPr/>
          </p:nvSpPr>
          <p:spPr bwMode="auto">
            <a:xfrm>
              <a:off x="11871325" y="4387850"/>
              <a:ext cx="328613" cy="279400"/>
            </a:xfrm>
            <a:custGeom>
              <a:avLst/>
              <a:gdLst>
                <a:gd name="T0" fmla="*/ 66 w 69"/>
                <a:gd name="T1" fmla="*/ 56 h 59"/>
                <a:gd name="T2" fmla="*/ 0 w 69"/>
                <a:gd name="T3" fmla="*/ 10 h 59"/>
                <a:gd name="T4" fmla="*/ 0 w 69"/>
                <a:gd name="T5" fmla="*/ 59 h 59"/>
                <a:gd name="T6" fmla="*/ 69 w 69"/>
                <a:gd name="T7" fmla="*/ 0 h 59"/>
                <a:gd name="T8" fmla="*/ 0 w 69"/>
                <a:gd name="T9" fmla="*/ 0 h 59"/>
                <a:gd name="T10" fmla="*/ 40 w 69"/>
                <a:gd name="T11" fmla="*/ 33 h 59"/>
                <a:gd name="T12" fmla="*/ 38 w 69"/>
                <a:gd name="T13" fmla="*/ 30 h 59"/>
                <a:gd name="T14" fmla="*/ 36 w 69"/>
                <a:gd name="T15" fmla="*/ 28 h 59"/>
                <a:gd name="T16" fmla="*/ 32 w 69"/>
                <a:gd name="T17" fmla="*/ 26 h 59"/>
                <a:gd name="T18" fmla="*/ 29 w 69"/>
                <a:gd name="T19" fmla="*/ 26 h 59"/>
                <a:gd name="T20" fmla="*/ 25 w 69"/>
                <a:gd name="T21" fmla="*/ 28 h 59"/>
                <a:gd name="T22" fmla="*/ 23 w 69"/>
                <a:gd name="T23" fmla="*/ 30 h 59"/>
                <a:gd name="T24" fmla="*/ 21 w 69"/>
                <a:gd name="T25" fmla="*/ 33 h 59"/>
                <a:gd name="T26" fmla="*/ 21 w 69"/>
                <a:gd name="T27" fmla="*/ 36 h 59"/>
                <a:gd name="T28" fmla="*/ 21 w 69"/>
                <a:gd name="T29" fmla="*/ 40 h 59"/>
                <a:gd name="T30" fmla="*/ 23 w 69"/>
                <a:gd name="T31" fmla="*/ 43 h 59"/>
                <a:gd name="T32" fmla="*/ 26 w 69"/>
                <a:gd name="T33" fmla="*/ 46 h 59"/>
                <a:gd name="T34" fmla="*/ 29 w 69"/>
                <a:gd name="T35" fmla="*/ 47 h 59"/>
                <a:gd name="T36" fmla="*/ 31 w 69"/>
                <a:gd name="T37" fmla="*/ 44 h 59"/>
                <a:gd name="T38" fmla="*/ 35 w 69"/>
                <a:gd name="T39" fmla="*/ 46 h 59"/>
                <a:gd name="T40" fmla="*/ 36 w 69"/>
                <a:gd name="T41" fmla="*/ 42 h 59"/>
                <a:gd name="T42" fmla="*/ 40 w 69"/>
                <a:gd name="T43" fmla="*/ 41 h 59"/>
                <a:gd name="T44" fmla="*/ 38 w 69"/>
                <a:gd name="T45" fmla="*/ 38 h 59"/>
                <a:gd name="T46" fmla="*/ 34 w 69"/>
                <a:gd name="T47" fmla="*/ 40 h 59"/>
                <a:gd name="T48" fmla="*/ 27 w 69"/>
                <a:gd name="T49" fmla="*/ 37 h 59"/>
                <a:gd name="T50" fmla="*/ 34 w 69"/>
                <a:gd name="T51" fmla="*/ 34 h 59"/>
                <a:gd name="T52" fmla="*/ 31 w 69"/>
                <a:gd name="T53" fmla="*/ 35 h 59"/>
                <a:gd name="T54" fmla="*/ 29 w 69"/>
                <a:gd name="T55" fmla="*/ 37 h 59"/>
                <a:gd name="T56" fmla="*/ 48 w 69"/>
                <a:gd name="T57" fmla="*/ 28 h 59"/>
                <a:gd name="T58" fmla="*/ 49 w 69"/>
                <a:gd name="T59" fmla="*/ 27 h 59"/>
                <a:gd name="T60" fmla="*/ 48 w 69"/>
                <a:gd name="T61" fmla="*/ 26 h 59"/>
                <a:gd name="T62" fmla="*/ 45 w 69"/>
                <a:gd name="T63" fmla="*/ 24 h 59"/>
                <a:gd name="T64" fmla="*/ 43 w 69"/>
                <a:gd name="T65" fmla="*/ 24 h 59"/>
                <a:gd name="T66" fmla="*/ 39 w 69"/>
                <a:gd name="T67" fmla="*/ 26 h 59"/>
                <a:gd name="T68" fmla="*/ 38 w 69"/>
                <a:gd name="T69" fmla="*/ 27 h 59"/>
                <a:gd name="T70" fmla="*/ 40 w 69"/>
                <a:gd name="T71" fmla="*/ 28 h 59"/>
                <a:gd name="T72" fmla="*/ 38 w 69"/>
                <a:gd name="T73" fmla="*/ 31 h 59"/>
                <a:gd name="T74" fmla="*/ 39 w 69"/>
                <a:gd name="T75" fmla="*/ 32 h 59"/>
                <a:gd name="T76" fmla="*/ 41 w 69"/>
                <a:gd name="T77" fmla="*/ 32 h 59"/>
                <a:gd name="T78" fmla="*/ 43 w 69"/>
                <a:gd name="T79" fmla="*/ 35 h 59"/>
                <a:gd name="T80" fmla="*/ 45 w 69"/>
                <a:gd name="T81" fmla="*/ 33 h 59"/>
                <a:gd name="T82" fmla="*/ 48 w 69"/>
                <a:gd name="T83" fmla="*/ 33 h 59"/>
                <a:gd name="T84" fmla="*/ 49 w 69"/>
                <a:gd name="T85" fmla="*/ 31 h 59"/>
                <a:gd name="T86" fmla="*/ 45 w 69"/>
                <a:gd name="T87" fmla="*/ 29 h 59"/>
                <a:gd name="T88" fmla="*/ 44 w 69"/>
                <a:gd name="T89" fmla="*/ 2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59">
                  <a:moveTo>
                    <a:pt x="3" y="14"/>
                  </a:moveTo>
                  <a:cubicBezTo>
                    <a:pt x="3" y="56"/>
                    <a:pt x="3" y="56"/>
                    <a:pt x="3" y="56"/>
                  </a:cubicBezTo>
                  <a:cubicBezTo>
                    <a:pt x="66" y="56"/>
                    <a:pt x="66" y="56"/>
                    <a:pt x="66" y="56"/>
                  </a:cubicBezTo>
                  <a:cubicBezTo>
                    <a:pt x="66" y="14"/>
                    <a:pt x="66" y="14"/>
                    <a:pt x="66" y="14"/>
                  </a:cubicBezTo>
                  <a:cubicBezTo>
                    <a:pt x="3" y="14"/>
                    <a:pt x="3" y="14"/>
                    <a:pt x="3" y="14"/>
                  </a:cubicBezTo>
                  <a:close/>
                  <a:moveTo>
                    <a:pt x="0" y="10"/>
                  </a:moveTo>
                  <a:cubicBezTo>
                    <a:pt x="69" y="10"/>
                    <a:pt x="69" y="10"/>
                    <a:pt x="69" y="10"/>
                  </a:cubicBezTo>
                  <a:cubicBezTo>
                    <a:pt x="69" y="59"/>
                    <a:pt x="69" y="59"/>
                    <a:pt x="69" y="59"/>
                  </a:cubicBezTo>
                  <a:cubicBezTo>
                    <a:pt x="0" y="59"/>
                    <a:pt x="0" y="59"/>
                    <a:pt x="0" y="59"/>
                  </a:cubicBezTo>
                  <a:cubicBezTo>
                    <a:pt x="0" y="10"/>
                    <a:pt x="0" y="10"/>
                    <a:pt x="0" y="10"/>
                  </a:cubicBezTo>
                  <a:close/>
                  <a:moveTo>
                    <a:pt x="0" y="0"/>
                  </a:moveTo>
                  <a:cubicBezTo>
                    <a:pt x="69" y="0"/>
                    <a:pt x="69" y="0"/>
                    <a:pt x="69" y="0"/>
                  </a:cubicBezTo>
                  <a:cubicBezTo>
                    <a:pt x="69" y="7"/>
                    <a:pt x="69" y="7"/>
                    <a:pt x="69" y="7"/>
                  </a:cubicBezTo>
                  <a:cubicBezTo>
                    <a:pt x="0" y="7"/>
                    <a:pt x="0" y="7"/>
                    <a:pt x="0" y="7"/>
                  </a:cubicBezTo>
                  <a:cubicBezTo>
                    <a:pt x="0" y="0"/>
                    <a:pt x="0" y="0"/>
                    <a:pt x="0" y="0"/>
                  </a:cubicBezTo>
                  <a:close/>
                  <a:moveTo>
                    <a:pt x="41" y="36"/>
                  </a:moveTo>
                  <a:cubicBezTo>
                    <a:pt x="41" y="34"/>
                    <a:pt x="41" y="34"/>
                    <a:pt x="41" y="34"/>
                  </a:cubicBezTo>
                  <a:cubicBezTo>
                    <a:pt x="41" y="34"/>
                    <a:pt x="41" y="33"/>
                    <a:pt x="40" y="33"/>
                  </a:cubicBezTo>
                  <a:cubicBezTo>
                    <a:pt x="37" y="33"/>
                    <a:pt x="37" y="33"/>
                    <a:pt x="37" y="33"/>
                  </a:cubicBezTo>
                  <a:cubicBezTo>
                    <a:pt x="37" y="33"/>
                    <a:pt x="37" y="33"/>
                    <a:pt x="37" y="33"/>
                  </a:cubicBezTo>
                  <a:cubicBezTo>
                    <a:pt x="38" y="30"/>
                    <a:pt x="38" y="30"/>
                    <a:pt x="38" y="30"/>
                  </a:cubicBezTo>
                  <a:cubicBezTo>
                    <a:pt x="38" y="29"/>
                    <a:pt x="38" y="29"/>
                    <a:pt x="38" y="29"/>
                  </a:cubicBezTo>
                  <a:cubicBezTo>
                    <a:pt x="37" y="28"/>
                    <a:pt x="37" y="28"/>
                    <a:pt x="37" y="28"/>
                  </a:cubicBezTo>
                  <a:cubicBezTo>
                    <a:pt x="36" y="28"/>
                    <a:pt x="36" y="28"/>
                    <a:pt x="36" y="28"/>
                  </a:cubicBezTo>
                  <a:cubicBezTo>
                    <a:pt x="34" y="30"/>
                    <a:pt x="34" y="30"/>
                    <a:pt x="34" y="30"/>
                  </a:cubicBezTo>
                  <a:cubicBezTo>
                    <a:pt x="33" y="30"/>
                    <a:pt x="33" y="30"/>
                    <a:pt x="33" y="30"/>
                  </a:cubicBezTo>
                  <a:cubicBezTo>
                    <a:pt x="32" y="26"/>
                    <a:pt x="32" y="26"/>
                    <a:pt x="32" y="26"/>
                  </a:cubicBezTo>
                  <a:cubicBezTo>
                    <a:pt x="32" y="26"/>
                    <a:pt x="32" y="26"/>
                    <a:pt x="32" y="26"/>
                  </a:cubicBezTo>
                  <a:cubicBezTo>
                    <a:pt x="30" y="26"/>
                    <a:pt x="30" y="26"/>
                    <a:pt x="30" y="26"/>
                  </a:cubicBezTo>
                  <a:cubicBezTo>
                    <a:pt x="29" y="26"/>
                    <a:pt x="29" y="26"/>
                    <a:pt x="29" y="26"/>
                  </a:cubicBezTo>
                  <a:cubicBezTo>
                    <a:pt x="29" y="30"/>
                    <a:pt x="29" y="30"/>
                    <a:pt x="29" y="30"/>
                  </a:cubicBezTo>
                  <a:cubicBezTo>
                    <a:pt x="28" y="30"/>
                    <a:pt x="28" y="30"/>
                    <a:pt x="28" y="30"/>
                  </a:cubicBezTo>
                  <a:cubicBezTo>
                    <a:pt x="25" y="28"/>
                    <a:pt x="25" y="28"/>
                    <a:pt x="25" y="28"/>
                  </a:cubicBezTo>
                  <a:cubicBezTo>
                    <a:pt x="25" y="28"/>
                    <a:pt x="25" y="28"/>
                    <a:pt x="25" y="28"/>
                  </a:cubicBezTo>
                  <a:cubicBezTo>
                    <a:pt x="23" y="29"/>
                    <a:pt x="23" y="29"/>
                    <a:pt x="23" y="29"/>
                  </a:cubicBezTo>
                  <a:cubicBezTo>
                    <a:pt x="23" y="30"/>
                    <a:pt x="23" y="30"/>
                    <a:pt x="23" y="30"/>
                  </a:cubicBezTo>
                  <a:cubicBezTo>
                    <a:pt x="25" y="33"/>
                    <a:pt x="25" y="33"/>
                    <a:pt x="25" y="33"/>
                  </a:cubicBezTo>
                  <a:cubicBezTo>
                    <a:pt x="24" y="33"/>
                    <a:pt x="24" y="33"/>
                    <a:pt x="24" y="33"/>
                  </a:cubicBezTo>
                  <a:cubicBezTo>
                    <a:pt x="21" y="33"/>
                    <a:pt x="21" y="33"/>
                    <a:pt x="21" y="33"/>
                  </a:cubicBezTo>
                  <a:cubicBezTo>
                    <a:pt x="21" y="34"/>
                    <a:pt x="21" y="34"/>
                    <a:pt x="21" y="34"/>
                  </a:cubicBezTo>
                  <a:cubicBezTo>
                    <a:pt x="20" y="36"/>
                    <a:pt x="20" y="36"/>
                    <a:pt x="20" y="36"/>
                  </a:cubicBezTo>
                  <a:cubicBezTo>
                    <a:pt x="21" y="36"/>
                    <a:pt x="21" y="36"/>
                    <a:pt x="21" y="36"/>
                  </a:cubicBezTo>
                  <a:cubicBezTo>
                    <a:pt x="23" y="38"/>
                    <a:pt x="23" y="38"/>
                    <a:pt x="23" y="38"/>
                  </a:cubicBezTo>
                  <a:cubicBezTo>
                    <a:pt x="23" y="38"/>
                    <a:pt x="23" y="38"/>
                    <a:pt x="24" y="38"/>
                  </a:cubicBezTo>
                  <a:cubicBezTo>
                    <a:pt x="21" y="40"/>
                    <a:pt x="21" y="40"/>
                    <a:pt x="21" y="40"/>
                  </a:cubicBezTo>
                  <a:cubicBezTo>
                    <a:pt x="21" y="41"/>
                    <a:pt x="21" y="41"/>
                    <a:pt x="21" y="41"/>
                  </a:cubicBezTo>
                  <a:cubicBezTo>
                    <a:pt x="22" y="43"/>
                    <a:pt x="22" y="43"/>
                    <a:pt x="22" y="43"/>
                  </a:cubicBezTo>
                  <a:cubicBezTo>
                    <a:pt x="23" y="43"/>
                    <a:pt x="23" y="43"/>
                    <a:pt x="23" y="43"/>
                  </a:cubicBezTo>
                  <a:cubicBezTo>
                    <a:pt x="26" y="42"/>
                    <a:pt x="26" y="42"/>
                    <a:pt x="26" y="42"/>
                  </a:cubicBezTo>
                  <a:cubicBezTo>
                    <a:pt x="26" y="43"/>
                    <a:pt x="26" y="43"/>
                    <a:pt x="26" y="43"/>
                  </a:cubicBezTo>
                  <a:cubicBezTo>
                    <a:pt x="26" y="46"/>
                    <a:pt x="26" y="46"/>
                    <a:pt x="26" y="46"/>
                  </a:cubicBezTo>
                  <a:cubicBezTo>
                    <a:pt x="26" y="46"/>
                    <a:pt x="26" y="46"/>
                    <a:pt x="26" y="46"/>
                  </a:cubicBezTo>
                  <a:cubicBezTo>
                    <a:pt x="28" y="47"/>
                    <a:pt x="28" y="47"/>
                    <a:pt x="28" y="47"/>
                  </a:cubicBezTo>
                  <a:cubicBezTo>
                    <a:pt x="29" y="47"/>
                    <a:pt x="29" y="47"/>
                    <a:pt x="29" y="47"/>
                  </a:cubicBezTo>
                  <a:cubicBezTo>
                    <a:pt x="30" y="44"/>
                    <a:pt x="30" y="44"/>
                    <a:pt x="30" y="44"/>
                  </a:cubicBezTo>
                  <a:cubicBezTo>
                    <a:pt x="31" y="44"/>
                    <a:pt x="31" y="44"/>
                    <a:pt x="31" y="44"/>
                  </a:cubicBezTo>
                  <a:cubicBezTo>
                    <a:pt x="31" y="44"/>
                    <a:pt x="31" y="44"/>
                    <a:pt x="31" y="44"/>
                  </a:cubicBezTo>
                  <a:cubicBezTo>
                    <a:pt x="33" y="47"/>
                    <a:pt x="33" y="47"/>
                    <a:pt x="33" y="47"/>
                  </a:cubicBezTo>
                  <a:cubicBezTo>
                    <a:pt x="33" y="47"/>
                    <a:pt x="33" y="47"/>
                    <a:pt x="33" y="47"/>
                  </a:cubicBezTo>
                  <a:cubicBezTo>
                    <a:pt x="35" y="46"/>
                    <a:pt x="35" y="46"/>
                    <a:pt x="35" y="46"/>
                  </a:cubicBezTo>
                  <a:cubicBezTo>
                    <a:pt x="36" y="46"/>
                    <a:pt x="36" y="46"/>
                    <a:pt x="36" y="46"/>
                  </a:cubicBezTo>
                  <a:cubicBezTo>
                    <a:pt x="35" y="43"/>
                    <a:pt x="35" y="43"/>
                    <a:pt x="35" y="43"/>
                  </a:cubicBezTo>
                  <a:cubicBezTo>
                    <a:pt x="36" y="42"/>
                    <a:pt x="36" y="42"/>
                    <a:pt x="36" y="42"/>
                  </a:cubicBezTo>
                  <a:cubicBezTo>
                    <a:pt x="39" y="43"/>
                    <a:pt x="39" y="43"/>
                    <a:pt x="39" y="43"/>
                  </a:cubicBezTo>
                  <a:cubicBezTo>
                    <a:pt x="39" y="43"/>
                    <a:pt x="39" y="43"/>
                    <a:pt x="39" y="43"/>
                  </a:cubicBezTo>
                  <a:cubicBezTo>
                    <a:pt x="40" y="41"/>
                    <a:pt x="40" y="41"/>
                    <a:pt x="40" y="41"/>
                  </a:cubicBezTo>
                  <a:cubicBezTo>
                    <a:pt x="40" y="40"/>
                    <a:pt x="40" y="40"/>
                    <a:pt x="40" y="40"/>
                  </a:cubicBezTo>
                  <a:cubicBezTo>
                    <a:pt x="38" y="38"/>
                    <a:pt x="38" y="38"/>
                    <a:pt x="38" y="38"/>
                  </a:cubicBezTo>
                  <a:cubicBezTo>
                    <a:pt x="38" y="38"/>
                    <a:pt x="38" y="38"/>
                    <a:pt x="38" y="38"/>
                  </a:cubicBezTo>
                  <a:cubicBezTo>
                    <a:pt x="41" y="36"/>
                    <a:pt x="41" y="36"/>
                    <a:pt x="41" y="36"/>
                  </a:cubicBezTo>
                  <a:close/>
                  <a:moveTo>
                    <a:pt x="35" y="37"/>
                  </a:moveTo>
                  <a:cubicBezTo>
                    <a:pt x="35" y="38"/>
                    <a:pt x="34" y="39"/>
                    <a:pt x="34" y="40"/>
                  </a:cubicBezTo>
                  <a:cubicBezTo>
                    <a:pt x="33" y="40"/>
                    <a:pt x="32" y="41"/>
                    <a:pt x="31" y="41"/>
                  </a:cubicBezTo>
                  <a:cubicBezTo>
                    <a:pt x="30" y="41"/>
                    <a:pt x="29" y="40"/>
                    <a:pt x="28" y="40"/>
                  </a:cubicBezTo>
                  <a:cubicBezTo>
                    <a:pt x="27" y="39"/>
                    <a:pt x="27" y="38"/>
                    <a:pt x="27" y="37"/>
                  </a:cubicBezTo>
                  <a:cubicBezTo>
                    <a:pt x="27" y="35"/>
                    <a:pt x="27" y="34"/>
                    <a:pt x="28" y="34"/>
                  </a:cubicBezTo>
                  <a:cubicBezTo>
                    <a:pt x="29" y="33"/>
                    <a:pt x="30" y="32"/>
                    <a:pt x="31" y="32"/>
                  </a:cubicBezTo>
                  <a:cubicBezTo>
                    <a:pt x="32" y="32"/>
                    <a:pt x="33" y="33"/>
                    <a:pt x="34" y="34"/>
                  </a:cubicBezTo>
                  <a:cubicBezTo>
                    <a:pt x="34" y="34"/>
                    <a:pt x="35" y="35"/>
                    <a:pt x="35" y="37"/>
                  </a:cubicBezTo>
                  <a:close/>
                  <a:moveTo>
                    <a:pt x="29" y="37"/>
                  </a:moveTo>
                  <a:cubicBezTo>
                    <a:pt x="29" y="36"/>
                    <a:pt x="30" y="35"/>
                    <a:pt x="31" y="35"/>
                  </a:cubicBezTo>
                  <a:cubicBezTo>
                    <a:pt x="32" y="35"/>
                    <a:pt x="33" y="36"/>
                    <a:pt x="33" y="37"/>
                  </a:cubicBezTo>
                  <a:cubicBezTo>
                    <a:pt x="33" y="38"/>
                    <a:pt x="32" y="39"/>
                    <a:pt x="31" y="39"/>
                  </a:cubicBezTo>
                  <a:cubicBezTo>
                    <a:pt x="30" y="39"/>
                    <a:pt x="29" y="38"/>
                    <a:pt x="29" y="37"/>
                  </a:cubicBezTo>
                  <a:close/>
                  <a:moveTo>
                    <a:pt x="48" y="30"/>
                  </a:moveTo>
                  <a:cubicBezTo>
                    <a:pt x="48" y="29"/>
                    <a:pt x="48" y="29"/>
                    <a:pt x="48" y="29"/>
                  </a:cubicBezTo>
                  <a:cubicBezTo>
                    <a:pt x="48" y="28"/>
                    <a:pt x="48" y="28"/>
                    <a:pt x="48" y="28"/>
                  </a:cubicBezTo>
                  <a:cubicBezTo>
                    <a:pt x="49" y="27"/>
                    <a:pt x="49" y="27"/>
                    <a:pt x="49" y="27"/>
                  </a:cubicBezTo>
                  <a:cubicBezTo>
                    <a:pt x="49" y="27"/>
                    <a:pt x="49" y="27"/>
                    <a:pt x="49" y="27"/>
                  </a:cubicBezTo>
                  <a:cubicBezTo>
                    <a:pt x="49" y="27"/>
                    <a:pt x="49" y="27"/>
                    <a:pt x="49" y="27"/>
                  </a:cubicBezTo>
                  <a:cubicBezTo>
                    <a:pt x="48" y="26"/>
                    <a:pt x="48" y="26"/>
                    <a:pt x="48" y="26"/>
                  </a:cubicBezTo>
                  <a:cubicBezTo>
                    <a:pt x="48" y="26"/>
                    <a:pt x="48" y="26"/>
                    <a:pt x="48" y="26"/>
                  </a:cubicBezTo>
                  <a:cubicBezTo>
                    <a:pt x="48" y="26"/>
                    <a:pt x="48" y="26"/>
                    <a:pt x="48" y="26"/>
                  </a:cubicBezTo>
                  <a:cubicBezTo>
                    <a:pt x="46" y="26"/>
                    <a:pt x="46" y="26"/>
                    <a:pt x="46" y="26"/>
                  </a:cubicBezTo>
                  <a:cubicBezTo>
                    <a:pt x="46" y="26"/>
                    <a:pt x="45" y="26"/>
                    <a:pt x="45" y="25"/>
                  </a:cubicBezTo>
                  <a:cubicBezTo>
                    <a:pt x="45" y="24"/>
                    <a:pt x="45" y="24"/>
                    <a:pt x="45" y="24"/>
                  </a:cubicBezTo>
                  <a:cubicBezTo>
                    <a:pt x="44" y="24"/>
                    <a:pt x="44" y="24"/>
                    <a:pt x="44" y="24"/>
                  </a:cubicBezTo>
                  <a:cubicBezTo>
                    <a:pt x="43" y="24"/>
                    <a:pt x="43" y="24"/>
                    <a:pt x="43" y="24"/>
                  </a:cubicBezTo>
                  <a:cubicBezTo>
                    <a:pt x="43" y="24"/>
                    <a:pt x="43" y="24"/>
                    <a:pt x="43" y="24"/>
                  </a:cubicBezTo>
                  <a:cubicBezTo>
                    <a:pt x="42" y="25"/>
                    <a:pt x="42" y="25"/>
                    <a:pt x="42" y="25"/>
                  </a:cubicBezTo>
                  <a:cubicBezTo>
                    <a:pt x="42" y="26"/>
                    <a:pt x="41" y="26"/>
                    <a:pt x="41" y="26"/>
                  </a:cubicBezTo>
                  <a:cubicBezTo>
                    <a:pt x="39" y="26"/>
                    <a:pt x="39" y="26"/>
                    <a:pt x="39" y="26"/>
                  </a:cubicBezTo>
                  <a:cubicBezTo>
                    <a:pt x="39" y="26"/>
                    <a:pt x="39" y="26"/>
                    <a:pt x="39" y="26"/>
                  </a:cubicBezTo>
                  <a:cubicBezTo>
                    <a:pt x="39" y="26"/>
                    <a:pt x="39" y="26"/>
                    <a:pt x="39" y="26"/>
                  </a:cubicBezTo>
                  <a:cubicBezTo>
                    <a:pt x="38" y="27"/>
                    <a:pt x="38" y="27"/>
                    <a:pt x="38" y="27"/>
                  </a:cubicBezTo>
                  <a:cubicBezTo>
                    <a:pt x="38" y="27"/>
                    <a:pt x="38" y="27"/>
                    <a:pt x="38" y="27"/>
                  </a:cubicBezTo>
                  <a:cubicBezTo>
                    <a:pt x="38" y="27"/>
                    <a:pt x="38" y="27"/>
                    <a:pt x="38" y="27"/>
                  </a:cubicBezTo>
                  <a:cubicBezTo>
                    <a:pt x="40" y="28"/>
                    <a:pt x="40" y="28"/>
                    <a:pt x="40" y="28"/>
                  </a:cubicBezTo>
                  <a:cubicBezTo>
                    <a:pt x="39" y="29"/>
                    <a:pt x="39" y="29"/>
                    <a:pt x="39" y="29"/>
                  </a:cubicBezTo>
                  <a:cubicBezTo>
                    <a:pt x="40" y="30"/>
                    <a:pt x="40" y="30"/>
                    <a:pt x="40" y="30"/>
                  </a:cubicBezTo>
                  <a:cubicBezTo>
                    <a:pt x="38" y="31"/>
                    <a:pt x="38" y="31"/>
                    <a:pt x="38" y="31"/>
                  </a:cubicBezTo>
                  <a:cubicBezTo>
                    <a:pt x="38" y="31"/>
                    <a:pt x="38" y="31"/>
                    <a:pt x="38" y="31"/>
                  </a:cubicBezTo>
                  <a:cubicBezTo>
                    <a:pt x="38" y="32"/>
                    <a:pt x="38" y="32"/>
                    <a:pt x="38" y="32"/>
                  </a:cubicBezTo>
                  <a:cubicBezTo>
                    <a:pt x="39" y="32"/>
                    <a:pt x="39" y="32"/>
                    <a:pt x="39" y="32"/>
                  </a:cubicBezTo>
                  <a:cubicBezTo>
                    <a:pt x="39" y="33"/>
                    <a:pt x="39" y="33"/>
                    <a:pt x="39" y="33"/>
                  </a:cubicBezTo>
                  <a:cubicBezTo>
                    <a:pt x="39" y="33"/>
                    <a:pt x="39" y="33"/>
                    <a:pt x="39" y="33"/>
                  </a:cubicBezTo>
                  <a:cubicBezTo>
                    <a:pt x="41" y="32"/>
                    <a:pt x="41" y="32"/>
                    <a:pt x="41" y="32"/>
                  </a:cubicBezTo>
                  <a:cubicBezTo>
                    <a:pt x="41" y="33"/>
                    <a:pt x="42" y="33"/>
                    <a:pt x="42" y="33"/>
                  </a:cubicBezTo>
                  <a:cubicBezTo>
                    <a:pt x="43" y="35"/>
                    <a:pt x="43" y="35"/>
                    <a:pt x="43" y="35"/>
                  </a:cubicBezTo>
                  <a:cubicBezTo>
                    <a:pt x="43" y="35"/>
                    <a:pt x="43" y="35"/>
                    <a:pt x="43" y="35"/>
                  </a:cubicBezTo>
                  <a:cubicBezTo>
                    <a:pt x="44" y="35"/>
                    <a:pt x="44" y="35"/>
                    <a:pt x="44" y="35"/>
                  </a:cubicBezTo>
                  <a:cubicBezTo>
                    <a:pt x="45" y="35"/>
                    <a:pt x="45" y="35"/>
                    <a:pt x="45" y="35"/>
                  </a:cubicBezTo>
                  <a:cubicBezTo>
                    <a:pt x="45" y="33"/>
                    <a:pt x="45" y="33"/>
                    <a:pt x="45" y="33"/>
                  </a:cubicBezTo>
                  <a:cubicBezTo>
                    <a:pt x="45" y="33"/>
                    <a:pt x="46" y="33"/>
                    <a:pt x="46" y="32"/>
                  </a:cubicBezTo>
                  <a:cubicBezTo>
                    <a:pt x="48" y="33"/>
                    <a:pt x="48" y="33"/>
                    <a:pt x="48" y="33"/>
                  </a:cubicBezTo>
                  <a:cubicBezTo>
                    <a:pt x="48" y="33"/>
                    <a:pt x="48" y="33"/>
                    <a:pt x="48" y="33"/>
                  </a:cubicBezTo>
                  <a:cubicBezTo>
                    <a:pt x="48" y="32"/>
                    <a:pt x="48" y="32"/>
                    <a:pt x="48" y="32"/>
                  </a:cubicBezTo>
                  <a:cubicBezTo>
                    <a:pt x="49" y="32"/>
                    <a:pt x="49" y="32"/>
                    <a:pt x="49" y="32"/>
                  </a:cubicBezTo>
                  <a:cubicBezTo>
                    <a:pt x="49" y="31"/>
                    <a:pt x="49" y="31"/>
                    <a:pt x="49" y="31"/>
                  </a:cubicBezTo>
                  <a:cubicBezTo>
                    <a:pt x="49" y="31"/>
                    <a:pt x="49" y="31"/>
                    <a:pt x="49" y="31"/>
                  </a:cubicBezTo>
                  <a:cubicBezTo>
                    <a:pt x="48" y="30"/>
                    <a:pt x="48" y="30"/>
                    <a:pt x="48" y="30"/>
                  </a:cubicBezTo>
                  <a:close/>
                  <a:moveTo>
                    <a:pt x="45" y="29"/>
                  </a:moveTo>
                  <a:cubicBezTo>
                    <a:pt x="45" y="30"/>
                    <a:pt x="44" y="31"/>
                    <a:pt x="44" y="31"/>
                  </a:cubicBezTo>
                  <a:cubicBezTo>
                    <a:pt x="43" y="31"/>
                    <a:pt x="42" y="30"/>
                    <a:pt x="42" y="29"/>
                  </a:cubicBezTo>
                  <a:cubicBezTo>
                    <a:pt x="42" y="28"/>
                    <a:pt x="43" y="28"/>
                    <a:pt x="44" y="28"/>
                  </a:cubicBezTo>
                  <a:cubicBezTo>
                    <a:pt x="44" y="28"/>
                    <a:pt x="45" y="28"/>
                    <a:pt x="45" y="29"/>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28" name="Freeform 55"/>
            <p:cNvSpPr>
              <a:spLocks/>
            </p:cNvSpPr>
            <p:nvPr/>
          </p:nvSpPr>
          <p:spPr bwMode="auto">
            <a:xfrm>
              <a:off x="11476038" y="5751513"/>
              <a:ext cx="404813" cy="323850"/>
            </a:xfrm>
            <a:custGeom>
              <a:avLst/>
              <a:gdLst>
                <a:gd name="T0" fmla="*/ 69 w 85"/>
                <a:gd name="T1" fmla="*/ 0 h 68"/>
                <a:gd name="T2" fmla="*/ 69 w 85"/>
                <a:gd name="T3" fmla="*/ 30 h 68"/>
                <a:gd name="T4" fmla="*/ 1 w 85"/>
                <a:gd name="T5" fmla="*/ 30 h 68"/>
                <a:gd name="T6" fmla="*/ 0 w 85"/>
                <a:gd name="T7" fmla="*/ 34 h 68"/>
                <a:gd name="T8" fmla="*/ 8 w 85"/>
                <a:gd name="T9" fmla="*/ 58 h 68"/>
                <a:gd name="T10" fmla="*/ 69 w 85"/>
                <a:gd name="T11" fmla="*/ 58 h 68"/>
                <a:gd name="T12" fmla="*/ 69 w 85"/>
                <a:gd name="T13" fmla="*/ 68 h 68"/>
                <a:gd name="T14" fmla="*/ 85 w 85"/>
                <a:gd name="T15" fmla="*/ 34 h 68"/>
                <a:gd name="T16" fmla="*/ 69 w 85"/>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8">
                  <a:moveTo>
                    <a:pt x="69" y="0"/>
                  </a:moveTo>
                  <a:cubicBezTo>
                    <a:pt x="69" y="30"/>
                    <a:pt x="69" y="30"/>
                    <a:pt x="69" y="30"/>
                  </a:cubicBezTo>
                  <a:cubicBezTo>
                    <a:pt x="1" y="30"/>
                    <a:pt x="1" y="30"/>
                    <a:pt x="1" y="30"/>
                  </a:cubicBezTo>
                  <a:cubicBezTo>
                    <a:pt x="0" y="31"/>
                    <a:pt x="0" y="33"/>
                    <a:pt x="0" y="34"/>
                  </a:cubicBezTo>
                  <a:cubicBezTo>
                    <a:pt x="0" y="43"/>
                    <a:pt x="3" y="51"/>
                    <a:pt x="8" y="58"/>
                  </a:cubicBezTo>
                  <a:cubicBezTo>
                    <a:pt x="69" y="58"/>
                    <a:pt x="69" y="58"/>
                    <a:pt x="69" y="58"/>
                  </a:cubicBezTo>
                  <a:cubicBezTo>
                    <a:pt x="69" y="68"/>
                    <a:pt x="69" y="68"/>
                    <a:pt x="69" y="68"/>
                  </a:cubicBezTo>
                  <a:cubicBezTo>
                    <a:pt x="79" y="60"/>
                    <a:pt x="85" y="48"/>
                    <a:pt x="85" y="34"/>
                  </a:cubicBezTo>
                  <a:cubicBezTo>
                    <a:pt x="85" y="20"/>
                    <a:pt x="79" y="8"/>
                    <a:pt x="69"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29" name="Freeform 56"/>
            <p:cNvSpPr>
              <a:spLocks/>
            </p:cNvSpPr>
            <p:nvPr/>
          </p:nvSpPr>
          <p:spPr bwMode="auto">
            <a:xfrm>
              <a:off x="11480800" y="5708650"/>
              <a:ext cx="323850" cy="185738"/>
            </a:xfrm>
            <a:custGeom>
              <a:avLst/>
              <a:gdLst>
                <a:gd name="T0" fmla="*/ 42 w 68"/>
                <a:gd name="T1" fmla="*/ 0 h 39"/>
                <a:gd name="T2" fmla="*/ 0 w 68"/>
                <a:gd name="T3" fmla="*/ 39 h 39"/>
                <a:gd name="T4" fmla="*/ 68 w 68"/>
                <a:gd name="T5" fmla="*/ 39 h 39"/>
                <a:gd name="T6" fmla="*/ 68 w 68"/>
                <a:gd name="T7" fmla="*/ 9 h 39"/>
                <a:gd name="T8" fmla="*/ 42 w 68"/>
                <a:gd name="T9" fmla="*/ 0 h 39"/>
              </a:gdLst>
              <a:ahLst/>
              <a:cxnLst>
                <a:cxn ang="0">
                  <a:pos x="T0" y="T1"/>
                </a:cxn>
                <a:cxn ang="0">
                  <a:pos x="T2" y="T3"/>
                </a:cxn>
                <a:cxn ang="0">
                  <a:pos x="T4" y="T5"/>
                </a:cxn>
                <a:cxn ang="0">
                  <a:pos x="T6" y="T7"/>
                </a:cxn>
                <a:cxn ang="0">
                  <a:pos x="T8" y="T9"/>
                </a:cxn>
              </a:cxnLst>
              <a:rect l="0" t="0" r="r" b="b"/>
              <a:pathLst>
                <a:path w="68" h="39">
                  <a:moveTo>
                    <a:pt x="42" y="0"/>
                  </a:moveTo>
                  <a:cubicBezTo>
                    <a:pt x="20" y="0"/>
                    <a:pt x="2" y="17"/>
                    <a:pt x="0" y="39"/>
                  </a:cubicBezTo>
                  <a:cubicBezTo>
                    <a:pt x="68" y="39"/>
                    <a:pt x="68" y="39"/>
                    <a:pt x="68" y="39"/>
                  </a:cubicBezTo>
                  <a:cubicBezTo>
                    <a:pt x="68" y="9"/>
                    <a:pt x="68" y="9"/>
                    <a:pt x="68" y="9"/>
                  </a:cubicBezTo>
                  <a:cubicBezTo>
                    <a:pt x="61" y="4"/>
                    <a:pt x="52" y="0"/>
                    <a:pt x="42"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30" name="Freeform 57"/>
            <p:cNvSpPr>
              <a:spLocks/>
            </p:cNvSpPr>
            <p:nvPr/>
          </p:nvSpPr>
          <p:spPr bwMode="auto">
            <a:xfrm>
              <a:off x="11514138" y="6027738"/>
              <a:ext cx="290513" cy="85725"/>
            </a:xfrm>
            <a:custGeom>
              <a:avLst/>
              <a:gdLst>
                <a:gd name="T0" fmla="*/ 61 w 61"/>
                <a:gd name="T1" fmla="*/ 0 h 18"/>
                <a:gd name="T2" fmla="*/ 0 w 61"/>
                <a:gd name="T3" fmla="*/ 0 h 18"/>
                <a:gd name="T4" fmla="*/ 35 w 61"/>
                <a:gd name="T5" fmla="*/ 18 h 18"/>
                <a:gd name="T6" fmla="*/ 61 w 61"/>
                <a:gd name="T7" fmla="*/ 10 h 18"/>
                <a:gd name="T8" fmla="*/ 61 w 61"/>
                <a:gd name="T9" fmla="*/ 0 h 18"/>
              </a:gdLst>
              <a:ahLst/>
              <a:cxnLst>
                <a:cxn ang="0">
                  <a:pos x="T0" y="T1"/>
                </a:cxn>
                <a:cxn ang="0">
                  <a:pos x="T2" y="T3"/>
                </a:cxn>
                <a:cxn ang="0">
                  <a:pos x="T4" y="T5"/>
                </a:cxn>
                <a:cxn ang="0">
                  <a:pos x="T6" y="T7"/>
                </a:cxn>
                <a:cxn ang="0">
                  <a:pos x="T8" y="T9"/>
                </a:cxn>
              </a:cxnLst>
              <a:rect l="0" t="0" r="r" b="b"/>
              <a:pathLst>
                <a:path w="61" h="18">
                  <a:moveTo>
                    <a:pt x="61" y="0"/>
                  </a:moveTo>
                  <a:cubicBezTo>
                    <a:pt x="0" y="0"/>
                    <a:pt x="0" y="0"/>
                    <a:pt x="0" y="0"/>
                  </a:cubicBezTo>
                  <a:cubicBezTo>
                    <a:pt x="8" y="11"/>
                    <a:pt x="20" y="18"/>
                    <a:pt x="35" y="18"/>
                  </a:cubicBezTo>
                  <a:cubicBezTo>
                    <a:pt x="45" y="18"/>
                    <a:pt x="54" y="15"/>
                    <a:pt x="61" y="10"/>
                  </a:cubicBezTo>
                  <a:cubicBezTo>
                    <a:pt x="61" y="0"/>
                    <a:pt x="61" y="0"/>
                    <a:pt x="61"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31" name="Oval 58"/>
            <p:cNvSpPr>
              <a:spLocks noChangeArrowheads="1"/>
            </p:cNvSpPr>
            <p:nvPr/>
          </p:nvSpPr>
          <p:spPr bwMode="auto">
            <a:xfrm>
              <a:off x="11437938" y="5670550"/>
              <a:ext cx="404813" cy="404813"/>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32" name="Freeform 59"/>
            <p:cNvSpPr>
              <a:spLocks noEditPoints="1"/>
            </p:cNvSpPr>
            <p:nvPr/>
          </p:nvSpPr>
          <p:spPr bwMode="auto">
            <a:xfrm>
              <a:off x="11542713" y="5789613"/>
              <a:ext cx="200025" cy="171450"/>
            </a:xfrm>
            <a:custGeom>
              <a:avLst/>
              <a:gdLst>
                <a:gd name="T0" fmla="*/ 40 w 42"/>
                <a:gd name="T1" fmla="*/ 34 h 36"/>
                <a:gd name="T2" fmla="*/ 0 w 42"/>
                <a:gd name="T3" fmla="*/ 6 h 36"/>
                <a:gd name="T4" fmla="*/ 0 w 42"/>
                <a:gd name="T5" fmla="*/ 36 h 36"/>
                <a:gd name="T6" fmla="*/ 42 w 42"/>
                <a:gd name="T7" fmla="*/ 0 h 36"/>
                <a:gd name="T8" fmla="*/ 0 w 42"/>
                <a:gd name="T9" fmla="*/ 0 h 36"/>
                <a:gd name="T10" fmla="*/ 24 w 42"/>
                <a:gd name="T11" fmla="*/ 20 h 36"/>
                <a:gd name="T12" fmla="*/ 23 w 42"/>
                <a:gd name="T13" fmla="*/ 18 h 36"/>
                <a:gd name="T14" fmla="*/ 22 w 42"/>
                <a:gd name="T15" fmla="*/ 17 h 36"/>
                <a:gd name="T16" fmla="*/ 19 w 42"/>
                <a:gd name="T17" fmla="*/ 16 h 36"/>
                <a:gd name="T18" fmla="*/ 18 w 42"/>
                <a:gd name="T19" fmla="*/ 16 h 36"/>
                <a:gd name="T20" fmla="*/ 15 w 42"/>
                <a:gd name="T21" fmla="*/ 17 h 36"/>
                <a:gd name="T22" fmla="*/ 14 w 42"/>
                <a:gd name="T23" fmla="*/ 18 h 36"/>
                <a:gd name="T24" fmla="*/ 13 w 42"/>
                <a:gd name="T25" fmla="*/ 20 h 36"/>
                <a:gd name="T26" fmla="*/ 12 w 42"/>
                <a:gd name="T27" fmla="*/ 22 h 36"/>
                <a:gd name="T28" fmla="*/ 13 w 42"/>
                <a:gd name="T29" fmla="*/ 24 h 36"/>
                <a:gd name="T30" fmla="*/ 14 w 42"/>
                <a:gd name="T31" fmla="*/ 26 h 36"/>
                <a:gd name="T32" fmla="*/ 16 w 42"/>
                <a:gd name="T33" fmla="*/ 28 h 36"/>
                <a:gd name="T34" fmla="*/ 17 w 42"/>
                <a:gd name="T35" fmla="*/ 28 h 36"/>
                <a:gd name="T36" fmla="*/ 19 w 42"/>
                <a:gd name="T37" fmla="*/ 27 h 36"/>
                <a:gd name="T38" fmla="*/ 21 w 42"/>
                <a:gd name="T39" fmla="*/ 28 h 36"/>
                <a:gd name="T40" fmla="*/ 22 w 42"/>
                <a:gd name="T41" fmla="*/ 26 h 36"/>
                <a:gd name="T42" fmla="*/ 24 w 42"/>
                <a:gd name="T43" fmla="*/ 25 h 36"/>
                <a:gd name="T44" fmla="*/ 23 w 42"/>
                <a:gd name="T45" fmla="*/ 23 h 36"/>
                <a:gd name="T46" fmla="*/ 20 w 42"/>
                <a:gd name="T47" fmla="*/ 24 h 36"/>
                <a:gd name="T48" fmla="*/ 16 w 42"/>
                <a:gd name="T49" fmla="*/ 22 h 36"/>
                <a:gd name="T50" fmla="*/ 20 w 42"/>
                <a:gd name="T51" fmla="*/ 20 h 36"/>
                <a:gd name="T52" fmla="*/ 19 w 42"/>
                <a:gd name="T53" fmla="*/ 21 h 36"/>
                <a:gd name="T54" fmla="*/ 17 w 42"/>
                <a:gd name="T55" fmla="*/ 22 h 36"/>
                <a:gd name="T56" fmla="*/ 29 w 42"/>
                <a:gd name="T57" fmla="*/ 17 h 36"/>
                <a:gd name="T58" fmla="*/ 30 w 42"/>
                <a:gd name="T59" fmla="*/ 16 h 36"/>
                <a:gd name="T60" fmla="*/ 29 w 42"/>
                <a:gd name="T61" fmla="*/ 16 h 36"/>
                <a:gd name="T62" fmla="*/ 27 w 42"/>
                <a:gd name="T63" fmla="*/ 14 h 36"/>
                <a:gd name="T64" fmla="*/ 26 w 42"/>
                <a:gd name="T65" fmla="*/ 14 h 36"/>
                <a:gd name="T66" fmla="*/ 24 w 42"/>
                <a:gd name="T67" fmla="*/ 16 h 36"/>
                <a:gd name="T68" fmla="*/ 23 w 42"/>
                <a:gd name="T69" fmla="*/ 16 h 36"/>
                <a:gd name="T70" fmla="*/ 24 w 42"/>
                <a:gd name="T71" fmla="*/ 17 h 36"/>
                <a:gd name="T72" fmla="*/ 23 w 42"/>
                <a:gd name="T73" fmla="*/ 19 h 36"/>
                <a:gd name="T74" fmla="*/ 24 w 42"/>
                <a:gd name="T75" fmla="*/ 20 h 36"/>
                <a:gd name="T76" fmla="*/ 25 w 42"/>
                <a:gd name="T77" fmla="*/ 20 h 36"/>
                <a:gd name="T78" fmla="*/ 26 w 42"/>
                <a:gd name="T79" fmla="*/ 21 h 36"/>
                <a:gd name="T80" fmla="*/ 27 w 42"/>
                <a:gd name="T81" fmla="*/ 20 h 36"/>
                <a:gd name="T82" fmla="*/ 29 w 42"/>
                <a:gd name="T83" fmla="*/ 20 h 36"/>
                <a:gd name="T84" fmla="*/ 30 w 42"/>
                <a:gd name="T85" fmla="*/ 19 h 36"/>
                <a:gd name="T86" fmla="*/ 27 w 42"/>
                <a:gd name="T87" fmla="*/ 18 h 36"/>
                <a:gd name="T88" fmla="*/ 26 w 42"/>
                <a:gd name="T89"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 h="36">
                  <a:moveTo>
                    <a:pt x="2" y="8"/>
                  </a:moveTo>
                  <a:cubicBezTo>
                    <a:pt x="2" y="34"/>
                    <a:pt x="2" y="34"/>
                    <a:pt x="2" y="34"/>
                  </a:cubicBezTo>
                  <a:cubicBezTo>
                    <a:pt x="40" y="34"/>
                    <a:pt x="40" y="34"/>
                    <a:pt x="40" y="34"/>
                  </a:cubicBezTo>
                  <a:cubicBezTo>
                    <a:pt x="40" y="8"/>
                    <a:pt x="40" y="8"/>
                    <a:pt x="40" y="8"/>
                  </a:cubicBezTo>
                  <a:cubicBezTo>
                    <a:pt x="2" y="8"/>
                    <a:pt x="2" y="8"/>
                    <a:pt x="2" y="8"/>
                  </a:cubicBezTo>
                  <a:close/>
                  <a:moveTo>
                    <a:pt x="0" y="6"/>
                  </a:moveTo>
                  <a:cubicBezTo>
                    <a:pt x="42" y="6"/>
                    <a:pt x="42" y="6"/>
                    <a:pt x="42" y="6"/>
                  </a:cubicBezTo>
                  <a:cubicBezTo>
                    <a:pt x="42" y="36"/>
                    <a:pt x="42" y="36"/>
                    <a:pt x="42" y="36"/>
                  </a:cubicBezTo>
                  <a:cubicBezTo>
                    <a:pt x="0" y="36"/>
                    <a:pt x="0" y="36"/>
                    <a:pt x="0" y="36"/>
                  </a:cubicBezTo>
                  <a:cubicBezTo>
                    <a:pt x="0" y="6"/>
                    <a:pt x="0" y="6"/>
                    <a:pt x="0" y="6"/>
                  </a:cubicBezTo>
                  <a:close/>
                  <a:moveTo>
                    <a:pt x="0" y="0"/>
                  </a:moveTo>
                  <a:cubicBezTo>
                    <a:pt x="42" y="0"/>
                    <a:pt x="42" y="0"/>
                    <a:pt x="42" y="0"/>
                  </a:cubicBezTo>
                  <a:cubicBezTo>
                    <a:pt x="42" y="4"/>
                    <a:pt x="42" y="4"/>
                    <a:pt x="42" y="4"/>
                  </a:cubicBezTo>
                  <a:cubicBezTo>
                    <a:pt x="0" y="4"/>
                    <a:pt x="0" y="4"/>
                    <a:pt x="0" y="4"/>
                  </a:cubicBezTo>
                  <a:cubicBezTo>
                    <a:pt x="0" y="0"/>
                    <a:pt x="0" y="0"/>
                    <a:pt x="0" y="0"/>
                  </a:cubicBezTo>
                  <a:close/>
                  <a:moveTo>
                    <a:pt x="25" y="22"/>
                  </a:moveTo>
                  <a:cubicBezTo>
                    <a:pt x="25" y="21"/>
                    <a:pt x="25" y="21"/>
                    <a:pt x="25" y="21"/>
                  </a:cubicBezTo>
                  <a:cubicBezTo>
                    <a:pt x="24" y="20"/>
                    <a:pt x="24" y="20"/>
                    <a:pt x="24" y="20"/>
                  </a:cubicBezTo>
                  <a:cubicBezTo>
                    <a:pt x="23" y="20"/>
                    <a:pt x="23" y="20"/>
                    <a:pt x="23" y="20"/>
                  </a:cubicBezTo>
                  <a:cubicBezTo>
                    <a:pt x="22" y="20"/>
                    <a:pt x="22" y="20"/>
                    <a:pt x="22" y="20"/>
                  </a:cubicBezTo>
                  <a:cubicBezTo>
                    <a:pt x="23" y="18"/>
                    <a:pt x="23" y="18"/>
                    <a:pt x="23" y="18"/>
                  </a:cubicBezTo>
                  <a:cubicBezTo>
                    <a:pt x="23" y="18"/>
                    <a:pt x="23" y="18"/>
                    <a:pt x="23" y="18"/>
                  </a:cubicBezTo>
                  <a:cubicBezTo>
                    <a:pt x="22" y="17"/>
                    <a:pt x="22" y="17"/>
                    <a:pt x="22" y="17"/>
                  </a:cubicBezTo>
                  <a:cubicBezTo>
                    <a:pt x="22" y="17"/>
                    <a:pt x="22" y="17"/>
                    <a:pt x="22" y="17"/>
                  </a:cubicBezTo>
                  <a:cubicBezTo>
                    <a:pt x="20" y="18"/>
                    <a:pt x="20" y="18"/>
                    <a:pt x="20" y="18"/>
                  </a:cubicBezTo>
                  <a:cubicBezTo>
                    <a:pt x="20" y="18"/>
                    <a:pt x="20" y="18"/>
                    <a:pt x="20" y="18"/>
                  </a:cubicBezTo>
                  <a:cubicBezTo>
                    <a:pt x="19" y="16"/>
                    <a:pt x="19" y="16"/>
                    <a:pt x="19" y="16"/>
                  </a:cubicBezTo>
                  <a:cubicBezTo>
                    <a:pt x="19" y="16"/>
                    <a:pt x="19" y="16"/>
                    <a:pt x="19" y="16"/>
                  </a:cubicBezTo>
                  <a:cubicBezTo>
                    <a:pt x="18" y="16"/>
                    <a:pt x="18" y="16"/>
                    <a:pt x="18" y="16"/>
                  </a:cubicBezTo>
                  <a:cubicBezTo>
                    <a:pt x="18" y="16"/>
                    <a:pt x="18" y="16"/>
                    <a:pt x="18" y="16"/>
                  </a:cubicBezTo>
                  <a:cubicBezTo>
                    <a:pt x="17" y="18"/>
                    <a:pt x="17" y="18"/>
                    <a:pt x="17" y="18"/>
                  </a:cubicBezTo>
                  <a:cubicBezTo>
                    <a:pt x="17" y="18"/>
                    <a:pt x="17" y="18"/>
                    <a:pt x="17" y="18"/>
                  </a:cubicBezTo>
                  <a:cubicBezTo>
                    <a:pt x="15" y="17"/>
                    <a:pt x="15" y="17"/>
                    <a:pt x="15" y="17"/>
                  </a:cubicBezTo>
                  <a:cubicBezTo>
                    <a:pt x="15" y="17"/>
                    <a:pt x="15" y="17"/>
                    <a:pt x="15" y="17"/>
                  </a:cubicBezTo>
                  <a:cubicBezTo>
                    <a:pt x="14" y="18"/>
                    <a:pt x="14" y="18"/>
                    <a:pt x="14" y="18"/>
                  </a:cubicBezTo>
                  <a:cubicBezTo>
                    <a:pt x="14" y="18"/>
                    <a:pt x="14" y="18"/>
                    <a:pt x="14" y="18"/>
                  </a:cubicBezTo>
                  <a:cubicBezTo>
                    <a:pt x="15" y="20"/>
                    <a:pt x="15" y="20"/>
                    <a:pt x="15" y="20"/>
                  </a:cubicBezTo>
                  <a:cubicBezTo>
                    <a:pt x="15" y="20"/>
                    <a:pt x="15" y="20"/>
                    <a:pt x="15" y="20"/>
                  </a:cubicBezTo>
                  <a:cubicBezTo>
                    <a:pt x="13" y="20"/>
                    <a:pt x="13" y="20"/>
                    <a:pt x="13" y="20"/>
                  </a:cubicBezTo>
                  <a:cubicBezTo>
                    <a:pt x="12" y="21"/>
                    <a:pt x="12" y="21"/>
                    <a:pt x="12" y="21"/>
                  </a:cubicBezTo>
                  <a:cubicBezTo>
                    <a:pt x="12" y="22"/>
                    <a:pt x="12" y="22"/>
                    <a:pt x="12" y="22"/>
                  </a:cubicBezTo>
                  <a:cubicBezTo>
                    <a:pt x="12" y="22"/>
                    <a:pt x="12" y="22"/>
                    <a:pt x="12" y="22"/>
                  </a:cubicBezTo>
                  <a:cubicBezTo>
                    <a:pt x="14" y="23"/>
                    <a:pt x="14" y="23"/>
                    <a:pt x="14" y="23"/>
                  </a:cubicBezTo>
                  <a:cubicBezTo>
                    <a:pt x="14" y="23"/>
                    <a:pt x="14" y="23"/>
                    <a:pt x="14" y="23"/>
                  </a:cubicBezTo>
                  <a:cubicBezTo>
                    <a:pt x="13" y="24"/>
                    <a:pt x="13" y="24"/>
                    <a:pt x="13" y="24"/>
                  </a:cubicBezTo>
                  <a:cubicBezTo>
                    <a:pt x="13" y="25"/>
                    <a:pt x="13" y="25"/>
                    <a:pt x="13" y="25"/>
                  </a:cubicBezTo>
                  <a:cubicBezTo>
                    <a:pt x="13" y="26"/>
                    <a:pt x="13" y="26"/>
                    <a:pt x="13" y="26"/>
                  </a:cubicBezTo>
                  <a:cubicBezTo>
                    <a:pt x="14" y="26"/>
                    <a:pt x="14" y="26"/>
                    <a:pt x="14" y="26"/>
                  </a:cubicBezTo>
                  <a:cubicBezTo>
                    <a:pt x="15" y="26"/>
                    <a:pt x="15" y="26"/>
                    <a:pt x="15" y="26"/>
                  </a:cubicBezTo>
                  <a:cubicBezTo>
                    <a:pt x="16" y="26"/>
                    <a:pt x="16" y="26"/>
                    <a:pt x="16" y="26"/>
                  </a:cubicBezTo>
                  <a:cubicBezTo>
                    <a:pt x="16" y="28"/>
                    <a:pt x="16" y="28"/>
                    <a:pt x="16" y="28"/>
                  </a:cubicBezTo>
                  <a:cubicBezTo>
                    <a:pt x="16" y="28"/>
                    <a:pt x="16" y="28"/>
                    <a:pt x="16" y="28"/>
                  </a:cubicBezTo>
                  <a:cubicBezTo>
                    <a:pt x="17" y="28"/>
                    <a:pt x="17" y="28"/>
                    <a:pt x="17" y="28"/>
                  </a:cubicBezTo>
                  <a:cubicBezTo>
                    <a:pt x="17" y="28"/>
                    <a:pt x="17" y="28"/>
                    <a:pt x="17" y="28"/>
                  </a:cubicBezTo>
                  <a:cubicBezTo>
                    <a:pt x="18" y="27"/>
                    <a:pt x="18" y="27"/>
                    <a:pt x="18" y="27"/>
                  </a:cubicBezTo>
                  <a:cubicBezTo>
                    <a:pt x="19" y="27"/>
                    <a:pt x="19" y="27"/>
                    <a:pt x="19" y="27"/>
                  </a:cubicBezTo>
                  <a:cubicBezTo>
                    <a:pt x="19" y="27"/>
                    <a:pt x="19" y="27"/>
                    <a:pt x="19" y="27"/>
                  </a:cubicBezTo>
                  <a:cubicBezTo>
                    <a:pt x="20" y="28"/>
                    <a:pt x="20" y="28"/>
                    <a:pt x="20" y="28"/>
                  </a:cubicBezTo>
                  <a:cubicBezTo>
                    <a:pt x="20" y="28"/>
                    <a:pt x="20" y="28"/>
                    <a:pt x="20" y="28"/>
                  </a:cubicBezTo>
                  <a:cubicBezTo>
                    <a:pt x="21" y="28"/>
                    <a:pt x="21" y="28"/>
                    <a:pt x="21" y="28"/>
                  </a:cubicBezTo>
                  <a:cubicBezTo>
                    <a:pt x="22" y="28"/>
                    <a:pt x="22" y="28"/>
                    <a:pt x="22" y="28"/>
                  </a:cubicBezTo>
                  <a:cubicBezTo>
                    <a:pt x="21" y="26"/>
                    <a:pt x="21" y="26"/>
                    <a:pt x="21" y="26"/>
                  </a:cubicBezTo>
                  <a:cubicBezTo>
                    <a:pt x="22" y="26"/>
                    <a:pt x="22" y="26"/>
                    <a:pt x="22" y="26"/>
                  </a:cubicBezTo>
                  <a:cubicBezTo>
                    <a:pt x="23" y="26"/>
                    <a:pt x="23" y="26"/>
                    <a:pt x="23" y="26"/>
                  </a:cubicBezTo>
                  <a:cubicBezTo>
                    <a:pt x="24" y="26"/>
                    <a:pt x="24" y="26"/>
                    <a:pt x="24" y="26"/>
                  </a:cubicBezTo>
                  <a:cubicBezTo>
                    <a:pt x="24" y="25"/>
                    <a:pt x="24" y="25"/>
                    <a:pt x="24" y="25"/>
                  </a:cubicBezTo>
                  <a:cubicBezTo>
                    <a:pt x="24" y="24"/>
                    <a:pt x="24" y="24"/>
                    <a:pt x="24" y="24"/>
                  </a:cubicBezTo>
                  <a:cubicBezTo>
                    <a:pt x="23" y="23"/>
                    <a:pt x="23" y="23"/>
                    <a:pt x="23" y="23"/>
                  </a:cubicBezTo>
                  <a:cubicBezTo>
                    <a:pt x="23" y="23"/>
                    <a:pt x="23" y="23"/>
                    <a:pt x="23" y="23"/>
                  </a:cubicBezTo>
                  <a:cubicBezTo>
                    <a:pt x="25" y="22"/>
                    <a:pt x="25" y="22"/>
                    <a:pt x="25" y="22"/>
                  </a:cubicBezTo>
                  <a:close/>
                  <a:moveTo>
                    <a:pt x="21" y="22"/>
                  </a:moveTo>
                  <a:cubicBezTo>
                    <a:pt x="21" y="23"/>
                    <a:pt x="21" y="24"/>
                    <a:pt x="20" y="24"/>
                  </a:cubicBezTo>
                  <a:cubicBezTo>
                    <a:pt x="20" y="24"/>
                    <a:pt x="19" y="25"/>
                    <a:pt x="19" y="25"/>
                  </a:cubicBezTo>
                  <a:cubicBezTo>
                    <a:pt x="18" y="25"/>
                    <a:pt x="17" y="24"/>
                    <a:pt x="17" y="24"/>
                  </a:cubicBezTo>
                  <a:cubicBezTo>
                    <a:pt x="16" y="24"/>
                    <a:pt x="16" y="23"/>
                    <a:pt x="16" y="22"/>
                  </a:cubicBezTo>
                  <a:cubicBezTo>
                    <a:pt x="16" y="22"/>
                    <a:pt x="16" y="21"/>
                    <a:pt x="17" y="20"/>
                  </a:cubicBezTo>
                  <a:cubicBezTo>
                    <a:pt x="17" y="20"/>
                    <a:pt x="18" y="20"/>
                    <a:pt x="19" y="20"/>
                  </a:cubicBezTo>
                  <a:cubicBezTo>
                    <a:pt x="19" y="20"/>
                    <a:pt x="20" y="20"/>
                    <a:pt x="20" y="20"/>
                  </a:cubicBezTo>
                  <a:cubicBezTo>
                    <a:pt x="21" y="21"/>
                    <a:pt x="21" y="22"/>
                    <a:pt x="21" y="22"/>
                  </a:cubicBezTo>
                  <a:close/>
                  <a:moveTo>
                    <a:pt x="17" y="22"/>
                  </a:moveTo>
                  <a:cubicBezTo>
                    <a:pt x="17" y="22"/>
                    <a:pt x="18" y="21"/>
                    <a:pt x="19" y="21"/>
                  </a:cubicBezTo>
                  <a:cubicBezTo>
                    <a:pt x="19" y="21"/>
                    <a:pt x="20" y="22"/>
                    <a:pt x="20" y="22"/>
                  </a:cubicBezTo>
                  <a:cubicBezTo>
                    <a:pt x="20" y="23"/>
                    <a:pt x="19" y="23"/>
                    <a:pt x="19" y="23"/>
                  </a:cubicBezTo>
                  <a:cubicBezTo>
                    <a:pt x="18" y="23"/>
                    <a:pt x="17" y="23"/>
                    <a:pt x="17" y="22"/>
                  </a:cubicBezTo>
                  <a:close/>
                  <a:moveTo>
                    <a:pt x="29" y="18"/>
                  </a:moveTo>
                  <a:cubicBezTo>
                    <a:pt x="29" y="18"/>
                    <a:pt x="29" y="18"/>
                    <a:pt x="29" y="18"/>
                  </a:cubicBezTo>
                  <a:cubicBezTo>
                    <a:pt x="29" y="17"/>
                    <a:pt x="29" y="17"/>
                    <a:pt x="29" y="17"/>
                  </a:cubicBezTo>
                  <a:cubicBezTo>
                    <a:pt x="29" y="17"/>
                    <a:pt x="29" y="17"/>
                    <a:pt x="29" y="17"/>
                  </a:cubicBezTo>
                  <a:cubicBezTo>
                    <a:pt x="30" y="16"/>
                    <a:pt x="30" y="16"/>
                    <a:pt x="30" y="16"/>
                  </a:cubicBezTo>
                  <a:cubicBezTo>
                    <a:pt x="30" y="16"/>
                    <a:pt x="30" y="16"/>
                    <a:pt x="30" y="16"/>
                  </a:cubicBezTo>
                  <a:cubicBezTo>
                    <a:pt x="29" y="16"/>
                    <a:pt x="29" y="16"/>
                    <a:pt x="29" y="16"/>
                  </a:cubicBezTo>
                  <a:cubicBezTo>
                    <a:pt x="29" y="16"/>
                    <a:pt x="29" y="16"/>
                    <a:pt x="29" y="16"/>
                  </a:cubicBezTo>
                  <a:cubicBezTo>
                    <a:pt x="29" y="16"/>
                    <a:pt x="29" y="16"/>
                    <a:pt x="29" y="16"/>
                  </a:cubicBezTo>
                  <a:cubicBezTo>
                    <a:pt x="28" y="16"/>
                    <a:pt x="28" y="16"/>
                    <a:pt x="28" y="16"/>
                  </a:cubicBezTo>
                  <a:cubicBezTo>
                    <a:pt x="27" y="15"/>
                    <a:pt x="27" y="15"/>
                    <a:pt x="27" y="15"/>
                  </a:cubicBezTo>
                  <a:cubicBezTo>
                    <a:pt x="27" y="14"/>
                    <a:pt x="27" y="14"/>
                    <a:pt x="27" y="14"/>
                  </a:cubicBezTo>
                  <a:cubicBezTo>
                    <a:pt x="27" y="14"/>
                    <a:pt x="27" y="14"/>
                    <a:pt x="27" y="14"/>
                  </a:cubicBezTo>
                  <a:cubicBezTo>
                    <a:pt x="26" y="14"/>
                    <a:pt x="26" y="14"/>
                    <a:pt x="26" y="14"/>
                  </a:cubicBezTo>
                  <a:cubicBezTo>
                    <a:pt x="26" y="14"/>
                    <a:pt x="26" y="14"/>
                    <a:pt x="26" y="14"/>
                  </a:cubicBezTo>
                  <a:cubicBezTo>
                    <a:pt x="26" y="15"/>
                    <a:pt x="26" y="15"/>
                    <a:pt x="26" y="15"/>
                  </a:cubicBezTo>
                  <a:cubicBezTo>
                    <a:pt x="25" y="16"/>
                    <a:pt x="25" y="16"/>
                    <a:pt x="25" y="16"/>
                  </a:cubicBezTo>
                  <a:cubicBezTo>
                    <a:pt x="24" y="16"/>
                    <a:pt x="24" y="16"/>
                    <a:pt x="24" y="16"/>
                  </a:cubicBezTo>
                  <a:cubicBezTo>
                    <a:pt x="24" y="16"/>
                    <a:pt x="24" y="16"/>
                    <a:pt x="24" y="16"/>
                  </a:cubicBezTo>
                  <a:cubicBezTo>
                    <a:pt x="24" y="16"/>
                    <a:pt x="24" y="16"/>
                    <a:pt x="24" y="16"/>
                  </a:cubicBezTo>
                  <a:cubicBezTo>
                    <a:pt x="23" y="16"/>
                    <a:pt x="23" y="16"/>
                    <a:pt x="23" y="16"/>
                  </a:cubicBezTo>
                  <a:cubicBezTo>
                    <a:pt x="23" y="16"/>
                    <a:pt x="23" y="16"/>
                    <a:pt x="23" y="16"/>
                  </a:cubicBezTo>
                  <a:cubicBezTo>
                    <a:pt x="23" y="17"/>
                    <a:pt x="23" y="17"/>
                    <a:pt x="23" y="17"/>
                  </a:cubicBezTo>
                  <a:cubicBezTo>
                    <a:pt x="24" y="17"/>
                    <a:pt x="24" y="17"/>
                    <a:pt x="24" y="17"/>
                  </a:cubicBezTo>
                  <a:cubicBezTo>
                    <a:pt x="24" y="18"/>
                    <a:pt x="24" y="18"/>
                    <a:pt x="24" y="18"/>
                  </a:cubicBezTo>
                  <a:cubicBezTo>
                    <a:pt x="24" y="18"/>
                    <a:pt x="24" y="18"/>
                    <a:pt x="24" y="18"/>
                  </a:cubicBezTo>
                  <a:cubicBezTo>
                    <a:pt x="23" y="19"/>
                    <a:pt x="23" y="19"/>
                    <a:pt x="23" y="19"/>
                  </a:cubicBezTo>
                  <a:cubicBezTo>
                    <a:pt x="23" y="19"/>
                    <a:pt x="23" y="19"/>
                    <a:pt x="23" y="19"/>
                  </a:cubicBezTo>
                  <a:cubicBezTo>
                    <a:pt x="23" y="19"/>
                    <a:pt x="23" y="19"/>
                    <a:pt x="23" y="19"/>
                  </a:cubicBezTo>
                  <a:cubicBezTo>
                    <a:pt x="24" y="20"/>
                    <a:pt x="24" y="20"/>
                    <a:pt x="24" y="20"/>
                  </a:cubicBezTo>
                  <a:cubicBezTo>
                    <a:pt x="24" y="20"/>
                    <a:pt x="24" y="20"/>
                    <a:pt x="24" y="20"/>
                  </a:cubicBezTo>
                  <a:cubicBezTo>
                    <a:pt x="24" y="20"/>
                    <a:pt x="24" y="20"/>
                    <a:pt x="24" y="20"/>
                  </a:cubicBezTo>
                  <a:cubicBezTo>
                    <a:pt x="25" y="20"/>
                    <a:pt x="25" y="20"/>
                    <a:pt x="25" y="20"/>
                  </a:cubicBezTo>
                  <a:cubicBezTo>
                    <a:pt x="26" y="20"/>
                    <a:pt x="26" y="20"/>
                    <a:pt x="26" y="20"/>
                  </a:cubicBezTo>
                  <a:cubicBezTo>
                    <a:pt x="26" y="21"/>
                    <a:pt x="26" y="21"/>
                    <a:pt x="26" y="21"/>
                  </a:cubicBezTo>
                  <a:cubicBezTo>
                    <a:pt x="26" y="21"/>
                    <a:pt x="26" y="21"/>
                    <a:pt x="26" y="21"/>
                  </a:cubicBezTo>
                  <a:cubicBezTo>
                    <a:pt x="27" y="21"/>
                    <a:pt x="27" y="21"/>
                    <a:pt x="27" y="21"/>
                  </a:cubicBezTo>
                  <a:cubicBezTo>
                    <a:pt x="27" y="21"/>
                    <a:pt x="27" y="21"/>
                    <a:pt x="27" y="21"/>
                  </a:cubicBezTo>
                  <a:cubicBezTo>
                    <a:pt x="27" y="20"/>
                    <a:pt x="27" y="20"/>
                    <a:pt x="27" y="20"/>
                  </a:cubicBezTo>
                  <a:cubicBezTo>
                    <a:pt x="28" y="20"/>
                    <a:pt x="28" y="20"/>
                    <a:pt x="28" y="20"/>
                  </a:cubicBezTo>
                  <a:cubicBezTo>
                    <a:pt x="29" y="20"/>
                    <a:pt x="29" y="20"/>
                    <a:pt x="29" y="20"/>
                  </a:cubicBezTo>
                  <a:cubicBezTo>
                    <a:pt x="29" y="20"/>
                    <a:pt x="29" y="20"/>
                    <a:pt x="29" y="20"/>
                  </a:cubicBezTo>
                  <a:cubicBezTo>
                    <a:pt x="29" y="20"/>
                    <a:pt x="29" y="20"/>
                    <a:pt x="29" y="20"/>
                  </a:cubicBezTo>
                  <a:cubicBezTo>
                    <a:pt x="30" y="19"/>
                    <a:pt x="30" y="19"/>
                    <a:pt x="30" y="19"/>
                  </a:cubicBezTo>
                  <a:cubicBezTo>
                    <a:pt x="30" y="19"/>
                    <a:pt x="30" y="19"/>
                    <a:pt x="30" y="19"/>
                  </a:cubicBezTo>
                  <a:cubicBezTo>
                    <a:pt x="29" y="19"/>
                    <a:pt x="29" y="19"/>
                    <a:pt x="29" y="19"/>
                  </a:cubicBezTo>
                  <a:cubicBezTo>
                    <a:pt x="29" y="18"/>
                    <a:pt x="29" y="18"/>
                    <a:pt x="29" y="18"/>
                  </a:cubicBezTo>
                  <a:close/>
                  <a:moveTo>
                    <a:pt x="27" y="18"/>
                  </a:moveTo>
                  <a:cubicBezTo>
                    <a:pt x="27" y="18"/>
                    <a:pt x="27" y="19"/>
                    <a:pt x="26" y="19"/>
                  </a:cubicBezTo>
                  <a:cubicBezTo>
                    <a:pt x="26" y="19"/>
                    <a:pt x="25" y="18"/>
                    <a:pt x="25" y="18"/>
                  </a:cubicBezTo>
                  <a:cubicBezTo>
                    <a:pt x="25" y="17"/>
                    <a:pt x="26" y="17"/>
                    <a:pt x="26" y="17"/>
                  </a:cubicBezTo>
                  <a:cubicBezTo>
                    <a:pt x="27" y="17"/>
                    <a:pt x="27" y="17"/>
                    <a:pt x="27" y="1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33" name="Freeform 60"/>
            <p:cNvSpPr>
              <a:spLocks noEditPoints="1"/>
            </p:cNvSpPr>
            <p:nvPr/>
          </p:nvSpPr>
          <p:spPr bwMode="auto">
            <a:xfrm>
              <a:off x="11029950" y="4681538"/>
              <a:ext cx="403225" cy="328613"/>
            </a:xfrm>
            <a:custGeom>
              <a:avLst/>
              <a:gdLst>
                <a:gd name="T0" fmla="*/ 54 w 85"/>
                <a:gd name="T1" fmla="*/ 67 h 69"/>
                <a:gd name="T2" fmla="*/ 31 w 85"/>
                <a:gd name="T3" fmla="*/ 67 h 69"/>
                <a:gd name="T4" fmla="*/ 42 w 85"/>
                <a:gd name="T5" fmla="*/ 69 h 69"/>
                <a:gd name="T6" fmla="*/ 54 w 85"/>
                <a:gd name="T7" fmla="*/ 67 h 69"/>
                <a:gd name="T8" fmla="*/ 76 w 85"/>
                <a:gd name="T9" fmla="*/ 0 h 69"/>
                <a:gd name="T10" fmla="*/ 9 w 85"/>
                <a:gd name="T11" fmla="*/ 0 h 69"/>
                <a:gd name="T12" fmla="*/ 0 w 85"/>
                <a:gd name="T13" fmla="*/ 26 h 69"/>
                <a:gd name="T14" fmla="*/ 0 w 85"/>
                <a:gd name="T15" fmla="*/ 28 h 69"/>
                <a:gd name="T16" fmla="*/ 85 w 85"/>
                <a:gd name="T17" fmla="*/ 28 h 69"/>
                <a:gd name="T18" fmla="*/ 85 w 85"/>
                <a:gd name="T19" fmla="*/ 26 h 69"/>
                <a:gd name="T20" fmla="*/ 76 w 85"/>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69">
                  <a:moveTo>
                    <a:pt x="54" y="67"/>
                  </a:moveTo>
                  <a:cubicBezTo>
                    <a:pt x="31" y="67"/>
                    <a:pt x="31" y="67"/>
                    <a:pt x="31" y="67"/>
                  </a:cubicBezTo>
                  <a:cubicBezTo>
                    <a:pt x="35" y="68"/>
                    <a:pt x="38" y="69"/>
                    <a:pt x="42" y="69"/>
                  </a:cubicBezTo>
                  <a:cubicBezTo>
                    <a:pt x="47" y="69"/>
                    <a:pt x="50" y="68"/>
                    <a:pt x="54" y="67"/>
                  </a:cubicBezTo>
                  <a:moveTo>
                    <a:pt x="76" y="0"/>
                  </a:moveTo>
                  <a:cubicBezTo>
                    <a:pt x="9" y="0"/>
                    <a:pt x="9" y="0"/>
                    <a:pt x="9" y="0"/>
                  </a:cubicBezTo>
                  <a:cubicBezTo>
                    <a:pt x="3" y="7"/>
                    <a:pt x="0" y="16"/>
                    <a:pt x="0" y="26"/>
                  </a:cubicBezTo>
                  <a:cubicBezTo>
                    <a:pt x="0" y="27"/>
                    <a:pt x="0" y="27"/>
                    <a:pt x="0" y="28"/>
                  </a:cubicBezTo>
                  <a:cubicBezTo>
                    <a:pt x="85" y="28"/>
                    <a:pt x="85" y="28"/>
                    <a:pt x="85" y="28"/>
                  </a:cubicBezTo>
                  <a:cubicBezTo>
                    <a:pt x="85" y="27"/>
                    <a:pt x="85" y="27"/>
                    <a:pt x="85" y="26"/>
                  </a:cubicBezTo>
                  <a:cubicBezTo>
                    <a:pt x="85" y="16"/>
                    <a:pt x="82" y="7"/>
                    <a:pt x="7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34" name="Freeform 61"/>
            <p:cNvSpPr>
              <a:spLocks/>
            </p:cNvSpPr>
            <p:nvPr/>
          </p:nvSpPr>
          <p:spPr bwMode="auto">
            <a:xfrm>
              <a:off x="11072813" y="4600575"/>
              <a:ext cx="319088" cy="80963"/>
            </a:xfrm>
            <a:custGeom>
              <a:avLst/>
              <a:gdLst>
                <a:gd name="T0" fmla="*/ 33 w 67"/>
                <a:gd name="T1" fmla="*/ 0 h 17"/>
                <a:gd name="T2" fmla="*/ 0 w 67"/>
                <a:gd name="T3" fmla="*/ 17 h 17"/>
                <a:gd name="T4" fmla="*/ 67 w 67"/>
                <a:gd name="T5" fmla="*/ 17 h 17"/>
                <a:gd name="T6" fmla="*/ 33 w 67"/>
                <a:gd name="T7" fmla="*/ 0 h 17"/>
              </a:gdLst>
              <a:ahLst/>
              <a:cxnLst>
                <a:cxn ang="0">
                  <a:pos x="T0" y="T1"/>
                </a:cxn>
                <a:cxn ang="0">
                  <a:pos x="T2" y="T3"/>
                </a:cxn>
                <a:cxn ang="0">
                  <a:pos x="T4" y="T5"/>
                </a:cxn>
                <a:cxn ang="0">
                  <a:pos x="T6" y="T7"/>
                </a:cxn>
              </a:cxnLst>
              <a:rect l="0" t="0" r="r" b="b"/>
              <a:pathLst>
                <a:path w="67" h="17">
                  <a:moveTo>
                    <a:pt x="33" y="0"/>
                  </a:moveTo>
                  <a:cubicBezTo>
                    <a:pt x="20" y="0"/>
                    <a:pt x="8" y="7"/>
                    <a:pt x="0" y="17"/>
                  </a:cubicBezTo>
                  <a:cubicBezTo>
                    <a:pt x="67" y="17"/>
                    <a:pt x="67" y="17"/>
                    <a:pt x="67" y="17"/>
                  </a:cubicBezTo>
                  <a:cubicBezTo>
                    <a:pt x="59" y="7"/>
                    <a:pt x="47" y="0"/>
                    <a:pt x="33"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35" name="Freeform 62"/>
            <p:cNvSpPr>
              <a:spLocks/>
            </p:cNvSpPr>
            <p:nvPr/>
          </p:nvSpPr>
          <p:spPr bwMode="auto">
            <a:xfrm>
              <a:off x="11029950" y="4814888"/>
              <a:ext cx="403225" cy="185738"/>
            </a:xfrm>
            <a:custGeom>
              <a:avLst/>
              <a:gdLst>
                <a:gd name="T0" fmla="*/ 85 w 85"/>
                <a:gd name="T1" fmla="*/ 0 h 39"/>
                <a:gd name="T2" fmla="*/ 0 w 85"/>
                <a:gd name="T3" fmla="*/ 0 h 39"/>
                <a:gd name="T4" fmla="*/ 31 w 85"/>
                <a:gd name="T5" fmla="*/ 39 h 39"/>
                <a:gd name="T6" fmla="*/ 54 w 85"/>
                <a:gd name="T7" fmla="*/ 39 h 39"/>
                <a:gd name="T8" fmla="*/ 85 w 85"/>
                <a:gd name="T9" fmla="*/ 0 h 39"/>
              </a:gdLst>
              <a:ahLst/>
              <a:cxnLst>
                <a:cxn ang="0">
                  <a:pos x="T0" y="T1"/>
                </a:cxn>
                <a:cxn ang="0">
                  <a:pos x="T2" y="T3"/>
                </a:cxn>
                <a:cxn ang="0">
                  <a:pos x="T4" y="T5"/>
                </a:cxn>
                <a:cxn ang="0">
                  <a:pos x="T6" y="T7"/>
                </a:cxn>
                <a:cxn ang="0">
                  <a:pos x="T8" y="T9"/>
                </a:cxn>
              </a:cxnLst>
              <a:rect l="0" t="0" r="r" b="b"/>
              <a:pathLst>
                <a:path w="85" h="39">
                  <a:moveTo>
                    <a:pt x="85" y="0"/>
                  </a:moveTo>
                  <a:cubicBezTo>
                    <a:pt x="0" y="0"/>
                    <a:pt x="0" y="0"/>
                    <a:pt x="0" y="0"/>
                  </a:cubicBezTo>
                  <a:cubicBezTo>
                    <a:pt x="1" y="19"/>
                    <a:pt x="14" y="34"/>
                    <a:pt x="31" y="39"/>
                  </a:cubicBezTo>
                  <a:cubicBezTo>
                    <a:pt x="54" y="39"/>
                    <a:pt x="54" y="39"/>
                    <a:pt x="54" y="39"/>
                  </a:cubicBezTo>
                  <a:cubicBezTo>
                    <a:pt x="71" y="34"/>
                    <a:pt x="84" y="19"/>
                    <a:pt x="8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36" name="Oval 63"/>
            <p:cNvSpPr>
              <a:spLocks noChangeArrowheads="1"/>
            </p:cNvSpPr>
            <p:nvPr/>
          </p:nvSpPr>
          <p:spPr bwMode="auto">
            <a:xfrm>
              <a:off x="10953750" y="4529138"/>
              <a:ext cx="404813" cy="404813"/>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37" name="Freeform 64"/>
            <p:cNvSpPr>
              <a:spLocks noEditPoints="1"/>
            </p:cNvSpPr>
            <p:nvPr/>
          </p:nvSpPr>
          <p:spPr bwMode="auto">
            <a:xfrm>
              <a:off x="11053763" y="4643438"/>
              <a:ext cx="204788" cy="171450"/>
            </a:xfrm>
            <a:custGeom>
              <a:avLst/>
              <a:gdLst>
                <a:gd name="T0" fmla="*/ 41 w 43"/>
                <a:gd name="T1" fmla="*/ 34 h 36"/>
                <a:gd name="T2" fmla="*/ 0 w 43"/>
                <a:gd name="T3" fmla="*/ 6 h 36"/>
                <a:gd name="T4" fmla="*/ 0 w 43"/>
                <a:gd name="T5" fmla="*/ 36 h 36"/>
                <a:gd name="T6" fmla="*/ 43 w 43"/>
                <a:gd name="T7" fmla="*/ 0 h 36"/>
                <a:gd name="T8" fmla="*/ 0 w 43"/>
                <a:gd name="T9" fmla="*/ 0 h 36"/>
                <a:gd name="T10" fmla="*/ 25 w 43"/>
                <a:gd name="T11" fmla="*/ 20 h 36"/>
                <a:gd name="T12" fmla="*/ 24 w 43"/>
                <a:gd name="T13" fmla="*/ 18 h 36"/>
                <a:gd name="T14" fmla="*/ 22 w 43"/>
                <a:gd name="T15" fmla="*/ 17 h 36"/>
                <a:gd name="T16" fmla="*/ 20 w 43"/>
                <a:gd name="T17" fmla="*/ 16 h 36"/>
                <a:gd name="T18" fmla="*/ 18 w 43"/>
                <a:gd name="T19" fmla="*/ 16 h 36"/>
                <a:gd name="T20" fmla="*/ 16 w 43"/>
                <a:gd name="T21" fmla="*/ 17 h 36"/>
                <a:gd name="T22" fmla="*/ 15 w 43"/>
                <a:gd name="T23" fmla="*/ 18 h 36"/>
                <a:gd name="T24" fmla="*/ 13 w 43"/>
                <a:gd name="T25" fmla="*/ 20 h 36"/>
                <a:gd name="T26" fmla="*/ 13 w 43"/>
                <a:gd name="T27" fmla="*/ 22 h 36"/>
                <a:gd name="T28" fmla="*/ 14 w 43"/>
                <a:gd name="T29" fmla="*/ 25 h 36"/>
                <a:gd name="T30" fmla="*/ 14 w 43"/>
                <a:gd name="T31" fmla="*/ 26 h 36"/>
                <a:gd name="T32" fmla="*/ 16 w 43"/>
                <a:gd name="T33" fmla="*/ 28 h 36"/>
                <a:gd name="T34" fmla="*/ 18 w 43"/>
                <a:gd name="T35" fmla="*/ 29 h 36"/>
                <a:gd name="T36" fmla="*/ 19 w 43"/>
                <a:gd name="T37" fmla="*/ 27 h 36"/>
                <a:gd name="T38" fmla="*/ 22 w 43"/>
                <a:gd name="T39" fmla="*/ 28 h 36"/>
                <a:gd name="T40" fmla="*/ 22 w 43"/>
                <a:gd name="T41" fmla="*/ 26 h 36"/>
                <a:gd name="T42" fmla="*/ 25 w 43"/>
                <a:gd name="T43" fmla="*/ 25 h 36"/>
                <a:gd name="T44" fmla="*/ 24 w 43"/>
                <a:gd name="T45" fmla="*/ 23 h 36"/>
                <a:gd name="T46" fmla="*/ 22 w 43"/>
                <a:gd name="T47" fmla="*/ 22 h 36"/>
                <a:gd name="T48" fmla="*/ 17 w 43"/>
                <a:gd name="T49" fmla="*/ 24 h 36"/>
                <a:gd name="T50" fmla="*/ 19 w 43"/>
                <a:gd name="T51" fmla="*/ 20 h 36"/>
                <a:gd name="T52" fmla="*/ 18 w 43"/>
                <a:gd name="T53" fmla="*/ 22 h 36"/>
                <a:gd name="T54" fmla="*/ 19 w 43"/>
                <a:gd name="T55" fmla="*/ 24 h 36"/>
                <a:gd name="T56" fmla="*/ 30 w 43"/>
                <a:gd name="T57" fmla="*/ 18 h 36"/>
                <a:gd name="T58" fmla="*/ 30 w 43"/>
                <a:gd name="T59" fmla="*/ 17 h 36"/>
                <a:gd name="T60" fmla="*/ 30 w 43"/>
                <a:gd name="T61" fmla="*/ 16 h 36"/>
                <a:gd name="T62" fmla="*/ 28 w 43"/>
                <a:gd name="T63" fmla="*/ 16 h 36"/>
                <a:gd name="T64" fmla="*/ 27 w 43"/>
                <a:gd name="T65" fmla="*/ 14 h 36"/>
                <a:gd name="T66" fmla="*/ 25 w 43"/>
                <a:gd name="T67" fmla="*/ 16 h 36"/>
                <a:gd name="T68" fmla="*/ 24 w 43"/>
                <a:gd name="T69" fmla="*/ 16 h 36"/>
                <a:gd name="T70" fmla="*/ 24 w 43"/>
                <a:gd name="T71" fmla="*/ 17 h 36"/>
                <a:gd name="T72" fmla="*/ 25 w 43"/>
                <a:gd name="T73" fmla="*/ 18 h 36"/>
                <a:gd name="T74" fmla="*/ 24 w 43"/>
                <a:gd name="T75" fmla="*/ 19 h 36"/>
                <a:gd name="T76" fmla="*/ 25 w 43"/>
                <a:gd name="T77" fmla="*/ 20 h 36"/>
                <a:gd name="T78" fmla="*/ 26 w 43"/>
                <a:gd name="T79" fmla="*/ 21 h 36"/>
                <a:gd name="T80" fmla="*/ 28 w 43"/>
                <a:gd name="T81" fmla="*/ 21 h 36"/>
                <a:gd name="T82" fmla="*/ 30 w 43"/>
                <a:gd name="T83" fmla="*/ 20 h 36"/>
                <a:gd name="T84" fmla="*/ 30 w 43"/>
                <a:gd name="T85" fmla="*/ 19 h 36"/>
                <a:gd name="T86" fmla="*/ 29 w 43"/>
                <a:gd name="T87" fmla="*/ 18 h 36"/>
                <a:gd name="T88" fmla="*/ 26 w 43"/>
                <a:gd name="T8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36">
                  <a:moveTo>
                    <a:pt x="2" y="9"/>
                  </a:moveTo>
                  <a:cubicBezTo>
                    <a:pt x="2" y="34"/>
                    <a:pt x="2" y="34"/>
                    <a:pt x="2" y="34"/>
                  </a:cubicBezTo>
                  <a:cubicBezTo>
                    <a:pt x="41" y="34"/>
                    <a:pt x="41" y="34"/>
                    <a:pt x="41" y="34"/>
                  </a:cubicBezTo>
                  <a:cubicBezTo>
                    <a:pt x="41" y="9"/>
                    <a:pt x="41" y="9"/>
                    <a:pt x="41" y="9"/>
                  </a:cubicBezTo>
                  <a:cubicBezTo>
                    <a:pt x="2" y="9"/>
                    <a:pt x="2" y="9"/>
                    <a:pt x="2" y="9"/>
                  </a:cubicBezTo>
                  <a:close/>
                  <a:moveTo>
                    <a:pt x="0" y="6"/>
                  </a:moveTo>
                  <a:cubicBezTo>
                    <a:pt x="43" y="6"/>
                    <a:pt x="43" y="6"/>
                    <a:pt x="43" y="6"/>
                  </a:cubicBezTo>
                  <a:cubicBezTo>
                    <a:pt x="43" y="36"/>
                    <a:pt x="43" y="36"/>
                    <a:pt x="43" y="36"/>
                  </a:cubicBezTo>
                  <a:cubicBezTo>
                    <a:pt x="0" y="36"/>
                    <a:pt x="0" y="36"/>
                    <a:pt x="0" y="36"/>
                  </a:cubicBezTo>
                  <a:cubicBezTo>
                    <a:pt x="0" y="6"/>
                    <a:pt x="0" y="6"/>
                    <a:pt x="0" y="6"/>
                  </a:cubicBezTo>
                  <a:close/>
                  <a:moveTo>
                    <a:pt x="0" y="0"/>
                  </a:moveTo>
                  <a:cubicBezTo>
                    <a:pt x="43" y="0"/>
                    <a:pt x="43" y="0"/>
                    <a:pt x="43" y="0"/>
                  </a:cubicBezTo>
                  <a:cubicBezTo>
                    <a:pt x="43" y="4"/>
                    <a:pt x="43" y="4"/>
                    <a:pt x="43" y="4"/>
                  </a:cubicBezTo>
                  <a:cubicBezTo>
                    <a:pt x="0" y="4"/>
                    <a:pt x="0" y="4"/>
                    <a:pt x="0" y="4"/>
                  </a:cubicBezTo>
                  <a:cubicBezTo>
                    <a:pt x="0" y="0"/>
                    <a:pt x="0" y="0"/>
                    <a:pt x="0" y="0"/>
                  </a:cubicBezTo>
                  <a:close/>
                  <a:moveTo>
                    <a:pt x="26" y="22"/>
                  </a:moveTo>
                  <a:cubicBezTo>
                    <a:pt x="25" y="21"/>
                    <a:pt x="25" y="21"/>
                    <a:pt x="25" y="21"/>
                  </a:cubicBezTo>
                  <a:cubicBezTo>
                    <a:pt x="25" y="20"/>
                    <a:pt x="25" y="20"/>
                    <a:pt x="25" y="20"/>
                  </a:cubicBezTo>
                  <a:cubicBezTo>
                    <a:pt x="23" y="20"/>
                    <a:pt x="23" y="20"/>
                    <a:pt x="23" y="20"/>
                  </a:cubicBezTo>
                  <a:cubicBezTo>
                    <a:pt x="23" y="20"/>
                    <a:pt x="23" y="20"/>
                    <a:pt x="23" y="20"/>
                  </a:cubicBezTo>
                  <a:cubicBezTo>
                    <a:pt x="24" y="18"/>
                    <a:pt x="24" y="18"/>
                    <a:pt x="24" y="18"/>
                  </a:cubicBezTo>
                  <a:cubicBezTo>
                    <a:pt x="24" y="18"/>
                    <a:pt x="24" y="18"/>
                    <a:pt x="24" y="18"/>
                  </a:cubicBezTo>
                  <a:cubicBezTo>
                    <a:pt x="23" y="17"/>
                    <a:pt x="23" y="17"/>
                    <a:pt x="23" y="17"/>
                  </a:cubicBezTo>
                  <a:cubicBezTo>
                    <a:pt x="22" y="17"/>
                    <a:pt x="22" y="17"/>
                    <a:pt x="22" y="17"/>
                  </a:cubicBezTo>
                  <a:cubicBezTo>
                    <a:pt x="21" y="18"/>
                    <a:pt x="21" y="18"/>
                    <a:pt x="21" y="18"/>
                  </a:cubicBezTo>
                  <a:cubicBezTo>
                    <a:pt x="21" y="18"/>
                    <a:pt x="21" y="18"/>
                    <a:pt x="21" y="18"/>
                  </a:cubicBezTo>
                  <a:cubicBezTo>
                    <a:pt x="20" y="16"/>
                    <a:pt x="20" y="16"/>
                    <a:pt x="20" y="16"/>
                  </a:cubicBezTo>
                  <a:cubicBezTo>
                    <a:pt x="20" y="16"/>
                    <a:pt x="20" y="16"/>
                    <a:pt x="20" y="16"/>
                  </a:cubicBezTo>
                  <a:cubicBezTo>
                    <a:pt x="19" y="16"/>
                    <a:pt x="19" y="16"/>
                    <a:pt x="19" y="16"/>
                  </a:cubicBezTo>
                  <a:cubicBezTo>
                    <a:pt x="18" y="16"/>
                    <a:pt x="18" y="16"/>
                    <a:pt x="18" y="16"/>
                  </a:cubicBezTo>
                  <a:cubicBezTo>
                    <a:pt x="18" y="18"/>
                    <a:pt x="18" y="18"/>
                    <a:pt x="18" y="18"/>
                  </a:cubicBezTo>
                  <a:cubicBezTo>
                    <a:pt x="17" y="18"/>
                    <a:pt x="17" y="18"/>
                    <a:pt x="17" y="18"/>
                  </a:cubicBezTo>
                  <a:cubicBezTo>
                    <a:pt x="16" y="17"/>
                    <a:pt x="16" y="17"/>
                    <a:pt x="16" y="17"/>
                  </a:cubicBezTo>
                  <a:cubicBezTo>
                    <a:pt x="16" y="17"/>
                    <a:pt x="16" y="17"/>
                    <a:pt x="16" y="17"/>
                  </a:cubicBezTo>
                  <a:cubicBezTo>
                    <a:pt x="15" y="18"/>
                    <a:pt x="15" y="18"/>
                    <a:pt x="15" y="18"/>
                  </a:cubicBezTo>
                  <a:cubicBezTo>
                    <a:pt x="15" y="18"/>
                    <a:pt x="15" y="18"/>
                    <a:pt x="15" y="18"/>
                  </a:cubicBezTo>
                  <a:cubicBezTo>
                    <a:pt x="15" y="20"/>
                    <a:pt x="15" y="20"/>
                    <a:pt x="15" y="20"/>
                  </a:cubicBezTo>
                  <a:cubicBezTo>
                    <a:pt x="15" y="20"/>
                    <a:pt x="15" y="20"/>
                    <a:pt x="15" y="20"/>
                  </a:cubicBezTo>
                  <a:cubicBezTo>
                    <a:pt x="13" y="20"/>
                    <a:pt x="13" y="20"/>
                    <a:pt x="13" y="20"/>
                  </a:cubicBezTo>
                  <a:cubicBezTo>
                    <a:pt x="13" y="21"/>
                    <a:pt x="13" y="21"/>
                    <a:pt x="13" y="21"/>
                  </a:cubicBezTo>
                  <a:cubicBezTo>
                    <a:pt x="13" y="22"/>
                    <a:pt x="13" y="22"/>
                    <a:pt x="13" y="22"/>
                  </a:cubicBezTo>
                  <a:cubicBezTo>
                    <a:pt x="13" y="22"/>
                    <a:pt x="13" y="22"/>
                    <a:pt x="13" y="22"/>
                  </a:cubicBezTo>
                  <a:cubicBezTo>
                    <a:pt x="15" y="23"/>
                    <a:pt x="15" y="23"/>
                    <a:pt x="15" y="23"/>
                  </a:cubicBezTo>
                  <a:cubicBezTo>
                    <a:pt x="15" y="23"/>
                    <a:pt x="15" y="23"/>
                    <a:pt x="15" y="23"/>
                  </a:cubicBezTo>
                  <a:cubicBezTo>
                    <a:pt x="14" y="25"/>
                    <a:pt x="14" y="25"/>
                    <a:pt x="14" y="25"/>
                  </a:cubicBezTo>
                  <a:cubicBezTo>
                    <a:pt x="13" y="25"/>
                    <a:pt x="13" y="25"/>
                    <a:pt x="13" y="25"/>
                  </a:cubicBezTo>
                  <a:cubicBezTo>
                    <a:pt x="14" y="26"/>
                    <a:pt x="14" y="26"/>
                    <a:pt x="14" y="26"/>
                  </a:cubicBezTo>
                  <a:cubicBezTo>
                    <a:pt x="14" y="26"/>
                    <a:pt x="14" y="26"/>
                    <a:pt x="14" y="26"/>
                  </a:cubicBezTo>
                  <a:cubicBezTo>
                    <a:pt x="16" y="26"/>
                    <a:pt x="16" y="26"/>
                    <a:pt x="16" y="26"/>
                  </a:cubicBezTo>
                  <a:cubicBezTo>
                    <a:pt x="17" y="26"/>
                    <a:pt x="17" y="26"/>
                    <a:pt x="17" y="26"/>
                  </a:cubicBezTo>
                  <a:cubicBezTo>
                    <a:pt x="16" y="28"/>
                    <a:pt x="16" y="28"/>
                    <a:pt x="16" y="28"/>
                  </a:cubicBezTo>
                  <a:cubicBezTo>
                    <a:pt x="17" y="28"/>
                    <a:pt x="17" y="28"/>
                    <a:pt x="17" y="28"/>
                  </a:cubicBezTo>
                  <a:cubicBezTo>
                    <a:pt x="18" y="29"/>
                    <a:pt x="18" y="29"/>
                    <a:pt x="18" y="29"/>
                  </a:cubicBezTo>
                  <a:cubicBezTo>
                    <a:pt x="18" y="29"/>
                    <a:pt x="18" y="29"/>
                    <a:pt x="18" y="29"/>
                  </a:cubicBezTo>
                  <a:cubicBezTo>
                    <a:pt x="19" y="27"/>
                    <a:pt x="19" y="27"/>
                    <a:pt x="19" y="27"/>
                  </a:cubicBezTo>
                  <a:cubicBezTo>
                    <a:pt x="19" y="27"/>
                    <a:pt x="19" y="27"/>
                    <a:pt x="19" y="27"/>
                  </a:cubicBezTo>
                  <a:cubicBezTo>
                    <a:pt x="19" y="27"/>
                    <a:pt x="19" y="27"/>
                    <a:pt x="19" y="27"/>
                  </a:cubicBezTo>
                  <a:cubicBezTo>
                    <a:pt x="20" y="29"/>
                    <a:pt x="20" y="29"/>
                    <a:pt x="20" y="29"/>
                  </a:cubicBezTo>
                  <a:cubicBezTo>
                    <a:pt x="21" y="29"/>
                    <a:pt x="21" y="29"/>
                    <a:pt x="21" y="29"/>
                  </a:cubicBezTo>
                  <a:cubicBezTo>
                    <a:pt x="22" y="28"/>
                    <a:pt x="22" y="28"/>
                    <a:pt x="22" y="28"/>
                  </a:cubicBezTo>
                  <a:cubicBezTo>
                    <a:pt x="22" y="28"/>
                    <a:pt x="22" y="28"/>
                    <a:pt x="22" y="28"/>
                  </a:cubicBezTo>
                  <a:cubicBezTo>
                    <a:pt x="22" y="26"/>
                    <a:pt x="22" y="26"/>
                    <a:pt x="22" y="26"/>
                  </a:cubicBezTo>
                  <a:cubicBezTo>
                    <a:pt x="22" y="26"/>
                    <a:pt x="22" y="26"/>
                    <a:pt x="22" y="26"/>
                  </a:cubicBezTo>
                  <a:cubicBezTo>
                    <a:pt x="24" y="26"/>
                    <a:pt x="24" y="26"/>
                    <a:pt x="24" y="26"/>
                  </a:cubicBezTo>
                  <a:cubicBezTo>
                    <a:pt x="24" y="26"/>
                    <a:pt x="24" y="26"/>
                    <a:pt x="24" y="26"/>
                  </a:cubicBezTo>
                  <a:cubicBezTo>
                    <a:pt x="25" y="25"/>
                    <a:pt x="25" y="25"/>
                    <a:pt x="25" y="25"/>
                  </a:cubicBezTo>
                  <a:cubicBezTo>
                    <a:pt x="25" y="25"/>
                    <a:pt x="25" y="25"/>
                    <a:pt x="25" y="25"/>
                  </a:cubicBezTo>
                  <a:cubicBezTo>
                    <a:pt x="24" y="23"/>
                    <a:pt x="24" y="23"/>
                    <a:pt x="24" y="23"/>
                  </a:cubicBezTo>
                  <a:cubicBezTo>
                    <a:pt x="24" y="23"/>
                    <a:pt x="24" y="23"/>
                    <a:pt x="24" y="23"/>
                  </a:cubicBezTo>
                  <a:cubicBezTo>
                    <a:pt x="25" y="22"/>
                    <a:pt x="25" y="22"/>
                    <a:pt x="25" y="22"/>
                  </a:cubicBezTo>
                  <a:lnTo>
                    <a:pt x="26" y="22"/>
                  </a:lnTo>
                  <a:close/>
                  <a:moveTo>
                    <a:pt x="22" y="22"/>
                  </a:moveTo>
                  <a:cubicBezTo>
                    <a:pt x="22" y="23"/>
                    <a:pt x="21" y="24"/>
                    <a:pt x="21" y="24"/>
                  </a:cubicBezTo>
                  <a:cubicBezTo>
                    <a:pt x="21" y="25"/>
                    <a:pt x="20" y="25"/>
                    <a:pt x="19" y="25"/>
                  </a:cubicBezTo>
                  <a:cubicBezTo>
                    <a:pt x="19" y="25"/>
                    <a:pt x="18" y="25"/>
                    <a:pt x="17" y="24"/>
                  </a:cubicBezTo>
                  <a:cubicBezTo>
                    <a:pt x="17" y="24"/>
                    <a:pt x="17" y="23"/>
                    <a:pt x="17" y="22"/>
                  </a:cubicBezTo>
                  <a:cubicBezTo>
                    <a:pt x="17" y="22"/>
                    <a:pt x="17" y="21"/>
                    <a:pt x="17" y="21"/>
                  </a:cubicBezTo>
                  <a:cubicBezTo>
                    <a:pt x="18" y="20"/>
                    <a:pt x="19" y="20"/>
                    <a:pt x="19" y="20"/>
                  </a:cubicBezTo>
                  <a:cubicBezTo>
                    <a:pt x="20" y="20"/>
                    <a:pt x="21" y="20"/>
                    <a:pt x="21" y="21"/>
                  </a:cubicBezTo>
                  <a:cubicBezTo>
                    <a:pt x="21" y="21"/>
                    <a:pt x="22" y="22"/>
                    <a:pt x="22" y="22"/>
                  </a:cubicBezTo>
                  <a:close/>
                  <a:moveTo>
                    <a:pt x="18" y="22"/>
                  </a:moveTo>
                  <a:cubicBezTo>
                    <a:pt x="18" y="22"/>
                    <a:pt x="19" y="21"/>
                    <a:pt x="19" y="21"/>
                  </a:cubicBezTo>
                  <a:cubicBezTo>
                    <a:pt x="20" y="21"/>
                    <a:pt x="20" y="22"/>
                    <a:pt x="20" y="22"/>
                  </a:cubicBezTo>
                  <a:cubicBezTo>
                    <a:pt x="20" y="23"/>
                    <a:pt x="20" y="24"/>
                    <a:pt x="19" y="24"/>
                  </a:cubicBezTo>
                  <a:cubicBezTo>
                    <a:pt x="19" y="24"/>
                    <a:pt x="18" y="23"/>
                    <a:pt x="18" y="22"/>
                  </a:cubicBezTo>
                  <a:close/>
                  <a:moveTo>
                    <a:pt x="29" y="18"/>
                  </a:moveTo>
                  <a:cubicBezTo>
                    <a:pt x="30" y="18"/>
                    <a:pt x="30" y="18"/>
                    <a:pt x="30" y="18"/>
                  </a:cubicBezTo>
                  <a:cubicBezTo>
                    <a:pt x="29" y="17"/>
                    <a:pt x="29" y="17"/>
                    <a:pt x="29" y="17"/>
                  </a:cubicBezTo>
                  <a:cubicBezTo>
                    <a:pt x="30" y="17"/>
                    <a:pt x="30" y="17"/>
                    <a:pt x="30" y="17"/>
                  </a:cubicBezTo>
                  <a:cubicBezTo>
                    <a:pt x="30" y="17"/>
                    <a:pt x="30" y="17"/>
                    <a:pt x="30" y="17"/>
                  </a:cubicBezTo>
                  <a:cubicBezTo>
                    <a:pt x="30" y="16"/>
                    <a:pt x="30" y="16"/>
                    <a:pt x="30" y="16"/>
                  </a:cubicBezTo>
                  <a:cubicBezTo>
                    <a:pt x="30" y="16"/>
                    <a:pt x="30" y="16"/>
                    <a:pt x="30" y="16"/>
                  </a:cubicBezTo>
                  <a:cubicBezTo>
                    <a:pt x="30" y="16"/>
                    <a:pt x="30" y="16"/>
                    <a:pt x="30" y="16"/>
                  </a:cubicBezTo>
                  <a:cubicBezTo>
                    <a:pt x="30" y="16"/>
                    <a:pt x="30" y="16"/>
                    <a:pt x="30" y="16"/>
                  </a:cubicBezTo>
                  <a:cubicBezTo>
                    <a:pt x="29" y="16"/>
                    <a:pt x="29" y="16"/>
                    <a:pt x="29" y="16"/>
                  </a:cubicBezTo>
                  <a:cubicBezTo>
                    <a:pt x="28" y="16"/>
                    <a:pt x="28" y="16"/>
                    <a:pt x="28" y="16"/>
                  </a:cubicBezTo>
                  <a:cubicBezTo>
                    <a:pt x="28" y="15"/>
                    <a:pt x="28" y="15"/>
                    <a:pt x="28" y="15"/>
                  </a:cubicBezTo>
                  <a:cubicBezTo>
                    <a:pt x="27" y="14"/>
                    <a:pt x="27" y="14"/>
                    <a:pt x="27" y="14"/>
                  </a:cubicBezTo>
                  <a:cubicBezTo>
                    <a:pt x="27" y="14"/>
                    <a:pt x="27" y="14"/>
                    <a:pt x="27" y="14"/>
                  </a:cubicBezTo>
                  <a:cubicBezTo>
                    <a:pt x="26" y="15"/>
                    <a:pt x="26" y="15"/>
                    <a:pt x="26" y="15"/>
                  </a:cubicBezTo>
                  <a:cubicBezTo>
                    <a:pt x="26" y="16"/>
                    <a:pt x="26" y="16"/>
                    <a:pt x="26" y="16"/>
                  </a:cubicBezTo>
                  <a:cubicBezTo>
                    <a:pt x="25" y="16"/>
                    <a:pt x="25" y="16"/>
                    <a:pt x="25" y="16"/>
                  </a:cubicBezTo>
                  <a:cubicBezTo>
                    <a:pt x="25" y="16"/>
                    <a:pt x="25" y="16"/>
                    <a:pt x="25" y="16"/>
                  </a:cubicBezTo>
                  <a:cubicBezTo>
                    <a:pt x="24" y="16"/>
                    <a:pt x="24" y="16"/>
                    <a:pt x="24" y="16"/>
                  </a:cubicBezTo>
                  <a:cubicBezTo>
                    <a:pt x="24" y="16"/>
                    <a:pt x="24" y="16"/>
                    <a:pt x="24" y="16"/>
                  </a:cubicBezTo>
                  <a:cubicBezTo>
                    <a:pt x="24" y="16"/>
                    <a:pt x="24" y="16"/>
                    <a:pt x="24" y="16"/>
                  </a:cubicBezTo>
                  <a:cubicBezTo>
                    <a:pt x="24" y="17"/>
                    <a:pt x="24" y="17"/>
                    <a:pt x="24" y="17"/>
                  </a:cubicBezTo>
                  <a:cubicBezTo>
                    <a:pt x="24" y="17"/>
                    <a:pt x="24" y="17"/>
                    <a:pt x="24" y="17"/>
                  </a:cubicBezTo>
                  <a:cubicBezTo>
                    <a:pt x="25" y="17"/>
                    <a:pt x="25" y="17"/>
                    <a:pt x="25" y="17"/>
                  </a:cubicBezTo>
                  <a:cubicBezTo>
                    <a:pt x="25" y="18"/>
                    <a:pt x="25" y="18"/>
                    <a:pt x="25" y="18"/>
                  </a:cubicBezTo>
                  <a:cubicBezTo>
                    <a:pt x="25" y="18"/>
                    <a:pt x="25" y="18"/>
                    <a:pt x="25" y="18"/>
                  </a:cubicBezTo>
                  <a:cubicBezTo>
                    <a:pt x="24" y="19"/>
                    <a:pt x="24" y="19"/>
                    <a:pt x="24" y="19"/>
                  </a:cubicBezTo>
                  <a:cubicBezTo>
                    <a:pt x="24" y="19"/>
                    <a:pt x="24" y="19"/>
                    <a:pt x="24" y="19"/>
                  </a:cubicBezTo>
                  <a:cubicBezTo>
                    <a:pt x="24" y="19"/>
                    <a:pt x="24" y="19"/>
                    <a:pt x="24" y="19"/>
                  </a:cubicBezTo>
                  <a:cubicBezTo>
                    <a:pt x="24" y="20"/>
                    <a:pt x="24" y="20"/>
                    <a:pt x="24" y="20"/>
                  </a:cubicBezTo>
                  <a:cubicBezTo>
                    <a:pt x="24" y="20"/>
                    <a:pt x="24" y="20"/>
                    <a:pt x="24" y="20"/>
                  </a:cubicBezTo>
                  <a:cubicBezTo>
                    <a:pt x="25" y="20"/>
                    <a:pt x="25" y="20"/>
                    <a:pt x="25" y="20"/>
                  </a:cubicBezTo>
                  <a:cubicBezTo>
                    <a:pt x="25" y="20"/>
                    <a:pt x="25" y="20"/>
                    <a:pt x="25" y="20"/>
                  </a:cubicBezTo>
                  <a:cubicBezTo>
                    <a:pt x="26" y="20"/>
                    <a:pt x="26" y="20"/>
                    <a:pt x="26" y="20"/>
                  </a:cubicBezTo>
                  <a:cubicBezTo>
                    <a:pt x="26" y="21"/>
                    <a:pt x="26" y="21"/>
                    <a:pt x="26" y="21"/>
                  </a:cubicBezTo>
                  <a:cubicBezTo>
                    <a:pt x="27" y="21"/>
                    <a:pt x="27" y="21"/>
                    <a:pt x="27" y="21"/>
                  </a:cubicBezTo>
                  <a:cubicBezTo>
                    <a:pt x="27" y="21"/>
                    <a:pt x="27" y="21"/>
                    <a:pt x="27" y="21"/>
                  </a:cubicBezTo>
                  <a:cubicBezTo>
                    <a:pt x="28" y="21"/>
                    <a:pt x="28" y="21"/>
                    <a:pt x="28" y="21"/>
                  </a:cubicBezTo>
                  <a:cubicBezTo>
                    <a:pt x="28" y="20"/>
                    <a:pt x="28" y="20"/>
                    <a:pt x="28" y="20"/>
                  </a:cubicBezTo>
                  <a:cubicBezTo>
                    <a:pt x="29" y="20"/>
                    <a:pt x="29" y="20"/>
                    <a:pt x="29" y="20"/>
                  </a:cubicBezTo>
                  <a:cubicBezTo>
                    <a:pt x="30" y="20"/>
                    <a:pt x="30" y="20"/>
                    <a:pt x="30" y="20"/>
                  </a:cubicBezTo>
                  <a:cubicBezTo>
                    <a:pt x="30" y="20"/>
                    <a:pt x="30" y="20"/>
                    <a:pt x="30" y="20"/>
                  </a:cubicBezTo>
                  <a:cubicBezTo>
                    <a:pt x="30" y="20"/>
                    <a:pt x="30" y="20"/>
                    <a:pt x="30" y="20"/>
                  </a:cubicBezTo>
                  <a:cubicBezTo>
                    <a:pt x="30" y="19"/>
                    <a:pt x="30" y="19"/>
                    <a:pt x="30" y="19"/>
                  </a:cubicBezTo>
                  <a:cubicBezTo>
                    <a:pt x="30" y="19"/>
                    <a:pt x="30" y="19"/>
                    <a:pt x="30" y="19"/>
                  </a:cubicBezTo>
                  <a:cubicBezTo>
                    <a:pt x="30" y="19"/>
                    <a:pt x="30" y="19"/>
                    <a:pt x="30" y="19"/>
                  </a:cubicBezTo>
                  <a:cubicBezTo>
                    <a:pt x="29" y="18"/>
                    <a:pt x="29" y="18"/>
                    <a:pt x="29" y="18"/>
                  </a:cubicBezTo>
                  <a:close/>
                  <a:moveTo>
                    <a:pt x="28" y="18"/>
                  </a:moveTo>
                  <a:cubicBezTo>
                    <a:pt x="28" y="18"/>
                    <a:pt x="28" y="19"/>
                    <a:pt x="27" y="19"/>
                  </a:cubicBezTo>
                  <a:cubicBezTo>
                    <a:pt x="27" y="19"/>
                    <a:pt x="26" y="18"/>
                    <a:pt x="26" y="18"/>
                  </a:cubicBezTo>
                  <a:cubicBezTo>
                    <a:pt x="26" y="17"/>
                    <a:pt x="27" y="17"/>
                    <a:pt x="27" y="17"/>
                  </a:cubicBezTo>
                  <a:cubicBezTo>
                    <a:pt x="28" y="17"/>
                    <a:pt x="28" y="17"/>
                    <a:pt x="28" y="1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38" name="Freeform 65"/>
            <p:cNvSpPr>
              <a:spLocks/>
            </p:cNvSpPr>
            <p:nvPr/>
          </p:nvSpPr>
          <p:spPr bwMode="auto">
            <a:xfrm>
              <a:off x="10839450" y="6213475"/>
              <a:ext cx="466725" cy="136525"/>
            </a:xfrm>
            <a:custGeom>
              <a:avLst/>
              <a:gdLst>
                <a:gd name="T0" fmla="*/ 62 w 98"/>
                <a:gd name="T1" fmla="*/ 0 h 29"/>
                <a:gd name="T2" fmla="*/ 36 w 98"/>
                <a:gd name="T3" fmla="*/ 0 h 29"/>
                <a:gd name="T4" fmla="*/ 0 w 98"/>
                <a:gd name="T5" fmla="*/ 29 h 29"/>
                <a:gd name="T6" fmla="*/ 98 w 98"/>
                <a:gd name="T7" fmla="*/ 29 h 29"/>
                <a:gd name="T8" fmla="*/ 62 w 98"/>
                <a:gd name="T9" fmla="*/ 0 h 29"/>
              </a:gdLst>
              <a:ahLst/>
              <a:cxnLst>
                <a:cxn ang="0">
                  <a:pos x="T0" y="T1"/>
                </a:cxn>
                <a:cxn ang="0">
                  <a:pos x="T2" y="T3"/>
                </a:cxn>
                <a:cxn ang="0">
                  <a:pos x="T4" y="T5"/>
                </a:cxn>
                <a:cxn ang="0">
                  <a:pos x="T6" y="T7"/>
                </a:cxn>
                <a:cxn ang="0">
                  <a:pos x="T8" y="T9"/>
                </a:cxn>
              </a:cxnLst>
              <a:rect l="0" t="0" r="r" b="b"/>
              <a:pathLst>
                <a:path w="98" h="29">
                  <a:moveTo>
                    <a:pt x="62" y="0"/>
                  </a:moveTo>
                  <a:cubicBezTo>
                    <a:pt x="36" y="0"/>
                    <a:pt x="36" y="0"/>
                    <a:pt x="36" y="0"/>
                  </a:cubicBezTo>
                  <a:cubicBezTo>
                    <a:pt x="20" y="4"/>
                    <a:pt x="7" y="15"/>
                    <a:pt x="0" y="29"/>
                  </a:cubicBezTo>
                  <a:cubicBezTo>
                    <a:pt x="98" y="29"/>
                    <a:pt x="98" y="29"/>
                    <a:pt x="98" y="29"/>
                  </a:cubicBezTo>
                  <a:cubicBezTo>
                    <a:pt x="91" y="15"/>
                    <a:pt x="78" y="4"/>
                    <a:pt x="62"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39" name="Freeform 66"/>
            <p:cNvSpPr>
              <a:spLocks/>
            </p:cNvSpPr>
            <p:nvPr/>
          </p:nvSpPr>
          <p:spPr bwMode="auto">
            <a:xfrm>
              <a:off x="11010900" y="6208713"/>
              <a:ext cx="123825" cy="4763"/>
            </a:xfrm>
            <a:custGeom>
              <a:avLst/>
              <a:gdLst>
                <a:gd name="T0" fmla="*/ 13 w 26"/>
                <a:gd name="T1" fmla="*/ 0 h 1"/>
                <a:gd name="T2" fmla="*/ 0 w 26"/>
                <a:gd name="T3" fmla="*/ 1 h 1"/>
                <a:gd name="T4" fmla="*/ 26 w 26"/>
                <a:gd name="T5" fmla="*/ 1 h 1"/>
                <a:gd name="T6" fmla="*/ 13 w 26"/>
                <a:gd name="T7" fmla="*/ 0 h 1"/>
              </a:gdLst>
              <a:ahLst/>
              <a:cxnLst>
                <a:cxn ang="0">
                  <a:pos x="T0" y="T1"/>
                </a:cxn>
                <a:cxn ang="0">
                  <a:pos x="T2" y="T3"/>
                </a:cxn>
                <a:cxn ang="0">
                  <a:pos x="T4" y="T5"/>
                </a:cxn>
                <a:cxn ang="0">
                  <a:pos x="T6" y="T7"/>
                </a:cxn>
              </a:cxnLst>
              <a:rect l="0" t="0" r="r" b="b"/>
              <a:pathLst>
                <a:path w="26" h="1">
                  <a:moveTo>
                    <a:pt x="13" y="0"/>
                  </a:moveTo>
                  <a:cubicBezTo>
                    <a:pt x="8" y="0"/>
                    <a:pt x="4" y="0"/>
                    <a:pt x="0" y="1"/>
                  </a:cubicBezTo>
                  <a:cubicBezTo>
                    <a:pt x="26" y="1"/>
                    <a:pt x="26" y="1"/>
                    <a:pt x="26" y="1"/>
                  </a:cubicBezTo>
                  <a:cubicBezTo>
                    <a:pt x="22" y="0"/>
                    <a:pt x="17" y="0"/>
                    <a:pt x="13"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40" name="Freeform 67"/>
            <p:cNvSpPr>
              <a:spLocks/>
            </p:cNvSpPr>
            <p:nvPr/>
          </p:nvSpPr>
          <p:spPr bwMode="auto">
            <a:xfrm>
              <a:off x="10820400" y="6535738"/>
              <a:ext cx="504825" cy="176213"/>
            </a:xfrm>
            <a:custGeom>
              <a:avLst/>
              <a:gdLst>
                <a:gd name="T0" fmla="*/ 106 w 106"/>
                <a:gd name="T1" fmla="*/ 0 h 37"/>
                <a:gd name="T2" fmla="*/ 0 w 106"/>
                <a:gd name="T3" fmla="*/ 0 h 37"/>
                <a:gd name="T4" fmla="*/ 32 w 106"/>
                <a:gd name="T5" fmla="*/ 36 h 37"/>
                <a:gd name="T6" fmla="*/ 32 w 106"/>
                <a:gd name="T7" fmla="*/ 24 h 37"/>
                <a:gd name="T8" fmla="*/ 71 w 106"/>
                <a:gd name="T9" fmla="*/ 24 h 37"/>
                <a:gd name="T10" fmla="*/ 71 w 106"/>
                <a:gd name="T11" fmla="*/ 37 h 37"/>
                <a:gd name="T12" fmla="*/ 106 w 106"/>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106" y="0"/>
                  </a:moveTo>
                  <a:cubicBezTo>
                    <a:pt x="0" y="0"/>
                    <a:pt x="0" y="0"/>
                    <a:pt x="0" y="0"/>
                  </a:cubicBezTo>
                  <a:cubicBezTo>
                    <a:pt x="4" y="16"/>
                    <a:pt x="16" y="30"/>
                    <a:pt x="32" y="36"/>
                  </a:cubicBezTo>
                  <a:cubicBezTo>
                    <a:pt x="32" y="24"/>
                    <a:pt x="32" y="24"/>
                    <a:pt x="32" y="24"/>
                  </a:cubicBezTo>
                  <a:cubicBezTo>
                    <a:pt x="71" y="24"/>
                    <a:pt x="71" y="24"/>
                    <a:pt x="71" y="24"/>
                  </a:cubicBezTo>
                  <a:cubicBezTo>
                    <a:pt x="71" y="37"/>
                    <a:pt x="71" y="37"/>
                    <a:pt x="71" y="37"/>
                  </a:cubicBezTo>
                  <a:cubicBezTo>
                    <a:pt x="88" y="31"/>
                    <a:pt x="101" y="17"/>
                    <a:pt x="10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41" name="Freeform 68"/>
            <p:cNvSpPr>
              <a:spLocks/>
            </p:cNvSpPr>
            <p:nvPr/>
          </p:nvSpPr>
          <p:spPr bwMode="auto">
            <a:xfrm>
              <a:off x="10972800" y="6650038"/>
              <a:ext cx="185738" cy="76200"/>
            </a:xfrm>
            <a:custGeom>
              <a:avLst/>
              <a:gdLst>
                <a:gd name="T0" fmla="*/ 39 w 39"/>
                <a:gd name="T1" fmla="*/ 0 h 16"/>
                <a:gd name="T2" fmla="*/ 0 w 39"/>
                <a:gd name="T3" fmla="*/ 0 h 16"/>
                <a:gd name="T4" fmla="*/ 0 w 39"/>
                <a:gd name="T5" fmla="*/ 12 h 16"/>
                <a:gd name="T6" fmla="*/ 21 w 39"/>
                <a:gd name="T7" fmla="*/ 16 h 16"/>
                <a:gd name="T8" fmla="*/ 39 w 39"/>
                <a:gd name="T9" fmla="*/ 13 h 16"/>
                <a:gd name="T10" fmla="*/ 39 w 39"/>
                <a:gd name="T11" fmla="*/ 0 h 16"/>
              </a:gdLst>
              <a:ahLst/>
              <a:cxnLst>
                <a:cxn ang="0">
                  <a:pos x="T0" y="T1"/>
                </a:cxn>
                <a:cxn ang="0">
                  <a:pos x="T2" y="T3"/>
                </a:cxn>
                <a:cxn ang="0">
                  <a:pos x="T4" y="T5"/>
                </a:cxn>
                <a:cxn ang="0">
                  <a:pos x="T6" y="T7"/>
                </a:cxn>
                <a:cxn ang="0">
                  <a:pos x="T8" y="T9"/>
                </a:cxn>
                <a:cxn ang="0">
                  <a:pos x="T10" y="T11"/>
                </a:cxn>
              </a:cxnLst>
              <a:rect l="0" t="0" r="r" b="b"/>
              <a:pathLst>
                <a:path w="39" h="16">
                  <a:moveTo>
                    <a:pt x="39" y="0"/>
                  </a:moveTo>
                  <a:cubicBezTo>
                    <a:pt x="0" y="0"/>
                    <a:pt x="0" y="0"/>
                    <a:pt x="0" y="0"/>
                  </a:cubicBezTo>
                  <a:cubicBezTo>
                    <a:pt x="0" y="12"/>
                    <a:pt x="0" y="12"/>
                    <a:pt x="0" y="12"/>
                  </a:cubicBezTo>
                  <a:cubicBezTo>
                    <a:pt x="7" y="15"/>
                    <a:pt x="14" y="16"/>
                    <a:pt x="21" y="16"/>
                  </a:cubicBezTo>
                  <a:cubicBezTo>
                    <a:pt x="27" y="16"/>
                    <a:pt x="34" y="15"/>
                    <a:pt x="39" y="13"/>
                  </a:cubicBezTo>
                  <a:cubicBezTo>
                    <a:pt x="39" y="0"/>
                    <a:pt x="39" y="0"/>
                    <a:pt x="39"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42" name="Freeform 69"/>
            <p:cNvSpPr>
              <a:spLocks/>
            </p:cNvSpPr>
            <p:nvPr/>
          </p:nvSpPr>
          <p:spPr bwMode="auto">
            <a:xfrm>
              <a:off x="10810875" y="6350000"/>
              <a:ext cx="523875" cy="185738"/>
            </a:xfrm>
            <a:custGeom>
              <a:avLst/>
              <a:gdLst>
                <a:gd name="T0" fmla="*/ 104 w 110"/>
                <a:gd name="T1" fmla="*/ 0 h 39"/>
                <a:gd name="T2" fmla="*/ 6 w 110"/>
                <a:gd name="T3" fmla="*/ 0 h 39"/>
                <a:gd name="T4" fmla="*/ 0 w 110"/>
                <a:gd name="T5" fmla="*/ 25 h 39"/>
                <a:gd name="T6" fmla="*/ 2 w 110"/>
                <a:gd name="T7" fmla="*/ 39 h 39"/>
                <a:gd name="T8" fmla="*/ 108 w 110"/>
                <a:gd name="T9" fmla="*/ 39 h 39"/>
                <a:gd name="T10" fmla="*/ 110 w 110"/>
                <a:gd name="T11" fmla="*/ 25 h 39"/>
                <a:gd name="T12" fmla="*/ 104 w 11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10" h="39">
                  <a:moveTo>
                    <a:pt x="104" y="0"/>
                  </a:moveTo>
                  <a:cubicBezTo>
                    <a:pt x="6" y="0"/>
                    <a:pt x="6" y="0"/>
                    <a:pt x="6" y="0"/>
                  </a:cubicBezTo>
                  <a:cubicBezTo>
                    <a:pt x="2" y="7"/>
                    <a:pt x="0" y="16"/>
                    <a:pt x="0" y="25"/>
                  </a:cubicBezTo>
                  <a:cubicBezTo>
                    <a:pt x="0" y="29"/>
                    <a:pt x="1" y="34"/>
                    <a:pt x="2" y="39"/>
                  </a:cubicBezTo>
                  <a:cubicBezTo>
                    <a:pt x="108" y="39"/>
                    <a:pt x="108" y="39"/>
                    <a:pt x="108" y="39"/>
                  </a:cubicBezTo>
                  <a:cubicBezTo>
                    <a:pt x="109" y="34"/>
                    <a:pt x="110" y="29"/>
                    <a:pt x="110" y="25"/>
                  </a:cubicBezTo>
                  <a:cubicBezTo>
                    <a:pt x="110" y="16"/>
                    <a:pt x="108" y="7"/>
                    <a:pt x="104"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43" name="Oval 70"/>
            <p:cNvSpPr>
              <a:spLocks noChangeArrowheads="1"/>
            </p:cNvSpPr>
            <p:nvPr/>
          </p:nvSpPr>
          <p:spPr bwMode="auto">
            <a:xfrm>
              <a:off x="10715625" y="6108700"/>
              <a:ext cx="519113" cy="52228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44" name="Freeform 71"/>
            <p:cNvSpPr>
              <a:spLocks noEditPoints="1"/>
            </p:cNvSpPr>
            <p:nvPr/>
          </p:nvSpPr>
          <p:spPr bwMode="auto">
            <a:xfrm>
              <a:off x="10844213" y="6261100"/>
              <a:ext cx="261938" cy="217488"/>
            </a:xfrm>
            <a:custGeom>
              <a:avLst/>
              <a:gdLst>
                <a:gd name="T0" fmla="*/ 52 w 55"/>
                <a:gd name="T1" fmla="*/ 44 h 46"/>
                <a:gd name="T2" fmla="*/ 0 w 55"/>
                <a:gd name="T3" fmla="*/ 8 h 46"/>
                <a:gd name="T4" fmla="*/ 0 w 55"/>
                <a:gd name="T5" fmla="*/ 46 h 46"/>
                <a:gd name="T6" fmla="*/ 55 w 55"/>
                <a:gd name="T7" fmla="*/ 0 h 46"/>
                <a:gd name="T8" fmla="*/ 0 w 55"/>
                <a:gd name="T9" fmla="*/ 0 h 46"/>
                <a:gd name="T10" fmla="*/ 32 w 55"/>
                <a:gd name="T11" fmla="*/ 26 h 46"/>
                <a:gd name="T12" fmla="*/ 30 w 55"/>
                <a:gd name="T13" fmla="*/ 23 h 46"/>
                <a:gd name="T14" fmla="*/ 29 w 55"/>
                <a:gd name="T15" fmla="*/ 22 h 46"/>
                <a:gd name="T16" fmla="*/ 26 w 55"/>
                <a:gd name="T17" fmla="*/ 20 h 46"/>
                <a:gd name="T18" fmla="*/ 23 w 55"/>
                <a:gd name="T19" fmla="*/ 20 h 46"/>
                <a:gd name="T20" fmla="*/ 20 w 55"/>
                <a:gd name="T21" fmla="*/ 22 h 46"/>
                <a:gd name="T22" fmla="*/ 18 w 55"/>
                <a:gd name="T23" fmla="*/ 23 h 46"/>
                <a:gd name="T24" fmla="*/ 17 w 55"/>
                <a:gd name="T25" fmla="*/ 26 h 46"/>
                <a:gd name="T26" fmla="*/ 16 w 55"/>
                <a:gd name="T27" fmla="*/ 28 h 46"/>
                <a:gd name="T28" fmla="*/ 17 w 55"/>
                <a:gd name="T29" fmla="*/ 31 h 46"/>
                <a:gd name="T30" fmla="*/ 18 w 55"/>
                <a:gd name="T31" fmla="*/ 33 h 46"/>
                <a:gd name="T32" fmla="*/ 21 w 55"/>
                <a:gd name="T33" fmla="*/ 36 h 46"/>
                <a:gd name="T34" fmla="*/ 23 w 55"/>
                <a:gd name="T35" fmla="*/ 36 h 46"/>
                <a:gd name="T36" fmla="*/ 25 w 55"/>
                <a:gd name="T37" fmla="*/ 34 h 46"/>
                <a:gd name="T38" fmla="*/ 28 w 55"/>
                <a:gd name="T39" fmla="*/ 36 h 46"/>
                <a:gd name="T40" fmla="*/ 28 w 55"/>
                <a:gd name="T41" fmla="*/ 33 h 46"/>
                <a:gd name="T42" fmla="*/ 32 w 55"/>
                <a:gd name="T43" fmla="*/ 32 h 46"/>
                <a:gd name="T44" fmla="*/ 30 w 55"/>
                <a:gd name="T45" fmla="*/ 29 h 46"/>
                <a:gd name="T46" fmla="*/ 28 w 55"/>
                <a:gd name="T47" fmla="*/ 29 h 46"/>
                <a:gd name="T48" fmla="*/ 22 w 55"/>
                <a:gd name="T49" fmla="*/ 31 h 46"/>
                <a:gd name="T50" fmla="*/ 24 w 55"/>
                <a:gd name="T51" fmla="*/ 25 h 46"/>
                <a:gd name="T52" fmla="*/ 23 w 55"/>
                <a:gd name="T53" fmla="*/ 29 h 46"/>
                <a:gd name="T54" fmla="*/ 24 w 55"/>
                <a:gd name="T55" fmla="*/ 30 h 46"/>
                <a:gd name="T56" fmla="*/ 38 w 55"/>
                <a:gd name="T57" fmla="*/ 23 h 46"/>
                <a:gd name="T58" fmla="*/ 39 w 55"/>
                <a:gd name="T59" fmla="*/ 21 h 46"/>
                <a:gd name="T60" fmla="*/ 38 w 55"/>
                <a:gd name="T61" fmla="*/ 20 h 46"/>
                <a:gd name="T62" fmla="*/ 36 w 55"/>
                <a:gd name="T63" fmla="*/ 20 h 46"/>
                <a:gd name="T64" fmla="*/ 34 w 55"/>
                <a:gd name="T65" fmla="*/ 18 h 46"/>
                <a:gd name="T66" fmla="*/ 32 w 55"/>
                <a:gd name="T67" fmla="*/ 20 h 46"/>
                <a:gd name="T68" fmla="*/ 31 w 55"/>
                <a:gd name="T69" fmla="*/ 20 h 46"/>
                <a:gd name="T70" fmla="*/ 30 w 55"/>
                <a:gd name="T71" fmla="*/ 21 h 46"/>
                <a:gd name="T72" fmla="*/ 31 w 55"/>
                <a:gd name="T73" fmla="*/ 23 h 46"/>
                <a:gd name="T74" fmla="*/ 30 w 55"/>
                <a:gd name="T75" fmla="*/ 25 h 46"/>
                <a:gd name="T76" fmla="*/ 31 w 55"/>
                <a:gd name="T77" fmla="*/ 25 h 46"/>
                <a:gd name="T78" fmla="*/ 34 w 55"/>
                <a:gd name="T79" fmla="*/ 27 h 46"/>
                <a:gd name="T80" fmla="*/ 35 w 55"/>
                <a:gd name="T81" fmla="*/ 27 h 46"/>
                <a:gd name="T82" fmla="*/ 38 w 55"/>
                <a:gd name="T83" fmla="*/ 25 h 46"/>
                <a:gd name="T84" fmla="*/ 39 w 55"/>
                <a:gd name="T85" fmla="*/ 25 h 46"/>
                <a:gd name="T86" fmla="*/ 38 w 55"/>
                <a:gd name="T87" fmla="*/ 23 h 46"/>
                <a:gd name="T88" fmla="*/ 33 w 55"/>
                <a:gd name="T89"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 h="46">
                  <a:moveTo>
                    <a:pt x="3" y="11"/>
                  </a:moveTo>
                  <a:cubicBezTo>
                    <a:pt x="3" y="44"/>
                    <a:pt x="3" y="44"/>
                    <a:pt x="3" y="44"/>
                  </a:cubicBezTo>
                  <a:cubicBezTo>
                    <a:pt x="52" y="44"/>
                    <a:pt x="52" y="44"/>
                    <a:pt x="52" y="44"/>
                  </a:cubicBezTo>
                  <a:cubicBezTo>
                    <a:pt x="52" y="11"/>
                    <a:pt x="52" y="11"/>
                    <a:pt x="52" y="11"/>
                  </a:cubicBezTo>
                  <a:cubicBezTo>
                    <a:pt x="3" y="11"/>
                    <a:pt x="3" y="11"/>
                    <a:pt x="3" y="11"/>
                  </a:cubicBezTo>
                  <a:close/>
                  <a:moveTo>
                    <a:pt x="0" y="8"/>
                  </a:moveTo>
                  <a:cubicBezTo>
                    <a:pt x="55" y="8"/>
                    <a:pt x="55" y="8"/>
                    <a:pt x="55" y="8"/>
                  </a:cubicBezTo>
                  <a:cubicBezTo>
                    <a:pt x="55" y="46"/>
                    <a:pt x="55" y="46"/>
                    <a:pt x="55" y="46"/>
                  </a:cubicBezTo>
                  <a:cubicBezTo>
                    <a:pt x="0" y="46"/>
                    <a:pt x="0" y="46"/>
                    <a:pt x="0" y="46"/>
                  </a:cubicBezTo>
                  <a:cubicBezTo>
                    <a:pt x="0" y="8"/>
                    <a:pt x="0" y="8"/>
                    <a:pt x="0" y="8"/>
                  </a:cubicBezTo>
                  <a:close/>
                  <a:moveTo>
                    <a:pt x="0" y="0"/>
                  </a:moveTo>
                  <a:cubicBezTo>
                    <a:pt x="55" y="0"/>
                    <a:pt x="55" y="0"/>
                    <a:pt x="55" y="0"/>
                  </a:cubicBezTo>
                  <a:cubicBezTo>
                    <a:pt x="55" y="5"/>
                    <a:pt x="55" y="5"/>
                    <a:pt x="55" y="5"/>
                  </a:cubicBezTo>
                  <a:cubicBezTo>
                    <a:pt x="0" y="5"/>
                    <a:pt x="0" y="5"/>
                    <a:pt x="0" y="5"/>
                  </a:cubicBezTo>
                  <a:cubicBezTo>
                    <a:pt x="0" y="0"/>
                    <a:pt x="0" y="0"/>
                    <a:pt x="0" y="0"/>
                  </a:cubicBezTo>
                  <a:close/>
                  <a:moveTo>
                    <a:pt x="33" y="28"/>
                  </a:moveTo>
                  <a:cubicBezTo>
                    <a:pt x="32" y="26"/>
                    <a:pt x="32" y="26"/>
                    <a:pt x="32" y="26"/>
                  </a:cubicBezTo>
                  <a:cubicBezTo>
                    <a:pt x="32" y="26"/>
                    <a:pt x="32" y="26"/>
                    <a:pt x="32" y="26"/>
                  </a:cubicBezTo>
                  <a:cubicBezTo>
                    <a:pt x="30" y="26"/>
                    <a:pt x="30" y="26"/>
                    <a:pt x="30" y="26"/>
                  </a:cubicBezTo>
                  <a:cubicBezTo>
                    <a:pt x="29" y="25"/>
                    <a:pt x="29" y="25"/>
                    <a:pt x="29" y="25"/>
                  </a:cubicBezTo>
                  <a:cubicBezTo>
                    <a:pt x="30" y="23"/>
                    <a:pt x="30" y="23"/>
                    <a:pt x="30" y="23"/>
                  </a:cubicBezTo>
                  <a:cubicBezTo>
                    <a:pt x="30" y="23"/>
                    <a:pt x="30" y="23"/>
                    <a:pt x="30" y="23"/>
                  </a:cubicBezTo>
                  <a:cubicBezTo>
                    <a:pt x="29" y="22"/>
                    <a:pt x="29" y="22"/>
                    <a:pt x="29" y="22"/>
                  </a:cubicBezTo>
                  <a:cubicBezTo>
                    <a:pt x="29" y="22"/>
                    <a:pt x="29" y="22"/>
                    <a:pt x="29" y="22"/>
                  </a:cubicBezTo>
                  <a:cubicBezTo>
                    <a:pt x="27" y="23"/>
                    <a:pt x="27" y="23"/>
                    <a:pt x="27" y="23"/>
                  </a:cubicBezTo>
                  <a:cubicBezTo>
                    <a:pt x="26" y="23"/>
                    <a:pt x="26" y="23"/>
                    <a:pt x="26" y="23"/>
                  </a:cubicBezTo>
                  <a:cubicBezTo>
                    <a:pt x="26" y="20"/>
                    <a:pt x="26" y="20"/>
                    <a:pt x="26" y="20"/>
                  </a:cubicBezTo>
                  <a:cubicBezTo>
                    <a:pt x="25" y="20"/>
                    <a:pt x="25" y="20"/>
                    <a:pt x="25" y="20"/>
                  </a:cubicBezTo>
                  <a:cubicBezTo>
                    <a:pt x="24" y="20"/>
                    <a:pt x="24" y="20"/>
                    <a:pt x="24" y="20"/>
                  </a:cubicBezTo>
                  <a:cubicBezTo>
                    <a:pt x="23" y="20"/>
                    <a:pt x="23" y="20"/>
                    <a:pt x="23" y="20"/>
                  </a:cubicBezTo>
                  <a:cubicBezTo>
                    <a:pt x="23" y="23"/>
                    <a:pt x="23" y="23"/>
                    <a:pt x="23" y="23"/>
                  </a:cubicBezTo>
                  <a:cubicBezTo>
                    <a:pt x="22" y="23"/>
                    <a:pt x="22" y="23"/>
                    <a:pt x="22" y="23"/>
                  </a:cubicBezTo>
                  <a:cubicBezTo>
                    <a:pt x="20" y="22"/>
                    <a:pt x="20" y="22"/>
                    <a:pt x="20" y="22"/>
                  </a:cubicBezTo>
                  <a:cubicBezTo>
                    <a:pt x="20" y="22"/>
                    <a:pt x="20" y="22"/>
                    <a:pt x="20" y="22"/>
                  </a:cubicBezTo>
                  <a:cubicBezTo>
                    <a:pt x="19" y="23"/>
                    <a:pt x="19" y="23"/>
                    <a:pt x="19" y="23"/>
                  </a:cubicBezTo>
                  <a:cubicBezTo>
                    <a:pt x="18" y="23"/>
                    <a:pt x="18" y="23"/>
                    <a:pt x="18" y="23"/>
                  </a:cubicBezTo>
                  <a:cubicBezTo>
                    <a:pt x="19" y="25"/>
                    <a:pt x="19" y="25"/>
                    <a:pt x="19" y="25"/>
                  </a:cubicBezTo>
                  <a:cubicBezTo>
                    <a:pt x="19" y="26"/>
                    <a:pt x="19" y="26"/>
                    <a:pt x="19" y="26"/>
                  </a:cubicBezTo>
                  <a:cubicBezTo>
                    <a:pt x="17" y="26"/>
                    <a:pt x="17" y="26"/>
                    <a:pt x="17" y="26"/>
                  </a:cubicBezTo>
                  <a:cubicBezTo>
                    <a:pt x="16" y="26"/>
                    <a:pt x="16" y="26"/>
                    <a:pt x="16" y="26"/>
                  </a:cubicBezTo>
                  <a:cubicBezTo>
                    <a:pt x="16" y="28"/>
                    <a:pt x="16" y="28"/>
                    <a:pt x="16" y="28"/>
                  </a:cubicBezTo>
                  <a:cubicBezTo>
                    <a:pt x="16" y="28"/>
                    <a:pt x="16" y="28"/>
                    <a:pt x="16" y="28"/>
                  </a:cubicBezTo>
                  <a:cubicBezTo>
                    <a:pt x="19" y="29"/>
                    <a:pt x="19" y="29"/>
                    <a:pt x="19" y="29"/>
                  </a:cubicBezTo>
                  <a:cubicBezTo>
                    <a:pt x="19" y="30"/>
                    <a:pt x="19" y="30"/>
                    <a:pt x="19" y="30"/>
                  </a:cubicBezTo>
                  <a:cubicBezTo>
                    <a:pt x="17" y="31"/>
                    <a:pt x="17" y="31"/>
                    <a:pt x="17" y="31"/>
                  </a:cubicBezTo>
                  <a:cubicBezTo>
                    <a:pt x="17" y="32"/>
                    <a:pt x="17" y="32"/>
                    <a:pt x="17" y="32"/>
                  </a:cubicBezTo>
                  <a:cubicBezTo>
                    <a:pt x="18" y="33"/>
                    <a:pt x="18" y="33"/>
                    <a:pt x="18" y="33"/>
                  </a:cubicBezTo>
                  <a:cubicBezTo>
                    <a:pt x="18" y="33"/>
                    <a:pt x="18" y="33"/>
                    <a:pt x="18" y="33"/>
                  </a:cubicBezTo>
                  <a:cubicBezTo>
                    <a:pt x="20" y="33"/>
                    <a:pt x="20" y="33"/>
                    <a:pt x="20" y="33"/>
                  </a:cubicBezTo>
                  <a:cubicBezTo>
                    <a:pt x="21" y="33"/>
                    <a:pt x="21" y="33"/>
                    <a:pt x="21" y="33"/>
                  </a:cubicBezTo>
                  <a:cubicBezTo>
                    <a:pt x="21" y="36"/>
                    <a:pt x="21" y="36"/>
                    <a:pt x="21" y="36"/>
                  </a:cubicBezTo>
                  <a:cubicBezTo>
                    <a:pt x="21" y="36"/>
                    <a:pt x="21" y="36"/>
                    <a:pt x="21" y="36"/>
                  </a:cubicBezTo>
                  <a:cubicBezTo>
                    <a:pt x="22" y="37"/>
                    <a:pt x="22" y="37"/>
                    <a:pt x="22" y="37"/>
                  </a:cubicBezTo>
                  <a:cubicBezTo>
                    <a:pt x="23" y="36"/>
                    <a:pt x="23" y="36"/>
                    <a:pt x="23" y="36"/>
                  </a:cubicBezTo>
                  <a:cubicBezTo>
                    <a:pt x="24" y="34"/>
                    <a:pt x="24" y="34"/>
                    <a:pt x="24" y="34"/>
                  </a:cubicBezTo>
                  <a:cubicBezTo>
                    <a:pt x="24" y="34"/>
                    <a:pt x="24" y="34"/>
                    <a:pt x="24" y="34"/>
                  </a:cubicBezTo>
                  <a:cubicBezTo>
                    <a:pt x="25" y="34"/>
                    <a:pt x="25" y="34"/>
                    <a:pt x="25" y="34"/>
                  </a:cubicBezTo>
                  <a:cubicBezTo>
                    <a:pt x="26" y="36"/>
                    <a:pt x="26" y="36"/>
                    <a:pt x="26" y="36"/>
                  </a:cubicBezTo>
                  <a:cubicBezTo>
                    <a:pt x="26" y="37"/>
                    <a:pt x="26" y="37"/>
                    <a:pt x="26" y="37"/>
                  </a:cubicBezTo>
                  <a:cubicBezTo>
                    <a:pt x="28" y="36"/>
                    <a:pt x="28" y="36"/>
                    <a:pt x="28" y="36"/>
                  </a:cubicBezTo>
                  <a:cubicBezTo>
                    <a:pt x="28" y="36"/>
                    <a:pt x="28" y="36"/>
                    <a:pt x="28" y="36"/>
                  </a:cubicBezTo>
                  <a:cubicBezTo>
                    <a:pt x="28" y="33"/>
                    <a:pt x="28" y="33"/>
                    <a:pt x="28" y="33"/>
                  </a:cubicBezTo>
                  <a:cubicBezTo>
                    <a:pt x="28" y="33"/>
                    <a:pt x="28" y="33"/>
                    <a:pt x="28" y="33"/>
                  </a:cubicBezTo>
                  <a:cubicBezTo>
                    <a:pt x="31" y="33"/>
                    <a:pt x="31" y="33"/>
                    <a:pt x="31" y="33"/>
                  </a:cubicBezTo>
                  <a:cubicBezTo>
                    <a:pt x="31" y="33"/>
                    <a:pt x="31" y="33"/>
                    <a:pt x="31" y="33"/>
                  </a:cubicBezTo>
                  <a:cubicBezTo>
                    <a:pt x="32" y="32"/>
                    <a:pt x="32" y="32"/>
                    <a:pt x="32" y="32"/>
                  </a:cubicBezTo>
                  <a:cubicBezTo>
                    <a:pt x="32" y="31"/>
                    <a:pt x="32" y="31"/>
                    <a:pt x="32" y="31"/>
                  </a:cubicBezTo>
                  <a:cubicBezTo>
                    <a:pt x="30" y="30"/>
                    <a:pt x="30" y="30"/>
                    <a:pt x="30" y="30"/>
                  </a:cubicBezTo>
                  <a:cubicBezTo>
                    <a:pt x="30" y="29"/>
                    <a:pt x="30" y="29"/>
                    <a:pt x="30" y="29"/>
                  </a:cubicBezTo>
                  <a:cubicBezTo>
                    <a:pt x="32" y="28"/>
                    <a:pt x="32" y="28"/>
                    <a:pt x="32" y="28"/>
                  </a:cubicBezTo>
                  <a:lnTo>
                    <a:pt x="33" y="28"/>
                  </a:lnTo>
                  <a:close/>
                  <a:moveTo>
                    <a:pt x="28" y="29"/>
                  </a:moveTo>
                  <a:cubicBezTo>
                    <a:pt x="28" y="29"/>
                    <a:pt x="27" y="30"/>
                    <a:pt x="27" y="31"/>
                  </a:cubicBezTo>
                  <a:cubicBezTo>
                    <a:pt x="26" y="31"/>
                    <a:pt x="25" y="32"/>
                    <a:pt x="24" y="32"/>
                  </a:cubicBezTo>
                  <a:cubicBezTo>
                    <a:pt x="23" y="32"/>
                    <a:pt x="23" y="31"/>
                    <a:pt x="22" y="31"/>
                  </a:cubicBezTo>
                  <a:cubicBezTo>
                    <a:pt x="22" y="30"/>
                    <a:pt x="21" y="29"/>
                    <a:pt x="21" y="29"/>
                  </a:cubicBezTo>
                  <a:cubicBezTo>
                    <a:pt x="21" y="28"/>
                    <a:pt x="22" y="27"/>
                    <a:pt x="22" y="26"/>
                  </a:cubicBezTo>
                  <a:cubicBezTo>
                    <a:pt x="23" y="26"/>
                    <a:pt x="23" y="25"/>
                    <a:pt x="24" y="25"/>
                  </a:cubicBezTo>
                  <a:cubicBezTo>
                    <a:pt x="25" y="25"/>
                    <a:pt x="26" y="26"/>
                    <a:pt x="27" y="26"/>
                  </a:cubicBezTo>
                  <a:cubicBezTo>
                    <a:pt x="27" y="27"/>
                    <a:pt x="28" y="28"/>
                    <a:pt x="28" y="29"/>
                  </a:cubicBezTo>
                  <a:close/>
                  <a:moveTo>
                    <a:pt x="23" y="29"/>
                  </a:moveTo>
                  <a:cubicBezTo>
                    <a:pt x="23" y="28"/>
                    <a:pt x="24" y="27"/>
                    <a:pt x="24" y="27"/>
                  </a:cubicBezTo>
                  <a:cubicBezTo>
                    <a:pt x="25" y="27"/>
                    <a:pt x="26" y="28"/>
                    <a:pt x="26" y="29"/>
                  </a:cubicBezTo>
                  <a:cubicBezTo>
                    <a:pt x="26" y="29"/>
                    <a:pt x="25" y="30"/>
                    <a:pt x="24" y="30"/>
                  </a:cubicBezTo>
                  <a:cubicBezTo>
                    <a:pt x="24" y="30"/>
                    <a:pt x="23" y="29"/>
                    <a:pt x="23" y="29"/>
                  </a:cubicBezTo>
                  <a:close/>
                  <a:moveTo>
                    <a:pt x="38" y="23"/>
                  </a:moveTo>
                  <a:cubicBezTo>
                    <a:pt x="38" y="23"/>
                    <a:pt x="38" y="23"/>
                    <a:pt x="38" y="23"/>
                  </a:cubicBezTo>
                  <a:cubicBezTo>
                    <a:pt x="38" y="22"/>
                    <a:pt x="38" y="22"/>
                    <a:pt x="38" y="22"/>
                  </a:cubicBezTo>
                  <a:cubicBezTo>
                    <a:pt x="38" y="21"/>
                    <a:pt x="38" y="21"/>
                    <a:pt x="38" y="21"/>
                  </a:cubicBezTo>
                  <a:cubicBezTo>
                    <a:pt x="39" y="21"/>
                    <a:pt x="39" y="21"/>
                    <a:pt x="39" y="21"/>
                  </a:cubicBezTo>
                  <a:cubicBezTo>
                    <a:pt x="39" y="21"/>
                    <a:pt x="39" y="21"/>
                    <a:pt x="39" y="21"/>
                  </a:cubicBezTo>
                  <a:cubicBezTo>
                    <a:pt x="38" y="20"/>
                    <a:pt x="38" y="20"/>
                    <a:pt x="38" y="20"/>
                  </a:cubicBezTo>
                  <a:cubicBezTo>
                    <a:pt x="38" y="20"/>
                    <a:pt x="38" y="20"/>
                    <a:pt x="38" y="20"/>
                  </a:cubicBezTo>
                  <a:cubicBezTo>
                    <a:pt x="38" y="20"/>
                    <a:pt x="38" y="20"/>
                    <a:pt x="38" y="20"/>
                  </a:cubicBezTo>
                  <a:cubicBezTo>
                    <a:pt x="37" y="20"/>
                    <a:pt x="37" y="20"/>
                    <a:pt x="37" y="20"/>
                  </a:cubicBezTo>
                  <a:cubicBezTo>
                    <a:pt x="36" y="20"/>
                    <a:pt x="36" y="20"/>
                    <a:pt x="36" y="20"/>
                  </a:cubicBezTo>
                  <a:cubicBezTo>
                    <a:pt x="35" y="19"/>
                    <a:pt x="35" y="19"/>
                    <a:pt x="35" y="19"/>
                  </a:cubicBezTo>
                  <a:cubicBezTo>
                    <a:pt x="35" y="18"/>
                    <a:pt x="35" y="18"/>
                    <a:pt x="35" y="18"/>
                  </a:cubicBezTo>
                  <a:cubicBezTo>
                    <a:pt x="34" y="18"/>
                    <a:pt x="34" y="18"/>
                    <a:pt x="34" y="18"/>
                  </a:cubicBezTo>
                  <a:cubicBezTo>
                    <a:pt x="34" y="19"/>
                    <a:pt x="34" y="19"/>
                    <a:pt x="34" y="19"/>
                  </a:cubicBezTo>
                  <a:cubicBezTo>
                    <a:pt x="33" y="20"/>
                    <a:pt x="33" y="20"/>
                    <a:pt x="33" y="20"/>
                  </a:cubicBezTo>
                  <a:cubicBezTo>
                    <a:pt x="33" y="20"/>
                    <a:pt x="33" y="20"/>
                    <a:pt x="32" y="20"/>
                  </a:cubicBezTo>
                  <a:cubicBezTo>
                    <a:pt x="31" y="20"/>
                    <a:pt x="31" y="20"/>
                    <a:pt x="31" y="20"/>
                  </a:cubicBezTo>
                  <a:cubicBezTo>
                    <a:pt x="31" y="20"/>
                    <a:pt x="31" y="20"/>
                    <a:pt x="31" y="20"/>
                  </a:cubicBezTo>
                  <a:cubicBezTo>
                    <a:pt x="31" y="20"/>
                    <a:pt x="31" y="20"/>
                    <a:pt x="31" y="20"/>
                  </a:cubicBezTo>
                  <a:cubicBezTo>
                    <a:pt x="30" y="21"/>
                    <a:pt x="30" y="21"/>
                    <a:pt x="30" y="21"/>
                  </a:cubicBezTo>
                  <a:cubicBezTo>
                    <a:pt x="30" y="21"/>
                    <a:pt x="30" y="21"/>
                    <a:pt x="30" y="21"/>
                  </a:cubicBezTo>
                  <a:cubicBezTo>
                    <a:pt x="30" y="21"/>
                    <a:pt x="30" y="21"/>
                    <a:pt x="30" y="21"/>
                  </a:cubicBezTo>
                  <a:cubicBezTo>
                    <a:pt x="31" y="22"/>
                    <a:pt x="31" y="22"/>
                    <a:pt x="31" y="22"/>
                  </a:cubicBezTo>
                  <a:cubicBezTo>
                    <a:pt x="31" y="23"/>
                    <a:pt x="31" y="23"/>
                    <a:pt x="31" y="23"/>
                  </a:cubicBezTo>
                  <a:cubicBezTo>
                    <a:pt x="31" y="23"/>
                    <a:pt x="31" y="23"/>
                    <a:pt x="31" y="23"/>
                  </a:cubicBezTo>
                  <a:cubicBezTo>
                    <a:pt x="30" y="24"/>
                    <a:pt x="30" y="24"/>
                    <a:pt x="30" y="24"/>
                  </a:cubicBezTo>
                  <a:cubicBezTo>
                    <a:pt x="30" y="24"/>
                    <a:pt x="30" y="24"/>
                    <a:pt x="30" y="24"/>
                  </a:cubicBezTo>
                  <a:cubicBezTo>
                    <a:pt x="30" y="25"/>
                    <a:pt x="30" y="25"/>
                    <a:pt x="30" y="25"/>
                  </a:cubicBezTo>
                  <a:cubicBezTo>
                    <a:pt x="31" y="25"/>
                    <a:pt x="31" y="25"/>
                    <a:pt x="31" y="25"/>
                  </a:cubicBezTo>
                  <a:cubicBezTo>
                    <a:pt x="31" y="25"/>
                    <a:pt x="31" y="25"/>
                    <a:pt x="31" y="25"/>
                  </a:cubicBezTo>
                  <a:cubicBezTo>
                    <a:pt x="31" y="25"/>
                    <a:pt x="31" y="25"/>
                    <a:pt x="31" y="25"/>
                  </a:cubicBezTo>
                  <a:cubicBezTo>
                    <a:pt x="32" y="25"/>
                    <a:pt x="32" y="25"/>
                    <a:pt x="32" y="25"/>
                  </a:cubicBezTo>
                  <a:cubicBezTo>
                    <a:pt x="33" y="25"/>
                    <a:pt x="33" y="26"/>
                    <a:pt x="33" y="26"/>
                  </a:cubicBezTo>
                  <a:cubicBezTo>
                    <a:pt x="34" y="27"/>
                    <a:pt x="34" y="27"/>
                    <a:pt x="34" y="27"/>
                  </a:cubicBezTo>
                  <a:cubicBezTo>
                    <a:pt x="34" y="27"/>
                    <a:pt x="34" y="27"/>
                    <a:pt x="34" y="27"/>
                  </a:cubicBezTo>
                  <a:cubicBezTo>
                    <a:pt x="35" y="27"/>
                    <a:pt x="35" y="27"/>
                    <a:pt x="35" y="27"/>
                  </a:cubicBezTo>
                  <a:cubicBezTo>
                    <a:pt x="35" y="27"/>
                    <a:pt x="35" y="27"/>
                    <a:pt x="35" y="27"/>
                  </a:cubicBezTo>
                  <a:cubicBezTo>
                    <a:pt x="36" y="26"/>
                    <a:pt x="36" y="26"/>
                    <a:pt x="36" y="26"/>
                  </a:cubicBezTo>
                  <a:cubicBezTo>
                    <a:pt x="36" y="26"/>
                    <a:pt x="36" y="25"/>
                    <a:pt x="37" y="25"/>
                  </a:cubicBezTo>
                  <a:cubicBezTo>
                    <a:pt x="38" y="25"/>
                    <a:pt x="38" y="25"/>
                    <a:pt x="38" y="25"/>
                  </a:cubicBezTo>
                  <a:cubicBezTo>
                    <a:pt x="38" y="25"/>
                    <a:pt x="38" y="25"/>
                    <a:pt x="38" y="25"/>
                  </a:cubicBezTo>
                  <a:cubicBezTo>
                    <a:pt x="38" y="25"/>
                    <a:pt x="38" y="25"/>
                    <a:pt x="38" y="25"/>
                  </a:cubicBezTo>
                  <a:cubicBezTo>
                    <a:pt x="39" y="25"/>
                    <a:pt x="39" y="25"/>
                    <a:pt x="39" y="25"/>
                  </a:cubicBezTo>
                  <a:cubicBezTo>
                    <a:pt x="39" y="24"/>
                    <a:pt x="39" y="24"/>
                    <a:pt x="39" y="24"/>
                  </a:cubicBezTo>
                  <a:cubicBezTo>
                    <a:pt x="38" y="24"/>
                    <a:pt x="38" y="24"/>
                    <a:pt x="38" y="24"/>
                  </a:cubicBezTo>
                  <a:cubicBezTo>
                    <a:pt x="38" y="23"/>
                    <a:pt x="38" y="23"/>
                    <a:pt x="38" y="23"/>
                  </a:cubicBezTo>
                  <a:close/>
                  <a:moveTo>
                    <a:pt x="36" y="23"/>
                  </a:moveTo>
                  <a:cubicBezTo>
                    <a:pt x="36" y="23"/>
                    <a:pt x="35" y="24"/>
                    <a:pt x="34" y="24"/>
                  </a:cubicBezTo>
                  <a:cubicBezTo>
                    <a:pt x="34" y="24"/>
                    <a:pt x="33" y="23"/>
                    <a:pt x="33" y="23"/>
                  </a:cubicBezTo>
                  <a:cubicBezTo>
                    <a:pt x="33" y="22"/>
                    <a:pt x="34" y="22"/>
                    <a:pt x="34" y="22"/>
                  </a:cubicBezTo>
                  <a:cubicBezTo>
                    <a:pt x="35" y="22"/>
                    <a:pt x="36" y="22"/>
                    <a:pt x="36" y="23"/>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sp>
        <p:nvSpPr>
          <p:cNvPr id="146" name="Rectangle 145"/>
          <p:cNvSpPr/>
          <p:nvPr/>
        </p:nvSpPr>
        <p:spPr bwMode="auto">
          <a:xfrm>
            <a:off x="9029555" y="2088457"/>
            <a:ext cx="3497973" cy="4909243"/>
          </a:xfrm>
          <a:prstGeom prst="rect">
            <a:avLst/>
          </a:prstGeom>
          <a:solidFill>
            <a:schemeClr val="bg1">
              <a:alpha val="79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extBox 2"/>
          <p:cNvSpPr txBox="1"/>
          <p:nvPr/>
        </p:nvSpPr>
        <p:spPr>
          <a:xfrm>
            <a:off x="249239" y="939906"/>
            <a:ext cx="5469959" cy="517065"/>
          </a:xfrm>
          <a:prstGeom prst="rect">
            <a:avLst/>
          </a:prstGeom>
          <a:noFill/>
        </p:spPr>
        <p:txBody>
          <a:bodyPr wrap="none" lIns="146304" tIns="91440" rIns="146304" bIns="91440" rtlCol="0">
            <a:spAutoFit/>
          </a:bodyPr>
          <a:lstStyle/>
          <a:p>
            <a:pPr>
              <a:lnSpc>
                <a:spcPct val="90000"/>
              </a:lnSpc>
              <a:spcBef>
                <a:spcPts val="600"/>
              </a:spcBef>
            </a:pPr>
            <a:r>
              <a:rPr lang="en-US" sz="2400" dirty="0">
                <a:gradFill>
                  <a:gsLst>
                    <a:gs pos="17500">
                      <a:schemeClr val="tx1"/>
                    </a:gs>
                    <a:gs pos="54000">
                      <a:schemeClr val="tx1"/>
                    </a:gs>
                  </a:gsLst>
                  <a:lin ang="5400000" scaled="0"/>
                </a:gradFill>
                <a:latin typeface="+mj-lt"/>
              </a:rPr>
              <a:t>A new way to build extensions for Office</a:t>
            </a:r>
            <a:endParaRPr lang="en-US" sz="2400" dirty="0">
              <a:gradFill>
                <a:gsLst>
                  <a:gs pos="2917">
                    <a:schemeClr val="tx1"/>
                  </a:gs>
                  <a:gs pos="30000">
                    <a:schemeClr val="tx1"/>
                  </a:gs>
                </a:gsLst>
                <a:lin ang="5400000" scaled="0"/>
              </a:gradFill>
              <a:latin typeface="+mj-lt"/>
            </a:endParaRPr>
          </a:p>
        </p:txBody>
      </p:sp>
      <p:sp>
        <p:nvSpPr>
          <p:cNvPr id="5" name="Footer Placeholder 4"/>
          <p:cNvSpPr>
            <a:spLocks noGrp="1"/>
          </p:cNvSpPr>
          <p:nvPr>
            <p:ph type="ftr" sz="quarter" idx="16"/>
          </p:nvPr>
        </p:nvSpPr>
        <p:spPr/>
        <p:txBody>
          <a:bodyPr/>
          <a:lstStyle/>
          <a:p>
            <a:pPr>
              <a:defRPr/>
            </a:pPr>
            <a:r>
              <a:rPr lang="en-US" sz="140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a:gradFill>
                  <a:gsLst>
                    <a:gs pos="8367">
                      <a:schemeClr val="accent6"/>
                    </a:gs>
                    <a:gs pos="100000">
                      <a:schemeClr val="accent6"/>
                    </a:gs>
                  </a:gsLst>
                  <a:lin ang="5400000" scaled="0"/>
                </a:gradFill>
              </a:rPr>
              <a:t> </a:t>
            </a:r>
            <a:r>
              <a:rPr lang="en-US" sz="1400">
                <a:gradFill>
                  <a:gsLst>
                    <a:gs pos="8367">
                      <a:srgbClr val="000000"/>
                    </a:gs>
                    <a:gs pos="31000">
                      <a:srgbClr val="000000"/>
                    </a:gs>
                  </a:gsLst>
                  <a:lin ang="5400000" scaled="0"/>
                </a:gradFill>
              </a:rPr>
              <a:t>Office add-ins revisited</a:t>
            </a:r>
          </a:p>
          <a:p>
            <a:endParaRPr lang="en-US" dirty="0"/>
          </a:p>
        </p:txBody>
      </p:sp>
    </p:spTree>
    <p:extLst>
      <p:ext uri="{BB962C8B-B14F-4D97-AF65-F5344CB8AC3E}">
        <p14:creationId xmlns:p14="http://schemas.microsoft.com/office/powerpoint/2010/main" val="194570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49239" y="1212850"/>
            <a:ext cx="11887200" cy="2363724"/>
          </a:xfrm>
        </p:spPr>
        <p:txBody>
          <a:bodyPr/>
          <a:lstStyle/>
          <a:p>
            <a:pPr marL="0" indent="0">
              <a:buNone/>
            </a:pPr>
            <a:r>
              <a:rPr lang="en-US" dirty="0">
                <a:gradFill>
                  <a:gsLst>
                    <a:gs pos="16814">
                      <a:schemeClr val="accent6"/>
                    </a:gs>
                    <a:gs pos="49000">
                      <a:schemeClr val="accent6"/>
                    </a:gs>
                  </a:gsLst>
                  <a:lin ang="5400000" scaled="0"/>
                </a:gradFill>
              </a:rPr>
              <a:t>Each Office add-in is based on XML-based manifest</a:t>
            </a:r>
          </a:p>
          <a:p>
            <a:pPr marL="287338" lvl="1" indent="-287338"/>
            <a:r>
              <a:rPr lang="en-US" dirty="0"/>
              <a:t>Manifest points to a web page</a:t>
            </a:r>
          </a:p>
          <a:p>
            <a:pPr marL="287338" lvl="1" indent="-287338"/>
            <a:r>
              <a:rPr lang="en-US" dirty="0"/>
              <a:t>Manifest defines the type of the Office add-in</a:t>
            </a:r>
          </a:p>
          <a:p>
            <a:pPr marL="287338" lvl="1" indent="-287338"/>
            <a:r>
              <a:rPr lang="en-US" dirty="0"/>
              <a:t>Manifest defines which Office applications it supports</a:t>
            </a:r>
          </a:p>
          <a:p>
            <a:pPr marL="287338" lvl="1" indent="-287338"/>
            <a:r>
              <a:rPr lang="en-US" dirty="0"/>
              <a:t>Manifest defines required capabilities</a:t>
            </a:r>
          </a:p>
        </p:txBody>
      </p:sp>
      <p:sp>
        <p:nvSpPr>
          <p:cNvPr id="3" name="Title 2"/>
          <p:cNvSpPr>
            <a:spLocks noGrp="1"/>
          </p:cNvSpPr>
          <p:nvPr>
            <p:ph type="title"/>
          </p:nvPr>
        </p:nvSpPr>
        <p:spPr/>
        <p:txBody>
          <a:bodyPr/>
          <a:lstStyle/>
          <a:p>
            <a:r>
              <a:rPr lang="en-US"/>
              <a:t>Anatomy of an Office add-in</a:t>
            </a:r>
            <a:endParaRPr lang="en-US" dirty="0"/>
          </a:p>
        </p:txBody>
      </p:sp>
      <p:grpSp>
        <p:nvGrpSpPr>
          <p:cNvPr id="23" name="Group 22"/>
          <p:cNvGrpSpPr/>
          <p:nvPr/>
        </p:nvGrpSpPr>
        <p:grpSpPr>
          <a:xfrm>
            <a:off x="2393507" y="3779595"/>
            <a:ext cx="7598664" cy="2381305"/>
            <a:chOff x="-204092" y="2698032"/>
            <a:chExt cx="7598664" cy="2381305"/>
          </a:xfrm>
        </p:grpSpPr>
        <p:pic>
          <p:nvPicPr>
            <p:cNvPr id="24" name="Picture 2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25" name="Group 24"/>
            <p:cNvGrpSpPr/>
            <p:nvPr/>
          </p:nvGrpSpPr>
          <p:grpSpPr>
            <a:xfrm>
              <a:off x="4507616" y="2698032"/>
              <a:ext cx="2886956" cy="2381305"/>
              <a:chOff x="8428641" y="3969071"/>
              <a:chExt cx="3502860" cy="2594233"/>
            </a:xfrm>
          </p:grpSpPr>
          <p:sp>
            <p:nvSpPr>
              <p:cNvPr id="31" name="Rectangle 30"/>
              <p:cNvSpPr/>
              <p:nvPr/>
            </p:nvSpPr>
            <p:spPr>
              <a:xfrm>
                <a:off x="8428642" y="3969071"/>
                <a:ext cx="3502859" cy="2594233"/>
              </a:xfrm>
              <a:prstGeom prst="rect">
                <a:avLst/>
              </a:prstGeom>
              <a:solidFill>
                <a:srgbClr val="FFFFFF"/>
              </a:solidFill>
              <a:ln w="28575" cap="sq" cmpd="sng" algn="ctr">
                <a:solidFill>
                  <a:srgbClr val="262626">
                    <a:lumMod val="40000"/>
                    <a:lumOff val="60000"/>
                  </a:srgbClr>
                </a:solidFill>
                <a:prstDash val="solid"/>
                <a:miter lim="800000"/>
              </a:ln>
              <a:effectLst/>
            </p:spPr>
            <p:txBody>
              <a:bodyPr rtlCol="0" anchor="ctr"/>
              <a:lstStyle/>
              <a:p>
                <a:pPr algn="ctr" defTabSz="761183"/>
                <a:endParaRPr lang="en-US" sz="1500" kern="0">
                  <a:solidFill>
                    <a:srgbClr val="1B1B1B"/>
                  </a:solidFill>
                  <a:latin typeface="Segoe UI"/>
                </a:endParaRPr>
              </a:p>
            </p:txBody>
          </p:sp>
          <p:sp>
            <p:nvSpPr>
              <p:cNvPr id="32" name="Rectangle 31"/>
              <p:cNvSpPr/>
              <p:nvPr/>
            </p:nvSpPr>
            <p:spPr>
              <a:xfrm>
                <a:off x="8428641" y="3969071"/>
                <a:ext cx="3502859" cy="529025"/>
              </a:xfrm>
              <a:prstGeom prst="rect">
                <a:avLst/>
              </a:prstGeom>
              <a:solidFill>
                <a:srgbClr val="FFFFFF"/>
              </a:solidFill>
              <a:ln w="28575" cap="sq" cmpd="sng" algn="ctr">
                <a:solidFill>
                  <a:srgbClr val="262626">
                    <a:lumMod val="40000"/>
                    <a:lumOff val="60000"/>
                  </a:srgbClr>
                </a:solidFill>
                <a:prstDash val="solid"/>
                <a:miter lim="800000"/>
              </a:ln>
              <a:effectLst/>
            </p:spPr>
            <p:txBody>
              <a:bodyPr rtlCol="0" anchor="ctr"/>
              <a:lstStyle/>
              <a:p>
                <a:pPr algn="ctr" defTabSz="761183"/>
                <a:endParaRPr lang="en-US" sz="1166" kern="0" dirty="0">
                  <a:solidFill>
                    <a:srgbClr val="262626">
                      <a:lumMod val="60000"/>
                      <a:lumOff val="40000"/>
                    </a:srgbClr>
                  </a:solidFill>
                  <a:latin typeface="Segoe UI"/>
                </a:endParaRPr>
              </a:p>
            </p:txBody>
          </p:sp>
        </p:grpSp>
        <p:sp>
          <p:nvSpPr>
            <p:cNvPr id="26" name="Rectangle 25"/>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lnSpc>
                  <a:spcPct val="90000"/>
                </a:lnSpc>
                <a:spcBef>
                  <a:spcPts val="600"/>
                </a:spcBef>
              </a:pPr>
              <a:r>
                <a:rPr lang="en-US" sz="1400" kern="0" dirty="0">
                  <a:gradFill>
                    <a:gsLst>
                      <a:gs pos="12389">
                        <a:schemeClr val="tx1"/>
                      </a:gs>
                      <a:gs pos="31000">
                        <a:schemeClr val="tx1"/>
                      </a:gs>
                    </a:gsLst>
                    <a:lin ang="5400000" scaled="0"/>
                  </a:gradFill>
                  <a:latin typeface="Segoe UI"/>
                </a:rPr>
                <a:t>Office add-in</a:t>
              </a:r>
              <a:br>
                <a:rPr lang="en-US" sz="1400" kern="0" dirty="0">
                  <a:gradFill>
                    <a:gsLst>
                      <a:gs pos="12389">
                        <a:schemeClr val="tx1"/>
                      </a:gs>
                      <a:gs pos="31000">
                        <a:schemeClr val="tx1"/>
                      </a:gs>
                    </a:gsLst>
                    <a:lin ang="5400000" scaled="0"/>
                  </a:gradFill>
                  <a:latin typeface="Segoe UI"/>
                </a:rPr>
              </a:br>
              <a:r>
                <a:rPr lang="en-US" sz="1400" kern="0" dirty="0">
                  <a:gradFill>
                    <a:gsLst>
                      <a:gs pos="12389">
                        <a:schemeClr val="tx1"/>
                      </a:gs>
                      <a:gs pos="31000">
                        <a:schemeClr val="tx1"/>
                      </a:gs>
                    </a:gsLst>
                    <a:lin ang="5400000" scaled="0"/>
                  </a:gradFill>
                  <a:latin typeface="Segoe UI"/>
                </a:rPr>
                <a:t>manifest</a:t>
              </a:r>
              <a:endParaRPr lang="en-US" sz="1166" kern="0" dirty="0">
                <a:solidFill>
                  <a:srgbClr val="1B1B1B"/>
                </a:solidFill>
                <a:latin typeface="Segoe UI"/>
              </a:endParaRPr>
            </a:p>
            <a:p>
              <a:pPr algn="ctr" defTabSz="761183">
                <a:lnSpc>
                  <a:spcPct val="90000"/>
                </a:lnSpc>
                <a:spcBef>
                  <a:spcPts val="600"/>
                </a:spcBef>
              </a:pPr>
              <a:r>
                <a:rPr lang="en-US" sz="1050" b="1" kern="0" dirty="0">
                  <a:gradFill>
                    <a:gsLst>
                      <a:gs pos="23894">
                        <a:schemeClr val="tx2"/>
                      </a:gs>
                      <a:gs pos="43000">
                        <a:schemeClr val="tx2"/>
                      </a:gs>
                    </a:gsLst>
                    <a:lin ang="5400000" scaled="0"/>
                  </a:gradFill>
                  <a:latin typeface="Segoe UI"/>
                </a:rPr>
                <a:t>&lt;XML&gt;</a:t>
              </a:r>
            </a:p>
          </p:txBody>
        </p:sp>
        <p:sp>
          <p:nvSpPr>
            <p:cNvPr id="27" name="Rectangle 26"/>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lnSpc>
                  <a:spcPct val="90000"/>
                </a:lnSpc>
                <a:spcBef>
                  <a:spcPts val="600"/>
                </a:spcBef>
              </a:pPr>
              <a:r>
                <a:rPr lang="en-US" sz="1400" kern="0" dirty="0">
                  <a:gradFill>
                    <a:gsLst>
                      <a:gs pos="12389">
                        <a:schemeClr val="tx1"/>
                      </a:gs>
                      <a:gs pos="31000">
                        <a:schemeClr val="tx1"/>
                      </a:gs>
                    </a:gsLst>
                    <a:lin ang="5400000" scaled="0"/>
                  </a:gradFill>
                  <a:latin typeface="Segoe UI"/>
                </a:rPr>
                <a:t>Web page</a:t>
              </a:r>
            </a:p>
            <a:p>
              <a:pPr algn="ctr" defTabSz="761183"/>
              <a:endParaRPr lang="en-US" sz="833" b="1" kern="0" dirty="0">
                <a:solidFill>
                  <a:srgbClr val="FF7401"/>
                </a:solidFill>
                <a:latin typeface="Segoe UI"/>
              </a:endParaRPr>
            </a:p>
            <a:p>
              <a:pPr algn="ctr" defTabSz="761183">
                <a:lnSpc>
                  <a:spcPct val="90000"/>
                </a:lnSpc>
                <a:spcBef>
                  <a:spcPts val="600"/>
                </a:spcBef>
              </a:pPr>
              <a:r>
                <a:rPr lang="en-US" sz="1050" b="1" kern="0" dirty="0">
                  <a:gradFill>
                    <a:gsLst>
                      <a:gs pos="23894">
                        <a:schemeClr val="tx2"/>
                      </a:gs>
                      <a:gs pos="43000">
                        <a:schemeClr val="tx2"/>
                      </a:gs>
                    </a:gsLst>
                    <a:lin ang="5400000" scaled="0"/>
                  </a:gradFill>
                  <a:latin typeface="Segoe UI"/>
                </a:rPr>
                <a:t>HTML+JS</a:t>
              </a:r>
            </a:p>
          </p:txBody>
        </p:sp>
        <p:sp>
          <p:nvSpPr>
            <p:cNvPr id="28" name="Cross 27"/>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78" tIns="23788" rIns="47578" bIns="23788" rtlCol="0" anchor="ctr"/>
            <a:lstStyle/>
            <a:p>
              <a:pPr algn="ctr" defTabSz="761183"/>
              <a:endParaRPr lang="en-US" sz="1500" kern="0">
                <a:solidFill>
                  <a:srgbClr val="FFFFFF"/>
                </a:solidFill>
                <a:latin typeface="Segoe UI"/>
              </a:endParaRPr>
            </a:p>
          </p:txBody>
        </p:sp>
        <p:sp>
          <p:nvSpPr>
            <p:cNvPr id="29" name="Equal 28"/>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78" tIns="23788" rIns="47578" bIns="23788" rtlCol="0" anchor="ctr"/>
            <a:lstStyle/>
            <a:p>
              <a:pPr algn="ctr" defTabSz="761183"/>
              <a:endParaRPr lang="en-US" sz="1500" kern="0">
                <a:solidFill>
                  <a:srgbClr val="1B1B1B"/>
                </a:solidFill>
                <a:latin typeface="Segoe UI"/>
              </a:endParaRPr>
            </a:p>
          </p:txBody>
        </p:sp>
        <p:sp>
          <p:nvSpPr>
            <p:cNvPr id="30" name="Rectangle 29"/>
            <p:cNvSpPr/>
            <p:nvPr/>
          </p:nvSpPr>
          <p:spPr>
            <a:xfrm>
              <a:off x="4903661" y="3366398"/>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2400" kern="0" spc="-67" dirty="0">
                  <a:gradFill>
                    <a:gsLst>
                      <a:gs pos="23894">
                        <a:schemeClr val="tx2"/>
                      </a:gs>
                      <a:gs pos="43000">
                        <a:schemeClr val="tx2"/>
                      </a:gs>
                    </a:gsLst>
                    <a:lin ang="5400000" scaled="0"/>
                  </a:gradFill>
                  <a:latin typeface="Segoe UI" panose="020B0502040204020203" pitchFamily="34" charset="0"/>
                  <a:ea typeface="Segoe UI" panose="020B0502040204020203" pitchFamily="34" charset="0"/>
                  <a:cs typeface="Segoe UI" panose="020B0502040204020203" pitchFamily="34" charset="0"/>
                </a:rPr>
                <a:t>Office add-in</a:t>
              </a:r>
            </a:p>
          </p:txBody>
        </p:sp>
      </p:grpSp>
      <p:sp>
        <p:nvSpPr>
          <p:cNvPr id="4" name="Footer Placeholder 3"/>
          <p:cNvSpPr>
            <a:spLocks noGrp="1"/>
          </p:cNvSpPr>
          <p:nvPr>
            <p:ph type="ftr" sz="quarter" idx="11"/>
          </p:nvPr>
        </p:nvSpPr>
        <p:spPr/>
        <p:txBody>
          <a:bodyPr/>
          <a:lstStyle/>
          <a:p>
            <a:pPr>
              <a:defRPr/>
            </a:pPr>
            <a:r>
              <a:rPr lang="en-US" sz="140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a:gradFill>
                  <a:gsLst>
                    <a:gs pos="8367">
                      <a:schemeClr val="accent6"/>
                    </a:gs>
                    <a:gs pos="100000">
                      <a:schemeClr val="accent6"/>
                    </a:gs>
                  </a:gsLst>
                  <a:lin ang="5400000" scaled="0"/>
                </a:gradFill>
              </a:rPr>
              <a:t> </a:t>
            </a:r>
            <a:r>
              <a:rPr lang="en-US" sz="1400">
                <a:gradFill>
                  <a:gsLst>
                    <a:gs pos="8367">
                      <a:srgbClr val="000000"/>
                    </a:gs>
                    <a:gs pos="31000">
                      <a:srgbClr val="000000"/>
                    </a:gs>
                  </a:gsLst>
                  <a:lin ang="5400000" scaled="0"/>
                </a:gradFill>
              </a:rPr>
              <a:t>Office add-ins revisited</a:t>
            </a:r>
            <a:endParaRPr lang="en-US" sz="1400"/>
          </a:p>
          <a:p>
            <a:endParaRPr lang="en-US" dirty="0"/>
          </a:p>
        </p:txBody>
      </p:sp>
    </p:spTree>
    <p:extLst>
      <p:ext uri="{BB962C8B-B14F-4D97-AF65-F5344CB8AC3E}">
        <p14:creationId xmlns:p14="http://schemas.microsoft.com/office/powerpoint/2010/main" val="288463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246063" y="6230679"/>
            <a:ext cx="942975" cy="763846"/>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Content Placeholder 8"/>
          <p:cNvSpPr>
            <a:spLocks noGrp="1"/>
          </p:cNvSpPr>
          <p:nvPr>
            <p:ph type="body" sz="quarter" idx="10"/>
          </p:nvPr>
        </p:nvSpPr>
        <p:spPr>
          <a:xfrm>
            <a:off x="249239" y="1212850"/>
            <a:ext cx="11887200" cy="683264"/>
          </a:xfrm>
        </p:spPr>
        <p:txBody>
          <a:bodyPr vert="horz" wrap="square" lIns="146304" tIns="91440" rIns="146304" bIns="91440" rtlCol="0">
            <a:spAutoFit/>
          </a:bodyPr>
          <a:lstStyle/>
          <a:p>
            <a:pPr marL="0" lvl="1" indent="0">
              <a:buNone/>
            </a:pPr>
            <a:r>
              <a:rPr lang="en-US" sz="3600" dirty="0">
                <a:gradFill>
                  <a:gsLst>
                    <a:gs pos="12389">
                      <a:schemeClr val="accent6"/>
                    </a:gs>
                    <a:gs pos="50000">
                      <a:schemeClr val="accent6"/>
                    </a:gs>
                  </a:gsLst>
                  <a:lin ang="5400000" scaled="0"/>
                </a:gradFill>
                <a:latin typeface="+mj-lt"/>
              </a:rPr>
              <a:t>Office add-in insertion UI located in Ribbon inside Insert Tab</a:t>
            </a:r>
          </a:p>
        </p:txBody>
      </p:sp>
      <p:sp>
        <p:nvSpPr>
          <p:cNvPr id="3" name="Title 2"/>
          <p:cNvSpPr>
            <a:spLocks noGrp="1"/>
          </p:cNvSpPr>
          <p:nvPr>
            <p:ph type="title"/>
          </p:nvPr>
        </p:nvSpPr>
        <p:spPr/>
        <p:txBody>
          <a:bodyPr/>
          <a:lstStyle/>
          <a:p>
            <a:r>
              <a:rPr lang="en-US"/>
              <a:t>Adding an Office add-in using the insertion UI</a:t>
            </a:r>
            <a:endParaRPr lang="en-US" dirty="0"/>
          </a:p>
        </p:txBody>
      </p:sp>
      <p:grpSp>
        <p:nvGrpSpPr>
          <p:cNvPr id="12" name="Group 11"/>
          <p:cNvGrpSpPr/>
          <p:nvPr/>
        </p:nvGrpSpPr>
        <p:grpSpPr>
          <a:xfrm>
            <a:off x="440633" y="1897461"/>
            <a:ext cx="6220047" cy="1639400"/>
            <a:chOff x="3094074" y="1929360"/>
            <a:chExt cx="6220047" cy="1639400"/>
          </a:xfrm>
        </p:grpSpPr>
        <p:sp>
          <p:nvSpPr>
            <p:cNvPr id="7" name="Rectangle 6"/>
            <p:cNvSpPr/>
            <p:nvPr/>
          </p:nvSpPr>
          <p:spPr bwMode="auto">
            <a:xfrm>
              <a:off x="3094074" y="1929360"/>
              <a:ext cx="6220047" cy="1639400"/>
            </a:xfrm>
            <a:prstGeom prst="rect">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4" name="Picture 3"/>
            <p:cNvPicPr>
              <a:picLocks noChangeAspect="1"/>
            </p:cNvPicPr>
            <p:nvPr/>
          </p:nvPicPr>
          <p:blipFill rotWithShape="1">
            <a:blip r:embed="rId3"/>
            <a:srcRect b="4510"/>
            <a:stretch/>
          </p:blipFill>
          <p:spPr>
            <a:xfrm>
              <a:off x="3175176" y="2001224"/>
              <a:ext cx="6057841" cy="1495672"/>
            </a:xfrm>
            <a:prstGeom prst="rect">
              <a:avLst/>
            </a:prstGeom>
          </p:spPr>
        </p:pic>
      </p:grpSp>
      <p:grpSp>
        <p:nvGrpSpPr>
          <p:cNvPr id="11" name="Group 10"/>
          <p:cNvGrpSpPr/>
          <p:nvPr/>
        </p:nvGrpSpPr>
        <p:grpSpPr>
          <a:xfrm>
            <a:off x="440633" y="4380620"/>
            <a:ext cx="3583172" cy="2317897"/>
            <a:chOff x="4401880" y="4242391"/>
            <a:chExt cx="3583172" cy="2317897"/>
          </a:xfrm>
        </p:grpSpPr>
        <p:sp>
          <p:nvSpPr>
            <p:cNvPr id="10" name="Rectangle 9"/>
            <p:cNvSpPr/>
            <p:nvPr/>
          </p:nvSpPr>
          <p:spPr bwMode="auto">
            <a:xfrm>
              <a:off x="4401880" y="4242391"/>
              <a:ext cx="3583172" cy="2317897"/>
            </a:xfrm>
            <a:prstGeom prst="rect">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 name="Picture 5"/>
            <p:cNvPicPr>
              <a:picLocks noChangeAspect="1"/>
            </p:cNvPicPr>
            <p:nvPr/>
          </p:nvPicPr>
          <p:blipFill>
            <a:blip r:embed="rId4"/>
            <a:stretch>
              <a:fillRect/>
            </a:stretch>
          </p:blipFill>
          <p:spPr>
            <a:xfrm>
              <a:off x="4482449" y="4321214"/>
              <a:ext cx="3422035" cy="2160251"/>
            </a:xfrm>
            <a:prstGeom prst="rect">
              <a:avLst/>
            </a:prstGeom>
          </p:spPr>
        </p:pic>
      </p:grpSp>
      <p:sp>
        <p:nvSpPr>
          <p:cNvPr id="8" name="Content Placeholder 8"/>
          <p:cNvSpPr txBox="1">
            <a:spLocks/>
          </p:cNvSpPr>
          <p:nvPr/>
        </p:nvSpPr>
        <p:spPr>
          <a:xfrm>
            <a:off x="249239" y="3740234"/>
            <a:ext cx="11887200" cy="683264"/>
          </a:xfrm>
          <a:prstGeom prst="rect">
            <a:avLst/>
          </a:prstGeom>
        </p:spPr>
        <p:txBody>
          <a:bodyPr vert="horz" wrap="square" lIns="146304" tIns="91440" rIns="146304" bIns="91440" rtlCol="0">
            <a:spAutoFit/>
          </a:bodyPr>
          <a:lstStyle>
            <a:lvl1pPr marL="342900" marR="0" indent="-342900" fontAlgn="auto">
              <a:lnSpc>
                <a:spcPct val="90000"/>
              </a:lnSpc>
              <a:spcBef>
                <a:spcPct val="20000"/>
              </a:spcBef>
              <a:spcAft>
                <a:spcPts val="0"/>
              </a:spcAft>
              <a:buClrTx/>
              <a:buSzPct val="90000"/>
              <a:buFont typeface="Arial" pitchFamily="34" charset="0"/>
              <a:buChar char="•"/>
              <a:tabLst/>
              <a:defRPr sz="4000" spc="0" baseline="0">
                <a:gradFill>
                  <a:gsLst>
                    <a:gs pos="1250">
                      <a:schemeClr val="tx2"/>
                    </a:gs>
                    <a:gs pos="99000">
                      <a:schemeClr val="tx2"/>
                    </a:gs>
                  </a:gsLst>
                  <a:lin ang="5400000" scaled="0"/>
                </a:gradFill>
                <a:latin typeface="+mj-lt"/>
              </a:defRPr>
            </a:lvl1pPr>
            <a:lvl2pPr marL="0" marR="0" lvl="1" indent="0" fontAlgn="auto">
              <a:lnSpc>
                <a:spcPct val="90000"/>
              </a:lnSpc>
              <a:spcBef>
                <a:spcPct val="20000"/>
              </a:spcBef>
              <a:spcAft>
                <a:spcPts val="0"/>
              </a:spcAft>
              <a:buClrTx/>
              <a:buSzPct val="90000"/>
              <a:buFont typeface="Arial" pitchFamily="34" charset="0"/>
              <a:buNone/>
              <a:tabLst/>
              <a:defRPr sz="3600" spc="0" baseline="0">
                <a:gradFill>
                  <a:gsLst>
                    <a:gs pos="1250">
                      <a:schemeClr val="tx2"/>
                    </a:gs>
                    <a:gs pos="99000">
                      <a:schemeClr val="tx2"/>
                    </a:gs>
                  </a:gsLst>
                  <a:lin ang="5400000" scaled="0"/>
                </a:gradFill>
                <a:latin typeface="+mj-lt"/>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z="1800" spc="0" baseline="0">
                <a:gradFill>
                  <a:gsLst>
                    <a:gs pos="92515">
                      <a:srgbClr val="262626"/>
                    </a:gs>
                    <a:gs pos="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z="1800" spc="0" baseline="0">
                <a:gradFill>
                  <a:gsLst>
                    <a:gs pos="92515">
                      <a:srgbClr val="262626"/>
                    </a:gs>
                    <a:gs pos="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lvl="1"/>
            <a:r>
              <a:rPr lang="en-US" dirty="0">
                <a:gradFill>
                  <a:gsLst>
                    <a:gs pos="77876">
                      <a:schemeClr val="accent6"/>
                    </a:gs>
                    <a:gs pos="48000">
                      <a:schemeClr val="accent6"/>
                    </a:gs>
                  </a:gsLst>
                  <a:lin ang="5400000" scaled="0"/>
                </a:gradFill>
              </a:rPr>
              <a:t>Dialog allows you to add and start Office add-in</a:t>
            </a:r>
          </a:p>
        </p:txBody>
      </p:sp>
      <p:sp>
        <p:nvSpPr>
          <p:cNvPr id="5" name="Footer Placeholder 4"/>
          <p:cNvSpPr>
            <a:spLocks noGrp="1"/>
          </p:cNvSpPr>
          <p:nvPr>
            <p:ph type="ftr" sz="quarter" idx="11"/>
          </p:nvPr>
        </p:nvSpPr>
        <p:spPr/>
        <p:txBody>
          <a:bodyPr/>
          <a:lstStyle/>
          <a:p>
            <a:pPr>
              <a:defRPr/>
            </a:pPr>
            <a:r>
              <a:rPr lang="en-US" sz="140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a:gradFill>
                  <a:gsLst>
                    <a:gs pos="8367">
                      <a:schemeClr val="accent6"/>
                    </a:gs>
                    <a:gs pos="100000">
                      <a:schemeClr val="accent6"/>
                    </a:gs>
                  </a:gsLst>
                  <a:lin ang="5400000" scaled="0"/>
                </a:gradFill>
              </a:rPr>
              <a:t> </a:t>
            </a:r>
            <a:r>
              <a:rPr lang="en-US" sz="1400">
                <a:gradFill>
                  <a:gsLst>
                    <a:gs pos="8367">
                      <a:srgbClr val="000000"/>
                    </a:gs>
                    <a:gs pos="31000">
                      <a:srgbClr val="000000"/>
                    </a:gs>
                  </a:gsLst>
                  <a:lin ang="5400000" scaled="0"/>
                </a:gradFill>
              </a:rPr>
              <a:t>Office add-ins revisited</a:t>
            </a:r>
            <a:endParaRPr lang="en-US" sz="1400"/>
          </a:p>
          <a:p>
            <a:pPr>
              <a:defRPr/>
            </a:pPr>
            <a:endParaRPr lang="en-US" dirty="0"/>
          </a:p>
        </p:txBody>
      </p:sp>
    </p:spTree>
    <p:extLst>
      <p:ext uri="{BB962C8B-B14F-4D97-AF65-F5344CB8AC3E}">
        <p14:creationId xmlns:p14="http://schemas.microsoft.com/office/powerpoint/2010/main" val="37027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10">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FFFF"/>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21FA3758-934E-40AA-831D-4547D2060427}" vid="{6BE66CFC-BAF2-4248-A13E-A31CB68FDD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58</TotalTime>
  <Words>5818</Words>
  <Application>Microsoft Office PowerPoint</Application>
  <PresentationFormat>Custom</PresentationFormat>
  <Paragraphs>530</Paragraphs>
  <Slides>41</Slides>
  <Notes>40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vt:lpstr>
      <vt:lpstr>Calibri</vt:lpstr>
      <vt:lpstr>Consolas</vt:lpstr>
      <vt:lpstr>Segoe Condensed</vt:lpstr>
      <vt:lpstr>Segoe Light</vt:lpstr>
      <vt:lpstr>Segoe UI</vt:lpstr>
      <vt:lpstr>Segoe UI Black</vt:lpstr>
      <vt:lpstr>Segoe UI Light</vt:lpstr>
      <vt:lpstr>Segoe UI Semibold</vt:lpstr>
      <vt:lpstr>Segoe UI Semilight</vt:lpstr>
      <vt:lpstr>Wingdings</vt:lpstr>
      <vt:lpstr>6-30540_Office_365_CloudRoadShow</vt:lpstr>
      <vt:lpstr>Office 365 development</vt:lpstr>
      <vt:lpstr>Advanced Office Add-ins with Excel, Word and PowerPoint</vt:lpstr>
      <vt:lpstr>Agenda</vt:lpstr>
      <vt:lpstr>Developer vision</vt:lpstr>
      <vt:lpstr>PowerPoint Presentation</vt:lpstr>
      <vt:lpstr>What is an Office add-in?</vt:lpstr>
      <vt:lpstr>Office add-ins</vt:lpstr>
      <vt:lpstr>Anatomy of an Office add-in</vt:lpstr>
      <vt:lpstr>Adding an Office add-in using the insertion UI</vt:lpstr>
      <vt:lpstr>PowerPoint Presentation</vt:lpstr>
      <vt:lpstr>getSelectedDataAsync()</vt:lpstr>
      <vt:lpstr>setSelectedDataAsync()</vt:lpstr>
      <vt:lpstr>Coercion types</vt:lpstr>
      <vt:lpstr>Using bindings</vt:lpstr>
      <vt:lpstr>Adding bindings in JavaScript</vt:lpstr>
      <vt:lpstr>Adding event hander bindings</vt:lpstr>
      <vt:lpstr>Building your first  Office add-in</vt:lpstr>
      <vt:lpstr>PowerPoint Presentation</vt:lpstr>
      <vt:lpstr>New Office 2016 APIs</vt:lpstr>
      <vt:lpstr>Coding pattern</vt:lpstr>
      <vt:lpstr>Coding pattern</vt:lpstr>
      <vt:lpstr>Coding pattern</vt:lpstr>
      <vt:lpstr>Coding pattern</vt:lpstr>
      <vt:lpstr>Coding pattern</vt:lpstr>
      <vt:lpstr>Coding pattern</vt:lpstr>
      <vt:lpstr>New Word APIs</vt:lpstr>
      <vt:lpstr>Demo: New Word 2016 APIs</vt:lpstr>
      <vt:lpstr>New Excel APIs</vt:lpstr>
      <vt:lpstr>Demo: New Excel 2016 APIs</vt:lpstr>
      <vt:lpstr>PowerPoint Presentation</vt:lpstr>
      <vt:lpstr>Office add-in deployment</vt:lpstr>
      <vt:lpstr>SharePoint add-in catalog</vt:lpstr>
      <vt:lpstr>File share add-in catalog</vt:lpstr>
      <vt:lpstr>Related documentation</vt:lpstr>
      <vt:lpstr>Related code samples</vt:lpstr>
      <vt:lpstr>Summary</vt:lpstr>
      <vt:lpstr>PowerPoint Presentation</vt:lpstr>
      <vt:lpstr>Developer Program launch</vt:lpstr>
      <vt:lpstr>Engage</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Todd Baginski</cp:lastModifiedBy>
  <cp:revision>11</cp:revision>
  <dcterms:created xsi:type="dcterms:W3CDTF">2016-01-18T18:28:26Z</dcterms:created>
  <dcterms:modified xsi:type="dcterms:W3CDTF">2016-02-25T15:24:43Z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