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22" r:id="rId5"/>
    <p:sldMasterId id="2147484346" r:id="rId6"/>
  </p:sldMasterIdLst>
  <p:notesMasterIdLst>
    <p:notesMasterId r:id="rId41"/>
  </p:notesMasterIdLst>
  <p:handoutMasterIdLst>
    <p:handoutMasterId r:id="rId42"/>
  </p:handoutMasterIdLst>
  <p:sldIdLst>
    <p:sldId id="1338" r:id="rId7"/>
    <p:sldId id="1463" r:id="rId8"/>
    <p:sldId id="1497" r:id="rId9"/>
    <p:sldId id="1465" r:id="rId10"/>
    <p:sldId id="1466" r:id="rId11"/>
    <p:sldId id="1504" r:id="rId12"/>
    <p:sldId id="1467" r:id="rId13"/>
    <p:sldId id="1468" r:id="rId14"/>
    <p:sldId id="1469" r:id="rId15"/>
    <p:sldId id="1470" r:id="rId16"/>
    <p:sldId id="1501" r:id="rId17"/>
    <p:sldId id="1502" r:id="rId18"/>
    <p:sldId id="1503" r:id="rId19"/>
    <p:sldId id="1471" r:id="rId20"/>
    <p:sldId id="1472" r:id="rId21"/>
    <p:sldId id="1473" r:id="rId22"/>
    <p:sldId id="1474" r:id="rId23"/>
    <p:sldId id="1475" r:id="rId24"/>
    <p:sldId id="1476" r:id="rId25"/>
    <p:sldId id="1477" r:id="rId26"/>
    <p:sldId id="1478" r:id="rId27"/>
    <p:sldId id="1479" r:id="rId28"/>
    <p:sldId id="1480" r:id="rId29"/>
    <p:sldId id="1481" r:id="rId30"/>
    <p:sldId id="1482" r:id="rId31"/>
    <p:sldId id="1483" r:id="rId32"/>
    <p:sldId id="1484" r:id="rId33"/>
    <p:sldId id="1490" r:id="rId34"/>
    <p:sldId id="1491" r:id="rId35"/>
    <p:sldId id="1492" r:id="rId36"/>
    <p:sldId id="1500" r:id="rId37"/>
    <p:sldId id="1499" r:id="rId38"/>
    <p:sldId id="1459" r:id="rId39"/>
    <p:sldId id="1326"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1" clrIdx="4">
    <p:extLst>
      <p:ext uri="{19B8F6BF-5375-455C-9EA6-DF929625EA0E}">
        <p15:presenceInfo xmlns:p15="http://schemas.microsoft.com/office/powerpoint/2012/main" userId="S-1-5-21-383413107-1061881802-891584314-10022" providerId="AD"/>
      </p:ext>
    </p:extLst>
  </p:cmAuthor>
  <p:cmAuthor id="5" name="Luiz Lu"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95" autoAdjust="0"/>
    <p:restoredTop sz="95220" autoAdjust="0"/>
  </p:normalViewPr>
  <p:slideViewPr>
    <p:cSldViewPr snapToGrid="0">
      <p:cViewPr varScale="1">
        <p:scale>
          <a:sx n="105" d="100"/>
          <a:sy n="105" d="100"/>
        </p:scale>
        <p:origin x="78" y="96"/>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200" d="100"/>
        <a:sy n="200" d="100"/>
      </p:scale>
      <p:origin x="0" y="-504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2.png"/></Relationships>
</file>

<file path=ppt/diagrams/_rels/data2.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rotWithShape="1">
          <a:blip xmlns:r="http://schemas.openxmlformats.org/officeDocument/2006/relationships" r:embed="rId1"/>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F9E8AE0C-957D-B641-9ACB-5384A461C886}" type="presOf" srcId="{C0281889-47E3-4FCF-B048-44D1E229A3C4}" destId="{46D36D89-423D-4446-B477-AB475692CC3D}"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72EE4911-54DE-E54F-9D3A-C9F17883B87F}" type="presOf" srcId="{46AB99D6-83BC-4C8D-8A5C-033EDB4E386F}" destId="{79D7CEDB-8104-4451-ACE4-9C54728C8F31}" srcOrd="0" destOrd="0" presId="urn:microsoft.com/office/officeart/2008/layout/CircularPictureCallout"/>
    <dgm:cxn modelId="{5DEAF86E-3D2E-9746-92CB-DBAB2C100158}" type="presOf" srcId="{A5B64BFC-6D51-4FD0-8EB5-7F0CFF12ED8E}" destId="{62FCCB03-E374-451D-98F2-5D828F934070}" srcOrd="0" destOrd="0" presId="urn:microsoft.com/office/officeart/2008/layout/CircularPictureCallout"/>
    <dgm:cxn modelId="{307430F0-3120-FA46-B1A1-71F5FD3A7F95}" type="presParOf" srcId="{62FCCB03-E374-451D-98F2-5D828F934070}" destId="{8ADE9732-7F45-49AD-A367-88683D9353B9}" srcOrd="0" destOrd="0" presId="urn:microsoft.com/office/officeart/2008/layout/CircularPictureCallout"/>
    <dgm:cxn modelId="{667C7003-1A19-A848-997F-D7F300BD7244}" type="presParOf" srcId="{8ADE9732-7F45-49AD-A367-88683D9353B9}" destId="{FC274685-C9F5-4094-86C4-B75E27DE907C}" srcOrd="0" destOrd="0" presId="urn:microsoft.com/office/officeart/2008/layout/CircularPictureCallout"/>
    <dgm:cxn modelId="{78997B77-C869-8144-8B61-D9EF22344BCF}" type="presParOf" srcId="{FC274685-C9F5-4094-86C4-B75E27DE907C}" destId="{46D36D89-423D-4446-B477-AB475692CC3D}" srcOrd="0" destOrd="0" presId="urn:microsoft.com/office/officeart/2008/layout/CircularPictureCallout"/>
    <dgm:cxn modelId="{82B014F4-2511-734D-B27A-CDF9FC85C839}"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40B28EA-8794-F64B-B522-010C58C3E0E5}"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2B97D2E2-56CF-2949-9DB0-1B39CFC74D67}" type="presOf" srcId="{46AB99D6-83BC-4C8D-8A5C-033EDB4E386F}" destId="{79D7CEDB-8104-4451-ACE4-9C54728C8F31}" srcOrd="0" destOrd="0" presId="urn:microsoft.com/office/officeart/2008/layout/CircularPictureCallout"/>
    <dgm:cxn modelId="{221105E7-AF34-FE47-BF35-362C32170AB6}" type="presOf" srcId="{C0281889-47E3-4FCF-B048-44D1E229A3C4}" destId="{46D36D89-423D-4446-B477-AB475692CC3D}" srcOrd="0" destOrd="0" presId="urn:microsoft.com/office/officeart/2008/layout/CircularPictureCallout"/>
    <dgm:cxn modelId="{95E2F947-D6F5-D94A-A835-4735B4AFF29E}" type="presParOf" srcId="{62FCCB03-E374-451D-98F2-5D828F934070}" destId="{8ADE9732-7F45-49AD-A367-88683D9353B9}" srcOrd="0" destOrd="0" presId="urn:microsoft.com/office/officeart/2008/layout/CircularPictureCallout"/>
    <dgm:cxn modelId="{17099287-A1DA-3B46-88AC-E83CA8639DEA}" type="presParOf" srcId="{8ADE9732-7F45-49AD-A367-88683D9353B9}" destId="{FC274685-C9F5-4094-86C4-B75E27DE907C}" srcOrd="0" destOrd="0" presId="urn:microsoft.com/office/officeart/2008/layout/CircularPictureCallout"/>
    <dgm:cxn modelId="{B548C7E5-540B-EC48-865D-D85207A452F9}" type="presParOf" srcId="{FC274685-C9F5-4094-86C4-B75E27DE907C}" destId="{46D36D89-423D-4446-B477-AB475692CC3D}" srcOrd="0" destOrd="0" presId="urn:microsoft.com/office/officeart/2008/layout/CircularPictureCallout"/>
    <dgm:cxn modelId="{E0335067-E4F4-E241-97A9-9253E6ED870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6618" y="215209"/>
          <a:ext cx="743321" cy="743321"/>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64029" y="598906"/>
          <a:ext cx="248498" cy="12813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64029" y="598906"/>
        <a:ext cx="248498" cy="128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844" y="200544"/>
          <a:ext cx="708720" cy="70872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51739" y="566381"/>
          <a:ext cx="236931" cy="122167"/>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51739" y="566381"/>
        <a:ext cx="236931" cy="122167"/>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4220A-95B2-4D26-8AAC-DCA095881EAA}" type="datetime8">
              <a:rPr lang="en-US" smtClean="0">
                <a:latin typeface="Segoe UI" pitchFamily="34" charset="0"/>
              </a:rPr>
              <a:t>9/21/2016 11:20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BD84AE93-5507-4F8A-A282-A02F6549CAD1}" type="datetime8">
              <a:rPr lang="en-US" smtClean="0"/>
              <a:t>9/21/2016 11:20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FE884E3-6EC0-41E3-8C2C-6070A43BAAF3}" type="datetime8">
              <a:rPr lang="en-US" smtClean="0"/>
              <a:t>9/21/2016 11:20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Using the browser and Fiddler, the authentication</a:t>
            </a:r>
            <a:r>
              <a:rPr lang="en-US" baseline="0" dirty="0"/>
              <a:t> and token issuance flow can be demonstrated without writing code. Exercise 2 in the lab has detailed steps. (Exercise 1 is a pre-requisite.)</a:t>
            </a:r>
            <a:endParaRPr lang="en-US" dirty="0"/>
          </a:p>
          <a:p>
            <a:endParaRPr lang="en-US" dirty="0"/>
          </a:p>
        </p:txBody>
      </p:sp>
      <p:sp>
        <p:nvSpPr>
          <p:cNvPr id="4" name="Date Placeholder 3"/>
          <p:cNvSpPr>
            <a:spLocks noGrp="1"/>
          </p:cNvSpPr>
          <p:nvPr>
            <p:ph type="dt" idx="10"/>
          </p:nvPr>
        </p:nvSpPr>
        <p:spPr/>
        <p:txBody>
          <a:bodyPr/>
          <a:lstStyle/>
          <a:p>
            <a:fld id="{59684103-15D7-4ACC-AFC4-6952EE12DBB1}" type="datetime8">
              <a:rPr lang="en-US" smtClean="0">
                <a:solidFill>
                  <a:prstClr val="black"/>
                </a:solidFill>
              </a:rPr>
              <a:t>9/21/2016 11:20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48568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Date Placeholder 3"/>
          <p:cNvSpPr>
            <a:spLocks noGrp="1"/>
          </p:cNvSpPr>
          <p:nvPr>
            <p:ph type="dt" idx="10"/>
          </p:nvPr>
        </p:nvSpPr>
        <p:spPr/>
        <p:txBody>
          <a:bodyPr/>
          <a:lstStyle/>
          <a:p>
            <a:fld id="{258FD5FA-1E59-4D0C-BF9E-6D02F09DB956}" type="datetime8">
              <a:rPr lang="en-US" smtClean="0">
                <a:solidFill>
                  <a:prstClr val="black"/>
                </a:solidFill>
              </a:rPr>
              <a:t>9/21/2016 11:20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293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Although an Azure AD is included with Office 365, accessing it via the Azure Management Portal requires a “sign-up.” However, there are no charges from Azure for using AD. (Charges will occur if other services are used.)</a:t>
            </a:r>
            <a:endParaRPr lang="en-US" dirty="0"/>
          </a:p>
        </p:txBody>
      </p:sp>
      <p:sp>
        <p:nvSpPr>
          <p:cNvPr id="4" name="Date Placeholder 3"/>
          <p:cNvSpPr>
            <a:spLocks noGrp="1"/>
          </p:cNvSpPr>
          <p:nvPr>
            <p:ph type="dt" idx="10"/>
          </p:nvPr>
        </p:nvSpPr>
        <p:spPr/>
        <p:txBody>
          <a:bodyPr/>
          <a:lstStyle/>
          <a:p>
            <a:fld id="{62A4158A-FC0C-4045-9D80-4903C8EC366F}" type="datetime8">
              <a:rPr lang="en-US" smtClean="0">
                <a:solidFill>
                  <a:prstClr val="black"/>
                </a:solidFill>
              </a:rPr>
              <a:t>9/21/2016 11:20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7207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snippet from Module 3653-4, notice the </a:t>
            </a:r>
            <a:r>
              <a:rPr lang="en-US" dirty="0"/>
              <a:t>Client ID and Client Secret are used to create a credential object.</a:t>
            </a:r>
          </a:p>
        </p:txBody>
      </p:sp>
      <p:sp>
        <p:nvSpPr>
          <p:cNvPr id="4" name="Date Placeholder 3"/>
          <p:cNvSpPr>
            <a:spLocks noGrp="1"/>
          </p:cNvSpPr>
          <p:nvPr>
            <p:ph type="dt" idx="10"/>
          </p:nvPr>
        </p:nvSpPr>
        <p:spPr/>
        <p:txBody>
          <a:bodyPr/>
          <a:lstStyle/>
          <a:p>
            <a:fld id="{626CA6CC-2D37-4B9F-8461-FAEA852D0603}" type="datetime8">
              <a:rPr lang="en-US" smtClean="0">
                <a:solidFill>
                  <a:prstClr val="black"/>
                </a:solidFill>
              </a:rPr>
              <a:t>9/21/2016 11:20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9202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B0F328-5644-48AC-87C6-9FF5C7D8A9A2}" type="datetime8">
              <a:rPr lang="en-US" smtClean="0">
                <a:solidFill>
                  <a:prstClr val="black"/>
                </a:solidFill>
              </a:rPr>
              <a:t>9/21/2016 11:20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78359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45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5331807F-EAC3-484B-BA54-3D416C38CC9E}" type="datetime8">
              <a:rPr lang="en-US" smtClean="0">
                <a:solidFill>
                  <a:prstClr val="black"/>
                </a:solidFill>
              </a:rPr>
              <a:t>9/21/2016 11:20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rPr>
              <a:pPr defTabSz="932688">
                <a:defRPr/>
              </a:pPr>
              <a:t>4</a:t>
            </a:fld>
            <a:endParaRPr lang="en-US">
              <a:solidFill>
                <a:prstClr val="black"/>
              </a:solidFill>
            </a:endParaRPr>
          </a:p>
        </p:txBody>
      </p:sp>
    </p:spTree>
    <p:extLst>
      <p:ext uri="{BB962C8B-B14F-4D97-AF65-F5344CB8AC3E}">
        <p14:creationId xmlns:p14="http://schemas.microsoft.com/office/powerpoint/2010/main" val="194736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defTabSz="933237"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rPr>
              <a:pPr marL="0" marR="0" lvl="0" indent="0" defTabSz="933237" eaLnBrk="1" fontAlgn="auto" latinLnBrk="0" hangingPunct="1">
                <a:lnSpc>
                  <a:spcPct val="100000"/>
                </a:lnSpc>
                <a:spcBef>
                  <a:spcPts val="0"/>
                </a:spcBef>
                <a:spcAft>
                  <a:spcPts val="0"/>
                </a:spcAft>
                <a:buClrTx/>
                <a:buSzTx/>
                <a:buFontTx/>
                <a:buNone/>
                <a:tabLst/>
                <a:defRPr/>
              </a:pPr>
              <a:t>6</a:t>
            </a:fld>
            <a:endParaRPr kumimoji="0" lang="en-GB" sz="1800" b="0" i="0" u="none" strike="noStrike" kern="0" cap="none" spc="0" normalizeH="0" baseline="0" noProof="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678042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the release of Office</a:t>
            </a:r>
            <a:r>
              <a:rPr lang="en-US" baseline="0" dirty="0"/>
              <a:t> 365 with the Microsoft Graph </a:t>
            </a:r>
            <a:r>
              <a:rPr lang="en-US" dirty="0"/>
              <a:t>API, device apps had to prompt users for credentials for</a:t>
            </a:r>
            <a:r>
              <a:rPr lang="en-US" baseline="0" dirty="0"/>
              <a:t> the service, and in some cases the location of the resources. </a:t>
            </a:r>
          </a:p>
          <a:p>
            <a:r>
              <a:rPr lang="en-US" baseline="0" dirty="0"/>
              <a:t>Storing credentials is very risky, and a worst practice.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54305A2-A1B8-463A-AA9D-5475D4B964FF}" type="datetime8">
              <a:rPr lang="en-US" smtClean="0">
                <a:solidFill>
                  <a:prstClr val="black"/>
                </a:solidFill>
              </a:rPr>
              <a:t>9/21/2016 11:20 AM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6894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aseline="0" dirty="0"/>
              <a:t>Office 365 with the Microsoft Graph API, which leverage the Azure </a:t>
            </a:r>
            <a:r>
              <a:rPr lang="en-US" baseline="0"/>
              <a:t>AD O</a:t>
            </a:r>
            <a:r>
              <a:rPr lang="en-US" altLang="zh-CN" baseline="0"/>
              <a:t>A</a:t>
            </a:r>
            <a:r>
              <a:rPr lang="en-US" baseline="0"/>
              <a:t>uth </a:t>
            </a:r>
            <a:r>
              <a:rPr lang="en-US" baseline="0" dirty="0"/>
              <a:t>service, device apps no longer need to store user credentials.</a:t>
            </a:r>
          </a:p>
          <a:p>
            <a:r>
              <a:rPr lang="en-US" baseline="0" dirty="0"/>
              <a:t>Azure AD has implemented a “Common Consent” dialog, providing a consistent interface for permission grants.</a:t>
            </a:r>
          </a:p>
          <a:p>
            <a:r>
              <a:rPr lang="en-US" baseline="0" dirty="0"/>
              <a:t>Typically, </a:t>
            </a:r>
            <a:r>
              <a:rPr lang="en-US" baseline="0" dirty="0" err="1"/>
              <a:t>OAuth</a:t>
            </a:r>
            <a:r>
              <a:rPr lang="en-US" baseline="0" dirty="0"/>
              <a:t> is used to access a single resource. Common Consent is unique in that it can provide a token to Exchange Mail/Calendar/Contacts as well as SharePoint lists and files in OneDrive .</a:t>
            </a:r>
            <a:endParaRPr lang="en-US" dirty="0"/>
          </a:p>
        </p:txBody>
      </p:sp>
      <p:sp>
        <p:nvSpPr>
          <p:cNvPr id="4" name="Date Placeholder 3"/>
          <p:cNvSpPr>
            <a:spLocks noGrp="1"/>
          </p:cNvSpPr>
          <p:nvPr>
            <p:ph type="dt" idx="10"/>
          </p:nvPr>
        </p:nvSpPr>
        <p:spPr/>
        <p:txBody>
          <a:bodyPr/>
          <a:lstStyle/>
          <a:p>
            <a:fld id="{7044BFEE-61BF-4B91-A96B-1011238991B3}" type="datetime8">
              <a:rPr lang="en-US" smtClean="0">
                <a:solidFill>
                  <a:prstClr val="black"/>
                </a:solidFill>
              </a:rPr>
              <a:t>9/21/2016 11:20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090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D129B44-77D1-4979-9026-EBD64EDFE80F}" type="datetime8">
              <a:rPr lang="en-US" smtClean="0">
                <a:solidFill>
                  <a:prstClr val="black"/>
                </a:solidFill>
              </a:rPr>
              <a:t>9/21/2016 11:20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7580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slide has animations **</a:t>
            </a:r>
          </a:p>
          <a:p>
            <a:endParaRPr lang="en-US" dirty="0"/>
          </a:p>
          <a:p>
            <a:r>
              <a:rPr lang="en-US" dirty="0"/>
              <a:t>To facilitate the issuance of tokens</a:t>
            </a:r>
            <a:r>
              <a:rPr lang="en-US" baseline="0" dirty="0"/>
              <a:t> for multiple resources, a different approach is required.</a:t>
            </a:r>
          </a:p>
          <a:p>
            <a:endParaRPr lang="en-US" baseline="0" dirty="0"/>
          </a:p>
          <a:p>
            <a:r>
              <a:rPr lang="en-US" baseline="0" dirty="0"/>
              <a:t>Instead of requesting an access token from the Authorization Endpoint, an authorization code is requested. The Resource Id for which a token is desired in included in the call to the Authorization Endpoint. The Authorization Endpoint will ensure the user is logged in, and will present the Common Consent dialog that lists the permissions requested by the application.</a:t>
            </a:r>
          </a:p>
          <a:p>
            <a:endParaRPr lang="en-US" baseline="0" dirty="0"/>
          </a:p>
          <a:p>
            <a:r>
              <a:rPr lang="en-US" baseline="0" dirty="0"/>
              <a:t>The authorization code is redeemed at the new Token Endpoint, which returns an access token and a refresh token. The token is issued for the resource identified in the authorization code request.</a:t>
            </a:r>
          </a:p>
          <a:p>
            <a:endParaRPr lang="en-US" baseline="0" dirty="0"/>
          </a:p>
          <a:p>
            <a:r>
              <a:rPr lang="en-US" baseline="0" dirty="0"/>
              <a:t>The access token is used to access the resource. The access token represents the user’s permissions to the resource. The application permission is granted during common consent.</a:t>
            </a:r>
            <a:endParaRPr lang="en-US" dirty="0"/>
          </a:p>
        </p:txBody>
      </p:sp>
      <p:sp>
        <p:nvSpPr>
          <p:cNvPr id="4" name="Date Placeholder 3"/>
          <p:cNvSpPr>
            <a:spLocks noGrp="1"/>
          </p:cNvSpPr>
          <p:nvPr>
            <p:ph type="dt" idx="10"/>
          </p:nvPr>
        </p:nvSpPr>
        <p:spPr/>
        <p:txBody>
          <a:bodyPr/>
          <a:lstStyle/>
          <a:p>
            <a:fld id="{5729F14C-777D-4BC4-9CE6-FB737AF95B0D}" type="datetime8">
              <a:rPr lang="en-US" smtClean="0">
                <a:solidFill>
                  <a:prstClr val="black"/>
                </a:solidFill>
              </a:rPr>
              <a:t>9/21/2016 11:20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119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9/21/2016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83396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047BD7A-95E8-48A8-884F-4E50B6836C8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9/21/2016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1775" marR="0" lvl="0" indent="0" defTabSz="914099"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defTabSz="914099"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8704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20978800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9702744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a:t>Click to edit Master text styles</a:t>
            </a:r>
          </a:p>
        </p:txBody>
      </p:sp>
    </p:spTree>
    <p:extLst>
      <p:ext uri="{BB962C8B-B14F-4D97-AF65-F5344CB8AC3E}">
        <p14:creationId xmlns:p14="http://schemas.microsoft.com/office/powerpoint/2010/main" val="194432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357748400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017560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47698169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4505665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1882504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61628025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1133212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2915651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51553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5728115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6473581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5182717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224057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39679706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30593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034149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97793411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8091682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9" y="2125664"/>
            <a:ext cx="10058399" cy="1828800"/>
          </a:xfrm>
        </p:spPr>
        <p:txBody>
          <a:bodyPr/>
          <a:lstStyle>
            <a:lvl1pPr>
              <a:defRPr sz="4798" baseline="0"/>
            </a:lvl1pPr>
          </a:lstStyle>
          <a:p>
            <a:r>
              <a:rPr lang="en-US" dirty="0"/>
              <a:t>Click to edit Master title style</a:t>
            </a:r>
          </a:p>
        </p:txBody>
      </p:sp>
    </p:spTree>
    <p:extLst>
      <p:ext uri="{BB962C8B-B14F-4D97-AF65-F5344CB8AC3E}">
        <p14:creationId xmlns:p14="http://schemas.microsoft.com/office/powerpoint/2010/main" val="9199170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05844"/>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09451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1" y="2151537"/>
            <a:ext cx="10445796" cy="1017048"/>
          </a:xfrm>
        </p:spPr>
        <p:txBody>
          <a:bodyPr anchor="b" anchorCtr="0"/>
          <a:lstStyle>
            <a:lvl1pPr>
              <a:defRPr sz="7340" spc="-15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98581"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a:t>Speaker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3"/>
            <a:ext cx="4450767" cy="2087525"/>
          </a:xfrm>
          <a:prstGeom prst="rect">
            <a:avLst/>
          </a:prstGeom>
        </p:spPr>
      </p:pic>
    </p:spTree>
    <p:extLst>
      <p:ext uri="{BB962C8B-B14F-4D97-AF65-F5344CB8AC3E}">
        <p14:creationId xmlns:p14="http://schemas.microsoft.com/office/powerpoint/2010/main" val="296929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1"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6589249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1" kern="1200" spc="-71" baseline="0" dirty="0">
                <a:gradFill>
                  <a:gsLst>
                    <a:gs pos="2083">
                      <a:schemeClr val="bg2"/>
                    </a:gs>
                    <a:gs pos="99000">
                      <a:schemeClr val="bg2"/>
                    </a:gs>
                  </a:gsLst>
                  <a:lin ang="5400000" scaled="0"/>
                </a:gradFill>
                <a:latin typeface="+mj-lt"/>
                <a:ea typeface="+mn-ea"/>
                <a:cs typeface="+mn-cs"/>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pPr marL="0" marR="0" lvl="0" indent="0" algn="l" defTabSz="932190"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87"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92912" y="1476622"/>
            <a:ext cx="10445796" cy="932293"/>
          </a:xfrm>
        </p:spPr>
        <p:txBody>
          <a:bodyPr wrap="square" anchor="b">
            <a:noAutofit/>
          </a:bodyPr>
          <a:lstStyle>
            <a:lvl1pPr marL="0" indent="0">
              <a:buNone/>
              <a:defRPr sz="6728" spc="-153"/>
            </a:lvl1pPr>
          </a:lstStyle>
          <a:p>
            <a:pPr lvl="0"/>
            <a:r>
              <a:rPr lang="en-US"/>
              <a:t>Click to edit Master text styles</a:t>
            </a:r>
          </a:p>
        </p:txBody>
      </p:sp>
    </p:spTree>
    <p:extLst>
      <p:ext uri="{BB962C8B-B14F-4D97-AF65-F5344CB8AC3E}">
        <p14:creationId xmlns:p14="http://schemas.microsoft.com/office/powerpoint/2010/main" val="652166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tx2"/>
                    </a:gs>
                    <a:gs pos="0">
                      <a:schemeClr val="tx2"/>
                    </a:gs>
                  </a:gsLst>
                  <a:lin ang="5400000" scaled="0"/>
                </a:gradFill>
                <a:latin typeface="+mj-lt"/>
              </a:defRPr>
            </a:lvl1pPr>
            <a:lvl2pPr marL="0" indent="0">
              <a:buNone/>
              <a:defRPr sz="2039">
                <a:gradFill>
                  <a:gsLst>
                    <a:gs pos="100000">
                      <a:schemeClr val="bg2"/>
                    </a:gs>
                    <a:gs pos="6000">
                      <a:schemeClr val="bg2"/>
                    </a:gs>
                  </a:gsLst>
                  <a:lin ang="5400000" scaled="0"/>
                </a:gradFill>
              </a:defRPr>
            </a:lvl2pPr>
            <a:lvl3pPr marL="236293" indent="0">
              <a:buNone/>
              <a:defRPr sz="2039">
                <a:gradFill>
                  <a:gsLst>
                    <a:gs pos="100000">
                      <a:schemeClr val="bg2"/>
                    </a:gs>
                    <a:gs pos="6000">
                      <a:schemeClr val="bg2"/>
                    </a:gs>
                  </a:gsLst>
                  <a:lin ang="5400000" scaled="0"/>
                </a:gradFill>
              </a:defRPr>
            </a:lvl3pPr>
            <a:lvl4pPr marL="466114" indent="0">
              <a:buNone/>
              <a:defRPr sz="2039">
                <a:gradFill>
                  <a:gsLst>
                    <a:gs pos="100000">
                      <a:schemeClr val="bg2"/>
                    </a:gs>
                    <a:gs pos="6000">
                      <a:schemeClr val="bg2"/>
                    </a:gs>
                  </a:gsLst>
                  <a:lin ang="5400000" scaled="0"/>
                </a:gradFill>
              </a:defRPr>
            </a:lvl4pPr>
            <a:lvl5pPr marL="707263" indent="0">
              <a:buNone/>
              <a:defRPr sz="203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54855461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1"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3" indent="0">
              <a:buNone/>
              <a:defRPr sz="2039">
                <a:gradFill>
                  <a:gsLst>
                    <a:gs pos="100000">
                      <a:schemeClr val="bg2"/>
                    </a:gs>
                    <a:gs pos="0">
                      <a:schemeClr val="bg2"/>
                    </a:gs>
                  </a:gsLst>
                  <a:lin ang="5400000" scaled="0"/>
                </a:gradFill>
              </a:defRPr>
            </a:lvl3pPr>
            <a:lvl4pPr marL="466114" indent="0">
              <a:buNone/>
              <a:defRPr sz="2039">
                <a:gradFill>
                  <a:gsLst>
                    <a:gs pos="100000">
                      <a:schemeClr val="bg2"/>
                    </a:gs>
                    <a:gs pos="0">
                      <a:schemeClr val="bg2"/>
                    </a:gs>
                  </a:gsLst>
                  <a:lin ang="5400000" scaled="0"/>
                </a:gradFill>
              </a:defRPr>
            </a:lvl4pPr>
            <a:lvl5pPr marL="707263" indent="0">
              <a:buNone/>
              <a:defRPr sz="2039">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17140336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1" y="1476621"/>
            <a:ext cx="11375536" cy="2084319"/>
          </a:xfrm>
          <a:prstGeom prst="rect">
            <a:avLst/>
          </a:prstGeom>
        </p:spPr>
        <p:txBody>
          <a:bodyPr/>
          <a:lstStyle>
            <a:lvl1pPr marL="289704" indent="-289704">
              <a:buFont typeface="Wingdings" pitchFamily="2" charset="2"/>
              <a:buChar char=""/>
              <a:defRPr sz="4079"/>
            </a:lvl1pPr>
            <a:lvl2pPr marL="527615" indent="-237913">
              <a:buFont typeface="Wingdings" pitchFamily="2" charset="2"/>
              <a:buChar char=""/>
              <a:defRPr>
                <a:latin typeface="+mn-lt"/>
              </a:defRPr>
            </a:lvl2pPr>
            <a:lvl3pPr marL="755816" indent="-228202">
              <a:buFont typeface="Wingdings" pitchFamily="2" charset="2"/>
              <a:buChar char=""/>
              <a:tabLst/>
              <a:defRPr>
                <a:latin typeface="+mn-lt"/>
              </a:defRPr>
            </a:lvl3pPr>
            <a:lvl4pPr marL="932227" indent="-176411">
              <a:buFont typeface="Wingdings" pitchFamily="2" charset="2"/>
              <a:buChar char=""/>
              <a:defRPr>
                <a:latin typeface="+mn-lt"/>
              </a:defRPr>
            </a:lvl4pPr>
            <a:lvl5pPr marL="1108638" indent="-17641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13471070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00">
                      <a:schemeClr val="tx2"/>
                    </a:gs>
                    <a:gs pos="0">
                      <a:schemeClr val="tx2"/>
                    </a:gs>
                  </a:gsLst>
                  <a:lin ang="5400000" scaled="0"/>
                </a:gradFill>
                <a:latin typeface="+mj-lt"/>
              </a:defRPr>
            </a:lvl1pPr>
            <a:lvl2pPr marL="0" indent="0">
              <a:buNone/>
              <a:defRPr sz="2039"/>
            </a:lvl2pPr>
            <a:lvl3pPr marL="237913" indent="0">
              <a:buNone/>
              <a:defRPr sz="2039"/>
            </a:lvl3pPr>
            <a:lvl4pPr marL="466114" indent="0">
              <a:buNone/>
              <a:defRPr sz="2039"/>
            </a:lvl4pPr>
            <a:lvl5pPr marL="707263" indent="0">
              <a:buNone/>
              <a:defRPr sz="203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00">
                      <a:schemeClr val="tx2"/>
                    </a:gs>
                    <a:gs pos="0">
                      <a:schemeClr val="tx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250">
                      <a:schemeClr val="bg2"/>
                    </a:gs>
                    <a:gs pos="100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856179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31279" y="1476624"/>
            <a:ext cx="5504574" cy="2511229"/>
          </a:xfrm>
        </p:spPr>
        <p:txBody>
          <a:bodyPr/>
          <a:lstStyle>
            <a:lvl1pPr marL="0" indent="0">
              <a:spcBef>
                <a:spcPts val="1224"/>
              </a:spcBef>
              <a:buNone/>
              <a:defRPr sz="4079">
                <a:gradFill>
                  <a:gsLst>
                    <a:gs pos="1000">
                      <a:schemeClr val="bg2"/>
                    </a:gs>
                    <a:gs pos="98000">
                      <a:schemeClr val="bg2"/>
                    </a:gs>
                  </a:gsLst>
                  <a:lin ang="5400000" scaled="0"/>
                </a:gradFill>
                <a:latin typeface="+mj-lt"/>
              </a:defRPr>
            </a:lvl1pPr>
            <a:lvl2pPr marL="0" indent="0">
              <a:buNone/>
              <a:defRPr sz="2039">
                <a:gradFill>
                  <a:gsLst>
                    <a:gs pos="1000">
                      <a:schemeClr val="bg2"/>
                    </a:gs>
                    <a:gs pos="98000">
                      <a:schemeClr val="bg2"/>
                    </a:gs>
                  </a:gsLst>
                  <a:lin ang="5400000" scaled="0"/>
                </a:gradFill>
              </a:defRPr>
            </a:lvl2pPr>
            <a:lvl3pPr marL="237913" indent="0">
              <a:buNone/>
              <a:defRPr sz="2039">
                <a:gradFill>
                  <a:gsLst>
                    <a:gs pos="1000">
                      <a:schemeClr val="bg2"/>
                    </a:gs>
                    <a:gs pos="98000">
                      <a:schemeClr val="bg2"/>
                    </a:gs>
                  </a:gsLst>
                  <a:lin ang="5400000" scaled="0"/>
                </a:gradFill>
              </a:defRPr>
            </a:lvl3pPr>
            <a:lvl4pPr marL="466114" indent="0">
              <a:buNone/>
              <a:defRPr sz="2039">
                <a:gradFill>
                  <a:gsLst>
                    <a:gs pos="1000">
                      <a:schemeClr val="bg2"/>
                    </a:gs>
                    <a:gs pos="98000">
                      <a:schemeClr val="bg2"/>
                    </a:gs>
                  </a:gsLst>
                  <a:lin ang="5400000" scaled="0"/>
                </a:gradFill>
              </a:defRPr>
            </a:lvl4pPr>
            <a:lvl5pPr marL="707263" indent="0">
              <a:buNone/>
              <a:defRPr sz="2039">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405481" y="1476624"/>
            <a:ext cx="5504574" cy="2511229"/>
          </a:xfrm>
        </p:spPr>
        <p:txBody>
          <a:bodyPr/>
          <a:lstStyle>
            <a:lvl1pPr marL="0" indent="0">
              <a:spcBef>
                <a:spcPts val="1224"/>
              </a:spcBef>
              <a:buNone/>
              <a:defRPr lang="en-US" sz="4079" kern="1200" spc="-71" baseline="0" dirty="0" smtClean="0">
                <a:gradFill>
                  <a:gsLst>
                    <a:gs pos="1000">
                      <a:schemeClr val="bg2"/>
                    </a:gs>
                    <a:gs pos="98000">
                      <a:schemeClr val="bg2"/>
                    </a:gs>
                  </a:gsLst>
                  <a:lin ang="5400000" scaled="0"/>
                </a:gradFill>
                <a:latin typeface="+mj-lt"/>
                <a:ea typeface="+mn-ea"/>
                <a:cs typeface="+mn-cs"/>
              </a:defRPr>
            </a:lvl1pPr>
            <a:lvl2pPr marL="3237"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2pPr>
            <a:lvl3pPr marL="237913"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3pPr>
            <a:lvl4pPr marL="46935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smtClean="0">
                <a:gradFill>
                  <a:gsLst>
                    <a:gs pos="1000">
                      <a:schemeClr val="bg2"/>
                    </a:gs>
                    <a:gs pos="98000">
                      <a:schemeClr val="bg2"/>
                    </a:gs>
                  </a:gsLst>
                  <a:lin ang="5400000" scaled="0"/>
                </a:gradFill>
                <a:latin typeface="+mn-lt"/>
                <a:ea typeface="+mn-ea"/>
                <a:cs typeface="+mn-cs"/>
              </a:defRPr>
            </a:lvl4pPr>
            <a:lvl5pPr marL="700790" marR="0" indent="0" algn="l" defTabSz="932190" rtl="0" eaLnBrk="1" fontAlgn="auto" latinLnBrk="0" hangingPunct="1">
              <a:lnSpc>
                <a:spcPct val="90000"/>
              </a:lnSpc>
              <a:spcBef>
                <a:spcPct val="20000"/>
              </a:spcBef>
              <a:spcAft>
                <a:spcPts val="0"/>
              </a:spcAft>
              <a:buClrTx/>
              <a:buSzPct val="90000"/>
              <a:buFont typeface="Arial" pitchFamily="34" charset="0"/>
              <a:buNone/>
              <a:tabLst/>
              <a:defRPr lang="en-US" sz="2039"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190"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5603139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796" indent="-297796">
              <a:spcBef>
                <a:spcPts val="1224"/>
              </a:spcBef>
              <a:buClr>
                <a:schemeClr val="bg2"/>
              </a:buClr>
              <a:buSzPct val="100000"/>
              <a:buFont typeface="Wingdings" pitchFamily="2" charset="2"/>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530852" indent="-233056">
              <a:defRPr sz="2039"/>
            </a:lvl2pPr>
            <a:lvl3pPr marL="699170" indent="-168318">
              <a:tabLst/>
              <a:defRPr sz="2039"/>
            </a:lvl3pPr>
            <a:lvl4pPr marL="880437" indent="-181266">
              <a:defRPr/>
            </a:lvl4pPr>
            <a:lvl5pPr marL="1048755" indent="-16831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349" indent="-346349">
              <a:spcBef>
                <a:spcPts val="1224"/>
              </a:spcBef>
              <a:buClr>
                <a:schemeClr val="bg2"/>
              </a:buClr>
              <a:buFont typeface="Arial" pitchFamily="34" charset="0"/>
              <a:buChar char="•"/>
              <a:defRPr lang="en-US" sz="3671" kern="1200" spc="-71" baseline="0" dirty="0" smtClean="0">
                <a:gradFill>
                  <a:gsLst>
                    <a:gs pos="1250">
                      <a:schemeClr val="bg2"/>
                    </a:gs>
                    <a:gs pos="100000">
                      <a:schemeClr val="bg2"/>
                    </a:gs>
                  </a:gsLst>
                  <a:lin ang="5400000" scaled="0"/>
                </a:gradFill>
                <a:latin typeface="+mj-lt"/>
                <a:ea typeface="+mn-ea"/>
                <a:cs typeface="+mn-cs"/>
              </a:defRPr>
            </a:lvl1pPr>
            <a:lvl2pPr marL="647381" indent="-349585">
              <a:defRPr lang="en-US" sz="2039" kern="1200" spc="0" baseline="0" dirty="0" smtClean="0">
                <a:gradFill>
                  <a:gsLst>
                    <a:gs pos="1250">
                      <a:schemeClr val="bg2"/>
                    </a:gs>
                    <a:gs pos="100000">
                      <a:schemeClr val="bg2"/>
                    </a:gs>
                  </a:gsLst>
                  <a:lin ang="5400000" scaled="0"/>
                </a:gradFill>
                <a:latin typeface="+mn-lt"/>
                <a:ea typeface="+mn-ea"/>
                <a:cs typeface="+mn-cs"/>
              </a:defRPr>
            </a:lvl2pPr>
            <a:lvl3pPr marL="880437" indent="-349585">
              <a:defRPr lang="en-US" sz="2039" kern="1200" spc="0" baseline="0" dirty="0" smtClean="0">
                <a:gradFill>
                  <a:gsLst>
                    <a:gs pos="1250">
                      <a:schemeClr val="bg2"/>
                    </a:gs>
                    <a:gs pos="100000">
                      <a:schemeClr val="bg2"/>
                    </a:gs>
                  </a:gsLst>
                  <a:lin ang="5400000" scaled="0"/>
                </a:gradFill>
                <a:latin typeface="+mn-lt"/>
                <a:ea typeface="+mn-ea"/>
                <a:cs typeface="+mn-cs"/>
              </a:defRPr>
            </a:lvl3pPr>
            <a:lvl4pPr marL="1048755" indent="-349585">
              <a:defRPr lang="en-US" sz="2039" kern="1200" spc="0" baseline="0" dirty="0" smtClean="0">
                <a:gradFill>
                  <a:gsLst>
                    <a:gs pos="1250">
                      <a:schemeClr val="bg2"/>
                    </a:gs>
                    <a:gs pos="100000">
                      <a:schemeClr val="bg2"/>
                    </a:gs>
                  </a:gsLst>
                  <a:lin ang="5400000" scaled="0"/>
                </a:gradFill>
                <a:latin typeface="+mn-lt"/>
                <a:ea typeface="+mn-ea"/>
                <a:cs typeface="+mn-cs"/>
              </a:defRPr>
            </a:lvl4pPr>
            <a:lvl5pPr marL="1230022" indent="-349585">
              <a:defRPr lang="en-US" sz="2039" kern="1200" spc="0" baseline="0" dirty="0">
                <a:gradFill>
                  <a:gsLst>
                    <a:gs pos="1250">
                      <a:schemeClr val="bg2"/>
                    </a:gs>
                    <a:gs pos="100000">
                      <a:schemeClr val="bg2"/>
                    </a:gs>
                  </a:gsLst>
                  <a:lin ang="5400000" scaled="0"/>
                </a:gradFill>
                <a:latin typeface="+mn-lt"/>
                <a:ea typeface="+mn-ea"/>
                <a:cs typeface="+mn-cs"/>
              </a:defRPr>
            </a:lvl5pPr>
          </a:lstStyle>
          <a:p>
            <a:pPr marL="297796" marR="0" lvl="0"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Click to edit Master text styles</a:t>
            </a:r>
          </a:p>
          <a:p>
            <a:pPr marL="297796" marR="0" lvl="1"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Second level</a:t>
            </a:r>
          </a:p>
          <a:p>
            <a:pPr marL="297796" marR="0" lvl="2"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Third level</a:t>
            </a:r>
          </a:p>
          <a:p>
            <a:pPr marL="297796" marR="0" lvl="3"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Fourth level</a:t>
            </a:r>
          </a:p>
          <a:p>
            <a:pPr marL="297796" marR="0" lvl="4" indent="-297796" algn="l" defTabSz="932190"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262268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2487294" cy="1695079"/>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329278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695079"/>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653447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611215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tx2"/>
                    </a:gs>
                    <a:gs pos="0">
                      <a:schemeClr val="tx2"/>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3293329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7"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80" y="1476623"/>
            <a:ext cx="5338712" cy="1695079"/>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6" name="Content Placeholder 5"/>
          <p:cNvSpPr>
            <a:spLocks noGrp="1"/>
          </p:cNvSpPr>
          <p:nvPr>
            <p:ph sz="quarter" idx="4"/>
          </p:nvPr>
        </p:nvSpPr>
        <p:spPr>
          <a:xfrm>
            <a:off x="6313878" y="1715388"/>
            <a:ext cx="5596178" cy="339016"/>
          </a:xfrm>
          <a:prstGeom prst="rect">
            <a:avLst/>
          </a:prstGeom>
        </p:spPr>
        <p:txBody>
          <a:bodyPr>
            <a:noAutofit/>
          </a:bodyPr>
          <a:lstStyle>
            <a:lvl1pPr marL="0" indent="0">
              <a:spcBef>
                <a:spcPts val="1224"/>
              </a:spcBef>
              <a:buNone/>
              <a:defRPr lang="en-US" sz="2039" kern="1200" spc="0" dirty="0" smtClean="0">
                <a:gradFill>
                  <a:gsLst>
                    <a:gs pos="100000">
                      <a:schemeClr val="bg2"/>
                    </a:gs>
                    <a:gs pos="0">
                      <a:schemeClr val="bg2"/>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303415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48139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30" y="1476623"/>
            <a:ext cx="5543930" cy="1201902"/>
          </a:xfrm>
          <a:prstGeom prst="rect">
            <a:avLst/>
          </a:prstGeom>
        </p:spPr>
        <p:txBody>
          <a:bodyPr>
            <a:noAutofit/>
          </a:bodyPr>
          <a:lstStyle>
            <a:lvl1pPr marL="0" indent="0">
              <a:buNone/>
              <a:defRPr sz="4079" b="0" cap="none" baseline="0">
                <a:gradFill>
                  <a:gsLst>
                    <a:gs pos="100000">
                      <a:schemeClr val="bg1"/>
                    </a:gs>
                    <a:gs pos="0">
                      <a:schemeClr val="bg1"/>
                    </a:gs>
                  </a:gsLst>
                  <a:lin ang="5400000" scaled="0"/>
                </a:gradFill>
                <a:latin typeface="+mj-lt"/>
              </a:defRPr>
            </a:lvl1pPr>
            <a:lvl2pPr marL="621376" indent="0">
              <a:buNone/>
              <a:defRPr sz="2753" b="1"/>
            </a:lvl2pPr>
            <a:lvl3pPr marL="1242752" indent="0">
              <a:buNone/>
              <a:defRPr sz="2447" b="1"/>
            </a:lvl3pPr>
            <a:lvl4pPr marL="1864128" indent="0">
              <a:buNone/>
              <a:defRPr sz="2141" b="1"/>
            </a:lvl4pPr>
            <a:lvl5pPr marL="2485504" indent="0">
              <a:buNone/>
              <a:defRPr sz="2141" b="1"/>
            </a:lvl5pPr>
            <a:lvl6pPr marL="3106882" indent="0">
              <a:buNone/>
              <a:defRPr sz="2141" b="1"/>
            </a:lvl6pPr>
            <a:lvl7pPr marL="3728257" indent="0">
              <a:buNone/>
              <a:defRPr sz="2141" b="1"/>
            </a:lvl7pPr>
            <a:lvl8pPr marL="4349632" indent="0">
              <a:buNone/>
              <a:defRPr sz="2141" b="1"/>
            </a:lvl8pPr>
            <a:lvl9pPr marL="4971009" indent="0">
              <a:buNone/>
              <a:defRPr sz="2141" b="1"/>
            </a:lvl9pPr>
          </a:lstStyle>
          <a:p>
            <a:pPr lvl="0"/>
            <a:r>
              <a:rPr lang="en-US" dirty="0"/>
              <a:t>Click to edit Master text styles.</a:t>
            </a:r>
          </a:p>
        </p:txBody>
      </p:sp>
      <p:sp>
        <p:nvSpPr>
          <p:cNvPr id="9" name="Content Placeholder 5"/>
          <p:cNvSpPr>
            <a:spLocks noGrp="1"/>
          </p:cNvSpPr>
          <p:nvPr>
            <p:ph sz="quarter" idx="13"/>
          </p:nvPr>
        </p:nvSpPr>
        <p:spPr>
          <a:xfrm>
            <a:off x="6344430" y="2789431"/>
            <a:ext cx="5554778" cy="621530"/>
          </a:xfrm>
          <a:prstGeom prst="rect">
            <a:avLst/>
          </a:prstGeom>
        </p:spPr>
        <p:txBody>
          <a:bodyPr>
            <a:noAutofit/>
          </a:bodyPr>
          <a:lstStyle>
            <a:lvl1pPr marL="0" indent="0">
              <a:spcBef>
                <a:spcPts val="1224"/>
              </a:spcBef>
              <a:buFont typeface="Arial" pitchFamily="34" charset="0"/>
              <a:buNone/>
              <a:defRPr lang="en-US" sz="2039" kern="1200" spc="0" dirty="0" smtClean="0">
                <a:gradFill>
                  <a:gsLst>
                    <a:gs pos="100000">
                      <a:schemeClr val="bg1"/>
                    </a:gs>
                    <a:gs pos="0">
                      <a:schemeClr val="bg1"/>
                    </a:gs>
                  </a:gsLst>
                  <a:lin ang="5400000" scaled="0"/>
                </a:gradFill>
                <a:latin typeface="+mn-lt"/>
                <a:ea typeface="+mn-ea"/>
                <a:cs typeface="Segoe UI" pitchFamily="34" charset="0"/>
              </a:defRPr>
            </a:lvl1pPr>
            <a:lvl2pPr marL="932064" indent="-388361">
              <a:defRPr lang="en-US" sz="2141" kern="1200" dirty="0" smtClean="0">
                <a:solidFill>
                  <a:schemeClr val="bg2">
                    <a:lumMod val="50000"/>
                  </a:schemeClr>
                </a:solidFill>
                <a:latin typeface="+mn-lt"/>
                <a:ea typeface="+mn-ea"/>
                <a:cs typeface="Arial" pitchFamily="34" charset="0"/>
              </a:defRPr>
            </a:lvl2pPr>
            <a:lvl3pPr marL="932064" indent="-233016">
              <a:defRPr lang="en-US" sz="1937" kern="1200" dirty="0" smtClean="0">
                <a:solidFill>
                  <a:schemeClr val="bg2">
                    <a:lumMod val="50000"/>
                  </a:schemeClr>
                </a:solidFill>
                <a:latin typeface="+mn-lt"/>
                <a:ea typeface="+mn-ea"/>
                <a:cs typeface="Arial" pitchFamily="34" charset="0"/>
              </a:defRPr>
            </a:lvl3pPr>
            <a:lvl4pPr marL="1242752" indent="-233016">
              <a:defRPr lang="en-US" sz="1632" kern="1200" dirty="0" smtClean="0">
                <a:solidFill>
                  <a:schemeClr val="bg2">
                    <a:lumMod val="50000"/>
                  </a:schemeClr>
                </a:solidFill>
                <a:latin typeface="+mn-lt"/>
                <a:ea typeface="+mn-ea"/>
                <a:cs typeface="Arial" pitchFamily="34" charset="0"/>
              </a:defRPr>
            </a:lvl4pPr>
            <a:lvl5pPr marL="1475769" indent="-233016">
              <a:defRPr lang="en-US" sz="1632" kern="1200" dirty="0">
                <a:solidFill>
                  <a:schemeClr val="bg2">
                    <a:lumMod val="50000"/>
                  </a:schemeClr>
                </a:solidFill>
                <a:latin typeface="+mn-lt"/>
                <a:ea typeface="+mn-ea"/>
                <a:cs typeface="Arial" pitchFamily="34" charset="0"/>
              </a:defRPr>
            </a:lvl5pPr>
            <a:lvl6pPr>
              <a:defRPr sz="2141"/>
            </a:lvl6pPr>
            <a:lvl7pPr>
              <a:defRPr sz="2141"/>
            </a:lvl7pPr>
            <a:lvl8pPr>
              <a:defRPr sz="2141"/>
            </a:lvl8pPr>
            <a:lvl9pPr>
              <a:defRPr sz="2141"/>
            </a:lvl9pPr>
          </a:lstStyle>
          <a:p>
            <a:pPr lvl="0"/>
            <a:r>
              <a:rPr lang="en-US"/>
              <a:t>Click to edit Master text styles</a:t>
            </a:r>
          </a:p>
        </p:txBody>
      </p:sp>
      <p:sp>
        <p:nvSpPr>
          <p:cNvPr id="4" name="Picture Placeholder 3"/>
          <p:cNvSpPr>
            <a:spLocks noGrp="1"/>
          </p:cNvSpPr>
          <p:nvPr>
            <p:ph type="pic" sz="quarter" idx="14" hasCustomPrompt="1"/>
          </p:nvPr>
        </p:nvSpPr>
        <p:spPr>
          <a:xfrm>
            <a:off x="1" y="0"/>
            <a:ext cx="6101615" cy="6994525"/>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127247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90"/>
            <a:ext cx="11378776" cy="2920069"/>
          </a:xfrm>
          <a:prstGeom prst="rect">
            <a:avLst/>
          </a:prstGeom>
        </p:spPr>
        <p:txBody>
          <a:bodyPr>
            <a:normAutofit/>
          </a:bodyPr>
          <a:lstStyle>
            <a:lvl1pPr marL="0" indent="0">
              <a:lnSpc>
                <a:spcPct val="90000"/>
              </a:lnSpc>
              <a:buNone/>
              <a:defRPr sz="6524">
                <a:gradFill>
                  <a:gsLst>
                    <a:gs pos="100000">
                      <a:schemeClr val="tx2"/>
                    </a:gs>
                    <a:gs pos="0">
                      <a:schemeClr val="tx2"/>
                    </a:gs>
                  </a:gsLst>
                  <a:lin ang="5400000" scaled="0"/>
                </a:gradFill>
                <a:latin typeface="+mj-lt"/>
              </a:defRPr>
            </a:lvl1pPr>
            <a:lvl2pPr>
              <a:defRPr sz="6524">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8"/>
            <a:ext cx="11378776" cy="480118"/>
          </a:xfrm>
          <a:prstGeom prst="rect">
            <a:avLst/>
          </a:prstGeom>
        </p:spPr>
        <p:txBody>
          <a:bodyPr>
            <a:normAutofit/>
          </a:bodyPr>
          <a:lstStyle>
            <a:lvl1pPr marL="0" indent="0">
              <a:lnSpc>
                <a:spcPct val="90000"/>
              </a:lnSpc>
              <a:buNone/>
              <a:defRPr sz="3671">
                <a:gradFill>
                  <a:gsLst>
                    <a:gs pos="100000">
                      <a:schemeClr val="bg2"/>
                    </a:gs>
                    <a:gs pos="0">
                      <a:schemeClr val="bg2"/>
                    </a:gs>
                  </a:gsLst>
                  <a:lin ang="5400000" scaled="0"/>
                </a:gradFill>
                <a:latin typeface="+mj-lt"/>
              </a:defRPr>
            </a:lvl1pPr>
            <a:lvl2pPr>
              <a:defRPr sz="6524">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0697038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8"/>
            <a:ext cx="11378776" cy="2920069"/>
          </a:xfrm>
          <a:prstGeom prst="rect">
            <a:avLst/>
          </a:prstGeom>
        </p:spPr>
        <p:txBody>
          <a:bodyPr lIns="146304" tIns="91440" rIns="146304" bIns="91440">
            <a:normAutofit/>
          </a:bodyPr>
          <a:lstStyle>
            <a:lvl1pPr marL="0" indent="0">
              <a:lnSpc>
                <a:spcPct val="90000"/>
              </a:lnSpc>
              <a:buNone/>
              <a:defRPr sz="7997">
                <a:gradFill>
                  <a:gsLst>
                    <a:gs pos="100000">
                      <a:schemeClr val="bg1"/>
                    </a:gs>
                    <a:gs pos="0">
                      <a:schemeClr val="bg1"/>
                    </a:gs>
                  </a:gsLst>
                  <a:lin ang="5400000" scaled="0"/>
                </a:gradFill>
                <a:latin typeface="+mj-lt"/>
              </a:defRPr>
            </a:lvl1pPr>
            <a:lvl2pPr>
              <a:defRPr sz="6524">
                <a:solidFill>
                  <a:schemeClr val="tx2"/>
                </a:solidFill>
                <a:latin typeface="+mn-lt"/>
              </a:defRPr>
            </a:lvl2pPr>
          </a:lstStyle>
          <a:p>
            <a:pPr lvl="0"/>
            <a:r>
              <a:rPr lang="en-US" dirty="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7" rIns="82272" bIns="41137" numCol="1" anchor="t" anchorCtr="0" compatLnSpc="1">
            <a:prstTxWarp prst="textNoShape">
              <a:avLst/>
            </a:prstTxWarp>
          </a:bodyPr>
          <a:lstStyle/>
          <a:p>
            <a:pPr algn="ctr" defTabSz="914001"/>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483018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7"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190"/>
            <a:fld id="{727B4C2D-45E2-4621-8491-2995EB46A674}" type="slidenum">
              <a:rPr lang="en-US" smtClean="0">
                <a:gradFill>
                  <a:gsLst>
                    <a:gs pos="100000">
                      <a:srgbClr val="797A7D"/>
                    </a:gs>
                    <a:gs pos="0">
                      <a:srgbClr val="797A7D"/>
                    </a:gs>
                  </a:gsLst>
                  <a:lin ang="5400000" scaled="0"/>
                </a:gradFill>
              </a:rPr>
              <a:pPr defTabSz="932190"/>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1858364573"/>
      </p:ext>
    </p:extLst>
  </p:cSld>
  <p:clrMapOvr>
    <a:masterClrMapping/>
  </p:clrMapOvr>
  <p:transition>
    <p:fade/>
  </p:transition>
  <p:extLst>
    <p:ext uri="{DCECCB84-F9BA-43D5-87BE-67443E8EF086}">
      <p15:sldGuideLst xmlns:p15="http://schemas.microsoft.com/office/powerpoint/2012/main">
        <p15:guide id="1" pos="288">
          <p15:clr>
            <a:srgbClr val="5ACBF0"/>
          </p15:clr>
        </p15:guide>
        <p15:guide id="2" orient="horz" pos="302">
          <p15:clr>
            <a:srgbClr val="5ACBF0"/>
          </p15:clr>
        </p15:guide>
        <p15:guide id="3" pos="7546">
          <p15:clr>
            <a:srgbClr val="5ACBF0"/>
          </p15:clr>
        </p15:guide>
        <p15:guide id="4" orient="horz" pos="41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88595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2" y="1178953"/>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0" fontAlgn="base">
              <a:spcBef>
                <a:spcPct val="0"/>
              </a:spcBef>
              <a:spcAft>
                <a:spcPct val="0"/>
              </a:spcAft>
            </a:pPr>
            <a:endParaRPr lang="en-US" sz="183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3">
                <a:gradFill>
                  <a:gsLst>
                    <a:gs pos="1250">
                      <a:srgbClr val="000000"/>
                    </a:gs>
                    <a:gs pos="100000">
                      <a:srgbClr val="000000"/>
                    </a:gs>
                  </a:gsLst>
                  <a:lin ang="5400000" scaled="0"/>
                </a:gradFill>
                <a:latin typeface="Consolas" pitchFamily="49" charset="0"/>
                <a:cs typeface="Consolas" pitchFamily="49" charset="0"/>
              </a:defRPr>
            </a:lvl1pPr>
            <a:lvl2pPr marL="3463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26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08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37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486146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6" baseline="0"/>
            </a:lvl1pPr>
          </a:lstStyle>
          <a:p>
            <a:r>
              <a:rPr lang="en-US" dirty="0"/>
              <a:t>Click to edit Master title style</a:t>
            </a:r>
          </a:p>
        </p:txBody>
      </p:sp>
      <p:sp>
        <p:nvSpPr>
          <p:cNvPr id="3" name="TextBox 2"/>
          <p:cNvSpPr txBox="1"/>
          <p:nvPr userDrawn="1"/>
        </p:nvSpPr>
        <p:spPr>
          <a:xfrm>
            <a:off x="8885237" y="-312738"/>
            <a:ext cx="4038600" cy="1425009"/>
          </a:xfrm>
          <a:prstGeom prst="rect">
            <a:avLst/>
          </a:prstGeom>
          <a:noFill/>
        </p:spPr>
        <p:txBody>
          <a:bodyPr wrap="square" lIns="182733" tIns="146187" rIns="182733" bIns="146187" rtlCol="0">
            <a:spAutoFit/>
          </a:bodyPr>
          <a:lstStyle/>
          <a:p>
            <a:pPr defTabSz="932099">
              <a:lnSpc>
                <a:spcPct val="90000"/>
              </a:lnSpc>
              <a:spcAft>
                <a:spcPts val="600"/>
              </a:spcAft>
            </a:pPr>
            <a:r>
              <a:rPr lang="en-US" sz="7994" dirty="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507283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3"/>
            <a:ext cx="11378776" cy="678031"/>
          </a:xfrm>
        </p:spPr>
        <p:txBody>
          <a:bodyPr/>
          <a:lstStyle>
            <a:lvl1pPr>
              <a:defRPr sz="4895"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29661" y="1476621"/>
            <a:ext cx="11375536" cy="2084319"/>
          </a:xfrm>
          <a:prstGeom prst="rect">
            <a:avLst/>
          </a:prstGeom>
        </p:spPr>
        <p:txBody>
          <a:bodyPr/>
          <a:lstStyle>
            <a:lvl1pPr marL="349585" indent="-34958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0906"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227" indent="-29132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285"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341" indent="-23305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1843357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190" rtl="0" eaLnBrk="1" fontAlgn="auto" latinLnBrk="0" hangingPunct="1">
              <a:lnSpc>
                <a:spcPct val="90000"/>
              </a:lnSpc>
              <a:spcBef>
                <a:spcPts val="0"/>
              </a:spcBef>
              <a:spcAft>
                <a:spcPts val="0"/>
              </a:spcAft>
              <a:buClr>
                <a:srgbClr val="00DCFF"/>
              </a:buClr>
              <a:buSzPct val="90000"/>
              <a:buFont typeface="Arial" pitchFamily="34" charset="0"/>
              <a:buNone/>
              <a:tabLst/>
              <a:defRPr sz="2855" b="1" cap="all" baseline="0">
                <a:solidFill>
                  <a:schemeClr val="bg1">
                    <a:alpha val="99000"/>
                  </a:schemeClr>
                </a:solidFill>
              </a:defRPr>
            </a:lvl1pPr>
            <a:lvl2pPr marL="466095" indent="0" algn="ctr">
              <a:buNone/>
              <a:defRPr>
                <a:solidFill>
                  <a:schemeClr val="tx1">
                    <a:tint val="75000"/>
                  </a:schemeClr>
                </a:solidFill>
              </a:defRPr>
            </a:lvl2pPr>
            <a:lvl3pPr marL="932190" indent="0" algn="ctr">
              <a:buNone/>
              <a:defRPr>
                <a:solidFill>
                  <a:schemeClr val="tx1">
                    <a:tint val="75000"/>
                  </a:schemeClr>
                </a:solidFill>
              </a:defRPr>
            </a:lvl3pPr>
            <a:lvl4pPr marL="1398285" indent="0" algn="ctr">
              <a:buNone/>
              <a:defRPr>
                <a:solidFill>
                  <a:schemeClr val="tx1">
                    <a:tint val="75000"/>
                  </a:schemeClr>
                </a:solidFill>
              </a:defRPr>
            </a:lvl4pPr>
            <a:lvl5pPr marL="1864380" indent="0" algn="ctr">
              <a:buNone/>
              <a:defRPr>
                <a:solidFill>
                  <a:schemeClr val="tx1">
                    <a:tint val="75000"/>
                  </a:schemeClr>
                </a:solidFill>
              </a:defRPr>
            </a:lvl5pPr>
            <a:lvl6pPr marL="2330476" indent="0" algn="ctr">
              <a:buNone/>
              <a:defRPr>
                <a:solidFill>
                  <a:schemeClr val="tx1">
                    <a:tint val="75000"/>
                  </a:schemeClr>
                </a:solidFill>
              </a:defRPr>
            </a:lvl6pPr>
            <a:lvl7pPr marL="2796569" indent="0" algn="ctr">
              <a:buNone/>
              <a:defRPr>
                <a:solidFill>
                  <a:schemeClr val="tx1">
                    <a:tint val="75000"/>
                  </a:schemeClr>
                </a:solidFill>
              </a:defRPr>
            </a:lvl7pPr>
            <a:lvl8pPr marL="3262664" indent="0" algn="ctr">
              <a:buNone/>
              <a:defRPr>
                <a:solidFill>
                  <a:schemeClr val="tx1">
                    <a:tint val="75000"/>
                  </a:schemeClr>
                </a:solidFill>
              </a:defRPr>
            </a:lvl8pPr>
            <a:lvl9pPr marL="3728759" indent="0" algn="ctr">
              <a:buNone/>
              <a:defRPr>
                <a:solidFill>
                  <a:schemeClr val="tx1">
                    <a:tint val="75000"/>
                  </a:schemeClr>
                </a:solidFill>
              </a:defRPr>
            </a:lvl9pPr>
          </a:lstStyle>
          <a:p>
            <a:r>
              <a:rPr lang="en-US" b="0" dirty="0"/>
              <a:t>{Sample Code Location e.g., Codeshow.codeplex.com} </a:t>
            </a:r>
          </a:p>
          <a:p>
            <a:r>
              <a:rPr lang="en-US" dirty="0"/>
              <a:t>(</a:t>
            </a:r>
            <a:r>
              <a:rPr lang="en-US" dirty="0" err="1"/>
              <a:t>dEMO</a:t>
            </a:r>
            <a:r>
              <a:rPr lang="en-US" dirty="0"/>
              <a:t> NAME)</a:t>
            </a:r>
          </a:p>
        </p:txBody>
      </p:sp>
      <p:sp>
        <p:nvSpPr>
          <p:cNvPr id="10" name="Text Placeholder 9"/>
          <p:cNvSpPr>
            <a:spLocks noGrp="1"/>
          </p:cNvSpPr>
          <p:nvPr>
            <p:ph type="body" sz="quarter" idx="10" hasCustomPrompt="1"/>
          </p:nvPr>
        </p:nvSpPr>
        <p:spPr>
          <a:xfrm>
            <a:off x="424081" y="3179329"/>
            <a:ext cx="10938496" cy="1411535"/>
          </a:xfrm>
          <a:prstGeom prst="rect">
            <a:avLst/>
          </a:prstGeom>
        </p:spPr>
        <p:txBody>
          <a:bodyPr anchor="ctr"/>
          <a:lstStyle>
            <a:lvl1pPr algn="l">
              <a:defRPr sz="7340" baseline="0">
                <a:solidFill>
                  <a:schemeClr val="bg1">
                    <a:alpha val="99000"/>
                  </a:schemeClr>
                </a:solidFill>
                <a:latin typeface="Segoe UI Light" panose="020B0502040204020203" pitchFamily="34" charset="0"/>
                <a:cs typeface="Segoe UI Light" panose="020B0502040204020203" pitchFamily="34" charset="0"/>
              </a:defRPr>
            </a:lvl1pPr>
            <a:lvl2pPr>
              <a:defRPr sz="6116">
                <a:solidFill>
                  <a:schemeClr val="bg1">
                    <a:alpha val="99000"/>
                  </a:schemeClr>
                </a:solidFill>
                <a:latin typeface="+mj-lt"/>
              </a:defRPr>
            </a:lvl2pPr>
            <a:lvl3pPr>
              <a:defRPr sz="6116">
                <a:solidFill>
                  <a:schemeClr val="bg1">
                    <a:alpha val="99000"/>
                  </a:schemeClr>
                </a:solidFill>
                <a:latin typeface="+mj-lt"/>
              </a:defRPr>
            </a:lvl3pPr>
            <a:lvl4pPr>
              <a:defRPr sz="6116">
                <a:solidFill>
                  <a:schemeClr val="bg1">
                    <a:alpha val="99000"/>
                  </a:schemeClr>
                </a:solidFill>
                <a:latin typeface="+mj-lt"/>
              </a:defRPr>
            </a:lvl4pPr>
            <a:lvl5pPr>
              <a:defRPr sz="6116">
                <a:solidFill>
                  <a:schemeClr val="bg1">
                    <a:alpha val="99000"/>
                  </a:schemeClr>
                </a:solidFill>
                <a:latin typeface="+mj-lt"/>
              </a:defRPr>
            </a:lvl5pPr>
          </a:lstStyle>
          <a:p>
            <a:pPr lvl="0"/>
            <a:r>
              <a:rPr lang="en-US" dirty="0"/>
              <a:t>demo</a:t>
            </a:r>
          </a:p>
        </p:txBody>
      </p:sp>
    </p:spTree>
    <p:extLst>
      <p:ext uri="{BB962C8B-B14F-4D97-AF65-F5344CB8AC3E}">
        <p14:creationId xmlns:p14="http://schemas.microsoft.com/office/powerpoint/2010/main" val="230872053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6"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442"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98947075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399"/>
            </a:lvl3pPr>
            <a:lvl4pPr>
              <a:defRPr sz="1999"/>
            </a:lvl4pPr>
            <a:lvl5pPr>
              <a:defRPr sz="1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399"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3629"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254862693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40" y="1212853"/>
            <a:ext cx="5943600" cy="2092080"/>
          </a:xfrm>
        </p:spPr>
        <p:txBody>
          <a:bodyPr/>
          <a:lstStyle>
            <a:lvl1pPr marL="0" indent="0">
              <a:buNone/>
              <a:defRPr/>
            </a:lvl1pPr>
            <a:lvl2pPr marL="28527" indent="0">
              <a:buNone/>
              <a:defRPr sz="1997"/>
            </a:lvl2pPr>
            <a:lvl3pPr marL="223458" indent="0">
              <a:buNone/>
              <a:defRPr sz="1997"/>
            </a:lvl3pPr>
            <a:lvl4pPr marL="475443" indent="0">
              <a:buNone/>
              <a:defRPr sz="1797"/>
            </a:lvl4pPr>
            <a:lvl5pPr marL="738524" indent="0">
              <a:buNone/>
              <a:defRPr sz="179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55121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06383"/>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82764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theme" Target="../theme/theme2.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theme" Target="../theme/theme3.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762786"/>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4672906"/>
      </p:ext>
    </p:extLst>
  </p:cSld>
  <p:clrMap bg1="lt1" tx1="dk1" bg2="lt2" tx2="dk2" accent1="accent1" accent2="accent2" accent3="accent3" accent4="accent4" accent5="accent5" accent6="accent6" hlink="hlink" folHlink="folHlink"/>
  <p:sldLayoutIdLst>
    <p:sldLayoutId id="2147484323" r:id="rId1"/>
    <p:sldLayoutId id="2147484324" r:id="rId2"/>
    <p:sldLayoutId id="2147484325" r:id="rId3"/>
    <p:sldLayoutId id="2147484326" r:id="rId4"/>
    <p:sldLayoutId id="2147484327" r:id="rId5"/>
    <p:sldLayoutId id="2147484328" r:id="rId6"/>
    <p:sldLayoutId id="2147484329" r:id="rId7"/>
    <p:sldLayoutId id="2147484330" r:id="rId8"/>
    <p:sldLayoutId id="2147484331" r:id="rId9"/>
    <p:sldLayoutId id="2147484332" r:id="rId10"/>
    <p:sldLayoutId id="2147484333" r:id="rId11"/>
    <p:sldLayoutId id="2147484334" r:id="rId12"/>
    <p:sldLayoutId id="2147484335" r:id="rId13"/>
    <p:sldLayoutId id="2147484336" r:id="rId14"/>
    <p:sldLayoutId id="2147484337" r:id="rId15"/>
    <p:sldLayoutId id="2147484338" r:id="rId16"/>
    <p:sldLayoutId id="2147484339" r:id="rId17"/>
    <p:sldLayoutId id="2147484340" r:id="rId18"/>
    <p:sldLayoutId id="2147484341" r:id="rId19"/>
    <p:sldLayoutId id="2147484342" r:id="rId20"/>
    <p:sldLayoutId id="2147484343" r:id="rId21"/>
    <p:sldLayoutId id="2147484344" r:id="rId22"/>
    <p:sldLayoutId id="2147484345" r:id="rId23"/>
  </p:sldLayoutIdLst>
  <p:transition>
    <p:fade/>
  </p:transition>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3"/>
            <a:ext cx="11375536" cy="762786"/>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6474"/>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 id="2147484363" r:id="rId17"/>
    <p:sldLayoutId id="2147484364" r:id="rId18"/>
    <p:sldLayoutId id="2147484365" r:id="rId19"/>
    <p:sldLayoutId id="2147484366" r:id="rId20"/>
    <p:sldLayoutId id="2147484367" r:id="rId21"/>
    <p:sldLayoutId id="2147484368" r:id="rId22"/>
    <p:sldLayoutId id="2147484369" r:id="rId23"/>
    <p:sldLayoutId id="2147484370" r:id="rId24"/>
    <p:sldLayoutId id="2147484371" r:id="rId25"/>
    <p:sldLayoutId id="2147484372" r:id="rId26"/>
    <p:sldLayoutId id="2147484373" r:id="rId27"/>
    <p:sldLayoutId id="2147484374" r:id="rId28"/>
  </p:sldLayoutIdLst>
  <p:transition>
    <p:fade/>
  </p:transition>
  <p:hf hdr="0" ftr="0" dt="0"/>
  <p:txStyles>
    <p:titleStyle>
      <a:lvl1pPr algn="l" defTabSz="932190" rtl="0" eaLnBrk="1" latinLnBrk="0" hangingPunct="1">
        <a:lnSpc>
          <a:spcPct val="90000"/>
        </a:lnSpc>
        <a:spcBef>
          <a:spcPct val="0"/>
        </a:spcBef>
        <a:buNone/>
        <a:defRPr lang="en-US" sz="5504"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349" marR="0" indent="-346349" algn="l" defTabSz="932190" rtl="0" eaLnBrk="1" fontAlgn="auto" latinLnBrk="0" hangingPunct="1">
        <a:lnSpc>
          <a:spcPct val="90000"/>
        </a:lnSpc>
        <a:spcBef>
          <a:spcPct val="20000"/>
        </a:spcBef>
        <a:spcAft>
          <a:spcPts val="0"/>
        </a:spcAft>
        <a:buClrTx/>
        <a:buSzPct val="80000"/>
        <a:buFont typeface="Arial" pitchFamily="34" charset="0"/>
        <a:buChar char="•"/>
        <a:tabLst/>
        <a:defRPr sz="3671" kern="1200" spc="-71" baseline="0">
          <a:gradFill>
            <a:gsLst>
              <a:gs pos="1250">
                <a:schemeClr val="bg2"/>
              </a:gs>
              <a:gs pos="100000">
                <a:schemeClr val="bg2"/>
              </a:gs>
            </a:gsLst>
            <a:lin ang="5400000" scaled="0"/>
          </a:gradFill>
          <a:latin typeface="+mj-lt"/>
          <a:ea typeface="+mn-ea"/>
          <a:cs typeface="+mn-cs"/>
        </a:defRPr>
      </a:lvl1pPr>
      <a:lvl2pPr marL="584261" marR="0" indent="-237913" algn="l" defTabSz="932190" rtl="0" eaLnBrk="1" fontAlgn="auto" latinLnBrk="0" hangingPunct="1">
        <a:lnSpc>
          <a:spcPct val="90000"/>
        </a:lnSpc>
        <a:spcBef>
          <a:spcPct val="20000"/>
        </a:spcBef>
        <a:spcAft>
          <a:spcPts val="0"/>
        </a:spcAft>
        <a:buClrTx/>
        <a:buSzPct val="90000"/>
        <a:buFont typeface="Wingdings" pitchFamily="2" charset="2"/>
        <a:buChar char=""/>
        <a:tabLst/>
        <a:defRPr sz="2447" kern="1200" spc="0" baseline="0">
          <a:gradFill>
            <a:gsLst>
              <a:gs pos="1250">
                <a:schemeClr val="bg2"/>
              </a:gs>
              <a:gs pos="100000">
                <a:schemeClr val="bg2"/>
              </a:gs>
            </a:gsLst>
            <a:lin ang="5400000" scaled="0"/>
          </a:gradFill>
          <a:latin typeface="+mn-lt"/>
          <a:ea typeface="+mn-ea"/>
          <a:cs typeface="+mn-cs"/>
        </a:defRPr>
      </a:lvl2pPr>
      <a:lvl3pPr marL="814080"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814080" algn="l"/>
        </a:tabLst>
        <a:defRPr sz="2447" kern="1200" spc="0" baseline="0">
          <a:gradFill>
            <a:gsLst>
              <a:gs pos="1250">
                <a:schemeClr val="bg2"/>
              </a:gs>
              <a:gs pos="100000">
                <a:schemeClr val="bg2"/>
              </a:gs>
            </a:gsLst>
            <a:lin ang="5400000" scaled="0"/>
          </a:gradFill>
          <a:latin typeface="+mn-lt"/>
          <a:ea typeface="+mn-ea"/>
          <a:cs typeface="+mn-cs"/>
        </a:defRPr>
      </a:lvl3pPr>
      <a:lvl4pPr marL="1050375" marR="0" indent="-236293" algn="l" defTabSz="932190" rtl="0" eaLnBrk="1" fontAlgn="auto" latinLnBrk="0" hangingPunct="1">
        <a:lnSpc>
          <a:spcPct val="90000"/>
        </a:lnSpc>
        <a:spcBef>
          <a:spcPct val="20000"/>
        </a:spcBef>
        <a:spcAft>
          <a:spcPts val="0"/>
        </a:spcAft>
        <a:buClrTx/>
        <a:buSzPct val="90000"/>
        <a:buFont typeface="Wingdings" pitchFamily="2" charset="2"/>
        <a:buChar char=""/>
        <a:tabLst/>
        <a:defRPr sz="2039" kern="1200" spc="0" baseline="0">
          <a:gradFill>
            <a:gsLst>
              <a:gs pos="1250">
                <a:schemeClr val="bg2"/>
              </a:gs>
              <a:gs pos="100000">
                <a:schemeClr val="bg2"/>
              </a:gs>
            </a:gsLst>
            <a:lin ang="5400000" scaled="0"/>
          </a:gradFill>
          <a:latin typeface="+mn-lt"/>
          <a:ea typeface="+mn-ea"/>
          <a:cs typeface="+mn-cs"/>
        </a:defRPr>
      </a:lvl4pPr>
      <a:lvl5pPr marL="1280195" marR="0" indent="-229820" algn="l" defTabSz="932190" rtl="0" eaLnBrk="1" fontAlgn="auto" latinLnBrk="0" hangingPunct="1">
        <a:lnSpc>
          <a:spcPct val="90000"/>
        </a:lnSpc>
        <a:spcBef>
          <a:spcPct val="20000"/>
        </a:spcBef>
        <a:spcAft>
          <a:spcPts val="0"/>
        </a:spcAft>
        <a:buClrTx/>
        <a:buSzPct val="90000"/>
        <a:buFont typeface="Wingdings" pitchFamily="2" charset="2"/>
        <a:buChar char=""/>
        <a:tabLst>
          <a:tab pos="1280195" algn="l"/>
        </a:tabLst>
        <a:defRPr sz="2039" kern="1200" spc="0" baseline="0">
          <a:gradFill>
            <a:gsLst>
              <a:gs pos="1250">
                <a:schemeClr val="bg2"/>
              </a:gs>
              <a:gs pos="100000">
                <a:schemeClr val="bg2"/>
              </a:gs>
            </a:gsLst>
            <a:lin ang="5400000" scaled="0"/>
          </a:gradFill>
          <a:latin typeface="+mn-lt"/>
          <a:ea typeface="+mn-ea"/>
          <a:cs typeface="+mn-cs"/>
        </a:defRPr>
      </a:lvl5pPr>
      <a:lvl6pPr marL="2563523"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6pPr>
      <a:lvl7pPr marL="3029617"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7pPr>
      <a:lvl8pPr marL="3495712"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8pPr>
      <a:lvl9pPr marL="3961808" indent="-233048" algn="l" defTabSz="932190" rtl="0" eaLnBrk="1" latinLnBrk="0" hangingPunct="1">
        <a:spcBef>
          <a:spcPct val="20000"/>
        </a:spcBef>
        <a:buFont typeface="Arial" pitchFamily="34" charset="0"/>
        <a:buChar char="•"/>
        <a:defRPr sz="2039" kern="1200">
          <a:solidFill>
            <a:schemeClr val="tx1"/>
          </a:solidFill>
          <a:latin typeface="+mn-lt"/>
          <a:ea typeface="+mn-ea"/>
          <a:cs typeface="+mn-cs"/>
        </a:defRPr>
      </a:lvl9pPr>
    </p:bodyStyle>
    <p:otherStyle>
      <a:defPPr>
        <a:defRPr lang="en-US"/>
      </a:defPPr>
      <a:lvl1pPr marL="0" algn="l" defTabSz="932190" rtl="0" eaLnBrk="1" latinLnBrk="0" hangingPunct="1">
        <a:defRPr sz="1835" kern="1200">
          <a:solidFill>
            <a:schemeClr val="tx1"/>
          </a:solidFill>
          <a:latin typeface="+mn-lt"/>
          <a:ea typeface="+mn-ea"/>
          <a:cs typeface="+mn-cs"/>
        </a:defRPr>
      </a:lvl1pPr>
      <a:lvl2pPr marL="466095" algn="l" defTabSz="932190" rtl="0" eaLnBrk="1" latinLnBrk="0" hangingPunct="1">
        <a:defRPr sz="1835" kern="1200">
          <a:solidFill>
            <a:schemeClr val="tx1"/>
          </a:solidFill>
          <a:latin typeface="+mn-lt"/>
          <a:ea typeface="+mn-ea"/>
          <a:cs typeface="+mn-cs"/>
        </a:defRPr>
      </a:lvl2pPr>
      <a:lvl3pPr marL="932190" algn="l" defTabSz="932190" rtl="0" eaLnBrk="1" latinLnBrk="0" hangingPunct="1">
        <a:defRPr sz="1835" kern="1200">
          <a:solidFill>
            <a:schemeClr val="tx1"/>
          </a:solidFill>
          <a:latin typeface="+mn-lt"/>
          <a:ea typeface="+mn-ea"/>
          <a:cs typeface="+mn-cs"/>
        </a:defRPr>
      </a:lvl3pPr>
      <a:lvl4pPr marL="1398285" algn="l" defTabSz="932190" rtl="0" eaLnBrk="1" latinLnBrk="0" hangingPunct="1">
        <a:defRPr sz="1835" kern="1200">
          <a:solidFill>
            <a:schemeClr val="tx1"/>
          </a:solidFill>
          <a:latin typeface="+mn-lt"/>
          <a:ea typeface="+mn-ea"/>
          <a:cs typeface="+mn-cs"/>
        </a:defRPr>
      </a:lvl4pPr>
      <a:lvl5pPr marL="1864380" algn="l" defTabSz="932190" rtl="0" eaLnBrk="1" latinLnBrk="0" hangingPunct="1">
        <a:defRPr sz="1835" kern="1200">
          <a:solidFill>
            <a:schemeClr val="tx1"/>
          </a:solidFill>
          <a:latin typeface="+mn-lt"/>
          <a:ea typeface="+mn-ea"/>
          <a:cs typeface="+mn-cs"/>
        </a:defRPr>
      </a:lvl5pPr>
      <a:lvl6pPr marL="2330476" algn="l" defTabSz="932190" rtl="0" eaLnBrk="1" latinLnBrk="0" hangingPunct="1">
        <a:defRPr sz="1835" kern="1200">
          <a:solidFill>
            <a:schemeClr val="tx1"/>
          </a:solidFill>
          <a:latin typeface="+mn-lt"/>
          <a:ea typeface="+mn-ea"/>
          <a:cs typeface="+mn-cs"/>
        </a:defRPr>
      </a:lvl6pPr>
      <a:lvl7pPr marL="2796569" algn="l" defTabSz="932190" rtl="0" eaLnBrk="1" latinLnBrk="0" hangingPunct="1">
        <a:defRPr sz="1835" kern="1200">
          <a:solidFill>
            <a:schemeClr val="tx1"/>
          </a:solidFill>
          <a:latin typeface="+mn-lt"/>
          <a:ea typeface="+mn-ea"/>
          <a:cs typeface="+mn-cs"/>
        </a:defRPr>
      </a:lvl7pPr>
      <a:lvl8pPr marL="3262664" algn="l" defTabSz="932190" rtl="0" eaLnBrk="1" latinLnBrk="0" hangingPunct="1">
        <a:defRPr sz="1835" kern="1200">
          <a:solidFill>
            <a:schemeClr val="tx1"/>
          </a:solidFill>
          <a:latin typeface="+mn-lt"/>
          <a:ea typeface="+mn-ea"/>
          <a:cs typeface="+mn-cs"/>
        </a:defRPr>
      </a:lvl8pPr>
      <a:lvl9pPr marL="3728759" algn="l" defTabSz="932190" rtl="0" eaLnBrk="1" latinLnBrk="0" hangingPunct="1">
        <a:defRPr sz="183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p15:clr>
            <a:srgbClr val="000000"/>
          </p15:clr>
        </p15:guide>
        <p15:guide id="2" pos="749">
          <p15:clr>
            <a:srgbClr val="000000"/>
          </p15:clr>
        </p15:guide>
        <p15:guide id="3" pos="1325">
          <p15:clr>
            <a:srgbClr val="000000"/>
          </p15:clr>
        </p15:guide>
        <p15:guide id="4" pos="1901">
          <p15:clr>
            <a:srgbClr val="000000"/>
          </p15:clr>
        </p15:guide>
        <p15:guide id="5" pos="2477">
          <p15:clr>
            <a:srgbClr val="000000"/>
          </p15:clr>
        </p15:guide>
        <p15:guide id="6" pos="3053">
          <p15:clr>
            <a:srgbClr val="000000"/>
          </p15:clr>
        </p15:guide>
        <p15:guide id="7" pos="3629">
          <p15:clr>
            <a:srgbClr val="000000"/>
          </p15:clr>
        </p15:guide>
        <p15:guide id="8" pos="4205">
          <p15:clr>
            <a:srgbClr val="000000"/>
          </p15:clr>
        </p15:guide>
        <p15:guide id="9" pos="4781">
          <p15:clr>
            <a:srgbClr val="000000"/>
          </p15:clr>
        </p15:guide>
        <p15:guide id="10" pos="5357">
          <p15:clr>
            <a:srgbClr val="000000"/>
          </p15:clr>
        </p15:guide>
        <p15:guide id="11" pos="5933">
          <p15:clr>
            <a:srgbClr val="000000"/>
          </p15:clr>
        </p15:guide>
        <p15:guide id="12" pos="6509">
          <p15:clr>
            <a:srgbClr val="000000"/>
          </p15:clr>
        </p15:guide>
        <p15:guide id="13" pos="7085">
          <p15:clr>
            <a:srgbClr val="000000"/>
          </p15:clr>
        </p15:guide>
        <p15:guide id="14" pos="7661">
          <p15:clr>
            <a:srgbClr val="000000"/>
          </p15:clr>
        </p15:guide>
        <p15:guide id="15" orient="horz" pos="174">
          <p15:clr>
            <a:srgbClr val="000000"/>
          </p15:clr>
        </p15:guide>
        <p15:guide id="16" orient="horz" pos="756">
          <p15:clr>
            <a:srgbClr val="000000"/>
          </p15:clr>
        </p15:guide>
        <p15:guide id="17" orient="horz" pos="1332">
          <p15:clr>
            <a:srgbClr val="000000"/>
          </p15:clr>
        </p15:guide>
        <p15:guide id="18" orient="horz" pos="1908">
          <p15:clr>
            <a:srgbClr val="000000"/>
          </p15:clr>
        </p15:guide>
        <p15:guide id="19" orient="horz" pos="2484">
          <p15:clr>
            <a:srgbClr val="000000"/>
          </p15:clr>
        </p15:guide>
        <p15:guide id="20" orient="horz" pos="3060">
          <p15:clr>
            <a:srgbClr val="000000"/>
          </p15:clr>
        </p15:guide>
        <p15:guide id="21" orient="horz" pos="3642">
          <p15:clr>
            <a:srgbClr val="000000"/>
          </p15:clr>
        </p15:guide>
        <p15:guide id="22" orient="horz" pos="4212">
          <p15:clr>
            <a:srgbClr val="000000"/>
          </p15:clr>
        </p15:guide>
        <p15:guide id="23" orient="horz" pos="302">
          <p15:clr>
            <a:srgbClr val="5ACBF0"/>
          </p15:clr>
        </p15:guide>
        <p15:guide id="24" pos="288">
          <p15:clr>
            <a:srgbClr val="5ACBF0"/>
          </p15:clr>
        </p15:guide>
        <p15:guide id="25" orient="horz" pos="4104">
          <p15:clr>
            <a:srgbClr val="5ACBF0"/>
          </p15:clr>
        </p15:guide>
        <p15:guide id="26" pos="7546">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hyperlink" Target="http://github.com/AzureAD" TargetMode="External"/><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graph.microsoft.io/app-registration"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hyperlink" Target="http://blogs.msdn.com/b/kaevans/archive/2013/08/25/creating-a-fiddler-extension-for-sharepoint-2013-app-tokens.aspx" TargetMode="Externa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46.emf"/><Relationship Id="rId4" Type="http://schemas.openxmlformats.org/officeDocument/2006/relationships/image" Target="../media/image4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Data" Target="../diagrams/data2.xml"/><Relationship Id="rId18" Type="http://schemas.openxmlformats.org/officeDocument/2006/relationships/image" Target="../media/image25.png"/><Relationship Id="rId3" Type="http://schemas.openxmlformats.org/officeDocument/2006/relationships/slideLayout" Target="../slideLayouts/slideLayout89.xml"/><Relationship Id="rId21" Type="http://schemas.openxmlformats.org/officeDocument/2006/relationships/image" Target="../media/image28.png"/><Relationship Id="rId7" Type="http://schemas.openxmlformats.org/officeDocument/2006/relationships/diagramData" Target="../diagrams/data1.xml"/><Relationship Id="rId12" Type="http://schemas.openxmlformats.org/officeDocument/2006/relationships/image" Target="../media/image23.png"/><Relationship Id="rId17" Type="http://schemas.microsoft.com/office/2007/relationships/diagramDrawing" Target="../diagrams/drawing2.xml"/><Relationship Id="rId2" Type="http://schemas.openxmlformats.org/officeDocument/2006/relationships/tags" Target="../tags/tag2.xml"/><Relationship Id="rId16" Type="http://schemas.openxmlformats.org/officeDocument/2006/relationships/diagramColors" Target="../diagrams/colors2.xml"/><Relationship Id="rId20" Type="http://schemas.openxmlformats.org/officeDocument/2006/relationships/image" Target="../media/image27.png"/><Relationship Id="rId1" Type="http://schemas.openxmlformats.org/officeDocument/2006/relationships/tags" Target="../tags/tag1.xml"/><Relationship Id="rId6" Type="http://schemas.openxmlformats.org/officeDocument/2006/relationships/image" Target="../media/image21.png"/><Relationship Id="rId11" Type="http://schemas.microsoft.com/office/2007/relationships/diagramDrawing" Target="../diagrams/drawing1.xml"/><Relationship Id="rId5" Type="http://schemas.openxmlformats.org/officeDocument/2006/relationships/image" Target="../media/image20.png"/><Relationship Id="rId15" Type="http://schemas.openxmlformats.org/officeDocument/2006/relationships/diagramQuickStyle" Target="../diagrams/quickStyle2.xml"/><Relationship Id="rId10" Type="http://schemas.openxmlformats.org/officeDocument/2006/relationships/diagramColors" Target="../diagrams/colors1.xml"/><Relationship Id="rId19" Type="http://schemas.openxmlformats.org/officeDocument/2006/relationships/image" Target="../media/image26.png"/><Relationship Id="rId4" Type="http://schemas.openxmlformats.org/officeDocument/2006/relationships/notesSlide" Target="../notesSlides/notesSlide3.xml"/><Relationship Id="rId9" Type="http://schemas.openxmlformats.org/officeDocument/2006/relationships/diagramQuickStyle" Target="../diagrams/quickStyle1.xml"/><Relationship Id="rId1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827230"/>
            <a:ext cx="5232335" cy="1828786"/>
          </a:xfrm>
        </p:spPr>
        <p:txBody>
          <a:bodyPr/>
          <a:lstStyle/>
          <a:p>
            <a:r>
              <a:rPr lang="en-US" dirty="0"/>
              <a:t>Deep Dive into Azure AD in Office 365 with the Microsoft Graph API</a:t>
            </a:r>
          </a:p>
        </p:txBody>
      </p:sp>
      <p:sp>
        <p:nvSpPr>
          <p:cNvPr id="5" name="Text Placeholder 4"/>
          <p:cNvSpPr>
            <a:spLocks noGrp="1"/>
          </p:cNvSpPr>
          <p:nvPr>
            <p:ph type="body" sz="quarter" idx="12"/>
          </p:nvPr>
        </p:nvSpPr>
        <p:spPr>
          <a:xfrm>
            <a:off x="265176" y="4694340"/>
            <a:ext cx="5251386" cy="1828007"/>
          </a:xfrm>
        </p:spPr>
        <p:txBody>
          <a:bodyPr/>
          <a:lstStyle/>
          <a:p>
            <a:r>
              <a:rPr lang="en-US" dirty="0"/>
              <a:t>Speaker name</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Authentication to Microsoft Graph using resource ID</a:t>
            </a:r>
          </a:p>
        </p:txBody>
      </p:sp>
      <p:sp>
        <p:nvSpPr>
          <p:cNvPr id="2" name="Rectangle 1"/>
          <p:cNvSpPr/>
          <p:nvPr/>
        </p:nvSpPr>
        <p:spPr bwMode="auto">
          <a:xfrm>
            <a:off x="1019704" y="2169823"/>
            <a:ext cx="457016" cy="4327279"/>
          </a:xfrm>
          <a:prstGeom prst="rect">
            <a:avLst/>
          </a:prstGeom>
          <a:solidFill>
            <a:schemeClr val="tx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7" name="Rectangle 6"/>
          <p:cNvSpPr/>
          <p:nvPr/>
        </p:nvSpPr>
        <p:spPr bwMode="auto">
          <a:xfrm>
            <a:off x="4318408" y="2169823"/>
            <a:ext cx="457016" cy="432727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8" name="Rectangle 7"/>
          <p:cNvSpPr/>
          <p:nvPr/>
        </p:nvSpPr>
        <p:spPr bwMode="auto">
          <a:xfrm>
            <a:off x="7490821" y="2169823"/>
            <a:ext cx="457016" cy="432727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9" name="Rectangle 8"/>
          <p:cNvSpPr/>
          <p:nvPr/>
        </p:nvSpPr>
        <p:spPr bwMode="auto">
          <a:xfrm>
            <a:off x="10784433" y="2169824"/>
            <a:ext cx="457016" cy="4323335"/>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chemeClr val="tx1"/>
                  </a:gs>
                  <a:gs pos="100000">
                    <a:schemeClr val="tx1"/>
                  </a:gs>
                </a:gsLst>
                <a:lin ang="5400000" scaled="1"/>
              </a:gradFill>
            </a:endParaRPr>
          </a:p>
        </p:txBody>
      </p:sp>
      <p:sp>
        <p:nvSpPr>
          <p:cNvPr id="10" name="TextBox 9"/>
          <p:cNvSpPr txBox="1"/>
          <p:nvPr/>
        </p:nvSpPr>
        <p:spPr>
          <a:xfrm>
            <a:off x="565663" y="1649432"/>
            <a:ext cx="1365097"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NATIVE</a:t>
            </a:r>
            <a:br>
              <a:rPr lang="en-US" sz="1200" b="1" dirty="0">
                <a:gradFill>
                  <a:gsLst>
                    <a:gs pos="0">
                      <a:schemeClr val="tx1"/>
                    </a:gs>
                    <a:gs pos="100000">
                      <a:schemeClr val="tx1"/>
                    </a:gs>
                  </a:gsLst>
                  <a:lin ang="5400000" scaled="1"/>
                </a:gradFill>
              </a:rPr>
            </a:br>
            <a:r>
              <a:rPr lang="en-US" sz="1200" b="1" dirty="0">
                <a:gradFill>
                  <a:gsLst>
                    <a:gs pos="0">
                      <a:schemeClr val="tx1"/>
                    </a:gs>
                    <a:gs pos="100000">
                      <a:schemeClr val="tx1"/>
                    </a:gs>
                  </a:gsLst>
                  <a:lin ang="5400000" scaled="1"/>
                </a:gradFill>
              </a:rPr>
              <a:t>APPLICATION</a:t>
            </a:r>
          </a:p>
        </p:txBody>
      </p:sp>
      <p:sp>
        <p:nvSpPr>
          <p:cNvPr id="11" name="TextBox 10"/>
          <p:cNvSpPr txBox="1"/>
          <p:nvPr/>
        </p:nvSpPr>
        <p:spPr>
          <a:xfrm>
            <a:off x="3317455" y="1649432"/>
            <a:ext cx="2458922"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AZURE AD </a:t>
            </a:r>
            <a:br>
              <a:rPr lang="en-US" sz="1200" b="1" dirty="0">
                <a:gradFill>
                  <a:gsLst>
                    <a:gs pos="0">
                      <a:schemeClr val="tx1"/>
                    </a:gs>
                    <a:gs pos="100000">
                      <a:schemeClr val="tx1"/>
                    </a:gs>
                  </a:gsLst>
                  <a:lin ang="5400000" scaled="1"/>
                </a:gradFill>
              </a:rPr>
            </a:br>
            <a:r>
              <a:rPr lang="en-US" sz="1200" b="1" dirty="0">
                <a:gradFill>
                  <a:gsLst>
                    <a:gs pos="0">
                      <a:schemeClr val="tx1"/>
                    </a:gs>
                    <a:gs pos="100000">
                      <a:schemeClr val="tx1"/>
                    </a:gs>
                  </a:gsLst>
                  <a:lin ang="5400000" scaled="1"/>
                </a:gradFill>
              </a:rPr>
              <a:t>AUTHORIZATION ENDPOINT</a:t>
            </a:r>
          </a:p>
        </p:txBody>
      </p:sp>
      <p:sp>
        <p:nvSpPr>
          <p:cNvPr id="12" name="TextBox 11"/>
          <p:cNvSpPr txBox="1"/>
          <p:nvPr/>
        </p:nvSpPr>
        <p:spPr>
          <a:xfrm>
            <a:off x="6881097" y="1649432"/>
            <a:ext cx="1676464"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AZURE AD TOKEN</a:t>
            </a:r>
          </a:p>
          <a:p>
            <a:pPr algn="ctr" defTabSz="932559">
              <a:lnSpc>
                <a:spcPct val="90000"/>
              </a:lnSpc>
            </a:pPr>
            <a:r>
              <a:rPr lang="en-US" sz="1200" b="1" dirty="0">
                <a:gradFill>
                  <a:gsLst>
                    <a:gs pos="0">
                      <a:schemeClr val="tx1"/>
                    </a:gs>
                    <a:gs pos="100000">
                      <a:schemeClr val="tx1"/>
                    </a:gs>
                  </a:gsLst>
                  <a:lin ang="5400000" scaled="1"/>
                </a:gradFill>
              </a:rPr>
              <a:t>ENDPOINT</a:t>
            </a:r>
          </a:p>
        </p:txBody>
      </p:sp>
      <p:sp>
        <p:nvSpPr>
          <p:cNvPr id="13" name="TextBox 12"/>
          <p:cNvSpPr txBox="1"/>
          <p:nvPr/>
        </p:nvSpPr>
        <p:spPr>
          <a:xfrm>
            <a:off x="10365692" y="1649432"/>
            <a:ext cx="1294500" cy="627747"/>
          </a:xfrm>
          <a:prstGeom prst="rect">
            <a:avLst/>
          </a:prstGeom>
          <a:noFill/>
        </p:spPr>
        <p:txBody>
          <a:bodyPr wrap="none" lIns="182806" tIns="146246" rIns="182806" bIns="146246" rtlCol="0">
            <a:spAutoFit/>
          </a:bodyPr>
          <a:lstStyle/>
          <a:p>
            <a:pPr algn="ctr" defTabSz="932559">
              <a:lnSpc>
                <a:spcPct val="90000"/>
              </a:lnSpc>
            </a:pPr>
            <a:r>
              <a:rPr lang="en-US" sz="1200" b="1" dirty="0">
                <a:gradFill>
                  <a:gsLst>
                    <a:gs pos="0">
                      <a:schemeClr val="tx1"/>
                    </a:gs>
                    <a:gs pos="100000">
                      <a:schemeClr val="tx1"/>
                    </a:gs>
                  </a:gsLst>
                  <a:lin ang="5400000" scaled="1"/>
                </a:gradFill>
              </a:rPr>
              <a:t>MICROSOFT </a:t>
            </a:r>
            <a:br>
              <a:rPr lang="en-US" sz="1200" b="1" dirty="0">
                <a:gradFill>
                  <a:gsLst>
                    <a:gs pos="0">
                      <a:schemeClr val="tx1"/>
                    </a:gs>
                    <a:gs pos="100000">
                      <a:schemeClr val="tx1"/>
                    </a:gs>
                  </a:gsLst>
                  <a:lin ang="5400000" scaled="1"/>
                </a:gradFill>
              </a:rPr>
            </a:br>
            <a:r>
              <a:rPr lang="en-US" sz="1200" b="1" dirty="0">
                <a:gradFill>
                  <a:gsLst>
                    <a:gs pos="0">
                      <a:schemeClr val="tx1"/>
                    </a:gs>
                    <a:gs pos="100000">
                      <a:schemeClr val="tx1"/>
                    </a:gs>
                  </a:gsLst>
                  <a:lin ang="5400000" scaled="1"/>
                </a:gradFill>
              </a:rPr>
              <a:t>GRAPH API</a:t>
            </a:r>
          </a:p>
        </p:txBody>
      </p:sp>
      <p:cxnSp>
        <p:nvCxnSpPr>
          <p:cNvPr id="14" name="Straight Arrow Connector 13"/>
          <p:cNvCxnSpPr/>
          <p:nvPr/>
        </p:nvCxnSpPr>
        <p:spPr>
          <a:xfrm>
            <a:off x="1483038" y="2626839"/>
            <a:ext cx="2841054"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83038" y="3007685"/>
            <a:ext cx="2841054"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83038" y="3388533"/>
            <a:ext cx="2169532"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52570" y="3024464"/>
            <a:ext cx="0" cy="380847"/>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05378" y="2245993"/>
            <a:ext cx="239484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Request authorization code</a:t>
            </a:r>
          </a:p>
        </p:txBody>
      </p:sp>
      <p:sp>
        <p:nvSpPr>
          <p:cNvPr id="21" name="TextBox 20"/>
          <p:cNvSpPr txBox="1"/>
          <p:nvPr/>
        </p:nvSpPr>
        <p:spPr>
          <a:xfrm>
            <a:off x="2120805" y="2622377"/>
            <a:ext cx="2417858"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Sign-in via browser pop-up</a:t>
            </a:r>
          </a:p>
        </p:txBody>
      </p:sp>
      <p:sp>
        <p:nvSpPr>
          <p:cNvPr id="22" name="TextBox 21"/>
          <p:cNvSpPr txBox="1"/>
          <p:nvPr/>
        </p:nvSpPr>
        <p:spPr>
          <a:xfrm>
            <a:off x="1388753" y="3006097"/>
            <a:ext cx="2341356" cy="464725"/>
          </a:xfrm>
          <a:prstGeom prst="rect">
            <a:avLst/>
          </a:prstGeom>
          <a:noFill/>
        </p:spPr>
        <p:txBody>
          <a:bodyPr wrap="squar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authorization code</a:t>
            </a:r>
          </a:p>
        </p:txBody>
      </p:sp>
      <p:cxnSp>
        <p:nvCxnSpPr>
          <p:cNvPr id="24" name="Straight Arrow Connector 23"/>
          <p:cNvCxnSpPr/>
          <p:nvPr/>
        </p:nvCxnSpPr>
        <p:spPr>
          <a:xfrm>
            <a:off x="1471992" y="4074057"/>
            <a:ext cx="6037189"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3178" y="4531073"/>
            <a:ext cx="6037189"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2128" y="3695475"/>
            <a:ext cx="6004733"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Redeem authorization code and acquire access token for Office 365 resource</a:t>
            </a:r>
          </a:p>
        </p:txBody>
      </p:sp>
      <p:sp>
        <p:nvSpPr>
          <p:cNvPr id="27" name="TextBox 26"/>
          <p:cNvSpPr txBox="1"/>
          <p:nvPr/>
        </p:nvSpPr>
        <p:spPr>
          <a:xfrm>
            <a:off x="1372128" y="4469067"/>
            <a:ext cx="3184506" cy="464725"/>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access token and refresh token</a:t>
            </a:r>
          </a:p>
        </p:txBody>
      </p:sp>
      <p:cxnSp>
        <p:nvCxnSpPr>
          <p:cNvPr id="32" name="Straight Arrow Connector 31"/>
          <p:cNvCxnSpPr/>
          <p:nvPr/>
        </p:nvCxnSpPr>
        <p:spPr>
          <a:xfrm>
            <a:off x="1506372" y="5567369"/>
            <a:ext cx="9263748"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388753" y="5673613"/>
            <a:ext cx="1917683" cy="461419"/>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Return Http response</a:t>
            </a:r>
          </a:p>
        </p:txBody>
      </p:sp>
      <p:sp>
        <p:nvSpPr>
          <p:cNvPr id="34" name="TextBox 33"/>
          <p:cNvSpPr txBox="1"/>
          <p:nvPr/>
        </p:nvSpPr>
        <p:spPr>
          <a:xfrm>
            <a:off x="1388753" y="5176022"/>
            <a:ext cx="5189413" cy="461419"/>
          </a:xfrm>
          <a:prstGeom prst="rect">
            <a:avLst/>
          </a:prstGeom>
          <a:noFill/>
        </p:spPr>
        <p:txBody>
          <a:bodyPr wrap="none" lIns="182806" tIns="146246" rIns="182806" bIns="146246" rtlCol="0">
            <a:spAutoFit/>
          </a:bodyPr>
          <a:lstStyle/>
          <a:p>
            <a:pPr defTabSz="932559">
              <a:lnSpc>
                <a:spcPct val="90000"/>
              </a:lnSpc>
              <a:spcAft>
                <a:spcPts val="600"/>
              </a:spcAft>
            </a:pPr>
            <a:r>
              <a:rPr lang="en-US" sz="1199" b="1" dirty="0">
                <a:gradFill>
                  <a:gsLst>
                    <a:gs pos="0">
                      <a:schemeClr val="tx1"/>
                    </a:gs>
                    <a:gs pos="100000">
                      <a:schemeClr val="tx1"/>
                    </a:gs>
                  </a:gsLst>
                  <a:lin ang="5400000" scaled="1"/>
                </a:gradFill>
              </a:rPr>
              <a:t>Call Office 365 with the Microsoft Graph API using the access token</a:t>
            </a:r>
          </a:p>
        </p:txBody>
      </p:sp>
      <p:cxnSp>
        <p:nvCxnSpPr>
          <p:cNvPr id="35" name="Straight Arrow Connector 34"/>
          <p:cNvCxnSpPr/>
          <p:nvPr/>
        </p:nvCxnSpPr>
        <p:spPr>
          <a:xfrm>
            <a:off x="1492909" y="6032416"/>
            <a:ext cx="926374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0"/>
          </p:nvPr>
        </p:nvSpPr>
        <p:spPr/>
        <p:txBody>
          <a:bodyPr/>
          <a:lstStyle/>
          <a:p>
            <a:pPr>
              <a:defRPr/>
            </a:pPr>
            <a:r>
              <a:rPr lang="en-US" sz="1400" dirty="0">
                <a:gradFill>
                  <a:gsLst>
                    <a:gs pos="0">
                      <a:schemeClr val="accent3">
                        <a:lumMod val="75000"/>
                      </a:schemeClr>
                    </a:gs>
                    <a:gs pos="100000">
                      <a:schemeClr val="accent3">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t>
            </a:r>
            <a:r>
              <a:rPr lang="en-US" sz="1400" dirty="0">
                <a:gradFill>
                  <a:gsLst>
                    <a:gs pos="0">
                      <a:schemeClr val="tx1"/>
                    </a:gs>
                    <a:gs pos="100000">
                      <a:schemeClr val="tx1"/>
                    </a:gs>
                  </a:gsLst>
                  <a:lin ang="5400000" scaled="1"/>
                </a:gradFill>
              </a:rPr>
              <a:t>OAuth basics and authentication flow</a:t>
            </a:r>
          </a:p>
          <a:p>
            <a:endParaRPr lang="en-US" dirty="0"/>
          </a:p>
        </p:txBody>
      </p:sp>
    </p:spTree>
    <p:extLst>
      <p:ext uri="{BB962C8B-B14F-4D97-AF65-F5344CB8AC3E}">
        <p14:creationId xmlns:p14="http://schemas.microsoft.com/office/powerpoint/2010/main" val="5203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vert="horz" lIns="146246" tIns="91403" rIns="146246" bIns="91403" rtlCol="0">
            <a:noAutofit/>
          </a:bodyPr>
          <a:lstStyle/>
          <a:p>
            <a:r>
              <a:rPr lang="en-US" b="1" dirty="0"/>
              <a:t>Azure AD only</a:t>
            </a:r>
          </a:p>
          <a:p>
            <a:pPr lvl="1">
              <a:spcBef>
                <a:spcPts val="2447"/>
              </a:spcBef>
              <a:buSzPct val="80000"/>
            </a:pPr>
            <a:r>
              <a:rPr lang="en-US" sz="3998" spc="-71" dirty="0">
                <a:gradFill>
                  <a:gsLst>
                    <a:gs pos="100000">
                      <a:schemeClr val="bg2"/>
                    </a:gs>
                    <a:gs pos="0">
                      <a:schemeClr val="bg2"/>
                    </a:gs>
                  </a:gsLst>
                  <a:lin ang="5400000" scaled="0"/>
                </a:gradFill>
                <a:latin typeface="+mj-lt"/>
              </a:rPr>
              <a:t>Separate </a:t>
            </a:r>
            <a:r>
              <a:rPr lang="en-US" sz="3998" spc="-71" dirty="0" err="1">
                <a:gradFill>
                  <a:gsLst>
                    <a:gs pos="100000">
                      <a:schemeClr val="bg2"/>
                    </a:gs>
                    <a:gs pos="0">
                      <a:schemeClr val="bg2"/>
                    </a:gs>
                  </a:gsLst>
                  <a:lin ang="5400000" scaled="0"/>
                </a:gradFill>
                <a:latin typeface="+mj-lt"/>
              </a:rPr>
              <a:t>auth</a:t>
            </a:r>
            <a:r>
              <a:rPr lang="en-US" sz="3998" spc="-71" dirty="0">
                <a:gradFill>
                  <a:gsLst>
                    <a:gs pos="100000">
                      <a:schemeClr val="bg2"/>
                    </a:gs>
                    <a:gs pos="0">
                      <a:schemeClr val="bg2"/>
                    </a:gs>
                  </a:gsLst>
                  <a:lin ang="5400000" scaled="0"/>
                </a:gradFill>
                <a:latin typeface="+mj-lt"/>
              </a:rPr>
              <a:t> flow supports Azure AD accounts only</a:t>
            </a:r>
          </a:p>
          <a:p>
            <a:pPr lvl="1">
              <a:spcBef>
                <a:spcPts val="2447"/>
              </a:spcBef>
              <a:buSzPct val="80000"/>
            </a:pPr>
            <a:r>
              <a:rPr lang="en-US" sz="4079" b="1" spc="-71" dirty="0">
                <a:gradFill>
                  <a:gsLst>
                    <a:gs pos="100000">
                      <a:schemeClr val="tx2"/>
                    </a:gs>
                    <a:gs pos="0">
                      <a:schemeClr val="tx2"/>
                    </a:gs>
                  </a:gsLst>
                  <a:lin ang="5400000" scaled="0"/>
                </a:gradFill>
                <a:latin typeface="+mj-lt"/>
              </a:rPr>
              <a:t>Azure AD and Microsoft Accounts</a:t>
            </a:r>
          </a:p>
          <a:p>
            <a:r>
              <a:rPr lang="en-US" sz="3998" dirty="0">
                <a:gradFill>
                  <a:gsLst>
                    <a:gs pos="100000">
                      <a:schemeClr val="bg2"/>
                    </a:gs>
                    <a:gs pos="0">
                      <a:schemeClr val="bg2"/>
                    </a:gs>
                  </a:gsLst>
                  <a:lin ang="5400000" scaled="0"/>
                </a:gradFill>
              </a:rPr>
              <a:t>Converged </a:t>
            </a:r>
            <a:r>
              <a:rPr lang="en-US" sz="3998" dirty="0" err="1">
                <a:gradFill>
                  <a:gsLst>
                    <a:gs pos="100000">
                      <a:schemeClr val="bg2"/>
                    </a:gs>
                    <a:gs pos="0">
                      <a:schemeClr val="bg2"/>
                    </a:gs>
                  </a:gsLst>
                  <a:lin ang="5400000" scaled="0"/>
                </a:gradFill>
              </a:rPr>
              <a:t>auth</a:t>
            </a:r>
            <a:r>
              <a:rPr lang="en-US" sz="3998" dirty="0">
                <a:gradFill>
                  <a:gsLst>
                    <a:gs pos="100000">
                      <a:schemeClr val="bg2"/>
                    </a:gs>
                    <a:gs pos="0">
                      <a:schemeClr val="bg2"/>
                    </a:gs>
                  </a:gsLst>
                  <a:lin ang="5400000" scaled="0"/>
                </a:gradFill>
              </a:rPr>
              <a:t> flow supports Azure AD accounts and Microsoft accounts (</a:t>
            </a:r>
            <a:r>
              <a:rPr lang="en-US" sz="3998" dirty="0" err="1">
                <a:gradFill>
                  <a:gsLst>
                    <a:gs pos="100000">
                      <a:schemeClr val="bg2"/>
                    </a:gs>
                    <a:gs pos="0">
                      <a:schemeClr val="bg2"/>
                    </a:gs>
                  </a:gsLst>
                  <a:lin ang="5400000" scaled="0"/>
                </a:gradFill>
              </a:rPr>
              <a:t>LiveID</a:t>
            </a:r>
            <a:r>
              <a:rPr lang="en-US" sz="3998" dirty="0">
                <a:gradFill>
                  <a:gsLst>
                    <a:gs pos="100000">
                      <a:schemeClr val="bg2"/>
                    </a:gs>
                    <a:gs pos="0">
                      <a:schemeClr val="bg2"/>
                    </a:gs>
                  </a:gsLst>
                  <a:lin ang="5400000" scaled="0"/>
                </a:gradFill>
              </a:rPr>
              <a:t> - hotmail.com, etc.)</a:t>
            </a:r>
          </a:p>
        </p:txBody>
      </p:sp>
      <p:sp>
        <p:nvSpPr>
          <p:cNvPr id="2" name="Title 1"/>
          <p:cNvSpPr>
            <a:spLocks noGrp="1"/>
          </p:cNvSpPr>
          <p:nvPr>
            <p:ph type="title"/>
          </p:nvPr>
        </p:nvSpPr>
        <p:spPr/>
        <p:txBody>
          <a:bodyPr vert="horz" wrap="square" lIns="146246" tIns="91403" rIns="146246" bIns="91403" rtlCol="0" anchor="t">
            <a:noAutofit/>
          </a:bodyPr>
          <a:lstStyle/>
          <a:p>
            <a:r>
              <a:rPr lang="en-US" sz="5398" dirty="0"/>
              <a:t>Authentication Options</a:t>
            </a:r>
          </a:p>
        </p:txBody>
      </p:sp>
    </p:spTree>
    <p:extLst>
      <p:ext uri="{BB962C8B-B14F-4D97-AF65-F5344CB8AC3E}">
        <p14:creationId xmlns:p14="http://schemas.microsoft.com/office/powerpoint/2010/main" val="3478165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1211715"/>
          </a:xfrm>
        </p:spPr>
        <p:txBody>
          <a:bodyPr/>
          <a:lstStyle/>
          <a:p>
            <a:r>
              <a:rPr lang="en-US" dirty="0"/>
              <a:t>Many apps want to sign users in from both Microsoft account and Azure AD</a:t>
            </a:r>
          </a:p>
          <a:p>
            <a:pPr lvl="1"/>
            <a:endParaRPr lang="en-US" dirty="0"/>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experience(preview)</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1675003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7029" y="1213770"/>
            <a:ext cx="11882419" cy="5289010"/>
          </a:xfrm>
        </p:spPr>
        <p:txBody>
          <a:bodyPr/>
          <a:lstStyle/>
          <a:p>
            <a:r>
              <a:rPr lang="en-US" sz="3598" dirty="0"/>
              <a:t>Client: Active Directory Authentication Library (ADAL)</a:t>
            </a:r>
          </a:p>
          <a:p>
            <a:pPr lvl="1"/>
            <a:r>
              <a:rPr lang="en-US" sz="1999" dirty="0" err="1"/>
              <a:t>.Net</a:t>
            </a:r>
            <a:r>
              <a:rPr lang="en-US" sz="1999" dirty="0"/>
              <a:t>, Windows Store, Windows Phone</a:t>
            </a:r>
          </a:p>
          <a:p>
            <a:pPr lvl="1"/>
            <a:r>
              <a:rPr lang="en-US" sz="1999" dirty="0"/>
              <a:t>JavaScript</a:t>
            </a:r>
          </a:p>
          <a:p>
            <a:pPr lvl="1"/>
            <a:r>
              <a:rPr lang="en-US" sz="1999" dirty="0"/>
              <a:t>iOS</a:t>
            </a:r>
          </a:p>
          <a:p>
            <a:pPr lvl="1"/>
            <a:r>
              <a:rPr lang="en-US" sz="1999" dirty="0"/>
              <a:t>Android</a:t>
            </a:r>
          </a:p>
          <a:p>
            <a:pPr lvl="1"/>
            <a:r>
              <a:rPr lang="en-US" sz="1999" dirty="0" err="1"/>
              <a:t>Xamarin</a:t>
            </a:r>
            <a:endParaRPr lang="en-US" sz="1999" dirty="0"/>
          </a:p>
          <a:p>
            <a:pPr lvl="1"/>
            <a:r>
              <a:rPr lang="en-US" sz="1999" dirty="0"/>
              <a:t>Cordova</a:t>
            </a:r>
          </a:p>
          <a:p>
            <a:pPr lvl="1"/>
            <a:r>
              <a:rPr lang="en-US" sz="1999" dirty="0"/>
              <a:t>Node.js</a:t>
            </a:r>
          </a:p>
          <a:p>
            <a:pPr lvl="1"/>
            <a:r>
              <a:rPr lang="en-US" sz="1999" dirty="0"/>
              <a:t>Java</a:t>
            </a:r>
          </a:p>
          <a:p>
            <a:r>
              <a:rPr lang="en-US" sz="3598" dirty="0"/>
              <a:t>Server</a:t>
            </a:r>
          </a:p>
          <a:p>
            <a:pPr lvl="1"/>
            <a:r>
              <a:rPr lang="en-US" sz="1999" dirty="0" err="1"/>
              <a:t>.Net</a:t>
            </a:r>
            <a:r>
              <a:rPr lang="en-US" sz="1999" dirty="0"/>
              <a:t>: </a:t>
            </a:r>
            <a:r>
              <a:rPr lang="en-US" sz="1999" dirty="0" err="1"/>
              <a:t>ASP.Net</a:t>
            </a:r>
            <a:r>
              <a:rPr lang="en-US" sz="1999" dirty="0"/>
              <a:t> OWIN middleware for </a:t>
            </a:r>
            <a:r>
              <a:rPr lang="en-US" sz="1999" dirty="0" err="1"/>
              <a:t>OpenID</a:t>
            </a:r>
            <a:r>
              <a:rPr lang="en-US" sz="1999" dirty="0"/>
              <a:t> Connect and OAuth 2.0</a:t>
            </a:r>
          </a:p>
          <a:p>
            <a:pPr lvl="1"/>
            <a:r>
              <a:rPr lang="en-US" sz="1999" dirty="0"/>
              <a:t>Node.js</a:t>
            </a:r>
          </a:p>
          <a:p>
            <a:r>
              <a:rPr lang="en-US" sz="3598" dirty="0"/>
              <a:t>More to come</a:t>
            </a:r>
          </a:p>
        </p:txBody>
      </p:sp>
      <p:sp>
        <p:nvSpPr>
          <p:cNvPr id="3" name="Title 2"/>
          <p:cNvSpPr>
            <a:spLocks noGrp="1"/>
          </p:cNvSpPr>
          <p:nvPr>
            <p:ph type="title"/>
          </p:nvPr>
        </p:nvSpPr>
        <p:spPr/>
        <p:txBody>
          <a:bodyPr/>
          <a:lstStyle/>
          <a:p>
            <a:r>
              <a:rPr lang="en-US" dirty="0"/>
              <a:t>Libraries:  </a:t>
            </a:r>
            <a:r>
              <a:rPr lang="en-US" dirty="0">
                <a:hlinkClick r:id="rId3"/>
              </a:rPr>
              <a:t>http://github.com/AzureAD</a:t>
            </a:r>
            <a:r>
              <a:rPr lang="en-US" dirty="0"/>
              <a:t> </a:t>
            </a:r>
          </a:p>
        </p:txBody>
      </p:sp>
    </p:spTree>
    <p:extLst>
      <p:ext uri="{BB962C8B-B14F-4D97-AF65-F5344CB8AC3E}">
        <p14:creationId xmlns:p14="http://schemas.microsoft.com/office/powerpoint/2010/main" val="40191750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authentication flow</a:t>
            </a:r>
          </a:p>
        </p:txBody>
      </p:sp>
      <p:sp>
        <p:nvSpPr>
          <p:cNvPr id="3" name="Text Placeholder 2"/>
          <p:cNvSpPr>
            <a:spLocks noGrp="1"/>
          </p:cNvSpPr>
          <p:nvPr>
            <p:ph type="body" sz="quarter" idx="12"/>
          </p:nvPr>
        </p:nvSpPr>
        <p:spPr/>
        <p:txBody>
          <a:bodyPr/>
          <a:lstStyle/>
          <a:p>
            <a:r>
              <a:rPr lang="en-US" dirty="0"/>
              <a:t>Demo</a:t>
            </a:r>
          </a:p>
        </p:txBody>
      </p:sp>
      <p:grpSp>
        <p:nvGrpSpPr>
          <p:cNvPr id="4" name="Group 3"/>
          <p:cNvGrpSpPr/>
          <p:nvPr/>
        </p:nvGrpSpPr>
        <p:grpSpPr>
          <a:xfrm>
            <a:off x="6139161" y="2873984"/>
            <a:ext cx="5840114" cy="3641116"/>
            <a:chOff x="7183317" y="4538026"/>
            <a:chExt cx="4740605" cy="2321778"/>
          </a:xfrm>
        </p:grpSpPr>
        <p:sp>
          <p:nvSpPr>
            <p:cNvPr id="5"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6" name="Group 15"/>
            <p:cNvGrpSpPr/>
            <p:nvPr/>
          </p:nvGrpSpPr>
          <p:grpSpPr>
            <a:xfrm>
              <a:off x="7375748" y="4702951"/>
              <a:ext cx="384223" cy="545367"/>
              <a:chOff x="7405547" y="4764560"/>
              <a:chExt cx="302717" cy="429678"/>
            </a:xfrm>
          </p:grpSpPr>
          <p:sp>
            <p:nvSpPr>
              <p:cNvPr id="154"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6"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9"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1"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17"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8"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9"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1"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2"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3"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4"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5" name="Group 24"/>
            <p:cNvGrpSpPr/>
            <p:nvPr/>
          </p:nvGrpSpPr>
          <p:grpSpPr>
            <a:xfrm>
              <a:off x="9346657" y="4578187"/>
              <a:ext cx="385310" cy="539024"/>
              <a:chOff x="9374573" y="4664153"/>
              <a:chExt cx="312233" cy="436794"/>
            </a:xfrm>
          </p:grpSpPr>
          <p:sp>
            <p:nvSpPr>
              <p:cNvPr id="135"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6"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7"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8"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9"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0"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1"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2"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6"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7"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8"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0" name="Group 29"/>
            <p:cNvGrpSpPr/>
            <p:nvPr/>
          </p:nvGrpSpPr>
          <p:grpSpPr>
            <a:xfrm>
              <a:off x="7183317" y="5150771"/>
              <a:ext cx="763845" cy="1011010"/>
              <a:chOff x="7051597" y="5172550"/>
              <a:chExt cx="922338" cy="1220787"/>
            </a:xfrm>
          </p:grpSpPr>
          <p:sp>
            <p:nvSpPr>
              <p:cNvPr id="126"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8"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1"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3"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34"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1" name="Group 30"/>
            <p:cNvGrpSpPr/>
            <p:nvPr/>
          </p:nvGrpSpPr>
          <p:grpSpPr>
            <a:xfrm>
              <a:off x="10916482" y="4730585"/>
              <a:ext cx="809127" cy="2103604"/>
              <a:chOff x="4725988" y="7138463"/>
              <a:chExt cx="893762" cy="2323642"/>
            </a:xfrm>
          </p:grpSpPr>
          <p:sp>
            <p:nvSpPr>
              <p:cNvPr id="99"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0"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1"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5"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6"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08" name="Group 107"/>
              <p:cNvGrpSpPr/>
              <p:nvPr/>
            </p:nvGrpSpPr>
            <p:grpSpPr>
              <a:xfrm>
                <a:off x="4895429" y="7138463"/>
                <a:ext cx="432081" cy="562325"/>
                <a:chOff x="4949548" y="7156100"/>
                <a:chExt cx="347110" cy="451741"/>
              </a:xfrm>
            </p:grpSpPr>
            <p:sp>
              <p:nvSpPr>
                <p:cNvPr id="109"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0"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1"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3"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4"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5"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6"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2"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3"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4" name="Group 33"/>
            <p:cNvGrpSpPr/>
            <p:nvPr/>
          </p:nvGrpSpPr>
          <p:grpSpPr>
            <a:xfrm>
              <a:off x="10094772" y="4578187"/>
              <a:ext cx="775032" cy="2280981"/>
              <a:chOff x="10094772" y="4617073"/>
              <a:chExt cx="761819" cy="2242095"/>
            </a:xfrm>
          </p:grpSpPr>
          <p:sp>
            <p:nvSpPr>
              <p:cNvPr id="72"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4"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7"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9"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98"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5"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36"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7"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8"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9" name="Group 38"/>
            <p:cNvGrpSpPr/>
            <p:nvPr/>
          </p:nvGrpSpPr>
          <p:grpSpPr>
            <a:xfrm>
              <a:off x="8164080" y="4538026"/>
              <a:ext cx="736600" cy="2320703"/>
              <a:chOff x="8164080" y="4538026"/>
              <a:chExt cx="736600" cy="2320703"/>
            </a:xfrm>
          </p:grpSpPr>
          <p:grpSp>
            <p:nvGrpSpPr>
              <p:cNvPr id="40" name="Group 39"/>
              <p:cNvGrpSpPr/>
              <p:nvPr/>
            </p:nvGrpSpPr>
            <p:grpSpPr>
              <a:xfrm>
                <a:off x="8164080" y="4538026"/>
                <a:ext cx="736600" cy="2278663"/>
                <a:chOff x="6086476" y="7174900"/>
                <a:chExt cx="736600" cy="2278663"/>
              </a:xfrm>
            </p:grpSpPr>
            <p:sp>
              <p:nvSpPr>
                <p:cNvPr id="43"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4"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45"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6"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7"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8"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9"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0"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1"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2"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57" name="Group 56"/>
                <p:cNvGrpSpPr/>
                <p:nvPr/>
              </p:nvGrpSpPr>
              <p:grpSpPr>
                <a:xfrm>
                  <a:off x="6275388" y="7174900"/>
                  <a:ext cx="353529" cy="441132"/>
                  <a:chOff x="6770468" y="7164742"/>
                  <a:chExt cx="289365" cy="361068"/>
                </a:xfrm>
              </p:grpSpPr>
              <p:sp>
                <p:nvSpPr>
                  <p:cNvPr id="58"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9"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0"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2"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3"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4"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5"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1"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2"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168" name="Footer Placeholder 4"/>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3174">
                      <a:schemeClr val="bg1"/>
                    </a:gs>
                    <a:gs pos="100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13174">
                      <a:schemeClr val="bg1"/>
                    </a:gs>
                    <a:gs pos="100000">
                      <a:schemeClr val="bg1"/>
                    </a:gs>
                  </a:gsLst>
                  <a:lin ang="5400000" scaled="0"/>
                </a:gradFill>
              </a:rPr>
              <a:t> OAuth basics and authentication flow</a:t>
            </a:r>
          </a:p>
          <a:p>
            <a:pPr algn="r"/>
            <a:endParaRPr lang="en-US" sz="1200" dirty="0">
              <a:gradFill>
                <a:gsLst>
                  <a:gs pos="13174">
                    <a:schemeClr val="bg1"/>
                  </a:gs>
                  <a:gs pos="100000">
                    <a:schemeClr val="bg1"/>
                  </a:gs>
                </a:gsLst>
                <a:lin ang="5400000" scaled="0"/>
              </a:gradFill>
            </a:endParaRPr>
          </a:p>
        </p:txBody>
      </p:sp>
    </p:spTree>
    <p:extLst>
      <p:ext uri="{BB962C8B-B14F-4D97-AF65-F5344CB8AC3E}">
        <p14:creationId xmlns:p14="http://schemas.microsoft.com/office/powerpoint/2010/main" val="32112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App registration tool</a:t>
            </a:r>
          </a:p>
        </p:txBody>
      </p:sp>
      <p:sp>
        <p:nvSpPr>
          <p:cNvPr id="5" name="Text Placeholder 4"/>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249437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registration options</a:t>
            </a:r>
          </a:p>
        </p:txBody>
      </p:sp>
      <p:sp>
        <p:nvSpPr>
          <p:cNvPr id="3" name="Text Placeholder 2"/>
          <p:cNvSpPr>
            <a:spLocks noGrp="1"/>
          </p:cNvSpPr>
          <p:nvPr>
            <p:ph type="body" sz="quarter" idx="10"/>
          </p:nvPr>
        </p:nvSpPr>
        <p:spPr>
          <a:xfrm>
            <a:off x="274638" y="1212850"/>
            <a:ext cx="11887200" cy="2954655"/>
          </a:xfrm>
        </p:spPr>
        <p:txBody>
          <a:bodyPr/>
          <a:lstStyle/>
          <a:p>
            <a:r>
              <a:rPr lang="en-US" dirty="0"/>
              <a:t>App registration is stored in Azure AD</a:t>
            </a:r>
          </a:p>
          <a:p>
            <a:pPr lvl="1"/>
            <a:r>
              <a:rPr lang="en-US" dirty="0"/>
              <a:t>Simplified registration experience</a:t>
            </a:r>
          </a:p>
          <a:p>
            <a:pPr marL="292100" lvl="1" indent="-292100">
              <a:buFont typeface="Arial" panose="020B0604020202020204" pitchFamily="34" charset="0"/>
              <a:buChar char="•"/>
            </a:pPr>
            <a:r>
              <a:rPr lang="en-US" dirty="0"/>
              <a:t>http://graph.microsoft.io/app-registration</a:t>
            </a:r>
          </a:p>
          <a:p>
            <a:pPr>
              <a:spcBef>
                <a:spcPts val="2400"/>
              </a:spcBef>
            </a:pPr>
            <a:r>
              <a:rPr lang="en-US" dirty="0"/>
              <a:t>Two models for registration</a:t>
            </a:r>
          </a:p>
          <a:p>
            <a:pPr lvl="1"/>
            <a:r>
              <a:rPr lang="en-US" dirty="0"/>
              <a:t>App model v1</a:t>
            </a:r>
          </a:p>
          <a:p>
            <a:pPr lvl="1"/>
            <a:r>
              <a:rPr lang="en-US" dirty="0"/>
              <a:t>App model v2 (preview)</a:t>
            </a:r>
          </a:p>
        </p:txBody>
      </p:sp>
      <p:sp>
        <p:nvSpPr>
          <p:cNvPr id="6" name="Footer Placeholder 5"/>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7"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3268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App registration options</a:t>
            </a:r>
          </a:p>
        </p:txBody>
      </p:sp>
      <p:sp>
        <p:nvSpPr>
          <p:cNvPr id="2" name="Text Placeholder 1"/>
          <p:cNvSpPr>
            <a:spLocks noGrp="1"/>
          </p:cNvSpPr>
          <p:nvPr>
            <p:ph type="body" sz="quarter" idx="10"/>
          </p:nvPr>
        </p:nvSpPr>
        <p:spPr>
          <a:xfrm>
            <a:off x="274638" y="1212850"/>
            <a:ext cx="11887200" cy="2092881"/>
          </a:xfrm>
        </p:spPr>
        <p:txBody>
          <a:bodyPr/>
          <a:lstStyle/>
          <a:p>
            <a:r>
              <a:rPr lang="en-US" dirty="0"/>
              <a:t>Azure AD “app model v1“</a:t>
            </a:r>
          </a:p>
          <a:p>
            <a:pPr lvl="1"/>
            <a:r>
              <a:rPr lang="en-US" dirty="0"/>
              <a:t>Separate authentication flow </a:t>
            </a:r>
          </a:p>
          <a:p>
            <a:pPr lvl="1"/>
            <a:r>
              <a:rPr lang="en-US" dirty="0"/>
              <a:t>Supports Azure AD accounts only</a:t>
            </a:r>
          </a:p>
          <a:p>
            <a:pPr lvl="1"/>
            <a:r>
              <a:rPr lang="en-US" dirty="0"/>
              <a:t>Office 365 app registration tool</a:t>
            </a:r>
          </a:p>
          <a:p>
            <a:pPr marL="342900" lvl="1" indent="-342900">
              <a:buFont typeface="Arial" panose="020B0604020202020204" pitchFamily="34" charset="0"/>
              <a:buChar char="•"/>
            </a:pPr>
            <a:r>
              <a:rPr lang="en-US" dirty="0"/>
              <a:t>http://dev.office.com/app-registration </a:t>
            </a:r>
          </a:p>
        </p:txBody>
      </p:sp>
      <p:sp>
        <p:nvSpPr>
          <p:cNvPr id="7" name="Footer Placeholder 6"/>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3816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App registration options</a:t>
            </a:r>
          </a:p>
        </p:txBody>
      </p:sp>
      <p:sp>
        <p:nvSpPr>
          <p:cNvPr id="2" name="Text Placeholder 1"/>
          <p:cNvSpPr>
            <a:spLocks noGrp="1"/>
          </p:cNvSpPr>
          <p:nvPr>
            <p:ph type="body" sz="quarter" idx="10"/>
          </p:nvPr>
        </p:nvSpPr>
        <p:spPr>
          <a:xfrm>
            <a:off x="274638" y="1212850"/>
            <a:ext cx="11887200" cy="2092881"/>
          </a:xfrm>
        </p:spPr>
        <p:txBody>
          <a:bodyPr/>
          <a:lstStyle/>
          <a:p>
            <a:r>
              <a:rPr lang="en-US" dirty="0"/>
              <a:t>Azure AD "app model v2" (preview)</a:t>
            </a:r>
          </a:p>
          <a:p>
            <a:pPr lvl="1"/>
            <a:r>
              <a:rPr lang="en-US" dirty="0"/>
              <a:t>Converged authentication flow </a:t>
            </a:r>
          </a:p>
          <a:p>
            <a:pPr lvl="1"/>
            <a:r>
              <a:rPr lang="en-US" dirty="0"/>
              <a:t>Supports Azure AD accounts and Microsoft accounts (</a:t>
            </a:r>
            <a:r>
              <a:rPr lang="en-US" dirty="0" err="1"/>
              <a:t>LiveID</a:t>
            </a:r>
            <a:r>
              <a:rPr lang="en-US" dirty="0"/>
              <a:t>—hotmail.com, etc.)</a:t>
            </a:r>
          </a:p>
          <a:p>
            <a:pPr lvl="1"/>
            <a:r>
              <a:rPr lang="en-US" dirty="0"/>
              <a:t>New app registration portal</a:t>
            </a:r>
          </a:p>
          <a:p>
            <a:pPr marL="342900" lvl="1" indent="-342900">
              <a:buFont typeface="Arial" panose="020B0604020202020204" pitchFamily="34" charset="0"/>
              <a:buChar char="•"/>
            </a:pPr>
            <a:r>
              <a:rPr lang="en-US" dirty="0"/>
              <a:t>http://apps.dev.microsoft.com/ </a:t>
            </a:r>
          </a:p>
        </p:txBody>
      </p:sp>
      <p:sp>
        <p:nvSpPr>
          <p:cNvPr id="9" name="Footer Placeholder 8"/>
          <p:cNvSpPr>
            <a:spLocks noGrp="1"/>
          </p:cNvSpPr>
          <p:nvPr>
            <p:ph type="ftr" sz="quarter" idx="11"/>
          </p:nvPr>
        </p:nvSpPr>
        <p:spPr/>
        <p:txBody>
          <a:bodyPr/>
          <a:lstStyle/>
          <a:p>
            <a:pPr>
              <a:defRPr/>
            </a:pPr>
            <a:r>
              <a:rPr lang="en-US" sz="1400" dirty="0">
                <a:gradFill>
                  <a:gsLst>
                    <a:gs pos="13174">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App registration tool</a:t>
            </a:r>
          </a:p>
          <a:p>
            <a:endParaRPr lang="en-US" dirty="0"/>
          </a:p>
        </p:txBody>
      </p:sp>
      <p:grpSp>
        <p:nvGrpSpPr>
          <p:cNvPr id="5" name="Group 4"/>
          <p:cNvGrpSpPr/>
          <p:nvPr/>
        </p:nvGrpSpPr>
        <p:grpSpPr>
          <a:xfrm>
            <a:off x="7747686" y="2956596"/>
            <a:ext cx="4414152" cy="3558504"/>
            <a:chOff x="7411908" y="3048001"/>
            <a:chExt cx="4365755" cy="3519488"/>
          </a:xfrm>
        </p:grpSpPr>
        <p:sp>
          <p:nvSpPr>
            <p:cNvPr id="6" name="Freeform 17"/>
            <p:cNvSpPr>
              <a:spLocks/>
            </p:cNvSpPr>
            <p:nvPr/>
          </p:nvSpPr>
          <p:spPr bwMode="auto">
            <a:xfrm>
              <a:off x="8366089" y="5806416"/>
              <a:ext cx="1874283" cy="223399"/>
            </a:xfrm>
            <a:custGeom>
              <a:avLst/>
              <a:gdLst>
                <a:gd name="T0" fmla="*/ 904 w 990"/>
                <a:gd name="T1" fmla="*/ 0 h 118"/>
                <a:gd name="T2" fmla="*/ 68 w 990"/>
                <a:gd name="T3" fmla="*/ 0 h 118"/>
                <a:gd name="T4" fmla="*/ 0 w 990"/>
                <a:gd name="T5" fmla="*/ 118 h 118"/>
                <a:gd name="T6" fmla="*/ 990 w 990"/>
                <a:gd name="T7" fmla="*/ 118 h 118"/>
                <a:gd name="T8" fmla="*/ 904 w 990"/>
                <a:gd name="T9" fmla="*/ 0 h 118"/>
              </a:gdLst>
              <a:ahLst/>
              <a:cxnLst>
                <a:cxn ang="0">
                  <a:pos x="T0" y="T1"/>
                </a:cxn>
                <a:cxn ang="0">
                  <a:pos x="T2" y="T3"/>
                </a:cxn>
                <a:cxn ang="0">
                  <a:pos x="T4" y="T5"/>
                </a:cxn>
                <a:cxn ang="0">
                  <a:pos x="T6" y="T7"/>
                </a:cxn>
                <a:cxn ang="0">
                  <a:pos x="T8" y="T9"/>
                </a:cxn>
              </a:cxnLst>
              <a:rect l="0" t="0" r="r" b="b"/>
              <a:pathLst>
                <a:path w="990" h="118">
                  <a:moveTo>
                    <a:pt x="904" y="0"/>
                  </a:moveTo>
                  <a:lnTo>
                    <a:pt x="68" y="0"/>
                  </a:lnTo>
                  <a:lnTo>
                    <a:pt x="0" y="118"/>
                  </a:lnTo>
                  <a:lnTo>
                    <a:pt x="990" y="118"/>
                  </a:lnTo>
                  <a:lnTo>
                    <a:pt x="90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Rectangle 18"/>
            <p:cNvSpPr>
              <a:spLocks noChangeArrowheads="1"/>
            </p:cNvSpPr>
            <p:nvPr/>
          </p:nvSpPr>
          <p:spPr bwMode="auto">
            <a:xfrm>
              <a:off x="8366089" y="6029816"/>
              <a:ext cx="1874283" cy="5869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19"/>
            <p:cNvSpPr>
              <a:spLocks/>
            </p:cNvSpPr>
            <p:nvPr/>
          </p:nvSpPr>
          <p:spPr bwMode="auto">
            <a:xfrm>
              <a:off x="7411908" y="3048001"/>
              <a:ext cx="3795897" cy="2279431"/>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20"/>
            <p:cNvSpPr>
              <a:spLocks/>
            </p:cNvSpPr>
            <p:nvPr/>
          </p:nvSpPr>
          <p:spPr bwMode="auto">
            <a:xfrm>
              <a:off x="9053326" y="5316073"/>
              <a:ext cx="488450" cy="596363"/>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21"/>
            <p:cNvSpPr>
              <a:spLocks/>
            </p:cNvSpPr>
            <p:nvPr/>
          </p:nvSpPr>
          <p:spPr bwMode="auto">
            <a:xfrm>
              <a:off x="7516035" y="3152128"/>
              <a:ext cx="3574391" cy="1976517"/>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rgbClr val="58BDE5"/>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Rectangle 22"/>
            <p:cNvSpPr>
              <a:spLocks noChangeArrowheads="1"/>
            </p:cNvSpPr>
            <p:nvPr/>
          </p:nvSpPr>
          <p:spPr bwMode="auto">
            <a:xfrm>
              <a:off x="7807591" y="3608393"/>
              <a:ext cx="825442"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23"/>
            <p:cNvSpPr>
              <a:spLocks noChangeArrowheads="1"/>
            </p:cNvSpPr>
            <p:nvPr/>
          </p:nvSpPr>
          <p:spPr bwMode="auto">
            <a:xfrm>
              <a:off x="8657644" y="3608393"/>
              <a:ext cx="827335" cy="397575"/>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Rectangle 24"/>
            <p:cNvSpPr>
              <a:spLocks noChangeArrowheads="1"/>
            </p:cNvSpPr>
            <p:nvPr/>
          </p:nvSpPr>
          <p:spPr bwMode="auto">
            <a:xfrm>
              <a:off x="9519057" y="3608393"/>
              <a:ext cx="395681"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25"/>
            <p:cNvSpPr>
              <a:spLocks noChangeArrowheads="1"/>
            </p:cNvSpPr>
            <p:nvPr/>
          </p:nvSpPr>
          <p:spPr bwMode="auto">
            <a:xfrm>
              <a:off x="9937458" y="3608393"/>
              <a:ext cx="397575"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Rectangle 26"/>
            <p:cNvSpPr>
              <a:spLocks noChangeArrowheads="1"/>
            </p:cNvSpPr>
            <p:nvPr/>
          </p:nvSpPr>
          <p:spPr bwMode="auto">
            <a:xfrm>
              <a:off x="9519057" y="4030580"/>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27"/>
            <p:cNvSpPr>
              <a:spLocks noChangeArrowheads="1"/>
            </p:cNvSpPr>
            <p:nvPr/>
          </p:nvSpPr>
          <p:spPr bwMode="auto">
            <a:xfrm>
              <a:off x="7807591"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Rectangle 28"/>
            <p:cNvSpPr>
              <a:spLocks noChangeArrowheads="1"/>
            </p:cNvSpPr>
            <p:nvPr/>
          </p:nvSpPr>
          <p:spPr bwMode="auto">
            <a:xfrm>
              <a:off x="7807591" y="4462233"/>
              <a:ext cx="395681"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29"/>
            <p:cNvSpPr>
              <a:spLocks noChangeArrowheads="1"/>
            </p:cNvSpPr>
            <p:nvPr/>
          </p:nvSpPr>
          <p:spPr bwMode="auto">
            <a:xfrm>
              <a:off x="8237350" y="4462233"/>
              <a:ext cx="395681"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Rectangle 30"/>
            <p:cNvSpPr>
              <a:spLocks noChangeArrowheads="1"/>
            </p:cNvSpPr>
            <p:nvPr/>
          </p:nvSpPr>
          <p:spPr bwMode="auto">
            <a:xfrm>
              <a:off x="8657644" y="4030580"/>
              <a:ext cx="827335" cy="3975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31"/>
            <p:cNvSpPr>
              <a:spLocks noChangeArrowheads="1"/>
            </p:cNvSpPr>
            <p:nvPr/>
          </p:nvSpPr>
          <p:spPr bwMode="auto">
            <a:xfrm>
              <a:off x="8657644" y="4462233"/>
              <a:ext cx="82733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32"/>
            <p:cNvSpPr>
              <a:spLocks noChangeArrowheads="1"/>
            </p:cNvSpPr>
            <p:nvPr/>
          </p:nvSpPr>
          <p:spPr bwMode="auto">
            <a:xfrm>
              <a:off x="9507698" y="4731070"/>
              <a:ext cx="827335" cy="128739"/>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33"/>
            <p:cNvSpPr>
              <a:spLocks noChangeArrowheads="1"/>
            </p:cNvSpPr>
            <p:nvPr/>
          </p:nvSpPr>
          <p:spPr bwMode="auto">
            <a:xfrm>
              <a:off x="9507698" y="4462233"/>
              <a:ext cx="827335" cy="2688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34"/>
            <p:cNvSpPr>
              <a:spLocks noChangeArrowheads="1"/>
            </p:cNvSpPr>
            <p:nvPr/>
          </p:nvSpPr>
          <p:spPr bwMode="auto">
            <a:xfrm>
              <a:off x="9937458" y="4030580"/>
              <a:ext cx="397575" cy="397575"/>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35"/>
            <p:cNvSpPr>
              <a:spLocks noChangeArrowheads="1"/>
            </p:cNvSpPr>
            <p:nvPr/>
          </p:nvSpPr>
          <p:spPr bwMode="auto">
            <a:xfrm>
              <a:off x="10531927" y="4030580"/>
              <a:ext cx="395681" cy="397575"/>
            </a:xfrm>
            <a:prstGeom prst="rect">
              <a:avLst/>
            </a:prstGeom>
            <a:solidFill>
              <a:srgbClr val="019E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36"/>
            <p:cNvSpPr>
              <a:spLocks noChangeArrowheads="1"/>
            </p:cNvSpPr>
            <p:nvPr/>
          </p:nvSpPr>
          <p:spPr bwMode="auto">
            <a:xfrm>
              <a:off x="10531927" y="4450874"/>
              <a:ext cx="395681" cy="40893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37"/>
            <p:cNvSpPr>
              <a:spLocks noChangeArrowheads="1"/>
            </p:cNvSpPr>
            <p:nvPr/>
          </p:nvSpPr>
          <p:spPr bwMode="auto">
            <a:xfrm>
              <a:off x="10952221" y="4030580"/>
              <a:ext cx="138204" cy="3975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Rectangle 38"/>
            <p:cNvSpPr>
              <a:spLocks noChangeArrowheads="1"/>
            </p:cNvSpPr>
            <p:nvPr/>
          </p:nvSpPr>
          <p:spPr bwMode="auto">
            <a:xfrm>
              <a:off x="10952221" y="4450874"/>
              <a:ext cx="138204" cy="408935"/>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39"/>
            <p:cNvSpPr>
              <a:spLocks noChangeArrowheads="1"/>
            </p:cNvSpPr>
            <p:nvPr/>
          </p:nvSpPr>
          <p:spPr bwMode="auto">
            <a:xfrm>
              <a:off x="10531927" y="3608393"/>
              <a:ext cx="558498" cy="397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40"/>
            <p:cNvSpPr>
              <a:spLocks/>
            </p:cNvSpPr>
            <p:nvPr/>
          </p:nvSpPr>
          <p:spPr bwMode="auto">
            <a:xfrm>
              <a:off x="8237350" y="4030580"/>
              <a:ext cx="395681" cy="408935"/>
            </a:xfrm>
            <a:custGeom>
              <a:avLst/>
              <a:gdLst>
                <a:gd name="T0" fmla="*/ 105 w 209"/>
                <a:gd name="T1" fmla="*/ 0 h 216"/>
                <a:gd name="T2" fmla="*/ 0 w 209"/>
                <a:gd name="T3" fmla="*/ 0 h 216"/>
                <a:gd name="T4" fmla="*/ 0 w 209"/>
                <a:gd name="T5" fmla="*/ 105 h 216"/>
                <a:gd name="T6" fmla="*/ 0 w 209"/>
                <a:gd name="T7" fmla="*/ 216 h 216"/>
                <a:gd name="T8" fmla="*/ 105 w 209"/>
                <a:gd name="T9" fmla="*/ 216 h 216"/>
                <a:gd name="T10" fmla="*/ 209 w 209"/>
                <a:gd name="T11" fmla="*/ 216 h 216"/>
                <a:gd name="T12" fmla="*/ 209 w 209"/>
                <a:gd name="T13" fmla="*/ 105 h 216"/>
                <a:gd name="T14" fmla="*/ 209 w 209"/>
                <a:gd name="T15" fmla="*/ 0 h 216"/>
                <a:gd name="T16" fmla="*/ 105 w 209"/>
                <a:gd name="T1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216">
                  <a:moveTo>
                    <a:pt x="105" y="0"/>
                  </a:moveTo>
                  <a:lnTo>
                    <a:pt x="0" y="0"/>
                  </a:lnTo>
                  <a:lnTo>
                    <a:pt x="0" y="105"/>
                  </a:lnTo>
                  <a:lnTo>
                    <a:pt x="0" y="216"/>
                  </a:lnTo>
                  <a:lnTo>
                    <a:pt x="105" y="216"/>
                  </a:lnTo>
                  <a:lnTo>
                    <a:pt x="209" y="216"/>
                  </a:lnTo>
                  <a:lnTo>
                    <a:pt x="209" y="105"/>
                  </a:lnTo>
                  <a:lnTo>
                    <a:pt x="209" y="0"/>
                  </a:lnTo>
                  <a:lnTo>
                    <a:pt x="105" y="0"/>
                  </a:lnTo>
                  <a:close/>
                </a:path>
              </a:pathLst>
            </a:cu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41"/>
            <p:cNvSpPr>
              <a:spLocks noChangeArrowheads="1"/>
            </p:cNvSpPr>
            <p:nvPr/>
          </p:nvSpPr>
          <p:spPr bwMode="auto">
            <a:xfrm>
              <a:off x="10893532" y="3280867"/>
              <a:ext cx="115486" cy="10602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2"/>
            <p:cNvSpPr>
              <a:spLocks/>
            </p:cNvSpPr>
            <p:nvPr/>
          </p:nvSpPr>
          <p:spPr bwMode="auto">
            <a:xfrm>
              <a:off x="11103678" y="6099864"/>
              <a:ext cx="673985" cy="316168"/>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53"/>
            <p:cNvSpPr>
              <a:spLocks/>
            </p:cNvSpPr>
            <p:nvPr/>
          </p:nvSpPr>
          <p:spPr bwMode="auto">
            <a:xfrm>
              <a:off x="11417952" y="6075253"/>
              <a:ext cx="56796" cy="187429"/>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4"/>
            <p:cNvSpPr>
              <a:spLocks/>
            </p:cNvSpPr>
            <p:nvPr/>
          </p:nvSpPr>
          <p:spPr bwMode="auto">
            <a:xfrm>
              <a:off x="7620162" y="6203992"/>
              <a:ext cx="3366137" cy="293449"/>
            </a:xfrm>
            <a:custGeom>
              <a:avLst/>
              <a:gdLst>
                <a:gd name="T0" fmla="*/ 1778 w 1778"/>
                <a:gd name="T1" fmla="*/ 155 h 155"/>
                <a:gd name="T2" fmla="*/ 0 w 1778"/>
                <a:gd name="T3" fmla="*/ 155 h 155"/>
                <a:gd name="T4" fmla="*/ 142 w 1778"/>
                <a:gd name="T5" fmla="*/ 0 h 155"/>
                <a:gd name="T6" fmla="*/ 1630 w 1778"/>
                <a:gd name="T7" fmla="*/ 0 h 155"/>
                <a:gd name="T8" fmla="*/ 1778 w 1778"/>
                <a:gd name="T9" fmla="*/ 155 h 155"/>
              </a:gdLst>
              <a:ahLst/>
              <a:cxnLst>
                <a:cxn ang="0">
                  <a:pos x="T0" y="T1"/>
                </a:cxn>
                <a:cxn ang="0">
                  <a:pos x="T2" y="T3"/>
                </a:cxn>
                <a:cxn ang="0">
                  <a:pos x="T4" y="T5"/>
                </a:cxn>
                <a:cxn ang="0">
                  <a:pos x="T6" y="T7"/>
                </a:cxn>
                <a:cxn ang="0">
                  <a:pos x="T8" y="T9"/>
                </a:cxn>
              </a:cxnLst>
              <a:rect l="0" t="0" r="r" b="b"/>
              <a:pathLst>
                <a:path w="1778" h="155">
                  <a:moveTo>
                    <a:pt x="1778" y="155"/>
                  </a:moveTo>
                  <a:lnTo>
                    <a:pt x="0" y="155"/>
                  </a:lnTo>
                  <a:lnTo>
                    <a:pt x="142" y="0"/>
                  </a:lnTo>
                  <a:lnTo>
                    <a:pt x="1630" y="0"/>
                  </a:lnTo>
                  <a:lnTo>
                    <a:pt x="1778" y="15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55"/>
            <p:cNvSpPr>
              <a:spLocks noChangeArrowheads="1"/>
            </p:cNvSpPr>
            <p:nvPr/>
          </p:nvSpPr>
          <p:spPr bwMode="auto">
            <a:xfrm>
              <a:off x="7620162" y="6497439"/>
              <a:ext cx="3366137" cy="700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6"/>
            <p:cNvSpPr>
              <a:spLocks/>
            </p:cNvSpPr>
            <p:nvPr/>
          </p:nvSpPr>
          <p:spPr bwMode="auto">
            <a:xfrm>
              <a:off x="7830309" y="6262681"/>
              <a:ext cx="2247246" cy="176070"/>
            </a:xfrm>
            <a:custGeom>
              <a:avLst/>
              <a:gdLst>
                <a:gd name="T0" fmla="*/ 1138 w 1187"/>
                <a:gd name="T1" fmla="*/ 0 h 93"/>
                <a:gd name="T2" fmla="*/ 80 w 1187"/>
                <a:gd name="T3" fmla="*/ 0 h 93"/>
                <a:gd name="T4" fmla="*/ 0 w 1187"/>
                <a:gd name="T5" fmla="*/ 93 h 93"/>
                <a:gd name="T6" fmla="*/ 1187 w 1187"/>
                <a:gd name="T7" fmla="*/ 93 h 93"/>
                <a:gd name="T8" fmla="*/ 1138 w 1187"/>
                <a:gd name="T9" fmla="*/ 0 h 93"/>
              </a:gdLst>
              <a:ahLst/>
              <a:cxnLst>
                <a:cxn ang="0">
                  <a:pos x="T0" y="T1"/>
                </a:cxn>
                <a:cxn ang="0">
                  <a:pos x="T2" y="T3"/>
                </a:cxn>
                <a:cxn ang="0">
                  <a:pos x="T4" y="T5"/>
                </a:cxn>
                <a:cxn ang="0">
                  <a:pos x="T6" y="T7"/>
                </a:cxn>
                <a:cxn ang="0">
                  <a:pos x="T8" y="T9"/>
                </a:cxn>
              </a:cxnLst>
              <a:rect l="0" t="0" r="r" b="b"/>
              <a:pathLst>
                <a:path w="1187" h="93">
                  <a:moveTo>
                    <a:pt x="1138" y="0"/>
                  </a:moveTo>
                  <a:lnTo>
                    <a:pt x="80" y="0"/>
                  </a:lnTo>
                  <a:lnTo>
                    <a:pt x="0" y="93"/>
                  </a:lnTo>
                  <a:lnTo>
                    <a:pt x="1187" y="93"/>
                  </a:lnTo>
                  <a:lnTo>
                    <a:pt x="113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57"/>
            <p:cNvSpPr>
              <a:spLocks/>
            </p:cNvSpPr>
            <p:nvPr/>
          </p:nvSpPr>
          <p:spPr bwMode="auto">
            <a:xfrm>
              <a:off x="10066196" y="6262681"/>
              <a:ext cx="698596" cy="176070"/>
            </a:xfrm>
            <a:custGeom>
              <a:avLst/>
              <a:gdLst>
                <a:gd name="T0" fmla="*/ 0 w 369"/>
                <a:gd name="T1" fmla="*/ 0 h 93"/>
                <a:gd name="T2" fmla="*/ 289 w 369"/>
                <a:gd name="T3" fmla="*/ 0 h 93"/>
                <a:gd name="T4" fmla="*/ 369 w 369"/>
                <a:gd name="T5" fmla="*/ 93 h 93"/>
                <a:gd name="T6" fmla="*/ 62 w 369"/>
                <a:gd name="T7" fmla="*/ 93 h 93"/>
                <a:gd name="T8" fmla="*/ 0 w 369"/>
                <a:gd name="T9" fmla="*/ 0 h 93"/>
              </a:gdLst>
              <a:ahLst/>
              <a:cxnLst>
                <a:cxn ang="0">
                  <a:pos x="T0" y="T1"/>
                </a:cxn>
                <a:cxn ang="0">
                  <a:pos x="T2" y="T3"/>
                </a:cxn>
                <a:cxn ang="0">
                  <a:pos x="T4" y="T5"/>
                </a:cxn>
                <a:cxn ang="0">
                  <a:pos x="T6" y="T7"/>
                </a:cxn>
                <a:cxn ang="0">
                  <a:pos x="T8" y="T9"/>
                </a:cxn>
              </a:cxnLst>
              <a:rect l="0" t="0" r="r" b="b"/>
              <a:pathLst>
                <a:path w="369" h="93">
                  <a:moveTo>
                    <a:pt x="0" y="0"/>
                  </a:moveTo>
                  <a:lnTo>
                    <a:pt x="289" y="0"/>
                  </a:lnTo>
                  <a:lnTo>
                    <a:pt x="369" y="93"/>
                  </a:lnTo>
                  <a:lnTo>
                    <a:pt x="62" y="93"/>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58"/>
            <p:cNvSpPr>
              <a:spLocks noChangeArrowheads="1"/>
            </p:cNvSpPr>
            <p:nvPr/>
          </p:nvSpPr>
          <p:spPr bwMode="auto">
            <a:xfrm>
              <a:off x="7841669" y="6368701"/>
              <a:ext cx="2923125" cy="2271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59"/>
            <p:cNvSpPr>
              <a:spLocks noChangeArrowheads="1"/>
            </p:cNvSpPr>
            <p:nvPr/>
          </p:nvSpPr>
          <p:spPr bwMode="auto">
            <a:xfrm>
              <a:off x="7841669" y="6310012"/>
              <a:ext cx="2923125" cy="1135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Tree>
    <p:extLst>
      <p:ext uri="{BB962C8B-B14F-4D97-AF65-F5344CB8AC3E}">
        <p14:creationId xmlns:p14="http://schemas.microsoft.com/office/powerpoint/2010/main" val="217844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794064"/>
          </a:xfrm>
        </p:spPr>
        <p:txBody>
          <a:bodyPr/>
          <a:lstStyle/>
          <a:p>
            <a:r>
              <a:rPr lang="en-US" sz="4400" dirty="0">
                <a:hlinkClick r:id="rId3"/>
              </a:rPr>
              <a:t>http://graph.microsoft.io/app-registration</a:t>
            </a:r>
            <a:endParaRPr lang="en-US" sz="4400" dirty="0"/>
          </a:p>
        </p:txBody>
      </p:sp>
      <p:sp>
        <p:nvSpPr>
          <p:cNvPr id="3" name="Text Placeholder 2"/>
          <p:cNvSpPr>
            <a:spLocks noGrp="1"/>
          </p:cNvSpPr>
          <p:nvPr>
            <p:ph type="body" sz="quarter" idx="12"/>
          </p:nvPr>
        </p:nvSpPr>
        <p:spPr/>
        <p:txBody>
          <a:bodyPr/>
          <a:lstStyle/>
          <a:p>
            <a:r>
              <a:rPr lang="en-US"/>
              <a:t>Demo</a:t>
            </a:r>
            <a:endParaRPr lang="en-US" dirty="0"/>
          </a:p>
        </p:txBody>
      </p:sp>
      <p:grpSp>
        <p:nvGrpSpPr>
          <p:cNvPr id="6" name="Group 5"/>
          <p:cNvGrpSpPr/>
          <p:nvPr/>
        </p:nvGrpSpPr>
        <p:grpSpPr>
          <a:xfrm>
            <a:off x="6139161" y="2873984"/>
            <a:ext cx="5840114" cy="3641116"/>
            <a:chOff x="7183317" y="4538026"/>
            <a:chExt cx="4740605" cy="2321778"/>
          </a:xfrm>
        </p:grpSpPr>
        <p:sp>
          <p:nvSpPr>
            <p:cNvPr id="7"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8" name="Group 17"/>
            <p:cNvGrpSpPr/>
            <p:nvPr/>
          </p:nvGrpSpPr>
          <p:grpSpPr>
            <a:xfrm>
              <a:off x="7375748" y="4702951"/>
              <a:ext cx="384223" cy="545367"/>
              <a:chOff x="7405547" y="4764560"/>
              <a:chExt cx="302717" cy="429678"/>
            </a:xfrm>
          </p:grpSpPr>
          <p:sp>
            <p:nvSpPr>
              <p:cNvPr id="156"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9"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1"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8"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9"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19"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1"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2"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3"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4"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5"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6"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7" name="Group 26"/>
            <p:cNvGrpSpPr/>
            <p:nvPr/>
          </p:nvGrpSpPr>
          <p:grpSpPr>
            <a:xfrm>
              <a:off x="9346657" y="4578187"/>
              <a:ext cx="385310" cy="539024"/>
              <a:chOff x="9374573" y="4664153"/>
              <a:chExt cx="312233" cy="436794"/>
            </a:xfrm>
          </p:grpSpPr>
          <p:sp>
            <p:nvSpPr>
              <p:cNvPr id="137"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8"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9"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0"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1"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2"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4"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8"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0"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1"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2" name="Group 31"/>
            <p:cNvGrpSpPr/>
            <p:nvPr/>
          </p:nvGrpSpPr>
          <p:grpSpPr>
            <a:xfrm>
              <a:off x="7183317" y="5150771"/>
              <a:ext cx="763845" cy="1011010"/>
              <a:chOff x="7051597" y="5172550"/>
              <a:chExt cx="922338" cy="1220787"/>
            </a:xfrm>
          </p:grpSpPr>
          <p:sp>
            <p:nvSpPr>
              <p:cNvPr id="12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3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3" name="Group 32"/>
            <p:cNvGrpSpPr/>
            <p:nvPr/>
          </p:nvGrpSpPr>
          <p:grpSpPr>
            <a:xfrm>
              <a:off x="10916482" y="4730585"/>
              <a:ext cx="809127" cy="2103604"/>
              <a:chOff x="4725988" y="7138463"/>
              <a:chExt cx="893762" cy="2323642"/>
            </a:xfrm>
          </p:grpSpPr>
          <p:sp>
            <p:nvSpPr>
              <p:cNvPr id="101"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3"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4"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5"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6"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8"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9"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10" name="Group 109"/>
              <p:cNvGrpSpPr/>
              <p:nvPr/>
            </p:nvGrpSpPr>
            <p:grpSpPr>
              <a:xfrm>
                <a:off x="4895429" y="7138463"/>
                <a:ext cx="432081" cy="562325"/>
                <a:chOff x="4949548" y="7156100"/>
                <a:chExt cx="347110" cy="451741"/>
              </a:xfrm>
            </p:grpSpPr>
            <p:sp>
              <p:nvSpPr>
                <p:cNvPr id="111"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3"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4"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5"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6"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6"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4"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5"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6" name="Group 35"/>
            <p:cNvGrpSpPr/>
            <p:nvPr/>
          </p:nvGrpSpPr>
          <p:grpSpPr>
            <a:xfrm>
              <a:off x="10094772" y="4578187"/>
              <a:ext cx="775032" cy="2280981"/>
              <a:chOff x="10094772" y="4617073"/>
              <a:chExt cx="761819" cy="2242095"/>
            </a:xfrm>
          </p:grpSpPr>
          <p:sp>
            <p:nvSpPr>
              <p:cNvPr id="7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8"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9"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0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7"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38"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9"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0"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1" name="Group 40"/>
            <p:cNvGrpSpPr/>
            <p:nvPr/>
          </p:nvGrpSpPr>
          <p:grpSpPr>
            <a:xfrm>
              <a:off x="8164080" y="4538026"/>
              <a:ext cx="736600" cy="2320703"/>
              <a:chOff x="8164080" y="4538026"/>
              <a:chExt cx="736600" cy="2320703"/>
            </a:xfrm>
          </p:grpSpPr>
          <p:grpSp>
            <p:nvGrpSpPr>
              <p:cNvPr id="42" name="Group 41"/>
              <p:cNvGrpSpPr/>
              <p:nvPr/>
            </p:nvGrpSpPr>
            <p:grpSpPr>
              <a:xfrm>
                <a:off x="8164080" y="4538026"/>
                <a:ext cx="736600" cy="2278663"/>
                <a:chOff x="6086476" y="7174900"/>
                <a:chExt cx="736600" cy="2278663"/>
              </a:xfrm>
            </p:grpSpPr>
            <p:sp>
              <p:nvSpPr>
                <p:cNvPr id="45"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6"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47"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8"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9"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0"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1"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2"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7"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8"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59" name="Group 58"/>
                <p:cNvGrpSpPr/>
                <p:nvPr/>
              </p:nvGrpSpPr>
              <p:grpSpPr>
                <a:xfrm>
                  <a:off x="6275388" y="7174900"/>
                  <a:ext cx="353529" cy="441132"/>
                  <a:chOff x="6770468" y="7164742"/>
                  <a:chExt cx="289365" cy="361068"/>
                </a:xfrm>
              </p:grpSpPr>
              <p:sp>
                <p:nvSpPr>
                  <p:cNvPr id="60"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2"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3"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3"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4"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170" name="Footer Placeholder 8"/>
          <p:cNvSpPr txBox="1">
            <a:spLocks/>
          </p:cNvSpPr>
          <p:nvPr/>
        </p:nvSpPr>
        <p:spPr>
          <a:xfrm>
            <a:off x="7964488" y="295272"/>
            <a:ext cx="4197350" cy="371475"/>
          </a:xfrm>
          <a:prstGeom prst="rect">
            <a:avLst/>
          </a:prstGeom>
        </p:spPr>
        <p:txBody>
          <a:bodyPr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13174">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13174">
                      <a:schemeClr val="tx1"/>
                    </a:gs>
                    <a:gs pos="100000">
                      <a:schemeClr val="tx1"/>
                    </a:gs>
                  </a:gsLst>
                  <a:lin ang="5400000" scaled="0"/>
                </a:gradFill>
              </a:rPr>
              <a:t> App registration tool</a:t>
            </a:r>
          </a:p>
          <a:p>
            <a:pPr algn="r"/>
            <a:endParaRPr lang="en-US" sz="1200" dirty="0">
              <a:gradFill>
                <a:gsLst>
                  <a:gs pos="13174">
                    <a:schemeClr val="tx1"/>
                  </a:gs>
                  <a:gs pos="100000">
                    <a:schemeClr val="tx1"/>
                  </a:gs>
                </a:gsLst>
                <a:lin ang="5400000" scaled="0"/>
              </a:gradFill>
            </a:endParaRPr>
          </a:p>
        </p:txBody>
      </p:sp>
    </p:spTree>
    <p:extLst>
      <p:ext uri="{BB962C8B-B14F-4D97-AF65-F5344CB8AC3E}">
        <p14:creationId xmlns:p14="http://schemas.microsoft.com/office/powerpoint/2010/main" val="207632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3176254"/>
          </a:xfrm>
        </p:spPr>
        <p:txBody>
          <a:bodyPr/>
          <a:lstStyle/>
          <a:p>
            <a:r>
              <a:rPr lang="en-US" dirty="0"/>
              <a:t>Deep Dive into Azure AD in Office 365 with the Microsoft Graph API</a:t>
            </a:r>
          </a:p>
        </p:txBody>
      </p:sp>
    </p:spTree>
    <p:extLst>
      <p:ext uri="{BB962C8B-B14F-4D97-AF65-F5344CB8AC3E}">
        <p14:creationId xmlns:p14="http://schemas.microsoft.com/office/powerpoint/2010/main" val="1677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a:t>Azure Management </a:t>
            </a:r>
            <a:br>
              <a:rPr lang="en-US" dirty="0"/>
            </a:br>
            <a:r>
              <a:rPr lang="en-US" dirty="0"/>
              <a:t>Portal access</a:t>
            </a:r>
          </a:p>
        </p:txBody>
      </p:sp>
      <p:sp>
        <p:nvSpPr>
          <p:cNvPr id="5" name="Text Placeholder 4"/>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59349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Azure Active Directory (Azure AD)</a:t>
            </a:r>
          </a:p>
        </p:txBody>
      </p:sp>
      <p:sp>
        <p:nvSpPr>
          <p:cNvPr id="7" name="Text Placeholder 6"/>
          <p:cNvSpPr>
            <a:spLocks noGrp="1"/>
          </p:cNvSpPr>
          <p:nvPr>
            <p:ph type="body" sz="quarter" idx="10"/>
          </p:nvPr>
        </p:nvSpPr>
        <p:spPr>
          <a:xfrm>
            <a:off x="274638" y="1212850"/>
            <a:ext cx="11887200" cy="1754326"/>
          </a:xfrm>
        </p:spPr>
        <p:txBody>
          <a:bodyPr/>
          <a:lstStyle/>
          <a:p>
            <a:r>
              <a:rPr lang="en-US" dirty="0"/>
              <a:t>Included in Office 365 subscription</a:t>
            </a:r>
          </a:p>
          <a:p>
            <a:r>
              <a:rPr lang="en-US" dirty="0"/>
              <a:t>Users and groups managed in Office 365 portal</a:t>
            </a:r>
          </a:p>
          <a:p>
            <a:pPr lvl="1"/>
            <a:r>
              <a:rPr lang="en-US" dirty="0"/>
              <a:t>Changes persisted in Azure AD</a:t>
            </a:r>
          </a:p>
        </p:txBody>
      </p:sp>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pic>
        <p:nvPicPr>
          <p:cNvPr id="10" name="Picture 9"/>
          <p:cNvPicPr>
            <a:picLocks noChangeAspect="1"/>
          </p:cNvPicPr>
          <p:nvPr/>
        </p:nvPicPr>
        <p:blipFill>
          <a:blip r:embed="rId3"/>
          <a:stretch>
            <a:fillRect/>
          </a:stretch>
        </p:blipFill>
        <p:spPr>
          <a:xfrm>
            <a:off x="449579" y="3032251"/>
            <a:ext cx="6467475" cy="3362325"/>
          </a:xfrm>
          <a:prstGeom prst="rect">
            <a:avLst/>
          </a:prstGeom>
        </p:spPr>
      </p:pic>
      <p:pic>
        <p:nvPicPr>
          <p:cNvPr id="11" name="Picture 10"/>
          <p:cNvPicPr>
            <a:picLocks noChangeAspect="1"/>
          </p:cNvPicPr>
          <p:nvPr/>
        </p:nvPicPr>
        <p:blipFill>
          <a:blip r:embed="rId4"/>
          <a:stretch>
            <a:fillRect/>
          </a:stretch>
        </p:blipFill>
        <p:spPr>
          <a:xfrm>
            <a:off x="4663376" y="3792537"/>
            <a:ext cx="7486650" cy="2609850"/>
          </a:xfrm>
          <a:prstGeom prst="rect">
            <a:avLst/>
          </a:prstGeom>
        </p:spPr>
      </p:pic>
    </p:spTree>
    <p:extLst>
      <p:ext uri="{BB962C8B-B14F-4D97-AF65-F5344CB8AC3E}">
        <p14:creationId xmlns:p14="http://schemas.microsoft.com/office/powerpoint/2010/main" val="68372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registration</a:t>
            </a:r>
          </a:p>
        </p:txBody>
      </p:sp>
      <p:sp>
        <p:nvSpPr>
          <p:cNvPr id="6" name="Text Placeholder 5"/>
          <p:cNvSpPr>
            <a:spLocks noGrp="1"/>
          </p:cNvSpPr>
          <p:nvPr>
            <p:ph type="body" sz="quarter" idx="10"/>
          </p:nvPr>
        </p:nvSpPr>
        <p:spPr>
          <a:xfrm>
            <a:off x="274638" y="1212850"/>
            <a:ext cx="11887200" cy="4124206"/>
          </a:xfrm>
        </p:spPr>
        <p:txBody>
          <a:bodyPr/>
          <a:lstStyle/>
          <a:p>
            <a:r>
              <a:rPr lang="en-US" dirty="0"/>
              <a:t>Application types</a:t>
            </a:r>
          </a:p>
          <a:p>
            <a:pPr lvl="1"/>
            <a:r>
              <a:rPr lang="en-US" dirty="0"/>
              <a:t>Custom developed</a:t>
            </a:r>
          </a:p>
          <a:p>
            <a:pPr lvl="1"/>
            <a:r>
              <a:rPr lang="en-US" dirty="0"/>
              <a:t>Third party, published in the gallery</a:t>
            </a:r>
          </a:p>
          <a:p>
            <a:pPr marL="290513" lvl="2" indent="-290513">
              <a:buFont typeface="Arial" panose="020B0604020202020204" pitchFamily="34" charset="0"/>
              <a:buChar char="•"/>
            </a:pPr>
            <a:r>
              <a:rPr lang="en-US" dirty="0"/>
              <a:t>Office 365 SharePoint, Exchange</a:t>
            </a:r>
          </a:p>
          <a:p>
            <a:pPr marL="290513" lvl="2" indent="-290513">
              <a:buFont typeface="Arial" panose="020B0604020202020204" pitchFamily="34" charset="0"/>
              <a:buChar char="•"/>
            </a:pPr>
            <a:r>
              <a:rPr lang="en-US" dirty="0"/>
              <a:t>Dynamics CRM</a:t>
            </a:r>
          </a:p>
          <a:p>
            <a:pPr marL="290513" lvl="2" indent="-290513">
              <a:buFont typeface="Arial" panose="020B0604020202020204" pitchFamily="34" charset="0"/>
              <a:buChar char="•"/>
            </a:pPr>
            <a:r>
              <a:rPr lang="en-US" dirty="0"/>
              <a:t>Thousands of others</a:t>
            </a:r>
          </a:p>
          <a:p>
            <a:pPr lvl="1"/>
            <a:endParaRPr lang="en-US" dirty="0"/>
          </a:p>
          <a:p>
            <a:pPr lvl="0"/>
            <a:r>
              <a:rPr lang="en-US" dirty="0"/>
              <a:t>Custom applications</a:t>
            </a:r>
          </a:p>
          <a:p>
            <a:pPr lvl="1"/>
            <a:r>
              <a:rPr lang="en-US" dirty="0"/>
              <a:t>Web application and/or </a:t>
            </a:r>
            <a:r>
              <a:rPr lang="en-US" dirty="0" err="1"/>
              <a:t>WebAPI</a:t>
            </a:r>
            <a:r>
              <a:rPr lang="en-US" dirty="0"/>
              <a:t> </a:t>
            </a:r>
          </a:p>
          <a:p>
            <a:pPr lvl="1"/>
            <a:r>
              <a:rPr lang="en-US" dirty="0"/>
              <a:t>Native client</a:t>
            </a:r>
          </a:p>
        </p:txBody>
      </p:sp>
      <p:pic>
        <p:nvPicPr>
          <p:cNvPr id="7" name="Picture 6"/>
          <p:cNvPicPr>
            <a:picLocks noChangeAspect="1"/>
          </p:cNvPicPr>
          <p:nvPr/>
        </p:nvPicPr>
        <p:blipFill>
          <a:blip r:embed="rId2"/>
          <a:stretch>
            <a:fillRect/>
          </a:stretch>
        </p:blipFill>
        <p:spPr>
          <a:xfrm>
            <a:off x="5667616" y="1212849"/>
            <a:ext cx="6494222" cy="4527563"/>
          </a:xfrm>
          <a:prstGeom prst="rect">
            <a:avLst/>
          </a:prstGeom>
          <a:ln>
            <a:solidFill>
              <a:schemeClr val="tx1"/>
            </a:solidFill>
          </a:ln>
        </p:spPr>
      </p:pic>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pic>
        <p:nvPicPr>
          <p:cNvPr id="11" name="Picture 10"/>
          <p:cNvPicPr>
            <a:picLocks noChangeAspect="1"/>
          </p:cNvPicPr>
          <p:nvPr/>
        </p:nvPicPr>
        <p:blipFill>
          <a:blip r:embed="rId3"/>
          <a:stretch>
            <a:fillRect/>
          </a:stretch>
        </p:blipFill>
        <p:spPr>
          <a:xfrm>
            <a:off x="5078984" y="2962656"/>
            <a:ext cx="4933660" cy="3528504"/>
          </a:xfrm>
          <a:prstGeom prst="rect">
            <a:avLst/>
          </a:prstGeom>
        </p:spPr>
      </p:pic>
    </p:spTree>
    <p:extLst>
      <p:ext uri="{BB962C8B-B14F-4D97-AF65-F5344CB8AC3E}">
        <p14:creationId xmlns:p14="http://schemas.microsoft.com/office/powerpoint/2010/main" val="154339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application registration</a:t>
            </a:r>
          </a:p>
        </p:txBody>
      </p:sp>
      <p:sp>
        <p:nvSpPr>
          <p:cNvPr id="2" name="Text Placeholder 1"/>
          <p:cNvSpPr>
            <a:spLocks noGrp="1"/>
          </p:cNvSpPr>
          <p:nvPr>
            <p:ph type="body" sz="quarter" idx="10"/>
          </p:nvPr>
        </p:nvSpPr>
        <p:spPr>
          <a:xfrm>
            <a:off x="274638" y="1212850"/>
            <a:ext cx="11887200" cy="1754326"/>
          </a:xfrm>
        </p:spPr>
        <p:txBody>
          <a:bodyPr/>
          <a:lstStyle/>
          <a:p>
            <a:r>
              <a:rPr lang="en-US" dirty="0"/>
              <a:t>Key information</a:t>
            </a:r>
          </a:p>
          <a:p>
            <a:pPr lvl="1"/>
            <a:r>
              <a:rPr lang="en-US" dirty="0"/>
              <a:t>Client ID</a:t>
            </a:r>
          </a:p>
          <a:p>
            <a:pPr lvl="1"/>
            <a:r>
              <a:rPr lang="en-US" dirty="0"/>
              <a:t>Keys (aka client secret)</a:t>
            </a:r>
          </a:p>
          <a:p>
            <a:pPr lvl="1"/>
            <a:r>
              <a:rPr lang="en-US" dirty="0"/>
              <a:t>Redirect/Sign-on URI</a:t>
            </a:r>
          </a:p>
        </p:txBody>
      </p:sp>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pic>
        <p:nvPicPr>
          <p:cNvPr id="4" name="Picture 3"/>
          <p:cNvPicPr>
            <a:picLocks noChangeAspect="1"/>
          </p:cNvPicPr>
          <p:nvPr/>
        </p:nvPicPr>
        <p:blipFill>
          <a:blip r:embed="rId2"/>
          <a:stretch>
            <a:fillRect/>
          </a:stretch>
        </p:blipFill>
        <p:spPr>
          <a:xfrm>
            <a:off x="4255642" y="1432242"/>
            <a:ext cx="7934325" cy="4495800"/>
          </a:xfrm>
          <a:prstGeom prst="rect">
            <a:avLst/>
          </a:prstGeom>
        </p:spPr>
      </p:pic>
    </p:spTree>
    <p:extLst>
      <p:ext uri="{BB962C8B-B14F-4D97-AF65-F5344CB8AC3E}">
        <p14:creationId xmlns:p14="http://schemas.microsoft.com/office/powerpoint/2010/main" val="51253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Application authentication</a:t>
            </a:r>
          </a:p>
        </p:txBody>
      </p:sp>
      <p:sp>
        <p:nvSpPr>
          <p:cNvPr id="2" name="Text Placeholder 1"/>
          <p:cNvSpPr>
            <a:spLocks noGrp="1"/>
          </p:cNvSpPr>
          <p:nvPr>
            <p:ph type="body" sz="quarter" idx="10"/>
          </p:nvPr>
        </p:nvSpPr>
        <p:spPr>
          <a:xfrm>
            <a:off x="274638" y="1212850"/>
            <a:ext cx="11887200" cy="1077218"/>
          </a:xfrm>
        </p:spPr>
        <p:txBody>
          <a:bodyPr/>
          <a:lstStyle/>
          <a:p>
            <a:r>
              <a:rPr lang="en-US" dirty="0"/>
              <a:t>App authentication uses client ID/secret</a:t>
            </a:r>
          </a:p>
          <a:p>
            <a:pPr lvl="1"/>
            <a:r>
              <a:rPr lang="en-US" dirty="0"/>
              <a:t>Protect this information just as you would a user name/password</a:t>
            </a:r>
          </a:p>
        </p:txBody>
      </p:sp>
      <p:sp>
        <p:nvSpPr>
          <p:cNvPr id="8" name="Footer Placeholder 7"/>
          <p:cNvSpPr>
            <a:spLocks noGrp="1"/>
          </p:cNvSpPr>
          <p:nvPr>
            <p:ph type="ftr" sz="quarter" idx="11"/>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pic>
        <p:nvPicPr>
          <p:cNvPr id="6" name="Picture 5"/>
          <p:cNvPicPr>
            <a:picLocks noChangeAspect="1"/>
          </p:cNvPicPr>
          <p:nvPr/>
        </p:nvPicPr>
        <p:blipFill>
          <a:blip r:embed="rId3"/>
          <a:stretch>
            <a:fillRect/>
          </a:stretch>
        </p:blipFill>
        <p:spPr>
          <a:xfrm>
            <a:off x="471980" y="2387755"/>
            <a:ext cx="10866500" cy="2826795"/>
          </a:xfrm>
          <a:prstGeom prst="rect">
            <a:avLst/>
          </a:prstGeom>
          <a:ln w="19050">
            <a:solidFill>
              <a:schemeClr val="tx1"/>
            </a:solidFill>
          </a:ln>
        </p:spPr>
      </p:pic>
    </p:spTree>
    <p:extLst>
      <p:ext uri="{BB962C8B-B14F-4D97-AF65-F5344CB8AC3E}">
        <p14:creationId xmlns:p14="http://schemas.microsoft.com/office/powerpoint/2010/main" val="266245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32238" y="1164716"/>
            <a:ext cx="8043396" cy="5445863"/>
          </a:xfrm>
          <a:prstGeom prst="rect">
            <a:avLst/>
          </a:prstGeom>
        </p:spPr>
      </p:pic>
      <p:sp>
        <p:nvSpPr>
          <p:cNvPr id="3" name="Title 2"/>
          <p:cNvSpPr>
            <a:spLocks noGrp="1"/>
          </p:cNvSpPr>
          <p:nvPr>
            <p:ph type="title"/>
          </p:nvPr>
        </p:nvSpPr>
        <p:spPr/>
        <p:txBody>
          <a:bodyPr/>
          <a:lstStyle/>
          <a:p>
            <a:r>
              <a:rPr lang="en-US" dirty="0"/>
              <a:t>Azure Management Portal </a:t>
            </a:r>
            <a:br>
              <a:rPr lang="en-US" dirty="0"/>
            </a:br>
            <a:r>
              <a:rPr lang="en-US" dirty="0"/>
              <a:t>(new tenant)</a:t>
            </a:r>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64522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34" t="1787" r="1461" b="1478"/>
          <a:stretch/>
        </p:blipFill>
        <p:spPr>
          <a:xfrm>
            <a:off x="3017424" y="1198605"/>
            <a:ext cx="6475768" cy="5338119"/>
          </a:xfrm>
          <a:prstGeom prst="rect">
            <a:avLst/>
          </a:prstGeom>
        </p:spPr>
      </p:pic>
      <p:sp>
        <p:nvSpPr>
          <p:cNvPr id="2" name="Title 1"/>
          <p:cNvSpPr>
            <a:spLocks noGrp="1"/>
          </p:cNvSpPr>
          <p:nvPr>
            <p:ph type="title"/>
          </p:nvPr>
        </p:nvSpPr>
        <p:spPr/>
        <p:txBody>
          <a:bodyPr/>
          <a:lstStyle/>
          <a:p>
            <a:r>
              <a:rPr lang="en-US" dirty="0"/>
              <a:t>Azure trial sign-up—part 1</a:t>
            </a:r>
          </a:p>
        </p:txBody>
      </p:sp>
      <p:sp>
        <p:nvSpPr>
          <p:cNvPr id="5" name="Footer Placeholder 4"/>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187401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35" t="1576" r="1390" b="1021"/>
          <a:stretch/>
        </p:blipFill>
        <p:spPr>
          <a:xfrm>
            <a:off x="2993124" y="1186249"/>
            <a:ext cx="6450227" cy="5346576"/>
          </a:xfrm>
          <a:prstGeom prst="rect">
            <a:avLst/>
          </a:prstGeom>
        </p:spPr>
      </p:pic>
      <p:sp>
        <p:nvSpPr>
          <p:cNvPr id="2" name="Title 1"/>
          <p:cNvSpPr>
            <a:spLocks noGrp="1"/>
          </p:cNvSpPr>
          <p:nvPr>
            <p:ph type="title"/>
          </p:nvPr>
        </p:nvSpPr>
        <p:spPr/>
        <p:txBody>
          <a:bodyPr/>
          <a:lstStyle/>
          <a:p>
            <a:r>
              <a:rPr lang="en-US" dirty="0"/>
              <a:t>Azure trial sign-up—part 2</a:t>
            </a:r>
          </a:p>
        </p:txBody>
      </p:sp>
      <p:sp>
        <p:nvSpPr>
          <p:cNvPr id="4" name="Footer Placeholder 3"/>
          <p:cNvSpPr>
            <a:spLocks noGrp="1"/>
          </p:cNvSpPr>
          <p:nvPr>
            <p:ph type="ftr" sz="quarter" idx="10"/>
          </p:nvPr>
        </p:nvSpPr>
        <p:spPr/>
        <p:txBody>
          <a:bodyPr/>
          <a:lstStyle/>
          <a:p>
            <a:pPr>
              <a:defRPr/>
            </a:pPr>
            <a:r>
              <a:rPr lang="en-US" sz="1400" dirty="0">
                <a:gradFill>
                  <a:gsLst>
                    <a:gs pos="13174">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Azure Management Portal access</a:t>
            </a:r>
          </a:p>
          <a:p>
            <a:endParaRPr lang="en-US" dirty="0"/>
          </a:p>
        </p:txBody>
      </p:sp>
    </p:spTree>
    <p:extLst>
      <p:ext uri="{BB962C8B-B14F-4D97-AF65-F5344CB8AC3E}">
        <p14:creationId xmlns:p14="http://schemas.microsoft.com/office/powerpoint/2010/main" val="86712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Troubleshooting</a:t>
            </a:r>
          </a:p>
        </p:txBody>
      </p:sp>
      <p:sp>
        <p:nvSpPr>
          <p:cNvPr id="4" name="Text Placeholder 3"/>
          <p:cNvSpPr>
            <a:spLocks noGrp="1"/>
          </p:cNvSpPr>
          <p:nvPr>
            <p:ph type="body" sz="quarter" idx="12"/>
          </p:nvPr>
        </p:nvSpPr>
        <p:spPr/>
        <p:txBody>
          <a:bodyPr/>
          <a:lstStyle/>
          <a:p>
            <a:r>
              <a:rPr lang="en-US" dirty="0"/>
              <a:t>5</a:t>
            </a:r>
          </a:p>
        </p:txBody>
      </p:sp>
      <p:grpSp>
        <p:nvGrpSpPr>
          <p:cNvPr id="5" name="Group 4"/>
          <p:cNvGrpSpPr/>
          <p:nvPr/>
        </p:nvGrpSpPr>
        <p:grpSpPr>
          <a:xfrm>
            <a:off x="8892219" y="2542429"/>
            <a:ext cx="3087056" cy="4156180"/>
            <a:chOff x="6977063" y="4021138"/>
            <a:chExt cx="1425575" cy="1919287"/>
          </a:xfrm>
        </p:grpSpPr>
        <p:sp>
          <p:nvSpPr>
            <p:cNvPr id="6" name="Freeform 5"/>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7815263" y="4621213"/>
              <a:ext cx="419100" cy="419100"/>
            </a:xfrm>
            <a:custGeom>
              <a:avLst/>
              <a:gdLst>
                <a:gd name="T0" fmla="*/ 132 w 264"/>
                <a:gd name="T1" fmla="*/ 0 h 264"/>
                <a:gd name="T2" fmla="*/ 118 w 264"/>
                <a:gd name="T3" fmla="*/ 1 h 264"/>
                <a:gd name="T4" fmla="*/ 105 w 264"/>
                <a:gd name="T5" fmla="*/ 3 h 264"/>
                <a:gd name="T6" fmla="*/ 93 w 264"/>
                <a:gd name="T7" fmla="*/ 6 h 264"/>
                <a:gd name="T8" fmla="*/ 82 w 264"/>
                <a:gd name="T9" fmla="*/ 10 h 264"/>
                <a:gd name="T10" fmla="*/ 69 w 264"/>
                <a:gd name="T11" fmla="*/ 17 h 264"/>
                <a:gd name="T12" fmla="*/ 59 w 264"/>
                <a:gd name="T13" fmla="*/ 22 h 264"/>
                <a:gd name="T14" fmla="*/ 48 w 264"/>
                <a:gd name="T15" fmla="*/ 31 h 264"/>
                <a:gd name="T16" fmla="*/ 40 w 264"/>
                <a:gd name="T17" fmla="*/ 39 h 264"/>
                <a:gd name="T18" fmla="*/ 30 w 264"/>
                <a:gd name="T19" fmla="*/ 48 h 264"/>
                <a:gd name="T20" fmla="*/ 23 w 264"/>
                <a:gd name="T21" fmla="*/ 59 h 264"/>
                <a:gd name="T22" fmla="*/ 16 w 264"/>
                <a:gd name="T23" fmla="*/ 70 h 264"/>
                <a:gd name="T24" fmla="*/ 10 w 264"/>
                <a:gd name="T25" fmla="*/ 81 h 264"/>
                <a:gd name="T26" fmla="*/ 6 w 264"/>
                <a:gd name="T27" fmla="*/ 92 h 264"/>
                <a:gd name="T28" fmla="*/ 2 w 264"/>
                <a:gd name="T29" fmla="*/ 106 h 264"/>
                <a:gd name="T30" fmla="*/ 0 w 264"/>
                <a:gd name="T31" fmla="*/ 119 h 264"/>
                <a:gd name="T32" fmla="*/ 0 w 264"/>
                <a:gd name="T33" fmla="*/ 133 h 264"/>
                <a:gd name="T34" fmla="*/ 0 w 264"/>
                <a:gd name="T35" fmla="*/ 147 h 264"/>
                <a:gd name="T36" fmla="*/ 2 w 264"/>
                <a:gd name="T37" fmla="*/ 158 h 264"/>
                <a:gd name="T38" fmla="*/ 6 w 264"/>
                <a:gd name="T39" fmla="*/ 172 h 264"/>
                <a:gd name="T40" fmla="*/ 10 w 264"/>
                <a:gd name="T41" fmla="*/ 183 h 264"/>
                <a:gd name="T42" fmla="*/ 16 w 264"/>
                <a:gd name="T43" fmla="*/ 196 h 264"/>
                <a:gd name="T44" fmla="*/ 23 w 264"/>
                <a:gd name="T45" fmla="*/ 206 h 264"/>
                <a:gd name="T46" fmla="*/ 30 w 264"/>
                <a:gd name="T47" fmla="*/ 217 h 264"/>
                <a:gd name="T48" fmla="*/ 40 w 264"/>
                <a:gd name="T49" fmla="*/ 225 h 264"/>
                <a:gd name="T50" fmla="*/ 48 w 264"/>
                <a:gd name="T51" fmla="*/ 235 h 264"/>
                <a:gd name="T52" fmla="*/ 59 w 264"/>
                <a:gd name="T53" fmla="*/ 242 h 264"/>
                <a:gd name="T54" fmla="*/ 69 w 264"/>
                <a:gd name="T55" fmla="*/ 248 h 264"/>
                <a:gd name="T56" fmla="*/ 82 w 264"/>
                <a:gd name="T57" fmla="*/ 253 h 264"/>
                <a:gd name="T58" fmla="*/ 93 w 264"/>
                <a:gd name="T59" fmla="*/ 259 h 264"/>
                <a:gd name="T60" fmla="*/ 105 w 264"/>
                <a:gd name="T61" fmla="*/ 262 h 264"/>
                <a:gd name="T62" fmla="*/ 118 w 264"/>
                <a:gd name="T63" fmla="*/ 263 h 264"/>
                <a:gd name="T64" fmla="*/ 132 w 264"/>
                <a:gd name="T65" fmla="*/ 264 h 264"/>
                <a:gd name="T66" fmla="*/ 146 w 264"/>
                <a:gd name="T67" fmla="*/ 263 h 264"/>
                <a:gd name="T68" fmla="*/ 157 w 264"/>
                <a:gd name="T69" fmla="*/ 262 h 264"/>
                <a:gd name="T70" fmla="*/ 171 w 264"/>
                <a:gd name="T71" fmla="*/ 259 h 264"/>
                <a:gd name="T72" fmla="*/ 182 w 264"/>
                <a:gd name="T73" fmla="*/ 253 h 264"/>
                <a:gd name="T74" fmla="*/ 194 w 264"/>
                <a:gd name="T75" fmla="*/ 248 h 264"/>
                <a:gd name="T76" fmla="*/ 205 w 264"/>
                <a:gd name="T77" fmla="*/ 242 h 264"/>
                <a:gd name="T78" fmla="*/ 215 w 264"/>
                <a:gd name="T79" fmla="*/ 235 h 264"/>
                <a:gd name="T80" fmla="*/ 224 w 264"/>
                <a:gd name="T81" fmla="*/ 227 h 264"/>
                <a:gd name="T82" fmla="*/ 231 w 264"/>
                <a:gd name="T83" fmla="*/ 218 h 264"/>
                <a:gd name="T84" fmla="*/ 240 w 264"/>
                <a:gd name="T85" fmla="*/ 207 h 264"/>
                <a:gd name="T86" fmla="*/ 247 w 264"/>
                <a:gd name="T87" fmla="*/ 197 h 264"/>
                <a:gd name="T88" fmla="*/ 251 w 264"/>
                <a:gd name="T89" fmla="*/ 185 h 264"/>
                <a:gd name="T90" fmla="*/ 258 w 264"/>
                <a:gd name="T91" fmla="*/ 173 h 264"/>
                <a:gd name="T92" fmla="*/ 261 w 264"/>
                <a:gd name="T93" fmla="*/ 161 h 264"/>
                <a:gd name="T94" fmla="*/ 262 w 264"/>
                <a:gd name="T95" fmla="*/ 150 h 264"/>
                <a:gd name="T96" fmla="*/ 264 w 264"/>
                <a:gd name="T97" fmla="*/ 136 h 264"/>
                <a:gd name="T98" fmla="*/ 132 w 264"/>
                <a:gd name="T99" fmla="*/ 136 h 264"/>
                <a:gd name="T100" fmla="*/ 132 w 264"/>
                <a:gd name="T10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4" h="264">
                  <a:moveTo>
                    <a:pt x="132" y="0"/>
                  </a:moveTo>
                  <a:lnTo>
                    <a:pt x="118" y="1"/>
                  </a:lnTo>
                  <a:lnTo>
                    <a:pt x="105" y="3"/>
                  </a:lnTo>
                  <a:lnTo>
                    <a:pt x="93" y="6"/>
                  </a:lnTo>
                  <a:lnTo>
                    <a:pt x="82" y="10"/>
                  </a:lnTo>
                  <a:lnTo>
                    <a:pt x="69" y="17"/>
                  </a:lnTo>
                  <a:lnTo>
                    <a:pt x="59" y="22"/>
                  </a:lnTo>
                  <a:lnTo>
                    <a:pt x="48" y="31"/>
                  </a:lnTo>
                  <a:lnTo>
                    <a:pt x="40" y="39"/>
                  </a:lnTo>
                  <a:lnTo>
                    <a:pt x="30" y="48"/>
                  </a:lnTo>
                  <a:lnTo>
                    <a:pt x="23" y="59"/>
                  </a:lnTo>
                  <a:lnTo>
                    <a:pt x="16" y="70"/>
                  </a:lnTo>
                  <a:lnTo>
                    <a:pt x="10" y="81"/>
                  </a:lnTo>
                  <a:lnTo>
                    <a:pt x="6" y="92"/>
                  </a:lnTo>
                  <a:lnTo>
                    <a:pt x="2" y="106"/>
                  </a:lnTo>
                  <a:lnTo>
                    <a:pt x="0" y="119"/>
                  </a:lnTo>
                  <a:lnTo>
                    <a:pt x="0" y="133"/>
                  </a:lnTo>
                  <a:lnTo>
                    <a:pt x="0" y="147"/>
                  </a:lnTo>
                  <a:lnTo>
                    <a:pt x="2" y="158"/>
                  </a:lnTo>
                  <a:lnTo>
                    <a:pt x="6" y="172"/>
                  </a:lnTo>
                  <a:lnTo>
                    <a:pt x="10" y="183"/>
                  </a:lnTo>
                  <a:lnTo>
                    <a:pt x="16" y="196"/>
                  </a:lnTo>
                  <a:lnTo>
                    <a:pt x="23" y="206"/>
                  </a:lnTo>
                  <a:lnTo>
                    <a:pt x="30" y="217"/>
                  </a:lnTo>
                  <a:lnTo>
                    <a:pt x="40" y="225"/>
                  </a:lnTo>
                  <a:lnTo>
                    <a:pt x="48" y="235"/>
                  </a:lnTo>
                  <a:lnTo>
                    <a:pt x="59" y="242"/>
                  </a:lnTo>
                  <a:lnTo>
                    <a:pt x="69" y="248"/>
                  </a:lnTo>
                  <a:lnTo>
                    <a:pt x="82" y="253"/>
                  </a:lnTo>
                  <a:lnTo>
                    <a:pt x="93" y="259"/>
                  </a:lnTo>
                  <a:lnTo>
                    <a:pt x="105" y="262"/>
                  </a:lnTo>
                  <a:lnTo>
                    <a:pt x="118" y="263"/>
                  </a:lnTo>
                  <a:lnTo>
                    <a:pt x="132" y="264"/>
                  </a:lnTo>
                  <a:lnTo>
                    <a:pt x="146" y="263"/>
                  </a:lnTo>
                  <a:lnTo>
                    <a:pt x="157" y="262"/>
                  </a:lnTo>
                  <a:lnTo>
                    <a:pt x="171" y="259"/>
                  </a:lnTo>
                  <a:lnTo>
                    <a:pt x="182" y="253"/>
                  </a:lnTo>
                  <a:lnTo>
                    <a:pt x="194" y="248"/>
                  </a:lnTo>
                  <a:lnTo>
                    <a:pt x="205" y="242"/>
                  </a:lnTo>
                  <a:lnTo>
                    <a:pt x="215" y="235"/>
                  </a:lnTo>
                  <a:lnTo>
                    <a:pt x="224" y="227"/>
                  </a:lnTo>
                  <a:lnTo>
                    <a:pt x="231" y="218"/>
                  </a:lnTo>
                  <a:lnTo>
                    <a:pt x="240" y="207"/>
                  </a:lnTo>
                  <a:lnTo>
                    <a:pt x="247" y="197"/>
                  </a:lnTo>
                  <a:lnTo>
                    <a:pt x="251" y="185"/>
                  </a:lnTo>
                  <a:lnTo>
                    <a:pt x="258" y="173"/>
                  </a:lnTo>
                  <a:lnTo>
                    <a:pt x="261" y="161"/>
                  </a:lnTo>
                  <a:lnTo>
                    <a:pt x="262" y="150"/>
                  </a:lnTo>
                  <a:lnTo>
                    <a:pt x="264" y="136"/>
                  </a:lnTo>
                  <a:lnTo>
                    <a:pt x="132" y="13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8064500" y="4583113"/>
              <a:ext cx="209550" cy="212725"/>
            </a:xfrm>
            <a:custGeom>
              <a:avLst/>
              <a:gdLst>
                <a:gd name="T0" fmla="*/ 0 w 132"/>
                <a:gd name="T1" fmla="*/ 0 h 134"/>
                <a:gd name="T2" fmla="*/ 0 w 132"/>
                <a:gd name="T3" fmla="*/ 134 h 134"/>
                <a:gd name="T4" fmla="*/ 132 w 132"/>
                <a:gd name="T5" fmla="*/ 134 h 134"/>
                <a:gd name="T6" fmla="*/ 132 w 132"/>
                <a:gd name="T7" fmla="*/ 132 h 134"/>
                <a:gd name="T8" fmla="*/ 130 w 132"/>
                <a:gd name="T9" fmla="*/ 118 h 134"/>
                <a:gd name="T10" fmla="*/ 129 w 132"/>
                <a:gd name="T11" fmla="*/ 104 h 134"/>
                <a:gd name="T12" fmla="*/ 126 w 132"/>
                <a:gd name="T13" fmla="*/ 92 h 134"/>
                <a:gd name="T14" fmla="*/ 121 w 132"/>
                <a:gd name="T15" fmla="*/ 79 h 134"/>
                <a:gd name="T16" fmla="*/ 115 w 132"/>
                <a:gd name="T17" fmla="*/ 69 h 134"/>
                <a:gd name="T18" fmla="*/ 109 w 132"/>
                <a:gd name="T19" fmla="*/ 56 h 134"/>
                <a:gd name="T20" fmla="*/ 102 w 132"/>
                <a:gd name="T21" fmla="*/ 48 h 134"/>
                <a:gd name="T22" fmla="*/ 93 w 132"/>
                <a:gd name="T23" fmla="*/ 37 h 134"/>
                <a:gd name="T24" fmla="*/ 84 w 132"/>
                <a:gd name="T25" fmla="*/ 30 h 134"/>
                <a:gd name="T26" fmla="*/ 73 w 132"/>
                <a:gd name="T27" fmla="*/ 23 h 134"/>
                <a:gd name="T28" fmla="*/ 63 w 132"/>
                <a:gd name="T29" fmla="*/ 14 h 134"/>
                <a:gd name="T30" fmla="*/ 51 w 132"/>
                <a:gd name="T31" fmla="*/ 10 h 134"/>
                <a:gd name="T32" fmla="*/ 39 w 132"/>
                <a:gd name="T33" fmla="*/ 6 h 134"/>
                <a:gd name="T34" fmla="*/ 25 w 132"/>
                <a:gd name="T35" fmla="*/ 2 h 134"/>
                <a:gd name="T36" fmla="*/ 14 w 132"/>
                <a:gd name="T37" fmla="*/ 0 h 134"/>
                <a:gd name="T38" fmla="*/ 0 w 132"/>
                <a:gd name="T3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34">
                  <a:moveTo>
                    <a:pt x="0" y="0"/>
                  </a:moveTo>
                  <a:lnTo>
                    <a:pt x="0" y="134"/>
                  </a:lnTo>
                  <a:lnTo>
                    <a:pt x="132" y="134"/>
                  </a:lnTo>
                  <a:lnTo>
                    <a:pt x="132" y="132"/>
                  </a:lnTo>
                  <a:lnTo>
                    <a:pt x="130" y="118"/>
                  </a:lnTo>
                  <a:lnTo>
                    <a:pt x="129" y="104"/>
                  </a:lnTo>
                  <a:lnTo>
                    <a:pt x="126" y="92"/>
                  </a:lnTo>
                  <a:lnTo>
                    <a:pt x="121" y="79"/>
                  </a:lnTo>
                  <a:lnTo>
                    <a:pt x="115" y="69"/>
                  </a:lnTo>
                  <a:lnTo>
                    <a:pt x="109" y="56"/>
                  </a:lnTo>
                  <a:lnTo>
                    <a:pt x="102" y="48"/>
                  </a:lnTo>
                  <a:lnTo>
                    <a:pt x="93" y="37"/>
                  </a:lnTo>
                  <a:lnTo>
                    <a:pt x="84" y="30"/>
                  </a:lnTo>
                  <a:lnTo>
                    <a:pt x="73" y="23"/>
                  </a:lnTo>
                  <a:lnTo>
                    <a:pt x="63" y="14"/>
                  </a:lnTo>
                  <a:lnTo>
                    <a:pt x="51" y="10"/>
                  </a:lnTo>
                  <a:lnTo>
                    <a:pt x="39" y="6"/>
                  </a:lnTo>
                  <a:lnTo>
                    <a:pt x="25" y="2"/>
                  </a:lnTo>
                  <a:lnTo>
                    <a:pt x="1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6977063" y="4870450"/>
              <a:ext cx="1425575" cy="1069975"/>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7013575" y="4905375"/>
              <a:ext cx="1354137"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7418388" y="5372100"/>
              <a:ext cx="177800"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7373938" y="537210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7418388" y="5429250"/>
              <a:ext cx="1920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7373938" y="5429250"/>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7418388" y="5484813"/>
              <a:ext cx="141287"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7373938" y="5484813"/>
              <a:ext cx="28575" cy="269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7570788" y="5160963"/>
              <a:ext cx="36512" cy="150813"/>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7521575" y="5272088"/>
              <a:ext cx="36512" cy="3968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7473950" y="5207000"/>
              <a:ext cx="34925" cy="1047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7421563" y="5181600"/>
              <a:ext cx="33337" cy="1301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370763" y="5229225"/>
              <a:ext cx="36512" cy="82550"/>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7691438" y="5221288"/>
              <a:ext cx="282575" cy="280988"/>
            </a:xfrm>
            <a:custGeom>
              <a:avLst/>
              <a:gdLst>
                <a:gd name="T0" fmla="*/ 88 w 178"/>
                <a:gd name="T1" fmla="*/ 0 h 177"/>
                <a:gd name="T2" fmla="*/ 88 w 178"/>
                <a:gd name="T3" fmla="*/ 0 h 177"/>
                <a:gd name="T4" fmla="*/ 80 w 178"/>
                <a:gd name="T5" fmla="*/ 0 h 177"/>
                <a:gd name="T6" fmla="*/ 70 w 178"/>
                <a:gd name="T7" fmla="*/ 1 h 177"/>
                <a:gd name="T8" fmla="*/ 63 w 178"/>
                <a:gd name="T9" fmla="*/ 4 h 177"/>
                <a:gd name="T10" fmla="*/ 55 w 178"/>
                <a:gd name="T11" fmla="*/ 7 h 177"/>
                <a:gd name="T12" fmla="*/ 46 w 178"/>
                <a:gd name="T13" fmla="*/ 11 h 177"/>
                <a:gd name="T14" fmla="*/ 39 w 178"/>
                <a:gd name="T15" fmla="*/ 14 h 177"/>
                <a:gd name="T16" fmla="*/ 32 w 178"/>
                <a:gd name="T17" fmla="*/ 21 h 177"/>
                <a:gd name="T18" fmla="*/ 27 w 178"/>
                <a:gd name="T19" fmla="*/ 25 h 177"/>
                <a:gd name="T20" fmla="*/ 20 w 178"/>
                <a:gd name="T21" fmla="*/ 32 h 177"/>
                <a:gd name="T22" fmla="*/ 15 w 178"/>
                <a:gd name="T23" fmla="*/ 39 h 177"/>
                <a:gd name="T24" fmla="*/ 10 w 178"/>
                <a:gd name="T25" fmla="*/ 47 h 177"/>
                <a:gd name="T26" fmla="*/ 7 w 178"/>
                <a:gd name="T27" fmla="*/ 54 h 177"/>
                <a:gd name="T28" fmla="*/ 4 w 178"/>
                <a:gd name="T29" fmla="*/ 61 h 177"/>
                <a:gd name="T30" fmla="*/ 1 w 178"/>
                <a:gd name="T31" fmla="*/ 71 h 177"/>
                <a:gd name="T32" fmla="*/ 0 w 178"/>
                <a:gd name="T33" fmla="*/ 80 h 177"/>
                <a:gd name="T34" fmla="*/ 0 w 178"/>
                <a:gd name="T35" fmla="*/ 89 h 177"/>
                <a:gd name="T36" fmla="*/ 0 w 178"/>
                <a:gd name="T37" fmla="*/ 98 h 177"/>
                <a:gd name="T38" fmla="*/ 1 w 178"/>
                <a:gd name="T39" fmla="*/ 106 h 177"/>
                <a:gd name="T40" fmla="*/ 4 w 178"/>
                <a:gd name="T41" fmla="*/ 116 h 177"/>
                <a:gd name="T42" fmla="*/ 7 w 178"/>
                <a:gd name="T43" fmla="*/ 123 h 177"/>
                <a:gd name="T44" fmla="*/ 10 w 178"/>
                <a:gd name="T45" fmla="*/ 131 h 177"/>
                <a:gd name="T46" fmla="*/ 15 w 178"/>
                <a:gd name="T47" fmla="*/ 138 h 177"/>
                <a:gd name="T48" fmla="*/ 20 w 178"/>
                <a:gd name="T49" fmla="*/ 145 h 177"/>
                <a:gd name="T50" fmla="*/ 27 w 178"/>
                <a:gd name="T51" fmla="*/ 152 h 177"/>
                <a:gd name="T52" fmla="*/ 32 w 178"/>
                <a:gd name="T53" fmla="*/ 158 h 177"/>
                <a:gd name="T54" fmla="*/ 39 w 178"/>
                <a:gd name="T55" fmla="*/ 163 h 177"/>
                <a:gd name="T56" fmla="*/ 46 w 178"/>
                <a:gd name="T57" fmla="*/ 166 h 177"/>
                <a:gd name="T58" fmla="*/ 55 w 178"/>
                <a:gd name="T59" fmla="*/ 170 h 177"/>
                <a:gd name="T60" fmla="*/ 63 w 178"/>
                <a:gd name="T61" fmla="*/ 173 h 177"/>
                <a:gd name="T62" fmla="*/ 70 w 178"/>
                <a:gd name="T63" fmla="*/ 176 h 177"/>
                <a:gd name="T64" fmla="*/ 80 w 178"/>
                <a:gd name="T65" fmla="*/ 177 h 177"/>
                <a:gd name="T66" fmla="*/ 88 w 178"/>
                <a:gd name="T67" fmla="*/ 177 h 177"/>
                <a:gd name="T68" fmla="*/ 98 w 178"/>
                <a:gd name="T69" fmla="*/ 177 h 177"/>
                <a:gd name="T70" fmla="*/ 106 w 178"/>
                <a:gd name="T71" fmla="*/ 176 h 177"/>
                <a:gd name="T72" fmla="*/ 115 w 178"/>
                <a:gd name="T73" fmla="*/ 173 h 177"/>
                <a:gd name="T74" fmla="*/ 123 w 178"/>
                <a:gd name="T75" fmla="*/ 170 h 177"/>
                <a:gd name="T76" fmla="*/ 130 w 178"/>
                <a:gd name="T77" fmla="*/ 166 h 177"/>
                <a:gd name="T78" fmla="*/ 139 w 178"/>
                <a:gd name="T79" fmla="*/ 163 h 177"/>
                <a:gd name="T80" fmla="*/ 144 w 178"/>
                <a:gd name="T81" fmla="*/ 158 h 177"/>
                <a:gd name="T82" fmla="*/ 151 w 178"/>
                <a:gd name="T83" fmla="*/ 152 h 177"/>
                <a:gd name="T84" fmla="*/ 157 w 178"/>
                <a:gd name="T85" fmla="*/ 147 h 177"/>
                <a:gd name="T86" fmla="*/ 161 w 178"/>
                <a:gd name="T87" fmla="*/ 140 h 177"/>
                <a:gd name="T88" fmla="*/ 167 w 178"/>
                <a:gd name="T89" fmla="*/ 133 h 177"/>
                <a:gd name="T90" fmla="*/ 169 w 178"/>
                <a:gd name="T91" fmla="*/ 124 h 177"/>
                <a:gd name="T92" fmla="*/ 174 w 178"/>
                <a:gd name="T93" fmla="*/ 116 h 177"/>
                <a:gd name="T94" fmla="*/ 175 w 178"/>
                <a:gd name="T95" fmla="*/ 109 h 177"/>
                <a:gd name="T96" fmla="*/ 176 w 178"/>
                <a:gd name="T97" fmla="*/ 100 h 177"/>
                <a:gd name="T98" fmla="*/ 178 w 178"/>
                <a:gd name="T99" fmla="*/ 91 h 177"/>
                <a:gd name="T100" fmla="*/ 88 w 178"/>
                <a:gd name="T101" fmla="*/ 91 h 177"/>
                <a:gd name="T102" fmla="*/ 88 w 178"/>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8" h="177">
                  <a:moveTo>
                    <a:pt x="88" y="0"/>
                  </a:moveTo>
                  <a:lnTo>
                    <a:pt x="88" y="0"/>
                  </a:lnTo>
                  <a:lnTo>
                    <a:pt x="80" y="0"/>
                  </a:lnTo>
                  <a:lnTo>
                    <a:pt x="70" y="1"/>
                  </a:lnTo>
                  <a:lnTo>
                    <a:pt x="63" y="4"/>
                  </a:lnTo>
                  <a:lnTo>
                    <a:pt x="55" y="7"/>
                  </a:lnTo>
                  <a:lnTo>
                    <a:pt x="46" y="11"/>
                  </a:lnTo>
                  <a:lnTo>
                    <a:pt x="39" y="14"/>
                  </a:lnTo>
                  <a:lnTo>
                    <a:pt x="32" y="21"/>
                  </a:lnTo>
                  <a:lnTo>
                    <a:pt x="27" y="25"/>
                  </a:lnTo>
                  <a:lnTo>
                    <a:pt x="20" y="32"/>
                  </a:lnTo>
                  <a:lnTo>
                    <a:pt x="15" y="39"/>
                  </a:lnTo>
                  <a:lnTo>
                    <a:pt x="10" y="47"/>
                  </a:lnTo>
                  <a:lnTo>
                    <a:pt x="7" y="54"/>
                  </a:lnTo>
                  <a:lnTo>
                    <a:pt x="4" y="61"/>
                  </a:lnTo>
                  <a:lnTo>
                    <a:pt x="1" y="71"/>
                  </a:lnTo>
                  <a:lnTo>
                    <a:pt x="0" y="80"/>
                  </a:lnTo>
                  <a:lnTo>
                    <a:pt x="0" y="89"/>
                  </a:lnTo>
                  <a:lnTo>
                    <a:pt x="0" y="98"/>
                  </a:lnTo>
                  <a:lnTo>
                    <a:pt x="1" y="106"/>
                  </a:lnTo>
                  <a:lnTo>
                    <a:pt x="4" y="116"/>
                  </a:lnTo>
                  <a:lnTo>
                    <a:pt x="7" y="123"/>
                  </a:lnTo>
                  <a:lnTo>
                    <a:pt x="10" y="131"/>
                  </a:lnTo>
                  <a:lnTo>
                    <a:pt x="15" y="138"/>
                  </a:lnTo>
                  <a:lnTo>
                    <a:pt x="20" y="145"/>
                  </a:lnTo>
                  <a:lnTo>
                    <a:pt x="27" y="152"/>
                  </a:lnTo>
                  <a:lnTo>
                    <a:pt x="32" y="158"/>
                  </a:lnTo>
                  <a:lnTo>
                    <a:pt x="39" y="163"/>
                  </a:lnTo>
                  <a:lnTo>
                    <a:pt x="46" y="166"/>
                  </a:lnTo>
                  <a:lnTo>
                    <a:pt x="55" y="170"/>
                  </a:lnTo>
                  <a:lnTo>
                    <a:pt x="63" y="173"/>
                  </a:lnTo>
                  <a:lnTo>
                    <a:pt x="70" y="176"/>
                  </a:lnTo>
                  <a:lnTo>
                    <a:pt x="80" y="177"/>
                  </a:lnTo>
                  <a:lnTo>
                    <a:pt x="88" y="177"/>
                  </a:lnTo>
                  <a:lnTo>
                    <a:pt x="98" y="177"/>
                  </a:lnTo>
                  <a:lnTo>
                    <a:pt x="106" y="176"/>
                  </a:lnTo>
                  <a:lnTo>
                    <a:pt x="115" y="173"/>
                  </a:lnTo>
                  <a:lnTo>
                    <a:pt x="123" y="170"/>
                  </a:lnTo>
                  <a:lnTo>
                    <a:pt x="130" y="166"/>
                  </a:lnTo>
                  <a:lnTo>
                    <a:pt x="139" y="163"/>
                  </a:lnTo>
                  <a:lnTo>
                    <a:pt x="144" y="158"/>
                  </a:lnTo>
                  <a:lnTo>
                    <a:pt x="151" y="152"/>
                  </a:lnTo>
                  <a:lnTo>
                    <a:pt x="157" y="147"/>
                  </a:lnTo>
                  <a:lnTo>
                    <a:pt x="161" y="140"/>
                  </a:lnTo>
                  <a:lnTo>
                    <a:pt x="167" y="133"/>
                  </a:lnTo>
                  <a:lnTo>
                    <a:pt x="169" y="124"/>
                  </a:lnTo>
                  <a:lnTo>
                    <a:pt x="174" y="116"/>
                  </a:lnTo>
                  <a:lnTo>
                    <a:pt x="175" y="109"/>
                  </a:lnTo>
                  <a:lnTo>
                    <a:pt x="176" y="100"/>
                  </a:lnTo>
                  <a:lnTo>
                    <a:pt x="178" y="91"/>
                  </a:lnTo>
                  <a:lnTo>
                    <a:pt x="88" y="91"/>
                  </a:lnTo>
                  <a:lnTo>
                    <a:pt x="88"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7996238" y="5003800"/>
              <a:ext cx="26987" cy="254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7273925" y="4967288"/>
              <a:ext cx="844550" cy="84138"/>
            </a:xfrm>
            <a:custGeom>
              <a:avLst/>
              <a:gdLst>
                <a:gd name="T0" fmla="*/ 0 w 532"/>
                <a:gd name="T1" fmla="*/ 0 h 53"/>
                <a:gd name="T2" fmla="*/ 0 w 532"/>
                <a:gd name="T3" fmla="*/ 53 h 53"/>
                <a:gd name="T4" fmla="*/ 532 w 532"/>
                <a:gd name="T5" fmla="*/ 53 h 53"/>
                <a:gd name="T6" fmla="*/ 532 w 532"/>
                <a:gd name="T7" fmla="*/ 0 h 53"/>
                <a:gd name="T8" fmla="*/ 0 w 532"/>
                <a:gd name="T9" fmla="*/ 0 h 53"/>
                <a:gd name="T10" fmla="*/ 434 w 532"/>
                <a:gd name="T11" fmla="*/ 45 h 53"/>
                <a:gd name="T12" fmla="*/ 402 w 532"/>
                <a:gd name="T13" fmla="*/ 45 h 53"/>
                <a:gd name="T14" fmla="*/ 402 w 532"/>
                <a:gd name="T15" fmla="*/ 37 h 53"/>
                <a:gd name="T16" fmla="*/ 434 w 532"/>
                <a:gd name="T17" fmla="*/ 37 h 53"/>
                <a:gd name="T18" fmla="*/ 434 w 532"/>
                <a:gd name="T19" fmla="*/ 45 h 53"/>
                <a:gd name="T20" fmla="*/ 477 w 532"/>
                <a:gd name="T21" fmla="*/ 45 h 53"/>
                <a:gd name="T22" fmla="*/ 449 w 532"/>
                <a:gd name="T23" fmla="*/ 45 h 53"/>
                <a:gd name="T24" fmla="*/ 449 w 532"/>
                <a:gd name="T25" fmla="*/ 16 h 53"/>
                <a:gd name="T26" fmla="*/ 477 w 532"/>
                <a:gd name="T27" fmla="*/ 16 h 53"/>
                <a:gd name="T28" fmla="*/ 477 w 532"/>
                <a:gd name="T29" fmla="*/ 45 h 53"/>
                <a:gd name="T30" fmla="*/ 521 w 532"/>
                <a:gd name="T31" fmla="*/ 39 h 53"/>
                <a:gd name="T32" fmla="*/ 515 w 532"/>
                <a:gd name="T33" fmla="*/ 45 h 53"/>
                <a:gd name="T34" fmla="*/ 507 w 532"/>
                <a:gd name="T35" fmla="*/ 38 h 53"/>
                <a:gd name="T36" fmla="*/ 498 w 532"/>
                <a:gd name="T37" fmla="*/ 45 h 53"/>
                <a:gd name="T38" fmla="*/ 493 w 532"/>
                <a:gd name="T39" fmla="*/ 39 h 53"/>
                <a:gd name="T40" fmla="*/ 500 w 532"/>
                <a:gd name="T41" fmla="*/ 31 h 53"/>
                <a:gd name="T42" fmla="*/ 493 w 532"/>
                <a:gd name="T43" fmla="*/ 23 h 53"/>
                <a:gd name="T44" fmla="*/ 498 w 532"/>
                <a:gd name="T45" fmla="*/ 16 h 53"/>
                <a:gd name="T46" fmla="*/ 507 w 532"/>
                <a:gd name="T47" fmla="*/ 24 h 53"/>
                <a:gd name="T48" fmla="*/ 515 w 532"/>
                <a:gd name="T49" fmla="*/ 16 h 53"/>
                <a:gd name="T50" fmla="*/ 521 w 532"/>
                <a:gd name="T51" fmla="*/ 23 h 53"/>
                <a:gd name="T52" fmla="*/ 512 w 532"/>
                <a:gd name="T53" fmla="*/ 31 h 53"/>
                <a:gd name="T54" fmla="*/ 521 w 532"/>
                <a:gd name="T55"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2" h="53">
                  <a:moveTo>
                    <a:pt x="0" y="0"/>
                  </a:moveTo>
                  <a:lnTo>
                    <a:pt x="0" y="53"/>
                  </a:lnTo>
                  <a:lnTo>
                    <a:pt x="532" y="53"/>
                  </a:lnTo>
                  <a:lnTo>
                    <a:pt x="532" y="0"/>
                  </a:lnTo>
                  <a:lnTo>
                    <a:pt x="0" y="0"/>
                  </a:lnTo>
                  <a:close/>
                  <a:moveTo>
                    <a:pt x="434" y="45"/>
                  </a:moveTo>
                  <a:lnTo>
                    <a:pt x="402" y="45"/>
                  </a:lnTo>
                  <a:lnTo>
                    <a:pt x="402" y="37"/>
                  </a:lnTo>
                  <a:lnTo>
                    <a:pt x="434" y="37"/>
                  </a:lnTo>
                  <a:lnTo>
                    <a:pt x="434" y="45"/>
                  </a:lnTo>
                  <a:close/>
                  <a:moveTo>
                    <a:pt x="477" y="45"/>
                  </a:moveTo>
                  <a:lnTo>
                    <a:pt x="449" y="45"/>
                  </a:lnTo>
                  <a:lnTo>
                    <a:pt x="449" y="16"/>
                  </a:lnTo>
                  <a:lnTo>
                    <a:pt x="477" y="16"/>
                  </a:lnTo>
                  <a:lnTo>
                    <a:pt x="477" y="45"/>
                  </a:lnTo>
                  <a:close/>
                  <a:moveTo>
                    <a:pt x="521" y="39"/>
                  </a:moveTo>
                  <a:lnTo>
                    <a:pt x="515" y="45"/>
                  </a:lnTo>
                  <a:lnTo>
                    <a:pt x="507" y="38"/>
                  </a:lnTo>
                  <a:lnTo>
                    <a:pt x="498" y="45"/>
                  </a:lnTo>
                  <a:lnTo>
                    <a:pt x="493" y="39"/>
                  </a:lnTo>
                  <a:lnTo>
                    <a:pt x="500" y="31"/>
                  </a:lnTo>
                  <a:lnTo>
                    <a:pt x="493" y="23"/>
                  </a:lnTo>
                  <a:lnTo>
                    <a:pt x="498" y="16"/>
                  </a:lnTo>
                  <a:lnTo>
                    <a:pt x="507" y="24"/>
                  </a:lnTo>
                  <a:lnTo>
                    <a:pt x="515" y="16"/>
                  </a:lnTo>
                  <a:lnTo>
                    <a:pt x="521" y="23"/>
                  </a:lnTo>
                  <a:lnTo>
                    <a:pt x="512" y="31"/>
                  </a:lnTo>
                  <a:lnTo>
                    <a:pt x="521" y="39"/>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p:nvSpPr>
          <p:spPr bwMode="auto">
            <a:xfrm>
              <a:off x="7270750" y="5070475"/>
              <a:ext cx="842962" cy="536575"/>
            </a:xfrm>
            <a:custGeom>
              <a:avLst/>
              <a:gdLst>
                <a:gd name="T0" fmla="*/ 0 w 531"/>
                <a:gd name="T1" fmla="*/ 0 h 338"/>
                <a:gd name="T2" fmla="*/ 0 w 531"/>
                <a:gd name="T3" fmla="*/ 338 h 338"/>
                <a:gd name="T4" fmla="*/ 531 w 531"/>
                <a:gd name="T5" fmla="*/ 338 h 338"/>
                <a:gd name="T6" fmla="*/ 531 w 531"/>
                <a:gd name="T7" fmla="*/ 0 h 338"/>
                <a:gd name="T8" fmla="*/ 0 w 531"/>
                <a:gd name="T9" fmla="*/ 0 h 338"/>
                <a:gd name="T10" fmla="*/ 506 w 531"/>
                <a:gd name="T11" fmla="*/ 313 h 338"/>
                <a:gd name="T12" fmla="*/ 27 w 531"/>
                <a:gd name="T13" fmla="*/ 313 h 338"/>
                <a:gd name="T14" fmla="*/ 27 w 531"/>
                <a:gd name="T15" fmla="*/ 26 h 338"/>
                <a:gd name="T16" fmla="*/ 506 w 531"/>
                <a:gd name="T17" fmla="*/ 26 h 338"/>
                <a:gd name="T18" fmla="*/ 506 w 531"/>
                <a:gd name="T19" fmla="*/ 3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338">
                  <a:moveTo>
                    <a:pt x="0" y="0"/>
                  </a:moveTo>
                  <a:lnTo>
                    <a:pt x="0" y="338"/>
                  </a:lnTo>
                  <a:lnTo>
                    <a:pt x="531" y="338"/>
                  </a:lnTo>
                  <a:lnTo>
                    <a:pt x="531" y="0"/>
                  </a:lnTo>
                  <a:lnTo>
                    <a:pt x="0" y="0"/>
                  </a:lnTo>
                  <a:close/>
                  <a:moveTo>
                    <a:pt x="506" y="313"/>
                  </a:moveTo>
                  <a:lnTo>
                    <a:pt x="27" y="313"/>
                  </a:lnTo>
                  <a:lnTo>
                    <a:pt x="27" y="26"/>
                  </a:lnTo>
                  <a:lnTo>
                    <a:pt x="506" y="26"/>
                  </a:lnTo>
                  <a:lnTo>
                    <a:pt x="506" y="313"/>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7507288" y="4094163"/>
              <a:ext cx="79375" cy="776288"/>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7507288" y="4094163"/>
              <a:ext cx="7937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7392988" y="4672013"/>
              <a:ext cx="80962" cy="19843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7392988" y="4672013"/>
              <a:ext cx="809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7277100" y="4333875"/>
              <a:ext cx="80962" cy="536575"/>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7277100" y="4333875"/>
              <a:ext cx="809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7159625" y="4194175"/>
              <a:ext cx="82550" cy="6762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159625" y="4194175"/>
              <a:ext cx="825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7046913" y="4449763"/>
              <a:ext cx="79375" cy="420688"/>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7764463" y="4021138"/>
              <a:ext cx="271462"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7696200" y="4021138"/>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7764463" y="4110038"/>
              <a:ext cx="293687"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7696200" y="41100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7764463" y="4192588"/>
              <a:ext cx="21590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7696200" y="4192588"/>
              <a:ext cx="44450" cy="4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7764463" y="4325938"/>
              <a:ext cx="271462"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7764463" y="4325938"/>
              <a:ext cx="271462"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p:cNvSpPr>
              <a:spLocks noChangeArrowheads="1"/>
            </p:cNvSpPr>
            <p:nvPr/>
          </p:nvSpPr>
          <p:spPr bwMode="auto">
            <a:xfrm>
              <a:off x="7696200" y="4325938"/>
              <a:ext cx="44450" cy="396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7764463" y="4411663"/>
              <a:ext cx="293687"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p:cNvSpPr>
              <a:spLocks noChangeArrowheads="1"/>
            </p:cNvSpPr>
            <p:nvPr/>
          </p:nvSpPr>
          <p:spPr bwMode="auto">
            <a:xfrm>
              <a:off x="7764463" y="4411663"/>
              <a:ext cx="293687"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7696200" y="441166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7764463" y="4494213"/>
              <a:ext cx="21590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7764463" y="4494213"/>
              <a:ext cx="215900" cy="4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7696200" y="4494213"/>
              <a:ext cx="444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2"/>
            <p:cNvSpPr>
              <a:spLocks/>
            </p:cNvSpPr>
            <p:nvPr/>
          </p:nvSpPr>
          <p:spPr bwMode="auto">
            <a:xfrm>
              <a:off x="7119938" y="4400550"/>
              <a:ext cx="38100" cy="36513"/>
            </a:xfrm>
            <a:custGeom>
              <a:avLst/>
              <a:gdLst>
                <a:gd name="T0" fmla="*/ 17 w 17"/>
                <a:gd name="T1" fmla="*/ 8 h 16"/>
                <a:gd name="T2" fmla="*/ 9 w 17"/>
                <a:gd name="T3" fmla="*/ 16 h 16"/>
                <a:gd name="T4" fmla="*/ 1 w 17"/>
                <a:gd name="T5" fmla="*/ 9 h 16"/>
                <a:gd name="T6" fmla="*/ 9 w 17"/>
                <a:gd name="T7" fmla="*/ 0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13"/>
                    <a:pt x="14" y="16"/>
                    <a:pt x="9" y="16"/>
                  </a:cubicBezTo>
                  <a:cubicBezTo>
                    <a:pt x="5" y="16"/>
                    <a:pt x="1" y="13"/>
                    <a:pt x="1" y="9"/>
                  </a:cubicBezTo>
                  <a:cubicBezTo>
                    <a:pt x="0" y="4"/>
                    <a:pt x="4" y="1"/>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3"/>
            <p:cNvSpPr>
              <a:spLocks/>
            </p:cNvSpPr>
            <p:nvPr/>
          </p:nvSpPr>
          <p:spPr bwMode="auto">
            <a:xfrm>
              <a:off x="8251825" y="4365625"/>
              <a:ext cx="34925" cy="38100"/>
            </a:xfrm>
            <a:custGeom>
              <a:avLst/>
              <a:gdLst>
                <a:gd name="T0" fmla="*/ 16 w 16"/>
                <a:gd name="T1" fmla="*/ 8 h 17"/>
                <a:gd name="T2" fmla="*/ 8 w 16"/>
                <a:gd name="T3" fmla="*/ 17 h 17"/>
                <a:gd name="T4" fmla="*/ 0 w 16"/>
                <a:gd name="T5" fmla="*/ 9 h 17"/>
                <a:gd name="T6" fmla="*/ 8 w 16"/>
                <a:gd name="T7" fmla="*/ 0 h 17"/>
                <a:gd name="T8" fmla="*/ 16 w 16"/>
                <a:gd name="T9" fmla="*/ 8 h 17"/>
              </a:gdLst>
              <a:ahLst/>
              <a:cxnLst>
                <a:cxn ang="0">
                  <a:pos x="T0" y="T1"/>
                </a:cxn>
                <a:cxn ang="0">
                  <a:pos x="T2" y="T3"/>
                </a:cxn>
                <a:cxn ang="0">
                  <a:pos x="T4" y="T5"/>
                </a:cxn>
                <a:cxn ang="0">
                  <a:pos x="T6" y="T7"/>
                </a:cxn>
                <a:cxn ang="0">
                  <a:pos x="T8" y="T9"/>
                </a:cxn>
              </a:cxnLst>
              <a:rect l="0" t="0" r="r" b="b"/>
              <a:pathLst>
                <a:path w="16" h="17">
                  <a:moveTo>
                    <a:pt x="16" y="8"/>
                  </a:moveTo>
                  <a:cubicBezTo>
                    <a:pt x="16" y="13"/>
                    <a:pt x="13" y="17"/>
                    <a:pt x="8" y="17"/>
                  </a:cubicBezTo>
                  <a:cubicBezTo>
                    <a:pt x="4" y="17"/>
                    <a:pt x="0" y="13"/>
                    <a:pt x="0" y="9"/>
                  </a:cubicBezTo>
                  <a:cubicBezTo>
                    <a:pt x="0" y="4"/>
                    <a:pt x="3" y="1"/>
                    <a:pt x="8" y="0"/>
                  </a:cubicBezTo>
                  <a:cubicBezTo>
                    <a:pt x="12" y="1"/>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4"/>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5"/>
            <p:cNvSpPr>
              <a:spLocks/>
            </p:cNvSpPr>
            <p:nvPr/>
          </p:nvSpPr>
          <p:spPr bwMode="auto">
            <a:xfrm>
              <a:off x="7858125" y="5194300"/>
              <a:ext cx="142875" cy="144463"/>
            </a:xfrm>
            <a:custGeom>
              <a:avLst/>
              <a:gdLst>
                <a:gd name="T0" fmla="*/ 0 w 90"/>
                <a:gd name="T1" fmla="*/ 0 h 91"/>
                <a:gd name="T2" fmla="*/ 0 w 90"/>
                <a:gd name="T3" fmla="*/ 91 h 91"/>
                <a:gd name="T4" fmla="*/ 90 w 90"/>
                <a:gd name="T5" fmla="*/ 91 h 91"/>
                <a:gd name="T6" fmla="*/ 90 w 90"/>
                <a:gd name="T7" fmla="*/ 90 h 91"/>
                <a:gd name="T8" fmla="*/ 88 w 90"/>
                <a:gd name="T9" fmla="*/ 80 h 91"/>
                <a:gd name="T10" fmla="*/ 87 w 90"/>
                <a:gd name="T11" fmla="*/ 71 h 91"/>
                <a:gd name="T12" fmla="*/ 85 w 90"/>
                <a:gd name="T13" fmla="*/ 63 h 91"/>
                <a:gd name="T14" fmla="*/ 83 w 90"/>
                <a:gd name="T15" fmla="*/ 55 h 91"/>
                <a:gd name="T16" fmla="*/ 78 w 90"/>
                <a:gd name="T17" fmla="*/ 46 h 91"/>
                <a:gd name="T18" fmla="*/ 74 w 90"/>
                <a:gd name="T19" fmla="*/ 39 h 91"/>
                <a:gd name="T20" fmla="*/ 70 w 90"/>
                <a:gd name="T21" fmla="*/ 32 h 91"/>
                <a:gd name="T22" fmla="*/ 63 w 90"/>
                <a:gd name="T23" fmla="*/ 25 h 91"/>
                <a:gd name="T24" fmla="*/ 57 w 90"/>
                <a:gd name="T25" fmla="*/ 21 h 91"/>
                <a:gd name="T26" fmla="*/ 50 w 90"/>
                <a:gd name="T27" fmla="*/ 15 h 91"/>
                <a:gd name="T28" fmla="*/ 43 w 90"/>
                <a:gd name="T29" fmla="*/ 10 h 91"/>
                <a:gd name="T30" fmla="*/ 35 w 90"/>
                <a:gd name="T31" fmla="*/ 7 h 91"/>
                <a:gd name="T32" fmla="*/ 27 w 90"/>
                <a:gd name="T33" fmla="*/ 4 h 91"/>
                <a:gd name="T34" fmla="*/ 18 w 90"/>
                <a:gd name="T35" fmla="*/ 1 h 91"/>
                <a:gd name="T36" fmla="*/ 10 w 90"/>
                <a:gd name="T37" fmla="*/ 0 h 91"/>
                <a:gd name="T38" fmla="*/ 0 w 90"/>
                <a:gd name="T3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1">
                  <a:moveTo>
                    <a:pt x="0" y="0"/>
                  </a:moveTo>
                  <a:lnTo>
                    <a:pt x="0" y="91"/>
                  </a:lnTo>
                  <a:lnTo>
                    <a:pt x="90" y="91"/>
                  </a:lnTo>
                  <a:lnTo>
                    <a:pt x="90" y="90"/>
                  </a:lnTo>
                  <a:lnTo>
                    <a:pt x="88" y="80"/>
                  </a:lnTo>
                  <a:lnTo>
                    <a:pt x="87" y="71"/>
                  </a:lnTo>
                  <a:lnTo>
                    <a:pt x="85" y="63"/>
                  </a:lnTo>
                  <a:lnTo>
                    <a:pt x="83" y="55"/>
                  </a:lnTo>
                  <a:lnTo>
                    <a:pt x="78" y="46"/>
                  </a:lnTo>
                  <a:lnTo>
                    <a:pt x="74" y="39"/>
                  </a:lnTo>
                  <a:lnTo>
                    <a:pt x="70" y="32"/>
                  </a:lnTo>
                  <a:lnTo>
                    <a:pt x="63" y="25"/>
                  </a:lnTo>
                  <a:lnTo>
                    <a:pt x="57" y="21"/>
                  </a:lnTo>
                  <a:lnTo>
                    <a:pt x="50" y="15"/>
                  </a:lnTo>
                  <a:lnTo>
                    <a:pt x="43" y="10"/>
                  </a:lnTo>
                  <a:lnTo>
                    <a:pt x="35" y="7"/>
                  </a:lnTo>
                  <a:lnTo>
                    <a:pt x="27" y="4"/>
                  </a:lnTo>
                  <a:lnTo>
                    <a:pt x="18" y="1"/>
                  </a:lnTo>
                  <a:lnTo>
                    <a:pt x="1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75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Troubleshooting errors in </a:t>
            </a:r>
            <a:r>
              <a:rPr lang="en-US" dirty="0" err="1"/>
              <a:t>Auth</a:t>
            </a:r>
            <a:r>
              <a:rPr lang="en-US" dirty="0"/>
              <a:t> flow</a:t>
            </a:r>
          </a:p>
        </p:txBody>
      </p:sp>
      <p:sp>
        <p:nvSpPr>
          <p:cNvPr id="2" name="Text Placeholder 1"/>
          <p:cNvSpPr>
            <a:spLocks noGrp="1"/>
          </p:cNvSpPr>
          <p:nvPr>
            <p:ph type="body" sz="quarter" idx="10"/>
          </p:nvPr>
        </p:nvSpPr>
        <p:spPr>
          <a:xfrm>
            <a:off x="274638" y="1212850"/>
            <a:ext cx="11887200" cy="3477875"/>
          </a:xfrm>
        </p:spPr>
        <p:txBody>
          <a:bodyPr/>
          <a:lstStyle/>
          <a:p>
            <a:r>
              <a:rPr lang="en-US" dirty="0"/>
              <a:t>Login errors</a:t>
            </a:r>
          </a:p>
          <a:p>
            <a:pPr lvl="1"/>
            <a:r>
              <a:rPr lang="en-US" dirty="0"/>
              <a:t>Shown on web page</a:t>
            </a:r>
          </a:p>
          <a:p>
            <a:pPr>
              <a:spcBef>
                <a:spcPts val="2400"/>
              </a:spcBef>
            </a:pPr>
            <a:r>
              <a:rPr lang="en-US" dirty="0"/>
              <a:t>Fiddler</a:t>
            </a:r>
          </a:p>
          <a:p>
            <a:pPr lvl="1"/>
            <a:r>
              <a:rPr lang="en-US" dirty="0"/>
              <a:t>Shows response/request from apps running on local computer</a:t>
            </a:r>
          </a:p>
          <a:p>
            <a:pPr lvl="0">
              <a:spcBef>
                <a:spcPts val="2400"/>
              </a:spcBef>
            </a:pPr>
            <a:r>
              <a:rPr lang="en-US" dirty="0"/>
              <a:t>Review response as JSON</a:t>
            </a:r>
          </a:p>
          <a:p>
            <a:pPr lvl="1"/>
            <a:r>
              <a:rPr lang="en-US" dirty="0"/>
              <a:t>Authentication errors (invalid values)</a:t>
            </a:r>
          </a:p>
        </p:txBody>
      </p:sp>
      <p:sp>
        <p:nvSpPr>
          <p:cNvPr id="5" name="Rectangle 4"/>
          <p:cNvSpPr/>
          <p:nvPr/>
        </p:nvSpPr>
        <p:spPr>
          <a:xfrm>
            <a:off x="334337" y="4824680"/>
            <a:ext cx="11644938" cy="958583"/>
          </a:xfrm>
          <a:prstGeom prst="rect">
            <a:avLst/>
          </a:prstGeom>
        </p:spPr>
        <p:txBody>
          <a:bodyPr wrap="square">
            <a:spAutoFit/>
          </a:bodyPr>
          <a:lstStyle/>
          <a:p>
            <a:pPr defTabSz="932559"/>
            <a:r>
              <a:rPr lang="en-US" sz="1836" dirty="0">
                <a:solidFill>
                  <a:srgbClr val="000000"/>
                </a:solidFill>
                <a:latin typeface="Lucida Console" panose="020B0609040504020204" pitchFamily="49" charset="0"/>
                <a:ea typeface="Calibri" panose="020F0502020204030204" pitchFamily="34" charset="0"/>
                <a:cs typeface="Times New Roman" panose="02020603050405020304" pitchFamily="18" charset="0"/>
              </a:rPr>
              <a:t>{"error":"invalid_grant","error_description":"AADSTS70002: Error validating credentials. AADSTS50011: The reply address 'http://localhost:40298/Home/Discovery' is not valid.}</a:t>
            </a:r>
            <a:endParaRPr lang="en-US" sz="2448"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Footer Placeholder 8"/>
          <p:cNvSpPr>
            <a:spLocks noGrp="1"/>
          </p:cNvSpPr>
          <p:nvPr>
            <p:ph type="ftr" sz="quarter" idx="11"/>
          </p:nvPr>
        </p:nvSpPr>
        <p:spPr/>
        <p:txBody>
          <a:bodyPr/>
          <a:lstStyle/>
          <a:p>
            <a:pPr>
              <a:defRPr/>
            </a:pPr>
            <a:r>
              <a:rPr lang="en-US" sz="1400" dirty="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Troubleshooting</a:t>
            </a:r>
          </a:p>
          <a:p>
            <a:endParaRPr lang="en-US" dirty="0"/>
          </a:p>
        </p:txBody>
      </p:sp>
      <p:pic>
        <p:nvPicPr>
          <p:cNvPr id="4" name="Picture 3"/>
          <p:cNvPicPr>
            <a:picLocks noChangeAspect="1"/>
          </p:cNvPicPr>
          <p:nvPr/>
        </p:nvPicPr>
        <p:blipFill>
          <a:blip r:embed="rId3"/>
          <a:stretch>
            <a:fillRect/>
          </a:stretch>
        </p:blipFill>
        <p:spPr>
          <a:xfrm>
            <a:off x="6924547" y="1218120"/>
            <a:ext cx="5248275" cy="1485900"/>
          </a:xfrm>
          <a:prstGeom prst="rect">
            <a:avLst/>
          </a:prstGeom>
        </p:spPr>
      </p:pic>
    </p:spTree>
    <p:extLst>
      <p:ext uri="{BB962C8B-B14F-4D97-AF65-F5344CB8AC3E}">
        <p14:creationId xmlns:p14="http://schemas.microsoft.com/office/powerpoint/2010/main" val="4097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basics and authentication flow</a:t>
            </a:r>
          </a:p>
          <a:p>
            <a:pPr marL="690563">
              <a:spcBef>
                <a:spcPts val="2400"/>
              </a:spcBef>
            </a:pPr>
            <a:r>
              <a:rPr lang="en-US" sz="3200" dirty="0">
                <a:gradFill>
                  <a:gsLst>
                    <a:gs pos="1250">
                      <a:schemeClr val="tx1"/>
                    </a:gs>
                    <a:gs pos="99000">
                      <a:schemeClr val="tx1"/>
                    </a:gs>
                  </a:gsLst>
                  <a:lin ang="5400000" scaled="0"/>
                </a:gradFill>
              </a:rPr>
              <a:t>App registration tool</a:t>
            </a:r>
          </a:p>
          <a:p>
            <a:pPr marL="690563">
              <a:spcBef>
                <a:spcPts val="2400"/>
              </a:spcBef>
            </a:pPr>
            <a:r>
              <a:rPr lang="en-US" sz="3200" dirty="0">
                <a:gradFill>
                  <a:gsLst>
                    <a:gs pos="1250">
                      <a:schemeClr val="tx1"/>
                    </a:gs>
                    <a:gs pos="99000">
                      <a:schemeClr val="tx1"/>
                    </a:gs>
                  </a:gsLst>
                  <a:lin ang="5400000" scaled="0"/>
                </a:gradFill>
              </a:rPr>
              <a:t>Azure Management Portal access</a:t>
            </a:r>
          </a:p>
          <a:p>
            <a:pPr marL="690563">
              <a:spcBef>
                <a:spcPts val="2400"/>
              </a:spcBef>
            </a:pPr>
            <a:r>
              <a:rPr lang="en-US" sz="3200" dirty="0">
                <a:gradFill>
                  <a:gsLst>
                    <a:gs pos="1250">
                      <a:schemeClr val="tx1"/>
                    </a:gs>
                    <a:gs pos="99000">
                      <a:schemeClr val="tx1"/>
                    </a:gs>
                  </a:gsLst>
                  <a:lin ang="5400000" scaled="0"/>
                </a:gradFill>
              </a:rPr>
              <a:t>Troubleshooting</a:t>
            </a: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16621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Troubleshooting tokens</a:t>
            </a:r>
          </a:p>
        </p:txBody>
      </p:sp>
      <p:sp>
        <p:nvSpPr>
          <p:cNvPr id="2" name="Text Placeholder 1"/>
          <p:cNvSpPr>
            <a:spLocks noGrp="1"/>
          </p:cNvSpPr>
          <p:nvPr>
            <p:ph type="body" sz="quarter" idx="10"/>
          </p:nvPr>
        </p:nvSpPr>
        <p:spPr>
          <a:xfrm>
            <a:off x="274638" y="1212850"/>
            <a:ext cx="11887200" cy="3570208"/>
          </a:xfrm>
        </p:spPr>
        <p:txBody>
          <a:bodyPr/>
          <a:lstStyle/>
          <a:p>
            <a:r>
              <a:rPr lang="en-US" dirty="0"/>
              <a:t>Fiddler</a:t>
            </a:r>
          </a:p>
          <a:p>
            <a:pPr lvl="1"/>
            <a:r>
              <a:rPr lang="en-US" dirty="0"/>
              <a:t>Extension to view SharePoint 2013 App tokens</a:t>
            </a:r>
          </a:p>
          <a:p>
            <a:pPr marL="290513" lvl="1" indent="-290513">
              <a:buFont typeface="Arial" panose="020B0604020202020204" pitchFamily="34" charset="0"/>
              <a:buChar char="•"/>
            </a:pPr>
            <a:r>
              <a:rPr lang="en-US" dirty="0">
                <a:hlinkClick r:id="rId2"/>
              </a:rPr>
              <a:t>http://blogs.msdn.com/b/kaevans/archive/2013/08/25/creating-a-fiddler-extension-for-sharepoint-2013-app-tokens.aspx</a:t>
            </a:r>
            <a:r>
              <a:rPr lang="en-US" dirty="0"/>
              <a:t> </a:t>
            </a:r>
          </a:p>
          <a:p>
            <a:pPr lvl="0">
              <a:spcBef>
                <a:spcPts val="2400"/>
              </a:spcBef>
            </a:pPr>
            <a:r>
              <a:rPr lang="en-US" dirty="0"/>
              <a:t>Online</a:t>
            </a:r>
          </a:p>
          <a:p>
            <a:pPr lvl="1"/>
            <a:r>
              <a:rPr lang="en-US" dirty="0"/>
              <a:t>Paste token in web page</a:t>
            </a:r>
          </a:p>
          <a:p>
            <a:pPr marL="290513" lvl="1" indent="-290513">
              <a:buFont typeface="Arial" panose="020B0604020202020204" pitchFamily="34" charset="0"/>
              <a:buChar char="•"/>
            </a:pPr>
            <a:r>
              <a:rPr lang="en-US" dirty="0">
                <a:hlinkClick r:id="rId3"/>
              </a:rPr>
              <a:t>http://jwt.io/</a:t>
            </a:r>
            <a:r>
              <a:rPr lang="en-US" dirty="0"/>
              <a:t> </a:t>
            </a:r>
          </a:p>
          <a:p>
            <a:pPr lvl="1"/>
            <a:endParaRPr lang="en-US" dirty="0"/>
          </a:p>
        </p:txBody>
      </p:sp>
      <p:sp>
        <p:nvSpPr>
          <p:cNvPr id="8" name="Footer Placeholder 7"/>
          <p:cNvSpPr>
            <a:spLocks noGrp="1"/>
          </p:cNvSpPr>
          <p:nvPr>
            <p:ph type="ftr" sz="quarter" idx="11"/>
          </p:nvPr>
        </p:nvSpPr>
        <p:spPr/>
        <p:txBody>
          <a:bodyPr/>
          <a:lstStyle/>
          <a:p>
            <a:pPr>
              <a:defRPr/>
            </a:pPr>
            <a:r>
              <a:rPr lang="en-US" sz="1400" dirty="0">
                <a:gradFill>
                  <a:gsLst>
                    <a:gs pos="13174">
                      <a:schemeClr val="tx2">
                        <a:lumMod val="75000"/>
                      </a:schemeClr>
                    </a:gs>
                    <a:gs pos="100000">
                      <a:schemeClr val="tx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Troubleshooting</a:t>
            </a:r>
          </a:p>
          <a:p>
            <a:endParaRPr lang="en-US" dirty="0"/>
          </a:p>
        </p:txBody>
      </p:sp>
      <p:pic>
        <p:nvPicPr>
          <p:cNvPr id="4" name="Picture 3"/>
          <p:cNvPicPr>
            <a:picLocks noChangeAspect="1"/>
          </p:cNvPicPr>
          <p:nvPr/>
        </p:nvPicPr>
        <p:blipFill>
          <a:blip r:embed="rId4"/>
          <a:stretch>
            <a:fillRect/>
          </a:stretch>
        </p:blipFill>
        <p:spPr>
          <a:xfrm>
            <a:off x="3934904" y="2857372"/>
            <a:ext cx="8248650" cy="3419475"/>
          </a:xfrm>
          <a:prstGeom prst="rect">
            <a:avLst/>
          </a:prstGeom>
        </p:spPr>
      </p:pic>
    </p:spTree>
    <p:extLst>
      <p:ext uri="{BB962C8B-B14F-4D97-AF65-F5344CB8AC3E}">
        <p14:creationId xmlns:p14="http://schemas.microsoft.com/office/powerpoint/2010/main" val="386982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sz="quarter" idx="10"/>
          </p:nvPr>
        </p:nvSpPr>
        <p:spPr>
          <a:xfrm>
            <a:off x="274640" y="1212850"/>
            <a:ext cx="7451108" cy="3631763"/>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Introduction</a:t>
            </a:r>
          </a:p>
          <a:p>
            <a:pPr marL="690563">
              <a:spcBef>
                <a:spcPts val="2400"/>
              </a:spcBef>
            </a:pPr>
            <a:r>
              <a:rPr lang="en-US" sz="3200" dirty="0">
                <a:gradFill>
                  <a:gsLst>
                    <a:gs pos="1250">
                      <a:schemeClr val="tx1"/>
                    </a:gs>
                    <a:gs pos="99000">
                      <a:schemeClr val="tx1"/>
                    </a:gs>
                  </a:gsLst>
                  <a:lin ang="5400000" scaled="0"/>
                </a:gradFill>
              </a:rPr>
              <a:t>OAuth basics and authentication flow</a:t>
            </a:r>
          </a:p>
          <a:p>
            <a:pPr marL="690563">
              <a:spcBef>
                <a:spcPts val="2400"/>
              </a:spcBef>
            </a:pPr>
            <a:r>
              <a:rPr lang="en-US" sz="3200" dirty="0">
                <a:gradFill>
                  <a:gsLst>
                    <a:gs pos="1250">
                      <a:schemeClr val="tx1"/>
                    </a:gs>
                    <a:gs pos="99000">
                      <a:schemeClr val="tx1"/>
                    </a:gs>
                  </a:gsLst>
                  <a:lin ang="5400000" scaled="0"/>
                </a:gradFill>
              </a:rPr>
              <a:t>App registration tool</a:t>
            </a:r>
          </a:p>
          <a:p>
            <a:pPr marL="690563">
              <a:spcBef>
                <a:spcPts val="2400"/>
              </a:spcBef>
            </a:pPr>
            <a:r>
              <a:rPr lang="en-US" sz="3200" dirty="0">
                <a:gradFill>
                  <a:gsLst>
                    <a:gs pos="1250">
                      <a:schemeClr val="tx1"/>
                    </a:gs>
                    <a:gs pos="99000">
                      <a:schemeClr val="tx1"/>
                    </a:gs>
                  </a:gsLst>
                  <a:lin ang="5400000" scaled="0"/>
                </a:gradFill>
              </a:rPr>
              <a:t>Azure Management Portal access</a:t>
            </a:r>
          </a:p>
          <a:p>
            <a:pPr marL="690563">
              <a:spcBef>
                <a:spcPts val="2400"/>
              </a:spcBef>
            </a:pPr>
            <a:r>
              <a:rPr lang="en-US" sz="3200" dirty="0">
                <a:gradFill>
                  <a:gsLst>
                    <a:gs pos="1250">
                      <a:schemeClr val="tx1"/>
                    </a:gs>
                    <a:gs pos="99000">
                      <a:schemeClr val="tx1"/>
                    </a:gs>
                  </a:gsLst>
                  <a:lin ang="5400000" scaled="0"/>
                </a:gradFill>
              </a:rPr>
              <a:t>Troubleshooting</a:t>
            </a:r>
          </a:p>
        </p:txBody>
      </p:sp>
      <p:grpSp>
        <p:nvGrpSpPr>
          <p:cNvPr id="8" name="Group 7"/>
          <p:cNvGrpSpPr/>
          <p:nvPr/>
        </p:nvGrpSpPr>
        <p:grpSpPr>
          <a:xfrm>
            <a:off x="457580" y="2078762"/>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24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0127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23789"/>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69450" y="4246302"/>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49249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99059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41048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Introduction</a:t>
            </a:r>
          </a:p>
        </p:txBody>
      </p:sp>
      <p:sp>
        <p:nvSpPr>
          <p:cNvPr id="5" name="Text Placeholder 4"/>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88028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Microsoft Graph API</a:t>
            </a:r>
          </a:p>
        </p:txBody>
      </p:sp>
      <p:grpSp>
        <p:nvGrpSpPr>
          <p:cNvPr id="3" name="Group 2"/>
          <p:cNvGrpSpPr/>
          <p:nvPr/>
        </p:nvGrpSpPr>
        <p:grpSpPr>
          <a:xfrm>
            <a:off x="1180181" y="488533"/>
            <a:ext cx="10405988" cy="5369030"/>
            <a:chOff x="1176125" y="486109"/>
            <a:chExt cx="10414363" cy="5373353"/>
          </a:xfrm>
        </p:grpSpPr>
        <p:cxnSp>
          <p:nvCxnSpPr>
            <p:cNvPr id="63" name="Straight Connector 62"/>
            <p:cNvCxnSpPr/>
            <p:nvPr/>
          </p:nvCxnSpPr>
          <p:spPr>
            <a:xfrm flipV="1">
              <a:off x="2041773" y="4141098"/>
              <a:ext cx="4582973" cy="21160"/>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176125" y="2486786"/>
              <a:ext cx="6724713" cy="74378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2398" kern="0">
                <a:solidFill>
                  <a:prstClr val="white"/>
                </a:solidFill>
                <a:latin typeface="Calibri" panose="020F0502020204030204"/>
              </a:endParaRPr>
            </a:p>
          </p:txBody>
        </p:sp>
        <p:sp>
          <p:nvSpPr>
            <p:cNvPr id="51" name="Title 1"/>
            <p:cNvSpPr txBox="1">
              <a:spLocks/>
            </p:cNvSpPr>
            <p:nvPr/>
          </p:nvSpPr>
          <p:spPr>
            <a:xfrm>
              <a:off x="1176125" y="2605407"/>
              <a:ext cx="6702442" cy="361486"/>
            </a:xfrm>
            <a:prstGeom prst="rect">
              <a:avLst/>
            </a:prstGeom>
          </p:spPr>
          <p:txBody>
            <a:bodyPr vert="horz" lIns="93186" tIns="46592" rIns="93186" bIns="46592"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1858">
                <a:lnSpc>
                  <a:spcPct val="150000"/>
                </a:lnSpc>
              </a:pPr>
              <a:r>
                <a:rPr lang="en-US" sz="3996" dirty="0">
                  <a:solidFill>
                    <a:prstClr val="white"/>
                  </a:solidFill>
                  <a:latin typeface="Segoe UI" panose="020B0502040204020203" pitchFamily="34" charset="0"/>
                  <a:cs typeface="Segoe UI" panose="020B0502040204020203" pitchFamily="34" charset="0"/>
                </a:rPr>
                <a:t>https://graph.microsoft.com/</a:t>
              </a:r>
            </a:p>
          </p:txBody>
        </p:sp>
        <p:cxnSp>
          <p:nvCxnSpPr>
            <p:cNvPr id="15" name="Straight Arrow Connector 102"/>
            <p:cNvCxnSpPr/>
            <p:nvPr/>
          </p:nvCxnSpPr>
          <p:spPr>
            <a:xfrm flipV="1">
              <a:off x="6671189" y="3232865"/>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03"/>
            <p:cNvCxnSpPr/>
            <p:nvPr/>
          </p:nvCxnSpPr>
          <p:spPr>
            <a:xfrm flipV="1">
              <a:off x="5675507" y="3231621"/>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04"/>
            <p:cNvCxnSpPr/>
            <p:nvPr/>
          </p:nvCxnSpPr>
          <p:spPr>
            <a:xfrm flipV="1">
              <a:off x="4686485"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05"/>
            <p:cNvCxnSpPr/>
            <p:nvPr/>
          </p:nvCxnSpPr>
          <p:spPr>
            <a:xfrm flipV="1">
              <a:off x="3723597" y="3229047"/>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06"/>
            <p:cNvCxnSpPr/>
            <p:nvPr/>
          </p:nvCxnSpPr>
          <p:spPr>
            <a:xfrm flipV="1">
              <a:off x="177181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07"/>
            <p:cNvCxnSpPr/>
            <p:nvPr/>
          </p:nvCxnSpPr>
          <p:spPr>
            <a:xfrm flipV="1">
              <a:off x="274168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08"/>
            <p:cNvCxnSpPr/>
            <p:nvPr/>
          </p:nvCxnSpPr>
          <p:spPr>
            <a:xfrm flipH="1">
              <a:off x="7437437" y="3220993"/>
              <a:ext cx="4241" cy="2046379"/>
            </a:xfrm>
            <a:prstGeom prst="straightConnector1">
              <a:avLst/>
            </a:prstGeom>
            <a:ln w="38100">
              <a:solidFill>
                <a:srgbClr val="0072C6"/>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80" name="Group 112"/>
            <p:cNvGrpSpPr/>
            <p:nvPr/>
          </p:nvGrpSpPr>
          <p:grpSpPr>
            <a:xfrm>
              <a:off x="6823456" y="3494993"/>
              <a:ext cx="145610" cy="327521"/>
              <a:chOff x="7565604" y="5053690"/>
              <a:chExt cx="185585" cy="417438"/>
            </a:xfrm>
          </p:grpSpPr>
          <p:cxnSp>
            <p:nvCxnSpPr>
              <p:cNvPr id="81"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2"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86" name="Group 115"/>
            <p:cNvGrpSpPr/>
            <p:nvPr/>
          </p:nvGrpSpPr>
          <p:grpSpPr>
            <a:xfrm>
              <a:off x="5850836" y="3493749"/>
              <a:ext cx="145610" cy="327521"/>
              <a:chOff x="7565604" y="5053690"/>
              <a:chExt cx="185585" cy="417438"/>
            </a:xfrm>
          </p:grpSpPr>
          <p:cxnSp>
            <p:nvCxnSpPr>
              <p:cNvPr id="87"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8"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89" name="Group 118"/>
            <p:cNvGrpSpPr/>
            <p:nvPr/>
          </p:nvGrpSpPr>
          <p:grpSpPr>
            <a:xfrm>
              <a:off x="4832213" y="3488550"/>
              <a:ext cx="145610" cy="327521"/>
              <a:chOff x="7565604" y="5053690"/>
              <a:chExt cx="185585" cy="417438"/>
            </a:xfrm>
          </p:grpSpPr>
          <p:cxnSp>
            <p:nvCxnSpPr>
              <p:cNvPr id="90"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1"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92" name="Group 121"/>
            <p:cNvGrpSpPr/>
            <p:nvPr/>
          </p:nvGrpSpPr>
          <p:grpSpPr>
            <a:xfrm>
              <a:off x="3874736" y="3491175"/>
              <a:ext cx="145610" cy="327521"/>
              <a:chOff x="7565604" y="5053690"/>
              <a:chExt cx="185585" cy="417438"/>
            </a:xfrm>
          </p:grpSpPr>
          <p:cxnSp>
            <p:nvCxnSpPr>
              <p:cNvPr id="93"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4"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95" name="Group 124"/>
            <p:cNvGrpSpPr/>
            <p:nvPr/>
          </p:nvGrpSpPr>
          <p:grpSpPr>
            <a:xfrm>
              <a:off x="2882246" y="3488550"/>
              <a:ext cx="145610" cy="327521"/>
              <a:chOff x="7565604" y="5053690"/>
              <a:chExt cx="185585" cy="417438"/>
            </a:xfrm>
          </p:grpSpPr>
          <p:cxnSp>
            <p:nvCxnSpPr>
              <p:cNvPr id="96"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7"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nvGrpSpPr>
            <p:cNvPr id="98" name="Group 128"/>
            <p:cNvGrpSpPr/>
            <p:nvPr/>
          </p:nvGrpSpPr>
          <p:grpSpPr>
            <a:xfrm>
              <a:off x="1919551" y="3488550"/>
              <a:ext cx="145610" cy="327521"/>
              <a:chOff x="7565604" y="5053690"/>
              <a:chExt cx="185585" cy="417438"/>
            </a:xfrm>
          </p:grpSpPr>
          <p:cxnSp>
            <p:nvCxnSpPr>
              <p:cNvPr id="99"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0"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pic>
          <p:nvPicPr>
            <p:cNvPr id="101" name="Picture 1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6717" y="2098500"/>
              <a:ext cx="3103771" cy="1865177"/>
            </a:xfrm>
            <a:prstGeom prst="rect">
              <a:avLst/>
            </a:prstGeom>
          </p:spPr>
        </p:pic>
        <p:grpSp>
          <p:nvGrpSpPr>
            <p:cNvPr id="102" name="Group 132"/>
            <p:cNvGrpSpPr/>
            <p:nvPr/>
          </p:nvGrpSpPr>
          <p:grpSpPr>
            <a:xfrm>
              <a:off x="8047037" y="486109"/>
              <a:ext cx="2524125" cy="1556049"/>
              <a:chOff x="6794301" y="1084248"/>
              <a:chExt cx="2524125" cy="1556049"/>
            </a:xfrm>
          </p:grpSpPr>
          <p:pic>
            <p:nvPicPr>
              <p:cNvPr id="103" name="Picture 5"/>
              <p:cNvPicPr>
                <a:picLocks noChangeAspect="1"/>
              </p:cNvPicPr>
              <p:nvPr/>
            </p:nvPicPr>
            <p:blipFill>
              <a:blip r:embed="rId6"/>
              <a:stretch>
                <a:fillRect/>
              </a:stretch>
            </p:blipFill>
            <p:spPr>
              <a:xfrm>
                <a:off x="6794301" y="1084248"/>
                <a:ext cx="2524125" cy="1556049"/>
              </a:xfrm>
              <a:prstGeom prst="rect">
                <a:avLst/>
              </a:prstGeom>
            </p:spPr>
          </p:pic>
          <p:sp>
            <p:nvSpPr>
              <p:cNvPr id="104" name="TextBox 12"/>
              <p:cNvSpPr txBox="1"/>
              <p:nvPr/>
            </p:nvSpPr>
            <p:spPr>
              <a:xfrm>
                <a:off x="6940239" y="1382140"/>
                <a:ext cx="2232248" cy="634488"/>
              </a:xfrm>
              <a:prstGeom prst="rect">
                <a:avLst/>
              </a:prstGeom>
              <a:solidFill>
                <a:srgbClr val="FFFFFF">
                  <a:alpha val="74000"/>
                </a:srgbClr>
              </a:solidFill>
            </p:spPr>
            <p:txBody>
              <a:bodyPr wrap="square" lIns="182733" tIns="146187" rIns="182733" bIns="146187" rtlCol="0">
                <a:spAutoFit/>
              </a:bodyPr>
              <a:lstStyle/>
              <a:p>
                <a:pPr algn="ctr" defTabSz="932597">
                  <a:lnSpc>
                    <a:spcPct val="90000"/>
                  </a:lnSpc>
                  <a:spcAft>
                    <a:spcPts val="600"/>
                  </a:spcAft>
                  <a:defRPr/>
                </a:pPr>
                <a:r>
                  <a:rPr lang="nb-NO" sz="2398" kern="0"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App</a:t>
                </a:r>
              </a:p>
            </p:txBody>
          </p:sp>
        </p:grpSp>
        <p:cxnSp>
          <p:nvCxnSpPr>
            <p:cNvPr id="32" name="Straight Arrow Connector 135"/>
            <p:cNvCxnSpPr/>
            <p:nvPr/>
          </p:nvCxnSpPr>
          <p:spPr>
            <a:xfrm>
              <a:off x="4400753" y="1439862"/>
              <a:ext cx="0" cy="580513"/>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136"/>
            <p:cNvCxnSpPr/>
            <p:nvPr/>
          </p:nvCxnSpPr>
          <p:spPr>
            <a:xfrm>
              <a:off x="4400753" y="1439862"/>
              <a:ext cx="338437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332866" y="3541777"/>
              <a:ext cx="817628" cy="1174685"/>
              <a:chOff x="636295" y="2518478"/>
              <a:chExt cx="1435768" cy="2045634"/>
            </a:xfrm>
          </p:grpSpPr>
          <p:sp>
            <p:nvSpPr>
              <p:cNvPr id="85" name="Oval 84"/>
              <p:cNvSpPr/>
              <p:nvPr/>
            </p:nvSpPr>
            <p:spPr>
              <a:xfrm>
                <a:off x="636295" y="2815390"/>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defRPr/>
                </a:pPr>
                <a:endParaRPr lang="en-GB" sz="1834" kern="0" dirty="0">
                  <a:solidFill>
                    <a:prstClr val="white"/>
                  </a:solidFill>
                  <a:latin typeface="Calibri" panose="020F0502020204030204"/>
                </a:endParaRPr>
              </a:p>
            </p:txBody>
          </p:sp>
          <p:graphicFrame>
            <p:nvGraphicFramePr>
              <p:cNvPr id="105" name="Diagram 104"/>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7" name="Oval 26"/>
            <p:cNvSpPr/>
            <p:nvPr/>
          </p:nvSpPr>
          <p:spPr>
            <a:xfrm>
              <a:off x="3326832" y="3734979"/>
              <a:ext cx="793531" cy="793531"/>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grpSp>
          <p:nvGrpSpPr>
            <p:cNvPr id="4" name="Group 5"/>
            <p:cNvGrpSpPr/>
            <p:nvPr/>
          </p:nvGrpSpPr>
          <p:grpSpPr>
            <a:xfrm>
              <a:off x="4289720" y="3732354"/>
              <a:ext cx="793531" cy="793531"/>
              <a:chOff x="5681540" y="2652588"/>
              <a:chExt cx="778042" cy="778042"/>
            </a:xfrm>
          </p:grpSpPr>
          <p:sp>
            <p:nvSpPr>
              <p:cNvPr id="37" name="Oval 12"/>
              <p:cNvSpPr/>
              <p:nvPr/>
            </p:nvSpPr>
            <p:spPr>
              <a:xfrm rot="5400000">
                <a:off x="5681540"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pic>
            <p:nvPicPr>
              <p:cNvPr id="41" name="Picture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20" name="Group 23"/>
            <p:cNvGrpSpPr/>
            <p:nvPr/>
          </p:nvGrpSpPr>
          <p:grpSpPr>
            <a:xfrm>
              <a:off x="1382026" y="3573767"/>
              <a:ext cx="779568" cy="1110704"/>
              <a:chOff x="636295" y="2518478"/>
              <a:chExt cx="1435768" cy="2045634"/>
            </a:xfrm>
          </p:grpSpPr>
          <p:sp>
            <p:nvSpPr>
              <p:cNvPr id="8" name="Oval 24"/>
              <p:cNvSpPr/>
              <p:nvPr/>
            </p:nvSpPr>
            <p:spPr>
              <a:xfrm>
                <a:off x="636295" y="2815389"/>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graphicFrame>
            <p:nvGraphicFramePr>
              <p:cNvPr id="4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2" name="Group 83"/>
            <p:cNvGrpSpPr/>
            <p:nvPr/>
          </p:nvGrpSpPr>
          <p:grpSpPr>
            <a:xfrm>
              <a:off x="5269508" y="3736850"/>
              <a:ext cx="811999" cy="794936"/>
              <a:chOff x="10113425" y="2651210"/>
              <a:chExt cx="796150" cy="779420"/>
            </a:xfrm>
          </p:grpSpPr>
          <p:sp>
            <p:nvSpPr>
              <p:cNvPr id="53" name="Oval 84"/>
              <p:cNvSpPr/>
              <p:nvPr/>
            </p:nvSpPr>
            <p:spPr>
              <a:xfrm rot="5400000">
                <a:off x="10113425"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pic>
            <p:nvPicPr>
              <p:cNvPr id="21" name="Picture 8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57" name="Group 89"/>
            <p:cNvGrpSpPr/>
            <p:nvPr/>
          </p:nvGrpSpPr>
          <p:grpSpPr>
            <a:xfrm>
              <a:off x="6261261" y="3730236"/>
              <a:ext cx="819857" cy="810653"/>
              <a:chOff x="10113425" y="3530904"/>
              <a:chExt cx="803854" cy="794830"/>
            </a:xfrm>
          </p:grpSpPr>
          <p:sp>
            <p:nvSpPr>
              <p:cNvPr id="54" name="Oval 90"/>
              <p:cNvSpPr/>
              <p:nvPr/>
            </p:nvSpPr>
            <p:spPr>
              <a:xfrm rot="5400000">
                <a:off x="10113425" y="3535656"/>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dirty="0">
                  <a:solidFill>
                    <a:prstClr val="white"/>
                  </a:solidFill>
                  <a:latin typeface="Calibri" panose="020F0502020204030204"/>
                </a:endParaRPr>
              </a:p>
            </p:txBody>
          </p:sp>
          <p:pic>
            <p:nvPicPr>
              <p:cNvPr id="23" name="Picture 9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grpSp>
          <p:nvGrpSpPr>
            <p:cNvPr id="110" name="Group 112"/>
            <p:cNvGrpSpPr/>
            <p:nvPr/>
          </p:nvGrpSpPr>
          <p:grpSpPr>
            <a:xfrm>
              <a:off x="4327948" y="2158085"/>
              <a:ext cx="145610" cy="327521"/>
              <a:chOff x="7565604" y="5053690"/>
              <a:chExt cx="185585" cy="417438"/>
            </a:xfrm>
          </p:grpSpPr>
          <p:cxnSp>
            <p:nvCxnSpPr>
              <p:cNvPr id="111" name="Straight Connector 113"/>
              <p:cNvCxnSpPr/>
              <p:nvPr/>
            </p:nvCxnSpPr>
            <p:spPr>
              <a:xfrm flipV="1">
                <a:off x="7658397" y="5081438"/>
                <a:ext cx="0" cy="38969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12" name="Oval 114"/>
              <p:cNvSpPr/>
              <p:nvPr/>
            </p:nvSpPr>
            <p:spPr>
              <a:xfrm>
                <a:off x="7565604" y="5053690"/>
                <a:ext cx="185585" cy="185585"/>
              </a:xfrm>
              <a:prstGeom prst="ellipse">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pic>
          <p:nvPicPr>
            <p:cNvPr id="113" name="Picture 6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490100" y="3914403"/>
              <a:ext cx="474549" cy="474549"/>
            </a:xfrm>
            <a:prstGeom prst="rect">
              <a:avLst/>
            </a:prstGeom>
          </p:spPr>
        </p:pic>
        <p:sp>
          <p:nvSpPr>
            <p:cNvPr id="46" name="Rounded Rectangle 45"/>
            <p:cNvSpPr/>
            <p:nvPr/>
          </p:nvSpPr>
          <p:spPr>
            <a:xfrm>
              <a:off x="138202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USERS</a:t>
              </a:r>
            </a:p>
          </p:txBody>
        </p:sp>
        <p:sp>
          <p:nvSpPr>
            <p:cNvPr id="48" name="Rounded Rectangle 47"/>
            <p:cNvSpPr/>
            <p:nvPr/>
          </p:nvSpPr>
          <p:spPr>
            <a:xfrm>
              <a:off x="3333813" y="4473499"/>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FILES</a:t>
              </a:r>
            </a:p>
          </p:txBody>
        </p:sp>
        <p:sp>
          <p:nvSpPr>
            <p:cNvPr id="49" name="Rounded Rectangle 48"/>
            <p:cNvSpPr/>
            <p:nvPr/>
          </p:nvSpPr>
          <p:spPr>
            <a:xfrm>
              <a:off x="4296701"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MAIL</a:t>
              </a:r>
            </a:p>
          </p:txBody>
        </p:sp>
        <p:sp>
          <p:nvSpPr>
            <p:cNvPr id="50" name="Rounded Rectangle 49"/>
            <p:cNvSpPr/>
            <p:nvPr/>
          </p:nvSpPr>
          <p:spPr>
            <a:xfrm>
              <a:off x="5285723" y="4476073"/>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816" kern="0" dirty="0">
                  <a:solidFill>
                    <a:srgbClr val="0072C6"/>
                  </a:solidFill>
                  <a:latin typeface="Segoe UI Semibold" panose="020B0702040204020203" pitchFamily="34" charset="0"/>
                  <a:cs typeface="Segoe UI Semibold" panose="020B0702040204020203" pitchFamily="34" charset="0"/>
                </a:rPr>
                <a:t>CALENDAR</a:t>
              </a:r>
            </a:p>
          </p:txBody>
        </p:sp>
        <p:sp>
          <p:nvSpPr>
            <p:cNvPr id="55" name="Rounded Rectangle 54"/>
            <p:cNvSpPr/>
            <p:nvPr/>
          </p:nvSpPr>
          <p:spPr>
            <a:xfrm>
              <a:off x="235189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918" kern="0" dirty="0">
                  <a:solidFill>
                    <a:srgbClr val="0072C6"/>
                  </a:solidFill>
                  <a:latin typeface="Segoe UI Semibold" panose="020B0702040204020203" pitchFamily="34" charset="0"/>
                  <a:cs typeface="Segoe UI Semibold" panose="020B0702040204020203" pitchFamily="34" charset="0"/>
                </a:rPr>
                <a:t>GROUPS</a:t>
              </a:r>
            </a:p>
          </p:txBody>
        </p:sp>
        <p:sp>
          <p:nvSpPr>
            <p:cNvPr id="61" name="Rounded Rectangle 60"/>
            <p:cNvSpPr/>
            <p:nvPr/>
          </p:nvSpPr>
          <p:spPr>
            <a:xfrm>
              <a:off x="1322323" y="5267372"/>
              <a:ext cx="6624108" cy="592090"/>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endParaRPr lang="en-GB" sz="1834" kern="0">
                <a:solidFill>
                  <a:prstClr val="white"/>
                </a:solidFill>
                <a:latin typeface="Calibri" panose="020F0502020204030204"/>
              </a:endParaRPr>
            </a:p>
          </p:txBody>
        </p:sp>
        <p:sp>
          <p:nvSpPr>
            <p:cNvPr id="62" name="Title 1"/>
            <p:cNvSpPr txBox="1">
              <a:spLocks/>
            </p:cNvSpPr>
            <p:nvPr/>
          </p:nvSpPr>
          <p:spPr>
            <a:xfrm>
              <a:off x="1322324" y="5346976"/>
              <a:ext cx="6624106" cy="361486"/>
            </a:xfrm>
            <a:prstGeom prst="rect">
              <a:avLst/>
            </a:prstGeom>
          </p:spPr>
          <p:txBody>
            <a:bodyPr vert="horz" lIns="93186" tIns="46592" rIns="93186" bIns="46592"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1858">
                <a:lnSpc>
                  <a:spcPct val="150000"/>
                </a:lnSpc>
              </a:pPr>
              <a:r>
                <a:rPr lang="en-US" sz="1834" dirty="0">
                  <a:solidFill>
                    <a:prstClr val="white"/>
                  </a:solidFill>
                  <a:latin typeface="Segoe UI" panose="020B0502040204020203" pitchFamily="34" charset="0"/>
                  <a:cs typeface="Segoe UI" panose="020B0502040204020203" pitchFamily="34" charset="0"/>
                </a:rPr>
                <a:t>Insights and relationships from Office Graph</a:t>
              </a:r>
            </a:p>
          </p:txBody>
        </p:sp>
        <p:cxnSp>
          <p:nvCxnSpPr>
            <p:cNvPr id="67" name="Straight Arrow Connector 66"/>
            <p:cNvCxnSpPr/>
            <p:nvPr/>
          </p:nvCxnSpPr>
          <p:spPr>
            <a:xfrm>
              <a:off x="2741680" y="474021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97"/>
            <p:cNvCxnSpPr/>
            <p:nvPr/>
          </p:nvCxnSpPr>
          <p:spPr>
            <a:xfrm>
              <a:off x="3723597" y="473329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98"/>
            <p:cNvCxnSpPr/>
            <p:nvPr/>
          </p:nvCxnSpPr>
          <p:spPr>
            <a:xfrm>
              <a:off x="4686485" y="4729357"/>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99"/>
            <p:cNvCxnSpPr/>
            <p:nvPr/>
          </p:nvCxnSpPr>
          <p:spPr>
            <a:xfrm>
              <a:off x="5675507" y="473455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00"/>
            <p:cNvCxnSpPr/>
            <p:nvPr/>
          </p:nvCxnSpPr>
          <p:spPr>
            <a:xfrm>
              <a:off x="6671189" y="4735800"/>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01"/>
            <p:cNvCxnSpPr/>
            <p:nvPr/>
          </p:nvCxnSpPr>
          <p:spPr>
            <a:xfrm>
              <a:off x="1771810" y="4738069"/>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p:cNvSpPr/>
            <p:nvPr/>
          </p:nvSpPr>
          <p:spPr>
            <a:xfrm>
              <a:off x="6281405" y="4477317"/>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58"/>
              <a:r>
                <a:rPr lang="en-GB" sz="816" kern="0" dirty="0">
                  <a:solidFill>
                    <a:srgbClr val="0072C6"/>
                  </a:solidFill>
                  <a:latin typeface="Segoe UI Semibold" panose="020B0702040204020203" pitchFamily="34" charset="0"/>
                  <a:cs typeface="Segoe UI Semibold" panose="020B0702040204020203" pitchFamily="34" charset="0"/>
                </a:rPr>
                <a:t>TASKS</a:t>
              </a:r>
            </a:p>
          </p:txBody>
        </p:sp>
        <p:grpSp>
          <p:nvGrpSpPr>
            <p:cNvPr id="107" name="Group 112"/>
            <p:cNvGrpSpPr/>
            <p:nvPr/>
          </p:nvGrpSpPr>
          <p:grpSpPr>
            <a:xfrm>
              <a:off x="7656629" y="4944177"/>
              <a:ext cx="145610" cy="327521"/>
              <a:chOff x="7565604" y="5053690"/>
              <a:chExt cx="185585" cy="417438"/>
            </a:xfrm>
          </p:grpSpPr>
          <p:cxnSp>
            <p:nvCxnSpPr>
              <p:cNvPr id="108"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9"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GB" sz="1798" kern="0">
                  <a:solidFill>
                    <a:srgbClr val="FFFFFF"/>
                  </a:solidFill>
                </a:endParaRPr>
              </a:p>
            </p:txBody>
          </p:sp>
        </p:grpSp>
      </p:grpSp>
      <p:pic>
        <p:nvPicPr>
          <p:cNvPr id="7" name="Picture 6"/>
          <p:cNvPicPr>
            <a:picLocks/>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8070610" y="506680"/>
            <a:ext cx="21751" cy="21751"/>
          </a:xfrm>
          <a:prstGeom prst="rect">
            <a:avLst/>
          </a:prstGeom>
        </p:spPr>
      </p:pic>
      <p:grpSp>
        <p:nvGrpSpPr>
          <p:cNvPr id="124" name="Group 123"/>
          <p:cNvGrpSpPr/>
          <p:nvPr/>
        </p:nvGrpSpPr>
        <p:grpSpPr>
          <a:xfrm>
            <a:off x="3738701" y="1525205"/>
            <a:ext cx="410659" cy="410282"/>
            <a:chOff x="446049" y="1441577"/>
            <a:chExt cx="786384" cy="788667"/>
          </a:xfrm>
        </p:grpSpPr>
        <p:sp>
          <p:nvSpPr>
            <p:cNvPr id="125" name="Rectangle 12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kern="0" dirty="0">
                <a:gradFill>
                  <a:gsLst>
                    <a:gs pos="0">
                      <a:srgbClr val="FFFFFF"/>
                    </a:gs>
                    <a:gs pos="100000">
                      <a:srgbClr val="FFFFFF"/>
                    </a:gs>
                  </a:gsLst>
                  <a:lin ang="5400000" scaled="0"/>
                </a:gradFill>
                <a:latin typeface="Segoe UI"/>
              </a:endParaRPr>
            </a:p>
          </p:txBody>
        </p:sp>
        <p:sp>
          <p:nvSpPr>
            <p:cNvPr id="12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1304"/>
              <a:endParaRPr lang="en-US" sz="1836" kern="0">
                <a:solidFill>
                  <a:srgbClr val="000000"/>
                </a:solidFill>
              </a:endParaRPr>
            </a:p>
          </p:txBody>
        </p:sp>
      </p:grpSp>
      <p:grpSp>
        <p:nvGrpSpPr>
          <p:cNvPr id="136" name="Group 135"/>
          <p:cNvGrpSpPr/>
          <p:nvPr/>
        </p:nvGrpSpPr>
        <p:grpSpPr>
          <a:xfrm>
            <a:off x="4649564" y="1570710"/>
            <a:ext cx="410345" cy="410345"/>
            <a:chOff x="1422289" y="1435556"/>
            <a:chExt cx="786384" cy="788667"/>
          </a:xfrm>
        </p:grpSpPr>
        <p:sp>
          <p:nvSpPr>
            <p:cNvPr id="137" name="Rectangle 136"/>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kern="0" dirty="0">
                <a:gradFill>
                  <a:gsLst>
                    <a:gs pos="0">
                      <a:srgbClr val="FFFFFF"/>
                    </a:gs>
                    <a:gs pos="100000">
                      <a:srgbClr val="FFFFFF"/>
                    </a:gs>
                  </a:gsLst>
                  <a:lin ang="5400000" scaled="0"/>
                </a:gradFill>
                <a:latin typeface="Segoe UI"/>
              </a:endParaRPr>
            </a:p>
          </p:txBody>
        </p:sp>
        <p:sp>
          <p:nvSpPr>
            <p:cNvPr id="138"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pPr defTabSz="951304"/>
              <a:endParaRPr lang="en-US" sz="1836" kern="0">
                <a:solidFill>
                  <a:srgbClr val="000000"/>
                </a:solidFill>
              </a:endParaRPr>
            </a:p>
          </p:txBody>
        </p:sp>
      </p:grpSp>
    </p:spTree>
    <p:custDataLst>
      <p:tags r:id="rId1"/>
    </p:custDataLst>
    <p:extLst>
      <p:ext uri="{BB962C8B-B14F-4D97-AF65-F5344CB8AC3E}">
        <p14:creationId xmlns:p14="http://schemas.microsoft.com/office/powerpoint/2010/main" val="405264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device apps</a:t>
            </a:r>
          </a:p>
        </p:txBody>
      </p:sp>
      <p:pic>
        <p:nvPicPr>
          <p:cNvPr id="4" name="Picture 3"/>
          <p:cNvPicPr>
            <a:picLocks noChangeAspect="1"/>
          </p:cNvPicPr>
          <p:nvPr/>
        </p:nvPicPr>
        <p:blipFill rotWithShape="1">
          <a:blip r:embed="rId3"/>
          <a:srcRect l="13975" t="30366" r="64084" b="32367"/>
          <a:stretch/>
        </p:blipFill>
        <p:spPr>
          <a:xfrm>
            <a:off x="436563" y="1211263"/>
            <a:ext cx="4107879" cy="1962359"/>
          </a:xfrm>
          <a:prstGeom prst="rect">
            <a:avLst/>
          </a:prstGeom>
        </p:spPr>
      </p:pic>
      <p:pic>
        <p:nvPicPr>
          <p:cNvPr id="6" name="Picture 5"/>
          <p:cNvPicPr>
            <a:picLocks noChangeAspect="1"/>
          </p:cNvPicPr>
          <p:nvPr/>
        </p:nvPicPr>
        <p:blipFill rotWithShape="1">
          <a:blip r:embed="rId4"/>
          <a:srcRect l="16562" t="30741" r="66899" b="41332"/>
          <a:stretch/>
        </p:blipFill>
        <p:spPr>
          <a:xfrm>
            <a:off x="4706938" y="1211263"/>
            <a:ext cx="4131961" cy="1962359"/>
          </a:xfrm>
          <a:prstGeom prst="rect">
            <a:avLst/>
          </a:prstGeom>
          <a:ln w="9525" cap="sq">
            <a:solidFill>
              <a:schemeClr val="bg1">
                <a:lumMod val="85000"/>
              </a:schemeClr>
            </a:solidFill>
            <a:prstDash val="solid"/>
            <a:miter lim="800000"/>
          </a:ln>
          <a:effectLst/>
        </p:spPr>
      </p:pic>
      <p:pic>
        <p:nvPicPr>
          <p:cNvPr id="5" name="Picture 4"/>
          <p:cNvPicPr>
            <a:picLocks noChangeAspect="1"/>
          </p:cNvPicPr>
          <p:nvPr/>
        </p:nvPicPr>
        <p:blipFill rotWithShape="1">
          <a:blip r:embed="rId5"/>
          <a:srcRect l="1653" t="18672" r="83780" b="44074"/>
          <a:stretch/>
        </p:blipFill>
        <p:spPr>
          <a:xfrm>
            <a:off x="445221" y="3340306"/>
            <a:ext cx="4099221" cy="2948445"/>
          </a:xfrm>
          <a:prstGeom prst="rect">
            <a:avLst/>
          </a:prstGeom>
        </p:spPr>
      </p:pic>
      <p:sp>
        <p:nvSpPr>
          <p:cNvPr id="16" name="Footer Placeholder 15"/>
          <p:cNvSpPr>
            <a:spLocks noGrp="1"/>
          </p:cNvSpPr>
          <p:nvPr>
            <p:ph type="ftr" sz="quarter" idx="10"/>
          </p:nvPr>
        </p:nvSpPr>
        <p:spPr/>
        <p:txBody>
          <a:bodyPr/>
          <a:lstStyle/>
          <a:p>
            <a:pPr>
              <a:defRPr/>
            </a:pPr>
            <a:r>
              <a:rPr lang="en-US" sz="1400" dirty="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pic>
        <p:nvPicPr>
          <p:cNvPr id="3" name="Picture 2"/>
          <p:cNvPicPr>
            <a:picLocks noChangeAspect="1"/>
          </p:cNvPicPr>
          <p:nvPr/>
        </p:nvPicPr>
        <p:blipFill>
          <a:blip r:embed="rId6"/>
          <a:stretch>
            <a:fillRect/>
          </a:stretch>
        </p:blipFill>
        <p:spPr>
          <a:xfrm>
            <a:off x="4754816" y="3340988"/>
            <a:ext cx="4133850" cy="2200275"/>
          </a:xfrm>
          <a:prstGeom prst="rect">
            <a:avLst/>
          </a:prstGeom>
        </p:spPr>
      </p:pic>
    </p:spTree>
    <p:extLst>
      <p:ext uri="{BB962C8B-B14F-4D97-AF65-F5344CB8AC3E}">
        <p14:creationId xmlns:p14="http://schemas.microsoft.com/office/powerpoint/2010/main" val="208618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OAuth in Office 365</a:t>
            </a:r>
            <a:endParaRPr lang="en-US" dirty="0"/>
          </a:p>
        </p:txBody>
      </p:sp>
      <p:sp>
        <p:nvSpPr>
          <p:cNvPr id="3" name="Text Placeholder 2"/>
          <p:cNvSpPr>
            <a:spLocks noGrp="1"/>
          </p:cNvSpPr>
          <p:nvPr>
            <p:ph type="body" sz="quarter" idx="10"/>
          </p:nvPr>
        </p:nvSpPr>
        <p:spPr/>
        <p:txBody>
          <a:bodyPr/>
          <a:lstStyle/>
          <a:p>
            <a:r>
              <a:rPr lang="en-US"/>
              <a:t>Single auth flow for Office 365</a:t>
            </a:r>
          </a:p>
          <a:p>
            <a:pPr lvl="1"/>
            <a:r>
              <a:rPr lang="en-US"/>
              <a:t>Azure AD Graph, Exchange, SharePoint</a:t>
            </a:r>
          </a:p>
          <a:p>
            <a:pPr lvl="1"/>
            <a:r>
              <a:rPr lang="en-US"/>
              <a:t>Device apps and web sites</a:t>
            </a:r>
          </a:p>
          <a:p>
            <a:pPr lvl="1"/>
            <a:r>
              <a:rPr lang="en-US"/>
              <a:t>Admin and end-user consent</a:t>
            </a:r>
          </a:p>
          <a:p>
            <a:r>
              <a:rPr lang="en-US"/>
              <a:t>Secure protocol</a:t>
            </a:r>
          </a:p>
          <a:p>
            <a:pPr lvl="1"/>
            <a:r>
              <a:rPr lang="en-US"/>
              <a:t>OAuth 2.0</a:t>
            </a:r>
          </a:p>
          <a:p>
            <a:pPr lvl="1"/>
            <a:r>
              <a:rPr lang="en-US"/>
              <a:t>No capturing user credentials</a:t>
            </a:r>
          </a:p>
          <a:p>
            <a:pPr lvl="1"/>
            <a:r>
              <a:rPr lang="en-US"/>
              <a:t>Fine-grained access scopes</a:t>
            </a:r>
          </a:p>
          <a:p>
            <a:pPr lvl="1"/>
            <a:r>
              <a:rPr lang="en-US"/>
              <a:t>Supports MFA and federated user sign-in</a:t>
            </a:r>
          </a:p>
          <a:p>
            <a:pPr lvl="1"/>
            <a:r>
              <a:rPr lang="en-US"/>
              <a:t>Long-term access through refresh tokens</a:t>
            </a:r>
            <a:endParaRPr lang="en-US" dirty="0"/>
          </a:p>
        </p:txBody>
      </p:sp>
      <p:sp>
        <p:nvSpPr>
          <p:cNvPr id="7" name="Footer Placeholder 6"/>
          <p:cNvSpPr>
            <a:spLocks noGrp="1"/>
          </p:cNvSpPr>
          <p:nvPr>
            <p:ph type="ftr" sz="quarter" idx="11"/>
          </p:nvPr>
        </p:nvSpPr>
        <p:spPr/>
        <p:txBody>
          <a:bodyPr/>
          <a:lstStyle/>
          <a:p>
            <a:pPr>
              <a:defRPr/>
            </a:pPr>
            <a:r>
              <a:rPr lang="en-US" sz="1400" dirty="0">
                <a:gradFill>
                  <a:gsLst>
                    <a:gs pos="0">
                      <a:schemeClr val="accent2">
                        <a:lumMod val="75000"/>
                      </a:schemeClr>
                    </a:gs>
                    <a:gs pos="100000">
                      <a:schemeClr val="accent2">
                        <a:lumMod val="75000"/>
                      </a:schemeClr>
                    </a:gs>
                  </a:gsLst>
                  <a:lin ang="5400000" scaled="1"/>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Introduction</a:t>
            </a:r>
          </a:p>
          <a:p>
            <a:endParaRPr lang="en-US" dirty="0"/>
          </a:p>
        </p:txBody>
      </p:sp>
      <p:pic>
        <p:nvPicPr>
          <p:cNvPr id="6" name="Picture 5"/>
          <p:cNvPicPr>
            <a:picLocks noChangeAspect="1"/>
          </p:cNvPicPr>
          <p:nvPr/>
        </p:nvPicPr>
        <p:blipFill>
          <a:blip r:embed="rId3"/>
          <a:stretch>
            <a:fillRect/>
          </a:stretch>
        </p:blipFill>
        <p:spPr>
          <a:xfrm>
            <a:off x="7379208" y="1422399"/>
            <a:ext cx="4801673" cy="4818288"/>
          </a:xfrm>
          <a:prstGeom prst="rect">
            <a:avLst/>
          </a:prstGeom>
        </p:spPr>
      </p:pic>
    </p:spTree>
    <p:extLst>
      <p:ext uri="{BB962C8B-B14F-4D97-AF65-F5344CB8AC3E}">
        <p14:creationId xmlns:p14="http://schemas.microsoft.com/office/powerpoint/2010/main" val="197155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03438" y="2076884"/>
            <a:ext cx="5938838" cy="1292662"/>
          </a:xfrm>
        </p:spPr>
        <p:txBody>
          <a:bodyPr/>
          <a:lstStyle/>
          <a:p>
            <a:r>
              <a:rPr lang="en-US" dirty="0"/>
              <a:t>OAuth basics and authentication flow</a:t>
            </a:r>
          </a:p>
        </p:txBody>
      </p:sp>
      <p:sp>
        <p:nvSpPr>
          <p:cNvPr id="5" name="Text Placeholder 4"/>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10587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THENA.CUSTOMXMLID" val="{BF5AD089-A8D0-4539-89DC-90FB8679FE8D}"/>
  <p:tag name="ATHENA.CUSTOMXMLCONTENT" val="&lt;?xml version=&quot;1.0&quot;?&gt;&lt;athena xmlns=&quot;http://schemas.microsoft.com/edu/athena&quot; version=&quot;0.1.3396.0&quot;&gt;&lt;timings duration=&quot;67288&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3657-2 Creating Client Side Only Apps with Angular, ADAL and Office 365 APIs" id="{42A54880-FBB1-874D-BD98-C3B1F56FA81C}" vid="{45BA97D2-CD93-3749-B85C-171B2C9A5BFD}"/>
    </a:ext>
  </a:extLst>
</a:theme>
</file>

<file path=ppt/theme/theme3.xml><?xml version="1.0" encoding="utf-8"?>
<a:theme xmlns:a="http://schemas.openxmlformats.org/drawingml/2006/main" name="3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1182</TotalTime>
  <Words>2476</Words>
  <Application>Microsoft Office PowerPoint</Application>
  <PresentationFormat>Custom</PresentationFormat>
  <Paragraphs>325</Paragraphs>
  <Slides>34</Slides>
  <Notes>16</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34</vt:i4>
      </vt:variant>
    </vt:vector>
  </HeadingPairs>
  <TitlesOfParts>
    <vt:vector size="49" baseType="lpstr">
      <vt:lpstr>Segoe Light</vt:lpstr>
      <vt:lpstr>宋体</vt:lpstr>
      <vt:lpstr>Arial</vt:lpstr>
      <vt:lpstr>Calibri</vt:lpstr>
      <vt:lpstr>Consolas</vt:lpstr>
      <vt:lpstr>Lucida Console</vt:lpstr>
      <vt:lpstr>Segoe UI</vt:lpstr>
      <vt:lpstr>Segoe UI Black</vt:lpstr>
      <vt:lpstr>Segoe UI Light</vt:lpstr>
      <vt:lpstr>Segoe UI Semibold</vt:lpstr>
      <vt:lpstr>Times New Roman</vt:lpstr>
      <vt:lpstr>Wingdings</vt:lpstr>
      <vt:lpstr>6-30540_Office_365_CloudRoadShow</vt:lpstr>
      <vt:lpstr>5-30055_Office Template 2012 - 16x9 - White Background</vt:lpstr>
      <vt:lpstr>3_5-30055_Office Template 2012 - 16x9 - White Background</vt:lpstr>
      <vt:lpstr>Deep Dive into Azure AD in Office 365 with the Microsoft Graph API</vt:lpstr>
      <vt:lpstr>Deep Dive into Azure AD in Office 365 with the Microsoft Graph API</vt:lpstr>
      <vt:lpstr>Agenda</vt:lpstr>
      <vt:lpstr>Developer vision</vt:lpstr>
      <vt:lpstr>PowerPoint Presentation</vt:lpstr>
      <vt:lpstr>Microsoft Graph API</vt:lpstr>
      <vt:lpstr>Office 365 device apps</vt:lpstr>
      <vt:lpstr>Azure AD OAuth in Office 365</vt:lpstr>
      <vt:lpstr>PowerPoint Presentation</vt:lpstr>
      <vt:lpstr>Authentication to Microsoft Graph using resource ID</vt:lpstr>
      <vt:lpstr>Authentication Options</vt:lpstr>
      <vt:lpstr>Microsoft Account + Azure AD</vt:lpstr>
      <vt:lpstr>Libraries:  http://github.com/AzureAD </vt:lpstr>
      <vt:lpstr>OAuth authentication flow</vt:lpstr>
      <vt:lpstr>PowerPoint Presentation</vt:lpstr>
      <vt:lpstr>App registration options</vt:lpstr>
      <vt:lpstr>App registration options</vt:lpstr>
      <vt:lpstr>App registration options</vt:lpstr>
      <vt:lpstr>http://graph.microsoft.io/app-registration</vt:lpstr>
      <vt:lpstr>PowerPoint Presentation</vt:lpstr>
      <vt:lpstr>Azure Active Directory (Azure AD)</vt:lpstr>
      <vt:lpstr>Application registration</vt:lpstr>
      <vt:lpstr>Custom application registration</vt:lpstr>
      <vt:lpstr>Application authentication</vt:lpstr>
      <vt:lpstr>Azure Management Portal  (new tenant)</vt:lpstr>
      <vt:lpstr>Azure trial sign-up—part 1</vt:lpstr>
      <vt:lpstr>Azure trial sign-up—part 2</vt:lpstr>
      <vt:lpstr>PowerPoint Presentation</vt:lpstr>
      <vt:lpstr>Troubleshooting errors in Auth flow</vt:lpstr>
      <vt:lpstr>Troubleshooting tokens</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Luiz Lu</cp:lastModifiedBy>
  <cp:revision>33</cp:revision>
  <dcterms:created xsi:type="dcterms:W3CDTF">2016-01-19T21:29:55Z</dcterms:created>
  <dcterms:modified xsi:type="dcterms:W3CDTF">2016-09-21T03:22:19Z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